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81" r:id="rId2"/>
    <p:sldId id="448" r:id="rId3"/>
    <p:sldId id="330" r:id="rId4"/>
    <p:sldId id="432" r:id="rId5"/>
    <p:sldId id="490" r:id="rId6"/>
    <p:sldId id="491" r:id="rId7"/>
    <p:sldId id="420" r:id="rId8"/>
    <p:sldId id="495" r:id="rId9"/>
    <p:sldId id="498" r:id="rId10"/>
    <p:sldId id="500" r:id="rId11"/>
    <p:sldId id="501" r:id="rId12"/>
    <p:sldId id="502" r:id="rId13"/>
    <p:sldId id="499" r:id="rId14"/>
    <p:sldId id="503" r:id="rId15"/>
    <p:sldId id="505" r:id="rId16"/>
    <p:sldId id="506" r:id="rId17"/>
    <p:sldId id="507" r:id="rId18"/>
    <p:sldId id="508" r:id="rId19"/>
    <p:sldId id="497" r:id="rId20"/>
    <p:sldId id="509" r:id="rId21"/>
    <p:sldId id="510" r:id="rId22"/>
    <p:sldId id="511" r:id="rId23"/>
    <p:sldId id="421" r:id="rId24"/>
    <p:sldId id="514" r:id="rId25"/>
    <p:sldId id="515" r:id="rId26"/>
    <p:sldId id="516" r:id="rId27"/>
    <p:sldId id="517" r:id="rId28"/>
    <p:sldId id="519" r:id="rId29"/>
    <p:sldId id="518" r:id="rId30"/>
    <p:sldId id="486" r:id="rId31"/>
    <p:sldId id="520" r:id="rId32"/>
    <p:sldId id="387" r:id="rId33"/>
    <p:sldId id="400" r:id="rId34"/>
    <p:sldId id="492" r:id="rId35"/>
    <p:sldId id="513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9AFC"/>
    <a:srgbClr val="A4F000"/>
    <a:srgbClr val="FF766C"/>
    <a:srgbClr val="F7BDB7"/>
    <a:srgbClr val="0432FF"/>
    <a:srgbClr val="FF40FF"/>
    <a:srgbClr val="00BBC8"/>
    <a:srgbClr val="C3C6FA"/>
    <a:srgbClr val="8AB9C8"/>
    <a:srgbClr val="448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00" autoAdjust="0"/>
    <p:restoredTop sz="92713"/>
  </p:normalViewPr>
  <p:slideViewPr>
    <p:cSldViewPr snapToGrid="0">
      <p:cViewPr varScale="1">
        <p:scale>
          <a:sx n="111" d="100"/>
          <a:sy n="111" d="100"/>
        </p:scale>
        <p:origin x="109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3418C-DA47-2441-BBB3-AAD8F6AC6E15}" type="datetimeFigureOut">
              <a:rPr kumimoji="1" lang="zh-CN" altLang="en-US" smtClean="0"/>
              <a:t>2021/11/1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5D4AA-7A32-BB44-9FEF-276590BAC10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14537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因为</a:t>
            </a:r>
            <a:r>
              <a:rPr kumimoji="1" lang="en" altLang="zh-CN" dirty="0"/>
              <a:t>CKM</a:t>
            </a:r>
            <a:r>
              <a:rPr kumimoji="1" lang="zh-CN" altLang="en-US" dirty="0"/>
              <a:t>矩阵是复数的，这个顶点的矩阵元对应的就是复共轭的那个</a:t>
            </a:r>
            <a:endParaRPr kumimoji="1"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decay process Ds+ → l+</a:t>
            </a:r>
            <a:r>
              <a:rPr lang="el-G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ν</a:t>
            </a:r>
            <a:r>
              <a:rPr lang="e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l, </a:t>
            </a:r>
            <a:r>
              <a:rPr lang="en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thecharmquark</a:t>
            </a:r>
            <a:r>
              <a:rPr lang="e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(c)</a:t>
            </a:r>
            <a:r>
              <a:rPr lang="en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andanti-strangequark</a:t>
            </a:r>
            <a:r>
              <a:rPr lang="e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 ̄)</a:t>
            </a:r>
            <a:r>
              <a:rPr lang="en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annihi</a:t>
            </a:r>
            <a:r>
              <a:rPr lang="e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late through a virtual W boson to a charged and neutral lepton pair.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De- cay constant characterizes the strong-interaction physics at the quark-annihilation vertex </a:t>
            </a:r>
            <a:endParaRPr lang="en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Decay constant for </a:t>
            </a:r>
            <a:r>
              <a:rPr lang="en" altLang="zh-CN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 </a:t>
            </a:r>
            <a:r>
              <a:rPr lang="e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meson also appears in the evaluation of box diagrams, and limits theoretical </a:t>
            </a:r>
            <a:r>
              <a:rPr lang="en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preci</a:t>
            </a:r>
            <a:r>
              <a:rPr lang="e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sion</a:t>
            </a:r>
            <a:r>
              <a:rPr lang="e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calculating the neutral </a:t>
            </a:r>
            <a:r>
              <a:rPr lang="en" altLang="zh-CN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 </a:t>
            </a:r>
            <a:r>
              <a:rPr lang="e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meson mixing. </a:t>
            </a:r>
            <a:endParaRPr lang="en" altLang="zh-CN" dirty="0"/>
          </a:p>
          <a:p>
            <a:r>
              <a:rPr lang="e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Thus, lack of knowledge of the </a:t>
            </a:r>
            <a:r>
              <a:rPr lang="en" altLang="zh-CN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e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 and </a:t>
            </a:r>
            <a:r>
              <a:rPr lang="en" altLang="zh-CN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Bs </a:t>
            </a:r>
            <a:r>
              <a:rPr lang="e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decays constants limits the </a:t>
            </a:r>
            <a:r>
              <a:rPr lang="en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usefulnessofprecisemeasurementsof</a:t>
            </a:r>
            <a:r>
              <a:rPr lang="en" altLang="zh-CN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en" altLang="zh-CN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−</a:t>
            </a:r>
            <a:r>
              <a:rPr lang="en" altLang="zh-CN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 </a:t>
            </a:r>
            <a:r>
              <a:rPr lang="en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" altLang="zh-CN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Bs</a:t>
            </a:r>
            <a:r>
              <a:rPr lang="e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−</a:t>
            </a:r>
            <a:r>
              <a:rPr lang="en" altLang="zh-CN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Bs </a:t>
            </a:r>
            <a:endParaRPr lang="en" altLang="zh-CN" dirty="0"/>
          </a:p>
          <a:p>
            <a:r>
              <a:rPr lang="e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oscillations </a:t>
            </a:r>
            <a:endParaRPr lang="en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mixing data are our best source of in- formation on the CKM matrix elements </a:t>
            </a:r>
            <a:r>
              <a:rPr lang="en" altLang="zh-CN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Vtd</a:t>
            </a:r>
            <a:r>
              <a:rPr lang="en" altLang="zh-CN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" altLang="zh-CN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Vts</a:t>
            </a:r>
            <a:r>
              <a:rPr lang="en" altLang="zh-CN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are difficult to measure directly in top decay. The leptonic decay of charm meson presents an opportunity to check LQCD results for decay constants against precision </a:t>
            </a:r>
            <a:r>
              <a:rPr lang="en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</a:t>
            </a:r>
            <a:r>
              <a:rPr lang="e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surements</a:t>
            </a:r>
            <a:r>
              <a:rPr lang="e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characterizes the strong-interaction physics at the quark-annihilation vertex, </a:t>
            </a:r>
            <a:endParaRPr lang="en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5D4AA-7A32-BB44-9FEF-276590BAC10C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61859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258A1-1E3B-4FA4-8E9B-42BBB3010AE7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673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Combine R(D*)</a:t>
            </a:r>
            <a:r>
              <a:rPr kumimoji="1" lang="zh-CN" altLang="en-US" dirty="0"/>
              <a:t>和</a:t>
            </a:r>
            <a:r>
              <a:rPr kumimoji="1" lang="en-US" altLang="zh-CN" dirty="0"/>
              <a:t>R(D)</a:t>
            </a:r>
            <a:r>
              <a:rPr kumimoji="1" lang="zh-CN" altLang="en-US" dirty="0"/>
              <a:t>一起拟合。黑色</a:t>
            </a:r>
            <a:r>
              <a:rPr kumimoji="1" lang="en-US" altLang="zh-CN" dirty="0"/>
              <a:t>/</a:t>
            </a:r>
            <a:r>
              <a:rPr kumimoji="1" lang="zh-CN" altLang="en-US" dirty="0"/>
              <a:t>蓝色的数据点是</a:t>
            </a:r>
            <a:r>
              <a:rPr kumimoji="1" lang="en-US" altLang="zh-CN" dirty="0"/>
              <a:t>SM</a:t>
            </a:r>
            <a:r>
              <a:rPr kumimoji="1" lang="zh-CN" altLang="en-US" dirty="0"/>
              <a:t>预期的，红色的</a:t>
            </a:r>
            <a:r>
              <a:rPr kumimoji="1" lang="en-US" altLang="zh-CN" dirty="0"/>
              <a:t>average</a:t>
            </a:r>
            <a:r>
              <a:rPr kumimoji="1" lang="zh-CN" altLang="en-US" dirty="0"/>
              <a:t>是实验平均值，有</a:t>
            </a:r>
            <a:r>
              <a:rPr kumimoji="1" lang="en-US" altLang="zh-CN" dirty="0"/>
              <a:t>3.4\sigma</a:t>
            </a:r>
            <a:r>
              <a:rPr kumimoji="1" lang="zh-CN" altLang="en-US" dirty="0"/>
              <a:t>的偏差。</a:t>
            </a:r>
            <a:endParaRPr kumimoji="1" lang="en-US" altLang="zh-CN" dirty="0"/>
          </a:p>
          <a:p>
            <a:r>
              <a:rPr kumimoji="1" lang="en-US" altLang="zh-CN" dirty="0"/>
              <a:t>Combine the two lattice calculations, with the experimental Form Factor of B-&gt; D</a:t>
            </a:r>
            <a:r>
              <a:rPr kumimoji="1" lang="zh-CN" altLang="en-US" dirty="0"/>
              <a:t> </a:t>
            </a:r>
            <a:r>
              <a:rPr kumimoji="1" lang="en-US" altLang="zh-CN" dirty="0"/>
              <a:t>l nu from </a:t>
            </a:r>
            <a:r>
              <a:rPr kumimoji="1" lang="en-US" altLang="zh-CN" dirty="0" err="1"/>
              <a:t>BaBar</a:t>
            </a:r>
            <a:r>
              <a:rPr kumimoji="1" lang="en-US" altLang="zh-CN" dirty="0"/>
              <a:t>(2010)</a:t>
            </a:r>
          </a:p>
          <a:p>
            <a:r>
              <a:rPr lang="en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R(D) and R(D</a:t>
            </a:r>
            <a:r>
              <a:rPr lang="en" altLang="zh-CN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</a:t>
            </a:r>
            <a:r>
              <a:rPr lang="en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exceed the SM predictions given above, by 1.4</a:t>
            </a:r>
            <a:r>
              <a:rPr lang="el-GR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 </a:t>
            </a:r>
            <a:r>
              <a:rPr lang="en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2.9</a:t>
            </a:r>
            <a:r>
              <a:rPr lang="el-GR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 </a:t>
            </a:r>
            <a:r>
              <a:rPr lang="en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respectively. Considering the R(D)-R(D</a:t>
            </a:r>
            <a:r>
              <a:rPr lang="en" altLang="zh-CN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</a:t>
            </a:r>
            <a:r>
              <a:rPr lang="en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)) correlation of -0.38, the resulting combined </a:t>
            </a:r>
            <a:r>
              <a:rPr lang="el-GR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</a:t>
            </a:r>
            <a:r>
              <a:rPr lang="el-GR" altLang="zh-CN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l-GR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15.02 for 2 degree of freedom, corresponding to a p-value of 0.54 x 10</a:t>
            </a:r>
            <a:r>
              <a:rPr lang="en" altLang="zh-CN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-3</a:t>
            </a:r>
            <a:r>
              <a:rPr lang="en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difference with the SM predictions reported above, corresponds to about 3.4</a:t>
            </a:r>
            <a:r>
              <a:rPr lang="el-GR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σ. 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5D4AA-7A32-BB44-9FEF-276590BAC10C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0657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为了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增加统计显著性，固定了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D+ -&gt; mu nu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的分支比，如果不固定，也可以，分支比是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1.21+/-0.24.</a:t>
            </a:r>
            <a:r>
              <a:rPr lang="e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portion includes 99% of the muon tracks from </a:t>
            </a:r>
            <a:r>
              <a:rPr lang="en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Dþ</a:t>
            </a:r>
            <a:r>
              <a:rPr lang="e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→ </a:t>
            </a:r>
            <a:r>
              <a:rPr lang="el-G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</a:t>
            </a:r>
            <a:r>
              <a:rPr lang="en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</a:t>
            </a:r>
            <a:r>
              <a:rPr lang="el-G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νμ</a:t>
            </a:r>
            <a:r>
              <a:rPr lang="el-G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the second has 44% of the pion tracks from </a:t>
            </a:r>
            <a:r>
              <a:rPr lang="en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Dþ</a:t>
            </a:r>
            <a:r>
              <a:rPr lang="e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→</a:t>
            </a:r>
            <a:r>
              <a:rPr lang="el-G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</a:t>
            </a:r>
            <a:r>
              <a:rPr lang="en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</a:t>
            </a:r>
            <a:r>
              <a:rPr lang="el-G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ν , τ</a:t>
            </a:r>
            <a:r>
              <a:rPr lang="en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</a:t>
            </a:r>
            <a:r>
              <a:rPr lang="e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→</a:t>
            </a:r>
            <a:r>
              <a:rPr lang="el-G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</a:t>
            </a:r>
            <a:r>
              <a:rPr lang="en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</a:t>
            </a:r>
            <a:r>
              <a:rPr lang="el-G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ν ̄ </a:t>
            </a:r>
            <a:endParaRPr lang="el-GR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5D4AA-7A32-BB44-9FEF-276590BAC10C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03582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5D4AA-7A32-BB44-9FEF-276590BAC10C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84281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5D4AA-7A32-BB44-9FEF-276590BAC10C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4250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Combining the BD0ðþÞ→</a:t>
            </a:r>
            <a:r>
              <a:rPr lang="el-G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π−</a:t>
            </a:r>
            <a:r>
              <a:rPr lang="e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ð0Þ</a:t>
            </a:r>
            <a:r>
              <a:rPr lang="el-G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</a:t>
            </a:r>
            <a:r>
              <a:rPr lang="en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</a:t>
            </a:r>
            <a:r>
              <a:rPr lang="el-G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νμ</a:t>
            </a:r>
            <a:r>
              <a:rPr lang="el-G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measured in this work with previous BESIII measurements d-&gt; pi e nu</a:t>
            </a:r>
            <a:endParaRPr lang="en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5D4AA-7A32-BB44-9FEF-276590BAC10C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55796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Below q2 1⁄4 0.1 GeV2=c4, R</a:t>
            </a:r>
            <a:r>
              <a:rPr lang="el-G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μ=</a:t>
            </a:r>
            <a:r>
              <a:rPr lang="e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is </a:t>
            </a:r>
            <a:r>
              <a:rPr lang="en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</a:t>
            </a:r>
            <a:r>
              <a:rPr lang="e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endParaRPr lang="en" altLang="zh-CN" dirty="0"/>
          </a:p>
          <a:p>
            <a:r>
              <a:rPr lang="en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cantly</a:t>
            </a:r>
            <a:r>
              <a:rPr lang="e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lower than 1 due to smaller phase space for D0 → −</a:t>
            </a:r>
            <a:r>
              <a:rPr lang="en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</a:t>
            </a:r>
            <a:r>
              <a:rPr lang="e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" altLang="zh-CN" dirty="0"/>
          </a:p>
          <a:p>
            <a:r>
              <a:rPr lang="e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 </a:t>
            </a:r>
            <a:r>
              <a:rPr lang="el-G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 </a:t>
            </a:r>
            <a:r>
              <a:rPr lang="el-GR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νμ</a:t>
            </a:r>
            <a:r>
              <a:rPr lang="el-GR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nonzero muon mass that cannot be neglected </a:t>
            </a:r>
            <a:endParaRPr lang="en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5D4AA-7A32-BB44-9FEF-276590BAC10C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6763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Using the world averaged BFs, the difference between the BF ratio of D-&gt; pi l+ </a:t>
            </a:r>
            <a:r>
              <a:rPr kumimoji="1" lang="en-US" altLang="zh-CN" dirty="0" err="1"/>
              <a:t>nu_l</a:t>
            </a:r>
            <a:r>
              <a:rPr kumimoji="1" lang="en-US" altLang="zh-CN" dirty="0"/>
              <a:t> decays which are mediated via c-&gt;d l+ </a:t>
            </a:r>
            <a:r>
              <a:rPr kumimoji="1" lang="en-US" altLang="zh-CN" dirty="0" err="1"/>
              <a:t>nu_l</a:t>
            </a:r>
            <a:r>
              <a:rPr kumimoji="1" lang="en-US" altLang="zh-CN" dirty="0"/>
              <a:t> (D-&gt; pi mu+ </a:t>
            </a:r>
            <a:r>
              <a:rPr kumimoji="1" lang="en-US" altLang="zh-CN" dirty="0" err="1"/>
              <a:t>nu_mu</a:t>
            </a:r>
            <a:r>
              <a:rPr kumimoji="1" lang="en-US" altLang="zh-CN" dirty="0"/>
              <a:t> / D-&gt; pi e+ </a:t>
            </a:r>
            <a:r>
              <a:rPr kumimoji="1" lang="en-US" altLang="zh-CN" dirty="0" err="1"/>
              <a:t>nu_e</a:t>
            </a:r>
            <a:r>
              <a:rPr kumimoji="1" lang="en-US" altLang="zh-CN" dirty="0"/>
              <a:t>) and the SM prediction is below 2sigma.Verification of R(c-&gt;d)_mu/e with D+ -&gt; eta l+ </a:t>
            </a:r>
            <a:r>
              <a:rPr kumimoji="1" lang="en-US" altLang="zh-CN" dirty="0" err="1"/>
              <a:t>nu_l</a:t>
            </a:r>
            <a:r>
              <a:rPr kumimoji="1" lang="en-US" altLang="zh-CN" dirty="0"/>
              <a:t> decays, which is also mediated via c-&gt; d l+ </a:t>
            </a:r>
            <a:r>
              <a:rPr kumimoji="1" lang="en-US" altLang="zh-CN" dirty="0" err="1"/>
              <a:t>nu_l</a:t>
            </a:r>
            <a:r>
              <a:rPr kumimoji="1" lang="en-US" altLang="zh-CN" dirty="0"/>
              <a:t> decays, is key to clarifying these situations.</a:t>
            </a:r>
          </a:p>
          <a:p>
            <a:r>
              <a:rPr kumimoji="1" lang="en-US" altLang="zh-CN" dirty="0"/>
              <a:t>The BF obtained will also be important for the determination of the eta-eta’ mixing angle, which will benefit the understanding of nonperturbative quantum-chromodynamics effects.</a:t>
            </a:r>
          </a:p>
          <a:p>
            <a:r>
              <a:rPr kumimoji="1" lang="en-US" altLang="zh-CN" dirty="0"/>
              <a:t>The vector hadronic FF of the SL</a:t>
            </a:r>
            <a:r>
              <a:rPr kumimoji="1" lang="zh-CN" altLang="en-US" dirty="0"/>
              <a:t> </a:t>
            </a:r>
            <a:r>
              <a:rPr kumimoji="1" lang="en-US" altLang="zh-CN" dirty="0"/>
              <a:t>decay D+ -&gt; eta mu+ </a:t>
            </a:r>
            <a:r>
              <a:rPr kumimoji="1" lang="en-US" altLang="zh-CN" dirty="0" err="1"/>
              <a:t>nu_mu</a:t>
            </a:r>
            <a:r>
              <a:rPr kumimoji="1" lang="en-US" altLang="zh-CN" dirty="0"/>
              <a:t> is simulated with the modified-pole model, where the parameter alpha of the vector hadronic FF is set to be that of D+ -&gt; pi0 e+ </a:t>
            </a:r>
            <a:r>
              <a:rPr kumimoji="1" lang="en-US" altLang="zh-CN" dirty="0" err="1"/>
              <a:t>nu_e</a:t>
            </a:r>
            <a:r>
              <a:rPr kumimoji="1" lang="en-US" altLang="zh-CN" dirty="0"/>
              <a:t> measured by BESIII, the pole mass is set at the nominal D*+ mass.</a:t>
            </a:r>
          </a:p>
          <a:p>
            <a:r>
              <a:rPr kumimoji="1" lang="en-US" altLang="zh-CN" dirty="0"/>
              <a:t>Only one muon candidate, and eta candidates with 1C,and perform an </a:t>
            </a:r>
            <a:r>
              <a:rPr kumimoji="1" lang="en-US" altLang="zh-CN" dirty="0" err="1"/>
              <a:t>unbinned</a:t>
            </a:r>
            <a:r>
              <a:rPr kumimoji="1" lang="en-US" altLang="zh-CN" dirty="0"/>
              <a:t> fit to the </a:t>
            </a:r>
            <a:r>
              <a:rPr kumimoji="1" lang="en-US" altLang="zh-CN" dirty="0" err="1"/>
              <a:t>Umiss</a:t>
            </a:r>
            <a:r>
              <a:rPr kumimoji="1" lang="en-US" altLang="zh-CN" dirty="0"/>
              <a:t> distribution;</a:t>
            </a:r>
          </a:p>
          <a:p>
            <a:r>
              <a:rPr kumimoji="1" lang="en-US" altLang="zh-CN" dirty="0"/>
              <a:t>Dots with error bars: data; the blue solid curve: fit result, the black dotted curve is the fitted </a:t>
            </a:r>
            <a:r>
              <a:rPr kumimoji="1" lang="en-US" altLang="zh-CN" dirty="0" err="1"/>
              <a:t>nonpeaking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bkg</a:t>
            </a:r>
            <a:r>
              <a:rPr kumimoji="1" lang="en-US" altLang="zh-CN" dirty="0"/>
              <a:t>, and the difference between red dashed and black dotted curves is the peaking </a:t>
            </a:r>
            <a:r>
              <a:rPr kumimoji="1" lang="en-US" altLang="zh-CN" dirty="0" err="1"/>
              <a:t>bkg</a:t>
            </a:r>
            <a:r>
              <a:rPr kumimoji="1" lang="en-US" altLang="zh-CN" dirty="0"/>
              <a:t> of D+ -&gt; eta pi+ pi0.</a:t>
            </a:r>
          </a:p>
          <a:p>
            <a:r>
              <a:rPr kumimoji="1" lang="en-US" altLang="zh-CN" dirty="0"/>
              <a:t>The peak </a:t>
            </a:r>
            <a:r>
              <a:rPr kumimoji="1" lang="en-US" altLang="zh-CN" dirty="0" err="1"/>
              <a:t>bkg</a:t>
            </a:r>
            <a:r>
              <a:rPr kumimoji="1" lang="en-US" altLang="zh-CN" dirty="0"/>
              <a:t> of D+ -&gt; eta pi+ pi- and the </a:t>
            </a:r>
            <a:r>
              <a:rPr kumimoji="1" lang="en-US" altLang="zh-CN" dirty="0" err="1"/>
              <a:t>nonpeaking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bkgs</a:t>
            </a:r>
            <a:r>
              <a:rPr kumimoji="1" lang="en-US" altLang="zh-CN" dirty="0"/>
              <a:t>(including a small contribution from wrongly reconstructed ST candidates) are described by the </a:t>
            </a:r>
            <a:r>
              <a:rPr kumimoji="1" lang="en-US" altLang="zh-CN" dirty="0" err="1"/>
              <a:t>conrresponding</a:t>
            </a:r>
            <a:r>
              <a:rPr kumimoji="1" lang="en-US" altLang="zh-CN" dirty="0"/>
              <a:t> MC simulated shapes. The yields of the signal and </a:t>
            </a:r>
            <a:r>
              <a:rPr kumimoji="1" lang="en-US" altLang="zh-CN" dirty="0" err="1"/>
              <a:t>nonpeaking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bkg</a:t>
            </a:r>
            <a:r>
              <a:rPr kumimoji="1" lang="en-US" altLang="zh-CN" dirty="0"/>
              <a:t> are free parameters of the fit, while the yield of the peaking </a:t>
            </a:r>
            <a:r>
              <a:rPr kumimoji="1" lang="en-US" altLang="zh-CN" dirty="0" err="1"/>
              <a:t>bkg</a:t>
            </a:r>
            <a:r>
              <a:rPr kumimoji="1" lang="en-US" altLang="zh-CN" dirty="0"/>
              <a:t> rom D+ -&gt; eta pi+ pi0 decays is fixed based on MC simulation.</a:t>
            </a:r>
          </a:p>
          <a:p>
            <a:r>
              <a:rPr kumimoji="1" lang="en-US" altLang="zh-CN" dirty="0"/>
              <a:t>The statistical significance, calculated by \sqrt{-2ln(L_0/</a:t>
            </a:r>
            <a:r>
              <a:rPr kumimoji="1" lang="en-US" altLang="zh-CN" dirty="0" err="1"/>
              <a:t>L_max</a:t>
            </a:r>
            <a:r>
              <a:rPr kumimoji="1" lang="en-US" altLang="zh-CN" dirty="0"/>
              <a:t>)}, is found to be greater than 10 sigma. </a:t>
            </a:r>
            <a:r>
              <a:rPr kumimoji="1" lang="en-US" altLang="zh-CN" dirty="0" err="1"/>
              <a:t>L_max</a:t>
            </a:r>
            <a:r>
              <a:rPr kumimoji="1" lang="en-US" altLang="zh-CN" dirty="0"/>
              <a:t> and L_0 are the maximal likelihood of the nominal fit and that of the fit without signal component, respectively.</a:t>
            </a:r>
          </a:p>
          <a:p>
            <a:r>
              <a:rPr kumimoji="1" lang="en-US" altLang="zh-CN" dirty="0"/>
              <a:t>To verify the reliability of the efficiency determination, we have compared distributions of momenta and </a:t>
            </a:r>
            <a:r>
              <a:rPr kumimoji="1" lang="en-US" altLang="zh-CN" dirty="0" err="1"/>
              <a:t>costheta</a:t>
            </a:r>
            <a:r>
              <a:rPr kumimoji="1" lang="en-US" altLang="zh-CN" dirty="0"/>
              <a:t> of the eta and mu+ of the selected D+ -&gt; eta mu+ </a:t>
            </a:r>
            <a:r>
              <a:rPr kumimoji="1" lang="en-US" altLang="zh-CN" dirty="0" err="1"/>
              <a:t>nu_mu</a:t>
            </a:r>
            <a:r>
              <a:rPr kumimoji="1" lang="en-US" altLang="zh-CN" dirty="0"/>
              <a:t> candidate events between data and MC simulation, and they are in good agreement.</a:t>
            </a:r>
          </a:p>
          <a:p>
            <a:r>
              <a:rPr kumimoji="1" lang="en-US" altLang="zh-CN" dirty="0"/>
              <a:t>0.13: is the sum in quadrature of the statistical and systematic error, but dominated by the statistical error.</a:t>
            </a:r>
          </a:p>
          <a:p>
            <a:r>
              <a:rPr kumimoji="1" lang="en-US" altLang="zh-CN" dirty="0"/>
              <a:t>SM prediction: QCD light cone sum rules (LCSR), covariant confined quark model(CCQM),</a:t>
            </a:r>
            <a:r>
              <a:rPr kumimoji="1" lang="en-US" altLang="zh-CN" dirty="0" err="1"/>
              <a:t>convariant</a:t>
            </a:r>
            <a:r>
              <a:rPr kumimoji="1" lang="en-US" altLang="zh-CN" dirty="0"/>
              <a:t> light-front quark model</a:t>
            </a:r>
          </a:p>
          <a:p>
            <a:r>
              <a:rPr kumimoji="1" lang="en-US" altLang="zh-CN" dirty="0"/>
              <a:t>The efficiency is 37.52\pm0.13 %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5D4AA-7A32-BB44-9FEF-276590BAC10C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67523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err="1"/>
              <a:t>Lambdac</a:t>
            </a:r>
            <a:r>
              <a:rPr kumimoji="1" lang="en-US" altLang="zh-CN" dirty="0"/>
              <a:t> -&gt; lambda pi+ pi0 </a:t>
            </a:r>
            <a:r>
              <a:rPr kumimoji="1" lang="en-US" altLang="zh-CN" dirty="0" err="1"/>
              <a:t>bkg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5D4AA-7A32-BB44-9FEF-276590BAC10C}" type="slidenum">
              <a:rPr kumimoji="1" lang="zh-CN" altLang="en-US" smtClean="0"/>
              <a:t>28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78402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alphaModFix amt="2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学校校准logo红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855" y="302260"/>
            <a:ext cx="2229485" cy="528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59AE-630A-460B-A6BC-38F7F70D14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59AE-630A-460B-A6BC-38F7F70D14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59AE-630A-460B-A6BC-38F7F70D14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59AE-630A-460B-A6BC-38F7F70D14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59AE-630A-460B-A6BC-38F7F70D14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59AE-630A-460B-A6BC-38F7F70D14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59AE-630A-460B-A6BC-38F7F70D14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59AE-630A-460B-A6BC-38F7F70D14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59AE-630A-460B-A6BC-38F7F70D14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59AE-630A-460B-A6BC-38F7F70D14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F59AE-630A-460B-A6BC-38F7F70D14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ihuijing@htu.edu.c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8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31.png"/><Relationship Id="rId4" Type="http://schemas.openxmlformats.org/officeDocument/2006/relationships/image" Target="../media/image8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34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35.png"/><Relationship Id="rId9" Type="http://schemas.openxmlformats.org/officeDocument/2006/relationships/image" Target="../media/image1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11" Type="http://schemas.openxmlformats.org/officeDocument/2006/relationships/image" Target="../media/image116.png"/><Relationship Id="rId5" Type="http://schemas.openxmlformats.org/officeDocument/2006/relationships/image" Target="../media/image126.png"/><Relationship Id="rId10" Type="http://schemas.openxmlformats.org/officeDocument/2006/relationships/image" Target="../media/image115.png"/><Relationship Id="rId9" Type="http://schemas.openxmlformats.org/officeDocument/2006/relationships/image" Target="../media/image1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39.png"/><Relationship Id="rId7" Type="http://schemas.openxmlformats.org/officeDocument/2006/relationships/image" Target="../media/image122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0.png"/><Relationship Id="rId4" Type="http://schemas.openxmlformats.org/officeDocument/2006/relationships/image" Target="../media/image7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42.png"/><Relationship Id="rId7" Type="http://schemas.openxmlformats.org/officeDocument/2006/relationships/image" Target="../media/image138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3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48.png"/><Relationship Id="rId4" Type="http://schemas.openxmlformats.org/officeDocument/2006/relationships/image" Target="../media/image1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7.png"/><Relationship Id="rId11" Type="http://schemas.openxmlformats.org/officeDocument/2006/relationships/image" Target="../media/image152.png"/><Relationship Id="rId5" Type="http://schemas.openxmlformats.org/officeDocument/2006/relationships/image" Target="../media/image146.png"/><Relationship Id="rId10" Type="http://schemas.openxmlformats.org/officeDocument/2006/relationships/image" Target="../media/image151.png"/><Relationship Id="rId4" Type="http://schemas.openxmlformats.org/officeDocument/2006/relationships/image" Target="../media/image56.png"/><Relationship Id="rId9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../media/image164.png"/><Relationship Id="rId3" Type="http://schemas.openxmlformats.org/officeDocument/2006/relationships/image" Target="../media/image158.png"/><Relationship Id="rId7" Type="http://schemas.openxmlformats.org/officeDocument/2006/relationships/image" Target="../media/image162.png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notesSlide" Target="../notesSlides/notesSlide8.xml"/><Relationship Id="rId16" Type="http://schemas.openxmlformats.org/officeDocument/2006/relationships/image" Target="NULL"/><Relationship Id="rId20" Type="http://schemas.openxmlformats.org/officeDocument/2006/relationships/image" Target="../media/image1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1.png"/><Relationship Id="rId11" Type="http://schemas.openxmlformats.org/officeDocument/2006/relationships/image" Target="../media/image86.png"/><Relationship Id="rId5" Type="http://schemas.openxmlformats.org/officeDocument/2006/relationships/image" Target="../media/image160.png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../media/image90.png"/><Relationship Id="rId4" Type="http://schemas.openxmlformats.org/officeDocument/2006/relationships/image" Target="../media/image159.png"/><Relationship Id="rId1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3" Type="http://schemas.openxmlformats.org/officeDocument/2006/relationships/image" Target="../media/image101.png"/><Relationship Id="rId7" Type="http://schemas.openxmlformats.org/officeDocument/2006/relationships/image" Target="../media/image172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1.png"/><Relationship Id="rId5" Type="http://schemas.openxmlformats.org/officeDocument/2006/relationships/image" Target="../media/image170.png"/><Relationship Id="rId10" Type="http://schemas.openxmlformats.org/officeDocument/2006/relationships/image" Target="../media/image104.png"/><Relationship Id="rId4" Type="http://schemas.openxmlformats.org/officeDocument/2006/relationships/image" Target="../media/image169.png"/><Relationship Id="rId9" Type="http://schemas.openxmlformats.org/officeDocument/2006/relationships/image" Target="../media/image17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111.png"/><Relationship Id="rId7" Type="http://schemas.openxmlformats.org/officeDocument/2006/relationships/image" Target="../media/image181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4" Type="http://schemas.openxmlformats.org/officeDocument/2006/relationships/image" Target="../media/image178.png"/><Relationship Id="rId9" Type="http://schemas.openxmlformats.org/officeDocument/2006/relationships/image" Target="../media/image11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50.png"/><Relationship Id="rId3" Type="http://schemas.openxmlformats.org/officeDocument/2006/relationships/image" Target="../media/image118.png"/><Relationship Id="rId7" Type="http://schemas.openxmlformats.org/officeDocument/2006/relationships/image" Target="../media/image137.png"/><Relationship Id="rId12" Type="http://schemas.openxmlformats.org/officeDocument/2006/relationships/image" Target="../media/image149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11" Type="http://schemas.openxmlformats.org/officeDocument/2006/relationships/image" Target="../media/image145.png"/><Relationship Id="rId5" Type="http://schemas.openxmlformats.org/officeDocument/2006/relationships/image" Target="../media/image119.png"/><Relationship Id="rId10" Type="http://schemas.openxmlformats.org/officeDocument/2006/relationships/image" Target="../media/image143.png"/><Relationship Id="rId4" Type="http://schemas.openxmlformats.org/officeDocument/2006/relationships/image" Target="../media/image1180.png"/><Relationship Id="rId9" Type="http://schemas.openxmlformats.org/officeDocument/2006/relationships/image" Target="../media/image14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image" Target="../media/image167.png"/><Relationship Id="rId3" Type="http://schemas.openxmlformats.org/officeDocument/2006/relationships/image" Target="../media/image154.png"/><Relationship Id="rId7" Type="http://schemas.openxmlformats.org/officeDocument/2006/relationships/image" Target="../media/image163.png"/><Relationship Id="rId12" Type="http://schemas.openxmlformats.org/officeDocument/2006/relationships/image" Target="../media/image183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7.png"/><Relationship Id="rId11" Type="http://schemas.openxmlformats.org/officeDocument/2006/relationships/image" Target="../media/image177.png"/><Relationship Id="rId5" Type="http://schemas.openxmlformats.org/officeDocument/2006/relationships/image" Target="../media/image156.png"/><Relationship Id="rId15" Type="http://schemas.openxmlformats.org/officeDocument/2006/relationships/image" Target="../media/image186.png"/><Relationship Id="rId10" Type="http://schemas.openxmlformats.org/officeDocument/2006/relationships/image" Target="../media/image175.png"/><Relationship Id="rId4" Type="http://schemas.openxmlformats.org/officeDocument/2006/relationships/image" Target="../media/image155.png"/><Relationship Id="rId9" Type="http://schemas.openxmlformats.org/officeDocument/2006/relationships/image" Target="../media/image168.png"/><Relationship Id="rId14" Type="http://schemas.openxmlformats.org/officeDocument/2006/relationships/image" Target="../media/image18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176.png"/><Relationship Id="rId7" Type="http://schemas.openxmlformats.org/officeDocument/2006/relationships/image" Target="../media/image19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5" Type="http://schemas.openxmlformats.org/officeDocument/2006/relationships/image" Target="../media/image189.png"/><Relationship Id="rId10" Type="http://schemas.openxmlformats.org/officeDocument/2006/relationships/image" Target="../media/image187.png"/><Relationship Id="rId4" Type="http://schemas.openxmlformats.org/officeDocument/2006/relationships/image" Target="../media/image184.png"/><Relationship Id="rId9" Type="http://schemas.openxmlformats.org/officeDocument/2006/relationships/image" Target="../media/image19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196.png"/><Relationship Id="rId7" Type="http://schemas.openxmlformats.org/officeDocument/2006/relationships/image" Target="../media/image200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9.png"/><Relationship Id="rId5" Type="http://schemas.openxmlformats.org/officeDocument/2006/relationships/image" Target="../media/image198.png"/><Relationship Id="rId4" Type="http://schemas.openxmlformats.org/officeDocument/2006/relationships/image" Target="../media/image194.png"/><Relationship Id="rId9" Type="http://schemas.openxmlformats.org/officeDocument/2006/relationships/image" Target="../media/image20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png"/><Relationship Id="rId4" Type="http://schemas.openxmlformats.org/officeDocument/2006/relationships/image" Target="../media/image1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0.png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../media/image1550.png"/><Relationship Id="rId2" Type="http://schemas.openxmlformats.org/officeDocument/2006/relationships/notesSlide" Target="../notesSlides/notesSlide10.xml"/><Relationship Id="rId16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0.png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4" Type="http://schemas.openxmlformats.org/officeDocument/2006/relationships/image" Target="../media/image206.png"/><Relationship Id="rId9" Type="http://schemas.openxmlformats.org/officeDocument/2006/relationships/image" Target="../media/image1570.png"/><Relationship Id="rId1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10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1.png"/><Relationship Id="rId18" Type="http://schemas.openxmlformats.org/officeDocument/2006/relationships/image" Target="../media/image46.png"/><Relationship Id="rId26" Type="http://schemas.openxmlformats.org/officeDocument/2006/relationships/image" Target="../media/image330.png"/><Relationship Id="rId39" Type="http://schemas.openxmlformats.org/officeDocument/2006/relationships/image" Target="../media/image67.png"/><Relationship Id="rId21" Type="http://schemas.openxmlformats.org/officeDocument/2006/relationships/image" Target="../media/image49.png"/><Relationship Id="rId34" Type="http://schemas.openxmlformats.org/officeDocument/2006/relationships/image" Target="../media/image26.png"/><Relationship Id="rId7" Type="http://schemas.openxmlformats.org/officeDocument/2006/relationships/image" Target="../media/image282.png"/><Relationship Id="rId2" Type="http://schemas.openxmlformats.org/officeDocument/2006/relationships/image" Target="../media/image300.png"/><Relationship Id="rId16" Type="http://schemas.openxmlformats.org/officeDocument/2006/relationships/image" Target="../media/image440.png"/><Relationship Id="rId20" Type="http://schemas.openxmlformats.org/officeDocument/2006/relationships/image" Target="../media/image420.png"/><Relationship Id="rId29" Type="http://schemas.openxmlformats.org/officeDocument/2006/relationships/image" Target="../media/image25.png"/><Relationship Id="rId41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0.png"/><Relationship Id="rId11" Type="http://schemas.openxmlformats.org/officeDocument/2006/relationships/image" Target="../media/image390.png"/><Relationship Id="rId24" Type="http://schemas.openxmlformats.org/officeDocument/2006/relationships/image" Target="../media/image52.png"/><Relationship Id="rId32" Type="http://schemas.openxmlformats.org/officeDocument/2006/relationships/image" Target="../media/image60.png"/><Relationship Id="rId37" Type="http://schemas.openxmlformats.org/officeDocument/2006/relationships/image" Target="../media/image28.png"/><Relationship Id="rId40" Type="http://schemas.openxmlformats.org/officeDocument/2006/relationships/image" Target="../media/image68.png"/><Relationship Id="rId5" Type="http://schemas.openxmlformats.org/officeDocument/2006/relationships/image" Target="../media/image280.png"/><Relationship Id="rId15" Type="http://schemas.openxmlformats.org/officeDocument/2006/relationships/image" Target="../media/image350.png"/><Relationship Id="rId23" Type="http://schemas.openxmlformats.org/officeDocument/2006/relationships/image" Target="../media/image51.png"/><Relationship Id="rId28" Type="http://schemas.openxmlformats.org/officeDocument/2006/relationships/image" Target="../media/image24.png"/><Relationship Id="rId36" Type="http://schemas.openxmlformats.org/officeDocument/2006/relationships/image" Target="../media/image64.png"/><Relationship Id="rId10" Type="http://schemas.openxmlformats.org/officeDocument/2006/relationships/image" Target="../media/image380.png"/><Relationship Id="rId19" Type="http://schemas.openxmlformats.org/officeDocument/2006/relationships/image" Target="../media/image411.png"/><Relationship Id="rId31" Type="http://schemas.openxmlformats.org/officeDocument/2006/relationships/image" Target="../media/image59.png"/><Relationship Id="rId4" Type="http://schemas.openxmlformats.org/officeDocument/2006/relationships/image" Target="../media/image320.png"/><Relationship Id="rId9" Type="http://schemas.openxmlformats.org/officeDocument/2006/relationships/image" Target="../media/image44.png"/><Relationship Id="rId14" Type="http://schemas.openxmlformats.org/officeDocument/2006/relationships/image" Target="../media/image331.png"/><Relationship Id="rId22" Type="http://schemas.openxmlformats.org/officeDocument/2006/relationships/image" Target="../media/image50.png"/><Relationship Id="rId27" Type="http://schemas.openxmlformats.org/officeDocument/2006/relationships/image" Target="../media/image410.png"/><Relationship Id="rId30" Type="http://schemas.openxmlformats.org/officeDocument/2006/relationships/image" Target="../media/image58.png"/><Relationship Id="rId35" Type="http://schemas.openxmlformats.org/officeDocument/2006/relationships/image" Target="../media/image27.png"/><Relationship Id="rId8" Type="http://schemas.openxmlformats.org/officeDocument/2006/relationships/image" Target="../media/image360.png"/><Relationship Id="rId3" Type="http://schemas.openxmlformats.org/officeDocument/2006/relationships/image" Target="../media/image310.png"/><Relationship Id="rId12" Type="http://schemas.openxmlformats.org/officeDocument/2006/relationships/image" Target="../media/image400.png"/><Relationship Id="rId17" Type="http://schemas.openxmlformats.org/officeDocument/2006/relationships/image" Target="../media/image45.png"/><Relationship Id="rId25" Type="http://schemas.openxmlformats.org/officeDocument/2006/relationships/image" Target="../media/image47.png"/><Relationship Id="rId33" Type="http://schemas.openxmlformats.org/officeDocument/2006/relationships/image" Target="../media/image61.png"/><Relationship Id="rId38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3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png">
            <a:extLst>
              <a:ext uri="{FF2B5EF4-FFF2-40B4-BE49-F238E27FC236}">
                <a16:creationId xmlns:a16="http://schemas.microsoft.com/office/drawing/2014/main" id="{C9AD7145-F891-9D4F-BD53-11094AC29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556" y="364006"/>
            <a:ext cx="1063843" cy="44071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087A707-0A70-644B-B296-F6BAF0DF9853}"/>
              </a:ext>
            </a:extLst>
          </p:cNvPr>
          <p:cNvSpPr/>
          <p:nvPr/>
        </p:nvSpPr>
        <p:spPr>
          <a:xfrm>
            <a:off x="2516344" y="2832887"/>
            <a:ext cx="3816424" cy="4885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Huijing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(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李惠静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0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0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41F658E-7501-EA4A-94B5-547209438B7C}"/>
              </a:ext>
            </a:extLst>
          </p:cNvPr>
          <p:cNvSpPr/>
          <p:nvPr/>
        </p:nvSpPr>
        <p:spPr>
          <a:xfrm>
            <a:off x="2875655" y="3333090"/>
            <a:ext cx="4020212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Henan Normal University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  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lihuijing@htu.edu.cn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7938FF2-4784-DF46-B008-65A9EDC62363}"/>
              </a:ext>
            </a:extLst>
          </p:cNvPr>
          <p:cNvSpPr/>
          <p:nvPr/>
        </p:nvSpPr>
        <p:spPr>
          <a:xfrm>
            <a:off x="2439297" y="4325549"/>
            <a:ext cx="41553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(On behalf of BESIII Collaboration)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33">
            <a:extLst>
              <a:ext uri="{FF2B5EF4-FFF2-40B4-BE49-F238E27FC236}">
                <a16:creationId xmlns:a16="http://schemas.microsoft.com/office/drawing/2014/main" id="{67AF58F3-0C8D-8546-AC33-BED82621C3CE}"/>
              </a:ext>
            </a:extLst>
          </p:cNvPr>
          <p:cNvGrpSpPr/>
          <p:nvPr/>
        </p:nvGrpSpPr>
        <p:grpSpPr>
          <a:xfrm>
            <a:off x="887163" y="1208028"/>
            <a:ext cx="7293001" cy="1362252"/>
            <a:chOff x="-1436248" y="72032"/>
            <a:chExt cx="9320614" cy="1641952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12" name="Shape 131">
              <a:extLst>
                <a:ext uri="{FF2B5EF4-FFF2-40B4-BE49-F238E27FC236}">
                  <a16:creationId xmlns:a16="http://schemas.microsoft.com/office/drawing/2014/main" id="{8D9FFE8D-6994-5F4C-B364-3F98F7C81959}"/>
                </a:ext>
              </a:extLst>
            </p:cNvPr>
            <p:cNvSpPr/>
            <p:nvPr/>
          </p:nvSpPr>
          <p:spPr>
            <a:xfrm>
              <a:off x="-1338258" y="72032"/>
              <a:ext cx="9083182" cy="1641952"/>
            </a:xfrm>
            <a:prstGeom prst="rect">
              <a:avLst/>
            </a:prstGeom>
            <a:grpFill/>
            <a:ln w="9525" cap="flat">
              <a:noFill/>
              <a:prstDash val="solid"/>
              <a:rou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200"/>
              </a:pPr>
              <a:endParaRPr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Shape 132">
              <a:extLst>
                <a:ext uri="{FF2B5EF4-FFF2-40B4-BE49-F238E27FC236}">
                  <a16:creationId xmlns:a16="http://schemas.microsoft.com/office/drawing/2014/main" id="{E74A5D91-5339-404A-B0C7-0919DFE77B21}"/>
                </a:ext>
              </a:extLst>
            </p:cNvPr>
            <p:cNvSpPr/>
            <p:nvPr/>
          </p:nvSpPr>
          <p:spPr>
            <a:xfrm>
              <a:off x="-1436248" y="169618"/>
              <a:ext cx="9320614" cy="14467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3200"/>
              </a:pPr>
              <a:r>
                <a:rPr lang="en-US" altLang="zh-CN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Tests of Lepton Flavor Universality </a:t>
              </a:r>
            </a:p>
            <a:p>
              <a:pPr algn="ctr">
                <a:defRPr sz="3200"/>
              </a:pPr>
              <a:r>
                <a:rPr lang="en-US" altLang="zh-CN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at BESIII </a:t>
              </a:r>
              <a:endParaRPr lang="zh-CN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73ECCAD6-E9B6-A34E-80B6-B87861A46986}"/>
              </a:ext>
            </a:extLst>
          </p:cNvPr>
          <p:cNvSpPr/>
          <p:nvPr/>
        </p:nvSpPr>
        <p:spPr>
          <a:xfrm>
            <a:off x="4612253" y="5488469"/>
            <a:ext cx="40897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zh-CN" altLang="en" sz="2000" b="1" dirty="0"/>
              <a:t>年</a:t>
            </a:r>
            <a:r>
              <a:rPr lang="e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BESIII</a:t>
            </a:r>
            <a:r>
              <a:rPr lang="zh-CN" altLang="en-US" sz="2000" b="1" dirty="0"/>
              <a:t>新物理研讨会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E045712-B5C7-8248-B4B8-BEC4BFFC175E}"/>
              </a:ext>
            </a:extLst>
          </p:cNvPr>
          <p:cNvSpPr/>
          <p:nvPr/>
        </p:nvSpPr>
        <p:spPr>
          <a:xfrm>
            <a:off x="4637465" y="5956463"/>
            <a:ext cx="42660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日，青岛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9DBD768-9B2D-D94C-A9AE-73E90F378F52}"/>
              </a:ext>
            </a:extLst>
          </p:cNvPr>
          <p:cNvSpPr/>
          <p:nvPr/>
        </p:nvSpPr>
        <p:spPr>
          <a:xfrm>
            <a:off x="2701129" y="4768248"/>
            <a:ext cx="36316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Nov. 6 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2021 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0E0818F-9168-B240-B690-E2364C33B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360" y="5569009"/>
            <a:ext cx="2530893" cy="8615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684AECA-08AD-2642-B500-47F256C62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59AE-630A-460B-A6BC-38F7F70D14DE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47D10E3-637F-5840-98DB-204947BE02BE}"/>
              </a:ext>
            </a:extLst>
          </p:cNvPr>
          <p:cNvSpPr/>
          <p:nvPr/>
        </p:nvSpPr>
        <p:spPr>
          <a:xfrm>
            <a:off x="6691213" y="88028"/>
            <a:ext cx="24527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  <a:defRPr sz="2000" b="1">
                <a:solidFill>
                  <a:srgbClr val="0000FF"/>
                </a:solidFill>
              </a:defRPr>
            </a:pP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PRD 89 (2014) 051104(R)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D9BBD642-A540-E74E-AE24-83848FF31E91}"/>
                  </a:ext>
                </a:extLst>
              </p:cNvPr>
              <p:cNvSpPr/>
              <p:nvPr/>
            </p:nvSpPr>
            <p:spPr>
              <a:xfrm>
                <a:off x="104935" y="257305"/>
                <a:ext cx="9280851" cy="1639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buSzPct val="100000"/>
                  <a:defRPr b="1">
                    <a:solidFill>
                      <a:srgbClr val="FF0000"/>
                    </a:solidFill>
                  </a:defRPr>
                </a:pPr>
                <a:r>
                  <a:rPr lang="en-US" altLang="zh-C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DT events: </a:t>
                </a:r>
              </a:p>
              <a:p>
                <a:pPr marL="742950" lvl="1" indent="-285750">
                  <a:lnSpc>
                    <a:spcPct val="120000"/>
                  </a:lnSpc>
                  <a:buSzPct val="100000"/>
                  <a:buFont typeface="Arial" panose="020B0604020202020204" pitchFamily="34" charset="0"/>
                  <a:buChar char="•"/>
                  <a:defRPr b="1">
                    <a:solidFill>
                      <a:srgbClr val="FF0000"/>
                    </a:solidFill>
                  </a:defRPr>
                </a:pP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candidate: use the hit depth in the muon counter</a:t>
                </a:r>
              </a:p>
              <a:p>
                <a:pPr marL="742950" lvl="1" indent="-285750">
                  <a:lnSpc>
                    <a:spcPct val="120000"/>
                  </a:lnSpc>
                  <a:buSzPct val="100000"/>
                  <a:buFont typeface="Arial" panose="020B0604020202020204" pitchFamily="34" charset="0"/>
                  <a:buChar char="•"/>
                  <a:defRPr b="1">
                    <a:solidFill>
                      <a:srgbClr val="FF0000"/>
                    </a:solidFill>
                  </a:defRPr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altLang="zh-CN" sz="20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𝐦𝐢𝐬𝐬</m:t>
                        </m:r>
                      </m:sub>
                      <m:sup>
                        <m:r>
                          <a:rPr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altLang="zh-CN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altLang="zh-CN" sz="20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𝐦𝐢𝐬𝐬</m:t>
                        </m:r>
                      </m:sub>
                      <m:sup>
                        <m:r>
                          <a:rPr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altLang="zh-CN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sSup>
                      <m:sSupPr>
                        <m:ctrlPr>
                          <a:rPr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altLang="zh-CN" sz="20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0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sz="20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𝐦𝐢𝐬𝐬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altLang="zh-CN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lnSpc>
                    <a:spcPct val="120000"/>
                  </a:lnSpc>
                  <a:buSzPct val="100000"/>
                  <a:buFont typeface="Arial" panose="020B0604020202020204" pitchFamily="34" charset="0"/>
                  <a:buChar char="•"/>
                  <a:defRPr b="1">
                    <a:solidFill>
                      <a:srgbClr val="FF0000"/>
                    </a:solidFill>
                  </a:defRPr>
                </a:pPr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DT yield: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  <m:sub>
                        <m:r>
                          <a:rPr lang="en-US" altLang="zh-CN" sz="2000" b="1" i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𝐬𝐢𝐠</m:t>
                        </m:r>
                      </m:sub>
                      <m:sup>
                        <m:r>
                          <a:rPr lang="en-US" altLang="zh-CN" sz="2000" b="1" i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𝐧𝐞𝐭</m:t>
                        </m:r>
                      </m:sup>
                    </m:sSubSup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𝟒𝟎𝟗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±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𝟐𝟏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±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altLang="zh-CN" sz="2000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after subtracting background yields. </a:t>
                </a: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D9BBD642-A540-E74E-AE24-83848FF31E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35" y="257305"/>
                <a:ext cx="9280851" cy="1639103"/>
              </a:xfrm>
              <a:prstGeom prst="rect">
                <a:avLst/>
              </a:prstGeom>
              <a:blipFill>
                <a:blip r:embed="rId2"/>
                <a:stretch>
                  <a:fillRect l="-683" b="-3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B354245-9ABD-A94E-9B68-3FF00BDD135D}"/>
                  </a:ext>
                </a:extLst>
              </p:cNvPr>
              <p:cNvSpPr txBox="1"/>
              <p:nvPr/>
            </p:nvSpPr>
            <p:spPr>
              <a:xfrm>
                <a:off x="4042556" y="1155695"/>
                <a:ext cx="1909112" cy="2661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altLang="zh-CN" sz="1600" b="1" i="0" smtClean="0">
                            <a:latin typeface="Cambria Math" panose="02040503050406030204" pitchFamily="18" charset="0"/>
                          </a:rPr>
                          <m:t>𝐦𝐢𝐬</m:t>
                        </m:r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altLang="zh-CN" sz="1600" b="1" i="0" smtClean="0">
                            <a:latin typeface="Cambria Math" panose="02040503050406030204" pitchFamily="18" charset="0"/>
                          </a:rPr>
                          <m:t>𝐛𝐞𝐚𝐦</m:t>
                        </m:r>
                      </m:sub>
                    </m:sSub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 − </m:t>
                    </m:r>
                    <m:sSub>
                      <m:sSubPr>
                        <m:ctrlP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sub>
                    </m:sSub>
                  </m:oMath>
                </a14:m>
                <a:r>
                  <a:rPr lang="en-US" altLang="zh-CN" sz="1600" b="1" dirty="0"/>
                  <a:t>,</a:t>
                </a:r>
                <a:endParaRPr lang="zh-CN" altLang="en-US" sz="1600" b="1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B354245-9ABD-A94E-9B68-3FF00BDD1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556" y="1155695"/>
                <a:ext cx="1909112" cy="266163"/>
              </a:xfrm>
              <a:prstGeom prst="rect">
                <a:avLst/>
              </a:prstGeom>
              <a:blipFill>
                <a:blip r:embed="rId3"/>
                <a:stretch>
                  <a:fillRect l="-3974" t="-28571" r="-5960" b="-380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C3D1C81-CF01-4342-8F7C-13648E81A3BE}"/>
                  </a:ext>
                </a:extLst>
              </p:cNvPr>
              <p:cNvSpPr txBox="1"/>
              <p:nvPr/>
            </p:nvSpPr>
            <p:spPr>
              <a:xfrm>
                <a:off x="6032468" y="1133211"/>
                <a:ext cx="3111532" cy="2661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zh-CN" alt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6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</m:acc>
                        </m:e>
                        <m:sub>
                          <m:r>
                            <a:rPr lang="en-US" altLang="zh-CN" sz="1600" b="1" i="0" smtClean="0">
                              <a:latin typeface="Cambria Math" panose="02040503050406030204" pitchFamily="18" charset="0"/>
                            </a:rPr>
                            <m:t>𝐦𝐢𝐬𝐬</m:t>
                          </m:r>
                        </m:sub>
                      </m:sSub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b="1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CN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6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</m:acc>
                        </m:e>
                        <m:sub>
                          <m:sSup>
                            <m:sSupPr>
                              <m:ctrlPr>
                                <a:rPr lang="en-US" altLang="zh-CN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1" i="1" smtClean="0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altLang="zh-CN" sz="1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CN" sz="16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6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</m:acc>
                        </m:e>
                        <m:sub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</m:sub>
                      </m:sSub>
                    </m:oMath>
                  </m:oMathPara>
                </a14:m>
                <a:endParaRPr lang="en-US" altLang="zh-CN" sz="16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C3D1C81-CF01-4342-8F7C-13648E81A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468" y="1133211"/>
                <a:ext cx="3111532" cy="266163"/>
              </a:xfrm>
              <a:prstGeom prst="rect">
                <a:avLst/>
              </a:prstGeom>
              <a:blipFill>
                <a:blip r:embed="rId4"/>
                <a:stretch>
                  <a:fillRect l="-2449" b="-1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8E3A52E6-2A40-9147-8DCC-7173832EFB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3438" y="3073943"/>
            <a:ext cx="4975662" cy="36960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BA482CDF-C151-594C-9CFF-906C54BC53E7}"/>
                  </a:ext>
                </a:extLst>
              </p:cNvPr>
              <p:cNvSpPr/>
              <p:nvPr/>
            </p:nvSpPr>
            <p:spPr>
              <a:xfrm>
                <a:off x="2071134" y="2357745"/>
                <a:ext cx="5846472" cy="49058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sub>
                          </m:sSub>
                        </m:sub>
                      </m:sSub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𝟕𝟏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𝟏𝟗</m:t>
                              </m:r>
                            </m:e>
                            <m:sub>
                              <m:r>
                                <a:rPr lang="en-US" altLang="zh-CN" sz="2000" b="1" i="0" smtClean="0">
                                  <a:latin typeface="Cambria Math" panose="02040503050406030204" pitchFamily="18" charset="0"/>
                                </a:rPr>
                                <m:t>𝐬𝐭𝐚𝐭</m:t>
                              </m:r>
                              <m:r>
                                <a:rPr lang="en-US" altLang="zh-CN" sz="2000" b="1" i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sSub>
                            <m:sSub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  <m:sub>
                              <m:r>
                                <a:rPr lang="en-US" altLang="zh-CN" sz="2000" b="1" i="0" smtClean="0">
                                  <a:latin typeface="Cambria Math" panose="02040503050406030204" pitchFamily="18" charset="0"/>
                                </a:rPr>
                                <m:t>𝐬𝐲𝐬𝐭</m:t>
                              </m:r>
                              <m:r>
                                <a:rPr lang="en-US" altLang="zh-CN" sz="2000" b="1" i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BA482CDF-C151-594C-9CFF-906C54BC53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134" y="2357745"/>
                <a:ext cx="5846472" cy="490584"/>
              </a:xfrm>
              <a:prstGeom prst="rect">
                <a:avLst/>
              </a:prstGeom>
              <a:blipFill>
                <a:blip r:embed="rId6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EECDC981-D7E1-5F44-A7D6-BA81600925E0}"/>
                  </a:ext>
                </a:extLst>
              </p:cNvPr>
              <p:cNvSpPr/>
              <p:nvPr/>
            </p:nvSpPr>
            <p:spPr>
              <a:xfrm>
                <a:off x="104935" y="1923540"/>
                <a:ext cx="9128829" cy="8286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>
                  <a:lnSpc>
                    <a:spcPct val="120000"/>
                  </a:lnSpc>
                  <a:buSzPct val="100000"/>
                  <a:buFont typeface="Arial" panose="020B0604020202020204" pitchFamily="34" charset="0"/>
                  <a:buChar char="•"/>
                  <a:defRPr b="1">
                    <a:solidFill>
                      <a:srgbClr val="FF0000"/>
                    </a:solidFill>
                  </a:defRPr>
                </a:pPr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Subtracting about 1.0% contribution of radiative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20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𝜸</m:t>
                    </m:r>
                    <m:sSup>
                      <m:sSupPr>
                        <m:ctrlPr>
                          <a:rPr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the signal,</a:t>
                </a: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EECDC981-D7E1-5F44-A7D6-BA81600925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35" y="1923540"/>
                <a:ext cx="9128829" cy="828625"/>
              </a:xfrm>
              <a:prstGeom prst="rect">
                <a:avLst/>
              </a:prstGeom>
              <a:blipFill>
                <a:blip r:embed="rId7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97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BE451FD-D3B4-554B-9240-448FCD5CD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59AE-630A-460B-A6BC-38F7F70D14DE}" type="slidenum">
              <a:rPr lang="zh-CN" altLang="en-US" smtClean="0"/>
              <a:t>11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7C4DD703-B225-374C-A763-05B66A788CA4}"/>
                  </a:ext>
                </a:extLst>
              </p:cNvPr>
              <p:cNvSpPr/>
              <p:nvPr/>
            </p:nvSpPr>
            <p:spPr>
              <a:xfrm>
                <a:off x="-368632" y="758494"/>
                <a:ext cx="9144000" cy="1694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>
                  <a:lnSpc>
                    <a:spcPct val="120000"/>
                  </a:lnSpc>
                  <a:buSzPct val="100000"/>
                  <a:buFont typeface="Arial" panose="020B0604020202020204" pitchFamily="34" charset="0"/>
                  <a:buChar char="•"/>
                  <a:defRPr b="1">
                    <a:solidFill>
                      <a:srgbClr val="FF0000"/>
                    </a:solidFill>
                  </a:defRPr>
                </a:pPr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Only one good charged track, split two parts:</a:t>
                </a:r>
              </a:p>
              <a:p>
                <a:pPr marL="1257300" lvl="2" indent="-342900">
                  <a:lnSpc>
                    <a:spcPct val="120000"/>
                  </a:lnSpc>
                  <a:buSzPct val="100000"/>
                  <a:buFont typeface="Wingdings" pitchFamily="2" charset="2"/>
                  <a:buChar char="ü"/>
                  <a:defRPr b="1">
                    <a:solidFill>
                      <a:srgbClr val="FF0000"/>
                    </a:solidFill>
                  </a:defRPr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-like: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altLang="zh-CN" sz="20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𝐄𝐌𝐂</m:t>
                        </m:r>
                      </m:sub>
                    </m:sSub>
                    <m:r>
                      <a:rPr lang="en-US" altLang="zh-CN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𝟑𝟎𝟎</m:t>
                    </m:r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MeV ;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-like: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altLang="zh-CN" sz="20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𝐄𝐌𝐂</m:t>
                        </m:r>
                      </m:sub>
                    </m:sSub>
                    <m:r>
                      <a:rPr lang="en-US" altLang="zh-CN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𝟑𝟎𝟎</m:t>
                    </m:r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MeV  </a:t>
                </a:r>
              </a:p>
              <a:p>
                <a:pPr marL="800100" lvl="1" indent="-342900">
                  <a:lnSpc>
                    <a:spcPct val="120000"/>
                  </a:lnSpc>
                  <a:buSzPct val="100000"/>
                  <a:buFont typeface="Arial" panose="020B0604020202020204" pitchFamily="34" charset="0"/>
                  <a:buChar char="•"/>
                  <a:defRPr b="1">
                    <a:solidFill>
                      <a:srgbClr val="FF0000"/>
                    </a:solidFill>
                  </a:defRPr>
                </a:pPr>
                <a:r>
                  <a:rPr lang="en-US" altLang="zh-C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Unbinned</a:t>
                </a:r>
                <a:r>
                  <a:rPr lang="en-US" altLang="zh-C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simultaneous maximum likelihood fit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altLang="zh-CN" sz="20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𝐦𝐢𝐬𝐬</m:t>
                        </m:r>
                      </m:sub>
                      <m:sup>
                        <m:r>
                          <a:rPr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endParaRPr lang="en-US" altLang="zh-CN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57300" lvl="2" indent="-342900">
                  <a:lnSpc>
                    <a:spcPct val="120000"/>
                  </a:lnSpc>
                  <a:buSzPct val="100000"/>
                  <a:buFont typeface="Wingdings" pitchFamily="2" charset="2"/>
                  <a:buChar char="ü"/>
                  <a:defRPr b="1">
                    <a:solidFill>
                      <a:srgbClr val="FF0000"/>
                    </a:solidFill>
                  </a:defRPr>
                </a:pPr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sSup>
                          <m:sSupPr>
                            <m:ctrlP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p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𝝂</m:t>
                            </m:r>
                          </m:e>
                          <m:sub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𝝁</m:t>
                            </m:r>
                          </m:sub>
                        </m:sSub>
                      </m:sub>
                    </m:sSub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𝟕𝟒</m:t>
                        </m:r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e>
                    </m:d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endParaRPr lang="en-US" altLang="zh-CN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7C4DD703-B225-374C-A763-05B66A788C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8632" y="758494"/>
                <a:ext cx="9144000" cy="1694310"/>
              </a:xfrm>
              <a:prstGeom prst="rect">
                <a:avLst/>
              </a:prstGeom>
              <a:blipFill>
                <a:blip r:embed="rId3"/>
                <a:stretch>
                  <a:fillRect b="-22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A3335017-082D-7047-B6D9-76D5467B2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54" y="3126267"/>
            <a:ext cx="8478981" cy="33310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E853C833-88E1-414C-A9A0-4398DC05B7E4}"/>
                  </a:ext>
                </a:extLst>
              </p:cNvPr>
              <p:cNvSpPr/>
              <p:nvPr/>
            </p:nvSpPr>
            <p:spPr>
              <a:xfrm>
                <a:off x="628650" y="2732207"/>
                <a:ext cx="957250" cy="3693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-like 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E853C833-88E1-414C-A9A0-4398DC05B7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732207"/>
                <a:ext cx="957250" cy="369332"/>
              </a:xfrm>
              <a:prstGeom prst="rect">
                <a:avLst/>
              </a:prstGeom>
              <a:blipFill>
                <a:blip r:embed="rId5"/>
                <a:stretch>
                  <a:fillRect t="-3226" r="-3846" b="-2258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BF4E6068-B736-E34E-B5F3-20B18A1584CD}"/>
                  </a:ext>
                </a:extLst>
              </p:cNvPr>
              <p:cNvSpPr/>
              <p:nvPr/>
            </p:nvSpPr>
            <p:spPr>
              <a:xfrm>
                <a:off x="7698773" y="2721211"/>
                <a:ext cx="910762" cy="3693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-like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BF4E6068-B736-E34E-B5F3-20B18A1584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773" y="2721211"/>
                <a:ext cx="910762" cy="369332"/>
              </a:xfrm>
              <a:prstGeom prst="rect">
                <a:avLst/>
              </a:prstGeom>
              <a:blipFill>
                <a:blip r:embed="rId6"/>
                <a:stretch>
                  <a:fillRect t="-6667" r="-5556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CDF9A173-9649-984E-A98E-E140C9A3B8BB}"/>
                  </a:ext>
                </a:extLst>
              </p:cNvPr>
              <p:cNvSpPr/>
              <p:nvPr/>
            </p:nvSpPr>
            <p:spPr>
              <a:xfrm>
                <a:off x="4910368" y="2596694"/>
                <a:ext cx="2189446" cy="45307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altLang="zh-CN" sz="2000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𝐃𝐓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p>
                              <m:r>
                                <a:rPr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p>
                      </m:sSubSup>
                      <m:r>
                        <a:rPr lang="en-US" altLang="zh-CN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𝟏𝟑𝟕</m:t>
                      </m:r>
                      <m:r>
                        <a:rPr lang="en-US" altLang="zh-CN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𝟐𝟕</m:t>
                      </m:r>
                      <m:r>
                        <a:rPr lang="en-US" altLang="zh-CN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CDF9A173-9649-984E-A98E-E140C9A3B8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368" y="2596694"/>
                <a:ext cx="2189446" cy="453073"/>
              </a:xfrm>
              <a:prstGeom prst="rect">
                <a:avLst/>
              </a:prstGeom>
              <a:blipFill>
                <a:blip r:embed="rId7"/>
                <a:stretch>
                  <a:fillRect b="-13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>
            <a:extLst>
              <a:ext uri="{FF2B5EF4-FFF2-40B4-BE49-F238E27FC236}">
                <a16:creationId xmlns:a16="http://schemas.microsoft.com/office/drawing/2014/main" id="{573C2C80-6D29-FF47-9C7A-030E4E07ACA2}"/>
              </a:ext>
            </a:extLst>
          </p:cNvPr>
          <p:cNvSpPr/>
          <p:nvPr/>
        </p:nvSpPr>
        <p:spPr>
          <a:xfrm>
            <a:off x="6913873" y="694470"/>
            <a:ext cx="21961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  <a:defRPr sz="2000" b="1">
                <a:solidFill>
                  <a:srgbClr val="0000FF"/>
                </a:solidFill>
              </a:defRPr>
            </a:pP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PRL 123 (2019) 211802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20DA0A98-14D6-7340-8C3D-34034B90FE4B}"/>
                  </a:ext>
                </a:extLst>
              </p:cNvPr>
              <p:cNvSpPr/>
              <p:nvPr/>
            </p:nvSpPr>
            <p:spPr>
              <a:xfrm>
                <a:off x="0" y="-5447"/>
                <a:ext cx="9144000" cy="652486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130000"/>
                  </a:lnSpc>
                  <a:buSzPct val="100000"/>
                  <a:defRPr>
                    <a:solidFill>
                      <a:srgbClr val="0000FF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sz="2800" b="1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p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sub>
                      </m:sSub>
                      <m:r>
                        <a:rPr lang="en-US" altLang="zh-CN" sz="2800" b="1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800" b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𝐯𝐢𝐚</m:t>
                      </m:r>
                      <m:r>
                        <a:rPr lang="en-US" altLang="zh-CN" sz="2800" b="1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p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sz="2800" b="1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8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</m:e>
                          </m:acc>
                        </m:e>
                        <m:sub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sub>
                      </m:sSub>
                    </m:oMath>
                  </m:oMathPara>
                </a14:m>
                <a:endParaRPr lang="en-US" altLang="zh-CN" sz="2800" b="1" i="1" dirty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20DA0A98-14D6-7340-8C3D-34034B90FE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5447"/>
                <a:ext cx="9144000" cy="652486"/>
              </a:xfrm>
              <a:prstGeom prst="rect">
                <a:avLst/>
              </a:prstGeom>
              <a:blipFill>
                <a:blip r:embed="rId8"/>
                <a:stretch>
                  <a:fillRect b="-11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900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0865050-057F-004B-8A4F-564636A5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59AE-630A-460B-A6BC-38F7F70D14DE}" type="slidenum">
              <a:rPr lang="zh-CN" altLang="en-US" smtClean="0"/>
              <a:t>12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9F0E8985-DC23-DE48-A180-2561395C5176}"/>
                  </a:ext>
                </a:extLst>
              </p:cNvPr>
              <p:cNvSpPr/>
              <p:nvPr/>
            </p:nvSpPr>
            <p:spPr>
              <a:xfrm>
                <a:off x="143794" y="663883"/>
                <a:ext cx="8731664" cy="798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SzPct val="100000"/>
                  <a:buFont typeface="Arial" panose="020B0604020202020204" pitchFamily="34" charset="0"/>
                  <a:buChar char="•"/>
                  <a:defRPr b="1">
                    <a:solidFill>
                      <a:srgbClr val="FF0000"/>
                    </a:solidFill>
                  </a:defRPr>
                </a:pPr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signal significance including the systematic uncertainty is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altLang="zh-CN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>
                  <a:lnSpc>
                    <a:spcPct val="120000"/>
                  </a:lnSpc>
                  <a:buSzPct val="100000"/>
                  <a:buFont typeface="Arial" panose="020B0604020202020204" pitchFamily="34" charset="0"/>
                  <a:buChar char="•"/>
                  <a:defRPr b="1">
                    <a:solidFill>
                      <a:srgbClr val="FF0000"/>
                    </a:solidFill>
                  </a:defRPr>
                </a:pPr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first measurement to date.</a:t>
                </a: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9F0E8985-DC23-DE48-A180-2561395C51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94" y="663883"/>
                <a:ext cx="8731664" cy="798745"/>
              </a:xfrm>
              <a:prstGeom prst="rect">
                <a:avLst/>
              </a:prstGeom>
              <a:blipFill>
                <a:blip r:embed="rId2"/>
                <a:stretch>
                  <a:fillRect l="-581" b="-109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401F16D-1A65-7C4F-8931-F9F169522554}"/>
                  </a:ext>
                </a:extLst>
              </p:cNvPr>
              <p:cNvSpPr/>
              <p:nvPr/>
            </p:nvSpPr>
            <p:spPr>
              <a:xfrm>
                <a:off x="1331928" y="1815891"/>
                <a:ext cx="5876930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p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sub>
                          </m:sSub>
                        </m:sub>
                      </m:sSub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𝟐𝟒</m:t>
                              </m:r>
                            </m:e>
                            <m:sub>
                              <m:r>
                                <a:rPr lang="en-US" altLang="zh-CN" sz="2000" b="1" i="0" smtClean="0">
                                  <a:latin typeface="Cambria Math" panose="02040503050406030204" pitchFamily="18" charset="0"/>
                                </a:rPr>
                                <m:t>𝐬𝐭𝐚𝐭</m:t>
                              </m:r>
                              <m:r>
                                <a:rPr lang="en-US" altLang="zh-CN" sz="2000" b="1" i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sSub>
                            <m:sSub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b>
                              <m:r>
                                <a:rPr lang="en-US" altLang="zh-CN" sz="2000" b="1" i="0" smtClean="0">
                                  <a:latin typeface="Cambria Math" panose="02040503050406030204" pitchFamily="18" charset="0"/>
                                </a:rPr>
                                <m:t>𝐬𝐲𝐬𝐭</m:t>
                              </m:r>
                              <m:r>
                                <a:rPr lang="en-US" altLang="zh-CN" sz="2000" b="1" i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401F16D-1A65-7C4F-8931-F9F1695225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928" y="1815891"/>
                <a:ext cx="5876930" cy="461665"/>
              </a:xfrm>
              <a:prstGeom prst="rect">
                <a:avLst/>
              </a:prstGeom>
              <a:blipFill>
                <a:blip r:embed="rId3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C169904B-100C-2941-9F47-9D6FDBF03805}"/>
                  </a:ext>
                </a:extLst>
              </p:cNvPr>
              <p:cNvSpPr/>
              <p:nvPr/>
            </p:nvSpPr>
            <p:spPr>
              <a:xfrm>
                <a:off x="1331928" y="2775309"/>
                <a:ext cx="5924571" cy="79508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zh-CN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  <m:r>
                            <a:rPr lang="en-US" altLang="zh-CN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n-US" altLang="zh-CN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sSup>
                            <m:sSupPr>
                              <m:ctrlP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p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sub>
                          </m:sSub>
                          <m: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𝚪</m:t>
                              </m:r>
                            </m:e>
                          </m:acc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sub>
                          </m:sSub>
                          <m: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b>
                          <m:r>
                            <a:rPr lang="en-US" altLang="zh-CN" b="1">
                              <a:latin typeface="Cambria Math" panose="02040503050406030204" pitchFamily="18" charset="0"/>
                            </a:rPr>
                            <m:t>𝐬𝐭𝐚𝐭</m:t>
                          </m:r>
                          <m:r>
                            <a:rPr lang="en-US" altLang="zh-CN" b="1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n-US" altLang="zh-CN" b="1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b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𝟒</m:t>
                      </m:r>
                      <m:sSub>
                        <m:sSub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b>
                          <m:r>
                            <a:rPr lang="en-US" altLang="zh-CN" b="1">
                              <a:latin typeface="Cambria Math" panose="02040503050406030204" pitchFamily="18" charset="0"/>
                            </a:rPr>
                            <m:t>𝐬𝐲𝐬𝐭</m:t>
                          </m:r>
                          <m:r>
                            <a:rPr lang="en-US" altLang="zh-CN" b="1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C169904B-100C-2941-9F47-9D6FDBF038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928" y="2775309"/>
                <a:ext cx="5924571" cy="795089"/>
              </a:xfrm>
              <a:prstGeom prst="rect">
                <a:avLst/>
              </a:prstGeom>
              <a:blipFill>
                <a:blip r:embed="rId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hape 335">
                <a:extLst>
                  <a:ext uri="{FF2B5EF4-FFF2-40B4-BE49-F238E27FC236}">
                    <a16:creationId xmlns:a16="http://schemas.microsoft.com/office/drawing/2014/main" id="{BF8A8D86-F1D2-7747-806C-02FEB5BA28FE}"/>
                  </a:ext>
                </a:extLst>
              </p:cNvPr>
              <p:cNvSpPr/>
              <p:nvPr/>
            </p:nvSpPr>
            <p:spPr>
              <a:xfrm>
                <a:off x="143794" y="3906229"/>
                <a:ext cx="9150677" cy="7078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  <a:defRPr b="1"/>
                </a:pP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Consistent with the SM predicted value of 2.67, and no LFU violation in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r>
                      <a:rPr lang="en-US" altLang="zh-CN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flavors with the current precision.</a:t>
                </a:r>
                <a:endParaRPr lang="en-US" sz="2000" b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" name="Shape 335">
                <a:extLst>
                  <a:ext uri="{FF2B5EF4-FFF2-40B4-BE49-F238E27FC236}">
                    <a16:creationId xmlns:a16="http://schemas.microsoft.com/office/drawing/2014/main" id="{BF8A8D86-F1D2-7747-806C-02FEB5BA28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94" y="3906229"/>
                <a:ext cx="9150677" cy="707884"/>
              </a:xfrm>
              <a:prstGeom prst="rect">
                <a:avLst/>
              </a:prstGeom>
              <a:blipFill>
                <a:blip r:embed="rId5"/>
                <a:stretch>
                  <a:fillRect l="-1110" t="-3509" b="-14035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>
            <a:extLst>
              <a:ext uri="{FF2B5EF4-FFF2-40B4-BE49-F238E27FC236}">
                <a16:creationId xmlns:a16="http://schemas.microsoft.com/office/drawing/2014/main" id="{A7B66A11-AC93-7A4A-955B-F31E00906227}"/>
              </a:ext>
            </a:extLst>
          </p:cNvPr>
          <p:cNvSpPr/>
          <p:nvPr/>
        </p:nvSpPr>
        <p:spPr>
          <a:xfrm>
            <a:off x="6947821" y="25802"/>
            <a:ext cx="21961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  <a:defRPr sz="2000" b="1">
                <a:solidFill>
                  <a:srgbClr val="0000FF"/>
                </a:solidFill>
              </a:defRPr>
            </a:pP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PRL 123 (2019) 211802</a:t>
            </a:r>
          </a:p>
        </p:txBody>
      </p:sp>
    </p:spTree>
    <p:extLst>
      <p:ext uri="{BB962C8B-B14F-4D97-AF65-F5344CB8AC3E}">
        <p14:creationId xmlns:p14="http://schemas.microsoft.com/office/powerpoint/2010/main" val="269476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04B3C8E-8958-F44E-88C7-F2120828E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59AE-630A-460B-A6BC-38F7F70D14DE}" type="slidenum">
              <a:rPr lang="zh-CN" altLang="en-US" smtClean="0"/>
              <a:t>13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89C135A4-5580-5E46-A7A1-13AC1FA38D27}"/>
                  </a:ext>
                </a:extLst>
              </p:cNvPr>
              <p:cNvSpPr/>
              <p:nvPr/>
            </p:nvSpPr>
            <p:spPr>
              <a:xfrm>
                <a:off x="0" y="-4643"/>
                <a:ext cx="9144000" cy="697948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FFFF00"/>
                </a:solidFill>
              </a:ln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130000"/>
                  </a:lnSpc>
                  <a:buSzPct val="100000"/>
                  <a:defRPr>
                    <a:solidFill>
                      <a:srgbClr val="0000FF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  <m:sup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 </m:t>
                      </m:r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p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sub>
                      </m:sSub>
                    </m:oMath>
                  </m:oMathPara>
                </a14:m>
                <a:endParaRPr lang="en-US" altLang="zh-CN" sz="2800" b="1" i="1" dirty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89C135A4-5580-5E46-A7A1-13AC1FA38D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4643"/>
                <a:ext cx="9144000" cy="697948"/>
              </a:xfrm>
              <a:prstGeom prst="rect">
                <a:avLst/>
              </a:prstGeom>
              <a:blipFill>
                <a:blip r:embed="rId2"/>
                <a:stretch>
                  <a:fillRect b="-5263"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>
            <a:extLst>
              <a:ext uri="{FF2B5EF4-FFF2-40B4-BE49-F238E27FC236}">
                <a16:creationId xmlns:a16="http://schemas.microsoft.com/office/drawing/2014/main" id="{E13518E5-3FD2-ED48-8061-19CA6A9423F1}"/>
              </a:ext>
            </a:extLst>
          </p:cNvPr>
          <p:cNvSpPr/>
          <p:nvPr/>
        </p:nvSpPr>
        <p:spPr>
          <a:xfrm>
            <a:off x="6936473" y="758712"/>
            <a:ext cx="22075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PRL 122 (2019) 071802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103AAF8-5095-474C-B878-63985662F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825" y="1501227"/>
            <a:ext cx="5437329" cy="53712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46BA5A02-67B9-3440-927C-C9FA2BA23162}"/>
                  </a:ext>
                </a:extLst>
              </p:cNvPr>
              <p:cNvSpPr/>
              <p:nvPr/>
            </p:nvSpPr>
            <p:spPr>
              <a:xfrm>
                <a:off x="138897" y="796318"/>
                <a:ext cx="168616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@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𝟏𝟕𝟖</m:t>
                    </m:r>
                  </m:oMath>
                </a14:m>
                <a:r>
                  <a:rPr lang="en-US" altLang="zh-CN" sz="2000" b="1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GeV</a:t>
                </a:r>
                <a:endParaRPr lang="zh-CN" altLang="en-US" sz="2000" b="1" dirty="0">
                  <a:solidFill>
                    <a:srgbClr val="0432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46BA5A02-67B9-3440-927C-C9FA2BA231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97" y="796318"/>
                <a:ext cx="1686167" cy="400110"/>
              </a:xfrm>
              <a:prstGeom prst="rect">
                <a:avLst/>
              </a:prstGeom>
              <a:blipFill>
                <a:blip r:embed="rId4"/>
                <a:stretch>
                  <a:fillRect l="-752" t="-6061" r="-3008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93FC8772-8508-3746-87AA-6C6CED977C62}"/>
                  </a:ext>
                </a:extLst>
              </p:cNvPr>
              <p:cNvSpPr/>
              <p:nvPr/>
            </p:nvSpPr>
            <p:spPr>
              <a:xfrm>
                <a:off x="2546430" y="871501"/>
                <a:ext cx="2910540" cy="42774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sSubSup>
                            <m:sSubSup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  <m:sup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sub>
                      </m:sSub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𝟑𝟖𝟖𝟔𝟔𝟎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𝟐𝟓𝟗𝟐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93FC8772-8508-3746-87AA-6C6CED977C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430" y="871501"/>
                <a:ext cx="2910540" cy="4277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034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04B3C8E-8958-F44E-88C7-F2120828E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59AE-630A-460B-A6BC-38F7F70D14DE}" type="slidenum">
              <a:rPr lang="zh-CN" altLang="en-US" smtClean="0"/>
              <a:t>14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E404075-DCDC-2A46-99FA-8C38EABF0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81" y="1929482"/>
            <a:ext cx="5178870" cy="422671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91EED89-74C0-6143-B9D8-954ED49F4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2748" y="2264857"/>
            <a:ext cx="3672346" cy="28367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062F0B11-E44C-1346-839C-A161640BB779}"/>
                  </a:ext>
                </a:extLst>
              </p:cNvPr>
              <p:cNvSpPr/>
              <p:nvPr/>
            </p:nvSpPr>
            <p:spPr>
              <a:xfrm>
                <a:off x="4544648" y="1344990"/>
                <a:ext cx="4031745" cy="4471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𝑵</m:t>
                      </m:r>
                      <m:d>
                        <m:d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  <m:sup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sub>
                          </m:sSub>
                        </m:e>
                      </m:d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𝟏𝟏𝟑𝟓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𝟑𝟑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062F0B11-E44C-1346-839C-A161640BB7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648" y="1344990"/>
                <a:ext cx="4031745" cy="447110"/>
              </a:xfrm>
              <a:prstGeom prst="rect">
                <a:avLst/>
              </a:prstGeom>
              <a:blipFill>
                <a:blip r:embed="rId5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13508A9-BC51-3146-B1E1-C2261693349B}"/>
                  </a:ext>
                </a:extLst>
              </p:cNvPr>
              <p:cNvSpPr/>
              <p:nvPr/>
            </p:nvSpPr>
            <p:spPr>
              <a:xfrm>
                <a:off x="1187816" y="2184105"/>
                <a:ext cx="15327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@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𝟏𝟕𝟖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GeV</a:t>
                </a:r>
                <a:endParaRPr lang="zh-CN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13508A9-BC51-3146-B1E1-C226169334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816" y="2184105"/>
                <a:ext cx="1532792" cy="369332"/>
              </a:xfrm>
              <a:prstGeom prst="rect">
                <a:avLst/>
              </a:prstGeom>
              <a:blipFill>
                <a:blip r:embed="rId6"/>
                <a:stretch>
                  <a:fillRect t="-6452" r="-1639" b="-193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>
            <a:extLst>
              <a:ext uri="{FF2B5EF4-FFF2-40B4-BE49-F238E27FC236}">
                <a16:creationId xmlns:a16="http://schemas.microsoft.com/office/drawing/2014/main" id="{E13518E5-3FD2-ED48-8061-19CA6A9423F1}"/>
              </a:ext>
            </a:extLst>
          </p:cNvPr>
          <p:cNvSpPr/>
          <p:nvPr/>
        </p:nvSpPr>
        <p:spPr>
          <a:xfrm>
            <a:off x="6936473" y="136524"/>
            <a:ext cx="22075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PRL 122 (2019) 071802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08DD0D52-CE16-2B43-85AC-5D0BABFF26E8}"/>
                  </a:ext>
                </a:extLst>
              </p:cNvPr>
              <p:cNvSpPr/>
              <p:nvPr/>
            </p:nvSpPr>
            <p:spPr>
              <a:xfrm>
                <a:off x="0" y="148803"/>
                <a:ext cx="6618430" cy="4294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buSzPct val="100000"/>
                  <a:buFont typeface="Arial" panose="020B0604020202020204" pitchFamily="34" charset="0"/>
                  <a:buChar char="•"/>
                  <a:defRPr b="1">
                    <a:solidFill>
                      <a:srgbClr val="FF0000"/>
                    </a:solidFill>
                  </a:defRPr>
                </a:pP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candidate: use the hit depth in the muon counter</a:t>
                </a: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08DD0D52-CE16-2B43-85AC-5D0BABFF26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8803"/>
                <a:ext cx="6618430" cy="429413"/>
              </a:xfrm>
              <a:prstGeom prst="rect">
                <a:avLst/>
              </a:prstGeom>
              <a:blipFill>
                <a:blip r:embed="rId7"/>
                <a:stretch>
                  <a:fillRect l="-766" b="-25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BCA8A1F1-40F1-1B4B-9A3D-A5088797D148}"/>
                  </a:ext>
                </a:extLst>
              </p:cNvPr>
              <p:cNvSpPr/>
              <p:nvPr/>
            </p:nvSpPr>
            <p:spPr>
              <a:xfrm>
                <a:off x="-1" y="578216"/>
                <a:ext cx="9089298" cy="1176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buSzPct val="100000"/>
                  <a:buFont typeface="Arial" panose="020B0604020202020204" pitchFamily="34" charset="0"/>
                  <a:buChar char="•"/>
                  <a:defRPr b="1">
                    <a:solidFill>
                      <a:srgbClr val="FF0000"/>
                    </a:solidFill>
                  </a:defRPr>
                </a:pPr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</a:t>
                </a:r>
                <a:r>
                  <a:rPr lang="en-US" altLang="zh-CN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unbinned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constrained fit to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sSup>
                      <m:sSupPr>
                        <m:ctrlPr>
                          <a:rPr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altLang="zh-CN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lnSpc>
                    <a:spcPct val="120000"/>
                  </a:lnSpc>
                  <a:buSzPct val="100000"/>
                  <a:buFont typeface="Wingdings" pitchFamily="2" charset="2"/>
                  <a:buChar char="ü"/>
                  <a:defRPr b="1">
                    <a:solidFill>
                      <a:srgbClr val="FF0000"/>
                    </a:solidFill>
                  </a:defRPr>
                </a:pPr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ratio of the signal yield over BKGI yield is constrained to the value from signal MC events.</a:t>
                </a: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BCA8A1F1-40F1-1B4B-9A3D-A5088797D1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578216"/>
                <a:ext cx="9089298" cy="1176476"/>
              </a:xfrm>
              <a:prstGeom prst="rect">
                <a:avLst/>
              </a:prstGeom>
              <a:blipFill>
                <a:blip r:embed="rId8"/>
                <a:stretch>
                  <a:fillRect l="-559" b="-85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8F45FADE-DEDC-9542-8061-AE7F82BE8082}"/>
                  </a:ext>
                </a:extLst>
              </p:cNvPr>
              <p:cNvSpPr/>
              <p:nvPr/>
            </p:nvSpPr>
            <p:spPr>
              <a:xfrm>
                <a:off x="1244439" y="6192882"/>
                <a:ext cx="5764720" cy="49058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sSubSup>
                            <m:sSubSup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  <m:sup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sub>
                          </m:sSub>
                        </m:sub>
                      </m:sSub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𝟒𝟗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sSub>
                            <m:sSub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0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  <m:sub>
                              <m:r>
                                <a:rPr lang="en-US" altLang="zh-CN" sz="2000" b="1" i="0" smtClean="0">
                                  <a:latin typeface="Cambria Math" panose="02040503050406030204" pitchFamily="18" charset="0"/>
                                </a:rPr>
                                <m:t>𝐬𝐭𝐚𝐭</m:t>
                              </m:r>
                              <m:r>
                                <a:rPr lang="en-US" altLang="zh-CN" sz="2000" b="1" i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sSub>
                            <m:sSub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0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b>
                              <m:r>
                                <a:rPr lang="en-US" altLang="zh-CN" sz="2000" b="1" i="0" smtClean="0">
                                  <a:latin typeface="Cambria Math" panose="02040503050406030204" pitchFamily="18" charset="0"/>
                                </a:rPr>
                                <m:t>𝐬𝐲𝐬𝐭</m:t>
                              </m:r>
                              <m:r>
                                <a:rPr lang="en-US" altLang="zh-CN" sz="2000" b="1" i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8F45FADE-DEDC-9542-8061-AE7F82BE8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439" y="6192882"/>
                <a:ext cx="5764720" cy="490584"/>
              </a:xfrm>
              <a:prstGeom prst="rect">
                <a:avLst/>
              </a:prstGeom>
              <a:blipFill>
                <a:blip r:embed="rId9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778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7667F5D-AFF9-0245-9A62-21FB71CF5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59AE-630A-460B-A6BC-38F7F70D14DE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0AE2247-92DE-6E42-A208-7D437B01D594}"/>
              </a:ext>
            </a:extLst>
          </p:cNvPr>
          <p:cNvSpPr/>
          <p:nvPr/>
        </p:nvSpPr>
        <p:spPr>
          <a:xfrm>
            <a:off x="6393670" y="1848863"/>
            <a:ext cx="3310359" cy="798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Simultaneous </a:t>
            </a:r>
            <a:r>
              <a:rPr lang="en-US" altLang="zh-C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unbinned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maximum likelihood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FE3BFF1-0757-5C45-A12A-C4965B780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34" y="1786507"/>
            <a:ext cx="6354001" cy="44613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6A3599B7-2EF0-E74F-B67A-2B533EC9F716}"/>
                  </a:ext>
                </a:extLst>
              </p:cNvPr>
              <p:cNvSpPr/>
              <p:nvPr/>
            </p:nvSpPr>
            <p:spPr>
              <a:xfrm>
                <a:off x="4572000" y="6234163"/>
                <a:ext cx="1580176" cy="3835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altLang="zh-CN" sz="1400" b="1" i="0">
                              <a:latin typeface="Cambria Math" panose="02040503050406030204" pitchFamily="18" charset="0"/>
                            </a:rPr>
                            <m:t>𝐦𝐢𝐬𝐬</m:t>
                          </m:r>
                        </m:sub>
                        <m:sup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400" b="1" i="0" smtClean="0">
                                  <a:latin typeface="Cambria Math" panose="02040503050406030204" pitchFamily="18" charset="0"/>
                                </a:rPr>
                                <m:t>𝐆𝐞𝐕</m:t>
                              </m:r>
                              <m:r>
                                <a:rPr lang="en-US" altLang="zh-CN" sz="1400" b="1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altLang="zh-CN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b="1" i="1" smtClean="0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en-US" altLang="zh-CN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zh-CN" altLang="en-US" sz="1400" b="1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6A3599B7-2EF0-E74F-B67A-2B533EC9F7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6234163"/>
                <a:ext cx="1580176" cy="383503"/>
              </a:xfrm>
              <a:prstGeom prst="rect">
                <a:avLst/>
              </a:prstGeom>
              <a:blipFill>
                <a:blip r:embed="rId5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B0626C0A-63CC-FE43-A8E1-1791573EB2CF}"/>
                  </a:ext>
                </a:extLst>
              </p:cNvPr>
              <p:cNvSpPr/>
              <p:nvPr/>
            </p:nvSpPr>
            <p:spPr>
              <a:xfrm>
                <a:off x="1198311" y="6287492"/>
                <a:ext cx="1662443" cy="3125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altLang="zh-CN" sz="1400" b="1" i="0" smtClean="0">
                              <a:latin typeface="Cambria Math" panose="02040503050406030204" pitchFamily="18" charset="0"/>
                            </a:rPr>
                            <m:t>𝐢𝐧𝐯</m:t>
                          </m:r>
                        </m:sub>
                      </m:sSub>
                      <m:d>
                        <m:dPr>
                          <m:ctrlP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400" b="1" i="1" smtClean="0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altLang="zh-CN" sz="14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  <m:sup>
                              <m:r>
                                <a:rPr lang="en-US" altLang="zh-CN" sz="1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400" b="1">
                          <a:latin typeface="Cambria Math" panose="02040503050406030204" pitchFamily="18" charset="0"/>
                        </a:rPr>
                        <m:t>𝐌𝐞𝐕</m:t>
                      </m:r>
                      <m:r>
                        <a:rPr lang="en-US" altLang="zh-CN" sz="1400" b="1" i="1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zh-CN" altLang="en-US" sz="1400" b="1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B0626C0A-63CC-FE43-A8E1-1791573EB2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311" y="6287492"/>
                <a:ext cx="1662443" cy="312586"/>
              </a:xfrm>
              <a:prstGeom prst="rect">
                <a:avLst/>
              </a:prstGeom>
              <a:blipFill>
                <a:blip r:embed="rId6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6D91DC9C-C2D6-F640-9AB8-31729B02AD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6735" y="3717464"/>
            <a:ext cx="2688868" cy="232797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B71EFFED-11BF-3D49-89F7-DF42951A5752}"/>
              </a:ext>
            </a:extLst>
          </p:cNvPr>
          <p:cNvSpPr/>
          <p:nvPr/>
        </p:nvSpPr>
        <p:spPr>
          <a:xfrm>
            <a:off x="665650" y="1986176"/>
            <a:ext cx="808234" cy="400110"/>
          </a:xfrm>
          <a:prstGeom prst="rect">
            <a:avLst/>
          </a:prstGeom>
          <a:ln w="38100">
            <a:noFill/>
            <a:prstDash val="sysDash"/>
          </a:ln>
        </p:spPr>
        <p:txBody>
          <a:bodyPr wrap="square">
            <a:spAutoFit/>
          </a:bodyPr>
          <a:lstStyle/>
          <a:p>
            <a:r>
              <a:rPr lang="en" altLang="zh-CN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-like</a:t>
            </a:r>
            <a:r>
              <a:rPr lang="en" altLang="zh-CN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01B7CDE-7516-A74B-AEC4-EC5FD81F8580}"/>
              </a:ext>
            </a:extLst>
          </p:cNvPr>
          <p:cNvSpPr/>
          <p:nvPr/>
        </p:nvSpPr>
        <p:spPr>
          <a:xfrm>
            <a:off x="665649" y="4117001"/>
            <a:ext cx="808235" cy="400110"/>
          </a:xfrm>
          <a:prstGeom prst="rect">
            <a:avLst/>
          </a:prstGeom>
          <a:ln w="38100">
            <a:noFill/>
            <a:prstDash val="sysDot"/>
          </a:ln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altLang="zh-CN" sz="20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-like</a:t>
            </a:r>
            <a:endParaRPr lang="zh-CN" altLang="en-US" sz="2000" b="1" dirty="0">
              <a:solidFill>
                <a:srgbClr val="0432FF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471173A-9043-BE4C-A851-9597C0C8CE15}"/>
              </a:ext>
            </a:extLst>
          </p:cNvPr>
          <p:cNvSpPr/>
          <p:nvPr/>
        </p:nvSpPr>
        <p:spPr>
          <a:xfrm>
            <a:off x="6466735" y="2818227"/>
            <a:ext cx="39123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  <a:defRPr b="1">
                <a:solidFill>
                  <a:srgbClr val="FF0000"/>
                </a:solidFill>
              </a:defRPr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show @ 4.178 GeV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Shape 272">
                <a:extLst>
                  <a:ext uri="{FF2B5EF4-FFF2-40B4-BE49-F238E27FC236}">
                    <a16:creationId xmlns:a16="http://schemas.microsoft.com/office/drawing/2014/main" id="{5C0A10B1-2CB8-9D41-AF8A-9E8A7D12B36B}"/>
                  </a:ext>
                </a:extLst>
              </p:cNvPr>
              <p:cNvSpPr/>
              <p:nvPr/>
            </p:nvSpPr>
            <p:spPr>
              <a:xfrm>
                <a:off x="0" y="-9492"/>
                <a:ext cx="9144000" cy="558164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12700" cap="flat">
                <a:solidFill>
                  <a:srgbClr val="FFFF00"/>
                </a:solidFill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algn="ctr">
                  <a:defRPr sz="2400" b="1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ar-AE" altLang="zh-CN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ar-AE" altLang="zh-CN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ar-AE" altLang="zh-CN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ar-AE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ar-AE" altLang="zh-CN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ar-AE" altLang="zh-CN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p>
                        <m:r>
                          <a:rPr lang="ar-AE" altLang="zh-CN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ar-AE" altLang="zh-CN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altLang="zh-CN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en-US" altLang="zh-CN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sub>
                    </m:sSub>
                    <m:r>
                      <a:rPr lang="en-US" altLang="zh-CN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𝐯𝐢𝐚</m:t>
                    </m:r>
                    <m:r>
                      <a:rPr lang="en-US" altLang="zh-CN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p>
                        <m:r>
                          <a:rPr lang="en-US" altLang="zh-CN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𝝂</m:t>
                            </m:r>
                          </m:e>
                        </m:acc>
                      </m:e>
                      <m:sub>
                        <m:r>
                          <a:rPr lang="en-US" altLang="zh-CN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ar-AE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Shape 272">
                <a:extLst>
                  <a:ext uri="{FF2B5EF4-FFF2-40B4-BE49-F238E27FC236}">
                    <a16:creationId xmlns:a16="http://schemas.microsoft.com/office/drawing/2014/main" id="{5C0A10B1-2CB8-9D41-AF8A-9E8A7D12B3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9492"/>
                <a:ext cx="9144000" cy="558164"/>
              </a:xfrm>
              <a:prstGeom prst="rect">
                <a:avLst/>
              </a:prstGeom>
              <a:blipFill>
                <a:blip r:embed="rId8"/>
                <a:stretch>
                  <a:fillRect t="-8696" b="-23913"/>
                </a:stretch>
              </a:blipFill>
              <a:ln w="12700" cap="flat">
                <a:solidFill>
                  <a:srgbClr val="FFFF00"/>
                </a:solidFill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64615891-A9DB-194B-AC30-B7344CE265C1}"/>
                  </a:ext>
                </a:extLst>
              </p:cNvPr>
              <p:cNvSpPr/>
              <p:nvPr/>
            </p:nvSpPr>
            <p:spPr>
              <a:xfrm>
                <a:off x="104173" y="645847"/>
                <a:ext cx="256871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@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𝟏𝟕𝟖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𝟐𝟑</m:t>
                    </m:r>
                  </m:oMath>
                </a14:m>
                <a:r>
                  <a:rPr lang="en-US" altLang="zh-CN" sz="2000" b="1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GeV</a:t>
                </a:r>
                <a:endParaRPr lang="zh-CN" altLang="en-US" sz="2000" b="1" dirty="0">
                  <a:solidFill>
                    <a:srgbClr val="0432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64615891-A9DB-194B-AC30-B7344CE265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73" y="645847"/>
                <a:ext cx="2568717" cy="400110"/>
              </a:xfrm>
              <a:prstGeom prst="rect">
                <a:avLst/>
              </a:prstGeom>
              <a:blipFill>
                <a:blip r:embed="rId9"/>
                <a:stretch>
                  <a:fillRect l="-493" t="-6061" r="-1478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>
            <a:extLst>
              <a:ext uri="{FF2B5EF4-FFF2-40B4-BE49-F238E27FC236}">
                <a16:creationId xmlns:a16="http://schemas.microsoft.com/office/drawing/2014/main" id="{A21CD645-79F8-2144-B1BB-F25AF304C170}"/>
              </a:ext>
            </a:extLst>
          </p:cNvPr>
          <p:cNvSpPr/>
          <p:nvPr/>
        </p:nvSpPr>
        <p:spPr>
          <a:xfrm>
            <a:off x="6913902" y="690936"/>
            <a:ext cx="2230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PRD 104 (2021) 052009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0770F9D9-1066-474E-95AD-E45A46FC1446}"/>
                  </a:ext>
                </a:extLst>
              </p:cNvPr>
              <p:cNvSpPr/>
              <p:nvPr/>
            </p:nvSpPr>
            <p:spPr>
              <a:xfrm>
                <a:off x="49472" y="1245012"/>
                <a:ext cx="3063851" cy="42755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𝑵</m:t>
                      </m:r>
                      <m:d>
                        <m:d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  <m:sup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p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sub>
                          </m:sSub>
                        </m:e>
                      </m:d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𝟗𝟒</m:t>
                      </m:r>
                      <m:sSubSup>
                        <m:sSubSup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b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𝟒𝟓</m:t>
                          </m:r>
                        </m:sub>
                        <m:sup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𝟒𝟔</m:t>
                          </m:r>
                        </m:sup>
                      </m:sSub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0770F9D9-1066-474E-95AD-E45A46FC14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2" y="1245012"/>
                <a:ext cx="3063851" cy="427553"/>
              </a:xfrm>
              <a:prstGeom prst="rect">
                <a:avLst/>
              </a:prstGeom>
              <a:blipFill>
                <a:blip r:embed="rId10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5BB7249E-E17F-9744-AB1A-CCC7BBD8F301}"/>
                  </a:ext>
                </a:extLst>
              </p:cNvPr>
              <p:cNvSpPr/>
              <p:nvPr/>
            </p:nvSpPr>
            <p:spPr>
              <a:xfrm>
                <a:off x="3289734" y="1237443"/>
                <a:ext cx="5804794" cy="46172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sSubSup>
                            <m:sSubSup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  <m:sup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p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sub>
                          </m:sSub>
                        </m:sub>
                      </m:sSub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𝟐𝟏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</m:e>
                            <m:sub>
                              <m:r>
                                <a:rPr lang="en-US" altLang="zh-CN" sz="2000" b="1" i="0" smtClean="0">
                                  <a:latin typeface="Cambria Math" panose="02040503050406030204" pitchFamily="18" charset="0"/>
                                </a:rPr>
                                <m:t>𝐬𝐭𝐚𝐭</m:t>
                              </m:r>
                              <m:r>
                                <a:rPr lang="en-US" altLang="zh-CN" sz="2000" b="1" i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sSub>
                            <m:sSub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  <m:sub>
                              <m:r>
                                <a:rPr lang="en-US" altLang="zh-CN" sz="2000" b="1" i="0" smtClean="0">
                                  <a:latin typeface="Cambria Math" panose="02040503050406030204" pitchFamily="18" charset="0"/>
                                </a:rPr>
                                <m:t>𝐬𝐲𝐬𝐭</m:t>
                              </m:r>
                              <m:r>
                                <a:rPr lang="en-US" altLang="zh-CN" sz="2000" b="1" i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5BB7249E-E17F-9744-AB1A-CCC7BBD8F3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734" y="1237443"/>
                <a:ext cx="5804794" cy="461729"/>
              </a:xfrm>
              <a:prstGeom prst="rect">
                <a:avLst/>
              </a:prstGeom>
              <a:blipFill>
                <a:blip r:embed="rId11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992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B0DCDDC-C3E0-D34A-9955-5B9E391EF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59AE-630A-460B-A6BC-38F7F70D14DE}" type="slidenum">
              <a:rPr lang="zh-CN" altLang="en-US" smtClean="0"/>
              <a:t>16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hape 272">
                <a:extLst>
                  <a:ext uri="{FF2B5EF4-FFF2-40B4-BE49-F238E27FC236}">
                    <a16:creationId xmlns:a16="http://schemas.microsoft.com/office/drawing/2014/main" id="{E26D51CC-B122-E541-A9B7-B3F719BE41AA}"/>
                  </a:ext>
                </a:extLst>
              </p:cNvPr>
              <p:cNvSpPr/>
              <p:nvPr/>
            </p:nvSpPr>
            <p:spPr>
              <a:xfrm>
                <a:off x="0" y="13063"/>
                <a:ext cx="9144000" cy="532964"/>
              </a:xfrm>
              <a:prstGeom prst="rect">
                <a:avLst/>
              </a:prstGeom>
              <a:gradFill flip="none" rotWithShape="1">
                <a:gsLst>
                  <a:gs pos="0">
                    <a:srgbClr val="FF40FF">
                      <a:tint val="66000"/>
                      <a:satMod val="160000"/>
                    </a:srgbClr>
                  </a:gs>
                  <a:gs pos="50000">
                    <a:srgbClr val="FF40FF">
                      <a:tint val="44500"/>
                      <a:satMod val="160000"/>
                    </a:srgbClr>
                  </a:gs>
                  <a:gs pos="100000">
                    <a:srgbClr val="FF40FF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12700" cap="flat">
                <a:solidFill>
                  <a:srgbClr val="FFFF00"/>
                </a:solidFill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algn="ctr">
                  <a:defRPr sz="2400" b="1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AE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ar-AE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  <m:sup>
                          <m:r>
                            <a:rPr lang="ar-AE" altLang="zh-CN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ar-AE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ar-AE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p>
                          <m:r>
                            <a:rPr lang="ar-AE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b>
                        <m:sSubPr>
                          <m:ctrlPr>
                            <a:rPr lang="ar-AE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sub>
                      </m:sSub>
                      <m: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𝐯𝐢𝐚</m:t>
                      </m:r>
                      <m: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p>
                          <m: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</m:e>
                          </m:acc>
                        </m:e>
                        <m:sub>
                          <m: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sub>
                      </m:sSub>
                    </m:oMath>
                  </m:oMathPara>
                </a14:m>
                <a:endParaRPr lang="ar-AE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Shape 272">
                <a:extLst>
                  <a:ext uri="{FF2B5EF4-FFF2-40B4-BE49-F238E27FC236}">
                    <a16:creationId xmlns:a16="http://schemas.microsoft.com/office/drawing/2014/main" id="{E26D51CC-B122-E541-A9B7-B3F719BE41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063"/>
                <a:ext cx="9144000" cy="532964"/>
              </a:xfrm>
              <a:prstGeom prst="rect">
                <a:avLst/>
              </a:prstGeom>
              <a:blipFill>
                <a:blip r:embed="rId2"/>
                <a:stretch>
                  <a:fillRect t="-6818" b="-31818"/>
                </a:stretch>
              </a:blipFill>
              <a:ln w="12700" cap="flat">
                <a:solidFill>
                  <a:srgbClr val="FFFF00"/>
                </a:solidFill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099D9F7A-B855-614F-9A59-BC4914D5D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8" y="2248848"/>
            <a:ext cx="6575505" cy="374240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F3A576E-991F-7F45-8EB8-8B545CEC7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4231" y="2890494"/>
            <a:ext cx="2415142" cy="23510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C8E1B19B-2840-3D44-AF5A-47A932E0B2A7}"/>
                  </a:ext>
                </a:extLst>
              </p:cNvPr>
              <p:cNvSpPr/>
              <p:nvPr/>
            </p:nvSpPr>
            <p:spPr>
              <a:xfrm>
                <a:off x="5110822" y="1719886"/>
                <a:ext cx="3126818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altLang="zh-CN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  <m:sup>
                              <m:r>
                                <a:rPr lang="en-US" altLang="zh-CN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p>
                              <m:r>
                                <a:rPr lang="en-US" altLang="zh-CN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en-US" altLang="zh-CN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sub>
                          </m:sSub>
                        </m:e>
                      </m:d>
                      <m:r>
                        <a:rPr lang="en-US" altLang="zh-CN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𝟏𝟕𝟒𝟓</m:t>
                      </m:r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𝟖𝟒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C8E1B19B-2840-3D44-AF5A-47A932E0B2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822" y="1719886"/>
                <a:ext cx="3126818" cy="369332"/>
              </a:xfrm>
              <a:prstGeom prst="rect">
                <a:avLst/>
              </a:prstGeom>
              <a:blipFill>
                <a:blip r:embed="rId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58F7ADDB-D4BD-B145-A2B6-EE8D8AF994E1}"/>
                  </a:ext>
                </a:extLst>
              </p:cNvPr>
              <p:cNvSpPr/>
              <p:nvPr/>
            </p:nvSpPr>
            <p:spPr>
              <a:xfrm>
                <a:off x="1369266" y="6148584"/>
                <a:ext cx="4641527" cy="42434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sSubSup>
                          <m:sSubSupPr>
                            <m:ctrlPr>
                              <a:rPr kumimoji="1"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kumimoji="1"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  <m:sup>
                            <m:r>
                              <a:rPr kumimoji="1"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kumimoji="1"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kumimoji="1"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p>
                            <m:r>
                              <a:rPr kumimoji="1"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b>
                          <m:sSubPr>
                            <m:ctrlPr>
                              <a:rPr kumimoji="1"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𝝂</m:t>
                            </m:r>
                          </m:e>
                          <m:sub>
                            <m:r>
                              <a:rPr kumimoji="1"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𝝉</m:t>
                            </m:r>
                          </m:sub>
                        </m:sSub>
                      </m:sub>
                    </m:sSub>
                    <m:r>
                      <a:rPr kumimoji="1"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kumimoji="1"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1"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𝟐𝟗</m:t>
                        </m:r>
                        <m:r>
                          <a:rPr kumimoji="1"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kumimoji="1"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kumimoji="1"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1"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kumimoji="1"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b>
                            <m:r>
                              <a:rPr kumimoji="1" lang="en-US" altLang="zh-CN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𝐬𝐭𝐚𝐭</m:t>
                            </m:r>
                            <m:r>
                              <a:rPr kumimoji="1" lang="en-US" altLang="zh-CN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  <m:r>
                          <a:rPr kumimoji="1"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kumimoji="1"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kumimoji="1"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1"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kumimoji="1"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b>
                            <m:r>
                              <a:rPr kumimoji="1" lang="en-US" altLang="zh-CN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𝐬𝐲𝐬𝐭</m:t>
                            </m:r>
                            <m:r>
                              <a:rPr kumimoji="1" lang="en-US" altLang="zh-CN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</m:e>
                    </m:d>
                    <m:r>
                      <a:rPr kumimoji="1"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kumimoji="1" lang="en-US" altLang="zh-CN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58F7ADDB-D4BD-B145-A2B6-EE8D8AF994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266" y="6148584"/>
                <a:ext cx="4641527" cy="424347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D117B583-C837-EC49-A724-7050048E5B58}"/>
                  </a:ext>
                </a:extLst>
              </p:cNvPr>
              <p:cNvSpPr/>
              <p:nvPr/>
            </p:nvSpPr>
            <p:spPr>
              <a:xfrm>
                <a:off x="84909" y="1085757"/>
                <a:ext cx="8974183" cy="714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SzPct val="100000"/>
                  <a:defRPr b="1">
                    <a:solidFill>
                      <a:srgbClr val="FF0000"/>
                    </a:solidFill>
                  </a:defRPr>
                </a:pPr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simultaneous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fit to the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𝐌</m:t>
                    </m:r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p>
                        <m:r>
                          <a:rPr lang="en-US" altLang="zh-CN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six energy points shared with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common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leptonic branching fraction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D117B583-C837-EC49-A724-7050048E5B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09" y="1085757"/>
                <a:ext cx="8974183" cy="714876"/>
              </a:xfrm>
              <a:prstGeom prst="rect">
                <a:avLst/>
              </a:prstGeom>
              <a:blipFill>
                <a:blip r:embed="rId7"/>
                <a:stretch>
                  <a:fillRect l="-706" t="-1754" b="-157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31846B6E-A153-BC4B-81B3-A7D79CA9755C}"/>
              </a:ext>
            </a:extLst>
          </p:cNvPr>
          <p:cNvSpPr/>
          <p:nvPr/>
        </p:nvSpPr>
        <p:spPr>
          <a:xfrm>
            <a:off x="6845457" y="581728"/>
            <a:ext cx="2230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PRD 104 (2021) 032001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AA2FD1F3-FF7D-884E-8766-1157402E2A23}"/>
                  </a:ext>
                </a:extLst>
              </p:cNvPr>
              <p:cNvSpPr/>
              <p:nvPr/>
            </p:nvSpPr>
            <p:spPr>
              <a:xfrm>
                <a:off x="84908" y="581728"/>
                <a:ext cx="256871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@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𝟏𝟕𝟖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𝟐𝟑</m:t>
                    </m:r>
                  </m:oMath>
                </a14:m>
                <a:r>
                  <a:rPr lang="en-US" altLang="zh-CN" sz="2000" b="1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GeV</a:t>
                </a:r>
                <a:endParaRPr lang="zh-CN" altLang="en-US" sz="2000" b="1" dirty="0">
                  <a:solidFill>
                    <a:srgbClr val="0432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AA2FD1F3-FF7D-884E-8766-1157402E2A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08" y="581728"/>
                <a:ext cx="2568717" cy="400110"/>
              </a:xfrm>
              <a:prstGeom prst="rect">
                <a:avLst/>
              </a:prstGeom>
              <a:blipFill>
                <a:blip r:embed="rId8"/>
                <a:stretch>
                  <a:fillRect t="-6061" r="-1970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375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F5338DA-98E0-1C49-9013-7558160CE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59AE-630A-460B-A6BC-38F7F70D14DE}" type="slidenum">
              <a:rPr lang="zh-CN" altLang="en-US" smtClean="0"/>
              <a:t>17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hape 272">
                <a:extLst>
                  <a:ext uri="{FF2B5EF4-FFF2-40B4-BE49-F238E27FC236}">
                    <a16:creationId xmlns:a16="http://schemas.microsoft.com/office/drawing/2014/main" id="{6F0A3D74-DD7B-A040-A972-7DDCF48F9CB7}"/>
                  </a:ext>
                </a:extLst>
              </p:cNvPr>
              <p:cNvSpPr/>
              <p:nvPr/>
            </p:nvSpPr>
            <p:spPr>
              <a:xfrm>
                <a:off x="0" y="-17306"/>
                <a:ext cx="9144000" cy="523218"/>
              </a:xfrm>
              <a:prstGeom prst="rect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16000">
                    <a:srgbClr val="C00000">
                      <a:shade val="67500"/>
                      <a:satMod val="115000"/>
                    </a:srgbClr>
                  </a:gs>
                  <a:gs pos="38000">
                    <a:srgbClr val="C0000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 w="12700" cap="flat">
                <a:solidFill>
                  <a:srgbClr val="FFFF00"/>
                </a:solidFill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algn="ctr">
                  <a:defRPr sz="2400" b="1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AE" altLang="zh-CN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altLang="zh-CN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ar-AE" altLang="zh-CN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  <m:sup>
                          <m:r>
                            <a:rPr lang="ar-AE" altLang="zh-CN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ar-AE" altLang="zh-CN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ar-AE" altLang="zh-CN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p>
                          <m:r>
                            <a:rPr lang="ar-AE" altLang="zh-CN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b>
                        <m:sSubPr>
                          <m:ctrlPr>
                            <a:rPr lang="ar-AE" altLang="zh-CN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altLang="zh-CN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altLang="zh-CN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sub>
                      </m:sSub>
                      <m:r>
                        <a:rPr lang="en-US" altLang="zh-CN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8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𝐯𝐢𝐚</m:t>
                      </m:r>
                      <m:r>
                        <a:rPr lang="en-US" altLang="zh-CN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p>
                          <m:r>
                            <a:rPr lang="en-US" altLang="zh-CN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altLang="zh-CN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altLang="zh-CN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</m:e>
                          </m:acc>
                        </m:e>
                        <m:sub>
                          <m:r>
                            <a:rPr lang="en-US" altLang="zh-CN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sub>
                      </m:sSub>
                    </m:oMath>
                  </m:oMathPara>
                </a14:m>
                <a:endParaRPr lang="ar-AE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Shape 272">
                <a:extLst>
                  <a:ext uri="{FF2B5EF4-FFF2-40B4-BE49-F238E27FC236}">
                    <a16:creationId xmlns:a16="http://schemas.microsoft.com/office/drawing/2014/main" id="{6F0A3D74-DD7B-A040-A972-7DDCF48F9C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7306"/>
                <a:ext cx="9144000" cy="523218"/>
              </a:xfrm>
              <a:prstGeom prst="rect">
                <a:avLst/>
              </a:prstGeom>
              <a:blipFill>
                <a:blip r:embed="rId2"/>
                <a:stretch>
                  <a:fillRect t="-11628" b="-30233"/>
                </a:stretch>
              </a:blipFill>
              <a:ln w="12700" cap="flat">
                <a:solidFill>
                  <a:srgbClr val="FFFF00"/>
                </a:solidFill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00872EA9-BA6B-7B4F-95AA-53747F71B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349" y="1276970"/>
            <a:ext cx="6503772" cy="54753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668C0C66-30D5-7247-877A-0FAAE8A6FFFC}"/>
                  </a:ext>
                </a:extLst>
              </p:cNvPr>
              <p:cNvSpPr/>
              <p:nvPr/>
            </p:nvSpPr>
            <p:spPr>
              <a:xfrm>
                <a:off x="3891093" y="625505"/>
                <a:ext cx="5133713" cy="46172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sSubSup>
                          <m:sSubSupPr>
                            <m:ctrlPr>
                              <a:rPr kumimoji="1" lang="en-US" altLang="zh-CN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kumimoji="1" lang="en-US" altLang="zh-CN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  <m:sup>
                            <m:r>
                              <a:rPr kumimoji="1" lang="en-US" altLang="zh-CN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kumimoji="1"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kumimoji="1" lang="en-US" altLang="zh-CN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p>
                            <m:r>
                              <a:rPr kumimoji="1" lang="en-US" altLang="zh-CN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b>
                          <m:sSubPr>
                            <m:ctrlPr>
                              <a:rPr kumimoji="1" lang="en-US" altLang="zh-CN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𝝂</m:t>
                            </m:r>
                          </m:e>
                          <m:sub>
                            <m:r>
                              <a:rPr kumimoji="1" lang="en-US" altLang="zh-CN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𝝉</m:t>
                            </m:r>
                          </m:sub>
                        </m:sSub>
                      </m:sub>
                    </m:sSub>
                    <m:r>
                      <a:rPr kumimoji="1" lang="en-US" altLang="zh-CN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kumimoji="1"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1"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  <m:r>
                          <a:rPr kumimoji="1"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kumimoji="1"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kumimoji="1"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1"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sSub>
                          <m:sSubPr>
                            <m:ctrlPr>
                              <a:rPr kumimoji="1" lang="en-US" altLang="zh-CN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b>
                            <m:r>
                              <a:rPr kumimoji="1" lang="en-US" altLang="zh-CN" sz="20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𝐬𝐭𝐚𝐭</m:t>
                            </m:r>
                            <m:r>
                              <a:rPr kumimoji="1" lang="en-US" altLang="zh-CN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  <m:r>
                          <a:rPr kumimoji="1"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kumimoji="1"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kumimoji="1"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1"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sSub>
                          <m:sSubPr>
                            <m:ctrlPr>
                              <a:rPr kumimoji="1" lang="en-US" altLang="zh-CN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b>
                            <m:r>
                              <a:rPr kumimoji="1" lang="en-US" altLang="zh-CN" sz="20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𝐬𝐲𝐬𝐭</m:t>
                            </m:r>
                            <m:r>
                              <a:rPr kumimoji="1" lang="en-US" altLang="zh-CN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</m:e>
                    </m:d>
                    <m:r>
                      <a:rPr kumimoji="1" lang="en-US" altLang="zh-CN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kumimoji="1" lang="en-US" altLang="zh-C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668C0C66-30D5-7247-877A-0FAAE8A6FF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093" y="625505"/>
                <a:ext cx="5133713" cy="461729"/>
              </a:xfrm>
              <a:prstGeom prst="rect">
                <a:avLst/>
              </a:prstGeom>
              <a:blipFill>
                <a:blip r:embed="rId4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73A5CB9C-AC33-6D42-9272-B976FA464F6F}"/>
                  </a:ext>
                </a:extLst>
              </p:cNvPr>
              <p:cNvSpPr/>
              <p:nvPr/>
            </p:nvSpPr>
            <p:spPr>
              <a:xfrm>
                <a:off x="0" y="814772"/>
                <a:ext cx="256871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@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𝟏𝟕𝟖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𝟐𝟑</m:t>
                    </m:r>
                  </m:oMath>
                </a14:m>
                <a:r>
                  <a:rPr lang="en-US" altLang="zh-CN" sz="2000" b="1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GeV</a:t>
                </a:r>
                <a:endParaRPr lang="zh-CN" altLang="en-US" sz="2000" b="1" dirty="0">
                  <a:solidFill>
                    <a:srgbClr val="0432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73A5CB9C-AC33-6D42-9272-B976FA464F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14772"/>
                <a:ext cx="2568717" cy="400110"/>
              </a:xfrm>
              <a:prstGeom prst="rect">
                <a:avLst/>
              </a:prstGeom>
              <a:blipFill>
                <a:blip r:embed="rId5"/>
                <a:stretch>
                  <a:fillRect l="-493" t="-9375" r="-1478" b="-28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349F3718-E05D-0447-9604-08EDA57F2087}"/>
              </a:ext>
            </a:extLst>
          </p:cNvPr>
          <p:cNvSpPr/>
          <p:nvPr/>
        </p:nvSpPr>
        <p:spPr>
          <a:xfrm>
            <a:off x="0" y="517816"/>
            <a:ext cx="22075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PRL 127 (2021) 171801</a:t>
            </a:r>
          </a:p>
        </p:txBody>
      </p:sp>
    </p:spTree>
    <p:extLst>
      <p:ext uri="{BB962C8B-B14F-4D97-AF65-F5344CB8AC3E}">
        <p14:creationId xmlns:p14="http://schemas.microsoft.com/office/powerpoint/2010/main" val="280129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D1E98BC-396E-0A4A-BC17-57E0F1B75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59AE-630A-460B-A6BC-38F7F70D14DE}" type="slidenum">
              <a:rPr lang="zh-CN" altLang="en-US" smtClean="0"/>
              <a:t>18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A7E5A51F-A618-EF42-B255-60207F5E54B8}"/>
                  </a:ext>
                </a:extLst>
              </p:cNvPr>
              <p:cNvSpPr/>
              <p:nvPr/>
            </p:nvSpPr>
            <p:spPr>
              <a:xfrm>
                <a:off x="1811814" y="1392111"/>
                <a:ext cx="4673395" cy="80445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zh-CN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  <m:r>
                            <a:rPr lang="en-US" altLang="zh-CN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n-US" altLang="zh-CN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b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𝚪</m:t>
                              </m:r>
                            </m:e>
                          </m:acc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  <m:sup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p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sub>
                          </m:sSub>
                          <m: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𝚪</m:t>
                              </m:r>
                            </m:e>
                          </m:acc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  <m:sup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sub>
                          </m:sSub>
                          <m: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𝟔𝟕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𝟑𝟒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A7E5A51F-A618-EF42-B255-60207F5E54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814" y="1392111"/>
                <a:ext cx="4673395" cy="804451"/>
              </a:xfrm>
              <a:prstGeom prst="rect">
                <a:avLst/>
              </a:prstGeom>
              <a:blipFill>
                <a:blip r:embed="rId2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817E97BB-815F-B340-A7DA-6613628FE95C}"/>
                  </a:ext>
                </a:extLst>
              </p:cNvPr>
              <p:cNvSpPr/>
              <p:nvPr/>
            </p:nvSpPr>
            <p:spPr>
              <a:xfrm>
                <a:off x="214514" y="499107"/>
                <a:ext cx="11945074" cy="407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Combine results from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BESIII measurements with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altLang="zh-CN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𝟑𝟐</m:t>
                    </m:r>
                    <m:r>
                      <a:rPr lang="en-US" altLang="zh-CN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𝐟</m:t>
                    </m:r>
                    <m:sSup>
                      <m:sSupPr>
                        <m:ctrlP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p>
                        <m:r>
                          <a:rPr lang="en-US" altLang="zh-CN" sz="2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PDG2021</a:t>
                </a:r>
                <a:endParaRPr lang="en-US" altLang="zh-CN" sz="20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817E97BB-815F-B340-A7DA-6613628FE9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14" y="499107"/>
                <a:ext cx="11945074" cy="407099"/>
              </a:xfrm>
              <a:prstGeom prst="rect">
                <a:avLst/>
              </a:prstGeom>
              <a:blipFill>
                <a:blip r:embed="rId3"/>
                <a:stretch>
                  <a:fillRect l="-425" t="-6061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hape 335">
                <a:extLst>
                  <a:ext uri="{FF2B5EF4-FFF2-40B4-BE49-F238E27FC236}">
                    <a16:creationId xmlns:a16="http://schemas.microsoft.com/office/drawing/2014/main" id="{D38C1E11-47BE-4547-A0A3-3FCD2CA3BFB2}"/>
                  </a:ext>
                </a:extLst>
              </p:cNvPr>
              <p:cNvSpPr/>
              <p:nvPr/>
            </p:nvSpPr>
            <p:spPr>
              <a:xfrm>
                <a:off x="362429" y="3446613"/>
                <a:ext cx="7979239" cy="3693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>
                  <a:defRPr b="1"/>
                </a:pPr>
                <a:r>
                  <a:rPr lang="en-US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LFU violation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r>
                      <a:rPr lang="en-US" altLang="zh-CN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flavors with the current precision.</a:t>
                </a:r>
                <a:endParaRPr b="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5" name="Shape 335">
                <a:extLst>
                  <a:ext uri="{FF2B5EF4-FFF2-40B4-BE49-F238E27FC236}">
                    <a16:creationId xmlns:a16="http://schemas.microsoft.com/office/drawing/2014/main" id="{D38C1E11-47BE-4547-A0A3-3FCD2CA3BF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29" y="3446613"/>
                <a:ext cx="7979239" cy="369330"/>
              </a:xfrm>
              <a:prstGeom prst="rect">
                <a:avLst/>
              </a:prstGeom>
              <a:blipFill>
                <a:blip r:embed="rId4"/>
                <a:stretch>
                  <a:fillRect l="-1113" t="-6667" b="-23333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024A40A9-6925-4D4E-84B0-127A47EAFA29}"/>
              </a:ext>
            </a:extLst>
          </p:cNvPr>
          <p:cNvSpPr/>
          <p:nvPr/>
        </p:nvSpPr>
        <p:spPr>
          <a:xfrm>
            <a:off x="362429" y="2497801"/>
            <a:ext cx="4771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Consistent with the SM predicted value of 9.75</a:t>
            </a:r>
            <a:endParaRPr lang="zh-CN" altLang="en-US" b="1" dirty="0"/>
          </a:p>
        </p:txBody>
      </p:sp>
      <p:sp>
        <p:nvSpPr>
          <p:cNvPr id="7" name="Shape 211">
            <a:extLst>
              <a:ext uri="{FF2B5EF4-FFF2-40B4-BE49-F238E27FC236}">
                <a16:creationId xmlns:a16="http://schemas.microsoft.com/office/drawing/2014/main" id="{DE8968E5-1508-FB4E-B148-8C240F0EAE40}"/>
              </a:ext>
            </a:extLst>
          </p:cNvPr>
          <p:cNvSpPr/>
          <p:nvPr/>
        </p:nvSpPr>
        <p:spPr>
          <a:xfrm>
            <a:off x="0" y="6598174"/>
            <a:ext cx="7528949" cy="2385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tIns="34289" rIns="34289" bIns="34289" numCol="1" anchor="ctr">
            <a:spAutoFit/>
          </a:bodyPr>
          <a:lstStyle>
            <a:lvl1pPr algn="ctr">
              <a:defRPr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 X. Y. Shen, Charm Physics at BESIII/BEPCII Experiment, talk at Charm 2020, Mexico City, Mexico, May 18-22, 2021.</a:t>
            </a:r>
          </a:p>
        </p:txBody>
      </p:sp>
    </p:spTree>
    <p:extLst>
      <p:ext uri="{BB962C8B-B14F-4D97-AF65-F5344CB8AC3E}">
        <p14:creationId xmlns:p14="http://schemas.microsoft.com/office/powerpoint/2010/main" val="186568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1E35886-5A5B-D64E-ABE5-9F5B0D8A5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59AE-630A-460B-A6BC-38F7F70D14DE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C1E99E6-46F5-8B47-9699-2ABE03F666C1}"/>
              </a:ext>
            </a:extLst>
          </p:cNvPr>
          <p:cNvSpPr/>
          <p:nvPr/>
        </p:nvSpPr>
        <p:spPr>
          <a:xfrm>
            <a:off x="2430683" y="116745"/>
            <a:ext cx="4282633" cy="7406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buSzPct val="100000"/>
              <a:defRPr>
                <a:solidFill>
                  <a:srgbClr val="0000FF"/>
                </a:solidFill>
              </a:defRPr>
            </a:pPr>
            <a:r>
              <a:rPr lang="en-US" altLang="zh-CN" sz="36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Semi-leptonic decays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CA14D130-7F0B-AA42-8E57-01DA5635464C}"/>
                  </a:ext>
                </a:extLst>
              </p:cNvPr>
              <p:cNvSpPr/>
              <p:nvPr/>
            </p:nvSpPr>
            <p:spPr>
              <a:xfrm>
                <a:off x="-115747" y="4292800"/>
                <a:ext cx="3973524" cy="606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800100" lvl="1" indent="-342900">
                  <a:lnSpc>
                    <a:spcPct val="130000"/>
                  </a:lnSpc>
                  <a:buSzPct val="100000"/>
                  <a:buFont typeface=".Apple Color Emoji UI"/>
                  <a:buChar char="✍️"/>
                  <a:defRPr>
                    <a:solidFill>
                      <a:srgbClr val="0000FF"/>
                    </a:solidFill>
                  </a:defRPr>
                </a:pP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𝝓</m:t>
                    </m:r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altLang="zh-CN" sz="28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CA14D130-7F0B-AA42-8E57-01DA563546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5747" y="4292800"/>
                <a:ext cx="3973524" cy="606833"/>
              </a:xfrm>
              <a:prstGeom prst="rect">
                <a:avLst/>
              </a:prstGeom>
              <a:blipFill>
                <a:blip r:embed="rId2"/>
                <a:stretch>
                  <a:fillRect t="-2041" b="-346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1DBA6560-576F-4045-B304-B6872786E555}"/>
                  </a:ext>
                </a:extLst>
              </p:cNvPr>
              <p:cNvSpPr/>
              <p:nvPr/>
            </p:nvSpPr>
            <p:spPr>
              <a:xfrm>
                <a:off x="-115747" y="1031525"/>
                <a:ext cx="4109779" cy="31727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800100" lvl="1" indent="-342900">
                  <a:lnSpc>
                    <a:spcPct val="130000"/>
                  </a:lnSpc>
                  <a:buSzPct val="100000"/>
                  <a:buFont typeface=".Apple Color Emoji UI"/>
                  <a:buChar char="✍️"/>
                  <a:defRPr>
                    <a:solidFill>
                      <a:srgbClr val="0000FF"/>
                    </a:solidFill>
                  </a:defRPr>
                </a:pPr>
                <a:r>
                  <a:rPr lang="en-US" altLang="zh-CN" sz="28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(+)</m:t>
                        </m:r>
                      </m:sup>
                    </m:sSup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sub>
                    </m:sSub>
                  </m:oMath>
                </a14:m>
                <a:endParaRPr lang="en-US" altLang="zh-CN" sz="2800" b="1" i="1" dirty="0">
                  <a:latin typeface="Cambria Math" panose="02040503050406030204" pitchFamily="18" charset="0"/>
                </a:endParaRPr>
              </a:p>
              <a:p>
                <a:pPr marL="800100" lvl="1" indent="-342900">
                  <a:lnSpc>
                    <a:spcPct val="130000"/>
                  </a:lnSpc>
                  <a:buSzPct val="100000"/>
                  <a:buFont typeface=".Apple Color Emoji UI"/>
                  <a:buChar char="✍️"/>
                  <a:defRPr>
                    <a:solidFill>
                      <a:srgbClr val="0000FF"/>
                    </a:solidFill>
                  </a:defRPr>
                </a:pP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𝝁</m:t>
                        </m:r>
                      </m:sub>
                    </m:sSub>
                  </m:oMath>
                </a14:m>
                <a:endParaRPr lang="en-US" altLang="zh-CN" sz="2800" b="1" i="1" dirty="0">
                  <a:latin typeface="Cambria Math" panose="02040503050406030204" pitchFamily="18" charset="0"/>
                </a:endParaRPr>
              </a:p>
              <a:p>
                <a:pPr marL="800100" lvl="1" indent="-342900">
                  <a:lnSpc>
                    <a:spcPct val="130000"/>
                  </a:lnSpc>
                  <a:buSzPct val="100000"/>
                  <a:buFont typeface=".Apple Color Emoji UI"/>
                  <a:buChar char="✍️"/>
                  <a:defRPr>
                    <a:solidFill>
                      <a:srgbClr val="0000FF"/>
                    </a:solidFill>
                  </a:defRPr>
                </a:pP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𝝁</m:t>
                        </m:r>
                      </m:sub>
                    </m:sSub>
                  </m:oMath>
                </a14:m>
                <a:endParaRPr lang="en-US" altLang="zh-CN" sz="2800" b="1" i="1" dirty="0">
                  <a:latin typeface="Cambria Math" panose="02040503050406030204" pitchFamily="18" charset="0"/>
                </a:endParaRPr>
              </a:p>
              <a:p>
                <a:pPr marL="800100" lvl="1" indent="-342900">
                  <a:lnSpc>
                    <a:spcPct val="130000"/>
                  </a:lnSpc>
                  <a:buSzPct val="100000"/>
                  <a:buFont typeface=".Apple Color Emoji UI"/>
                  <a:buChar char="✍️"/>
                  <a:defRPr>
                    <a:solidFill>
                      <a:srgbClr val="0000FF"/>
                    </a:solidFill>
                  </a:defRPr>
                </a:pP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𝝁</m:t>
                        </m:r>
                      </m:sub>
                    </m:sSub>
                  </m:oMath>
                </a14:m>
                <a:endParaRPr lang="en-US" altLang="zh-CN" sz="2800" b="1" i="1" dirty="0">
                  <a:latin typeface="Cambria Math" panose="02040503050406030204" pitchFamily="18" charset="0"/>
                </a:endParaRPr>
              </a:p>
              <a:p>
                <a:pPr marL="800100" lvl="1" indent="-342900">
                  <a:lnSpc>
                    <a:spcPct val="130000"/>
                  </a:lnSpc>
                  <a:buSzPct val="100000"/>
                  <a:buFont typeface=".Apple Color Emoji UI"/>
                  <a:buChar char="✍️"/>
                  <a:defRPr>
                    <a:solidFill>
                      <a:srgbClr val="0000FF"/>
                    </a:solidFill>
                  </a:defRPr>
                </a:pP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𝝎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𝝁</m:t>
                        </m:r>
                      </m:sub>
                    </m:sSub>
                  </m:oMath>
                </a14:m>
                <a:endParaRPr lang="en-US" altLang="zh-CN" sz="28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1DBA6560-576F-4045-B304-B6872786E5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5747" y="1031525"/>
                <a:ext cx="4109779" cy="3172792"/>
              </a:xfrm>
              <a:prstGeom prst="rect">
                <a:avLst/>
              </a:prstGeom>
              <a:blipFill>
                <a:blip r:embed="rId3"/>
                <a:stretch>
                  <a:fillRect b="-43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E956B5D9-B718-2543-8CE7-AB7216E8F636}"/>
                  </a:ext>
                </a:extLst>
              </p:cNvPr>
              <p:cNvSpPr/>
              <p:nvPr/>
            </p:nvSpPr>
            <p:spPr>
              <a:xfrm>
                <a:off x="-115747" y="5034976"/>
                <a:ext cx="2999026" cy="606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800100" lvl="1" indent="-342900">
                  <a:lnSpc>
                    <a:spcPct val="130000"/>
                  </a:lnSpc>
                  <a:buSzPct val="100000"/>
                  <a:buFont typeface=".Apple Color Emoji UI"/>
                  <a:buChar char="✍️"/>
                  <a:defRPr>
                    <a:solidFill>
                      <a:srgbClr val="0000FF"/>
                    </a:solidFill>
                  </a:defRPr>
                </a:pP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1" i="0" smtClean="0"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800" b="1" i="0" smtClean="0">
                        <a:latin typeface="Cambria Math" panose="02040503050406030204" pitchFamily="18" charset="0"/>
                      </a:rPr>
                      <m:t>𝚲</m:t>
                    </m:r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altLang="zh-CN" sz="28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E956B5D9-B718-2543-8CE7-AB7216E8F6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5747" y="5034976"/>
                <a:ext cx="2999026" cy="606833"/>
              </a:xfrm>
              <a:prstGeom prst="rect">
                <a:avLst/>
              </a:prstGeom>
              <a:blipFill>
                <a:blip r:embed="rId4"/>
                <a:stretch>
                  <a:fillRect t="-2041" b="-326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E7986F19-EE7F-ED4B-B439-83A0289C3137}"/>
                  </a:ext>
                </a:extLst>
              </p:cNvPr>
              <p:cNvSpPr/>
              <p:nvPr/>
            </p:nvSpPr>
            <p:spPr>
              <a:xfrm>
                <a:off x="-115747" y="5720983"/>
                <a:ext cx="2892202" cy="6630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800100" lvl="1" indent="-342900">
                  <a:lnSpc>
                    <a:spcPct val="130000"/>
                  </a:lnSpc>
                  <a:buSzPct val="100000"/>
                  <a:buFont typeface=".Apple Color Emoji UI"/>
                  <a:buChar char="✍️"/>
                  <a:defRPr>
                    <a:solidFill>
                      <a:srgbClr val="0000FF"/>
                    </a:solidFill>
                  </a:defRPr>
                </a:pPr>
                <a:r>
                  <a:rPr lang="en-US" altLang="zh-CN" sz="2800" b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latin typeface="Cambria Math" panose="02040503050406030204" pitchFamily="18" charset="0"/>
                      </a:rPr>
                      <m:t>𝚲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𝒑</m:t>
                    </m:r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b>
                      <m:sSub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𝝂</m:t>
                            </m:r>
                          </m:e>
                        </m:acc>
                      </m:e>
                      <m:sub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sub>
                    </m:sSub>
                  </m:oMath>
                </a14:m>
                <a:endParaRPr lang="en-US" altLang="zh-CN" sz="28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E7986F19-EE7F-ED4B-B439-83A0289C31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5747" y="5720983"/>
                <a:ext cx="2892202" cy="663002"/>
              </a:xfrm>
              <a:prstGeom prst="rect">
                <a:avLst/>
              </a:prstGeom>
              <a:blipFill>
                <a:blip r:embed="rId5"/>
                <a:stretch>
                  <a:fillRect b="-264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矩形 21">
            <a:extLst>
              <a:ext uri="{FF2B5EF4-FFF2-40B4-BE49-F238E27FC236}">
                <a16:creationId xmlns:a16="http://schemas.microsoft.com/office/drawing/2014/main" id="{A9E6B97A-F1AC-9747-8213-CE8173B8E3B3}"/>
              </a:ext>
            </a:extLst>
          </p:cNvPr>
          <p:cNvSpPr/>
          <p:nvPr/>
        </p:nvSpPr>
        <p:spPr>
          <a:xfrm>
            <a:off x="3994032" y="5247330"/>
            <a:ext cx="2619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PRL 115 (2015) 221805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0BAEFF4-27DA-3244-9B8B-3B1A7E2509EF}"/>
              </a:ext>
            </a:extLst>
          </p:cNvPr>
          <p:cNvSpPr/>
          <p:nvPr/>
        </p:nvSpPr>
        <p:spPr>
          <a:xfrm>
            <a:off x="6830392" y="5242426"/>
            <a:ext cx="1999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PLB 767 (2017) 42</a:t>
            </a:r>
            <a:endParaRPr lang="zh-CN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DBF72242-FB29-D340-96E9-734E9DE4D537}"/>
              </a:ext>
            </a:extLst>
          </p:cNvPr>
          <p:cNvSpPr/>
          <p:nvPr/>
        </p:nvSpPr>
        <p:spPr>
          <a:xfrm>
            <a:off x="3996955" y="5915238"/>
            <a:ext cx="2460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PRL 127 (2021) 121802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A857F5A-F53C-8A49-A386-FEB0AA705657}"/>
              </a:ext>
            </a:extLst>
          </p:cNvPr>
          <p:cNvSpPr/>
          <p:nvPr/>
        </p:nvSpPr>
        <p:spPr>
          <a:xfrm>
            <a:off x="3994032" y="4497833"/>
            <a:ext cx="2619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PRD 97 (2018) 012006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A1B2D26-F2E3-BA4D-A91C-00CA94AF937D}"/>
              </a:ext>
            </a:extLst>
          </p:cNvPr>
          <p:cNvSpPr/>
          <p:nvPr/>
        </p:nvSpPr>
        <p:spPr>
          <a:xfrm>
            <a:off x="3994032" y="1256840"/>
            <a:ext cx="2619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PRL 121 (2018) 171803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B4A9709-0881-1E42-B7D1-210A2942FAAE}"/>
              </a:ext>
            </a:extLst>
          </p:cNvPr>
          <p:cNvSpPr/>
          <p:nvPr/>
        </p:nvSpPr>
        <p:spPr>
          <a:xfrm>
            <a:off x="3994032" y="1919688"/>
            <a:ext cx="2619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PRL 122 (2019) 011804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9584707-7935-C940-956E-C174224CA30C}"/>
              </a:ext>
            </a:extLst>
          </p:cNvPr>
          <p:cNvSpPr/>
          <p:nvPr/>
        </p:nvSpPr>
        <p:spPr>
          <a:xfrm>
            <a:off x="3994032" y="2519404"/>
            <a:ext cx="2619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PRL 124 (2020) 231801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6BFA7F6-F171-9549-8C66-B8900E3CD172}"/>
              </a:ext>
            </a:extLst>
          </p:cNvPr>
          <p:cNvSpPr/>
          <p:nvPr/>
        </p:nvSpPr>
        <p:spPr>
          <a:xfrm>
            <a:off x="3994031" y="3098354"/>
            <a:ext cx="4733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arXiv:2106.02292 [hep-ex], accepted by PRD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0C37A0A-F120-5749-938D-452171E243CD}"/>
              </a:ext>
            </a:extLst>
          </p:cNvPr>
          <p:cNvSpPr/>
          <p:nvPr/>
        </p:nvSpPr>
        <p:spPr>
          <a:xfrm>
            <a:off x="3994032" y="3831640"/>
            <a:ext cx="2619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PRD 101 (2020) 072005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15875AB-AC5E-B64A-84FC-FC3DD37B9F0A}"/>
              </a:ext>
            </a:extLst>
          </p:cNvPr>
          <p:cNvSpPr/>
          <p:nvPr/>
        </p:nvSpPr>
        <p:spPr>
          <a:xfrm>
            <a:off x="6749369" y="4513222"/>
            <a:ext cx="23025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PRL 122 (2019) 121801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65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245DCC1-0ED5-E04D-B9A4-65BC51B13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1" y="4931861"/>
            <a:ext cx="2031999" cy="1778000"/>
          </a:xfrm>
          <a:prstGeom prst="rect">
            <a:avLst/>
          </a:prstGeom>
        </p:spPr>
      </p:pic>
      <p:sp>
        <p:nvSpPr>
          <p:cNvPr id="140" name="Shape 140"/>
          <p:cNvSpPr>
            <a:spLocks noGrp="1"/>
          </p:cNvSpPr>
          <p:nvPr>
            <p:ph type="sldNum" sz="quarter" idx="4294967295"/>
          </p:nvPr>
        </p:nvSpPr>
        <p:spPr>
          <a:xfrm>
            <a:off x="8505418" y="6404292"/>
            <a:ext cx="181382" cy="2692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-145142" y="191897"/>
            <a:ext cx="9144000" cy="777241"/>
          </a:xfrm>
          <a:prstGeom prst="rect">
            <a:avLst/>
          </a:prstGeom>
          <a:ln w="38100">
            <a:noFill/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44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r>
              <a:rPr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BB7F26EA-922D-8744-B4B1-A7E582ABE585}"/>
                  </a:ext>
                </a:extLst>
              </p:cNvPr>
              <p:cNvSpPr/>
              <p:nvPr/>
            </p:nvSpPr>
            <p:spPr>
              <a:xfrm>
                <a:off x="130860" y="1238015"/>
                <a:ext cx="3986989" cy="43819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lnSpc>
                    <a:spcPct val="130000"/>
                  </a:lnSpc>
                  <a:buSzPct val="100000"/>
                  <a:buFont typeface=".Apple Color Emoji UI"/>
                  <a:buChar char="✍️"/>
                  <a:defRPr>
                    <a:solidFill>
                      <a:srgbClr val="0000FF"/>
                    </a:solidFill>
                  </a:defRPr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Introduction</a:t>
                </a:r>
              </a:p>
              <a:p>
                <a:pPr marL="342900" indent="-342900">
                  <a:lnSpc>
                    <a:spcPct val="130000"/>
                  </a:lnSpc>
                  <a:buSzPct val="100000"/>
                  <a:buFont typeface=".Apple Color Emoji UI"/>
                  <a:buChar char="✍️"/>
                  <a:defRPr>
                    <a:solidFill>
                      <a:srgbClr val="0000FF"/>
                    </a:solidFill>
                  </a:defRPr>
                </a:pP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Pure leptonic decays (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num>
                      <m:den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den>
                    </m:f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800100" lvl="1" indent="-342900">
                  <a:lnSpc>
                    <a:spcPct val="130000"/>
                  </a:lnSpc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00FF"/>
                    </a:solidFill>
                  </a:defRPr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mesons</a:t>
                </a:r>
              </a:p>
              <a:p>
                <a:pPr marL="342900" indent="-342900">
                  <a:lnSpc>
                    <a:spcPct val="130000"/>
                  </a:lnSpc>
                  <a:buSzPct val="100000"/>
                  <a:buFont typeface=".Apple Color Emoji UI"/>
                  <a:buChar char="✍️"/>
                  <a:defRPr>
                    <a:solidFill>
                      <a:srgbClr val="0000FF"/>
                    </a:solidFill>
                  </a:defRPr>
                </a:pP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Semi-leptonic decays (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num>
                      <m:den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den>
                    </m:f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pPr marL="800100" lvl="1" indent="-342900">
                  <a:lnSpc>
                    <a:spcPct val="130000"/>
                  </a:lnSpc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00FF"/>
                    </a:solidFill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mesons</a:t>
                </a:r>
              </a:p>
              <a:p>
                <a:pPr marL="800100" lvl="1" indent="-342900">
                  <a:lnSpc>
                    <a:spcPct val="130000"/>
                  </a:lnSpc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00FF"/>
                    </a:solidFill>
                  </a:defRPr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bayon</a:t>
                </a:r>
              </a:p>
              <a:p>
                <a:pPr marL="800100" lvl="1" indent="-342900">
                  <a:lnSpc>
                    <a:spcPct val="130000"/>
                  </a:lnSpc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00FF"/>
                    </a:solidFill>
                  </a:defRPr>
                </a:pPr>
                <a14:m>
                  <m:oMath xmlns:m="http://schemas.openxmlformats.org/officeDocument/2006/math">
                    <m:r>
                      <a:rPr lang="en-US" altLang="zh-CN" sz="2400" b="1">
                        <a:latin typeface="Cambria Math" panose="02040503050406030204" pitchFamily="18" charset="0"/>
                      </a:rPr>
                      <m:t>𝚲</m:t>
                    </m:r>
                  </m:oMath>
                </a14:m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bayon</a:t>
                </a:r>
              </a:p>
              <a:p>
                <a:pPr marL="342900" indent="-342900">
                  <a:lnSpc>
                    <a:spcPct val="130000"/>
                  </a:lnSpc>
                  <a:buSzPct val="100000"/>
                  <a:buFont typeface=".Apple Color Emoji UI"/>
                  <a:buChar char="✍️"/>
                  <a:defRPr>
                    <a:solidFill>
                      <a:srgbClr val="0000FF"/>
                    </a:solidFill>
                  </a:defRPr>
                </a:pPr>
                <a:r>
                  <a:rPr lang="en-US" altLang="zh-CN" sz="2400" b="1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Summary</a:t>
                </a:r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BB7F26EA-922D-8744-B4B1-A7E582ABE5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60" y="1238015"/>
                <a:ext cx="3986989" cy="4381969"/>
              </a:xfrm>
              <a:prstGeom prst="rect">
                <a:avLst/>
              </a:prstGeom>
              <a:blipFill>
                <a:blip r:embed="rId3"/>
                <a:stretch>
                  <a:fillRect l="-2857" t="-289" r="-1270" b="-31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71B3579A-887A-B24E-AD66-0DEF2A459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6300" y="1157908"/>
            <a:ext cx="1917700" cy="19304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8441CD6-3B93-1048-B1F1-8F568C426D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6066" y="4755549"/>
            <a:ext cx="1866900" cy="17526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33B0DC3-10DE-2741-AA79-53217D5D79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3871" y="1189658"/>
            <a:ext cx="2171700" cy="1866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468A2562-4325-9545-8049-95B42443DAB2}"/>
                  </a:ext>
                </a:extLst>
              </p:cNvPr>
              <p:cNvSpPr/>
              <p:nvPr/>
            </p:nvSpPr>
            <p:spPr>
              <a:xfrm>
                <a:off x="7011337" y="5154382"/>
                <a:ext cx="4299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>
                          <a:latin typeface="Cambria Math" panose="02040503050406030204" pitchFamily="18" charset="0"/>
                        </a:rPr>
                        <m:t>𝚲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468A2562-4325-9545-8049-95B42443DA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337" y="5154382"/>
                <a:ext cx="429926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E97845A4-8E87-B740-A93E-2AE0CFFDDC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7956" y="3033211"/>
            <a:ext cx="2032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8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F5E6EAE-9426-7943-B2F8-D1FD41A0F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59AE-630A-460B-A6BC-38F7F70D14DE}" type="slidenum">
              <a:rPr lang="zh-CN" altLang="en-US" smtClean="0"/>
              <a:t>20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hape 435">
                <a:extLst>
                  <a:ext uri="{FF2B5EF4-FFF2-40B4-BE49-F238E27FC236}">
                    <a16:creationId xmlns:a16="http://schemas.microsoft.com/office/drawing/2014/main" id="{DD757952-4CE4-084F-A998-A8796E6C456C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515462"/>
              </a:xfrm>
              <a:prstGeom prst="rect">
                <a:avLst/>
              </a:prstGeom>
              <a:solidFill>
                <a:srgbClr val="00FF00"/>
              </a:solidFill>
              <a:ln>
                <a:solidFill>
                  <a:srgbClr val="FFFF66"/>
                </a:solidFill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45719" rIns="45719">
                <a:spAutoFit/>
              </a:bodyPr>
              <a:lstStyle/>
              <a:p>
                <a:pPr>
                  <a:defRPr sz="2000" b="1">
                    <a:solidFill>
                      <a:srgbClr val="0000FF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  <a:ea typeface="Symbol"/>
                              <a:cs typeface="Symbol"/>
                              <a:sym typeface="Symbol"/>
                            </a:rPr>
                          </m:ctrlPr>
                        </m:sSup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ea typeface="Symbol"/>
                              <a:cs typeface="Symbol"/>
                              <a:sym typeface="Symbol"/>
                            </a:rPr>
                            <m:t>𝑫</m:t>
                          </m:r>
                        </m:e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ea typeface="Symbol"/>
                              <a:cs typeface="Symbol"/>
                              <a:sym typeface="Symbol"/>
                            </a:rPr>
                            <m:t>𝟎</m:t>
                          </m:r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ea typeface="Symbol"/>
                              <a:cs typeface="Symbol"/>
                              <a:sym typeface="Symbol"/>
                            </a:rPr>
                            <m:t>(+)</m:t>
                          </m:r>
                        </m:sup>
                      </m:sSup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Symbol"/>
                          <a:cs typeface="Symbol"/>
                          <a:sym typeface="Symbol"/>
                        </a:rPr>
                        <m:t>→</m:t>
                      </m:r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  <a:ea typeface="Symbol"/>
                              <a:cs typeface="Symbol"/>
                              <a:sym typeface="Symbol"/>
                            </a:rPr>
                          </m:ctrlPr>
                        </m:sSup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ea typeface="Symbol"/>
                              <a:cs typeface="Symbol"/>
                              <a:sym typeface="Symbol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ea typeface="Symbol"/>
                              <a:cs typeface="Symbol"/>
                              <a:sym typeface="Symbol"/>
                            </a:rPr>
                            <m:t>−(</m:t>
                          </m:r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ea typeface="Symbol"/>
                              <a:cs typeface="Symbol"/>
                              <a:sym typeface="Symbol"/>
                            </a:rPr>
                            <m:t>𝟎</m:t>
                          </m:r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ea typeface="Symbol"/>
                              <a:cs typeface="Symbol"/>
                              <a:sym typeface="Symbol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  <a:ea typeface="Symbol"/>
                              <a:cs typeface="Symbol"/>
                              <a:sym typeface="Symbol"/>
                            </a:rPr>
                          </m:ctrlPr>
                        </m:sSup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ea typeface="Symbol"/>
                              <a:cs typeface="Symbol"/>
                              <a:sym typeface="Symbol"/>
                            </a:rPr>
                            <m:t>𝝁</m:t>
                          </m:r>
                        </m:e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ea typeface="Symbol"/>
                              <a:cs typeface="Symbol"/>
                              <a:sym typeface="Symbol"/>
                            </a:rPr>
                            <m:t>+</m:t>
                          </m:r>
                        </m:sup>
                      </m:sSup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  <a:ea typeface="Symbol"/>
                              <a:cs typeface="Symbol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ea typeface="Symbol"/>
                              <a:cs typeface="Symbol"/>
                              <a:sym typeface="Symbol"/>
                            </a:rPr>
                            <m:t>𝝂</m:t>
                          </m:r>
                        </m:e>
                        <m:sub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ea typeface="Symbol"/>
                              <a:cs typeface="Symbol"/>
                              <a:sym typeface="Symbol"/>
                            </a:rPr>
                            <m:t>𝝁</m:t>
                          </m:r>
                        </m:sub>
                      </m:sSub>
                    </m:oMath>
                  </m:oMathPara>
                </a14:m>
                <a:endParaRPr lang="en-US" altLang="zh-CN" sz="2400" dirty="0">
                  <a:ea typeface="Symbol"/>
                  <a:cs typeface="Symbol"/>
                  <a:sym typeface="Symbol"/>
                </a:endParaRPr>
              </a:p>
            </p:txBody>
          </p:sp>
        </mc:Choice>
        <mc:Fallback xmlns="">
          <p:sp>
            <p:nvSpPr>
              <p:cNvPr id="3" name="Shape 435">
                <a:extLst>
                  <a:ext uri="{FF2B5EF4-FFF2-40B4-BE49-F238E27FC236}">
                    <a16:creationId xmlns:a16="http://schemas.microsoft.com/office/drawing/2014/main" id="{DD757952-4CE4-084F-A998-A8796E6C45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5154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FFFF66"/>
                </a:solidFill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8777B8D8-87BF-264A-8954-6F1412FC14F2}"/>
              </a:ext>
            </a:extLst>
          </p:cNvPr>
          <p:cNvSpPr/>
          <p:nvPr/>
        </p:nvSpPr>
        <p:spPr>
          <a:xfrm>
            <a:off x="6599441" y="599720"/>
            <a:ext cx="2615625" cy="515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PRL 121 (2018) 171803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705382F-E608-364B-9F0A-A9E162837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9" y="1916254"/>
            <a:ext cx="6383821" cy="347454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83537B5-D387-8D40-A17C-3EB123890D72}"/>
              </a:ext>
            </a:extLst>
          </p:cNvPr>
          <p:cNvSpPr/>
          <p:nvPr/>
        </p:nvSpPr>
        <p:spPr>
          <a:xfrm>
            <a:off x="74129" y="607723"/>
            <a:ext cx="4049806" cy="628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Unbinned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maximum likelihood fit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6F1DB2CB-F36A-D844-8923-49E72B55254B}"/>
                  </a:ext>
                </a:extLst>
              </p:cNvPr>
              <p:cNvSpPr/>
              <p:nvPr/>
            </p:nvSpPr>
            <p:spPr>
              <a:xfrm>
                <a:off x="292117" y="5459462"/>
                <a:ext cx="6018314" cy="51950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kumimoji="1" lang="en-US" altLang="zh-CN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kumimoji="1"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kumimoji="1" lang="en-US" altLang="zh-CN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kumimoji="1" lang="en-US" altLang="zh-CN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p>
                            <m:r>
                              <a:rPr kumimoji="1" lang="en-US" altLang="zh-CN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b>
                          <m:sSubPr>
                            <m:ctrlPr>
                              <a:rPr kumimoji="1" lang="en-US" altLang="zh-CN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𝝂</m:t>
                            </m:r>
                          </m:e>
                          <m:sub>
                            <m:r>
                              <a:rPr kumimoji="1" lang="en-US" altLang="zh-CN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𝝁</m:t>
                            </m:r>
                          </m:sub>
                        </m:sSub>
                      </m:sub>
                    </m:sSub>
                    <m:r>
                      <a:rPr kumimoji="1" lang="en-US" altLang="zh-CN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kumimoji="1" lang="en-US" altLang="zh-CN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1" lang="en-US" altLang="zh-CN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𝟐𝟕𝟐</m:t>
                        </m:r>
                        <m:r>
                          <a:rPr kumimoji="1"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kumimoji="1"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kumimoji="1"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kumimoji="1" lang="en-US" altLang="zh-CN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𝟎𝟎𝟖</m:t>
                            </m:r>
                          </m:e>
                          <m:sub>
                            <m:r>
                              <a:rPr kumimoji="1" lang="en-US" altLang="zh-CN" sz="20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𝐬𝐭𝐚𝐭</m:t>
                            </m:r>
                            <m:r>
                              <a:rPr kumimoji="1" lang="en-US" altLang="zh-CN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  <m:r>
                          <a:rPr kumimoji="1"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kumimoji="1"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kumimoji="1"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kumimoji="1" lang="en-US" altLang="zh-CN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𝟎𝟎𝟔</m:t>
                            </m:r>
                          </m:e>
                          <m:sub>
                            <m:r>
                              <a:rPr kumimoji="1" lang="en-US" altLang="zh-CN" sz="20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𝐬𝐲𝐬𝐭</m:t>
                            </m:r>
                            <m:r>
                              <a:rPr kumimoji="1" lang="en-US" altLang="zh-CN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</m:e>
                    </m:d>
                    <m:r>
                      <a:rPr kumimoji="1" lang="en-US" altLang="zh-CN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kumimoji="1" lang="en-US" altLang="zh-C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6F1DB2CB-F36A-D844-8923-49E72B5525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17" y="5459462"/>
                <a:ext cx="6018314" cy="5195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7667EA5B-D28F-AE45-AF60-CCE71B58543A}"/>
                  </a:ext>
                </a:extLst>
              </p:cNvPr>
              <p:cNvSpPr/>
              <p:nvPr/>
            </p:nvSpPr>
            <p:spPr>
              <a:xfrm>
                <a:off x="292117" y="5958687"/>
                <a:ext cx="6018314" cy="50353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kumimoji="1" lang="en-US" altLang="zh-CN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kumimoji="1"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kumimoji="1" lang="en-US" altLang="zh-CN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kumimoji="1" lang="en-US" altLang="zh-CN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p>
                            <m:r>
                              <a:rPr kumimoji="1" lang="en-US" altLang="zh-CN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b>
                          <m:sSubPr>
                            <m:ctrlPr>
                              <a:rPr kumimoji="1" lang="en-US" altLang="zh-CN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𝝂</m:t>
                            </m:r>
                          </m:e>
                          <m:sub>
                            <m:r>
                              <a:rPr kumimoji="1" lang="en-US" altLang="zh-CN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𝝁</m:t>
                            </m:r>
                          </m:sub>
                        </m:sSub>
                      </m:sub>
                    </m:sSub>
                    <m:r>
                      <a:rPr kumimoji="1" lang="en-US" altLang="zh-CN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kumimoji="1" lang="en-US" altLang="zh-CN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1" lang="en-US" altLang="zh-CN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𝟑𝟓𝟎</m:t>
                        </m:r>
                        <m:r>
                          <a:rPr kumimoji="1"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kumimoji="1"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kumimoji="1"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kumimoji="1" lang="en-US" altLang="zh-CN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𝟎𝟏𝟏</m:t>
                            </m:r>
                          </m:e>
                          <m:sub>
                            <m:r>
                              <a:rPr kumimoji="1" lang="en-US" altLang="zh-CN" sz="20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𝐬𝐭𝐚𝐭</m:t>
                            </m:r>
                            <m:r>
                              <a:rPr kumimoji="1" lang="en-US" altLang="zh-CN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  <m:r>
                          <a:rPr kumimoji="1"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kumimoji="1"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kumimoji="1"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kumimoji="1" lang="en-US" altLang="zh-CN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𝟎𝟏𝟎</m:t>
                            </m:r>
                          </m:e>
                          <m:sub>
                            <m:r>
                              <a:rPr kumimoji="1" lang="en-US" altLang="zh-CN" sz="20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𝐬𝐲𝐬𝐭</m:t>
                            </m:r>
                            <m:r>
                              <a:rPr kumimoji="1" lang="en-US" altLang="zh-CN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</m:e>
                    </m:d>
                    <m:r>
                      <a:rPr kumimoji="1" lang="en-US" altLang="zh-CN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kumimoji="1" lang="en-US" altLang="zh-C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7667EA5B-D28F-AE45-AF60-CCE71B5854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17" y="5958687"/>
                <a:ext cx="6018314" cy="5035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99159F9A-9B40-F74F-ACD8-32EC6544EE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9242" y="2310274"/>
            <a:ext cx="2654758" cy="22678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FE56FCF3-4D3A-5548-91C0-08094CF00DE5}"/>
                  </a:ext>
                </a:extLst>
              </p:cNvPr>
              <p:cNvSpPr/>
              <p:nvPr/>
            </p:nvSpPr>
            <p:spPr>
              <a:xfrm>
                <a:off x="292117" y="1236971"/>
                <a:ext cx="3831818" cy="4471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d>
                        <m:dPr>
                          <m:ctrlP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CN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p>
                              <m:r>
                                <a:rPr kumimoji="1" lang="en-US" altLang="zh-CN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  <m:r>
                            <a:rPr kumimoji="1" lang="en-US" altLang="zh-CN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kumimoji="1" lang="en-US" altLang="zh-CN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p>
                              <m:r>
                                <a:rPr kumimoji="1"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zh-CN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p>
                              <m:r>
                                <a:rPr kumimoji="1" lang="en-US" altLang="zh-CN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1" lang="en-US" altLang="zh-CN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kumimoji="1" lang="en-US" altLang="zh-CN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sub>
                          </m:sSub>
                        </m:e>
                      </m:d>
                      <m:r>
                        <a:rPr lang="en-US" altLang="zh-CN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𝟐𝟐𝟔𝟓</m:t>
                      </m:r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𝟔𝟑</m:t>
                      </m:r>
                    </m:oMath>
                  </m:oMathPara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FE56FCF3-4D3A-5548-91C0-08094CF00D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17" y="1236971"/>
                <a:ext cx="3831818" cy="447110"/>
              </a:xfrm>
              <a:prstGeom prst="rect">
                <a:avLst/>
              </a:prstGeom>
              <a:blipFill>
                <a:blip r:embed="rId7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A18FE430-EBAF-E44E-B2A4-75CCD0D1F31F}"/>
                  </a:ext>
                </a:extLst>
              </p:cNvPr>
              <p:cNvSpPr/>
              <p:nvPr/>
            </p:nvSpPr>
            <p:spPr>
              <a:xfrm>
                <a:off x="4683532" y="1251184"/>
                <a:ext cx="3831818" cy="4471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d>
                        <m:dPr>
                          <m:ctrlP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CN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p>
                              <m:r>
                                <a:rPr kumimoji="1"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kumimoji="1" lang="en-US" altLang="zh-CN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kumimoji="1" lang="en-US" altLang="zh-CN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p>
                              <m:r>
                                <a:rPr kumimoji="1"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zh-CN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p>
                              <m:r>
                                <a:rPr kumimoji="1" lang="en-US" altLang="zh-CN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1" lang="en-US" altLang="zh-CN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kumimoji="1" lang="en-US" altLang="zh-CN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sub>
                          </m:sSub>
                        </m:e>
                      </m:d>
                      <m:r>
                        <a:rPr lang="en-US" altLang="zh-CN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𝟏𝟑𝟑𝟓</m:t>
                      </m:r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A18FE430-EBAF-E44E-B2A4-75CCD0D1F3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532" y="1251184"/>
                <a:ext cx="3831818" cy="447110"/>
              </a:xfrm>
              <a:prstGeom prst="rect">
                <a:avLst/>
              </a:prstGeom>
              <a:blipFill>
                <a:blip r:embed="rId8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316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99E1B0F-EAE8-9D43-9045-1FC533F70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59AE-630A-460B-A6BC-38F7F70D14DE}" type="slidenum">
              <a:rPr lang="zh-CN" altLang="en-US" smtClean="0"/>
              <a:t>21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649471C-7C0F-7142-A18E-13B5E76144F9}"/>
                  </a:ext>
                </a:extLst>
              </p:cNvPr>
              <p:cNvSpPr txBox="1"/>
              <p:nvPr/>
            </p:nvSpPr>
            <p:spPr>
              <a:xfrm>
                <a:off x="4897142" y="1296568"/>
                <a:ext cx="3967760" cy="195181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𝑳𝑭𝑼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p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sup>
                      </m:sSubSup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</a:rPr>
                            <m:t>𝚪</m:t>
                          </m:r>
                          <m:d>
                            <m:d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e>
                                <m:sup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p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𝝂</m:t>
                                  </m:r>
                                </m:e>
                                <m:sub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</a:rPr>
                            <m:t>𝚪</m:t>
                          </m:r>
                          <m:d>
                            <m:d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e>
                                <m:sup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𝝂</m:t>
                                  </m:r>
                                </m:e>
                                <m:sub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𝟗𝟔𝟒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𝟎𝟑</m:t>
                      </m:r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  <m:sub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</a:rPr>
                            <m:t>𝐬𝐭𝐚𝐭</m:t>
                          </m:r>
                        </m:sub>
                      </m:sSub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𝟎𝟐</m:t>
                      </m:r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b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</a:rPr>
                            <m:t>𝐬𝐲𝐬𝐭</m:t>
                          </m:r>
                        </m:sub>
                      </m:sSub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sz="20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zh-CN" alt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consistent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649471C-7C0F-7142-A18E-13B5E7614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142" y="1296568"/>
                <a:ext cx="3967760" cy="1951816"/>
              </a:xfrm>
              <a:prstGeom prst="rect">
                <a:avLst/>
              </a:prstGeom>
              <a:blipFill>
                <a:blip r:embed="rId3"/>
                <a:stretch>
                  <a:fillRect l="-2236" r="-319" b="-77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D457B9E5-995E-C44C-8B53-293F1DA36443}"/>
                  </a:ext>
                </a:extLst>
              </p:cNvPr>
              <p:cNvSpPr/>
              <p:nvPr/>
            </p:nvSpPr>
            <p:spPr>
              <a:xfrm>
                <a:off x="107504" y="302033"/>
                <a:ext cx="416439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SM</a:t>
                </a:r>
                <a:r>
                  <a:rPr lang="en-US" altLang="zh-CN" sz="20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expectation: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𝟎</m:t>
                    </m:r>
                    <m:r>
                      <a:rPr lang="en-US" altLang="zh-CN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r>
                      <a:rPr lang="en-US" altLang="zh-CN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𝟗𝟖𝟓</m:t>
                    </m:r>
                    <m:r>
                      <a:rPr lang="en-US" altLang="zh-CN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±</m:t>
                    </m:r>
                    <m:r>
                      <a:rPr lang="en-US" altLang="zh-CN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𝟎</m:t>
                    </m:r>
                    <m:r>
                      <a:rPr lang="en-US" altLang="zh-CN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r>
                      <a:rPr lang="en-US" altLang="zh-CN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𝟎𝟎𝟐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[1]</a:t>
                </a: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D457B9E5-995E-C44C-8B53-293F1DA364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02033"/>
                <a:ext cx="4164394" cy="400110"/>
              </a:xfrm>
              <a:prstGeom prst="rect">
                <a:avLst/>
              </a:prstGeom>
              <a:blipFill>
                <a:blip r:embed="rId4"/>
                <a:stretch>
                  <a:fillRect l="-1520" t="-9375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6B71392-9BEF-7744-A3F6-FF6494B52B8B}"/>
                  </a:ext>
                </a:extLst>
              </p:cNvPr>
              <p:cNvSpPr txBox="1"/>
              <p:nvPr/>
            </p:nvSpPr>
            <p:spPr>
              <a:xfrm>
                <a:off x="184699" y="1305940"/>
                <a:ext cx="3775008" cy="195181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𝑳𝑭𝑼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p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p>
                      </m:sSubSup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</a:rPr>
                            <m:t>𝚪</m:t>
                          </m:r>
                          <m:d>
                            <m:d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e>
                                <m:sup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p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𝝂</m:t>
                                  </m:r>
                                </m:e>
                                <m:sub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</a:rPr>
                            <m:t>𝚪</m:t>
                          </m:r>
                          <m:d>
                            <m:d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e>
                                <m:sup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𝝂</m:t>
                                  </m:r>
                                </m:e>
                                <m:sub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𝟗𝟐𝟐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𝟎𝟑</m:t>
                      </m:r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b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</a:rPr>
                            <m:t>𝐬𝐭𝐚𝐭</m:t>
                          </m:r>
                        </m:sub>
                      </m:sSub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𝟎𝟐</m:t>
                      </m:r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b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</a:rPr>
                            <m:t>𝐬𝐲𝐬𝐭</m:t>
                          </m:r>
                        </m:sub>
                      </m:sSub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sz="20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zh-CN" alt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consistent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6B71392-9BEF-7744-A3F6-FF6494B52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99" y="1305940"/>
                <a:ext cx="3775008" cy="1951816"/>
              </a:xfrm>
              <a:prstGeom prst="rect">
                <a:avLst/>
              </a:prstGeom>
              <a:blipFill>
                <a:blip r:embed="rId5"/>
                <a:stretch>
                  <a:fillRect l="-2349" r="-2349" b="-70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id="{62103417-9066-E24C-87C1-37895D1CC429}"/>
              </a:ext>
            </a:extLst>
          </p:cNvPr>
          <p:cNvSpPr/>
          <p:nvPr/>
        </p:nvSpPr>
        <p:spPr>
          <a:xfrm>
            <a:off x="6779433" y="281880"/>
            <a:ext cx="2257063" cy="384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PRL 121 (2018) 171803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211">
            <a:extLst>
              <a:ext uri="{FF2B5EF4-FFF2-40B4-BE49-F238E27FC236}">
                <a16:creationId xmlns:a16="http://schemas.microsoft.com/office/drawing/2014/main" id="{8B8F3C21-BC1B-1B46-B322-7D8AC6F0B887}"/>
              </a:ext>
            </a:extLst>
          </p:cNvPr>
          <p:cNvSpPr/>
          <p:nvPr/>
        </p:nvSpPr>
        <p:spPr>
          <a:xfrm>
            <a:off x="0" y="6598174"/>
            <a:ext cx="7528949" cy="2385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tIns="34289" rIns="34289" bIns="34289" numCol="1" anchor="ctr">
            <a:spAutoFit/>
          </a:bodyPr>
          <a:lstStyle>
            <a:lvl1pPr algn="ctr">
              <a:defRPr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 L. Riggio, G. S</a:t>
            </a:r>
            <a:r>
              <a:rPr lang="en-US" altLang="zh-CN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alerno, and S. </a:t>
            </a:r>
            <a:r>
              <a:rPr lang="en-US" altLang="zh-CN"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</a:t>
            </a:r>
            <a:r>
              <a:rPr lang="en-US" altLang="zh-CN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EPJC 78, 501 (2018).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DFB6D80-C765-3A42-B74A-EA00CADEE9AA}"/>
              </a:ext>
            </a:extLst>
          </p:cNvPr>
          <p:cNvSpPr/>
          <p:nvPr/>
        </p:nvSpPr>
        <p:spPr>
          <a:xfrm>
            <a:off x="5156411" y="3709697"/>
            <a:ext cx="2713497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rgbClr val="FF4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Consistent within </a:t>
            </a:r>
            <a:r>
              <a:rPr lang="en-US" altLang="zh-CN" sz="2000" b="1" dirty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dirty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endParaRPr lang="zh-CN" altLang="en-US" sz="2000" b="1" dirty="0">
              <a:solidFill>
                <a:srgbClr val="FF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477E7FD-B40C-4345-81E9-3E6ADE62B777}"/>
              </a:ext>
            </a:extLst>
          </p:cNvPr>
          <p:cNvSpPr/>
          <p:nvPr/>
        </p:nvSpPr>
        <p:spPr>
          <a:xfrm>
            <a:off x="107504" y="852392"/>
            <a:ext cx="13393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Overall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F3A4D3F-7A06-584E-862A-349A0C4E0A6F}"/>
              </a:ext>
            </a:extLst>
          </p:cNvPr>
          <p:cNvSpPr/>
          <p:nvPr/>
        </p:nvSpPr>
        <p:spPr>
          <a:xfrm>
            <a:off x="107504" y="3623941"/>
            <a:ext cx="944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FF4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7F1F505-1EAF-9543-AB89-1CA2E126BB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539" y="4213753"/>
            <a:ext cx="7410871" cy="22278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A51EA423-BC5B-C740-B072-4AED20405307}"/>
                  </a:ext>
                </a:extLst>
              </p:cNvPr>
              <p:cNvSpPr/>
              <p:nvPr/>
            </p:nvSpPr>
            <p:spPr>
              <a:xfrm>
                <a:off x="1446835" y="4231798"/>
                <a:ext cx="1628715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p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b>
                        <m:sSub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A51EA423-BC5B-C740-B072-4AED204053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835" y="4231798"/>
                <a:ext cx="1628715" cy="375552"/>
              </a:xfrm>
              <a:prstGeom prst="rect">
                <a:avLst/>
              </a:prstGeom>
              <a:blipFill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01A43770-6364-5941-9A7C-BA19ED4E8940}"/>
                  </a:ext>
                </a:extLst>
              </p:cNvPr>
              <p:cNvSpPr/>
              <p:nvPr/>
            </p:nvSpPr>
            <p:spPr>
              <a:xfrm>
                <a:off x="4572000" y="4216582"/>
                <a:ext cx="1628715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p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b>
                        <m:sSub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01A43770-6364-5941-9A7C-BA19ED4E89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216582"/>
                <a:ext cx="1628715" cy="3755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62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F8C66F4-B5EC-AC4F-A5A2-9EC92E655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59AE-630A-460B-A6BC-38F7F70D14DE}" type="slidenum">
              <a:rPr lang="zh-CN" altLang="en-US" smtClean="0"/>
              <a:t>22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hape 435">
                <a:extLst>
                  <a:ext uri="{FF2B5EF4-FFF2-40B4-BE49-F238E27FC236}">
                    <a16:creationId xmlns:a16="http://schemas.microsoft.com/office/drawing/2014/main" id="{B0990759-3EE9-C147-B613-F90DA8DCB0D2}"/>
                  </a:ext>
                </a:extLst>
              </p:cNvPr>
              <p:cNvSpPr/>
              <p:nvPr/>
            </p:nvSpPr>
            <p:spPr>
              <a:xfrm>
                <a:off x="0" y="29785"/>
                <a:ext cx="9144000" cy="577850"/>
              </a:xfrm>
              <a:prstGeom prst="rect">
                <a:avLst/>
              </a:prstGeom>
              <a:gradFill flip="none" rotWithShape="1">
                <a:gsLst>
                  <a:gs pos="0">
                    <a:srgbClr val="00FF00">
                      <a:tint val="66000"/>
                      <a:satMod val="160000"/>
                    </a:srgbClr>
                  </a:gs>
                  <a:gs pos="50000">
                    <a:srgbClr val="00FF00">
                      <a:tint val="44500"/>
                      <a:satMod val="160000"/>
                    </a:srgbClr>
                  </a:gs>
                  <a:gs pos="100000">
                    <a:srgbClr val="00FF0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FFFF66"/>
                </a:solidFill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45719" rIns="45719">
                <a:spAutoFit/>
              </a:bodyPr>
              <a:lstStyle/>
              <a:p>
                <a:pPr algn="ctr">
                  <a:defRPr sz="2800" b="1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altLang="zh-CN" sz="2800" b="1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p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b>
                        <m:sSub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𝝁</m:t>
                          </m:r>
                        </m:sub>
                      </m:sSub>
                    </m:oMath>
                  </m:oMathPara>
                </a14:m>
                <a:endParaRPr sz="4800" baseline="-25000" dirty="0"/>
              </a:p>
            </p:txBody>
          </p:sp>
        </mc:Choice>
        <mc:Fallback xmlns="">
          <p:sp>
            <p:nvSpPr>
              <p:cNvPr id="3" name="Shape 435">
                <a:extLst>
                  <a:ext uri="{FF2B5EF4-FFF2-40B4-BE49-F238E27FC236}">
                    <a16:creationId xmlns:a16="http://schemas.microsoft.com/office/drawing/2014/main" id="{B0990759-3EE9-C147-B613-F90DA8DCB0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785"/>
                <a:ext cx="9144000" cy="5778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FF66"/>
                </a:solidFill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hape 365">
            <a:extLst>
              <a:ext uri="{FF2B5EF4-FFF2-40B4-BE49-F238E27FC236}">
                <a16:creationId xmlns:a16="http://schemas.microsoft.com/office/drawing/2014/main" id="{24F3BFB8-C281-DC40-9D43-51F36A57CD69}"/>
              </a:ext>
            </a:extLst>
          </p:cNvPr>
          <p:cNvSpPr/>
          <p:nvPr/>
        </p:nvSpPr>
        <p:spPr>
          <a:xfrm>
            <a:off x="6539696" y="788338"/>
            <a:ext cx="256944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600" b="1">
                <a:solidFill>
                  <a:srgbClr val="FF0000"/>
                </a:solidFill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PRL122(2019)011804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999377D-CD41-654B-B625-C8091ED52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24" y="1276818"/>
            <a:ext cx="4633764" cy="36329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3D36C93-A78E-6A4F-9756-F3A5E6FC63B2}"/>
                  </a:ext>
                </a:extLst>
              </p:cNvPr>
              <p:cNvSpPr txBox="1"/>
              <p:nvPr/>
            </p:nvSpPr>
            <p:spPr>
              <a:xfrm>
                <a:off x="184674" y="5456594"/>
                <a:ext cx="7159600" cy="69435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</a:rPr>
                            <m:t>𝚪</m:t>
                          </m:r>
                          <m:d>
                            <m:d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p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p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𝝂</m:t>
                                  </m:r>
                                </m:e>
                                <m:sub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</a:rPr>
                            <m:t>𝚪</m:t>
                          </m:r>
                          <m:d>
                            <m:d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p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𝝂</m:t>
                                  </m:r>
                                </m:e>
                                <m:sub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𝟗𝟕𝟒</m:t>
                      </m:r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𝟎𝟎</m:t>
                      </m:r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  <m:sub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</a:rPr>
                            <m:t>𝐬𝐭𝐚𝐭</m:t>
                          </m:r>
                        </m:sub>
                      </m:sSub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𝟎𝟏</m:t>
                      </m:r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b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</a:rPr>
                            <m:t>𝐬𝐲𝐬𝐭</m:t>
                          </m:r>
                        </m:sub>
                      </m:sSub>
                    </m:oMath>
                  </m:oMathPara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3D36C93-A78E-6A4F-9756-F3A5E6FC6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74" y="5456594"/>
                <a:ext cx="7159600" cy="694357"/>
              </a:xfrm>
              <a:prstGeom prst="rect">
                <a:avLst/>
              </a:prstGeom>
              <a:blipFill>
                <a:blip r:embed="rId5"/>
                <a:stretch>
                  <a:fillRect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>
            <a:extLst>
              <a:ext uri="{FF2B5EF4-FFF2-40B4-BE49-F238E27FC236}">
                <a16:creationId xmlns:a16="http://schemas.microsoft.com/office/drawing/2014/main" id="{251037FF-3A09-634A-8153-D9704C875C89}"/>
              </a:ext>
            </a:extLst>
          </p:cNvPr>
          <p:cNvSpPr/>
          <p:nvPr/>
        </p:nvSpPr>
        <p:spPr>
          <a:xfrm>
            <a:off x="1170517" y="1918490"/>
            <a:ext cx="428263" cy="373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88DBCFA4-4C31-FD4F-84D4-3F7C6B32A098}"/>
                  </a:ext>
                </a:extLst>
              </p:cNvPr>
              <p:cNvSpPr/>
              <p:nvPr/>
            </p:nvSpPr>
            <p:spPr>
              <a:xfrm>
                <a:off x="63369" y="750291"/>
                <a:ext cx="4160434" cy="4471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d>
                        <m:dPr>
                          <m:ctrlP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CN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p>
                              <m:r>
                                <a:rPr kumimoji="1" lang="en-US" altLang="zh-CN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  <m:r>
                            <a:rPr kumimoji="1" lang="en-US" altLang="zh-CN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kumimoji="1" lang="en-US" altLang="zh-CN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p>
                              <m:r>
                                <a:rPr kumimoji="1"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zh-CN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p>
                              <m:r>
                                <a:rPr kumimoji="1" lang="en-US" altLang="zh-CN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1" lang="en-US" altLang="zh-CN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kumimoji="1" lang="en-US" altLang="zh-CN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sub>
                          </m:sSub>
                        </m:e>
                      </m:d>
                      <m:r>
                        <a:rPr lang="en-US" altLang="zh-CN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𝟒𝟕𝟏𝟎𝟎</m:t>
                      </m:r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𝟐𝟓𝟗</m:t>
                      </m:r>
                    </m:oMath>
                  </m:oMathPara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88DBCFA4-4C31-FD4F-84D4-3F7C6B32A0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9" y="750291"/>
                <a:ext cx="4160434" cy="447110"/>
              </a:xfrm>
              <a:prstGeom prst="rect">
                <a:avLst/>
              </a:prstGeom>
              <a:blipFill>
                <a:blip r:embed="rId6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7AB14DDC-A4DC-F541-BBFF-C2998C09D643}"/>
                  </a:ext>
                </a:extLst>
              </p:cNvPr>
              <p:cNvSpPr/>
              <p:nvPr/>
            </p:nvSpPr>
            <p:spPr>
              <a:xfrm>
                <a:off x="181464" y="4965872"/>
                <a:ext cx="7159599" cy="51950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kumimoji="1" lang="en-US" altLang="zh-CN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kumimoji="1"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kumimoji="1" lang="en-US" altLang="zh-CN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kumimoji="1" lang="en-US" altLang="zh-CN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p>
                            <m:r>
                              <a:rPr kumimoji="1" lang="en-US" altLang="zh-CN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b>
                          <m:sSubPr>
                            <m:ctrlPr>
                              <a:rPr kumimoji="1" lang="en-US" altLang="zh-CN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𝝂</m:t>
                            </m:r>
                          </m:e>
                          <m:sub>
                            <m:r>
                              <a:rPr kumimoji="1" lang="en-US" altLang="zh-CN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𝝁</m:t>
                            </m:r>
                          </m:sub>
                        </m:sSub>
                      </m:sub>
                    </m:sSub>
                    <m:r>
                      <a:rPr kumimoji="1" lang="en-US" altLang="zh-CN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kumimoji="1" lang="en-US" altLang="zh-CN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1" lang="en-US" altLang="zh-CN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𝟒𝟏𝟑</m:t>
                        </m:r>
                        <m:r>
                          <a:rPr kumimoji="1"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kumimoji="1"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kumimoji="1"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kumimoji="1" lang="en-US" altLang="zh-CN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𝟎𝟏𝟗</m:t>
                            </m:r>
                          </m:e>
                          <m:sub>
                            <m:r>
                              <a:rPr kumimoji="1" lang="en-US" altLang="zh-CN" sz="20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𝐬𝐭𝐚𝐭</m:t>
                            </m:r>
                            <m:r>
                              <a:rPr kumimoji="1" lang="en-US" altLang="zh-CN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  <m:r>
                          <a:rPr kumimoji="1"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kumimoji="1"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kumimoji="1"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kumimoji="1" lang="en-US" altLang="zh-CN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𝟎𝟑𝟓</m:t>
                            </m:r>
                          </m:e>
                          <m:sub>
                            <m:r>
                              <a:rPr kumimoji="1" lang="en-US" altLang="zh-CN" sz="20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𝐬𝐲𝐬𝐭</m:t>
                            </m:r>
                            <m:r>
                              <a:rPr kumimoji="1" lang="en-US" altLang="zh-CN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</m:e>
                    </m:d>
                    <m:r>
                      <a:rPr kumimoji="1" lang="en-US" altLang="zh-CN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kumimoji="1" lang="en-US" altLang="zh-C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7AB14DDC-A4DC-F541-BBFF-C2998C09D6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64" y="4965872"/>
                <a:ext cx="7159599" cy="5195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04720059-407A-794C-A234-BB96ECA34D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5050" y="1792056"/>
            <a:ext cx="1733242" cy="99941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B4B8A5-0FD5-1149-B75A-D8A32482A1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1597" y="1714977"/>
            <a:ext cx="3927548" cy="2741376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51344B55-77CF-2D4E-A4A3-76C62DDF5294}"/>
              </a:ext>
            </a:extLst>
          </p:cNvPr>
          <p:cNvSpPr/>
          <p:nvPr/>
        </p:nvSpPr>
        <p:spPr>
          <a:xfrm>
            <a:off x="8301219" y="2406126"/>
            <a:ext cx="345070" cy="391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050FADC-CD7D-AB4D-893E-AED92CBFD9B9}"/>
              </a:ext>
            </a:extLst>
          </p:cNvPr>
          <p:cNvSpPr/>
          <p:nvPr/>
        </p:nvSpPr>
        <p:spPr>
          <a:xfrm>
            <a:off x="6067212" y="1897961"/>
            <a:ext cx="944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63F3308-06E8-3342-8234-70BFF51A2EB1}"/>
              </a:ext>
            </a:extLst>
          </p:cNvPr>
          <p:cNvSpPr/>
          <p:nvPr/>
        </p:nvSpPr>
        <p:spPr>
          <a:xfrm>
            <a:off x="7341063" y="5709584"/>
            <a:ext cx="13393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B84E001B-289A-7949-B39D-8C2050DB219C}"/>
                  </a:ext>
                </a:extLst>
              </p:cNvPr>
              <p:cNvSpPr/>
              <p:nvPr/>
            </p:nvSpPr>
            <p:spPr>
              <a:xfrm>
                <a:off x="3364555" y="6167828"/>
                <a:ext cx="416439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SM</a:t>
                </a:r>
                <a:r>
                  <a:rPr lang="en-US" altLang="zh-CN" sz="20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expectation: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𝟎</m:t>
                    </m:r>
                    <m:r>
                      <a:rPr lang="en-US" altLang="zh-CN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r>
                      <a:rPr lang="en-US" altLang="zh-CN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𝟗𝟕𝟓</m:t>
                    </m:r>
                    <m:r>
                      <a:rPr lang="en-US" altLang="zh-CN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±</m:t>
                    </m:r>
                    <m:r>
                      <a:rPr lang="en-US" altLang="zh-CN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𝟎</m:t>
                    </m:r>
                    <m:r>
                      <a:rPr lang="en-US" altLang="zh-CN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r>
                      <a:rPr lang="en-US" altLang="zh-CN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𝟎𝟎𝟏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[1]</a:t>
                </a:r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B84E001B-289A-7949-B39D-8C2050DB21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555" y="6167828"/>
                <a:ext cx="4164394" cy="400110"/>
              </a:xfrm>
              <a:prstGeom prst="rect">
                <a:avLst/>
              </a:prstGeom>
              <a:blipFill>
                <a:blip r:embed="rId10"/>
                <a:stretch>
                  <a:fillRect l="-1520" t="-9375" b="-28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hape 211">
            <a:extLst>
              <a:ext uri="{FF2B5EF4-FFF2-40B4-BE49-F238E27FC236}">
                <a16:creationId xmlns:a16="http://schemas.microsoft.com/office/drawing/2014/main" id="{769CC319-EEB5-C04B-8231-824D28C5DD54}"/>
              </a:ext>
            </a:extLst>
          </p:cNvPr>
          <p:cNvSpPr/>
          <p:nvPr/>
        </p:nvSpPr>
        <p:spPr>
          <a:xfrm>
            <a:off x="0" y="6598174"/>
            <a:ext cx="7528949" cy="2385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tIns="34289" rIns="34289" bIns="34289" numCol="1" anchor="ctr">
            <a:spAutoFit/>
          </a:bodyPr>
          <a:lstStyle>
            <a:lvl1pPr algn="ctr">
              <a:defRPr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 L. Riggio, G. S</a:t>
            </a:r>
            <a:r>
              <a:rPr lang="en-US" altLang="zh-CN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alerno, and S. </a:t>
            </a:r>
            <a:r>
              <a:rPr lang="en-US" altLang="zh-CN"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</a:t>
            </a:r>
            <a:r>
              <a:rPr lang="en-US" altLang="zh-CN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EPJC 78, 501 (2018).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552B7E4-0115-CB4C-9BA1-27FD744CDBAF}"/>
                  </a:ext>
                </a:extLst>
              </p:cNvPr>
              <p:cNvSpPr txBox="1"/>
              <p:nvPr/>
            </p:nvSpPr>
            <p:spPr>
              <a:xfrm>
                <a:off x="2107938" y="1276818"/>
                <a:ext cx="27105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</a:rPr>
                            <m:t>𝐦𝐢𝐬𝐬</m:t>
                          </m:r>
                        </m:sub>
                      </m:sSub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</a:rPr>
                            <m:t>𝐦𝐢𝐬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 −|</m:t>
                      </m:r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</m:acc>
                        </m:e>
                        <m:sub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</a:rPr>
                            <m:t>𝐦𝐢𝐬𝐬</m:t>
                          </m:r>
                        </m:sub>
                      </m:sSub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552B7E4-0115-CB4C-9BA1-27FD744CD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938" y="1276818"/>
                <a:ext cx="2710550" cy="307777"/>
              </a:xfrm>
              <a:prstGeom prst="rect">
                <a:avLst/>
              </a:prstGeom>
              <a:blipFill>
                <a:blip r:embed="rId11"/>
                <a:stretch>
                  <a:fillRect l="-1402" t="-8000" r="-2336" b="-4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488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DBA70EB-6E60-B848-B07C-39F2CB882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59AE-630A-460B-A6BC-38F7F70D14DE}" type="slidenum">
              <a:rPr lang="zh-CN" altLang="en-US" smtClean="0"/>
              <a:t>23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358D6006-66C3-5849-BFA8-D104BF8CFECC}"/>
                  </a:ext>
                </a:extLst>
              </p:cNvPr>
              <p:cNvSpPr/>
              <p:nvPr/>
            </p:nvSpPr>
            <p:spPr>
              <a:xfrm>
                <a:off x="3675299" y="2712722"/>
                <a:ext cx="3152713" cy="47846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</a:rPr>
                            <m:t>𝐃𝐓</m:t>
                          </m:r>
                        </m:sub>
                        <m:sup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</a:rPr>
                            <m:t>𝐬𝐢𝐠𝐧𝐚𝐥</m:t>
                          </m:r>
                        </m:sup>
                      </m:sSubSup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𝟐𝟑𝟒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𝟐𝟐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358D6006-66C3-5849-BFA8-D104BF8CFE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299" y="2712722"/>
                <a:ext cx="3152713" cy="478464"/>
              </a:xfrm>
              <a:prstGeom prst="rect">
                <a:avLst/>
              </a:prstGeom>
              <a:blipFill>
                <a:blip r:embed="rId3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5D34E166-624E-D745-830B-3CEE6786C646}"/>
                  </a:ext>
                </a:extLst>
              </p:cNvPr>
              <p:cNvSpPr/>
              <p:nvPr/>
            </p:nvSpPr>
            <p:spPr>
              <a:xfrm>
                <a:off x="85916" y="812345"/>
                <a:ext cx="4995370" cy="498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Verification of LFU via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sub>
                    </m:sSub>
                  </m:oMath>
                </a14:m>
                <a:endPara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5D34E166-624E-D745-830B-3CEE6786C6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16" y="812345"/>
                <a:ext cx="4995370" cy="498663"/>
              </a:xfrm>
              <a:prstGeom prst="rect">
                <a:avLst/>
              </a:prstGeom>
              <a:blipFill>
                <a:blip r:embed="rId4"/>
                <a:stretch>
                  <a:fillRect l="-1013" b="-195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48617BC9-79D7-6647-A197-669F8FF24D14}"/>
                  </a:ext>
                </a:extLst>
              </p:cNvPr>
              <p:cNvSpPr/>
              <p:nvPr/>
            </p:nvSpPr>
            <p:spPr>
              <a:xfrm>
                <a:off x="3590615" y="2116962"/>
                <a:ext cx="463544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itchFamily="2" charset="2"/>
                  <a:buChar char="ü"/>
                </a:pPr>
                <a:r>
                  <a:rPr lang="en-US" altLang="zh-CN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Unbinned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fit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altLang="zh-CN" sz="2000" b="1">
                            <a:latin typeface="Cambria Math" panose="02040503050406030204" pitchFamily="18" charset="0"/>
                          </a:rPr>
                          <m:t>𝐦𝐢𝐬𝐬</m:t>
                        </m:r>
                      </m:sub>
                    </m:sSub>
                  </m:oMath>
                </a14:m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48617BC9-79D7-6647-A197-669F8FF24D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615" y="2116962"/>
                <a:ext cx="4635442" cy="400110"/>
              </a:xfrm>
              <a:prstGeom prst="rect">
                <a:avLst/>
              </a:prstGeom>
              <a:blipFill>
                <a:blip r:embed="rId5"/>
                <a:stretch>
                  <a:fillRect l="-1093" t="-6061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73BB025E-4A6A-F443-9ABF-C24D93BCC416}"/>
                  </a:ext>
                </a:extLst>
              </p:cNvPr>
              <p:cNvSpPr/>
              <p:nvPr/>
            </p:nvSpPr>
            <p:spPr>
              <a:xfrm>
                <a:off x="3653982" y="3431600"/>
                <a:ext cx="5439387" cy="49058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𝜼</m:t>
                          </m:r>
                          <m:sSup>
                            <m:sSupPr>
                              <m:ctrlP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sub>
                          </m:sSub>
                        </m:sub>
                      </m:sSub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b>
                              <m:r>
                                <a:rPr lang="en-US" altLang="zh-CN" sz="2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𝐬𝐭𝐚𝐭</m:t>
                              </m:r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  <m: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b>
                              <m:r>
                                <a:rPr lang="en-US" altLang="zh-CN" sz="2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𝐬𝐲𝐬𝐭</m:t>
                              </m:r>
                              <m:r>
                                <a:rPr lang="en-US" altLang="zh-CN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</m:e>
                      </m:d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73BB025E-4A6A-F443-9ABF-C24D93BCC4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982" y="3431600"/>
                <a:ext cx="5439387" cy="490584"/>
              </a:xfrm>
              <a:prstGeom prst="rect">
                <a:avLst/>
              </a:prstGeom>
              <a:blipFill>
                <a:blip r:embed="rId6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CBEB33CE-AAD3-C64A-88AD-2805062B152C}"/>
                  </a:ext>
                </a:extLst>
              </p:cNvPr>
              <p:cNvSpPr/>
              <p:nvPr/>
            </p:nvSpPr>
            <p:spPr>
              <a:xfrm>
                <a:off x="4141186" y="5083178"/>
                <a:ext cx="353430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 prediction: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𝟗𝟕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CBEB33CE-AAD3-C64A-88AD-2805062B15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186" y="5083178"/>
                <a:ext cx="3534301" cy="400110"/>
              </a:xfrm>
              <a:prstGeom prst="rect">
                <a:avLst/>
              </a:prstGeom>
              <a:blipFill>
                <a:blip r:embed="rId7"/>
                <a:stretch>
                  <a:fillRect l="-1429" t="-9375" b="-28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矩形 36">
            <a:extLst>
              <a:ext uri="{FF2B5EF4-FFF2-40B4-BE49-F238E27FC236}">
                <a16:creationId xmlns:a16="http://schemas.microsoft.com/office/drawing/2014/main" id="{39831A43-BAA8-A14C-8C40-3DBAFF3D2E2F}"/>
              </a:ext>
            </a:extLst>
          </p:cNvPr>
          <p:cNvSpPr/>
          <p:nvPr/>
        </p:nvSpPr>
        <p:spPr>
          <a:xfrm>
            <a:off x="4185636" y="5615491"/>
            <a:ext cx="49476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LFU violation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current sensitivity.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hape 333">
                <a:extLst>
                  <a:ext uri="{FF2B5EF4-FFF2-40B4-BE49-F238E27FC236}">
                    <a16:creationId xmlns:a16="http://schemas.microsoft.com/office/drawing/2014/main" id="{6E9C8A8E-02BF-B941-B7D2-0C7D87CA2267}"/>
                  </a:ext>
                </a:extLst>
              </p:cNvPr>
              <p:cNvSpPr/>
              <p:nvPr/>
            </p:nvSpPr>
            <p:spPr>
              <a:xfrm>
                <a:off x="0" y="-11306"/>
                <a:ext cx="9144000" cy="558166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hueOff val="263624"/>
                      <a:satOff val="55948"/>
                      <a:lumOff val="27907"/>
                    </a:schemeClr>
                  </a:gs>
                  <a:gs pos="35000">
                    <a:srgbClr val="E4FDBF"/>
                  </a:gs>
                  <a:gs pos="100000">
                    <a:schemeClr val="accent3">
                      <a:hueOff val="321486"/>
                      <a:satOff val="58119"/>
                      <a:lumOff val="40966"/>
                    </a:schemeClr>
                  </a:gs>
                </a:gsLst>
                <a:lin ang="16200000"/>
              </a:gradFill>
              <a:ln>
                <a:solidFill>
                  <a:srgbClr val="FFFF66"/>
                </a:solidFill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45719" rIns="45719">
                <a:spAutoFit/>
              </a:bodyPr>
              <a:lstStyle/>
              <a:p>
                <a:pPr algn="ctr">
                  <a:defRPr sz="2800" b="1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𝜼</m:t>
                      </m:r>
                      <m:sSup>
                        <m:sSup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p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b>
                        <m:sSub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𝝁</m:t>
                          </m:r>
                        </m:sub>
                      </m:sSub>
                    </m:oMath>
                  </m:oMathPara>
                </a14:m>
                <a:endParaRPr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Shape 333">
                <a:extLst>
                  <a:ext uri="{FF2B5EF4-FFF2-40B4-BE49-F238E27FC236}">
                    <a16:creationId xmlns:a16="http://schemas.microsoft.com/office/drawing/2014/main" id="{6E9C8A8E-02BF-B941-B7D2-0C7D87CA22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1306"/>
                <a:ext cx="9144000" cy="5581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FFFF66"/>
                </a:solidFill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5AC5CEC1-8D73-7846-8CAD-473E25122A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2824" y="1829814"/>
            <a:ext cx="2921000" cy="2311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19B917FF-4FBC-274D-8FD2-2DE478C9913C}"/>
                  </a:ext>
                </a:extLst>
              </p:cNvPr>
              <p:cNvSpPr/>
              <p:nvPr/>
            </p:nvSpPr>
            <p:spPr>
              <a:xfrm>
                <a:off x="1060729" y="4058529"/>
                <a:ext cx="68159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19B917FF-4FBC-274D-8FD2-2DE478C991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729" y="4058529"/>
                <a:ext cx="681597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198E8DE0-E19E-374D-BFE2-3F242B8D9D13}"/>
                  </a:ext>
                </a:extLst>
              </p:cNvPr>
              <p:cNvSpPr/>
              <p:nvPr/>
            </p:nvSpPr>
            <p:spPr>
              <a:xfrm>
                <a:off x="1883377" y="4058529"/>
                <a:ext cx="60465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198E8DE0-E19E-374D-BFE2-3F242B8D9D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377" y="4058529"/>
                <a:ext cx="60465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580DEED5-71B0-0B46-89A0-83A9AA05A5DE}"/>
                  </a:ext>
                </a:extLst>
              </p:cNvPr>
              <p:cNvSpPr/>
              <p:nvPr/>
            </p:nvSpPr>
            <p:spPr>
              <a:xfrm>
                <a:off x="2684440" y="4055950"/>
                <a:ext cx="60465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580DEED5-71B0-0B46-89A0-83A9AA05A5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440" y="4055950"/>
                <a:ext cx="604653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矩形 33">
            <a:extLst>
              <a:ext uri="{FF2B5EF4-FFF2-40B4-BE49-F238E27FC236}">
                <a16:creationId xmlns:a16="http://schemas.microsoft.com/office/drawing/2014/main" id="{87594C55-866D-7D43-A9B0-6E57A2B09EF6}"/>
              </a:ext>
            </a:extLst>
          </p:cNvPr>
          <p:cNvSpPr/>
          <p:nvPr/>
        </p:nvSpPr>
        <p:spPr>
          <a:xfrm>
            <a:off x="1708696" y="4108296"/>
            <a:ext cx="184731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endParaRPr lang="en-US" altLang="zh-C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04D61DEC-34A0-A743-9025-5C093D703AA0}"/>
              </a:ext>
            </a:extLst>
          </p:cNvPr>
          <p:cNvSpPr/>
          <p:nvPr/>
        </p:nvSpPr>
        <p:spPr>
          <a:xfrm>
            <a:off x="2527137" y="4108296"/>
            <a:ext cx="184731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endParaRPr lang="en-US" altLang="zh-C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7F825ABD-33D2-CF49-8D33-35402719EFBB}"/>
              </a:ext>
            </a:extLst>
          </p:cNvPr>
          <p:cNvSpPr/>
          <p:nvPr/>
        </p:nvSpPr>
        <p:spPr>
          <a:xfrm>
            <a:off x="3319356" y="4054539"/>
            <a:ext cx="184731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endParaRPr lang="en-US" altLang="zh-C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DE4671F6-B6FD-6847-BF43-59EE6EC2967E}"/>
                  </a:ext>
                </a:extLst>
              </p:cNvPr>
              <p:cNvSpPr/>
              <p:nvPr/>
            </p:nvSpPr>
            <p:spPr>
              <a:xfrm>
                <a:off x="1565916" y="4337250"/>
                <a:ext cx="146059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altLang="zh-CN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𝐦𝐢𝐬𝐬</m:t>
                          </m:r>
                        </m:sub>
                      </m:sSub>
                      <m:r>
                        <a:rPr lang="en-US" altLang="zh-CN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altLang="zh-CN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𝐆𝐞𝐕</m:t>
                      </m:r>
                      <m:r>
                        <a:rPr lang="en-US" altLang="zh-CN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DE4671F6-B6FD-6847-BF43-59EE6EC296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916" y="4337250"/>
                <a:ext cx="1460593" cy="369332"/>
              </a:xfrm>
              <a:prstGeom prst="rect">
                <a:avLst/>
              </a:prstGeom>
              <a:blipFill>
                <a:blip r:embed="rId1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1A11392B-F36D-6647-8929-8778CAD364B1}"/>
                  </a:ext>
                </a:extLst>
              </p:cNvPr>
              <p:cNvSpPr/>
              <p:nvPr/>
            </p:nvSpPr>
            <p:spPr>
              <a:xfrm rot="16200000">
                <a:off x="-632082" y="2760484"/>
                <a:ext cx="193995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𝐄𝐯𝐞𝐧𝐭𝐬</m:t>
                      </m:r>
                      <m:r>
                        <a:rPr lang="en-US" altLang="zh-CN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/(</m:t>
                      </m:r>
                      <m:r>
                        <a:rPr lang="en-US" altLang="zh-CN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altLang="zh-CN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𝐌𝐞𝐕</m:t>
                      </m:r>
                      <m:r>
                        <a:rPr lang="en-US" altLang="zh-CN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1A11392B-F36D-6647-8929-8778CAD364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632082" y="2760484"/>
                <a:ext cx="1939954" cy="369332"/>
              </a:xfrm>
              <a:prstGeom prst="rect">
                <a:avLst/>
              </a:prstGeom>
              <a:blipFill>
                <a:blip r:embed="rId16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4A9F3091-0F67-5745-80D7-632AAF021AE2}"/>
                  </a:ext>
                </a:extLst>
              </p:cNvPr>
              <p:cNvSpPr/>
              <p:nvPr/>
            </p:nvSpPr>
            <p:spPr>
              <a:xfrm>
                <a:off x="1148223" y="1930787"/>
                <a:ext cx="1490408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𝐒𝐢𝐠</m:t>
                      </m:r>
                      <m:r>
                        <a:rPr lang="en-US" altLang="zh-CN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.&gt;</m:t>
                      </m:r>
                      <m:r>
                        <a:rPr lang="en-US" altLang="zh-CN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altLang="zh-CN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</m:oMath>
                  </m:oMathPara>
                </a14:m>
                <a:endParaRPr lang="en-US" altLang="zh-CN" sz="2000" dirty="0"/>
              </a:p>
              <a:p>
                <a:endParaRPr lang="zh-CN" altLang="en-US" sz="20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4A9F3091-0F67-5745-80D7-632AAF021A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223" y="1930787"/>
                <a:ext cx="1490408" cy="70788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矩形 42">
            <a:extLst>
              <a:ext uri="{FF2B5EF4-FFF2-40B4-BE49-F238E27FC236}">
                <a16:creationId xmlns:a16="http://schemas.microsoft.com/office/drawing/2014/main" id="{0C380562-5C4C-C442-A131-30BBD96BB97E}"/>
              </a:ext>
            </a:extLst>
          </p:cNvPr>
          <p:cNvSpPr/>
          <p:nvPr/>
        </p:nvSpPr>
        <p:spPr>
          <a:xfrm>
            <a:off x="945841" y="4054539"/>
            <a:ext cx="184731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endParaRPr lang="en-US" altLang="zh-C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5EA0B522-1907-154B-9CED-011A349B8DF3}"/>
              </a:ext>
            </a:extLst>
          </p:cNvPr>
          <p:cNvSpPr/>
          <p:nvPr/>
        </p:nvSpPr>
        <p:spPr>
          <a:xfrm>
            <a:off x="7079011" y="675172"/>
            <a:ext cx="20649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  <a:defRPr sz="2000" b="1">
                <a:solidFill>
                  <a:srgbClr val="0000FF"/>
                </a:solidFill>
              </a:defRPr>
            </a:pP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PRL124(2020)231801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CDF5F35E-FCAC-A341-B5A7-139F9ED3BBAF}"/>
                  </a:ext>
                </a:extLst>
              </p:cNvPr>
              <p:cNvSpPr/>
              <p:nvPr/>
            </p:nvSpPr>
            <p:spPr>
              <a:xfrm>
                <a:off x="3617426" y="1618477"/>
                <a:ext cx="12921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𝜸𝜸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CDF5F35E-FCAC-A341-B5A7-139F9ED3BB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426" y="1618477"/>
                <a:ext cx="1292149" cy="400110"/>
              </a:xfrm>
              <a:prstGeom prst="rect">
                <a:avLst/>
              </a:prstGeom>
              <a:blipFill>
                <a:blip r:embed="rId18"/>
                <a:stretch>
                  <a:fillRect l="-3883" t="-3125" b="-218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图片 24">
            <a:extLst>
              <a:ext uri="{FF2B5EF4-FFF2-40B4-BE49-F238E27FC236}">
                <a16:creationId xmlns:a16="http://schemas.microsoft.com/office/drawing/2014/main" id="{FBDDAA92-8D24-0142-B167-9B6B17FDEF6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52824" y="4804318"/>
            <a:ext cx="3325745" cy="18994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D8588A39-F48C-9943-AE49-CD27D90B94D3}"/>
                  </a:ext>
                </a:extLst>
              </p:cNvPr>
              <p:cNvSpPr/>
              <p:nvPr/>
            </p:nvSpPr>
            <p:spPr>
              <a:xfrm>
                <a:off x="3675299" y="4054387"/>
                <a:ext cx="4035144" cy="86696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  <m:sSup>
                                <m:sSup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p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𝝂</m:t>
                                  </m:r>
                                </m:e>
                                <m:sub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  <m:sSup>
                                <m:sSup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𝝂</m:t>
                                  </m:r>
                                </m:e>
                                <m:sub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𝑷𝑫𝑮</m:t>
                              </m:r>
                            </m:sup>
                          </m:sSubSup>
                        </m:den>
                      </m:f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𝟗𝟏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D8588A39-F48C-9943-AE49-CD27D90B94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299" y="4054387"/>
                <a:ext cx="4035144" cy="86696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557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F167742-062D-704B-B464-35EE8DA18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59AE-630A-460B-A6BC-38F7F70D14DE}" type="slidenum">
              <a:rPr lang="zh-CN" altLang="en-US" smtClean="0"/>
              <a:t>24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hape 333">
                <a:extLst>
                  <a:ext uri="{FF2B5EF4-FFF2-40B4-BE49-F238E27FC236}">
                    <a16:creationId xmlns:a16="http://schemas.microsoft.com/office/drawing/2014/main" id="{12A0C6E4-8296-9C48-AB1D-2C969BF88308}"/>
                  </a:ext>
                </a:extLst>
              </p:cNvPr>
              <p:cNvSpPr/>
              <p:nvPr/>
            </p:nvSpPr>
            <p:spPr>
              <a:xfrm>
                <a:off x="0" y="-11306"/>
                <a:ext cx="9144000" cy="577850"/>
              </a:xfrm>
              <a:prstGeom prst="rect">
                <a:avLst/>
              </a:prstGeom>
              <a:gradFill flip="none" rotWithShape="1">
                <a:gsLst>
                  <a:gs pos="100000">
                    <a:srgbClr val="F7BDB7">
                      <a:shade val="30000"/>
                      <a:satMod val="115000"/>
                    </a:srgbClr>
                  </a:gs>
                  <a:gs pos="96000">
                    <a:srgbClr val="F7BDB7">
                      <a:shade val="67500"/>
                      <a:satMod val="115000"/>
                    </a:srgbClr>
                  </a:gs>
                  <a:gs pos="100000">
                    <a:srgbClr val="F7BDB7">
                      <a:shade val="100000"/>
                      <a:satMod val="115000"/>
                      <a:alpha val="17680"/>
                      <a:lumMod val="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solidFill>
                  <a:srgbClr val="FFFF66"/>
                </a:solidFill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45719" rIns="45719">
                <a:spAutoFit/>
              </a:bodyPr>
              <a:lstStyle/>
              <a:p>
                <a:pPr algn="ctr">
                  <a:defRPr sz="2800" b="1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p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p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b>
                        <m:sSub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𝝁</m:t>
                          </m:r>
                        </m:sub>
                      </m:sSub>
                    </m:oMath>
                  </m:oMathPara>
                </a14:m>
                <a:endParaRPr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Shape 333">
                <a:extLst>
                  <a:ext uri="{FF2B5EF4-FFF2-40B4-BE49-F238E27FC236}">
                    <a16:creationId xmlns:a16="http://schemas.microsoft.com/office/drawing/2014/main" id="{12A0C6E4-8296-9C48-AB1D-2C969BF883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1306"/>
                <a:ext cx="9144000" cy="5778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FFFF66"/>
                </a:solidFill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0FF3934C-C855-9744-81C3-053CBB4BB442}"/>
              </a:ext>
            </a:extLst>
          </p:cNvPr>
          <p:cNvSpPr/>
          <p:nvPr/>
        </p:nvSpPr>
        <p:spPr>
          <a:xfrm>
            <a:off x="4572000" y="884429"/>
            <a:ext cx="4733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arXiv:2106.02292 [hep-ex], accepted by PRD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1864461-9744-784A-B339-8B5B7E74C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1" y="2291372"/>
            <a:ext cx="5094137" cy="45094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39326106-499E-7143-A0E9-906BDBFEC018}"/>
                  </a:ext>
                </a:extLst>
              </p:cNvPr>
              <p:cNvSpPr/>
              <p:nvPr/>
            </p:nvSpPr>
            <p:spPr>
              <a:xfrm>
                <a:off x="98723" y="854612"/>
                <a:ext cx="1758495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39326106-499E-7143-A0E9-906BDBFEC0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23" y="854612"/>
                <a:ext cx="1758495" cy="407099"/>
              </a:xfrm>
              <a:prstGeom prst="rect">
                <a:avLst/>
              </a:prstGeom>
              <a:blipFill>
                <a:blip r:embed="rId4"/>
                <a:stretch>
                  <a:fillRect l="-2857" b="-212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134C8B83-0317-DA49-BD30-EFCED10AB1B1}"/>
                  </a:ext>
                </a:extLst>
              </p:cNvPr>
              <p:cNvSpPr/>
              <p:nvPr/>
            </p:nvSpPr>
            <p:spPr>
              <a:xfrm>
                <a:off x="98723" y="1548637"/>
                <a:ext cx="2444827" cy="47846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</a:rPr>
                            <m:t>𝐃𝐓</m:t>
                          </m:r>
                        </m:sub>
                        <m:sup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</a:rPr>
                            <m:t>𝐬𝐢𝐠𝐧𝐚𝐥</m:t>
                          </m:r>
                        </m:sup>
                      </m:sSubSup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𝟓𝟕𝟎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𝟒𝟎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134C8B83-0317-DA49-BD30-EFCED10AB1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23" y="1548637"/>
                <a:ext cx="2444827" cy="478464"/>
              </a:xfrm>
              <a:prstGeom prst="rect">
                <a:avLst/>
              </a:prstGeom>
              <a:blipFill>
                <a:blip r:embed="rId5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E9D2D37C-F481-6840-B559-8A88FF7DC728}"/>
                  </a:ext>
                </a:extLst>
              </p:cNvPr>
              <p:cNvSpPr/>
              <p:nvPr/>
            </p:nvSpPr>
            <p:spPr>
              <a:xfrm>
                <a:off x="3289539" y="1523565"/>
                <a:ext cx="5854461" cy="50353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p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sub>
                          </m:sSub>
                        </m:sub>
                      </m:sSub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  <m: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𝟎𝟗</m:t>
                              </m:r>
                            </m:e>
                            <m:sub>
                              <m:r>
                                <a:rPr lang="en-US" altLang="zh-CN" sz="2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𝐬𝐭𝐚𝐭</m:t>
                              </m:r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  <m: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𝟎𝟗</m:t>
                              </m:r>
                            </m:e>
                            <m:sub>
                              <m:r>
                                <a:rPr lang="en-US" altLang="zh-CN" sz="2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𝐬𝐲𝐬𝐭</m:t>
                              </m:r>
                              <m:r>
                                <a:rPr lang="en-US" altLang="zh-CN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</m:e>
                      </m:d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E9D2D37C-F481-6840-B559-8A88FF7DC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539" y="1523565"/>
                <a:ext cx="5854461" cy="5035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8F893329-1388-2A4B-A761-DADF66B4700D}"/>
                  </a:ext>
                </a:extLst>
              </p:cNvPr>
              <p:cNvSpPr/>
              <p:nvPr/>
            </p:nvSpPr>
            <p:spPr>
              <a:xfrm>
                <a:off x="5076690" y="2807390"/>
                <a:ext cx="4051139" cy="89280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𝝆</m:t>
                                  </m:r>
                                </m:e>
                                <m:sup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p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𝝂</m:t>
                                  </m:r>
                                </m:e>
                                <m:sub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𝝆</m:t>
                                  </m:r>
                                </m:e>
                                <m:sup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𝝂</m:t>
                                  </m:r>
                                </m:e>
                                <m:sub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𝑷𝑫𝑮</m:t>
                              </m:r>
                            </m:sup>
                          </m:sSubSup>
                        </m:den>
                      </m:f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𝟗𝟎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8F893329-1388-2A4B-A761-DADF66B470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690" y="2807390"/>
                <a:ext cx="4051139" cy="892809"/>
              </a:xfrm>
              <a:prstGeom prst="rect">
                <a:avLst/>
              </a:prstGeom>
              <a:blipFill>
                <a:blip r:embed="rId7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4E845F56-0C3C-A047-95C7-0282A1606CC8}"/>
                  </a:ext>
                </a:extLst>
              </p:cNvPr>
              <p:cNvSpPr/>
              <p:nvPr/>
            </p:nvSpPr>
            <p:spPr>
              <a:xfrm>
                <a:off x="5386561" y="4700715"/>
                <a:ext cx="353430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 prediction: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𝟗𝟑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𝟗𝟔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4E845F56-0C3C-A047-95C7-0282A1606C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561" y="4700715"/>
                <a:ext cx="3534301" cy="400110"/>
              </a:xfrm>
              <a:prstGeom prst="rect">
                <a:avLst/>
              </a:prstGeom>
              <a:blipFill>
                <a:blip r:embed="rId8"/>
                <a:stretch>
                  <a:fillRect l="-1792" t="-9375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>
            <a:extLst>
              <a:ext uri="{FF2B5EF4-FFF2-40B4-BE49-F238E27FC236}">
                <a16:creationId xmlns:a16="http://schemas.microsoft.com/office/drawing/2014/main" id="{9B7E074A-1BD3-CE48-9E2A-CE5330465C23}"/>
              </a:ext>
            </a:extLst>
          </p:cNvPr>
          <p:cNvSpPr/>
          <p:nvPr/>
        </p:nvSpPr>
        <p:spPr>
          <a:xfrm>
            <a:off x="7486650" y="4050610"/>
            <a:ext cx="12650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4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consistent</a:t>
            </a:r>
            <a:endParaRPr lang="zh-CN" altLang="en-US" sz="2000" b="1" dirty="0">
              <a:solidFill>
                <a:srgbClr val="FF4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上下箭头 11">
            <a:extLst>
              <a:ext uri="{FF2B5EF4-FFF2-40B4-BE49-F238E27FC236}">
                <a16:creationId xmlns:a16="http://schemas.microsoft.com/office/drawing/2014/main" id="{67F7550C-206B-4A4B-B586-F2098DCDA6B2}"/>
              </a:ext>
            </a:extLst>
          </p:cNvPr>
          <p:cNvSpPr/>
          <p:nvPr/>
        </p:nvSpPr>
        <p:spPr>
          <a:xfrm>
            <a:off x="7267288" y="3981330"/>
            <a:ext cx="219362" cy="613458"/>
          </a:xfrm>
          <a:prstGeom prst="upDownArrow">
            <a:avLst/>
          </a:prstGeom>
          <a:solidFill>
            <a:srgbClr val="FF4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FCF4B6D1-2916-BA45-99B2-4F9C92172CF7}"/>
                  </a:ext>
                </a:extLst>
              </p:cNvPr>
              <p:cNvSpPr/>
              <p:nvPr/>
            </p:nvSpPr>
            <p:spPr>
              <a:xfrm>
                <a:off x="3289539" y="2635198"/>
                <a:ext cx="1446422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𝐒𝐢𝐠</m:t>
                      </m:r>
                      <m:r>
                        <a:rPr lang="en-US" altLang="zh-CN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.&gt;</m:t>
                      </m:r>
                      <m:r>
                        <a:rPr lang="en-US" altLang="zh-CN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altLang="zh-CN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</m:oMath>
                  </m:oMathPara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FCF4B6D1-2916-BA45-99B2-4F9C92172C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539" y="2635198"/>
                <a:ext cx="1446422" cy="400110"/>
              </a:xfrm>
              <a:prstGeom prst="rect">
                <a:avLst/>
              </a:prstGeom>
              <a:blipFill>
                <a:blip r:embed="rId9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C9FD0FCC-B5A7-7444-8090-4BDB19A432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181" y="2489899"/>
            <a:ext cx="1986051" cy="147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3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5C8EF9C-2029-D94F-A514-5B957836C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59AE-630A-460B-A6BC-38F7F70D14DE}" type="slidenum">
              <a:rPr lang="zh-CN" altLang="en-US" smtClean="0"/>
              <a:t>25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hape 333">
                <a:extLst>
                  <a:ext uri="{FF2B5EF4-FFF2-40B4-BE49-F238E27FC236}">
                    <a16:creationId xmlns:a16="http://schemas.microsoft.com/office/drawing/2014/main" id="{20644430-81E4-7244-9FE6-66027A880F3E}"/>
                  </a:ext>
                </a:extLst>
              </p:cNvPr>
              <p:cNvSpPr/>
              <p:nvPr/>
            </p:nvSpPr>
            <p:spPr>
              <a:xfrm>
                <a:off x="0" y="-15736"/>
                <a:ext cx="9144000" cy="558166"/>
              </a:xfrm>
              <a:prstGeom prst="rect">
                <a:avLst/>
              </a:prstGeom>
              <a:gradFill flip="none" rotWithShape="1">
                <a:gsLst>
                  <a:gs pos="0">
                    <a:srgbClr val="FF766C">
                      <a:tint val="66000"/>
                      <a:satMod val="160000"/>
                    </a:srgbClr>
                  </a:gs>
                  <a:gs pos="50000">
                    <a:srgbClr val="FF766C">
                      <a:tint val="44500"/>
                      <a:satMod val="160000"/>
                    </a:srgbClr>
                  </a:gs>
                  <a:gs pos="100000">
                    <a:srgbClr val="FF766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FFFF66"/>
                </a:solidFill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45719" rIns="45719">
                <a:spAutoFit/>
              </a:bodyPr>
              <a:lstStyle/>
              <a:p>
                <a:pPr algn="ctr">
                  <a:defRPr sz="2800" b="1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𝝎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p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b>
                        <m:sSub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𝝁</m:t>
                          </m:r>
                        </m:sub>
                      </m:sSub>
                    </m:oMath>
                  </m:oMathPara>
                </a14:m>
                <a:endParaRPr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Shape 333">
                <a:extLst>
                  <a:ext uri="{FF2B5EF4-FFF2-40B4-BE49-F238E27FC236}">
                    <a16:creationId xmlns:a16="http://schemas.microsoft.com/office/drawing/2014/main" id="{20644430-81E4-7244-9FE6-66027A880F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5736"/>
                <a:ext cx="9144000" cy="5581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FFFF66"/>
                </a:solidFill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76516DD4-EE1C-F64C-95FF-53D92149DD22}"/>
              </a:ext>
            </a:extLst>
          </p:cNvPr>
          <p:cNvSpPr/>
          <p:nvPr/>
        </p:nvSpPr>
        <p:spPr>
          <a:xfrm>
            <a:off x="6798424" y="727994"/>
            <a:ext cx="2280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PRD 101 (2020) 072005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FFCAC19-4B15-CD41-9A6C-A392AF633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05" y="2263488"/>
            <a:ext cx="4574332" cy="39333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A25E8B28-4D07-194F-BA2F-819BA9B40663}"/>
                  </a:ext>
                </a:extLst>
              </p:cNvPr>
              <p:cNvSpPr/>
              <p:nvPr/>
            </p:nvSpPr>
            <p:spPr>
              <a:xfrm>
                <a:off x="98723" y="802881"/>
                <a:ext cx="1981312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𝝎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A25E8B28-4D07-194F-BA2F-819BA9B406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23" y="802881"/>
                <a:ext cx="1981312" cy="407099"/>
              </a:xfrm>
              <a:prstGeom prst="rect">
                <a:avLst/>
              </a:prstGeom>
              <a:blipFill>
                <a:blip r:embed="rId4"/>
                <a:stretch>
                  <a:fillRect l="-2548" t="-3030" b="-212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68DFF374-E6D5-064C-A46F-CE0C004207F7}"/>
                  </a:ext>
                </a:extLst>
              </p:cNvPr>
              <p:cNvSpPr/>
              <p:nvPr/>
            </p:nvSpPr>
            <p:spPr>
              <a:xfrm>
                <a:off x="98723" y="1548637"/>
                <a:ext cx="2444827" cy="47846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</a:rPr>
                            <m:t>𝐃𝐓</m:t>
                          </m:r>
                        </m:sub>
                        <m:sup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</a:rPr>
                            <m:t>𝐬𝐢𝐠𝐧𝐚𝐥</m:t>
                          </m:r>
                        </m:sup>
                      </m:sSubSup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𝟏𝟗𝟒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68DFF374-E6D5-064C-A46F-CE0C004207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23" y="1548637"/>
                <a:ext cx="2444827" cy="478464"/>
              </a:xfrm>
              <a:prstGeom prst="rect">
                <a:avLst/>
              </a:prstGeom>
              <a:blipFill>
                <a:blip r:embed="rId5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3ED6BC49-68E7-EC45-B268-22C9D8A30F44}"/>
                  </a:ext>
                </a:extLst>
              </p:cNvPr>
              <p:cNvSpPr/>
              <p:nvPr/>
            </p:nvSpPr>
            <p:spPr>
              <a:xfrm>
                <a:off x="3618280" y="1547376"/>
                <a:ext cx="5509549" cy="49058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𝝎</m:t>
                          </m:r>
                          <m:sSup>
                            <m:sSupPr>
                              <m:ctrlP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sub>
                          </m:sSub>
                        </m:sub>
                      </m:sSub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  <m:sub>
                              <m:r>
                                <a:rPr lang="en-US" altLang="zh-CN" sz="2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𝐬𝐭𝐚𝐭</m:t>
                              </m:r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  <m: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b>
                              <m:r>
                                <a:rPr lang="en-US" altLang="zh-CN" sz="2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𝐬𝐲𝐬𝐭</m:t>
                              </m:r>
                              <m:r>
                                <a:rPr lang="en-US" altLang="zh-CN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</m:e>
                      </m:d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3ED6BC49-68E7-EC45-B268-22C9D8A30F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280" y="1547376"/>
                <a:ext cx="5509549" cy="4905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E7C709DD-C67B-7C4D-BB2F-46A4E1062F2A}"/>
                  </a:ext>
                </a:extLst>
              </p:cNvPr>
              <p:cNvSpPr/>
              <p:nvPr/>
            </p:nvSpPr>
            <p:spPr>
              <a:xfrm>
                <a:off x="5029668" y="2845574"/>
                <a:ext cx="4051139" cy="89582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𝝎</m:t>
                              </m:r>
                              <m:sSup>
                                <m:sSup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p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𝝂</m:t>
                                  </m:r>
                                </m:e>
                                <m:sub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𝝎</m:t>
                              </m:r>
                              <m:sSup>
                                <m:sSup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𝝂</m:t>
                                  </m:r>
                                </m:e>
                                <m:sub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𝑷𝑫𝑮</m:t>
                              </m:r>
                            </m:sup>
                          </m:sSubSup>
                        </m:den>
                      </m:f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𝟎𝟓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E7C709DD-C67B-7C4D-BB2F-46A4E1062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668" y="2845574"/>
                <a:ext cx="4051139" cy="8958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084AAD07-8286-834E-B057-C324E3FD3FB9}"/>
                  </a:ext>
                </a:extLst>
              </p:cNvPr>
              <p:cNvSpPr/>
              <p:nvPr/>
            </p:nvSpPr>
            <p:spPr>
              <a:xfrm>
                <a:off x="5386561" y="4700715"/>
                <a:ext cx="353430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 prediction: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𝟗𝟑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𝟗𝟗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084AAD07-8286-834E-B057-C324E3FD3F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561" y="4700715"/>
                <a:ext cx="3534301" cy="400110"/>
              </a:xfrm>
              <a:prstGeom prst="rect">
                <a:avLst/>
              </a:prstGeom>
              <a:blipFill>
                <a:blip r:embed="rId8"/>
                <a:stretch>
                  <a:fillRect l="-1792" t="-9375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>
            <a:extLst>
              <a:ext uri="{FF2B5EF4-FFF2-40B4-BE49-F238E27FC236}">
                <a16:creationId xmlns:a16="http://schemas.microsoft.com/office/drawing/2014/main" id="{2973B6D6-7868-4E43-AC00-EADBA4116DC9}"/>
              </a:ext>
            </a:extLst>
          </p:cNvPr>
          <p:cNvSpPr/>
          <p:nvPr/>
        </p:nvSpPr>
        <p:spPr>
          <a:xfrm>
            <a:off x="7486650" y="4050610"/>
            <a:ext cx="12650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4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consistent</a:t>
            </a:r>
            <a:endParaRPr lang="zh-CN" altLang="en-US" sz="2000" b="1" dirty="0">
              <a:solidFill>
                <a:srgbClr val="FF4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上下箭头 11">
            <a:extLst>
              <a:ext uri="{FF2B5EF4-FFF2-40B4-BE49-F238E27FC236}">
                <a16:creationId xmlns:a16="http://schemas.microsoft.com/office/drawing/2014/main" id="{35FF1FFA-514E-A649-9D03-AE5B8D6AC840}"/>
              </a:ext>
            </a:extLst>
          </p:cNvPr>
          <p:cNvSpPr/>
          <p:nvPr/>
        </p:nvSpPr>
        <p:spPr>
          <a:xfrm>
            <a:off x="7267288" y="3981330"/>
            <a:ext cx="219362" cy="613458"/>
          </a:xfrm>
          <a:prstGeom prst="upDownArrow">
            <a:avLst/>
          </a:prstGeom>
          <a:solidFill>
            <a:srgbClr val="FF4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62C591B-0174-124C-A6E7-E9AAC74424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7088" y="2466923"/>
            <a:ext cx="1696092" cy="1051781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2A5F26F8-494E-1343-A30B-4F081F6E9FD5}"/>
              </a:ext>
            </a:extLst>
          </p:cNvPr>
          <p:cNvSpPr/>
          <p:nvPr/>
        </p:nvSpPr>
        <p:spPr>
          <a:xfrm>
            <a:off x="3298785" y="2480114"/>
            <a:ext cx="1273215" cy="1274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4728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46232E9-C351-0747-98FC-6A28560C8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59AE-630A-460B-A6BC-38F7F70D14DE}" type="slidenum">
              <a:rPr lang="zh-CN" altLang="en-US" smtClean="0"/>
              <a:t>26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hape 333">
                <a:extLst>
                  <a:ext uri="{FF2B5EF4-FFF2-40B4-BE49-F238E27FC236}">
                    <a16:creationId xmlns:a16="http://schemas.microsoft.com/office/drawing/2014/main" id="{6C47BE9C-A051-DB46-91B1-DEB9B0CBF476}"/>
                  </a:ext>
                </a:extLst>
              </p:cNvPr>
              <p:cNvSpPr/>
              <p:nvPr/>
            </p:nvSpPr>
            <p:spPr>
              <a:xfrm>
                <a:off x="145" y="1908"/>
                <a:ext cx="9144000" cy="523220"/>
              </a:xfrm>
              <a:prstGeom prst="rect">
                <a:avLst/>
              </a:prstGeom>
              <a:gradFill flip="none" rotWithShape="1">
                <a:gsLst>
                  <a:gs pos="0">
                    <a:srgbClr val="AE9AFC">
                      <a:tint val="66000"/>
                      <a:satMod val="160000"/>
                    </a:srgbClr>
                  </a:gs>
                  <a:gs pos="50000">
                    <a:srgbClr val="AE9AFC">
                      <a:tint val="44500"/>
                      <a:satMod val="160000"/>
                    </a:srgbClr>
                  </a:gs>
                  <a:gs pos="100000">
                    <a:srgbClr val="AE9AF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FFFF66"/>
                </a:solidFill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45719" rIns="45719">
                <a:spAutoFit/>
              </a:bodyPr>
              <a:lstStyle/>
              <a:p>
                <a:pPr algn="ctr">
                  <a:defRPr sz="2800" b="1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  <m:sup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altLang="zh-CN" sz="2800" b="1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2800" b="1" i="1">
                          <a:latin typeface="Cambria Math" panose="02040503050406030204" pitchFamily="18" charset="0"/>
                        </a:rPr>
                        <m:t>𝜼</m:t>
                      </m:r>
                      <m:r>
                        <a:rPr lang="en-US" altLang="zh-CN" sz="2800" b="1" i="1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𝜼</m:t>
                          </m:r>
                        </m:e>
                        <m:sup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2800" b="1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sz="2800" b="1" i="1">
                          <a:latin typeface="Cambria Math" panose="02040503050406030204" pitchFamily="18" charset="0"/>
                        </a:rPr>
                        <m:t>𝝓</m:t>
                      </m:r>
                      <m:sSup>
                        <m:sSup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p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b>
                        <m:sSub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Shape 333">
                <a:extLst>
                  <a:ext uri="{FF2B5EF4-FFF2-40B4-BE49-F238E27FC236}">
                    <a16:creationId xmlns:a16="http://schemas.microsoft.com/office/drawing/2014/main" id="{6C47BE9C-A051-DB46-91B1-DEB9B0CBF4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" y="1908"/>
                <a:ext cx="914400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FFFF66"/>
                </a:solidFill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3114C784-8E57-CD4C-B0BE-B1F3E238BA87}"/>
              </a:ext>
            </a:extLst>
          </p:cNvPr>
          <p:cNvSpPr/>
          <p:nvPr/>
        </p:nvSpPr>
        <p:spPr>
          <a:xfrm>
            <a:off x="356357" y="789633"/>
            <a:ext cx="23025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PRD 97 (2018) 012006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EA42167-1FF1-3149-AF8C-87EF3F481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47" y="1471510"/>
            <a:ext cx="4532988" cy="33719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336DE39B-4796-584E-A3A1-095D6FBF5DE8}"/>
                  </a:ext>
                </a:extLst>
              </p:cNvPr>
              <p:cNvSpPr/>
              <p:nvPr/>
            </p:nvSpPr>
            <p:spPr>
              <a:xfrm>
                <a:off x="598095" y="1568876"/>
                <a:ext cx="645211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1" i="1">
                          <a:latin typeface="Cambria Math" panose="02040503050406030204" pitchFamily="18" charset="0"/>
                        </a:rPr>
                        <m:t>𝝓</m:t>
                      </m:r>
                      <m:sSup>
                        <m:sSup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b>
                        <m:sSub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336DE39B-4796-584E-A3A1-095D6FBF5D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95" y="1568876"/>
                <a:ext cx="645211" cy="307777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7428FEE5-62C9-754F-BF92-BA16D674F40C}"/>
                  </a:ext>
                </a:extLst>
              </p:cNvPr>
              <p:cNvSpPr/>
              <p:nvPr/>
            </p:nvSpPr>
            <p:spPr>
              <a:xfrm>
                <a:off x="2756529" y="1576142"/>
                <a:ext cx="742207" cy="32521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1" i="1">
                          <a:latin typeface="Cambria Math" panose="02040503050406030204" pitchFamily="18" charset="0"/>
                        </a:rPr>
                        <m:t>𝝓</m:t>
                      </m:r>
                      <m:sSup>
                        <m:sSup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p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b>
                        <m:sSub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</m:sub>
                      </m:sSub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7428FEE5-62C9-754F-BF92-BA16D674F4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529" y="1576142"/>
                <a:ext cx="742207" cy="325217"/>
              </a:xfrm>
              <a:prstGeom prst="rect">
                <a:avLst/>
              </a:prstGeom>
              <a:blipFill>
                <a:blip r:embed="rId5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CFEED860-4752-4341-BA72-1FD7DA173AB6}"/>
                  </a:ext>
                </a:extLst>
              </p:cNvPr>
              <p:cNvSpPr/>
              <p:nvPr/>
            </p:nvSpPr>
            <p:spPr>
              <a:xfrm>
                <a:off x="598094" y="3020881"/>
                <a:ext cx="645212" cy="32521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𝜼</m:t>
                      </m:r>
                      <m:sSup>
                        <m:sSup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p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b>
                        <m:sSub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</m:sub>
                      </m:sSub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CFEED860-4752-4341-BA72-1FD7DA173A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94" y="3020881"/>
                <a:ext cx="645212" cy="3252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456FD1CC-5345-0945-9EDD-79F7A0872C74}"/>
                  </a:ext>
                </a:extLst>
              </p:cNvPr>
              <p:cNvSpPr/>
              <p:nvPr/>
            </p:nvSpPr>
            <p:spPr>
              <a:xfrm>
                <a:off x="2778069" y="3020880"/>
                <a:ext cx="742208" cy="32521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𝜼</m:t>
                      </m:r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′</m:t>
                      </m:r>
                      <m:sSup>
                        <m:sSup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p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b>
                        <m:sSub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</m:sub>
                      </m:sSub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456FD1CC-5345-0945-9EDD-79F7A0872C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069" y="3020880"/>
                <a:ext cx="742208" cy="325217"/>
              </a:xfrm>
              <a:prstGeom prst="rect">
                <a:avLst/>
              </a:prstGeom>
              <a:blipFill>
                <a:blip r:embed="rId7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DCBC5B8-159F-1047-BD52-92F969F24472}"/>
                  </a:ext>
                </a:extLst>
              </p:cNvPr>
              <p:cNvSpPr/>
              <p:nvPr/>
            </p:nvSpPr>
            <p:spPr>
              <a:xfrm>
                <a:off x="356357" y="1051202"/>
                <a:ext cx="27928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@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𝟎𝟎𝟗</m:t>
                    </m:r>
                  </m:oMath>
                </a14:m>
                <a:r>
                  <a:rPr lang="en-US" altLang="zh-CN" sz="2000" b="1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GeV, 0.482 fb</a:t>
                </a:r>
                <a:r>
                  <a:rPr lang="en-US" altLang="zh-CN" sz="2000" b="1" baseline="30000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endParaRPr lang="zh-CN" altLang="en-US" sz="2000" b="1" baseline="30000" dirty="0">
                  <a:solidFill>
                    <a:srgbClr val="0432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DCBC5B8-159F-1047-BD52-92F969F244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57" y="1051202"/>
                <a:ext cx="2792816" cy="400110"/>
              </a:xfrm>
              <a:prstGeom prst="rect">
                <a:avLst/>
              </a:prstGeom>
              <a:blipFill>
                <a:blip r:embed="rId8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98636629-52FD-2345-BB8B-02408954BFB0}"/>
                  </a:ext>
                </a:extLst>
              </p:cNvPr>
              <p:cNvSpPr/>
              <p:nvPr/>
            </p:nvSpPr>
            <p:spPr>
              <a:xfrm>
                <a:off x="5034662" y="1081668"/>
                <a:ext cx="27928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@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𝟏𝟕𝟖</m:t>
                    </m:r>
                  </m:oMath>
                </a14:m>
                <a:r>
                  <a:rPr lang="en-US" altLang="zh-CN" sz="2000" b="1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GeV, 3.189 fb</a:t>
                </a:r>
                <a:r>
                  <a:rPr lang="en-US" altLang="zh-CN" sz="2000" b="1" baseline="30000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endParaRPr lang="zh-CN" altLang="en-US" sz="2000" b="1" baseline="30000" dirty="0">
                  <a:solidFill>
                    <a:srgbClr val="0432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98636629-52FD-2345-BB8B-02408954BF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662" y="1081668"/>
                <a:ext cx="2792816" cy="400110"/>
              </a:xfrm>
              <a:prstGeom prst="rect">
                <a:avLst/>
              </a:prstGeom>
              <a:blipFill>
                <a:blip r:embed="rId9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886E50CD-E669-3449-A73B-DC155C06F8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0" y="1471510"/>
            <a:ext cx="4545120" cy="3220495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E7602803-BED8-4D46-BF88-2B8BB76E5DB6}"/>
              </a:ext>
            </a:extLst>
          </p:cNvPr>
          <p:cNvSpPr/>
          <p:nvPr/>
        </p:nvSpPr>
        <p:spPr>
          <a:xfrm>
            <a:off x="5034662" y="815475"/>
            <a:ext cx="23025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PRL 122 (2019) 121801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BEC4AF2D-4009-7841-B0A3-8EAC228D83DB}"/>
                  </a:ext>
                </a:extLst>
              </p:cNvPr>
              <p:cNvSpPr/>
              <p:nvPr/>
            </p:nvSpPr>
            <p:spPr>
              <a:xfrm>
                <a:off x="98853" y="4863025"/>
                <a:ext cx="3421424" cy="837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  <m:sup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  <m:sSup>
                                <m:sSup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p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𝝂</m:t>
                                  </m:r>
                                </m:e>
                                <m:sub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  <m:sup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  <m:sSup>
                                <m:sSup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𝝂</m:t>
                                  </m:r>
                                </m:e>
                                <m:sub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𝟖𝟔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𝟐𝟗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BEC4AF2D-4009-7841-B0A3-8EAC228D83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53" y="4863025"/>
                <a:ext cx="3421424" cy="837665"/>
              </a:xfrm>
              <a:prstGeom prst="rect">
                <a:avLst/>
              </a:prstGeom>
              <a:blipFill>
                <a:blip r:embed="rId11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0654ADE5-E6D0-4B4F-BC9D-28D81961B0BD}"/>
                  </a:ext>
                </a:extLst>
              </p:cNvPr>
              <p:cNvSpPr/>
              <p:nvPr/>
            </p:nvSpPr>
            <p:spPr>
              <a:xfrm>
                <a:off x="98853" y="5895718"/>
                <a:ext cx="3421424" cy="837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  <m:sup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  <m:sSup>
                                <m:sSup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p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𝝂</m:t>
                                  </m:r>
                                </m:e>
                                <m:sub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  <m:sup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  <m:sSup>
                                <m:sSup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𝝂</m:t>
                                  </m:r>
                                </m:e>
                                <m:sub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𝟎𝟒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𝟐𝟏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0654ADE5-E6D0-4B4F-BC9D-28D81961B0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53" y="5895718"/>
                <a:ext cx="3421424" cy="837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2C77504B-8DD1-DD40-AEC1-D978E32FF399}"/>
                  </a:ext>
                </a:extLst>
              </p:cNvPr>
              <p:cNvSpPr/>
              <p:nvPr/>
            </p:nvSpPr>
            <p:spPr>
              <a:xfrm>
                <a:off x="4065226" y="4875029"/>
                <a:ext cx="3421424" cy="837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  <m:sup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sSup>
                                <m:sSup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p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𝝂</m:t>
                                  </m:r>
                                </m:e>
                                <m:sub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  <m:sup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sSup>
                                <m:sSup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𝝂</m:t>
                                  </m:r>
                                </m:e>
                                <m:sub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𝟐𝟗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𝟔𝟕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2C77504B-8DD1-DD40-AEC1-D978E32FF3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226" y="4875029"/>
                <a:ext cx="3421424" cy="837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>
            <a:extLst>
              <a:ext uri="{FF2B5EF4-FFF2-40B4-BE49-F238E27FC236}">
                <a16:creationId xmlns:a16="http://schemas.microsoft.com/office/drawing/2014/main" id="{9505ACD2-D4C2-7D4B-A338-941B026678F7}"/>
              </a:ext>
            </a:extLst>
          </p:cNvPr>
          <p:cNvSpPr/>
          <p:nvPr/>
        </p:nvSpPr>
        <p:spPr>
          <a:xfrm>
            <a:off x="3978892" y="5895718"/>
            <a:ext cx="48757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Consistent with unity within uncertainty, no obvious LFU violation is observed.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0426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80DF847-D5E8-EA45-BD78-76C6CD3E6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59AE-630A-460B-A6BC-38F7F70D14DE}" type="slidenum">
              <a:rPr lang="zh-CN" altLang="en-US" smtClean="0"/>
              <a:t>27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hape 333">
                <a:extLst>
                  <a:ext uri="{FF2B5EF4-FFF2-40B4-BE49-F238E27FC236}">
                    <a16:creationId xmlns:a16="http://schemas.microsoft.com/office/drawing/2014/main" id="{8F2691D5-8412-3045-A3C4-6DEBB6B1D06D}"/>
                  </a:ext>
                </a:extLst>
              </p:cNvPr>
              <p:cNvSpPr/>
              <p:nvPr/>
            </p:nvSpPr>
            <p:spPr>
              <a:xfrm>
                <a:off x="145" y="1908"/>
                <a:ext cx="9144000" cy="52322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hueOff val="263624"/>
                      <a:satOff val="55948"/>
                      <a:lumOff val="27907"/>
                    </a:schemeClr>
                  </a:gs>
                  <a:gs pos="35000">
                    <a:srgbClr val="E4FDBF"/>
                  </a:gs>
                  <a:gs pos="100000">
                    <a:schemeClr val="accent3">
                      <a:hueOff val="321486"/>
                      <a:satOff val="58119"/>
                      <a:lumOff val="40966"/>
                    </a:schemeClr>
                  </a:gs>
                </a:gsLst>
                <a:lin ang="0" scaled="1"/>
                <a:tileRect/>
              </a:gradFill>
              <a:ln>
                <a:solidFill>
                  <a:srgbClr val="FFFF66"/>
                </a:solidFill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45719" rIns="45719">
                <a:spAutoFit/>
              </a:bodyPr>
              <a:lstStyle/>
              <a:p>
                <a:pPr algn="ctr">
                  <a:defRPr sz="2800" b="1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b="1">
                              <a:latin typeface="Cambria Math" panose="02040503050406030204" pitchFamily="18" charset="0"/>
                            </a:rPr>
                            <m:t>𝚲</m:t>
                          </m:r>
                        </m:e>
                        <m:sub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  <m:sup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altLang="zh-CN" sz="2800" b="1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2800" b="1">
                          <a:latin typeface="Cambria Math" panose="02040503050406030204" pitchFamily="18" charset="0"/>
                        </a:rPr>
                        <m:t>𝚲</m:t>
                      </m:r>
                      <m:sSup>
                        <m:sSup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p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b>
                        <m:sSub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Shape 333">
                <a:extLst>
                  <a:ext uri="{FF2B5EF4-FFF2-40B4-BE49-F238E27FC236}">
                    <a16:creationId xmlns:a16="http://schemas.microsoft.com/office/drawing/2014/main" id="{8F2691D5-8412-3045-A3C4-6DEBB6B1D0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" y="1908"/>
                <a:ext cx="914400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FFFF66"/>
                </a:solidFill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爆炸形 2 79">
            <a:extLst>
              <a:ext uri="{FF2B5EF4-FFF2-40B4-BE49-F238E27FC236}">
                <a16:creationId xmlns:a16="http://schemas.microsoft.com/office/drawing/2014/main" id="{1BCC5DB8-50CB-764E-89A0-2830542E3DAB}"/>
              </a:ext>
            </a:extLst>
          </p:cNvPr>
          <p:cNvSpPr/>
          <p:nvPr/>
        </p:nvSpPr>
        <p:spPr>
          <a:xfrm>
            <a:off x="726255" y="3439179"/>
            <a:ext cx="1643316" cy="817066"/>
          </a:xfrm>
          <a:prstGeom prst="irregularSeal2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4.599 GeV</a:t>
            </a:r>
            <a:endParaRPr lang="zh-CN" alt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直接箭头连接符 23">
            <a:extLst>
              <a:ext uri="{FF2B5EF4-FFF2-40B4-BE49-F238E27FC236}">
                <a16:creationId xmlns:a16="http://schemas.microsoft.com/office/drawing/2014/main" id="{82A29999-41B4-7A42-8578-B2152581868D}"/>
              </a:ext>
            </a:extLst>
          </p:cNvPr>
          <p:cNvCxnSpPr>
            <a:cxnSpLocks/>
          </p:cNvCxnSpPr>
          <p:nvPr/>
        </p:nvCxnSpPr>
        <p:spPr>
          <a:xfrm flipV="1">
            <a:off x="1607239" y="3241951"/>
            <a:ext cx="130214" cy="284863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24">
            <a:extLst>
              <a:ext uri="{FF2B5EF4-FFF2-40B4-BE49-F238E27FC236}">
                <a16:creationId xmlns:a16="http://schemas.microsoft.com/office/drawing/2014/main" id="{584FC950-1EFE-E845-AB80-7359D28A81F5}"/>
              </a:ext>
            </a:extLst>
          </p:cNvPr>
          <p:cNvCxnSpPr>
            <a:cxnSpLocks/>
          </p:cNvCxnSpPr>
          <p:nvPr/>
        </p:nvCxnSpPr>
        <p:spPr>
          <a:xfrm flipH="1">
            <a:off x="1422206" y="4114158"/>
            <a:ext cx="63109" cy="1812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7B6F8255-5C2C-9A47-88BE-DA716A2B7058}"/>
                  </a:ext>
                </a:extLst>
              </p:cNvPr>
              <p:cNvSpPr/>
              <p:nvPr/>
            </p:nvSpPr>
            <p:spPr>
              <a:xfrm>
                <a:off x="1574798" y="2922014"/>
                <a:ext cx="5293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altLang="zh-CN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0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𝚲</m:t>
                              </m:r>
                            </m:e>
                          </m:acc>
                        </m:e>
                        <m:sub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  <m:sup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7B6F8255-5C2C-9A47-88BE-DA716A2B70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798" y="2922014"/>
                <a:ext cx="529376" cy="369332"/>
              </a:xfrm>
              <a:prstGeom prst="rect">
                <a:avLst/>
              </a:prstGeom>
              <a:blipFill>
                <a:blip r:embed="rId3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0A650C9F-8370-414C-90C5-C50D52F0E438}"/>
                  </a:ext>
                </a:extLst>
              </p:cNvPr>
              <p:cNvSpPr/>
              <p:nvPr/>
            </p:nvSpPr>
            <p:spPr>
              <a:xfrm>
                <a:off x="1105140" y="4253303"/>
                <a:ext cx="5293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𝚲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  <m:sup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0A650C9F-8370-414C-90C5-C50D52F0E4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140" y="4253303"/>
                <a:ext cx="529376" cy="369332"/>
              </a:xfrm>
              <a:prstGeom prst="rect">
                <a:avLst/>
              </a:prstGeom>
              <a:blipFill>
                <a:blip r:embed="rId4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接箭头连接符 28">
            <a:extLst>
              <a:ext uri="{FF2B5EF4-FFF2-40B4-BE49-F238E27FC236}">
                <a16:creationId xmlns:a16="http://schemas.microsoft.com/office/drawing/2014/main" id="{42B69F1E-3193-024D-82E7-A2DCE6B1158B}"/>
              </a:ext>
            </a:extLst>
          </p:cNvPr>
          <p:cNvCxnSpPr>
            <a:cxnSpLocks/>
          </p:cNvCxnSpPr>
          <p:nvPr/>
        </p:nvCxnSpPr>
        <p:spPr>
          <a:xfrm flipH="1">
            <a:off x="999908" y="4614365"/>
            <a:ext cx="223606" cy="2534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0392AD4E-EBB0-6348-A348-8492A051A104}"/>
                  </a:ext>
                </a:extLst>
              </p:cNvPr>
              <p:cNvSpPr/>
              <p:nvPr/>
            </p:nvSpPr>
            <p:spPr>
              <a:xfrm>
                <a:off x="600168" y="4821651"/>
                <a:ext cx="4058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𝚲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0392AD4E-EBB0-6348-A348-8492A051A1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68" y="4821651"/>
                <a:ext cx="40588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箭头连接符 34">
            <a:extLst>
              <a:ext uri="{FF2B5EF4-FFF2-40B4-BE49-F238E27FC236}">
                <a16:creationId xmlns:a16="http://schemas.microsoft.com/office/drawing/2014/main" id="{90EA1F85-36FC-0D46-8869-6618FC6475F6}"/>
              </a:ext>
            </a:extLst>
          </p:cNvPr>
          <p:cNvCxnSpPr>
            <a:cxnSpLocks/>
          </p:cNvCxnSpPr>
          <p:nvPr/>
        </p:nvCxnSpPr>
        <p:spPr>
          <a:xfrm flipH="1" flipV="1">
            <a:off x="1647970" y="2690351"/>
            <a:ext cx="90093" cy="264954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35">
            <a:extLst>
              <a:ext uri="{FF2B5EF4-FFF2-40B4-BE49-F238E27FC236}">
                <a16:creationId xmlns:a16="http://schemas.microsoft.com/office/drawing/2014/main" id="{3C1A9398-87CF-1747-8A72-701768F046F2}"/>
              </a:ext>
            </a:extLst>
          </p:cNvPr>
          <p:cNvCxnSpPr>
            <a:cxnSpLocks/>
          </p:cNvCxnSpPr>
          <p:nvPr/>
        </p:nvCxnSpPr>
        <p:spPr>
          <a:xfrm flipV="1">
            <a:off x="1908521" y="2676109"/>
            <a:ext cx="124292" cy="244548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36">
            <a:extLst>
              <a:ext uri="{FF2B5EF4-FFF2-40B4-BE49-F238E27FC236}">
                <a16:creationId xmlns:a16="http://schemas.microsoft.com/office/drawing/2014/main" id="{34B1B643-D132-8449-942B-4CB1016A1BAA}"/>
              </a:ext>
            </a:extLst>
          </p:cNvPr>
          <p:cNvCxnSpPr>
            <a:cxnSpLocks/>
          </p:cNvCxnSpPr>
          <p:nvPr/>
        </p:nvCxnSpPr>
        <p:spPr>
          <a:xfrm flipV="1">
            <a:off x="2044800" y="2891097"/>
            <a:ext cx="355286" cy="175918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5B00ACD-3F7B-0A43-880A-F62B960E9D4E}"/>
                  </a:ext>
                </a:extLst>
              </p:cNvPr>
              <p:cNvSpPr txBox="1"/>
              <p:nvPr/>
            </p:nvSpPr>
            <p:spPr>
              <a:xfrm>
                <a:off x="1387663" y="2390684"/>
                <a:ext cx="374269" cy="276999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5B00ACD-3F7B-0A43-880A-F62B960E9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663" y="2390684"/>
                <a:ext cx="374269" cy="276999"/>
              </a:xfrm>
              <a:prstGeom prst="rect">
                <a:avLst/>
              </a:prstGeom>
              <a:blipFill>
                <a:blip r:embed="rId6"/>
                <a:stretch>
                  <a:fillRect l="-13333" r="-10000" b="-13043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26AA2A6-C930-3D41-BA04-81FA6DBECD65}"/>
                  </a:ext>
                </a:extLst>
              </p:cNvPr>
              <p:cNvSpPr txBox="1"/>
              <p:nvPr/>
            </p:nvSpPr>
            <p:spPr>
              <a:xfrm>
                <a:off x="1932109" y="2374109"/>
                <a:ext cx="211596" cy="276999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acc>
                    </m:oMath>
                  </m:oMathPara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26AA2A6-C930-3D41-BA04-81FA6DBEC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109" y="2374109"/>
                <a:ext cx="211596" cy="276999"/>
              </a:xfrm>
              <a:prstGeom prst="rect">
                <a:avLst/>
              </a:prstGeom>
              <a:blipFill>
                <a:blip r:embed="rId7"/>
                <a:stretch>
                  <a:fillRect l="-29412" r="-41176" b="-34783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BEF0A47-233F-BE4A-9179-254B62CB9349}"/>
                  </a:ext>
                </a:extLst>
              </p:cNvPr>
              <p:cNvSpPr txBox="1"/>
              <p:nvPr/>
            </p:nvSpPr>
            <p:spPr>
              <a:xfrm>
                <a:off x="2352637" y="2602832"/>
                <a:ext cx="359009" cy="276999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BEF0A47-233F-BE4A-9179-254B62CB9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637" y="2602832"/>
                <a:ext cx="359009" cy="276999"/>
              </a:xfrm>
              <a:prstGeom prst="rect">
                <a:avLst/>
              </a:prstGeom>
              <a:blipFill>
                <a:blip r:embed="rId8"/>
                <a:stretch>
                  <a:fillRect l="-10345" r="-6897" b="-8696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6277987E-18C3-A74E-B50C-0C8843C6B516}"/>
                  </a:ext>
                </a:extLst>
              </p:cNvPr>
              <p:cNvSpPr txBox="1"/>
              <p:nvPr/>
            </p:nvSpPr>
            <p:spPr>
              <a:xfrm>
                <a:off x="1198512" y="4996568"/>
                <a:ext cx="32636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6277987E-18C3-A74E-B50C-0C8843C6B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512" y="4996568"/>
                <a:ext cx="326362" cy="276999"/>
              </a:xfrm>
              <a:prstGeom prst="rect">
                <a:avLst/>
              </a:prstGeom>
              <a:blipFill>
                <a:blip r:embed="rId9"/>
                <a:stretch>
                  <a:fillRect l="-14815"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>
            <a:extLst>
              <a:ext uri="{FF2B5EF4-FFF2-40B4-BE49-F238E27FC236}">
                <a16:creationId xmlns:a16="http://schemas.microsoft.com/office/drawing/2014/main" id="{A7F1F58C-9400-DA44-B652-0008F1281840}"/>
              </a:ext>
            </a:extLst>
          </p:cNvPr>
          <p:cNvSpPr/>
          <p:nvPr/>
        </p:nvSpPr>
        <p:spPr>
          <a:xfrm>
            <a:off x="606011" y="2648337"/>
            <a:ext cx="521520" cy="360274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Tag</a:t>
            </a:r>
            <a:endParaRPr lang="zh-CN" altLang="en-US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1F03E1C-6D65-F34F-9F5A-30465FB96AE9}"/>
              </a:ext>
            </a:extLst>
          </p:cNvPr>
          <p:cNvSpPr/>
          <p:nvPr/>
        </p:nvSpPr>
        <p:spPr>
          <a:xfrm>
            <a:off x="2082172" y="4375724"/>
            <a:ext cx="778740" cy="35525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直接箭头连接符 17">
            <a:extLst>
              <a:ext uri="{FF2B5EF4-FFF2-40B4-BE49-F238E27FC236}">
                <a16:creationId xmlns:a16="http://schemas.microsoft.com/office/drawing/2014/main" id="{2BEF29A4-2EFB-B049-AF99-C44AABC4E578}"/>
              </a:ext>
            </a:extLst>
          </p:cNvPr>
          <p:cNvCxnSpPr>
            <a:cxnSpLocks/>
          </p:cNvCxnSpPr>
          <p:nvPr/>
        </p:nvCxnSpPr>
        <p:spPr>
          <a:xfrm>
            <a:off x="128139" y="3847712"/>
            <a:ext cx="77874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18">
            <a:extLst>
              <a:ext uri="{FF2B5EF4-FFF2-40B4-BE49-F238E27FC236}">
                <a16:creationId xmlns:a16="http://schemas.microsoft.com/office/drawing/2014/main" id="{01F54F9F-DA76-2E43-8DAD-FF8F10E26107}"/>
              </a:ext>
            </a:extLst>
          </p:cNvPr>
          <p:cNvCxnSpPr>
            <a:cxnSpLocks/>
          </p:cNvCxnSpPr>
          <p:nvPr/>
        </p:nvCxnSpPr>
        <p:spPr>
          <a:xfrm flipH="1">
            <a:off x="2127248" y="3839878"/>
            <a:ext cx="716865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95E34CF5-51EC-DA41-B414-E14E5BF62CD5}"/>
                  </a:ext>
                </a:extLst>
              </p:cNvPr>
              <p:cNvSpPr txBox="1"/>
              <p:nvPr/>
            </p:nvSpPr>
            <p:spPr>
              <a:xfrm>
                <a:off x="354035" y="3548183"/>
                <a:ext cx="326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95E34CF5-51EC-DA41-B414-E14E5BF62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35" y="3548183"/>
                <a:ext cx="326948" cy="276999"/>
              </a:xfrm>
              <a:prstGeom prst="rect">
                <a:avLst/>
              </a:prstGeom>
              <a:blipFill>
                <a:blip r:embed="rId10"/>
                <a:stretch>
                  <a:fillRect l="-7407" r="-37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253F702A-F50A-8F42-978F-5CDE8499B57A}"/>
                  </a:ext>
                </a:extLst>
              </p:cNvPr>
              <p:cNvSpPr txBox="1"/>
              <p:nvPr/>
            </p:nvSpPr>
            <p:spPr>
              <a:xfrm>
                <a:off x="2517166" y="3909562"/>
                <a:ext cx="326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253F702A-F50A-8F42-978F-5CDE8499B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166" y="3909562"/>
                <a:ext cx="326948" cy="276999"/>
              </a:xfrm>
              <a:prstGeom prst="rect">
                <a:avLst/>
              </a:prstGeom>
              <a:blipFill>
                <a:blip r:embed="rId11"/>
                <a:stretch>
                  <a:fillRect l="-7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接箭头连接符 25">
            <a:extLst>
              <a:ext uri="{FF2B5EF4-FFF2-40B4-BE49-F238E27FC236}">
                <a16:creationId xmlns:a16="http://schemas.microsoft.com/office/drawing/2014/main" id="{A7D32016-A9D0-5C41-9021-73A81A94E8BD}"/>
              </a:ext>
            </a:extLst>
          </p:cNvPr>
          <p:cNvCxnSpPr>
            <a:cxnSpLocks/>
          </p:cNvCxnSpPr>
          <p:nvPr/>
        </p:nvCxnSpPr>
        <p:spPr>
          <a:xfrm flipH="1">
            <a:off x="1361693" y="4614365"/>
            <a:ext cx="25970" cy="3686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40">
            <a:extLst>
              <a:ext uri="{FF2B5EF4-FFF2-40B4-BE49-F238E27FC236}">
                <a16:creationId xmlns:a16="http://schemas.microsoft.com/office/drawing/2014/main" id="{900D8E4A-EA13-844F-8FCB-ED916530900F}"/>
              </a:ext>
            </a:extLst>
          </p:cNvPr>
          <p:cNvCxnSpPr>
            <a:cxnSpLocks/>
          </p:cNvCxnSpPr>
          <p:nvPr/>
        </p:nvCxnSpPr>
        <p:spPr>
          <a:xfrm>
            <a:off x="1600035" y="4622635"/>
            <a:ext cx="167091" cy="238401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94FDB9ED-AC3E-A444-B5DB-B0D50385316E}"/>
                  </a:ext>
                </a:extLst>
              </p:cNvPr>
              <p:cNvSpPr txBox="1"/>
              <p:nvPr/>
            </p:nvSpPr>
            <p:spPr>
              <a:xfrm>
                <a:off x="1772013" y="4925299"/>
                <a:ext cx="32636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94FDB9ED-AC3E-A444-B5DB-B0D503853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013" y="4925299"/>
                <a:ext cx="326362" cy="276999"/>
              </a:xfrm>
              <a:prstGeom prst="rect">
                <a:avLst/>
              </a:prstGeom>
              <a:blipFill>
                <a:blip r:embed="rId12"/>
                <a:stretch>
                  <a:fillRect l="-3704"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矩形 26">
            <a:extLst>
              <a:ext uri="{FF2B5EF4-FFF2-40B4-BE49-F238E27FC236}">
                <a16:creationId xmlns:a16="http://schemas.microsoft.com/office/drawing/2014/main" id="{B00A1061-7D38-A84D-8382-495F13E8D886}"/>
              </a:ext>
            </a:extLst>
          </p:cNvPr>
          <p:cNvSpPr/>
          <p:nvPr/>
        </p:nvSpPr>
        <p:spPr>
          <a:xfrm>
            <a:off x="3838430" y="709249"/>
            <a:ext cx="2619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PRL 115 (2015) 221805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D94764B1-B89D-4B4A-BB06-2F834E42F41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31369" y="1262702"/>
            <a:ext cx="5678000" cy="49562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1FED07D7-83DD-094B-8D3C-EDC44CDABBAE}"/>
                  </a:ext>
                </a:extLst>
              </p:cNvPr>
              <p:cNvSpPr/>
              <p:nvPr/>
            </p:nvSpPr>
            <p:spPr>
              <a:xfrm>
                <a:off x="101285" y="1446715"/>
                <a:ext cx="2572756" cy="43556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sSubSup>
                            <m:sSubSup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b="1" i="0" smtClean="0">
                                      <a:latin typeface="Cambria Math" panose="02040503050406030204" pitchFamily="18" charset="0"/>
                                    </a:rPr>
                                    <m:t>𝚲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  <m:sup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sub>
                      </m:sSub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𝟏𝟒𝟒𝟏𝟓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𝟏𝟓𝟗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1FED07D7-83DD-094B-8D3C-EDC44CDABB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85" y="1446715"/>
                <a:ext cx="2572756" cy="43556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矩形 30">
            <a:extLst>
              <a:ext uri="{FF2B5EF4-FFF2-40B4-BE49-F238E27FC236}">
                <a16:creationId xmlns:a16="http://schemas.microsoft.com/office/drawing/2014/main" id="{8D2D2125-6B1B-A94F-8E91-A12077A6BD3A}"/>
              </a:ext>
            </a:extLst>
          </p:cNvPr>
          <p:cNvSpPr/>
          <p:nvPr/>
        </p:nvSpPr>
        <p:spPr>
          <a:xfrm>
            <a:off x="6315622" y="702115"/>
            <a:ext cx="1999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PLB 767 (2017) 42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1E5E28B9-FE59-7E49-A60E-03CDD5567458}"/>
                  </a:ext>
                </a:extLst>
              </p:cNvPr>
              <p:cNvSpPr/>
              <p:nvPr/>
            </p:nvSpPr>
            <p:spPr>
              <a:xfrm>
                <a:off x="93506" y="668049"/>
                <a:ext cx="27928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@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𝟓𝟗𝟗</m:t>
                    </m:r>
                  </m:oMath>
                </a14:m>
                <a:r>
                  <a:rPr lang="en-US" altLang="zh-CN" sz="2000" b="1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GeV, 0.567 fb</a:t>
                </a:r>
                <a:r>
                  <a:rPr lang="en-US" altLang="zh-CN" sz="2000" b="1" baseline="30000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endParaRPr lang="zh-CN" altLang="en-US" sz="2000" b="1" baseline="30000" dirty="0">
                  <a:solidFill>
                    <a:srgbClr val="0432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1E5E28B9-FE59-7E49-A60E-03CDD55674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06" y="668049"/>
                <a:ext cx="2792816" cy="400110"/>
              </a:xfrm>
              <a:prstGeom prst="rect">
                <a:avLst/>
              </a:prstGeom>
              <a:blipFill>
                <a:blip r:embed="rId15"/>
                <a:stretch>
                  <a:fillRect l="-452" t="-9375" b="-28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587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DD836E8-E080-F043-8888-4F3AD0916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59AE-630A-460B-A6BC-38F7F70D14DE}" type="slidenum">
              <a:rPr lang="zh-CN" altLang="en-US" smtClean="0"/>
              <a:t>28</a:t>
            </a:fld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50DCE96-008C-854E-A828-7C01DE21A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70748"/>
            <a:ext cx="4378471" cy="373130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7CA3305-68A5-8E4F-BE0A-68068E7E6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29" y="1563346"/>
            <a:ext cx="4378471" cy="37313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A41BA461-5E67-6049-9B8F-45F7B4565B49}"/>
                  </a:ext>
                </a:extLst>
              </p:cNvPr>
              <p:cNvSpPr/>
              <p:nvPr/>
            </p:nvSpPr>
            <p:spPr>
              <a:xfrm>
                <a:off x="7228824" y="1633437"/>
                <a:ext cx="1531125" cy="9458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1">
                              <a:latin typeface="Cambria Math" panose="02040503050406030204" pitchFamily="18" charset="0"/>
                            </a:rPr>
                            <m:t>𝚲</m:t>
                          </m:r>
                        </m:e>
                        <m:sub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  <m:sup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b="1">
                          <a:latin typeface="Cambria Math" panose="02040503050406030204" pitchFamily="18" charset="0"/>
                        </a:rPr>
                        <m:t>𝚲</m:t>
                      </m:r>
                      <m:sSup>
                        <m:sSup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p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b>
                        <m:sSub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A41BA461-5E67-6049-9B8F-45F7B4565B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824" y="1633437"/>
                <a:ext cx="1531125" cy="9458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1E75F88D-9D36-0C49-B88C-EF60FBEB25EF}"/>
                  </a:ext>
                </a:extLst>
              </p:cNvPr>
              <p:cNvSpPr/>
              <p:nvPr/>
            </p:nvSpPr>
            <p:spPr>
              <a:xfrm>
                <a:off x="2819877" y="1655944"/>
                <a:ext cx="149585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1">
                              <a:latin typeface="Cambria Math" panose="02040503050406030204" pitchFamily="18" charset="0"/>
                            </a:rPr>
                            <m:t>𝚲</m:t>
                          </m:r>
                        </m:e>
                        <m:sub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  <m:sup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b="1">
                          <a:latin typeface="Cambria Math" panose="02040503050406030204" pitchFamily="18" charset="0"/>
                        </a:rPr>
                        <m:t>𝚲</m:t>
                      </m:r>
                      <m:sSup>
                        <m:sSup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b>
                        <m:sSub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1E75F88D-9D36-0C49-B88C-EF60FBEB25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877" y="1655944"/>
                <a:ext cx="149585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id="{B31456B7-3C05-A042-86B8-BF989D03961F}"/>
              </a:ext>
            </a:extLst>
          </p:cNvPr>
          <p:cNvSpPr/>
          <p:nvPr/>
        </p:nvSpPr>
        <p:spPr>
          <a:xfrm>
            <a:off x="948286" y="356567"/>
            <a:ext cx="2619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PRL 115 (2015) 221805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F3AC1AE-71AB-3547-9B84-23C9B6E87F95}"/>
              </a:ext>
            </a:extLst>
          </p:cNvPr>
          <p:cNvSpPr/>
          <p:nvPr/>
        </p:nvSpPr>
        <p:spPr>
          <a:xfrm>
            <a:off x="5198452" y="363783"/>
            <a:ext cx="1999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PLB 767 (2017) 42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19106454-B670-A54B-87E6-DBFECCF50F15}"/>
                  </a:ext>
                </a:extLst>
              </p:cNvPr>
              <p:cNvSpPr/>
              <p:nvPr/>
            </p:nvSpPr>
            <p:spPr>
              <a:xfrm>
                <a:off x="948286" y="928316"/>
                <a:ext cx="3506972" cy="5411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sSubSup>
                            <m:sSubSup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1">
                                  <a:latin typeface="Cambria Math" panose="02040503050406030204" pitchFamily="18" charset="0"/>
                                </a:rPr>
                                <m:t>𝚲</m:t>
                              </m:r>
                            </m:e>
                            <m:sub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  <m:sup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sz="2000" b="1">
                              <a:latin typeface="Cambria Math" panose="02040503050406030204" pitchFamily="18" charset="0"/>
                            </a:rPr>
                            <m:t>𝚲</m:t>
                          </m:r>
                          <m:sSup>
                            <m:sSup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</m:sub>
                        <m:sup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</a:rPr>
                            <m:t>𝐬𝐢𝐠𝐧𝐚𝐥</m:t>
                          </m:r>
                        </m:sup>
                      </m:sSubSup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𝟏𝟎𝟑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19106454-B670-A54B-87E6-DBFECCF50F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286" y="928316"/>
                <a:ext cx="3506972" cy="541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241DDA60-2329-1045-A67C-1A53F0EC2DB1}"/>
                  </a:ext>
                </a:extLst>
              </p:cNvPr>
              <p:cNvSpPr/>
              <p:nvPr/>
            </p:nvSpPr>
            <p:spPr>
              <a:xfrm>
                <a:off x="5314795" y="848860"/>
                <a:ext cx="3506972" cy="56996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sSubSup>
                            <m:sSubSup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1">
                                  <a:latin typeface="Cambria Math" panose="02040503050406030204" pitchFamily="18" charset="0"/>
                                </a:rPr>
                                <m:t>𝚲</m:t>
                              </m:r>
                            </m:e>
                            <m:sub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  <m:sup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sz="2000" b="1">
                              <a:latin typeface="Cambria Math" panose="02040503050406030204" pitchFamily="18" charset="0"/>
                            </a:rPr>
                            <m:t>𝚲</m:t>
                          </m:r>
                          <m:sSup>
                            <m:sSup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sub>
                          </m:sSub>
                        </m:sub>
                        <m:sup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</a:rPr>
                            <m:t>𝐬𝐢𝐠𝐧𝐚𝐥</m:t>
                          </m:r>
                        </m:sup>
                      </m:sSubSup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𝟕𝟖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241DDA60-2329-1045-A67C-1A53F0EC2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795" y="848860"/>
                <a:ext cx="3506972" cy="5699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4152C57B-C522-D645-822B-2D8B90A05B38}"/>
                  </a:ext>
                </a:extLst>
              </p:cNvPr>
              <p:cNvSpPr/>
              <p:nvPr/>
            </p:nvSpPr>
            <p:spPr>
              <a:xfrm>
                <a:off x="926556" y="5523356"/>
                <a:ext cx="5024141" cy="83266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b="1" i="0" smtClean="0">
                                      <a:latin typeface="Cambria Math" panose="02040503050406030204" pitchFamily="18" charset="0"/>
                                    </a:rPr>
                                    <m:t>𝚲</m:t>
                                  </m:r>
                                </m:e>
                                <m:sub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  <m:sup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sz="2000" b="1" i="0" smtClean="0">
                                  <a:latin typeface="Cambria Math" panose="02040503050406030204" pitchFamily="18" charset="0"/>
                                </a:rPr>
                                <m:t>𝚲</m:t>
                              </m:r>
                              <m:sSup>
                                <m:sSup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p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𝝂</m:t>
                                  </m:r>
                                </m:e>
                                <m:sub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b="1" i="0" smtClean="0">
                                      <a:latin typeface="Cambria Math" panose="02040503050406030204" pitchFamily="18" charset="0"/>
                                    </a:rPr>
                                    <m:t>𝚲</m:t>
                                  </m:r>
                                </m:e>
                                <m:sub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  <m:sup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sz="2000" b="1" i="0" smtClean="0">
                                  <a:latin typeface="Cambria Math" panose="02040503050406030204" pitchFamily="18" charset="0"/>
                                </a:rPr>
                                <m:t>𝚲</m:t>
                              </m:r>
                              <m:sSup>
                                <m:sSup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𝝂</m:t>
                                  </m:r>
                                </m:e>
                                <m:sub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𝟗𝟔</m:t>
                      </m:r>
                      <m:r>
                        <a:rPr lang="en-US" altLang="zh-CN" sz="2000" b="1" i="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sz="2000" b="1" i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0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𝟏</m:t>
                      </m:r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b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</a:rPr>
                            <m:t>𝐬𝐭𝐚𝐭</m:t>
                          </m:r>
                        </m:sub>
                      </m:sSub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𝟎</m:t>
                      </m:r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b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</a:rPr>
                            <m:t>𝐬𝐲𝐬𝐭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4152C57B-C522-D645-822B-2D8B90A05B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556" y="5523356"/>
                <a:ext cx="5024141" cy="8326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>
            <a:extLst>
              <a:ext uri="{FF2B5EF4-FFF2-40B4-BE49-F238E27FC236}">
                <a16:creationId xmlns:a16="http://schemas.microsoft.com/office/drawing/2014/main" id="{FC462D74-2767-8947-81D9-14E8254522D8}"/>
              </a:ext>
            </a:extLst>
          </p:cNvPr>
          <p:cNvSpPr/>
          <p:nvPr/>
        </p:nvSpPr>
        <p:spPr>
          <a:xfrm>
            <a:off x="6232085" y="5739633"/>
            <a:ext cx="28436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Consistent with unity.</a:t>
            </a:r>
            <a:endParaRPr lang="zh-CN" altLang="en-US" sz="2000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72BFCDA-D553-A943-B160-668C182186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86342" y="2106355"/>
            <a:ext cx="1616087" cy="94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2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EDE50B9-23F3-2241-96AB-B0FD4D4D1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167" y="1589129"/>
            <a:ext cx="5800297" cy="3958064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80DF847-D5E8-EA45-BD78-76C6CD3E6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59AE-630A-460B-A6BC-38F7F70D14DE}" type="slidenum">
              <a:rPr lang="zh-CN" altLang="en-US" smtClean="0"/>
              <a:t>29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hape 333">
                <a:extLst>
                  <a:ext uri="{FF2B5EF4-FFF2-40B4-BE49-F238E27FC236}">
                    <a16:creationId xmlns:a16="http://schemas.microsoft.com/office/drawing/2014/main" id="{8F2691D5-8412-3045-A3C4-6DEBB6B1D06D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558166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hueOff val="263624"/>
                      <a:satOff val="55948"/>
                      <a:lumOff val="27907"/>
                    </a:schemeClr>
                  </a:gs>
                  <a:gs pos="35000">
                    <a:srgbClr val="E4FDBF"/>
                  </a:gs>
                  <a:gs pos="100000">
                    <a:schemeClr val="accent3">
                      <a:hueOff val="321486"/>
                      <a:satOff val="58119"/>
                      <a:lumOff val="40966"/>
                    </a:schemeClr>
                  </a:gs>
                </a:gsLst>
                <a:lin ang="16200000"/>
              </a:gradFill>
              <a:ln>
                <a:solidFill>
                  <a:srgbClr val="FFFF66"/>
                </a:solidFill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45719" rIns="45719">
                <a:spAutoFit/>
              </a:bodyPr>
              <a:lstStyle/>
              <a:p>
                <a:pPr algn="ctr">
                  <a:defRPr sz="2800" b="1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>
                          <a:latin typeface="Cambria Math" panose="02040503050406030204" pitchFamily="18" charset="0"/>
                        </a:rPr>
                        <m:t>𝚲</m:t>
                      </m:r>
                      <m:r>
                        <a:rPr lang="en-US" altLang="zh-CN" sz="2800" b="1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2800" b="1" i="1">
                          <a:latin typeface="Cambria Math" panose="02040503050406030204" pitchFamily="18" charset="0"/>
                        </a:rPr>
                        <m:t>𝒑</m:t>
                      </m:r>
                      <m:sSup>
                        <m:sSup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p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b>
                        <m:sSub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b="1" i="1"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</m:e>
                          </m:acc>
                        </m:e>
                        <m:sub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𝝁</m:t>
                          </m:r>
                        </m:sub>
                      </m:sSub>
                    </m:oMath>
                  </m:oMathPara>
                </a14:m>
                <a:endParaRPr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Shape 333">
                <a:extLst>
                  <a:ext uri="{FF2B5EF4-FFF2-40B4-BE49-F238E27FC236}">
                    <a16:creationId xmlns:a16="http://schemas.microsoft.com/office/drawing/2014/main" id="{8F2691D5-8412-3045-A3C4-6DEBB6B1D0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5581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FF66"/>
                </a:solidFill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32ABD189-5044-FC44-BA9D-9984A9A88B7A}"/>
              </a:ext>
            </a:extLst>
          </p:cNvPr>
          <p:cNvSpPr/>
          <p:nvPr/>
        </p:nvSpPr>
        <p:spPr>
          <a:xfrm>
            <a:off x="6363336" y="582600"/>
            <a:ext cx="2460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PRL 127 (2021) 121802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2063395-4DE6-EC43-A97E-927FC9DEC9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72" y="1833813"/>
            <a:ext cx="2877224" cy="33172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59510007-3FBA-0340-B7FF-9C8F630C78A6}"/>
                  </a:ext>
                </a:extLst>
              </p:cNvPr>
              <p:cNvSpPr/>
              <p:nvPr/>
            </p:nvSpPr>
            <p:spPr>
              <a:xfrm>
                <a:off x="0" y="1159784"/>
                <a:ext cx="3358548" cy="4001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b="1" i="0" smtClean="0">
                                  <a:latin typeface="Cambria Math" panose="02040503050406030204" pitchFamily="18" charset="0"/>
                                </a:rPr>
                                <m:t>𝚲</m:t>
                              </m:r>
                            </m:e>
                          </m:acc>
                        </m:sub>
                      </m:sSub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𝟔𝟎𝟗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𝟖𝟎𝟎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𝟏𝟏𝟕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59510007-3FBA-0340-B7FF-9C8F630C78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59784"/>
                <a:ext cx="3358548" cy="400110"/>
              </a:xfrm>
              <a:prstGeom prst="rect">
                <a:avLst/>
              </a:prstGeom>
              <a:blipFill>
                <a:blip r:embed="rId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C1D4E87-5EA9-414B-8720-AD0813B349D9}"/>
                  </a:ext>
                </a:extLst>
              </p:cNvPr>
              <p:cNvSpPr/>
              <p:nvPr/>
            </p:nvSpPr>
            <p:spPr>
              <a:xfrm>
                <a:off x="6331613" y="983486"/>
                <a:ext cx="2476319" cy="59138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ar-AE" altLang="zh-CN" sz="2000" b="1">
                              <a:latin typeface="Cambria Math" panose="02040503050406030204" pitchFamily="18" charset="0"/>
                            </a:rPr>
                            <m:t>𝚲</m:t>
                          </m:r>
                          <m:r>
                            <a:rPr lang="ar-AE" altLang="zh-CN" sz="20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ar-AE" altLang="zh-CN" sz="2000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sSup>
                            <m:sSupPr>
                              <m:ctrlPr>
                                <a:rPr lang="ar-AE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altLang="zh-CN" sz="2000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ar-AE" altLang="zh-CN" sz="2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sSub>
                            <m:sSubPr>
                              <m:ctrlPr>
                                <a:rPr lang="ar-AE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ar-AE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ar-AE" altLang="zh-CN" sz="2000" b="1" i="1">
                                      <a:latin typeface="Cambria Math" panose="02040503050406030204" pitchFamily="18" charset="0"/>
                                    </a:rPr>
                                    <m:t>𝝂</m:t>
                                  </m:r>
                                </m:e>
                              </m:acc>
                            </m:e>
                            <m:sub>
                              <m:r>
                                <a:rPr lang="ar-AE" altLang="zh-CN" sz="2000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ar-AE" altLang="zh-CN" sz="2000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</a:rPr>
                            <m:t>𝐬𝐢𝐠𝐧𝐚𝐥</m:t>
                          </m:r>
                        </m:sup>
                      </m:sSubSup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𝟔𝟒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C1D4E87-5EA9-414B-8720-AD0813B349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613" y="983486"/>
                <a:ext cx="2476319" cy="591380"/>
              </a:xfrm>
              <a:prstGeom prst="rect">
                <a:avLst/>
              </a:prstGeom>
              <a:blipFill>
                <a:blip r:embed="rId6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4C921A9C-6676-444C-AA77-BC70ED20B863}"/>
                  </a:ext>
                </a:extLst>
              </p:cNvPr>
              <p:cNvSpPr/>
              <p:nvPr/>
            </p:nvSpPr>
            <p:spPr>
              <a:xfrm>
                <a:off x="74536" y="5532930"/>
                <a:ext cx="3502042" cy="83612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0" smtClean="0">
                                  <a:latin typeface="Cambria Math" panose="02040503050406030204" pitchFamily="18" charset="0"/>
                                </a:rPr>
                                <m:t>𝚪</m:t>
                              </m:r>
                            </m:e>
                            <m:sub>
                              <m:r>
                                <a:rPr lang="en-US" altLang="zh-CN" sz="2000" b="1" i="0" smtClean="0">
                                  <a:latin typeface="Cambria Math" panose="02040503050406030204" pitchFamily="18" charset="0"/>
                                </a:rPr>
                                <m:t>𝚲</m:t>
                              </m:r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sSup>
                                <m:sSup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p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000" b="1" i="1">
                                          <a:latin typeface="Cambria Math" panose="02040503050406030204" pitchFamily="18" charset="0"/>
                                        </a:rPr>
                                        <m:t>𝝂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1" i="0" smtClean="0">
                                  <a:latin typeface="Cambria Math" panose="02040503050406030204" pitchFamily="18" charset="0"/>
                                </a:rPr>
                                <m:t>𝚪</m:t>
                              </m:r>
                            </m:e>
                            <m:sub>
                              <m:r>
                                <a:rPr lang="en-US" altLang="zh-CN" sz="2000" b="1">
                                  <a:latin typeface="Cambria Math" panose="02040503050406030204" pitchFamily="18" charset="0"/>
                                </a:rPr>
                                <m:t>𝚲</m:t>
                              </m:r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sSup>
                                <m:sSup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000" b="1" i="1">
                                          <a:latin typeface="Cambria Math" panose="02040503050406030204" pitchFamily="18" charset="0"/>
                                        </a:rPr>
                                        <m:t>𝝂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𝑷𝑫𝑮</m:t>
                              </m:r>
                            </m:sup>
                          </m:sSubSup>
                        </m:den>
                      </m:f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𝟏𝟕𝟖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𝟎𝟐𝟖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4C921A9C-6676-444C-AA77-BC70ED20B8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6" y="5532930"/>
                <a:ext cx="3502042" cy="836126"/>
              </a:xfrm>
              <a:prstGeom prst="rect">
                <a:avLst/>
              </a:prstGeom>
              <a:blipFill>
                <a:blip r:embed="rId7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890D8995-1644-D848-B335-1E83C493E551}"/>
                  </a:ext>
                </a:extLst>
              </p:cNvPr>
              <p:cNvSpPr/>
              <p:nvPr/>
            </p:nvSpPr>
            <p:spPr>
              <a:xfrm>
                <a:off x="5229182" y="5770439"/>
                <a:ext cx="384028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𝟏𝟓𝟑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𝟎𝟎𝟖</m:t>
                    </m:r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(SM expectation)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890D8995-1644-D848-B335-1E83C493E5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182" y="5770439"/>
                <a:ext cx="3840282" cy="400110"/>
              </a:xfrm>
              <a:prstGeom prst="rect">
                <a:avLst/>
              </a:prstGeom>
              <a:blipFill>
                <a:blip r:embed="rId8"/>
                <a:stretch>
                  <a:fillRect t="-9375" r="-658" b="-28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>
            <a:extLst>
              <a:ext uri="{FF2B5EF4-FFF2-40B4-BE49-F238E27FC236}">
                <a16:creationId xmlns:a16="http://schemas.microsoft.com/office/drawing/2014/main" id="{A30B119A-2FFF-D44A-8027-0EAD708B36D4}"/>
              </a:ext>
            </a:extLst>
          </p:cNvPr>
          <p:cNvSpPr/>
          <p:nvPr/>
        </p:nvSpPr>
        <p:spPr>
          <a:xfrm>
            <a:off x="3715473" y="5552489"/>
            <a:ext cx="15199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Consistent</a:t>
            </a:r>
            <a:endParaRPr lang="zh-CN" altLang="en-US" sz="2000" dirty="0"/>
          </a:p>
        </p:txBody>
      </p:sp>
      <p:sp>
        <p:nvSpPr>
          <p:cNvPr id="15" name="左右箭头 14">
            <a:extLst>
              <a:ext uri="{FF2B5EF4-FFF2-40B4-BE49-F238E27FC236}">
                <a16:creationId xmlns:a16="http://schemas.microsoft.com/office/drawing/2014/main" id="{F59CA411-FD5B-6E4C-8334-5577F5B851C1}"/>
              </a:ext>
            </a:extLst>
          </p:cNvPr>
          <p:cNvSpPr/>
          <p:nvPr/>
        </p:nvSpPr>
        <p:spPr>
          <a:xfrm>
            <a:off x="3750197" y="5950992"/>
            <a:ext cx="1192193" cy="310911"/>
          </a:xfrm>
          <a:prstGeom prst="leftRightArrow">
            <a:avLst/>
          </a:prstGeom>
          <a:solidFill>
            <a:srgbClr val="FF4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7454F857-63B1-9049-A6CD-06B7EE4E26DC}"/>
                  </a:ext>
                </a:extLst>
              </p:cNvPr>
              <p:cNvSpPr/>
              <p:nvPr/>
            </p:nvSpPr>
            <p:spPr>
              <a:xfrm>
                <a:off x="0" y="682903"/>
                <a:ext cx="244329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000" b="1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billion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altLang="zh-CN" sz="2000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en-US" altLang="zh-CN" sz="2000" b="1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events</a:t>
                </a:r>
                <a:endParaRPr lang="zh-CN" altLang="en-US" sz="20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7454F857-63B1-9049-A6CD-06B7EE4E26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82903"/>
                <a:ext cx="2443298" cy="400110"/>
              </a:xfrm>
              <a:prstGeom prst="rect">
                <a:avLst/>
              </a:prstGeom>
              <a:blipFill>
                <a:blip r:embed="rId9"/>
                <a:stretch>
                  <a:fillRect l="-2591" t="-6061" r="-1554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210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sldNum" sz="quarter" idx="4294967295"/>
          </p:nvPr>
        </p:nvSpPr>
        <p:spPr>
          <a:xfrm>
            <a:off x="8505418" y="6404292"/>
            <a:ext cx="181382" cy="2692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</a:t>
            </a:fld>
            <a:endParaRPr/>
          </a:p>
        </p:txBody>
      </p:sp>
      <p:sp>
        <p:nvSpPr>
          <p:cNvPr id="17" name="Shape 211">
            <a:extLst>
              <a:ext uri="{FF2B5EF4-FFF2-40B4-BE49-F238E27FC236}">
                <a16:creationId xmlns:a16="http://schemas.microsoft.com/office/drawing/2014/main" id="{B6D589DA-C0A9-B04C-BDDC-40CA8D329928}"/>
              </a:ext>
            </a:extLst>
          </p:cNvPr>
          <p:cNvSpPr/>
          <p:nvPr/>
        </p:nvSpPr>
        <p:spPr>
          <a:xfrm>
            <a:off x="94908" y="6389523"/>
            <a:ext cx="4477091" cy="4078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tIns="34289" rIns="34289" bIns="34289" numCol="1" anchor="ctr">
            <a:spAutoFit/>
          </a:bodyPr>
          <a:lstStyle>
            <a:lvl1pPr algn="ctr">
              <a:defRPr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 D. Silverman, and H. Yao, Phys. Rev. D 38, 214 (1988).</a:t>
            </a:r>
          </a:p>
          <a:p>
            <a:pPr algn="l"/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[2] H. B. Li, and X. R. </a:t>
            </a:r>
            <a:r>
              <a:rPr lang="en-US"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Lyu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arXiv:2103.00908 [hep-ex].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3">
                <a:extLst>
                  <a:ext uri="{FF2B5EF4-FFF2-40B4-BE49-F238E27FC236}">
                    <a16:creationId xmlns:a16="http://schemas.microsoft.com/office/drawing/2014/main" id="{DF19AE00-8A50-9E4C-A5BC-6F75FA63DD0F}"/>
                  </a:ext>
                </a:extLst>
              </p:cNvPr>
              <p:cNvSpPr/>
              <p:nvPr/>
            </p:nvSpPr>
            <p:spPr>
              <a:xfrm>
                <a:off x="195942" y="958558"/>
                <a:ext cx="9122230" cy="7588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SM, ignoring radiative corrections, </a:t>
                </a:r>
                <a:r>
                  <a:rPr lang="en-US" altLang="zh-C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decay width of pure leptonic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decay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ℓ=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𝝉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given by a simple form [1,2]:</a:t>
                </a:r>
              </a:p>
            </p:txBody>
          </p:sp>
        </mc:Choice>
        <mc:Fallback xmlns="">
          <p:sp>
            <p:nvSpPr>
              <p:cNvPr id="16" name="Rectangle 13">
                <a:extLst>
                  <a:ext uri="{FF2B5EF4-FFF2-40B4-BE49-F238E27FC236}">
                    <a16:creationId xmlns:a16="http://schemas.microsoft.com/office/drawing/2014/main" id="{DF19AE00-8A50-9E4C-A5BC-6F75FA63DD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42" y="958558"/>
                <a:ext cx="9122230" cy="758862"/>
              </a:xfrm>
              <a:prstGeom prst="rect">
                <a:avLst/>
              </a:prstGeom>
              <a:blipFill>
                <a:blip r:embed="rId3"/>
                <a:stretch>
                  <a:fillRect l="-695" t="-3279"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1B92D4E6-AE87-4F48-8176-BFE780F2F1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901" y="2081323"/>
            <a:ext cx="4650994" cy="22082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895384E-7719-8041-8080-5282EC129422}"/>
                  </a:ext>
                </a:extLst>
              </p:cNvPr>
              <p:cNvSpPr txBox="1"/>
              <p:nvPr/>
            </p:nvSpPr>
            <p:spPr>
              <a:xfrm>
                <a:off x="1100475" y="4653524"/>
                <a:ext cx="6693884" cy="9741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𝚪</m:t>
                      </m:r>
                      <m:d>
                        <m:dPr>
                          <m:ctrlPr>
                            <a:rPr lang="en-US" altLang="zh-CN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  <m:r>
                                <a:rPr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altLang="zh-CN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sub>
                            <m:sup>
                              <m:r>
                                <a:rPr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altLang="zh-CN" sz="20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altLang="zh-CN" sz="20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0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  <m:r>
                                    <a:rPr lang="en-US" altLang="zh-CN" sz="20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>
                                  <m:r>
                                    <a:rPr lang="en-US" altLang="zh-CN" sz="20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</m:sub>
                            <m:sup>
                              <m:r>
                                <a:rPr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r>
                            <a:rPr lang="en-US" altLang="zh-CN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altLang="zh-CN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  <m:sSup>
                        <m:sSupPr>
                          <m:ctrlPr>
                            <a:rPr lang="en-US" altLang="zh-CN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altLang="zh-CN" sz="2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𝒄𝒅</m:t>
                                  </m:r>
                                  <m:d>
                                    <m:dPr>
                                      <m:ctrlPr>
                                        <a:rPr lang="en-US" altLang="zh-CN" sz="20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bSup>
                        <m:sSubSupPr>
                          <m:ctrlPr>
                            <a:rPr lang="en-US" altLang="zh-CN" sz="2000" b="1" i="1" smtClean="0">
                              <a:solidFill>
                                <a:srgbClr val="FF4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1" i="1" smtClean="0">
                              <a:solidFill>
                                <a:srgbClr val="FF4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000" b="1" i="1" smtClean="0">
                              <a:solidFill>
                                <a:srgbClr val="FF40FF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zh-CN" sz="2000" b="1" i="1" smtClean="0">
                              <a:solidFill>
                                <a:srgbClr val="FF40FF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  <m:sup>
                          <m:r>
                            <a:rPr lang="en-US" altLang="zh-CN" sz="2000" b="1" i="1" smtClean="0">
                              <a:solidFill>
                                <a:srgbClr val="FF4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sSubSup>
                            <m:sSubSup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</m:d>
                            </m:sub>
                            <m:sup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p>
                        <m:sSup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altLang="zh-CN" sz="2000" b="1" i="1" smtClean="0">
                                          <a:solidFill>
                                            <a:srgbClr val="FF4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000" b="1" i="1" smtClean="0">
                                          <a:solidFill>
                                            <a:srgbClr val="FF4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e>
                                    <m:sub>
                                      <m:r>
                                        <a:rPr lang="en-US" altLang="zh-CN" sz="2000" b="1" i="1" smtClean="0">
                                          <a:solidFill>
                                            <a:srgbClr val="FF4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  <m:sup>
                                      <m:r>
                                        <a:rPr lang="en-US" altLang="zh-CN" sz="2000" b="1" i="1" smtClean="0">
                                          <a:solidFill>
                                            <a:srgbClr val="FF4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altLang="zh-CN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000" b="1" i="1" smtClean="0"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US" altLang="zh-CN" sz="20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𝑫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altLang="zh-CN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  <m:r>
                                            <a:rPr lang="en-US" altLang="zh-CN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bSup>
                                    </m:sub>
                                    <m:sup>
                                      <m:r>
                                        <a:rPr lang="en-US" altLang="zh-CN" sz="20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895384E-7719-8041-8080-5282EC129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475" y="4653524"/>
                <a:ext cx="6693884" cy="974113"/>
              </a:xfrm>
              <a:prstGeom prst="rect">
                <a:avLst/>
              </a:prstGeom>
              <a:blipFill>
                <a:blip r:embed="rId5"/>
                <a:stretch>
                  <a:fillRect l="-189" b="-51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>
            <a:extLst>
              <a:ext uri="{FF2B5EF4-FFF2-40B4-BE49-F238E27FC236}">
                <a16:creationId xmlns:a16="http://schemas.microsoft.com/office/drawing/2014/main" id="{514FB5BF-2789-A74F-8CD2-1A2DC8179424}"/>
              </a:ext>
            </a:extLst>
          </p:cNvPr>
          <p:cNvSpPr/>
          <p:nvPr/>
        </p:nvSpPr>
        <p:spPr>
          <a:xfrm>
            <a:off x="2139225" y="196672"/>
            <a:ext cx="5235664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SzPct val="100000"/>
              <a:defRPr sz="2000" b="1">
                <a:solidFill>
                  <a:srgbClr val="FF0000"/>
                </a:solidFill>
              </a:defRPr>
            </a:pPr>
            <a:r>
              <a:rPr lang="en-US" altLang="zh-CN" sz="28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Lepton flavor universality (LFU)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2B465A0-CD90-FD4E-9B2F-CACA09BC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59AE-630A-460B-A6BC-38F7F70D14DE}" type="slidenum">
              <a:rPr lang="zh-CN" altLang="en-US" smtClean="0"/>
              <a:t>30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59319593-88DD-C249-B356-CB62236188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0568882"/>
                  </p:ext>
                </p:extLst>
              </p:nvPr>
            </p:nvGraphicFramePr>
            <p:xfrm>
              <a:off x="319806" y="1564131"/>
              <a:ext cx="8686800" cy="47922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83556">
                      <a:extLst>
                        <a:ext uri="{9D8B030D-6E8A-4147-A177-3AD203B41FA5}">
                          <a16:colId xmlns:a16="http://schemas.microsoft.com/office/drawing/2014/main" val="1017057857"/>
                        </a:ext>
                      </a:extLst>
                    </a:gridCol>
                    <a:gridCol w="2754775">
                      <a:extLst>
                        <a:ext uri="{9D8B030D-6E8A-4147-A177-3AD203B41FA5}">
                          <a16:colId xmlns:a16="http://schemas.microsoft.com/office/drawing/2014/main" val="2729652496"/>
                        </a:ext>
                      </a:extLst>
                    </a:gridCol>
                    <a:gridCol w="1932972">
                      <a:extLst>
                        <a:ext uri="{9D8B030D-6E8A-4147-A177-3AD203B41FA5}">
                          <a16:colId xmlns:a16="http://schemas.microsoft.com/office/drawing/2014/main" val="4121006373"/>
                        </a:ext>
                      </a:extLst>
                    </a:gridCol>
                    <a:gridCol w="2015497">
                      <a:extLst>
                        <a:ext uri="{9D8B030D-6E8A-4147-A177-3AD203B41FA5}">
                          <a16:colId xmlns:a16="http://schemas.microsoft.com/office/drawing/2014/main" val="1982710717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20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BESIII Signal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Ratio</a:t>
                          </a:r>
                          <a:r>
                            <a:rPr lang="zh-CN" altLang="en-US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 </m:t>
                              </m:r>
                              <m:f>
                                <m:fPr>
                                  <m:ctrlPr>
                                    <a:rPr lang="en-US" altLang="zh-CN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num>
                                <m:den>
                                  <m:r>
                                    <a:rPr lang="en-US" altLang="zh-CN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den>
                              </m:f>
                              <m:r>
                                <a:rPr lang="en-US" altLang="zh-CN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zh-CN" altLang="en-US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Deviation</a:t>
                          </a:r>
                          <a:endParaRPr lang="zh-CN" alt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45768348"/>
                      </a:ext>
                    </a:extLst>
                  </a:tr>
                  <a:tr h="467360">
                    <a:tc vMerge="1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Signal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20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Measurement</a:t>
                          </a:r>
                          <a:endParaRPr lang="zh-CN" alt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20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Expectation</a:t>
                          </a:r>
                          <a:endParaRPr lang="zh-CN" alt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8769454"/>
                      </a:ext>
                    </a:extLst>
                  </a:tr>
                  <a:tr h="44530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  <m:sup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  <m:sup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𝝂</m:t>
                                    </m:r>
                                  </m:e>
                                  <m:sub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[PRL121(2018)171803]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𝟗𝟐𝟐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𝟎𝟑𝟎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𝟎𝟐𝟐</m:t>
                                </m:r>
                              </m:oMath>
                            </m:oMathPara>
                          </a14:m>
                          <a:endParaRPr lang="zh-CN" altLang="en-US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1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𝟗𝟖𝟓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𝟎𝟎𝟐</m:t>
                                </m:r>
                              </m:oMath>
                            </m:oMathPara>
                          </a14:m>
                          <a:endParaRPr lang="zh-CN" altLang="en-US" sz="18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18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zh-CN" altLang="en-US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585193"/>
                      </a:ext>
                    </a:extLst>
                  </a:tr>
                  <a:tr h="44530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  <m:sup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  <m:sup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𝝂</m:t>
                                    </m:r>
                                  </m:e>
                                  <m:sub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[PRL121(2018)171803]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𝟗𝟔𝟒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𝟎𝟑𝟕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𝟎𝟐𝟔</m:t>
                                </m:r>
                              </m:oMath>
                            </m:oMathPara>
                          </a14:m>
                          <a:endParaRPr lang="zh-CN" altLang="en-US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18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zh-CN" altLang="en-US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2815414"/>
                      </a:ext>
                    </a:extLst>
                  </a:tr>
                  <a:tr h="44530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  <m:sup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  <m:sup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  <m:sup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𝝂</m:t>
                                    </m:r>
                                  </m:e>
                                  <m:sub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8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[PRL122(2019)011804]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𝟗𝟕𝟒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𝟎𝟎𝟕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𝟎𝟏𝟐</m:t>
                                </m:r>
                              </m:oMath>
                            </m:oMathPara>
                          </a14:m>
                          <a:endParaRPr lang="zh-CN" altLang="en-US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1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𝟗𝟕𝟓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𝟎𝟎𝟏</m:t>
                                </m:r>
                              </m:oMath>
                            </m:oMathPara>
                          </a14:m>
                          <a:endParaRPr lang="zh-CN" altLang="en-US" sz="18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zh-CN" altLang="en-US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18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zh-CN" altLang="en-US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9559985"/>
                      </a:ext>
                    </a:extLst>
                  </a:tr>
                  <a:tr h="44530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  <m:sup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𝜼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  <m:sup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𝝂</m:t>
                                    </m:r>
                                  </m:e>
                                  <m:sub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8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[PRL124(2020)231801]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𝟗𝟏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</m:oMath>
                            </m:oMathPara>
                          </a14:m>
                          <a:endParaRPr lang="zh-CN" altLang="en-US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1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𝟎𝟎</m:t>
                                </m:r>
                              </m:oMath>
                            </m:oMathPara>
                          </a14:m>
                          <a:endParaRPr lang="zh-CN" altLang="en-US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18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7125561"/>
                      </a:ext>
                    </a:extLst>
                  </a:tr>
                  <a:tr h="44530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  <m:sup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𝝆</m:t>
                                    </m:r>
                                  </m:e>
                                  <m:sup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  <m:sup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𝝂</m:t>
                                    </m:r>
                                  </m:e>
                                  <m:sub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8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arXiv:2106.02292 [hep-ex], accepted by PRD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𝟗𝟎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𝟏𝟏</m:t>
                                </m:r>
                              </m:oMath>
                            </m:oMathPara>
                          </a14:m>
                          <a:endParaRPr lang="zh-CN" altLang="en-US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1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𝟗𝟔</m:t>
                                </m:r>
                              </m:oMath>
                            </m:oMathPara>
                          </a14:m>
                          <a:endParaRPr lang="zh-CN" altLang="en-US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18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8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9051158"/>
                      </a:ext>
                    </a:extLst>
                  </a:tr>
                  <a:tr h="44530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  <m:sup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  <m:sup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𝝂</m:t>
                                    </m:r>
                                  </m:e>
                                  <m:sub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0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[PRD101(2020)072005]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𝟎𝟓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𝟏𝟒</m:t>
                                </m:r>
                              </m:oMath>
                            </m:oMathPara>
                          </a14:m>
                          <a:endParaRPr lang="zh-CN" altLang="en-US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1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𝟗𝟑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𝟗𝟗</m:t>
                                </m:r>
                              </m:oMath>
                            </m:oMathPara>
                          </a14:m>
                          <a:endParaRPr lang="zh-CN" altLang="en-US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18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255535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59319593-88DD-C249-B356-CB62236188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0568882"/>
                  </p:ext>
                </p:extLst>
              </p:nvPr>
            </p:nvGraphicFramePr>
            <p:xfrm>
              <a:off x="319806" y="1564131"/>
              <a:ext cx="8686800" cy="47922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83556">
                      <a:extLst>
                        <a:ext uri="{9D8B030D-6E8A-4147-A177-3AD203B41FA5}">
                          <a16:colId xmlns:a16="http://schemas.microsoft.com/office/drawing/2014/main" val="1017057857"/>
                        </a:ext>
                      </a:extLst>
                    </a:gridCol>
                    <a:gridCol w="2754775">
                      <a:extLst>
                        <a:ext uri="{9D8B030D-6E8A-4147-A177-3AD203B41FA5}">
                          <a16:colId xmlns:a16="http://schemas.microsoft.com/office/drawing/2014/main" val="2729652496"/>
                        </a:ext>
                      </a:extLst>
                    </a:gridCol>
                    <a:gridCol w="1932972">
                      <a:extLst>
                        <a:ext uri="{9D8B030D-6E8A-4147-A177-3AD203B41FA5}">
                          <a16:colId xmlns:a16="http://schemas.microsoft.com/office/drawing/2014/main" val="4121006373"/>
                        </a:ext>
                      </a:extLst>
                    </a:gridCol>
                    <a:gridCol w="2015497">
                      <a:extLst>
                        <a:ext uri="{9D8B030D-6E8A-4147-A177-3AD203B41FA5}">
                          <a16:colId xmlns:a16="http://schemas.microsoft.com/office/drawing/2014/main" val="1982710717"/>
                        </a:ext>
                      </a:extLst>
                    </a:gridCol>
                  </a:tblGrid>
                  <a:tr h="496507">
                    <a:tc rowSpan="2"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20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BESIII Signal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2432" t="-5128" r="-43514" b="-87948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Deviation</a:t>
                          </a:r>
                          <a:endParaRPr lang="zh-CN" alt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45768348"/>
                      </a:ext>
                    </a:extLst>
                  </a:tr>
                  <a:tr h="467360">
                    <a:tc vMerge="1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Signal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20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Measurement</a:t>
                          </a:r>
                          <a:endParaRPr lang="zh-CN" alt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20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Expectation</a:t>
                          </a:r>
                          <a:endParaRPr lang="zh-CN" alt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876945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41" t="-152941" r="-340385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2018" t="-152941" r="-143578" b="-500000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6711" t="-77228" r="-105921" b="-2029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31447" t="-152941" r="-1258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58519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41" t="-258000" r="-340385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2018" t="-258000" r="-143578" b="-410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31447" t="-258000" r="-1258" b="-4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281541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41" t="-358000" r="-340385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2018" t="-358000" r="-143578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6711" t="-358000" r="-105921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31447" t="-358000" r="-1258" b="-3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9559985"/>
                      </a:ext>
                    </a:extLst>
                  </a:tr>
                  <a:tr h="57092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41" t="-497826" r="-340385" b="-236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2018" t="-497826" r="-143578" b="-236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6711" t="-497826" r="-105921" b="-236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31447" t="-497826" r="-1258" b="-2369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7125561"/>
                      </a:ext>
                    </a:extLst>
                  </a:tr>
                  <a:tr h="76625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41" t="-458333" r="-340385" b="-8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2018" t="-458333" r="-143578" b="-8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6711" t="-458333" r="-105921" b="-8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31447" t="-458333" r="-1258" b="-8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9051158"/>
                      </a:ext>
                    </a:extLst>
                  </a:tr>
                  <a:tr h="57092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41" t="-744444" r="-340385" b="-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2018" t="-744444" r="-143578" b="-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6711" t="-744444" r="-105921" b="-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31447" t="-744444" r="-1258" b="-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255535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Shape 141">
            <a:extLst>
              <a:ext uri="{FF2B5EF4-FFF2-40B4-BE49-F238E27FC236}">
                <a16:creationId xmlns:a16="http://schemas.microsoft.com/office/drawing/2014/main" id="{2701E4A3-8E18-BA4F-81DF-DCA8F5F00E3B}"/>
              </a:ext>
            </a:extLst>
          </p:cNvPr>
          <p:cNvSpPr/>
          <p:nvPr/>
        </p:nvSpPr>
        <p:spPr>
          <a:xfrm>
            <a:off x="91206" y="-65598"/>
            <a:ext cx="9144000" cy="777241"/>
          </a:xfrm>
          <a:prstGeom prst="rect">
            <a:avLst/>
          </a:prstGeom>
          <a:ln w="12700"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44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r>
              <a:rPr lang="en-US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Summary</a:t>
            </a:r>
            <a:endParaRPr b="1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9C3E4B97-B8B2-F44D-BCA9-34F6E60BAD79}"/>
                  </a:ext>
                </a:extLst>
              </p:cNvPr>
              <p:cNvSpPr/>
              <p:nvPr/>
            </p:nvSpPr>
            <p:spPr>
              <a:xfrm>
                <a:off x="-46188" y="711643"/>
                <a:ext cx="9190188" cy="714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itchFamily="2" charset="2"/>
                  <a:buChar char="l"/>
                </a:pPr>
                <a:r>
                  <a:rPr lang="en-US" altLang="zh-C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data samples of 2.93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𝐟</m:t>
                    </m:r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p>
                        <m:r>
                          <a:rPr lang="en-US" altLang="zh-CN" sz="20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0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zh-C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@ 3.773 GeV, 6.32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fb</a:t>
                </a:r>
                <a:r>
                  <a:rPr lang="en-US" altLang="zh-CN" sz="2000" b="1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 </a:t>
                </a:r>
                <a:r>
                  <a:rPr lang="en-US" altLang="zh-C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4.178-4.23 GeV, 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0.567 fb</a:t>
                </a:r>
                <a:r>
                  <a:rPr lang="en-US" altLang="zh-CN" sz="20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 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4.599 GeV, and </a:t>
                </a:r>
                <a:r>
                  <a:rPr lang="en-US" altLang="zh-C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billion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en-US" altLang="zh-C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events, BESIII have tested the LFU.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9C3E4B97-B8B2-F44D-BCA9-34F6E60BAD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188" y="711643"/>
                <a:ext cx="9190188" cy="714876"/>
              </a:xfrm>
              <a:prstGeom prst="rect">
                <a:avLst/>
              </a:prstGeom>
              <a:blipFill>
                <a:blip r:embed="rId3"/>
                <a:stretch>
                  <a:fillRect l="-552" t="-3509" r="-1519" b="-140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025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C99C948-54FA-9247-B20C-A839C8398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59AE-630A-460B-A6BC-38F7F70D14DE}" type="slidenum">
              <a:rPr lang="zh-CN" altLang="en-US" smtClean="0"/>
              <a:t>31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表格 3">
                <a:extLst>
                  <a:ext uri="{FF2B5EF4-FFF2-40B4-BE49-F238E27FC236}">
                    <a16:creationId xmlns:a16="http://schemas.microsoft.com/office/drawing/2014/main" id="{3298B562-FF75-0941-B580-674643B468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0571097"/>
                  </p:ext>
                </p:extLst>
              </p:nvPr>
            </p:nvGraphicFramePr>
            <p:xfrm>
              <a:off x="228600" y="260859"/>
              <a:ext cx="8686800" cy="60954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90057">
                      <a:extLst>
                        <a:ext uri="{9D8B030D-6E8A-4147-A177-3AD203B41FA5}">
                          <a16:colId xmlns:a16="http://schemas.microsoft.com/office/drawing/2014/main" val="1017057857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729652496"/>
                        </a:ext>
                      </a:extLst>
                    </a:gridCol>
                    <a:gridCol w="2090057">
                      <a:extLst>
                        <a:ext uri="{9D8B030D-6E8A-4147-A177-3AD203B41FA5}">
                          <a16:colId xmlns:a16="http://schemas.microsoft.com/office/drawing/2014/main" val="4121006373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1982710717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20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BESIII Signal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Ratio</a:t>
                          </a:r>
                          <a:r>
                            <a:rPr lang="zh-CN" altLang="en-US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  <m:r>
                                <a:rPr lang="en-US" altLang="zh-CN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zh-CN" altLang="en-US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Deviation</a:t>
                          </a:r>
                          <a:endParaRPr lang="zh-CN" alt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45768348"/>
                      </a:ext>
                    </a:extLst>
                  </a:tr>
                  <a:tr h="467360">
                    <a:tc vMerge="1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Signal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20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Measured</a:t>
                          </a:r>
                          <a:endParaRPr lang="zh-CN" alt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20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SM Expected</a:t>
                          </a:r>
                          <a:endParaRPr lang="zh-CN" alt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8769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  <m:sup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p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𝝂</m:t>
                                    </m:r>
                                  </m:e>
                                  <m:sub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2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[PRL123(2019)211802]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[PRD89(2014)051104(R)]</a:t>
                          </a:r>
                          <a:endParaRPr lang="zh-CN" altLang="en-US" sz="12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𝝉</m:t>
                                    </m:r>
                                  </m:num>
                                  <m:den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𝝁</m:t>
                                    </m:r>
                                  </m:den>
                                </m:f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𝟐𝟏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𝟔𝟒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𝟒𝟑</m:t>
                                </m:r>
                              </m:oMath>
                            </m:oMathPara>
                          </a14:m>
                          <a:endParaRPr lang="zh-CN" altLang="en-US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𝟔𝟕</m:t>
                                </m:r>
                              </m:oMath>
                            </m:oMathPara>
                          </a14:m>
                          <a:endParaRPr lang="zh-CN" altLang="en-US" sz="18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18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01557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  <m:sup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p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𝝂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r>
                            <a:rPr lang="en-US" altLang="zh-CN" sz="12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[PRL122(2019)071802]</a:t>
                          </a:r>
                        </a:p>
                        <a:p>
                          <a:r>
                            <a:rPr lang="en-US" altLang="zh-CN" sz="12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[PRL127(2021)171801]</a:t>
                          </a:r>
                        </a:p>
                        <a:p>
                          <a:r>
                            <a:rPr lang="en-US" altLang="zh-CN" sz="12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[PRD104(2021)032001]</a:t>
                          </a:r>
                        </a:p>
                        <a:p>
                          <a:r>
                            <a:rPr lang="en-US" altLang="zh-CN" sz="12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[PRD104(2021)052009]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𝝉</m:t>
                                    </m:r>
                                  </m:num>
                                  <m:den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𝝁</m:t>
                                    </m:r>
                                  </m:den>
                                </m:f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𝟔𝟕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𝟑𝟒</m:t>
                                </m:r>
                              </m:oMath>
                            </m:oMathPara>
                          </a14:m>
                          <a:endParaRPr lang="zh-CN" alt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𝟕𝟓</m:t>
                                </m:r>
                              </m:oMath>
                            </m:oMathPara>
                          </a14:m>
                          <a:endParaRPr lang="zh-CN" alt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82808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  <m:sub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  <m:sup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𝜼</m:t>
                                </m:r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p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𝝂</m:t>
                                    </m:r>
                                  </m:e>
                                  <m:sub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2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[PRL122(2019)121801]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[PRD97(2018)012006]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𝝁</m:t>
                                    </m:r>
                                  </m:num>
                                  <m:den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den>
                                </m:f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𝟎𝟒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𝟐𝟏</m:t>
                                </m:r>
                              </m:oMath>
                            </m:oMathPara>
                          </a14:m>
                          <a:endParaRPr lang="zh-CN" altLang="en-US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zh-CN" altLang="en-US" sz="18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8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18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712308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  <m:sub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  <m:sup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𝜼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p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𝝂</m:t>
                                    </m:r>
                                  </m:e>
                                  <m:sub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8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[PRL122(2019)121801]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[PRD97(2018)012006]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𝝁</m:t>
                                    </m:r>
                                  </m:num>
                                  <m:den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den>
                                </m:f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𝟐𝟗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𝟔𝟕</m:t>
                                </m:r>
                              </m:oMath>
                            </m:oMathPara>
                          </a14:m>
                          <a:endParaRPr lang="zh-CN" altLang="en-US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1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𝟗𝟕𝟓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𝟎𝟎𝟏</m:t>
                                </m:r>
                              </m:oMath>
                            </m:oMathPara>
                          </a14:m>
                          <a:endParaRPr lang="zh-CN" altLang="en-US" sz="18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18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91186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  <m:sub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  <m:sup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𝝓</m:t>
                                </m:r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p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𝝂</m:t>
                                    </m:r>
                                  </m:e>
                                  <m:sub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[PRD97(2018)012006]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𝝁</m:t>
                                    </m:r>
                                  </m:num>
                                  <m:den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den>
                                </m:f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𝟖𝟔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𝟐𝟗</m:t>
                                </m:r>
                              </m:oMath>
                            </m:oMathPara>
                          </a14:m>
                          <a:endParaRPr lang="zh-CN" altLang="en-US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1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𝟗𝟖𝟓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𝟎𝟎𝟐</m:t>
                                </m:r>
                              </m:oMath>
                            </m:oMathPara>
                          </a14:m>
                          <a:endParaRPr lang="zh-CN" altLang="en-US" sz="18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18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4312366"/>
                      </a:ext>
                    </a:extLst>
                  </a:tr>
                  <a:tr h="44530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𝚲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sSup>
                                  <m:sSupPr>
                                    <m:ctrlP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  <m:sup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sz="20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𝝂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r>
                            <a:rPr lang="en-US" altLang="zh-CN" sz="12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[PRL127(2021)121802]</a:t>
                          </a:r>
                          <a:endParaRPr lang="zh-CN" altLang="en-US" sz="12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3C6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𝝁</m:t>
                                    </m:r>
                                  </m:num>
                                  <m:den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den>
                                </m:f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𝟏𝟕𝟖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𝟎𝟐𝟖</m:t>
                                </m:r>
                              </m:oMath>
                            </m:oMathPara>
                          </a14:m>
                          <a:endParaRPr lang="zh-CN" alt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3C6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2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2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𝟓𝟑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𝟎𝟎𝟖</m:t>
                                </m:r>
                              </m:oMath>
                            </m:oMathPara>
                          </a14:m>
                          <a:endParaRPr lang="zh-CN" alt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3C6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18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zh-CN" altLang="en-US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3C6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31361831"/>
                      </a:ext>
                    </a:extLst>
                  </a:tr>
                  <a:tr h="44530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𝚲</m:t>
                                    </m:r>
                                  </m:e>
                                  <m:sub>
                                    <m:r>
                                      <a:rPr lang="en-US" altLang="zh-CN" sz="1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𝐜</m:t>
                                    </m:r>
                                  </m:sub>
                                  <m:sup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altLang="zh-CN" sz="1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𝚲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p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𝝂</m:t>
                                    </m:r>
                                  </m:e>
                                  <m:sub>
                                    <m:r>
                                      <a:rPr lang="en-US" altLang="zh-C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2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r>
                            <a:rPr lang="en-US" altLang="zh-CN" sz="12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[PRL115(2015)221805]</a:t>
                          </a:r>
                        </a:p>
                        <a:p>
                          <a:r>
                            <a:rPr lang="en-US" altLang="zh-CN" sz="12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[PLB767(2017)42]</a:t>
                          </a:r>
                          <a:endParaRPr lang="zh-CN" altLang="en-US" sz="12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7BDB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𝝁</m:t>
                                    </m:r>
                                  </m:num>
                                  <m:den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den>
                                </m:f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𝟗𝟔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𝟏𝟔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𝟎𝟒</m:t>
                                </m:r>
                              </m:oMath>
                            </m:oMathPara>
                          </a14:m>
                          <a:endParaRPr lang="zh-CN" alt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7BDB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zh-CN" alt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7BDB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18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zh-CN" altLang="en-US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7BDB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751743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表格 3">
                <a:extLst>
                  <a:ext uri="{FF2B5EF4-FFF2-40B4-BE49-F238E27FC236}">
                    <a16:creationId xmlns:a16="http://schemas.microsoft.com/office/drawing/2014/main" id="{3298B562-FF75-0941-B580-674643B468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0571097"/>
                  </p:ext>
                </p:extLst>
              </p:nvPr>
            </p:nvGraphicFramePr>
            <p:xfrm>
              <a:off x="228600" y="260859"/>
              <a:ext cx="8686800" cy="60954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90057">
                      <a:extLst>
                        <a:ext uri="{9D8B030D-6E8A-4147-A177-3AD203B41FA5}">
                          <a16:colId xmlns:a16="http://schemas.microsoft.com/office/drawing/2014/main" val="1017057857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729652496"/>
                        </a:ext>
                      </a:extLst>
                    </a:gridCol>
                    <a:gridCol w="2090057">
                      <a:extLst>
                        <a:ext uri="{9D8B030D-6E8A-4147-A177-3AD203B41FA5}">
                          <a16:colId xmlns:a16="http://schemas.microsoft.com/office/drawing/2014/main" val="4121006373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1982710717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20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BESIII Signal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144" t="-6897" r="-25481" b="-157241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Deviation</a:t>
                          </a:r>
                          <a:endParaRPr lang="zh-CN" alt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45768348"/>
                      </a:ext>
                    </a:extLst>
                  </a:tr>
                  <a:tr h="467360">
                    <a:tc vMerge="1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Signal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20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Measured</a:t>
                          </a:r>
                          <a:endParaRPr lang="zh-CN" alt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20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SM Expected</a:t>
                          </a:r>
                          <a:endParaRPr lang="zh-CN" alt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8769454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12" t="-117241" r="-316364" b="-6224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6270" t="-117241" r="-107143" b="-6224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5488" t="-117241" r="-64634" b="-6224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66019" t="-117241" r="-2913" b="-6224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0155707"/>
                      </a:ext>
                    </a:extLst>
                  </a:tr>
                  <a:tr h="1127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12" t="-141573" r="-316364" b="-3056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6270" t="-141573" r="-107143" b="-3056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5488" t="-141573" r="-64634" b="-3056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66019" t="-141573" r="-2913" b="-3056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8280811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12" t="-370690" r="-316364" b="-3689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6270" t="-370690" r="-107143" b="-368966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5488" t="-134375" r="-64634" b="-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66019" t="-370690" r="-2913" b="-3689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71230869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12" t="-478947" r="-316364" b="-275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6270" t="-478947" r="-107143" b="-275439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1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𝟗𝟕𝟓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𝟎𝟎𝟏</m:t>
                                </m:r>
                              </m:oMath>
                            </m:oMathPara>
                          </a14:m>
                          <a:endParaRPr lang="zh-CN" altLang="en-US" sz="18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66019" t="-478947" r="-2913" b="-275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9118632"/>
                      </a:ext>
                    </a:extLst>
                  </a:tr>
                  <a:tr h="56337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12" t="-733333" r="-316364" b="-24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6270" t="-733333" r="-107143" b="-248889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1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𝟗𝟖𝟓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𝟎𝟎𝟐</m:t>
                                </m:r>
                              </m:oMath>
                            </m:oMathPara>
                          </a14:m>
                          <a:endParaRPr lang="zh-CN" altLang="en-US" sz="18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66019" t="-733333" r="-2913" b="-24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431236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12" t="-750000" r="-316364" b="-1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6270" t="-750000" r="-107143" b="-1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5488" t="-750000" r="-64634" b="-1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66019" t="-750000" r="-2913" b="-12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31361831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12" t="-732759" r="-316364" b="-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6270" t="-732759" r="-107143" b="-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5488" t="-732759" r="-64634" b="-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66019" t="-732759" r="-2913" b="-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751743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5858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4544D64-1C96-D24F-8726-320D12BE8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59AE-630A-460B-A6BC-38F7F70D14DE}" type="slidenum">
              <a:rPr lang="zh-CN" altLang="en-US" smtClean="0"/>
              <a:t>32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6C37DFB7-0BB3-AD4E-80D7-8A2A0431EE9E}"/>
                  </a:ext>
                </a:extLst>
              </p:cNvPr>
              <p:cNvSpPr/>
              <p:nvPr/>
            </p:nvSpPr>
            <p:spPr>
              <a:xfrm>
                <a:off x="0" y="1189987"/>
                <a:ext cx="9144000" cy="19622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l"/>
                </a:pPr>
                <a:r>
                  <a:rPr lang="en-US" altLang="zh-C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obvious LFU violation is observed with the current precision.</a:t>
                </a: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l"/>
                </a:pPr>
                <a:r>
                  <a:rPr lang="en-US" altLang="zh-C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near future, BESIII will collect 20 </a:t>
                </a:r>
                <a14:m>
                  <m:oMath xmlns:m="http://schemas.openxmlformats.org/officeDocument/2006/math">
                    <m:r>
                      <a:rPr lang="en-US" altLang="zh-CN" sz="2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𝐟</m:t>
                    </m:r>
                    <m:sSup>
                      <m:sSupPr>
                        <m:ctrlPr>
                          <a:rPr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p>
                        <m:r>
                          <a:rPr lang="en-US" altLang="zh-CN" sz="20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0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lang="en-US" altLang="zh-CN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@ 3.773 GeV data sample, another 3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fb</a:t>
                </a:r>
                <a:r>
                  <a:rPr lang="en-US" altLang="zh-CN" sz="2000" b="1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@ 4.178 GeV,  and 15 </a:t>
                </a:r>
                <a14:m>
                  <m:oMath xmlns:m="http://schemas.openxmlformats.org/officeDocument/2006/math">
                    <m:r>
                      <a:rPr lang="en-US" altLang="zh-CN" sz="2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𝐟</m:t>
                    </m:r>
                    <m:sSup>
                      <m:sSupPr>
                        <m:ctrlPr>
                          <a:rPr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p>
                        <m:r>
                          <a:rPr lang="en-US" altLang="zh-CN" sz="20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0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lang="en-US" altLang="zh-CN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@ 4.6-4.9 GeV, the single precisions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𝐚𝐧𝐝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decays will be further improved.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6C37DFB7-0BB3-AD4E-80D7-8A2A0431EE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89987"/>
                <a:ext cx="9144000" cy="1962268"/>
              </a:xfrm>
              <a:prstGeom prst="rect">
                <a:avLst/>
              </a:prstGeom>
              <a:blipFill>
                <a:blip r:embed="rId2"/>
                <a:stretch>
                  <a:fillRect l="-556" b="-32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hape 141">
            <a:extLst>
              <a:ext uri="{FF2B5EF4-FFF2-40B4-BE49-F238E27FC236}">
                <a16:creationId xmlns:a16="http://schemas.microsoft.com/office/drawing/2014/main" id="{EFC42C54-0BAF-C843-8C0D-8A18596E752E}"/>
              </a:ext>
            </a:extLst>
          </p:cNvPr>
          <p:cNvSpPr/>
          <p:nvPr/>
        </p:nvSpPr>
        <p:spPr>
          <a:xfrm>
            <a:off x="2002420" y="4686879"/>
            <a:ext cx="7002684" cy="769441"/>
          </a:xfrm>
          <a:prstGeom prst="rect">
            <a:avLst/>
          </a:prstGeom>
          <a:ln w="12700"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 algn="ctr">
              <a:defRPr sz="44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r>
              <a:rPr lang="en-US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Thanks for your attention!</a:t>
            </a:r>
            <a:endParaRPr b="1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59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911A06F-D0A8-294D-9116-0AC8C4230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59AE-630A-460B-A6BC-38F7F70D14DE}" type="slidenum">
              <a:rPr lang="zh-CN" altLang="en-US" smtClean="0"/>
              <a:t>33</a:t>
            </a:fld>
            <a:endParaRPr lang="zh-CN" altLang="en-US"/>
          </a:p>
        </p:txBody>
      </p:sp>
      <p:sp>
        <p:nvSpPr>
          <p:cNvPr id="3" name="Shape 141">
            <a:extLst>
              <a:ext uri="{FF2B5EF4-FFF2-40B4-BE49-F238E27FC236}">
                <a16:creationId xmlns:a16="http://schemas.microsoft.com/office/drawing/2014/main" id="{2A0649E8-B6C9-814A-9F5E-1D11F347F8A1}"/>
              </a:ext>
            </a:extLst>
          </p:cNvPr>
          <p:cNvSpPr/>
          <p:nvPr/>
        </p:nvSpPr>
        <p:spPr>
          <a:xfrm>
            <a:off x="1929084" y="2495364"/>
            <a:ext cx="4996169" cy="777241"/>
          </a:xfrm>
          <a:prstGeom prst="rect">
            <a:avLst/>
          </a:prstGeom>
          <a:ln w="12700"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 algn="ctr">
              <a:defRPr sz="44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Backup</a:t>
            </a:r>
            <a:endParaRPr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96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9639847-F94D-DA40-BB63-65AC123F6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59AE-630A-460B-A6BC-38F7F70D14DE}" type="slidenum">
              <a:rPr lang="zh-CN" altLang="en-US" smtClean="0"/>
              <a:t>34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25A23C9-71C2-2A4C-B93A-ABC07AB3A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074"/>
            <a:ext cx="8556562" cy="628627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EC8E3DBD-9FC6-274F-B8C6-5E9903F1FA3C}"/>
              </a:ext>
            </a:extLst>
          </p:cNvPr>
          <p:cNvSpPr/>
          <p:nvPr/>
        </p:nvSpPr>
        <p:spPr>
          <a:xfrm>
            <a:off x="7430947" y="1250066"/>
            <a:ext cx="1713053" cy="706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From Prof. </a:t>
            </a:r>
            <a:r>
              <a:rPr kumimoji="1" lang="en-US" altLang="zh-CN" dirty="0" err="1">
                <a:solidFill>
                  <a:schemeClr val="tx1"/>
                </a:solidFill>
              </a:rPr>
              <a:t>Beijiang</a:t>
            </a:r>
            <a:r>
              <a:rPr kumimoji="1" lang="en-US" altLang="zh-CN" dirty="0">
                <a:solidFill>
                  <a:schemeClr val="tx1"/>
                </a:solidFill>
              </a:rPr>
              <a:t> Liu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82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>
            <a:spLocks noGrp="1"/>
          </p:cNvSpPr>
          <p:nvPr>
            <p:ph type="sldNum" sz="quarter" idx="4294967295"/>
          </p:nvPr>
        </p:nvSpPr>
        <p:spPr>
          <a:xfrm>
            <a:off x="7929586" y="6286520"/>
            <a:ext cx="757214" cy="3870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35</a:t>
            </a:fld>
            <a:endParaRPr/>
          </a:p>
        </p:txBody>
      </p:sp>
      <p:sp>
        <p:nvSpPr>
          <p:cNvPr id="435" name="Shape 435"/>
          <p:cNvSpPr/>
          <p:nvPr/>
        </p:nvSpPr>
        <p:spPr>
          <a:xfrm>
            <a:off x="0" y="29785"/>
            <a:ext cx="9144000" cy="584775"/>
          </a:xfrm>
          <a:prstGeom prst="rect">
            <a:avLst/>
          </a:prstGeom>
          <a:solidFill>
            <a:srgbClr val="92D050"/>
          </a:solidFill>
          <a:ln>
            <a:solidFill>
              <a:srgbClr val="FFFF66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800" b="1"/>
            </a:pPr>
            <a:endParaRPr sz="48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779912" y="96354"/>
                <a:ext cx="2174763" cy="508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 sz="2000" b="1">
                    <a:solidFill>
                      <a:srgbClr val="0000FF"/>
                    </a:solidFill>
                  </a:defRPr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</m:acc>
                      </m:e>
                      <m:sup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sub>
                    </m:sSub>
                  </m:oMath>
                </a14:m>
                <a:r>
                  <a:rPr lang="en-US" altLang="zh-CN" sz="2400" dirty="0"/>
                  <a:t> </a:t>
                </a:r>
                <a:endParaRPr lang="el-GR" altLang="zh-CN" sz="2400" dirty="0">
                  <a:ea typeface="Symbol"/>
                  <a:cs typeface="Symbol"/>
                  <a:sym typeface="Symbol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96354"/>
                <a:ext cx="2174763" cy="5084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hape 365"/>
          <p:cNvSpPr/>
          <p:nvPr/>
        </p:nvSpPr>
        <p:spPr>
          <a:xfrm>
            <a:off x="6813629" y="660960"/>
            <a:ext cx="2007454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6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EPJC 76(2016) 369</a:t>
            </a:r>
            <a:endParaRPr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43" y="2529143"/>
            <a:ext cx="3638550" cy="3448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1932730" y="3000406"/>
                <a:ext cx="1695079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altLang="zh-CN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𝑜𝑏𝑠</m:t>
                          </m:r>
                        </m:sup>
                      </m:sSup>
                      <m:r>
                        <a:rPr lang="en-US" altLang="zh-CN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16516±130</m:t>
                      </m:r>
                    </m:oMath>
                  </m:oMathPara>
                </a14:m>
                <a:endParaRPr lang="zh-CN" altLang="en-US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730" y="3000406"/>
                <a:ext cx="1695079" cy="219227"/>
              </a:xfrm>
              <a:prstGeom prst="rect">
                <a:avLst/>
              </a:prstGeom>
              <a:blipFill rotWithShape="0">
                <a:blip r:embed="rId5"/>
                <a:stretch>
                  <a:fillRect l="-1799" t="-2778" r="-1799" b="-19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113843" y="919757"/>
            <a:ext cx="8720046" cy="1277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rgbClr val="FF0000"/>
                </a:solidFill>
              </a:rPr>
              <a:t>Simultaneous fit</a:t>
            </a:r>
            <a:r>
              <a:rPr lang="en-US" altLang="zh-CN" dirty="0">
                <a:solidFill>
                  <a:srgbClr val="0000FF"/>
                </a:solidFill>
              </a:rPr>
              <a:t>: </a:t>
            </a:r>
            <a:r>
              <a:rPr lang="en-US" altLang="zh-CN" dirty="0">
                <a:solidFill>
                  <a:schemeClr val="tx1"/>
                </a:solidFill>
              </a:rPr>
              <a:t>The double tag production yield has been constrained to be same for the two modes, which is corrected by the detector efficiency and daughter decay branching fractions: </a:t>
            </a:r>
            <a:endParaRPr lang="zh-CN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3992295" y="3448836"/>
                <a:ext cx="4325928" cy="3684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altLang="zh-CN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altLang="zh-CN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16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6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CN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  <m:r>
                            <a:rPr lang="en-US" altLang="zh-CN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zh-CN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altLang="zh-CN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CN" sz="16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𝝂</m:t>
                                  </m:r>
                                </m:e>
                                <m:sub>
                                  <m:r>
                                    <a:rPr lang="en-US" altLang="zh-CN" sz="16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altLang="zh-CN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sub>
                          </m:sSub>
                        </m:e>
                      </m:d>
                      <m:r>
                        <a:rPr lang="en-US" altLang="zh-CN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altLang="zh-CN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𝟕𝟐</m:t>
                          </m:r>
                          <m:r>
                            <a:rPr lang="en-US" altLang="zh-CN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en-US" altLang="zh-CN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altLang="zh-CN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𝟎𝟕</m:t>
                          </m:r>
                          <m:r>
                            <a:rPr lang="en-US" altLang="zh-CN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en-US" altLang="zh-CN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altLang="zh-CN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e>
                      </m:d>
                      <m:r>
                        <a:rPr lang="en-US" altLang="zh-CN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zh-CN" altLang="en-US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295" y="3448836"/>
                <a:ext cx="4325928" cy="368499"/>
              </a:xfrm>
              <a:prstGeom prst="rect">
                <a:avLst/>
              </a:prstGeom>
              <a:blipFill>
                <a:blip r:embed="rId6"/>
                <a:stretch>
                  <a:fillRect l="-585" r="-585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3858883" y="4800245"/>
                <a:ext cx="4104574" cy="6319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=0.988±0.033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883" y="4800245"/>
                <a:ext cx="4104574" cy="631904"/>
              </a:xfrm>
              <a:prstGeom prst="rect">
                <a:avLst/>
              </a:prstGeom>
              <a:blipFill>
                <a:blip r:embed="rId7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/>
          <p:cNvSpPr/>
          <p:nvPr/>
        </p:nvSpPr>
        <p:spPr>
          <a:xfrm>
            <a:off x="4068016" y="4246247"/>
            <a:ext cx="3763113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srgbClr val="0000FF"/>
                </a:solidFill>
              </a:rPr>
              <a:t>Lepton universality</a:t>
            </a:r>
            <a:r>
              <a:rPr lang="en-US" altLang="zh-CN" dirty="0">
                <a:solidFill>
                  <a:schemeClr val="tx1"/>
                </a:solidFill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5308782" y="5589963"/>
                <a:ext cx="3177202" cy="38134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p>
                        <m: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400" dirty="0">
                    <a:solidFill>
                      <a:schemeClr val="tx1"/>
                    </a:solidFill>
                  </a:rPr>
                  <a:t> is from PDG</a:t>
                </a:r>
                <a:endParaRPr lang="zh-CN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782" y="5589963"/>
                <a:ext cx="3177202" cy="381343"/>
              </a:xfrm>
              <a:prstGeom prst="rect">
                <a:avLst/>
              </a:prstGeom>
              <a:blipFill>
                <a:blip r:embed="rId8"/>
                <a:stretch>
                  <a:fillRect b="-625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接箭头连接符 20"/>
          <p:cNvCxnSpPr/>
          <p:nvPr/>
        </p:nvCxnSpPr>
        <p:spPr>
          <a:xfrm>
            <a:off x="5295417" y="5432149"/>
            <a:ext cx="432048" cy="206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/>
              <p:cNvSpPr txBox="1"/>
              <p:nvPr/>
            </p:nvSpPr>
            <p:spPr>
              <a:xfrm>
                <a:off x="3992295" y="2864444"/>
                <a:ext cx="2494209" cy="34535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𝑫𝑻</m:t>
                          </m:r>
                        </m:sub>
                        <m:sup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𝐩𝐫𝐝</m:t>
                          </m:r>
                        </m:sup>
                      </m:sSubSup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𝟏𝟑𝟐𝟕𝟏𝟐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𝟏𝟎𝟒𝟏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295" y="2864444"/>
                <a:ext cx="2494209" cy="345351"/>
              </a:xfrm>
              <a:prstGeom prst="rect">
                <a:avLst/>
              </a:prstGeom>
              <a:blipFill>
                <a:blip r:embed="rId9"/>
                <a:stretch>
                  <a:fillRect l="-1523" t="-3571" r="-1523" b="-1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7772517" y="4943158"/>
            <a:ext cx="10341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/>
              <a:t>consistent</a:t>
            </a:r>
            <a:endParaRPr lang="zh-CN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1557084" y="5780635"/>
                <a:ext cx="119404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miss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GeV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084" y="5780635"/>
                <a:ext cx="1194045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2551" t="-2174" r="-5612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接箭头连接符 18"/>
          <p:cNvCxnSpPr/>
          <p:nvPr/>
        </p:nvCxnSpPr>
        <p:spPr>
          <a:xfrm flipV="1">
            <a:off x="1948995" y="3695242"/>
            <a:ext cx="267279" cy="3197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2258379" y="3625260"/>
                <a:ext cx="1156470" cy="2154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379" y="3625260"/>
                <a:ext cx="1156470" cy="215444"/>
              </a:xfrm>
              <a:prstGeom prst="rect">
                <a:avLst/>
              </a:prstGeom>
              <a:blipFill rotWithShape="0">
                <a:blip r:embed="rId13"/>
                <a:stretch>
                  <a:fillRect l="-2604" b="-5405"/>
                </a:stretch>
              </a:blipFill>
              <a:ln>
                <a:solidFill>
                  <a:srgbClr val="FF0000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接箭头连接符 28"/>
          <p:cNvCxnSpPr/>
          <p:nvPr/>
        </p:nvCxnSpPr>
        <p:spPr>
          <a:xfrm flipH="1" flipV="1">
            <a:off x="1530148" y="2951578"/>
            <a:ext cx="134596" cy="575691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/>
              <p:cNvSpPr txBox="1"/>
              <p:nvPr/>
            </p:nvSpPr>
            <p:spPr>
              <a:xfrm>
                <a:off x="1018162" y="2626275"/>
                <a:ext cx="1999585" cy="276999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  <a:prstDash val="dash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signal</m:t>
                          </m:r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: </m:t>
                          </m:r>
                          <m:acc>
                            <m:accPr>
                              <m:chr m:val="̅"/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  <m:sup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2" name="文本框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162" y="2626275"/>
                <a:ext cx="1999585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3333" t="-4255" b="-31915"/>
                </a:stretch>
              </a:blipFill>
              <a:ln>
                <a:solidFill>
                  <a:srgbClr val="0000FF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/>
              <p:cNvSpPr txBox="1"/>
              <p:nvPr/>
            </p:nvSpPr>
            <p:spPr>
              <a:xfrm>
                <a:off x="1019065" y="4143554"/>
                <a:ext cx="1951495" cy="276999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  <a:prstDash val="dash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signal</m:t>
                          </m:r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: </m:t>
                          </m:r>
                          <m:acc>
                            <m:accPr>
                              <m:chr m:val="̅"/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  <m:sup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3" name="文本框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065" y="4143554"/>
                <a:ext cx="1951495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3416" t="-4255" r="-932" b="-31915"/>
                </a:stretch>
              </a:blipFill>
              <a:ln>
                <a:solidFill>
                  <a:srgbClr val="0000FF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接箭头连接符 30"/>
          <p:cNvCxnSpPr/>
          <p:nvPr/>
        </p:nvCxnSpPr>
        <p:spPr>
          <a:xfrm flipH="1" flipV="1">
            <a:off x="1382170" y="4419879"/>
            <a:ext cx="224605" cy="65436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V="1">
            <a:off x="2267623" y="5061149"/>
            <a:ext cx="162716" cy="4820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2495098" y="4900986"/>
            <a:ext cx="760007" cy="245915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Others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/>
              <p:cNvSpPr txBox="1"/>
              <p:nvPr/>
            </p:nvSpPr>
            <p:spPr>
              <a:xfrm>
                <a:off x="2071392" y="4468806"/>
                <a:ext cx="1360244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zh-CN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𝑜𝑏𝑠</m:t>
                        </m:r>
                      </m:sup>
                    </m:sSup>
                    <m:r>
                      <a:rPr lang="en-US" altLang="zh-CN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=4198±</m:t>
                    </m:r>
                  </m:oMath>
                </a14:m>
                <a:r>
                  <a:rPr lang="en-US" altLang="zh-CN" sz="1400" dirty="0">
                    <a:solidFill>
                      <a:srgbClr val="0000FF"/>
                    </a:solidFill>
                  </a:rPr>
                  <a:t>33</a:t>
                </a:r>
                <a:endParaRPr lang="zh-CN" altLang="en-US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9" name="文本框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392" y="4468806"/>
                <a:ext cx="1360244" cy="219227"/>
              </a:xfrm>
              <a:prstGeom prst="rect">
                <a:avLst/>
              </a:prstGeom>
              <a:blipFill rotWithShape="0">
                <a:blip r:embed="rId16"/>
                <a:stretch>
                  <a:fillRect l="-4484" t="-22222" r="-7175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45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3507E74-422E-8348-AEC2-DA7343A6D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59AE-630A-460B-A6BC-38F7F70D14DE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6EA8378-ECF0-D641-990D-F5A3D6DCE353}"/>
              </a:ext>
            </a:extLst>
          </p:cNvPr>
          <p:cNvSpPr/>
          <p:nvPr/>
        </p:nvSpPr>
        <p:spPr>
          <a:xfrm>
            <a:off x="196161" y="182680"/>
            <a:ext cx="1005403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SzPct val="100000"/>
              <a:defRPr sz="2000" b="1">
                <a:solidFill>
                  <a:srgbClr val="FF0000"/>
                </a:solidFill>
              </a:defRPr>
            </a:pPr>
            <a:r>
              <a:rPr lang="en-US" altLang="zh-CN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049179D0-911F-8642-A845-E0C8DBA7A214}"/>
                  </a:ext>
                </a:extLst>
              </p:cNvPr>
              <p:cNvSpPr/>
              <p:nvPr/>
            </p:nvSpPr>
            <p:spPr>
              <a:xfrm>
                <a:off x="1350971" y="390678"/>
                <a:ext cx="4982646" cy="22556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sSubSup>
                            <m:sSubSupPr>
                              <m:ctrlP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p>
                              <m:r>
                                <a:rPr lang="en-US" altLang="zh-CN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en-US" altLang="zh-CN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sub>
                          </m:sSub>
                          <m: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sSubSup>
                            <m:sSubSup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sz="2000" b="1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altLang="zh-CN" sz="20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20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sub>
                          </m:sSub>
                          <m: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p>
                                  <m:r>
                                    <a:rPr lang="en-US" altLang="zh-CN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altLang="zh-CN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CN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altLang="zh-CN" sz="20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sz="20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𝒎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en-US" altLang="zh-CN" sz="2000" b="1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CN" sz="2000" b="1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𝝉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CN" sz="2000" b="1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p>
                                          </m:sSup>
                                        </m:sub>
                                        <m:sup>
                                          <m:r>
                                            <a:rPr lang="en-US" altLang="zh-CN" sz="20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altLang="zh-CN" sz="20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sz="20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𝒎</m:t>
                                          </m:r>
                                        </m:e>
                                        <m:sub>
                                          <m:sSubSup>
                                            <m:sSubSupPr>
                                              <m:ctrlPr>
                                                <a:rPr lang="en-US" altLang="zh-CN" sz="2000" b="1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zh-CN" sz="2000" b="1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𝑫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b="1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altLang="zh-CN" sz="2000" b="1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𝒔</m:t>
                                              </m:r>
                                              <m:r>
                                                <a:rPr lang="en-US" altLang="zh-CN" sz="2000" b="1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zh-CN" sz="2000" b="1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p>
                                          </m:sSubSup>
                                        </m:sub>
                                        <m:sup>
                                          <m:r>
                                            <a:rPr lang="en-US" altLang="zh-CN" sz="20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p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CN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altLang="zh-CN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sz="2000" b="1" i="1">
                                              <a:latin typeface="Cambria Math" panose="02040503050406030204" pitchFamily="18" charset="0"/>
                                            </a:rPr>
                                            <m:t>𝒎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en-US" altLang="zh-CN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CN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𝝁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CN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p>
                                          </m:sSup>
                                        </m:sub>
                                        <m:sup>
                                          <m:r>
                                            <a:rPr lang="en-US" altLang="zh-CN" sz="20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altLang="zh-CN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sz="2000" b="1" i="1">
                                              <a:latin typeface="Cambria Math" panose="02040503050406030204" pitchFamily="18" charset="0"/>
                                            </a:rPr>
                                            <m:t>𝒎</m:t>
                                          </m:r>
                                        </m:e>
                                        <m:sub>
                                          <m:sSubSup>
                                            <m:sSubSupPr>
                                              <m:ctrlPr>
                                                <a:rPr lang="en-US" altLang="zh-CN" sz="20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zh-CN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𝑫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altLang="zh-CN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𝒔</m:t>
                                              </m:r>
                                              <m:r>
                                                <a:rPr lang="en-US" altLang="zh-CN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zh-CN" sz="2000" b="1" i="1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p>
                                          </m:sSubSup>
                                        </m:sub>
                                        <m:sup>
                                          <m:r>
                                            <a:rPr lang="en-US" altLang="zh-CN" sz="20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049179D0-911F-8642-A845-E0C8DBA7A2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971" y="390678"/>
                <a:ext cx="4982646" cy="22556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id="{BD90D128-86AB-EB45-8A55-78151206AACD}"/>
              </a:ext>
            </a:extLst>
          </p:cNvPr>
          <p:cNvSpPr/>
          <p:nvPr/>
        </p:nvSpPr>
        <p:spPr>
          <a:xfrm>
            <a:off x="196161" y="4454166"/>
            <a:ext cx="8913522" cy="798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deviation from experimental measurements potentially indicates the existence of New Physics beyond SM.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B7974118-7E6C-DC47-B51F-212FDAE346D8}"/>
                  </a:ext>
                </a:extLst>
              </p:cNvPr>
              <p:cNvSpPr/>
              <p:nvPr/>
            </p:nvSpPr>
            <p:spPr>
              <a:xfrm>
                <a:off x="196161" y="5664788"/>
                <a:ext cx="8157041" cy="4522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 predicted: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zh-CN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d>
                          <m:dPr>
                            <m:ctrlPr>
                              <a:rPr lang="en-US" altLang="zh-CN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d>
                      </m:sub>
                      <m:sup>
                        <m:r>
                          <a:rPr lang="en-US" altLang="zh-CN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altLang="zh-CN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)&lt;</m:t>
                    </m:r>
                    <m:r>
                      <a:rPr lang="en-US" altLang="zh-CN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not yet experimentally observed</a:t>
                </a:r>
                <a:r>
                  <a:rPr lang="en-US" altLang="zh-CN" sz="2000" dirty="0"/>
                  <a:t>.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B7974118-7E6C-DC47-B51F-212FDAE346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61" y="5664788"/>
                <a:ext cx="8157041" cy="452240"/>
              </a:xfrm>
              <a:prstGeom prst="rect">
                <a:avLst/>
              </a:prstGeom>
              <a:blipFill>
                <a:blip r:embed="rId3"/>
                <a:stretch>
                  <a:fillRect l="-778" t="-2703" b="-13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0EB65C4C-96E3-CB42-AE5A-ECB0B0550469}"/>
                  </a:ext>
                </a:extLst>
              </p:cNvPr>
              <p:cNvSpPr/>
              <p:nvPr/>
            </p:nvSpPr>
            <p:spPr>
              <a:xfrm>
                <a:off x="430866" y="3149988"/>
                <a:ext cx="6181051" cy="447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d>
                        <m:dPr>
                          <m:ctrlPr>
                            <a:rPr lang="en-US" altLang="zh-CN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p>
                              <m:r>
                                <a:rPr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sub>
                          </m:sSub>
                          <m:r>
                            <a:rPr lang="en-US" altLang="zh-CN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:  </m:t>
                          </m:r>
                          <m:sSup>
                            <m:sSupPr>
                              <m:ctrlPr>
                                <a:rPr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sub>
                          </m:sSub>
                          <m:r>
                            <a:rPr lang="en-US" altLang="zh-CN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:  </m:t>
                          </m:r>
                          <m:sSup>
                            <m:sSupPr>
                              <m:ctrlPr>
                                <a:rPr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</m:e>
                      </m:d>
                      <m:r>
                        <a:rPr lang="en-US" altLang="zh-CN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CN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𝟔𝟕</m:t>
                      </m:r>
                      <m:r>
                        <a:rPr lang="en-US" altLang="zh-CN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altLang="zh-CN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altLang="zh-CN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CN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𝟑𝟓</m:t>
                      </m:r>
                      <m:r>
                        <a:rPr lang="en-US" altLang="zh-CN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zh-CN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en-US" altLang="zh-CN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altLang="zh-CN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0EB65C4C-96E3-CB42-AE5A-ECB0B05504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66" y="3149988"/>
                <a:ext cx="6181051" cy="447110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501AEE7B-D4F1-5B43-912E-EAF0161752DF}"/>
                  </a:ext>
                </a:extLst>
              </p:cNvPr>
              <p:cNvSpPr/>
              <p:nvPr/>
            </p:nvSpPr>
            <p:spPr>
              <a:xfrm>
                <a:off x="453308" y="3648737"/>
                <a:ext cx="6158609" cy="447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d>
                        <m:dPr>
                          <m:ctrlPr>
                            <a:rPr lang="en-US" altLang="zh-CN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  <m:sup>
                              <m:r>
                                <a:rPr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altLang="zh-CN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p>
                              <m:r>
                                <a:rPr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sub>
                          </m:sSub>
                          <m:r>
                            <a:rPr lang="en-US" altLang="zh-CN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:  </m:t>
                          </m:r>
                          <m:sSup>
                            <m:sSupPr>
                              <m:ctrlPr>
                                <a:rPr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sub>
                          </m:sSub>
                          <m:r>
                            <a:rPr lang="en-US" altLang="zh-CN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: </m:t>
                          </m:r>
                          <m:sSup>
                            <m:sSupPr>
                              <m:ctrlPr>
                                <a:rPr lang="en-US" altLang="zh-CN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altLang="zh-CN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en-US" altLang="zh-CN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</m:e>
                      </m:d>
                      <m:r>
                        <a:rPr lang="en-US" altLang="zh-CN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altLang="zh-CN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𝟕𝟓</m:t>
                      </m:r>
                      <m:r>
                        <a:rPr lang="en-US" altLang="zh-CN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altLang="zh-CN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altLang="zh-CN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CN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𝟑𝟓</m:t>
                      </m:r>
                      <m:r>
                        <a:rPr lang="en-US" altLang="zh-CN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zh-CN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en-US" altLang="zh-CN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altLang="zh-CN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501AEE7B-D4F1-5B43-912E-EAF0161752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08" y="3648737"/>
                <a:ext cx="6158609" cy="447110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>
            <a:extLst>
              <a:ext uri="{FF2B5EF4-FFF2-40B4-BE49-F238E27FC236}">
                <a16:creationId xmlns:a16="http://schemas.microsoft.com/office/drawing/2014/main" id="{0EF40019-7507-254C-BC1E-A37867A696CC}"/>
              </a:ext>
            </a:extLst>
          </p:cNvPr>
          <p:cNvSpPr/>
          <p:nvPr/>
        </p:nvSpPr>
        <p:spPr>
          <a:xfrm>
            <a:off x="0" y="2625546"/>
            <a:ext cx="28103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Expectations in the SM: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9000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A8B01E5-2E38-F043-B53D-DA4EF8F89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59AE-630A-460B-A6BC-38F7F70D14DE}" type="slidenum">
              <a:rPr lang="zh-CN" altLang="en-US" smtClean="0"/>
              <a:t>5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535C3FFB-760B-B349-8413-B922C9D175AF}"/>
                  </a:ext>
                </a:extLst>
              </p:cNvPr>
              <p:cNvSpPr/>
              <p:nvPr/>
            </p:nvSpPr>
            <p:spPr>
              <a:xfrm>
                <a:off x="1993714" y="136524"/>
                <a:ext cx="5581977" cy="6612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  <a:defRPr sz="2000" b="1">
                    <a:solidFill>
                      <a:srgbClr val="FF0000"/>
                    </a:solidFill>
                  </a:defRPr>
                </a:pPr>
                <a:r>
                  <a:rPr lang="en-US" altLang="zh-CN" sz="2800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Hints of LFU violation in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altLang="zh-CN" sz="2800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decays </a:t>
                </a:r>
                <a:endParaRPr lang="en-US" altLang="zh-C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535C3FFB-760B-B349-8413-B922C9D17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714" y="136524"/>
                <a:ext cx="5581977" cy="661207"/>
              </a:xfrm>
              <a:prstGeom prst="rect">
                <a:avLst/>
              </a:prstGeom>
              <a:blipFill>
                <a:blip r:embed="rId3"/>
                <a:stretch>
                  <a:fillRect l="-2268" r="-1361" b="-264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25A1355B-AC57-B446-829B-F607571BC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703622"/>
            <a:ext cx="7459135" cy="48067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A8BCFCDA-BE7B-5E47-A4E7-AAC40E902EA4}"/>
                  </a:ext>
                </a:extLst>
              </p:cNvPr>
              <p:cNvSpPr/>
              <p:nvPr/>
            </p:nvSpPr>
            <p:spPr>
              <a:xfrm>
                <a:off x="180072" y="1194444"/>
                <a:ext cx="5215787" cy="421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𝑹</m:t>
                      </m:r>
                      <m:d>
                        <m:d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𝐁𝐅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d>
                            <m:d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e>
                          </m:d>
                        </m:sup>
                      </m:sSup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𝝉</m:t>
                      </m:r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sub>
                      </m:sSub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)/</m:t>
                      </m:r>
                      <m:r>
                        <a:rPr lang="en-US" altLang="zh-CN" sz="2000" b="1" i="0">
                          <a:latin typeface="Cambria Math" panose="02040503050406030204" pitchFamily="18" charset="0"/>
                        </a:rPr>
                        <m:t>𝐁𝐅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d>
                            <m:d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e>
                          </m:d>
                        </m:sup>
                      </m:sSup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ℓ</m:t>
                      </m:r>
                      <m:sSub>
                        <m:sSub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A8BCFCDA-BE7B-5E47-A4E7-AAC40E902E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72" y="1194444"/>
                <a:ext cx="5215787" cy="421013"/>
              </a:xfrm>
              <a:prstGeom prst="rect">
                <a:avLst/>
              </a:prstGeom>
              <a:blipFill>
                <a:blip r:embed="rId5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id="{C61D05F1-A017-0543-A7BA-629CE0C9D754}"/>
              </a:ext>
            </a:extLst>
          </p:cNvPr>
          <p:cNvSpPr/>
          <p:nvPr/>
        </p:nvSpPr>
        <p:spPr>
          <a:xfrm>
            <a:off x="3336578" y="5079998"/>
            <a:ext cx="1070486" cy="3411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SzPct val="100000"/>
              <a:defRPr sz="2000" b="1">
                <a:solidFill>
                  <a:srgbClr val="FF0000"/>
                </a:solidFill>
              </a:defRPr>
            </a:pPr>
            <a:r>
              <a:rPr lang="en-US" altLang="zh-CN" sz="1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(predication)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86CD1F7-4324-8C45-9636-ACC28345EAE1}"/>
              </a:ext>
            </a:extLst>
          </p:cNvPr>
          <p:cNvSpPr/>
          <p:nvPr/>
        </p:nvSpPr>
        <p:spPr>
          <a:xfrm>
            <a:off x="2787966" y="5322437"/>
            <a:ext cx="1070486" cy="3411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SzPct val="100000"/>
              <a:defRPr sz="2000" b="1">
                <a:solidFill>
                  <a:srgbClr val="FF0000"/>
                </a:solidFill>
              </a:defRPr>
            </a:pPr>
            <a:r>
              <a:rPr lang="en-US" altLang="zh-CN" sz="1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(predication)</a:t>
            </a:r>
          </a:p>
        </p:txBody>
      </p:sp>
    </p:spTree>
    <p:extLst>
      <p:ext uri="{BB962C8B-B14F-4D97-AF65-F5344CB8AC3E}">
        <p14:creationId xmlns:p14="http://schemas.microsoft.com/office/powerpoint/2010/main" val="35034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67AC372-F247-5B4B-B26C-7C73337B4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59AE-630A-460B-A6BC-38F7F70D14DE}" type="slidenum">
              <a:rPr lang="zh-CN" altLang="en-US" smtClean="0"/>
              <a:t>6</a:t>
            </a:fld>
            <a:endParaRPr lang="zh-CN" altLang="en-US"/>
          </a:p>
        </p:txBody>
      </p:sp>
      <p:grpSp>
        <p:nvGrpSpPr>
          <p:cNvPr id="3" name="Group 220">
            <a:extLst>
              <a:ext uri="{FF2B5EF4-FFF2-40B4-BE49-F238E27FC236}">
                <a16:creationId xmlns:a16="http://schemas.microsoft.com/office/drawing/2014/main" id="{AF6B7436-C5C5-C442-91D3-FB4D20AA79EE}"/>
              </a:ext>
            </a:extLst>
          </p:cNvPr>
          <p:cNvGrpSpPr/>
          <p:nvPr/>
        </p:nvGrpSpPr>
        <p:grpSpPr>
          <a:xfrm>
            <a:off x="1585813" y="296773"/>
            <a:ext cx="6186461" cy="1531825"/>
            <a:chOff x="-1" y="-888878"/>
            <a:chExt cx="5274638" cy="1531821"/>
          </a:xfrm>
        </p:grpSpPr>
        <p:sp>
          <p:nvSpPr>
            <p:cNvPr id="4" name="Shape 218">
              <a:extLst>
                <a:ext uri="{FF2B5EF4-FFF2-40B4-BE49-F238E27FC236}">
                  <a16:creationId xmlns:a16="http://schemas.microsoft.com/office/drawing/2014/main" id="{C18C0AC4-0539-644A-B222-083440DFCB0E}"/>
                </a:ext>
              </a:extLst>
            </p:cNvPr>
            <p:cNvSpPr/>
            <p:nvPr/>
          </p:nvSpPr>
          <p:spPr>
            <a:xfrm>
              <a:off x="-1" y="-1"/>
              <a:ext cx="5143538" cy="642944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 b="1"/>
              </a:pPr>
              <a:endParaRPr/>
            </a:p>
          </p:txBody>
        </p:sp>
        <p:sp>
          <p:nvSpPr>
            <p:cNvPr id="5" name="Shape 219">
              <a:extLst>
                <a:ext uri="{FF2B5EF4-FFF2-40B4-BE49-F238E27FC236}">
                  <a16:creationId xmlns:a16="http://schemas.microsoft.com/office/drawing/2014/main" id="{D1450E94-BE0D-A84F-A045-98F0A52B19FC}"/>
                </a:ext>
              </a:extLst>
            </p:cNvPr>
            <p:cNvSpPr/>
            <p:nvPr/>
          </p:nvSpPr>
          <p:spPr>
            <a:xfrm>
              <a:off x="131099" y="-888878"/>
              <a:ext cx="5143538" cy="5847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c="http://schemas.openxmlformats.org/markup-compatibility/2006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800" b="1"/>
              </a:pPr>
              <a:r>
                <a:rPr lang="en-US" sz="3200" dirty="0">
                  <a:solidFill>
                    <a:srgbClr val="0432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sz="3200" dirty="0">
                  <a:solidFill>
                    <a:srgbClr val="0432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ata set</a:t>
              </a:r>
              <a:r>
                <a:rPr lang="en-US" sz="3200" dirty="0">
                  <a:solidFill>
                    <a:srgbClr val="0432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sz="32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image2.png">
            <a:extLst>
              <a:ext uri="{FF2B5EF4-FFF2-40B4-BE49-F238E27FC236}">
                <a16:creationId xmlns:a16="http://schemas.microsoft.com/office/drawing/2014/main" id="{2DE1C956-C171-0346-AAB4-F88C9077D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00" y="661190"/>
            <a:ext cx="1063843" cy="4407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DDE4536-F04B-0E4B-B6BD-057D81417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72110"/>
            <a:ext cx="4349486" cy="201588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B799299-D55F-1A4B-A229-37B4A813F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172" y="4405765"/>
            <a:ext cx="4538828" cy="19505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A68E051-35D0-6846-B5ED-76C0B4119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0227" y="1238723"/>
            <a:ext cx="3403858" cy="27720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表格 3">
                <a:extLst>
                  <a:ext uri="{FF2B5EF4-FFF2-40B4-BE49-F238E27FC236}">
                    <a16:creationId xmlns:a16="http://schemas.microsoft.com/office/drawing/2014/main" id="{4DE1A0B0-9C7D-C745-8FD2-2D929863F4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054773"/>
                  </p:ext>
                </p:extLst>
              </p:nvPr>
            </p:nvGraphicFramePr>
            <p:xfrm>
              <a:off x="161300" y="1348096"/>
              <a:ext cx="5445748" cy="25192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72087">
                      <a:extLst>
                        <a:ext uri="{9D8B030D-6E8A-4147-A177-3AD203B41FA5}">
                          <a16:colId xmlns:a16="http://schemas.microsoft.com/office/drawing/2014/main" val="1590595674"/>
                        </a:ext>
                      </a:extLst>
                    </a:gridCol>
                    <a:gridCol w="1332548">
                      <a:extLst>
                        <a:ext uri="{9D8B030D-6E8A-4147-A177-3AD203B41FA5}">
                          <a16:colId xmlns:a16="http://schemas.microsoft.com/office/drawing/2014/main" val="4100628690"/>
                        </a:ext>
                      </a:extLst>
                    </a:gridCol>
                    <a:gridCol w="2641113">
                      <a:extLst>
                        <a:ext uri="{9D8B030D-6E8A-4147-A177-3AD203B41FA5}">
                          <a16:colId xmlns:a16="http://schemas.microsoft.com/office/drawing/2014/main" val="408198914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altLang="zh-CN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𝐜𝐦𝐬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(GeV)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Luminosity 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𝐟</m:t>
                              </m:r>
                              <m:sSup>
                                <m:sSupPr>
                                  <m:ctrlP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p>
                                  <m:r>
                                    <a:rPr lang="en-US" altLang="zh-CN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Decay of interest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59992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altLang="zh-CN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𝟎𝟗𝟕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altLang="zh-CN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altLang="zh-CN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altLang="zh-CN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altLang="zh-CN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altLang="zh-CN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𝑱</m:t>
                                </m:r>
                                <m:r>
                                  <a:rPr lang="en-US" altLang="zh-CN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zh-CN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𝝍</m:t>
                                </m:r>
                                <m:r>
                                  <a:rPr lang="en-US" altLang="zh-CN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altLang="zh-CN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𝚲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𝚲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148551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𝟕𝟕𝟑</m:t>
                              </m:r>
                            </m:oMath>
                          </a14:m>
                          <a:r>
                            <a:rPr lang="en-US" altLang="zh-CN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𝟗𝟑</m:t>
                              </m:r>
                            </m:oMath>
                          </a14:m>
                          <a:r>
                            <a:rPr lang="en-US" altLang="zh-CN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𝝍</m:t>
                              </m:r>
                              <m:d>
                                <m:dPr>
                                  <m:ctrlP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𝟑𝟕𝟕𝟎</m:t>
                                  </m:r>
                                </m:e>
                              </m:d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zh-CN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34616831"/>
                      </a:ext>
                    </a:extLst>
                  </a:tr>
                  <a:tr h="38961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𝟏𝟕𝟖</m:t>
                              </m:r>
                            </m:oMath>
                          </a14:m>
                          <a:r>
                            <a:rPr lang="en-US" altLang="zh-CN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𝟏𝟖𝟗</m:t>
                              </m:r>
                            </m:oMath>
                          </a14:m>
                          <a:r>
                            <a:rPr lang="en-US" altLang="zh-CN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altLang="zh-CN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altLang="zh-CN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altLang="zh-CN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altLang="zh-CN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altLang="zh-CN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  <m:sup>
                                    <m:r>
                                      <a:rPr lang="en-US" altLang="zh-CN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120433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𝟏𝟗</m:t>
                              </m:r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𝟐𝟑</m:t>
                              </m:r>
                            </m:oMath>
                          </a14:m>
                          <a:r>
                            <a:rPr lang="en-US" altLang="zh-CN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𝟏𝟑</m:t>
                              </m:r>
                            </m:oMath>
                          </a14:m>
                          <a:r>
                            <a:rPr lang="en-US" altLang="zh-CN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552559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altLang="zh-CN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𝟓𝟗𝟗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𝟓𝟔𝟕</m:t>
                              </m:r>
                            </m:oMath>
                          </a14:m>
                          <a:r>
                            <a:rPr lang="en-US" altLang="zh-CN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altLang="zh-CN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altLang="zh-CN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altLang="zh-CN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altLang="zh-CN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𝚲</m:t>
                                    </m:r>
                                  </m:e>
                                  <m:sub>
                                    <m:r>
                                      <a:rPr lang="en-US" altLang="zh-CN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𝐜</m:t>
                                    </m:r>
                                  </m:sub>
                                  <m:sup>
                                    <m:r>
                                      <a:rPr lang="en-US" altLang="zh-CN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altLang="zh-CN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b="1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𝚲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𝐜</m:t>
                                    </m:r>
                                  </m:sub>
                                  <m:sup>
                                    <m:r>
                                      <a:rPr lang="en-US" altLang="zh-CN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64884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表格 3">
                <a:extLst>
                  <a:ext uri="{FF2B5EF4-FFF2-40B4-BE49-F238E27FC236}">
                    <a16:creationId xmlns:a16="http://schemas.microsoft.com/office/drawing/2014/main" id="{4DE1A0B0-9C7D-C745-8FD2-2D929863F4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054773"/>
                  </p:ext>
                </p:extLst>
              </p:nvPr>
            </p:nvGraphicFramePr>
            <p:xfrm>
              <a:off x="161300" y="1348096"/>
              <a:ext cx="5445748" cy="25192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72087">
                      <a:extLst>
                        <a:ext uri="{9D8B030D-6E8A-4147-A177-3AD203B41FA5}">
                          <a16:colId xmlns:a16="http://schemas.microsoft.com/office/drawing/2014/main" val="1590595674"/>
                        </a:ext>
                      </a:extLst>
                    </a:gridCol>
                    <a:gridCol w="1332548">
                      <a:extLst>
                        <a:ext uri="{9D8B030D-6E8A-4147-A177-3AD203B41FA5}">
                          <a16:colId xmlns:a16="http://schemas.microsoft.com/office/drawing/2014/main" val="4100628690"/>
                        </a:ext>
                      </a:extLst>
                    </a:gridCol>
                    <a:gridCol w="2641113">
                      <a:extLst>
                        <a:ext uri="{9D8B030D-6E8A-4147-A177-3AD203B41FA5}">
                          <a16:colId xmlns:a16="http://schemas.microsoft.com/office/drawing/2014/main" val="4081989149"/>
                        </a:ext>
                      </a:extLst>
                    </a:gridCol>
                  </a:tblGrid>
                  <a:tr h="6462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862" t="-3922" r="-273276" b="-2960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11429" t="-3922" r="-201905" b="-2960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Decay of interest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59992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862" t="-182759" r="-273276" b="-4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11429" t="-182759" r="-201905" b="-4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06220" t="-182759" r="-1435" b="-4206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48551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862" t="-273333" r="-273276" b="-3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11429" t="-273333" r="-201905" b="-3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06220" t="-273333" r="-1435" b="-30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616831"/>
                      </a:ext>
                    </a:extLst>
                  </a:tr>
                  <a:tr h="38961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862" t="-373333" r="-273276" b="-2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11429" t="-373333" r="-201905" b="-206667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06220" t="-186667" r="-1435" b="-5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20433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862" t="-473333" r="-273276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11429" t="-473333" r="-201905" b="-10666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552559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862" t="-593103" r="-273276" b="-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11429" t="-593103" r="-201905" b="-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06220" t="-593103" r="-1435" b="-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48840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AC2B0D0A-6A73-5A49-882E-00A8AA859B61}"/>
                  </a:ext>
                </a:extLst>
              </p:cNvPr>
              <p:cNvSpPr/>
              <p:nvPr/>
            </p:nvSpPr>
            <p:spPr>
              <a:xfrm>
                <a:off x="6457950" y="1580537"/>
                <a:ext cx="1404552" cy="40011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sample</a:t>
                </a:r>
                <a:endParaRPr lang="zh-CN" alt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AC2B0D0A-6A73-5A49-882E-00A8AA859B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950" y="1580537"/>
                <a:ext cx="1404552" cy="400110"/>
              </a:xfrm>
              <a:prstGeom prst="rect">
                <a:avLst/>
              </a:prstGeom>
              <a:blipFill>
                <a:blip r:embed="rId7"/>
                <a:stretch>
                  <a:fillRect l="-1786" t="-9375" r="-3571" b="-28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1842A1EC-B6FC-FF45-89CF-E8448271A503}"/>
                  </a:ext>
                </a:extLst>
              </p:cNvPr>
              <p:cNvSpPr/>
              <p:nvPr/>
            </p:nvSpPr>
            <p:spPr>
              <a:xfrm>
                <a:off x="586180" y="4429669"/>
                <a:ext cx="1999265" cy="400110"/>
              </a:xfrm>
              <a:prstGeom prst="rect">
                <a:avLst/>
              </a:prstGeom>
              <a:solidFill>
                <a:srgbClr val="7C88FD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𝝍</m:t>
                    </m:r>
                    <m:r>
                      <a:rPr lang="en-US" altLang="zh-CN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𝟑𝟕𝟕𝟎</m:t>
                    </m:r>
                    <m:r>
                      <a:rPr lang="en-US" altLang="zh-CN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sample</a:t>
                </a:r>
                <a:endParaRPr lang="zh-CN" altLang="en-US" sz="2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1842A1EC-B6FC-FF45-89CF-E8448271A5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80" y="4429669"/>
                <a:ext cx="1999265" cy="400110"/>
              </a:xfrm>
              <a:prstGeom prst="rect">
                <a:avLst/>
              </a:prstGeom>
              <a:blipFill>
                <a:blip r:embed="rId8"/>
                <a:stretch>
                  <a:fillRect l="-1266" t="-6061" r="-1899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A48EA5CD-304F-DB46-80A9-799EF73CC2BE}"/>
                  </a:ext>
                </a:extLst>
              </p:cNvPr>
              <p:cNvSpPr/>
              <p:nvPr/>
            </p:nvSpPr>
            <p:spPr>
              <a:xfrm>
                <a:off x="5405216" y="4877353"/>
                <a:ext cx="2367058" cy="400110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>
                            <a:solidFill>
                              <a:srgbClr val="7C88FD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solidFill>
                              <a:srgbClr val="7C88FD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rgbClr val="7C88FD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CN" sz="2000" b="1" i="1">
                            <a:solidFill>
                              <a:srgbClr val="7C88FD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sz="2000" b="1" i="1">
                        <a:solidFill>
                          <a:srgbClr val="7C88FD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altLang="zh-CN" sz="20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CN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altLang="zh-CN" sz="2000" b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altLang="zh-CN" sz="2000" b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sub>
                      <m:sup>
                        <m:r>
                          <a:rPr lang="en-US" altLang="zh-CN" sz="2000" b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sz="20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sample</a:t>
                </a:r>
                <a:endParaRPr lang="zh-CN" altLang="en-US" sz="2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A48EA5CD-304F-DB46-80A9-799EF73CC2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216" y="4877353"/>
                <a:ext cx="2367058" cy="400110"/>
              </a:xfrm>
              <a:prstGeom prst="rect">
                <a:avLst/>
              </a:prstGeom>
              <a:blipFill>
                <a:blip r:embed="rId9"/>
                <a:stretch>
                  <a:fillRect t="-9375" r="-2139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624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矩形 104">
            <a:extLst>
              <a:ext uri="{FF2B5EF4-FFF2-40B4-BE49-F238E27FC236}">
                <a16:creationId xmlns:a16="http://schemas.microsoft.com/office/drawing/2014/main" id="{06DC6CB9-818B-B34C-B37E-7F84145F4280}"/>
              </a:ext>
            </a:extLst>
          </p:cNvPr>
          <p:cNvSpPr/>
          <p:nvPr/>
        </p:nvSpPr>
        <p:spPr>
          <a:xfrm>
            <a:off x="6055910" y="3446063"/>
            <a:ext cx="3024559" cy="3299732"/>
          </a:xfrm>
          <a:prstGeom prst="rect">
            <a:avLst/>
          </a:prstGeom>
          <a:noFill/>
          <a:ln w="38100">
            <a:solidFill>
              <a:srgbClr val="0432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7F14F2C-516A-F041-87CE-2453E9C2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59AE-630A-460B-A6BC-38F7F70D14DE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4" name="爆炸形 2 79">
            <a:extLst>
              <a:ext uri="{FF2B5EF4-FFF2-40B4-BE49-F238E27FC236}">
                <a16:creationId xmlns:a16="http://schemas.microsoft.com/office/drawing/2014/main" id="{09AF7208-BCA8-8F43-8505-7C70D5B69AB8}"/>
              </a:ext>
            </a:extLst>
          </p:cNvPr>
          <p:cNvSpPr/>
          <p:nvPr/>
        </p:nvSpPr>
        <p:spPr>
          <a:xfrm>
            <a:off x="6936099" y="1459892"/>
            <a:ext cx="1643316" cy="817066"/>
          </a:xfrm>
          <a:prstGeom prst="irregularSeal2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4.178 GeV</a:t>
            </a:r>
            <a:endParaRPr lang="zh-CN" alt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直接箭头连接符 23">
            <a:extLst>
              <a:ext uri="{FF2B5EF4-FFF2-40B4-BE49-F238E27FC236}">
                <a16:creationId xmlns:a16="http://schemas.microsoft.com/office/drawing/2014/main" id="{733D26E1-7B8B-0D44-A597-398E1A7D57E4}"/>
              </a:ext>
            </a:extLst>
          </p:cNvPr>
          <p:cNvCxnSpPr>
            <a:cxnSpLocks/>
          </p:cNvCxnSpPr>
          <p:nvPr/>
        </p:nvCxnSpPr>
        <p:spPr>
          <a:xfrm flipV="1">
            <a:off x="7817083" y="1262664"/>
            <a:ext cx="130214" cy="284863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24">
            <a:extLst>
              <a:ext uri="{FF2B5EF4-FFF2-40B4-BE49-F238E27FC236}">
                <a16:creationId xmlns:a16="http://schemas.microsoft.com/office/drawing/2014/main" id="{CF5FED39-9DEB-D94C-B7D3-ED2EB78DC15A}"/>
              </a:ext>
            </a:extLst>
          </p:cNvPr>
          <p:cNvCxnSpPr>
            <a:cxnSpLocks/>
          </p:cNvCxnSpPr>
          <p:nvPr/>
        </p:nvCxnSpPr>
        <p:spPr>
          <a:xfrm flipH="1">
            <a:off x="7632050" y="2134871"/>
            <a:ext cx="63109" cy="1812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0C25D4A0-E171-0B43-A2B8-0B074968C290}"/>
                  </a:ext>
                </a:extLst>
              </p:cNvPr>
              <p:cNvSpPr/>
              <p:nvPr/>
            </p:nvSpPr>
            <p:spPr>
              <a:xfrm>
                <a:off x="7784642" y="942727"/>
                <a:ext cx="5581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  <m:sup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0C25D4A0-E171-0B43-A2B8-0B074968C2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642" y="942727"/>
                <a:ext cx="558102" cy="369332"/>
              </a:xfrm>
              <a:prstGeom prst="rect">
                <a:avLst/>
              </a:prstGeom>
              <a:blipFill>
                <a:blip r:embed="rId2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0387D099-B451-FD44-B744-271E7087313E}"/>
                  </a:ext>
                </a:extLst>
              </p:cNvPr>
              <p:cNvSpPr/>
              <p:nvPr/>
            </p:nvSpPr>
            <p:spPr>
              <a:xfrm>
                <a:off x="7314984" y="2274016"/>
                <a:ext cx="6398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  <m:sup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∗+</m:t>
                          </m:r>
                        </m:sup>
                      </m:sSubSup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0387D099-B451-FD44-B744-271E708731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984" y="2274016"/>
                <a:ext cx="63985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接箭头连接符 27">
            <a:extLst>
              <a:ext uri="{FF2B5EF4-FFF2-40B4-BE49-F238E27FC236}">
                <a16:creationId xmlns:a16="http://schemas.microsoft.com/office/drawing/2014/main" id="{7C14B097-16F3-C94C-BFE5-3F08F7F2C01D}"/>
              </a:ext>
            </a:extLst>
          </p:cNvPr>
          <p:cNvCxnSpPr>
            <a:cxnSpLocks/>
          </p:cNvCxnSpPr>
          <p:nvPr/>
        </p:nvCxnSpPr>
        <p:spPr>
          <a:xfrm>
            <a:off x="7746406" y="2612278"/>
            <a:ext cx="118219" cy="234805"/>
          </a:xfrm>
          <a:prstGeom prst="straightConnector1">
            <a:avLst/>
          </a:prstGeom>
          <a:ln w="38100">
            <a:solidFill>
              <a:srgbClr val="CC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28">
            <a:extLst>
              <a:ext uri="{FF2B5EF4-FFF2-40B4-BE49-F238E27FC236}">
                <a16:creationId xmlns:a16="http://schemas.microsoft.com/office/drawing/2014/main" id="{7A7C8688-66F7-0545-9CF1-444DDADE7644}"/>
              </a:ext>
            </a:extLst>
          </p:cNvPr>
          <p:cNvCxnSpPr>
            <a:cxnSpLocks/>
          </p:cNvCxnSpPr>
          <p:nvPr/>
        </p:nvCxnSpPr>
        <p:spPr>
          <a:xfrm flipH="1">
            <a:off x="7320544" y="2638142"/>
            <a:ext cx="231794" cy="1813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C8D8B874-EB77-E54F-A8EF-005E787DE4D2}"/>
                  </a:ext>
                </a:extLst>
              </p:cNvPr>
              <p:cNvSpPr/>
              <p:nvPr/>
            </p:nvSpPr>
            <p:spPr>
              <a:xfrm>
                <a:off x="6890827" y="2666214"/>
                <a:ext cx="5581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  <m:sup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C8D8B874-EB77-E54F-A8EF-005E787DE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827" y="2666214"/>
                <a:ext cx="55810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3764AA0-7AB7-CA4C-A5A5-77A4CCFEF9A3}"/>
                  </a:ext>
                </a:extLst>
              </p:cNvPr>
              <p:cNvSpPr txBox="1"/>
              <p:nvPr/>
            </p:nvSpPr>
            <p:spPr>
              <a:xfrm>
                <a:off x="7789612" y="2800940"/>
                <a:ext cx="669991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CC00FF"/>
                          </a:solidFill>
                          <a:latin typeface="Cambria Math" panose="02040503050406030204" pitchFamily="18" charset="0"/>
                        </a:rPr>
                        <m:t>𝜸</m:t>
                      </m:r>
                      <m:r>
                        <a:rPr lang="en-US" altLang="zh-CN" b="1" i="1" smtClean="0">
                          <a:solidFill>
                            <a:srgbClr val="CC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altLang="zh-CN" b="1" i="1" smtClean="0">
                          <a:solidFill>
                            <a:srgbClr val="CC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b="1" dirty="0">
                  <a:solidFill>
                    <a:srgbClr val="CC00FF"/>
                  </a:solidFill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3764AA0-7AB7-CA4C-A5A5-77A4CCFEF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9612" y="2800940"/>
                <a:ext cx="669991" cy="283219"/>
              </a:xfrm>
              <a:prstGeom prst="rect">
                <a:avLst/>
              </a:prstGeom>
              <a:blipFill>
                <a:blip r:embed="rId5"/>
                <a:stretch>
                  <a:fillRect l="-7407" r="-9259" b="-391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接箭头连接符 34">
            <a:extLst>
              <a:ext uri="{FF2B5EF4-FFF2-40B4-BE49-F238E27FC236}">
                <a16:creationId xmlns:a16="http://schemas.microsoft.com/office/drawing/2014/main" id="{7A8C8C3E-CCAF-A746-8E75-2A226E88A78E}"/>
              </a:ext>
            </a:extLst>
          </p:cNvPr>
          <p:cNvCxnSpPr>
            <a:cxnSpLocks/>
          </p:cNvCxnSpPr>
          <p:nvPr/>
        </p:nvCxnSpPr>
        <p:spPr>
          <a:xfrm flipH="1" flipV="1">
            <a:off x="7857814" y="711064"/>
            <a:ext cx="90093" cy="264954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35">
            <a:extLst>
              <a:ext uri="{FF2B5EF4-FFF2-40B4-BE49-F238E27FC236}">
                <a16:creationId xmlns:a16="http://schemas.microsoft.com/office/drawing/2014/main" id="{059316EA-F7A2-8F4D-A0A2-44DD7FFA0C43}"/>
              </a:ext>
            </a:extLst>
          </p:cNvPr>
          <p:cNvCxnSpPr>
            <a:cxnSpLocks/>
          </p:cNvCxnSpPr>
          <p:nvPr/>
        </p:nvCxnSpPr>
        <p:spPr>
          <a:xfrm flipV="1">
            <a:off x="8118365" y="696822"/>
            <a:ext cx="124292" cy="244548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36">
            <a:extLst>
              <a:ext uri="{FF2B5EF4-FFF2-40B4-BE49-F238E27FC236}">
                <a16:creationId xmlns:a16="http://schemas.microsoft.com/office/drawing/2014/main" id="{57341D0D-3A92-1945-8F97-C58A5F8F7785}"/>
              </a:ext>
            </a:extLst>
          </p:cNvPr>
          <p:cNvCxnSpPr>
            <a:cxnSpLocks/>
          </p:cNvCxnSpPr>
          <p:nvPr/>
        </p:nvCxnSpPr>
        <p:spPr>
          <a:xfrm flipV="1">
            <a:off x="8254644" y="911810"/>
            <a:ext cx="355286" cy="175918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1FE05407-79A6-3447-893F-5983B5D9DB58}"/>
                  </a:ext>
                </a:extLst>
              </p:cNvPr>
              <p:cNvSpPr txBox="1"/>
              <p:nvPr/>
            </p:nvSpPr>
            <p:spPr>
              <a:xfrm>
                <a:off x="7597507" y="411397"/>
                <a:ext cx="374269" cy="276999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1FE05407-79A6-3447-893F-5983B5D9D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507" y="411397"/>
                <a:ext cx="374269" cy="276999"/>
              </a:xfrm>
              <a:prstGeom prst="rect">
                <a:avLst/>
              </a:prstGeom>
              <a:blipFill>
                <a:blip r:embed="rId6"/>
                <a:stretch>
                  <a:fillRect l="-13333" r="-10000" b="-17391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6233D43-4CCD-DD4F-8F2B-C7A5167A144C}"/>
                  </a:ext>
                </a:extLst>
              </p:cNvPr>
              <p:cNvSpPr txBox="1"/>
              <p:nvPr/>
            </p:nvSpPr>
            <p:spPr>
              <a:xfrm>
                <a:off x="8141953" y="394822"/>
                <a:ext cx="374269" cy="276999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6233D43-4CCD-DD4F-8F2B-C7A5167A1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1953" y="394822"/>
                <a:ext cx="374269" cy="276999"/>
              </a:xfrm>
              <a:prstGeom prst="rect">
                <a:avLst/>
              </a:prstGeom>
              <a:blipFill>
                <a:blip r:embed="rId7"/>
                <a:stretch>
                  <a:fillRect l="-16667" r="-3333" b="-18182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D4E1917-C038-4D40-A93D-1B14BC7E6822}"/>
                  </a:ext>
                </a:extLst>
              </p:cNvPr>
              <p:cNvSpPr txBox="1"/>
              <p:nvPr/>
            </p:nvSpPr>
            <p:spPr>
              <a:xfrm>
                <a:off x="8562481" y="623545"/>
                <a:ext cx="359009" cy="276999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D4E1917-C038-4D40-A93D-1B14BC7E6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2481" y="623545"/>
                <a:ext cx="359009" cy="276999"/>
              </a:xfrm>
              <a:prstGeom prst="rect">
                <a:avLst/>
              </a:prstGeom>
              <a:blipFill>
                <a:blip r:embed="rId8"/>
                <a:stretch>
                  <a:fillRect l="-6897" r="-6897" b="-4167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D2C74DB-301F-0E47-AEB0-68D57220D1C6}"/>
                  </a:ext>
                </a:extLst>
              </p:cNvPr>
              <p:cNvSpPr txBox="1"/>
              <p:nvPr/>
            </p:nvSpPr>
            <p:spPr>
              <a:xfrm>
                <a:off x="6407118" y="2934865"/>
                <a:ext cx="32636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D2C74DB-301F-0E47-AEB0-68D57220D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118" y="2934865"/>
                <a:ext cx="326362" cy="276999"/>
              </a:xfrm>
              <a:prstGeom prst="rect">
                <a:avLst/>
              </a:prstGeom>
              <a:blipFill>
                <a:blip r:embed="rId9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矩形 21">
            <a:extLst>
              <a:ext uri="{FF2B5EF4-FFF2-40B4-BE49-F238E27FC236}">
                <a16:creationId xmlns:a16="http://schemas.microsoft.com/office/drawing/2014/main" id="{A7778AC3-4F3E-9141-BF04-AA8AA8CCB0DA}"/>
              </a:ext>
            </a:extLst>
          </p:cNvPr>
          <p:cNvSpPr/>
          <p:nvPr/>
        </p:nvSpPr>
        <p:spPr>
          <a:xfrm>
            <a:off x="6815855" y="669050"/>
            <a:ext cx="521520" cy="360274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Tag</a:t>
            </a:r>
            <a:endParaRPr lang="zh-CN" altLang="en-US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E1E9EDF-1350-EF41-B09A-4D18A018D623}"/>
              </a:ext>
            </a:extLst>
          </p:cNvPr>
          <p:cNvSpPr/>
          <p:nvPr/>
        </p:nvSpPr>
        <p:spPr>
          <a:xfrm>
            <a:off x="8292016" y="2396437"/>
            <a:ext cx="778740" cy="35525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直接箭头连接符 17">
            <a:extLst>
              <a:ext uri="{FF2B5EF4-FFF2-40B4-BE49-F238E27FC236}">
                <a16:creationId xmlns:a16="http://schemas.microsoft.com/office/drawing/2014/main" id="{7F0FBAA9-BA10-4F44-8812-9983630CDEF6}"/>
              </a:ext>
            </a:extLst>
          </p:cNvPr>
          <p:cNvCxnSpPr>
            <a:cxnSpLocks/>
          </p:cNvCxnSpPr>
          <p:nvPr/>
        </p:nvCxnSpPr>
        <p:spPr>
          <a:xfrm>
            <a:off x="6337983" y="1868425"/>
            <a:ext cx="77874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18">
            <a:extLst>
              <a:ext uri="{FF2B5EF4-FFF2-40B4-BE49-F238E27FC236}">
                <a16:creationId xmlns:a16="http://schemas.microsoft.com/office/drawing/2014/main" id="{B3412C34-2BFC-584B-8CBD-69C26FEB5294}"/>
              </a:ext>
            </a:extLst>
          </p:cNvPr>
          <p:cNvCxnSpPr>
            <a:cxnSpLocks/>
          </p:cNvCxnSpPr>
          <p:nvPr/>
        </p:nvCxnSpPr>
        <p:spPr>
          <a:xfrm flipH="1">
            <a:off x="8337092" y="1860591"/>
            <a:ext cx="716865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12989A51-EDC9-3B47-9BA5-46FBD1214504}"/>
                  </a:ext>
                </a:extLst>
              </p:cNvPr>
              <p:cNvSpPr txBox="1"/>
              <p:nvPr/>
            </p:nvSpPr>
            <p:spPr>
              <a:xfrm>
                <a:off x="6563879" y="1568896"/>
                <a:ext cx="326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12989A51-EDC9-3B47-9BA5-46FBD1214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879" y="1568896"/>
                <a:ext cx="326948" cy="276999"/>
              </a:xfrm>
              <a:prstGeom prst="rect">
                <a:avLst/>
              </a:prstGeom>
              <a:blipFill>
                <a:blip r:embed="rId10"/>
                <a:stretch>
                  <a:fillRect l="-3704" r="-37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E292D56C-6146-2447-B120-61A11C606FDC}"/>
                  </a:ext>
                </a:extLst>
              </p:cNvPr>
              <p:cNvSpPr txBox="1"/>
              <p:nvPr/>
            </p:nvSpPr>
            <p:spPr>
              <a:xfrm>
                <a:off x="8727010" y="1930275"/>
                <a:ext cx="326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E292D56C-6146-2447-B120-61A11C606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7010" y="1930275"/>
                <a:ext cx="326948" cy="276999"/>
              </a:xfrm>
              <a:prstGeom prst="rect">
                <a:avLst/>
              </a:prstGeom>
              <a:blipFill>
                <a:blip r:embed="rId11"/>
                <a:stretch>
                  <a:fillRect l="-1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D9144A88-FB21-1B4F-841F-17B1FA8BE812}"/>
                  </a:ext>
                </a:extLst>
              </p:cNvPr>
              <p:cNvSpPr txBox="1"/>
              <p:nvPr/>
            </p:nvSpPr>
            <p:spPr>
              <a:xfrm>
                <a:off x="6136034" y="4199729"/>
                <a:ext cx="2851760" cy="5001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1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altLang="zh-CN" sz="1100" b="1" i="0" smtClean="0">
                              <a:latin typeface="Cambria Math" panose="02040503050406030204" pitchFamily="18" charset="0"/>
                            </a:rPr>
                            <m:t>𝐫𝐞𝐜</m:t>
                          </m:r>
                        </m:sub>
                      </m:sSub>
                      <m:r>
                        <a:rPr lang="en-US" altLang="zh-CN" sz="11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sz="11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CN" sz="11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11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11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100" b="1" i="1" smtClean="0">
                                          <a:latin typeface="Cambria Math" panose="02040503050406030204" pitchFamily="18" charset="0"/>
                                        </a:rPr>
                                        <m:t>𝑬</m:t>
                                      </m:r>
                                    </m:e>
                                    <m:sub>
                                      <m:r>
                                        <a:rPr lang="en-US" altLang="zh-CN" sz="1100" b="1" i="0" smtClean="0">
                                          <a:latin typeface="Cambria Math" panose="02040503050406030204" pitchFamily="18" charset="0"/>
                                        </a:rPr>
                                        <m:t>𝐜𝐦</m:t>
                                      </m:r>
                                    </m:sub>
                                  </m:sSub>
                                  <m:r>
                                    <a:rPr lang="en-US" altLang="zh-CN" sz="11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altLang="zh-CN" sz="11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altLang="zh-CN" sz="11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altLang="zh-CN" sz="1100" b="1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zh-CN" sz="11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acc>
                                                    <m:accPr>
                                                      <m:chr m:val="⃗"/>
                                                      <m:ctrlPr>
                                                        <a:rPr lang="en-US" altLang="zh-CN" sz="1100" b="1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altLang="zh-CN" sz="1100" b="1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𝒑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b>
                                                  <m:sSubSup>
                                                    <m:sSubSupPr>
                                                      <m:ctrlPr>
                                                        <a:rPr lang="en-US" altLang="zh-CN" sz="1100" b="1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en-US" altLang="zh-CN" sz="1100" b="1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𝑫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CN" sz="1100" b="1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𝒔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en-US" altLang="zh-CN" sz="1100" b="1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−</m:t>
                                                      </m:r>
                                                    </m:sup>
                                                  </m:sSubSup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altLang="zh-CN" sz="1100" b="1" i="1" smtClean="0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altLang="zh-CN" sz="1100" b="1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zh-CN" sz="11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sz="1100" b="1" i="1" smtClean="0">
                                              <a:latin typeface="Cambria Math" panose="02040503050406030204" pitchFamily="18" charset="0"/>
                                            </a:rPr>
                                            <m:t>𝒎</m:t>
                                          </m:r>
                                        </m:e>
                                        <m:sub>
                                          <m:sSubSup>
                                            <m:sSubSupPr>
                                              <m:ctrlPr>
                                                <a:rPr lang="en-US" altLang="zh-CN" sz="1100" b="1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zh-CN" sz="11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𝑫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1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𝒔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zh-CN" sz="11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</m:sup>
                                          </m:sSubSup>
                                        </m:sub>
                                        <m:sup>
                                          <m:r>
                                            <a:rPr lang="en-US" altLang="zh-CN" sz="1100" b="1" i="1" smtClean="0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bSup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altLang="zh-CN" sz="11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zh-CN" sz="11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11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11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1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sz="11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zh-CN" sz="11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1100" b="1" i="1" smtClean="0">
                                              <a:latin typeface="Cambria Math" panose="02040503050406030204" pitchFamily="18" charset="0"/>
                                            </a:rPr>
                                            <m:t>𝒑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US" altLang="zh-CN" sz="11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sz="1100" b="1" i="1" smtClean="0">
                                              <a:latin typeface="Cambria Math" panose="02040503050406030204" pitchFamily="18" charset="0"/>
                                            </a:rPr>
                                            <m:t>𝑫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100" b="1" i="1" smtClean="0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1100" b="1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</m:sup>
                                      </m:sSubSup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sz="11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altLang="zh-CN" sz="1100" b="1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D9144A88-FB21-1B4F-841F-17B1FA8BE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034" y="4199729"/>
                <a:ext cx="2851760" cy="500137"/>
              </a:xfrm>
              <a:prstGeom prst="rect">
                <a:avLst/>
              </a:prstGeom>
              <a:blipFill>
                <a:blip r:embed="rId12"/>
                <a:stretch>
                  <a:fillRect l="-1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3164957D-3FE5-E346-8480-F736AED43ED0}"/>
                  </a:ext>
                </a:extLst>
              </p:cNvPr>
              <p:cNvSpPr/>
              <p:nvPr/>
            </p:nvSpPr>
            <p:spPr>
              <a:xfrm>
                <a:off x="6063944" y="3485184"/>
                <a:ext cx="276255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itchFamily="2" charset="2"/>
                  <a:buChar char="l"/>
                </a:pPr>
                <a:r>
                  <a:rPr lang="en-US" altLang="zh-CN" b="1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Single tag (ST): </a:t>
                </a:r>
              </a:p>
              <a:p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fully reconstruct one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3164957D-3FE5-E346-8480-F736AED43E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944" y="3485184"/>
                <a:ext cx="2762556" cy="646331"/>
              </a:xfrm>
              <a:prstGeom prst="rect">
                <a:avLst/>
              </a:prstGeom>
              <a:blipFill>
                <a:blip r:embed="rId13"/>
                <a:stretch>
                  <a:fillRect l="-1826" t="-3846" b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7">
            <a:extLst>
              <a:ext uri="{FF2B5EF4-FFF2-40B4-BE49-F238E27FC236}">
                <a16:creationId xmlns:a16="http://schemas.microsoft.com/office/drawing/2014/main" id="{14AD69C0-D1E3-9646-83AC-32E747250D9A}"/>
              </a:ext>
            </a:extLst>
          </p:cNvPr>
          <p:cNvSpPr/>
          <p:nvPr/>
        </p:nvSpPr>
        <p:spPr>
          <a:xfrm>
            <a:off x="2664415" y="861693"/>
            <a:ext cx="3343644" cy="49779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 conjugated processes are implied</a:t>
            </a:r>
          </a:p>
        </p:txBody>
      </p:sp>
      <p:cxnSp>
        <p:nvCxnSpPr>
          <p:cNvPr id="43" name="直接箭头连接符 32">
            <a:extLst>
              <a:ext uri="{FF2B5EF4-FFF2-40B4-BE49-F238E27FC236}">
                <a16:creationId xmlns:a16="http://schemas.microsoft.com/office/drawing/2014/main" id="{F7BB554A-446F-FC42-824B-F0B6E45C6375}"/>
              </a:ext>
            </a:extLst>
          </p:cNvPr>
          <p:cNvCxnSpPr>
            <a:cxnSpLocks/>
            <a:endCxn id="21" idx="3"/>
          </p:cNvCxnSpPr>
          <p:nvPr/>
        </p:nvCxnSpPr>
        <p:spPr>
          <a:xfrm flipH="1">
            <a:off x="6733480" y="2920458"/>
            <a:ext cx="237066" cy="1529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>
            <a:extLst>
              <a:ext uri="{FF2B5EF4-FFF2-40B4-BE49-F238E27FC236}">
                <a16:creationId xmlns:a16="http://schemas.microsoft.com/office/drawing/2014/main" id="{D2C0DE4D-7516-8141-BEB3-1EC0D7137316}"/>
              </a:ext>
            </a:extLst>
          </p:cNvPr>
          <p:cNvSpPr/>
          <p:nvPr/>
        </p:nvSpPr>
        <p:spPr>
          <a:xfrm>
            <a:off x="264604" y="630781"/>
            <a:ext cx="566776" cy="341150"/>
          </a:xfrm>
          <a:prstGeom prst="rect">
            <a:avLst/>
          </a:prstGeom>
          <a:solidFill>
            <a:schemeClr val="bg1"/>
          </a:solidFill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Tag</a:t>
            </a:r>
            <a:endParaRPr lang="zh-CN" altLang="en-US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9E2A6982-984E-F847-91CA-BD5FB6424049}"/>
              </a:ext>
            </a:extLst>
          </p:cNvPr>
          <p:cNvSpPr/>
          <p:nvPr/>
        </p:nvSpPr>
        <p:spPr>
          <a:xfrm>
            <a:off x="1350330" y="2344216"/>
            <a:ext cx="777576" cy="32016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直接箭头连接符 17">
            <a:extLst>
              <a:ext uri="{FF2B5EF4-FFF2-40B4-BE49-F238E27FC236}">
                <a16:creationId xmlns:a16="http://schemas.microsoft.com/office/drawing/2014/main" id="{BBEFAC1B-EF24-844E-8960-31FAC691C1F2}"/>
              </a:ext>
            </a:extLst>
          </p:cNvPr>
          <p:cNvCxnSpPr>
            <a:cxnSpLocks/>
          </p:cNvCxnSpPr>
          <p:nvPr/>
        </p:nvCxnSpPr>
        <p:spPr>
          <a:xfrm>
            <a:off x="253559" y="1838880"/>
            <a:ext cx="59181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18">
            <a:extLst>
              <a:ext uri="{FF2B5EF4-FFF2-40B4-BE49-F238E27FC236}">
                <a16:creationId xmlns:a16="http://schemas.microsoft.com/office/drawing/2014/main" id="{4D1EE0ED-90CE-F64E-8860-FC1202658A5C}"/>
              </a:ext>
            </a:extLst>
          </p:cNvPr>
          <p:cNvCxnSpPr>
            <a:cxnSpLocks/>
          </p:cNvCxnSpPr>
          <p:nvPr/>
        </p:nvCxnSpPr>
        <p:spPr>
          <a:xfrm flipH="1">
            <a:off x="1631171" y="1838880"/>
            <a:ext cx="790270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椭圆 52">
            <a:extLst>
              <a:ext uri="{FF2B5EF4-FFF2-40B4-BE49-F238E27FC236}">
                <a16:creationId xmlns:a16="http://schemas.microsoft.com/office/drawing/2014/main" id="{6423C75F-51FD-A145-966E-92AD112BF5A6}"/>
              </a:ext>
            </a:extLst>
          </p:cNvPr>
          <p:cNvSpPr/>
          <p:nvPr/>
        </p:nvSpPr>
        <p:spPr>
          <a:xfrm>
            <a:off x="853596" y="1529837"/>
            <a:ext cx="770980" cy="6561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箭头连接符 22">
            <a:extLst>
              <a:ext uri="{FF2B5EF4-FFF2-40B4-BE49-F238E27FC236}">
                <a16:creationId xmlns:a16="http://schemas.microsoft.com/office/drawing/2014/main" id="{81EF9BCC-703C-D24C-A923-FD7E3EE7FD14}"/>
              </a:ext>
            </a:extLst>
          </p:cNvPr>
          <p:cNvCxnSpPr>
            <a:cxnSpLocks/>
          </p:cNvCxnSpPr>
          <p:nvPr/>
        </p:nvCxnSpPr>
        <p:spPr>
          <a:xfrm flipV="1">
            <a:off x="1696839" y="657010"/>
            <a:ext cx="111195" cy="3668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23">
            <a:extLst>
              <a:ext uri="{FF2B5EF4-FFF2-40B4-BE49-F238E27FC236}">
                <a16:creationId xmlns:a16="http://schemas.microsoft.com/office/drawing/2014/main" id="{EAE678D1-8146-0647-A792-A603F5A3C942}"/>
              </a:ext>
            </a:extLst>
          </p:cNvPr>
          <p:cNvCxnSpPr>
            <a:cxnSpLocks/>
          </p:cNvCxnSpPr>
          <p:nvPr/>
        </p:nvCxnSpPr>
        <p:spPr>
          <a:xfrm flipH="1" flipV="1">
            <a:off x="1278470" y="869881"/>
            <a:ext cx="184595" cy="2673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24">
            <a:extLst>
              <a:ext uri="{FF2B5EF4-FFF2-40B4-BE49-F238E27FC236}">
                <a16:creationId xmlns:a16="http://schemas.microsoft.com/office/drawing/2014/main" id="{9DB73E83-1366-004A-B45D-1B2A870FC312}"/>
              </a:ext>
            </a:extLst>
          </p:cNvPr>
          <p:cNvCxnSpPr>
            <a:cxnSpLocks/>
          </p:cNvCxnSpPr>
          <p:nvPr/>
        </p:nvCxnSpPr>
        <p:spPr>
          <a:xfrm flipV="1">
            <a:off x="1772399" y="1143991"/>
            <a:ext cx="357852" cy="1212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25">
            <a:extLst>
              <a:ext uri="{FF2B5EF4-FFF2-40B4-BE49-F238E27FC236}">
                <a16:creationId xmlns:a16="http://schemas.microsoft.com/office/drawing/2014/main" id="{E8A24793-590D-3341-9981-6ED951E7D5E3}"/>
              </a:ext>
            </a:extLst>
          </p:cNvPr>
          <p:cNvCxnSpPr>
            <a:cxnSpLocks/>
          </p:cNvCxnSpPr>
          <p:nvPr/>
        </p:nvCxnSpPr>
        <p:spPr>
          <a:xfrm flipH="1">
            <a:off x="568276" y="2629318"/>
            <a:ext cx="172316" cy="3186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681E73FC-8C1D-1F4E-9F8E-99D6877F6C0D}"/>
                  </a:ext>
                </a:extLst>
              </p:cNvPr>
              <p:cNvSpPr txBox="1"/>
              <p:nvPr/>
            </p:nvSpPr>
            <p:spPr>
              <a:xfrm>
                <a:off x="1080200" y="605039"/>
                <a:ext cx="3590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681E73FC-8C1D-1F4E-9F8E-99D6877F6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200" y="605039"/>
                <a:ext cx="359009" cy="276999"/>
              </a:xfrm>
              <a:prstGeom prst="rect">
                <a:avLst/>
              </a:prstGeom>
              <a:blipFill>
                <a:blip r:embed="rId14"/>
                <a:stretch>
                  <a:fillRect l="-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2D38B776-B76D-2049-812F-D702F1F821F2}"/>
                  </a:ext>
                </a:extLst>
              </p:cNvPr>
              <p:cNvSpPr txBox="1"/>
              <p:nvPr/>
            </p:nvSpPr>
            <p:spPr>
              <a:xfrm>
                <a:off x="1731874" y="357302"/>
                <a:ext cx="3590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2D38B776-B76D-2049-812F-D702F1F82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874" y="357302"/>
                <a:ext cx="359009" cy="276999"/>
              </a:xfrm>
              <a:prstGeom prst="rect">
                <a:avLst/>
              </a:prstGeom>
              <a:blipFill>
                <a:blip r:embed="rId15"/>
                <a:stretch>
                  <a:fillRect l="-68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82EFA2B0-5815-4D4A-BB8A-CDCD4D962FBE}"/>
                  </a:ext>
                </a:extLst>
              </p:cNvPr>
              <p:cNvSpPr txBox="1"/>
              <p:nvPr/>
            </p:nvSpPr>
            <p:spPr>
              <a:xfrm>
                <a:off x="2176469" y="1037791"/>
                <a:ext cx="37664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82EFA2B0-5815-4D4A-BB8A-CDCD4D962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469" y="1037791"/>
                <a:ext cx="376642" cy="276999"/>
              </a:xfrm>
              <a:prstGeom prst="rect">
                <a:avLst/>
              </a:prstGeom>
              <a:blipFill>
                <a:blip r:embed="rId16"/>
                <a:stretch>
                  <a:fillRect l="-9677"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CE34AC0E-69F5-E344-81CC-61EE35F221AE}"/>
                  </a:ext>
                </a:extLst>
              </p:cNvPr>
              <p:cNvSpPr txBox="1"/>
              <p:nvPr/>
            </p:nvSpPr>
            <p:spPr>
              <a:xfrm>
                <a:off x="763409" y="2954441"/>
                <a:ext cx="2292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CE34AC0E-69F5-E344-81CC-61EE35F22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09" y="2954441"/>
                <a:ext cx="229230" cy="276999"/>
              </a:xfrm>
              <a:prstGeom prst="rect">
                <a:avLst/>
              </a:prstGeom>
              <a:blipFill>
                <a:blip r:embed="rId17"/>
                <a:stretch>
                  <a:fillRect l="-21053" r="-15789"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EBEE8CC2-917D-4245-992D-F4A6DF0961EA}"/>
                  </a:ext>
                </a:extLst>
              </p:cNvPr>
              <p:cNvSpPr txBox="1"/>
              <p:nvPr/>
            </p:nvSpPr>
            <p:spPr>
              <a:xfrm>
                <a:off x="862570" y="1742644"/>
                <a:ext cx="77098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𝝍</m:t>
                      </m:r>
                      <m:d>
                        <m:dPr>
                          <m:ctrlP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𝟑𝟕𝟕𝟎</m:t>
                          </m:r>
                        </m:e>
                      </m:d>
                    </m:oMath>
                  </m:oMathPara>
                </a14:m>
                <a:endParaRPr lang="zh-CN" altLang="en-US" sz="1400" b="1" dirty="0"/>
              </a:p>
            </p:txBody>
          </p:sp>
        </mc:Choice>
        <mc:Fallback xmlns="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EBEE8CC2-917D-4245-992D-F4A6DF096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570" y="1742644"/>
                <a:ext cx="770980" cy="215444"/>
              </a:xfrm>
              <a:prstGeom prst="rect">
                <a:avLst/>
              </a:prstGeom>
              <a:blipFill>
                <a:blip r:embed="rId18"/>
                <a:stretch>
                  <a:fillRect l="-6452" t="-5556" b="-2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82A0CEFE-460C-B74C-9167-AE19C1497ED5}"/>
                  </a:ext>
                </a:extLst>
              </p:cNvPr>
              <p:cNvSpPr txBox="1"/>
              <p:nvPr/>
            </p:nvSpPr>
            <p:spPr>
              <a:xfrm>
                <a:off x="732959" y="2297063"/>
                <a:ext cx="3734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82A0CEFE-460C-B74C-9167-AE19C1497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59" y="2297063"/>
                <a:ext cx="373436" cy="276999"/>
              </a:xfrm>
              <a:prstGeom prst="rect">
                <a:avLst/>
              </a:prstGeom>
              <a:blipFill>
                <a:blip r:embed="rId19"/>
                <a:stretch>
                  <a:fillRect l="-10000" r="-3333"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814E06D1-CA62-9141-ABB1-CDAF6F1146AB}"/>
                  </a:ext>
                </a:extLst>
              </p:cNvPr>
              <p:cNvSpPr txBox="1"/>
              <p:nvPr/>
            </p:nvSpPr>
            <p:spPr>
              <a:xfrm>
                <a:off x="1432228" y="1072746"/>
                <a:ext cx="3734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814E06D1-CA62-9141-ABB1-CDAF6F114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228" y="1072746"/>
                <a:ext cx="373436" cy="276999"/>
              </a:xfrm>
              <a:prstGeom prst="rect">
                <a:avLst/>
              </a:prstGeom>
              <a:blipFill>
                <a:blip r:embed="rId20"/>
                <a:stretch>
                  <a:fillRect l="-9677"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2EC03A18-68D7-2C44-840F-B25A2A949D9B}"/>
                  </a:ext>
                </a:extLst>
              </p:cNvPr>
              <p:cNvSpPr txBox="1"/>
              <p:nvPr/>
            </p:nvSpPr>
            <p:spPr>
              <a:xfrm>
                <a:off x="391063" y="1422759"/>
                <a:ext cx="326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2EC03A18-68D7-2C44-840F-B25A2A949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63" y="1422759"/>
                <a:ext cx="326948" cy="276999"/>
              </a:xfrm>
              <a:prstGeom prst="rect">
                <a:avLst/>
              </a:prstGeom>
              <a:blipFill>
                <a:blip r:embed="rId21"/>
                <a:stretch>
                  <a:fillRect l="-7407" r="-37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8A761D71-26BE-9447-9D94-6660AAD43642}"/>
                  </a:ext>
                </a:extLst>
              </p:cNvPr>
              <p:cNvSpPr txBox="1"/>
              <p:nvPr/>
            </p:nvSpPr>
            <p:spPr>
              <a:xfrm>
                <a:off x="2086823" y="1883223"/>
                <a:ext cx="326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8A761D71-26BE-9447-9D94-6660AAD43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823" y="1883223"/>
                <a:ext cx="326948" cy="276999"/>
              </a:xfrm>
              <a:prstGeom prst="rect">
                <a:avLst/>
              </a:prstGeom>
              <a:blipFill>
                <a:blip r:embed="rId22"/>
                <a:stretch>
                  <a:fillRect l="-7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直接箭头连接符 40">
            <a:extLst>
              <a:ext uri="{FF2B5EF4-FFF2-40B4-BE49-F238E27FC236}">
                <a16:creationId xmlns:a16="http://schemas.microsoft.com/office/drawing/2014/main" id="{A599E79E-1346-0044-B9A5-3E1CF5D63750}"/>
              </a:ext>
            </a:extLst>
          </p:cNvPr>
          <p:cNvCxnSpPr>
            <a:cxnSpLocks/>
          </p:cNvCxnSpPr>
          <p:nvPr/>
        </p:nvCxnSpPr>
        <p:spPr>
          <a:xfrm>
            <a:off x="893264" y="2604526"/>
            <a:ext cx="18552" cy="3363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箭头连接符 40">
            <a:extLst>
              <a:ext uri="{FF2B5EF4-FFF2-40B4-BE49-F238E27FC236}">
                <a16:creationId xmlns:a16="http://schemas.microsoft.com/office/drawing/2014/main" id="{7AE46A9E-2184-6E4A-B23A-BE6C501CED0C}"/>
              </a:ext>
            </a:extLst>
          </p:cNvPr>
          <p:cNvCxnSpPr>
            <a:cxnSpLocks/>
          </p:cNvCxnSpPr>
          <p:nvPr/>
        </p:nvCxnSpPr>
        <p:spPr>
          <a:xfrm>
            <a:off x="992639" y="2524195"/>
            <a:ext cx="157347" cy="320161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文本框 84">
                <a:extLst>
                  <a:ext uri="{FF2B5EF4-FFF2-40B4-BE49-F238E27FC236}">
                    <a16:creationId xmlns:a16="http://schemas.microsoft.com/office/drawing/2014/main" id="{07A15F43-B164-E94A-AC1D-7C319F2FDABF}"/>
                  </a:ext>
                </a:extLst>
              </p:cNvPr>
              <p:cNvSpPr txBox="1"/>
              <p:nvPr/>
            </p:nvSpPr>
            <p:spPr>
              <a:xfrm>
                <a:off x="220790" y="4199224"/>
                <a:ext cx="212391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400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1" i="1" smtClean="0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altLang="zh-CN" sz="1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altLang="zh-CN" sz="1400" b="1" i="0" smtClean="0">
                              <a:latin typeface="Cambria Math" panose="02040503050406030204" pitchFamily="18" charset="0"/>
                            </a:rPr>
                            <m:t>𝐛𝐞𝐚𝐦</m:t>
                          </m:r>
                        </m:sub>
                      </m:sSub>
                    </m:oMath>
                  </m:oMathPara>
                </a14:m>
                <a:endParaRPr lang="en-US" altLang="zh-CN" sz="1400" b="1" dirty="0"/>
              </a:p>
            </p:txBody>
          </p:sp>
        </mc:Choice>
        <mc:Fallback xmlns="">
          <p:sp>
            <p:nvSpPr>
              <p:cNvPr id="85" name="文本框 84">
                <a:extLst>
                  <a:ext uri="{FF2B5EF4-FFF2-40B4-BE49-F238E27FC236}">
                    <a16:creationId xmlns:a16="http://schemas.microsoft.com/office/drawing/2014/main" id="{07A15F43-B164-E94A-AC1D-7C319F2FD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90" y="4199224"/>
                <a:ext cx="2123911" cy="215444"/>
              </a:xfrm>
              <a:prstGeom prst="rect">
                <a:avLst/>
              </a:prstGeom>
              <a:blipFill>
                <a:blip r:embed="rId23"/>
                <a:stretch>
                  <a:fillRect l="-2976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文本框 85">
                <a:extLst>
                  <a:ext uri="{FF2B5EF4-FFF2-40B4-BE49-F238E27FC236}">
                    <a16:creationId xmlns:a16="http://schemas.microsoft.com/office/drawing/2014/main" id="{7419305B-4488-2F41-9882-8B4BDE9FFAE0}"/>
                  </a:ext>
                </a:extLst>
              </p:cNvPr>
              <p:cNvSpPr txBox="1"/>
              <p:nvPr/>
            </p:nvSpPr>
            <p:spPr>
              <a:xfrm>
                <a:off x="182623" y="4448565"/>
                <a:ext cx="2919490" cy="4383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altLang="zh-CN" sz="1400" b="1" i="0" smtClean="0">
                              <a:latin typeface="Cambria Math" panose="02040503050406030204" pitchFamily="18" charset="0"/>
                            </a:rPr>
                            <m:t>𝐁𝐂</m:t>
                          </m:r>
                        </m:sub>
                      </m:sSub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altLang="zh-CN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400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altLang="zh-CN" sz="1400" b="1" i="0" smtClean="0">
                                  <a:latin typeface="Cambria Math" panose="02040503050406030204" pitchFamily="18" charset="0"/>
                                </a:rPr>
                                <m:t>𝐛𝐞𝐚𝐦</m:t>
                              </m:r>
                            </m:sub>
                            <m:sup>
                              <m:r>
                                <a:rPr lang="en-US" altLang="zh-CN" sz="1400" b="1" i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1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zh-CN" sz="14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1400" b="1" i="1" smtClean="0">
                                              <a:latin typeface="Cambria Math" panose="02040503050406030204" pitchFamily="18" charset="0"/>
                                            </a:rPr>
                                            <m:t>𝒑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altLang="zh-CN" sz="14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1400" b="1" i="1" smtClean="0">
                                              <a:latin typeface="Cambria Math" panose="02040503050406030204" pitchFamily="18" charset="0"/>
                                            </a:rPr>
                                            <m:t>𝑫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1400" b="1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</m:sup>
                                      </m:sSup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altLang="zh-CN" sz="1400" b="1" dirty="0"/>
              </a:p>
            </p:txBody>
          </p:sp>
        </mc:Choice>
        <mc:Fallback xmlns="">
          <p:sp>
            <p:nvSpPr>
              <p:cNvPr id="86" name="文本框 85">
                <a:extLst>
                  <a:ext uri="{FF2B5EF4-FFF2-40B4-BE49-F238E27FC236}">
                    <a16:creationId xmlns:a16="http://schemas.microsoft.com/office/drawing/2014/main" id="{7419305B-4488-2F41-9882-8B4BDE9FF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23" y="4448565"/>
                <a:ext cx="2919490" cy="438390"/>
              </a:xfrm>
              <a:prstGeom prst="rect">
                <a:avLst/>
              </a:prstGeom>
              <a:blipFill>
                <a:blip r:embed="rId24"/>
                <a:stretch>
                  <a:fillRect l="-21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37">
                <a:extLst>
                  <a:ext uri="{FF2B5EF4-FFF2-40B4-BE49-F238E27FC236}">
                    <a16:creationId xmlns:a16="http://schemas.microsoft.com/office/drawing/2014/main" id="{D80FFDA9-C715-5241-9167-88A6BDDB1561}"/>
                  </a:ext>
                </a:extLst>
              </p:cNvPr>
              <p:cNvSpPr/>
              <p:nvPr/>
            </p:nvSpPr>
            <p:spPr>
              <a:xfrm>
                <a:off x="2953296" y="1642073"/>
                <a:ext cx="2788198" cy="1397426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Measured branching fraction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𝐬𝐢𝐠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𝐃𝐓</m:t>
                              </m:r>
                            </m:sub>
                            <m:sup>
                              <m:r>
                                <a:rPr lang="en-US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𝐬𝐢𝐠𝐧𝐚𝐥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b="1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𝑵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b="1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𝒔</m:t>
                                  </m:r>
                                  <m:r>
                                    <a:rPr lang="en-US" b="1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b="1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𝐒𝐓</m:t>
                              </m:r>
                            </m:sup>
                          </m:sSub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𝝐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𝒔𝒊𝒈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9" name="Rectangle 37">
                <a:extLst>
                  <a:ext uri="{FF2B5EF4-FFF2-40B4-BE49-F238E27FC236}">
                    <a16:creationId xmlns:a16="http://schemas.microsoft.com/office/drawing/2014/main" id="{D80FFDA9-C715-5241-9167-88A6BDDB15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296" y="1642073"/>
                <a:ext cx="2788198" cy="1397426"/>
              </a:xfrm>
              <a:prstGeom prst="rect">
                <a:avLst/>
              </a:prstGeom>
              <a:blipFill>
                <a:blip r:embed="rId25"/>
                <a:stretch>
                  <a:fillRect l="-893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F3E9A06C-9EFF-2B45-A762-A60EC0E55B56}"/>
                  </a:ext>
                </a:extLst>
              </p:cNvPr>
              <p:cNvSpPr/>
              <p:nvPr/>
            </p:nvSpPr>
            <p:spPr>
              <a:xfrm>
                <a:off x="88518" y="3501070"/>
                <a:ext cx="284998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itchFamily="2" charset="2"/>
                  <a:buChar char="l"/>
                </a:pPr>
                <a:r>
                  <a:rPr lang="en-US" altLang="zh-CN" b="1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Single tag (ST): </a:t>
                </a:r>
              </a:p>
              <a:p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fully reconstruct one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F3E9A06C-9EFF-2B45-A762-A60EC0E55B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18" y="3501070"/>
                <a:ext cx="2849989" cy="646331"/>
              </a:xfrm>
              <a:prstGeom prst="rect">
                <a:avLst/>
              </a:prstGeom>
              <a:blipFill>
                <a:blip r:embed="rId26"/>
                <a:stretch>
                  <a:fillRect l="-2222" t="-3846" b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79956730-AD14-8544-8FD6-0C6A596AA2FB}"/>
                  </a:ext>
                </a:extLst>
              </p:cNvPr>
              <p:cNvSpPr/>
              <p:nvPr/>
            </p:nvSpPr>
            <p:spPr>
              <a:xfrm>
                <a:off x="2938507" y="3447280"/>
                <a:ext cx="2780072" cy="10063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itchFamily="2" charset="2"/>
                  <a:buChar char="p"/>
                </a:pPr>
                <a:r>
                  <a:rPr lang="en-US" altLang="zh-CN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Double tag (DT): </a:t>
                </a:r>
              </a:p>
              <a:p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recoil ST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zh-CN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analyze the signal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79956730-AD14-8544-8FD6-0C6A596AA2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507" y="3447280"/>
                <a:ext cx="2780072" cy="1006301"/>
              </a:xfrm>
              <a:prstGeom prst="rect">
                <a:avLst/>
              </a:prstGeom>
              <a:blipFill>
                <a:blip r:embed="rId27"/>
                <a:stretch>
                  <a:fillRect l="-1818" t="-2500" b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矩形 105">
            <a:extLst>
              <a:ext uri="{FF2B5EF4-FFF2-40B4-BE49-F238E27FC236}">
                <a16:creationId xmlns:a16="http://schemas.microsoft.com/office/drawing/2014/main" id="{15925CC4-0D6A-224F-A854-0519A342CCFA}"/>
              </a:ext>
            </a:extLst>
          </p:cNvPr>
          <p:cNvSpPr/>
          <p:nvPr/>
        </p:nvSpPr>
        <p:spPr>
          <a:xfrm>
            <a:off x="86916" y="3437249"/>
            <a:ext cx="2597621" cy="3308545"/>
          </a:xfrm>
          <a:prstGeom prst="rect">
            <a:avLst/>
          </a:prstGeom>
          <a:noFill/>
          <a:ln w="38100">
            <a:solidFill>
              <a:srgbClr val="0432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CA952695-6DD0-3D43-9F20-E614029A0D5D}"/>
              </a:ext>
            </a:extLst>
          </p:cNvPr>
          <p:cNvSpPr/>
          <p:nvPr/>
        </p:nvSpPr>
        <p:spPr>
          <a:xfrm>
            <a:off x="2800528" y="3437250"/>
            <a:ext cx="3125311" cy="328422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11" name="图片 110">
            <a:extLst>
              <a:ext uri="{FF2B5EF4-FFF2-40B4-BE49-F238E27FC236}">
                <a16:creationId xmlns:a16="http://schemas.microsoft.com/office/drawing/2014/main" id="{3C521602-F7C2-C544-AFA2-D2D749FB3B79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090305" y="4840277"/>
            <a:ext cx="1451100" cy="1478255"/>
          </a:xfrm>
          <a:prstGeom prst="rect">
            <a:avLst/>
          </a:prstGeom>
        </p:spPr>
      </p:pic>
      <p:pic>
        <p:nvPicPr>
          <p:cNvPr id="112" name="图片 111">
            <a:extLst>
              <a:ext uri="{FF2B5EF4-FFF2-40B4-BE49-F238E27FC236}">
                <a16:creationId xmlns:a16="http://schemas.microsoft.com/office/drawing/2014/main" id="{7E3D463B-668F-B94F-997D-237FCA674529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584860" y="4843061"/>
            <a:ext cx="1405613" cy="15525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矩形 112">
                <a:extLst>
                  <a:ext uri="{FF2B5EF4-FFF2-40B4-BE49-F238E27FC236}">
                    <a16:creationId xmlns:a16="http://schemas.microsoft.com/office/drawing/2014/main" id="{A2FBF97C-A338-2341-ABBF-FECDDBA3805F}"/>
                  </a:ext>
                </a:extLst>
              </p:cNvPr>
              <p:cNvSpPr/>
              <p:nvPr/>
            </p:nvSpPr>
            <p:spPr>
              <a:xfrm>
                <a:off x="6337983" y="6198868"/>
                <a:ext cx="1130886" cy="26545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1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altLang="zh-CN" sz="1100" b="1">
                              <a:latin typeface="Cambria Math" panose="02040503050406030204" pitchFamily="18" charset="0"/>
                            </a:rPr>
                            <m:t>𝐫𝐞𝐜</m:t>
                          </m:r>
                        </m:sub>
                      </m:sSub>
                      <m:r>
                        <a:rPr lang="en-US" altLang="zh-CN" sz="11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100" b="1" i="0" smtClean="0">
                          <a:latin typeface="Cambria Math" panose="02040503050406030204" pitchFamily="18" charset="0"/>
                        </a:rPr>
                        <m:t>𝐌𝐞𝐕</m:t>
                      </m:r>
                      <m:r>
                        <a:rPr lang="en-US" altLang="zh-CN" sz="1100" b="1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zh-CN" sz="11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altLang="zh-CN" sz="11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CN" sz="11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100" dirty="0"/>
              </a:p>
            </p:txBody>
          </p:sp>
        </mc:Choice>
        <mc:Fallback xmlns="">
          <p:sp>
            <p:nvSpPr>
              <p:cNvPr id="113" name="矩形 112">
                <a:extLst>
                  <a:ext uri="{FF2B5EF4-FFF2-40B4-BE49-F238E27FC236}">
                    <a16:creationId xmlns:a16="http://schemas.microsoft.com/office/drawing/2014/main" id="{A2FBF97C-A338-2341-ABBF-FECDDBA380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983" y="6198868"/>
                <a:ext cx="1130886" cy="265457"/>
              </a:xfrm>
              <a:prstGeom prst="rect">
                <a:avLst/>
              </a:prstGeom>
              <a:blipFill>
                <a:blip r:embed="rId30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矩形 113">
                <a:extLst>
                  <a:ext uri="{FF2B5EF4-FFF2-40B4-BE49-F238E27FC236}">
                    <a16:creationId xmlns:a16="http://schemas.microsoft.com/office/drawing/2014/main" id="{618D9F92-7E5E-B642-A5D6-FBEC98E5B969}"/>
                  </a:ext>
                </a:extLst>
              </p:cNvPr>
              <p:cNvSpPr/>
              <p:nvPr/>
            </p:nvSpPr>
            <p:spPr>
              <a:xfrm>
                <a:off x="7839545" y="6204072"/>
                <a:ext cx="1143711" cy="26545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100" b="1" i="0">
                              <a:latin typeface="Cambria Math" panose="02040503050406030204" pitchFamily="18" charset="0"/>
                            </a:rPr>
                            <m:t>𝐌</m:t>
                          </m:r>
                        </m:e>
                        <m:sub>
                          <m:r>
                            <a:rPr lang="en-US" altLang="zh-CN" sz="1100" b="1" i="0" smtClean="0">
                              <a:latin typeface="Cambria Math" panose="02040503050406030204" pitchFamily="18" charset="0"/>
                            </a:rPr>
                            <m:t>𝐈𝐧𝐯</m:t>
                          </m:r>
                        </m:sub>
                      </m:sSub>
                      <m:r>
                        <a:rPr lang="en-US" altLang="zh-CN" sz="11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100" b="1" i="0" smtClean="0">
                          <a:latin typeface="Cambria Math" panose="02040503050406030204" pitchFamily="18" charset="0"/>
                        </a:rPr>
                        <m:t>𝐌𝐞𝐕</m:t>
                      </m:r>
                      <m:r>
                        <a:rPr lang="en-US" altLang="zh-CN" sz="1100" b="1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zh-CN" sz="11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altLang="zh-CN" sz="11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CN" sz="11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100" dirty="0"/>
              </a:p>
            </p:txBody>
          </p:sp>
        </mc:Choice>
        <mc:Fallback xmlns="">
          <p:sp>
            <p:nvSpPr>
              <p:cNvPr id="114" name="矩形 113">
                <a:extLst>
                  <a:ext uri="{FF2B5EF4-FFF2-40B4-BE49-F238E27FC236}">
                    <a16:creationId xmlns:a16="http://schemas.microsoft.com/office/drawing/2014/main" id="{618D9F92-7E5E-B642-A5D6-FBEC98E5B9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545" y="6204072"/>
                <a:ext cx="1143711" cy="265457"/>
              </a:xfrm>
              <a:prstGeom prst="rect">
                <a:avLst/>
              </a:prstGeom>
              <a:blipFill>
                <a:blip r:embed="rId31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矩形 114">
                <a:extLst>
                  <a:ext uri="{FF2B5EF4-FFF2-40B4-BE49-F238E27FC236}">
                    <a16:creationId xmlns:a16="http://schemas.microsoft.com/office/drawing/2014/main" id="{ABF351EF-9F2C-4247-A83A-36A50F5FB032}"/>
                  </a:ext>
                </a:extLst>
              </p:cNvPr>
              <p:cNvSpPr/>
              <p:nvPr/>
            </p:nvSpPr>
            <p:spPr>
              <a:xfrm>
                <a:off x="8345942" y="4864161"/>
                <a:ext cx="724814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CN" sz="1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1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CN" sz="1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altLang="zh-CN" sz="1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1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15" name="矩形 114">
                <a:extLst>
                  <a:ext uri="{FF2B5EF4-FFF2-40B4-BE49-F238E27FC236}">
                    <a16:creationId xmlns:a16="http://schemas.microsoft.com/office/drawing/2014/main" id="{ABF351EF-9F2C-4247-A83A-36A50F5FB0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942" y="4864161"/>
                <a:ext cx="724814" cy="246221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矩形 115">
                <a:extLst>
                  <a:ext uri="{FF2B5EF4-FFF2-40B4-BE49-F238E27FC236}">
                    <a16:creationId xmlns:a16="http://schemas.microsoft.com/office/drawing/2014/main" id="{E98952AA-805D-654D-9D1A-BCE9D6440399}"/>
                  </a:ext>
                </a:extLst>
              </p:cNvPr>
              <p:cNvSpPr/>
              <p:nvPr/>
            </p:nvSpPr>
            <p:spPr>
              <a:xfrm>
                <a:off x="6249198" y="4836610"/>
                <a:ext cx="724814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CN" sz="1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1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CN" sz="1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altLang="zh-CN" sz="1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1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16" name="矩形 115">
                <a:extLst>
                  <a:ext uri="{FF2B5EF4-FFF2-40B4-BE49-F238E27FC236}">
                    <a16:creationId xmlns:a16="http://schemas.microsoft.com/office/drawing/2014/main" id="{E98952AA-805D-654D-9D1A-BCE9D64403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198" y="4836610"/>
                <a:ext cx="724814" cy="246221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矩形 116">
            <a:extLst>
              <a:ext uri="{FF2B5EF4-FFF2-40B4-BE49-F238E27FC236}">
                <a16:creationId xmlns:a16="http://schemas.microsoft.com/office/drawing/2014/main" id="{29934463-3986-CC4A-8B5C-6900CF926CCE}"/>
              </a:ext>
            </a:extLst>
          </p:cNvPr>
          <p:cNvSpPr/>
          <p:nvPr/>
        </p:nvSpPr>
        <p:spPr>
          <a:xfrm>
            <a:off x="7726470" y="4654349"/>
            <a:ext cx="13356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  <a:defRPr sz="2000" b="1">
                <a:solidFill>
                  <a:srgbClr val="0000FF"/>
                </a:solidFill>
              </a:defRPr>
            </a:pPr>
            <a:r>
              <a:rPr lang="en-US" altLang="zh-CN" sz="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PRD 104 (2021) 012003</a:t>
            </a:r>
          </a:p>
        </p:txBody>
      </p:sp>
      <p:sp>
        <p:nvSpPr>
          <p:cNvPr id="118" name="矩形 117">
            <a:extLst>
              <a:ext uri="{FF2B5EF4-FFF2-40B4-BE49-F238E27FC236}">
                <a16:creationId xmlns:a16="http://schemas.microsoft.com/office/drawing/2014/main" id="{2715FD0E-715A-A146-8447-F6C3B66F3C11}"/>
              </a:ext>
            </a:extLst>
          </p:cNvPr>
          <p:cNvSpPr/>
          <p:nvPr/>
        </p:nvSpPr>
        <p:spPr>
          <a:xfrm>
            <a:off x="6235327" y="4645055"/>
            <a:ext cx="127791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  <a:defRPr sz="2000" b="1">
                <a:solidFill>
                  <a:srgbClr val="0000FF"/>
                </a:solidFill>
              </a:defRPr>
            </a:pPr>
            <a:r>
              <a:rPr lang="en-US" altLang="zh-CN" sz="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PRD104(2021)052009 </a:t>
            </a:r>
          </a:p>
        </p:txBody>
      </p:sp>
      <p:cxnSp>
        <p:nvCxnSpPr>
          <p:cNvPr id="126" name="直接箭头连接符 25">
            <a:extLst>
              <a:ext uri="{FF2B5EF4-FFF2-40B4-BE49-F238E27FC236}">
                <a16:creationId xmlns:a16="http://schemas.microsoft.com/office/drawing/2014/main" id="{EC9E6AAB-37F1-6347-944A-1B4051EDC367}"/>
              </a:ext>
            </a:extLst>
          </p:cNvPr>
          <p:cNvCxnSpPr>
            <a:cxnSpLocks/>
          </p:cNvCxnSpPr>
          <p:nvPr/>
        </p:nvCxnSpPr>
        <p:spPr>
          <a:xfrm flipH="1">
            <a:off x="6689159" y="2777622"/>
            <a:ext cx="244290" cy="667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箭头连接符 40">
            <a:extLst>
              <a:ext uri="{FF2B5EF4-FFF2-40B4-BE49-F238E27FC236}">
                <a16:creationId xmlns:a16="http://schemas.microsoft.com/office/drawing/2014/main" id="{6B3985A7-13F7-F540-A783-76F2CCF463D4}"/>
              </a:ext>
            </a:extLst>
          </p:cNvPr>
          <p:cNvCxnSpPr>
            <a:cxnSpLocks/>
          </p:cNvCxnSpPr>
          <p:nvPr/>
        </p:nvCxnSpPr>
        <p:spPr>
          <a:xfrm flipH="1">
            <a:off x="6890827" y="2969326"/>
            <a:ext cx="174385" cy="217346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0" name="图片 129">
            <a:extLst>
              <a:ext uri="{FF2B5EF4-FFF2-40B4-BE49-F238E27FC236}">
                <a16:creationId xmlns:a16="http://schemas.microsoft.com/office/drawing/2014/main" id="{6D10EC47-8AE1-3E44-A61F-19FF822EAFC4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70877" y="5000401"/>
            <a:ext cx="1435100" cy="1168400"/>
          </a:xfrm>
          <a:prstGeom prst="rect">
            <a:avLst/>
          </a:prstGeom>
        </p:spPr>
      </p:pic>
      <p:pic>
        <p:nvPicPr>
          <p:cNvPr id="131" name="图片 130">
            <a:extLst>
              <a:ext uri="{FF2B5EF4-FFF2-40B4-BE49-F238E27FC236}">
                <a16:creationId xmlns:a16="http://schemas.microsoft.com/office/drawing/2014/main" id="{ED003C07-CDBC-F747-A3FC-BF62D4E2F334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54434" y="6152299"/>
            <a:ext cx="1219200" cy="152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矩形 131">
                <a:extLst>
                  <a:ext uri="{FF2B5EF4-FFF2-40B4-BE49-F238E27FC236}">
                    <a16:creationId xmlns:a16="http://schemas.microsoft.com/office/drawing/2014/main" id="{B2743A97-63C1-EC40-BC93-7D3512D4DA3D}"/>
                  </a:ext>
                </a:extLst>
              </p:cNvPr>
              <p:cNvSpPr/>
              <p:nvPr/>
            </p:nvSpPr>
            <p:spPr>
              <a:xfrm>
                <a:off x="672146" y="6315366"/>
                <a:ext cx="1097223" cy="29636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1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1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altLang="zh-CN" sz="1100" b="1" i="0" smtClean="0">
                              <a:latin typeface="Cambria Math" panose="02040503050406030204" pitchFamily="18" charset="0"/>
                            </a:rPr>
                            <m:t>𝐁𝐂</m:t>
                          </m:r>
                        </m:sub>
                        <m:sup>
                          <m:r>
                            <a:rPr lang="en-US" altLang="zh-CN" sz="1100" b="1" i="0" smtClean="0">
                              <a:latin typeface="Cambria Math" panose="02040503050406030204" pitchFamily="18" charset="0"/>
                            </a:rPr>
                            <m:t>𝐭𝐚𝐠</m:t>
                          </m:r>
                        </m:sup>
                      </m:sSubSup>
                      <m:r>
                        <a:rPr lang="en-US" altLang="zh-CN" sz="11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100" b="1" i="0" smtClean="0">
                          <a:latin typeface="Cambria Math" panose="02040503050406030204" pitchFamily="18" charset="0"/>
                        </a:rPr>
                        <m:t>𝐆𝐞𝐕</m:t>
                      </m:r>
                      <m:r>
                        <a:rPr lang="en-US" altLang="zh-CN" sz="1100" b="1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zh-CN" sz="11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altLang="zh-CN" sz="11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CN" sz="11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100" dirty="0"/>
              </a:p>
            </p:txBody>
          </p:sp>
        </mc:Choice>
        <mc:Fallback xmlns="">
          <p:sp>
            <p:nvSpPr>
              <p:cNvPr id="132" name="矩形 131">
                <a:extLst>
                  <a:ext uri="{FF2B5EF4-FFF2-40B4-BE49-F238E27FC236}">
                    <a16:creationId xmlns:a16="http://schemas.microsoft.com/office/drawing/2014/main" id="{B2743A97-63C1-EC40-BC93-7D3512D4DA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46" y="6315366"/>
                <a:ext cx="1097223" cy="296363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" name="图片 132">
            <a:extLst>
              <a:ext uri="{FF2B5EF4-FFF2-40B4-BE49-F238E27FC236}">
                <a16:creationId xmlns:a16="http://schemas.microsoft.com/office/drawing/2014/main" id="{08D61880-8E56-084C-A7C4-AF158CAB4146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77362" y="5013297"/>
            <a:ext cx="148809" cy="1157408"/>
          </a:xfrm>
          <a:prstGeom prst="rect">
            <a:avLst/>
          </a:prstGeom>
        </p:spPr>
      </p:pic>
      <p:sp>
        <p:nvSpPr>
          <p:cNvPr id="134" name="矩形 133">
            <a:extLst>
              <a:ext uri="{FF2B5EF4-FFF2-40B4-BE49-F238E27FC236}">
                <a16:creationId xmlns:a16="http://schemas.microsoft.com/office/drawing/2014/main" id="{770C8720-62E5-7F43-8DFF-F7CE24A9DE87}"/>
              </a:ext>
            </a:extLst>
          </p:cNvPr>
          <p:cNvSpPr/>
          <p:nvPr/>
        </p:nvSpPr>
        <p:spPr>
          <a:xfrm>
            <a:off x="671544" y="4827922"/>
            <a:ext cx="124264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  <a:defRPr sz="2000" b="1">
                <a:solidFill>
                  <a:srgbClr val="0000FF"/>
                </a:solidFill>
              </a:defRPr>
            </a:pPr>
            <a:r>
              <a:rPr lang="en-US" altLang="zh-CN" sz="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PRL124(2020)231801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7BE986A6-4E49-9A4D-8940-BBC8C408AD01}"/>
                  </a:ext>
                </a:extLst>
              </p:cNvPr>
              <p:cNvSpPr txBox="1"/>
              <p:nvPr/>
            </p:nvSpPr>
            <p:spPr>
              <a:xfrm>
                <a:off x="2649426" y="4515950"/>
                <a:ext cx="2577821" cy="2309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𝐌</m:t>
                      </m:r>
                      <m:sSup>
                        <m:sSupPr>
                          <m:ctrlPr>
                            <a:rPr lang="en-US" altLang="zh-CN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𝐌</m:t>
                          </m:r>
                        </m:e>
                        <m:sup>
                          <m:r>
                            <a:rPr lang="en-US" altLang="zh-CN" sz="1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CN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altLang="zh-CN" sz="1400" b="1" i="0" smtClean="0">
                              <a:latin typeface="Cambria Math" panose="02040503050406030204" pitchFamily="18" charset="0"/>
                            </a:rPr>
                            <m:t>𝐦𝐢𝐬𝐬</m:t>
                          </m:r>
                        </m:sub>
                        <m:sup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 −</m:t>
                      </m:r>
                      <m:sSup>
                        <m:sSupPr>
                          <m:ctrlP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CN" sz="1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400" b="1" i="1" smtClean="0"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1400" b="1" i="0" smtClean="0">
                                      <a:latin typeface="Cambria Math" panose="02040503050406030204" pitchFamily="18" charset="0"/>
                                    </a:rPr>
                                    <m:t>𝐦𝐢𝐬𝐬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7BE986A6-4E49-9A4D-8940-BBC8C408A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426" y="4515950"/>
                <a:ext cx="2577821" cy="230961"/>
              </a:xfrm>
              <a:prstGeom prst="rect">
                <a:avLst/>
              </a:prstGeom>
              <a:blipFill>
                <a:blip r:embed="rId38"/>
                <a:stretch>
                  <a:fillRect b="-42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文本框 135">
                <a:extLst>
                  <a:ext uri="{FF2B5EF4-FFF2-40B4-BE49-F238E27FC236}">
                    <a16:creationId xmlns:a16="http://schemas.microsoft.com/office/drawing/2014/main" id="{9C2C8FDD-C303-8845-B2EA-A446A6C4DE2C}"/>
                  </a:ext>
                </a:extLst>
              </p:cNvPr>
              <p:cNvSpPr txBox="1"/>
              <p:nvPr/>
            </p:nvSpPr>
            <p:spPr>
              <a:xfrm>
                <a:off x="2885204" y="4836610"/>
                <a:ext cx="3058593" cy="438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altLang="zh-CN" sz="1400" b="1" i="0" smtClean="0">
                              <a:latin typeface="Cambria Math" panose="02040503050406030204" pitchFamily="18" charset="0"/>
                            </a:rPr>
                            <m:t>𝐦𝐢𝐬</m:t>
                          </m:r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altLang="zh-CN" sz="1400" b="1" i="0" smtClean="0">
                              <a:latin typeface="Cambria Math" panose="02040503050406030204" pitchFamily="18" charset="0"/>
                            </a:rPr>
                            <m:t>𝐜𝐦</m:t>
                          </m:r>
                        </m:sub>
                      </m:sSub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 −</m:t>
                      </m:r>
                      <m:rad>
                        <m:radPr>
                          <m:degHide m:val="on"/>
                          <m:ctrlP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CN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1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zh-CN" sz="14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1400" b="1" i="1" smtClean="0">
                                              <a:latin typeface="Cambria Math" panose="02040503050406030204" pitchFamily="18" charset="0"/>
                                            </a:rPr>
                                            <m:t>𝒑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US" altLang="zh-CN" sz="14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sz="1400" b="1" i="1" smtClean="0">
                                              <a:latin typeface="Cambria Math" panose="02040503050406030204" pitchFamily="18" charset="0"/>
                                            </a:rPr>
                                            <m:t>𝑫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400" b="1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altLang="zh-CN" sz="1400" b="1" i="1" smtClean="0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  <m:r>
                                            <a:rPr lang="en-US" altLang="zh-CN" sz="1400" b="1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1400" b="1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</m:sup>
                                      </m:sSubSup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400" b="1" i="1" smtClean="0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1" i="1" smtClean="0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altLang="zh-CN" sz="1400" b="1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1400" b="1" i="1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  <m:r>
                                    <a:rPr lang="en-US" altLang="zh-CN" sz="1400" b="1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altLang="zh-CN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rad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sub>
                      </m:sSub>
                    </m:oMath>
                  </m:oMathPara>
                </a14:m>
                <a:endParaRPr lang="zh-CN" altLang="en-US" sz="1400" b="1" dirty="0"/>
              </a:p>
            </p:txBody>
          </p:sp>
        </mc:Choice>
        <mc:Fallback xmlns="">
          <p:sp>
            <p:nvSpPr>
              <p:cNvPr id="136" name="文本框 135">
                <a:extLst>
                  <a:ext uri="{FF2B5EF4-FFF2-40B4-BE49-F238E27FC236}">
                    <a16:creationId xmlns:a16="http://schemas.microsoft.com/office/drawing/2014/main" id="{9C2C8FDD-C303-8845-B2EA-A446A6C4D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204" y="4836610"/>
                <a:ext cx="3058593" cy="438390"/>
              </a:xfrm>
              <a:prstGeom prst="rect">
                <a:avLst/>
              </a:prstGeom>
              <a:blipFill>
                <a:blip r:embed="rId39"/>
                <a:stretch>
                  <a:fillRect l="-413"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文本框 136">
                <a:extLst>
                  <a:ext uri="{FF2B5EF4-FFF2-40B4-BE49-F238E27FC236}">
                    <a16:creationId xmlns:a16="http://schemas.microsoft.com/office/drawing/2014/main" id="{E97FFB73-5CCC-3B41-9EAA-929196E6E617}"/>
                  </a:ext>
                </a:extLst>
              </p:cNvPr>
              <p:cNvSpPr txBox="1"/>
              <p:nvPr/>
            </p:nvSpPr>
            <p:spPr>
              <a:xfrm>
                <a:off x="2938507" y="5438801"/>
                <a:ext cx="2248483" cy="2684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zh-CN" alt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</m:acc>
                        </m:e>
                        <m:sub>
                          <m:r>
                            <a:rPr lang="en-US" altLang="zh-CN" sz="1400" b="1" i="0" smtClean="0">
                              <a:latin typeface="Cambria Math" panose="02040503050406030204" pitchFamily="18" charset="0"/>
                            </a:rPr>
                            <m:t>𝐦𝐢𝐬𝐬</m:t>
                          </m:r>
                        </m:sub>
                      </m:sSub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b="1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CN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</m:acc>
                        </m:e>
                        <m:sub>
                          <m:sSubSup>
                            <m:sSubSupPr>
                              <m:ctrlPr>
                                <a:rPr lang="en-US" altLang="zh-CN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400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altLang="zh-CN" sz="14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4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  <m:r>
                                <a:rPr lang="en-US" altLang="zh-CN" sz="14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en-US" altLang="zh-CN" sz="1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sub>
                      </m:sSub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CN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</m:acc>
                        </m:e>
                        <m:sub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sub>
                      </m:sSub>
                    </m:oMath>
                  </m:oMathPara>
                </a14:m>
                <a:endParaRPr lang="en-US" altLang="zh-CN" sz="1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7" name="文本框 136">
                <a:extLst>
                  <a:ext uri="{FF2B5EF4-FFF2-40B4-BE49-F238E27FC236}">
                    <a16:creationId xmlns:a16="http://schemas.microsoft.com/office/drawing/2014/main" id="{E97FFB73-5CCC-3B41-9EAA-929196E6E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507" y="5438801"/>
                <a:ext cx="2248483" cy="268407"/>
              </a:xfrm>
              <a:prstGeom prst="rect">
                <a:avLst/>
              </a:prstGeom>
              <a:blipFill>
                <a:blip r:embed="rId40"/>
                <a:stretch>
                  <a:fillRect l="-2809" b="-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矩形 137">
                <a:extLst>
                  <a:ext uri="{FF2B5EF4-FFF2-40B4-BE49-F238E27FC236}">
                    <a16:creationId xmlns:a16="http://schemas.microsoft.com/office/drawing/2014/main" id="{9B52840B-BA85-4841-A772-EEC09039642E}"/>
                  </a:ext>
                </a:extLst>
              </p:cNvPr>
              <p:cNvSpPr/>
              <p:nvPr/>
            </p:nvSpPr>
            <p:spPr>
              <a:xfrm>
                <a:off x="2782570" y="5837095"/>
                <a:ext cx="208230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altLang="zh-CN" sz="1400" b="1">
                              <a:latin typeface="Cambria Math" panose="02040503050406030204" pitchFamily="18" charset="0"/>
                            </a:rPr>
                            <m:t>𝐦𝐢𝐬𝐬</m:t>
                          </m:r>
                        </m:sub>
                      </m:sSub>
                      <m:r>
                        <a:rPr lang="en-US" altLang="zh-CN" sz="1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altLang="zh-CN" sz="1400" b="1">
                              <a:latin typeface="Cambria Math" panose="02040503050406030204" pitchFamily="18" charset="0"/>
                            </a:rPr>
                            <m:t>𝐦𝐢𝐬𝐬</m:t>
                          </m:r>
                        </m:sub>
                      </m:sSub>
                      <m:r>
                        <a:rPr lang="en-US" altLang="zh-CN" sz="1400" b="1" i="1">
                          <a:latin typeface="Cambria Math" panose="02040503050406030204" pitchFamily="18" charset="0"/>
                        </a:rPr>
                        <m:t> 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1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CN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400" b="1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1400" b="1">
                                  <a:latin typeface="Cambria Math" panose="02040503050406030204" pitchFamily="18" charset="0"/>
                                </a:rPr>
                                <m:t>𝐦𝐢𝐬𝐬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38" name="矩形 137">
                <a:extLst>
                  <a:ext uri="{FF2B5EF4-FFF2-40B4-BE49-F238E27FC236}">
                    <a16:creationId xmlns:a16="http://schemas.microsoft.com/office/drawing/2014/main" id="{9B52840B-BA85-4841-A772-EEC0903964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570" y="5837095"/>
                <a:ext cx="2082300" cy="307777"/>
              </a:xfrm>
              <a:prstGeom prst="rect">
                <a:avLst/>
              </a:prstGeom>
              <a:blipFill>
                <a:blip r:embed="rId41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矩形 138">
            <a:extLst>
              <a:ext uri="{FF2B5EF4-FFF2-40B4-BE49-F238E27FC236}">
                <a16:creationId xmlns:a16="http://schemas.microsoft.com/office/drawing/2014/main" id="{E2903AE1-0B80-9B4B-B8A5-DBE0B89037CD}"/>
              </a:ext>
            </a:extLst>
          </p:cNvPr>
          <p:cNvSpPr/>
          <p:nvPr/>
        </p:nvSpPr>
        <p:spPr>
          <a:xfrm>
            <a:off x="2866989" y="6171685"/>
            <a:ext cx="2780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other variables</a:t>
            </a:r>
          </a:p>
        </p:txBody>
      </p:sp>
      <p:cxnSp>
        <p:nvCxnSpPr>
          <p:cNvPr id="82" name="直接箭头连接符 40">
            <a:extLst>
              <a:ext uri="{FF2B5EF4-FFF2-40B4-BE49-F238E27FC236}">
                <a16:creationId xmlns:a16="http://schemas.microsoft.com/office/drawing/2014/main" id="{04342105-FBDE-1D46-B06F-C02A5133296F}"/>
              </a:ext>
            </a:extLst>
          </p:cNvPr>
          <p:cNvCxnSpPr>
            <a:cxnSpLocks/>
          </p:cNvCxnSpPr>
          <p:nvPr/>
        </p:nvCxnSpPr>
        <p:spPr>
          <a:xfrm flipH="1">
            <a:off x="891148" y="2177717"/>
            <a:ext cx="76621" cy="1630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箭头连接符 40">
            <a:extLst>
              <a:ext uri="{FF2B5EF4-FFF2-40B4-BE49-F238E27FC236}">
                <a16:creationId xmlns:a16="http://schemas.microsoft.com/office/drawing/2014/main" id="{93A2BF5C-843C-4846-B9B0-5614B3485CC9}"/>
              </a:ext>
            </a:extLst>
          </p:cNvPr>
          <p:cNvCxnSpPr>
            <a:cxnSpLocks/>
          </p:cNvCxnSpPr>
          <p:nvPr/>
        </p:nvCxnSpPr>
        <p:spPr>
          <a:xfrm flipV="1">
            <a:off x="1405355" y="1324692"/>
            <a:ext cx="94585" cy="181156"/>
          </a:xfrm>
          <a:prstGeom prst="straightConnector1">
            <a:avLst/>
          </a:prstGeom>
          <a:ln w="381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Shape 148">
            <a:extLst>
              <a:ext uri="{FF2B5EF4-FFF2-40B4-BE49-F238E27FC236}">
                <a16:creationId xmlns:a16="http://schemas.microsoft.com/office/drawing/2014/main" id="{E9AAE90C-CD6C-D243-A935-B029B87F5F39}"/>
              </a:ext>
            </a:extLst>
          </p:cNvPr>
          <p:cNvSpPr/>
          <p:nvPr/>
        </p:nvSpPr>
        <p:spPr>
          <a:xfrm>
            <a:off x="2229924" y="-2308"/>
            <a:ext cx="4286281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3600">
                <a:solidFill>
                  <a:srgbClr val="FF0000"/>
                </a:solidFill>
                <a:latin typeface="David"/>
                <a:ea typeface="David"/>
                <a:cs typeface="David"/>
                <a:sym typeface="David"/>
              </a:defRPr>
            </a:lvl1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technique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2688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1E35886-5A5B-D64E-ABE5-9F5B0D8A5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59AE-630A-460B-A6BC-38F7F70D14DE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C1E99E6-46F5-8B47-9699-2ABE03F666C1}"/>
              </a:ext>
            </a:extLst>
          </p:cNvPr>
          <p:cNvSpPr/>
          <p:nvPr/>
        </p:nvSpPr>
        <p:spPr>
          <a:xfrm>
            <a:off x="2430683" y="273687"/>
            <a:ext cx="4282633" cy="7406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buSzPct val="100000"/>
              <a:defRPr>
                <a:solidFill>
                  <a:srgbClr val="0000FF"/>
                </a:solidFill>
              </a:defRPr>
            </a:pPr>
            <a:r>
              <a:rPr lang="en-US" altLang="zh-CN" sz="36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Pure leptonic decays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A84C0F84-70A1-C148-871E-2ED046888C5C}"/>
                  </a:ext>
                </a:extLst>
              </p:cNvPr>
              <p:cNvSpPr/>
              <p:nvPr/>
            </p:nvSpPr>
            <p:spPr>
              <a:xfrm>
                <a:off x="-324091" y="1288221"/>
                <a:ext cx="2956771" cy="1202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800100" lvl="1" indent="-342900">
                  <a:lnSpc>
                    <a:spcPct val="130000"/>
                  </a:lnSpc>
                  <a:buSzPct val="100000"/>
                  <a:buFont typeface=".Apple Color Emoji UI"/>
                  <a:buChar char="✍️"/>
                  <a:defRPr>
                    <a:solidFill>
                      <a:srgbClr val="0000FF"/>
                    </a:solidFill>
                  </a:defRPr>
                </a:pP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→ </m:t>
                    </m:r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sub>
                    </m:sSub>
                  </m:oMath>
                </a14:m>
                <a:endParaRPr lang="en-US" altLang="zh-CN" sz="2800" b="1" i="1" dirty="0">
                  <a:latin typeface="Cambria Math" panose="02040503050406030204" pitchFamily="18" charset="0"/>
                </a:endParaRPr>
              </a:p>
              <a:p>
                <a:pPr marL="800100" lvl="1" indent="-342900">
                  <a:lnSpc>
                    <a:spcPct val="130000"/>
                  </a:lnSpc>
                  <a:buSzPct val="100000"/>
                  <a:buFont typeface=".Apple Color Emoji UI"/>
                  <a:buChar char="✍️"/>
                  <a:defRPr>
                    <a:solidFill>
                      <a:srgbClr val="0000FF"/>
                    </a:solidFill>
                  </a:defRPr>
                </a:pP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p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</m:sub>
                    </m:sSub>
                  </m:oMath>
                </a14:m>
                <a:endParaRPr lang="en-US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A84C0F84-70A1-C148-871E-2ED046888C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4091" y="1288221"/>
                <a:ext cx="2956771" cy="1202189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CA14D130-7F0B-AA42-8E57-01DA5635464C}"/>
                  </a:ext>
                </a:extLst>
              </p:cNvPr>
              <p:cNvSpPr/>
              <p:nvPr/>
            </p:nvSpPr>
            <p:spPr>
              <a:xfrm>
                <a:off x="-324091" y="2736925"/>
                <a:ext cx="4213974" cy="28963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800100" lvl="1" indent="-342900">
                  <a:lnSpc>
                    <a:spcPct val="130000"/>
                  </a:lnSpc>
                  <a:buSzPct val="100000"/>
                  <a:buFont typeface=".Apple Color Emoji UI"/>
                  <a:buChar char="✍️"/>
                  <a:defRPr>
                    <a:solidFill>
                      <a:srgbClr val="0000FF"/>
                    </a:solidFill>
                  </a:defRPr>
                </a:pP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→ </m:t>
                    </m:r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sub>
                    </m:sSub>
                  </m:oMath>
                </a14:m>
                <a:endParaRPr lang="en-US" altLang="zh-CN" sz="2800" b="1" i="1" dirty="0">
                  <a:latin typeface="Cambria Math" panose="02040503050406030204" pitchFamily="18" charset="0"/>
                </a:endParaRPr>
              </a:p>
              <a:p>
                <a:pPr marL="800100" lvl="1" indent="-342900">
                  <a:lnSpc>
                    <a:spcPct val="130000"/>
                  </a:lnSpc>
                  <a:buSzPct val="100000"/>
                  <a:buFont typeface=".Apple Color Emoji UI"/>
                  <a:buChar char="✍️"/>
                  <a:defRPr>
                    <a:solidFill>
                      <a:srgbClr val="0000FF"/>
                    </a:solidFill>
                  </a:defRPr>
                </a:pP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→ </m:t>
                    </m:r>
                    <m:sSup>
                      <m:sSupPr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p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</m:sub>
                    </m:sSub>
                  </m:oMath>
                </a14:m>
                <a:endParaRPr lang="en-US" altLang="zh-CN" sz="2800" b="1" dirty="0">
                  <a:latin typeface="Times New Roman" panose="02020603050405020304" pitchFamily="18" charset="0"/>
                </a:endParaRPr>
              </a:p>
              <a:p>
                <a:pPr marL="1714500" lvl="3" indent="-342900">
                  <a:lnSpc>
                    <a:spcPct val="130000"/>
                  </a:lnSpc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00FF"/>
                    </a:solidFill>
                  </a:defRPr>
                </a:pPr>
                <a:r>
                  <a:rPr lang="en-US" altLang="zh-CN" sz="28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p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𝝂</m:t>
                            </m:r>
                          </m:e>
                        </m:acc>
                      </m:e>
                      <m:sub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𝝉</m:t>
                        </m:r>
                      </m:sub>
                    </m:sSub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800" b="1" i="1" dirty="0">
                  <a:latin typeface="Cambria Math" panose="02040503050406030204" pitchFamily="18" charset="0"/>
                </a:endParaRPr>
              </a:p>
              <a:p>
                <a:pPr marL="1714500" lvl="3" indent="-342900">
                  <a:lnSpc>
                    <a:spcPct val="130000"/>
                  </a:lnSpc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00FF"/>
                    </a:solidFill>
                  </a:defRPr>
                </a:pPr>
                <a:r>
                  <a:rPr lang="en-US" altLang="zh-CN" sz="28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p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b>
                      <m:sSubPr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𝝂</m:t>
                            </m:r>
                          </m:e>
                        </m:acc>
                      </m:e>
                      <m:sub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𝝉</m:t>
                        </m:r>
                      </m:sub>
                    </m:sSub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800" b="1" i="1" dirty="0">
                  <a:latin typeface="Cambria Math" panose="02040503050406030204" pitchFamily="18" charset="0"/>
                </a:endParaRPr>
              </a:p>
              <a:p>
                <a:pPr marL="1714500" lvl="3" indent="-342900">
                  <a:lnSpc>
                    <a:spcPct val="130000"/>
                  </a:lnSpc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00FF"/>
                    </a:solidFill>
                  </a:defRPr>
                </a:pPr>
                <a:r>
                  <a:rPr lang="en-US" altLang="zh-CN" sz="28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p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sSub>
                      <m:sSub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𝝂</m:t>
                            </m:r>
                          </m:e>
                        </m:acc>
                      </m:e>
                      <m:sub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</m:sub>
                    </m:sSub>
                  </m:oMath>
                </a14:m>
                <a:r>
                  <a:rPr lang="en-US" altLang="zh-CN" sz="2800" b="1" dirty="0"/>
                  <a:t> </a:t>
                </a:r>
                <a:endParaRPr lang="en-US" altLang="zh-CN" sz="2800" b="1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CA14D130-7F0B-AA42-8E57-01DA563546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4091" y="2736925"/>
                <a:ext cx="4213974" cy="2896370"/>
              </a:xfrm>
              <a:prstGeom prst="rect">
                <a:avLst/>
              </a:prstGeom>
              <a:blipFill>
                <a:blip r:embed="rId3"/>
                <a:stretch>
                  <a:fillRect r="-1201" b="-39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id="{5046AD8F-6CE2-0B40-BF6C-6F7900DBD6D9}"/>
              </a:ext>
            </a:extLst>
          </p:cNvPr>
          <p:cNvSpPr/>
          <p:nvPr/>
        </p:nvSpPr>
        <p:spPr>
          <a:xfrm>
            <a:off x="3572875" y="1502860"/>
            <a:ext cx="29565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PRD 89 (2014) 051104(R)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433E34C-2EFF-8E48-A1A6-AC52DF3BD76C}"/>
              </a:ext>
            </a:extLst>
          </p:cNvPr>
          <p:cNvSpPr/>
          <p:nvPr/>
        </p:nvSpPr>
        <p:spPr>
          <a:xfrm>
            <a:off x="3577810" y="2053544"/>
            <a:ext cx="27002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PRL 123 (2019) 211802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B276C86-C7D3-6044-89D2-42C691E83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4518" y="2082149"/>
            <a:ext cx="2387600" cy="3429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A763E08D-1FE5-E94E-903C-03864C4831F5}"/>
              </a:ext>
            </a:extLst>
          </p:cNvPr>
          <p:cNvSpPr/>
          <p:nvPr/>
        </p:nvSpPr>
        <p:spPr>
          <a:xfrm>
            <a:off x="3600057" y="2938542"/>
            <a:ext cx="27144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PRL 122 (2019) 071802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98202DE-621C-324C-8AAA-55BDF197193F}"/>
              </a:ext>
            </a:extLst>
          </p:cNvPr>
          <p:cNvSpPr/>
          <p:nvPr/>
        </p:nvSpPr>
        <p:spPr>
          <a:xfrm>
            <a:off x="3861284" y="5235698"/>
            <a:ext cx="27144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PRL 127 (2021) 171801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A544CCA-B0F4-C242-A59B-C4A529D91704}"/>
              </a:ext>
            </a:extLst>
          </p:cNvPr>
          <p:cNvSpPr/>
          <p:nvPr/>
        </p:nvSpPr>
        <p:spPr>
          <a:xfrm>
            <a:off x="3802387" y="4091744"/>
            <a:ext cx="27430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PRD 104 (2021) 052009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112557B-4C1F-0D45-B0F0-6022A26A868A}"/>
              </a:ext>
            </a:extLst>
          </p:cNvPr>
          <p:cNvSpPr/>
          <p:nvPr/>
        </p:nvSpPr>
        <p:spPr>
          <a:xfrm>
            <a:off x="3861284" y="4654884"/>
            <a:ext cx="27430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PRD 104 (2021) 032001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7176AB0-5336-8F4E-BFC1-DB2A0AE93A24}"/>
              </a:ext>
            </a:extLst>
          </p:cNvPr>
          <p:cNvSpPr/>
          <p:nvPr/>
        </p:nvSpPr>
        <p:spPr>
          <a:xfrm>
            <a:off x="6457950" y="2921638"/>
            <a:ext cx="27430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PRD 104 (2021) 052009</a:t>
            </a:r>
          </a:p>
        </p:txBody>
      </p:sp>
    </p:spTree>
    <p:extLst>
      <p:ext uri="{BB962C8B-B14F-4D97-AF65-F5344CB8AC3E}">
        <p14:creationId xmlns:p14="http://schemas.microsoft.com/office/powerpoint/2010/main" val="282937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B9D69DE-BB0F-9B46-9550-7BED8A520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59AE-630A-460B-A6BC-38F7F70D14DE}" type="slidenum">
              <a:rPr lang="zh-CN" altLang="en-US" smtClean="0"/>
              <a:t>9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B23D1DB2-802E-684B-AEED-106E832885B2}"/>
                  </a:ext>
                </a:extLst>
              </p:cNvPr>
              <p:cNvSpPr/>
              <p:nvPr/>
            </p:nvSpPr>
            <p:spPr>
              <a:xfrm>
                <a:off x="0" y="-4643"/>
                <a:ext cx="9144000" cy="697948"/>
              </a:xfrm>
              <a:prstGeom prst="rect">
                <a:avLst/>
              </a:prstGeom>
              <a:gradFill flip="none" rotWithShape="1">
                <a:gsLst>
                  <a:gs pos="0">
                    <a:srgbClr val="0432FF">
                      <a:shade val="30000"/>
                      <a:satMod val="115000"/>
                    </a:srgbClr>
                  </a:gs>
                  <a:gs pos="50000">
                    <a:srgbClr val="0432FF">
                      <a:shade val="67500"/>
                      <a:satMod val="115000"/>
                    </a:srgbClr>
                  </a:gs>
                  <a:gs pos="100000">
                    <a:srgbClr val="0432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130000"/>
                  </a:lnSpc>
                  <a:buSzPct val="100000"/>
                  <a:defRPr>
                    <a:solidFill>
                      <a:srgbClr val="0000FF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altLang="zh-CN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→ </m:t>
                      </m:r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p>
                          <m:r>
                            <a:rPr lang="en-US" altLang="zh-CN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altLang="zh-CN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sub>
                      </m:sSub>
                    </m:oMath>
                  </m:oMathPara>
                </a14:m>
                <a:endParaRPr lang="en-US" altLang="zh-CN" sz="2800" b="1" i="1" dirty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B23D1DB2-802E-684B-AEED-106E832885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4643"/>
                <a:ext cx="9144000" cy="697948"/>
              </a:xfrm>
              <a:prstGeom prst="rect">
                <a:avLst/>
              </a:prstGeom>
              <a:blipFill>
                <a:blip r:embed="rId2"/>
                <a:stretch>
                  <a:fillRect b="-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76E2EFF7-B1FD-834A-9D5D-0D62DE713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901" y="1523840"/>
            <a:ext cx="6620883" cy="51301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4DF568F2-BE62-D249-A2FA-EA7B52E8E3CB}"/>
                  </a:ext>
                </a:extLst>
              </p:cNvPr>
              <p:cNvSpPr/>
              <p:nvPr/>
            </p:nvSpPr>
            <p:spPr>
              <a:xfrm>
                <a:off x="3364788" y="861326"/>
                <a:ext cx="3213508" cy="46711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sSubSup>
                            <m:sSubSup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altLang="zh-CN" sz="2000" b="1" i="0">
                                  <a:latin typeface="Cambria Math" panose="02040503050406030204" pitchFamily="18" charset="0"/>
                                </a:rPr>
                                <m:t>𝐭𝐚𝐠</m:t>
                              </m:r>
                            </m:sub>
                            <m:sup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sub>
                      </m:sSub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𝟏𝟕𝟎𝟑𝟎𝟓𝟒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𝟑𝟎𝟒𝟓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4DF568F2-BE62-D249-A2FA-EA7B52E8E3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788" y="861326"/>
                <a:ext cx="3213508" cy="467116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499985C-4711-5F4B-8962-BC941C8658FE}"/>
                  </a:ext>
                </a:extLst>
              </p:cNvPr>
              <p:cNvSpPr txBox="1"/>
              <p:nvPr/>
            </p:nvSpPr>
            <p:spPr>
              <a:xfrm>
                <a:off x="137562" y="797731"/>
                <a:ext cx="2919490" cy="6263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</a:rPr>
                            <m:t>𝐁𝐂</m:t>
                          </m:r>
                        </m:sub>
                      </m:sSub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altLang="zh-CN" sz="2000" b="1" i="0" smtClean="0">
                                  <a:latin typeface="Cambria Math" panose="02040503050406030204" pitchFamily="18" charset="0"/>
                                </a:rPr>
                                <m:t>𝐛𝐞𝐚𝐦</m:t>
                              </m:r>
                            </m:sub>
                            <m:sup>
                              <m:r>
                                <a:rPr lang="en-US" altLang="zh-CN" sz="2000" b="1" i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zh-CN" sz="20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𝒑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altLang="zh-CN" sz="20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𝑫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</m:sup>
                                      </m:sSup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altLang="zh-CN" sz="2000" b="1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499985C-4711-5F4B-8962-BC941C865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62" y="797731"/>
                <a:ext cx="2919490" cy="626325"/>
              </a:xfrm>
              <a:prstGeom prst="rect">
                <a:avLst/>
              </a:prstGeom>
              <a:blipFill>
                <a:blip r:embed="rId5"/>
                <a:stretch>
                  <a:fillRect l="-3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28FF95D7-59FC-9C4F-A65E-52FFE68863E9}"/>
                  </a:ext>
                </a:extLst>
              </p:cNvPr>
              <p:cNvSpPr/>
              <p:nvPr/>
            </p:nvSpPr>
            <p:spPr>
              <a:xfrm>
                <a:off x="2019653" y="1649263"/>
                <a:ext cx="1037399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28FF95D7-59FC-9C4F-A65E-52FFE68863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653" y="1649263"/>
                <a:ext cx="1037399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6E4E4A74-7F19-5341-93E6-9F5A6789AB69}"/>
                  </a:ext>
                </a:extLst>
              </p:cNvPr>
              <p:cNvSpPr/>
              <p:nvPr/>
            </p:nvSpPr>
            <p:spPr>
              <a:xfrm>
                <a:off x="4139750" y="1649263"/>
                <a:ext cx="759567" cy="3567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sub>
                        <m:sup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sSup>
                        <m:sSupPr>
                          <m:ctrlP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6E4E4A74-7F19-5341-93E6-9F5A6789AB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750" y="1649263"/>
                <a:ext cx="759567" cy="356764"/>
              </a:xfrm>
              <a:prstGeom prst="rect">
                <a:avLst/>
              </a:prstGeom>
              <a:blipFill>
                <a:blip r:embed="rId7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93FF33A-C262-6A47-802C-E03D0189416B}"/>
                  </a:ext>
                </a:extLst>
              </p:cNvPr>
              <p:cNvSpPr/>
              <p:nvPr/>
            </p:nvSpPr>
            <p:spPr>
              <a:xfrm>
                <a:off x="6356431" y="1649263"/>
                <a:ext cx="775597" cy="3567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sub>
                        <m:sup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sSup>
                        <m:sSupPr>
                          <m:ctrlP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93FF33A-C262-6A47-802C-E03D018941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431" y="1649263"/>
                <a:ext cx="775597" cy="356764"/>
              </a:xfrm>
              <a:prstGeom prst="rect">
                <a:avLst/>
              </a:prstGeom>
              <a:blipFill>
                <a:blip r:embed="rId8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23FD19DA-126C-AB45-A2AB-973627D3B616}"/>
                  </a:ext>
                </a:extLst>
              </p:cNvPr>
              <p:cNvSpPr/>
              <p:nvPr/>
            </p:nvSpPr>
            <p:spPr>
              <a:xfrm>
                <a:off x="2019653" y="3221999"/>
                <a:ext cx="955041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23FD19DA-126C-AB45-A2AB-973627D3B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653" y="3221999"/>
                <a:ext cx="955041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>
            <a:extLst>
              <a:ext uri="{FF2B5EF4-FFF2-40B4-BE49-F238E27FC236}">
                <a16:creationId xmlns:a16="http://schemas.microsoft.com/office/drawing/2014/main" id="{85A4BEF1-E2F3-934D-867E-E1965667514C}"/>
              </a:ext>
            </a:extLst>
          </p:cNvPr>
          <p:cNvSpPr/>
          <p:nvPr/>
        </p:nvSpPr>
        <p:spPr>
          <a:xfrm>
            <a:off x="4225526" y="3208615"/>
            <a:ext cx="432250" cy="34413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zh-CN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4A9DCCA1-5241-AB42-A26D-B5394525A6A2}"/>
                  </a:ext>
                </a:extLst>
              </p:cNvPr>
              <p:cNvSpPr/>
              <p:nvPr/>
            </p:nvSpPr>
            <p:spPr>
              <a:xfrm>
                <a:off x="4082821" y="3192591"/>
                <a:ext cx="955041" cy="3441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4A9DCCA1-5241-AB42-A26D-B5394525A6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821" y="3192591"/>
                <a:ext cx="955041" cy="344133"/>
              </a:xfrm>
              <a:prstGeom prst="rect">
                <a:avLst/>
              </a:prstGeom>
              <a:blipFill>
                <a:blip r:embed="rId10"/>
                <a:stretch>
                  <a:fillRect r="-210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>
            <a:extLst>
              <a:ext uri="{FF2B5EF4-FFF2-40B4-BE49-F238E27FC236}">
                <a16:creationId xmlns:a16="http://schemas.microsoft.com/office/drawing/2014/main" id="{AFA81E2A-BCFF-9242-873C-1335C254A20F}"/>
              </a:ext>
            </a:extLst>
          </p:cNvPr>
          <p:cNvSpPr/>
          <p:nvPr/>
        </p:nvSpPr>
        <p:spPr>
          <a:xfrm>
            <a:off x="6356431" y="3104943"/>
            <a:ext cx="443733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zh-CN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3EE99683-1AC6-B64E-97C8-73435B7070A8}"/>
                  </a:ext>
                </a:extLst>
              </p:cNvPr>
              <p:cNvSpPr/>
              <p:nvPr/>
            </p:nvSpPr>
            <p:spPr>
              <a:xfrm>
                <a:off x="6288694" y="3114786"/>
                <a:ext cx="95504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3EE99683-1AC6-B64E-97C8-73435B7070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694" y="3114786"/>
                <a:ext cx="955042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>
            <a:extLst>
              <a:ext uri="{FF2B5EF4-FFF2-40B4-BE49-F238E27FC236}">
                <a16:creationId xmlns:a16="http://schemas.microsoft.com/office/drawing/2014/main" id="{97FDD0F2-F54C-474C-BB93-CE333E4F0919}"/>
              </a:ext>
            </a:extLst>
          </p:cNvPr>
          <p:cNvSpPr/>
          <p:nvPr/>
        </p:nvSpPr>
        <p:spPr>
          <a:xfrm>
            <a:off x="6356430" y="4692059"/>
            <a:ext cx="443733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zh-CN" altLang="en-US" sz="16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3B9E732-CC5F-C847-AED2-9775277ADE6B}"/>
              </a:ext>
            </a:extLst>
          </p:cNvPr>
          <p:cNvSpPr/>
          <p:nvPr/>
        </p:nvSpPr>
        <p:spPr>
          <a:xfrm>
            <a:off x="4250835" y="4692059"/>
            <a:ext cx="443733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zh-CN" altLang="en-US" sz="1600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2143F87-640C-C14C-92EC-9BAADC868F66}"/>
              </a:ext>
            </a:extLst>
          </p:cNvPr>
          <p:cNvSpPr/>
          <p:nvPr/>
        </p:nvSpPr>
        <p:spPr>
          <a:xfrm>
            <a:off x="2053440" y="4768720"/>
            <a:ext cx="443733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zh-CN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8B2780F5-E0D4-D443-8CCD-34DA39A9FA2E}"/>
                  </a:ext>
                </a:extLst>
              </p:cNvPr>
              <p:cNvSpPr/>
              <p:nvPr/>
            </p:nvSpPr>
            <p:spPr>
              <a:xfrm>
                <a:off x="2028004" y="4740644"/>
                <a:ext cx="998928" cy="3567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sub>
                        <m:sup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sSup>
                        <m:sSupPr>
                          <m:ctrlP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8B2780F5-E0D4-D443-8CCD-34DA39A9FA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004" y="4740644"/>
                <a:ext cx="998928" cy="3567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14F808F1-A335-8A4A-A361-A814B27B1EC2}"/>
                  </a:ext>
                </a:extLst>
              </p:cNvPr>
              <p:cNvSpPr/>
              <p:nvPr/>
            </p:nvSpPr>
            <p:spPr>
              <a:xfrm>
                <a:off x="4082821" y="4723288"/>
                <a:ext cx="955041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14F808F1-A335-8A4A-A361-A814B27B1E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821" y="4723288"/>
                <a:ext cx="955041" cy="338554"/>
              </a:xfrm>
              <a:prstGeom prst="rect">
                <a:avLst/>
              </a:prstGeom>
              <a:blipFill>
                <a:blip r:embed="rId13"/>
                <a:stretch>
                  <a:fillRect r="-65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5D371D3D-E81D-794B-9405-FDB90FAEFFBD}"/>
                  </a:ext>
                </a:extLst>
              </p:cNvPr>
              <p:cNvSpPr/>
              <p:nvPr/>
            </p:nvSpPr>
            <p:spPr>
              <a:xfrm>
                <a:off x="6220524" y="4665980"/>
                <a:ext cx="1276760" cy="35676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sub>
                        <m:sup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sSup>
                        <m:sSupPr>
                          <m:ctrlP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5D371D3D-E81D-794B-9405-FDB90FAEFF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524" y="4665980"/>
                <a:ext cx="1276760" cy="35676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>
            <a:extLst>
              <a:ext uri="{FF2B5EF4-FFF2-40B4-BE49-F238E27FC236}">
                <a16:creationId xmlns:a16="http://schemas.microsoft.com/office/drawing/2014/main" id="{39B85BA3-8C0F-2C4D-BB26-EFE26990B662}"/>
              </a:ext>
            </a:extLst>
          </p:cNvPr>
          <p:cNvSpPr/>
          <p:nvPr/>
        </p:nvSpPr>
        <p:spPr>
          <a:xfrm>
            <a:off x="6766215" y="959232"/>
            <a:ext cx="24014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PRD 89 (2014) 051104(R)</a:t>
            </a:r>
          </a:p>
        </p:txBody>
      </p:sp>
    </p:spTree>
    <p:extLst>
      <p:ext uri="{BB962C8B-B14F-4D97-AF65-F5344CB8AC3E}">
        <p14:creationId xmlns:p14="http://schemas.microsoft.com/office/powerpoint/2010/main" val="222535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jv55tzmu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11391</TotalTime>
  <Words>3506</Words>
  <Application>Microsoft Macintosh PowerPoint</Application>
  <PresentationFormat>全屏显示(4:3)</PresentationFormat>
  <Paragraphs>500</Paragraphs>
  <Slides>35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3" baseType="lpstr">
      <vt:lpstr>.Apple Color Emoji UI</vt:lpstr>
      <vt:lpstr>等线</vt:lpstr>
      <vt:lpstr>微软雅黑</vt:lpstr>
      <vt:lpstr>Arial</vt:lpstr>
      <vt:lpstr>Cambria Math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honghu fan</dc:creator>
  <cp:lastModifiedBy>Li Huijing</cp:lastModifiedBy>
  <cp:revision>1108</cp:revision>
  <dcterms:created xsi:type="dcterms:W3CDTF">2020-06-26T02:12:00Z</dcterms:created>
  <dcterms:modified xsi:type="dcterms:W3CDTF">2021-11-01T14:07:16Z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