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54" r:id="rId2"/>
    <p:sldId id="1135" r:id="rId3"/>
    <p:sldId id="1136" r:id="rId4"/>
    <p:sldId id="1172" r:id="rId5"/>
    <p:sldId id="1176" r:id="rId6"/>
    <p:sldId id="1175" r:id="rId7"/>
    <p:sldId id="1146" r:id="rId8"/>
    <p:sldId id="1139" r:id="rId9"/>
    <p:sldId id="1140" r:id="rId10"/>
    <p:sldId id="1200" r:id="rId11"/>
    <p:sldId id="1149" r:id="rId12"/>
    <p:sldId id="1128" r:id="rId13"/>
    <p:sldId id="1148" r:id="rId14"/>
    <p:sldId id="1179" r:id="rId15"/>
    <p:sldId id="1142" r:id="rId16"/>
    <p:sldId id="303" r:id="rId17"/>
    <p:sldId id="300" r:id="rId18"/>
    <p:sldId id="1201" r:id="rId19"/>
    <p:sldId id="1202" r:id="rId20"/>
    <p:sldId id="1145" r:id="rId21"/>
    <p:sldId id="1203" r:id="rId22"/>
    <p:sldId id="1150" r:id="rId23"/>
    <p:sldId id="1197" r:id="rId24"/>
    <p:sldId id="1204" r:id="rId25"/>
    <p:sldId id="1156" r:id="rId26"/>
    <p:sldId id="1193" r:id="rId27"/>
    <p:sldId id="1192" r:id="rId28"/>
    <p:sldId id="1152" r:id="rId29"/>
    <p:sldId id="1195" r:id="rId30"/>
    <p:sldId id="1205" r:id="rId31"/>
    <p:sldId id="1212" r:id="rId32"/>
    <p:sldId id="1153" r:id="rId33"/>
    <p:sldId id="1178" r:id="rId34"/>
    <p:sldId id="1160" r:id="rId35"/>
    <p:sldId id="1158" r:id="rId36"/>
    <p:sldId id="1208" r:id="rId37"/>
    <p:sldId id="1162" r:id="rId38"/>
    <p:sldId id="1209" r:id="rId39"/>
    <p:sldId id="1210" r:id="rId40"/>
    <p:sldId id="1211" r:id="rId41"/>
    <p:sldId id="1199" r:id="rId42"/>
    <p:sldId id="1154" r:id="rId43"/>
    <p:sldId id="291" r:id="rId44"/>
    <p:sldId id="306" r:id="rId45"/>
    <p:sldId id="305" r:id="rId46"/>
    <p:sldId id="262" r:id="rId47"/>
    <p:sldId id="1207" r:id="rId48"/>
    <p:sldId id="1168" r:id="rId49"/>
    <p:sldId id="1166" r:id="rId50"/>
    <p:sldId id="1165" r:id="rId51"/>
  </p:sldIdLst>
  <p:sldSz cx="9144000" cy="6858000" type="screen4x3"/>
  <p:notesSz cx="9928225" cy="6797675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CC66"/>
    <a:srgbClr val="0066FF"/>
    <a:srgbClr val="9966FF"/>
    <a:srgbClr val="FF00FF"/>
    <a:srgbClr val="FFCCFF"/>
    <a:srgbClr val="0000FF"/>
    <a:srgbClr val="00CC00"/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8" autoAdjust="0"/>
    <p:restoredTop sz="85791" autoAdjust="0"/>
  </p:normalViewPr>
  <p:slideViewPr>
    <p:cSldViewPr>
      <p:cViewPr varScale="1">
        <p:scale>
          <a:sx n="61" d="100"/>
          <a:sy n="61" d="100"/>
        </p:scale>
        <p:origin x="97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524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524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68C6E874-DFB3-4A49-BCFE-8F9A8CA583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1847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524" y="1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834" y="3229135"/>
            <a:ext cx="7278574" cy="305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524" y="6458260"/>
            <a:ext cx="4301702" cy="3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D0B4387F-57BD-4908-A6D3-257DBB6E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0162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2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8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57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10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2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2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expressed as a competition between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06EC-1777-4B43-959A-E40A499E94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30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06EC-1777-4B43-959A-E40A499E944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276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3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20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9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61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71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045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68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531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96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40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957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91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22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81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1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21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231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984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35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04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69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459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8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45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57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06EC-1777-4B43-959A-E40A499E944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483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465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41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61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3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6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9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58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59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0841-21C4-42A5-8FFD-1A1ED8796B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01E-31C4-42F0-A915-EC5CA84CD4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F1242-8E94-4BC3-9D27-44D4CF671F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A9AB-A3B6-4FC6-91B8-05319890BC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7F7C-7AA8-4A1E-BF90-8F895A0EAF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19C-099A-452C-A4AA-53F1985A43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998B3-D3ED-4FC1-8E28-FF13DE39F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2636-4187-4483-843D-2C2EAC4C3B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D4D7-D0E4-41FC-8A30-5F3640A6C4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52C59-69F4-41F1-B1F2-90FE5B2854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F49A7-93C0-4342-A9C9-23BF5F52A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FA928-FE76-4324-8755-5199E13717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D491D-C976-4ED7-B0C3-CBC4056761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934A07-89AB-4B91-AC42-1553F027E2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11" Type="http://schemas.openxmlformats.org/officeDocument/2006/relationships/image" Target="../media/image8.emf"/><Relationship Id="rId5" Type="http://schemas.openxmlformats.org/officeDocument/2006/relationships/image" Target="../media/image35.emf"/><Relationship Id="rId10" Type="http://schemas.openxmlformats.org/officeDocument/2006/relationships/image" Target="../media/image7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3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52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5" Type="http://schemas.openxmlformats.org/officeDocument/2006/relationships/image" Target="../media/image57.png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emf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emf"/><Relationship Id="rId4" Type="http://schemas.openxmlformats.org/officeDocument/2006/relationships/image" Target="../media/image7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7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5" Type="http://schemas.openxmlformats.org/officeDocument/2006/relationships/image" Target="../media/image81.emf"/><Relationship Id="rId4" Type="http://schemas.openxmlformats.org/officeDocument/2006/relationships/image" Target="../media/image7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1.emf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96.emf"/><Relationship Id="rId5" Type="http://schemas.openxmlformats.org/officeDocument/2006/relationships/image" Target="../media/image93.png"/><Relationship Id="rId10" Type="http://schemas.openxmlformats.org/officeDocument/2006/relationships/image" Target="../media/image670.png"/><Relationship Id="rId4" Type="http://schemas.openxmlformats.org/officeDocument/2006/relationships/image" Target="../media/image690.png"/><Relationship Id="rId9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8" Type="http://schemas.openxmlformats.org/officeDocument/2006/relationships/image" Target="../media/image690.png"/><Relationship Id="rId3" Type="http://schemas.openxmlformats.org/officeDocument/2006/relationships/image" Target="../media/image630.png"/><Relationship Id="rId7" Type="http://schemas.openxmlformats.org/officeDocument/2006/relationships/image" Target="../media/image93.png"/><Relationship Id="rId12" Type="http://schemas.openxmlformats.org/officeDocument/2006/relationships/image" Target="../media/image7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emf"/><Relationship Id="rId11" Type="http://schemas.openxmlformats.org/officeDocument/2006/relationships/image" Target="../media/image730.png"/><Relationship Id="rId5" Type="http://schemas.openxmlformats.org/officeDocument/2006/relationships/image" Target="../media/image96.emf"/><Relationship Id="rId10" Type="http://schemas.openxmlformats.org/officeDocument/2006/relationships/image" Target="../media/image97.emf"/><Relationship Id="rId19" Type="http://schemas.openxmlformats.org/officeDocument/2006/relationships/image" Target="../media/image720.png"/><Relationship Id="rId4" Type="http://schemas.openxmlformats.org/officeDocument/2006/relationships/image" Target="../media/image670.png"/><Relationship Id="rId9" Type="http://schemas.openxmlformats.org/officeDocument/2006/relationships/image" Target="../media/image9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00.png"/><Relationship Id="rId3" Type="http://schemas.openxmlformats.org/officeDocument/2006/relationships/image" Target="../media/image101.emf"/><Relationship Id="rId7" Type="http://schemas.openxmlformats.org/officeDocument/2006/relationships/image" Target="../media/image108.emf"/><Relationship Id="rId12" Type="http://schemas.openxmlformats.org/officeDocument/2006/relationships/image" Target="../media/image8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3.png"/><Relationship Id="rId15" Type="http://schemas.openxmlformats.org/officeDocument/2006/relationships/image" Target="../media/image820.png"/><Relationship Id="rId4" Type="http://schemas.openxmlformats.org/officeDocument/2006/relationships/image" Target="../media/image102.png"/><Relationship Id="rId9" Type="http://schemas.openxmlformats.org/officeDocument/2006/relationships/image" Target="../media/image110.emf"/><Relationship Id="rId14" Type="http://schemas.openxmlformats.org/officeDocument/2006/relationships/image" Target="../media/image9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5.emf"/><Relationship Id="rId4" Type="http://schemas.openxmlformats.org/officeDocument/2006/relationships/image" Target="../media/image7.emf"/><Relationship Id="rId9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9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11" Type="http://schemas.openxmlformats.org/officeDocument/2006/relationships/image" Target="../media/image7.emf"/><Relationship Id="rId5" Type="http://schemas.openxmlformats.org/officeDocument/2006/relationships/image" Target="../media/image18.emf"/><Relationship Id="rId15" Type="http://schemas.openxmlformats.org/officeDocument/2006/relationships/image" Target="../media/image13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0630093504128010.jpg"/>
          <p:cNvPicPr>
            <a:picLocks noChangeAspect="1"/>
          </p:cNvPicPr>
          <p:nvPr/>
        </p:nvPicPr>
        <p:blipFill>
          <a:blip r:embed="rId3" cstate="print"/>
          <a:srcRect l="15833" t="2222" b="11295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1143000" y="1250544"/>
            <a:ext cx="6629400" cy="1323439"/>
          </a:xfrm>
          <a:prstGeom prst="rect">
            <a:avLst/>
          </a:prstGeom>
          <a:solidFill>
            <a:schemeClr val="bg1">
              <a:lumMod val="95000"/>
              <a:alpha val="4902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ea typeface="Arial Unicode MS" pitchFamily="34" charset="-122"/>
                <a:cs typeface="Times New Roman" pitchFamily="18" charset="0"/>
              </a:rPr>
              <a:t>Spin </a:t>
            </a:r>
            <a:r>
              <a:rPr lang="en-US" sz="4000" b="1" dirty="0" smtClean="0">
                <a:solidFill>
                  <a:srgbClr val="C00000"/>
                </a:solidFill>
                <a:ea typeface="Arial Unicode MS" pitchFamily="34" charset="-122"/>
                <a:cs typeface="Times New Roman" pitchFamily="18" charset="0"/>
              </a:rPr>
              <a:t>polarization within the hydrodynamic approach </a:t>
            </a:r>
            <a:endParaRPr lang="en-US" sz="4000" b="1" dirty="0">
              <a:solidFill>
                <a:srgbClr val="C00000"/>
              </a:solidFill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7663" name="Text Box 8"/>
          <p:cNvSpPr txBox="1">
            <a:spLocks noChangeArrowheads="1"/>
          </p:cNvSpPr>
          <p:nvPr/>
        </p:nvSpPr>
        <p:spPr bwMode="auto">
          <a:xfrm>
            <a:off x="2819400" y="3429000"/>
            <a:ext cx="3505200" cy="1031051"/>
          </a:xfrm>
          <a:prstGeom prst="rect">
            <a:avLst/>
          </a:prstGeom>
          <a:solidFill>
            <a:schemeClr val="bg1">
              <a:lumMod val="95000"/>
              <a:alpha val="4784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kumimoji="0"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宋</a:t>
            </a:r>
            <a:r>
              <a:rPr kumimoji="0"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慧</a:t>
            </a:r>
            <a:r>
              <a:rPr kumimoji="0"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   </a:t>
            </a:r>
            <a:endParaRPr kumimoji="0" lang="en-US" altLang="zh-CN" sz="28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ts val="600"/>
              </a:spcBef>
            </a:pPr>
            <a:r>
              <a:rPr kumimoji="0"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北京大学 物理学院</a:t>
            </a:r>
            <a:r>
              <a:rPr kumimoji="0" lang="en-US" altLang="zh-CN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kumimoji="0"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1133" y="6457890"/>
            <a:ext cx="1572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July 30  2022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0292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99FF66"/>
                </a:solidFill>
              </a:rPr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9557123-43F0-48A6-A785-E8291F9D3D84}"/>
              </a:ext>
            </a:extLst>
          </p:cNvPr>
          <p:cNvSpPr txBox="1"/>
          <p:nvPr/>
        </p:nvSpPr>
        <p:spPr>
          <a:xfrm>
            <a:off x="762000" y="4907340"/>
            <a:ext cx="73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“量子色动力学的相结构和新颖拓扑效应研究”年度学术</a:t>
            </a:r>
            <a:r>
              <a:rPr lang="zh-CN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交流会</a:t>
            </a:r>
            <a:endParaRPr lang="en-US" altLang="zh-CN" dirty="0" smtClean="0">
              <a:solidFill>
                <a:schemeClr val="accent1">
                  <a:lumMod val="40000"/>
                  <a:lumOff val="6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山东青岛 </a:t>
            </a:r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2022</a:t>
            </a:r>
            <a:r>
              <a:rPr lang="zh-CN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年</a:t>
            </a:r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7</a:t>
            </a:r>
            <a:r>
              <a:rPr lang="zh-CN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月</a:t>
            </a:r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29-31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AD95FADA-16CC-4C22-A88C-8D841E24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49A7-93C0-4342-A9C9-23BF5F52A7C7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7B056B9A-7148-4A8B-ACF3-14D303C5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FFE3018-FDEF-49B4-A1F3-18DCB6718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400317"/>
            <a:ext cx="9177338" cy="719138"/>
          </a:xfrm>
          <a:noFill/>
        </p:spPr>
        <p:txBody>
          <a:bodyPr/>
          <a:lstStyle/>
          <a:p>
            <a:pPr algn="l"/>
            <a:r>
              <a:rPr lang="en-US" altLang="zh-CN" sz="2800" dirty="0"/>
              <a:t>             </a:t>
            </a:r>
            <a:r>
              <a:rPr lang="en-US" altLang="zh-CN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</a:t>
            </a:r>
            <a:r>
              <a:rPr lang="zh-CN" alt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zh-CN" alt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Polarization Puzzle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3FD83EC-7EFB-4FFD-8020-CB01EAC6308D}"/>
              </a:ext>
            </a:extLst>
          </p:cNvPr>
          <p:cNvSpPr txBox="1"/>
          <p:nvPr/>
        </p:nvSpPr>
        <p:spPr>
          <a:xfrm>
            <a:off x="266700" y="1149935"/>
            <a:ext cx="8877300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Feed-down effects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(Xia, Li, Huang, Huang, PRC 2019,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Becattini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Cao, Speranza, EPJC 2019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cs typeface="Times New Roman" panose="02020603050405020304" pitchFamily="18" charset="0"/>
              </a:rPr>
              <a:t>[no obvious effects]</a:t>
            </a:r>
          </a:p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spin chemical potential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(Wu, Pang, Huang, Wang, PRR 2019) </a:t>
            </a:r>
            <a:r>
              <a:rPr lang="en-US" altLang="zh-CN" sz="1800" b="1" dirty="0">
                <a:cs typeface="Times New Roman" panose="02020603050405020304" pitchFamily="18" charset="0"/>
              </a:rPr>
              <a:t>[extra assumption]</a:t>
            </a:r>
          </a:p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from projected thermal vorticity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Florkowski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Kumar,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Ryblewski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Mazeliauskas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PRC 2019)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cs typeface="Times New Roman" panose="02020603050405020304" pitchFamily="18" charset="0"/>
              </a:rPr>
              <a:t>[extra assumption]</a:t>
            </a:r>
          </a:p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Side-jump in CKT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(Liu, Ko, Sun, PRL 2019) </a:t>
            </a:r>
            <a:r>
              <a:rPr lang="en-US" altLang="zh-CN" sz="1800" b="1" dirty="0">
                <a:cs typeface="Times New Roman" panose="02020603050405020304" pitchFamily="18" charset="0"/>
              </a:rPr>
              <a:t>[massless limit/ extra assumption]</a:t>
            </a:r>
          </a:p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as a dynamical </a:t>
            </a:r>
            <a:r>
              <a:rPr lang="en-US" altLang="zh-CN" sz="18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d.o.f</a:t>
            </a: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[under development]</a:t>
            </a:r>
          </a:p>
          <a:p>
            <a:pPr algn="l">
              <a:lnSpc>
                <a:spcPts val="3000"/>
              </a:lnSpc>
            </a:pPr>
            <a:r>
              <a:rPr lang="en-US" altLang="zh-CN" sz="1800" dirty="0"/>
              <a:t>      </a:t>
            </a:r>
            <a:r>
              <a:rPr lang="en-US" altLang="zh-CN" sz="1800" dirty="0">
                <a:solidFill>
                  <a:schemeClr val="accent6"/>
                </a:solidFill>
              </a:rPr>
              <a:t>spin hydrodynamics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Florkowski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PRC2017, Hattori, et al., PLB 2019, Shi, et al,</a:t>
            </a:r>
          </a:p>
          <a:p>
            <a:pPr algn="l">
              <a:lnSpc>
                <a:spcPts val="3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PRC 2021, …)</a:t>
            </a:r>
          </a:p>
          <a:p>
            <a:pPr algn="l">
              <a:lnSpc>
                <a:spcPts val="3000"/>
              </a:lnSpc>
            </a:pPr>
            <a:r>
              <a:rPr lang="en-US" altLang="zh-CN" sz="1800" dirty="0"/>
              <a:t>      </a:t>
            </a:r>
            <a:r>
              <a:rPr lang="en-US" altLang="zh-CN" sz="1800" dirty="0">
                <a:solidFill>
                  <a:schemeClr val="accent6"/>
                </a:solidFill>
              </a:rPr>
              <a:t>spin kinetic theory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(Gao and Liang, PRD 2019,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Weickgenannt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,et al PRD 2019, Hattori, </a:t>
            </a:r>
          </a:p>
          <a:p>
            <a:pPr algn="l">
              <a:lnSpc>
                <a:spcPts val="3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PRD 2019, Wang, et al, PRD 2019, Liu, et al, CPC 2020, Hattori, et al, PRD 2019)</a:t>
            </a:r>
          </a:p>
          <a:p>
            <a:pPr algn="l">
              <a:lnSpc>
                <a:spcPts val="3000"/>
              </a:lnSpc>
            </a:pPr>
            <a:r>
              <a:rPr lang="en-US" altLang="zh-CN" sz="18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hadronic interactions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Csernai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ECT talk 2020,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Csernai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Kapusta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Welle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>
              <a:lnSpc>
                <a:spcPts val="3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2019)</a:t>
            </a:r>
          </a:p>
          <a:p>
            <a:pPr algn="l">
              <a:lnSpc>
                <a:spcPts val="28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…  …        …  …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7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063F53B-4B96-4B0B-A383-9926768E216C}"/>
              </a:ext>
            </a:extLst>
          </p:cNvPr>
          <p:cNvSpPr txBox="1"/>
          <p:nvPr/>
        </p:nvSpPr>
        <p:spPr>
          <a:xfrm>
            <a:off x="762000" y="1905000"/>
            <a:ext cx="8229600" cy="131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 induced polarization</a:t>
            </a:r>
          </a:p>
          <a:p>
            <a:pPr algn="l">
              <a:lnSpc>
                <a:spcPts val="5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&amp;  the Local polarization puzzle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7BCE771-B0BD-47CA-A68D-6ACC7CF8A501}"/>
              </a:ext>
            </a:extLst>
          </p:cNvPr>
          <p:cNvSpPr txBox="1"/>
          <p:nvPr/>
        </p:nvSpPr>
        <p:spPr>
          <a:xfrm>
            <a:off x="2057400" y="3408285"/>
            <a:ext cx="6248400" cy="77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b="0" u="none" strike="noStrike" baseline="0" dirty="0">
                <a:latin typeface="+mn-lt"/>
              </a:rPr>
              <a:t>B. Fu, S. Liu, L. -G. Pang, H. Song, Y. Yin,</a:t>
            </a:r>
            <a:r>
              <a:rPr lang="en-US" altLang="zh-CN" b="0" dirty="0">
                <a:effectLst/>
                <a:latin typeface="+mn-lt"/>
              </a:rPr>
              <a:t> </a:t>
            </a:r>
            <a:r>
              <a:rPr lang="en-US" altLang="zh-CN" b="0" dirty="0" err="1">
                <a:effectLst/>
                <a:latin typeface="+mn-lt"/>
              </a:rPr>
              <a:t>Phys.Rev.Lett</a:t>
            </a:r>
            <a:r>
              <a:rPr lang="en-US" altLang="zh-CN" b="0" dirty="0">
                <a:effectLst/>
                <a:latin typeface="+mn-lt"/>
              </a:rPr>
              <a:t>. 127 14, 142301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b="0" dirty="0">
                <a:effectLst/>
                <a:latin typeface="+mn-lt"/>
              </a:rPr>
              <a:t>2021</a:t>
            </a:r>
            <a:r>
              <a:rPr lang="zh-CN" altLang="en-US" b="0" dirty="0">
                <a:effectLst/>
                <a:latin typeface="+mn-lt"/>
              </a:rPr>
              <a:t>）</a:t>
            </a:r>
            <a:endParaRPr lang="zh-CN" altLang="en-US" dirty="0">
              <a:latin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27294AB-0604-48B8-B5A2-FA0090F3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52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D7E8292-0263-41AC-A79A-3DF233309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    </a:t>
            </a:r>
            <a:r>
              <a:rPr lang="en-US" altLang="zh-CN" sz="3200" dirty="0"/>
              <a:t>Re-evaluate mean spin vector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38E0AF2-8C8B-47D1-A12E-B71E70157C00}"/>
              </a:ext>
            </a:extLst>
          </p:cNvPr>
          <p:cNvSpPr txBox="1"/>
          <p:nvPr/>
        </p:nvSpPr>
        <p:spPr>
          <a:xfrm>
            <a:off x="4588669" y="806539"/>
            <a:ext cx="530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F. </a:t>
            </a:r>
            <a:r>
              <a:rPr lang="en-US" altLang="zh-CN" sz="18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Becattini</a:t>
            </a:r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, et al. Annals Phys. 338 32 (2013)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8678A33-2B61-4DCF-8762-424F92D1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8" y="3014661"/>
            <a:ext cx="3187337" cy="4963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F0CCC2C-2150-4613-BAAA-AF6DED25A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5" y="3581400"/>
            <a:ext cx="6010830" cy="13693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CB48C76-109B-4AD4-B5EA-1BE055794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92" y="4986468"/>
            <a:ext cx="6339840" cy="5399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E588E2B-9A5A-43E0-9BC4-A862AC4B9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316" y="2984181"/>
            <a:ext cx="2857006" cy="213845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039ED91-CD8F-4734-B023-7788DF139EB8}"/>
              </a:ext>
            </a:extLst>
          </p:cNvPr>
          <p:cNvSpPr txBox="1"/>
          <p:nvPr/>
        </p:nvSpPr>
        <p:spPr>
          <a:xfrm>
            <a:off x="191338" y="6166021"/>
            <a:ext cx="2647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Traditional mean 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spin vector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133A8C1-C054-4D83-944C-7D7C573A5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570707"/>
            <a:ext cx="696686" cy="6966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EAB22019-200B-402D-9FAF-20C64FBCC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643" y="5551113"/>
            <a:ext cx="801189" cy="73587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D177107-43EC-489B-89EE-4C01A7008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213" y="6315535"/>
            <a:ext cx="400594" cy="3962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BBC0F42-9D8B-42E8-9EB2-3076BCB79A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94" y="1216887"/>
            <a:ext cx="5699286" cy="707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231BD91-48A8-472C-92B7-1B1CEB6632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405" y="1969081"/>
            <a:ext cx="2471738" cy="64888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CEEFD03E-1E19-4174-9567-33B8ADE2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266" y="6509145"/>
            <a:ext cx="400594" cy="457200"/>
          </a:xfrm>
        </p:spPr>
        <p:txBody>
          <a:bodyPr/>
          <a:lstStyle/>
          <a:p>
            <a:fld id="{1BF3A9AB-A3B6-4FC6-91B8-05319890BC98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ADA1286-8CAF-4F57-ABEE-B62DAA78EA17}"/>
              </a:ext>
            </a:extLst>
          </p:cNvPr>
          <p:cNvSpPr/>
          <p:nvPr/>
        </p:nvSpPr>
        <p:spPr>
          <a:xfrm>
            <a:off x="6341557" y="5768467"/>
            <a:ext cx="2911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Crooker and Smith, PRL (2005) 94, 236601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Kissikov, et al.,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Nature Comm.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(2018) 9, 1058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CA50B089-E61B-4D0C-B31E-9554289C271D}"/>
              </a:ext>
            </a:extLst>
          </p:cNvPr>
          <p:cNvSpPr txBox="1"/>
          <p:nvPr/>
        </p:nvSpPr>
        <p:spPr>
          <a:xfrm>
            <a:off x="6400800" y="504153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>
                <a:solidFill>
                  <a:schemeClr val="accent6"/>
                </a:solidFill>
                <a:latin typeface="+mj-lt"/>
              </a:rPr>
              <a:t>[Strain induced polarization]</a:t>
            </a:r>
          </a:p>
          <a:p>
            <a:pPr algn="l"/>
            <a:r>
              <a:rPr lang="en-US" altLang="zh-CN" sz="1800" dirty="0">
                <a:solidFill>
                  <a:schemeClr val="accent6"/>
                </a:solidFill>
                <a:latin typeface="+mj-lt"/>
              </a:rPr>
              <a:t>In </a:t>
            </a:r>
            <a:r>
              <a:rPr lang="en-US" altLang="zh-CN" sz="1800" dirty="0">
                <a:solidFill>
                  <a:schemeClr val="accent6"/>
                </a:solidFill>
              </a:rPr>
              <a:t>crystal physics</a:t>
            </a:r>
            <a:r>
              <a:rPr lang="en-US" altLang="zh-CN" sz="1800" dirty="0">
                <a:solidFill>
                  <a:schemeClr val="accent6"/>
                </a:solidFill>
                <a:latin typeface="+mj-lt"/>
              </a:rPr>
              <a:t>:</a:t>
            </a:r>
            <a:endParaRPr lang="zh-CN" altLang="en-US" sz="18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A11CE09B-8748-45D2-8390-9B7AB93A15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0020" y="2093468"/>
            <a:ext cx="1400386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D7B1453A-4150-481B-AB69-3FE8ED4E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00" y="5374364"/>
            <a:ext cx="4187927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S.Y.F.Liu and Y.Yin, JHEP07, 188 (2021)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.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0C632EF-4F0B-4965-8587-DBFBA67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        </a:t>
            </a:r>
            <a:r>
              <a:rPr lang="en-US" altLang="zh-CN" sz="3200" dirty="0"/>
              <a:t>Shear Induced Polarization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D4D996B-A14F-483E-98FB-DB3DFBAD8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9" y="1632256"/>
            <a:ext cx="4914898" cy="7657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2E7F8C4-087B-47AD-A785-E8EB095ED8FB}"/>
              </a:ext>
            </a:extLst>
          </p:cNvPr>
          <p:cNvSpPr txBox="1"/>
          <p:nvPr/>
        </p:nvSpPr>
        <p:spPr>
          <a:xfrm>
            <a:off x="4955132" y="1706418"/>
            <a:ext cx="284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Chen, Son, Stephanov, PRL 115 (2015) 2, 021601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CCEED26-8DF8-4481-9EFE-C568C2C78243}"/>
              </a:ext>
            </a:extLst>
          </p:cNvPr>
          <p:cNvSpPr txBox="1"/>
          <p:nvPr/>
        </p:nvSpPr>
        <p:spPr>
          <a:xfrm>
            <a:off x="208663" y="4328706"/>
            <a:ext cx="39662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CN" alt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zh-C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-Identical form by linear response theory with arbitrary mass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4E18B1B-AB12-4F2A-AD73-2FE6C73851DD}"/>
              </a:ext>
            </a:extLst>
          </p:cNvPr>
          <p:cNvSpPr txBox="1"/>
          <p:nvPr/>
        </p:nvSpPr>
        <p:spPr>
          <a:xfrm>
            <a:off x="181221" y="5740009"/>
            <a:ext cx="4687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free parameter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CA5E302C-B4F5-4A91-B8F0-B3502413F95D}"/>
              </a:ext>
            </a:extLst>
          </p:cNvPr>
          <p:cNvSpPr txBox="1"/>
          <p:nvPr/>
        </p:nvSpPr>
        <p:spPr>
          <a:xfrm>
            <a:off x="0" y="6243651"/>
            <a:ext cx="4687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mass sensitivity of each term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794C598-21CC-4840-A1C9-A46D9333201C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AECA1BD-854C-40F3-99D0-3E6E628F2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00" y="3153469"/>
            <a:ext cx="8971791" cy="12124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9F033CB-9BD3-4C83-B97B-1585E07D5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532" y="4712757"/>
            <a:ext cx="4721856" cy="148565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A39AC32E-807B-4FAF-9809-74CAE3C7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13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73964D7B-293D-4F3F-9DEA-7A25EA203575}"/>
                  </a:ext>
                </a:extLst>
              </p:cNvPr>
              <p:cNvSpPr txBox="1"/>
              <p:nvPr/>
            </p:nvSpPr>
            <p:spPr>
              <a:xfrm>
                <a:off x="172209" y="2734095"/>
                <a:ext cx="70919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1</a:t>
                </a:r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 gradient of the fields:</a:t>
                </a:r>
                <a:endPara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964D7B-293D-4F3F-9DEA-7A25EA20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9" y="2734095"/>
                <a:ext cx="7091953" cy="400110"/>
              </a:xfrm>
              <a:prstGeom prst="rect">
                <a:avLst/>
              </a:prstGeom>
              <a:blipFill>
                <a:blip r:embed="rId6"/>
                <a:stretch>
                  <a:fillRect l="-859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1A34EEA-8E56-4F21-AEB1-99CC96B9D405}"/>
              </a:ext>
            </a:extLst>
          </p:cNvPr>
          <p:cNvSpPr txBox="1"/>
          <p:nvPr/>
        </p:nvSpPr>
        <p:spPr>
          <a:xfrm>
            <a:off x="132719" y="1168212"/>
            <a:ext cx="4766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xial Wigner function from</a:t>
            </a:r>
            <a:r>
              <a:rPr lang="en-US" altLang="zh-CN" sz="20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CKT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6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0C632EF-4F0B-4965-8587-DBFBA67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        </a:t>
            </a:r>
            <a:r>
              <a:rPr lang="en-US" altLang="zh-CN" sz="3200" dirty="0"/>
              <a:t>Shear Induced Polarization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3CD8D52-D67E-4703-BADC-D6ADE2BC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56" y="5056453"/>
            <a:ext cx="7134511" cy="172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CDBAD2E-888D-4912-9A22-7BA7DB3B9189}"/>
              </a:ext>
            </a:extLst>
          </p:cNvPr>
          <p:cNvGrpSpPr/>
          <p:nvPr/>
        </p:nvGrpSpPr>
        <p:grpSpPr>
          <a:xfrm>
            <a:off x="240969" y="1576326"/>
            <a:ext cx="8793511" cy="1815752"/>
            <a:chOff x="259779" y="1186855"/>
            <a:chExt cx="8793511" cy="1815752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4EE3AF17-3F9D-455E-B870-2074F0870802}"/>
                </a:ext>
              </a:extLst>
            </p:cNvPr>
            <p:cNvSpPr txBox="1"/>
            <p:nvPr/>
          </p:nvSpPr>
          <p:spPr>
            <a:xfrm>
              <a:off x="1502685" y="2545527"/>
              <a:ext cx="2037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Thermal vorticity</a:t>
              </a:r>
              <a:endParaRPr lang="zh-CN" alt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="" xmlns:a16="http://schemas.microsoft.com/office/drawing/2014/main" id="{271517F3-9455-4DDF-A843-BE1D89ABBF80}"/>
                    </a:ext>
                  </a:extLst>
                </p:cNvPr>
                <p:cNvSpPr/>
                <p:nvPr/>
              </p:nvSpPr>
              <p:spPr>
                <a:xfrm>
                  <a:off x="2901648" y="2391671"/>
                  <a:ext cx="3657600" cy="6109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71517F3-9455-4DDF-A843-BE1D89ABB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648" y="2391671"/>
                  <a:ext cx="3657600" cy="61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8902D159-EF23-4B72-892B-440C227F7800}"/>
                </a:ext>
              </a:extLst>
            </p:cNvPr>
            <p:cNvGrpSpPr/>
            <p:nvPr/>
          </p:nvGrpSpPr>
          <p:grpSpPr>
            <a:xfrm>
              <a:off x="259779" y="1186855"/>
              <a:ext cx="8793511" cy="1242201"/>
              <a:chOff x="259779" y="1186855"/>
              <a:chExt cx="8793511" cy="1242201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FD4E55BC-5EC0-4AFC-B871-4BBE6B930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779" y="1186855"/>
                <a:ext cx="8793511" cy="1113174"/>
              </a:xfrm>
              <a:prstGeom prst="rect">
                <a:avLst/>
              </a:prstGeom>
            </p:spPr>
          </p:pic>
          <p:sp>
            <p:nvSpPr>
              <p:cNvPr id="21" name="右箭头 8">
                <a:extLst>
                  <a:ext uri="{FF2B5EF4-FFF2-40B4-BE49-F238E27FC236}">
                    <a16:creationId xmlns="" xmlns:a16="http://schemas.microsoft.com/office/drawing/2014/main" id="{220AF626-57D1-4C9B-8CA1-99CCA35C6371}"/>
                  </a:ext>
                </a:extLst>
              </p:cNvPr>
              <p:cNvSpPr/>
              <p:nvPr/>
            </p:nvSpPr>
            <p:spPr>
              <a:xfrm rot="17529315" flipH="1">
                <a:off x="3936550" y="2004251"/>
                <a:ext cx="582814" cy="266795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右箭头 8">
                <a:extLst>
                  <a:ext uri="{FF2B5EF4-FFF2-40B4-BE49-F238E27FC236}">
                    <a16:creationId xmlns="" xmlns:a16="http://schemas.microsoft.com/office/drawing/2014/main" id="{BC26D3ED-5761-4BEC-A1BA-1D65FD27DE0B}"/>
                  </a:ext>
                </a:extLst>
              </p:cNvPr>
              <p:cNvSpPr/>
              <p:nvPr/>
            </p:nvSpPr>
            <p:spPr>
              <a:xfrm rot="15798563" flipH="1">
                <a:off x="3444403" y="1997809"/>
                <a:ext cx="540335" cy="288690"/>
              </a:xfrm>
              <a:prstGeom prst="rightArrow">
                <a:avLst/>
              </a:prstGeom>
              <a:solidFill>
                <a:srgbClr val="CC99FF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0E8E959-45BA-40DB-85BF-0829A29DAA05}"/>
              </a:ext>
            </a:extLst>
          </p:cNvPr>
          <p:cNvSpPr/>
          <p:nvPr/>
        </p:nvSpPr>
        <p:spPr>
          <a:xfrm>
            <a:off x="3471865" y="2808002"/>
            <a:ext cx="2331720" cy="557215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ED663D63-3A88-4F69-B082-0EFE913CC40D}"/>
                  </a:ext>
                </a:extLst>
              </p:cNvPr>
              <p:cNvSpPr txBox="1"/>
              <p:nvPr/>
            </p:nvSpPr>
            <p:spPr>
              <a:xfrm>
                <a:off x="6172200" y="2640232"/>
                <a:ext cx="2905568" cy="810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800"/>
                  </a:lnSpc>
                </a:pPr>
                <a:r>
                  <a:rPr lang="en-US" altLang="zh-CN" dirty="0"/>
                  <a:t>using ideal hydro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eqn</a:t>
                </a:r>
                <a:r>
                  <a:rPr lang="en-US" altLang="zh-CN" dirty="0"/>
                  <a:t>:  </a:t>
                </a:r>
              </a:p>
              <a:p>
                <a:pPr algn="l"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D663D63-3A88-4F69-B082-0EFE913CC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640232"/>
                <a:ext cx="2905568" cy="810478"/>
              </a:xfrm>
              <a:prstGeom prst="rect">
                <a:avLst/>
              </a:prstGeom>
              <a:blipFill>
                <a:blip r:embed="rId7"/>
                <a:stretch>
                  <a:fillRect l="-2311" t="-752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8F6857-2DC7-4412-B68D-F235E7C18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1419" y="3806813"/>
            <a:ext cx="3890317" cy="119100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8A1C912-FD84-43D7-BDE9-3DF9252B8133}"/>
              </a:ext>
            </a:extLst>
          </p:cNvPr>
          <p:cNvSpPr txBox="1"/>
          <p:nvPr/>
        </p:nvSpPr>
        <p:spPr>
          <a:xfrm>
            <a:off x="1236584" y="4187499"/>
            <a:ext cx="2972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Spin Cooper-Frye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232D30BD-03C3-4E67-AE50-E09FA5D2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14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319ABDF5-C5AF-419B-9B61-3E25AF97AB0A}"/>
                  </a:ext>
                </a:extLst>
              </p:cNvPr>
              <p:cNvSpPr txBox="1"/>
              <p:nvPr/>
            </p:nvSpPr>
            <p:spPr>
              <a:xfrm>
                <a:off x="149783" y="1159404"/>
                <a:ext cx="70919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1</a:t>
                </a:r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 gradient of the fields:</a:t>
                </a:r>
                <a:endPara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19ABDF5-C5AF-419B-9B61-3E25AF97A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3" y="1159404"/>
                <a:ext cx="7091953" cy="400110"/>
              </a:xfrm>
              <a:prstGeom prst="rect">
                <a:avLst/>
              </a:prstGeom>
              <a:blipFill>
                <a:blip r:embed="rId9"/>
                <a:stretch>
                  <a:fillRect l="-94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7B3825E-AA33-4DE0-BC89-DDCB2E823F16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78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D663A1C-BF90-4E53-8CF4-50F00D382553}"/>
              </a:ext>
            </a:extLst>
          </p:cNvPr>
          <p:cNvSpPr txBox="1"/>
          <p:nvPr/>
        </p:nvSpPr>
        <p:spPr>
          <a:xfrm>
            <a:off x="3733800" y="38100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CB6D1B-4A4A-45FF-9EB7-E456120E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FDCF72D-F90A-413E-95BF-DCF915AF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628892"/>
            <a:ext cx="3890317" cy="1191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88A0EAA-3980-4C37-925F-0BA937076DB0}"/>
              </a:ext>
            </a:extLst>
          </p:cNvPr>
          <p:cNvSpPr txBox="1"/>
          <p:nvPr/>
        </p:nvSpPr>
        <p:spPr>
          <a:xfrm>
            <a:off x="874889" y="5951132"/>
            <a:ext cx="3005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Spin polarization 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freeze-out surface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49951BE-8185-4800-BD95-9FDFFEAC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1"/>
            <a:ext cx="5381897" cy="4096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CECA3350-7C91-4A83-A2EA-CFDE1F9F4909}"/>
                  </a:ext>
                </a:extLst>
              </p:cNvPr>
              <p:cNvSpPr txBox="1"/>
              <p:nvPr/>
            </p:nvSpPr>
            <p:spPr>
              <a:xfrm>
                <a:off x="-632316" y="551520"/>
                <a:ext cx="6019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400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equilibrium’ vs. ‘S-quark memory’</a:t>
                </a:r>
                <a:endParaRPr lang="zh-CN" altLang="en-US" sz="2400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CA3350-7C91-4A83-A2EA-CFDE1F9F4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2316" y="551520"/>
                <a:ext cx="6019800" cy="461665"/>
              </a:xfrm>
              <a:prstGeom prst="rect">
                <a:avLst/>
              </a:prstGeom>
              <a:blipFill>
                <a:blip r:embed="rId5"/>
                <a:stretch>
                  <a:fillRect t="-9211" r="-1518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66FDE99-D656-46C5-A431-39B25B18E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9" y="1448516"/>
            <a:ext cx="3352800" cy="19712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D3495F7-AFDC-4987-850B-ACE84C3D1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9" y="3482717"/>
            <a:ext cx="3429001" cy="18364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90978857-C1EE-46FB-B7F9-6FE96C93A357}"/>
              </a:ext>
            </a:extLst>
          </p:cNvPr>
          <p:cNvSpPr txBox="1"/>
          <p:nvPr/>
        </p:nvSpPr>
        <p:spPr>
          <a:xfrm>
            <a:off x="5791200" y="444746"/>
            <a:ext cx="3533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68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6" y="1094599"/>
            <a:ext cx="4171564" cy="3674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537" y="1096658"/>
            <a:ext cx="4462396" cy="3824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2EB398A6-D07F-43DF-A552-987D79969ACC}"/>
                  </a:ext>
                </a:extLst>
              </p:cNvPr>
              <p:cNvSpPr txBox="1"/>
              <p:nvPr/>
            </p:nvSpPr>
            <p:spPr>
              <a:xfrm>
                <a:off x="2555372" y="3604054"/>
                <a:ext cx="171333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1.116 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B398A6-D07F-43DF-A552-987D7996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72" y="3604054"/>
                <a:ext cx="17133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8D38DA90-6618-4AD3-B6F1-D40CD5E6D7FD}"/>
                  </a:ext>
                </a:extLst>
              </p:cNvPr>
              <p:cNvSpPr txBox="1"/>
              <p:nvPr/>
            </p:nvSpPr>
            <p:spPr>
              <a:xfrm>
                <a:off x="7086600" y="3750677"/>
                <a:ext cx="17881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38DA90-6618-4AD3-B6F1-D40CD5E6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750677"/>
                <a:ext cx="178815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>
                <a:extLst>
                  <a:ext uri="{FF2B5EF4-FFF2-40B4-BE49-F238E27FC236}">
                    <a16:creationId xmlns="" xmlns:a16="http://schemas.microsoft.com/office/drawing/2014/main" id="{9FFCCDFC-2075-4B4D-9FB2-3A821E8E2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solidFill>
                <a:srgbClr val="A4BBFA"/>
              </a:solidFill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l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800" kern="0" dirty="0"/>
                  <a:t> competition between T-gradient and shear (SIP) effects </a:t>
                </a:r>
              </a:p>
            </p:txBody>
          </p:sp>
        </mc:Choice>
        <mc:Fallback xmlns=""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9FFCCDFC-2075-4B4D-9FB2-3A821E8E2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blipFill>
                <a:blip r:embed="rId7"/>
                <a:stretch>
                  <a:fillRect r="-1462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89A3477-12C0-4DD9-8A61-8E0DAFB76890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6ACDC46-16BD-419B-A3C8-C51AF4793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5472400"/>
            <a:ext cx="3565473" cy="13586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C1522884-1EB8-4DD6-93A9-3CC4BB5BB081}"/>
                  </a:ext>
                </a:extLst>
              </p:cNvPr>
              <p:cNvSpPr txBox="1"/>
              <p:nvPr/>
            </p:nvSpPr>
            <p:spPr>
              <a:xfrm>
                <a:off x="285956" y="4932295"/>
                <a:ext cx="87412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zh-CN" sz="1800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Vorticity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gradient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(SIP) =</a:t>
                </a:r>
                <a:r>
                  <a:rPr lang="en-US" altLang="zh-CN" sz="1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effects </a:t>
                </a:r>
                <a:endParaRPr lang="zh-CN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522884-1EB8-4DD6-93A9-3CC4BB5B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6" y="4932295"/>
                <a:ext cx="8741203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767" t="-6061" r="-41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102CE99F-25AA-45E8-A165-4B778A041692}"/>
                  </a:ext>
                </a:extLst>
              </p:cNvPr>
              <p:cNvSpPr txBox="1"/>
              <p:nvPr/>
            </p:nvSpPr>
            <p:spPr>
              <a:xfrm>
                <a:off x="314788" y="5478422"/>
                <a:ext cx="5127024" cy="1250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2900"/>
                  </a:lnSpc>
                  <a:spcAft>
                    <a:spcPts val="600"/>
                  </a:spcAft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-[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orticity]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 0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ts val="29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-[SIP] and [T Grad] show similar magnitude but opposite sign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02CE99F-25AA-45E8-A165-4B778A04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8" y="5478422"/>
                <a:ext cx="5127024" cy="1250407"/>
              </a:xfrm>
              <a:prstGeom prst="rect">
                <a:avLst/>
              </a:prstGeom>
              <a:blipFill>
                <a:blip r:embed="rId10"/>
                <a:stretch>
                  <a:fillRect l="-1308" t="-488" r="-595" b="-8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12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983888BF-F648-400E-BDD3-BBFC29672C7E}"/>
                  </a:ext>
                </a:extLst>
              </p:cNvPr>
              <p:cNvSpPr txBox="1"/>
              <p:nvPr/>
            </p:nvSpPr>
            <p:spPr>
              <a:xfrm>
                <a:off x="365418" y="4351494"/>
                <a:ext cx="40386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/>
                  <a:t>  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zh-CN" sz="1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effects </a:t>
                </a:r>
                <a:endParaRPr lang="zh-CN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3888BF-F648-400E-BDD3-BBFC2967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8" y="4351494"/>
                <a:ext cx="4038600" cy="677108"/>
              </a:xfrm>
              <a:prstGeom prst="rect">
                <a:avLst/>
              </a:prstGeom>
              <a:blipFill rotWithShape="0">
                <a:blip r:embed="rId2"/>
                <a:stretch>
                  <a:fillRect l="-1360" t="-5405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94443" y="5271793"/>
                <a:ext cx="4218940" cy="1138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8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-In the scenario of ‘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S-quark memory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’, the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qualitatively agrees with data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3" y="5271793"/>
                <a:ext cx="4218940" cy="1138197"/>
              </a:xfrm>
              <a:prstGeom prst="rect">
                <a:avLst/>
              </a:prstGeom>
              <a:blipFill>
                <a:blip r:embed="rId4"/>
                <a:stretch>
                  <a:fillRect l="-1590" t="-1070" b="-8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9538" y="1032120"/>
            <a:ext cx="8701080" cy="3095002"/>
            <a:chOff x="19538" y="1032120"/>
            <a:chExt cx="8701080" cy="30950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8" y="1072087"/>
              <a:ext cx="4267200" cy="305503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787161" y="1586207"/>
              <a:ext cx="2022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altLang="zh-CN" sz="1200" dirty="0"/>
                <a:t>STAR, Phys.Rev.Lett. 123 (2019) 132301</a:t>
              </a:r>
              <a:endParaRPr lang="zh-CN" altLang="en-US" sz="12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0372" y="1032120"/>
              <a:ext cx="4020246" cy="305503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2EB398A6-D07F-43DF-A552-987D79969ACC}"/>
                  </a:ext>
                </a:extLst>
              </p:cNvPr>
              <p:cNvSpPr txBox="1"/>
              <p:nvPr/>
            </p:nvSpPr>
            <p:spPr>
              <a:xfrm>
                <a:off x="6361353" y="5778532"/>
                <a:ext cx="275336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1.116 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B398A6-D07F-43DF-A552-987D7996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53" y="5778532"/>
                <a:ext cx="275336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8D38DA90-6618-4AD3-B6F1-D40CD5E6D7FD}"/>
                  </a:ext>
                </a:extLst>
              </p:cNvPr>
              <p:cNvSpPr txBox="1"/>
              <p:nvPr/>
            </p:nvSpPr>
            <p:spPr>
              <a:xfrm>
                <a:off x="6639963" y="2903693"/>
                <a:ext cx="181823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D38DA90-6618-4AD3-B6F1-D40CD5E6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63" y="2903693"/>
                <a:ext cx="181823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>
                <a:extLst>
                  <a:ext uri="{FF2B5EF4-FFF2-40B4-BE49-F238E27FC236}">
                    <a16:creationId xmlns="" xmlns:a16="http://schemas.microsoft.com/office/drawing/2014/main" id="{85D5BED0-6C6B-4695-9E70-208819ACCD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solidFill>
                <a:srgbClr val="A4BBFA"/>
              </a:solidFill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>
                  <a:lnSpc>
                    <a:spcPts val="5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Compare with exp data: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800" kern="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kern="0" dirty="0"/>
                  <a:t>with &amp; without SIP</a:t>
                </a:r>
              </a:p>
              <a:p>
                <a:pPr>
                  <a:lnSpc>
                    <a:spcPts val="5000"/>
                  </a:lnSpc>
                </a:pPr>
                <a:endParaRPr lang="en-US" altLang="zh-CN" sz="2800" kern="0" dirty="0"/>
              </a:p>
            </p:txBody>
          </p:sp>
        </mc:Choice>
        <mc:Fallback xmlns="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85D5BED0-6C6B-4695-9E70-208819ACC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blipFill>
                <a:blip r:embed="rId9"/>
                <a:stretch>
                  <a:fillRect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5DB9447-FF90-40CA-938E-787428F62989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/>
          <a:srcRect t="3114"/>
          <a:stretch/>
        </p:blipFill>
        <p:spPr>
          <a:xfrm>
            <a:off x="4544291" y="3615753"/>
            <a:ext cx="4156789" cy="30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0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2EB398A6-D07F-43DF-A552-987D79969ACC}"/>
                  </a:ext>
                </a:extLst>
              </p:cNvPr>
              <p:cNvSpPr txBox="1"/>
              <p:nvPr/>
            </p:nvSpPr>
            <p:spPr>
              <a:xfrm>
                <a:off x="2703699" y="3835874"/>
                <a:ext cx="1412240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350">
                          <a:latin typeface="Cambria Math" panose="02040503050406030204" pitchFamily="18" charset="0"/>
                        </a:rPr>
                        <m:t>1.116 </m:t>
                      </m:r>
                      <m:r>
                        <m:rPr>
                          <m:sty m:val="p"/>
                        </m:rPr>
                        <a:rPr lang="en-US" altLang="zh-CN" sz="135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B398A6-D07F-43DF-A552-987D7996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99" y="3835874"/>
                <a:ext cx="1412240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8D38DA90-6618-4AD3-B6F1-D40CD5E6D7FD}"/>
                  </a:ext>
                </a:extLst>
              </p:cNvPr>
              <p:cNvSpPr txBox="1"/>
              <p:nvPr/>
            </p:nvSpPr>
            <p:spPr>
              <a:xfrm>
                <a:off x="7415255" y="3807641"/>
                <a:ext cx="1198880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zh-CN" sz="135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38DA90-6618-4AD3-B6F1-D40CD5E6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55" y="3807641"/>
                <a:ext cx="1198880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>
                <a:extLst>
                  <a:ext uri="{FF2B5EF4-FFF2-40B4-BE49-F238E27FC236}">
                    <a16:creationId xmlns="" xmlns:a16="http://schemas.microsoft.com/office/drawing/2014/main" id="{9FFCCDFC-2075-4B4D-9FB2-3A821E8E2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solidFill>
                <a:srgbClr val="A4BBFA"/>
              </a:solidFill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algn="l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800" kern="0" dirty="0">
                    <a:solidFill>
                      <a:srgbClr val="CC00FF"/>
                    </a:solidFill>
                  </a:rPr>
                  <a:t> </a:t>
                </a:r>
                <a:r>
                  <a:rPr lang="en-US" altLang="zh-CN" sz="2800" kern="0" dirty="0"/>
                  <a:t>competition between T-gradient and shear (SIP) effects </a:t>
                </a:r>
              </a:p>
            </p:txBody>
          </p:sp>
        </mc:Choice>
        <mc:Fallback xmlns=""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9FFCCDFC-2075-4B4D-9FB2-3A821E8E2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blipFill>
                <a:blip r:embed="rId5"/>
                <a:stretch>
                  <a:fillRect r="-1728" b="-13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89A3477-12C0-4DD9-8A61-8E0DAFB76890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C1522884-1EB8-4DD6-93A9-3CC4BB5BB081}"/>
                  </a:ext>
                </a:extLst>
              </p:cNvPr>
              <p:cNvSpPr txBox="1"/>
              <p:nvPr/>
            </p:nvSpPr>
            <p:spPr>
              <a:xfrm>
                <a:off x="218067" y="5095439"/>
                <a:ext cx="87412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zh-CN" sz="1800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Vorticity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gradient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1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(SIP) =</a:t>
                </a:r>
                <a:r>
                  <a:rPr lang="en-US" altLang="zh-CN" sz="1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effects </a:t>
                </a:r>
                <a:endParaRPr lang="zh-CN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522884-1EB8-4DD6-93A9-3CC4BB5B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7" y="5095439"/>
                <a:ext cx="8741203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67" t="-7576" r="-41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02CE99F-25AA-45E8-A165-4B778A041692}"/>
              </a:ext>
            </a:extLst>
          </p:cNvPr>
          <p:cNvSpPr txBox="1"/>
          <p:nvPr/>
        </p:nvSpPr>
        <p:spPr>
          <a:xfrm>
            <a:off x="285956" y="5616184"/>
            <a:ext cx="8741202" cy="87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900"/>
              </a:lnSpc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-[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orticity]: dominant, contribute most to the global polarization </a:t>
            </a:r>
          </a:p>
          <a:p>
            <a:pPr algn="l">
              <a:lnSpc>
                <a:spcPts val="29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-[SIP] and [T Grad] show similar magnitude but opposite sign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A7A677B-63B9-4DD0-A751-C655D49B2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14" y="1301691"/>
            <a:ext cx="4132887" cy="34295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2DF53CC-6C73-4019-839F-8C103FCD7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627" y="1347135"/>
            <a:ext cx="4057444" cy="33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31178DD-9FA1-46AD-A904-B5F9384E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15" y="1018630"/>
            <a:ext cx="4169182" cy="30199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5933796-BBDB-43B9-8CC3-E7F9B8417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9" r="30693"/>
          <a:stretch/>
        </p:blipFill>
        <p:spPr>
          <a:xfrm>
            <a:off x="29872" y="998694"/>
            <a:ext cx="4704080" cy="2934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983888BF-F648-400E-BDD3-BBFC29672C7E}"/>
                  </a:ext>
                </a:extLst>
              </p:cNvPr>
              <p:cNvSpPr txBox="1"/>
              <p:nvPr/>
            </p:nvSpPr>
            <p:spPr>
              <a:xfrm>
                <a:off x="365418" y="4351494"/>
                <a:ext cx="40386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/>
                  <a:t>  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zh-CN" sz="1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Shear effects </a:t>
                </a:r>
                <a:endParaRPr lang="zh-CN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3888BF-F648-400E-BDD3-BBFC2967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8" y="4351494"/>
                <a:ext cx="4038600" cy="677108"/>
              </a:xfrm>
              <a:prstGeom prst="rect">
                <a:avLst/>
              </a:prstGeom>
              <a:blipFill rotWithShape="0">
                <a:blip r:embed="rId4"/>
                <a:stretch>
                  <a:fillRect l="-1360" t="-5405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94443" y="5271793"/>
                <a:ext cx="4218940" cy="1138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8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-In the scenario of ‘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S-quark memory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’, the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qualitatively agrees with data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3" y="5271793"/>
                <a:ext cx="4218940" cy="1138197"/>
              </a:xfrm>
              <a:prstGeom prst="rect">
                <a:avLst/>
              </a:prstGeom>
              <a:blipFill>
                <a:blip r:embed="rId5"/>
                <a:stretch>
                  <a:fillRect l="-1590" t="-1070" b="-8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8D38DA90-6618-4AD3-B6F1-D40CD5E6D7FD}"/>
                  </a:ext>
                </a:extLst>
              </p:cNvPr>
              <p:cNvSpPr txBox="1"/>
              <p:nvPr/>
            </p:nvSpPr>
            <p:spPr>
              <a:xfrm>
                <a:off x="7025280" y="2819400"/>
                <a:ext cx="181823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D38DA90-6618-4AD3-B6F1-D40CD5E6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0" y="2819400"/>
                <a:ext cx="181823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>
                <a:extLst>
                  <a:ext uri="{FF2B5EF4-FFF2-40B4-BE49-F238E27FC236}">
                    <a16:creationId xmlns="" xmlns:a16="http://schemas.microsoft.com/office/drawing/2014/main" id="{85D5BED0-6C6B-4695-9E70-208819ACCD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solidFill>
                <a:srgbClr val="A4BBFA"/>
              </a:solidFill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>
                  <a:lnSpc>
                    <a:spcPts val="5000"/>
                  </a:lnSpc>
                </a:pPr>
                <a:r>
                  <a:rPr lang="en-US" altLang="zh-CN" sz="2800" b="0" dirty="0">
                    <a:solidFill>
                      <a:schemeClr val="tx1"/>
                    </a:solidFill>
                  </a:rPr>
                  <a:t>Compare with exp data: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2800" kern="0" dirty="0">
                    <a:solidFill>
                      <a:srgbClr val="CC00FF"/>
                    </a:solidFill>
                  </a:rPr>
                  <a:t> </a:t>
                </a:r>
                <a:r>
                  <a:rPr lang="en-US" altLang="zh-CN" sz="2800" kern="0" dirty="0"/>
                  <a:t>with &amp; without SIP</a:t>
                </a:r>
              </a:p>
            </p:txBody>
          </p:sp>
        </mc:Choice>
        <mc:Fallback xmlns="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85D5BED0-6C6B-4695-9E70-208819ACC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5"/>
                <a:ext cx="9177338" cy="719138"/>
              </a:xfrm>
              <a:prstGeom prst="rect">
                <a:avLst/>
              </a:prstGeom>
              <a:blipFill>
                <a:blip r:embed="rId7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5DB9447-FF90-40CA-938E-787428F62989}"/>
              </a:ext>
            </a:extLst>
          </p:cNvPr>
          <p:cNvSpPr txBox="1"/>
          <p:nvPr/>
        </p:nvSpPr>
        <p:spPr>
          <a:xfrm>
            <a:off x="1447800" y="740789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9F75FEA-FA02-4749-A375-C2B10FBA3A18}"/>
              </a:ext>
            </a:extLst>
          </p:cNvPr>
          <p:cNvSpPr/>
          <p:nvPr/>
        </p:nvSpPr>
        <p:spPr>
          <a:xfrm>
            <a:off x="914400" y="2465973"/>
            <a:ext cx="1894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/>
              <a:t>STAR, NPA, 982 (2019) 511-514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37D88B0-6821-4D99-A5F0-CB64C2AC59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15"/>
          <a:stretch/>
        </p:blipFill>
        <p:spPr>
          <a:xfrm>
            <a:off x="4642215" y="3581400"/>
            <a:ext cx="4201302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2EB398A6-D07F-43DF-A552-987D79969ACC}"/>
                  </a:ext>
                </a:extLst>
              </p:cNvPr>
              <p:cNvSpPr txBox="1"/>
              <p:nvPr/>
            </p:nvSpPr>
            <p:spPr>
              <a:xfrm>
                <a:off x="6361353" y="5778532"/>
                <a:ext cx="275336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1.116 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B398A6-D07F-43DF-A552-987D7996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53" y="5778532"/>
                <a:ext cx="275336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71644F9-5789-4654-B0E6-176610AB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5"/>
          <a:stretch/>
        </p:blipFill>
        <p:spPr>
          <a:xfrm>
            <a:off x="4014650" y="1295400"/>
            <a:ext cx="5129349" cy="2431835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6F06E234-24ED-4C72-8342-564ADA833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/>
              <a:t>A brief history for spin polarization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8E8CD13-0D80-448E-8857-FDEF83C9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9" y="797348"/>
            <a:ext cx="3862251" cy="31155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5431E14-DA27-42C1-90FD-97D6EA51472F}"/>
              </a:ext>
            </a:extLst>
          </p:cNvPr>
          <p:cNvSpPr txBox="1"/>
          <p:nvPr/>
        </p:nvSpPr>
        <p:spPr>
          <a:xfrm>
            <a:off x="304800" y="4210871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 earlier but very pioneering work: 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09EA534-8FC0-441E-A2F3-EB893968D1ED}"/>
              </a:ext>
            </a:extLst>
          </p:cNvPr>
          <p:cNvSpPr txBox="1"/>
          <p:nvPr/>
        </p:nvSpPr>
        <p:spPr>
          <a:xfrm>
            <a:off x="3429000" y="4162930"/>
            <a:ext cx="4588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u="none" strike="noStrike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Spin-orbital coupling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6C61CF1-512C-487E-BDEA-8D891719F682}"/>
              </a:ext>
            </a:extLst>
          </p:cNvPr>
          <p:cNvSpPr txBox="1"/>
          <p:nvPr/>
        </p:nvSpPr>
        <p:spPr>
          <a:xfrm>
            <a:off x="304800" y="4627457"/>
            <a:ext cx="4876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Global polarization of Λ and spin alignment of vector mesons from spin-orbital coupling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699190C-BF05-4000-AB6D-FDDB84626EB2}"/>
              </a:ext>
            </a:extLst>
          </p:cNvPr>
          <p:cNvSpPr txBox="1"/>
          <p:nvPr/>
        </p:nvSpPr>
        <p:spPr>
          <a:xfrm>
            <a:off x="304800" y="5335343"/>
            <a:ext cx="6019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altLang="zh-CN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Z. T. Liang, X. N. Wang, </a:t>
            </a:r>
            <a:r>
              <a:rPr lang="en-US" altLang="zh-CN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Phys. Rev. Lett. 94 </a:t>
            </a:r>
          </a:p>
          <a:p>
            <a:pPr algn="l"/>
            <a:r>
              <a:rPr lang="en-US" altLang="zh-CN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(2005) 102301, </a:t>
            </a:r>
            <a:r>
              <a:rPr lang="en-US" altLang="zh-CN" sz="20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Phys.Lett.B</a:t>
            </a:r>
            <a:r>
              <a:rPr lang="en-US" altLang="zh-CN" sz="20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629 (2005) 20-26 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AF390D23-1C40-4904-B065-E2B26F6DDF0C}"/>
              </a:ext>
            </a:extLst>
          </p:cNvPr>
          <p:cNvSpPr txBox="1"/>
          <p:nvPr/>
        </p:nvSpPr>
        <p:spPr>
          <a:xfrm>
            <a:off x="304800" y="6069616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 the spin polarization measurements in experiments!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8B0FB40-7175-4ECE-8CAD-C604283F0161}"/>
              </a:ext>
            </a:extLst>
          </p:cNvPr>
          <p:cNvSpPr txBox="1"/>
          <p:nvPr/>
        </p:nvSpPr>
        <p:spPr>
          <a:xfrm>
            <a:off x="5791199" y="4547492"/>
            <a:ext cx="3505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none" strike="noStrike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polarization of quarks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23054B9E-3AE0-49D9-AA16-31FF51AEDB20}"/>
              </a:ext>
            </a:extLst>
          </p:cNvPr>
          <p:cNvSpPr txBox="1"/>
          <p:nvPr/>
        </p:nvSpPr>
        <p:spPr>
          <a:xfrm>
            <a:off x="5105400" y="5783099"/>
            <a:ext cx="4588474" cy="77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b="0" i="0" u="none" strike="noStrike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olarization of </a:t>
            </a: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b="0" i="0" u="none" strike="noStrike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 hadron </a:t>
            </a:r>
          </a:p>
          <a:p>
            <a:pPr algn="ctr">
              <a:lnSpc>
                <a:spcPts val="2800"/>
              </a:lnSpc>
            </a:pPr>
            <a:r>
              <a:rPr lang="en-US" altLang="zh-CN" b="0" i="0" u="none" strike="noStrike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(recombination/fragmentation)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375E1E1-29C9-47DA-BC48-70B45D6BE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112263"/>
            <a:ext cx="801189" cy="71845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F8B4550-41D7-41A4-A969-CEDE7670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70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78A4850-D6CC-4894-AB9C-C776D5FE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" y="656341"/>
            <a:ext cx="4430570" cy="406697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F79E6DD-E57E-4980-A1A0-D4580E4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="" xmlns:a16="http://schemas.microsoft.com/office/drawing/2014/main" id="{F92E01CB-CE41-417F-95FF-DEB90C8AD25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12315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:pPr algn="l"/>
                <a:r>
                  <a:rPr lang="en-US" altLang="zh-CN" sz="2800" dirty="0">
                    <a:solidFill>
                      <a:schemeClr val="tx1"/>
                    </a:solidFill>
                  </a:rPr>
                  <a:t>                    The 2</a:t>
                </a:r>
                <a:r>
                  <a:rPr lang="en-US" altLang="zh-CN" sz="28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 order Fourier sine coefficients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92E01CB-CE41-417F-95FF-DEB90C8AD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2315"/>
                <a:ext cx="9177338" cy="719138"/>
              </a:xfr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EDAC8D0-B9EA-442E-9DC5-F3FAAF08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1" y="6055628"/>
            <a:ext cx="8818419" cy="842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Figs are </a:t>
            </a:r>
            <a:r>
              <a:rPr kumimoji="0"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SFMono-Regular"/>
              </a:rPr>
              <a:t>f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rom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[ALICE], arXiv:2107.11183 [nucl-ex]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lt"/>
              <a:ea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AMPT+MUSIC results are from </a:t>
            </a:r>
            <a:r>
              <a:rPr kumimoji="0" lang="en-US" altLang="zh-CN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B.Fu</a:t>
            </a:r>
            <a:r>
              <a:rPr kumimoji="0"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</a:t>
            </a:r>
            <a:r>
              <a:rPr kumimoji="0" lang="en-US" altLang="zh-CN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H.Song</a:t>
            </a:r>
            <a:r>
              <a:rPr kumimoji="0"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(private comm.), paper in preparation</a:t>
            </a:r>
            <a:r>
              <a:rPr kumimoji="0" lang="en-US" altLang="zh-CN" sz="1800" dirty="0">
                <a:latin typeface="+mn-lt"/>
              </a:rPr>
              <a:t>.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7CB41E2-667C-4461-A811-38E2CF2AF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731453"/>
            <a:ext cx="4267199" cy="39918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7CBD578-E23B-4317-8464-0CAC4C0E39EB}"/>
              </a:ext>
            </a:extLst>
          </p:cNvPr>
          <p:cNvSpPr txBox="1"/>
          <p:nvPr/>
        </p:nvSpPr>
        <p:spPr>
          <a:xfrm>
            <a:off x="325581" y="4819699"/>
            <a:ext cx="8818418" cy="1139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-For the 2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order Fourier since coefficients of 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(centrality dependence &amp; p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dependence ), Model calculations with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 (SIP) effects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qualitatively agrees with data with the scenario of ‘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S-quark memory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035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7BD63F4-0ED4-4756-A03E-98E216D3C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67" y="990600"/>
            <a:ext cx="4690751" cy="416867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F79E6DD-E57E-4980-A1A0-D4580E4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="" xmlns:a16="http://schemas.microsoft.com/office/drawing/2014/main" id="{F92E01CB-CE41-417F-95FF-DEB90C8AD25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12315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Prediction of  the 3</a:t>
                </a:r>
                <a:r>
                  <a:rPr lang="en-US" altLang="zh-CN" sz="28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 order Fourier coefficients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F92E01CB-CE41-417F-95FF-DEB90C8AD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2315"/>
                <a:ext cx="9177338" cy="719138"/>
              </a:xfr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EE1A77-D12B-48ED-BB28-9F26566731A9}"/>
              </a:ext>
            </a:extLst>
          </p:cNvPr>
          <p:cNvSpPr txBox="1"/>
          <p:nvPr/>
        </p:nvSpPr>
        <p:spPr>
          <a:xfrm>
            <a:off x="304800" y="5334000"/>
            <a:ext cx="8763000" cy="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-Model calculations with shear (SIP) effects in ‘S-quark memory scenario 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1125E40-ED17-4302-8012-CDAD26F4000C}"/>
              </a:ext>
            </a:extLst>
          </p:cNvPr>
          <p:cNvSpPr txBox="1"/>
          <p:nvPr/>
        </p:nvSpPr>
        <p:spPr>
          <a:xfrm>
            <a:off x="403736" y="5737117"/>
            <a:ext cx="6333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event-by-event </a:t>
            </a:r>
            <a:r>
              <a:rPr kumimoji="0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AMPT+MUSIC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063F53B-4B96-4B0B-A383-9926768E216C}"/>
              </a:ext>
            </a:extLst>
          </p:cNvPr>
          <p:cNvSpPr txBox="1"/>
          <p:nvPr/>
        </p:nvSpPr>
        <p:spPr>
          <a:xfrm>
            <a:off x="1219200" y="2362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Hall effects at RHIC BES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E63D248D-DB14-4A5C-88D3-D13B4913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3962400" y="3124200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B9FC1-1FB9-4638-9C10-2CBD3715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07" y="1140747"/>
            <a:ext cx="2753174" cy="176284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0C632EF-4F0B-4965-8587-DBFBA67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                Spin Hall Effects (SHE)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010F61C9-7247-4FD8-98A0-48402682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CBC1411-4CCC-4C4C-9D96-68480FD79114}"/>
              </a:ext>
            </a:extLst>
          </p:cNvPr>
          <p:cNvSpPr txBox="1"/>
          <p:nvPr/>
        </p:nvSpPr>
        <p:spPr>
          <a:xfrm>
            <a:off x="274320" y="869044"/>
            <a:ext cx="361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AAAAC+GillSans"/>
              </a:rPr>
              <a:t> </a:t>
            </a:r>
            <a:r>
              <a:rPr lang="en-US" altLang="zh-CN" u="sng" dirty="0">
                <a:solidFill>
                  <a:srgbClr val="0000FF"/>
                </a:solidFill>
                <a:latin typeface="AAAAAC+GillSans"/>
              </a:rPr>
              <a:t> </a:t>
            </a:r>
            <a:r>
              <a:rPr lang="en-US" altLang="zh-CN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in condense matter </a:t>
            </a:r>
            <a:endParaRPr lang="zh-CN" alt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0913D8A-DECA-4FB5-9A90-E2591D19580C}"/>
              </a:ext>
            </a:extLst>
          </p:cNvPr>
          <p:cNvSpPr txBox="1"/>
          <p:nvPr/>
        </p:nvSpPr>
        <p:spPr>
          <a:xfrm>
            <a:off x="319915" y="2140232"/>
            <a:ext cx="6324600" cy="77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-observed in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arious materials (semi-conductors, metals, insulators); not exceeding room temperature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30A7700-F107-438C-8C15-F1A51DAC4EE5}"/>
              </a:ext>
            </a:extLst>
          </p:cNvPr>
          <p:cNvSpPr txBox="1"/>
          <p:nvPr/>
        </p:nvSpPr>
        <p:spPr>
          <a:xfrm>
            <a:off x="6733267" y="765766"/>
            <a:ext cx="219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Meyer et al, Nature material 17’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71174C56-3F27-40C9-96A8-DE60B03250BB}"/>
              </a:ext>
            </a:extLst>
          </p:cNvPr>
          <p:cNvSpPr txBox="1"/>
          <p:nvPr/>
        </p:nvSpPr>
        <p:spPr>
          <a:xfrm>
            <a:off x="302020" y="1304104"/>
            <a:ext cx="7755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 electric filed; theory behind </a:t>
            </a:r>
            <a:r>
              <a:rPr lang="en-US" altLang="zh-CN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406F260-FD44-40EB-82F0-1288B79E7E07}"/>
              </a:ext>
            </a:extLst>
          </p:cNvPr>
          <p:cNvSpPr txBox="1"/>
          <p:nvPr/>
        </p:nvSpPr>
        <p:spPr>
          <a:xfrm>
            <a:off x="319915" y="1741926"/>
            <a:ext cx="7755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hot research area in spintronics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018710A9-796F-453B-9B8C-FEF76C211A44}"/>
              </a:ext>
            </a:extLst>
          </p:cNvPr>
          <p:cNvSpPr txBox="1"/>
          <p:nvPr/>
        </p:nvSpPr>
        <p:spPr>
          <a:xfrm>
            <a:off x="4449329" y="2842877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J. </a:t>
            </a:r>
            <a:r>
              <a:rPr lang="en-US" altLang="zh-CN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Sinova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Rev. Mod. Phys. </a:t>
            </a:r>
            <a:r>
              <a:rPr lang="en-US" altLang="zh-CN" sz="1800" b="1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87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, 1213 (2015)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30B85458-CFAC-4A90-B540-6AFBB8488D5A}"/>
              </a:ext>
            </a:extLst>
          </p:cNvPr>
          <p:cNvSpPr/>
          <p:nvPr/>
        </p:nvSpPr>
        <p:spPr>
          <a:xfrm>
            <a:off x="243606" y="816140"/>
            <a:ext cx="8753621" cy="2396069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2E81EB3-7876-40BF-9C02-ACEA5124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878860"/>
            <a:ext cx="1489098" cy="4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B9FC1-1FB9-4638-9C10-2CBD3715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07" y="1140747"/>
            <a:ext cx="2753174" cy="176284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0C632EF-4F0B-4965-8587-DBFBA67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                Spin Hall Effects (SHE)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010F61C9-7247-4FD8-98A0-48402682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A7CBE3D-272F-467B-BB25-3F3B29C2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04" b="5758"/>
          <a:stretch/>
        </p:blipFill>
        <p:spPr>
          <a:xfrm>
            <a:off x="3207095" y="3327929"/>
            <a:ext cx="1981200" cy="5247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0913D8A-DECA-4FB5-9A90-E2591D19580C}"/>
              </a:ext>
            </a:extLst>
          </p:cNvPr>
          <p:cNvSpPr txBox="1"/>
          <p:nvPr/>
        </p:nvSpPr>
        <p:spPr>
          <a:xfrm>
            <a:off x="319915" y="2140232"/>
            <a:ext cx="6324600" cy="77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-observed in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arious materials (semi-conductors, metals, insulators); not exceeding room temperature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30A7700-F107-438C-8C15-F1A51DAC4EE5}"/>
              </a:ext>
            </a:extLst>
          </p:cNvPr>
          <p:cNvSpPr txBox="1"/>
          <p:nvPr/>
        </p:nvSpPr>
        <p:spPr>
          <a:xfrm>
            <a:off x="6733267" y="765766"/>
            <a:ext cx="2199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Meyer et al, Nature material 17’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945675CF-8235-478F-9117-7992FD6A5DD9}"/>
              </a:ext>
            </a:extLst>
          </p:cNvPr>
          <p:cNvSpPr/>
          <p:nvPr/>
        </p:nvSpPr>
        <p:spPr>
          <a:xfrm>
            <a:off x="254286" y="3307102"/>
            <a:ext cx="8753621" cy="3358051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E7FB517-68DC-4935-AF6B-DBF0A1FFA458}"/>
              </a:ext>
            </a:extLst>
          </p:cNvPr>
          <p:cNvSpPr txBox="1"/>
          <p:nvPr/>
        </p:nvSpPr>
        <p:spPr>
          <a:xfrm>
            <a:off x="432503" y="3359804"/>
            <a:ext cx="3049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for hot </a:t>
            </a:r>
            <a:r>
              <a:rPr lang="en-US" altLang="zh-CN" sz="2000" b="1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  <a:r>
              <a:rPr lang="en-US" altLang="zh-CN" sz="2000" b="0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matter</a:t>
            </a:r>
            <a:endParaRPr lang="zh-CN" altLang="en-US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2A5F90F1-6673-4182-AD7E-3FD7E0002CFE}"/>
              </a:ext>
            </a:extLst>
          </p:cNvPr>
          <p:cNvSpPr txBox="1"/>
          <p:nvPr/>
        </p:nvSpPr>
        <p:spPr>
          <a:xfrm>
            <a:off x="347882" y="3812616"/>
            <a:ext cx="8734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 baryon density gradient; theory behind </a:t>
            </a:r>
            <a:r>
              <a:rPr lang="en-US" altLang="zh-CN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71174C56-3F27-40C9-96A8-DE60B03250BB}"/>
              </a:ext>
            </a:extLst>
          </p:cNvPr>
          <p:cNvSpPr txBox="1"/>
          <p:nvPr/>
        </p:nvSpPr>
        <p:spPr>
          <a:xfrm>
            <a:off x="302020" y="1304104"/>
            <a:ext cx="7755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 electric filed; theory behind </a:t>
            </a:r>
            <a:r>
              <a:rPr lang="en-US" altLang="zh-CN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406F260-FD44-40EB-82F0-1288B79E7E07}"/>
              </a:ext>
            </a:extLst>
          </p:cNvPr>
          <p:cNvSpPr txBox="1"/>
          <p:nvPr/>
        </p:nvSpPr>
        <p:spPr>
          <a:xfrm>
            <a:off x="319915" y="1741926"/>
            <a:ext cx="7755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hot research area in spintronics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018710A9-796F-453B-9B8C-FEF76C211A44}"/>
              </a:ext>
            </a:extLst>
          </p:cNvPr>
          <p:cNvSpPr txBox="1"/>
          <p:nvPr/>
        </p:nvSpPr>
        <p:spPr>
          <a:xfrm>
            <a:off x="4449329" y="2842877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J. </a:t>
            </a:r>
            <a:r>
              <a:rPr lang="en-US" altLang="zh-CN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Sinova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Rev. Mod. Phys. </a:t>
            </a:r>
            <a:r>
              <a:rPr lang="en-US" altLang="zh-CN" sz="1800" b="1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87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, 1213 (2015)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C89E920-DD35-4D71-82E1-C65A23983693}"/>
              </a:ext>
            </a:extLst>
          </p:cNvPr>
          <p:cNvSpPr txBox="1"/>
          <p:nvPr/>
        </p:nvSpPr>
        <p:spPr>
          <a:xfrm>
            <a:off x="378362" y="4244873"/>
            <a:ext cx="5509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Mechanism for spin polarization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4A0B5B1-4513-4FD0-8838-69568D553810}"/>
              </a:ext>
            </a:extLst>
          </p:cNvPr>
          <p:cNvSpPr txBox="1"/>
          <p:nvPr/>
        </p:nvSpPr>
        <p:spPr>
          <a:xfrm>
            <a:off x="266466" y="5207207"/>
            <a:ext cx="2295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Spin 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76D693F-E046-49E5-B70B-D49652DF72D5}"/>
              </a:ext>
            </a:extLst>
          </p:cNvPr>
          <p:cNvSpPr txBox="1"/>
          <p:nvPr/>
        </p:nvSpPr>
        <p:spPr>
          <a:xfrm>
            <a:off x="1947254" y="4638874"/>
            <a:ext cx="6739545" cy="191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vorticity </a:t>
            </a:r>
          </a:p>
          <a:p>
            <a:pPr algn="l">
              <a:lnSpc>
                <a:spcPts val="5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Shear induced polarization</a:t>
            </a:r>
          </a:p>
          <a:p>
            <a:pPr algn="l">
              <a:lnSpc>
                <a:spcPts val="5000"/>
              </a:lnSpc>
            </a:pP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Hall effects(SHE)  have not been fully explored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932B208F-26A1-4B41-B824-880DCB268290}"/>
              </a:ext>
            </a:extLst>
          </p:cNvPr>
          <p:cNvSpPr txBox="1"/>
          <p:nvPr/>
        </p:nvSpPr>
        <p:spPr>
          <a:xfrm>
            <a:off x="4049461" y="4884042"/>
            <a:ext cx="4480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F. Becattini,et al, Annals </a:t>
            </a:r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Phys(2013</a:t>
            </a:r>
            <a:r>
              <a:rPr lang="zh-CN" alt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）</a:t>
            </a:r>
            <a:endParaRPr lang="en-US" altLang="zh-CN" sz="1800" b="0" i="0" u="none" strike="noStrike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&amp; may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hydro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&amp;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Transport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papers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="" xmlns:a16="http://schemas.microsoft.com/office/drawing/2014/main" id="{7CEEEBA6-8E06-40F9-8E3A-DDC20A3BBF51}"/>
              </a:ext>
            </a:extLst>
          </p:cNvPr>
          <p:cNvSpPr/>
          <p:nvPr/>
        </p:nvSpPr>
        <p:spPr bwMode="auto">
          <a:xfrm>
            <a:off x="1713989" y="4982541"/>
            <a:ext cx="233266" cy="1356163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 dirty="0">
              <a:ln>
                <a:solidFill>
                  <a:schemeClr val="tx1"/>
                </a:solidFill>
              </a:ln>
              <a:noFill/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C8465A65-D3E2-4AA2-BFDF-909D3212558C}"/>
              </a:ext>
            </a:extLst>
          </p:cNvPr>
          <p:cNvSpPr txBox="1"/>
          <p:nvPr/>
        </p:nvSpPr>
        <p:spPr>
          <a:xfrm>
            <a:off x="5127739" y="5525714"/>
            <a:ext cx="448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Fu, et al  PRL2021. Liu &amp; Yin JHEP2021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30B85458-CFAC-4A90-B540-6AFBB8488D5A}"/>
              </a:ext>
            </a:extLst>
          </p:cNvPr>
          <p:cNvSpPr/>
          <p:nvPr/>
        </p:nvSpPr>
        <p:spPr>
          <a:xfrm>
            <a:off x="243606" y="816140"/>
            <a:ext cx="8753621" cy="2396069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3E89133-20FB-4085-9198-516439693ADE}"/>
              </a:ext>
            </a:extLst>
          </p:cNvPr>
          <p:cNvSpPr txBox="1"/>
          <p:nvPr/>
        </p:nvSpPr>
        <p:spPr>
          <a:xfrm>
            <a:off x="4065891" y="5850660"/>
            <a:ext cx="550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Becattini, et al PLB2021,</a:t>
            </a:r>
            <a:r>
              <a:rPr lang="zh-CN" alt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2103.14621</a:t>
            </a:r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&amp;   others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0CBC1411-4CCC-4C4C-9D96-68480FD79114}"/>
              </a:ext>
            </a:extLst>
          </p:cNvPr>
          <p:cNvSpPr txBox="1"/>
          <p:nvPr/>
        </p:nvSpPr>
        <p:spPr>
          <a:xfrm>
            <a:off x="274320" y="869044"/>
            <a:ext cx="361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AAAAC+GillSans"/>
              </a:rPr>
              <a:t> </a:t>
            </a:r>
            <a:r>
              <a:rPr lang="en-US" altLang="zh-CN" u="sng" dirty="0">
                <a:solidFill>
                  <a:srgbClr val="0000FF"/>
                </a:solidFill>
                <a:latin typeface="AAAAAC+GillSans"/>
              </a:rPr>
              <a:t> </a:t>
            </a:r>
            <a:r>
              <a:rPr lang="en-US" altLang="zh-CN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in condense matter </a:t>
            </a:r>
            <a:endParaRPr lang="zh-CN" alt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62E81EB3-7876-40BF-9C02-ACEA5124C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878860"/>
            <a:ext cx="1489098" cy="4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659EB68B-A678-4DAA-B9AA-DA14B4E26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84" t="10439" r="1610" b="3344"/>
          <a:stretch/>
        </p:blipFill>
        <p:spPr>
          <a:xfrm>
            <a:off x="6911463" y="4858852"/>
            <a:ext cx="2232537" cy="9853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0C632EF-4F0B-4965-8587-DBFBA67F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2800" dirty="0"/>
              <a:t>    Spin Hall Effects in Heavy</a:t>
            </a:r>
            <a:r>
              <a:rPr lang="zh-CN" altLang="en-US" sz="2800" dirty="0"/>
              <a:t> </a:t>
            </a:r>
            <a:r>
              <a:rPr lang="en-US" altLang="zh-CN" sz="2800" dirty="0"/>
              <a:t>Ion</a:t>
            </a:r>
            <a:r>
              <a:rPr lang="zh-CN" altLang="en-US" sz="2800" dirty="0"/>
              <a:t> </a:t>
            </a:r>
            <a:r>
              <a:rPr lang="en-US" altLang="zh-CN" sz="2800" dirty="0"/>
              <a:t>Collisions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010F61C9-7247-4FD8-98A0-48402682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A7CBE3D-272F-467B-BB25-3F3B29C2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04" b="5758"/>
          <a:stretch/>
        </p:blipFill>
        <p:spPr>
          <a:xfrm>
            <a:off x="3124200" y="1196319"/>
            <a:ext cx="1826895" cy="5247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FA54DC5-D5EE-4B71-B7A1-073455BAC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16" b="11349"/>
          <a:stretch/>
        </p:blipFill>
        <p:spPr>
          <a:xfrm>
            <a:off x="498101" y="3730678"/>
            <a:ext cx="8334014" cy="11281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FB69434-588C-4129-885D-B9A1DE54A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77" y="5201757"/>
            <a:ext cx="4272491" cy="985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ECA2EE72-1A8E-433F-9283-E5524E87079A}"/>
                  </a:ext>
                </a:extLst>
              </p:cNvPr>
              <p:cNvSpPr txBox="1"/>
              <p:nvPr/>
            </p:nvSpPr>
            <p:spPr>
              <a:xfrm>
                <a:off x="5411426" y="4847461"/>
                <a:ext cx="1500037" cy="708592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altLang="zh-CN" b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-s,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endParaRPr lang="en-US" altLang="zh-CN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A2EE72-1A8E-433F-9283-E5524E87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26" y="4847461"/>
                <a:ext cx="1500037" cy="708592"/>
              </a:xfrm>
              <a:prstGeom prst="rect">
                <a:avLst/>
              </a:prstGeom>
              <a:blipFill>
                <a:blip r:embed="rId6"/>
                <a:stretch>
                  <a:fillRect t="-2521" r="-6024" b="-13445"/>
                </a:stretch>
              </a:blipFill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E7FB517-68DC-4935-AF6B-DBF0A1FFA458}"/>
              </a:ext>
            </a:extLst>
          </p:cNvPr>
          <p:cNvSpPr txBox="1"/>
          <p:nvPr/>
        </p:nvSpPr>
        <p:spPr>
          <a:xfrm>
            <a:off x="352787" y="1236203"/>
            <a:ext cx="3049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for hot </a:t>
            </a:r>
            <a:r>
              <a:rPr lang="en-US" altLang="zh-CN" sz="2000" b="1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  <a:r>
              <a:rPr lang="en-US" altLang="zh-CN" sz="2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matter</a:t>
            </a:r>
            <a:endParaRPr lang="zh-CN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2A5F90F1-6673-4182-AD7E-3FD7E0002CFE}"/>
              </a:ext>
            </a:extLst>
          </p:cNvPr>
          <p:cNvSpPr txBox="1"/>
          <p:nvPr/>
        </p:nvSpPr>
        <p:spPr>
          <a:xfrm>
            <a:off x="468348" y="1669584"/>
            <a:ext cx="4251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nduced by baryon density gradient 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81FA5CDC-BAD0-4419-BDB8-BE0EE223164B}"/>
              </a:ext>
            </a:extLst>
          </p:cNvPr>
          <p:cNvSpPr txBox="1"/>
          <p:nvPr/>
        </p:nvSpPr>
        <p:spPr>
          <a:xfrm>
            <a:off x="475523" y="2085172"/>
            <a:ext cx="4466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-Sign dependence on baryon charge 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9680B75D-36A9-4392-BDB3-F8FB9705D451}"/>
              </a:ext>
            </a:extLst>
          </p:cNvPr>
          <p:cNvSpPr txBox="1"/>
          <p:nvPr/>
        </p:nvSpPr>
        <p:spPr>
          <a:xfrm>
            <a:off x="352787" y="760035"/>
            <a:ext cx="7035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observe and explore SHE in heavy ion collisions ?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DFB34CA-60D5-4861-9010-A05CDF946BAE}"/>
              </a:ext>
            </a:extLst>
          </p:cNvPr>
          <p:cNvSpPr txBox="1"/>
          <p:nvPr/>
        </p:nvSpPr>
        <p:spPr>
          <a:xfrm>
            <a:off x="475523" y="2517103"/>
            <a:ext cx="3177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-Momentum dependence </a:t>
            </a:r>
            <a:endParaRPr lang="zh-CN" altLang="en-US" dirty="0"/>
          </a:p>
        </p:txBody>
      </p:sp>
      <p:sp>
        <p:nvSpPr>
          <p:cNvPr id="31" name="矩形: 圆角 30">
            <a:extLst>
              <a:ext uri="{FF2B5EF4-FFF2-40B4-BE49-F238E27FC236}">
                <a16:creationId xmlns="" xmlns:a16="http://schemas.microsoft.com/office/drawing/2014/main" id="{000B2BE6-31D9-4D00-BC7C-57F61F5EC473}"/>
              </a:ext>
            </a:extLst>
          </p:cNvPr>
          <p:cNvSpPr/>
          <p:nvPr/>
        </p:nvSpPr>
        <p:spPr>
          <a:xfrm>
            <a:off x="244049" y="1188813"/>
            <a:ext cx="8655904" cy="2100485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DD46BA49-91ED-4B4A-B698-47A2285B66FE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9892" y="1891880"/>
            <a:ext cx="65090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AD4BB802-5086-403C-9DA4-842A16FA00BB}"/>
              </a:ext>
            </a:extLst>
          </p:cNvPr>
          <p:cNvSpPr txBox="1"/>
          <p:nvPr/>
        </p:nvSpPr>
        <p:spPr>
          <a:xfrm>
            <a:off x="5404969" y="1699167"/>
            <a:ext cx="3634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RHIC –BES  &amp; forward  rapidity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C12393E8-E975-4847-8D57-D687898C2FF0}"/>
              </a:ext>
            </a:extLst>
          </p:cNvPr>
          <p:cNvSpPr txBox="1"/>
          <p:nvPr/>
        </p:nvSpPr>
        <p:spPr>
          <a:xfrm>
            <a:off x="5490938" y="2093140"/>
            <a:ext cx="291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Net Lambda Polarization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39687846-229B-4AD6-9276-702228570510}"/>
              </a:ext>
            </a:extLst>
          </p:cNvPr>
          <p:cNvSpPr txBox="1"/>
          <p:nvPr/>
        </p:nvSpPr>
        <p:spPr>
          <a:xfrm>
            <a:off x="4201947" y="2502331"/>
            <a:ext cx="291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Local polarization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="" xmlns:a16="http://schemas.microsoft.com/office/drawing/2014/main" id="{910F6380-4451-4112-975F-A0D47C93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998" y="2950524"/>
            <a:ext cx="4608954" cy="437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(For global polarization, see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arXiv:2106.08125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)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="" xmlns:a16="http://schemas.microsoft.com/office/drawing/2014/main" id="{E6D433A3-7864-4902-8258-3644CAAF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95" y="6233262"/>
            <a:ext cx="7621605" cy="991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S.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Y.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F.Liu and Y.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Yin, JHEP07, 188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(2021)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;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 </a:t>
            </a:r>
            <a:r>
              <a:rPr lang="en-US" altLang="zh-CN" sz="18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Phys.Rev.D</a:t>
            </a:r>
            <a:r>
              <a:rPr lang="en-US" altLang="zh-CN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 104 5, 054043(2021);</a:t>
            </a:r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eaLnBrk="0" hangingPunct="0"/>
            <a:endParaRPr lang="en-US" altLang="zh-CN" sz="18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B48D3598-BE31-41AB-AAC3-E8D665F67980}"/>
              </a:ext>
            </a:extLst>
          </p:cNvPr>
          <p:cNvCxnSpPr>
            <a:cxnSpLocks/>
          </p:cNvCxnSpPr>
          <p:nvPr/>
        </p:nvCxnSpPr>
        <p:spPr bwMode="auto">
          <a:xfrm flipV="1">
            <a:off x="4840034" y="2309039"/>
            <a:ext cx="65090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42977FD7-F2BA-430E-9F3D-65FD68C3F3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9969" y="2734544"/>
            <a:ext cx="65090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B77BBD72-687E-4742-BB12-8CAE03EFEE3D}"/>
                  </a:ext>
                </a:extLst>
              </p:cNvPr>
              <p:cNvSpPr txBox="1"/>
              <p:nvPr/>
            </p:nvSpPr>
            <p:spPr>
              <a:xfrm>
                <a:off x="375646" y="3415545"/>
                <a:ext cx="70919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Expand /decompose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1</a:t>
                </a:r>
                <a:r>
                  <a:rPr lang="en-US" altLang="zh-CN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 gradient of the fields:</a:t>
                </a:r>
                <a:endPara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77BBD72-687E-4742-BB12-8CAE03EF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6" y="3415545"/>
                <a:ext cx="7091953" cy="400110"/>
              </a:xfrm>
              <a:prstGeom prst="rect">
                <a:avLst/>
              </a:prstGeom>
              <a:blipFill>
                <a:blip r:embed="rId7"/>
                <a:stretch>
                  <a:fillRect l="-94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F9445BD3-F310-496E-A742-814F96058070}"/>
              </a:ext>
            </a:extLst>
          </p:cNvPr>
          <p:cNvSpPr txBox="1"/>
          <p:nvPr/>
        </p:nvSpPr>
        <p:spPr>
          <a:xfrm>
            <a:off x="413366" y="4945892"/>
            <a:ext cx="465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Spin Cooper-Fryer: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17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/>
              <a:t>Competition between different effects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CC34A78-1C3D-4A4D-A368-5DD53510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26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725CF6AA-1A3D-4CE6-BE8B-69331967892E}"/>
                  </a:ext>
                </a:extLst>
              </p:cNvPr>
              <p:cNvSpPr txBox="1"/>
              <p:nvPr/>
            </p:nvSpPr>
            <p:spPr>
              <a:xfrm>
                <a:off x="169069" y="5848290"/>
                <a:ext cx="883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/>
                  <a:t>-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SHE(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gradient effects): comparable to T-gradient and Shear (SIP) effects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5CF6AA-1A3D-4CE6-BE8B-69331967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9" y="5848290"/>
                <a:ext cx="8839200" cy="400110"/>
              </a:xfrm>
              <a:prstGeom prst="rect">
                <a:avLst/>
              </a:prstGeom>
              <a:blipFill>
                <a:blip r:embed="rId3"/>
                <a:stretch>
                  <a:fillRect l="-759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BA2D8DD-EFA8-4774-87C0-A3BF111FA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719138"/>
            <a:ext cx="7772400" cy="50235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4192256" y="771911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255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3200" kern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3200" kern="0" dirty="0">
                    <a:solidFill>
                      <a:srgbClr val="CC00FF"/>
                    </a:solidFill>
                  </a:rPr>
                  <a:t> </a:t>
                </a:r>
                <a:r>
                  <a:rPr lang="en-US" altLang="zh-CN" sz="3200" dirty="0"/>
                  <a:t>without / with SHE </a:t>
                </a:r>
              </a:p>
            </p:txBody>
          </p:sp>
        </mc:Choice>
        <mc:Fallback xmlns="">
          <p:sp>
            <p:nvSpPr>
              <p:cNvPr id="1434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blipFill>
                <a:blip r:embed="rId3"/>
                <a:stretch>
                  <a:fillRect t="-5085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CC34A78-1C3D-4A4D-A368-5DD53510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725CF6AA-1A3D-4CE6-BE8B-69331967892E}"/>
                  </a:ext>
                </a:extLst>
              </p:cNvPr>
              <p:cNvSpPr txBox="1"/>
              <p:nvPr/>
            </p:nvSpPr>
            <p:spPr>
              <a:xfrm>
                <a:off x="408654" y="5891152"/>
                <a:ext cx="8654528" cy="8250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3000"/>
                  </a:lnSpc>
                </a:pPr>
                <a:r>
                  <a:rPr lang="en-US" altLang="zh-CN" dirty="0"/>
                  <a:t>-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SHE: different sign for baryon and anti-baryon</a:t>
                </a:r>
              </a:p>
              <a:p>
                <a:pPr algn="l">
                  <a:lnSpc>
                    <a:spcPts val="3000"/>
                  </a:lnSpc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leading to separation between local polarization of</a:t>
                </a:r>
                <a:r>
                  <a:rPr lang="el-GR" altLang="zh-CN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&amp;</m:t>
                    </m:r>
                  </m:oMath>
                </a14:m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</m:acc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altLang="zh-CN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5CF6AA-1A3D-4CE6-BE8B-69331967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4" y="5891152"/>
                <a:ext cx="8654528" cy="825098"/>
              </a:xfrm>
              <a:prstGeom prst="rect">
                <a:avLst/>
              </a:prstGeom>
              <a:blipFill>
                <a:blip r:embed="rId4"/>
                <a:stretch>
                  <a:fillRect l="-704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159FDE4-6623-4DA1-B15B-EC2C7BF61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" y="762000"/>
            <a:ext cx="7823602" cy="50862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4192256" y="771911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79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3200" kern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zh-CN" sz="3200" dirty="0"/>
                  <a:t> for net </a:t>
                </a:r>
                <a:r>
                  <a:rPr lang="el-GR" altLang="zh-CN" sz="3200" dirty="0"/>
                  <a:t>Λ</a:t>
                </a:r>
                <a:r>
                  <a:rPr lang="en-US" altLang="zh-CN" sz="3200" dirty="0"/>
                  <a:t> and net s </a:t>
                </a:r>
              </a:p>
            </p:txBody>
          </p:sp>
        </mc:Choice>
        <mc:Fallback xmlns="">
          <p:sp>
            <p:nvSpPr>
              <p:cNvPr id="1434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blipFill>
                <a:blip r:embed="rId3"/>
                <a:stretch>
                  <a:fillRect t="-5085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CC34A78-1C3D-4A4D-A368-5DD53510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F1C63CC-2E5E-4ABB-A961-E7C0707C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6004"/>
            <a:ext cx="7543800" cy="4848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13FB46C-7A03-4F69-BD4B-A1A41F9F9FC1}"/>
                  </a:ext>
                </a:extLst>
              </p:cNvPr>
              <p:cNvSpPr txBox="1"/>
              <p:nvPr/>
            </p:nvSpPr>
            <p:spPr>
              <a:xfrm>
                <a:off x="266700" y="5794591"/>
                <a:ext cx="838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larger SHE effects at lower collision energy 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3FB46C-7A03-4F69-BD4B-A1A41F9F9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794591"/>
                <a:ext cx="8382000" cy="400110"/>
              </a:xfrm>
              <a:prstGeom prst="rect">
                <a:avLst/>
              </a:prstGeom>
              <a:blipFill>
                <a:blip r:embed="rId6"/>
                <a:stretch>
                  <a:fillRect l="-80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DD59AE35-2579-4085-BB44-1F425EBE35DA}"/>
                  </a:ext>
                </a:extLst>
              </p:cNvPr>
              <p:cNvSpPr txBox="1"/>
              <p:nvPr/>
            </p:nvSpPr>
            <p:spPr>
              <a:xfrm>
                <a:off x="292100" y="6248400"/>
                <a:ext cx="8610600" cy="4242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b="0" dirty="0"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</a:t>
                </a:r>
                <a:r>
                  <a:rPr lang="el-GR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dependent behavior at 7.7 &amp; 19.6 GeV  due to SHE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D59AE35-2579-4085-BB44-1F425EBE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6248400"/>
                <a:ext cx="8610600" cy="424283"/>
              </a:xfrm>
              <a:prstGeom prst="rect">
                <a:avLst/>
              </a:prstGeom>
              <a:blipFill>
                <a:blip r:embed="rId7"/>
                <a:stretch>
                  <a:fillRect l="-779"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4192256" y="771911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10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zh-CN" sz="32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 order Fourier </a:t>
                </a:r>
                <a:r>
                  <a:rPr lang="en-US" altLang="zh-CN" sz="3200" dirty="0" err="1">
                    <a:solidFill>
                      <a:schemeClr val="tx1"/>
                    </a:solidFill>
                  </a:rPr>
                  <a:t>coeff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.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3200" dirty="0"/>
                  <a:t> </a:t>
                </a:r>
              </a:p>
            </p:txBody>
          </p:sp>
        </mc:Choice>
        <mc:Fallback xmlns="">
          <p:sp>
            <p:nvSpPr>
              <p:cNvPr id="1434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blipFill>
                <a:blip r:embed="rId3"/>
                <a:stretch>
                  <a:fillRect t="-5085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CC34A78-1C3D-4A4D-A368-5DD53510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CE3D522-BF8B-471C-A9E4-4B785F0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1950"/>
            <a:ext cx="3805105" cy="29221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CC8A460-8D8E-418A-91EE-45CC373EE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958" y="1011950"/>
            <a:ext cx="3898242" cy="292217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91F0EE2-9276-49ED-9744-627462D1E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753"/>
          <a:stretch/>
        </p:blipFill>
        <p:spPr>
          <a:xfrm>
            <a:off x="914400" y="3934123"/>
            <a:ext cx="7658988" cy="2085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DBCA5156-7928-415F-92CE-3DC4105AC672}"/>
                  </a:ext>
                </a:extLst>
              </p:cNvPr>
              <p:cNvSpPr txBox="1"/>
              <p:nvPr/>
            </p:nvSpPr>
            <p:spPr>
              <a:xfrm>
                <a:off x="550441" y="6156297"/>
                <a:ext cx="74237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-With and without SHE: different sign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sub>
                    </m:sSub>
                    <m:r>
                      <a:rPr lang="en-US" altLang="zh-CN" b="1" i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𝐬𝐢𝐧</m:t>
                    </m:r>
                    <m:r>
                      <a:rPr lang="en-US" altLang="zh-CN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en-US" altLang="zh-CN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zh-CN" altLang="en-US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BCA5156-7928-415F-92CE-3DC4105AC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1" y="6156297"/>
                <a:ext cx="7423727" cy="400110"/>
              </a:xfrm>
              <a:prstGeom prst="rect">
                <a:avLst/>
              </a:prstGeom>
              <a:blipFill>
                <a:blip r:embed="rId8"/>
                <a:stretch>
                  <a:fillRect l="-821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25D8218-F130-46DE-AD4B-78DA4262D679}"/>
              </a:ext>
            </a:extLst>
          </p:cNvPr>
          <p:cNvSpPr txBox="1"/>
          <p:nvPr/>
        </p:nvSpPr>
        <p:spPr>
          <a:xfrm>
            <a:off x="2971800" y="6464303"/>
            <a:ext cx="7848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signal to search the SHE at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RHIC-BES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30D6C0E-DCE7-48B7-8DA4-9259F3FA30CF}"/>
              </a:ext>
            </a:extLst>
          </p:cNvPr>
          <p:cNvSpPr txBox="1"/>
          <p:nvPr/>
        </p:nvSpPr>
        <p:spPr>
          <a:xfrm>
            <a:off x="1676400" y="3028890"/>
            <a:ext cx="248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CC00FF"/>
                </a:solidFill>
              </a:rPr>
              <a:t>Monotonic behavior </a:t>
            </a:r>
            <a:endParaRPr lang="zh-CN" altLang="en-US" b="1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73753AC8-4E0B-4F0E-8B1A-D53C5669ABC6}"/>
                  </a:ext>
                </a:extLst>
              </p:cNvPr>
              <p:cNvSpPr txBox="1"/>
              <p:nvPr/>
            </p:nvSpPr>
            <p:spPr>
              <a:xfrm>
                <a:off x="550441" y="1947427"/>
                <a:ext cx="54125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b="1" i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𝐬𝐢𝐧</m:t>
                      </m:r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zh-CN" altLang="en-US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)&gt;</m:t>
                      </m:r>
                    </m:oMath>
                  </m:oMathPara>
                </a14:m>
                <a:endParaRPr lang="zh-CN" altLang="en-US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3753AC8-4E0B-4F0E-8B1A-D53C5669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1" y="1947427"/>
                <a:ext cx="5412508" cy="40011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4192256" y="771911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55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C2ED213-1AF8-47E3-B074-81F4359E9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2800" dirty="0"/>
              <a:t>Global polarization measurements  in heavy ion collisions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45C24-ADA5-4940-A717-46E72501A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" y="914400"/>
            <a:ext cx="4529137" cy="5867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3B74F30-3893-4FF6-BD33-D50CD2EB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73" y="914400"/>
            <a:ext cx="4529135" cy="58674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E0FD8517-4E2B-40AB-854B-5770F742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537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solidFill>
                <a:srgbClr val="A4BBFA"/>
              </a:solidFill>
            </p:spPr>
            <p:txBody>
              <a:bodyPr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zh-CN" sz="32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 order Fourier </a:t>
                </a:r>
                <a:r>
                  <a:rPr lang="en-US" altLang="zh-CN" sz="3200" dirty="0" err="1">
                    <a:solidFill>
                      <a:schemeClr val="tx1"/>
                    </a:solidFill>
                  </a:rPr>
                  <a:t>coeff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.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3200" dirty="0"/>
                  <a:t> </a:t>
                </a:r>
              </a:p>
            </p:txBody>
          </p:sp>
        </mc:Choice>
        <mc:Fallback xmlns="">
          <p:sp>
            <p:nvSpPr>
              <p:cNvPr id="1434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77338" cy="719138"/>
              </a:xfrm>
              <a:blipFill>
                <a:blip r:embed="rId3"/>
                <a:stretch>
                  <a:fillRect t="-5085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CC34A78-1C3D-4A4D-A368-5DD53510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CE3D522-BF8B-471C-A9E4-4B785F0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1950"/>
            <a:ext cx="3805105" cy="29221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CC8A460-8D8E-418A-91EE-45CC373EE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958" y="1011950"/>
            <a:ext cx="3898242" cy="292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DBCA5156-7928-415F-92CE-3DC4105AC672}"/>
                  </a:ext>
                </a:extLst>
              </p:cNvPr>
              <p:cNvSpPr txBox="1"/>
              <p:nvPr/>
            </p:nvSpPr>
            <p:spPr>
              <a:xfrm>
                <a:off x="550441" y="6156297"/>
                <a:ext cx="742372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-With and without SHE: different sign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sub>
                    </m:sSub>
                    <m:r>
                      <a:rPr lang="en-US" altLang="zh-CN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en-US" altLang="zh-CN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en-US" altLang="zh-CN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zh-CN" altLang="en-US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zh-CN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BCA5156-7928-415F-92CE-3DC4105AC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1" y="6156297"/>
                <a:ext cx="7423727" cy="424283"/>
              </a:xfrm>
              <a:prstGeom prst="rect">
                <a:avLst/>
              </a:prstGeom>
              <a:blipFill>
                <a:blip r:embed="rId7"/>
                <a:stretch>
                  <a:fillRect l="-821" t="-8696" b="-20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25D8218-F130-46DE-AD4B-78DA4262D679}"/>
              </a:ext>
            </a:extLst>
          </p:cNvPr>
          <p:cNvSpPr txBox="1"/>
          <p:nvPr/>
        </p:nvSpPr>
        <p:spPr>
          <a:xfrm>
            <a:off x="2971800" y="6464303"/>
            <a:ext cx="7848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Another signal to search the SHE at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RHIC-BES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A63D33-C251-444B-8842-85E5B91E5E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00"/>
          <a:stretch/>
        </p:blipFill>
        <p:spPr>
          <a:xfrm>
            <a:off x="790937" y="3934123"/>
            <a:ext cx="7724172" cy="21554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765EC9E-F8B8-43A2-9146-D56502EAA5E0}"/>
              </a:ext>
            </a:extLst>
          </p:cNvPr>
          <p:cNvSpPr txBox="1"/>
          <p:nvPr/>
        </p:nvSpPr>
        <p:spPr>
          <a:xfrm>
            <a:off x="5593232" y="3029400"/>
            <a:ext cx="3093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0066FF"/>
                </a:solidFill>
              </a:rPr>
              <a:t>Non-monotonic behavior 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E8653960-5AD4-4771-A6F4-F2BAFE4EDA84}"/>
                  </a:ext>
                </a:extLst>
              </p:cNvPr>
              <p:cNvSpPr txBox="1"/>
              <p:nvPr/>
            </p:nvSpPr>
            <p:spPr>
              <a:xfrm>
                <a:off x="5867400" y="1988467"/>
                <a:ext cx="2362200" cy="42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b="1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𝐜𝐨𝐬</m:t>
                      </m:r>
                      <m:r>
                        <a:rPr lang="en-US" altLang="zh-CN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r>
                        <a:rPr lang="en-US" altLang="zh-CN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zh-CN" altLang="en-US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)&gt;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8653960-5AD4-4771-A6F4-F2BAFE4E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88467"/>
                <a:ext cx="2362200" cy="428259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4168383-B3F1-4F36-81CB-25A72F6CAB63}"/>
              </a:ext>
            </a:extLst>
          </p:cNvPr>
          <p:cNvSpPr txBox="1"/>
          <p:nvPr/>
        </p:nvSpPr>
        <p:spPr>
          <a:xfrm>
            <a:off x="4192256" y="771911"/>
            <a:ext cx="496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</a:t>
            </a: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2201.12970</a:t>
            </a:r>
            <a:r>
              <a:rPr lang="en-US" altLang="zh-CN" sz="18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29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/>
              <a:t>Experimental efforts on SHE</a:t>
            </a:r>
            <a:endParaRPr lang="en-US" altLang="zh-CN" sz="3200" dirty="0"/>
          </a:p>
        </p:txBody>
      </p:sp>
      <p:sp>
        <p:nvSpPr>
          <p:cNvPr id="3" name="矩形 2"/>
          <p:cNvSpPr/>
          <p:nvPr/>
        </p:nvSpPr>
        <p:spPr>
          <a:xfrm>
            <a:off x="6299154" y="6324600"/>
            <a:ext cx="2876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S.Singha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SQM 2022 talk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781800" cy="50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7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063F53B-4B96-4B0B-A383-9926768E216C}"/>
              </a:ext>
            </a:extLst>
          </p:cNvPr>
          <p:cNvSpPr txBox="1"/>
          <p:nvPr/>
        </p:nvSpPr>
        <p:spPr>
          <a:xfrm>
            <a:off x="1146541" y="58146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Comparison between Groups  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3126" y="1565052"/>
            <a:ext cx="9056469" cy="2371350"/>
            <a:chOff x="263378" y="1060707"/>
            <a:chExt cx="9056469" cy="2371350"/>
          </a:xfrm>
        </p:grpSpPr>
        <p:sp>
          <p:nvSpPr>
            <p:cNvPr id="7" name="Rectangle 2">
              <a:extLst>
                <a:ext uri="{FF2B5EF4-FFF2-40B4-BE49-F238E27FC236}">
                  <a16:creationId xmlns="" xmlns:a16="http://schemas.microsoft.com/office/drawing/2014/main" id="{0A628CA5-BF8E-4C40-AD4F-6CE1179B5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10" y="2656254"/>
              <a:ext cx="8994337" cy="7758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1587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l" eaLnBrk="0" hangingPunct="0"/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rPr>
                <a:t>F.Becattini, </a:t>
              </a: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rPr>
                <a:t>et</a:t>
              </a:r>
              <a:r>
                <a:rPr kumimoji="0" lang="en-US" altLang="zh-CN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rPr>
                <a:t> al, </a:t>
              </a:r>
              <a:r>
                <a:rPr lang="en-US" altLang="zh-CN" dirty="0"/>
                <a:t>Phys.Rev.Lett.127 </a:t>
              </a:r>
              <a:r>
                <a:rPr lang="en-US" altLang="zh-CN" dirty="0" smtClean="0"/>
                <a:t>27,</a:t>
              </a:r>
              <a:r>
                <a:rPr lang="en-US" altLang="zh-CN" dirty="0"/>
                <a:t> </a:t>
              </a:r>
              <a:r>
                <a:rPr lang="en-US" altLang="zh-CN" dirty="0" smtClean="0"/>
                <a:t>272302(2021).</a:t>
              </a:r>
            </a:p>
            <a:p>
              <a:pPr lvl="0" algn="l" eaLnBrk="0" hangingPunct="0"/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rPr>
                <a:t>                          …  …    …  …</a:t>
              </a:r>
              <a:endPara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4887247C-F6BD-4D77-AA0C-7624716C2F92}"/>
                </a:ext>
              </a:extLst>
            </p:cNvPr>
            <p:cNvGrpSpPr/>
            <p:nvPr/>
          </p:nvGrpSpPr>
          <p:grpSpPr>
            <a:xfrm>
              <a:off x="263378" y="1060707"/>
              <a:ext cx="8863894" cy="1692110"/>
              <a:chOff x="378851" y="1183796"/>
              <a:chExt cx="8863894" cy="1692110"/>
            </a:xfrm>
          </p:grpSpPr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333476FF-320B-4331-B407-349B38C7B8AA}"/>
                  </a:ext>
                </a:extLst>
              </p:cNvPr>
              <p:cNvSpPr txBox="1"/>
              <p:nvPr/>
            </p:nvSpPr>
            <p:spPr>
              <a:xfrm>
                <a:off x="440615" y="2002398"/>
                <a:ext cx="88021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b="0" u="none" strike="noStrike" baseline="0" dirty="0">
                    <a:latin typeface="+mn-lt"/>
                  </a:rPr>
                  <a:t>B. Fu, S. Liu, L. -G. Pang, H. Song, Y. Yin,</a:t>
                </a:r>
                <a:r>
                  <a:rPr lang="en-US" altLang="zh-CN" b="0" dirty="0">
                    <a:effectLst/>
                    <a:latin typeface="+mn-lt"/>
                  </a:rPr>
                  <a:t> Phys.Rev.Lett.127 14, </a:t>
                </a:r>
                <a:r>
                  <a:rPr lang="en-US" altLang="zh-CN" b="0" dirty="0" smtClean="0">
                    <a:effectLst/>
                    <a:latin typeface="+mn-lt"/>
                  </a:rPr>
                  <a:t>142301</a:t>
                </a:r>
                <a:r>
                  <a:rPr lang="en-US" altLang="zh-CN" dirty="0" smtClean="0">
                    <a:latin typeface="+mn-lt"/>
                  </a:rPr>
                  <a:t>(</a:t>
                </a:r>
                <a:r>
                  <a:rPr lang="en-US" altLang="zh-CN" b="0" dirty="0" smtClean="0">
                    <a:effectLst/>
                    <a:latin typeface="+mn-lt"/>
                  </a:rPr>
                  <a:t>2021).</a:t>
                </a:r>
                <a:endParaRPr lang="zh-CN" altLang="en-US" dirty="0">
                  <a:latin typeface="+mn-lt"/>
                </a:endParaRPr>
              </a:p>
            </p:txBody>
          </p:sp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A75AD4AA-C625-4E72-ACB1-DC01610114FD}"/>
                  </a:ext>
                </a:extLst>
              </p:cNvPr>
              <p:cNvSpPr txBox="1"/>
              <p:nvPr/>
            </p:nvSpPr>
            <p:spPr>
              <a:xfrm>
                <a:off x="378851" y="1183796"/>
                <a:ext cx="8579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Theoretical Formula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shear induced polarization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1">
                <a:extLst>
                  <a:ext uri="{FF2B5EF4-FFF2-40B4-BE49-F238E27FC236}">
                    <a16:creationId xmlns="" xmlns:a16="http://schemas.microsoft.com/office/drawing/2014/main" id="{35909199-9237-44A5-BFD0-992FCCECC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38" y="1693897"/>
                <a:ext cx="7223760" cy="4680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1587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S.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Y.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F.Liu and Y.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Yin, JHEP07, 188 (2021)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.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</a:p>
            </p:txBody>
          </p:sp>
          <p:sp>
            <p:nvSpPr>
              <p:cNvPr id="8" name="Rectangle 3">
                <a:extLst>
                  <a:ext uri="{FF2B5EF4-FFF2-40B4-BE49-F238E27FC236}">
                    <a16:creationId xmlns="" xmlns:a16="http://schemas.microsoft.com/office/drawing/2014/main" id="{1CC2B1C6-111E-47E5-94D7-D792655FC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33" y="2407880"/>
                <a:ext cx="7984264" cy="4680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1587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F.Becattini, M.Buzzegoli and A.Palermo, Phys. Lett. 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B 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820, 136519 (2021)</a:t>
                </a:r>
                <a:r>
                  <a:rPr kumimoji="0" lang="en-US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.</a:t>
                </a:r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</a:p>
            </p:txBody>
          </p:sp>
        </p:grpSp>
      </p:grpSp>
      <p:sp>
        <p:nvSpPr>
          <p:cNvPr id="11" name="灯片编号占位符 10">
            <a:extLst>
              <a:ext uri="{FF2B5EF4-FFF2-40B4-BE49-F238E27FC236}">
                <a16:creationId xmlns="" xmlns:a16="http://schemas.microsoft.com/office/drawing/2014/main" id="{BE502BEE-F174-4D92-AE09-52699061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32</a:t>
            </a:fld>
            <a:endParaRPr lang="en-US" altLang="zh-CN" dirty="0"/>
          </a:p>
        </p:txBody>
      </p:sp>
      <p:grpSp>
        <p:nvGrpSpPr>
          <p:cNvPr id="22" name="组合 21"/>
          <p:cNvGrpSpPr/>
          <p:nvPr/>
        </p:nvGrpSpPr>
        <p:grpSpPr>
          <a:xfrm>
            <a:off x="549272" y="4033768"/>
            <a:ext cx="9202695" cy="2789322"/>
            <a:chOff x="368736" y="3095262"/>
            <a:chExt cx="9202695" cy="2789322"/>
          </a:xfrm>
        </p:grpSpPr>
        <p:sp>
          <p:nvSpPr>
            <p:cNvPr id="16" name="Rectangle 2">
              <a:extLst>
                <a:ext uri="{FF2B5EF4-FFF2-40B4-BE49-F238E27FC236}">
                  <a16:creationId xmlns="" xmlns:a16="http://schemas.microsoft.com/office/drawing/2014/main" id="{14021923-AD83-45B4-AE8C-EE6B9CD5D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11" y="4332464"/>
              <a:ext cx="7192867" cy="468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0" rIns="91440" bIns="1587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C.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 </a:t>
              </a:r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Yi, S.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 </a:t>
              </a:r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Pu and D.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 </a:t>
              </a:r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L.</a:t>
              </a: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 </a:t>
              </a:r>
              <a:r>
                <a:rPr kumimoji="0" lang="zh-CN" altLang="zh-CN" b="0" i="0" u="none" strike="noStrike" cap="none" normalizeH="0" baseline="0" dirty="0">
                  <a:ln>
                    <a:noFill/>
                  </a:ln>
                  <a:effectLst/>
                  <a:latin typeface="+mn-lt"/>
                  <a:ea typeface="SFMono-Regular"/>
                </a:rPr>
                <a:t>Yang, </a:t>
              </a:r>
              <a:r>
                <a:rPr kumimoji="0" lang="zh-CN" altLang="zh-CN" dirty="0">
                  <a:latin typeface="+mn-lt"/>
                  <a:ea typeface="SFMono-Regular"/>
                </a:rPr>
                <a:t>Phys. Rev. </a:t>
              </a:r>
              <a:r>
                <a:rPr kumimoji="0" lang="zh-CN" altLang="zh-CN" dirty="0" smtClean="0">
                  <a:latin typeface="+mn-lt"/>
                  <a:ea typeface="SFMono-Regular"/>
                </a:rPr>
                <a:t>C104, </a:t>
              </a:r>
              <a:r>
                <a:rPr kumimoji="0" lang="zh-CN" altLang="zh-CN" dirty="0">
                  <a:latin typeface="+mn-lt"/>
                  <a:ea typeface="SFMono-Regular"/>
                </a:rPr>
                <a:t>no.6, 064901 (2021</a:t>
              </a:r>
              <a:r>
                <a:rPr kumimoji="0" lang="zh-CN" altLang="zh-CN" dirty="0" smtClean="0">
                  <a:latin typeface="+mn-lt"/>
                  <a:ea typeface="SFMono-Regular"/>
                </a:rPr>
                <a:t>)</a:t>
              </a:r>
              <a:r>
                <a:rPr kumimoji="0" lang="en-US" altLang="zh-CN" dirty="0">
                  <a:latin typeface="+mn-lt"/>
                  <a:ea typeface="SFMono-Regular"/>
                </a:rPr>
                <a:t>.</a:t>
              </a:r>
              <a:r>
                <a:rPr kumimoji="0" lang="zh-CN" altLang="zh-CN" dirty="0" smtClean="0">
                  <a:latin typeface="+mn-lt"/>
                </a:rPr>
                <a:t> </a:t>
              </a:r>
              <a:endParaRPr kumimoji="0" lang="zh-CN" altLang="zh-CN" dirty="0">
                <a:latin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68736" y="3095262"/>
              <a:ext cx="9202695" cy="2789322"/>
              <a:chOff x="320160" y="3240815"/>
              <a:chExt cx="9202695" cy="2789322"/>
            </a:xfrm>
          </p:grpSpPr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B33B1126-4784-44F1-8061-77EE9EF67F4A}"/>
                  </a:ext>
                </a:extLst>
              </p:cNvPr>
              <p:cNvSpPr txBox="1"/>
              <p:nvPr/>
            </p:nvSpPr>
            <p:spPr>
              <a:xfrm>
                <a:off x="320160" y="3240815"/>
                <a:ext cx="92026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Numerical Simulations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local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lambada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Polar. Puzzle, </a:t>
                </a:r>
                <a:r>
                  <a:rPr lang="en-US" altLang="zh-CN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73C37818-7363-48B4-8F15-17364F57AA1B}"/>
                  </a:ext>
                </a:extLst>
              </p:cNvPr>
              <p:cNvSpPr txBox="1"/>
              <p:nvPr/>
            </p:nvSpPr>
            <p:spPr>
              <a:xfrm>
                <a:off x="345778" y="3693479"/>
                <a:ext cx="88021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b="0" u="none" strike="noStrike" baseline="0" dirty="0">
                    <a:latin typeface="+mn-lt"/>
                  </a:rPr>
                  <a:t>B. Fu, S. Liu, L. -G. Pang, H. Song, Y. Yin,</a:t>
                </a:r>
                <a:r>
                  <a:rPr lang="en-US" altLang="zh-CN" b="0" dirty="0">
                    <a:effectLst/>
                    <a:latin typeface="+mn-lt"/>
                  </a:rPr>
                  <a:t> Phys.Rev.Lett.127 14, </a:t>
                </a:r>
                <a:r>
                  <a:rPr lang="en-US" altLang="zh-CN" b="0" dirty="0" smtClean="0">
                    <a:effectLst/>
                    <a:latin typeface="+mn-lt"/>
                  </a:rPr>
                  <a:t>142301</a:t>
                </a:r>
                <a:r>
                  <a:rPr lang="en-US" altLang="zh-CN" dirty="0" smtClean="0">
                    <a:latin typeface="+mn-lt"/>
                  </a:rPr>
                  <a:t>(</a:t>
                </a:r>
                <a:r>
                  <a:rPr lang="en-US" altLang="zh-CN" b="0" dirty="0" smtClean="0">
                    <a:effectLst/>
                    <a:latin typeface="+mn-lt"/>
                  </a:rPr>
                  <a:t>2021</a:t>
                </a:r>
                <a:r>
                  <a:rPr lang="en-US" altLang="zh-CN" dirty="0" smtClean="0">
                    <a:latin typeface="+mn-lt"/>
                  </a:rPr>
                  <a:t>).</a:t>
                </a:r>
                <a:endParaRPr lang="zh-CN" altLang="en-US" dirty="0">
                  <a:latin typeface="+mn-lt"/>
                </a:endParaRPr>
              </a:p>
            </p:txBody>
          </p:sp>
          <p:sp>
            <p:nvSpPr>
              <p:cNvPr id="18" name="Rectangle 2">
                <a:extLst>
                  <a:ext uri="{FF2B5EF4-FFF2-40B4-BE49-F238E27FC236}">
                    <a16:creationId xmlns="" xmlns:a16="http://schemas.microsoft.com/office/drawing/2014/main" id="{0A628CA5-BF8E-4C40-AD4F-6CE1179B5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146" y="4100289"/>
                <a:ext cx="8994337" cy="4680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0" rIns="91440" bIns="1587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l" eaLnBrk="0" hangingPunct="0"/>
                <a:r>
                  <a:rPr kumimoji="0" lang="zh-CN" altLang="zh-CN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F.Becattini, 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et</a:t>
                </a:r>
                <a:r>
                  <a:rPr kumimoji="0" lang="en-US" altLang="zh-CN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al, </a:t>
                </a:r>
                <a:r>
                  <a:rPr lang="en-US" altLang="zh-CN" dirty="0"/>
                  <a:t>Phys.Rev.Lett.127 </a:t>
                </a:r>
                <a:r>
                  <a:rPr lang="en-US" altLang="zh-CN" dirty="0" smtClean="0"/>
                  <a:t>27,</a:t>
                </a:r>
                <a:r>
                  <a:rPr lang="en-US" altLang="zh-CN" dirty="0"/>
                  <a:t> </a:t>
                </a:r>
                <a:r>
                  <a:rPr lang="en-US" altLang="zh-CN" dirty="0" smtClean="0"/>
                  <a:t>272302(2021).</a:t>
                </a:r>
                <a:endPara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361191" y="4869906"/>
                <a:ext cx="7471020" cy="4680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0" rIns="91440" bIns="1587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X.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Y.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Wu, C.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Yi, G.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Y.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Qin and S.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en-US" altLang="zh-CN" dirty="0" smtClean="0">
                    <a:latin typeface="+mn-lt"/>
                    <a:ea typeface="SFMono-Regular"/>
                  </a:rPr>
                  <a:t>Pu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Phys. Rev. C 105, 064909 (2022)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.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</a:p>
            </p:txBody>
          </p:sp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357283" y="5254334"/>
                <a:ext cx="6246582" cy="7758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91440" tIns="0" rIns="91440" bIns="1587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S.Alzhrani, S.Ryu and C.Shen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 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arXiv:2203.15718 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[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SFMono-Regular"/>
                  </a:rPr>
                  <a:t>nucl-th].</a:t>
                </a:r>
                <a:endPara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SFMono-Regular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dirty="0">
                    <a:latin typeface="+mn-lt"/>
                  </a:rPr>
                  <a:t> </a:t>
                </a:r>
                <a:r>
                  <a:rPr kumimoji="0" lang="en-US" altLang="zh-CN" dirty="0" smtClean="0">
                    <a:latin typeface="+mn-lt"/>
                  </a:rPr>
                  <a:t>           </a:t>
                </a:r>
                <a:r>
                  <a:rPr kumimoji="0" lang="en-US" altLang="zh-CN" dirty="0" smtClean="0">
                    <a:latin typeface="+mn-lt"/>
                  </a:rPr>
                  <a:t>             </a:t>
                </a:r>
                <a:r>
                  <a:rPr kumimoji="0" lang="en-US" altLang="zh-CN" dirty="0" smtClean="0">
                    <a:latin typeface="+mn-lt"/>
                  </a:rPr>
                  <a:t>…  …</a:t>
                </a:r>
                <a:r>
                  <a:rPr kumimoji="0" lang="zh-CN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   … …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0" y="5076237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99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C8284D12-64D0-4728-B835-F12F21C2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3" y="5070770"/>
            <a:ext cx="5750908" cy="680118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/>
              <a:t>Comparison between the theoretical formula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6B458CA-89DA-496C-9AAC-4FE90962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852" y="3330521"/>
            <a:ext cx="3276600" cy="437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F.Becattini,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et al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,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PLB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(2021)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.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F3BAAE9-E4FB-4489-B0BC-3F160B7B8173}"/>
              </a:ext>
            </a:extLst>
          </p:cNvPr>
          <p:cNvSpPr txBox="1"/>
          <p:nvPr/>
        </p:nvSpPr>
        <p:spPr>
          <a:xfrm>
            <a:off x="121918" y="3247644"/>
            <a:ext cx="2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Becattini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 group: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F8B9C3C5-1EA8-4350-9F3A-CF1C74EB3896}"/>
              </a:ext>
            </a:extLst>
          </p:cNvPr>
          <p:cNvSpPr/>
          <p:nvPr/>
        </p:nvSpPr>
        <p:spPr>
          <a:xfrm>
            <a:off x="121918" y="3245116"/>
            <a:ext cx="8922295" cy="2539994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9CE8D76B-D734-4A21-8759-C3A38BD56F67}"/>
                  </a:ext>
                </a:extLst>
              </p:cNvPr>
              <p:cNvSpPr txBox="1"/>
              <p:nvPr/>
            </p:nvSpPr>
            <p:spPr>
              <a:xfrm>
                <a:off x="637575" y="3752043"/>
                <a:ext cx="1572225" cy="3847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𝜛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CE8D76B-D734-4A21-8759-C3A38BD5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5" y="3752043"/>
                <a:ext cx="1572225" cy="384721"/>
              </a:xfrm>
              <a:prstGeom prst="rect">
                <a:avLst/>
              </a:prstGeom>
              <a:blipFill>
                <a:blip r:embed="rId4"/>
                <a:stretch>
                  <a:fillRect l="-3488" r="-7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AE870E3-0F37-4FB2-BB83-FE7C9110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055" y="4990435"/>
            <a:ext cx="2578883" cy="6274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70A1732-50BB-4D4A-AD52-CE1743EA6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074" y="4308552"/>
            <a:ext cx="2733848" cy="719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6BEE7827-5BD1-4CBA-A6C8-572120D25257}"/>
                  </a:ext>
                </a:extLst>
              </p:cNvPr>
              <p:cNvSpPr txBox="1"/>
              <p:nvPr/>
            </p:nvSpPr>
            <p:spPr>
              <a:xfrm>
                <a:off x="2133600" y="3737648"/>
                <a:ext cx="5897880" cy="3916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𝜛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shear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zh-CN" altLang="en-US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𝜉</m:t>
                        </m:r>
                      </m:e>
                      <m:sub>
                        <m:r>
                          <a:rPr lang="zh-CN" alt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effects 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BEE7827-5BD1-4CBA-A6C8-572120D25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37648"/>
                <a:ext cx="5897880" cy="391646"/>
              </a:xfrm>
              <a:prstGeom prst="rect">
                <a:avLst/>
              </a:prstGeom>
              <a:blipFill>
                <a:blip r:embed="rId7"/>
                <a:stretch>
                  <a:fillRect l="-826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070F83D-EE9E-48F2-87CD-024568476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71" y="4333724"/>
            <a:ext cx="5173406" cy="67539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="" xmlns:a16="http://schemas.microsoft.com/office/drawing/2014/main" id="{31667FCA-1315-4C16-9C5A-287FA6FE5F71}"/>
              </a:ext>
            </a:extLst>
          </p:cNvPr>
          <p:cNvSpPr/>
          <p:nvPr/>
        </p:nvSpPr>
        <p:spPr>
          <a:xfrm>
            <a:off x="9621375" y="2526307"/>
            <a:ext cx="381000" cy="51935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6352D959-CAD1-42C5-AF35-0D8C4470F1D2}"/>
              </a:ext>
            </a:extLst>
          </p:cNvPr>
          <p:cNvGrpSpPr/>
          <p:nvPr/>
        </p:nvGrpSpPr>
        <p:grpSpPr>
          <a:xfrm>
            <a:off x="114299" y="806875"/>
            <a:ext cx="9060729" cy="2318224"/>
            <a:chOff x="114299" y="806875"/>
            <a:chExt cx="9060729" cy="2318224"/>
          </a:xfrm>
        </p:grpSpPr>
        <p:sp>
          <p:nvSpPr>
            <p:cNvPr id="28" name="Rectangle 1">
              <a:extLst>
                <a:ext uri="{FF2B5EF4-FFF2-40B4-BE49-F238E27FC236}">
                  <a16:creationId xmlns="" xmlns:a16="http://schemas.microsoft.com/office/drawing/2014/main" id="{7E793993-9FBA-4559-B8C5-9496692CA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930564"/>
              <a:ext cx="6434138" cy="4372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1587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S.Y.F.Liu 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&amp; </a:t>
              </a: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Y.Yin, JHEP (2021)</a:t>
              </a:r>
              <a:r>
                <a:rPr kumimoji="0"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FMono-Regular"/>
                </a:rPr>
                <a:t>; </a:t>
              </a:r>
              <a:r>
                <a:rPr lang="en-US" altLang="zh-CN" sz="1800" b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B. Fu, et al </a:t>
              </a:r>
              <a:r>
                <a:rPr lang="en-US" altLang="zh-CN" sz="1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PRL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</a:t>
              </a:r>
              <a:r>
                <a:rPr lang="en-US" altLang="zh-CN" sz="1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2021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)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73316B02-5C09-4A98-8D61-7FD87AD9F6F1}"/>
                </a:ext>
              </a:extLst>
            </p:cNvPr>
            <p:cNvSpPr txBox="1"/>
            <p:nvPr/>
          </p:nvSpPr>
          <p:spPr>
            <a:xfrm>
              <a:off x="114299" y="832825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Our group:</a:t>
              </a:r>
              <a:endParaRPr lang="zh-CN" altLang="en-US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="" xmlns:a16="http://schemas.microsoft.com/office/drawing/2014/main" id="{299126F2-AFD0-4707-AA17-5C165F083001}"/>
                </a:ext>
              </a:extLst>
            </p:cNvPr>
            <p:cNvSpPr/>
            <p:nvPr/>
          </p:nvSpPr>
          <p:spPr>
            <a:xfrm>
              <a:off x="128810" y="806875"/>
              <a:ext cx="8900891" cy="2318224"/>
            </a:xfrm>
            <a:prstGeom prst="roundRect">
              <a:avLst>
                <a:gd name="adj" fmla="val 8975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="" xmlns:a16="http://schemas.microsoft.com/office/drawing/2014/main" id="{6B98517A-1151-469F-BF46-F49DF5BD01C8}"/>
                    </a:ext>
                  </a:extLst>
                </p:cNvPr>
                <p:cNvSpPr txBox="1"/>
                <p:nvPr/>
              </p:nvSpPr>
              <p:spPr>
                <a:xfrm>
                  <a:off x="4745073" y="2375666"/>
                  <a:ext cx="4429955" cy="669992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800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Vorticity </a:t>
                  </a:r>
                  <a:r>
                    <a:rPr lang="en-US" altLang="zh-CN" sz="18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T gradient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altLang="zh-CN" sz="18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Shear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(SIP)</a:t>
                  </a:r>
                </a:p>
                <a:p>
                  <a:pPr algn="l"/>
                  <a:r>
                    <a:rPr lang="en-US" altLang="zh-CN" sz="1800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vorticity </a:t>
                  </a:r>
                  <a:r>
                    <a:rPr lang="en-US" altLang="zh-CN" sz="1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zh-CN" sz="1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Shear </a:t>
                  </a:r>
                  <a:r>
                    <a:rPr lang="en-US" altLang="zh-CN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effects </a:t>
                  </a:r>
                  <a:endPara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6B98517A-1151-469F-BF46-F49DF5BD0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073" y="2375666"/>
                  <a:ext cx="4429955" cy="669992"/>
                </a:xfrm>
                <a:prstGeom prst="rect">
                  <a:avLst/>
                </a:prstGeom>
                <a:blipFill>
                  <a:blip r:embed="rId9"/>
                  <a:stretch>
                    <a:fillRect t="-1818"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CB51E0AA-3AA2-4541-8F16-2D6CA0F305BB}"/>
                </a:ext>
              </a:extLst>
            </p:cNvPr>
            <p:cNvGrpSpPr/>
            <p:nvPr/>
          </p:nvGrpSpPr>
          <p:grpSpPr>
            <a:xfrm>
              <a:off x="274137" y="2260677"/>
              <a:ext cx="5049405" cy="610936"/>
              <a:chOff x="250700" y="2360037"/>
              <a:chExt cx="5049405" cy="610936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A14B74B2-F915-474B-B443-0468E13E2400}"/>
                  </a:ext>
                </a:extLst>
              </p:cNvPr>
              <p:cNvSpPr txBox="1"/>
              <p:nvPr/>
            </p:nvSpPr>
            <p:spPr>
              <a:xfrm>
                <a:off x="250700" y="2530287"/>
                <a:ext cx="20370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u="sng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</a:t>
                </a:r>
                <a:endParaRPr lang="zh-CN" altLang="en-US" sz="1800" b="1" u="sng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矩形 48">
                    <a:extLst>
                      <a:ext uri="{FF2B5EF4-FFF2-40B4-BE49-F238E27FC236}">
                        <a16:creationId xmlns="" xmlns:a16="http://schemas.microsoft.com/office/drawing/2014/main" id="{96FFA90F-20CC-49B8-B93E-9351B47E0431}"/>
                      </a:ext>
                    </a:extLst>
                  </p:cNvPr>
                  <p:cNvSpPr/>
                  <p:nvPr/>
                </p:nvSpPr>
                <p:spPr>
                  <a:xfrm>
                    <a:off x="1642505" y="2360037"/>
                    <a:ext cx="3657600" cy="6109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800" dirty="0"/>
                  </a:p>
                </p:txBody>
              </p:sp>
            </mc:Choice>
            <mc:Fallback xmlns="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6EEECCF5-A79F-46D6-A897-5D31DD2846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505" y="2360037"/>
                    <a:ext cx="3657600" cy="61093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DE00E23D-4A89-4B27-B667-6A8A285F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5026" y="1305432"/>
              <a:ext cx="8700164" cy="660012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7CF2C3F3-85AD-4B23-BEEE-7996C0090A2A}"/>
                </a:ext>
              </a:extLst>
            </p:cNvPr>
            <p:cNvSpPr txBox="1"/>
            <p:nvPr/>
          </p:nvSpPr>
          <p:spPr>
            <a:xfrm>
              <a:off x="2819400" y="1883421"/>
              <a:ext cx="5887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Vorticity            </a:t>
              </a:r>
              <a:r>
                <a:rPr lang="en-US" altLang="zh-CN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gradient                      </a:t>
              </a:r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Shear</a:t>
              </a:r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 (SIP)</a:t>
              </a: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="" xmlns:a16="http://schemas.microsoft.com/office/drawing/2014/main" id="{EA3016EE-3EF1-4F6D-A87E-6FDE2304C931}"/>
                </a:ext>
              </a:extLst>
            </p:cNvPr>
            <p:cNvCxnSpPr/>
            <p:nvPr/>
          </p:nvCxnSpPr>
          <p:spPr bwMode="auto">
            <a:xfrm>
              <a:off x="3619715" y="2225829"/>
              <a:ext cx="228600" cy="2033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="" xmlns:a16="http://schemas.microsoft.com/office/drawing/2014/main" id="{A2CB220C-DDE4-4D6A-B979-48523E0C96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53399" y="2160983"/>
              <a:ext cx="321469" cy="2827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AAB772A-E57B-4523-8E97-7F21E225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950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D335084F-500A-4E3F-93DB-599C9313F167}"/>
              </a:ext>
            </a:extLst>
          </p:cNvPr>
          <p:cNvGrpSpPr/>
          <p:nvPr/>
        </p:nvGrpSpPr>
        <p:grpSpPr>
          <a:xfrm>
            <a:off x="114299" y="806875"/>
            <a:ext cx="9060729" cy="2318224"/>
            <a:chOff x="114299" y="806875"/>
            <a:chExt cx="9060729" cy="2318224"/>
          </a:xfrm>
        </p:grpSpPr>
        <p:sp>
          <p:nvSpPr>
            <p:cNvPr id="32" name="Rectangle 1">
              <a:extLst>
                <a:ext uri="{FF2B5EF4-FFF2-40B4-BE49-F238E27FC236}">
                  <a16:creationId xmlns="" xmlns:a16="http://schemas.microsoft.com/office/drawing/2014/main" id="{6C9CF9BA-F871-4DCD-9B47-83F2E6755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930564"/>
              <a:ext cx="6434138" cy="4372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1587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S.Y.F.Liu 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&amp; </a:t>
              </a: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  <a:ea typeface="SFMono-Regular"/>
                </a:rPr>
                <a:t>Y.Yin, JHEP (2021)</a:t>
              </a:r>
              <a:r>
                <a:rPr kumimoji="0"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FMono-Regular"/>
                </a:rPr>
                <a:t>; </a:t>
              </a:r>
              <a:r>
                <a:rPr lang="en-US" altLang="zh-CN" sz="1800" b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B. Fu, et al </a:t>
              </a:r>
              <a:r>
                <a:rPr lang="en-US" altLang="zh-CN" sz="1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PRL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</a:t>
              </a:r>
              <a:r>
                <a:rPr lang="en-US" altLang="zh-CN" sz="1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2021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)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0A576BF1-37F1-47C6-B1E6-8E484522EC1A}"/>
                </a:ext>
              </a:extLst>
            </p:cNvPr>
            <p:cNvSpPr txBox="1"/>
            <p:nvPr/>
          </p:nvSpPr>
          <p:spPr>
            <a:xfrm>
              <a:off x="114299" y="832825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Our group:</a:t>
              </a:r>
              <a:endParaRPr lang="zh-CN" altLang="en-US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A7B69E30-3DFD-49F5-81DA-2CE81CB05E18}"/>
                </a:ext>
              </a:extLst>
            </p:cNvPr>
            <p:cNvSpPr/>
            <p:nvPr/>
          </p:nvSpPr>
          <p:spPr>
            <a:xfrm>
              <a:off x="128810" y="806875"/>
              <a:ext cx="8900891" cy="2318224"/>
            </a:xfrm>
            <a:prstGeom prst="roundRect">
              <a:avLst>
                <a:gd name="adj" fmla="val 8975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="" xmlns:a16="http://schemas.microsoft.com/office/drawing/2014/main" id="{EA0A6CFC-2AA5-41CD-B1FA-53F594F193D7}"/>
                    </a:ext>
                  </a:extLst>
                </p:cNvPr>
                <p:cNvSpPr txBox="1"/>
                <p:nvPr/>
              </p:nvSpPr>
              <p:spPr>
                <a:xfrm>
                  <a:off x="4745073" y="2375666"/>
                  <a:ext cx="4429955" cy="669992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800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Vorticity </a:t>
                  </a:r>
                  <a:r>
                    <a:rPr lang="en-US" altLang="zh-CN" sz="18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T gradient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en-US" altLang="zh-CN" sz="18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Shear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(SIP)</a:t>
                  </a:r>
                </a:p>
                <a:p>
                  <a:pPr algn="l"/>
                  <a:r>
                    <a:rPr lang="en-US" altLang="zh-CN" sz="1800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vorticity </a:t>
                  </a:r>
                  <a:r>
                    <a:rPr lang="en-US" altLang="zh-CN" sz="1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zh-CN" sz="1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Shear </a:t>
                  </a:r>
                  <a:r>
                    <a:rPr lang="en-US" altLang="zh-CN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effects </a:t>
                  </a:r>
                  <a:endPara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EA0A6CFC-2AA5-41CD-B1FA-53F594F19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073" y="2375666"/>
                  <a:ext cx="4429955" cy="669992"/>
                </a:xfrm>
                <a:prstGeom prst="rect">
                  <a:avLst/>
                </a:prstGeom>
                <a:blipFill>
                  <a:blip r:embed="rId3"/>
                  <a:stretch>
                    <a:fillRect t="-1818"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E8669537-89B9-4F8E-AC52-7DB5FFDF58B7}"/>
                </a:ext>
              </a:extLst>
            </p:cNvPr>
            <p:cNvGrpSpPr/>
            <p:nvPr/>
          </p:nvGrpSpPr>
          <p:grpSpPr>
            <a:xfrm>
              <a:off x="274137" y="2260677"/>
              <a:ext cx="5049405" cy="610936"/>
              <a:chOff x="250700" y="2360037"/>
              <a:chExt cx="5049405" cy="610936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="" xmlns:a16="http://schemas.microsoft.com/office/drawing/2014/main" id="{126DCD4C-9743-4697-BDE2-D8B96C8C3CE8}"/>
                  </a:ext>
                </a:extLst>
              </p:cNvPr>
              <p:cNvSpPr txBox="1"/>
              <p:nvPr/>
            </p:nvSpPr>
            <p:spPr>
              <a:xfrm>
                <a:off x="250700" y="2530287"/>
                <a:ext cx="20370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u="sng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</a:t>
                </a:r>
                <a:endParaRPr lang="zh-CN" altLang="en-US" sz="1800" b="1" u="sng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矩形 58">
                    <a:extLst>
                      <a:ext uri="{FF2B5EF4-FFF2-40B4-BE49-F238E27FC236}">
                        <a16:creationId xmlns="" xmlns:a16="http://schemas.microsoft.com/office/drawing/2014/main" id="{29F47DB2-4A59-4542-93BC-2F01E2033EBF}"/>
                      </a:ext>
                    </a:extLst>
                  </p:cNvPr>
                  <p:cNvSpPr/>
                  <p:nvPr/>
                </p:nvSpPr>
                <p:spPr>
                  <a:xfrm>
                    <a:off x="1642505" y="2360037"/>
                    <a:ext cx="3657600" cy="6109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800" dirty="0"/>
                  </a:p>
                </p:txBody>
              </p:sp>
            </mc:Choice>
            <mc:Fallback xmlns="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6EEECCF5-A79F-46D6-A897-5D31DD2846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505" y="2360037"/>
                    <a:ext cx="3657600" cy="6109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222DFBB-FEFF-4AC2-9941-D68E0863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026" y="1305432"/>
              <a:ext cx="8700164" cy="660012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147E7277-6730-4237-A7EB-A81DE451CEC9}"/>
                </a:ext>
              </a:extLst>
            </p:cNvPr>
            <p:cNvSpPr txBox="1"/>
            <p:nvPr/>
          </p:nvSpPr>
          <p:spPr>
            <a:xfrm>
              <a:off x="2819400" y="1883421"/>
              <a:ext cx="5887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Vorticity            </a:t>
              </a:r>
              <a:r>
                <a:rPr lang="en-US" altLang="zh-CN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gradient                      </a:t>
              </a:r>
              <a:r>
                <a:rPr lang="en-US" altLang="zh-CN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Shear</a:t>
              </a:r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 (SIP)</a:t>
              </a: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="" xmlns:a16="http://schemas.microsoft.com/office/drawing/2014/main" id="{CD295C85-30BF-407D-A7A9-F54FEE7636B5}"/>
                </a:ext>
              </a:extLst>
            </p:cNvPr>
            <p:cNvCxnSpPr/>
            <p:nvPr/>
          </p:nvCxnSpPr>
          <p:spPr bwMode="auto">
            <a:xfrm>
              <a:off x="3619715" y="2225829"/>
              <a:ext cx="228600" cy="2033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="" xmlns:a16="http://schemas.microsoft.com/office/drawing/2014/main" id="{E95FC8EF-1726-4AEE-9102-D1C0A82EBE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53399" y="2160983"/>
              <a:ext cx="321469" cy="2827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C8284D12-64D0-4728-B835-F12F21C2E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43" y="5070770"/>
            <a:ext cx="5750908" cy="680118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/>
              <a:t>Comparison between the theoretical formula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6B458CA-89DA-496C-9AAC-4FE90962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852" y="3330521"/>
            <a:ext cx="3276600" cy="437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F.Becattini,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et al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,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PLB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(2021)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.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F3BAAE9-E4FB-4489-B0BC-3F160B7B8173}"/>
              </a:ext>
            </a:extLst>
          </p:cNvPr>
          <p:cNvSpPr txBox="1"/>
          <p:nvPr/>
        </p:nvSpPr>
        <p:spPr>
          <a:xfrm>
            <a:off x="121918" y="324764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Becattini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 group: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F8B9C3C5-1EA8-4350-9F3A-CF1C74EB3896}"/>
              </a:ext>
            </a:extLst>
          </p:cNvPr>
          <p:cNvSpPr/>
          <p:nvPr/>
        </p:nvSpPr>
        <p:spPr>
          <a:xfrm>
            <a:off x="121918" y="3245116"/>
            <a:ext cx="8922295" cy="2539994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AE870E3-0F37-4FB2-BB83-FE7C9110A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055" y="4990435"/>
            <a:ext cx="2578883" cy="6274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70A1732-50BB-4D4A-AD52-CE1743EA6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074" y="4308552"/>
            <a:ext cx="2733848" cy="7199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070F83D-EE9E-48F2-87CD-024568476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71" y="4333724"/>
            <a:ext cx="5173406" cy="67539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="" xmlns:a16="http://schemas.microsoft.com/office/drawing/2014/main" id="{31667FCA-1315-4C16-9C5A-287FA6FE5F71}"/>
              </a:ext>
            </a:extLst>
          </p:cNvPr>
          <p:cNvSpPr/>
          <p:nvPr/>
        </p:nvSpPr>
        <p:spPr>
          <a:xfrm>
            <a:off x="9601200" y="2549693"/>
            <a:ext cx="381000" cy="519351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03AD7A1F-FA1C-4AC2-A944-8CA1929FCD37}"/>
              </a:ext>
            </a:extLst>
          </p:cNvPr>
          <p:cNvSpPr/>
          <p:nvPr/>
        </p:nvSpPr>
        <p:spPr>
          <a:xfrm>
            <a:off x="7749227" y="1305432"/>
            <a:ext cx="282253" cy="606966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6563AB7-B49D-4368-976A-74927BDCDCF5}"/>
              </a:ext>
            </a:extLst>
          </p:cNvPr>
          <p:cNvSpPr/>
          <p:nvPr/>
        </p:nvSpPr>
        <p:spPr>
          <a:xfrm>
            <a:off x="5305498" y="4937210"/>
            <a:ext cx="345932" cy="62745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3471A49-F6F7-4C59-BBB0-B664105A7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8074" y="4270557"/>
            <a:ext cx="2746139" cy="171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31187C12-7611-4E7D-9212-2C3AC7B9BDAA}"/>
                  </a:ext>
                </a:extLst>
              </p:cNvPr>
              <p:cNvSpPr txBox="1"/>
              <p:nvPr/>
            </p:nvSpPr>
            <p:spPr>
              <a:xfrm>
                <a:off x="-188466" y="6082130"/>
                <a:ext cx="5002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-If we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Becattini’s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187C12-7611-4E7D-9212-2C3AC7B9B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66" y="6082130"/>
                <a:ext cx="5002530" cy="400110"/>
              </a:xfrm>
              <a:prstGeom prst="rect">
                <a:avLst/>
              </a:prstGeom>
              <a:blipFill>
                <a:blip r:embed="rId11"/>
                <a:stretch>
                  <a:fillRect t="-10769" r="-1340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2BEEE9C7-618A-47F7-9F85-7E9B837FC73E}"/>
                  </a:ext>
                </a:extLst>
              </p:cNvPr>
              <p:cNvSpPr txBox="1"/>
              <p:nvPr/>
            </p:nvSpPr>
            <p:spPr>
              <a:xfrm>
                <a:off x="4814064" y="6100220"/>
                <a:ext cx="44651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=Thermal vorticity +  Shear effects </a:t>
                </a:r>
                <a:endParaRPr lang="zh-CN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BEEE9C7-618A-47F7-9F85-7E9B837FC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64" y="6100220"/>
                <a:ext cx="4465103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E89BF83F-70AF-4FB9-A254-6C00EBE8AA3F}"/>
                  </a:ext>
                </a:extLst>
              </p:cNvPr>
              <p:cNvSpPr txBox="1"/>
              <p:nvPr/>
            </p:nvSpPr>
            <p:spPr>
              <a:xfrm>
                <a:off x="637575" y="3752043"/>
                <a:ext cx="1572225" cy="3847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𝜛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89BF83F-70AF-4FB9-A254-6C00EBE8A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5" y="3752043"/>
                <a:ext cx="1572225" cy="384721"/>
              </a:xfrm>
              <a:prstGeom prst="rect">
                <a:avLst/>
              </a:prstGeom>
              <a:blipFill>
                <a:blip r:embed="rId18"/>
                <a:stretch>
                  <a:fillRect l="-3488" r="-7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5C19E040-DB35-4606-A03C-4301F8DF8579}"/>
                  </a:ext>
                </a:extLst>
              </p:cNvPr>
              <p:cNvSpPr txBox="1"/>
              <p:nvPr/>
            </p:nvSpPr>
            <p:spPr>
              <a:xfrm>
                <a:off x="2133600" y="3737648"/>
                <a:ext cx="5897880" cy="3916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vorticity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𝜛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zh-CN" sz="1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 shear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zh-CN" altLang="en-US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𝜉</m:t>
                        </m:r>
                      </m:e>
                      <m:sub>
                        <m:r>
                          <a:rPr lang="zh-CN" altLang="en-US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effects </a:t>
                </a:r>
                <a:endParaRPr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C19E040-DB35-4606-A03C-4301F8DF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37648"/>
                <a:ext cx="5897880" cy="391646"/>
              </a:xfrm>
              <a:prstGeom prst="rect">
                <a:avLst/>
              </a:prstGeom>
              <a:blipFill>
                <a:blip r:embed="rId19"/>
                <a:stretch>
                  <a:fillRect l="-826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5998188-9DF0-4A81-92D0-89062E2B0C12}"/>
              </a:ext>
            </a:extLst>
          </p:cNvPr>
          <p:cNvSpPr txBox="1"/>
          <p:nvPr/>
        </p:nvSpPr>
        <p:spPr>
          <a:xfrm>
            <a:off x="233684" y="6443347"/>
            <a:ext cx="510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similar but not exactly the same formula 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2F1AD30D-92FD-4D27-A298-48E42FE2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580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F2E5CB4-CF40-4CF1-9990-B0C8EFD0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063380"/>
            <a:ext cx="3200400" cy="25513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00C9947-FB21-4FEA-8EA1-6B870AD99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0" y="1065924"/>
            <a:ext cx="3505200" cy="26098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44ADE21-0F59-4899-8F60-DCBFA7B10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88" y="3731884"/>
            <a:ext cx="3610512" cy="3126116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/>
              <a:t>Agreement: effects from SIP &amp; T grad are comparable 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AEACB992-E28B-44E4-BCE0-6EE9C199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35</a:t>
            </a:fld>
            <a:endParaRPr lang="en-US" altLang="zh-CN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7626241-40AE-4F97-8652-66902A4D6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927198"/>
            <a:ext cx="3497580" cy="280966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89A3477-12C0-4DD9-8A61-8E0DAFB76890}"/>
              </a:ext>
            </a:extLst>
          </p:cNvPr>
          <p:cNvSpPr txBox="1"/>
          <p:nvPr/>
        </p:nvSpPr>
        <p:spPr>
          <a:xfrm>
            <a:off x="1416661" y="69014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0A628CA5-BF8E-4C40-AD4F-6CE1179B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0412"/>
            <a:ext cx="6231761" cy="4680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F.Becattini,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et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FMono-Regular"/>
              </a:rPr>
              <a:t> al, </a:t>
            </a:r>
            <a:r>
              <a:rPr lang="en-US" altLang="zh-CN" dirty="0"/>
              <a:t>Phys.Rev.Lett.127 </a:t>
            </a:r>
            <a:r>
              <a:rPr lang="en-US" altLang="zh-CN" dirty="0" smtClean="0"/>
              <a:t>27,</a:t>
            </a:r>
            <a:r>
              <a:rPr lang="en-US" altLang="zh-CN" dirty="0"/>
              <a:t> </a:t>
            </a:r>
            <a:r>
              <a:rPr lang="en-US" altLang="zh-CN" dirty="0" smtClean="0"/>
              <a:t>272302(2021)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SFMo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6998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5A2FA68-FE45-42D0-BBFA-7C9CBE53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" y="3755186"/>
            <a:ext cx="3911528" cy="312039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414C87A4-858F-4445-9DB1-6277A9EFF39F}"/>
              </a:ext>
            </a:extLst>
          </p:cNvPr>
          <p:cNvSpPr txBox="1"/>
          <p:nvPr/>
        </p:nvSpPr>
        <p:spPr>
          <a:xfrm>
            <a:off x="4159738" y="5957403"/>
            <a:ext cx="5060462" cy="810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shear +</a:t>
            </a: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vorticity </a:t>
            </a: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fits </a:t>
            </a: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</a:t>
            </a: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zh-CN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equilibrium scenario  </a:t>
            </a:r>
            <a:endParaRPr lang="en-US" altLang="zh-CN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>
                <a:latin typeface="+mn-lt"/>
              </a:rPr>
              <a:t>Disagreement: </a:t>
            </a:r>
            <a:r>
              <a:rPr lang="el-GR" altLang="zh-CN" sz="3200" dirty="0" smtClean="0">
                <a:latin typeface="+mn-lt"/>
                <a:cs typeface="Arial" panose="020B0604020202020204" pitchFamily="34" charset="0"/>
              </a:rPr>
              <a:t>Λ</a:t>
            </a:r>
            <a:r>
              <a:rPr lang="en-US" altLang="zh-CN" sz="3200" dirty="0" smtClean="0">
                <a:latin typeface="+mn-lt"/>
                <a:cs typeface="Arial" panose="020B0604020202020204" pitchFamily="34" charset="0"/>
              </a:rPr>
              <a:t> equilibrium or s quark memory </a:t>
            </a:r>
            <a:r>
              <a:rPr lang="zh-CN" altLang="en-US" sz="3200" dirty="0" smtClean="0">
                <a:latin typeface="+mn-lt"/>
                <a:cs typeface="Arial" panose="020B0604020202020204" pitchFamily="34" charset="0"/>
              </a:rPr>
              <a:t>？</a:t>
            </a:r>
            <a:r>
              <a:rPr lang="en-US" altLang="zh-CN" sz="3200" dirty="0" smtClean="0">
                <a:latin typeface="+mn-lt"/>
                <a:cs typeface="Arial" panose="020B0604020202020204" pitchFamily="34" charset="0"/>
              </a:rPr>
              <a:t> </a:t>
            </a:r>
            <a:endParaRPr lang="en-US" altLang="zh-CN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A628CA5-BF8E-4C40-AD4F-6CE1179B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01929"/>
            <a:ext cx="4724400" cy="775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zh-CN" altLang="zh-CN" b="0" i="0" u="none" strike="noStrike" cap="none" normalizeH="0" baseline="0" dirty="0">
                <a:ln>
                  <a:noFill/>
                </a:ln>
                <a:effectLst/>
                <a:latin typeface="+mn-lt"/>
                <a:ea typeface="SFMono-Regular"/>
              </a:rPr>
              <a:t>F.Becattini,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SFMono-Regular"/>
              </a:rPr>
              <a:t>et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+mn-lt"/>
                <a:ea typeface="SFMono-Regular"/>
              </a:rPr>
              <a:t> al, </a:t>
            </a:r>
            <a:r>
              <a:rPr lang="en-US" altLang="zh-CN" dirty="0"/>
              <a:t>Phys.Rev.Lett.127 </a:t>
            </a:r>
            <a:r>
              <a:rPr lang="en-US" altLang="zh-CN" dirty="0" smtClean="0"/>
              <a:t>27,</a:t>
            </a:r>
            <a:r>
              <a:rPr lang="en-US" altLang="zh-CN" dirty="0"/>
              <a:t> </a:t>
            </a:r>
            <a:r>
              <a:rPr lang="en-US" altLang="zh-CN" dirty="0" smtClean="0"/>
              <a:t> </a:t>
            </a:r>
          </a:p>
          <a:p>
            <a:pPr lvl="0" algn="l" eaLnBrk="0" hangingPunct="0"/>
            <a:r>
              <a:rPr lang="en-US" altLang="zh-CN" dirty="0" smtClean="0"/>
              <a:t>272302 (2021)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+mn-lt"/>
              <a:ea typeface="SFMono-Regular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73415" y="4382219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vorticity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</a:t>
            </a: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fit the data  </a:t>
            </a:r>
            <a:r>
              <a:rPr lang="en-US" altLang="zh-CN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 s quark memory scenario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89A3477-12C0-4DD9-8A61-8E0DAFB76890}"/>
              </a:ext>
            </a:extLst>
          </p:cNvPr>
          <p:cNvSpPr txBox="1"/>
          <p:nvPr/>
        </p:nvSpPr>
        <p:spPr>
          <a:xfrm>
            <a:off x="4179277" y="3754158"/>
            <a:ext cx="4450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latin typeface="+mn-lt"/>
              </a:rPr>
              <a:t>B. Fu, S. Liu, L. -G. Pang, H. Song, Y. Yin,</a:t>
            </a:r>
            <a:r>
              <a:rPr lang="en-US" altLang="zh-CN" sz="1800" b="0" dirty="0">
                <a:effectLst/>
                <a:latin typeface="+mn-lt"/>
              </a:rPr>
              <a:t> </a:t>
            </a:r>
            <a:r>
              <a:rPr lang="en-US" altLang="zh-CN" sz="1800" b="0" dirty="0" err="1">
                <a:effectLst/>
                <a:latin typeface="+mn-lt"/>
              </a:rPr>
              <a:t>Phys.Rev.Lett</a:t>
            </a:r>
            <a:r>
              <a:rPr lang="en-US" altLang="zh-CN" sz="1800" b="0" dirty="0">
                <a:effectLst/>
                <a:latin typeface="+mn-lt"/>
              </a:rPr>
              <a:t>. 127 14, 142301</a:t>
            </a:r>
            <a:r>
              <a:rPr lang="en-US" altLang="zh-CN" sz="1800" dirty="0">
                <a:latin typeface="+mn-lt"/>
              </a:rPr>
              <a:t>(</a:t>
            </a:r>
            <a:r>
              <a:rPr lang="en-US" altLang="zh-CN" sz="1800" b="0" dirty="0">
                <a:effectLst/>
                <a:latin typeface="+mn-lt"/>
              </a:rPr>
              <a:t>2021</a:t>
            </a:r>
            <a:r>
              <a:rPr lang="zh-CN" altLang="en-US" sz="1800" b="0" dirty="0">
                <a:effectLst/>
                <a:latin typeface="+mn-lt"/>
              </a:rPr>
              <a:t>）</a:t>
            </a:r>
            <a:endParaRPr lang="zh-CN" altLang="en-US" sz="1800" dirty="0">
              <a:latin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37849" y="696279"/>
            <a:ext cx="8701080" cy="3095002"/>
            <a:chOff x="19538" y="1032120"/>
            <a:chExt cx="8701080" cy="30950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38" y="1072087"/>
              <a:ext cx="4267200" cy="305503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787161" y="1586207"/>
              <a:ext cx="2022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altLang="zh-CN" sz="1200" dirty="0"/>
                <a:t>STAR, Phys.Rev.Lett. 123 (2019) 132301</a:t>
              </a:r>
              <a:endParaRPr lang="zh-CN" altLang="en-US" sz="12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0372" y="1032120"/>
              <a:ext cx="4020246" cy="305503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699600"/>
            <a:ext cx="8701080" cy="3095002"/>
            <a:chOff x="19538" y="1032120"/>
            <a:chExt cx="8701080" cy="309500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38" y="1072087"/>
              <a:ext cx="4267200" cy="3055035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787161" y="1586207"/>
              <a:ext cx="2022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altLang="zh-CN" sz="1200" dirty="0"/>
                <a:t>STAR, Phys.Rev.Lett. 123 (2019) 132301</a:t>
              </a:r>
              <a:endParaRPr lang="zh-CN" altLang="en-US" sz="1200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0372" y="1032120"/>
              <a:ext cx="4020246" cy="305503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35200" y="701186"/>
            <a:ext cx="8701080" cy="3095002"/>
            <a:chOff x="19538" y="1032120"/>
            <a:chExt cx="8701080" cy="309500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38" y="1072087"/>
              <a:ext cx="4267200" cy="305503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787161" y="1586207"/>
              <a:ext cx="2022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altLang="zh-CN" sz="1200" dirty="0"/>
                <a:t>STAR, Phys.Rev.Lett. 123 (2019) 132301</a:t>
              </a:r>
              <a:endParaRPr lang="zh-CN" altLang="en-US" sz="1200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0372" y="1032120"/>
              <a:ext cx="4020246" cy="3055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150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>
            <a:extLst>
              <a:ext uri="{FF2B5EF4-FFF2-40B4-BE49-F238E27FC236}">
                <a16:creationId xmlns="" xmlns:a16="http://schemas.microsoft.com/office/drawing/2014/main" id="{C0B220C0-1853-43DC-8FAA-7C58CB43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4" y="2172046"/>
            <a:ext cx="8711540" cy="68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B7700BA0-D3BC-4D63-8943-338C941E1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722" y="5882501"/>
            <a:ext cx="2391621" cy="66754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2B23D7F5-F605-43AF-A743-6A6C2CB0C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468" y="5905268"/>
            <a:ext cx="2471322" cy="67263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2AF3CF85-7F6C-45C9-B9A0-1AD8B48DA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866" y="5441830"/>
            <a:ext cx="2396776" cy="608245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Comments on freeze-out (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Becattini</a:t>
            </a:r>
            <a:r>
              <a:rPr lang="en-US" altLang="zh-CN" sz="3200" dirty="0" smtClean="0">
                <a:solidFill>
                  <a:schemeClr val="tx1"/>
                </a:solidFill>
              </a:rPr>
              <a:t> results)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6B458CA-89DA-496C-9AAC-4FE90962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82" y="835435"/>
            <a:ext cx="3276600" cy="437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F.Becattini,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et al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, 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PLB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(2021)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.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F8B9C3C5-1EA8-4350-9F3A-CF1C74EB3896}"/>
              </a:ext>
            </a:extLst>
          </p:cNvPr>
          <p:cNvSpPr/>
          <p:nvPr/>
        </p:nvSpPr>
        <p:spPr>
          <a:xfrm>
            <a:off x="155533" y="821550"/>
            <a:ext cx="8896300" cy="2181262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DA071DB-8E96-4C4E-BC1C-45BB90739E51}"/>
              </a:ext>
            </a:extLst>
          </p:cNvPr>
          <p:cNvSpPr txBox="1"/>
          <p:nvPr/>
        </p:nvSpPr>
        <p:spPr>
          <a:xfrm>
            <a:off x="205293" y="770433"/>
            <a:ext cx="293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Theoretical formula: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="" xmlns:a16="http://schemas.microsoft.com/office/drawing/2014/main" id="{A80B2888-1EFF-4B8C-BF56-2B65A9E54748}"/>
              </a:ext>
            </a:extLst>
          </p:cNvPr>
          <p:cNvSpPr/>
          <p:nvPr/>
        </p:nvSpPr>
        <p:spPr>
          <a:xfrm>
            <a:off x="155533" y="3060940"/>
            <a:ext cx="8899546" cy="3644660"/>
          </a:xfrm>
          <a:prstGeom prst="roundRect">
            <a:avLst>
              <a:gd name="adj" fmla="val 89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F9A8E34-92D2-4CBA-9D95-BDB429CDB1C7}"/>
              </a:ext>
            </a:extLst>
          </p:cNvPr>
          <p:cNvSpPr txBox="1"/>
          <p:nvPr/>
        </p:nvSpPr>
        <p:spPr>
          <a:xfrm>
            <a:off x="170279" y="3049610"/>
            <a:ext cx="655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Revised formula for numerical simulations: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BB0D3E4-6F27-4F06-B843-AB691C76DAE8}"/>
              </a:ext>
            </a:extLst>
          </p:cNvPr>
          <p:cNvGrpSpPr/>
          <p:nvPr/>
        </p:nvGrpSpPr>
        <p:grpSpPr>
          <a:xfrm>
            <a:off x="114142" y="3134556"/>
            <a:ext cx="9163843" cy="886072"/>
            <a:chOff x="155533" y="3135048"/>
            <a:chExt cx="9163843" cy="886072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2FB811E-6699-4182-A3A1-8A759509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3859" y="3391856"/>
              <a:ext cx="6842796" cy="629264"/>
            </a:xfrm>
            <a:prstGeom prst="rect">
              <a:avLst/>
            </a:prstGeom>
          </p:spPr>
        </p:pic>
        <p:sp>
          <p:nvSpPr>
            <p:cNvPr id="28" name="Rectangle 2">
              <a:extLst>
                <a:ext uri="{FF2B5EF4-FFF2-40B4-BE49-F238E27FC236}">
                  <a16:creationId xmlns="" xmlns:a16="http://schemas.microsoft.com/office/drawing/2014/main" id="{18ECA362-21CB-4DB3-B2B7-13166559C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26" y="3135048"/>
              <a:ext cx="3629750" cy="4372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0" rIns="91440" bIns="1587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SFMono-Regular"/>
                </a:rPr>
                <a:t>F.Becattini,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SFMono-Regular"/>
                </a:rPr>
                <a:t>et al</a:t>
              </a:r>
              <a:endPara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F42CE4E9-56EB-408E-8B35-DDD30317029C}"/>
                </a:ext>
              </a:extLst>
            </p:cNvPr>
            <p:cNvSpPr txBox="1"/>
            <p:nvPr/>
          </p:nvSpPr>
          <p:spPr>
            <a:xfrm>
              <a:off x="155533" y="3492446"/>
              <a:ext cx="56184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b="1" i="0" strike="noStrike" baseline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Isothermal </a:t>
              </a:r>
              <a:r>
                <a:rPr lang="en-US" altLang="zh-CN" b="1" i="0" strike="noStrike" baseline="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frz</a:t>
              </a:r>
              <a:r>
                <a:rPr lang="en-US" altLang="zh-CN" b="1" i="0" strike="noStrike" baseline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zh-CN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E47C6FC5-CD64-4E58-B0EC-53EBBC3A0075}"/>
                </a:ext>
              </a:extLst>
            </p:cNvPr>
            <p:cNvSpPr/>
            <p:nvPr/>
          </p:nvSpPr>
          <p:spPr>
            <a:xfrm>
              <a:off x="6781378" y="3460117"/>
              <a:ext cx="351545" cy="45340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747BA545-A1C9-47B0-844E-3AE368C21985}"/>
              </a:ext>
            </a:extLst>
          </p:cNvPr>
          <p:cNvSpPr txBox="1"/>
          <p:nvPr/>
        </p:nvSpPr>
        <p:spPr>
          <a:xfrm>
            <a:off x="171996" y="5082644"/>
            <a:ext cx="662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003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b="1" dirty="0">
                <a:solidFill>
                  <a:srgbClr val="003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sothermal freeze-out</a:t>
            </a:r>
            <a:endParaRPr lang="zh-CN" altLang="en-US" b="1" dirty="0">
              <a:solidFill>
                <a:srgbClr val="0038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EE0EB8C5-9A2A-4DF4-AE50-3EDEDE482270}"/>
              </a:ext>
            </a:extLst>
          </p:cNvPr>
          <p:cNvSpPr/>
          <p:nvPr/>
        </p:nvSpPr>
        <p:spPr>
          <a:xfrm>
            <a:off x="171996" y="5540629"/>
            <a:ext cx="2893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cs typeface="Times New Roman" panose="02020603050405020304" pitchFamily="18" charset="0"/>
              </a:rPr>
              <a:t>Thermal vorticity &amp; shear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66A0E121-0E29-4D79-AF6D-DB6AD93D9E0B}"/>
              </a:ext>
            </a:extLst>
          </p:cNvPr>
          <p:cNvSpPr txBox="1"/>
          <p:nvPr/>
        </p:nvSpPr>
        <p:spPr>
          <a:xfrm>
            <a:off x="1903566" y="5086040"/>
            <a:ext cx="4671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38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T-gradient is negligible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CD6CF16F-04CF-47D3-B915-2D28A3951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169" y="5445354"/>
            <a:ext cx="2705100" cy="619125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B82AC468-AC4B-4480-A872-4F2AEB94A878}"/>
              </a:ext>
            </a:extLst>
          </p:cNvPr>
          <p:cNvSpPr/>
          <p:nvPr/>
        </p:nvSpPr>
        <p:spPr>
          <a:xfrm>
            <a:off x="991488" y="6036643"/>
            <a:ext cx="2721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cs typeface="Times New Roman" panose="02020603050405020304" pitchFamily="18" charset="0"/>
              </a:rPr>
              <a:t>kinetic vorticity &amp; shear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4346" name="直接箭头连接符 14345">
            <a:extLst>
              <a:ext uri="{FF2B5EF4-FFF2-40B4-BE49-F238E27FC236}">
                <a16:creationId xmlns="" xmlns:a16="http://schemas.microsoft.com/office/drawing/2014/main" id="{ADC72070-5DEF-4744-9BDE-6B0FE0F2BEC9}"/>
              </a:ext>
            </a:extLst>
          </p:cNvPr>
          <p:cNvCxnSpPr>
            <a:cxnSpLocks/>
          </p:cNvCxnSpPr>
          <p:nvPr/>
        </p:nvCxnSpPr>
        <p:spPr bwMode="auto">
          <a:xfrm>
            <a:off x="2984382" y="5282699"/>
            <a:ext cx="564259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69051BB5-EB37-460B-8DD5-F6734F4AE569}"/>
              </a:ext>
            </a:extLst>
          </p:cNvPr>
          <p:cNvCxnSpPr>
            <a:cxnSpLocks/>
          </p:cNvCxnSpPr>
          <p:nvPr/>
        </p:nvCxnSpPr>
        <p:spPr bwMode="auto">
          <a:xfrm>
            <a:off x="384851" y="6236698"/>
            <a:ext cx="564259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5D353BF6-6342-4776-ACB9-3EB4648A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892" y="5637347"/>
            <a:ext cx="1242770" cy="437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PLB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(2021)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4FB8323C-EC57-40E4-A4B6-BACDEE099BCE}"/>
              </a:ext>
            </a:extLst>
          </p:cNvPr>
          <p:cNvCxnSpPr/>
          <p:nvPr/>
        </p:nvCxnSpPr>
        <p:spPr bwMode="auto">
          <a:xfrm flipH="1">
            <a:off x="6801396" y="3810000"/>
            <a:ext cx="3333204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2AD57AEB-9DE8-4761-AF9C-D88B6450EE88}"/>
              </a:ext>
            </a:extLst>
          </p:cNvPr>
          <p:cNvCxnSpPr>
            <a:cxnSpLocks/>
          </p:cNvCxnSpPr>
          <p:nvPr/>
        </p:nvCxnSpPr>
        <p:spPr bwMode="auto">
          <a:xfrm>
            <a:off x="3167422" y="2750957"/>
            <a:ext cx="1865629" cy="66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C02C935-F173-490A-8C06-62DD15D6578F}"/>
              </a:ext>
            </a:extLst>
          </p:cNvPr>
          <p:cNvGrpSpPr/>
          <p:nvPr/>
        </p:nvGrpSpPr>
        <p:grpSpPr>
          <a:xfrm>
            <a:off x="258039" y="4426585"/>
            <a:ext cx="8691286" cy="602615"/>
            <a:chOff x="258039" y="4402144"/>
            <a:chExt cx="8691286" cy="602615"/>
          </a:xfrm>
        </p:grpSpPr>
        <p:pic>
          <p:nvPicPr>
            <p:cNvPr id="14336" name="图片 14335">
              <a:extLst>
                <a:ext uri="{FF2B5EF4-FFF2-40B4-BE49-F238E27FC236}">
                  <a16:creationId xmlns="" xmlns:a16="http://schemas.microsoft.com/office/drawing/2014/main" id="{0A44E0B9-F26F-4436-96E2-9D54A80A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8039" y="4402144"/>
              <a:ext cx="8691286" cy="602615"/>
            </a:xfrm>
            <a:prstGeom prst="rect">
              <a:avLst/>
            </a:prstGeom>
          </p:spPr>
        </p:pic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BCED01C5-F562-43C5-AABA-815C671C93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89732" y="4919990"/>
              <a:ext cx="2243319" cy="117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AC3FF22F-04F9-4C63-8EF9-B7F8C077DC74}"/>
              </a:ext>
            </a:extLst>
          </p:cNvPr>
          <p:cNvSpPr txBox="1"/>
          <p:nvPr/>
        </p:nvSpPr>
        <p:spPr>
          <a:xfrm>
            <a:off x="7265129" y="6393240"/>
            <a:ext cx="2206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SFMono-Regular"/>
              </a:rPr>
              <a:t>arXiv: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SFMono-Regular"/>
              </a:rPr>
              <a:t>2103.14621</a:t>
            </a:r>
            <a:endParaRPr lang="zh-CN" altLang="en-US" sz="1800" dirty="0"/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CEEE17FB-1DDC-44B1-A41A-C650454CB188}"/>
              </a:ext>
            </a:extLst>
          </p:cNvPr>
          <p:cNvGrpSpPr/>
          <p:nvPr/>
        </p:nvGrpSpPr>
        <p:grpSpPr>
          <a:xfrm>
            <a:off x="286954" y="1213466"/>
            <a:ext cx="7515825" cy="391646"/>
            <a:chOff x="332775" y="1338362"/>
            <a:chExt cx="7515825" cy="391646"/>
          </a:xfrm>
          <a:solidFill>
            <a:schemeClr val="accent5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="" xmlns:a16="http://schemas.microsoft.com/office/drawing/2014/main" id="{32214F58-0CDE-49AA-AA31-CA0DB404A247}"/>
                    </a:ext>
                  </a:extLst>
                </p:cNvPr>
                <p:cNvSpPr txBox="1"/>
                <p:nvPr/>
              </p:nvSpPr>
              <p:spPr>
                <a:xfrm>
                  <a:off x="332775" y="1341535"/>
                  <a:ext cx="1572225" cy="38472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2214F58-0CDE-49AA-AA31-CA0DB404A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75" y="1341535"/>
                  <a:ext cx="1572225" cy="384721"/>
                </a:xfrm>
                <a:prstGeom prst="rect">
                  <a:avLst/>
                </a:prstGeom>
                <a:blipFill>
                  <a:blip r:embed="rId12"/>
                  <a:stretch>
                    <a:fillRect l="-3101" t="-1587" r="-775" b="-222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="" xmlns:a16="http://schemas.microsoft.com/office/drawing/2014/main" id="{A2C994DB-61AA-4E32-BDF0-4B46C788F9A6}"/>
                    </a:ext>
                  </a:extLst>
                </p:cNvPr>
                <p:cNvSpPr txBox="1"/>
                <p:nvPr/>
              </p:nvSpPr>
              <p:spPr>
                <a:xfrm>
                  <a:off x="1905000" y="1338362"/>
                  <a:ext cx="5943600" cy="39164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altLang="zh-CN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vorticity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𝜛</m:t>
                          </m:r>
                        </m:e>
                        <m:sub>
                          <m:r>
                            <a:rPr lang="zh-CN" alt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en-US" altLang="zh-CN" sz="18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zh-CN" sz="1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Thermal shear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</m:t>
                          </m:r>
                          <m:r>
                            <a:rPr lang="zh-CN" altLang="en-US" sz="1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</m:sSub>
                    </m:oMath>
                  </a14:m>
                  <a:r>
                    <a:rPr lang="zh-CN" altLang="en-US" sz="18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altLang="zh-CN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effects </a:t>
                  </a:r>
                  <a:endParaRPr lang="zh-CN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2C994DB-61AA-4E32-BDF0-4B46C788F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1338362"/>
                  <a:ext cx="5943600" cy="391646"/>
                </a:xfrm>
                <a:prstGeom prst="rect">
                  <a:avLst/>
                </a:prstGeom>
                <a:blipFill>
                  <a:blip r:embed="rId13"/>
                  <a:stretch>
                    <a:fillRect l="-923" t="-7813" r="-718" b="-18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630DC33-37E6-4FED-88F1-4FCE80FE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37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31F3B5CF-293E-46B3-B708-12A347AA40F0}"/>
                  </a:ext>
                </a:extLst>
              </p:cNvPr>
              <p:cNvSpPr txBox="1"/>
              <p:nvPr/>
            </p:nvSpPr>
            <p:spPr>
              <a:xfrm>
                <a:off x="827995" y="3944571"/>
                <a:ext cx="4216347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(y)=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(x)+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zh-CN" dirty="0"/>
                  <a:t>+  … ...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F3B5CF-293E-46B3-B708-12A347AA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95" y="3944571"/>
                <a:ext cx="4216347" cy="322268"/>
              </a:xfrm>
              <a:prstGeom prst="rect">
                <a:avLst/>
              </a:prstGeom>
              <a:blipFill>
                <a:blip r:embed="rId14"/>
                <a:stretch>
                  <a:fillRect t="-18868" r="-3618" b="-490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F58CEF4A-0E57-420C-B132-7DE6920009E4}"/>
                  </a:ext>
                </a:extLst>
              </p:cNvPr>
              <p:cNvSpPr txBox="1"/>
              <p:nvPr/>
            </p:nvSpPr>
            <p:spPr>
              <a:xfrm>
                <a:off x="920675" y="1689314"/>
                <a:ext cx="4127413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(y)=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(x)+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zh-CN" dirty="0"/>
                  <a:t>+  … ...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58CEF4A-0E57-420C-B132-7DE692000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75" y="1689314"/>
                <a:ext cx="4127413" cy="322268"/>
              </a:xfrm>
              <a:prstGeom prst="rect">
                <a:avLst/>
              </a:prstGeom>
              <a:blipFill>
                <a:blip r:embed="rId15"/>
                <a:stretch>
                  <a:fillRect l="-2216" t="-18868" r="-3840" b="-490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4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5A2FA68-FE45-42D0-BBFA-7C9CBE53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" y="3755186"/>
            <a:ext cx="3911528" cy="312039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414C87A4-858F-4445-9DB1-6277A9EFF39F}"/>
              </a:ext>
            </a:extLst>
          </p:cNvPr>
          <p:cNvSpPr txBox="1"/>
          <p:nvPr/>
        </p:nvSpPr>
        <p:spPr>
          <a:xfrm>
            <a:off x="4099169" y="5715000"/>
            <a:ext cx="4892431" cy="4514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vorticity + Kinetic shear </a:t>
            </a:r>
            <a:endParaRPr lang="en-US" altLang="zh-CN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</a:rPr>
              <a:t>Comments on freeze-out (</a:t>
            </a:r>
            <a:r>
              <a:rPr lang="en-US" altLang="zh-CN" sz="3200" dirty="0" err="1">
                <a:solidFill>
                  <a:schemeClr val="tx1"/>
                </a:solidFill>
              </a:rPr>
              <a:t>Becattini</a:t>
            </a:r>
            <a:r>
              <a:rPr lang="en-US" altLang="zh-CN" sz="3200" dirty="0">
                <a:solidFill>
                  <a:schemeClr val="tx1"/>
                </a:solidFill>
              </a:rPr>
              <a:t> results)</a:t>
            </a:r>
            <a:endParaRPr lang="en-US" altLang="zh-CN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A628CA5-BF8E-4C40-AD4F-6CE1179B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415" y="5130117"/>
            <a:ext cx="4724400" cy="775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zh-CN" altLang="zh-CN" b="0" i="0" u="none" strike="noStrike" cap="none" normalizeH="0" baseline="0" dirty="0">
                <a:ln>
                  <a:noFill/>
                </a:ln>
                <a:effectLst/>
                <a:latin typeface="+mn-lt"/>
                <a:ea typeface="SFMono-Regular"/>
              </a:rPr>
              <a:t>F.Becattini,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SFMono-Regular"/>
              </a:rPr>
              <a:t>et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+mn-lt"/>
                <a:ea typeface="SFMono-Regular"/>
              </a:rPr>
              <a:t> al, </a:t>
            </a:r>
            <a:r>
              <a:rPr lang="en-US" altLang="zh-CN" dirty="0"/>
              <a:t>Phys.Rev.Lett.127 </a:t>
            </a:r>
            <a:r>
              <a:rPr lang="en-US" altLang="zh-CN" dirty="0" smtClean="0"/>
              <a:t>27,</a:t>
            </a:r>
            <a:r>
              <a:rPr lang="en-US" altLang="zh-CN" dirty="0"/>
              <a:t> </a:t>
            </a:r>
            <a:r>
              <a:rPr lang="en-US" altLang="zh-CN" dirty="0" smtClean="0"/>
              <a:t> </a:t>
            </a:r>
          </a:p>
          <a:p>
            <a:pPr lvl="0" algn="l" eaLnBrk="0" hangingPunct="0"/>
            <a:r>
              <a:rPr lang="en-US" altLang="zh-CN" dirty="0" smtClean="0"/>
              <a:t>272302 (2021)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  <a:latin typeface="+mn-lt"/>
              <a:ea typeface="SFMono-Regular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73415" y="4382219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vorticity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89A3477-12C0-4DD9-8A61-8E0DAFB76890}"/>
              </a:ext>
            </a:extLst>
          </p:cNvPr>
          <p:cNvSpPr txBox="1"/>
          <p:nvPr/>
        </p:nvSpPr>
        <p:spPr>
          <a:xfrm>
            <a:off x="4179277" y="3754158"/>
            <a:ext cx="4450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latin typeface="+mn-lt"/>
              </a:rPr>
              <a:t>B. Fu, S. Liu, L. -G. Pang, H. Song, Y. Yin,</a:t>
            </a:r>
            <a:r>
              <a:rPr lang="en-US" altLang="zh-CN" sz="1800" b="0" dirty="0">
                <a:effectLst/>
                <a:latin typeface="+mn-lt"/>
              </a:rPr>
              <a:t> </a:t>
            </a:r>
            <a:r>
              <a:rPr lang="en-US" altLang="zh-CN" sz="1800" b="0" dirty="0" err="1">
                <a:effectLst/>
                <a:latin typeface="+mn-lt"/>
              </a:rPr>
              <a:t>Phys.Rev.Lett</a:t>
            </a:r>
            <a:r>
              <a:rPr lang="en-US" altLang="zh-CN" sz="1800" b="0" dirty="0">
                <a:effectLst/>
                <a:latin typeface="+mn-lt"/>
              </a:rPr>
              <a:t>. 127 14, 142301</a:t>
            </a:r>
            <a:r>
              <a:rPr lang="en-US" altLang="zh-CN" sz="1800" dirty="0">
                <a:latin typeface="+mn-lt"/>
              </a:rPr>
              <a:t>(</a:t>
            </a:r>
            <a:r>
              <a:rPr lang="en-US" altLang="zh-CN" sz="1800" b="0" dirty="0">
                <a:effectLst/>
                <a:latin typeface="+mn-lt"/>
              </a:rPr>
              <a:t>2021</a:t>
            </a:r>
            <a:r>
              <a:rPr lang="zh-CN" altLang="en-US" sz="1800" b="0" dirty="0">
                <a:effectLst/>
                <a:latin typeface="+mn-lt"/>
              </a:rPr>
              <a:t>）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6A0E121-0E29-4D79-AF6D-DB6AD93D9E0B}"/>
              </a:ext>
            </a:extLst>
          </p:cNvPr>
          <p:cNvSpPr txBox="1"/>
          <p:nvPr/>
        </p:nvSpPr>
        <p:spPr>
          <a:xfrm>
            <a:off x="4227193" y="6096840"/>
            <a:ext cx="440282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+assumption on isothermal freeze-out 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5200" y="701186"/>
            <a:ext cx="8701080" cy="3095002"/>
            <a:chOff x="19538" y="1032120"/>
            <a:chExt cx="8701080" cy="309500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38" y="1072087"/>
              <a:ext cx="4267200" cy="305503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787161" y="1586207"/>
              <a:ext cx="2022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altLang="zh-CN" sz="1200" dirty="0"/>
                <a:t>STAR, Phys.Rev.Lett. 123 (2019) 132301</a:t>
              </a:r>
              <a:endParaRPr lang="zh-CN" altLang="en-US" sz="1200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0372" y="1032120"/>
              <a:ext cx="4020246" cy="3055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85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Sensitivity on other effects</a:t>
            </a:r>
            <a:endParaRPr lang="en-US" altLang="zh-CN" sz="32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324353" y="2362200"/>
                <a:ext cx="3886200" cy="253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Initial flow: on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  <a:endParaRPr lang="en-US" altLang="zh-CN" sz="1800" dirty="0"/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Initial condition: AMPT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1800" dirty="0" err="1">
                    <a:sym typeface="Wingdings" panose="05000000000000000000" pitchFamily="2" charset="2"/>
                  </a:rPr>
                  <a:t>Glauber</a:t>
                </a:r>
                <a:endParaRPr lang="en-US" altLang="zh-CN" sz="1800" dirty="0">
                  <a:sym typeface="Wingdings" panose="05000000000000000000" pitchFamily="2" charset="2"/>
                </a:endParaRP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Shear viscosity: 0.08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Bulk viscosity: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𝜁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Freeze-out temperature: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     167 MeV  157 MeV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2362200"/>
                <a:ext cx="3886200" cy="2535309"/>
              </a:xfrm>
              <a:prstGeom prst="rect">
                <a:avLst/>
              </a:prstGeom>
              <a:blipFill rotWithShape="0">
                <a:blip r:embed="rId3"/>
                <a:stretch>
                  <a:fillRect l="-940" b="-2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476753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/>
              <a:t>Band: possible flexibility of [Grad T] and [SIP]</a:t>
            </a:r>
            <a:endParaRPr lang="zh-CN" altLang="en-US" sz="18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43000"/>
            <a:ext cx="5103610" cy="420076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D1232E7C-A82D-4CCC-8C02-146AEA73DEAD}"/>
              </a:ext>
            </a:extLst>
          </p:cNvPr>
          <p:cNvSpPr txBox="1"/>
          <p:nvPr/>
        </p:nvSpPr>
        <p:spPr>
          <a:xfrm>
            <a:off x="468436" y="6297790"/>
            <a:ext cx="824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</a:t>
            </a:r>
            <a:r>
              <a:rPr lang="en-US" altLang="zh-CN" b="0" u="none" strike="noStrike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US" altLang="zh-CN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-G. Pang, H. Song, Y. Yin,</a:t>
            </a:r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b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in preparation.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5389888"/>
            <a:ext cx="87150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-SIP also has some sensitivities to other factors: initial condition, viscosity,</a:t>
            </a:r>
          </a:p>
          <a:p>
            <a:pPr algn="l">
              <a:lnSpc>
                <a:spcPts val="3000"/>
              </a:lnSpc>
            </a:pP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EoS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freeze-out,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etc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49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2A1AD8E-AB4F-4FCC-A105-DCC3E7BAC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 Spin polarization within the statistical approach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33BB53FF-D848-496B-86C5-016B22944560}"/>
              </a:ext>
            </a:extLst>
          </p:cNvPr>
          <p:cNvSpPr txBox="1"/>
          <p:nvPr/>
        </p:nvSpPr>
        <p:spPr>
          <a:xfrm>
            <a:off x="22860" y="787486"/>
            <a:ext cx="8005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Mean spin vector with  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thermal vorticity: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508609-D4BD-4ACA-BDA3-3468D3B3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86" y="1224076"/>
            <a:ext cx="5805692" cy="7078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9003B3-8292-4178-9501-CFF9F052C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3895292"/>
            <a:ext cx="3093591" cy="7078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25E3F9E6-200F-4FB7-813C-DFF0EE73F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476" y="4049180"/>
            <a:ext cx="1400386" cy="40011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351E6FB6-1B6A-4998-8CD3-6A050631E670}"/>
              </a:ext>
            </a:extLst>
          </p:cNvPr>
          <p:cNvSpPr txBox="1"/>
          <p:nvPr/>
        </p:nvSpPr>
        <p:spPr>
          <a:xfrm>
            <a:off x="4730982" y="808897"/>
            <a:ext cx="448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F. Becattini,et al, Annals </a:t>
            </a:r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Phys. 338, 32 (2013</a:t>
            </a:r>
            <a:r>
              <a:rPr lang="zh-CN" alt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151683D-3659-41BE-8509-95FFF4300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" y="2519291"/>
            <a:ext cx="7192771" cy="70788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8D05593-930E-44ED-BBD0-A578B82E927D}"/>
              </a:ext>
            </a:extLst>
          </p:cNvPr>
          <p:cNvSpPr txBox="1"/>
          <p:nvPr/>
        </p:nvSpPr>
        <p:spPr>
          <a:xfrm>
            <a:off x="90403" y="3495182"/>
            <a:ext cx="4682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thermal vorticity: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912737E-0F3A-4E66-92F6-52DAAD027D22}"/>
              </a:ext>
            </a:extLst>
          </p:cNvPr>
          <p:cNvSpPr txBox="1"/>
          <p:nvPr/>
        </p:nvSpPr>
        <p:spPr>
          <a:xfrm>
            <a:off x="98023" y="2096880"/>
            <a:ext cx="7192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obtained with density operator with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400A4FCC-A8D7-4291-A3C3-A8CE9D42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438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975" y="719137"/>
            <a:ext cx="4001226" cy="28622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77" y="647532"/>
            <a:ext cx="4170698" cy="2819400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Sensitivity on other effects</a:t>
            </a:r>
            <a:endParaRPr lang="en-US" altLang="zh-CN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320" y="5866632"/>
            <a:ext cx="7516874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-SHE are sensitive to initial condition.</a:t>
            </a:r>
          </a:p>
          <a:p>
            <a:pPr algn="l">
              <a:lnSpc>
                <a:spcPts val="3000"/>
              </a:lnSpc>
            </a:pP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6389974"/>
            <a:ext cx="7471020" cy="4680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X.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Y.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Wu, C.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Yi, G.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Y.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Qin and S.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</a:t>
            </a:r>
            <a:r>
              <a:rPr kumimoji="0"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SFMono-Regular"/>
              </a:rPr>
              <a:t>Pu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 Phys. Rev. C 105, 064909 (2022)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SFMono-Regular"/>
              </a:rPr>
              <a:t>.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3665"/>
          <a:stretch/>
        </p:blipFill>
        <p:spPr>
          <a:xfrm>
            <a:off x="391319" y="3118838"/>
            <a:ext cx="4028281" cy="2747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 t="4365"/>
          <a:stretch/>
        </p:blipFill>
        <p:spPr>
          <a:xfrm>
            <a:off x="4503016" y="3118838"/>
            <a:ext cx="3963851" cy="27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9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0A4C870-8C35-4AAA-BDFA-F6EB4AEF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41</a:t>
            </a:fld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9A364A9-A4C9-4025-86B2-1262F3374F23}"/>
              </a:ext>
            </a:extLst>
          </p:cNvPr>
          <p:cNvSpPr txBox="1"/>
          <p:nvPr/>
        </p:nvSpPr>
        <p:spPr>
          <a:xfrm>
            <a:off x="303320" y="130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-Shear induced polarization (SIP)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4DD78FB-CDBC-4509-B1A6-880FABAF949B}"/>
              </a:ext>
            </a:extLst>
          </p:cNvPr>
          <p:cNvSpPr txBox="1"/>
          <p:nvPr/>
        </p:nvSpPr>
        <p:spPr>
          <a:xfrm>
            <a:off x="303320" y="275953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-Spin Hall Effects (SHE)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7019249-53DA-467F-9ADF-0B79D93E3DFE}"/>
              </a:ext>
            </a:extLst>
          </p:cNvPr>
          <p:cNvSpPr txBox="1"/>
          <p:nvPr/>
        </p:nvSpPr>
        <p:spPr>
          <a:xfrm>
            <a:off x="304800" y="4572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-Comparison between groups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7B27312-E47D-46B3-B559-C61E66910F20}"/>
              </a:ext>
            </a:extLst>
          </p:cNvPr>
          <p:cNvSpPr txBox="1"/>
          <p:nvPr/>
        </p:nvSpPr>
        <p:spPr>
          <a:xfrm>
            <a:off x="3048000" y="505204"/>
            <a:ext cx="407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3200" u="sng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3B29D326-63BB-4673-AD3A-15E836E38D89}"/>
                  </a:ext>
                </a:extLst>
              </p:cNvPr>
              <p:cNvSpPr txBox="1"/>
              <p:nvPr/>
            </p:nvSpPr>
            <p:spPr>
              <a:xfrm>
                <a:off x="890533" y="3284804"/>
                <a:ext cx="8042311" cy="91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32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can search the SHE at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RHIC-BES with the collision energy dependent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⁡(2</m:t>
                    </m:r>
                    <m:r>
                      <a:rPr lang="zh-CN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⁡(2</m:t>
                    </m:r>
                    <m:r>
                      <a:rPr lang="zh-CN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29D326-63BB-4673-AD3A-15E836E38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33" y="3284804"/>
                <a:ext cx="8042311" cy="913070"/>
              </a:xfrm>
              <a:prstGeom prst="rect">
                <a:avLst/>
              </a:prstGeom>
              <a:blipFill>
                <a:blip r:embed="rId3"/>
                <a:stretch>
                  <a:fillRect l="-1137" t="-4000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EDF973F-859F-4D78-BAB6-818A2F539F52}"/>
              </a:ext>
            </a:extLst>
          </p:cNvPr>
          <p:cNvSpPr txBox="1"/>
          <p:nvPr/>
        </p:nvSpPr>
        <p:spPr>
          <a:xfrm>
            <a:off x="916619" y="1876559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is important to solve the local polarization puzzle  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C96AEAF-C784-4411-A25D-7881982A4572}"/>
              </a:ext>
            </a:extLst>
          </p:cNvPr>
          <p:cNvSpPr txBox="1"/>
          <p:nvPr/>
        </p:nvSpPr>
        <p:spPr>
          <a:xfrm>
            <a:off x="891053" y="5095220"/>
            <a:ext cx="813543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agreement on </a:t>
            </a:r>
            <a:r>
              <a:rPr lang="en-US" altLang="zh-C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formulism and calculation details for SIP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21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063F53B-4B96-4B0B-A383-9926768E216C}"/>
              </a:ext>
            </a:extLst>
          </p:cNvPr>
          <p:cNvSpPr txBox="1"/>
          <p:nvPr/>
        </p:nvSpPr>
        <p:spPr>
          <a:xfrm>
            <a:off x="2281881" y="2209800"/>
            <a:ext cx="427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Back-Ups 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0690698C-B63A-4C71-9F53-53A5AE08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4127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3400" y="381000"/>
                <a:ext cx="5113259" cy="461665"/>
              </a:xfrm>
              <a:prstGeom prst="rect">
                <a:avLst/>
              </a:prstGeom>
              <a:solidFill>
                <a:srgbClr val="FDF1E9"/>
              </a:solidFill>
              <a:ln w="19050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/>
                  <a:t>local polarization: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dependence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5113259" cy="461665"/>
              </a:xfrm>
              <a:prstGeom prst="rect">
                <a:avLst/>
              </a:prstGeom>
              <a:blipFill>
                <a:blip r:embed="rId3"/>
                <a:stretch>
                  <a:fillRect l="-595" t="-8974" r="-1665" b="-25641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25" y="1219966"/>
            <a:ext cx="8873395" cy="38854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860000"/>
            <a:ext cx="70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BF, K. Xu, X-G, Huang, H. Song,  </a:t>
            </a:r>
            <a:r>
              <a:rPr lang="en-US" altLang="zh-CN" sz="180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Phys.Rev.C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103 (2021) 2, 024903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F0C10B39-D73F-4DCB-B2A9-87227967856D}"/>
                  </a:ext>
                </a:extLst>
              </p:cNvPr>
              <p:cNvSpPr/>
              <p:nvPr/>
            </p:nvSpPr>
            <p:spPr>
              <a:xfrm>
                <a:off x="533400" y="5233368"/>
                <a:ext cx="487680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= [thermal vorticity]</a:t>
                </a:r>
                <a:endPara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C10B39-D73F-4DCB-B2A9-87227967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33368"/>
                <a:ext cx="4876800" cy="498663"/>
              </a:xfrm>
              <a:prstGeom prst="rect">
                <a:avLst/>
              </a:prstGeom>
              <a:blipFill>
                <a:blip r:embed="rId5"/>
                <a:stretch>
                  <a:fillRect l="-1375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918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707" y="726781"/>
            <a:ext cx="4685129" cy="461665"/>
          </a:xfrm>
          <a:prstGeom prst="rect">
            <a:avLst/>
          </a:prstGeom>
          <a:solidFill>
            <a:srgbClr val="FDF1E9"/>
          </a:solidFill>
          <a:ln w="190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Global polarization with shear effect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638337" cy="3898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1877"/>
            <a:ext cx="4467614" cy="40978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48793" y="3071405"/>
            <a:ext cx="1802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Preliminary</a:t>
            </a:r>
            <a:endParaRPr lang="zh-CN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71993" y="5465632"/>
                <a:ext cx="487680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= [thermal vorticity] +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[Shear]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3" y="5465632"/>
                <a:ext cx="4876800" cy="498663"/>
              </a:xfrm>
              <a:prstGeom prst="rect">
                <a:avLst/>
              </a:prstGeom>
              <a:blipFill>
                <a:blip r:embed="rId4"/>
                <a:stretch>
                  <a:fillRect r="-1375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F9C2005-6745-4148-B0C9-BFC608724434}"/>
              </a:ext>
            </a:extLst>
          </p:cNvPr>
          <p:cNvSpPr txBox="1"/>
          <p:nvPr/>
        </p:nvSpPr>
        <p:spPr>
          <a:xfrm>
            <a:off x="685800" y="5964368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403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4579" y="685800"/>
            <a:ext cx="3916458" cy="461665"/>
          </a:xfrm>
          <a:prstGeom prst="rect">
            <a:avLst/>
          </a:prstGeom>
          <a:solidFill>
            <a:srgbClr val="FDF1E9"/>
          </a:solidFill>
          <a:ln w="190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Robustness of the competition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410200" y="2209800"/>
                <a:ext cx="3886200" cy="253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Initial flow: on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  <a:endParaRPr lang="en-US" altLang="zh-CN" sz="1800" dirty="0"/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Initial condition: AMPT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1800" dirty="0" err="1">
                    <a:sym typeface="Wingdings" panose="05000000000000000000" pitchFamily="2" charset="2"/>
                  </a:rPr>
                  <a:t>Glauber</a:t>
                </a:r>
                <a:endParaRPr lang="en-US" altLang="zh-CN" sz="1800" dirty="0">
                  <a:sym typeface="Wingdings" panose="05000000000000000000" pitchFamily="2" charset="2"/>
                </a:endParaRP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Shear viscosity: 0.08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Bulk viscosity: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𝜁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>
                    <a:sym typeface="Wingdings" panose="05000000000000000000" pitchFamily="2" charset="2"/>
                  </a:rPr>
                  <a:t> off</a:t>
                </a:r>
              </a:p>
              <a:p>
                <a:pPr marL="257175" indent="-257175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Freeze-out temperature: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1800" dirty="0">
                    <a:sym typeface="Wingdings" panose="05000000000000000000" pitchFamily="2" charset="2"/>
                  </a:rPr>
                  <a:t>     167 MeV  157 MeV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09800"/>
                <a:ext cx="3886200" cy="2535309"/>
              </a:xfrm>
              <a:prstGeom prst="rect">
                <a:avLst/>
              </a:prstGeom>
              <a:blipFill>
                <a:blip r:embed="rId2"/>
                <a:stretch>
                  <a:fillRect l="-1099" b="-2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562600" y="152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/>
              <a:t>Band: possible flexibility of [Grad T] and [SIP]</a:t>
            </a:r>
            <a:endParaRPr lang="zh-CN" altLang="en-US"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103610" cy="42007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A1F9-22BF-49DA-A9D1-F585E1741B9A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1232E7C-A82D-4CCC-8C02-146AEA73DEAD}"/>
              </a:ext>
            </a:extLst>
          </p:cNvPr>
          <p:cNvSpPr txBox="1"/>
          <p:nvPr/>
        </p:nvSpPr>
        <p:spPr>
          <a:xfrm>
            <a:off x="685800" y="5618205"/>
            <a:ext cx="824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B. Fu, S. Liu, L. -G. Pang, H. Song, Y. Yin,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altLang="zh-CN" sz="1800" b="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Phys.Rev.Lett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. 127 14, 142301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92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63680A3-4F39-415D-B912-FA34C97A8CD8}"/>
              </a:ext>
            </a:extLst>
          </p:cNvPr>
          <p:cNvSpPr txBox="1"/>
          <p:nvPr/>
        </p:nvSpPr>
        <p:spPr>
          <a:xfrm>
            <a:off x="838200" y="1112375"/>
            <a:ext cx="340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s95p-v1 Vs. </a:t>
            </a:r>
            <a:r>
              <a:rPr lang="en-US" altLang="zh-CN" sz="2400" dirty="0" err="1"/>
              <a:t>NEoS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98D689F-6DAC-40AB-9EAC-5C1A8E4F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74040"/>
            <a:ext cx="4648200" cy="40331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25181BF-210F-440E-A333-F0CC184C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74041"/>
            <a:ext cx="4412943" cy="39407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84CE364-EBAE-4B68-9049-733E0F2328AA}"/>
              </a:ext>
            </a:extLst>
          </p:cNvPr>
          <p:cNvSpPr txBox="1"/>
          <p:nvPr/>
        </p:nvSpPr>
        <p:spPr>
          <a:xfrm>
            <a:off x="762000" y="5607175"/>
            <a:ext cx="9027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err="1">
                <a:solidFill>
                  <a:schemeClr val="bg1">
                    <a:lumMod val="50000"/>
                  </a:schemeClr>
                </a:solidFill>
              </a:rPr>
              <a:t>NEoS</a:t>
            </a: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Monnai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B.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Schenke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C. Shen, </a:t>
            </a:r>
            <a:r>
              <a:rPr lang="en-US" altLang="zh-CN" sz="1800" i="1" dirty="0" err="1">
                <a:solidFill>
                  <a:schemeClr val="bg1">
                    <a:lumMod val="50000"/>
                  </a:schemeClr>
                </a:solidFill>
              </a:rPr>
              <a:t>Phys.Rev.C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 100 (2019) 2, 024907</a:t>
            </a:r>
          </a:p>
          <a:p>
            <a:pPr algn="l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S95p-v1: </a:t>
            </a:r>
          </a:p>
          <a:p>
            <a:pPr algn="l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Huovinen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P.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Petreczky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800" i="1" dirty="0" err="1">
                <a:solidFill>
                  <a:schemeClr val="bg1">
                    <a:lumMod val="50000"/>
                  </a:schemeClr>
                </a:solidFill>
              </a:rPr>
              <a:t>Nucl.Phys.A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 837 (2010) 26-53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80527D-AA06-44BE-AC78-2FCDFC0BE8EA}"/>
              </a:ext>
            </a:extLst>
          </p:cNvPr>
          <p:cNvSpPr/>
          <p:nvPr/>
        </p:nvSpPr>
        <p:spPr>
          <a:xfrm>
            <a:off x="609600" y="536160"/>
            <a:ext cx="2971800" cy="461665"/>
          </a:xfrm>
          <a:prstGeom prst="rect">
            <a:avLst/>
          </a:prstGeom>
          <a:solidFill>
            <a:srgbClr val="FDF1E9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Dependence on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EoS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6120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80527D-AA06-44BE-AC78-2FCDFC0BE8EA}"/>
              </a:ext>
            </a:extLst>
          </p:cNvPr>
          <p:cNvSpPr/>
          <p:nvPr/>
        </p:nvSpPr>
        <p:spPr>
          <a:xfrm>
            <a:off x="609600" y="536160"/>
            <a:ext cx="2971800" cy="461665"/>
          </a:xfrm>
          <a:prstGeom prst="rect">
            <a:avLst/>
          </a:prstGeom>
          <a:solidFill>
            <a:srgbClr val="FDF1E9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Dependence on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EoS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C92C7F9-ECF6-4B34-802C-7AB33D7C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34" y="50496"/>
            <a:ext cx="4049766" cy="33772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D93C5DF-161B-4E25-8753-3B2BCB90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92716"/>
            <a:ext cx="4088238" cy="333459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3923404E-12DE-49B5-B4C2-0F512C4A5D5F}"/>
              </a:ext>
            </a:extLst>
          </p:cNvPr>
          <p:cNvSpPr/>
          <p:nvPr/>
        </p:nvSpPr>
        <p:spPr>
          <a:xfrm>
            <a:off x="1600200" y="2971800"/>
            <a:ext cx="990600" cy="838200"/>
          </a:xfrm>
          <a:prstGeom prst="ellipse">
            <a:avLst/>
          </a:prstGeom>
          <a:ln w="28575">
            <a:solidFill>
              <a:srgbClr val="FFCC66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199706E-59A7-43CD-A9E9-C36545AD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62" y="3505199"/>
            <a:ext cx="4088238" cy="3161875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E96B60FA-A68D-44CB-9A8E-01543D2438BB}"/>
              </a:ext>
            </a:extLst>
          </p:cNvPr>
          <p:cNvSpPr/>
          <p:nvPr/>
        </p:nvSpPr>
        <p:spPr>
          <a:xfrm>
            <a:off x="6172200" y="4008206"/>
            <a:ext cx="685800" cy="838200"/>
          </a:xfrm>
          <a:prstGeom prst="ellipse">
            <a:avLst/>
          </a:prstGeom>
          <a:ln w="28575">
            <a:solidFill>
              <a:srgbClr val="FFCC66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A516CF1-BC3D-48F2-A830-8DAB3E534C73}"/>
              </a:ext>
            </a:extLst>
          </p:cNvPr>
          <p:cNvSpPr txBox="1"/>
          <p:nvPr/>
        </p:nvSpPr>
        <p:spPr>
          <a:xfrm>
            <a:off x="304800" y="4481091"/>
            <a:ext cx="844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 not use EoS-s95p-PCE</a:t>
            </a:r>
          </a:p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widely used in hydro calculations !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84CE364-EBAE-4B68-9049-733E0F2328AA}"/>
              </a:ext>
            </a:extLst>
          </p:cNvPr>
          <p:cNvSpPr txBox="1"/>
          <p:nvPr/>
        </p:nvSpPr>
        <p:spPr>
          <a:xfrm>
            <a:off x="304800" y="5345591"/>
            <a:ext cx="6638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err="1">
                <a:solidFill>
                  <a:schemeClr val="bg1">
                    <a:lumMod val="50000"/>
                  </a:schemeClr>
                </a:solidFill>
              </a:rPr>
              <a:t>NEoS</a:t>
            </a: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342900" indent="-342900" algn="l">
              <a:buAutoNum type="alphaUcPeriod"/>
            </a:pP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Monnai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B.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Schenke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C. Shen, </a:t>
            </a:r>
            <a:r>
              <a:rPr lang="en-US" altLang="zh-CN" sz="1800" i="1" dirty="0" err="1">
                <a:solidFill>
                  <a:schemeClr val="bg1">
                    <a:lumMod val="50000"/>
                  </a:schemeClr>
                </a:solidFill>
              </a:rPr>
              <a:t>Phys.Rev.C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 100 </a:t>
            </a:r>
          </a:p>
          <a:p>
            <a:pPr marL="342900" indent="-342900" algn="l">
              <a:buAutoNum type="alphaUcPeriod"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(2019) 2, 024907</a:t>
            </a:r>
          </a:p>
          <a:p>
            <a:pPr algn="l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S95p-v1: </a:t>
            </a:r>
          </a:p>
          <a:p>
            <a:pPr algn="l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Huovinen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P. </a:t>
            </a: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Petreczky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800" i="1" dirty="0" err="1">
                <a:solidFill>
                  <a:schemeClr val="bg1">
                    <a:lumMod val="50000"/>
                  </a:schemeClr>
                </a:solidFill>
              </a:rPr>
              <a:t>Nucl.Phys.A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 837 (2010) 26-53</a:t>
            </a:r>
          </a:p>
        </p:txBody>
      </p:sp>
    </p:spTree>
    <p:extLst>
      <p:ext uri="{BB962C8B-B14F-4D97-AF65-F5344CB8AC3E}">
        <p14:creationId xmlns:p14="http://schemas.microsoft.com/office/powerpoint/2010/main" val="3923136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9AFDAF3D-E632-44C0-B9A5-B8594E58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88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9F822297-6371-4C05-8AEB-18C2175B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55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7BF450EA-E1FE-4BBA-AE9D-AFE7CC78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69" y="2868663"/>
            <a:ext cx="3547940" cy="219842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2A1AD8E-AB4F-4FCC-A105-DCC3E7BAC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Spin  Polarization within hydrodynamics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508609-D4BD-4ACA-BDA3-3468D3B3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6" y="1264920"/>
            <a:ext cx="5805692" cy="6670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9003B3-8292-4178-9501-CFF9F052C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912" y="1266982"/>
            <a:ext cx="2652648" cy="60698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25E3F9E6-200F-4FB7-813C-DFF0EE73F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49" y="1792625"/>
            <a:ext cx="1187873" cy="33939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6436B120-AFA0-4581-BFCA-387350470DF0}"/>
              </a:ext>
            </a:extLst>
          </p:cNvPr>
          <p:cNvSpPr txBox="1"/>
          <p:nvPr/>
        </p:nvSpPr>
        <p:spPr>
          <a:xfrm>
            <a:off x="67511" y="2012711"/>
            <a:ext cx="7063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Spin polarization within hydrodynamics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(Spin Cooper-Fryer):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617B989-07BC-47D3-A203-E6EE7E870A62}"/>
              </a:ext>
            </a:extLst>
          </p:cNvPr>
          <p:cNvSpPr txBox="1"/>
          <p:nvPr/>
        </p:nvSpPr>
        <p:spPr>
          <a:xfrm>
            <a:off x="82751" y="3387547"/>
            <a:ext cx="354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Boost to particle rest frame: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DA8B0A-96D5-4D3C-A004-276A07C42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58" y="2566141"/>
            <a:ext cx="4068723" cy="68109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5946B0AF-7B66-4226-BCFC-59E825DF2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321" y="2497762"/>
            <a:ext cx="2502244" cy="64888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0EE59011-04EF-45D1-8708-83B040F45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86" y="3850952"/>
            <a:ext cx="2535935" cy="63398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342FA62-56C8-413C-BC0D-7C6B8436B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5182215"/>
            <a:ext cx="7887165" cy="149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2EA3DE88-2811-45BC-9C2D-061E4F7C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8845AA9-69B8-4AFC-B332-403A379C898B}"/>
              </a:ext>
            </a:extLst>
          </p:cNvPr>
          <p:cNvSpPr txBox="1"/>
          <p:nvPr/>
        </p:nvSpPr>
        <p:spPr>
          <a:xfrm>
            <a:off x="22860" y="787486"/>
            <a:ext cx="8005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Mean spin vector with  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thermal vorticity: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542669E-B9DB-4D6D-BD2F-79F382057F6B}"/>
              </a:ext>
            </a:extLst>
          </p:cNvPr>
          <p:cNvSpPr txBox="1"/>
          <p:nvPr/>
        </p:nvSpPr>
        <p:spPr>
          <a:xfrm>
            <a:off x="4730982" y="808897"/>
            <a:ext cx="448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F. Becattini,et al, Annals </a:t>
            </a:r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Phys. 338, 32 (2013</a:t>
            </a:r>
            <a:r>
              <a:rPr lang="zh-CN" altLang="en-US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）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577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F6B51466-5EC9-4C2F-B3D3-B0823A92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34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2A1AD8E-AB4F-4FCC-A105-DCC3E7BAC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Spin  Polarization within hydrodynamics 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0F68049-C8E5-4495-9A12-559CC9973F34}"/>
              </a:ext>
            </a:extLst>
          </p:cNvPr>
          <p:cNvGrpSpPr/>
          <p:nvPr/>
        </p:nvGrpSpPr>
        <p:grpSpPr>
          <a:xfrm>
            <a:off x="427794" y="5376531"/>
            <a:ext cx="8288411" cy="1385192"/>
            <a:chOff x="600691" y="5356887"/>
            <a:chExt cx="8329125" cy="1350428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649498B4-8756-476A-93D4-CAB11DB54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243" b="8676"/>
            <a:stretch/>
          </p:blipFill>
          <p:spPr>
            <a:xfrm>
              <a:off x="600691" y="5356887"/>
              <a:ext cx="1978359" cy="135042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614F1389-AA5E-4B2F-8439-4A1DE82F4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3584" y="5544233"/>
              <a:ext cx="1978359" cy="38468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DE545D0-0621-4567-BAC9-655BAE0CA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9435" y="6044481"/>
              <a:ext cx="2041165" cy="36121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D0CAC127-2A1C-4A40-A47F-62A49D653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8161" y="5446090"/>
              <a:ext cx="995945" cy="5809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D8861F9-9C29-4D24-AFA9-6344B30B4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4106" y="5598772"/>
              <a:ext cx="2368545" cy="33185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424DC72D-FA50-4C62-B2EF-1A606C20D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1691" y="6101353"/>
              <a:ext cx="1330677" cy="57808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03E8CD58-D423-4907-B992-514E47901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9275" y="6156568"/>
              <a:ext cx="2570541" cy="40245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812BD9DC-CF21-43A5-9EA2-9F24C8C1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0204" y="6357798"/>
              <a:ext cx="1205764" cy="313499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508609-D4BD-4ACA-BDA3-3468D3B33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486" y="1224076"/>
            <a:ext cx="5805692" cy="7078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9003B3-8292-4178-9501-CFF9F052C9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1912" y="1266982"/>
            <a:ext cx="2652648" cy="60698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25E3F9E6-200F-4FB7-813C-DFF0EE73FA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0449" y="1792625"/>
            <a:ext cx="1187873" cy="33939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BB0E12C-85C2-469C-A4D8-30A10829534A}"/>
              </a:ext>
            </a:extLst>
          </p:cNvPr>
          <p:cNvGrpSpPr/>
          <p:nvPr/>
        </p:nvGrpSpPr>
        <p:grpSpPr>
          <a:xfrm>
            <a:off x="67511" y="788873"/>
            <a:ext cx="8717911" cy="400110"/>
            <a:chOff x="67511" y="788873"/>
            <a:chExt cx="8717911" cy="400110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33BB53FF-D848-496B-86C5-016B22944560}"/>
                </a:ext>
              </a:extLst>
            </p:cNvPr>
            <p:cNvSpPr txBox="1"/>
            <p:nvPr/>
          </p:nvSpPr>
          <p:spPr>
            <a:xfrm>
              <a:off x="67511" y="788873"/>
              <a:ext cx="80058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u="sng" dirty="0">
                  <a:latin typeface="Arial" panose="020B0604020202020204" pitchFamily="34" charset="0"/>
                  <a:cs typeface="Arial" panose="020B0604020202020204" pitchFamily="34" charset="0"/>
                </a:rPr>
                <a:t>Spin vector with  </a:t>
              </a:r>
              <a:r>
                <a: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thermal vorticity: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351E6FB6-1B6A-4998-8CD3-6A050631E670}"/>
                </a:ext>
              </a:extLst>
            </p:cNvPr>
            <p:cNvSpPr txBox="1"/>
            <p:nvPr/>
          </p:nvSpPr>
          <p:spPr>
            <a:xfrm>
              <a:off x="4305092" y="814789"/>
              <a:ext cx="44803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altLang="zh-CN" sz="18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F. Becattini,et al, Annals </a:t>
              </a:r>
              <a:r>
                <a:rPr lang="en-US" altLang="zh-CN" sz="18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Phys. 338, 32 (2013</a:t>
              </a:r>
              <a:r>
                <a:rPr lang="zh-CN" altLang="en-US" sz="1800" b="0" i="0" u="none" strike="noStrike" baseline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）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6436B120-AFA0-4581-BFCA-387350470DF0}"/>
              </a:ext>
            </a:extLst>
          </p:cNvPr>
          <p:cNvSpPr txBox="1"/>
          <p:nvPr/>
        </p:nvSpPr>
        <p:spPr>
          <a:xfrm>
            <a:off x="67511" y="2012711"/>
            <a:ext cx="7063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Spin polarization within hydrodynamics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(Spin Cooper-Fryer):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617B989-07BC-47D3-A203-E6EE7E870A62}"/>
              </a:ext>
            </a:extLst>
          </p:cNvPr>
          <p:cNvSpPr txBox="1"/>
          <p:nvPr/>
        </p:nvSpPr>
        <p:spPr>
          <a:xfrm>
            <a:off x="82751" y="3387547"/>
            <a:ext cx="354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Boost to particle rest frame: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DA8B0A-96D5-4D3C-A004-276A07C424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452" y="2478823"/>
            <a:ext cx="4068723" cy="73021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5946B0AF-7B66-4226-BCFC-59E825DF2B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9023" y="2468670"/>
            <a:ext cx="2502244" cy="64888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0EE59011-04EF-45D1-8708-83B040F459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3342" y="3343874"/>
            <a:ext cx="2535935" cy="6339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2FC7E27-3936-4EBF-BCE5-BC923CD4BC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5086" y="3250831"/>
            <a:ext cx="7887165" cy="170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0FBC8D4-22FA-46EE-9468-1494FF7F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025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C958BA9-0396-4F4C-8314-1FFA22E2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7" y="849162"/>
            <a:ext cx="7887165" cy="170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2A1AD8E-AB4F-4FCC-A105-DCC3E7BAC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       Calibrated hydro for polarization study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1F8CE21-0284-43CF-B0C8-305ADEC3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469" y="3598510"/>
            <a:ext cx="5927361" cy="7416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53260EA-837F-4036-871D-1A560D424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90" y="2767069"/>
            <a:ext cx="3961497" cy="82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617B989-07BC-47D3-A203-E6EE7E870A62}"/>
              </a:ext>
            </a:extLst>
          </p:cNvPr>
          <p:cNvSpPr txBox="1"/>
          <p:nvPr/>
        </p:nvSpPr>
        <p:spPr>
          <a:xfrm>
            <a:off x="128576" y="4252409"/>
            <a:ext cx="251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Boost to particle </a:t>
            </a:r>
          </a:p>
          <a:p>
            <a:pPr algn="l"/>
            <a:r>
              <a:rPr lang="en-US" altLang="zh-CN" dirty="0"/>
              <a:t>rest frame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E44F1EB8-8C7D-434B-A97F-C2907D82B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690" y="4290935"/>
            <a:ext cx="3026698" cy="76277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33BB53FF-D848-496B-86C5-016B22944560}"/>
              </a:ext>
            </a:extLst>
          </p:cNvPr>
          <p:cNvSpPr txBox="1"/>
          <p:nvPr/>
        </p:nvSpPr>
        <p:spPr>
          <a:xfrm>
            <a:off x="128576" y="2844475"/>
            <a:ext cx="2203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Polarization from</a:t>
            </a:r>
          </a:p>
          <a:p>
            <a:pPr algn="l"/>
            <a:r>
              <a:rPr lang="en-US" altLang="zh-CN" dirty="0"/>
              <a:t>hydrodynamics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DC1F542-8867-4CA9-A252-357AED6B7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6" y="1905001"/>
            <a:ext cx="8910830" cy="47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65106F3B-D67C-447D-BE7F-B530D886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55D882B-ACFA-4D71-90AF-25FD6735BF45}"/>
              </a:ext>
            </a:extLst>
          </p:cNvPr>
          <p:cNvSpPr txBox="1"/>
          <p:nvPr/>
        </p:nvSpPr>
        <p:spPr>
          <a:xfrm>
            <a:off x="85099" y="701141"/>
            <a:ext cx="432905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B. Fu, K. Xu, X-G, Huang, H. Song, Phys.Rev.C103  2, 024903 (2021)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DAD2E8C-0912-4C53-8122-3BB0CE297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2800" dirty="0"/>
              <a:t> Global </a:t>
            </a:r>
            <a:r>
              <a:rPr lang="el-GR" altLang="zh-CN" sz="2800" dirty="0"/>
              <a:t>Λ</a:t>
            </a:r>
            <a:r>
              <a:rPr lang="en-US" altLang="zh-CN" sz="2800" dirty="0"/>
              <a:t>  Polarization with thermal vorticity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13E3037-0119-4E39-B673-00F41B74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098767"/>
            <a:ext cx="4389120" cy="37018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435EC38-2A08-4521-B02B-65C6D087E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70" y="1088470"/>
            <a:ext cx="4389120" cy="37121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4295AAB-491D-4511-A668-8ACF0F114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903" y="4886318"/>
            <a:ext cx="5155897" cy="9906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9672C88-8488-44C6-8DB3-5E6CAB7308D4}"/>
              </a:ext>
            </a:extLst>
          </p:cNvPr>
          <p:cNvSpPr txBox="1"/>
          <p:nvPr/>
        </p:nvSpPr>
        <p:spPr>
          <a:xfrm>
            <a:off x="1447799" y="719138"/>
            <a:ext cx="7614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B. Fu, K. Xu, X-G, Huang, H. Song, Phys.Rev.C103  2, 024903 (2021)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7C89351-2040-4623-93DF-2940898AED1E}"/>
              </a:ext>
            </a:extLst>
          </p:cNvPr>
          <p:cNvSpPr txBox="1"/>
          <p:nvPr/>
        </p:nvSpPr>
        <p:spPr>
          <a:xfrm>
            <a:off x="533400" y="5962636"/>
            <a:ext cx="7620000" cy="82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-Decrease with the collision energy;  increase with centrality; </a:t>
            </a:r>
          </a:p>
          <a:p>
            <a:pPr algn="l">
              <a:lnSpc>
                <a:spcPts val="3000"/>
              </a:lnSpc>
            </a:pP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-Roughly describe the data within error bars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2E566FF7-8795-4AB1-9540-19AA4CF4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3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1B00A38-F500-4175-8C2C-BD3E5D69B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15"/>
            <a:ext cx="9177338" cy="719138"/>
          </a:xfrm>
          <a:solidFill>
            <a:srgbClr val="A4BBFA"/>
          </a:solidFill>
        </p:spPr>
        <p:txBody>
          <a:bodyPr/>
          <a:lstStyle/>
          <a:p>
            <a:pPr algn="l"/>
            <a:r>
              <a:rPr lang="en-US" altLang="zh-CN" sz="2800" dirty="0"/>
              <a:t>         Local </a:t>
            </a:r>
            <a:r>
              <a:rPr lang="el-GR" altLang="zh-CN" sz="2800" dirty="0"/>
              <a:t>Λ</a:t>
            </a:r>
            <a:r>
              <a:rPr lang="en-US" altLang="zh-CN" sz="2800" dirty="0"/>
              <a:t>  Polarization puzzle with thermal vorticity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557B008-2BDA-4866-85D1-7159407764A0}"/>
              </a:ext>
            </a:extLst>
          </p:cNvPr>
          <p:cNvSpPr txBox="1"/>
          <p:nvPr/>
        </p:nvSpPr>
        <p:spPr>
          <a:xfrm>
            <a:off x="643075" y="5862019"/>
            <a:ext cx="4588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-Local </a:t>
            </a:r>
            <a:r>
              <a:rPr lang="el-GR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Polarization Puzzle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2B9EA47-3993-465C-BA8A-4D509EA1D0CF}"/>
              </a:ext>
            </a:extLst>
          </p:cNvPr>
          <p:cNvSpPr txBox="1"/>
          <p:nvPr/>
        </p:nvSpPr>
        <p:spPr>
          <a:xfrm>
            <a:off x="1447799" y="719138"/>
            <a:ext cx="7614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B. Fu, K. Xu, X-G, Huang, H. Song, Phys.Rev.C103  2, 024903 (2021)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A0EC1304-71F0-48BD-82A9-6653A067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A9AB-A3B6-4FC6-91B8-05319890BC98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467F590-23EC-4A78-8726-8FDD37D6A709}"/>
              </a:ext>
            </a:extLst>
          </p:cNvPr>
          <p:cNvSpPr/>
          <p:nvPr/>
        </p:nvSpPr>
        <p:spPr>
          <a:xfrm>
            <a:off x="4953000" y="6071082"/>
            <a:ext cx="3982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X. Xia, et al.,  PRC 98 (2018) 024905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380A8909-39B3-48BD-91FA-34D0BD6E18D7}"/>
              </a:ext>
            </a:extLst>
          </p:cNvPr>
          <p:cNvSpPr/>
          <p:nvPr/>
        </p:nvSpPr>
        <p:spPr>
          <a:xfrm>
            <a:off x="4953000" y="5357945"/>
            <a:ext cx="455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Karpenko,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Becattini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EPJC 77 (2017) 4, 213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09DBCF0-997D-4FCD-9791-901B300C5C94}"/>
              </a:ext>
            </a:extLst>
          </p:cNvPr>
          <p:cNvSpPr/>
          <p:nvPr/>
        </p:nvSpPr>
        <p:spPr>
          <a:xfrm>
            <a:off x="4953000" y="6445665"/>
            <a:ext cx="4790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Becattini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Karpenko, PRL 120 (2018) 012302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E3F58361-D50C-4CB8-A2D0-BF8CFF6E575F}"/>
              </a:ext>
            </a:extLst>
          </p:cNvPr>
          <p:cNvSpPr/>
          <p:nvPr/>
        </p:nvSpPr>
        <p:spPr>
          <a:xfrm>
            <a:off x="4952999" y="5696499"/>
            <a:ext cx="3978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D. Wei, et al., PRC 99 (2019) 014905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84A892D-DC9B-4B82-AB29-AF2B18597537}"/>
              </a:ext>
            </a:extLst>
          </p:cNvPr>
          <p:cNvSpPr txBox="1"/>
          <p:nvPr/>
        </p:nvSpPr>
        <p:spPr>
          <a:xfrm>
            <a:off x="4914899" y="4909043"/>
            <a:ext cx="160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See also: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DD3E81CF-C319-47DB-9FD0-3D7A63AE7DB0}"/>
                  </a:ext>
                </a:extLst>
              </p:cNvPr>
              <p:cNvSpPr txBox="1"/>
              <p:nvPr/>
            </p:nvSpPr>
            <p:spPr>
              <a:xfrm>
                <a:off x="643075" y="4827607"/>
                <a:ext cx="4208419" cy="86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3200"/>
                  </a:lnSpc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-Different trend/sign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results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D3E81CF-C319-47DB-9FD0-3D7A63AE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5" y="4827607"/>
                <a:ext cx="4208419" cy="868892"/>
              </a:xfrm>
              <a:prstGeom prst="rect">
                <a:avLst/>
              </a:prstGeom>
              <a:blipFill>
                <a:blip r:embed="rId3"/>
                <a:stretch>
                  <a:fillRect l="-1447"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84FCBA7-DBA0-41A6-B919-9A4FD4E3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32232"/>
            <a:ext cx="4224244" cy="34921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F92F5F2-24E3-40DA-ACE6-8F0559056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30" y="1161501"/>
            <a:ext cx="4588474" cy="3630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B34B0C6E-01E3-4559-BC15-5485671D86BC}"/>
                  </a:ext>
                </a:extLst>
              </p:cNvPr>
              <p:cNvSpPr/>
              <p:nvPr/>
            </p:nvSpPr>
            <p:spPr>
              <a:xfrm>
                <a:off x="2975412" y="1148893"/>
                <a:ext cx="1252393" cy="461665"/>
              </a:xfrm>
              <a:prstGeom prst="rect">
                <a:avLst/>
              </a:prstGeom>
              <a:solidFill>
                <a:srgbClr val="FDF1E9"/>
              </a:solidFill>
              <a:ln w="1905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34B0C6E-01E3-4559-BC15-5485671D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12" y="1148893"/>
                <a:ext cx="1252393" cy="461665"/>
              </a:xfrm>
              <a:prstGeom prst="rect">
                <a:avLst/>
              </a:prstGeom>
              <a:blipFill>
                <a:blip r:embed="rId6"/>
                <a:stretch>
                  <a:fillRect b="-15190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AD6A9BD9-EB8B-459C-B0FD-71427350C0BB}"/>
                  </a:ext>
                </a:extLst>
              </p:cNvPr>
              <p:cNvSpPr/>
              <p:nvPr/>
            </p:nvSpPr>
            <p:spPr>
              <a:xfrm>
                <a:off x="7891620" y="1082882"/>
                <a:ext cx="1078052" cy="461665"/>
              </a:xfrm>
              <a:prstGeom prst="rect">
                <a:avLst/>
              </a:prstGeom>
              <a:solidFill>
                <a:srgbClr val="FDF1E9"/>
              </a:solidFill>
              <a:ln w="19050"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D6A9BD9-EB8B-459C-B0FD-71427350C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0" y="1082882"/>
                <a:ext cx="1078052" cy="461665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0467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spcBef>
            <a:spcPts val="200"/>
          </a:spcBef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49739</TotalTime>
  <Words>2799</Words>
  <Application>Microsoft Office PowerPoint</Application>
  <PresentationFormat>全屏显示(4:3)</PresentationFormat>
  <Paragraphs>378</Paragraphs>
  <Slides>50</Slides>
  <Notes>44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AAAAAC+GillSans</vt:lpstr>
      <vt:lpstr>Arial Unicode MS</vt:lpstr>
      <vt:lpstr>SFMono-Regular</vt:lpstr>
      <vt:lpstr>方正姚体</vt:lpstr>
      <vt:lpstr>黑体</vt:lpstr>
      <vt:lpstr>宋体</vt:lpstr>
      <vt:lpstr>Arial</vt:lpstr>
      <vt:lpstr>Calibri</vt:lpstr>
      <vt:lpstr>Cambria Math</vt:lpstr>
      <vt:lpstr>Times New Roman</vt:lpstr>
      <vt:lpstr>Wingdings</vt:lpstr>
      <vt:lpstr>默认设计模板</vt:lpstr>
      <vt:lpstr>PowerPoint 演示文稿</vt:lpstr>
      <vt:lpstr>A brief history for spin polarization</vt:lpstr>
      <vt:lpstr>Global polarization measurements  in heavy ion collisions</vt:lpstr>
      <vt:lpstr>                 Spin polarization within the statistical approach </vt:lpstr>
      <vt:lpstr>                Spin  Polarization within hydrodynamics  </vt:lpstr>
      <vt:lpstr>                Spin  Polarization within hydrodynamics  </vt:lpstr>
      <vt:lpstr>                Calibrated hydro for polarization study</vt:lpstr>
      <vt:lpstr> Global Λ  Polarization with thermal vorticity </vt:lpstr>
      <vt:lpstr>         Local Λ  Polarization puzzle with thermal vorticity</vt:lpstr>
      <vt:lpstr>             Efforts to Solve the Local Polarization Puzzle</vt:lpstr>
      <vt:lpstr>PowerPoint 演示文稿</vt:lpstr>
      <vt:lpstr>                     Re-evaluate mean spin vector</vt:lpstr>
      <vt:lpstr>                         Shear Induced Polarization </vt:lpstr>
      <vt:lpstr>                         Shear Induced Polarization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The 2nd order Fourier sine coefficients of  P_z</vt:lpstr>
      <vt:lpstr>Prediction of  the 3nd order Fourier coefficients of  P_z</vt:lpstr>
      <vt:lpstr>PowerPoint 演示文稿</vt:lpstr>
      <vt:lpstr>                                 Spin Hall Effects (SHE) </vt:lpstr>
      <vt:lpstr>                                 Spin Hall Effects (SHE) </vt:lpstr>
      <vt:lpstr>    Spin Hall Effects in Heavy Ion Collisions</vt:lpstr>
      <vt:lpstr>Competition between different effects</vt:lpstr>
      <vt:lpstr>P_z (ϕ) and P_y (ϕ) without / with SHE </vt:lpstr>
      <vt:lpstr>P_z (ϕ) and P_y (ϕ) for net Λ and net s </vt:lpstr>
      <vt:lpstr>2nd order Fourier coeff. of  P_z and P_y </vt:lpstr>
      <vt:lpstr>2nd order Fourier coeff. of  P_z and P_y </vt:lpstr>
      <vt:lpstr>Experimental efforts on SHE</vt:lpstr>
      <vt:lpstr>PowerPoint 演示文稿</vt:lpstr>
      <vt:lpstr>Comparison between the theoretical formula</vt:lpstr>
      <vt:lpstr>Comparison between the theoretical formula  </vt:lpstr>
      <vt:lpstr>Agreement: effects from SIP &amp; T grad are comparable </vt:lpstr>
      <vt:lpstr>Disagreement: Λ equilibrium or s quark memory ？ </vt:lpstr>
      <vt:lpstr>Comments on freeze-out (Becattini results)</vt:lpstr>
      <vt:lpstr>Comments on freeze-out (Becattini results)</vt:lpstr>
      <vt:lpstr>Sensitivity on other effects</vt:lpstr>
      <vt:lpstr>Sensitivity on other effects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</dc:creator>
  <cp:lastModifiedBy>HSong</cp:lastModifiedBy>
  <cp:revision>2536</cp:revision>
  <cp:lastPrinted>2018-11-01T06:40:18Z</cp:lastPrinted>
  <dcterms:created xsi:type="dcterms:W3CDTF">2008-03-08T21:31:53Z</dcterms:created>
  <dcterms:modified xsi:type="dcterms:W3CDTF">2022-07-29T23:04:49Z</dcterms:modified>
</cp:coreProperties>
</file>