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6" r:id="rId3"/>
    <p:sldId id="257" r:id="rId4"/>
    <p:sldId id="258" r:id="rId5"/>
    <p:sldId id="265" r:id="rId6"/>
    <p:sldId id="260" r:id="rId7"/>
    <p:sldId id="261" r:id="rId8"/>
    <p:sldId id="259" r:id="rId9"/>
    <p:sldId id="269" r:id="rId10"/>
    <p:sldId id="262" r:id="rId11"/>
    <p:sldId id="263" r:id="rId12"/>
    <p:sldId id="264" r:id="rId13"/>
    <p:sldId id="267" r:id="rId14"/>
    <p:sldId id="268"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65" autoAdjust="0"/>
  </p:normalViewPr>
  <p:slideViewPr>
    <p:cSldViewPr snapToGrid="0">
      <p:cViewPr varScale="1">
        <p:scale>
          <a:sx n="60" d="100"/>
          <a:sy n="60" d="100"/>
        </p:scale>
        <p:origin x="882" y="3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0F431-5958-425D-8098-EB6116A230AF}" type="datetimeFigureOut">
              <a:rPr lang="zh-CN" altLang="en-US" smtClean="0"/>
              <a:t>2021/6/24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8A585-FFD4-482F-9E74-8CEC5B66CBC1}" type="slidenum">
              <a:rPr lang="zh-CN" altLang="en-US" smtClean="0"/>
              <a:t>‹#›</a:t>
            </a:fld>
            <a:endParaRPr lang="zh-CN" altLang="en-US"/>
          </a:p>
        </p:txBody>
      </p:sp>
    </p:spTree>
    <p:extLst>
      <p:ext uri="{BB962C8B-B14F-4D97-AF65-F5344CB8AC3E}">
        <p14:creationId xmlns:p14="http://schemas.microsoft.com/office/powerpoint/2010/main" val="3532441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28A585-FFD4-482F-9E74-8CEC5B66CBC1}" type="slidenum">
              <a:rPr lang="zh-CN" altLang="en-US" smtClean="0"/>
              <a:t>7</a:t>
            </a:fld>
            <a:endParaRPr lang="zh-CN" altLang="en-US"/>
          </a:p>
        </p:txBody>
      </p:sp>
    </p:spTree>
    <p:extLst>
      <p:ext uri="{BB962C8B-B14F-4D97-AF65-F5344CB8AC3E}">
        <p14:creationId xmlns:p14="http://schemas.microsoft.com/office/powerpoint/2010/main" val="2193066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6F1A86-2BF7-4743-857B-657D34AE039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2D52F5-68DE-4204-A962-70238BC4E5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5D00D49-64D4-4E0B-95B4-CEE6662BB6F3}"/>
              </a:ext>
            </a:extLst>
          </p:cNvPr>
          <p:cNvSpPr>
            <a:spLocks noGrp="1"/>
          </p:cNvSpPr>
          <p:nvPr>
            <p:ph type="dt" sz="half" idx="10"/>
          </p:nvPr>
        </p:nvSpPr>
        <p:spPr/>
        <p:txBody>
          <a:bodyPr/>
          <a:lstStyle/>
          <a:p>
            <a:fld id="{E1EA47F7-6CC2-462C-8E94-77F4F201A5F6}" type="datetimeFigureOut">
              <a:rPr lang="zh-CN" altLang="en-US" smtClean="0"/>
              <a:t>2021/6/24</a:t>
            </a:fld>
            <a:endParaRPr lang="zh-CN" altLang="en-US"/>
          </a:p>
        </p:txBody>
      </p:sp>
      <p:sp>
        <p:nvSpPr>
          <p:cNvPr id="5" name="页脚占位符 4">
            <a:extLst>
              <a:ext uri="{FF2B5EF4-FFF2-40B4-BE49-F238E27FC236}">
                <a16:creationId xmlns:a16="http://schemas.microsoft.com/office/drawing/2014/main" id="{B5B8CCC9-40D5-44DA-80B9-5524DE76E4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47FAD4-B2E4-4A37-9CF6-5A511410EAD0}"/>
              </a:ext>
            </a:extLst>
          </p:cNvPr>
          <p:cNvSpPr>
            <a:spLocks noGrp="1"/>
          </p:cNvSpPr>
          <p:nvPr>
            <p:ph type="sldNum" sz="quarter" idx="12"/>
          </p:nvPr>
        </p:nvSpPr>
        <p:spPr/>
        <p:txBody>
          <a:bodyPr/>
          <a:lstStyle/>
          <a:p>
            <a:fld id="{71E7941C-A5ED-4F85-98B7-C08B3648FAFA}" type="slidenum">
              <a:rPr lang="zh-CN" altLang="en-US" smtClean="0"/>
              <a:t>‹#›</a:t>
            </a:fld>
            <a:endParaRPr lang="zh-CN" altLang="en-US"/>
          </a:p>
        </p:txBody>
      </p:sp>
    </p:spTree>
    <p:extLst>
      <p:ext uri="{BB962C8B-B14F-4D97-AF65-F5344CB8AC3E}">
        <p14:creationId xmlns:p14="http://schemas.microsoft.com/office/powerpoint/2010/main" val="2752767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659D2-A5FC-462F-924A-61EF4185F37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A54227A-6D66-4D59-9024-A197540448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501FDA1-40A6-4765-BA56-7CB64CF2EBD0}"/>
              </a:ext>
            </a:extLst>
          </p:cNvPr>
          <p:cNvSpPr>
            <a:spLocks noGrp="1"/>
          </p:cNvSpPr>
          <p:nvPr>
            <p:ph type="dt" sz="half" idx="10"/>
          </p:nvPr>
        </p:nvSpPr>
        <p:spPr/>
        <p:txBody>
          <a:bodyPr/>
          <a:lstStyle/>
          <a:p>
            <a:fld id="{E1EA47F7-6CC2-462C-8E94-77F4F201A5F6}" type="datetimeFigureOut">
              <a:rPr lang="zh-CN" altLang="en-US" smtClean="0"/>
              <a:t>2021/6/24</a:t>
            </a:fld>
            <a:endParaRPr lang="zh-CN" altLang="en-US"/>
          </a:p>
        </p:txBody>
      </p:sp>
      <p:sp>
        <p:nvSpPr>
          <p:cNvPr id="5" name="页脚占位符 4">
            <a:extLst>
              <a:ext uri="{FF2B5EF4-FFF2-40B4-BE49-F238E27FC236}">
                <a16:creationId xmlns:a16="http://schemas.microsoft.com/office/drawing/2014/main" id="{65B83C80-C1AF-4379-AB3E-A888C28DE9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721796-9FE9-40CF-943E-FD0289CB789C}"/>
              </a:ext>
            </a:extLst>
          </p:cNvPr>
          <p:cNvSpPr>
            <a:spLocks noGrp="1"/>
          </p:cNvSpPr>
          <p:nvPr>
            <p:ph type="sldNum" sz="quarter" idx="12"/>
          </p:nvPr>
        </p:nvSpPr>
        <p:spPr/>
        <p:txBody>
          <a:bodyPr/>
          <a:lstStyle/>
          <a:p>
            <a:fld id="{71E7941C-A5ED-4F85-98B7-C08B3648FAFA}" type="slidenum">
              <a:rPr lang="zh-CN" altLang="en-US" smtClean="0"/>
              <a:t>‹#›</a:t>
            </a:fld>
            <a:endParaRPr lang="zh-CN" altLang="en-US"/>
          </a:p>
        </p:txBody>
      </p:sp>
    </p:spTree>
    <p:extLst>
      <p:ext uri="{BB962C8B-B14F-4D97-AF65-F5344CB8AC3E}">
        <p14:creationId xmlns:p14="http://schemas.microsoft.com/office/powerpoint/2010/main" val="2194085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4D693FB-55C3-4EED-AB36-AD73242C271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4D00AB8-E67A-4740-AE3B-1F184102372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220FB76-2ECC-4E60-B6C1-6B22C89FAD8A}"/>
              </a:ext>
            </a:extLst>
          </p:cNvPr>
          <p:cNvSpPr>
            <a:spLocks noGrp="1"/>
          </p:cNvSpPr>
          <p:nvPr>
            <p:ph type="dt" sz="half" idx="10"/>
          </p:nvPr>
        </p:nvSpPr>
        <p:spPr/>
        <p:txBody>
          <a:bodyPr/>
          <a:lstStyle/>
          <a:p>
            <a:fld id="{E1EA47F7-6CC2-462C-8E94-77F4F201A5F6}" type="datetimeFigureOut">
              <a:rPr lang="zh-CN" altLang="en-US" smtClean="0"/>
              <a:t>2021/6/24</a:t>
            </a:fld>
            <a:endParaRPr lang="zh-CN" altLang="en-US"/>
          </a:p>
        </p:txBody>
      </p:sp>
      <p:sp>
        <p:nvSpPr>
          <p:cNvPr id="5" name="页脚占位符 4">
            <a:extLst>
              <a:ext uri="{FF2B5EF4-FFF2-40B4-BE49-F238E27FC236}">
                <a16:creationId xmlns:a16="http://schemas.microsoft.com/office/drawing/2014/main" id="{DDFA6554-BE94-4E4E-85C8-473E53AA25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94620C-45C8-4E5E-BDB0-9320ACEA9D49}"/>
              </a:ext>
            </a:extLst>
          </p:cNvPr>
          <p:cNvSpPr>
            <a:spLocks noGrp="1"/>
          </p:cNvSpPr>
          <p:nvPr>
            <p:ph type="sldNum" sz="quarter" idx="12"/>
          </p:nvPr>
        </p:nvSpPr>
        <p:spPr/>
        <p:txBody>
          <a:bodyPr/>
          <a:lstStyle/>
          <a:p>
            <a:fld id="{71E7941C-A5ED-4F85-98B7-C08B3648FAFA}" type="slidenum">
              <a:rPr lang="zh-CN" altLang="en-US" smtClean="0"/>
              <a:t>‹#›</a:t>
            </a:fld>
            <a:endParaRPr lang="zh-CN" altLang="en-US"/>
          </a:p>
        </p:txBody>
      </p:sp>
    </p:spTree>
    <p:extLst>
      <p:ext uri="{BB962C8B-B14F-4D97-AF65-F5344CB8AC3E}">
        <p14:creationId xmlns:p14="http://schemas.microsoft.com/office/powerpoint/2010/main" val="3657145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8F094F-92FC-4892-80C5-A3233B83D7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8AAD38-ADA1-42D1-BC3D-D54866BF1BD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78419EE-50AF-4208-8615-20AAE7962939}"/>
              </a:ext>
            </a:extLst>
          </p:cNvPr>
          <p:cNvSpPr>
            <a:spLocks noGrp="1"/>
          </p:cNvSpPr>
          <p:nvPr>
            <p:ph type="dt" sz="half" idx="10"/>
          </p:nvPr>
        </p:nvSpPr>
        <p:spPr/>
        <p:txBody>
          <a:bodyPr/>
          <a:lstStyle/>
          <a:p>
            <a:fld id="{E1EA47F7-6CC2-462C-8E94-77F4F201A5F6}" type="datetimeFigureOut">
              <a:rPr lang="zh-CN" altLang="en-US" smtClean="0"/>
              <a:t>2021/6/24</a:t>
            </a:fld>
            <a:endParaRPr lang="zh-CN" altLang="en-US"/>
          </a:p>
        </p:txBody>
      </p:sp>
      <p:sp>
        <p:nvSpPr>
          <p:cNvPr id="5" name="页脚占位符 4">
            <a:extLst>
              <a:ext uri="{FF2B5EF4-FFF2-40B4-BE49-F238E27FC236}">
                <a16:creationId xmlns:a16="http://schemas.microsoft.com/office/drawing/2014/main" id="{8563F702-BC9A-4A47-8D72-EDCF779C40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5F7A4C2-19D6-4FCF-9EAA-BB875CEFBFA1}"/>
              </a:ext>
            </a:extLst>
          </p:cNvPr>
          <p:cNvSpPr>
            <a:spLocks noGrp="1"/>
          </p:cNvSpPr>
          <p:nvPr>
            <p:ph type="sldNum" sz="quarter" idx="12"/>
          </p:nvPr>
        </p:nvSpPr>
        <p:spPr/>
        <p:txBody>
          <a:bodyPr/>
          <a:lstStyle/>
          <a:p>
            <a:fld id="{71E7941C-A5ED-4F85-98B7-C08B3648FAFA}" type="slidenum">
              <a:rPr lang="zh-CN" altLang="en-US" smtClean="0"/>
              <a:t>‹#›</a:t>
            </a:fld>
            <a:endParaRPr lang="zh-CN" altLang="en-US"/>
          </a:p>
        </p:txBody>
      </p:sp>
    </p:spTree>
    <p:extLst>
      <p:ext uri="{BB962C8B-B14F-4D97-AF65-F5344CB8AC3E}">
        <p14:creationId xmlns:p14="http://schemas.microsoft.com/office/powerpoint/2010/main" val="2977182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0AB443-A8A3-45F3-BD40-CB84D1B2FAC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1758DD2-24B9-46F7-B480-1C8E9D338C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76F750CA-E742-4173-8D71-D9317D7C13F4}"/>
              </a:ext>
            </a:extLst>
          </p:cNvPr>
          <p:cNvSpPr>
            <a:spLocks noGrp="1"/>
          </p:cNvSpPr>
          <p:nvPr>
            <p:ph type="dt" sz="half" idx="10"/>
          </p:nvPr>
        </p:nvSpPr>
        <p:spPr/>
        <p:txBody>
          <a:bodyPr/>
          <a:lstStyle/>
          <a:p>
            <a:fld id="{E1EA47F7-6CC2-462C-8E94-77F4F201A5F6}" type="datetimeFigureOut">
              <a:rPr lang="zh-CN" altLang="en-US" smtClean="0"/>
              <a:t>2021/6/24</a:t>
            </a:fld>
            <a:endParaRPr lang="zh-CN" altLang="en-US"/>
          </a:p>
        </p:txBody>
      </p:sp>
      <p:sp>
        <p:nvSpPr>
          <p:cNvPr id="5" name="页脚占位符 4">
            <a:extLst>
              <a:ext uri="{FF2B5EF4-FFF2-40B4-BE49-F238E27FC236}">
                <a16:creationId xmlns:a16="http://schemas.microsoft.com/office/drawing/2014/main" id="{8615EEEB-90CE-4014-82CD-86E39C29A5B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731345-640D-496C-BEEC-7F8BC36C106E}"/>
              </a:ext>
            </a:extLst>
          </p:cNvPr>
          <p:cNvSpPr>
            <a:spLocks noGrp="1"/>
          </p:cNvSpPr>
          <p:nvPr>
            <p:ph type="sldNum" sz="quarter" idx="12"/>
          </p:nvPr>
        </p:nvSpPr>
        <p:spPr/>
        <p:txBody>
          <a:bodyPr/>
          <a:lstStyle/>
          <a:p>
            <a:fld id="{71E7941C-A5ED-4F85-98B7-C08B3648FAFA}" type="slidenum">
              <a:rPr lang="zh-CN" altLang="en-US" smtClean="0"/>
              <a:t>‹#›</a:t>
            </a:fld>
            <a:endParaRPr lang="zh-CN" altLang="en-US"/>
          </a:p>
        </p:txBody>
      </p:sp>
    </p:spTree>
    <p:extLst>
      <p:ext uri="{BB962C8B-B14F-4D97-AF65-F5344CB8AC3E}">
        <p14:creationId xmlns:p14="http://schemas.microsoft.com/office/powerpoint/2010/main" val="2985116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66DE8-6D2D-4B72-B9D1-B0684182AF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2452B54-2673-4297-AC51-643119D37A4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EEAD277-24C1-490B-90DB-6628C0E099F1}"/>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87176C7-6F1F-4EAA-B14E-E304E0D2AD84}"/>
              </a:ext>
            </a:extLst>
          </p:cNvPr>
          <p:cNvSpPr>
            <a:spLocks noGrp="1"/>
          </p:cNvSpPr>
          <p:nvPr>
            <p:ph type="dt" sz="half" idx="10"/>
          </p:nvPr>
        </p:nvSpPr>
        <p:spPr/>
        <p:txBody>
          <a:bodyPr/>
          <a:lstStyle/>
          <a:p>
            <a:fld id="{E1EA47F7-6CC2-462C-8E94-77F4F201A5F6}" type="datetimeFigureOut">
              <a:rPr lang="zh-CN" altLang="en-US" smtClean="0"/>
              <a:t>2021/6/24</a:t>
            </a:fld>
            <a:endParaRPr lang="zh-CN" altLang="en-US"/>
          </a:p>
        </p:txBody>
      </p:sp>
      <p:sp>
        <p:nvSpPr>
          <p:cNvPr id="6" name="页脚占位符 5">
            <a:extLst>
              <a:ext uri="{FF2B5EF4-FFF2-40B4-BE49-F238E27FC236}">
                <a16:creationId xmlns:a16="http://schemas.microsoft.com/office/drawing/2014/main" id="{2283C911-A46F-4F4C-8C3F-300EAA3BC7C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050EA72-48E1-4765-A68C-872D3A9AFB56}"/>
              </a:ext>
            </a:extLst>
          </p:cNvPr>
          <p:cNvSpPr>
            <a:spLocks noGrp="1"/>
          </p:cNvSpPr>
          <p:nvPr>
            <p:ph type="sldNum" sz="quarter" idx="12"/>
          </p:nvPr>
        </p:nvSpPr>
        <p:spPr/>
        <p:txBody>
          <a:bodyPr/>
          <a:lstStyle/>
          <a:p>
            <a:fld id="{71E7941C-A5ED-4F85-98B7-C08B3648FAFA}" type="slidenum">
              <a:rPr lang="zh-CN" altLang="en-US" smtClean="0"/>
              <a:t>‹#›</a:t>
            </a:fld>
            <a:endParaRPr lang="zh-CN" altLang="en-US"/>
          </a:p>
        </p:txBody>
      </p:sp>
    </p:spTree>
    <p:extLst>
      <p:ext uri="{BB962C8B-B14F-4D97-AF65-F5344CB8AC3E}">
        <p14:creationId xmlns:p14="http://schemas.microsoft.com/office/powerpoint/2010/main" val="1703907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F7EA8D-DABD-4FF1-9006-D4A6C4B1E5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17515E-90B8-4314-A538-6705241C05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D60F376-DF35-4832-BEC1-A056E66A8FD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93A5CF1-E1EA-49FF-9F2F-FDA0D5908F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47619E8-BD55-45A1-B8BD-502FD9EE069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9AB0006-1AE9-4344-B905-D5CC96B51D11}"/>
              </a:ext>
            </a:extLst>
          </p:cNvPr>
          <p:cNvSpPr>
            <a:spLocks noGrp="1"/>
          </p:cNvSpPr>
          <p:nvPr>
            <p:ph type="dt" sz="half" idx="10"/>
          </p:nvPr>
        </p:nvSpPr>
        <p:spPr/>
        <p:txBody>
          <a:bodyPr/>
          <a:lstStyle/>
          <a:p>
            <a:fld id="{E1EA47F7-6CC2-462C-8E94-77F4F201A5F6}" type="datetimeFigureOut">
              <a:rPr lang="zh-CN" altLang="en-US" smtClean="0"/>
              <a:t>2021/6/24</a:t>
            </a:fld>
            <a:endParaRPr lang="zh-CN" altLang="en-US"/>
          </a:p>
        </p:txBody>
      </p:sp>
      <p:sp>
        <p:nvSpPr>
          <p:cNvPr id="8" name="页脚占位符 7">
            <a:extLst>
              <a:ext uri="{FF2B5EF4-FFF2-40B4-BE49-F238E27FC236}">
                <a16:creationId xmlns:a16="http://schemas.microsoft.com/office/drawing/2014/main" id="{7B96949C-B1D7-4BA0-ABAC-E042E6ED34D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82A63E3-54EA-466F-B8A5-7331C808D8D6}"/>
              </a:ext>
            </a:extLst>
          </p:cNvPr>
          <p:cNvSpPr>
            <a:spLocks noGrp="1"/>
          </p:cNvSpPr>
          <p:nvPr>
            <p:ph type="sldNum" sz="quarter" idx="12"/>
          </p:nvPr>
        </p:nvSpPr>
        <p:spPr/>
        <p:txBody>
          <a:bodyPr/>
          <a:lstStyle/>
          <a:p>
            <a:fld id="{71E7941C-A5ED-4F85-98B7-C08B3648FAFA}" type="slidenum">
              <a:rPr lang="zh-CN" altLang="en-US" smtClean="0"/>
              <a:t>‹#›</a:t>
            </a:fld>
            <a:endParaRPr lang="zh-CN" altLang="en-US"/>
          </a:p>
        </p:txBody>
      </p:sp>
    </p:spTree>
    <p:extLst>
      <p:ext uri="{BB962C8B-B14F-4D97-AF65-F5344CB8AC3E}">
        <p14:creationId xmlns:p14="http://schemas.microsoft.com/office/powerpoint/2010/main" val="1656365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31557-0E55-4162-B2FF-426DD91089B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4CBC35F-2705-4DF1-B3B1-1277711002BE}"/>
              </a:ext>
            </a:extLst>
          </p:cNvPr>
          <p:cNvSpPr>
            <a:spLocks noGrp="1"/>
          </p:cNvSpPr>
          <p:nvPr>
            <p:ph type="dt" sz="half" idx="10"/>
          </p:nvPr>
        </p:nvSpPr>
        <p:spPr/>
        <p:txBody>
          <a:bodyPr/>
          <a:lstStyle/>
          <a:p>
            <a:fld id="{E1EA47F7-6CC2-462C-8E94-77F4F201A5F6}" type="datetimeFigureOut">
              <a:rPr lang="zh-CN" altLang="en-US" smtClean="0"/>
              <a:t>2021/6/24</a:t>
            </a:fld>
            <a:endParaRPr lang="zh-CN" altLang="en-US"/>
          </a:p>
        </p:txBody>
      </p:sp>
      <p:sp>
        <p:nvSpPr>
          <p:cNvPr id="4" name="页脚占位符 3">
            <a:extLst>
              <a:ext uri="{FF2B5EF4-FFF2-40B4-BE49-F238E27FC236}">
                <a16:creationId xmlns:a16="http://schemas.microsoft.com/office/drawing/2014/main" id="{F3868253-06F6-4169-AACC-2F2EDB7E664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5DB8DE9-560C-433B-B866-9C1B1FEE779B}"/>
              </a:ext>
            </a:extLst>
          </p:cNvPr>
          <p:cNvSpPr>
            <a:spLocks noGrp="1"/>
          </p:cNvSpPr>
          <p:nvPr>
            <p:ph type="sldNum" sz="quarter" idx="12"/>
          </p:nvPr>
        </p:nvSpPr>
        <p:spPr/>
        <p:txBody>
          <a:bodyPr/>
          <a:lstStyle/>
          <a:p>
            <a:fld id="{71E7941C-A5ED-4F85-98B7-C08B3648FAFA}" type="slidenum">
              <a:rPr lang="zh-CN" altLang="en-US" smtClean="0"/>
              <a:t>‹#›</a:t>
            </a:fld>
            <a:endParaRPr lang="zh-CN" altLang="en-US"/>
          </a:p>
        </p:txBody>
      </p:sp>
    </p:spTree>
    <p:extLst>
      <p:ext uri="{BB962C8B-B14F-4D97-AF65-F5344CB8AC3E}">
        <p14:creationId xmlns:p14="http://schemas.microsoft.com/office/powerpoint/2010/main" val="1272256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50D0EC-DEDD-469C-984E-B89B9AE5A32A}"/>
              </a:ext>
            </a:extLst>
          </p:cNvPr>
          <p:cNvSpPr>
            <a:spLocks noGrp="1"/>
          </p:cNvSpPr>
          <p:nvPr>
            <p:ph type="dt" sz="half" idx="10"/>
          </p:nvPr>
        </p:nvSpPr>
        <p:spPr/>
        <p:txBody>
          <a:bodyPr/>
          <a:lstStyle/>
          <a:p>
            <a:fld id="{E1EA47F7-6CC2-462C-8E94-77F4F201A5F6}" type="datetimeFigureOut">
              <a:rPr lang="zh-CN" altLang="en-US" smtClean="0"/>
              <a:t>2021/6/24</a:t>
            </a:fld>
            <a:endParaRPr lang="zh-CN" altLang="en-US"/>
          </a:p>
        </p:txBody>
      </p:sp>
      <p:sp>
        <p:nvSpPr>
          <p:cNvPr id="3" name="页脚占位符 2">
            <a:extLst>
              <a:ext uri="{FF2B5EF4-FFF2-40B4-BE49-F238E27FC236}">
                <a16:creationId xmlns:a16="http://schemas.microsoft.com/office/drawing/2014/main" id="{3E0CF4EB-21A4-4FB3-8946-25C5084CA4C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E884928-066F-4902-A0F2-AD23D7C16748}"/>
              </a:ext>
            </a:extLst>
          </p:cNvPr>
          <p:cNvSpPr>
            <a:spLocks noGrp="1"/>
          </p:cNvSpPr>
          <p:nvPr>
            <p:ph type="sldNum" sz="quarter" idx="12"/>
          </p:nvPr>
        </p:nvSpPr>
        <p:spPr/>
        <p:txBody>
          <a:bodyPr/>
          <a:lstStyle/>
          <a:p>
            <a:fld id="{71E7941C-A5ED-4F85-98B7-C08B3648FAFA}" type="slidenum">
              <a:rPr lang="zh-CN" altLang="en-US" smtClean="0"/>
              <a:t>‹#›</a:t>
            </a:fld>
            <a:endParaRPr lang="zh-CN" altLang="en-US"/>
          </a:p>
        </p:txBody>
      </p:sp>
    </p:spTree>
    <p:extLst>
      <p:ext uri="{BB962C8B-B14F-4D97-AF65-F5344CB8AC3E}">
        <p14:creationId xmlns:p14="http://schemas.microsoft.com/office/powerpoint/2010/main" val="711811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50875B-F906-4373-963D-94B4E59C11D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F76E5E8-381A-4A4B-9EFE-535FCA2D91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CB302-8704-4B40-AE30-19C511277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AE30786-C743-4754-B943-8A0D0BEBBEE3}"/>
              </a:ext>
            </a:extLst>
          </p:cNvPr>
          <p:cNvSpPr>
            <a:spLocks noGrp="1"/>
          </p:cNvSpPr>
          <p:nvPr>
            <p:ph type="dt" sz="half" idx="10"/>
          </p:nvPr>
        </p:nvSpPr>
        <p:spPr/>
        <p:txBody>
          <a:bodyPr/>
          <a:lstStyle/>
          <a:p>
            <a:fld id="{E1EA47F7-6CC2-462C-8E94-77F4F201A5F6}" type="datetimeFigureOut">
              <a:rPr lang="zh-CN" altLang="en-US" smtClean="0"/>
              <a:t>2021/6/24</a:t>
            </a:fld>
            <a:endParaRPr lang="zh-CN" altLang="en-US"/>
          </a:p>
        </p:txBody>
      </p:sp>
      <p:sp>
        <p:nvSpPr>
          <p:cNvPr id="6" name="页脚占位符 5">
            <a:extLst>
              <a:ext uri="{FF2B5EF4-FFF2-40B4-BE49-F238E27FC236}">
                <a16:creationId xmlns:a16="http://schemas.microsoft.com/office/drawing/2014/main" id="{0015FB7A-2CFB-4690-82A2-AD5E6202BA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1E0FE9B-338F-4BD2-8F4D-45D1EC287CB9}"/>
              </a:ext>
            </a:extLst>
          </p:cNvPr>
          <p:cNvSpPr>
            <a:spLocks noGrp="1"/>
          </p:cNvSpPr>
          <p:nvPr>
            <p:ph type="sldNum" sz="quarter" idx="12"/>
          </p:nvPr>
        </p:nvSpPr>
        <p:spPr/>
        <p:txBody>
          <a:bodyPr/>
          <a:lstStyle/>
          <a:p>
            <a:fld id="{71E7941C-A5ED-4F85-98B7-C08B3648FAFA}" type="slidenum">
              <a:rPr lang="zh-CN" altLang="en-US" smtClean="0"/>
              <a:t>‹#›</a:t>
            </a:fld>
            <a:endParaRPr lang="zh-CN" altLang="en-US"/>
          </a:p>
        </p:txBody>
      </p:sp>
    </p:spTree>
    <p:extLst>
      <p:ext uri="{BB962C8B-B14F-4D97-AF65-F5344CB8AC3E}">
        <p14:creationId xmlns:p14="http://schemas.microsoft.com/office/powerpoint/2010/main" val="2888776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40F249-8AFF-4143-988A-7960AAD4888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4A83C39-70B7-4DB5-ABC4-305C26352E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23C7AE2-DD29-43F2-A1B1-7EF2DAF37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DA75CEE-2F88-4AD8-AB1F-5B599E777543}"/>
              </a:ext>
            </a:extLst>
          </p:cNvPr>
          <p:cNvSpPr>
            <a:spLocks noGrp="1"/>
          </p:cNvSpPr>
          <p:nvPr>
            <p:ph type="dt" sz="half" idx="10"/>
          </p:nvPr>
        </p:nvSpPr>
        <p:spPr/>
        <p:txBody>
          <a:bodyPr/>
          <a:lstStyle/>
          <a:p>
            <a:fld id="{E1EA47F7-6CC2-462C-8E94-77F4F201A5F6}" type="datetimeFigureOut">
              <a:rPr lang="zh-CN" altLang="en-US" smtClean="0"/>
              <a:t>2021/6/24</a:t>
            </a:fld>
            <a:endParaRPr lang="zh-CN" altLang="en-US"/>
          </a:p>
        </p:txBody>
      </p:sp>
      <p:sp>
        <p:nvSpPr>
          <p:cNvPr id="6" name="页脚占位符 5">
            <a:extLst>
              <a:ext uri="{FF2B5EF4-FFF2-40B4-BE49-F238E27FC236}">
                <a16:creationId xmlns:a16="http://schemas.microsoft.com/office/drawing/2014/main" id="{2FB1111C-73FB-4B4E-82B3-C4FF5EAF09A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25F10A-44FB-4D09-8D88-AF9A45B88413}"/>
              </a:ext>
            </a:extLst>
          </p:cNvPr>
          <p:cNvSpPr>
            <a:spLocks noGrp="1"/>
          </p:cNvSpPr>
          <p:nvPr>
            <p:ph type="sldNum" sz="quarter" idx="12"/>
          </p:nvPr>
        </p:nvSpPr>
        <p:spPr/>
        <p:txBody>
          <a:bodyPr/>
          <a:lstStyle/>
          <a:p>
            <a:fld id="{71E7941C-A5ED-4F85-98B7-C08B3648FAFA}" type="slidenum">
              <a:rPr lang="zh-CN" altLang="en-US" smtClean="0"/>
              <a:t>‹#›</a:t>
            </a:fld>
            <a:endParaRPr lang="zh-CN" altLang="en-US"/>
          </a:p>
        </p:txBody>
      </p:sp>
    </p:spTree>
    <p:extLst>
      <p:ext uri="{BB962C8B-B14F-4D97-AF65-F5344CB8AC3E}">
        <p14:creationId xmlns:p14="http://schemas.microsoft.com/office/powerpoint/2010/main" val="1137982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40FB99D-87B6-4C61-9873-32E4EDF116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87F1A8C-304D-4F40-8604-34F2655845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88142EB-B12A-4BEE-AEA4-7DDE275352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EA47F7-6CC2-462C-8E94-77F4F201A5F6}" type="datetimeFigureOut">
              <a:rPr lang="zh-CN" altLang="en-US" smtClean="0"/>
              <a:t>2021/6/24</a:t>
            </a:fld>
            <a:endParaRPr lang="zh-CN" altLang="en-US"/>
          </a:p>
        </p:txBody>
      </p:sp>
      <p:sp>
        <p:nvSpPr>
          <p:cNvPr id="5" name="页脚占位符 4">
            <a:extLst>
              <a:ext uri="{FF2B5EF4-FFF2-40B4-BE49-F238E27FC236}">
                <a16:creationId xmlns:a16="http://schemas.microsoft.com/office/drawing/2014/main" id="{A6AB43BA-BD5C-4261-8F3E-E7C38BA06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FCC3E32-A93B-4773-9672-5685F2F036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7941C-A5ED-4F85-98B7-C08B3648FAFA}" type="slidenum">
              <a:rPr lang="zh-CN" altLang="en-US" smtClean="0"/>
              <a:t>‹#›</a:t>
            </a:fld>
            <a:endParaRPr lang="zh-CN" altLang="en-US"/>
          </a:p>
        </p:txBody>
      </p:sp>
    </p:spTree>
    <p:extLst>
      <p:ext uri="{BB962C8B-B14F-4D97-AF65-F5344CB8AC3E}">
        <p14:creationId xmlns:p14="http://schemas.microsoft.com/office/powerpoint/2010/main" val="2172628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www.icalepcs.org/EPS_EPCS_awardees.html" TargetMode="External"/><Relationship Id="rId5" Type="http://schemas.openxmlformats.org/officeDocument/2006/relationships/image" Target="../media/image20.png"/><Relationship Id="rId4" Type="http://schemas.openxmlformats.org/officeDocument/2006/relationships/hyperlink" Target="http://qikan.cqvip.com/Qikan/Article/Detail?id=4706201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249A89-E8B4-4DCD-B303-3248E9D1774A}"/>
              </a:ext>
            </a:extLst>
          </p:cNvPr>
          <p:cNvSpPr>
            <a:spLocks noGrp="1"/>
          </p:cNvSpPr>
          <p:nvPr>
            <p:ph type="ctrTitle"/>
          </p:nvPr>
        </p:nvSpPr>
        <p:spPr>
          <a:xfrm>
            <a:off x="1524000" y="2138901"/>
            <a:ext cx="9144000" cy="1712970"/>
          </a:xfrm>
        </p:spPr>
        <p:txBody>
          <a:bodyPr>
            <a:normAutofit fontScale="90000"/>
          </a:bodyPr>
          <a:lstStyle/>
          <a:p>
            <a:r>
              <a:rPr lang="en-US" altLang="zh-CN" dirty="0"/>
              <a:t>The plan of international cooperation in control system</a:t>
            </a:r>
            <a:endParaRPr lang="zh-CN" altLang="en-US" dirty="0"/>
          </a:p>
        </p:txBody>
      </p:sp>
      <p:sp>
        <p:nvSpPr>
          <p:cNvPr id="3" name="副标题 2">
            <a:extLst>
              <a:ext uri="{FF2B5EF4-FFF2-40B4-BE49-F238E27FC236}">
                <a16:creationId xmlns:a16="http://schemas.microsoft.com/office/drawing/2014/main" id="{6F68D85B-EBC8-41D3-BD54-5DF89BEE3AAC}"/>
              </a:ext>
            </a:extLst>
          </p:cNvPr>
          <p:cNvSpPr>
            <a:spLocks noGrp="1"/>
          </p:cNvSpPr>
          <p:nvPr>
            <p:ph type="subTitle" idx="1"/>
          </p:nvPr>
        </p:nvSpPr>
        <p:spPr>
          <a:xfrm>
            <a:off x="1524000" y="4627758"/>
            <a:ext cx="9144000" cy="1655762"/>
          </a:xfrm>
        </p:spPr>
        <p:txBody>
          <a:bodyPr/>
          <a:lstStyle/>
          <a:p>
            <a:r>
              <a:rPr lang="en-US" altLang="zh-CN" dirty="0"/>
              <a:t>Presented</a:t>
            </a:r>
            <a:r>
              <a:rPr lang="zh-CN" altLang="en-US" dirty="0"/>
              <a:t> </a:t>
            </a:r>
            <a:r>
              <a:rPr lang="en-US" altLang="zh-CN" dirty="0"/>
              <a:t>by</a:t>
            </a:r>
            <a:r>
              <a:rPr lang="zh-CN" altLang="en-US" dirty="0"/>
              <a:t> </a:t>
            </a:r>
            <a:r>
              <a:rPr lang="en-US" altLang="zh-CN" dirty="0"/>
              <a:t>Li</a:t>
            </a:r>
            <a:r>
              <a:rPr lang="zh-CN" altLang="en-US" dirty="0"/>
              <a:t> </a:t>
            </a:r>
            <a:r>
              <a:rPr lang="en-US" altLang="zh-CN" dirty="0"/>
              <a:t>Gang</a:t>
            </a:r>
          </a:p>
          <a:p>
            <a:r>
              <a:rPr lang="en-US" altLang="zh-CN" dirty="0"/>
              <a:t>CEPC day </a:t>
            </a:r>
          </a:p>
          <a:p>
            <a:r>
              <a:rPr lang="en-US" altLang="zh-CN" dirty="0"/>
              <a:t>20210625</a:t>
            </a:r>
            <a:endParaRPr lang="zh-CN" altLang="en-US" dirty="0"/>
          </a:p>
        </p:txBody>
      </p:sp>
    </p:spTree>
    <p:extLst>
      <p:ext uri="{BB962C8B-B14F-4D97-AF65-F5344CB8AC3E}">
        <p14:creationId xmlns:p14="http://schemas.microsoft.com/office/powerpoint/2010/main" val="3145028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A48E82-02B8-4776-96C6-7F9F266E289D}"/>
              </a:ext>
            </a:extLst>
          </p:cNvPr>
          <p:cNvSpPr>
            <a:spLocks noGrp="1"/>
          </p:cNvSpPr>
          <p:nvPr>
            <p:ph type="title"/>
          </p:nvPr>
        </p:nvSpPr>
        <p:spPr/>
        <p:txBody>
          <a:bodyPr/>
          <a:lstStyle/>
          <a:p>
            <a:r>
              <a:rPr lang="en-US" altLang="zh-CN" dirty="0"/>
              <a:t>Past cooperation (Tools)</a:t>
            </a:r>
            <a:endParaRPr lang="zh-CN" altLang="en-US" dirty="0"/>
          </a:p>
        </p:txBody>
      </p:sp>
      <p:sp>
        <p:nvSpPr>
          <p:cNvPr id="3" name="内容占位符 2">
            <a:extLst>
              <a:ext uri="{FF2B5EF4-FFF2-40B4-BE49-F238E27FC236}">
                <a16:creationId xmlns:a16="http://schemas.microsoft.com/office/drawing/2014/main" id="{69C94CD8-337B-4F50-B757-B89C86D252FD}"/>
              </a:ext>
            </a:extLst>
          </p:cNvPr>
          <p:cNvSpPr>
            <a:spLocks noGrp="1"/>
          </p:cNvSpPr>
          <p:nvPr>
            <p:ph idx="1"/>
          </p:nvPr>
        </p:nvSpPr>
        <p:spPr/>
        <p:txBody>
          <a:bodyPr/>
          <a:lstStyle/>
          <a:p>
            <a:r>
              <a:rPr lang="en-US" altLang="zh-CN" dirty="0"/>
              <a:t>MEDM</a:t>
            </a:r>
          </a:p>
          <a:p>
            <a:pPr lvl="1">
              <a:buFont typeface="Wingdings" panose="05000000000000000000" pitchFamily="2" charset="2"/>
              <a:buChar char="n"/>
            </a:pPr>
            <a:r>
              <a:rPr lang="en-US" altLang="zh-CN" dirty="0"/>
              <a:t>“JPT, the Jefferson Plotting Toolkit, developed at the Thomas Jefferson National Accelerator Facility by Ge Lei, may also be used with the MEDM Cartesian Plot”, from “</a:t>
            </a:r>
            <a:r>
              <a:rPr lang="en-US" altLang="zh-CN" b="1" dirty="0"/>
              <a:t>MEDM Reference Manual</a:t>
            </a:r>
            <a:r>
              <a:rPr lang="en-US" altLang="zh-CN" dirty="0"/>
              <a:t>”</a:t>
            </a:r>
          </a:p>
          <a:p>
            <a:r>
              <a:rPr lang="en-US" altLang="zh-CN" dirty="0"/>
              <a:t>CSS</a:t>
            </a:r>
          </a:p>
          <a:p>
            <a:pPr lvl="1">
              <a:buFont typeface="Wingdings" panose="05000000000000000000" pitchFamily="2" charset="2"/>
              <a:buChar char="n"/>
            </a:pPr>
            <a:r>
              <a:rPr lang="en-US" altLang="zh-CN" dirty="0"/>
              <a:t>DESY,SNS(BOY),FRIB,ITER and ESS</a:t>
            </a:r>
          </a:p>
          <a:p>
            <a:r>
              <a:rPr lang="en-US" altLang="zh-CN" dirty="0"/>
              <a:t>Archive Appliance</a:t>
            </a:r>
          </a:p>
          <a:p>
            <a:r>
              <a:rPr lang="en-US" altLang="zh-CN" dirty="0"/>
              <a:t>XAL-Open XAL</a:t>
            </a:r>
            <a:endParaRPr lang="zh-CN" altLang="en-US" dirty="0"/>
          </a:p>
        </p:txBody>
      </p:sp>
      <p:pic>
        <p:nvPicPr>
          <p:cNvPr id="4" name="Picture 2">
            <a:extLst>
              <a:ext uri="{FF2B5EF4-FFF2-40B4-BE49-F238E27FC236}">
                <a16:creationId xmlns:a16="http://schemas.microsoft.com/office/drawing/2014/main" id="{F2812002-BC4F-4C0A-A36A-9240190E8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6518" y="3429000"/>
            <a:ext cx="4292118" cy="317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图片 4">
            <a:extLst>
              <a:ext uri="{FF2B5EF4-FFF2-40B4-BE49-F238E27FC236}">
                <a16:creationId xmlns:a16="http://schemas.microsoft.com/office/drawing/2014/main" id="{837DB3A2-55C8-4555-AF11-EC5EE2FCDC69}"/>
              </a:ext>
            </a:extLst>
          </p:cNvPr>
          <p:cNvPicPr>
            <a:picLocks noChangeAspect="1"/>
          </p:cNvPicPr>
          <p:nvPr/>
        </p:nvPicPr>
        <p:blipFill>
          <a:blip r:embed="rId3"/>
          <a:stretch>
            <a:fillRect/>
          </a:stretch>
        </p:blipFill>
        <p:spPr>
          <a:xfrm>
            <a:off x="1124450" y="5306611"/>
            <a:ext cx="6281148" cy="1186264"/>
          </a:xfrm>
          <a:prstGeom prst="rect">
            <a:avLst/>
          </a:prstGeom>
        </p:spPr>
      </p:pic>
      <p:pic>
        <p:nvPicPr>
          <p:cNvPr id="6" name="图片 5">
            <a:extLst>
              <a:ext uri="{FF2B5EF4-FFF2-40B4-BE49-F238E27FC236}">
                <a16:creationId xmlns:a16="http://schemas.microsoft.com/office/drawing/2014/main" id="{8DF3F1D0-5B6C-4992-8D17-FEA9BC06CEAA}"/>
              </a:ext>
            </a:extLst>
          </p:cNvPr>
          <p:cNvPicPr>
            <a:picLocks noChangeAspect="1"/>
          </p:cNvPicPr>
          <p:nvPr/>
        </p:nvPicPr>
        <p:blipFill>
          <a:blip r:embed="rId4"/>
          <a:stretch>
            <a:fillRect/>
          </a:stretch>
        </p:blipFill>
        <p:spPr>
          <a:xfrm>
            <a:off x="9716491" y="63608"/>
            <a:ext cx="2326937" cy="2258174"/>
          </a:xfrm>
          <a:prstGeom prst="rect">
            <a:avLst/>
          </a:prstGeom>
        </p:spPr>
      </p:pic>
      <p:pic>
        <p:nvPicPr>
          <p:cNvPr id="7" name="图片 6">
            <a:extLst>
              <a:ext uri="{FF2B5EF4-FFF2-40B4-BE49-F238E27FC236}">
                <a16:creationId xmlns:a16="http://schemas.microsoft.com/office/drawing/2014/main" id="{EDA0F6DC-BBBA-4158-84F0-BAFBB79F4C82}"/>
              </a:ext>
            </a:extLst>
          </p:cNvPr>
          <p:cNvPicPr>
            <a:picLocks noChangeAspect="1"/>
          </p:cNvPicPr>
          <p:nvPr/>
        </p:nvPicPr>
        <p:blipFill>
          <a:blip r:embed="rId5"/>
          <a:stretch>
            <a:fillRect/>
          </a:stretch>
        </p:blipFill>
        <p:spPr>
          <a:xfrm>
            <a:off x="6893782" y="47706"/>
            <a:ext cx="5319671" cy="2243342"/>
          </a:xfrm>
          <a:prstGeom prst="rect">
            <a:avLst/>
          </a:prstGeom>
        </p:spPr>
      </p:pic>
    </p:spTree>
    <p:extLst>
      <p:ext uri="{BB962C8B-B14F-4D97-AF65-F5344CB8AC3E}">
        <p14:creationId xmlns:p14="http://schemas.microsoft.com/office/powerpoint/2010/main" val="233385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41F9DE-5DE4-4DC0-BAFA-D97731993CAF}"/>
              </a:ext>
            </a:extLst>
          </p:cNvPr>
          <p:cNvSpPr>
            <a:spLocks noGrp="1"/>
          </p:cNvSpPr>
          <p:nvPr>
            <p:ph type="title"/>
          </p:nvPr>
        </p:nvSpPr>
        <p:spPr/>
        <p:txBody>
          <a:bodyPr/>
          <a:lstStyle/>
          <a:p>
            <a:r>
              <a:rPr lang="en-US" altLang="zh-CN" dirty="0"/>
              <a:t>Potential cooperation</a:t>
            </a:r>
            <a:endParaRPr lang="zh-CN" altLang="en-US" dirty="0"/>
          </a:p>
        </p:txBody>
      </p:sp>
      <p:sp>
        <p:nvSpPr>
          <p:cNvPr id="3" name="内容占位符 2">
            <a:extLst>
              <a:ext uri="{FF2B5EF4-FFF2-40B4-BE49-F238E27FC236}">
                <a16:creationId xmlns:a16="http://schemas.microsoft.com/office/drawing/2014/main" id="{D5C9971B-A331-40F8-9E73-C0C7C3B1DA0A}"/>
              </a:ext>
            </a:extLst>
          </p:cNvPr>
          <p:cNvSpPr>
            <a:spLocks noGrp="1"/>
          </p:cNvSpPr>
          <p:nvPr>
            <p:ph idx="1"/>
          </p:nvPr>
        </p:nvSpPr>
        <p:spPr/>
        <p:txBody>
          <a:bodyPr/>
          <a:lstStyle/>
          <a:p>
            <a:r>
              <a:rPr lang="en-US" altLang="zh-CN" dirty="0"/>
              <a:t>Hold ICALEPCS and international EPICS workshop</a:t>
            </a:r>
          </a:p>
          <a:p>
            <a:endParaRPr lang="en-US" altLang="zh-CN" dirty="0"/>
          </a:p>
          <a:p>
            <a:r>
              <a:rPr lang="en-US" altLang="zh-CN" dirty="0"/>
              <a:t>Be member of EPICS Council</a:t>
            </a:r>
          </a:p>
          <a:p>
            <a:endParaRPr lang="en-US" altLang="zh-CN" dirty="0"/>
          </a:p>
          <a:p>
            <a:r>
              <a:rPr lang="en-US" altLang="zh-CN" dirty="0"/>
              <a:t>Join in work group(Core, CSS and Python)</a:t>
            </a:r>
          </a:p>
          <a:p>
            <a:endParaRPr lang="en-US" altLang="zh-CN" dirty="0"/>
          </a:p>
          <a:p>
            <a:r>
              <a:rPr lang="en-US" altLang="zh-CN" dirty="0"/>
              <a:t>TOOLs or system design for CEPC specification</a:t>
            </a:r>
          </a:p>
          <a:p>
            <a:pPr lvl="1"/>
            <a:r>
              <a:rPr lang="en-US" altLang="zh-CN" dirty="0"/>
              <a:t>Apps and WeChat by IHEP</a:t>
            </a:r>
          </a:p>
          <a:p>
            <a:pPr lvl="1"/>
            <a:r>
              <a:rPr lang="en-US" altLang="zh-CN" dirty="0" err="1"/>
              <a:t>Etc</a:t>
            </a:r>
            <a:endParaRPr lang="en-US" altLang="zh-CN" dirty="0"/>
          </a:p>
          <a:p>
            <a:endParaRPr lang="en-US" altLang="zh-CN" dirty="0"/>
          </a:p>
          <a:p>
            <a:endParaRPr lang="en-US" altLang="zh-CN" dirty="0"/>
          </a:p>
          <a:p>
            <a:endParaRPr lang="zh-CN" altLang="en-US" dirty="0"/>
          </a:p>
        </p:txBody>
      </p:sp>
      <p:pic>
        <p:nvPicPr>
          <p:cNvPr id="5" name="图片 4">
            <a:extLst>
              <a:ext uri="{FF2B5EF4-FFF2-40B4-BE49-F238E27FC236}">
                <a16:creationId xmlns:a16="http://schemas.microsoft.com/office/drawing/2014/main" id="{B0610650-1FD9-47A3-B957-4EF9B6A97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2979" y="4556097"/>
            <a:ext cx="3737701" cy="2101406"/>
          </a:xfrm>
          <a:prstGeom prst="rect">
            <a:avLst/>
          </a:prstGeom>
        </p:spPr>
      </p:pic>
      <p:grpSp>
        <p:nvGrpSpPr>
          <p:cNvPr id="8" name="组合 7">
            <a:extLst>
              <a:ext uri="{FF2B5EF4-FFF2-40B4-BE49-F238E27FC236}">
                <a16:creationId xmlns:a16="http://schemas.microsoft.com/office/drawing/2014/main" id="{9D1FE784-0637-49C6-AA59-5E807967D778}"/>
              </a:ext>
            </a:extLst>
          </p:cNvPr>
          <p:cNvGrpSpPr/>
          <p:nvPr/>
        </p:nvGrpSpPr>
        <p:grpSpPr>
          <a:xfrm>
            <a:off x="8325015" y="2318709"/>
            <a:ext cx="3803372" cy="2126108"/>
            <a:chOff x="8325015" y="2318709"/>
            <a:chExt cx="3803372" cy="2126108"/>
          </a:xfrm>
        </p:grpSpPr>
        <p:pic>
          <p:nvPicPr>
            <p:cNvPr id="6" name="图片 5">
              <a:extLst>
                <a:ext uri="{FF2B5EF4-FFF2-40B4-BE49-F238E27FC236}">
                  <a16:creationId xmlns:a16="http://schemas.microsoft.com/office/drawing/2014/main" id="{18DABE1C-EDDC-4F29-985F-5BD0480DCB10}"/>
                </a:ext>
              </a:extLst>
            </p:cNvPr>
            <p:cNvPicPr>
              <a:picLocks noChangeAspect="1"/>
            </p:cNvPicPr>
            <p:nvPr/>
          </p:nvPicPr>
          <p:blipFill>
            <a:blip r:embed="rId3"/>
            <a:stretch>
              <a:fillRect/>
            </a:stretch>
          </p:blipFill>
          <p:spPr>
            <a:xfrm>
              <a:off x="8325015" y="2318709"/>
              <a:ext cx="3803372" cy="2126108"/>
            </a:xfrm>
            <a:prstGeom prst="rect">
              <a:avLst/>
            </a:prstGeom>
          </p:spPr>
        </p:pic>
        <p:pic>
          <p:nvPicPr>
            <p:cNvPr id="7" name="图片 6">
              <a:extLst>
                <a:ext uri="{FF2B5EF4-FFF2-40B4-BE49-F238E27FC236}">
                  <a16:creationId xmlns:a16="http://schemas.microsoft.com/office/drawing/2014/main" id="{E2CFF4D6-9737-4237-9A9A-6C2B51C8C03E}"/>
                </a:ext>
              </a:extLst>
            </p:cNvPr>
            <p:cNvPicPr>
              <a:picLocks noChangeAspect="1"/>
            </p:cNvPicPr>
            <p:nvPr/>
          </p:nvPicPr>
          <p:blipFill>
            <a:blip r:embed="rId4"/>
            <a:stretch>
              <a:fillRect/>
            </a:stretch>
          </p:blipFill>
          <p:spPr>
            <a:xfrm>
              <a:off x="9903958" y="2566229"/>
              <a:ext cx="864096" cy="862771"/>
            </a:xfrm>
            <a:prstGeom prst="rect">
              <a:avLst/>
            </a:prstGeom>
          </p:spPr>
        </p:pic>
      </p:grpSp>
      <p:pic>
        <p:nvPicPr>
          <p:cNvPr id="9" name="图片 8">
            <a:extLst>
              <a:ext uri="{FF2B5EF4-FFF2-40B4-BE49-F238E27FC236}">
                <a16:creationId xmlns:a16="http://schemas.microsoft.com/office/drawing/2014/main" id="{C0A9D147-5487-446A-AC59-7A25EC3F23BA}"/>
              </a:ext>
            </a:extLst>
          </p:cNvPr>
          <p:cNvPicPr>
            <a:picLocks noChangeAspect="1"/>
          </p:cNvPicPr>
          <p:nvPr/>
        </p:nvPicPr>
        <p:blipFill>
          <a:blip r:embed="rId5"/>
          <a:stretch>
            <a:fillRect/>
          </a:stretch>
        </p:blipFill>
        <p:spPr>
          <a:xfrm>
            <a:off x="10183590" y="67115"/>
            <a:ext cx="1897090" cy="1803278"/>
          </a:xfrm>
          <a:prstGeom prst="rect">
            <a:avLst/>
          </a:prstGeom>
        </p:spPr>
      </p:pic>
    </p:spTree>
    <p:extLst>
      <p:ext uri="{BB962C8B-B14F-4D97-AF65-F5344CB8AC3E}">
        <p14:creationId xmlns:p14="http://schemas.microsoft.com/office/powerpoint/2010/main" val="293413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FA4E3A-ECD9-4AEE-A6EE-05C7273E9C24}"/>
              </a:ext>
            </a:extLst>
          </p:cNvPr>
          <p:cNvSpPr>
            <a:spLocks noGrp="1"/>
          </p:cNvSpPr>
          <p:nvPr>
            <p:ph type="title"/>
          </p:nvPr>
        </p:nvSpPr>
        <p:spPr/>
        <p:txBody>
          <a:bodyPr/>
          <a:lstStyle/>
          <a:p>
            <a:r>
              <a:rPr lang="en-US" altLang="zh-CN" dirty="0"/>
              <a:t>Potential cooperation</a:t>
            </a:r>
            <a:endParaRPr lang="zh-CN" altLang="en-US" dirty="0"/>
          </a:p>
        </p:txBody>
      </p:sp>
      <p:sp>
        <p:nvSpPr>
          <p:cNvPr id="3" name="内容占位符 2">
            <a:extLst>
              <a:ext uri="{FF2B5EF4-FFF2-40B4-BE49-F238E27FC236}">
                <a16:creationId xmlns:a16="http://schemas.microsoft.com/office/drawing/2014/main" id="{AA7DBE24-D1C7-4ABE-B066-BCFC1348B306}"/>
              </a:ext>
            </a:extLst>
          </p:cNvPr>
          <p:cNvSpPr>
            <a:spLocks noGrp="1"/>
          </p:cNvSpPr>
          <p:nvPr>
            <p:ph idx="1"/>
          </p:nvPr>
        </p:nvSpPr>
        <p:spPr/>
        <p:txBody>
          <a:bodyPr/>
          <a:lstStyle/>
          <a:p>
            <a:r>
              <a:rPr lang="en-US" altLang="zh-CN" dirty="0"/>
              <a:t>Timing system</a:t>
            </a:r>
          </a:p>
          <a:p>
            <a:pPr lvl="1"/>
            <a:r>
              <a:rPr lang="en-US" altLang="zh-CN" dirty="0"/>
              <a:t>EVG/EVR: </a:t>
            </a:r>
            <a:r>
              <a:rPr lang="en-US" altLang="zh-CN" dirty="0" err="1"/>
              <a:t>Event+timestamp</a:t>
            </a:r>
            <a:r>
              <a:rPr lang="en-US" altLang="zh-CN" dirty="0"/>
              <a:t>, VME-&gt;ATCA/</a:t>
            </a:r>
            <a:r>
              <a:rPr lang="en-US" altLang="zh-CN" dirty="0" err="1"/>
              <a:t>uTCA</a:t>
            </a:r>
            <a:endParaRPr lang="en-US" altLang="zh-CN" dirty="0"/>
          </a:p>
          <a:p>
            <a:pPr lvl="1"/>
            <a:r>
              <a:rPr lang="en-US" altLang="zh-CN" dirty="0" err="1"/>
              <a:t>WhiteRabbit</a:t>
            </a:r>
            <a:r>
              <a:rPr lang="en-US" altLang="zh-CN" dirty="0"/>
              <a:t>: </a:t>
            </a:r>
            <a:r>
              <a:rPr lang="en-US" altLang="zh-CN" dirty="0" err="1"/>
              <a:t>Timestamp+Event</a:t>
            </a:r>
            <a:endParaRPr lang="zh-CN" altLang="en-US" dirty="0"/>
          </a:p>
          <a:p>
            <a:r>
              <a:rPr lang="en-US" altLang="zh-CN" dirty="0"/>
              <a:t>Domestic PLC</a:t>
            </a:r>
            <a:endParaRPr lang="zh-CN" altLang="en-US" dirty="0"/>
          </a:p>
          <a:p>
            <a:pPr lvl="1"/>
            <a:r>
              <a:rPr lang="en-US" altLang="zh-CN" dirty="0"/>
              <a:t>Siemens, Schneider, Allen Bradley, Yokogawa, Omron</a:t>
            </a:r>
          </a:p>
          <a:p>
            <a:pPr lvl="1"/>
            <a:r>
              <a:rPr lang="en-US" altLang="zh-CN" dirty="0" err="1"/>
              <a:t>Supcon</a:t>
            </a:r>
            <a:r>
              <a:rPr lang="en-US" altLang="zh-CN" dirty="0"/>
              <a:t>, </a:t>
            </a:r>
            <a:r>
              <a:rPr lang="en-US" altLang="zh-CN" dirty="0" err="1"/>
              <a:t>HollySys</a:t>
            </a:r>
            <a:r>
              <a:rPr lang="en-US" altLang="zh-CN" dirty="0"/>
              <a:t>???</a:t>
            </a:r>
          </a:p>
          <a:p>
            <a:pPr lvl="1"/>
            <a:endParaRPr lang="en-US" altLang="zh-CN" dirty="0"/>
          </a:p>
          <a:p>
            <a:pPr lvl="1"/>
            <a:endParaRPr lang="zh-CN" altLang="en-US" dirty="0"/>
          </a:p>
        </p:txBody>
      </p:sp>
      <p:pic>
        <p:nvPicPr>
          <p:cNvPr id="5" name="图片 4">
            <a:extLst>
              <a:ext uri="{FF2B5EF4-FFF2-40B4-BE49-F238E27FC236}">
                <a16:creationId xmlns:a16="http://schemas.microsoft.com/office/drawing/2014/main" id="{558F4441-E965-442A-A94E-D73E3FA94D28}"/>
              </a:ext>
            </a:extLst>
          </p:cNvPr>
          <p:cNvPicPr>
            <a:picLocks noChangeAspect="1"/>
          </p:cNvPicPr>
          <p:nvPr/>
        </p:nvPicPr>
        <p:blipFill>
          <a:blip r:embed="rId2"/>
          <a:stretch>
            <a:fillRect/>
          </a:stretch>
        </p:blipFill>
        <p:spPr>
          <a:xfrm>
            <a:off x="5939624" y="4464829"/>
            <a:ext cx="3638508" cy="1935005"/>
          </a:xfrm>
          <a:prstGeom prst="rect">
            <a:avLst/>
          </a:prstGeom>
        </p:spPr>
      </p:pic>
      <p:pic>
        <p:nvPicPr>
          <p:cNvPr id="6" name="图片 5">
            <a:extLst>
              <a:ext uri="{FF2B5EF4-FFF2-40B4-BE49-F238E27FC236}">
                <a16:creationId xmlns:a16="http://schemas.microsoft.com/office/drawing/2014/main" id="{640ACC25-0148-40F0-82C5-0E3E814AA274}"/>
              </a:ext>
            </a:extLst>
          </p:cNvPr>
          <p:cNvPicPr>
            <a:picLocks noChangeAspect="1"/>
          </p:cNvPicPr>
          <p:nvPr/>
        </p:nvPicPr>
        <p:blipFill>
          <a:blip r:embed="rId3"/>
          <a:stretch>
            <a:fillRect/>
          </a:stretch>
        </p:blipFill>
        <p:spPr>
          <a:xfrm>
            <a:off x="1271579" y="4552765"/>
            <a:ext cx="3936526" cy="1759135"/>
          </a:xfrm>
          <a:prstGeom prst="rect">
            <a:avLst/>
          </a:prstGeom>
        </p:spPr>
      </p:pic>
    </p:spTree>
    <p:extLst>
      <p:ext uri="{BB962C8B-B14F-4D97-AF65-F5344CB8AC3E}">
        <p14:creationId xmlns:p14="http://schemas.microsoft.com/office/powerpoint/2010/main" val="2047696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FA4E3A-ECD9-4AEE-A6EE-05C7273E9C24}"/>
              </a:ext>
            </a:extLst>
          </p:cNvPr>
          <p:cNvSpPr>
            <a:spLocks noGrp="1"/>
          </p:cNvSpPr>
          <p:nvPr>
            <p:ph type="title"/>
          </p:nvPr>
        </p:nvSpPr>
        <p:spPr/>
        <p:txBody>
          <a:bodyPr/>
          <a:lstStyle/>
          <a:p>
            <a:r>
              <a:rPr lang="en-US" altLang="zh-CN" dirty="0"/>
              <a:t>Potential cooperation</a:t>
            </a:r>
            <a:endParaRPr lang="zh-CN" altLang="en-US" dirty="0"/>
          </a:p>
        </p:txBody>
      </p:sp>
      <p:sp>
        <p:nvSpPr>
          <p:cNvPr id="3" name="内容占位符 2">
            <a:extLst>
              <a:ext uri="{FF2B5EF4-FFF2-40B4-BE49-F238E27FC236}">
                <a16:creationId xmlns:a16="http://schemas.microsoft.com/office/drawing/2014/main" id="{AA7DBE24-D1C7-4ABE-B066-BCFC1348B306}"/>
              </a:ext>
            </a:extLst>
          </p:cNvPr>
          <p:cNvSpPr>
            <a:spLocks noGrp="1"/>
          </p:cNvSpPr>
          <p:nvPr>
            <p:ph idx="1"/>
          </p:nvPr>
        </p:nvSpPr>
        <p:spPr/>
        <p:txBody>
          <a:bodyPr/>
          <a:lstStyle/>
          <a:p>
            <a:r>
              <a:rPr lang="en-US" altLang="zh-CN" dirty="0"/>
              <a:t>Database</a:t>
            </a:r>
          </a:p>
          <a:p>
            <a:pPr lvl="1"/>
            <a:endParaRPr lang="en-US" altLang="zh-CN" dirty="0"/>
          </a:p>
          <a:p>
            <a:pPr lvl="1"/>
            <a:endParaRPr lang="zh-CN" altLang="en-US" dirty="0"/>
          </a:p>
        </p:txBody>
      </p:sp>
      <p:pic>
        <p:nvPicPr>
          <p:cNvPr id="4" name="图片 3">
            <a:extLst>
              <a:ext uri="{FF2B5EF4-FFF2-40B4-BE49-F238E27FC236}">
                <a16:creationId xmlns:a16="http://schemas.microsoft.com/office/drawing/2014/main" id="{A8FDAA53-A9AC-4FE5-993E-EC2D0FBD14F2}"/>
              </a:ext>
            </a:extLst>
          </p:cNvPr>
          <p:cNvPicPr>
            <a:picLocks noChangeAspect="1"/>
          </p:cNvPicPr>
          <p:nvPr/>
        </p:nvPicPr>
        <p:blipFill>
          <a:blip r:embed="rId2"/>
          <a:stretch>
            <a:fillRect/>
          </a:stretch>
        </p:blipFill>
        <p:spPr>
          <a:xfrm>
            <a:off x="953949" y="2438908"/>
            <a:ext cx="8786399" cy="2723434"/>
          </a:xfrm>
          <a:prstGeom prst="rect">
            <a:avLst/>
          </a:prstGeom>
        </p:spPr>
      </p:pic>
    </p:spTree>
    <p:extLst>
      <p:ext uri="{BB962C8B-B14F-4D97-AF65-F5344CB8AC3E}">
        <p14:creationId xmlns:p14="http://schemas.microsoft.com/office/powerpoint/2010/main" val="621821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D6DA3F-6FAE-400C-ABF2-3ABA04C37BFC}"/>
              </a:ext>
            </a:extLst>
          </p:cNvPr>
          <p:cNvSpPr>
            <a:spLocks noGrp="1"/>
          </p:cNvSpPr>
          <p:nvPr>
            <p:ph type="title"/>
          </p:nvPr>
        </p:nvSpPr>
        <p:spPr>
          <a:xfrm>
            <a:off x="902474" y="2385392"/>
            <a:ext cx="10515600" cy="2862470"/>
          </a:xfrm>
        </p:spPr>
        <p:txBody>
          <a:bodyPr>
            <a:normAutofit/>
          </a:bodyPr>
          <a:lstStyle/>
          <a:p>
            <a:pPr algn="ctr"/>
            <a:r>
              <a:rPr lang="en-US" altLang="zh-CN" sz="9600" dirty="0">
                <a:latin typeface="Times New Roman" panose="02020603050405020304" pitchFamily="18" charset="0"/>
                <a:cs typeface="Times New Roman" panose="02020603050405020304" pitchFamily="18" charset="0"/>
              </a:rPr>
              <a:t>Thank	 you</a:t>
            </a:r>
            <a:endParaRPr lang="zh-CN" altLang="en-US" sz="9600" dirty="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0A0E924C-D5FD-4A01-B3F5-4A33C84D9116}"/>
              </a:ext>
            </a:extLst>
          </p:cNvPr>
          <p:cNvSpPr txBox="1"/>
          <p:nvPr/>
        </p:nvSpPr>
        <p:spPr>
          <a:xfrm>
            <a:off x="51019" y="5223920"/>
            <a:ext cx="11780522" cy="707886"/>
          </a:xfrm>
          <a:prstGeom prst="rect">
            <a:avLst/>
          </a:prstGeom>
          <a:noFill/>
        </p:spPr>
        <p:txBody>
          <a:bodyPr wrap="square" rtlCol="0">
            <a:spAutoFit/>
          </a:bodyPr>
          <a:lstStyle/>
          <a:p>
            <a:r>
              <a:rPr lang="en-US" altLang="zh-CN" sz="4000" i="1" dirty="0">
                <a:solidFill>
                  <a:srgbClr val="0070C0"/>
                </a:solidFill>
                <a:latin typeface="Times New Roman" panose="02020603050405020304" pitchFamily="18" charset="0"/>
                <a:cs typeface="Times New Roman" panose="02020603050405020304" pitchFamily="18" charset="0"/>
              </a:rPr>
              <a:t>The closer the cooperation, the brighter the future</a:t>
            </a:r>
            <a:endParaRPr lang="zh-CN" altLang="en-US" sz="40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9680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B0997A-E884-4995-A526-ADDEAD6625D0}"/>
              </a:ext>
            </a:extLst>
          </p:cNvPr>
          <p:cNvSpPr>
            <a:spLocks noGrp="1"/>
          </p:cNvSpPr>
          <p:nvPr>
            <p:ph type="title"/>
          </p:nvPr>
        </p:nvSpPr>
        <p:spPr/>
        <p:txBody>
          <a:bodyPr/>
          <a:lstStyle/>
          <a:p>
            <a:r>
              <a:rPr lang="en-US" altLang="zh-CN" dirty="0"/>
              <a:t>Outline</a:t>
            </a:r>
            <a:endParaRPr lang="zh-CN" altLang="en-US" dirty="0"/>
          </a:p>
        </p:txBody>
      </p:sp>
      <p:sp>
        <p:nvSpPr>
          <p:cNvPr id="3" name="内容占位符 2">
            <a:extLst>
              <a:ext uri="{FF2B5EF4-FFF2-40B4-BE49-F238E27FC236}">
                <a16:creationId xmlns:a16="http://schemas.microsoft.com/office/drawing/2014/main" id="{8B021AD5-1100-4A15-B280-371EDFF0691B}"/>
              </a:ext>
            </a:extLst>
          </p:cNvPr>
          <p:cNvSpPr>
            <a:spLocks noGrp="1"/>
          </p:cNvSpPr>
          <p:nvPr>
            <p:ph idx="1"/>
          </p:nvPr>
        </p:nvSpPr>
        <p:spPr>
          <a:xfrm>
            <a:off x="838200" y="1825625"/>
            <a:ext cx="10515600" cy="4606980"/>
          </a:xfrm>
        </p:spPr>
        <p:txBody>
          <a:bodyPr>
            <a:normAutofit/>
          </a:bodyPr>
          <a:lstStyle/>
          <a:p>
            <a:r>
              <a:rPr lang="en-US" altLang="zh-CN" dirty="0"/>
              <a:t>Why international cooperation</a:t>
            </a:r>
          </a:p>
          <a:p>
            <a:endParaRPr lang="en-US" altLang="zh-CN" dirty="0"/>
          </a:p>
          <a:p>
            <a:r>
              <a:rPr lang="en-US" altLang="zh-CN" dirty="0"/>
              <a:t>Contents of international cooperation</a:t>
            </a:r>
          </a:p>
          <a:p>
            <a:endParaRPr lang="en-US" altLang="zh-CN" dirty="0"/>
          </a:p>
          <a:p>
            <a:r>
              <a:rPr lang="en-US" altLang="zh-CN" dirty="0"/>
              <a:t>EPICS turn 30+ years</a:t>
            </a:r>
          </a:p>
          <a:p>
            <a:endParaRPr lang="en-US" altLang="zh-CN" dirty="0"/>
          </a:p>
          <a:p>
            <a:r>
              <a:rPr lang="en-US" altLang="zh-CN" dirty="0"/>
              <a:t>Organizations and committees</a:t>
            </a:r>
          </a:p>
          <a:p>
            <a:endParaRPr lang="en-US" altLang="zh-CN" dirty="0"/>
          </a:p>
          <a:p>
            <a:r>
              <a:rPr lang="en-US" altLang="zh-CN" dirty="0"/>
              <a:t>Potential cooperation</a:t>
            </a:r>
          </a:p>
          <a:p>
            <a:endParaRPr lang="zh-CN" altLang="en-US" dirty="0"/>
          </a:p>
        </p:txBody>
      </p:sp>
    </p:spTree>
    <p:extLst>
      <p:ext uri="{BB962C8B-B14F-4D97-AF65-F5344CB8AC3E}">
        <p14:creationId xmlns:p14="http://schemas.microsoft.com/office/powerpoint/2010/main" val="1782222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946C31-EADF-4D2C-9481-B7E3076B1A0A}"/>
              </a:ext>
            </a:extLst>
          </p:cNvPr>
          <p:cNvSpPr>
            <a:spLocks noGrp="1"/>
          </p:cNvSpPr>
          <p:nvPr>
            <p:ph type="title"/>
          </p:nvPr>
        </p:nvSpPr>
        <p:spPr/>
        <p:txBody>
          <a:bodyPr>
            <a:normAutofit/>
          </a:bodyPr>
          <a:lstStyle/>
          <a:p>
            <a:r>
              <a:rPr lang="en-US" altLang="zh-CN" dirty="0"/>
              <a:t>Why  international cooperation is needed</a:t>
            </a:r>
            <a:endParaRPr lang="zh-CN" altLang="en-US" dirty="0"/>
          </a:p>
        </p:txBody>
      </p:sp>
      <p:sp>
        <p:nvSpPr>
          <p:cNvPr id="3" name="内容占位符 2">
            <a:extLst>
              <a:ext uri="{FF2B5EF4-FFF2-40B4-BE49-F238E27FC236}">
                <a16:creationId xmlns:a16="http://schemas.microsoft.com/office/drawing/2014/main" id="{E005FCCC-2F4A-451C-A45D-B2E2C45D7CB8}"/>
              </a:ext>
            </a:extLst>
          </p:cNvPr>
          <p:cNvSpPr>
            <a:spLocks noGrp="1"/>
          </p:cNvSpPr>
          <p:nvPr>
            <p:ph idx="1"/>
          </p:nvPr>
        </p:nvSpPr>
        <p:spPr/>
        <p:txBody>
          <a:bodyPr/>
          <a:lstStyle/>
          <a:p>
            <a:r>
              <a:rPr lang="en-US" altLang="zh-CN" dirty="0"/>
              <a:t>Scale of accelerator</a:t>
            </a:r>
          </a:p>
          <a:p>
            <a:pPr lvl="1"/>
            <a:r>
              <a:rPr lang="en-US" altLang="zh-CN" dirty="0"/>
              <a:t>A few hundred meters</a:t>
            </a:r>
          </a:p>
          <a:p>
            <a:pPr lvl="1"/>
            <a:r>
              <a:rPr lang="en-US" altLang="zh-CN" dirty="0"/>
              <a:t>A few kilometers</a:t>
            </a:r>
          </a:p>
          <a:p>
            <a:pPr lvl="1"/>
            <a:r>
              <a:rPr lang="en-US" altLang="zh-CN" dirty="0"/>
              <a:t>A hundred kilometers</a:t>
            </a:r>
          </a:p>
          <a:p>
            <a:r>
              <a:rPr lang="en-US" altLang="zh-CN" dirty="0"/>
              <a:t>Scope of the control system</a:t>
            </a:r>
          </a:p>
          <a:p>
            <a:pPr lvl="1"/>
            <a:r>
              <a:rPr lang="en-US" altLang="zh-CN" dirty="0"/>
              <a:t>Hardware</a:t>
            </a:r>
          </a:p>
          <a:p>
            <a:pPr lvl="1"/>
            <a:r>
              <a:rPr lang="en-US" altLang="zh-CN" dirty="0"/>
              <a:t>Software</a:t>
            </a:r>
          </a:p>
          <a:p>
            <a:r>
              <a:rPr lang="en-US" altLang="zh-CN" dirty="0"/>
              <a:t>CS-&gt;ICS</a:t>
            </a:r>
            <a:endParaRPr lang="zh-CN" altLang="en-US" dirty="0"/>
          </a:p>
        </p:txBody>
      </p:sp>
    </p:spTree>
    <p:extLst>
      <p:ext uri="{BB962C8B-B14F-4D97-AF65-F5344CB8AC3E}">
        <p14:creationId xmlns:p14="http://schemas.microsoft.com/office/powerpoint/2010/main" val="1572181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F6F570-E5A7-4E38-9200-AD232C9F684D}"/>
              </a:ext>
            </a:extLst>
          </p:cNvPr>
          <p:cNvSpPr>
            <a:spLocks noGrp="1"/>
          </p:cNvSpPr>
          <p:nvPr>
            <p:ph type="title"/>
          </p:nvPr>
        </p:nvSpPr>
        <p:spPr/>
        <p:txBody>
          <a:bodyPr/>
          <a:lstStyle/>
          <a:p>
            <a:r>
              <a:rPr lang="en-US" altLang="zh-CN" dirty="0"/>
              <a:t>Contents of international cooperation</a:t>
            </a:r>
            <a:endParaRPr lang="zh-CN" altLang="en-US" dirty="0"/>
          </a:p>
        </p:txBody>
      </p:sp>
      <p:sp>
        <p:nvSpPr>
          <p:cNvPr id="3" name="内容占位符 2">
            <a:extLst>
              <a:ext uri="{FF2B5EF4-FFF2-40B4-BE49-F238E27FC236}">
                <a16:creationId xmlns:a16="http://schemas.microsoft.com/office/drawing/2014/main" id="{0CD5B29F-4090-4E7B-B7DD-9BE9FDF7BA93}"/>
              </a:ext>
            </a:extLst>
          </p:cNvPr>
          <p:cNvSpPr>
            <a:spLocks noGrp="1"/>
          </p:cNvSpPr>
          <p:nvPr>
            <p:ph idx="1"/>
          </p:nvPr>
        </p:nvSpPr>
        <p:spPr/>
        <p:txBody>
          <a:bodyPr/>
          <a:lstStyle/>
          <a:p>
            <a:r>
              <a:rPr lang="en-US" altLang="zh-CN" dirty="0"/>
              <a:t>Accelerator control software platform</a:t>
            </a:r>
          </a:p>
          <a:p>
            <a:pPr lvl="1"/>
            <a:r>
              <a:rPr lang="en-US" altLang="zh-CN" dirty="0"/>
              <a:t>EPICS, TANGO, FESA, DOOCS, TINE and so on</a:t>
            </a:r>
          </a:p>
          <a:p>
            <a:r>
              <a:rPr lang="en-US" altLang="zh-CN" dirty="0"/>
              <a:t>Design and develop “EPICS core and TOOLs”</a:t>
            </a:r>
          </a:p>
          <a:p>
            <a:pPr lvl="1"/>
            <a:r>
              <a:rPr lang="en-US" altLang="zh-CN" dirty="0"/>
              <a:t>EPICS BASE:</a:t>
            </a:r>
            <a:r>
              <a:rPr lang="zh-CN" altLang="en-US" dirty="0"/>
              <a:t> </a:t>
            </a:r>
            <a:r>
              <a:rPr lang="en-US" altLang="zh-CN" dirty="0"/>
              <a:t>ANL and LANL</a:t>
            </a:r>
          </a:p>
          <a:p>
            <a:pPr lvl="1"/>
            <a:r>
              <a:rPr lang="en-US" altLang="zh-CN" dirty="0"/>
              <a:t>EPICS Extensions</a:t>
            </a:r>
          </a:p>
          <a:p>
            <a:pPr lvl="2">
              <a:buFont typeface="Wingdings" panose="05000000000000000000" pitchFamily="2" charset="2"/>
              <a:buChar char="n"/>
            </a:pPr>
            <a:r>
              <a:rPr lang="en-US" altLang="zh-CN" dirty="0"/>
              <a:t>GUI: MEDM, DM2k, EDM</a:t>
            </a:r>
            <a:r>
              <a:rPr lang="zh-CN" altLang="en-US" dirty="0"/>
              <a:t>，</a:t>
            </a:r>
            <a:r>
              <a:rPr lang="en-US" altLang="zh-CN" dirty="0" err="1"/>
              <a:t>caQtDM</a:t>
            </a:r>
            <a:r>
              <a:rPr lang="zh-CN" altLang="en-US" dirty="0"/>
              <a:t>，</a:t>
            </a:r>
            <a:r>
              <a:rPr lang="en-US" altLang="zh-CN" dirty="0"/>
              <a:t>CSS</a:t>
            </a:r>
            <a:r>
              <a:rPr lang="zh-CN" altLang="en-US" dirty="0"/>
              <a:t>，</a:t>
            </a:r>
            <a:r>
              <a:rPr lang="en-US" altLang="zh-CN" dirty="0"/>
              <a:t>Alarm handle</a:t>
            </a:r>
            <a:r>
              <a:rPr lang="zh-CN" altLang="en-US" dirty="0"/>
              <a:t>，</a:t>
            </a:r>
            <a:r>
              <a:rPr lang="en-US" altLang="zh-CN" dirty="0"/>
              <a:t>Archiver Appliance</a:t>
            </a:r>
            <a:r>
              <a:rPr lang="zh-CN" altLang="en-US" dirty="0"/>
              <a:t>，</a:t>
            </a:r>
            <a:r>
              <a:rPr lang="en-US" altLang="zh-CN" dirty="0" err="1"/>
              <a:t>Databrowser</a:t>
            </a:r>
            <a:r>
              <a:rPr lang="en-US" altLang="zh-CN" dirty="0"/>
              <a:t>, </a:t>
            </a:r>
            <a:r>
              <a:rPr lang="en-US" altLang="zh-CN" dirty="0" err="1"/>
              <a:t>etc</a:t>
            </a:r>
            <a:endParaRPr lang="en-US" altLang="zh-CN" dirty="0"/>
          </a:p>
          <a:p>
            <a:pPr lvl="1"/>
            <a:r>
              <a:rPr lang="en-US" altLang="zh-CN" dirty="0"/>
              <a:t>Module</a:t>
            </a:r>
          </a:p>
          <a:p>
            <a:pPr lvl="2">
              <a:buFont typeface="Wingdings" panose="05000000000000000000" pitchFamily="2" charset="2"/>
              <a:buChar char="n"/>
            </a:pPr>
            <a:r>
              <a:rPr lang="en-US" altLang="zh-CN" dirty="0"/>
              <a:t>Hardware driver</a:t>
            </a:r>
          </a:p>
          <a:p>
            <a:pPr lvl="2">
              <a:buFont typeface="Wingdings" panose="05000000000000000000" pitchFamily="2" charset="2"/>
              <a:buChar char="n"/>
            </a:pPr>
            <a:r>
              <a:rPr lang="en-US" altLang="zh-CN" dirty="0"/>
              <a:t>Software management and configuration</a:t>
            </a:r>
          </a:p>
        </p:txBody>
      </p:sp>
      <p:pic>
        <p:nvPicPr>
          <p:cNvPr id="4" name="图片 3">
            <a:extLst>
              <a:ext uri="{FF2B5EF4-FFF2-40B4-BE49-F238E27FC236}">
                <a16:creationId xmlns:a16="http://schemas.microsoft.com/office/drawing/2014/main" id="{CA366845-D99C-4F4A-832B-D5B0AAF50D2F}"/>
              </a:ext>
            </a:extLst>
          </p:cNvPr>
          <p:cNvPicPr>
            <a:picLocks noChangeAspect="1"/>
          </p:cNvPicPr>
          <p:nvPr/>
        </p:nvPicPr>
        <p:blipFill>
          <a:blip r:embed="rId2"/>
          <a:stretch>
            <a:fillRect/>
          </a:stretch>
        </p:blipFill>
        <p:spPr>
          <a:xfrm>
            <a:off x="8695994" y="2279083"/>
            <a:ext cx="1733550" cy="1647825"/>
          </a:xfrm>
          <a:prstGeom prst="rect">
            <a:avLst/>
          </a:prstGeom>
        </p:spPr>
      </p:pic>
    </p:spTree>
    <p:extLst>
      <p:ext uri="{BB962C8B-B14F-4D97-AF65-F5344CB8AC3E}">
        <p14:creationId xmlns:p14="http://schemas.microsoft.com/office/powerpoint/2010/main" val="3545448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50077E-079E-47E3-B564-04EDD79089E4}"/>
              </a:ext>
            </a:extLst>
          </p:cNvPr>
          <p:cNvSpPr>
            <a:spLocks noGrp="1"/>
          </p:cNvSpPr>
          <p:nvPr>
            <p:ph type="title"/>
          </p:nvPr>
        </p:nvSpPr>
        <p:spPr/>
        <p:txBody>
          <a:bodyPr/>
          <a:lstStyle/>
          <a:p>
            <a:r>
              <a:rPr lang="en-US" altLang="zh-CN" dirty="0"/>
              <a:t>EPICS turns 30+ years </a:t>
            </a:r>
            <a:endParaRPr lang="zh-CN" altLang="en-US" dirty="0"/>
          </a:p>
        </p:txBody>
      </p:sp>
      <p:sp>
        <p:nvSpPr>
          <p:cNvPr id="3" name="内容占位符 2">
            <a:extLst>
              <a:ext uri="{FF2B5EF4-FFF2-40B4-BE49-F238E27FC236}">
                <a16:creationId xmlns:a16="http://schemas.microsoft.com/office/drawing/2014/main" id="{221A2035-9722-461B-8E1A-1821798CF2D3}"/>
              </a:ext>
            </a:extLst>
          </p:cNvPr>
          <p:cNvSpPr>
            <a:spLocks noGrp="1"/>
          </p:cNvSpPr>
          <p:nvPr>
            <p:ph idx="1"/>
          </p:nvPr>
        </p:nvSpPr>
        <p:spPr/>
        <p:txBody>
          <a:bodyPr/>
          <a:lstStyle/>
          <a:p>
            <a:endParaRPr lang="zh-CN" altLang="en-US"/>
          </a:p>
        </p:txBody>
      </p:sp>
      <p:pic>
        <p:nvPicPr>
          <p:cNvPr id="4" name="图片 3">
            <a:extLst>
              <a:ext uri="{FF2B5EF4-FFF2-40B4-BE49-F238E27FC236}">
                <a16:creationId xmlns:a16="http://schemas.microsoft.com/office/drawing/2014/main" id="{2B340E42-EF29-48EF-B58F-E98076D118A2}"/>
              </a:ext>
            </a:extLst>
          </p:cNvPr>
          <p:cNvPicPr>
            <a:picLocks noChangeAspect="1"/>
          </p:cNvPicPr>
          <p:nvPr/>
        </p:nvPicPr>
        <p:blipFill>
          <a:blip r:embed="rId2"/>
          <a:stretch>
            <a:fillRect/>
          </a:stretch>
        </p:blipFill>
        <p:spPr>
          <a:xfrm>
            <a:off x="823849" y="1527044"/>
            <a:ext cx="8772953" cy="4351338"/>
          </a:xfrm>
          <a:prstGeom prst="rect">
            <a:avLst/>
          </a:prstGeom>
        </p:spPr>
      </p:pic>
      <p:pic>
        <p:nvPicPr>
          <p:cNvPr id="5" name="图片 4">
            <a:extLst>
              <a:ext uri="{FF2B5EF4-FFF2-40B4-BE49-F238E27FC236}">
                <a16:creationId xmlns:a16="http://schemas.microsoft.com/office/drawing/2014/main" id="{B0E3C294-2542-45C0-891F-25F2FD06BD4D}"/>
              </a:ext>
            </a:extLst>
          </p:cNvPr>
          <p:cNvPicPr>
            <a:picLocks noChangeAspect="1"/>
          </p:cNvPicPr>
          <p:nvPr/>
        </p:nvPicPr>
        <p:blipFill>
          <a:blip r:embed="rId3"/>
          <a:stretch>
            <a:fillRect/>
          </a:stretch>
        </p:blipFill>
        <p:spPr>
          <a:xfrm>
            <a:off x="1191931" y="1532654"/>
            <a:ext cx="8515847" cy="4434962"/>
          </a:xfrm>
          <a:prstGeom prst="rect">
            <a:avLst/>
          </a:prstGeom>
        </p:spPr>
      </p:pic>
      <p:pic>
        <p:nvPicPr>
          <p:cNvPr id="6" name="图片 5">
            <a:extLst>
              <a:ext uri="{FF2B5EF4-FFF2-40B4-BE49-F238E27FC236}">
                <a16:creationId xmlns:a16="http://schemas.microsoft.com/office/drawing/2014/main" id="{2D9A7CF1-8152-43AF-8A37-AF48F73812CF}"/>
              </a:ext>
            </a:extLst>
          </p:cNvPr>
          <p:cNvPicPr>
            <a:picLocks noChangeAspect="1"/>
          </p:cNvPicPr>
          <p:nvPr/>
        </p:nvPicPr>
        <p:blipFill>
          <a:blip r:embed="rId4"/>
          <a:stretch>
            <a:fillRect/>
          </a:stretch>
        </p:blipFill>
        <p:spPr>
          <a:xfrm>
            <a:off x="1550034" y="1598693"/>
            <a:ext cx="8119226" cy="4329448"/>
          </a:xfrm>
          <a:prstGeom prst="rect">
            <a:avLst/>
          </a:prstGeom>
        </p:spPr>
      </p:pic>
      <p:pic>
        <p:nvPicPr>
          <p:cNvPr id="7" name="图片 6">
            <a:extLst>
              <a:ext uri="{FF2B5EF4-FFF2-40B4-BE49-F238E27FC236}">
                <a16:creationId xmlns:a16="http://schemas.microsoft.com/office/drawing/2014/main" id="{2F57321D-DB56-4979-94CB-8A1637BB9839}"/>
              </a:ext>
            </a:extLst>
          </p:cNvPr>
          <p:cNvPicPr>
            <a:picLocks noChangeAspect="1"/>
          </p:cNvPicPr>
          <p:nvPr/>
        </p:nvPicPr>
        <p:blipFill>
          <a:blip r:embed="rId5"/>
          <a:stretch>
            <a:fillRect/>
          </a:stretch>
        </p:blipFill>
        <p:spPr>
          <a:xfrm>
            <a:off x="1940056" y="1527044"/>
            <a:ext cx="8613913" cy="4544688"/>
          </a:xfrm>
          <a:prstGeom prst="rect">
            <a:avLst/>
          </a:prstGeom>
        </p:spPr>
      </p:pic>
      <p:pic>
        <p:nvPicPr>
          <p:cNvPr id="8" name="图片 7">
            <a:extLst>
              <a:ext uri="{FF2B5EF4-FFF2-40B4-BE49-F238E27FC236}">
                <a16:creationId xmlns:a16="http://schemas.microsoft.com/office/drawing/2014/main" id="{4F468D0A-77D8-4268-8AF8-AF4E81E48B1B}"/>
              </a:ext>
            </a:extLst>
          </p:cNvPr>
          <p:cNvPicPr>
            <a:picLocks noChangeAspect="1"/>
          </p:cNvPicPr>
          <p:nvPr/>
        </p:nvPicPr>
        <p:blipFill>
          <a:blip r:embed="rId6"/>
          <a:stretch>
            <a:fillRect/>
          </a:stretch>
        </p:blipFill>
        <p:spPr>
          <a:xfrm>
            <a:off x="2321238" y="1543349"/>
            <a:ext cx="8111642" cy="4580441"/>
          </a:xfrm>
          <a:prstGeom prst="rect">
            <a:avLst/>
          </a:prstGeom>
        </p:spPr>
      </p:pic>
      <p:pic>
        <p:nvPicPr>
          <p:cNvPr id="9" name="图片 8">
            <a:extLst>
              <a:ext uri="{FF2B5EF4-FFF2-40B4-BE49-F238E27FC236}">
                <a16:creationId xmlns:a16="http://schemas.microsoft.com/office/drawing/2014/main" id="{56D33662-B87C-4F4D-92C7-E07D0D3F733B}"/>
              </a:ext>
            </a:extLst>
          </p:cNvPr>
          <p:cNvPicPr>
            <a:picLocks noChangeAspect="1"/>
          </p:cNvPicPr>
          <p:nvPr/>
        </p:nvPicPr>
        <p:blipFill>
          <a:blip r:embed="rId7"/>
          <a:stretch>
            <a:fillRect/>
          </a:stretch>
        </p:blipFill>
        <p:spPr>
          <a:xfrm>
            <a:off x="2573596" y="1527044"/>
            <a:ext cx="8669572" cy="4628519"/>
          </a:xfrm>
          <a:prstGeom prst="rect">
            <a:avLst/>
          </a:prstGeom>
        </p:spPr>
      </p:pic>
      <p:pic>
        <p:nvPicPr>
          <p:cNvPr id="10" name="图片 9">
            <a:extLst>
              <a:ext uri="{FF2B5EF4-FFF2-40B4-BE49-F238E27FC236}">
                <a16:creationId xmlns:a16="http://schemas.microsoft.com/office/drawing/2014/main" id="{E29D6304-1382-4230-B4BB-6CEBF4679021}"/>
              </a:ext>
            </a:extLst>
          </p:cNvPr>
          <p:cNvPicPr>
            <a:picLocks noChangeAspect="1"/>
          </p:cNvPicPr>
          <p:nvPr/>
        </p:nvPicPr>
        <p:blipFill>
          <a:blip r:embed="rId8"/>
          <a:stretch>
            <a:fillRect/>
          </a:stretch>
        </p:blipFill>
        <p:spPr>
          <a:xfrm>
            <a:off x="2835226" y="1604605"/>
            <a:ext cx="9403752" cy="4977300"/>
          </a:xfrm>
          <a:prstGeom prst="rect">
            <a:avLst/>
          </a:prstGeom>
        </p:spPr>
      </p:pic>
      <p:pic>
        <p:nvPicPr>
          <p:cNvPr id="11" name="图片 10">
            <a:extLst>
              <a:ext uri="{FF2B5EF4-FFF2-40B4-BE49-F238E27FC236}">
                <a16:creationId xmlns:a16="http://schemas.microsoft.com/office/drawing/2014/main" id="{A4F9F964-CADD-4793-8372-A40D5B100BA1}"/>
              </a:ext>
            </a:extLst>
          </p:cNvPr>
          <p:cNvPicPr>
            <a:picLocks noChangeAspect="1"/>
          </p:cNvPicPr>
          <p:nvPr/>
        </p:nvPicPr>
        <p:blipFill>
          <a:blip r:embed="rId9"/>
          <a:stretch>
            <a:fillRect/>
          </a:stretch>
        </p:blipFill>
        <p:spPr>
          <a:xfrm>
            <a:off x="2825148" y="2333112"/>
            <a:ext cx="9276777" cy="4079121"/>
          </a:xfrm>
          <a:prstGeom prst="rect">
            <a:avLst/>
          </a:prstGeom>
        </p:spPr>
      </p:pic>
      <p:pic>
        <p:nvPicPr>
          <p:cNvPr id="12" name="图片 11">
            <a:extLst>
              <a:ext uri="{FF2B5EF4-FFF2-40B4-BE49-F238E27FC236}">
                <a16:creationId xmlns:a16="http://schemas.microsoft.com/office/drawing/2014/main" id="{FEF29001-5EE2-4D92-B417-B7E319CE2038}"/>
              </a:ext>
            </a:extLst>
          </p:cNvPr>
          <p:cNvPicPr>
            <a:picLocks noChangeAspect="1"/>
          </p:cNvPicPr>
          <p:nvPr/>
        </p:nvPicPr>
        <p:blipFill>
          <a:blip r:embed="rId10"/>
          <a:stretch>
            <a:fillRect/>
          </a:stretch>
        </p:blipFill>
        <p:spPr>
          <a:xfrm>
            <a:off x="2825148" y="1643519"/>
            <a:ext cx="9576021" cy="4916702"/>
          </a:xfrm>
          <a:prstGeom prst="rect">
            <a:avLst/>
          </a:prstGeom>
        </p:spPr>
      </p:pic>
      <p:sp>
        <p:nvSpPr>
          <p:cNvPr id="13" name="文本框 12">
            <a:extLst>
              <a:ext uri="{FF2B5EF4-FFF2-40B4-BE49-F238E27FC236}">
                <a16:creationId xmlns:a16="http://schemas.microsoft.com/office/drawing/2014/main" id="{B57EE03E-A1E6-4FDD-99AF-82D48A47E0CF}"/>
              </a:ext>
            </a:extLst>
          </p:cNvPr>
          <p:cNvSpPr txBox="1"/>
          <p:nvPr/>
        </p:nvSpPr>
        <p:spPr>
          <a:xfrm>
            <a:off x="6758609" y="217137"/>
            <a:ext cx="4977515" cy="369332"/>
          </a:xfrm>
          <a:prstGeom prst="rect">
            <a:avLst/>
          </a:prstGeom>
          <a:noFill/>
        </p:spPr>
        <p:txBody>
          <a:bodyPr wrap="square" rtlCol="0">
            <a:spAutoFit/>
          </a:bodyPr>
          <a:lstStyle/>
          <a:p>
            <a:r>
              <a:rPr lang="en-US" altLang="zh-CN" b="1" dirty="0">
                <a:solidFill>
                  <a:srgbClr val="0070C0"/>
                </a:solidFill>
              </a:rPr>
              <a:t>From bob’s “EPICS turns 30” at ICALEPCS2019</a:t>
            </a:r>
          </a:p>
        </p:txBody>
      </p:sp>
      <p:pic>
        <p:nvPicPr>
          <p:cNvPr id="14" name="图片 13">
            <a:extLst>
              <a:ext uri="{FF2B5EF4-FFF2-40B4-BE49-F238E27FC236}">
                <a16:creationId xmlns:a16="http://schemas.microsoft.com/office/drawing/2014/main" id="{00C9365B-58A5-42D6-BCCF-684F423020AF}"/>
              </a:ext>
            </a:extLst>
          </p:cNvPr>
          <p:cNvPicPr>
            <a:picLocks noChangeAspect="1"/>
          </p:cNvPicPr>
          <p:nvPr/>
        </p:nvPicPr>
        <p:blipFill>
          <a:blip r:embed="rId11"/>
          <a:stretch>
            <a:fillRect/>
          </a:stretch>
        </p:blipFill>
        <p:spPr>
          <a:xfrm>
            <a:off x="3363772" y="1802617"/>
            <a:ext cx="6730935" cy="4682910"/>
          </a:xfrm>
          <a:prstGeom prst="rect">
            <a:avLst/>
          </a:prstGeom>
        </p:spPr>
      </p:pic>
      <p:sp>
        <p:nvSpPr>
          <p:cNvPr id="15" name="任意多边形: 形状 14">
            <a:extLst>
              <a:ext uri="{FF2B5EF4-FFF2-40B4-BE49-F238E27FC236}">
                <a16:creationId xmlns:a16="http://schemas.microsoft.com/office/drawing/2014/main" id="{92EBA20A-74AE-442C-9815-057D548B4B1A}"/>
              </a:ext>
            </a:extLst>
          </p:cNvPr>
          <p:cNvSpPr/>
          <p:nvPr/>
        </p:nvSpPr>
        <p:spPr>
          <a:xfrm>
            <a:off x="3888188" y="6265628"/>
            <a:ext cx="2712350" cy="174929"/>
          </a:xfrm>
          <a:custGeom>
            <a:avLst/>
            <a:gdLst>
              <a:gd name="connsiteX0" fmla="*/ 0 w 2712350"/>
              <a:gd name="connsiteY0" fmla="*/ 0 h 174929"/>
              <a:gd name="connsiteX1" fmla="*/ 23854 w 2712350"/>
              <a:gd name="connsiteY1" fmla="*/ 55659 h 174929"/>
              <a:gd name="connsiteX2" fmla="*/ 47708 w 2712350"/>
              <a:gd name="connsiteY2" fmla="*/ 79513 h 174929"/>
              <a:gd name="connsiteX3" fmla="*/ 63610 w 2712350"/>
              <a:gd name="connsiteY3" fmla="*/ 103367 h 174929"/>
              <a:gd name="connsiteX4" fmla="*/ 95415 w 2712350"/>
              <a:gd name="connsiteY4" fmla="*/ 119269 h 174929"/>
              <a:gd name="connsiteX5" fmla="*/ 151075 w 2712350"/>
              <a:gd name="connsiteY5" fmla="*/ 143123 h 174929"/>
              <a:gd name="connsiteX6" fmla="*/ 174929 w 2712350"/>
              <a:gd name="connsiteY6" fmla="*/ 159026 h 174929"/>
              <a:gd name="connsiteX7" fmla="*/ 262393 w 2712350"/>
              <a:gd name="connsiteY7" fmla="*/ 166977 h 174929"/>
              <a:gd name="connsiteX8" fmla="*/ 302149 w 2712350"/>
              <a:gd name="connsiteY8" fmla="*/ 174929 h 174929"/>
              <a:gd name="connsiteX9" fmla="*/ 914400 w 2712350"/>
              <a:gd name="connsiteY9" fmla="*/ 151075 h 174929"/>
              <a:gd name="connsiteX10" fmla="*/ 970059 w 2712350"/>
              <a:gd name="connsiteY10" fmla="*/ 143123 h 174929"/>
              <a:gd name="connsiteX11" fmla="*/ 2146852 w 2712350"/>
              <a:gd name="connsiteY11" fmla="*/ 151075 h 174929"/>
              <a:gd name="connsiteX12" fmla="*/ 2234316 w 2712350"/>
              <a:gd name="connsiteY12" fmla="*/ 166977 h 174929"/>
              <a:gd name="connsiteX13" fmla="*/ 2528515 w 2712350"/>
              <a:gd name="connsiteY13" fmla="*/ 174929 h 174929"/>
              <a:gd name="connsiteX14" fmla="*/ 2703443 w 2712350"/>
              <a:gd name="connsiteY14" fmla="*/ 159026 h 174929"/>
              <a:gd name="connsiteX15" fmla="*/ 2711395 w 2712350"/>
              <a:gd name="connsiteY15" fmla="*/ 135172 h 174929"/>
              <a:gd name="connsiteX16" fmla="*/ 2711395 w 2712350"/>
              <a:gd name="connsiteY16" fmla="*/ 31805 h 17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12350" h="174929">
                <a:moveTo>
                  <a:pt x="0" y="0"/>
                </a:moveTo>
                <a:cubicBezTo>
                  <a:pt x="7951" y="18553"/>
                  <a:pt x="13469" y="38350"/>
                  <a:pt x="23854" y="55659"/>
                </a:cubicBezTo>
                <a:cubicBezTo>
                  <a:pt x="29639" y="65301"/>
                  <a:pt x="40509" y="70874"/>
                  <a:pt x="47708" y="79513"/>
                </a:cubicBezTo>
                <a:cubicBezTo>
                  <a:pt x="53826" y="86854"/>
                  <a:pt x="56269" y="97249"/>
                  <a:pt x="63610" y="103367"/>
                </a:cubicBezTo>
                <a:cubicBezTo>
                  <a:pt x="72716" y="110955"/>
                  <a:pt x="85124" y="113388"/>
                  <a:pt x="95415" y="119269"/>
                </a:cubicBezTo>
                <a:cubicBezTo>
                  <a:pt x="138125" y="143675"/>
                  <a:pt x="98833" y="130063"/>
                  <a:pt x="151075" y="143123"/>
                </a:cubicBezTo>
                <a:cubicBezTo>
                  <a:pt x="159026" y="148424"/>
                  <a:pt x="165585" y="157024"/>
                  <a:pt x="174929" y="159026"/>
                </a:cubicBezTo>
                <a:cubicBezTo>
                  <a:pt x="203554" y="165160"/>
                  <a:pt x="233344" y="163346"/>
                  <a:pt x="262393" y="166977"/>
                </a:cubicBezTo>
                <a:cubicBezTo>
                  <a:pt x="275803" y="168653"/>
                  <a:pt x="288897" y="172278"/>
                  <a:pt x="302149" y="174929"/>
                </a:cubicBezTo>
                <a:cubicBezTo>
                  <a:pt x="464882" y="169998"/>
                  <a:pt x="718103" y="172886"/>
                  <a:pt x="914400" y="151075"/>
                </a:cubicBezTo>
                <a:cubicBezTo>
                  <a:pt x="933027" y="149005"/>
                  <a:pt x="951506" y="145774"/>
                  <a:pt x="970059" y="143123"/>
                </a:cubicBezTo>
                <a:lnTo>
                  <a:pt x="2146852" y="151075"/>
                </a:lnTo>
                <a:cubicBezTo>
                  <a:pt x="2176479" y="151634"/>
                  <a:pt x="2204741" y="165129"/>
                  <a:pt x="2234316" y="166977"/>
                </a:cubicBezTo>
                <a:cubicBezTo>
                  <a:pt x="2332227" y="173096"/>
                  <a:pt x="2430449" y="172278"/>
                  <a:pt x="2528515" y="174929"/>
                </a:cubicBezTo>
                <a:cubicBezTo>
                  <a:pt x="2586824" y="169628"/>
                  <a:pt x="2646230" y="171464"/>
                  <a:pt x="2703443" y="159026"/>
                </a:cubicBezTo>
                <a:cubicBezTo>
                  <a:pt x="2711633" y="157245"/>
                  <a:pt x="2710872" y="143537"/>
                  <a:pt x="2711395" y="135172"/>
                </a:cubicBezTo>
                <a:cubicBezTo>
                  <a:pt x="2713544" y="100783"/>
                  <a:pt x="2711395" y="66261"/>
                  <a:pt x="2711395" y="31805"/>
                </a:cubicBezTo>
              </a:path>
            </a:pathLst>
          </a:custGeom>
          <a:ln w="38100"/>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290237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A3553E-3022-4463-A0E5-D2F6587FA3D9}"/>
              </a:ext>
            </a:extLst>
          </p:cNvPr>
          <p:cNvSpPr>
            <a:spLocks noGrp="1"/>
          </p:cNvSpPr>
          <p:nvPr>
            <p:ph type="title"/>
          </p:nvPr>
        </p:nvSpPr>
        <p:spPr/>
        <p:txBody>
          <a:bodyPr/>
          <a:lstStyle/>
          <a:p>
            <a:r>
              <a:rPr lang="en-US" altLang="zh-CN" dirty="0"/>
              <a:t>Organizations and committees</a:t>
            </a:r>
            <a:endParaRPr lang="zh-CN" altLang="en-US" dirty="0"/>
          </a:p>
        </p:txBody>
      </p:sp>
      <p:sp>
        <p:nvSpPr>
          <p:cNvPr id="3" name="内容占位符 2">
            <a:extLst>
              <a:ext uri="{FF2B5EF4-FFF2-40B4-BE49-F238E27FC236}">
                <a16:creationId xmlns:a16="http://schemas.microsoft.com/office/drawing/2014/main" id="{C79EC16B-68BA-49E9-BC74-A3D1C5C8A44E}"/>
              </a:ext>
            </a:extLst>
          </p:cNvPr>
          <p:cNvSpPr>
            <a:spLocks noGrp="1"/>
          </p:cNvSpPr>
          <p:nvPr>
            <p:ph idx="1"/>
          </p:nvPr>
        </p:nvSpPr>
        <p:spPr/>
        <p:txBody>
          <a:bodyPr>
            <a:normAutofit fontScale="92500" lnSpcReduction="10000"/>
          </a:bodyPr>
          <a:lstStyle/>
          <a:p>
            <a:r>
              <a:rPr lang="en-US" altLang="zh-CN" dirty="0" err="1"/>
              <a:t>Founder&amp;volunteer</a:t>
            </a:r>
            <a:endParaRPr lang="en-US" altLang="zh-CN" dirty="0"/>
          </a:p>
          <a:p>
            <a:r>
              <a:rPr lang="en-US" altLang="zh-CN" dirty="0"/>
              <a:t>EPICS Council, 2016</a:t>
            </a:r>
          </a:p>
          <a:p>
            <a:pPr lvl="1">
              <a:buFont typeface="Wingdings" panose="05000000000000000000" pitchFamily="2" charset="2"/>
              <a:buChar char="n"/>
            </a:pPr>
            <a:r>
              <a:rPr lang="en-US" altLang="zh-CN" dirty="0"/>
              <a:t>Prioritize major EPICS upgrade projects for Base and Extensions to guide resource allocation decisions at investing facilities.</a:t>
            </a:r>
          </a:p>
          <a:p>
            <a:pPr lvl="1">
              <a:buFont typeface="Wingdings" panose="05000000000000000000" pitchFamily="2" charset="2"/>
              <a:buChar char="n"/>
            </a:pPr>
            <a:r>
              <a:rPr lang="en-US" altLang="zh-CN" dirty="0"/>
              <a:t>Develop a roadmap for future EPICS Core and Extensions development to facilitate planning for all EPICS sites. The roadmap will be developed using technical input from the chairs of relevant working groups (currently EPICS Core Working Group and CS-Studio Working Group).</a:t>
            </a:r>
          </a:p>
          <a:p>
            <a:pPr lvl="1">
              <a:buFont typeface="Wingdings" panose="05000000000000000000" pitchFamily="2" charset="2"/>
              <a:buChar char="n"/>
            </a:pPr>
            <a:r>
              <a:rPr lang="en-US" altLang="zh-CN" dirty="0"/>
              <a:t>Provide support to control system managers in promoting EPICS development efforts to their organization leadership.</a:t>
            </a:r>
          </a:p>
          <a:p>
            <a:pPr lvl="1">
              <a:buFont typeface="Wingdings" panose="05000000000000000000" pitchFamily="2" charset="2"/>
              <a:buChar char="n"/>
            </a:pPr>
            <a:r>
              <a:rPr lang="en-US" altLang="zh-CN" dirty="0"/>
              <a:t>Select semi-annual EPICS Collaboration Meeting sites and dates.</a:t>
            </a:r>
          </a:p>
          <a:p>
            <a:pPr lvl="1">
              <a:buFont typeface="Wingdings" panose="05000000000000000000" pitchFamily="2" charset="2"/>
              <a:buChar char="n"/>
            </a:pPr>
            <a:r>
              <a:rPr lang="en-US" altLang="zh-CN" dirty="0"/>
              <a:t>Ensure that EPICS continues to be an open collaboration and that contributions are open-source.</a:t>
            </a:r>
          </a:p>
          <a:p>
            <a:endParaRPr lang="zh-CN" altLang="en-US" dirty="0"/>
          </a:p>
        </p:txBody>
      </p:sp>
    </p:spTree>
    <p:extLst>
      <p:ext uri="{BB962C8B-B14F-4D97-AF65-F5344CB8AC3E}">
        <p14:creationId xmlns:p14="http://schemas.microsoft.com/office/powerpoint/2010/main" val="3793067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A3553E-3022-4463-A0E5-D2F6587FA3D9}"/>
              </a:ext>
            </a:extLst>
          </p:cNvPr>
          <p:cNvSpPr>
            <a:spLocks noGrp="1"/>
          </p:cNvSpPr>
          <p:nvPr>
            <p:ph type="title"/>
          </p:nvPr>
        </p:nvSpPr>
        <p:spPr/>
        <p:txBody>
          <a:bodyPr/>
          <a:lstStyle/>
          <a:p>
            <a:r>
              <a:rPr lang="en-US" altLang="zh-CN" dirty="0"/>
              <a:t>Organizations and committees</a:t>
            </a:r>
            <a:endParaRPr lang="zh-CN" altLang="en-US" dirty="0"/>
          </a:p>
        </p:txBody>
      </p:sp>
      <p:sp>
        <p:nvSpPr>
          <p:cNvPr id="3" name="内容占位符 2">
            <a:extLst>
              <a:ext uri="{FF2B5EF4-FFF2-40B4-BE49-F238E27FC236}">
                <a16:creationId xmlns:a16="http://schemas.microsoft.com/office/drawing/2014/main" id="{C79EC16B-68BA-49E9-BC74-A3D1C5C8A44E}"/>
              </a:ext>
            </a:extLst>
          </p:cNvPr>
          <p:cNvSpPr>
            <a:spLocks noGrp="1"/>
          </p:cNvSpPr>
          <p:nvPr>
            <p:ph idx="1"/>
          </p:nvPr>
        </p:nvSpPr>
        <p:spPr/>
        <p:txBody>
          <a:bodyPr>
            <a:normAutofit/>
          </a:bodyPr>
          <a:lstStyle/>
          <a:p>
            <a:r>
              <a:rPr lang="en-US" altLang="zh-CN" dirty="0"/>
              <a:t>EPICS Council (contact: council@epics-controls.org)</a:t>
            </a:r>
          </a:p>
          <a:p>
            <a:endParaRPr lang="zh-CN" altLang="en-US" dirty="0"/>
          </a:p>
        </p:txBody>
      </p:sp>
      <p:pic>
        <p:nvPicPr>
          <p:cNvPr id="6" name="图片 5">
            <a:extLst>
              <a:ext uri="{FF2B5EF4-FFF2-40B4-BE49-F238E27FC236}">
                <a16:creationId xmlns:a16="http://schemas.microsoft.com/office/drawing/2014/main" id="{0A69F33F-401F-475C-992D-FF68352832A5}"/>
              </a:ext>
            </a:extLst>
          </p:cNvPr>
          <p:cNvPicPr>
            <a:picLocks noChangeAspect="1"/>
          </p:cNvPicPr>
          <p:nvPr/>
        </p:nvPicPr>
        <p:blipFill>
          <a:blip r:embed="rId3"/>
          <a:stretch>
            <a:fillRect/>
          </a:stretch>
        </p:blipFill>
        <p:spPr>
          <a:xfrm>
            <a:off x="1009982" y="2480807"/>
            <a:ext cx="4780516" cy="3116579"/>
          </a:xfrm>
          <a:prstGeom prst="rect">
            <a:avLst/>
          </a:prstGeom>
        </p:spPr>
      </p:pic>
      <p:pic>
        <p:nvPicPr>
          <p:cNvPr id="8" name="图片 7">
            <a:extLst>
              <a:ext uri="{FF2B5EF4-FFF2-40B4-BE49-F238E27FC236}">
                <a16:creationId xmlns:a16="http://schemas.microsoft.com/office/drawing/2014/main" id="{E5D6878A-3B3B-4C0D-9817-0CEFBB77DB71}"/>
              </a:ext>
            </a:extLst>
          </p:cNvPr>
          <p:cNvPicPr>
            <a:picLocks noChangeAspect="1"/>
          </p:cNvPicPr>
          <p:nvPr/>
        </p:nvPicPr>
        <p:blipFill>
          <a:blip r:embed="rId4"/>
          <a:stretch>
            <a:fillRect/>
          </a:stretch>
        </p:blipFill>
        <p:spPr>
          <a:xfrm>
            <a:off x="9139565" y="2292516"/>
            <a:ext cx="2764797" cy="4440803"/>
          </a:xfrm>
          <a:prstGeom prst="rect">
            <a:avLst/>
          </a:prstGeom>
        </p:spPr>
      </p:pic>
      <p:pic>
        <p:nvPicPr>
          <p:cNvPr id="9" name="图片 8">
            <a:extLst>
              <a:ext uri="{FF2B5EF4-FFF2-40B4-BE49-F238E27FC236}">
                <a16:creationId xmlns:a16="http://schemas.microsoft.com/office/drawing/2014/main" id="{6A42F469-C718-4409-BE78-448C08A0084E}"/>
              </a:ext>
            </a:extLst>
          </p:cNvPr>
          <p:cNvPicPr>
            <a:picLocks noChangeAspect="1"/>
          </p:cNvPicPr>
          <p:nvPr/>
        </p:nvPicPr>
        <p:blipFill>
          <a:blip r:embed="rId5"/>
          <a:stretch>
            <a:fillRect/>
          </a:stretch>
        </p:blipFill>
        <p:spPr>
          <a:xfrm>
            <a:off x="3501834" y="3558394"/>
            <a:ext cx="5613878" cy="2694174"/>
          </a:xfrm>
          <a:prstGeom prst="rect">
            <a:avLst/>
          </a:prstGeom>
        </p:spPr>
      </p:pic>
    </p:spTree>
    <p:extLst>
      <p:ext uri="{BB962C8B-B14F-4D97-AF65-F5344CB8AC3E}">
        <p14:creationId xmlns:p14="http://schemas.microsoft.com/office/powerpoint/2010/main" val="16400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EA75F3-ADC1-4570-B2EE-5FA0338BA73E}"/>
              </a:ext>
            </a:extLst>
          </p:cNvPr>
          <p:cNvSpPr>
            <a:spLocks noGrp="1"/>
          </p:cNvSpPr>
          <p:nvPr>
            <p:ph type="title"/>
          </p:nvPr>
        </p:nvSpPr>
        <p:spPr/>
        <p:txBody>
          <a:bodyPr/>
          <a:lstStyle/>
          <a:p>
            <a:r>
              <a:rPr lang="en-US" altLang="zh-CN" dirty="0"/>
              <a:t>Conferences and seminar</a:t>
            </a:r>
            <a:endParaRPr lang="zh-CN" altLang="en-US" dirty="0"/>
          </a:p>
        </p:txBody>
      </p:sp>
      <p:sp>
        <p:nvSpPr>
          <p:cNvPr id="3" name="内容占位符 2">
            <a:extLst>
              <a:ext uri="{FF2B5EF4-FFF2-40B4-BE49-F238E27FC236}">
                <a16:creationId xmlns:a16="http://schemas.microsoft.com/office/drawing/2014/main" id="{5905C362-9487-439C-80CE-A240F8401405}"/>
              </a:ext>
            </a:extLst>
          </p:cNvPr>
          <p:cNvSpPr>
            <a:spLocks noGrp="1"/>
          </p:cNvSpPr>
          <p:nvPr>
            <p:ph idx="1"/>
          </p:nvPr>
        </p:nvSpPr>
        <p:spPr/>
        <p:txBody>
          <a:bodyPr/>
          <a:lstStyle/>
          <a:p>
            <a:r>
              <a:rPr lang="en-US" altLang="zh-CN" dirty="0"/>
              <a:t>ICALEPCS: International Conference on Accelerator and Large Experimental Physics Control Systems</a:t>
            </a:r>
          </a:p>
          <a:p>
            <a:pPr lvl="1"/>
            <a:r>
              <a:rPr lang="en-US" altLang="zh-CN" dirty="0"/>
              <a:t>Biennial</a:t>
            </a:r>
          </a:p>
          <a:p>
            <a:pPr lvl="1"/>
            <a:r>
              <a:rPr lang="en-US" altLang="zh-CN" dirty="0"/>
              <a:t>Asia, Europe and America</a:t>
            </a:r>
            <a:endParaRPr lang="zh-CN" altLang="en-US" dirty="0"/>
          </a:p>
          <a:p>
            <a:r>
              <a:rPr lang="en-US" altLang="zh-CN" dirty="0"/>
              <a:t>International workshop and EPICS training</a:t>
            </a:r>
          </a:p>
          <a:p>
            <a:pPr lvl="1"/>
            <a:r>
              <a:rPr lang="en-US" altLang="zh-CN" dirty="0"/>
              <a:t>Semi-annual</a:t>
            </a:r>
          </a:p>
          <a:p>
            <a:pPr lvl="1"/>
            <a:r>
              <a:rPr lang="en-US" altLang="zh-CN" dirty="0"/>
              <a:t>Asia, Europe and America</a:t>
            </a:r>
          </a:p>
          <a:p>
            <a:pPr lvl="1"/>
            <a:endParaRPr lang="zh-CN" altLang="en-US" dirty="0"/>
          </a:p>
        </p:txBody>
      </p:sp>
      <p:pic>
        <p:nvPicPr>
          <p:cNvPr id="4" name="图片 3">
            <a:extLst>
              <a:ext uri="{FF2B5EF4-FFF2-40B4-BE49-F238E27FC236}">
                <a16:creationId xmlns:a16="http://schemas.microsoft.com/office/drawing/2014/main" id="{4EF1961B-8AD3-4A52-AD4B-7D6878465430}"/>
              </a:ext>
            </a:extLst>
          </p:cNvPr>
          <p:cNvPicPr>
            <a:picLocks noChangeAspect="1"/>
          </p:cNvPicPr>
          <p:nvPr/>
        </p:nvPicPr>
        <p:blipFill>
          <a:blip r:embed="rId2"/>
          <a:stretch>
            <a:fillRect/>
          </a:stretch>
        </p:blipFill>
        <p:spPr>
          <a:xfrm>
            <a:off x="7855889" y="2368183"/>
            <a:ext cx="3871090" cy="4322839"/>
          </a:xfrm>
          <a:prstGeom prst="rect">
            <a:avLst/>
          </a:prstGeom>
        </p:spPr>
      </p:pic>
      <p:pic>
        <p:nvPicPr>
          <p:cNvPr id="6" name="Picture 2" descr="E:\IMG_9409.JPG">
            <a:extLst>
              <a:ext uri="{FF2B5EF4-FFF2-40B4-BE49-F238E27FC236}">
                <a16:creationId xmlns:a16="http://schemas.microsoft.com/office/drawing/2014/main" id="{7008F3F3-5B53-423A-A3CA-DBF6D9391D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3335" y="2741583"/>
            <a:ext cx="5900305" cy="3933537"/>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5ED4AFD8-8CAE-4CF2-A6E9-7DCC01C1FC97}"/>
              </a:ext>
            </a:extLst>
          </p:cNvPr>
          <p:cNvPicPr>
            <a:picLocks noChangeAspect="1"/>
          </p:cNvPicPr>
          <p:nvPr/>
        </p:nvPicPr>
        <p:blipFill>
          <a:blip r:embed="rId4"/>
          <a:stretch>
            <a:fillRect/>
          </a:stretch>
        </p:blipFill>
        <p:spPr>
          <a:xfrm>
            <a:off x="877955" y="2619145"/>
            <a:ext cx="6889859" cy="4226118"/>
          </a:xfrm>
          <a:prstGeom prst="rect">
            <a:avLst/>
          </a:prstGeom>
        </p:spPr>
      </p:pic>
    </p:spTree>
    <p:extLst>
      <p:ext uri="{BB962C8B-B14F-4D97-AF65-F5344CB8AC3E}">
        <p14:creationId xmlns:p14="http://schemas.microsoft.com/office/powerpoint/2010/main" val="27260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247D36-CAA2-40EA-8022-BB992C6DE6D0}"/>
              </a:ext>
            </a:extLst>
          </p:cNvPr>
          <p:cNvSpPr>
            <a:spLocks noGrp="1"/>
          </p:cNvSpPr>
          <p:nvPr>
            <p:ph type="title"/>
          </p:nvPr>
        </p:nvSpPr>
        <p:spPr/>
        <p:txBody>
          <a:bodyPr/>
          <a:lstStyle/>
          <a:p>
            <a:r>
              <a:rPr lang="en-US" altLang="zh-CN" dirty="0"/>
              <a:t>Conferences and seminar</a:t>
            </a:r>
            <a:endParaRPr lang="zh-CN" altLang="en-US" dirty="0"/>
          </a:p>
        </p:txBody>
      </p:sp>
      <p:sp>
        <p:nvSpPr>
          <p:cNvPr id="3" name="内容占位符 2">
            <a:extLst>
              <a:ext uri="{FF2B5EF4-FFF2-40B4-BE49-F238E27FC236}">
                <a16:creationId xmlns:a16="http://schemas.microsoft.com/office/drawing/2014/main" id="{70756877-8217-4935-A03D-65A25C064DE5}"/>
              </a:ext>
            </a:extLst>
          </p:cNvPr>
          <p:cNvSpPr>
            <a:spLocks noGrp="1"/>
          </p:cNvSpPr>
          <p:nvPr>
            <p:ph idx="1"/>
          </p:nvPr>
        </p:nvSpPr>
        <p:spPr/>
        <p:txBody>
          <a:bodyPr/>
          <a:lstStyle/>
          <a:p>
            <a:endParaRPr lang="zh-CN" altLang="en-US" dirty="0"/>
          </a:p>
        </p:txBody>
      </p:sp>
      <p:pic>
        <p:nvPicPr>
          <p:cNvPr id="4" name="图片 3">
            <a:extLst>
              <a:ext uri="{FF2B5EF4-FFF2-40B4-BE49-F238E27FC236}">
                <a16:creationId xmlns:a16="http://schemas.microsoft.com/office/drawing/2014/main" id="{860DAA9A-E9CE-4689-8E96-B8AE3FC2B567}"/>
              </a:ext>
            </a:extLst>
          </p:cNvPr>
          <p:cNvPicPr>
            <a:picLocks noChangeAspect="1"/>
          </p:cNvPicPr>
          <p:nvPr/>
        </p:nvPicPr>
        <p:blipFill>
          <a:blip r:embed="rId2"/>
          <a:stretch>
            <a:fillRect/>
          </a:stretch>
        </p:blipFill>
        <p:spPr>
          <a:xfrm>
            <a:off x="838200" y="1865149"/>
            <a:ext cx="4226781" cy="2453325"/>
          </a:xfrm>
          <a:prstGeom prst="rect">
            <a:avLst/>
          </a:prstGeom>
        </p:spPr>
      </p:pic>
      <p:pic>
        <p:nvPicPr>
          <p:cNvPr id="6" name="图片 5">
            <a:extLst>
              <a:ext uri="{FF2B5EF4-FFF2-40B4-BE49-F238E27FC236}">
                <a16:creationId xmlns:a16="http://schemas.microsoft.com/office/drawing/2014/main" id="{3FDECFE9-3AAF-4554-BF4C-BADD0AEDD93C}"/>
              </a:ext>
            </a:extLst>
          </p:cNvPr>
          <p:cNvPicPr>
            <a:picLocks noChangeAspect="1"/>
          </p:cNvPicPr>
          <p:nvPr/>
        </p:nvPicPr>
        <p:blipFill>
          <a:blip r:embed="rId3"/>
          <a:stretch>
            <a:fillRect/>
          </a:stretch>
        </p:blipFill>
        <p:spPr>
          <a:xfrm>
            <a:off x="838200" y="4350277"/>
            <a:ext cx="4226781" cy="2294538"/>
          </a:xfrm>
          <a:prstGeom prst="rect">
            <a:avLst/>
          </a:prstGeom>
        </p:spPr>
      </p:pic>
      <p:sp>
        <p:nvSpPr>
          <p:cNvPr id="7" name="文本框 6">
            <a:extLst>
              <a:ext uri="{FF2B5EF4-FFF2-40B4-BE49-F238E27FC236}">
                <a16:creationId xmlns:a16="http://schemas.microsoft.com/office/drawing/2014/main" id="{CFEAAAFE-949D-4B03-8389-5D7A7DAE11E7}"/>
              </a:ext>
            </a:extLst>
          </p:cNvPr>
          <p:cNvSpPr txBox="1"/>
          <p:nvPr/>
        </p:nvSpPr>
        <p:spPr>
          <a:xfrm>
            <a:off x="2731199" y="3688901"/>
            <a:ext cx="3450866" cy="646331"/>
          </a:xfrm>
          <a:prstGeom prst="rect">
            <a:avLst/>
          </a:prstGeom>
          <a:noFill/>
        </p:spPr>
        <p:txBody>
          <a:bodyPr wrap="square" rtlCol="0">
            <a:spAutoFit/>
          </a:bodyPr>
          <a:lstStyle/>
          <a:p>
            <a:r>
              <a:rPr lang="zh-CN" altLang="en-US" b="1" u="sng" dirty="0">
                <a:solidFill>
                  <a:srgbClr val="00B0F0"/>
                </a:solidFill>
                <a:hlinkClick r:id="rId4">
                  <a:extLst>
                    <a:ext uri="{A12FA001-AC4F-418D-AE19-62706E023703}">
                      <ahyp:hlinkClr xmlns:ahyp="http://schemas.microsoft.com/office/drawing/2018/hyperlinkcolor" val="tx"/>
                    </a:ext>
                  </a:extLst>
                </a:hlinkClick>
              </a:rPr>
              <a:t>黑川真一</a:t>
            </a:r>
            <a:r>
              <a:rPr lang="zh-CN" altLang="en-US" b="1" u="sng" dirty="0">
                <a:solidFill>
                  <a:srgbClr val="00B0F0"/>
                </a:solidFill>
              </a:rPr>
              <a:t>：</a:t>
            </a:r>
            <a:r>
              <a:rPr lang="en-US" altLang="zh-CN" b="1" u="sng" dirty="0">
                <a:solidFill>
                  <a:srgbClr val="00B0F0"/>
                </a:solidFill>
              </a:rPr>
              <a:t>2012</a:t>
            </a:r>
            <a:r>
              <a:rPr lang="zh-CN" altLang="en-US" b="1" u="sng" dirty="0">
                <a:solidFill>
                  <a:srgbClr val="00B0F0"/>
                </a:solidFill>
              </a:rPr>
              <a:t>年度中华人民共和国国际科学技术合作奖</a:t>
            </a:r>
          </a:p>
        </p:txBody>
      </p:sp>
      <p:grpSp>
        <p:nvGrpSpPr>
          <p:cNvPr id="10" name="组合 9">
            <a:extLst>
              <a:ext uri="{FF2B5EF4-FFF2-40B4-BE49-F238E27FC236}">
                <a16:creationId xmlns:a16="http://schemas.microsoft.com/office/drawing/2014/main" id="{9962D397-9D27-4493-93EB-8673D94EB216}"/>
              </a:ext>
            </a:extLst>
          </p:cNvPr>
          <p:cNvGrpSpPr/>
          <p:nvPr/>
        </p:nvGrpSpPr>
        <p:grpSpPr>
          <a:xfrm>
            <a:off x="6933538" y="1027906"/>
            <a:ext cx="5171735" cy="5722275"/>
            <a:chOff x="6933538" y="1027906"/>
            <a:chExt cx="5171735" cy="5722275"/>
          </a:xfrm>
        </p:grpSpPr>
        <p:pic>
          <p:nvPicPr>
            <p:cNvPr id="5" name="图片 4">
              <a:extLst>
                <a:ext uri="{FF2B5EF4-FFF2-40B4-BE49-F238E27FC236}">
                  <a16:creationId xmlns:a16="http://schemas.microsoft.com/office/drawing/2014/main" id="{2B96F0E6-1AA5-404E-A414-612C2779B37F}"/>
                </a:ext>
              </a:extLst>
            </p:cNvPr>
            <p:cNvPicPr>
              <a:picLocks noChangeAspect="1"/>
            </p:cNvPicPr>
            <p:nvPr/>
          </p:nvPicPr>
          <p:blipFill>
            <a:blip r:embed="rId5"/>
            <a:stretch>
              <a:fillRect/>
            </a:stretch>
          </p:blipFill>
          <p:spPr>
            <a:xfrm>
              <a:off x="6933538" y="1027906"/>
              <a:ext cx="5171735" cy="5722275"/>
            </a:xfrm>
            <a:prstGeom prst="rect">
              <a:avLst/>
            </a:prstGeom>
          </p:spPr>
        </p:pic>
        <p:cxnSp>
          <p:nvCxnSpPr>
            <p:cNvPr id="9" name="直接连接符 8">
              <a:extLst>
                <a:ext uri="{FF2B5EF4-FFF2-40B4-BE49-F238E27FC236}">
                  <a16:creationId xmlns:a16="http://schemas.microsoft.com/office/drawing/2014/main" id="{CD5F58B0-32BE-4C73-8865-1AE6521DEC3F}"/>
                </a:ext>
              </a:extLst>
            </p:cNvPr>
            <p:cNvCxnSpPr/>
            <p:nvPr/>
          </p:nvCxnSpPr>
          <p:spPr>
            <a:xfrm>
              <a:off x="6989197" y="3252083"/>
              <a:ext cx="15584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grpSp>
      <p:sp>
        <p:nvSpPr>
          <p:cNvPr id="11" name="文本框 10">
            <a:extLst>
              <a:ext uri="{FF2B5EF4-FFF2-40B4-BE49-F238E27FC236}">
                <a16:creationId xmlns:a16="http://schemas.microsoft.com/office/drawing/2014/main" id="{B4E0FAA6-B42B-4033-9B9B-B6E30ADAE986}"/>
              </a:ext>
            </a:extLst>
          </p:cNvPr>
          <p:cNvSpPr txBox="1"/>
          <p:nvPr/>
        </p:nvSpPr>
        <p:spPr>
          <a:xfrm>
            <a:off x="7084612" y="222637"/>
            <a:ext cx="4786685" cy="369332"/>
          </a:xfrm>
          <a:prstGeom prst="rect">
            <a:avLst/>
          </a:prstGeom>
          <a:noFill/>
        </p:spPr>
        <p:txBody>
          <a:bodyPr wrap="square" rtlCol="0">
            <a:spAutoFit/>
          </a:bodyPr>
          <a:lstStyle/>
          <a:p>
            <a:r>
              <a:rPr lang="en-US" altLang="zh-CN" dirty="0"/>
              <a:t>From Web</a:t>
            </a:r>
            <a:r>
              <a:rPr lang="zh-CN" altLang="en-US" dirty="0"/>
              <a:t>：</a:t>
            </a:r>
            <a:r>
              <a:rPr lang="en-US" altLang="zh-CN" dirty="0">
                <a:hlinkClick r:id="rId6"/>
              </a:rPr>
              <a:t> ICALEPCS - EPS/EPCS Awardees</a:t>
            </a:r>
            <a:endParaRPr lang="zh-CN" altLang="en-US" dirty="0"/>
          </a:p>
        </p:txBody>
      </p:sp>
      <p:pic>
        <p:nvPicPr>
          <p:cNvPr id="12" name="Picture 2" descr="C:\Users\lenovo\Desktop\2019-sad-kek\020821-05-Seminar.jpg">
            <a:extLst>
              <a:ext uri="{FF2B5EF4-FFF2-40B4-BE49-F238E27FC236}">
                <a16:creationId xmlns:a16="http://schemas.microsoft.com/office/drawing/2014/main" id="{799BB25E-F488-44DA-9334-78ACC2D3B5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3537" y="3501035"/>
            <a:ext cx="5171735" cy="3307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66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7743</TotalTime>
  <Words>474</Words>
  <Application>Microsoft Office PowerPoint</Application>
  <PresentationFormat>宽屏</PresentationFormat>
  <Paragraphs>85</Paragraphs>
  <Slides>14</Slides>
  <Notes>1</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14</vt:i4>
      </vt:variant>
    </vt:vector>
  </HeadingPairs>
  <TitlesOfParts>
    <vt:vector size="20" baseType="lpstr">
      <vt:lpstr>等线</vt:lpstr>
      <vt:lpstr>等线 Light</vt:lpstr>
      <vt:lpstr>Arial</vt:lpstr>
      <vt:lpstr>Times New Roman</vt:lpstr>
      <vt:lpstr>Wingdings</vt:lpstr>
      <vt:lpstr>Office 主题​​</vt:lpstr>
      <vt:lpstr>The plan of international cooperation in control system</vt:lpstr>
      <vt:lpstr>Outline</vt:lpstr>
      <vt:lpstr>Why  international cooperation is needed</vt:lpstr>
      <vt:lpstr>Contents of international cooperation</vt:lpstr>
      <vt:lpstr>EPICS turns 30+ years </vt:lpstr>
      <vt:lpstr>Organizations and committees</vt:lpstr>
      <vt:lpstr>Organizations and committees</vt:lpstr>
      <vt:lpstr>Conferences and seminar</vt:lpstr>
      <vt:lpstr>Conferences and seminar</vt:lpstr>
      <vt:lpstr>Past cooperation (Tools)</vt:lpstr>
      <vt:lpstr>Potential cooperation</vt:lpstr>
      <vt:lpstr>Potential cooperation</vt:lpstr>
      <vt:lpstr>Potential cooperation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plan of international cooperation in control system</dc:title>
  <dc:creator>heps-control</dc:creator>
  <cp:lastModifiedBy>heps-control</cp:lastModifiedBy>
  <cp:revision>92</cp:revision>
  <dcterms:created xsi:type="dcterms:W3CDTF">2021-06-16T09:26:37Z</dcterms:created>
  <dcterms:modified xsi:type="dcterms:W3CDTF">2021-06-25T00:40:54Z</dcterms:modified>
</cp:coreProperties>
</file>