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p:sldMasterIdLst>
    <p:sldMasterId id="2147483648" r:id="rId1"/>
    <p:sldMasterId id="2147483663" r:id="rId2"/>
  </p:sldMasterIdLst>
  <p:notesMasterIdLst>
    <p:notesMasterId r:id="rId50"/>
  </p:notesMasterIdLst>
  <p:sldIdLst>
    <p:sldId id="256" r:id="rId3"/>
    <p:sldId id="2226" r:id="rId4"/>
    <p:sldId id="305" r:id="rId5"/>
    <p:sldId id="2190" r:id="rId6"/>
    <p:sldId id="2189" r:id="rId7"/>
    <p:sldId id="2192" r:id="rId8"/>
    <p:sldId id="2188" r:id="rId9"/>
    <p:sldId id="2191" r:id="rId10"/>
    <p:sldId id="2193" r:id="rId11"/>
    <p:sldId id="2194" r:id="rId12"/>
    <p:sldId id="2196" r:id="rId13"/>
    <p:sldId id="2195" r:id="rId14"/>
    <p:sldId id="2214" r:id="rId15"/>
    <p:sldId id="2197" r:id="rId16"/>
    <p:sldId id="2198" r:id="rId17"/>
    <p:sldId id="2209" r:id="rId18"/>
    <p:sldId id="2199" r:id="rId19"/>
    <p:sldId id="2200" r:id="rId20"/>
    <p:sldId id="2205" r:id="rId21"/>
    <p:sldId id="2223" r:id="rId22"/>
    <p:sldId id="2093" r:id="rId23"/>
    <p:sldId id="2201" r:id="rId24"/>
    <p:sldId id="2202" r:id="rId25"/>
    <p:sldId id="2206" r:id="rId26"/>
    <p:sldId id="2203" r:id="rId27"/>
    <p:sldId id="2229" r:id="rId28"/>
    <p:sldId id="2231" r:id="rId29"/>
    <p:sldId id="2210" r:id="rId30"/>
    <p:sldId id="2215" r:id="rId31"/>
    <p:sldId id="2217" r:id="rId32"/>
    <p:sldId id="2204" r:id="rId33"/>
    <p:sldId id="433" r:id="rId34"/>
    <p:sldId id="345" r:id="rId35"/>
    <p:sldId id="426" r:id="rId36"/>
    <p:sldId id="2185" r:id="rId37"/>
    <p:sldId id="437" r:id="rId38"/>
    <p:sldId id="438" r:id="rId39"/>
    <p:sldId id="439" r:id="rId40"/>
    <p:sldId id="435" r:id="rId41"/>
    <p:sldId id="2183" r:id="rId42"/>
    <p:sldId id="2216" r:id="rId43"/>
    <p:sldId id="2218" r:id="rId44"/>
    <p:sldId id="2224" r:id="rId45"/>
    <p:sldId id="2186" r:id="rId46"/>
    <p:sldId id="2222" r:id="rId47"/>
    <p:sldId id="2225" r:id="rId48"/>
    <p:sldId id="2230" r:id="rId49"/>
  </p:sldIdLst>
  <p:sldSz cx="13004800" cy="97536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1pPr>
    <a:lvl2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2pPr>
    <a:lvl3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3pPr>
    <a:lvl4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4pPr>
    <a:lvl5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5pPr>
    <a:lvl6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6pPr>
    <a:lvl7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7pPr>
    <a:lvl8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8pPr>
    <a:lvl9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649FF"/>
    <a:srgbClr val="00E36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rgbClr val="375A7D"/>
          </a:solidFill>
        </a:fill>
      </a:tcStyle>
    </a:wholeTbl>
    <a:band2H>
      <a:tcTxStyle/>
      <a:tcStyle>
        <a:tcBdr/>
        <a:fill>
          <a:solidFill>
            <a:srgbClr val="3B7499"/>
          </a:solidFill>
        </a:fill>
      </a:tcStyle>
    </a:band2H>
    <a:firstCo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rgbClr val="53D5FD"/>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Col>
    <a:la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rgbClr val="53D5FD"/>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lastRow>
    <a:firstRow>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rgbClr val="53D5FD"/>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solidFill>
            <a:schemeClr val="accent1">
              <a:hueOff val="450000"/>
              <a:satOff val="-18071"/>
              <a:lumOff val="-14609"/>
            </a:schemeClr>
          </a:solidFill>
        </a:fill>
      </a:tcStyle>
    </a:firstRow>
  </a:tblStyle>
  <a:tblStyle styleId="{C7B018BB-80A7-4F77-B60F-C8B233D01FF8}" styleName="">
    <a:tblBg/>
    <a:wholeTbl>
      <a:tcTxStyle b="off" i="off">
        <a:font>
          <a:latin typeface="Avenir Medium"/>
          <a:ea typeface="Avenir Medium"/>
          <a:cs typeface="Avenir Medium"/>
        </a:font>
        <a:srgbClr val="FFFFFF"/>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0A0A0A">
              <a:alpha val="92000"/>
            </a:srgbClr>
          </a:solidFill>
        </a:fill>
      </a:tcStyle>
    </a:band2H>
    <a:firstCol>
      <a:tcTxStyle b="off" i="off">
        <a:font>
          <a:latin typeface="Avenir Medium"/>
          <a:ea typeface="Avenir Medium"/>
          <a:cs typeface="Avenir Medium"/>
        </a:font>
        <a:srgbClr val="FFFFFF"/>
      </a:tcTxStyle>
      <a:tcStyle>
        <a:tcBdr>
          <a:left>
            <a:ln w="25400" cap="flat">
              <a:solidFill>
                <a:srgbClr val="000000"/>
              </a:solidFill>
              <a:prstDash val="solid"/>
              <a:miter lim="400000"/>
            </a:ln>
          </a:left>
          <a:right>
            <a:ln w="63500" cap="flat">
              <a:solidFill>
                <a:srgbClr val="000000"/>
              </a:solidFill>
              <a:prstDash val="solid"/>
              <a:miter lim="400000"/>
            </a:ln>
          </a:right>
          <a:top>
            <a:ln w="38100" cap="flat">
              <a:solidFill>
                <a:srgbClr val="000000"/>
              </a:solidFill>
              <a:prstDash val="solid"/>
              <a:miter lim="400000"/>
            </a:ln>
          </a:top>
          <a:bottom>
            <a:ln w="38100" cap="flat">
              <a:solidFill>
                <a:srgbClr val="000000"/>
              </a:solidFill>
              <a:prstDash val="solid"/>
              <a:miter lim="400000"/>
            </a:ln>
          </a:bottom>
          <a:insideH>
            <a:ln w="381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63500" cap="flat">
              <a:solidFill>
                <a:srgbClr val="000000"/>
              </a:solidFill>
              <a:prstDash val="solid"/>
              <a:miter lim="400000"/>
            </a:ln>
          </a:top>
          <a:bottom>
            <a:ln w="254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Avenir Medium"/>
          <a:ea typeface="Avenir Medium"/>
          <a:cs typeface="Avenir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635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EEE7283C-3CF3-47DC-8721-378D4A62B228}" styleName="">
    <a:tblBg/>
    <a:wholeTbl>
      <a:tcTxStyle b="off" i="off">
        <a:fontRef idx="minor">
          <a:srgbClr val="FFFFFF"/>
        </a:fontRef>
        <a:srgbClr val="FFFFFF"/>
      </a:tcTxStyle>
      <a:tcStyle>
        <a:tcBdr>
          <a:left>
            <a:ln w="12700" cap="flat">
              <a:solidFill>
                <a:schemeClr val="accent2">
                  <a:satOff val="-5186"/>
                  <a:lumOff val="-28409"/>
                </a:schemeClr>
              </a:solidFill>
              <a:prstDash val="solid"/>
              <a:miter lim="400000"/>
            </a:ln>
          </a:left>
          <a:right>
            <a:ln w="12700" cap="flat">
              <a:solidFill>
                <a:schemeClr val="accent2">
                  <a:satOff val="-5186"/>
                  <a:lumOff val="-28409"/>
                </a:schemeClr>
              </a:solidFill>
              <a:prstDash val="solid"/>
              <a:miter lim="400000"/>
            </a:ln>
          </a:right>
          <a:top>
            <a:ln w="12700" cap="flat">
              <a:solidFill>
                <a:schemeClr val="accent2">
                  <a:satOff val="-5186"/>
                  <a:lumOff val="-28409"/>
                </a:schemeClr>
              </a:solidFill>
              <a:prstDash val="solid"/>
              <a:miter lim="400000"/>
            </a:ln>
          </a:top>
          <a:bottom>
            <a:ln w="12700" cap="flat">
              <a:solidFill>
                <a:schemeClr val="accent2">
                  <a:satOff val="-5186"/>
                  <a:lumOff val="-28409"/>
                </a:schemeClr>
              </a:solidFill>
              <a:prstDash val="solid"/>
              <a:miter lim="400000"/>
            </a:ln>
          </a:bottom>
          <a:insideH>
            <a:ln w="12700" cap="flat">
              <a:solidFill>
                <a:schemeClr val="accent2">
                  <a:satOff val="-5186"/>
                  <a:lumOff val="-28409"/>
                </a:schemeClr>
              </a:solidFill>
              <a:prstDash val="solid"/>
              <a:miter lim="400000"/>
            </a:ln>
          </a:insideH>
          <a:insideV>
            <a:ln w="12700" cap="flat">
              <a:solidFill>
                <a:schemeClr val="accent2">
                  <a:satOff val="-5186"/>
                  <a:lumOff val="-28409"/>
                </a:schemeClr>
              </a:solidFill>
              <a:prstDash val="solid"/>
              <a:miter lim="400000"/>
            </a:ln>
          </a:insideV>
        </a:tcBdr>
        <a:fill>
          <a:noFill/>
        </a:fill>
      </a:tcStyle>
    </a:wholeTbl>
    <a:band2H>
      <a:tcTxStyle/>
      <a:tcStyle>
        <a:tcBdr/>
        <a:fill>
          <a:solidFill>
            <a:srgbClr val="00EDFF">
              <a:alpha val="24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solidFill>
                <a:schemeClr val="accent2">
                  <a:satOff val="-5186"/>
                  <a:lumOff val="-28409"/>
                </a:schemeClr>
              </a:solidFill>
              <a:prstDash val="solid"/>
              <a:miter lim="400000"/>
            </a:ln>
          </a:insideV>
        </a:tcBdr>
        <a:fill>
          <a:solidFill>
            <a:schemeClr val="accent2">
              <a:satOff val="-5186"/>
              <a:lumOff val="-12389"/>
            </a:scheme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no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00919C">
                  <a:alpha val="79000"/>
                </a:srgbClr>
              </a:solidFill>
              <a:prstDash val="solid"/>
              <a:miter lim="400000"/>
            </a:ln>
          </a:insideH>
          <a:insideV>
            <a:ln w="12700" cap="flat">
              <a:noFill/>
              <a:miter lim="400000"/>
            </a:ln>
          </a:insideV>
        </a:tcBdr>
        <a:fill>
          <a:solidFill>
            <a:schemeClr val="accent2">
              <a:satOff val="-5186"/>
              <a:lumOff val="-28409"/>
            </a:schemeClr>
          </a:solidFill>
        </a:fill>
      </a:tcStyle>
    </a:firstRow>
  </a:tblStyle>
  <a:tblStyle styleId="{CF821DB8-F4EB-4A41-A1BA-3FCAFE7338EE}" styleName="">
    <a:tblBg/>
    <a:wholeTbl>
      <a:tcTxStyle b="off" i="off">
        <a:fontRef idx="minor">
          <a:srgbClr val="FFFFFF"/>
        </a:fontRef>
        <a:srgbClr val="FFFFFF"/>
      </a:tcTxStyle>
      <a:tcStyle>
        <a:tcBdr>
          <a:left>
            <a:ln w="12700" cap="flat">
              <a:noFill/>
              <a:miter lim="400000"/>
            </a:ln>
          </a:left>
          <a:right>
            <a:ln w="12700" cap="flat">
              <a:noFill/>
              <a:miter lim="400000"/>
            </a:ln>
          </a:right>
          <a:top>
            <a:ln w="25400" cap="rnd">
              <a:solidFill>
                <a:srgbClr val="4F4F4F"/>
              </a:solidFill>
              <a:custDash>
                <a:ds d="100000" sp="200000"/>
              </a:custDash>
              <a:miter lim="400000"/>
            </a:ln>
          </a:top>
          <a:bottom>
            <a:ln w="25400" cap="rnd">
              <a:solidFill>
                <a:srgbClr val="4F4F4F"/>
              </a:solidFill>
              <a:custDash>
                <a:ds d="100000" sp="200000"/>
              </a:custDash>
              <a:miter lim="400000"/>
            </a:ln>
          </a:bottom>
          <a:insideH>
            <a:ln w="25400" cap="rnd">
              <a:solidFill>
                <a:srgbClr val="4F4F4F"/>
              </a:solidFill>
              <a:custDash>
                <a:ds d="100000" sp="200000"/>
              </a:custDash>
              <a:miter lim="400000"/>
            </a:ln>
          </a:insideH>
          <a:insideV>
            <a:ln w="12700" cap="flat">
              <a:noFill/>
              <a:miter lim="400000"/>
            </a:ln>
          </a:insideV>
        </a:tcBdr>
        <a:fill>
          <a:noFill/>
        </a:fill>
      </a:tcStyle>
    </a:wholeTbl>
    <a:band2H>
      <a:tcTxStyle/>
      <a:tcStyle>
        <a:tcBdr/>
        <a:fill>
          <a:solidFill>
            <a:srgbClr val="6D6D6D">
              <a:alpha val="25000"/>
            </a:srgbClr>
          </a:solidFill>
        </a:fill>
      </a:tcStyle>
    </a:band2H>
    <a:firstCol>
      <a:tcTxStyle b="off" i="off">
        <a:fontRef idx="minor">
          <a:srgbClr val="FFFFFF"/>
        </a:fontRef>
        <a:srgbClr val="FFFFFF"/>
      </a:tcTxStyle>
      <a:tcStyle>
        <a:tcBdr>
          <a:left>
            <a:ln w="12700" cap="flat">
              <a:noFill/>
              <a:miter lim="400000"/>
            </a:ln>
          </a:left>
          <a:right>
            <a:ln w="0" cap="flat">
              <a:noFill/>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808080">
              <a:alpha val="32000"/>
            </a:srgbClr>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38100" cap="flat">
              <a:solidFill>
                <a:srgbClr val="000000"/>
              </a:solidFill>
              <a:prstDash val="solid"/>
              <a:miter lim="400000"/>
            </a:ln>
          </a:top>
          <a:bottom>
            <a:ln w="12700" cap="flat">
              <a:noFill/>
              <a:miter lim="400000"/>
            </a:ln>
          </a:bottom>
          <a:insideH>
            <a:ln w="12700" cap="flat">
              <a:solidFill>
                <a:srgbClr val="000000"/>
              </a:solidFill>
              <a:prstDash val="solid"/>
              <a:miter lim="400000"/>
            </a:ln>
          </a:insideH>
          <a:insideV>
            <a:ln w="12700" cap="flat">
              <a:noFill/>
              <a:miter lim="400000"/>
            </a:ln>
          </a:insideV>
        </a:tcBdr>
        <a:fill>
          <a:solidFill>
            <a:srgbClr val="941B00">
              <a:alpha val="80000"/>
            </a:srgbClr>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noFill/>
              <a:miter lim="400000"/>
            </a:ln>
          </a:insideV>
        </a:tcBdr>
        <a:fill>
          <a:solidFill>
            <a:srgbClr val="CD2600">
              <a:alpha val="80000"/>
            </a:srgbClr>
          </a:solidFill>
        </a:fill>
      </a:tcStyle>
    </a:firstRow>
  </a:tblStyle>
  <a:tblStyle styleId="{33BA23B1-9221-436E-865A-0063620EA4FD}"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4F4F4F"/>
              </a:solidFill>
              <a:prstDash val="solid"/>
              <a:miter lim="400000"/>
            </a:ln>
          </a:top>
          <a:bottom>
            <a:ln w="12700" cap="flat">
              <a:solidFill>
                <a:srgbClr val="4F4F4F"/>
              </a:solidFill>
              <a:prstDash val="solid"/>
              <a:miter lim="400000"/>
            </a:ln>
          </a:bottom>
          <a:insideH>
            <a:ln w="12700" cap="flat">
              <a:solidFill>
                <a:srgbClr val="4F4F4F"/>
              </a:solidFill>
              <a:prstDash val="solid"/>
              <a:miter lim="400000"/>
            </a:ln>
          </a:insideH>
          <a:insideV>
            <a:ln w="12700" cap="flat">
              <a:noFill/>
              <a:miter lim="400000"/>
            </a:ln>
          </a:insideV>
        </a:tcBdr>
        <a:fill>
          <a:solidFill>
            <a:srgbClr val="1F2428"/>
          </a:solid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lastRow>
    <a:firstRow>
      <a:tcTxStyle b="off" i="off">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solidFill>
                <a:srgbClr val="808080"/>
              </a:solidFill>
              <a:prstDash val="solid"/>
              <a:miter lim="400000"/>
            </a:ln>
          </a:insideH>
          <a:insideV>
            <a:ln w="12700" cap="flat">
              <a:noFill/>
              <a:miter lim="400000"/>
            </a:ln>
          </a:insideV>
        </a:tcBdr>
        <a:fill>
          <a:solidFill>
            <a:srgbClr val="484B4C"/>
          </a:solidFill>
        </a:fill>
      </a:tcStyle>
    </a:firstRow>
  </a:tblStyle>
  <a:tblStyle styleId="{2708684C-4D16-4618-839F-0558EEFCDFE6}" styleName="">
    <a:tblBg/>
    <a:wholeTbl>
      <a:tcTxStyle b="off" i="off">
        <a:fontRef idx="minor">
          <a:srgbClr val="FFFFFF"/>
        </a:fontRef>
        <a:srgbClr val="FFFFFF"/>
      </a:tcTxStyle>
      <a:tcStyle>
        <a:tcBdr>
          <a:left>
            <a:ln w="12700" cap="flat">
              <a:noFill/>
              <a:miter lim="400000"/>
            </a:ln>
          </a:left>
          <a:right>
            <a:ln w="12700" cap="flat">
              <a:noFill/>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wholeTbl>
    <a:band2H>
      <a:tcTxStyle/>
      <a:tcStyle>
        <a:tcBdr/>
        <a:fill>
          <a:solidFill>
            <a:srgbClr val="797A7B">
              <a:alpha val="30000"/>
            </a:srgbClr>
          </a:solidFill>
        </a:fill>
      </a:tcStyle>
    </a:band2H>
    <a:firstCol>
      <a:tcTxStyle b="off" i="off">
        <a:fontRef idx="minor">
          <a:srgbClr val="FFFFFF"/>
        </a:fontRef>
        <a:srgbClr val="FFFFFF"/>
      </a:tcTxStyle>
      <a:tcStyle>
        <a:tcBdr>
          <a:left>
            <a:ln w="12700" cap="flat">
              <a:noFill/>
              <a:miter lim="400000"/>
            </a:ln>
          </a:left>
          <a:right>
            <a:ln w="12700" cap="flat">
              <a:solidFill>
                <a:srgbClr val="FFFFFF"/>
              </a:solidFill>
              <a:prstDash val="solid"/>
              <a:miter lim="400000"/>
            </a:ln>
          </a:right>
          <a:top>
            <a:ln w="12700" cap="flat">
              <a:solidFill>
                <a:srgbClr val="797979"/>
              </a:solidFill>
              <a:custDash>
                <a:ds d="200000" sp="200000"/>
              </a:custDash>
              <a:miter lim="400000"/>
            </a:ln>
          </a:top>
          <a:bottom>
            <a:ln w="12700" cap="flat">
              <a:solidFill>
                <a:srgbClr val="797979"/>
              </a:solidFill>
              <a:custDash>
                <a:ds d="200000" sp="200000"/>
              </a:custDash>
              <a:miter lim="400000"/>
            </a:ln>
          </a:bottom>
          <a:insideH>
            <a:ln w="12700" cap="flat">
              <a:solidFill>
                <a:srgbClr val="797979"/>
              </a:solidFill>
              <a:custDash>
                <a:ds d="200000" sp="200000"/>
              </a:custDash>
              <a:miter lim="400000"/>
            </a:ln>
          </a:insideH>
          <a:insideV>
            <a:ln w="12700" cap="flat">
              <a:noFill/>
              <a:miter lim="400000"/>
            </a:ln>
          </a:insideV>
        </a:tcBdr>
        <a:fill>
          <a:noFill/>
        </a:fill>
      </a:tcStyle>
    </a:firstCol>
    <a:lastRow>
      <a:tcTxStyle b="off" i="off">
        <a:fontRef idx="minor">
          <a:srgbClr val="FFFFFF"/>
        </a:fontRef>
        <a:srgbClr val="FFFFFF"/>
      </a:tcTxStyle>
      <a:tcStyle>
        <a:tcBdr>
          <a:left>
            <a:ln w="12700" cap="flat">
              <a:noFill/>
              <a:miter lim="400000"/>
            </a:ln>
          </a:left>
          <a:right>
            <a:ln w="12700" cap="flat">
              <a:noFill/>
              <a:miter lim="400000"/>
            </a:ln>
          </a:right>
          <a:top>
            <a:ln w="25400" cap="flat">
              <a:solidFill>
                <a:srgbClr val="FFFFFF"/>
              </a:solidFill>
              <a:prstDash val="solid"/>
              <a:miter lim="400000"/>
            </a:ln>
          </a:top>
          <a:bottom>
            <a:ln w="12700" cap="flat">
              <a:noFill/>
              <a:miter lim="400000"/>
            </a:ln>
          </a:bottom>
          <a:insideH>
            <a:ln w="12700" cap="flat">
              <a:solidFill>
                <a:srgbClr val="797979"/>
              </a:solidFill>
              <a:prstDash val="solid"/>
              <a:miter lim="400000"/>
            </a:ln>
          </a:insideH>
          <a:insideV>
            <a:ln w="12700" cap="flat">
              <a:noFill/>
              <a:miter lim="400000"/>
            </a:ln>
          </a:insideV>
        </a:tcBdr>
        <a:fill>
          <a:noFill/>
        </a:fill>
      </a:tcStyle>
    </a:lastRow>
    <a:firstRow>
      <a:tcTxStyle b="off" i="off">
        <a:fontRef idx="minor">
          <a:schemeClr val="accent2">
            <a:satOff val="44164"/>
            <a:lumOff val="14231"/>
          </a:schemeClr>
        </a:fontRef>
        <a:schemeClr val="accent2">
          <a:satOff val="44164"/>
          <a:lumOff val="14231"/>
        </a:schemeClr>
      </a:tcTxStyle>
      <a:tcStyle>
        <a:tcBdr>
          <a:left>
            <a:ln w="12700" cap="flat">
              <a:noFill/>
              <a:miter lim="400000"/>
            </a:ln>
          </a:left>
          <a:right>
            <a:ln w="12700" cap="flat">
              <a:noFill/>
              <a:miter lim="400000"/>
            </a:ln>
          </a:right>
          <a:top>
            <a:ln w="12700" cap="flat">
              <a:noFill/>
              <a:miter lim="400000"/>
            </a:ln>
          </a:top>
          <a:bottom>
            <a:ln w="12700" cap="flat">
              <a:solidFill>
                <a:srgbClr val="FFFFFF"/>
              </a:solidFill>
              <a:prstDash val="solid"/>
              <a:miter lim="400000"/>
            </a:ln>
          </a:bottom>
          <a:insideH>
            <a:ln w="12700" cap="flat">
              <a:solidFill>
                <a:srgbClr val="797979"/>
              </a:solidFill>
              <a:prstDash val="solid"/>
              <a:miter lim="400000"/>
            </a:ln>
          </a:insideH>
          <a:insideV>
            <a:ln w="12700" cap="flat">
              <a:noFill/>
              <a:miter lim="400000"/>
            </a:ln>
          </a:insideV>
        </a:tcBdr>
        <a:fill>
          <a:noFill/>
        </a:fill>
      </a:tcStyle>
    </a:firstRow>
  </a:tblStyle>
  <a:tblStyle styleId="{5940675A-B579-460E-94D1-54222C63F5DA}" styleName="无样式，网格型">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主题样式 1 - 强调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84E427A-3D55-4303-BF80-6455036E1DE7}" styleName="主题样式 1 - 强调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69C7853C-536D-4A76-A0AE-DD22124D55A5}" styleName="主题样式 1 - 强调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639"/>
    <p:restoredTop sz="93761"/>
  </p:normalViewPr>
  <p:slideViewPr>
    <p:cSldViewPr snapToGrid="0" snapToObjects="1">
      <p:cViewPr varScale="1">
        <p:scale>
          <a:sx n="118" d="100"/>
          <a:sy n="118" d="100"/>
        </p:scale>
        <p:origin x="715" y="101"/>
      </p:cViewPr>
      <p:guideLst/>
    </p:cSldViewPr>
  </p:slideViewPr>
  <p:notesTextViewPr>
    <p:cViewPr>
      <p:scale>
        <a:sx n="1" d="1"/>
        <a:sy n="1" d="1"/>
      </p:scale>
      <p:origin x="0" y="0"/>
    </p:cViewPr>
  </p:notesTextViewPr>
  <p:sorterViewPr>
    <p:cViewPr>
      <p:scale>
        <a:sx n="66" d="100"/>
        <a:sy n="66" d="100"/>
      </p:scale>
      <p:origin x="0" y="0"/>
    </p:cViewPr>
  </p:sorterViewPr>
  <p:notesViewPr>
    <p:cSldViewPr snapToGrid="0" snapToObjects="1">
      <p:cViewPr varScale="1">
        <p:scale>
          <a:sx n="128" d="100"/>
          <a:sy n="128" d="100"/>
        </p:scale>
        <p:origin x="2928" y="17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2" name="Shape 152"/>
          <p:cNvSpPr>
            <a:spLocks noGrp="1" noRot="1" noChangeAspect="1"/>
          </p:cNvSpPr>
          <p:nvPr>
            <p:ph type="sldImg"/>
          </p:nvPr>
        </p:nvSpPr>
        <p:spPr>
          <a:xfrm>
            <a:off x="1143000" y="685800"/>
            <a:ext cx="4572000" cy="3429000"/>
          </a:xfrm>
          <a:prstGeom prst="rect">
            <a:avLst/>
          </a:prstGeom>
        </p:spPr>
        <p:txBody>
          <a:bodyPr/>
          <a:lstStyle/>
          <a:p>
            <a:endParaRPr/>
          </a:p>
        </p:txBody>
      </p:sp>
      <p:sp>
        <p:nvSpPr>
          <p:cNvPr id="153" name="Shape 153"/>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95273284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37538817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5784362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Tree>
    <p:extLst>
      <p:ext uri="{BB962C8B-B14F-4D97-AF65-F5344CB8AC3E}">
        <p14:creationId xmlns:p14="http://schemas.microsoft.com/office/powerpoint/2010/main" val="40650806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Tree>
    <p:extLst>
      <p:ext uri="{BB962C8B-B14F-4D97-AF65-F5344CB8AC3E}">
        <p14:creationId xmlns:p14="http://schemas.microsoft.com/office/powerpoint/2010/main" val="18901490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标题与副标题">
    <p:spTree>
      <p:nvGrpSpPr>
        <p:cNvPr id="1" name=""/>
        <p:cNvGrpSpPr/>
        <p:nvPr/>
      </p:nvGrpSpPr>
      <p:grpSpPr>
        <a:xfrm>
          <a:off x="0" y="0"/>
          <a:ext cx="0" cy="0"/>
          <a:chOff x="0" y="0"/>
          <a:chExt cx="0" cy="0"/>
        </a:xfrm>
      </p:grpSpPr>
      <p:sp>
        <p:nvSpPr>
          <p:cNvPr id="11" name="标题文本"/>
          <p:cNvSpPr txBox="1">
            <a:spLocks noGrp="1"/>
          </p:cNvSpPr>
          <p:nvPr>
            <p:ph type="title"/>
          </p:nvPr>
        </p:nvSpPr>
        <p:spPr>
          <a:xfrm>
            <a:off x="660400" y="4292600"/>
            <a:ext cx="11684000" cy="2222500"/>
          </a:xfrm>
          <a:prstGeom prst="rect">
            <a:avLst/>
          </a:prstGeom>
        </p:spPr>
        <p:txBody>
          <a:bodyPr/>
          <a:lstStyle>
            <a:lvl1pPr>
              <a:defRPr sz="6200" spc="992"/>
            </a:lvl1pPr>
          </a:lstStyle>
          <a:p>
            <a:r>
              <a:t>标题文本</a:t>
            </a:r>
          </a:p>
        </p:txBody>
      </p:sp>
      <p:sp>
        <p:nvSpPr>
          <p:cNvPr id="12" name="正文级别 1…"/>
          <p:cNvSpPr txBox="1">
            <a:spLocks noGrp="1"/>
          </p:cNvSpPr>
          <p:nvPr>
            <p:ph type="body" sz="quarter" idx="1"/>
          </p:nvPr>
        </p:nvSpPr>
        <p:spPr>
          <a:xfrm>
            <a:off x="660400" y="3416300"/>
            <a:ext cx="11684000" cy="889000"/>
          </a:xfrm>
          <a:prstGeom prst="rect">
            <a:avLst/>
          </a:prstGeom>
        </p:spPr>
        <p:txBody>
          <a:bodyPr anchor="b"/>
          <a:lstStyle>
            <a:lvl1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1pPr>
            <a:lvl2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2pPr>
            <a:lvl3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3pPr>
            <a:lvl4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4pPr>
            <a:lvl5pPr marL="0" indent="0">
              <a:spcBef>
                <a:spcPts val="0"/>
              </a:spcBef>
              <a:buClrTx/>
              <a:buSzTx/>
              <a:buNone/>
              <a:defRPr sz="2400" cap="all" spc="384">
                <a:solidFill>
                  <a:schemeClr val="accent2">
                    <a:satOff val="44164"/>
                    <a:lumOff val="14231"/>
                  </a:schemeClr>
                </a:solidFill>
                <a:latin typeface="Avenir Book"/>
                <a:ea typeface="Avenir Book"/>
                <a:cs typeface="Avenir Book"/>
                <a:sym typeface="Avenir Book"/>
              </a:defRPr>
            </a:lvl5pPr>
          </a:lstStyle>
          <a:p>
            <a:r>
              <a:t>正文级别 1</a:t>
            </a:r>
          </a:p>
          <a:p>
            <a:pPr lvl="1"/>
            <a:r>
              <a:t>正文级别 2</a:t>
            </a:r>
          </a:p>
          <a:p>
            <a:pPr lvl="2"/>
            <a:r>
              <a:t>正文级别 3</a:t>
            </a:r>
          </a:p>
          <a:p>
            <a:pPr lvl="3"/>
            <a:r>
              <a:t>正文级别 4</a:t>
            </a:r>
          </a:p>
          <a:p>
            <a:pPr lvl="4"/>
            <a:r>
              <a:t>正文级别 5</a:t>
            </a:r>
          </a:p>
        </p:txBody>
      </p:sp>
      <p:sp>
        <p:nvSpPr>
          <p:cNvPr id="13" name="幻灯片编号"/>
          <p:cNvSpPr txBox="1">
            <a:spLocks noGrp="1"/>
          </p:cNvSpPr>
          <p:nvPr>
            <p:ph type="sldNum" sz="quarter" idx="2"/>
          </p:nvPr>
        </p:nvSpPr>
        <p:spPr>
          <a:xfrm>
            <a:off x="11840255" y="9231755"/>
            <a:ext cx="1008289" cy="379591"/>
          </a:xfrm>
          <a:prstGeom prst="rect">
            <a:avLst/>
          </a:prstGeom>
        </p:spPr>
        <p:style>
          <a:lnRef idx="2">
            <a:schemeClr val="dk1"/>
          </a:lnRef>
          <a:fillRef idx="1">
            <a:schemeClr val="lt1"/>
          </a:fillRef>
          <a:effectRef idx="0">
            <a:schemeClr val="dk1"/>
          </a:effectRef>
          <a:fontRef idx="minor">
            <a:schemeClr val="dk1"/>
          </a:fontRef>
        </p:style>
        <p:txBody>
          <a:bodyPr/>
          <a:lstStyle/>
          <a:p>
            <a:r>
              <a:rPr lang="en-US" altLang="zh-CN" dirty="0"/>
              <a:t>Page </a:t>
            </a:r>
            <a:r>
              <a:rPr lang="zh-CN" altLang="en-US" dirty="0"/>
              <a:t> </a:t>
            </a:r>
            <a:fld id="{86CB4B4D-7CA3-9044-876B-883B54F8677D}" type="slidenum">
              <a:rPr smtClean="0"/>
              <a:t>‹#›</a:t>
            </a:fld>
            <a:endParaRPr dirty="0"/>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2_自定义版式">
    <p:spTree>
      <p:nvGrpSpPr>
        <p:cNvPr id="1" name=""/>
        <p:cNvGrpSpPr/>
        <p:nvPr/>
      </p:nvGrpSpPr>
      <p:grpSpPr>
        <a:xfrm>
          <a:off x="0" y="0"/>
          <a:ext cx="0" cy="0"/>
          <a:chOff x="0" y="0"/>
          <a:chExt cx="0" cy="0"/>
        </a:xfrm>
      </p:grpSpPr>
      <p:sp>
        <p:nvSpPr>
          <p:cNvPr id="17" name="图片占位符 16">
            <a:extLst>
              <a:ext uri="{FF2B5EF4-FFF2-40B4-BE49-F238E27FC236}">
                <a16:creationId xmlns:a16="http://schemas.microsoft.com/office/drawing/2014/main" id="{AC6F3069-A693-4C0E-BFC1-1C2C42335558}"/>
              </a:ext>
            </a:extLst>
          </p:cNvPr>
          <p:cNvSpPr>
            <a:spLocks noGrp="1"/>
          </p:cNvSpPr>
          <p:nvPr>
            <p:ph type="pic" sz="quarter" idx="15"/>
          </p:nvPr>
        </p:nvSpPr>
        <p:spPr>
          <a:xfrm>
            <a:off x="8900160" y="2709334"/>
            <a:ext cx="3171613" cy="3878069"/>
          </a:xfrm>
          <a:custGeom>
            <a:avLst/>
            <a:gdLst>
              <a:gd name="connsiteX0" fmla="*/ 0 w 2973387"/>
              <a:gd name="connsiteY0" fmla="*/ 0 h 2726767"/>
              <a:gd name="connsiteX1" fmla="*/ 2973387 w 2973387"/>
              <a:gd name="connsiteY1" fmla="*/ 0 h 2726767"/>
              <a:gd name="connsiteX2" fmla="*/ 2973387 w 2973387"/>
              <a:gd name="connsiteY2" fmla="*/ 2726767 h 2726767"/>
              <a:gd name="connsiteX3" fmla="*/ 0 w 2973387"/>
              <a:gd name="connsiteY3" fmla="*/ 2389204 h 2726767"/>
            </a:gdLst>
            <a:ahLst/>
            <a:cxnLst>
              <a:cxn ang="0">
                <a:pos x="connsiteX0" y="connsiteY0"/>
              </a:cxn>
              <a:cxn ang="0">
                <a:pos x="connsiteX1" y="connsiteY1"/>
              </a:cxn>
              <a:cxn ang="0">
                <a:pos x="connsiteX2" y="connsiteY2"/>
              </a:cxn>
              <a:cxn ang="0">
                <a:pos x="connsiteX3" y="connsiteY3"/>
              </a:cxn>
            </a:cxnLst>
            <a:rect l="l" t="t" r="r" b="b"/>
            <a:pathLst>
              <a:path w="2973387" h="2726767">
                <a:moveTo>
                  <a:pt x="0" y="0"/>
                </a:moveTo>
                <a:lnTo>
                  <a:pt x="2973387" y="0"/>
                </a:lnTo>
                <a:lnTo>
                  <a:pt x="2973387" y="2726767"/>
                </a:lnTo>
                <a:lnTo>
                  <a:pt x="0" y="2389204"/>
                </a:lnTo>
                <a:close/>
              </a:path>
            </a:pathLst>
          </a:cu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920">
                <a:solidFill>
                  <a:schemeClr val="lt1"/>
                </a:solidFill>
              </a:defRPr>
            </a:lvl1pPr>
          </a:lstStyle>
          <a:p>
            <a:pPr marL="0" lvl="0" algn="ctr"/>
            <a:endParaRPr lang="zh-CN" altLang="en-US"/>
          </a:p>
        </p:txBody>
      </p:sp>
      <p:sp>
        <p:nvSpPr>
          <p:cNvPr id="16" name="图片占位符 15">
            <a:extLst>
              <a:ext uri="{FF2B5EF4-FFF2-40B4-BE49-F238E27FC236}">
                <a16:creationId xmlns:a16="http://schemas.microsoft.com/office/drawing/2014/main" id="{BD322B9C-8D52-48D9-85FC-98C7393F1653}"/>
              </a:ext>
            </a:extLst>
          </p:cNvPr>
          <p:cNvSpPr>
            <a:spLocks noGrp="1"/>
          </p:cNvSpPr>
          <p:nvPr>
            <p:ph type="pic" sz="quarter" idx="14"/>
          </p:nvPr>
        </p:nvSpPr>
        <p:spPr>
          <a:xfrm>
            <a:off x="4916594" y="2709334"/>
            <a:ext cx="3171613" cy="3878069"/>
          </a:xfrm>
          <a:custGeom>
            <a:avLst/>
            <a:gdLst>
              <a:gd name="connsiteX0" fmla="*/ 0 w 2973387"/>
              <a:gd name="connsiteY0" fmla="*/ 0 h 2726767"/>
              <a:gd name="connsiteX1" fmla="*/ 2973387 w 2973387"/>
              <a:gd name="connsiteY1" fmla="*/ 0 h 2726767"/>
              <a:gd name="connsiteX2" fmla="*/ 2973387 w 2973387"/>
              <a:gd name="connsiteY2" fmla="*/ 2726767 h 2726767"/>
              <a:gd name="connsiteX3" fmla="*/ 0 w 2973387"/>
              <a:gd name="connsiteY3" fmla="*/ 2389204 h 2726767"/>
            </a:gdLst>
            <a:ahLst/>
            <a:cxnLst>
              <a:cxn ang="0">
                <a:pos x="connsiteX0" y="connsiteY0"/>
              </a:cxn>
              <a:cxn ang="0">
                <a:pos x="connsiteX1" y="connsiteY1"/>
              </a:cxn>
              <a:cxn ang="0">
                <a:pos x="connsiteX2" y="connsiteY2"/>
              </a:cxn>
              <a:cxn ang="0">
                <a:pos x="connsiteX3" y="connsiteY3"/>
              </a:cxn>
            </a:cxnLst>
            <a:rect l="l" t="t" r="r" b="b"/>
            <a:pathLst>
              <a:path w="2973387" h="2726767">
                <a:moveTo>
                  <a:pt x="0" y="0"/>
                </a:moveTo>
                <a:lnTo>
                  <a:pt x="2973387" y="0"/>
                </a:lnTo>
                <a:lnTo>
                  <a:pt x="2973387" y="2726767"/>
                </a:lnTo>
                <a:lnTo>
                  <a:pt x="0" y="2389204"/>
                </a:lnTo>
                <a:close/>
              </a:path>
            </a:pathLst>
          </a:cu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920">
                <a:solidFill>
                  <a:schemeClr val="lt1"/>
                </a:solidFill>
              </a:defRPr>
            </a:lvl1pPr>
          </a:lstStyle>
          <a:p>
            <a:pPr marL="0" lvl="0" algn="ctr"/>
            <a:endParaRPr lang="zh-CN" altLang="en-US"/>
          </a:p>
        </p:txBody>
      </p:sp>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
        <p:nvSpPr>
          <p:cNvPr id="14" name="图片占位符 13">
            <a:extLst>
              <a:ext uri="{FF2B5EF4-FFF2-40B4-BE49-F238E27FC236}">
                <a16:creationId xmlns:a16="http://schemas.microsoft.com/office/drawing/2014/main" id="{891E2C1D-E81A-417D-9AAF-293EDCE2B1DC}"/>
              </a:ext>
            </a:extLst>
          </p:cNvPr>
          <p:cNvSpPr>
            <a:spLocks noGrp="1"/>
          </p:cNvSpPr>
          <p:nvPr>
            <p:ph type="pic" sz="quarter" idx="13"/>
          </p:nvPr>
        </p:nvSpPr>
        <p:spPr>
          <a:xfrm>
            <a:off x="933028" y="2709334"/>
            <a:ext cx="3171613" cy="3878069"/>
          </a:xfrm>
          <a:custGeom>
            <a:avLst/>
            <a:gdLst>
              <a:gd name="connsiteX0" fmla="*/ 0 w 2973387"/>
              <a:gd name="connsiteY0" fmla="*/ 0 h 2726767"/>
              <a:gd name="connsiteX1" fmla="*/ 2973387 w 2973387"/>
              <a:gd name="connsiteY1" fmla="*/ 0 h 2726767"/>
              <a:gd name="connsiteX2" fmla="*/ 2973387 w 2973387"/>
              <a:gd name="connsiteY2" fmla="*/ 2726767 h 2726767"/>
              <a:gd name="connsiteX3" fmla="*/ 0 w 2973387"/>
              <a:gd name="connsiteY3" fmla="*/ 2389204 h 2726767"/>
            </a:gdLst>
            <a:ahLst/>
            <a:cxnLst>
              <a:cxn ang="0">
                <a:pos x="connsiteX0" y="connsiteY0"/>
              </a:cxn>
              <a:cxn ang="0">
                <a:pos x="connsiteX1" y="connsiteY1"/>
              </a:cxn>
              <a:cxn ang="0">
                <a:pos x="connsiteX2" y="connsiteY2"/>
              </a:cxn>
              <a:cxn ang="0">
                <a:pos x="connsiteX3" y="connsiteY3"/>
              </a:cxn>
            </a:cxnLst>
            <a:rect l="l" t="t" r="r" b="b"/>
            <a:pathLst>
              <a:path w="2973387" h="2726767">
                <a:moveTo>
                  <a:pt x="0" y="0"/>
                </a:moveTo>
                <a:lnTo>
                  <a:pt x="2973387" y="0"/>
                </a:lnTo>
                <a:lnTo>
                  <a:pt x="2973387" y="2726767"/>
                </a:lnTo>
                <a:lnTo>
                  <a:pt x="0" y="2389204"/>
                </a:lnTo>
                <a:close/>
              </a:path>
            </a:pathLst>
          </a:custGeom>
          <a:solidFill>
            <a:schemeClr val="accent1">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920">
                <a:solidFill>
                  <a:schemeClr val="lt1"/>
                </a:solidFill>
              </a:defRPr>
            </a:lvl1pPr>
          </a:lstStyle>
          <a:p>
            <a:pPr marL="0" lvl="0" algn="ctr"/>
            <a:endParaRPr lang="zh-CN" altLang="en-US"/>
          </a:p>
        </p:txBody>
      </p:sp>
    </p:spTree>
    <p:extLst>
      <p:ext uri="{BB962C8B-B14F-4D97-AF65-F5344CB8AC3E}">
        <p14:creationId xmlns:p14="http://schemas.microsoft.com/office/powerpoint/2010/main" val="380607430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3_自定义版式">
    <p:spTree>
      <p:nvGrpSpPr>
        <p:cNvPr id="1" name=""/>
        <p:cNvGrpSpPr/>
        <p:nvPr/>
      </p:nvGrpSpPr>
      <p:grpSpPr>
        <a:xfrm>
          <a:off x="0" y="0"/>
          <a:ext cx="0" cy="0"/>
          <a:chOff x="0" y="0"/>
          <a:chExt cx="0" cy="0"/>
        </a:xfrm>
      </p:grpSpPr>
      <p:sp>
        <p:nvSpPr>
          <p:cNvPr id="19" name="图片占位符 18">
            <a:extLst>
              <a:ext uri="{FF2B5EF4-FFF2-40B4-BE49-F238E27FC236}">
                <a16:creationId xmlns:a16="http://schemas.microsoft.com/office/drawing/2014/main" id="{2DA3CEAB-191C-4397-AD59-838A829D7D00}"/>
              </a:ext>
            </a:extLst>
          </p:cNvPr>
          <p:cNvSpPr>
            <a:spLocks noGrp="1"/>
          </p:cNvSpPr>
          <p:nvPr>
            <p:ph type="pic" sz="quarter" idx="14"/>
          </p:nvPr>
        </p:nvSpPr>
        <p:spPr>
          <a:xfrm>
            <a:off x="7875694" y="1459217"/>
            <a:ext cx="4197773" cy="2768034"/>
          </a:xfrm>
          <a:custGeom>
            <a:avLst/>
            <a:gdLst>
              <a:gd name="connsiteX0" fmla="*/ 0 w 3935412"/>
              <a:gd name="connsiteY0" fmla="*/ 0 h 1946274"/>
              <a:gd name="connsiteX1" fmla="*/ 3935412 w 3935412"/>
              <a:gd name="connsiteY1" fmla="*/ 0 h 1946274"/>
              <a:gd name="connsiteX2" fmla="*/ 3935412 w 3935412"/>
              <a:gd name="connsiteY2" fmla="*/ 1946274 h 1946274"/>
              <a:gd name="connsiteX3" fmla="*/ 0 w 3935412"/>
              <a:gd name="connsiteY3" fmla="*/ 1946274 h 1946274"/>
            </a:gdLst>
            <a:ahLst/>
            <a:cxnLst>
              <a:cxn ang="0">
                <a:pos x="connsiteX0" y="connsiteY0"/>
              </a:cxn>
              <a:cxn ang="0">
                <a:pos x="connsiteX1" y="connsiteY1"/>
              </a:cxn>
              <a:cxn ang="0">
                <a:pos x="connsiteX2" y="connsiteY2"/>
              </a:cxn>
              <a:cxn ang="0">
                <a:pos x="connsiteX3" y="connsiteY3"/>
              </a:cxn>
            </a:cxnLst>
            <a:rect l="l" t="t" r="r" b="b"/>
            <a:pathLst>
              <a:path w="3935412" h="1946274">
                <a:moveTo>
                  <a:pt x="0" y="0"/>
                </a:moveTo>
                <a:lnTo>
                  <a:pt x="3935412" y="0"/>
                </a:lnTo>
                <a:lnTo>
                  <a:pt x="3935412" y="1946274"/>
                </a:lnTo>
                <a:lnTo>
                  <a:pt x="0" y="1946274"/>
                </a:lnTo>
                <a:close/>
              </a:path>
            </a:pathLst>
          </a:cu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493">
                <a:solidFill>
                  <a:schemeClr val="lt1"/>
                </a:solidFill>
              </a:defRPr>
            </a:lvl1pPr>
          </a:lstStyle>
          <a:p>
            <a:pPr marL="0" lvl="0" algn="ctr"/>
            <a:endParaRPr lang="zh-CN" altLang="en-US"/>
          </a:p>
        </p:txBody>
      </p:sp>
      <p:sp>
        <p:nvSpPr>
          <p:cNvPr id="20" name="图片占位符 19">
            <a:extLst>
              <a:ext uri="{FF2B5EF4-FFF2-40B4-BE49-F238E27FC236}">
                <a16:creationId xmlns:a16="http://schemas.microsoft.com/office/drawing/2014/main" id="{64D0A4A3-4C0B-4F4E-B26E-F5C77560E114}"/>
              </a:ext>
            </a:extLst>
          </p:cNvPr>
          <p:cNvSpPr>
            <a:spLocks noGrp="1"/>
          </p:cNvSpPr>
          <p:nvPr>
            <p:ph type="pic" sz="quarter" idx="15"/>
          </p:nvPr>
        </p:nvSpPr>
        <p:spPr>
          <a:xfrm>
            <a:off x="933027" y="4966208"/>
            <a:ext cx="4197773" cy="2768034"/>
          </a:xfrm>
          <a:custGeom>
            <a:avLst/>
            <a:gdLst>
              <a:gd name="connsiteX0" fmla="*/ 0 w 3935412"/>
              <a:gd name="connsiteY0" fmla="*/ 0 h 1946274"/>
              <a:gd name="connsiteX1" fmla="*/ 3935412 w 3935412"/>
              <a:gd name="connsiteY1" fmla="*/ 0 h 1946274"/>
              <a:gd name="connsiteX2" fmla="*/ 3935412 w 3935412"/>
              <a:gd name="connsiteY2" fmla="*/ 1946274 h 1946274"/>
              <a:gd name="connsiteX3" fmla="*/ 0 w 3935412"/>
              <a:gd name="connsiteY3" fmla="*/ 1946274 h 1946274"/>
            </a:gdLst>
            <a:ahLst/>
            <a:cxnLst>
              <a:cxn ang="0">
                <a:pos x="connsiteX0" y="connsiteY0"/>
              </a:cxn>
              <a:cxn ang="0">
                <a:pos x="connsiteX1" y="connsiteY1"/>
              </a:cxn>
              <a:cxn ang="0">
                <a:pos x="connsiteX2" y="connsiteY2"/>
              </a:cxn>
              <a:cxn ang="0">
                <a:pos x="connsiteX3" y="connsiteY3"/>
              </a:cxn>
            </a:cxnLst>
            <a:rect l="l" t="t" r="r" b="b"/>
            <a:pathLst>
              <a:path w="3935412" h="1946274">
                <a:moveTo>
                  <a:pt x="0" y="0"/>
                </a:moveTo>
                <a:lnTo>
                  <a:pt x="3935412" y="0"/>
                </a:lnTo>
                <a:lnTo>
                  <a:pt x="3935412" y="1946274"/>
                </a:lnTo>
                <a:lnTo>
                  <a:pt x="0" y="1946274"/>
                </a:lnTo>
                <a:close/>
              </a:path>
            </a:pathLst>
          </a:cu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493">
                <a:solidFill>
                  <a:schemeClr val="lt1"/>
                </a:solidFill>
              </a:defRPr>
            </a:lvl1pPr>
          </a:lstStyle>
          <a:p>
            <a:pPr marL="0" lvl="0" algn="ctr"/>
            <a:endParaRPr lang="zh-CN" altLang="en-US"/>
          </a:p>
        </p:txBody>
      </p:sp>
      <p:sp>
        <p:nvSpPr>
          <p:cNvPr id="21" name="图片占位符 20">
            <a:extLst>
              <a:ext uri="{FF2B5EF4-FFF2-40B4-BE49-F238E27FC236}">
                <a16:creationId xmlns:a16="http://schemas.microsoft.com/office/drawing/2014/main" id="{638F2208-5D8B-43BD-912D-A28A111E9C3E}"/>
              </a:ext>
            </a:extLst>
          </p:cNvPr>
          <p:cNvSpPr>
            <a:spLocks noGrp="1"/>
          </p:cNvSpPr>
          <p:nvPr>
            <p:ph type="pic" sz="quarter" idx="16"/>
          </p:nvPr>
        </p:nvSpPr>
        <p:spPr>
          <a:xfrm>
            <a:off x="7875694" y="4966208"/>
            <a:ext cx="4197773" cy="2768034"/>
          </a:xfrm>
          <a:custGeom>
            <a:avLst/>
            <a:gdLst>
              <a:gd name="connsiteX0" fmla="*/ 0 w 3935412"/>
              <a:gd name="connsiteY0" fmla="*/ 0 h 1946274"/>
              <a:gd name="connsiteX1" fmla="*/ 3935412 w 3935412"/>
              <a:gd name="connsiteY1" fmla="*/ 0 h 1946274"/>
              <a:gd name="connsiteX2" fmla="*/ 3935412 w 3935412"/>
              <a:gd name="connsiteY2" fmla="*/ 1946274 h 1946274"/>
              <a:gd name="connsiteX3" fmla="*/ 0 w 3935412"/>
              <a:gd name="connsiteY3" fmla="*/ 1946274 h 1946274"/>
            </a:gdLst>
            <a:ahLst/>
            <a:cxnLst>
              <a:cxn ang="0">
                <a:pos x="connsiteX0" y="connsiteY0"/>
              </a:cxn>
              <a:cxn ang="0">
                <a:pos x="connsiteX1" y="connsiteY1"/>
              </a:cxn>
              <a:cxn ang="0">
                <a:pos x="connsiteX2" y="connsiteY2"/>
              </a:cxn>
              <a:cxn ang="0">
                <a:pos x="connsiteX3" y="connsiteY3"/>
              </a:cxn>
            </a:cxnLst>
            <a:rect l="l" t="t" r="r" b="b"/>
            <a:pathLst>
              <a:path w="3935412" h="1946274">
                <a:moveTo>
                  <a:pt x="0" y="0"/>
                </a:moveTo>
                <a:lnTo>
                  <a:pt x="3935412" y="0"/>
                </a:lnTo>
                <a:lnTo>
                  <a:pt x="3935412" y="1946274"/>
                </a:lnTo>
                <a:lnTo>
                  <a:pt x="0" y="1946274"/>
                </a:lnTo>
                <a:close/>
              </a:path>
            </a:pathLst>
          </a:cu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493">
                <a:solidFill>
                  <a:schemeClr val="lt1"/>
                </a:solidFill>
              </a:defRPr>
            </a:lvl1pPr>
          </a:lstStyle>
          <a:p>
            <a:pPr marL="0" lvl="0" algn="ctr"/>
            <a:endParaRPr lang="zh-CN" altLang="en-US"/>
          </a:p>
        </p:txBody>
      </p:sp>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
        <p:nvSpPr>
          <p:cNvPr id="18" name="图片占位符 17">
            <a:extLst>
              <a:ext uri="{FF2B5EF4-FFF2-40B4-BE49-F238E27FC236}">
                <a16:creationId xmlns:a16="http://schemas.microsoft.com/office/drawing/2014/main" id="{E001CED3-BBAB-4E59-BB6F-037B6CD55B3C}"/>
              </a:ext>
            </a:extLst>
          </p:cNvPr>
          <p:cNvSpPr>
            <a:spLocks noGrp="1"/>
          </p:cNvSpPr>
          <p:nvPr>
            <p:ph type="pic" sz="quarter" idx="13"/>
          </p:nvPr>
        </p:nvSpPr>
        <p:spPr>
          <a:xfrm>
            <a:off x="933027" y="1459217"/>
            <a:ext cx="4197773" cy="2768034"/>
          </a:xfrm>
          <a:custGeom>
            <a:avLst/>
            <a:gdLst>
              <a:gd name="connsiteX0" fmla="*/ 0 w 3935412"/>
              <a:gd name="connsiteY0" fmla="*/ 0 h 1946274"/>
              <a:gd name="connsiteX1" fmla="*/ 3935412 w 3935412"/>
              <a:gd name="connsiteY1" fmla="*/ 0 h 1946274"/>
              <a:gd name="connsiteX2" fmla="*/ 3935412 w 3935412"/>
              <a:gd name="connsiteY2" fmla="*/ 1946274 h 1946274"/>
              <a:gd name="connsiteX3" fmla="*/ 0 w 3935412"/>
              <a:gd name="connsiteY3" fmla="*/ 1946274 h 1946274"/>
            </a:gdLst>
            <a:ahLst/>
            <a:cxnLst>
              <a:cxn ang="0">
                <a:pos x="connsiteX0" y="connsiteY0"/>
              </a:cxn>
              <a:cxn ang="0">
                <a:pos x="connsiteX1" y="connsiteY1"/>
              </a:cxn>
              <a:cxn ang="0">
                <a:pos x="connsiteX2" y="connsiteY2"/>
              </a:cxn>
              <a:cxn ang="0">
                <a:pos x="connsiteX3" y="connsiteY3"/>
              </a:cxn>
            </a:cxnLst>
            <a:rect l="l" t="t" r="r" b="b"/>
            <a:pathLst>
              <a:path w="3935412" h="1946274">
                <a:moveTo>
                  <a:pt x="0" y="0"/>
                </a:moveTo>
                <a:lnTo>
                  <a:pt x="3935412" y="0"/>
                </a:lnTo>
                <a:lnTo>
                  <a:pt x="3935412" y="1946274"/>
                </a:lnTo>
                <a:lnTo>
                  <a:pt x="0" y="1946274"/>
                </a:lnTo>
                <a:close/>
              </a:path>
            </a:pathLst>
          </a:cu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493">
                <a:solidFill>
                  <a:schemeClr val="lt1"/>
                </a:solidFill>
              </a:defRPr>
            </a:lvl1pPr>
          </a:lstStyle>
          <a:p>
            <a:pPr marL="0" lvl="0" algn="ctr"/>
            <a:endParaRPr lang="zh-CN" altLang="en-US"/>
          </a:p>
        </p:txBody>
      </p:sp>
    </p:spTree>
    <p:extLst>
      <p:ext uri="{BB962C8B-B14F-4D97-AF65-F5344CB8AC3E}">
        <p14:creationId xmlns:p14="http://schemas.microsoft.com/office/powerpoint/2010/main" val="26593434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4_自定义版式">
    <p:spTree>
      <p:nvGrpSpPr>
        <p:cNvPr id="1" name=""/>
        <p:cNvGrpSpPr/>
        <p:nvPr/>
      </p:nvGrpSpPr>
      <p:grpSpPr>
        <a:xfrm>
          <a:off x="0" y="0"/>
          <a:ext cx="0" cy="0"/>
          <a:chOff x="0" y="0"/>
          <a:chExt cx="0" cy="0"/>
        </a:xfrm>
      </p:grpSpPr>
      <p:sp>
        <p:nvSpPr>
          <p:cNvPr id="29" name="图片占位符 28">
            <a:extLst>
              <a:ext uri="{FF2B5EF4-FFF2-40B4-BE49-F238E27FC236}">
                <a16:creationId xmlns:a16="http://schemas.microsoft.com/office/drawing/2014/main" id="{33740EC7-E2F4-4D9F-879E-A3D4A3C795A6}"/>
              </a:ext>
            </a:extLst>
          </p:cNvPr>
          <p:cNvSpPr>
            <a:spLocks noGrp="1"/>
          </p:cNvSpPr>
          <p:nvPr>
            <p:ph type="pic" sz="quarter" idx="14"/>
          </p:nvPr>
        </p:nvSpPr>
        <p:spPr>
          <a:xfrm>
            <a:off x="5696374" y="3639233"/>
            <a:ext cx="2223163" cy="4127947"/>
          </a:xfrm>
          <a:custGeom>
            <a:avLst/>
            <a:gdLst>
              <a:gd name="connsiteX0" fmla="*/ 0 w 2084215"/>
              <a:gd name="connsiteY0" fmla="*/ 0 h 2902463"/>
              <a:gd name="connsiteX1" fmla="*/ 2084215 w 2084215"/>
              <a:gd name="connsiteY1" fmla="*/ 0 h 2902463"/>
              <a:gd name="connsiteX2" fmla="*/ 2084215 w 2084215"/>
              <a:gd name="connsiteY2" fmla="*/ 2902463 h 2902463"/>
              <a:gd name="connsiteX3" fmla="*/ 0 w 2084215"/>
              <a:gd name="connsiteY3" fmla="*/ 2902463 h 2902463"/>
            </a:gdLst>
            <a:ahLst/>
            <a:cxnLst>
              <a:cxn ang="0">
                <a:pos x="connsiteX0" y="connsiteY0"/>
              </a:cxn>
              <a:cxn ang="0">
                <a:pos x="connsiteX1" y="connsiteY1"/>
              </a:cxn>
              <a:cxn ang="0">
                <a:pos x="connsiteX2" y="connsiteY2"/>
              </a:cxn>
              <a:cxn ang="0">
                <a:pos x="connsiteX3" y="connsiteY3"/>
              </a:cxn>
            </a:cxnLst>
            <a:rect l="l" t="t" r="r" b="b"/>
            <a:pathLst>
              <a:path w="2084215" h="2902463">
                <a:moveTo>
                  <a:pt x="0" y="0"/>
                </a:moveTo>
                <a:lnTo>
                  <a:pt x="2084215" y="0"/>
                </a:lnTo>
                <a:lnTo>
                  <a:pt x="2084215" y="2902463"/>
                </a:lnTo>
                <a:lnTo>
                  <a:pt x="0" y="2902463"/>
                </a:lnTo>
                <a:close/>
              </a:path>
            </a:pathLst>
          </a:custGeom>
          <a:solidFill>
            <a:schemeClr val="accent1">
              <a:lumMod val="20000"/>
              <a:lumOff val="80000"/>
            </a:schemeClr>
          </a:solid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73">
                <a:solidFill>
                  <a:schemeClr val="lt1"/>
                </a:solidFill>
              </a:defRPr>
            </a:lvl1pPr>
          </a:lstStyle>
          <a:p>
            <a:pPr marL="0" lvl="0" algn="ctr"/>
            <a:endParaRPr lang="zh-CN" altLang="en-US" dirty="0"/>
          </a:p>
        </p:txBody>
      </p:sp>
      <p:sp>
        <p:nvSpPr>
          <p:cNvPr id="33" name="图片占位符 32">
            <a:extLst>
              <a:ext uri="{FF2B5EF4-FFF2-40B4-BE49-F238E27FC236}">
                <a16:creationId xmlns:a16="http://schemas.microsoft.com/office/drawing/2014/main" id="{8018A987-9A55-4F53-91DA-7D306943BD5C}"/>
              </a:ext>
            </a:extLst>
          </p:cNvPr>
          <p:cNvSpPr>
            <a:spLocks noGrp="1"/>
          </p:cNvSpPr>
          <p:nvPr>
            <p:ph type="pic" sz="quarter" idx="15"/>
          </p:nvPr>
        </p:nvSpPr>
        <p:spPr>
          <a:xfrm>
            <a:off x="8323094" y="7369419"/>
            <a:ext cx="2264093" cy="4349295"/>
          </a:xfrm>
          <a:custGeom>
            <a:avLst/>
            <a:gdLst>
              <a:gd name="connsiteX0" fmla="*/ 0 w 2122587"/>
              <a:gd name="connsiteY0" fmla="*/ 0 h 3058098"/>
              <a:gd name="connsiteX1" fmla="*/ 2122587 w 2122587"/>
              <a:gd name="connsiteY1" fmla="*/ 0 h 3058098"/>
              <a:gd name="connsiteX2" fmla="*/ 2122587 w 2122587"/>
              <a:gd name="connsiteY2" fmla="*/ 3058098 h 3058098"/>
              <a:gd name="connsiteX3" fmla="*/ 0 w 2122587"/>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122587" h="3058098">
                <a:moveTo>
                  <a:pt x="0" y="0"/>
                </a:moveTo>
                <a:lnTo>
                  <a:pt x="2122587" y="0"/>
                </a:lnTo>
                <a:lnTo>
                  <a:pt x="2122587" y="3058098"/>
                </a:lnTo>
                <a:lnTo>
                  <a:pt x="0" y="3058098"/>
                </a:lnTo>
                <a:close/>
              </a:path>
            </a:pathLst>
          </a:custGeom>
          <a:solidFill>
            <a:schemeClr val="accent1">
              <a:lumMod val="20000"/>
              <a:lumOff val="80000"/>
            </a:schemeClr>
          </a:solid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73">
                <a:solidFill>
                  <a:schemeClr val="lt1"/>
                </a:solidFill>
              </a:defRPr>
            </a:lvl1pPr>
          </a:lstStyle>
          <a:p>
            <a:pPr marL="0" lvl="0" algn="ctr"/>
            <a:endParaRPr lang="zh-CN" altLang="en-US"/>
          </a:p>
        </p:txBody>
      </p:sp>
      <p:sp>
        <p:nvSpPr>
          <p:cNvPr id="32" name="图片占位符 31">
            <a:extLst>
              <a:ext uri="{FF2B5EF4-FFF2-40B4-BE49-F238E27FC236}">
                <a16:creationId xmlns:a16="http://schemas.microsoft.com/office/drawing/2014/main" id="{E2396C83-BBE5-4E4D-B04A-56B44247B046}"/>
              </a:ext>
            </a:extLst>
          </p:cNvPr>
          <p:cNvSpPr>
            <a:spLocks noGrp="1"/>
          </p:cNvSpPr>
          <p:nvPr>
            <p:ph type="pic" sz="quarter" idx="16"/>
          </p:nvPr>
        </p:nvSpPr>
        <p:spPr>
          <a:xfrm>
            <a:off x="8323650" y="2597386"/>
            <a:ext cx="2258288" cy="4349295"/>
          </a:xfrm>
          <a:custGeom>
            <a:avLst/>
            <a:gdLst>
              <a:gd name="connsiteX0" fmla="*/ 0 w 2117145"/>
              <a:gd name="connsiteY0" fmla="*/ 0 h 3058098"/>
              <a:gd name="connsiteX1" fmla="*/ 2117145 w 2117145"/>
              <a:gd name="connsiteY1" fmla="*/ 0 h 3058098"/>
              <a:gd name="connsiteX2" fmla="*/ 2117145 w 2117145"/>
              <a:gd name="connsiteY2" fmla="*/ 3058098 h 3058098"/>
              <a:gd name="connsiteX3" fmla="*/ 0 w 2117145"/>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117145" h="3058098">
                <a:moveTo>
                  <a:pt x="0" y="0"/>
                </a:moveTo>
                <a:lnTo>
                  <a:pt x="2117145" y="0"/>
                </a:lnTo>
                <a:lnTo>
                  <a:pt x="2117145" y="3058098"/>
                </a:lnTo>
                <a:lnTo>
                  <a:pt x="0" y="3058098"/>
                </a:lnTo>
                <a:close/>
              </a:path>
            </a:pathLst>
          </a:custGeom>
          <a:solidFill>
            <a:schemeClr val="accent1">
              <a:lumMod val="20000"/>
              <a:lumOff val="80000"/>
            </a:schemeClr>
          </a:solid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73">
                <a:solidFill>
                  <a:schemeClr val="lt1"/>
                </a:solidFill>
              </a:defRPr>
            </a:lvl1pPr>
          </a:lstStyle>
          <a:p>
            <a:pPr marL="0" lvl="0" algn="ctr"/>
            <a:endParaRPr lang="zh-CN" altLang="en-US"/>
          </a:p>
        </p:txBody>
      </p:sp>
      <p:sp>
        <p:nvSpPr>
          <p:cNvPr id="31" name="图片占位符 30">
            <a:extLst>
              <a:ext uri="{FF2B5EF4-FFF2-40B4-BE49-F238E27FC236}">
                <a16:creationId xmlns:a16="http://schemas.microsoft.com/office/drawing/2014/main" id="{8E1127A6-2D37-44FD-9C14-D53094B4C9D2}"/>
              </a:ext>
            </a:extLst>
          </p:cNvPr>
          <p:cNvSpPr>
            <a:spLocks noGrp="1"/>
          </p:cNvSpPr>
          <p:nvPr>
            <p:ph type="pic" sz="quarter" idx="17"/>
          </p:nvPr>
        </p:nvSpPr>
        <p:spPr>
          <a:xfrm>
            <a:off x="8323650" y="-2174648"/>
            <a:ext cx="2258289" cy="4349295"/>
          </a:xfrm>
          <a:custGeom>
            <a:avLst/>
            <a:gdLst>
              <a:gd name="connsiteX0" fmla="*/ 0 w 2117146"/>
              <a:gd name="connsiteY0" fmla="*/ 0 h 3058098"/>
              <a:gd name="connsiteX1" fmla="*/ 2117146 w 2117146"/>
              <a:gd name="connsiteY1" fmla="*/ 0 h 3058098"/>
              <a:gd name="connsiteX2" fmla="*/ 2117146 w 2117146"/>
              <a:gd name="connsiteY2" fmla="*/ 3058098 h 3058098"/>
              <a:gd name="connsiteX3" fmla="*/ 0 w 2117146"/>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117146" h="3058098">
                <a:moveTo>
                  <a:pt x="0" y="0"/>
                </a:moveTo>
                <a:lnTo>
                  <a:pt x="2117146" y="0"/>
                </a:lnTo>
                <a:lnTo>
                  <a:pt x="2117146" y="3058098"/>
                </a:lnTo>
                <a:lnTo>
                  <a:pt x="0" y="3058098"/>
                </a:lnTo>
                <a:close/>
              </a:path>
            </a:pathLst>
          </a:custGeom>
          <a:solidFill>
            <a:schemeClr val="accent1">
              <a:lumMod val="20000"/>
              <a:lumOff val="80000"/>
            </a:schemeClr>
          </a:solid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73">
                <a:solidFill>
                  <a:schemeClr val="lt1"/>
                </a:solidFill>
              </a:defRPr>
            </a:lvl1pPr>
          </a:lstStyle>
          <a:p>
            <a:pPr marL="0" lvl="0" algn="ctr"/>
            <a:endParaRPr lang="zh-CN" altLang="en-US"/>
          </a:p>
        </p:txBody>
      </p:sp>
      <p:sp>
        <p:nvSpPr>
          <p:cNvPr id="35" name="图片占位符 34">
            <a:extLst>
              <a:ext uri="{FF2B5EF4-FFF2-40B4-BE49-F238E27FC236}">
                <a16:creationId xmlns:a16="http://schemas.microsoft.com/office/drawing/2014/main" id="{29307647-E9F7-4044-A54B-062B75302DA0}"/>
              </a:ext>
            </a:extLst>
          </p:cNvPr>
          <p:cNvSpPr>
            <a:spLocks noGrp="1"/>
          </p:cNvSpPr>
          <p:nvPr>
            <p:ph type="pic" sz="quarter" idx="18"/>
          </p:nvPr>
        </p:nvSpPr>
        <p:spPr>
          <a:xfrm>
            <a:off x="10985495" y="-547842"/>
            <a:ext cx="2329028" cy="4341311"/>
          </a:xfrm>
          <a:custGeom>
            <a:avLst/>
            <a:gdLst>
              <a:gd name="connsiteX0" fmla="*/ 0 w 2183464"/>
              <a:gd name="connsiteY0" fmla="*/ 0 h 3052484"/>
              <a:gd name="connsiteX1" fmla="*/ 2183464 w 2183464"/>
              <a:gd name="connsiteY1" fmla="*/ 0 h 3052484"/>
              <a:gd name="connsiteX2" fmla="*/ 2183464 w 2183464"/>
              <a:gd name="connsiteY2" fmla="*/ 3052484 h 3052484"/>
              <a:gd name="connsiteX3" fmla="*/ 0 w 2183464"/>
              <a:gd name="connsiteY3" fmla="*/ 3052484 h 3052484"/>
            </a:gdLst>
            <a:ahLst/>
            <a:cxnLst>
              <a:cxn ang="0">
                <a:pos x="connsiteX0" y="connsiteY0"/>
              </a:cxn>
              <a:cxn ang="0">
                <a:pos x="connsiteX1" y="connsiteY1"/>
              </a:cxn>
              <a:cxn ang="0">
                <a:pos x="connsiteX2" y="connsiteY2"/>
              </a:cxn>
              <a:cxn ang="0">
                <a:pos x="connsiteX3" y="connsiteY3"/>
              </a:cxn>
            </a:cxnLst>
            <a:rect l="l" t="t" r="r" b="b"/>
            <a:pathLst>
              <a:path w="2183464" h="3052484">
                <a:moveTo>
                  <a:pt x="0" y="0"/>
                </a:moveTo>
                <a:lnTo>
                  <a:pt x="2183464" y="0"/>
                </a:lnTo>
                <a:lnTo>
                  <a:pt x="2183464" y="3052484"/>
                </a:lnTo>
                <a:lnTo>
                  <a:pt x="0" y="3052484"/>
                </a:lnTo>
                <a:close/>
              </a:path>
            </a:pathLst>
          </a:custGeom>
          <a:solidFill>
            <a:schemeClr val="accent1">
              <a:lumMod val="20000"/>
              <a:lumOff val="80000"/>
            </a:schemeClr>
          </a:solid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73">
                <a:solidFill>
                  <a:schemeClr val="lt1"/>
                </a:solidFill>
              </a:defRPr>
            </a:lvl1pPr>
          </a:lstStyle>
          <a:p>
            <a:pPr marL="0" lvl="0" algn="ctr"/>
            <a:endParaRPr lang="zh-CN" altLang="en-US"/>
          </a:p>
        </p:txBody>
      </p:sp>
      <p:sp>
        <p:nvSpPr>
          <p:cNvPr id="34" name="图片占位符 33">
            <a:extLst>
              <a:ext uri="{FF2B5EF4-FFF2-40B4-BE49-F238E27FC236}">
                <a16:creationId xmlns:a16="http://schemas.microsoft.com/office/drawing/2014/main" id="{DB702ABF-48DF-4662-96EA-F518B61E3650}"/>
              </a:ext>
            </a:extLst>
          </p:cNvPr>
          <p:cNvSpPr>
            <a:spLocks noGrp="1"/>
          </p:cNvSpPr>
          <p:nvPr>
            <p:ph type="pic" sz="quarter" idx="19"/>
          </p:nvPr>
        </p:nvSpPr>
        <p:spPr>
          <a:xfrm>
            <a:off x="10985492" y="4244622"/>
            <a:ext cx="2180029" cy="4349295"/>
          </a:xfrm>
          <a:custGeom>
            <a:avLst/>
            <a:gdLst>
              <a:gd name="connsiteX0" fmla="*/ 0 w 2043777"/>
              <a:gd name="connsiteY0" fmla="*/ 0 h 3058098"/>
              <a:gd name="connsiteX1" fmla="*/ 2043777 w 2043777"/>
              <a:gd name="connsiteY1" fmla="*/ 0 h 3058098"/>
              <a:gd name="connsiteX2" fmla="*/ 2043777 w 2043777"/>
              <a:gd name="connsiteY2" fmla="*/ 3058098 h 3058098"/>
              <a:gd name="connsiteX3" fmla="*/ 0 w 2043777"/>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043777" h="3058098">
                <a:moveTo>
                  <a:pt x="0" y="0"/>
                </a:moveTo>
                <a:lnTo>
                  <a:pt x="2043777" y="0"/>
                </a:lnTo>
                <a:lnTo>
                  <a:pt x="2043777" y="3058098"/>
                </a:lnTo>
                <a:lnTo>
                  <a:pt x="0" y="3058098"/>
                </a:lnTo>
                <a:close/>
              </a:path>
            </a:pathLst>
          </a:custGeom>
          <a:solidFill>
            <a:schemeClr val="accent1">
              <a:lumMod val="20000"/>
              <a:lumOff val="80000"/>
            </a:schemeClr>
          </a:solid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73">
                <a:solidFill>
                  <a:schemeClr val="lt1"/>
                </a:solidFill>
              </a:defRPr>
            </a:lvl1pPr>
          </a:lstStyle>
          <a:p>
            <a:pPr marL="0" lvl="0" algn="ctr"/>
            <a:endParaRPr lang="zh-CN" altLang="en-US"/>
          </a:p>
        </p:txBody>
      </p:sp>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
        <p:nvSpPr>
          <p:cNvPr id="28" name="图片占位符 27">
            <a:extLst>
              <a:ext uri="{FF2B5EF4-FFF2-40B4-BE49-F238E27FC236}">
                <a16:creationId xmlns:a16="http://schemas.microsoft.com/office/drawing/2014/main" id="{FCF2A8EA-C190-4281-9983-C28D118FDFBA}"/>
              </a:ext>
            </a:extLst>
          </p:cNvPr>
          <p:cNvSpPr>
            <a:spLocks noGrp="1"/>
          </p:cNvSpPr>
          <p:nvPr>
            <p:ph type="pic" sz="quarter" idx="13"/>
          </p:nvPr>
        </p:nvSpPr>
        <p:spPr>
          <a:xfrm>
            <a:off x="5696373" y="-1103185"/>
            <a:ext cx="2218468" cy="4349295"/>
          </a:xfrm>
          <a:custGeom>
            <a:avLst/>
            <a:gdLst>
              <a:gd name="connsiteX0" fmla="*/ 0 w 2079814"/>
              <a:gd name="connsiteY0" fmla="*/ 0 h 3058098"/>
              <a:gd name="connsiteX1" fmla="*/ 2079814 w 2079814"/>
              <a:gd name="connsiteY1" fmla="*/ 0 h 3058098"/>
              <a:gd name="connsiteX2" fmla="*/ 2079814 w 2079814"/>
              <a:gd name="connsiteY2" fmla="*/ 3058098 h 3058098"/>
              <a:gd name="connsiteX3" fmla="*/ 0 w 2079814"/>
              <a:gd name="connsiteY3" fmla="*/ 3058098 h 3058098"/>
            </a:gdLst>
            <a:ahLst/>
            <a:cxnLst>
              <a:cxn ang="0">
                <a:pos x="connsiteX0" y="connsiteY0"/>
              </a:cxn>
              <a:cxn ang="0">
                <a:pos x="connsiteX1" y="connsiteY1"/>
              </a:cxn>
              <a:cxn ang="0">
                <a:pos x="connsiteX2" y="connsiteY2"/>
              </a:cxn>
              <a:cxn ang="0">
                <a:pos x="connsiteX3" y="connsiteY3"/>
              </a:cxn>
            </a:cxnLst>
            <a:rect l="l" t="t" r="r" b="b"/>
            <a:pathLst>
              <a:path w="2079814" h="3058098">
                <a:moveTo>
                  <a:pt x="0" y="0"/>
                </a:moveTo>
                <a:lnTo>
                  <a:pt x="2079814" y="0"/>
                </a:lnTo>
                <a:lnTo>
                  <a:pt x="2079814" y="3058098"/>
                </a:lnTo>
                <a:lnTo>
                  <a:pt x="0" y="3058098"/>
                </a:lnTo>
                <a:close/>
              </a:path>
            </a:pathLst>
          </a:custGeom>
          <a:solidFill>
            <a:schemeClr val="accent1">
              <a:lumMod val="20000"/>
              <a:lumOff val="80000"/>
            </a:schemeClr>
          </a:solidFill>
          <a:ln>
            <a:noFill/>
          </a:ln>
          <a:effectLst>
            <a:outerShdw blurRad="406400" dist="254000" dir="2700000" algn="tl" rotWithShape="0">
              <a:schemeClr val="accent1">
                <a:lumMod val="75000"/>
                <a:alpha val="24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73">
                <a:solidFill>
                  <a:schemeClr val="lt1"/>
                </a:solidFill>
              </a:defRPr>
            </a:lvl1pPr>
          </a:lstStyle>
          <a:p>
            <a:pPr marL="0" lvl="0" algn="ctr"/>
            <a:endParaRPr lang="zh-CN" altLang="en-US"/>
          </a:p>
        </p:txBody>
      </p:sp>
    </p:spTree>
    <p:extLst>
      <p:ext uri="{BB962C8B-B14F-4D97-AF65-F5344CB8AC3E}">
        <p14:creationId xmlns:p14="http://schemas.microsoft.com/office/powerpoint/2010/main" val="22845904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5_自定义版式">
    <p:spTree>
      <p:nvGrpSpPr>
        <p:cNvPr id="1" name=""/>
        <p:cNvGrpSpPr/>
        <p:nvPr/>
      </p:nvGrpSpPr>
      <p:grpSpPr>
        <a:xfrm>
          <a:off x="0" y="0"/>
          <a:ext cx="0" cy="0"/>
          <a:chOff x="0" y="0"/>
          <a:chExt cx="0" cy="0"/>
        </a:xfrm>
      </p:grpSpPr>
      <p:sp>
        <p:nvSpPr>
          <p:cNvPr id="30" name="图片占位符 29">
            <a:extLst>
              <a:ext uri="{FF2B5EF4-FFF2-40B4-BE49-F238E27FC236}">
                <a16:creationId xmlns:a16="http://schemas.microsoft.com/office/drawing/2014/main" id="{E1910E36-7E05-41F4-BB82-421621B73183}"/>
              </a:ext>
            </a:extLst>
          </p:cNvPr>
          <p:cNvSpPr>
            <a:spLocks noGrp="1"/>
          </p:cNvSpPr>
          <p:nvPr>
            <p:ph type="pic" sz="quarter" idx="13"/>
          </p:nvPr>
        </p:nvSpPr>
        <p:spPr>
          <a:xfrm>
            <a:off x="671997" y="4498963"/>
            <a:ext cx="2385335" cy="4503515"/>
          </a:xfrm>
          <a:custGeom>
            <a:avLst/>
            <a:gdLst>
              <a:gd name="connsiteX0" fmla="*/ 0 w 2236252"/>
              <a:gd name="connsiteY0" fmla="*/ 0 h 3166534"/>
              <a:gd name="connsiteX1" fmla="*/ 2236252 w 2236252"/>
              <a:gd name="connsiteY1" fmla="*/ 0 h 3166534"/>
              <a:gd name="connsiteX2" fmla="*/ 2236252 w 2236252"/>
              <a:gd name="connsiteY2" fmla="*/ 3166534 h 3166534"/>
              <a:gd name="connsiteX3" fmla="*/ 0 w 2236252"/>
              <a:gd name="connsiteY3" fmla="*/ 3166534 h 3166534"/>
            </a:gdLst>
            <a:ahLst/>
            <a:cxnLst>
              <a:cxn ang="0">
                <a:pos x="connsiteX0" y="connsiteY0"/>
              </a:cxn>
              <a:cxn ang="0">
                <a:pos x="connsiteX1" y="connsiteY1"/>
              </a:cxn>
              <a:cxn ang="0">
                <a:pos x="connsiteX2" y="connsiteY2"/>
              </a:cxn>
              <a:cxn ang="0">
                <a:pos x="connsiteX3" y="connsiteY3"/>
              </a:cxn>
            </a:cxnLst>
            <a:rect l="l" t="t" r="r" b="b"/>
            <a:pathLst>
              <a:path w="2236252" h="3166534">
                <a:moveTo>
                  <a:pt x="0" y="0"/>
                </a:moveTo>
                <a:lnTo>
                  <a:pt x="2236252" y="0"/>
                </a:lnTo>
                <a:lnTo>
                  <a:pt x="2236252" y="3166534"/>
                </a:lnTo>
                <a:lnTo>
                  <a:pt x="0" y="3166534"/>
                </a:lnTo>
                <a:close/>
              </a:path>
            </a:pathLst>
          </a:custGeom>
          <a:solidFill>
            <a:srgbClr val="C3D3DE"/>
          </a:solidFill>
          <a:ln>
            <a:noFill/>
          </a:ln>
          <a:scene3d>
            <a:camera prst="perspectiveRight">
              <a:rot lat="0" lon="19799994"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20">
                <a:solidFill>
                  <a:schemeClr val="lt1"/>
                </a:solidFill>
              </a:defRPr>
            </a:lvl1pPr>
          </a:lstStyle>
          <a:p>
            <a:pPr marL="0" lvl="0" algn="ctr"/>
            <a:endParaRPr lang="zh-CN" altLang="en-US"/>
          </a:p>
        </p:txBody>
      </p:sp>
      <p:sp>
        <p:nvSpPr>
          <p:cNvPr id="36" name="图片占位符 35">
            <a:extLst>
              <a:ext uri="{FF2B5EF4-FFF2-40B4-BE49-F238E27FC236}">
                <a16:creationId xmlns:a16="http://schemas.microsoft.com/office/drawing/2014/main" id="{538CDE40-DF9F-46FA-B58F-E24B6352115A}"/>
              </a:ext>
            </a:extLst>
          </p:cNvPr>
          <p:cNvSpPr>
            <a:spLocks noGrp="1"/>
          </p:cNvSpPr>
          <p:nvPr>
            <p:ph type="pic" sz="quarter" idx="14"/>
          </p:nvPr>
        </p:nvSpPr>
        <p:spPr>
          <a:xfrm>
            <a:off x="3895106" y="4805189"/>
            <a:ext cx="2039178" cy="3849968"/>
          </a:xfrm>
          <a:custGeom>
            <a:avLst/>
            <a:gdLst>
              <a:gd name="connsiteX0" fmla="*/ 0 w 1911729"/>
              <a:gd name="connsiteY0" fmla="*/ 0 h 2707009"/>
              <a:gd name="connsiteX1" fmla="*/ 1911729 w 1911729"/>
              <a:gd name="connsiteY1" fmla="*/ 0 h 2707009"/>
              <a:gd name="connsiteX2" fmla="*/ 1911729 w 1911729"/>
              <a:gd name="connsiteY2" fmla="*/ 2707009 h 2707009"/>
              <a:gd name="connsiteX3" fmla="*/ 0 w 1911729"/>
              <a:gd name="connsiteY3" fmla="*/ 2707009 h 2707009"/>
            </a:gdLst>
            <a:ahLst/>
            <a:cxnLst>
              <a:cxn ang="0">
                <a:pos x="connsiteX0" y="connsiteY0"/>
              </a:cxn>
              <a:cxn ang="0">
                <a:pos x="connsiteX1" y="connsiteY1"/>
              </a:cxn>
              <a:cxn ang="0">
                <a:pos x="connsiteX2" y="connsiteY2"/>
              </a:cxn>
              <a:cxn ang="0">
                <a:pos x="connsiteX3" y="connsiteY3"/>
              </a:cxn>
            </a:cxnLst>
            <a:rect l="l" t="t" r="r" b="b"/>
            <a:pathLst>
              <a:path w="1911729" h="2707009">
                <a:moveTo>
                  <a:pt x="0" y="0"/>
                </a:moveTo>
                <a:lnTo>
                  <a:pt x="1911729" y="0"/>
                </a:lnTo>
                <a:lnTo>
                  <a:pt x="1911729" y="2707009"/>
                </a:lnTo>
                <a:lnTo>
                  <a:pt x="0" y="2707009"/>
                </a:lnTo>
                <a:close/>
              </a:path>
            </a:pathLst>
          </a:custGeom>
          <a:solidFill>
            <a:srgbClr val="C3D3DE"/>
          </a:solidFill>
          <a:ln>
            <a:noFill/>
          </a:ln>
          <a:scene3d>
            <a:camera prst="perspectiveRight">
              <a:rot lat="0" lon="20099999"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20">
                <a:solidFill>
                  <a:schemeClr val="lt1"/>
                </a:solidFill>
              </a:defRPr>
            </a:lvl1pPr>
          </a:lstStyle>
          <a:p>
            <a:pPr marL="0" lvl="0" algn="ctr"/>
            <a:endParaRPr lang="zh-CN" altLang="en-US"/>
          </a:p>
        </p:txBody>
      </p:sp>
      <p:sp>
        <p:nvSpPr>
          <p:cNvPr id="37" name="图片占位符 36">
            <a:extLst>
              <a:ext uri="{FF2B5EF4-FFF2-40B4-BE49-F238E27FC236}">
                <a16:creationId xmlns:a16="http://schemas.microsoft.com/office/drawing/2014/main" id="{ACC6481E-1ED2-4BED-B0E8-A894D1D35D10}"/>
              </a:ext>
            </a:extLst>
          </p:cNvPr>
          <p:cNvSpPr>
            <a:spLocks noGrp="1"/>
          </p:cNvSpPr>
          <p:nvPr>
            <p:ph type="pic" sz="quarter" idx="15"/>
          </p:nvPr>
        </p:nvSpPr>
        <p:spPr>
          <a:xfrm>
            <a:off x="7070517" y="4805189"/>
            <a:ext cx="2039178" cy="3849968"/>
          </a:xfrm>
          <a:custGeom>
            <a:avLst/>
            <a:gdLst>
              <a:gd name="connsiteX0" fmla="*/ 0 w 1911729"/>
              <a:gd name="connsiteY0" fmla="*/ 0 h 2707009"/>
              <a:gd name="connsiteX1" fmla="*/ 1911729 w 1911729"/>
              <a:gd name="connsiteY1" fmla="*/ 0 h 2707009"/>
              <a:gd name="connsiteX2" fmla="*/ 1911729 w 1911729"/>
              <a:gd name="connsiteY2" fmla="*/ 2707009 h 2707009"/>
              <a:gd name="connsiteX3" fmla="*/ 0 w 1911729"/>
              <a:gd name="connsiteY3" fmla="*/ 2707009 h 2707009"/>
            </a:gdLst>
            <a:ahLst/>
            <a:cxnLst>
              <a:cxn ang="0">
                <a:pos x="connsiteX0" y="connsiteY0"/>
              </a:cxn>
              <a:cxn ang="0">
                <a:pos x="connsiteX1" y="connsiteY1"/>
              </a:cxn>
              <a:cxn ang="0">
                <a:pos x="connsiteX2" y="connsiteY2"/>
              </a:cxn>
              <a:cxn ang="0">
                <a:pos x="connsiteX3" y="connsiteY3"/>
              </a:cxn>
            </a:cxnLst>
            <a:rect l="l" t="t" r="r" b="b"/>
            <a:pathLst>
              <a:path w="1911729" h="2707009">
                <a:moveTo>
                  <a:pt x="0" y="0"/>
                </a:moveTo>
                <a:lnTo>
                  <a:pt x="1911729" y="0"/>
                </a:lnTo>
                <a:lnTo>
                  <a:pt x="1911729" y="2707009"/>
                </a:lnTo>
                <a:lnTo>
                  <a:pt x="0" y="2707009"/>
                </a:lnTo>
                <a:close/>
              </a:path>
            </a:pathLst>
          </a:custGeom>
          <a:solidFill>
            <a:srgbClr val="C3D3DE"/>
          </a:solidFill>
          <a:ln>
            <a:noFill/>
          </a:ln>
          <a:scene3d>
            <a:camera prst="perspectiveLeft">
              <a:rot lat="0" lon="1500000"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20">
                <a:solidFill>
                  <a:schemeClr val="lt1"/>
                </a:solidFill>
              </a:defRPr>
            </a:lvl1pPr>
          </a:lstStyle>
          <a:p>
            <a:pPr marL="0" lvl="0" algn="ctr"/>
            <a:endParaRPr lang="zh-CN" altLang="en-US"/>
          </a:p>
        </p:txBody>
      </p:sp>
      <p:sp>
        <p:nvSpPr>
          <p:cNvPr id="38" name="图片占位符 37">
            <a:extLst>
              <a:ext uri="{FF2B5EF4-FFF2-40B4-BE49-F238E27FC236}">
                <a16:creationId xmlns:a16="http://schemas.microsoft.com/office/drawing/2014/main" id="{C05850D6-197E-4689-BAA9-D5D7E6A7419B}"/>
              </a:ext>
            </a:extLst>
          </p:cNvPr>
          <p:cNvSpPr>
            <a:spLocks noGrp="1"/>
          </p:cNvSpPr>
          <p:nvPr>
            <p:ph type="pic" sz="quarter" idx="16"/>
          </p:nvPr>
        </p:nvSpPr>
        <p:spPr>
          <a:xfrm>
            <a:off x="9947468" y="4498963"/>
            <a:ext cx="2385335" cy="4503515"/>
          </a:xfrm>
          <a:custGeom>
            <a:avLst/>
            <a:gdLst>
              <a:gd name="connsiteX0" fmla="*/ 0 w 2236252"/>
              <a:gd name="connsiteY0" fmla="*/ 0 h 3166534"/>
              <a:gd name="connsiteX1" fmla="*/ 2236252 w 2236252"/>
              <a:gd name="connsiteY1" fmla="*/ 0 h 3166534"/>
              <a:gd name="connsiteX2" fmla="*/ 2236252 w 2236252"/>
              <a:gd name="connsiteY2" fmla="*/ 3166534 h 3166534"/>
              <a:gd name="connsiteX3" fmla="*/ 0 w 2236252"/>
              <a:gd name="connsiteY3" fmla="*/ 3166534 h 3166534"/>
            </a:gdLst>
            <a:ahLst/>
            <a:cxnLst>
              <a:cxn ang="0">
                <a:pos x="connsiteX0" y="connsiteY0"/>
              </a:cxn>
              <a:cxn ang="0">
                <a:pos x="connsiteX1" y="connsiteY1"/>
              </a:cxn>
              <a:cxn ang="0">
                <a:pos x="connsiteX2" y="connsiteY2"/>
              </a:cxn>
              <a:cxn ang="0">
                <a:pos x="connsiteX3" y="connsiteY3"/>
              </a:cxn>
            </a:cxnLst>
            <a:rect l="l" t="t" r="r" b="b"/>
            <a:pathLst>
              <a:path w="2236252" h="3166534">
                <a:moveTo>
                  <a:pt x="0" y="0"/>
                </a:moveTo>
                <a:lnTo>
                  <a:pt x="2236252" y="0"/>
                </a:lnTo>
                <a:lnTo>
                  <a:pt x="2236252" y="3166534"/>
                </a:lnTo>
                <a:lnTo>
                  <a:pt x="0" y="3166534"/>
                </a:lnTo>
                <a:close/>
              </a:path>
            </a:pathLst>
          </a:custGeom>
          <a:solidFill>
            <a:srgbClr val="C3D3DE"/>
          </a:solidFill>
          <a:ln>
            <a:noFill/>
          </a:ln>
          <a:scene3d>
            <a:camera prst="perspectiveLeft">
              <a:rot lat="0" lon="1800000" rev="0"/>
            </a:camera>
            <a:lightRig rig="contrasting" dir="t"/>
          </a:scene3d>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20">
                <a:solidFill>
                  <a:schemeClr val="lt1"/>
                </a:solidFill>
              </a:defRPr>
            </a:lvl1pPr>
          </a:lstStyle>
          <a:p>
            <a:pPr marL="0" lvl="0" algn="ctr"/>
            <a:endParaRPr lang="zh-CN" altLang="en-US"/>
          </a:p>
        </p:txBody>
      </p:sp>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Tree>
    <p:extLst>
      <p:ext uri="{BB962C8B-B14F-4D97-AF65-F5344CB8AC3E}">
        <p14:creationId xmlns:p14="http://schemas.microsoft.com/office/powerpoint/2010/main" val="30553649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10_自定义版式">
    <p:spTree>
      <p:nvGrpSpPr>
        <p:cNvPr id="1" name=""/>
        <p:cNvGrpSpPr/>
        <p:nvPr/>
      </p:nvGrpSpPr>
      <p:grpSpPr>
        <a:xfrm>
          <a:off x="0" y="0"/>
          <a:ext cx="0" cy="0"/>
          <a:chOff x="0" y="0"/>
          <a:chExt cx="0" cy="0"/>
        </a:xfrm>
      </p:grpSpPr>
      <p:sp>
        <p:nvSpPr>
          <p:cNvPr id="22" name="图片占位符 21">
            <a:extLst>
              <a:ext uri="{FF2B5EF4-FFF2-40B4-BE49-F238E27FC236}">
                <a16:creationId xmlns:a16="http://schemas.microsoft.com/office/drawing/2014/main" id="{273B0FC7-024C-4C1C-882A-277CE483A41A}"/>
              </a:ext>
            </a:extLst>
          </p:cNvPr>
          <p:cNvSpPr>
            <a:spLocks noGrp="1"/>
          </p:cNvSpPr>
          <p:nvPr>
            <p:ph type="pic" sz="quarter" idx="14"/>
          </p:nvPr>
        </p:nvSpPr>
        <p:spPr>
          <a:xfrm>
            <a:off x="8691305" y="1683745"/>
            <a:ext cx="2791891" cy="7471440"/>
          </a:xfrm>
          <a:custGeom>
            <a:avLst/>
            <a:gdLst>
              <a:gd name="connsiteX0" fmla="*/ 397373 w 2617398"/>
              <a:gd name="connsiteY0" fmla="*/ 0 h 5253356"/>
              <a:gd name="connsiteX1" fmla="*/ 2220025 w 2617398"/>
              <a:gd name="connsiteY1" fmla="*/ 0 h 5253356"/>
              <a:gd name="connsiteX2" fmla="*/ 2617398 w 2617398"/>
              <a:gd name="connsiteY2" fmla="*/ 397373 h 5253356"/>
              <a:gd name="connsiteX3" fmla="*/ 2617398 w 2617398"/>
              <a:gd name="connsiteY3" fmla="*/ 4855983 h 5253356"/>
              <a:gd name="connsiteX4" fmla="*/ 2220025 w 2617398"/>
              <a:gd name="connsiteY4" fmla="*/ 5253356 h 5253356"/>
              <a:gd name="connsiteX5" fmla="*/ 397373 w 2617398"/>
              <a:gd name="connsiteY5" fmla="*/ 5253356 h 5253356"/>
              <a:gd name="connsiteX6" fmla="*/ 0 w 2617398"/>
              <a:gd name="connsiteY6" fmla="*/ 4855983 h 5253356"/>
              <a:gd name="connsiteX7" fmla="*/ 0 w 2617398"/>
              <a:gd name="connsiteY7" fmla="*/ 397373 h 5253356"/>
              <a:gd name="connsiteX8" fmla="*/ 397373 w 2617398"/>
              <a:gd name="connsiteY8" fmla="*/ 0 h 525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7398" h="5253356">
                <a:moveTo>
                  <a:pt x="397373" y="0"/>
                </a:moveTo>
                <a:lnTo>
                  <a:pt x="2220025" y="0"/>
                </a:lnTo>
                <a:cubicBezTo>
                  <a:pt x="2439488" y="0"/>
                  <a:pt x="2617398" y="177910"/>
                  <a:pt x="2617398" y="397373"/>
                </a:cubicBezTo>
                <a:lnTo>
                  <a:pt x="2617398" y="4855983"/>
                </a:lnTo>
                <a:cubicBezTo>
                  <a:pt x="2617398" y="5075446"/>
                  <a:pt x="2439488" y="5253356"/>
                  <a:pt x="2220025" y="5253356"/>
                </a:cubicBezTo>
                <a:lnTo>
                  <a:pt x="397373" y="5253356"/>
                </a:lnTo>
                <a:cubicBezTo>
                  <a:pt x="177910" y="5253356"/>
                  <a:pt x="0" y="5075446"/>
                  <a:pt x="0" y="4855983"/>
                </a:cubicBezTo>
                <a:lnTo>
                  <a:pt x="0" y="397373"/>
                </a:lnTo>
                <a:cubicBezTo>
                  <a:pt x="0" y="177910"/>
                  <a:pt x="177910" y="0"/>
                  <a:pt x="397373" y="0"/>
                </a:cubicBezTo>
                <a:close/>
              </a:path>
            </a:pathLst>
          </a:custGeom>
          <a:gradFill>
            <a:gsLst>
              <a:gs pos="23000">
                <a:schemeClr val="accent1">
                  <a:lumMod val="20000"/>
                  <a:lumOff val="80000"/>
                </a:schemeClr>
              </a:gs>
              <a:gs pos="81000">
                <a:schemeClr val="accent1">
                  <a:lumMod val="40000"/>
                  <a:lumOff val="60000"/>
                </a:schemeClr>
              </a:gs>
            </a:gsLst>
            <a:lin ang="5400000" scaled="1"/>
          </a:gradFill>
          <a:ln w="63500">
            <a:solidFill>
              <a:schemeClr val="tx1"/>
            </a:solidFill>
          </a:ln>
          <a:effectLst>
            <a:outerShdw blurRad="381000" dist="12700" sx="102000" sy="102000" algn="ctr" rotWithShape="0">
              <a:schemeClr val="accent1">
                <a:lumMod val="50000"/>
                <a:alpha val="16000"/>
              </a:schemeClr>
            </a:outerShdw>
          </a:effectLst>
          <a:sp3d extrusionH="63500">
            <a:bevelT w="177800" h="44450"/>
            <a:bevelB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920"/>
            </a:lvl1pPr>
          </a:lstStyle>
          <a:p>
            <a:pPr marL="0" lvl="0" algn="ctr"/>
            <a:endParaRPr lang="zh-CN" altLang="en-US"/>
          </a:p>
        </p:txBody>
      </p:sp>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Tree>
    <p:extLst>
      <p:ext uri="{BB962C8B-B14F-4D97-AF65-F5344CB8AC3E}">
        <p14:creationId xmlns:p14="http://schemas.microsoft.com/office/powerpoint/2010/main" val="408948396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8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Tree>
    <p:extLst>
      <p:ext uri="{BB962C8B-B14F-4D97-AF65-F5344CB8AC3E}">
        <p14:creationId xmlns:p14="http://schemas.microsoft.com/office/powerpoint/2010/main" val="10890557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9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
        <p:nvSpPr>
          <p:cNvPr id="11" name="图片占位符 10">
            <a:extLst>
              <a:ext uri="{FF2B5EF4-FFF2-40B4-BE49-F238E27FC236}">
                <a16:creationId xmlns:a16="http://schemas.microsoft.com/office/drawing/2014/main" id="{B21DB5F9-E1FA-4F73-BDAB-ABC5EE549491}"/>
              </a:ext>
            </a:extLst>
          </p:cNvPr>
          <p:cNvSpPr>
            <a:spLocks noGrp="1"/>
          </p:cNvSpPr>
          <p:nvPr>
            <p:ph type="pic" sz="quarter" idx="13"/>
          </p:nvPr>
        </p:nvSpPr>
        <p:spPr>
          <a:xfrm>
            <a:off x="1476587" y="2302933"/>
            <a:ext cx="2275840" cy="6412089"/>
          </a:xfrm>
          <a:custGeom>
            <a:avLst/>
            <a:gdLst>
              <a:gd name="connsiteX0" fmla="*/ 243678 w 2133600"/>
              <a:gd name="connsiteY0" fmla="*/ 0 h 4508500"/>
              <a:gd name="connsiteX1" fmla="*/ 1889922 w 2133600"/>
              <a:gd name="connsiteY1" fmla="*/ 0 h 4508500"/>
              <a:gd name="connsiteX2" fmla="*/ 2133600 w 2133600"/>
              <a:gd name="connsiteY2" fmla="*/ 243678 h 4508500"/>
              <a:gd name="connsiteX3" fmla="*/ 2133600 w 2133600"/>
              <a:gd name="connsiteY3" fmla="*/ 4264822 h 4508500"/>
              <a:gd name="connsiteX4" fmla="*/ 1889922 w 2133600"/>
              <a:gd name="connsiteY4" fmla="*/ 4508500 h 4508500"/>
              <a:gd name="connsiteX5" fmla="*/ 243678 w 2133600"/>
              <a:gd name="connsiteY5" fmla="*/ 4508500 h 4508500"/>
              <a:gd name="connsiteX6" fmla="*/ 0 w 2133600"/>
              <a:gd name="connsiteY6" fmla="*/ 4264822 h 4508500"/>
              <a:gd name="connsiteX7" fmla="*/ 0 w 2133600"/>
              <a:gd name="connsiteY7" fmla="*/ 243678 h 4508500"/>
              <a:gd name="connsiteX8" fmla="*/ 243678 w 2133600"/>
              <a:gd name="connsiteY8" fmla="*/ 0 h 4508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3600" h="4508500">
                <a:moveTo>
                  <a:pt x="243678" y="0"/>
                </a:moveTo>
                <a:lnTo>
                  <a:pt x="1889922" y="0"/>
                </a:lnTo>
                <a:cubicBezTo>
                  <a:pt x="2024502" y="0"/>
                  <a:pt x="2133600" y="109098"/>
                  <a:pt x="2133600" y="243678"/>
                </a:cubicBezTo>
                <a:lnTo>
                  <a:pt x="2133600" y="4264822"/>
                </a:lnTo>
                <a:cubicBezTo>
                  <a:pt x="2133600" y="4399402"/>
                  <a:pt x="2024502" y="4508500"/>
                  <a:pt x="1889922" y="4508500"/>
                </a:cubicBezTo>
                <a:lnTo>
                  <a:pt x="243678" y="4508500"/>
                </a:lnTo>
                <a:cubicBezTo>
                  <a:pt x="109098" y="4508500"/>
                  <a:pt x="0" y="4399402"/>
                  <a:pt x="0" y="4264822"/>
                </a:cubicBezTo>
                <a:lnTo>
                  <a:pt x="0" y="243678"/>
                </a:lnTo>
                <a:cubicBezTo>
                  <a:pt x="0" y="109098"/>
                  <a:pt x="109098" y="0"/>
                  <a:pt x="243678" y="0"/>
                </a:cubicBezTo>
                <a:close/>
              </a:path>
            </a:pathLst>
          </a:custGeom>
          <a:gradFill flip="none" rotWithShape="1">
            <a:gsLst>
              <a:gs pos="0">
                <a:schemeClr val="accent1">
                  <a:lumMod val="20000"/>
                  <a:lumOff val="80000"/>
                </a:schemeClr>
              </a:gs>
              <a:gs pos="100000">
                <a:schemeClr val="accent1">
                  <a:lumMod val="45000"/>
                  <a:lumOff val="5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920"/>
            </a:lvl1pPr>
          </a:lstStyle>
          <a:p>
            <a:pPr marL="0" lvl="0" algn="ctr"/>
            <a:endParaRPr lang="zh-CN" altLang="en-US"/>
          </a:p>
        </p:txBody>
      </p:sp>
    </p:spTree>
    <p:extLst>
      <p:ext uri="{BB962C8B-B14F-4D97-AF65-F5344CB8AC3E}">
        <p14:creationId xmlns:p14="http://schemas.microsoft.com/office/powerpoint/2010/main" val="22863143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7_自定义版式">
    <p:spTree>
      <p:nvGrpSpPr>
        <p:cNvPr id="1" name=""/>
        <p:cNvGrpSpPr/>
        <p:nvPr/>
      </p:nvGrpSpPr>
      <p:grpSpPr>
        <a:xfrm>
          <a:off x="0" y="0"/>
          <a:ext cx="0" cy="0"/>
          <a:chOff x="0" y="0"/>
          <a:chExt cx="0" cy="0"/>
        </a:xfrm>
      </p:grpSpPr>
      <p:sp>
        <p:nvSpPr>
          <p:cNvPr id="22" name="图片占位符 21">
            <a:extLst>
              <a:ext uri="{FF2B5EF4-FFF2-40B4-BE49-F238E27FC236}">
                <a16:creationId xmlns:a16="http://schemas.microsoft.com/office/drawing/2014/main" id="{273B0FC7-024C-4C1C-882A-277CE483A41A}"/>
              </a:ext>
            </a:extLst>
          </p:cNvPr>
          <p:cNvSpPr>
            <a:spLocks noGrp="1"/>
          </p:cNvSpPr>
          <p:nvPr>
            <p:ph type="pic" sz="quarter" idx="14"/>
          </p:nvPr>
        </p:nvSpPr>
        <p:spPr>
          <a:xfrm>
            <a:off x="5106455" y="2225220"/>
            <a:ext cx="2791891" cy="7471440"/>
          </a:xfrm>
          <a:custGeom>
            <a:avLst/>
            <a:gdLst>
              <a:gd name="connsiteX0" fmla="*/ 397373 w 2617398"/>
              <a:gd name="connsiteY0" fmla="*/ 0 h 5253356"/>
              <a:gd name="connsiteX1" fmla="*/ 2220025 w 2617398"/>
              <a:gd name="connsiteY1" fmla="*/ 0 h 5253356"/>
              <a:gd name="connsiteX2" fmla="*/ 2617398 w 2617398"/>
              <a:gd name="connsiteY2" fmla="*/ 397373 h 5253356"/>
              <a:gd name="connsiteX3" fmla="*/ 2617398 w 2617398"/>
              <a:gd name="connsiteY3" fmla="*/ 4855983 h 5253356"/>
              <a:gd name="connsiteX4" fmla="*/ 2220025 w 2617398"/>
              <a:gd name="connsiteY4" fmla="*/ 5253356 h 5253356"/>
              <a:gd name="connsiteX5" fmla="*/ 397373 w 2617398"/>
              <a:gd name="connsiteY5" fmla="*/ 5253356 h 5253356"/>
              <a:gd name="connsiteX6" fmla="*/ 0 w 2617398"/>
              <a:gd name="connsiteY6" fmla="*/ 4855983 h 5253356"/>
              <a:gd name="connsiteX7" fmla="*/ 0 w 2617398"/>
              <a:gd name="connsiteY7" fmla="*/ 397373 h 5253356"/>
              <a:gd name="connsiteX8" fmla="*/ 397373 w 2617398"/>
              <a:gd name="connsiteY8" fmla="*/ 0 h 52533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17398" h="5253356">
                <a:moveTo>
                  <a:pt x="397373" y="0"/>
                </a:moveTo>
                <a:lnTo>
                  <a:pt x="2220025" y="0"/>
                </a:lnTo>
                <a:cubicBezTo>
                  <a:pt x="2439488" y="0"/>
                  <a:pt x="2617398" y="177910"/>
                  <a:pt x="2617398" y="397373"/>
                </a:cubicBezTo>
                <a:lnTo>
                  <a:pt x="2617398" y="4855983"/>
                </a:lnTo>
                <a:cubicBezTo>
                  <a:pt x="2617398" y="5075446"/>
                  <a:pt x="2439488" y="5253356"/>
                  <a:pt x="2220025" y="5253356"/>
                </a:cubicBezTo>
                <a:lnTo>
                  <a:pt x="397373" y="5253356"/>
                </a:lnTo>
                <a:cubicBezTo>
                  <a:pt x="177910" y="5253356"/>
                  <a:pt x="0" y="5075446"/>
                  <a:pt x="0" y="4855983"/>
                </a:cubicBezTo>
                <a:lnTo>
                  <a:pt x="0" y="397373"/>
                </a:lnTo>
                <a:cubicBezTo>
                  <a:pt x="0" y="177910"/>
                  <a:pt x="177910" y="0"/>
                  <a:pt x="397373" y="0"/>
                </a:cubicBezTo>
                <a:close/>
              </a:path>
            </a:pathLst>
          </a:custGeom>
          <a:gradFill>
            <a:gsLst>
              <a:gs pos="23000">
                <a:schemeClr val="accent1">
                  <a:lumMod val="20000"/>
                  <a:lumOff val="80000"/>
                </a:schemeClr>
              </a:gs>
              <a:gs pos="81000">
                <a:schemeClr val="accent1">
                  <a:lumMod val="40000"/>
                  <a:lumOff val="60000"/>
                </a:schemeClr>
              </a:gs>
            </a:gsLst>
            <a:lin ang="5400000" scaled="1"/>
          </a:gradFill>
          <a:ln w="63500">
            <a:solidFill>
              <a:schemeClr val="tx1"/>
            </a:solidFill>
          </a:ln>
          <a:effectLst>
            <a:outerShdw blurRad="381000" dist="12700" sx="102000" sy="102000" algn="ctr" rotWithShape="0">
              <a:schemeClr val="accent1">
                <a:lumMod val="50000"/>
                <a:alpha val="16000"/>
              </a:schemeClr>
            </a:outerShdw>
          </a:effectLst>
          <a:sp3d extrusionH="63500">
            <a:bevelT w="177800" h="44450"/>
            <a:bevelB h="0"/>
          </a:sp3d>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920"/>
            </a:lvl1pPr>
          </a:lstStyle>
          <a:p>
            <a:pPr marL="0" lvl="0" algn="ctr"/>
            <a:endParaRPr lang="zh-CN" altLang="en-US"/>
          </a:p>
        </p:txBody>
      </p:sp>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Tree>
    <p:extLst>
      <p:ext uri="{BB962C8B-B14F-4D97-AF65-F5344CB8AC3E}">
        <p14:creationId xmlns:p14="http://schemas.microsoft.com/office/powerpoint/2010/main" val="355049756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6_自定义版式">
    <p:spTree>
      <p:nvGrpSpPr>
        <p:cNvPr id="1" name=""/>
        <p:cNvGrpSpPr/>
        <p:nvPr/>
      </p:nvGrpSpPr>
      <p:grpSpPr>
        <a:xfrm>
          <a:off x="0" y="0"/>
          <a:ext cx="0" cy="0"/>
          <a:chOff x="0" y="0"/>
          <a:chExt cx="0" cy="0"/>
        </a:xfrm>
      </p:grpSpPr>
      <p:sp>
        <p:nvSpPr>
          <p:cNvPr id="21" name="图片占位符 20">
            <a:extLst>
              <a:ext uri="{FF2B5EF4-FFF2-40B4-BE49-F238E27FC236}">
                <a16:creationId xmlns:a16="http://schemas.microsoft.com/office/drawing/2014/main" id="{25B2A5A6-5504-443A-9D3B-383E458A07EC}"/>
              </a:ext>
            </a:extLst>
          </p:cNvPr>
          <p:cNvSpPr>
            <a:spLocks noGrp="1"/>
          </p:cNvSpPr>
          <p:nvPr>
            <p:ph type="pic" sz="quarter" idx="13"/>
          </p:nvPr>
        </p:nvSpPr>
        <p:spPr>
          <a:xfrm>
            <a:off x="3521719" y="1598420"/>
            <a:ext cx="4303497" cy="3748005"/>
          </a:xfrm>
          <a:custGeom>
            <a:avLst/>
            <a:gdLst>
              <a:gd name="connsiteX0" fmla="*/ 0 w 4034528"/>
              <a:gd name="connsiteY0" fmla="*/ 0 h 2635316"/>
              <a:gd name="connsiteX1" fmla="*/ 4034528 w 4034528"/>
              <a:gd name="connsiteY1" fmla="*/ 0 h 2635316"/>
              <a:gd name="connsiteX2" fmla="*/ 4034528 w 4034528"/>
              <a:gd name="connsiteY2" fmla="*/ 2635316 h 2635316"/>
              <a:gd name="connsiteX3" fmla="*/ 0 w 4034528"/>
              <a:gd name="connsiteY3" fmla="*/ 2635316 h 2635316"/>
            </a:gdLst>
            <a:ahLst/>
            <a:cxnLst>
              <a:cxn ang="0">
                <a:pos x="connsiteX0" y="connsiteY0"/>
              </a:cxn>
              <a:cxn ang="0">
                <a:pos x="connsiteX1" y="connsiteY1"/>
              </a:cxn>
              <a:cxn ang="0">
                <a:pos x="connsiteX2" y="connsiteY2"/>
              </a:cxn>
              <a:cxn ang="0">
                <a:pos x="connsiteX3" y="connsiteY3"/>
              </a:cxn>
            </a:cxnLst>
            <a:rect l="l" t="t" r="r" b="b"/>
            <a:pathLst>
              <a:path w="4034528" h="2635316">
                <a:moveTo>
                  <a:pt x="0" y="0"/>
                </a:moveTo>
                <a:lnTo>
                  <a:pt x="4034528" y="0"/>
                </a:lnTo>
                <a:lnTo>
                  <a:pt x="4034528" y="2635316"/>
                </a:lnTo>
                <a:lnTo>
                  <a:pt x="0" y="2635316"/>
                </a:lnTo>
                <a:close/>
              </a:path>
            </a:pathLst>
          </a:cu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20">
                <a:solidFill>
                  <a:schemeClr val="lt1"/>
                </a:solidFill>
              </a:defRPr>
            </a:lvl1pPr>
          </a:lstStyle>
          <a:p>
            <a:pPr marL="0" lvl="0" algn="ctr"/>
            <a:endParaRPr lang="zh-CN" altLang="en-US"/>
          </a:p>
        </p:txBody>
      </p:sp>
      <p:sp>
        <p:nvSpPr>
          <p:cNvPr id="25" name="图片占位符 24">
            <a:extLst>
              <a:ext uri="{FF2B5EF4-FFF2-40B4-BE49-F238E27FC236}">
                <a16:creationId xmlns:a16="http://schemas.microsoft.com/office/drawing/2014/main" id="{93EF7AB2-35A5-4B2D-BA54-F5B04B1E292E}"/>
              </a:ext>
            </a:extLst>
          </p:cNvPr>
          <p:cNvSpPr>
            <a:spLocks noGrp="1"/>
          </p:cNvSpPr>
          <p:nvPr>
            <p:ph type="pic" sz="quarter" idx="14"/>
          </p:nvPr>
        </p:nvSpPr>
        <p:spPr>
          <a:xfrm>
            <a:off x="7744476" y="2952848"/>
            <a:ext cx="1601570" cy="2780659"/>
          </a:xfrm>
          <a:custGeom>
            <a:avLst/>
            <a:gdLst>
              <a:gd name="connsiteX0" fmla="*/ 0 w 1501472"/>
              <a:gd name="connsiteY0" fmla="*/ 0 h 1955151"/>
              <a:gd name="connsiteX1" fmla="*/ 1501472 w 1501472"/>
              <a:gd name="connsiteY1" fmla="*/ 0 h 1955151"/>
              <a:gd name="connsiteX2" fmla="*/ 1501472 w 1501472"/>
              <a:gd name="connsiteY2" fmla="*/ 1955151 h 1955151"/>
              <a:gd name="connsiteX3" fmla="*/ 0 w 1501472"/>
              <a:gd name="connsiteY3" fmla="*/ 1955151 h 1955151"/>
            </a:gdLst>
            <a:ahLst/>
            <a:cxnLst>
              <a:cxn ang="0">
                <a:pos x="connsiteX0" y="connsiteY0"/>
              </a:cxn>
              <a:cxn ang="0">
                <a:pos x="connsiteX1" y="connsiteY1"/>
              </a:cxn>
              <a:cxn ang="0">
                <a:pos x="connsiteX2" y="connsiteY2"/>
              </a:cxn>
              <a:cxn ang="0">
                <a:pos x="connsiteX3" y="connsiteY3"/>
              </a:cxn>
            </a:cxnLst>
            <a:rect l="l" t="t" r="r" b="b"/>
            <a:pathLst>
              <a:path w="1501472" h="1955151">
                <a:moveTo>
                  <a:pt x="0" y="0"/>
                </a:moveTo>
                <a:lnTo>
                  <a:pt x="1501472" y="0"/>
                </a:lnTo>
                <a:lnTo>
                  <a:pt x="1501472" y="1955151"/>
                </a:lnTo>
                <a:lnTo>
                  <a:pt x="0" y="1955151"/>
                </a:lnTo>
                <a:close/>
              </a:path>
            </a:pathLst>
          </a:cu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20">
                <a:solidFill>
                  <a:schemeClr val="lt1"/>
                </a:solidFill>
              </a:defRPr>
            </a:lvl1pPr>
          </a:lstStyle>
          <a:p>
            <a:pPr marL="0" lvl="0" algn="ctr"/>
            <a:endParaRPr lang="zh-CN" altLang="en-US"/>
          </a:p>
        </p:txBody>
      </p:sp>
      <p:sp>
        <p:nvSpPr>
          <p:cNvPr id="24" name="图片占位符 23">
            <a:extLst>
              <a:ext uri="{FF2B5EF4-FFF2-40B4-BE49-F238E27FC236}">
                <a16:creationId xmlns:a16="http://schemas.microsoft.com/office/drawing/2014/main" id="{CF4D3F59-CB8C-4BA1-B1E7-6BBDB4746989}"/>
              </a:ext>
            </a:extLst>
          </p:cNvPr>
          <p:cNvSpPr>
            <a:spLocks noGrp="1"/>
          </p:cNvSpPr>
          <p:nvPr>
            <p:ph type="pic" sz="quarter" idx="15"/>
          </p:nvPr>
        </p:nvSpPr>
        <p:spPr>
          <a:xfrm>
            <a:off x="7163147" y="4058405"/>
            <a:ext cx="719234" cy="1775622"/>
          </a:xfrm>
          <a:custGeom>
            <a:avLst/>
            <a:gdLst>
              <a:gd name="connsiteX0" fmla="*/ 0 w 674282"/>
              <a:gd name="connsiteY0" fmla="*/ 0 h 1248484"/>
              <a:gd name="connsiteX1" fmla="*/ 674282 w 674282"/>
              <a:gd name="connsiteY1" fmla="*/ 0 h 1248484"/>
              <a:gd name="connsiteX2" fmla="*/ 674282 w 674282"/>
              <a:gd name="connsiteY2" fmla="*/ 1248484 h 1248484"/>
              <a:gd name="connsiteX3" fmla="*/ 0 w 674282"/>
              <a:gd name="connsiteY3" fmla="*/ 1248484 h 1248484"/>
            </a:gdLst>
            <a:ahLst/>
            <a:cxnLst>
              <a:cxn ang="0">
                <a:pos x="connsiteX0" y="connsiteY0"/>
              </a:cxn>
              <a:cxn ang="0">
                <a:pos x="connsiteX1" y="connsiteY1"/>
              </a:cxn>
              <a:cxn ang="0">
                <a:pos x="connsiteX2" y="connsiteY2"/>
              </a:cxn>
              <a:cxn ang="0">
                <a:pos x="connsiteX3" y="connsiteY3"/>
              </a:cxn>
            </a:cxnLst>
            <a:rect l="l" t="t" r="r" b="b"/>
            <a:pathLst>
              <a:path w="674282" h="1248484">
                <a:moveTo>
                  <a:pt x="0" y="0"/>
                </a:moveTo>
                <a:lnTo>
                  <a:pt x="674282" y="0"/>
                </a:lnTo>
                <a:lnTo>
                  <a:pt x="674282" y="1248484"/>
                </a:lnTo>
                <a:lnTo>
                  <a:pt x="0" y="1248484"/>
                </a:lnTo>
                <a:close/>
              </a:path>
            </a:pathLst>
          </a:cu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lvl1pPr>
              <a:buNone/>
              <a:defRPr lang="zh-CN" altLang="en-US" sz="1120">
                <a:solidFill>
                  <a:schemeClr val="lt1"/>
                </a:solidFill>
              </a:defRPr>
            </a:lvl1pPr>
          </a:lstStyle>
          <a:p>
            <a:pPr marL="0" lvl="0" algn="ctr"/>
            <a:endParaRPr lang="zh-CN" altLang="en-US" dirty="0"/>
          </a:p>
        </p:txBody>
      </p:sp>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Tree>
    <p:extLst>
      <p:ext uri="{BB962C8B-B14F-4D97-AF65-F5344CB8AC3E}">
        <p14:creationId xmlns:p14="http://schemas.microsoft.com/office/powerpoint/2010/main" val="7744412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179EDF8-34B9-48B3-9F30-28B00E85E79D}"/>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3" name="页脚占位符 2">
            <a:extLst>
              <a:ext uri="{FF2B5EF4-FFF2-40B4-BE49-F238E27FC236}">
                <a16:creationId xmlns:a16="http://schemas.microsoft.com/office/drawing/2014/main" id="{B72B8A4B-59B4-4C98-A483-083E9F0F9C28}"/>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AA4AA6DA-4625-4375-9BDB-C13FA0D8123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Tree>
    <p:extLst>
      <p:ext uri="{BB962C8B-B14F-4D97-AF65-F5344CB8AC3E}">
        <p14:creationId xmlns:p14="http://schemas.microsoft.com/office/powerpoint/2010/main" val="11684951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标题、项目符号与照片">
    <p:spTree>
      <p:nvGrpSpPr>
        <p:cNvPr id="1" name=""/>
        <p:cNvGrpSpPr/>
        <p:nvPr/>
      </p:nvGrpSpPr>
      <p:grpSpPr>
        <a:xfrm>
          <a:off x="0" y="0"/>
          <a:ext cx="0" cy="0"/>
          <a:chOff x="0" y="0"/>
          <a:chExt cx="0" cy="0"/>
        </a:xfrm>
      </p:grpSpPr>
      <p:sp>
        <p:nvSpPr>
          <p:cNvPr id="75" name="图像"/>
          <p:cNvSpPr>
            <a:spLocks noGrp="1"/>
          </p:cNvSpPr>
          <p:nvPr>
            <p:ph type="pic" idx="13"/>
          </p:nvPr>
        </p:nvSpPr>
        <p:spPr>
          <a:xfrm>
            <a:off x="4864100" y="-38100"/>
            <a:ext cx="9782402" cy="9794479"/>
          </a:xfrm>
          <a:prstGeom prst="rect">
            <a:avLst/>
          </a:prstGeom>
        </p:spPr>
        <p:txBody>
          <a:bodyPr lIns="91439" tIns="45719" rIns="91439" bIns="45719" anchor="t">
            <a:noAutofit/>
          </a:bodyPr>
          <a:lstStyle/>
          <a:p>
            <a:endParaRPr/>
          </a:p>
        </p:txBody>
      </p:sp>
      <p:sp>
        <p:nvSpPr>
          <p:cNvPr id="76" name="标题文本"/>
          <p:cNvSpPr txBox="1">
            <a:spLocks noGrp="1"/>
          </p:cNvSpPr>
          <p:nvPr>
            <p:ph type="title"/>
          </p:nvPr>
        </p:nvSpPr>
        <p:spPr>
          <a:xfrm>
            <a:off x="660400" y="609600"/>
            <a:ext cx="5080000" cy="1854200"/>
          </a:xfrm>
          <a:prstGeom prst="rect">
            <a:avLst/>
          </a:prstGeom>
        </p:spPr>
        <p:txBody>
          <a:bodyPr/>
          <a:lstStyle/>
          <a:p>
            <a:r>
              <a:t>标题文本</a:t>
            </a:r>
          </a:p>
        </p:txBody>
      </p:sp>
      <p:sp>
        <p:nvSpPr>
          <p:cNvPr id="77" name="正文级别 1…"/>
          <p:cNvSpPr txBox="1">
            <a:spLocks noGrp="1"/>
          </p:cNvSpPr>
          <p:nvPr>
            <p:ph type="body" sz="half" idx="1"/>
          </p:nvPr>
        </p:nvSpPr>
        <p:spPr>
          <a:xfrm>
            <a:off x="660400" y="2819400"/>
            <a:ext cx="5080000" cy="6057900"/>
          </a:xfrm>
          <a:prstGeom prst="rect">
            <a:avLst/>
          </a:prstGeom>
        </p:spPr>
        <p:txBody>
          <a:bodyPr/>
          <a:lstStyle>
            <a:lvl1pPr marL="393700" indent="-393700">
              <a:spcBef>
                <a:spcPts val="3200"/>
              </a:spcBef>
              <a:defRPr sz="3000"/>
            </a:lvl1pPr>
            <a:lvl2pPr marL="787400" indent="-393700">
              <a:spcBef>
                <a:spcPts val="3200"/>
              </a:spcBef>
              <a:defRPr sz="3000"/>
            </a:lvl2pPr>
            <a:lvl3pPr marL="1181100" indent="-393700">
              <a:spcBef>
                <a:spcPts val="3200"/>
              </a:spcBef>
              <a:defRPr sz="3000"/>
            </a:lvl3pPr>
            <a:lvl4pPr marL="1574800" indent="-393700">
              <a:spcBef>
                <a:spcPts val="3200"/>
              </a:spcBef>
              <a:defRPr sz="3000"/>
            </a:lvl4pPr>
            <a:lvl5pPr marL="1968500" indent="-393700">
              <a:spcBef>
                <a:spcPts val="3200"/>
              </a:spcBef>
              <a:defRPr sz="3000"/>
            </a:lvl5pPr>
          </a:lstStyle>
          <a:p>
            <a:r>
              <a:t>正文级别 1</a:t>
            </a:r>
          </a:p>
          <a:p>
            <a:pPr lvl="1"/>
            <a:r>
              <a:t>正文级别 2</a:t>
            </a:r>
          </a:p>
          <a:p>
            <a:pPr lvl="2"/>
            <a:r>
              <a:t>正文级别 3</a:t>
            </a:r>
          </a:p>
          <a:p>
            <a:pPr lvl="3"/>
            <a:r>
              <a:t>正文级别 4</a:t>
            </a:r>
          </a:p>
          <a:p>
            <a:pPr lvl="4"/>
            <a:r>
              <a:t>正文级别 5</a:t>
            </a:r>
          </a:p>
        </p:txBody>
      </p:sp>
      <p:sp>
        <p:nvSpPr>
          <p:cNvPr id="78" name="幻灯片编号"/>
          <p:cNvSpPr txBox="1">
            <a:spLocks noGrp="1"/>
          </p:cNvSpPr>
          <p:nvPr>
            <p:ph type="sldNum" sz="quarter" idx="2"/>
          </p:nvPr>
        </p:nvSpPr>
        <p:spPr>
          <a:xfrm>
            <a:off x="11708176" y="9266480"/>
            <a:ext cx="948978" cy="379591"/>
          </a:xfrm>
          <a:prstGeom prst="rect">
            <a:avLst/>
          </a:prstGeom>
        </p:spPr>
        <p:txBody>
          <a:bodyPr/>
          <a:lstStyle/>
          <a:p>
            <a:r>
              <a:rPr lang="en-US" altLang="zh-CN" dirty="0"/>
              <a:t>Page </a:t>
            </a:r>
            <a:fld id="{86CB4B4D-7CA3-9044-876B-883B54F8677D}" type="slidenum">
              <a:rPr smtClean="0"/>
              <a:t>‹#›</a:t>
            </a:fld>
            <a:endParaRPr dirty="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照片 - 3 联">
    <p:spTree>
      <p:nvGrpSpPr>
        <p:cNvPr id="1" name=""/>
        <p:cNvGrpSpPr/>
        <p:nvPr/>
      </p:nvGrpSpPr>
      <p:grpSpPr>
        <a:xfrm>
          <a:off x="0" y="0"/>
          <a:ext cx="0" cy="0"/>
          <a:chOff x="0" y="0"/>
          <a:chExt cx="0" cy="0"/>
        </a:xfrm>
      </p:grpSpPr>
      <p:sp>
        <p:nvSpPr>
          <p:cNvPr id="93" name="图像"/>
          <p:cNvSpPr>
            <a:spLocks noGrp="1"/>
          </p:cNvSpPr>
          <p:nvPr>
            <p:ph type="pic" sz="half" idx="13"/>
          </p:nvPr>
        </p:nvSpPr>
        <p:spPr>
          <a:xfrm>
            <a:off x="6300089" y="4564106"/>
            <a:ext cx="7556501" cy="5224775"/>
          </a:xfrm>
          <a:prstGeom prst="rect">
            <a:avLst/>
          </a:prstGeom>
        </p:spPr>
        <p:txBody>
          <a:bodyPr lIns="91439" tIns="45719" rIns="91439" bIns="45719" anchor="t">
            <a:noAutofit/>
          </a:bodyPr>
          <a:lstStyle/>
          <a:p>
            <a:endParaRPr/>
          </a:p>
        </p:txBody>
      </p:sp>
      <p:sp>
        <p:nvSpPr>
          <p:cNvPr id="94" name="143918632_1620x1622.jpeg"/>
          <p:cNvSpPr>
            <a:spLocks noGrp="1"/>
          </p:cNvSpPr>
          <p:nvPr>
            <p:ph type="pic" sz="half" idx="14"/>
          </p:nvPr>
        </p:nvSpPr>
        <p:spPr>
          <a:xfrm>
            <a:off x="6502400" y="-881415"/>
            <a:ext cx="6821383" cy="6827867"/>
          </a:xfrm>
          <a:prstGeom prst="rect">
            <a:avLst/>
          </a:prstGeom>
        </p:spPr>
        <p:txBody>
          <a:bodyPr lIns="91439" tIns="45719" rIns="91439" bIns="45719" anchor="t">
            <a:noAutofit/>
          </a:bodyPr>
          <a:lstStyle/>
          <a:p>
            <a:endParaRPr/>
          </a:p>
        </p:txBody>
      </p:sp>
      <p:sp>
        <p:nvSpPr>
          <p:cNvPr id="95" name="图像"/>
          <p:cNvSpPr>
            <a:spLocks noGrp="1"/>
          </p:cNvSpPr>
          <p:nvPr>
            <p:ph type="pic" idx="15"/>
          </p:nvPr>
        </p:nvSpPr>
        <p:spPr>
          <a:xfrm>
            <a:off x="-2540000" y="-114300"/>
            <a:ext cx="9182100" cy="9969500"/>
          </a:xfrm>
          <a:prstGeom prst="rect">
            <a:avLst/>
          </a:prstGeom>
        </p:spPr>
        <p:txBody>
          <a:bodyPr lIns="91439" tIns="45719" rIns="91439" bIns="45719" anchor="t">
            <a:noAutofit/>
          </a:bodyPr>
          <a:lstStyle/>
          <a:p>
            <a:endParaRPr/>
          </a:p>
        </p:txBody>
      </p:sp>
      <p:sp>
        <p:nvSpPr>
          <p:cNvPr id="96" name="幻灯片编号"/>
          <p:cNvSpPr txBox="1">
            <a:spLocks noGrp="1"/>
          </p:cNvSpPr>
          <p:nvPr>
            <p:ph type="sldNum" sz="quarter" idx="2"/>
          </p:nvPr>
        </p:nvSpPr>
        <p:spPr>
          <a:xfrm>
            <a:off x="11893371" y="9252654"/>
            <a:ext cx="948978" cy="379591"/>
          </a:xfrm>
          <a:prstGeom prst="rect">
            <a:avLst/>
          </a:prstGeom>
        </p:spPr>
        <p:txBody>
          <a:bodyPr/>
          <a:lstStyle/>
          <a:p>
            <a:r>
              <a:rPr lang="en-US" altLang="zh-CN" dirty="0"/>
              <a:t>Page</a:t>
            </a:r>
            <a:r>
              <a:rPr lang="zh-CN" altLang="en-US" dirty="0"/>
              <a:t> </a:t>
            </a:r>
            <a:fld id="{86CB4B4D-7CA3-9044-876B-883B54F8677D}" type="slidenum">
              <a:rPr smtClean="0"/>
              <a:t>‹#›</a:t>
            </a:fld>
            <a:endParaRPr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40A6E167-4DCF-46DC-B5EA-A4CBB87F7C87}"/>
              </a:ext>
            </a:extLst>
          </p:cNvPr>
          <p:cNvSpPr>
            <a:spLocks noGrp="1"/>
          </p:cNvSpPr>
          <p:nvPr>
            <p:ph type="dt" sz="half" idx="10"/>
          </p:nvPr>
        </p:nvSpPr>
        <p:spPr/>
        <p:txBody>
          <a:bodyPr/>
          <a:lstStyle/>
          <a:p>
            <a:fld id="{5D19D596-0620-42EC-A19B-9F8AF05BF689}" type="datetimeFigureOut">
              <a:rPr lang="zh-CN" altLang="en-US" smtClean="0"/>
              <a:t>2021/8/18</a:t>
            </a:fld>
            <a:endParaRPr lang="zh-CN" altLang="en-US"/>
          </a:p>
        </p:txBody>
      </p:sp>
      <p:sp>
        <p:nvSpPr>
          <p:cNvPr id="3" name="页脚占位符 2">
            <a:extLst>
              <a:ext uri="{FF2B5EF4-FFF2-40B4-BE49-F238E27FC236}">
                <a16:creationId xmlns:a16="http://schemas.microsoft.com/office/drawing/2014/main" id="{609339F7-79E4-4230-A0C1-A7F2341DB05D}"/>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47682B0F-8B9A-481B-BD0F-452690005545}"/>
              </a:ext>
            </a:extLst>
          </p:cNvPr>
          <p:cNvSpPr>
            <a:spLocks noGrp="1"/>
          </p:cNvSpPr>
          <p:nvPr>
            <p:ph type="sldNum" sz="quarter" idx="12"/>
          </p:nvPr>
        </p:nvSpPr>
        <p:spPr>
          <a:xfrm>
            <a:off x="12253765" y="9266480"/>
            <a:ext cx="367088" cy="379591"/>
          </a:xfrm>
        </p:spPr>
        <p:txBody>
          <a:bodyPr/>
          <a:lstStyle/>
          <a:p>
            <a:fld id="{4DC5DA03-2D71-4638-AD28-A9F9468D8E0E}" type="slidenum">
              <a:rPr lang="zh-CN" altLang="en-US" smtClean="0"/>
              <a:t>‹#›</a:t>
            </a:fld>
            <a:endParaRPr lang="zh-CN" altLang="en-US"/>
          </a:p>
        </p:txBody>
      </p:sp>
    </p:spTree>
    <p:extLst>
      <p:ext uri="{BB962C8B-B14F-4D97-AF65-F5344CB8AC3E}">
        <p14:creationId xmlns:p14="http://schemas.microsoft.com/office/powerpoint/2010/main" val="4181301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6_Title Slide">
    <p:spTree>
      <p:nvGrpSpPr>
        <p:cNvPr id="1" name=""/>
        <p:cNvGrpSpPr/>
        <p:nvPr/>
      </p:nvGrpSpPr>
      <p:grpSpPr>
        <a:xfrm>
          <a:off x="0" y="0"/>
          <a:ext cx="0" cy="0"/>
          <a:chOff x="0" y="0"/>
          <a:chExt cx="0" cy="0"/>
        </a:xfrm>
      </p:grpSpPr>
      <p:sp>
        <p:nvSpPr>
          <p:cNvPr id="16" name="Slide Number Placeholder 5"/>
          <p:cNvSpPr txBox="1">
            <a:spLocks/>
          </p:cNvSpPr>
          <p:nvPr userDrawn="1"/>
        </p:nvSpPr>
        <p:spPr>
          <a:xfrm>
            <a:off x="1093932" y="8758458"/>
            <a:ext cx="690937" cy="466908"/>
          </a:xfrm>
          <a:prstGeom prst="rect">
            <a:avLst/>
          </a:prstGeom>
        </p:spPr>
        <p:txBody>
          <a:bodyPr vert="horz" wrap="none" lIns="130048" tIns="65024" rIns="130048" bIns="65024" rtlCol="0" anchor="ctr">
            <a:noAutofit/>
          </a:bodyP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fld id="{1A290D8D-6BA0-418D-AFED-C65293F70DA0}" type="slidenum">
              <a:rPr lang="en-US" sz="1493" b="0" i="0" smtClean="0">
                <a:solidFill>
                  <a:srgbClr val="FFFFFF"/>
                </a:solidFill>
                <a:latin typeface="Bebas Neue" charset="0"/>
                <a:ea typeface="Bebas Neue" charset="0"/>
                <a:cs typeface="Bebas Neue" charset="0"/>
              </a:rPr>
              <a:pPr algn="l"/>
              <a:t>‹#›</a:t>
            </a:fld>
            <a:endParaRPr lang="en-US" sz="1493" b="0" i="0" dirty="0">
              <a:solidFill>
                <a:srgbClr val="FFFFFF"/>
              </a:solidFill>
              <a:latin typeface="Bebas Neue" charset="0"/>
              <a:ea typeface="Bebas Neue" charset="0"/>
              <a:cs typeface="Bebas Neue" charset="0"/>
            </a:endParaRPr>
          </a:p>
        </p:txBody>
      </p:sp>
      <p:sp>
        <p:nvSpPr>
          <p:cNvPr id="17" name="TextBox 16"/>
          <p:cNvSpPr txBox="1"/>
          <p:nvPr userDrawn="1"/>
        </p:nvSpPr>
        <p:spPr>
          <a:xfrm>
            <a:off x="604284" y="8773049"/>
            <a:ext cx="715259" cy="322076"/>
          </a:xfrm>
          <a:prstGeom prst="rect">
            <a:avLst/>
          </a:prstGeom>
          <a:noFill/>
        </p:spPr>
        <p:txBody>
          <a:bodyPr wrap="none" rtlCol="0">
            <a:spAutoFit/>
          </a:bodyPr>
          <a:lstStyle/>
          <a:p>
            <a:r>
              <a:rPr lang="en-US" sz="1493" b="0" i="0" dirty="0">
                <a:solidFill>
                  <a:srgbClr val="FFFFFF"/>
                </a:solidFill>
                <a:latin typeface="Bebas Neue" charset="0"/>
                <a:ea typeface="Bebas Neue" charset="0"/>
                <a:cs typeface="Bebas Neue" charset="0"/>
              </a:rPr>
              <a:t>Slide  /</a:t>
            </a:r>
          </a:p>
        </p:txBody>
      </p:sp>
    </p:spTree>
    <p:extLst>
      <p:ext uri="{BB962C8B-B14F-4D97-AF65-F5344CB8AC3E}">
        <p14:creationId xmlns:p14="http://schemas.microsoft.com/office/powerpoint/2010/main" val="3372440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userDrawn="1">
  <p:cSld name="8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Tree>
    <p:extLst>
      <p:ext uri="{BB962C8B-B14F-4D97-AF65-F5344CB8AC3E}">
        <p14:creationId xmlns:p14="http://schemas.microsoft.com/office/powerpoint/2010/main" val="37978120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引文照片">
    <p:spTree>
      <p:nvGrpSpPr>
        <p:cNvPr id="1" name=""/>
        <p:cNvGrpSpPr/>
        <p:nvPr/>
      </p:nvGrpSpPr>
      <p:grpSpPr>
        <a:xfrm>
          <a:off x="0" y="0"/>
          <a:ext cx="0" cy="0"/>
          <a:chOff x="0" y="0"/>
          <a:chExt cx="0" cy="0"/>
        </a:xfrm>
      </p:grpSpPr>
      <p:sp>
        <p:nvSpPr>
          <p:cNvPr id="112" name="–Johnny Appleseed"/>
          <p:cNvSpPr txBox="1">
            <a:spLocks noGrp="1"/>
          </p:cNvSpPr>
          <p:nvPr>
            <p:ph type="body" sz="quarter" idx="13"/>
          </p:nvPr>
        </p:nvSpPr>
        <p:spPr>
          <a:xfrm>
            <a:off x="1270000" y="2959100"/>
            <a:ext cx="10464800" cy="520700"/>
          </a:xfrm>
          <a:prstGeom prst="rect">
            <a:avLst/>
          </a:prstGeom>
        </p:spPr>
        <p:txBody>
          <a:bodyPr anchor="t">
            <a:spAutoFit/>
          </a:bodyPr>
          <a:lstStyle>
            <a:lvl1pPr marL="0" indent="0" algn="ctr">
              <a:spcBef>
                <a:spcPts val="0"/>
              </a:spcBef>
              <a:buClrTx/>
              <a:buSzTx/>
              <a:buNone/>
              <a:defRPr sz="2400" cap="all" spc="384">
                <a:solidFill>
                  <a:schemeClr val="accent2">
                    <a:satOff val="44164"/>
                    <a:lumOff val="14231"/>
                  </a:schemeClr>
                </a:solidFill>
              </a:defRPr>
            </a:lvl1pPr>
          </a:lstStyle>
          <a:p>
            <a:r>
              <a:t>–Johnny Appleseed</a:t>
            </a:r>
          </a:p>
        </p:txBody>
      </p:sp>
      <p:sp>
        <p:nvSpPr>
          <p:cNvPr id="113" name="“在此键入引文。”"/>
          <p:cNvSpPr txBox="1">
            <a:spLocks noGrp="1"/>
          </p:cNvSpPr>
          <p:nvPr>
            <p:ph type="body" sz="quarter" idx="14"/>
          </p:nvPr>
        </p:nvSpPr>
        <p:spPr>
          <a:xfrm>
            <a:off x="1270000" y="1333907"/>
            <a:ext cx="10464800" cy="748486"/>
          </a:xfrm>
          <a:prstGeom prst="rect">
            <a:avLst/>
          </a:prstGeom>
        </p:spPr>
        <p:txBody>
          <a:bodyPr>
            <a:spAutoFit/>
          </a:bodyPr>
          <a:lstStyle>
            <a:lvl1pPr marL="0" indent="0" algn="ctr">
              <a:spcBef>
                <a:spcPts val="0"/>
              </a:spcBef>
              <a:buClrTx/>
              <a:buSzTx/>
              <a:buNone/>
            </a:lvl1pPr>
          </a:lstStyle>
          <a:p>
            <a:r>
              <a:t>“在此键入引文。”</a:t>
            </a:r>
          </a:p>
        </p:txBody>
      </p:sp>
      <p:sp>
        <p:nvSpPr>
          <p:cNvPr id="114" name="图像"/>
          <p:cNvSpPr>
            <a:spLocks noGrp="1"/>
          </p:cNvSpPr>
          <p:nvPr>
            <p:ph type="pic" idx="15"/>
          </p:nvPr>
        </p:nvSpPr>
        <p:spPr>
          <a:xfrm>
            <a:off x="0" y="3570816"/>
            <a:ext cx="13128426" cy="7150101"/>
          </a:xfrm>
          <a:prstGeom prst="rect">
            <a:avLst/>
          </a:prstGeom>
        </p:spPr>
        <p:txBody>
          <a:bodyPr lIns="91439" tIns="45719" rIns="91439" bIns="45719" anchor="t">
            <a:noAutofit/>
          </a:bodyPr>
          <a:lstStyle/>
          <a:p>
            <a:endParaRPr/>
          </a:p>
        </p:txBody>
      </p:sp>
      <p:sp>
        <p:nvSpPr>
          <p:cNvPr id="115" name="幻灯片编号"/>
          <p:cNvSpPr txBox="1">
            <a:spLocks noGrp="1"/>
          </p:cNvSpPr>
          <p:nvPr>
            <p:ph type="sldNum" sz="quarter" idx="2"/>
          </p:nvPr>
        </p:nvSpPr>
        <p:spPr>
          <a:xfrm>
            <a:off x="11898440" y="9346017"/>
            <a:ext cx="1008289" cy="379591"/>
          </a:xfrm>
          <a:prstGeom prst="rect">
            <a:avLst/>
          </a:prstGeom>
        </p:spPr>
        <p:txBody>
          <a:bodyPr/>
          <a:lstStyle/>
          <a:p>
            <a:r>
              <a:rPr lang="en-US" altLang="zh-CN" dirty="0"/>
              <a:t>Page </a:t>
            </a:r>
            <a:r>
              <a:rPr lang="zh-CN" altLang="en-US" dirty="0"/>
              <a:t> </a:t>
            </a:r>
            <a:fld id="{86CB4B4D-7CA3-9044-876B-883B54F8677D}" type="slidenum">
              <a:rPr smtClean="0"/>
              <a:t>‹#›</a:t>
            </a:fld>
            <a:endParaRPr dirty="0"/>
          </a:p>
        </p:txBody>
      </p:sp>
    </p:spTree>
    <p:extLst>
      <p:ext uri="{BB962C8B-B14F-4D97-AF65-F5344CB8AC3E}">
        <p14:creationId xmlns:p14="http://schemas.microsoft.com/office/powerpoint/2010/main" val="1819354598"/>
      </p:ext>
    </p:extLst>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
        <p:nvSpPr>
          <p:cNvPr id="15" name="图片占位符 14">
            <a:extLst>
              <a:ext uri="{FF2B5EF4-FFF2-40B4-BE49-F238E27FC236}">
                <a16:creationId xmlns:a16="http://schemas.microsoft.com/office/drawing/2014/main" id="{A98BDEC0-152D-441F-A918-A8FCD9A00730}"/>
              </a:ext>
            </a:extLst>
          </p:cNvPr>
          <p:cNvSpPr>
            <a:spLocks noGrp="1"/>
          </p:cNvSpPr>
          <p:nvPr>
            <p:ph type="pic" sz="quarter" idx="13"/>
          </p:nvPr>
        </p:nvSpPr>
        <p:spPr>
          <a:xfrm>
            <a:off x="0" y="0"/>
            <a:ext cx="3251200" cy="9753600"/>
          </a:xfrm>
          <a:prstGeom prst="rect">
            <a:avLst/>
          </a:pr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920">
                <a:solidFill>
                  <a:schemeClr val="lt1"/>
                </a:solidFill>
              </a:defRPr>
            </a:lvl1pPr>
          </a:lstStyle>
          <a:p>
            <a:pPr marL="0" lvl="0" algn="ctr"/>
            <a:endParaRPr lang="zh-CN" altLang="en-US"/>
          </a:p>
        </p:txBody>
      </p:sp>
      <p:sp>
        <p:nvSpPr>
          <p:cNvPr id="18" name="图片占位符 14">
            <a:extLst>
              <a:ext uri="{FF2B5EF4-FFF2-40B4-BE49-F238E27FC236}">
                <a16:creationId xmlns:a16="http://schemas.microsoft.com/office/drawing/2014/main" id="{95C46C90-35F2-4941-9ADA-F0048DAF86B4}"/>
              </a:ext>
            </a:extLst>
          </p:cNvPr>
          <p:cNvSpPr>
            <a:spLocks noGrp="1"/>
          </p:cNvSpPr>
          <p:nvPr>
            <p:ph type="pic" sz="quarter" idx="14"/>
          </p:nvPr>
        </p:nvSpPr>
        <p:spPr>
          <a:xfrm>
            <a:off x="3251200" y="0"/>
            <a:ext cx="3251200" cy="9753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920"/>
            </a:lvl1pPr>
          </a:lstStyle>
          <a:p>
            <a:pPr marL="0" lvl="0" algn="ctr"/>
            <a:endParaRPr lang="zh-CN" altLang="en-US"/>
          </a:p>
        </p:txBody>
      </p:sp>
      <p:sp>
        <p:nvSpPr>
          <p:cNvPr id="19" name="图片占位符 14">
            <a:extLst>
              <a:ext uri="{FF2B5EF4-FFF2-40B4-BE49-F238E27FC236}">
                <a16:creationId xmlns:a16="http://schemas.microsoft.com/office/drawing/2014/main" id="{0D8CE546-37AF-401C-88B3-659244B23AFF}"/>
              </a:ext>
            </a:extLst>
          </p:cNvPr>
          <p:cNvSpPr>
            <a:spLocks noGrp="1"/>
          </p:cNvSpPr>
          <p:nvPr>
            <p:ph type="pic" sz="quarter" idx="15"/>
          </p:nvPr>
        </p:nvSpPr>
        <p:spPr>
          <a:xfrm>
            <a:off x="6502400" y="0"/>
            <a:ext cx="3251200" cy="9753600"/>
          </a:xfrm>
          <a:prstGeom prst="rect">
            <a:avLst/>
          </a:pr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920">
                <a:solidFill>
                  <a:schemeClr val="lt1"/>
                </a:solidFill>
              </a:defRPr>
            </a:lvl1pPr>
          </a:lstStyle>
          <a:p>
            <a:pPr marL="0" lvl="0" algn="ctr"/>
            <a:endParaRPr lang="zh-CN" altLang="en-US"/>
          </a:p>
        </p:txBody>
      </p:sp>
      <p:sp>
        <p:nvSpPr>
          <p:cNvPr id="20" name="图片占位符 14">
            <a:extLst>
              <a:ext uri="{FF2B5EF4-FFF2-40B4-BE49-F238E27FC236}">
                <a16:creationId xmlns:a16="http://schemas.microsoft.com/office/drawing/2014/main" id="{161CA514-AAC5-4685-8757-BCD5CD5F4C66}"/>
              </a:ext>
            </a:extLst>
          </p:cNvPr>
          <p:cNvSpPr>
            <a:spLocks noGrp="1"/>
          </p:cNvSpPr>
          <p:nvPr>
            <p:ph type="pic" sz="quarter" idx="16"/>
          </p:nvPr>
        </p:nvSpPr>
        <p:spPr>
          <a:xfrm>
            <a:off x="9753600" y="0"/>
            <a:ext cx="3251200" cy="975360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vert="horz" lIns="91440" tIns="45720" rIns="91440" bIns="45720" rtlCol="0" anchor="ctr">
            <a:normAutofit/>
          </a:bodyPr>
          <a:lstStyle>
            <a:lvl1pPr>
              <a:buNone/>
              <a:defRPr lang="zh-CN" altLang="en-US" sz="1920"/>
            </a:lvl1pPr>
          </a:lstStyle>
          <a:p>
            <a:pPr marL="0" lvl="0" algn="ctr"/>
            <a:endParaRPr lang="zh-CN" altLang="en-US"/>
          </a:p>
        </p:txBody>
      </p:sp>
    </p:spTree>
    <p:extLst>
      <p:ext uri="{BB962C8B-B14F-4D97-AF65-F5344CB8AC3E}">
        <p14:creationId xmlns:p14="http://schemas.microsoft.com/office/powerpoint/2010/main" val="39015949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1_自定义版式">
    <p:spTree>
      <p:nvGrpSpPr>
        <p:cNvPr id="1" name=""/>
        <p:cNvGrpSpPr/>
        <p:nvPr/>
      </p:nvGrpSpPr>
      <p:grpSpPr>
        <a:xfrm>
          <a:off x="0" y="0"/>
          <a:ext cx="0" cy="0"/>
          <a:chOff x="0" y="0"/>
          <a:chExt cx="0" cy="0"/>
        </a:xfrm>
      </p:grpSpPr>
      <p:sp>
        <p:nvSpPr>
          <p:cNvPr id="3" name="日期占位符 2">
            <a:extLst>
              <a:ext uri="{FF2B5EF4-FFF2-40B4-BE49-F238E27FC236}">
                <a16:creationId xmlns:a16="http://schemas.microsoft.com/office/drawing/2014/main" id="{CE19BEF5-AA2C-439D-9206-3F80F3FC5378}"/>
              </a:ext>
            </a:extLst>
          </p:cNvPr>
          <p:cNvSpPr>
            <a:spLocks noGrp="1"/>
          </p:cNvSpPr>
          <p:nvPr>
            <p:ph type="dt" sz="half" idx="10"/>
          </p:nvPr>
        </p:nvSpPr>
        <p:spPr>
          <a:xfrm>
            <a:off x="894080" y="9040143"/>
            <a:ext cx="2926080" cy="519289"/>
          </a:xfrm>
          <a:prstGeom prst="rect">
            <a:avLst/>
          </a:prstGeom>
        </p:spPr>
        <p:txBody>
          <a:bodyPr/>
          <a:lstStyle/>
          <a:p>
            <a:fld id="{F9BFBE94-736D-4F3C-8843-2598E46A002E}" type="datetimeFigureOut">
              <a:rPr lang="zh-CN" altLang="en-US" smtClean="0"/>
              <a:t>2021/8/18</a:t>
            </a:fld>
            <a:endParaRPr lang="zh-CN" altLang="en-US"/>
          </a:p>
        </p:txBody>
      </p:sp>
      <p:sp>
        <p:nvSpPr>
          <p:cNvPr id="4" name="页脚占位符 3">
            <a:extLst>
              <a:ext uri="{FF2B5EF4-FFF2-40B4-BE49-F238E27FC236}">
                <a16:creationId xmlns:a16="http://schemas.microsoft.com/office/drawing/2014/main" id="{8F89451B-B299-4237-8D71-117BD856447C}"/>
              </a:ext>
            </a:extLst>
          </p:cNvPr>
          <p:cNvSpPr>
            <a:spLocks noGrp="1"/>
          </p:cNvSpPr>
          <p:nvPr>
            <p:ph type="ftr" sz="quarter" idx="11"/>
          </p:nvPr>
        </p:nvSpPr>
        <p:spPr>
          <a:xfrm>
            <a:off x="4307840" y="9040143"/>
            <a:ext cx="4389120" cy="519289"/>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7672B22C-4E5F-414C-B287-C97F806D710E}"/>
              </a:ext>
            </a:extLst>
          </p:cNvPr>
          <p:cNvSpPr>
            <a:spLocks noGrp="1"/>
          </p:cNvSpPr>
          <p:nvPr>
            <p:ph type="sldNum" sz="quarter" idx="12"/>
          </p:nvPr>
        </p:nvSpPr>
        <p:spPr>
          <a:xfrm>
            <a:off x="9184640" y="9040143"/>
            <a:ext cx="2926080" cy="519289"/>
          </a:xfrm>
          <a:prstGeom prst="rect">
            <a:avLst/>
          </a:prstGeom>
        </p:spPr>
        <p:txBody>
          <a:bodyPr/>
          <a:lstStyle/>
          <a:p>
            <a:fld id="{630C3516-1732-405E-BFEB-FAF803AA32D0}" type="slidenum">
              <a:rPr lang="zh-CN" altLang="en-US" smtClean="0"/>
              <a:t>‹#›</a:t>
            </a:fld>
            <a:endParaRPr lang="zh-CN" altLang="en-US"/>
          </a:p>
        </p:txBody>
      </p:sp>
      <p:sp>
        <p:nvSpPr>
          <p:cNvPr id="15" name="图片占位符 14">
            <a:extLst>
              <a:ext uri="{FF2B5EF4-FFF2-40B4-BE49-F238E27FC236}">
                <a16:creationId xmlns:a16="http://schemas.microsoft.com/office/drawing/2014/main" id="{A98BDEC0-152D-441F-A918-A8FCD9A00730}"/>
              </a:ext>
            </a:extLst>
          </p:cNvPr>
          <p:cNvSpPr>
            <a:spLocks noGrp="1"/>
          </p:cNvSpPr>
          <p:nvPr>
            <p:ph type="pic" sz="quarter" idx="13"/>
          </p:nvPr>
        </p:nvSpPr>
        <p:spPr>
          <a:xfrm>
            <a:off x="-1" y="0"/>
            <a:ext cx="4721981" cy="9753600"/>
          </a:xfrm>
          <a:prstGeom prst="rect">
            <a:avLst/>
          </a:prstGeom>
          <a:solidFill>
            <a:srgbClr val="C3D3D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lvl1pPr>
              <a:buNone/>
              <a:defRPr lang="zh-CN" altLang="en-US" sz="1920">
                <a:solidFill>
                  <a:schemeClr val="lt1"/>
                </a:solidFill>
              </a:defRPr>
            </a:lvl1pPr>
          </a:lstStyle>
          <a:p>
            <a:pPr marL="0" lvl="0" algn="ctr"/>
            <a:endParaRPr lang="zh-CN" altLang="en-US"/>
          </a:p>
        </p:txBody>
      </p:sp>
    </p:spTree>
    <p:extLst>
      <p:ext uri="{BB962C8B-B14F-4D97-AF65-F5344CB8AC3E}">
        <p14:creationId xmlns:p14="http://schemas.microsoft.com/office/powerpoint/2010/main" val="15550588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5" Type="http://schemas.openxmlformats.org/officeDocument/2006/relationships/slideLayout" Target="../slideLayouts/slideLayout12.xml"/><Relationship Id="rId10" Type="http://schemas.openxmlformats.org/officeDocument/2006/relationships/slideLayout" Target="../slideLayouts/slideLayout17.xml"/><Relationship Id="rId4" Type="http://schemas.openxmlformats.org/officeDocument/2006/relationships/slideLayout" Target="../slideLayouts/slideLayout11.xml"/><Relationship Id="rId9" Type="http://schemas.openxmlformats.org/officeDocument/2006/relationships/slideLayout" Target="../slideLayouts/slideLayout1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标题文本"/>
          <p:cNvSpPr txBox="1">
            <a:spLocks noGrp="1"/>
          </p:cNvSpPr>
          <p:nvPr>
            <p:ph type="title"/>
          </p:nvPr>
        </p:nvSpPr>
        <p:spPr>
          <a:xfrm>
            <a:off x="660400" y="609600"/>
            <a:ext cx="11684000" cy="14224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ormAutofit/>
          </a:bodyPr>
          <a:lstStyle/>
          <a:p>
            <a:r>
              <a:t>标题文本</a:t>
            </a:r>
          </a:p>
        </p:txBody>
      </p:sp>
      <p:sp>
        <p:nvSpPr>
          <p:cNvPr id="3" name="幻灯片编号"/>
          <p:cNvSpPr txBox="1">
            <a:spLocks noGrp="1"/>
          </p:cNvSpPr>
          <p:nvPr>
            <p:ph type="sldNum" sz="quarter" idx="2"/>
          </p:nvPr>
        </p:nvSpPr>
        <p:spPr>
          <a:xfrm>
            <a:off x="11962820" y="9266480"/>
            <a:ext cx="948978" cy="379591"/>
          </a:xfrm>
          <a:prstGeom prst="rect">
            <a:avLst/>
          </a:prstGeom>
          <a:ln/>
        </p:spPr>
        <p:style>
          <a:lnRef idx="2">
            <a:schemeClr val="dk1"/>
          </a:lnRef>
          <a:fillRef idx="1">
            <a:schemeClr val="lt1"/>
          </a:fillRef>
          <a:effectRef idx="0">
            <a:schemeClr val="dk1"/>
          </a:effectRef>
          <a:fontRef idx="minor">
            <a:schemeClr val="dk1"/>
          </a:fontRef>
        </p:style>
        <p:txBody>
          <a:bodyPr wrap="none" lIns="50800" tIns="50800" rIns="50800" bIns="50800" anchor="ctr">
            <a:spAutoFit/>
          </a:bodyPr>
          <a:lstStyle>
            <a:lvl1pPr>
              <a:defRPr sz="1800"/>
            </a:lvl1pPr>
          </a:lstStyle>
          <a:p>
            <a:r>
              <a:rPr lang="en-US" altLang="zh-CN" dirty="0"/>
              <a:t>Page</a:t>
            </a:r>
            <a:r>
              <a:rPr lang="zh-CN" altLang="en-US" dirty="0"/>
              <a:t> </a:t>
            </a:r>
            <a:fld id="{86CB4B4D-7CA3-9044-876B-883B54F8677D}" type="slidenum">
              <a:rPr smtClean="0"/>
              <a:t>‹#›</a:t>
            </a:fld>
            <a:endParaRPr dirty="0"/>
          </a:p>
        </p:txBody>
      </p:sp>
      <p:sp>
        <p:nvSpPr>
          <p:cNvPr id="4" name="正文级别 1…"/>
          <p:cNvSpPr txBox="1">
            <a:spLocks noGrp="1"/>
          </p:cNvSpPr>
          <p:nvPr>
            <p:ph type="body" idx="1"/>
          </p:nvPr>
        </p:nvSpPr>
        <p:spPr>
          <a:xfrm>
            <a:off x="660400" y="2019300"/>
            <a:ext cx="11684000" cy="671830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50800" tIns="50800" rIns="50800" bIns="50800" anchor="ctr">
            <a:normAutofit/>
          </a:bodyPr>
          <a:lstStyle/>
          <a:p>
            <a:r>
              <a:t>正文级别 1</a:t>
            </a:r>
          </a:p>
          <a:p>
            <a:pPr lvl="1"/>
            <a:r>
              <a:t>正文级别 2</a:t>
            </a:r>
          </a:p>
          <a:p>
            <a:pPr lvl="2"/>
            <a:r>
              <a:t>正文级别 3</a:t>
            </a:r>
          </a:p>
          <a:p>
            <a:pPr lvl="3"/>
            <a:r>
              <a:t>正文级别 4</a:t>
            </a:r>
          </a:p>
          <a:p>
            <a:pPr lvl="4"/>
            <a:r>
              <a:t>正文级别 5</a:t>
            </a:r>
          </a:p>
        </p:txBody>
      </p:sp>
      <p:sp>
        <p:nvSpPr>
          <p:cNvPr id="5" name="页脚占位符 4">
            <a:extLst>
              <a:ext uri="{FF2B5EF4-FFF2-40B4-BE49-F238E27FC236}">
                <a16:creationId xmlns:a16="http://schemas.microsoft.com/office/drawing/2014/main" id="{6B363AB0-AC6C-4747-A7A2-15E8E5F07C21}"/>
              </a:ext>
            </a:extLst>
          </p:cNvPr>
          <p:cNvSpPr>
            <a:spLocks noGrp="1"/>
          </p:cNvSpPr>
          <p:nvPr>
            <p:ph type="ftr" sz="quarter" idx="3"/>
          </p:nvPr>
        </p:nvSpPr>
        <p:spPr>
          <a:xfrm>
            <a:off x="4308475" y="9040813"/>
            <a:ext cx="4387850" cy="519112"/>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zh-CN" altLang="en-US"/>
          </a:p>
        </p:txBody>
      </p:sp>
      <p:sp>
        <p:nvSpPr>
          <p:cNvPr id="6" name="日期占位符 5">
            <a:extLst>
              <a:ext uri="{FF2B5EF4-FFF2-40B4-BE49-F238E27FC236}">
                <a16:creationId xmlns:a16="http://schemas.microsoft.com/office/drawing/2014/main" id="{1D108B88-C854-EB48-AC36-A980EFAB8739}"/>
              </a:ext>
            </a:extLst>
          </p:cNvPr>
          <p:cNvSpPr>
            <a:spLocks noGrp="1"/>
          </p:cNvSpPr>
          <p:nvPr>
            <p:ph type="dt" sz="half" idx="2"/>
          </p:nvPr>
        </p:nvSpPr>
        <p:spPr>
          <a:xfrm>
            <a:off x="893763" y="9040813"/>
            <a:ext cx="2925762" cy="519112"/>
          </a:xfrm>
          <a:prstGeom prst="rect">
            <a:avLst/>
          </a:prstGeom>
        </p:spPr>
        <p:txBody>
          <a:bodyPr vert="horz" lIns="91440" tIns="45720" rIns="91440" bIns="45720" rtlCol="0" anchor="ctr"/>
          <a:lstStyle>
            <a:lvl1pPr algn="l">
              <a:defRPr sz="1200">
                <a:solidFill>
                  <a:schemeClr val="tx1">
                    <a:tint val="75000"/>
                  </a:schemeClr>
                </a:solidFill>
              </a:defRPr>
            </a:lvl1pPr>
          </a:lstStyle>
          <a:p>
            <a:r>
              <a:rPr kumimoji="1" lang="en-US" altLang="zh-CN"/>
              <a:t>2020/09/29</a:t>
            </a:r>
            <a:endParaRPr kumimoji="1" lang="zh-CN" altLang="en-US"/>
          </a:p>
        </p:txBody>
      </p:sp>
    </p:spTree>
  </p:cSld>
  <p:clrMap bg1="dk1" tx1="lt1" bg2="dk2" tx2="lt2" accent1="accent1" accent2="accent2" accent3="accent3" accent4="accent4" accent5="accent5" accent6="accent6" hlink="hlink" folHlink="folHlink"/>
  <p:sldLayoutIdLst>
    <p:sldLayoutId id="2147483649" r:id="rId1"/>
    <p:sldLayoutId id="2147483656" r:id="rId2"/>
    <p:sldLayoutId id="2147483658" r:id="rId3"/>
    <p:sldLayoutId id="2147483661" r:id="rId4"/>
    <p:sldLayoutId id="2147483662" r:id="rId5"/>
    <p:sldLayoutId id="2147483676" r:id="rId6"/>
    <p:sldLayoutId id="2147483677" r:id="rId7"/>
  </p:sldLayoutIdLst>
  <p:transition spd="med"/>
  <p:hf sldNum="0" hdr="0" ftr="0"/>
  <p:txStyles>
    <p:titleStyle>
      <a:lvl1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1pPr>
      <a:lvl2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2pPr>
      <a:lvl3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3pPr>
      <a:lvl4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4pPr>
      <a:lvl5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5pPr>
      <a:lvl6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6pPr>
      <a:lvl7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7pPr>
      <a:lvl8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8pPr>
      <a:lvl9pPr marL="0" marR="0" indent="0" algn="l" defTabSz="584200" rtl="0" latinLnBrk="0">
        <a:lnSpc>
          <a:spcPct val="100000"/>
        </a:lnSpc>
        <a:spcBef>
          <a:spcPts val="0"/>
        </a:spcBef>
        <a:spcAft>
          <a:spcPts val="0"/>
        </a:spcAft>
        <a:buClrTx/>
        <a:buSzTx/>
        <a:buFontTx/>
        <a:buNone/>
        <a:tabLst/>
        <a:defRPr sz="4500" b="0" i="0" u="none" strike="noStrike" cap="all" spc="720" baseline="0">
          <a:solidFill>
            <a:srgbClr val="FFFFFF"/>
          </a:solidFill>
          <a:uFillTx/>
          <a:latin typeface="+mn-lt"/>
          <a:ea typeface="+mn-ea"/>
          <a:cs typeface="+mn-cs"/>
          <a:sym typeface="Avenir Light"/>
        </a:defRPr>
      </a:lvl9pPr>
    </p:titleStyle>
    <p:body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9pPr>
    </p:bodyStyle>
    <p:otherStyle>
      <a:lvl1pPr marL="0" marR="0" indent="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1pPr>
      <a:lvl2pPr marL="0" marR="0" indent="228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2pPr>
      <a:lvl3pPr marL="0" marR="0" indent="457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3pPr>
      <a:lvl4pPr marL="0" marR="0" indent="685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4pPr>
      <a:lvl5pPr marL="0" marR="0" indent="9144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5pPr>
      <a:lvl6pPr marL="0" marR="0" indent="11430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6pPr>
      <a:lvl7pPr marL="0" marR="0" indent="13716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7pPr>
      <a:lvl8pPr marL="0" marR="0" indent="16002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8pPr>
      <a:lvl9pPr marL="0" marR="0" indent="1828800" algn="ctr" defTabSz="584200" latinLnBrk="0">
        <a:lnSpc>
          <a:spcPct val="1000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Avenir Light"/>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5F5F5">
            <a:alpha val="76000"/>
          </a:srgbClr>
        </a:solidFill>
        <a:effectLst/>
      </p:bgPr>
    </p:bg>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4B989BB5-BB5A-4597-8A52-08AB701928D6}"/>
              </a:ext>
            </a:extLst>
          </p:cNvPr>
          <p:cNvSpPr txBox="1"/>
          <p:nvPr userDrawn="1"/>
        </p:nvSpPr>
        <p:spPr>
          <a:xfrm>
            <a:off x="11054080" y="9117810"/>
            <a:ext cx="1864021" cy="2062296"/>
          </a:xfrm>
          <a:prstGeom prst="rect">
            <a:avLst/>
          </a:prstGeom>
          <a:noFill/>
        </p:spPr>
        <p:txBody>
          <a:bodyPr wrap="square" rtlCol="0">
            <a:spAutoFit/>
          </a:bodyPr>
          <a:lstStyle/>
          <a:p>
            <a:r>
              <a:rPr lang="en-US" altLang="zh-CN" sz="4267" dirty="0">
                <a:solidFill>
                  <a:schemeClr val="bg1">
                    <a:lumMod val="85000"/>
                  </a:schemeClr>
                </a:solidFill>
              </a:rPr>
              <a:t>©</a:t>
            </a:r>
            <a:r>
              <a:rPr lang="zh-CN" altLang="en-US" sz="4267" dirty="0">
                <a:solidFill>
                  <a:schemeClr val="bg1">
                    <a:lumMod val="85000"/>
                  </a:schemeClr>
                </a:solidFill>
              </a:rPr>
              <a:t>旁门左道</a:t>
            </a:r>
            <a:r>
              <a:rPr lang="en-US" altLang="zh-CN" sz="4267" dirty="0">
                <a:solidFill>
                  <a:schemeClr val="bg1">
                    <a:lumMod val="85000"/>
                  </a:schemeClr>
                </a:solidFill>
              </a:rPr>
              <a:t>PPT</a:t>
            </a:r>
            <a:endParaRPr lang="zh-CN" altLang="en-US" sz="4267" dirty="0">
              <a:solidFill>
                <a:schemeClr val="bg1">
                  <a:lumMod val="85000"/>
                </a:schemeClr>
              </a:solidFill>
            </a:endParaRPr>
          </a:p>
        </p:txBody>
      </p:sp>
    </p:spTree>
    <p:extLst>
      <p:ext uri="{BB962C8B-B14F-4D97-AF65-F5344CB8AC3E}">
        <p14:creationId xmlns:p14="http://schemas.microsoft.com/office/powerpoint/2010/main" val="387871145"/>
      </p:ext>
    </p:extLst>
  </p:cSld>
  <p:clrMap bg1="lt1" tx1="dk1" bg2="lt2" tx2="dk2" accent1="accent1" accent2="accent2" accent3="accent3" accent4="accent4" accent5="accent5" accent6="accent6" hlink="hlink" folHlink="folHlink"/>
  <p:sldLayoutIdLst>
    <p:sldLayoutId id="2147483664" r:id="rId1"/>
    <p:sldLayoutId id="2147483665" r:id="rId2"/>
    <p:sldLayoutId id="2147483666" r:id="rId3"/>
    <p:sldLayoutId id="2147483667" r:id="rId4"/>
    <p:sldLayoutId id="2147483668" r:id="rId5"/>
    <p:sldLayoutId id="2147483669" r:id="rId6"/>
    <p:sldLayoutId id="2147483670" r:id="rId7"/>
    <p:sldLayoutId id="2147483671" r:id="rId8"/>
    <p:sldLayoutId id="2147483672" r:id="rId9"/>
    <p:sldLayoutId id="2147483673" r:id="rId10"/>
    <p:sldLayoutId id="2147483674" r:id="rId11"/>
    <p:sldLayoutId id="2147483675" r:id="rId12"/>
  </p:sldLayoutIdLst>
  <p:txStyles>
    <p:titleStyle>
      <a:lvl1pPr algn="l" defTabSz="975390" rtl="0" eaLnBrk="1" latinLnBrk="0" hangingPunct="1">
        <a:lnSpc>
          <a:spcPct val="90000"/>
        </a:lnSpc>
        <a:spcBef>
          <a:spcPct val="0"/>
        </a:spcBef>
        <a:buNone/>
        <a:defRPr sz="4693" kern="1200">
          <a:solidFill>
            <a:schemeClr val="tx1"/>
          </a:solidFill>
          <a:latin typeface="+mj-lt"/>
          <a:ea typeface="+mj-ea"/>
          <a:cs typeface="+mj-cs"/>
        </a:defRPr>
      </a:lvl1pPr>
    </p:titleStyle>
    <p:bodyStyle>
      <a:lvl1pPr marL="243848" indent="-243848" algn="l" defTabSz="975390" rtl="0" eaLnBrk="1" latinLnBrk="0" hangingPunct="1">
        <a:lnSpc>
          <a:spcPct val="90000"/>
        </a:lnSpc>
        <a:spcBef>
          <a:spcPts val="1067"/>
        </a:spcBef>
        <a:buFont typeface="Arial" panose="020B0604020202020204" pitchFamily="34" charset="0"/>
        <a:buChar char="•"/>
        <a:defRPr sz="2987" kern="1200">
          <a:solidFill>
            <a:schemeClr val="tx1"/>
          </a:solidFill>
          <a:latin typeface="+mn-lt"/>
          <a:ea typeface="+mn-ea"/>
          <a:cs typeface="+mn-cs"/>
        </a:defRPr>
      </a:lvl1pPr>
      <a:lvl2pPr marL="731543" indent="-243848" algn="l" defTabSz="975390" rtl="0" eaLnBrk="1" latinLnBrk="0" hangingPunct="1">
        <a:lnSpc>
          <a:spcPct val="90000"/>
        </a:lnSpc>
        <a:spcBef>
          <a:spcPts val="533"/>
        </a:spcBef>
        <a:buFont typeface="Arial" panose="020B0604020202020204" pitchFamily="34" charset="0"/>
        <a:buChar char="•"/>
        <a:defRPr sz="2560" kern="1200">
          <a:solidFill>
            <a:schemeClr val="tx1"/>
          </a:solidFill>
          <a:latin typeface="+mn-lt"/>
          <a:ea typeface="+mn-ea"/>
          <a:cs typeface="+mn-cs"/>
        </a:defRPr>
      </a:lvl2pPr>
      <a:lvl3pPr marL="1219238" indent="-243848" algn="l" defTabSz="975390" rtl="0" eaLnBrk="1" latinLnBrk="0" hangingPunct="1">
        <a:lnSpc>
          <a:spcPct val="90000"/>
        </a:lnSpc>
        <a:spcBef>
          <a:spcPts val="533"/>
        </a:spcBef>
        <a:buFont typeface="Arial" panose="020B0604020202020204" pitchFamily="34" charset="0"/>
        <a:buChar char="•"/>
        <a:defRPr sz="2133" kern="1200">
          <a:solidFill>
            <a:schemeClr val="tx1"/>
          </a:solidFill>
          <a:latin typeface="+mn-lt"/>
          <a:ea typeface="+mn-ea"/>
          <a:cs typeface="+mn-cs"/>
        </a:defRPr>
      </a:lvl3pPr>
      <a:lvl4pPr marL="1706933"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4pPr>
      <a:lvl5pPr marL="219462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5pPr>
      <a:lvl6pPr marL="268232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6pPr>
      <a:lvl7pPr marL="3170019"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7pPr>
      <a:lvl8pPr marL="3657714"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8pPr>
      <a:lvl9pPr marL="4145410" indent="-243848" algn="l" defTabSz="975390" rtl="0" eaLnBrk="1" latinLnBrk="0" hangingPunct="1">
        <a:lnSpc>
          <a:spcPct val="90000"/>
        </a:lnSpc>
        <a:spcBef>
          <a:spcPts val="533"/>
        </a:spcBef>
        <a:buFont typeface="Arial" panose="020B0604020202020204" pitchFamily="34" charset="0"/>
        <a:buChar char="•"/>
        <a:defRPr sz="1920" kern="1200">
          <a:solidFill>
            <a:schemeClr val="tx1"/>
          </a:solidFill>
          <a:latin typeface="+mn-lt"/>
          <a:ea typeface="+mn-ea"/>
          <a:cs typeface="+mn-cs"/>
        </a:defRPr>
      </a:lvl9pPr>
    </p:bodyStyle>
    <p:otherStyle>
      <a:defPPr>
        <a:defRPr lang="zh-CN"/>
      </a:defPPr>
      <a:lvl1pPr marL="0" algn="l" defTabSz="975390" rtl="0" eaLnBrk="1" latinLnBrk="0" hangingPunct="1">
        <a:defRPr sz="1920" kern="1200">
          <a:solidFill>
            <a:schemeClr val="tx1"/>
          </a:solidFill>
          <a:latin typeface="+mn-lt"/>
          <a:ea typeface="+mn-ea"/>
          <a:cs typeface="+mn-cs"/>
        </a:defRPr>
      </a:lvl1pPr>
      <a:lvl2pPr marL="487695" algn="l" defTabSz="975390" rtl="0" eaLnBrk="1" latinLnBrk="0" hangingPunct="1">
        <a:defRPr sz="1920" kern="1200">
          <a:solidFill>
            <a:schemeClr val="tx1"/>
          </a:solidFill>
          <a:latin typeface="+mn-lt"/>
          <a:ea typeface="+mn-ea"/>
          <a:cs typeface="+mn-cs"/>
        </a:defRPr>
      </a:lvl2pPr>
      <a:lvl3pPr marL="975390" algn="l" defTabSz="975390" rtl="0" eaLnBrk="1" latinLnBrk="0" hangingPunct="1">
        <a:defRPr sz="1920" kern="1200">
          <a:solidFill>
            <a:schemeClr val="tx1"/>
          </a:solidFill>
          <a:latin typeface="+mn-lt"/>
          <a:ea typeface="+mn-ea"/>
          <a:cs typeface="+mn-cs"/>
        </a:defRPr>
      </a:lvl3pPr>
      <a:lvl4pPr marL="1463086" algn="l" defTabSz="975390" rtl="0" eaLnBrk="1" latinLnBrk="0" hangingPunct="1">
        <a:defRPr sz="1920" kern="1200">
          <a:solidFill>
            <a:schemeClr val="tx1"/>
          </a:solidFill>
          <a:latin typeface="+mn-lt"/>
          <a:ea typeface="+mn-ea"/>
          <a:cs typeface="+mn-cs"/>
        </a:defRPr>
      </a:lvl4pPr>
      <a:lvl5pPr marL="1950781" algn="l" defTabSz="975390" rtl="0" eaLnBrk="1" latinLnBrk="0" hangingPunct="1">
        <a:defRPr sz="1920" kern="1200">
          <a:solidFill>
            <a:schemeClr val="tx1"/>
          </a:solidFill>
          <a:latin typeface="+mn-lt"/>
          <a:ea typeface="+mn-ea"/>
          <a:cs typeface="+mn-cs"/>
        </a:defRPr>
      </a:lvl5pPr>
      <a:lvl6pPr marL="2438476" algn="l" defTabSz="975390" rtl="0" eaLnBrk="1" latinLnBrk="0" hangingPunct="1">
        <a:defRPr sz="1920" kern="1200">
          <a:solidFill>
            <a:schemeClr val="tx1"/>
          </a:solidFill>
          <a:latin typeface="+mn-lt"/>
          <a:ea typeface="+mn-ea"/>
          <a:cs typeface="+mn-cs"/>
        </a:defRPr>
      </a:lvl6pPr>
      <a:lvl7pPr marL="2926171" algn="l" defTabSz="975390" rtl="0" eaLnBrk="1" latinLnBrk="0" hangingPunct="1">
        <a:defRPr sz="1920" kern="1200">
          <a:solidFill>
            <a:schemeClr val="tx1"/>
          </a:solidFill>
          <a:latin typeface="+mn-lt"/>
          <a:ea typeface="+mn-ea"/>
          <a:cs typeface="+mn-cs"/>
        </a:defRPr>
      </a:lvl7pPr>
      <a:lvl8pPr marL="3413867" algn="l" defTabSz="975390" rtl="0" eaLnBrk="1" latinLnBrk="0" hangingPunct="1">
        <a:defRPr sz="1920" kern="1200">
          <a:solidFill>
            <a:schemeClr val="tx1"/>
          </a:solidFill>
          <a:latin typeface="+mn-lt"/>
          <a:ea typeface="+mn-ea"/>
          <a:cs typeface="+mn-cs"/>
        </a:defRPr>
      </a:lvl8pPr>
      <a:lvl9pPr marL="3901562" algn="l" defTabSz="975390" rtl="0" eaLnBrk="1" latinLnBrk="0" hangingPunct="1">
        <a:defRPr sz="192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5.xml"/><Relationship Id="rId4" Type="http://schemas.openxmlformats.org/officeDocument/2006/relationships/hyperlink" Target="https://en.wikipedia.org/wiki/Ising_model"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e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5.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png"/><Relationship Id="rId1" Type="http://schemas.openxmlformats.org/officeDocument/2006/relationships/slideLayout" Target="../slideLayouts/slideLayout5.xml"/><Relationship Id="rId4" Type="http://schemas.openxmlformats.org/officeDocument/2006/relationships/image" Target="../media/image20.png"/></Relationships>
</file>

<file path=ppt/slides/_rels/slide18.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22.png"/><Relationship Id="rId4" Type="http://schemas.openxmlformats.org/officeDocument/2006/relationships/hyperlink" Target="http://www.no-free-lunch.org/coev.pdf"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hyperlink" Target="https://indico.ihep.ac.cn/event/12060/session/3/contribution/15/material/slides/0.pdf" TargetMode="Externa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9.xml"/><Relationship Id="rId5" Type="http://schemas.openxmlformats.org/officeDocument/2006/relationships/image" Target="../media/image28.png"/><Relationship Id="rId4" Type="http://schemas.openxmlformats.org/officeDocument/2006/relationships/image" Target="../media/image27.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42.png"/></Relationships>
</file>

<file path=ppt/slides/_rels/slide3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61964"/>
            <a:lum/>
          </a:blip>
          <a:srcRect/>
          <a:stretch>
            <a:fillRect/>
          </a:stretch>
        </a:blipFill>
        <a:effectLst/>
      </p:bgPr>
    </p:bg>
    <p:spTree>
      <p:nvGrpSpPr>
        <p:cNvPr id="1" name=""/>
        <p:cNvGrpSpPr/>
        <p:nvPr/>
      </p:nvGrpSpPr>
      <p:grpSpPr>
        <a:xfrm>
          <a:off x="0" y="0"/>
          <a:ext cx="0" cy="0"/>
          <a:chOff x="0" y="0"/>
          <a:chExt cx="0" cy="0"/>
        </a:xfrm>
      </p:grpSpPr>
      <p:sp>
        <p:nvSpPr>
          <p:cNvPr id="156" name="Jet flavor-tagging and performance evaluation at CEPC"/>
          <p:cNvSpPr txBox="1">
            <a:spLocks noGrp="1"/>
          </p:cNvSpPr>
          <p:nvPr>
            <p:ph type="title"/>
          </p:nvPr>
        </p:nvSpPr>
        <p:spPr>
          <a:xfrm>
            <a:off x="1618827" y="2067166"/>
            <a:ext cx="10085494" cy="1313597"/>
          </a:xfrm>
          <a:prstGeom prst="rect">
            <a:avLst/>
          </a:prstGeom>
          <a:noFill/>
          <a:effectLst/>
        </p:spPr>
        <p:style>
          <a:lnRef idx="1">
            <a:schemeClr val="accent3"/>
          </a:lnRef>
          <a:fillRef idx="2">
            <a:schemeClr val="accent3"/>
          </a:fillRef>
          <a:effectRef idx="1">
            <a:schemeClr val="accent3"/>
          </a:effectRef>
          <a:fontRef idx="minor">
            <a:schemeClr val="dk1"/>
          </a:fontRef>
        </p:style>
        <p:txBody>
          <a:bodyPr>
            <a:noAutofit/>
          </a:bodyPr>
          <a:lstStyle>
            <a:lvl1pPr algn="ctr" defTabSz="373887">
              <a:defRPr sz="3968" spc="634">
                <a:latin typeface="PingFang SC Regular"/>
                <a:ea typeface="PingFang SC Regular"/>
                <a:cs typeface="PingFang SC Regular"/>
                <a:sym typeface="PingFang SC Regular"/>
              </a:defRPr>
            </a:lvl1pPr>
          </a:lstStyle>
          <a:p>
            <a:r>
              <a:rPr lang="zh-CN" altLang="en-US" sz="4000" b="1" cap="none">
                <a:solidFill>
                  <a:schemeClr val="bg1"/>
                </a:solidFill>
                <a:latin typeface="Superclarendon" panose="02060605060000020003" pitchFamily="18" charset="0"/>
                <a:ea typeface="SimSun" panose="02010600030101010101" pitchFamily="2" charset="-122"/>
                <a:cs typeface="Futura Condensed ExtraBold" panose="020B0602020204020303" pitchFamily="34" charset="-79"/>
              </a:rPr>
              <a:t>机器学习实战：分类问题</a:t>
            </a:r>
            <a:endParaRPr sz="4000" b="1" cap="none" dirty="0">
              <a:solidFill>
                <a:schemeClr val="bg1"/>
              </a:solidFill>
              <a:latin typeface="Superclarendon" panose="02060605060000020003" pitchFamily="18" charset="0"/>
              <a:ea typeface="SimSun" panose="02010600030101010101" pitchFamily="2" charset="-122"/>
              <a:cs typeface="Futura Condensed ExtraBold" panose="020B0602020204020303" pitchFamily="34" charset="-79"/>
            </a:endParaRPr>
          </a:p>
        </p:txBody>
      </p:sp>
      <p:sp>
        <p:nvSpPr>
          <p:cNvPr id="157" name="Gang Li…"/>
          <p:cNvSpPr txBox="1">
            <a:spLocks noGrp="1"/>
          </p:cNvSpPr>
          <p:nvPr>
            <p:ph type="body" sz="quarter" idx="1"/>
          </p:nvPr>
        </p:nvSpPr>
        <p:spPr>
          <a:xfrm>
            <a:off x="650239" y="5852160"/>
            <a:ext cx="11684001" cy="713912"/>
          </a:xfrm>
          <a:prstGeom prst="rect">
            <a:avLst/>
          </a:prstGeom>
        </p:spPr>
        <p:txBody>
          <a:bodyPr/>
          <a:lstStyle/>
          <a:p>
            <a:pPr algn="ctr">
              <a:defRPr sz="3900" spc="624">
                <a:solidFill>
                  <a:srgbClr val="0432FF"/>
                </a:solidFill>
                <a:latin typeface="PingFang SC Regular"/>
                <a:ea typeface="PingFang SC Regular"/>
                <a:cs typeface="PingFang SC Regular"/>
                <a:sym typeface="PingFang SC Regular"/>
              </a:defRPr>
            </a:pPr>
            <a:r>
              <a:rPr lang="zh-CN" altLang="en-US" cap="none" dirty="0">
                <a:solidFill>
                  <a:schemeClr val="bg1"/>
                </a:solidFill>
                <a:latin typeface="Marion" panose="02020502060400020003" pitchFamily="18" charset="0"/>
                <a:cs typeface="Arial Hebrew" pitchFamily="2" charset="-79"/>
              </a:rPr>
              <a:t>李刚</a:t>
            </a:r>
            <a:endParaRPr lang="en-US" altLang="zh-CN" cap="none" dirty="0">
              <a:solidFill>
                <a:schemeClr val="bg1"/>
              </a:solidFill>
              <a:latin typeface="Marion" panose="02020502060400020003" pitchFamily="18" charset="0"/>
              <a:cs typeface="Arial Hebrew" pitchFamily="2" charset="-79"/>
            </a:endParaRPr>
          </a:p>
        </p:txBody>
      </p:sp>
      <p:pic>
        <p:nvPicPr>
          <p:cNvPr id="160" name="image3.png" descr="image3.png"/>
          <p:cNvPicPr>
            <a:picLocks noChangeAspect="1"/>
          </p:cNvPicPr>
          <p:nvPr/>
        </p:nvPicPr>
        <p:blipFill>
          <a:blip r:embed="rId4"/>
          <a:stretch>
            <a:fillRect/>
          </a:stretch>
        </p:blipFill>
        <p:spPr>
          <a:xfrm>
            <a:off x="8683413" y="8650876"/>
            <a:ext cx="4283992" cy="1092381"/>
          </a:xfrm>
          <a:prstGeom prst="rect">
            <a:avLst/>
          </a:prstGeom>
          <a:ln w="12700">
            <a:miter lim="400000"/>
          </a:ln>
          <a:effectLst>
            <a:glow>
              <a:schemeClr val="accent1">
                <a:alpha val="40000"/>
              </a:schemeClr>
            </a:glow>
            <a:softEdge rad="279400"/>
          </a:effectLst>
        </p:spPr>
      </p:pic>
      <p:sp>
        <p:nvSpPr>
          <p:cNvPr id="2" name="文本框 1">
            <a:extLst>
              <a:ext uri="{FF2B5EF4-FFF2-40B4-BE49-F238E27FC236}">
                <a16:creationId xmlns:a16="http://schemas.microsoft.com/office/drawing/2014/main" id="{1DAA88AF-907E-0B41-91A4-2831798A195F}"/>
              </a:ext>
            </a:extLst>
          </p:cNvPr>
          <p:cNvSpPr txBox="1"/>
          <p:nvPr/>
        </p:nvSpPr>
        <p:spPr>
          <a:xfrm>
            <a:off x="3458634" y="6664114"/>
            <a:ext cx="6067210" cy="1579920"/>
          </a:xfrm>
          <a:prstGeom prst="rect">
            <a:avLst/>
          </a:prstGeom>
          <a:noFill/>
          <a:ln>
            <a:noFill/>
          </a:ln>
        </p:spPr>
        <p:style>
          <a:lnRef idx="2">
            <a:schemeClr val="accent2"/>
          </a:lnRef>
          <a:fillRef idx="1">
            <a:schemeClr val="lt1"/>
          </a:fillRef>
          <a:effectRef idx="0">
            <a:schemeClr val="accent2"/>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a:lnSpc>
                <a:spcPct val="200000"/>
              </a:lnSpc>
              <a:defRPr sz="3900" spc="624">
                <a:solidFill>
                  <a:srgbClr val="0432FF"/>
                </a:solidFill>
                <a:latin typeface="PingFang SC Regular"/>
                <a:ea typeface="PingFang SC Regular"/>
                <a:cs typeface="PingFang SC Regular"/>
                <a:sym typeface="PingFang SC Regular"/>
              </a:defRPr>
            </a:pPr>
            <a:r>
              <a:rPr lang="en-US" altLang="zh-CN" sz="2400" dirty="0">
                <a:solidFill>
                  <a:schemeClr val="bg1"/>
                </a:solidFill>
                <a:latin typeface="Marion" panose="02020502060400020003" pitchFamily="18" charset="0"/>
                <a:cs typeface="Arial Hebrew" pitchFamily="2" charset="-79"/>
              </a:rPr>
              <a:t>IHEP computing school</a:t>
            </a:r>
          </a:p>
          <a:p>
            <a:pPr>
              <a:lnSpc>
                <a:spcPct val="200000"/>
              </a:lnSpc>
              <a:defRPr sz="3900" spc="624">
                <a:solidFill>
                  <a:srgbClr val="0432FF"/>
                </a:solidFill>
                <a:latin typeface="PingFang SC Regular"/>
                <a:ea typeface="PingFang SC Regular"/>
                <a:cs typeface="PingFang SC Regular"/>
                <a:sym typeface="PingFang SC Regular"/>
              </a:defRPr>
            </a:pPr>
            <a:r>
              <a:rPr lang="en-US" altLang="zh-CN" sz="2400" dirty="0">
                <a:solidFill>
                  <a:schemeClr val="bg1"/>
                </a:solidFill>
                <a:latin typeface="Marion" panose="02020502060400020003" pitchFamily="18" charset="0"/>
                <a:cs typeface="Arial Hebrew" pitchFamily="2" charset="-79"/>
              </a:rPr>
              <a:t>2021</a:t>
            </a:r>
            <a:r>
              <a:rPr lang="zh-CN" altLang="en-US" sz="2400" dirty="0">
                <a:solidFill>
                  <a:schemeClr val="bg1"/>
                </a:solidFill>
                <a:latin typeface="Marion" panose="02020502060400020003" pitchFamily="18" charset="0"/>
                <a:cs typeface="Arial Hebrew" pitchFamily="2" charset="-79"/>
              </a:rPr>
              <a:t>年</a:t>
            </a:r>
            <a:r>
              <a:rPr lang="en-US" altLang="zh-CN" sz="2400" dirty="0">
                <a:solidFill>
                  <a:schemeClr val="bg1"/>
                </a:solidFill>
                <a:latin typeface="Marion" panose="02020502060400020003" pitchFamily="18" charset="0"/>
                <a:cs typeface="Arial Hebrew" pitchFamily="2" charset="-79"/>
              </a:rPr>
              <a:t>08</a:t>
            </a:r>
            <a:r>
              <a:rPr lang="zh-CN" altLang="en-US" sz="2400" dirty="0">
                <a:solidFill>
                  <a:schemeClr val="bg1"/>
                </a:solidFill>
                <a:latin typeface="Marion" panose="02020502060400020003" pitchFamily="18" charset="0"/>
                <a:cs typeface="Arial Hebrew" pitchFamily="2" charset="-79"/>
              </a:rPr>
              <a:t>月</a:t>
            </a:r>
            <a:r>
              <a:rPr lang="en-US" altLang="zh-CN" sz="2400" dirty="0">
                <a:solidFill>
                  <a:schemeClr val="bg1"/>
                </a:solidFill>
                <a:latin typeface="Marion" panose="02020502060400020003" pitchFamily="18" charset="0"/>
                <a:cs typeface="Arial Hebrew" pitchFamily="2" charset="-79"/>
              </a:rPr>
              <a:t>16-19</a:t>
            </a:r>
            <a:r>
              <a:rPr lang="zh-CN" altLang="en-US" sz="2400" dirty="0">
                <a:solidFill>
                  <a:schemeClr val="bg1"/>
                </a:solidFill>
                <a:latin typeface="Marion" panose="02020502060400020003" pitchFamily="18" charset="0"/>
                <a:cs typeface="Arial Hebrew" pitchFamily="2" charset="-79"/>
              </a:rPr>
              <a:t>日</a:t>
            </a:r>
            <a:endParaRPr lang="en-US" altLang="zh-CN" sz="2400" dirty="0">
              <a:solidFill>
                <a:schemeClr val="bg1"/>
              </a:solidFill>
              <a:latin typeface="Marion" panose="02020502060400020003" pitchFamily="18" charset="0"/>
              <a:cs typeface="Arial Hebrew" pitchFamily="2" charset="-79"/>
            </a:endParaRPr>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4314893-952E-4D49-9B32-BA841770B885}"/>
              </a:ext>
            </a:extLst>
          </p:cNvPr>
          <p:cNvSpPr>
            <a:spLocks noGrp="1"/>
          </p:cNvSpPr>
          <p:nvPr>
            <p:ph type="dt" sz="half" idx="10"/>
          </p:nvPr>
        </p:nvSpPr>
        <p:spPr/>
        <p:txBody>
          <a:bodyPr/>
          <a:lstStyle/>
          <a:p>
            <a:fld id="{673592B4-5ADE-D144-8012-8D833DF067A2}" type="datetime1">
              <a:rPr lang="zh-CN" altLang="en-US" smtClean="0"/>
              <a:t>2021/8/18</a:t>
            </a:fld>
            <a:endParaRPr lang="zh-CN" altLang="en-US"/>
          </a:p>
        </p:txBody>
      </p:sp>
      <p:sp>
        <p:nvSpPr>
          <p:cNvPr id="3" name="文本框 2">
            <a:extLst>
              <a:ext uri="{FF2B5EF4-FFF2-40B4-BE49-F238E27FC236}">
                <a16:creationId xmlns:a16="http://schemas.microsoft.com/office/drawing/2014/main" id="{50D3592C-D0F7-1446-89D5-D7CF8351FF36}"/>
              </a:ext>
            </a:extLst>
          </p:cNvPr>
          <p:cNvSpPr txBox="1"/>
          <p:nvPr/>
        </p:nvSpPr>
        <p:spPr>
          <a:xfrm>
            <a:off x="437589" y="479127"/>
            <a:ext cx="511197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chemeClr val="bg1"/>
                </a:solidFill>
              </a:rPr>
              <a:t>过犹不及：</a:t>
            </a:r>
            <a:r>
              <a:rPr lang="en-US" altLang="zh-CN" dirty="0">
                <a:solidFill>
                  <a:schemeClr val="bg1"/>
                </a:solidFill>
              </a:rPr>
              <a:t>Rosenblatt</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pic>
        <p:nvPicPr>
          <p:cNvPr id="5122" name="Picture 2">
            <a:extLst>
              <a:ext uri="{FF2B5EF4-FFF2-40B4-BE49-F238E27FC236}">
                <a16:creationId xmlns:a16="http://schemas.microsoft.com/office/drawing/2014/main" id="{37DE5DA0-828F-9643-A1AE-C19D61D9F5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3699" y="315529"/>
            <a:ext cx="4566797" cy="5988096"/>
          </a:xfrm>
          <a:prstGeom prst="rect">
            <a:avLst/>
          </a:prstGeom>
          <a:noFill/>
          <a:extLst>
            <a:ext uri="{909E8E84-426E-40DD-AFC4-6F175D3DCCD1}">
              <a14:hiddenFill xmlns:a14="http://schemas.microsoft.com/office/drawing/2010/main">
                <a:solidFill>
                  <a:srgbClr val="FFFFFF"/>
                </a:solidFill>
              </a14:hiddenFill>
            </a:ext>
          </a:extLst>
        </p:spPr>
      </p:pic>
      <p:sp>
        <p:nvSpPr>
          <p:cNvPr id="5" name="文本框 4">
            <a:extLst>
              <a:ext uri="{FF2B5EF4-FFF2-40B4-BE49-F238E27FC236}">
                <a16:creationId xmlns:a16="http://schemas.microsoft.com/office/drawing/2014/main" id="{E82F334A-FFEF-2E4F-8FC8-67B1CB8BA088}"/>
              </a:ext>
            </a:extLst>
          </p:cNvPr>
          <p:cNvSpPr txBox="1"/>
          <p:nvPr/>
        </p:nvSpPr>
        <p:spPr>
          <a:xfrm>
            <a:off x="437589" y="6303625"/>
            <a:ext cx="11232753"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zh-CN" altLang="en-US" sz="2400" b="0" i="0" u="none" strike="noStrike" cap="none" spc="0" normalizeH="0" baseline="0" dirty="0">
                <a:ln>
                  <a:noFill/>
                </a:ln>
                <a:solidFill>
                  <a:schemeClr val="bg1"/>
                </a:solidFill>
                <a:effectLst/>
                <a:uFillTx/>
                <a:latin typeface="+mn-lt"/>
                <a:ea typeface="+mn-ea"/>
                <a:cs typeface="+mn-cs"/>
                <a:sym typeface="Avenir Light"/>
              </a:rPr>
              <a:t>感知机 </a:t>
            </a:r>
            <a:r>
              <a:rPr lang="en-US" altLang="zh-CN" sz="2400" dirty="0">
                <a:solidFill>
                  <a:schemeClr val="bg1"/>
                </a:solidFill>
              </a:rPr>
              <a:t>P</a:t>
            </a:r>
            <a:r>
              <a:rPr kumimoji="0" lang="en-US" altLang="zh-CN" sz="2400" b="0" i="0" u="none" strike="noStrike" cap="none" spc="0" normalizeH="0" baseline="0" dirty="0">
                <a:ln>
                  <a:noFill/>
                </a:ln>
                <a:solidFill>
                  <a:schemeClr val="bg1"/>
                </a:solidFill>
                <a:effectLst/>
                <a:uFillTx/>
                <a:latin typeface="+mn-lt"/>
                <a:ea typeface="+mn-ea"/>
                <a:cs typeface="+mn-cs"/>
                <a:sym typeface="Avenir Light"/>
              </a:rPr>
              <a:t>erceptron</a:t>
            </a:r>
          </a:p>
          <a:p>
            <a:pPr marL="571500" indent="-571500" algn="l">
              <a:lnSpc>
                <a:spcPct val="150000"/>
              </a:lnSpc>
              <a:buFont typeface="Arial" panose="020B0604020202020204" pitchFamily="34" charset="0"/>
              <a:buChar char="•"/>
            </a:pPr>
            <a:r>
              <a:rPr lang="zh-CN" altLang="en-US" sz="2400" dirty="0">
                <a:solidFill>
                  <a:schemeClr val="bg1"/>
                </a:solidFill>
              </a:rPr>
              <a:t>﻿</a:t>
            </a:r>
            <a:r>
              <a:rPr lang="en-US" altLang="zh-CN" sz="2400" dirty="0">
                <a:solidFill>
                  <a:schemeClr val="bg1"/>
                </a:solidFill>
              </a:rPr>
              <a:t> </a:t>
            </a:r>
            <a:r>
              <a:rPr lang="zh-CN" altLang="en-US" sz="2400" dirty="0">
                <a:solidFill>
                  <a:schemeClr val="bg1"/>
                </a:solidFill>
              </a:rPr>
              <a:t>能完成一些简单的视觉处理任务</a:t>
            </a:r>
          </a:p>
          <a:p>
            <a:pPr marL="571500" indent="-571500" algn="l">
              <a:lnSpc>
                <a:spcPct val="150000"/>
              </a:lnSpc>
              <a:buFont typeface="Arial" panose="020B0604020202020204" pitchFamily="34" charset="0"/>
              <a:buChar char="•"/>
            </a:pPr>
            <a:r>
              <a:rPr lang="zh-CN" altLang="en-US" sz="2400" dirty="0">
                <a:solidFill>
                  <a:schemeClr val="bg1"/>
                </a:solidFill>
              </a:rPr>
              <a:t>﻿在理论上证明了单层神经网络在处理线性可分的模式识别问题时，可以收敛</a:t>
            </a:r>
            <a:endParaRPr lang="en-US" altLang="zh-CN" sz="2400" dirty="0">
              <a:solidFill>
                <a:schemeClr val="bg1"/>
              </a:solidFill>
            </a:endParaRPr>
          </a:p>
          <a:p>
            <a:pPr marL="571500" indent="-571500" algn="l">
              <a:lnSpc>
                <a:spcPct val="150000"/>
              </a:lnSpc>
              <a:buFont typeface="Arial" panose="020B0604020202020204" pitchFamily="34" charset="0"/>
              <a:buChar char="•"/>
            </a:pPr>
            <a:r>
              <a:rPr lang="en-US" altLang="zh-CN" sz="2400" dirty="0">
                <a:solidFill>
                  <a:schemeClr val="bg1"/>
                </a:solidFill>
              </a:rPr>
              <a:t>(</a:t>
            </a:r>
            <a:r>
              <a:rPr lang="zh-CN" altLang="en-US" sz="2400" dirty="0">
                <a:solidFill>
                  <a:schemeClr val="bg1"/>
                </a:solidFill>
              </a:rPr>
              <a:t>他的高中校友</a:t>
            </a:r>
            <a:r>
              <a:rPr lang="en-US" altLang="zh-CN" sz="2400" dirty="0">
                <a:solidFill>
                  <a:schemeClr val="bg1"/>
                </a:solidFill>
              </a:rPr>
              <a:t>)</a:t>
            </a:r>
            <a:r>
              <a:rPr lang="zh-CN" altLang="en-US" sz="2400" dirty="0">
                <a:solidFill>
                  <a:schemeClr val="bg1"/>
                </a:solidFill>
              </a:rPr>
              <a:t>明斯基：无法处理异或（</a:t>
            </a:r>
            <a:r>
              <a:rPr lang="en-US" altLang="zh-CN" sz="2400" dirty="0">
                <a:solidFill>
                  <a:schemeClr val="bg1"/>
                </a:solidFill>
              </a:rPr>
              <a:t>XOR</a:t>
            </a:r>
            <a:r>
              <a:rPr lang="zh-CN" altLang="en-US" sz="2400" dirty="0">
                <a:solidFill>
                  <a:schemeClr val="bg1"/>
                </a:solidFill>
              </a:rPr>
              <a:t>）问题。 去世于</a:t>
            </a:r>
            <a:r>
              <a:rPr lang="en-US" altLang="zh-CN" sz="2400" dirty="0">
                <a:solidFill>
                  <a:schemeClr val="bg1"/>
                </a:solidFill>
              </a:rPr>
              <a:t>43 </a:t>
            </a:r>
            <a:r>
              <a:rPr lang="zh-CN" altLang="en-US" sz="2400" dirty="0">
                <a:solidFill>
                  <a:schemeClr val="bg1"/>
                </a:solidFill>
              </a:rPr>
              <a:t>岁生日当天。</a:t>
            </a:r>
            <a:endParaRPr lang="en-US" altLang="zh-CN" sz="2400" dirty="0">
              <a:solidFill>
                <a:schemeClr val="bg1"/>
              </a:solidFill>
            </a:endParaRPr>
          </a:p>
          <a:p>
            <a:pPr marL="571500" indent="-571500" algn="l">
              <a:lnSpc>
                <a:spcPct val="150000"/>
              </a:lnSpc>
              <a:buFont typeface="Arial" panose="020B0604020202020204" pitchFamily="34" charset="0"/>
              <a:buChar char="•"/>
            </a:pPr>
            <a:r>
              <a:rPr lang="en-US" altLang="zh-CN" sz="2400" dirty="0">
                <a:solidFill>
                  <a:schemeClr val="bg1"/>
                </a:solidFill>
              </a:rPr>
              <a:t>Bronx </a:t>
            </a:r>
            <a:r>
              <a:rPr lang="zh-CN" altLang="en-US" sz="2400" dirty="0">
                <a:solidFill>
                  <a:schemeClr val="bg1"/>
                </a:solidFill>
              </a:rPr>
              <a:t>中学毕业 （</a:t>
            </a:r>
            <a:r>
              <a:rPr lang="en-US" altLang="zh-CN" sz="2400" dirty="0">
                <a:solidFill>
                  <a:schemeClr val="bg1"/>
                </a:solidFill>
              </a:rPr>
              <a:t>8 </a:t>
            </a:r>
            <a:r>
              <a:rPr lang="zh-CN" altLang="en-US" sz="2400" dirty="0">
                <a:solidFill>
                  <a:schemeClr val="bg1"/>
                </a:solidFill>
              </a:rPr>
              <a:t>个诺奖，</a:t>
            </a:r>
            <a:r>
              <a:rPr lang="en-US" altLang="zh-CN" sz="2400" dirty="0">
                <a:solidFill>
                  <a:schemeClr val="bg1"/>
                </a:solidFill>
              </a:rPr>
              <a:t>6 </a:t>
            </a:r>
            <a:r>
              <a:rPr lang="zh-CN" altLang="en-US" sz="2400" dirty="0">
                <a:solidFill>
                  <a:schemeClr val="bg1"/>
                </a:solidFill>
              </a:rPr>
              <a:t>个普利策奖，</a:t>
            </a:r>
            <a:r>
              <a:rPr lang="en-US" altLang="zh-CN" sz="2400" dirty="0">
                <a:solidFill>
                  <a:schemeClr val="bg1"/>
                </a:solidFill>
              </a:rPr>
              <a:t>1 </a:t>
            </a:r>
            <a:r>
              <a:rPr lang="zh-CN" altLang="en-US" sz="2400" dirty="0">
                <a:solidFill>
                  <a:schemeClr val="bg1"/>
                </a:solidFill>
              </a:rPr>
              <a:t>个图灵奖）</a:t>
            </a:r>
            <a:endParaRPr lang="en-US" altLang="zh-CN" sz="2400" dirty="0">
              <a:solidFill>
                <a:schemeClr val="bg1"/>
              </a:solidFill>
            </a:endParaRPr>
          </a:p>
        </p:txBody>
      </p:sp>
      <p:pic>
        <p:nvPicPr>
          <p:cNvPr id="5124" name="Picture 4" descr="Java Implementation for Rosenblatt Perceptron - Data Analytics">
            <a:extLst>
              <a:ext uri="{FF2B5EF4-FFF2-40B4-BE49-F238E27FC236}">
                <a16:creationId xmlns:a16="http://schemas.microsoft.com/office/drawing/2014/main" id="{81C09310-64B7-5D4A-887A-4F19D5956B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9044" y="2013858"/>
            <a:ext cx="7084519" cy="3181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140871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FF20E0-3618-B640-98ED-E1A5759808B8}"/>
              </a:ext>
            </a:extLst>
          </p:cNvPr>
          <p:cNvSpPr txBox="1"/>
          <p:nvPr/>
        </p:nvSpPr>
        <p:spPr>
          <a:xfrm>
            <a:off x="1183376" y="197412"/>
            <a:ext cx="780341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zh-CN" altLang="en-US" dirty="0">
                <a:solidFill>
                  <a:schemeClr val="bg1"/>
                </a:solidFill>
              </a:rPr>
              <a:t>好的研究也得赶上好时机</a:t>
            </a:r>
            <a:r>
              <a:rPr lang="en-US" altLang="zh-CN" dirty="0">
                <a:solidFill>
                  <a:schemeClr val="bg1"/>
                </a:solidFill>
              </a:rPr>
              <a:t> ﻿(</a:t>
            </a:r>
            <a:r>
              <a:rPr lang="en-US" altLang="zh-CN" dirty="0" err="1">
                <a:solidFill>
                  <a:schemeClr val="bg1"/>
                </a:solidFill>
              </a:rPr>
              <a:t>Werbos</a:t>
            </a:r>
            <a:r>
              <a:rPr lang="en-US" altLang="zh-CN" dirty="0">
                <a:solidFill>
                  <a:schemeClr val="bg1"/>
                </a:solidFill>
              </a:rPr>
              <a:t>)</a:t>
            </a:r>
          </a:p>
        </p:txBody>
      </p:sp>
      <p:pic>
        <p:nvPicPr>
          <p:cNvPr id="5" name="图片 4">
            <a:extLst>
              <a:ext uri="{FF2B5EF4-FFF2-40B4-BE49-F238E27FC236}">
                <a16:creationId xmlns:a16="http://schemas.microsoft.com/office/drawing/2014/main" id="{0112617A-29C8-4623-AA21-4103A4EF2B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3376" y="991425"/>
            <a:ext cx="10008443" cy="7506332"/>
          </a:xfrm>
          <a:prstGeom prst="rect">
            <a:avLst/>
          </a:prstGeom>
        </p:spPr>
      </p:pic>
      <p:sp>
        <p:nvSpPr>
          <p:cNvPr id="6" name="矩形 5">
            <a:extLst>
              <a:ext uri="{FF2B5EF4-FFF2-40B4-BE49-F238E27FC236}">
                <a16:creationId xmlns:a16="http://schemas.microsoft.com/office/drawing/2014/main" id="{5122354C-4B23-42D9-9FAA-25092D1B5DBA}"/>
              </a:ext>
            </a:extLst>
          </p:cNvPr>
          <p:cNvSpPr/>
          <p:nvPr/>
        </p:nvSpPr>
        <p:spPr>
          <a:xfrm>
            <a:off x="2631265" y="8222490"/>
            <a:ext cx="7549850" cy="1333698"/>
          </a:xfrm>
          <a:prstGeom prst="rect">
            <a:avLst/>
          </a:prstGeom>
          <a:ln/>
        </p:spPr>
        <p:style>
          <a:lnRef idx="2">
            <a:schemeClr val="accent4">
              <a:shade val="50000"/>
            </a:schemeClr>
          </a:lnRef>
          <a:fillRef idx="1">
            <a:schemeClr val="accent4"/>
          </a:fillRef>
          <a:effectRef idx="0">
            <a:schemeClr val="accent4"/>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zh-CN" altLang="en-US" sz="2000" b="0" i="0" u="none" strike="noStrike" cap="all" spc="384" normalizeH="0" baseline="0" dirty="0">
                <a:ln>
                  <a:noFill/>
                </a:ln>
                <a:solidFill>
                  <a:srgbClr val="0070C0"/>
                </a:solidFill>
                <a:effectLst/>
                <a:uFillTx/>
                <a:latin typeface="Avenir Medium"/>
                <a:ea typeface="Avenir Medium"/>
                <a:cs typeface="Avenir Medium"/>
                <a:sym typeface="Avenir Medium"/>
              </a:rPr>
              <a:t>发明了反向传播</a:t>
            </a:r>
            <a:r>
              <a:rPr kumimoji="0" lang="en-US" altLang="zh-CN" sz="2000" b="0" i="0" u="none" strike="noStrike" cap="all" spc="384" normalizeH="0" baseline="0" dirty="0">
                <a:ln>
                  <a:noFill/>
                </a:ln>
                <a:solidFill>
                  <a:srgbClr val="0070C0"/>
                </a:solidFill>
                <a:effectLst/>
                <a:uFillTx/>
                <a:latin typeface="Avenir Medium"/>
                <a:ea typeface="Avenir Medium"/>
                <a:cs typeface="Avenir Medium"/>
                <a:sym typeface="Avenir Medium"/>
              </a:rPr>
              <a:t>(back</a:t>
            </a:r>
            <a:r>
              <a:rPr kumimoji="0" lang="zh-CN" altLang="en-US" sz="2000" b="0" i="0" u="none" strike="noStrike" cap="all" spc="384" normalizeH="0" baseline="0" dirty="0">
                <a:ln>
                  <a:noFill/>
                </a:ln>
                <a:solidFill>
                  <a:srgbClr val="0070C0"/>
                </a:solidFill>
                <a:effectLst/>
                <a:uFillTx/>
                <a:latin typeface="Avenir Medium"/>
                <a:ea typeface="Avenir Medium"/>
                <a:cs typeface="Avenir Medium"/>
                <a:sym typeface="Avenir Medium"/>
              </a:rPr>
              <a:t> </a:t>
            </a:r>
            <a:r>
              <a:rPr kumimoji="0" lang="en-US" altLang="zh-CN" sz="2000" b="0" i="0" u="none" strike="noStrike" cap="all" spc="384" normalizeH="0" baseline="0" dirty="0">
                <a:ln>
                  <a:noFill/>
                </a:ln>
                <a:solidFill>
                  <a:srgbClr val="0070C0"/>
                </a:solidFill>
                <a:effectLst/>
                <a:uFillTx/>
                <a:latin typeface="Avenir Medium"/>
                <a:ea typeface="Avenir Medium"/>
                <a:cs typeface="Avenir Medium"/>
                <a:sym typeface="Avenir Medium"/>
              </a:rPr>
              <a:t>Propagation)</a:t>
            </a:r>
            <a:r>
              <a:rPr kumimoji="0" lang="zh-CN" altLang="en-US" sz="2000" b="0" i="0" u="none" strike="noStrike" cap="all" spc="384" normalizeH="0" baseline="0" dirty="0">
                <a:ln>
                  <a:noFill/>
                </a:ln>
                <a:solidFill>
                  <a:srgbClr val="0070C0"/>
                </a:solidFill>
                <a:effectLst/>
                <a:uFillTx/>
                <a:latin typeface="Avenir Medium"/>
                <a:ea typeface="Avenir Medium"/>
                <a:cs typeface="Avenir Medium"/>
                <a:sym typeface="Avenir Medium"/>
              </a:rPr>
              <a:t>，可以解决</a:t>
            </a:r>
            <a:r>
              <a:rPr kumimoji="0" lang="en-US" altLang="zh-CN" sz="2000" b="0" i="0" u="none" strike="noStrike" cap="all" spc="384" normalizeH="0" baseline="0" dirty="0">
                <a:ln>
                  <a:noFill/>
                </a:ln>
                <a:solidFill>
                  <a:srgbClr val="0070C0"/>
                </a:solidFill>
                <a:effectLst/>
                <a:uFillTx/>
                <a:latin typeface="Avenir Medium"/>
                <a:ea typeface="Avenir Medium"/>
                <a:cs typeface="Avenir Medium"/>
                <a:sym typeface="Avenir Medium"/>
              </a:rPr>
              <a:t>XOR</a:t>
            </a:r>
            <a:r>
              <a:rPr kumimoji="0" lang="zh-CN" altLang="en-US" sz="2000" b="0" i="0" u="none" strike="noStrike" cap="all" spc="384" normalizeH="0" baseline="0" dirty="0">
                <a:ln>
                  <a:noFill/>
                </a:ln>
                <a:solidFill>
                  <a:srgbClr val="0070C0"/>
                </a:solidFill>
                <a:effectLst/>
                <a:uFillTx/>
                <a:latin typeface="Avenir Medium"/>
                <a:ea typeface="Avenir Medium"/>
                <a:cs typeface="Avenir Medium"/>
                <a:sym typeface="Avenir Medium"/>
              </a:rPr>
              <a:t>问题。</a:t>
            </a:r>
            <a:endParaRPr kumimoji="0" lang="en-US" altLang="zh-CN" sz="2000" b="0" i="0" u="none" strike="noStrike" cap="all" spc="384" normalizeH="0" baseline="0" dirty="0">
              <a:ln>
                <a:noFill/>
              </a:ln>
              <a:solidFill>
                <a:srgbClr val="0070C0"/>
              </a:solidFill>
              <a:effectLst/>
              <a:uFillTx/>
              <a:latin typeface="Avenir Medium"/>
              <a:ea typeface="Avenir Medium"/>
              <a:cs typeface="Avenir Medium"/>
              <a:sym typeface="Avenir Medium"/>
            </a:endParaRP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zh-CN" altLang="en-US" sz="2000" b="0" i="0" u="none" strike="noStrike" cap="all" spc="384" normalizeH="0" baseline="0" dirty="0">
                <a:ln>
                  <a:noFill/>
                </a:ln>
                <a:solidFill>
                  <a:srgbClr val="0070C0"/>
                </a:solidFill>
                <a:effectLst/>
                <a:uFillTx/>
                <a:latin typeface="Avenir Medium"/>
                <a:ea typeface="Avenir Medium"/>
                <a:cs typeface="Avenir Medium"/>
                <a:sym typeface="Avenir Medium"/>
              </a:rPr>
              <a:t>但在</a:t>
            </a:r>
            <a:r>
              <a:rPr kumimoji="0" lang="en-US" altLang="zh-CN" sz="2000" b="0" i="0" u="none" strike="noStrike" cap="all" spc="384" normalizeH="0" baseline="0" dirty="0">
                <a:ln>
                  <a:noFill/>
                </a:ln>
                <a:solidFill>
                  <a:srgbClr val="0070C0"/>
                </a:solidFill>
                <a:effectLst/>
                <a:uFillTx/>
                <a:latin typeface="Avenir Medium"/>
                <a:ea typeface="Avenir Medium"/>
                <a:cs typeface="Avenir Medium"/>
                <a:sym typeface="Avenir Medium"/>
              </a:rPr>
              <a:t>1974</a:t>
            </a:r>
            <a:r>
              <a:rPr kumimoji="0" lang="zh-CN" altLang="en-US" sz="2000" b="0" i="0" u="none" strike="noStrike" cap="all" spc="384" normalizeH="0" baseline="0" dirty="0">
                <a:ln>
                  <a:noFill/>
                </a:ln>
                <a:solidFill>
                  <a:srgbClr val="0070C0"/>
                </a:solidFill>
                <a:effectLst/>
                <a:uFillTx/>
                <a:latin typeface="Avenir Medium"/>
                <a:ea typeface="Avenir Medium"/>
                <a:cs typeface="Avenir Medium"/>
                <a:sym typeface="Avenir Medium"/>
              </a:rPr>
              <a:t>年并未引起重视。</a:t>
            </a:r>
            <a:endParaRPr kumimoji="0" lang="en-US" altLang="zh-CN" sz="2000" b="0" i="0" u="none" strike="noStrike" cap="all" spc="384" normalizeH="0" baseline="0" dirty="0">
              <a:ln>
                <a:noFill/>
              </a:ln>
              <a:solidFill>
                <a:srgbClr val="0070C0"/>
              </a:solidFill>
              <a:effectLst/>
              <a:uFillTx/>
              <a:latin typeface="Avenir Medium"/>
              <a:ea typeface="Avenir Medium"/>
              <a:cs typeface="Avenir Medium"/>
              <a:sym typeface="Avenir Medium"/>
            </a:endParaRPr>
          </a:p>
          <a:p>
            <a:pPr marL="342900" marR="0" indent="-3429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zh-CN" altLang="en-US" sz="2000" b="0" i="0" u="none" strike="noStrike" cap="all" spc="384" normalizeH="0" baseline="0" dirty="0">
                <a:ln>
                  <a:noFill/>
                </a:ln>
                <a:solidFill>
                  <a:srgbClr val="0070C0"/>
                </a:solidFill>
                <a:effectLst/>
                <a:uFillTx/>
                <a:latin typeface="Avenir Medium"/>
                <a:ea typeface="Avenir Medium"/>
                <a:cs typeface="Avenir Medium"/>
                <a:sym typeface="Avenir Medium"/>
              </a:rPr>
              <a:t>神经网络低谷</a:t>
            </a:r>
            <a:r>
              <a:rPr lang="zh-CN" altLang="en-US" sz="2000" cap="all" spc="384" dirty="0">
                <a:solidFill>
                  <a:srgbClr val="0070C0"/>
                </a:solidFill>
                <a:latin typeface="Avenir Medium"/>
                <a:ea typeface="Avenir Medium"/>
                <a:cs typeface="Avenir Medium"/>
                <a:sym typeface="Avenir Medium"/>
              </a:rPr>
              <a:t>时期</a:t>
            </a:r>
            <a:r>
              <a:rPr kumimoji="0" lang="zh-CN" altLang="en-US" sz="2000" b="0" i="0" u="none" strike="noStrike" cap="all" spc="384" normalizeH="0" baseline="0" dirty="0">
                <a:ln>
                  <a:noFill/>
                </a:ln>
                <a:solidFill>
                  <a:srgbClr val="0070C0"/>
                </a:solidFill>
                <a:effectLst/>
                <a:uFillTx/>
                <a:latin typeface="Avenir Medium"/>
                <a:ea typeface="Avenir Medium"/>
                <a:cs typeface="Avenir Medium"/>
                <a:sym typeface="Avenir Medium"/>
              </a:rPr>
              <a:t>，文章不合时宜。</a:t>
            </a:r>
          </a:p>
        </p:txBody>
      </p:sp>
    </p:spTree>
    <p:extLst>
      <p:ext uri="{BB962C8B-B14F-4D97-AF65-F5344CB8AC3E}">
        <p14:creationId xmlns:p14="http://schemas.microsoft.com/office/powerpoint/2010/main" val="261708433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FF20E0-3618-B640-98ED-E1A5759808B8}"/>
              </a:ext>
            </a:extLst>
          </p:cNvPr>
          <p:cNvSpPr txBox="1"/>
          <p:nvPr/>
        </p:nvSpPr>
        <p:spPr>
          <a:xfrm>
            <a:off x="949045" y="326728"/>
            <a:ext cx="465512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zh-CN" altLang="en-US" dirty="0">
                <a:solidFill>
                  <a:schemeClr val="bg1"/>
                </a:solidFill>
              </a:rPr>
              <a:t>回归物理</a:t>
            </a: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a:t>
            </a:r>
            <a:r>
              <a:rPr kumimoji="0" lang="en-US" altLang="zh-CN" sz="4000" b="0" i="0" u="none" strike="noStrike" cap="none" spc="0" normalizeH="0" baseline="0" dirty="0">
                <a:ln>
                  <a:noFill/>
                </a:ln>
                <a:solidFill>
                  <a:schemeClr val="bg1"/>
                </a:solidFill>
                <a:effectLst/>
                <a:uFillTx/>
                <a:latin typeface="+mn-lt"/>
                <a:ea typeface="+mn-ea"/>
                <a:cs typeface="+mn-cs"/>
                <a:sym typeface="Avenir Light"/>
              </a:rPr>
              <a:t>Hopfield</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3" name="文本框 2">
            <a:extLst>
              <a:ext uri="{FF2B5EF4-FFF2-40B4-BE49-F238E27FC236}">
                <a16:creationId xmlns:a16="http://schemas.microsoft.com/office/drawing/2014/main" id="{88818E5B-C815-C84B-9AAD-9F87B0648D08}"/>
              </a:ext>
            </a:extLst>
          </p:cNvPr>
          <p:cNvSpPr txBox="1"/>
          <p:nvPr/>
        </p:nvSpPr>
        <p:spPr>
          <a:xfrm>
            <a:off x="1385855" y="8577207"/>
            <a:ext cx="9750231"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zh-CN" altLang="en-US" sz="3600" dirty="0">
                <a:solidFill>
                  <a:schemeClr val="bg1"/>
                </a:solidFill>
              </a:rPr>
              <a:t>可以</a:t>
            </a:r>
            <a:r>
              <a:rPr kumimoji="0" lang="zh-CN" altLang="en-US" sz="3600" b="0" i="0" u="none" strike="noStrike" cap="none" spc="0" normalizeH="0" baseline="0" dirty="0">
                <a:ln>
                  <a:noFill/>
                </a:ln>
                <a:solidFill>
                  <a:schemeClr val="bg1"/>
                </a:solidFill>
                <a:effectLst/>
                <a:uFillTx/>
                <a:latin typeface="+mn-lt"/>
                <a:ea typeface="+mn-ea"/>
                <a:cs typeface="+mn-cs"/>
                <a:sym typeface="Avenir Light"/>
              </a:rPr>
              <a:t>解决一大类模式</a:t>
            </a:r>
            <a:r>
              <a:rPr lang="zh-CN" altLang="en-US" sz="3600" dirty="0">
                <a:solidFill>
                  <a:schemeClr val="bg1"/>
                </a:solidFill>
              </a:rPr>
              <a:t>识别</a:t>
            </a:r>
            <a:r>
              <a:rPr kumimoji="0" lang="zh-CN" altLang="en-US" sz="3600" b="0" i="0" u="none" strike="noStrike" cap="none" spc="0" normalizeH="0" baseline="0" dirty="0">
                <a:ln>
                  <a:noFill/>
                </a:ln>
                <a:solidFill>
                  <a:schemeClr val="bg1"/>
                </a:solidFill>
                <a:effectLst/>
                <a:uFillTx/>
                <a:latin typeface="+mn-lt"/>
                <a:ea typeface="+mn-ea"/>
                <a:cs typeface="+mn-cs"/>
                <a:sym typeface="Avenir Light"/>
              </a:rPr>
              <a:t>和组合优化问题，但是风头被互联网的兴起盖过。</a:t>
            </a:r>
          </a:p>
        </p:txBody>
      </p:sp>
      <p:pic>
        <p:nvPicPr>
          <p:cNvPr id="6146" name="Picture 2" descr="Princeton - Weekly Bulletin 1/8/01 - Contest prompts 'thinking about  thinking'">
            <a:extLst>
              <a:ext uri="{FF2B5EF4-FFF2-40B4-BE49-F238E27FC236}">
                <a16:creationId xmlns:a16="http://schemas.microsoft.com/office/drawing/2014/main" id="{BD5D429B-EBFF-1245-951E-34E800A7982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15126" y="1393449"/>
            <a:ext cx="3864429" cy="5573696"/>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Hopfield Networks | qparticle">
            <a:extLst>
              <a:ext uri="{FF2B5EF4-FFF2-40B4-BE49-F238E27FC236}">
                <a16:creationId xmlns:a16="http://schemas.microsoft.com/office/drawing/2014/main" id="{E81A5C90-E7F1-DA47-BB48-B0C060D99E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25245" y="1556945"/>
            <a:ext cx="6121400" cy="5410200"/>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41F37BC3-9F3A-014F-BE99-921C94028D10}"/>
              </a:ext>
            </a:extLst>
          </p:cNvPr>
          <p:cNvSpPr txBox="1"/>
          <p:nvPr/>
        </p:nvSpPr>
        <p:spPr>
          <a:xfrm>
            <a:off x="776564" y="7654195"/>
            <a:ext cx="10682412"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en-US" altLang="zh-CN" sz="2400" b="1" dirty="0">
                <a:solidFill>
                  <a:srgbClr val="1649FF"/>
                </a:solidFill>
                <a:hlinkClick r:id="rId4" tooltip="Ising model">
                  <a:extLst>
                    <a:ext uri="{A12FA001-AC4F-418D-AE19-62706E023703}">
                      <ahyp:hlinkClr xmlns:ahyp="http://schemas.microsoft.com/office/drawing/2018/hyperlinkcolor" val="tx"/>
                    </a:ext>
                  </a:extLst>
                </a:hlinkClick>
              </a:rPr>
              <a:t>Ising model</a:t>
            </a:r>
            <a:r>
              <a:rPr lang="en-US" altLang="zh-CN" sz="2400" b="1" dirty="0">
                <a:solidFill>
                  <a:srgbClr val="1649FF"/>
                </a:solidFill>
              </a:rPr>
              <a:t> of a neural network as a memory model is first proposed in 1974, </a:t>
            </a:r>
          </a:p>
          <a:p>
            <a:r>
              <a:rPr lang="en-US" altLang="zh-CN" sz="2400" b="1" dirty="0">
                <a:solidFill>
                  <a:srgbClr val="1649FF"/>
                </a:solidFill>
              </a:rPr>
              <a:t>acknowledged by Hopfield in his 1982 paper.</a:t>
            </a:r>
            <a:endParaRPr kumimoji="0" lang="zh-CN" altLang="en-US" sz="2400" b="1" i="0" u="none" strike="noStrike" cap="none" spc="0" normalizeH="0" baseline="0" dirty="0">
              <a:ln>
                <a:noFill/>
              </a:ln>
              <a:solidFill>
                <a:srgbClr val="1649FF"/>
              </a:solidFill>
              <a:effectLst/>
              <a:uFillTx/>
              <a:latin typeface="+mn-lt"/>
              <a:ea typeface="+mn-ea"/>
              <a:cs typeface="+mn-cs"/>
              <a:sym typeface="Avenir Light"/>
            </a:endParaRPr>
          </a:p>
        </p:txBody>
      </p:sp>
    </p:spTree>
    <p:extLst>
      <p:ext uri="{BB962C8B-B14F-4D97-AF65-F5344CB8AC3E}">
        <p14:creationId xmlns:p14="http://schemas.microsoft.com/office/powerpoint/2010/main" val="42330020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1AC4BC25-553E-4300-B624-418B0DA947ED}"/>
              </a:ext>
            </a:extLst>
          </p:cNvPr>
          <p:cNvSpPr>
            <a:spLocks noGrp="1"/>
          </p:cNvSpPr>
          <p:nvPr>
            <p:ph type="dt" sz="half" idx="10"/>
          </p:nvPr>
        </p:nvSpPr>
        <p:spPr/>
        <p:txBody>
          <a:bodyPr/>
          <a:lstStyle/>
          <a:p>
            <a:fld id="{827D3BB8-703A-4617-B174-D78791C9D9D7}" type="datetime1">
              <a:rPr lang="zh-CN" altLang="en-US" smtClean="0"/>
              <a:t>2021/8/18</a:t>
            </a:fld>
            <a:endParaRPr lang="zh-CN" altLang="en-US" dirty="0"/>
          </a:p>
        </p:txBody>
      </p:sp>
      <p:sp>
        <p:nvSpPr>
          <p:cNvPr id="3" name="文本框 2">
            <a:extLst>
              <a:ext uri="{FF2B5EF4-FFF2-40B4-BE49-F238E27FC236}">
                <a16:creationId xmlns:a16="http://schemas.microsoft.com/office/drawing/2014/main" id="{0B60EA22-0653-47BC-AA29-EF30FE31A7CF}"/>
              </a:ext>
            </a:extLst>
          </p:cNvPr>
          <p:cNvSpPr txBox="1"/>
          <p:nvPr/>
        </p:nvSpPr>
        <p:spPr>
          <a:xfrm>
            <a:off x="1779994" y="326728"/>
            <a:ext cx="361637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en-US" altLang="zh-CN" sz="4000" b="0" i="0" u="none" strike="noStrike" cap="none" spc="0" normalizeH="0" baseline="0" dirty="0">
                <a:ln>
                  <a:noFill/>
                </a:ln>
                <a:solidFill>
                  <a:schemeClr val="bg1"/>
                </a:solidFill>
                <a:effectLst/>
                <a:uFillTx/>
                <a:latin typeface="+mn-lt"/>
                <a:ea typeface="+mn-ea"/>
                <a:cs typeface="+mn-cs"/>
                <a:sym typeface="Avenir Light"/>
              </a:rPr>
              <a:t>90</a:t>
            </a: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年代的“潜伏”</a:t>
            </a:r>
            <a:endParaRPr lang="en-US" altLang="zh-CN" dirty="0">
              <a:solidFill>
                <a:schemeClr val="bg1"/>
              </a:solidFill>
            </a:endParaRPr>
          </a:p>
        </p:txBody>
      </p:sp>
      <p:sp>
        <p:nvSpPr>
          <p:cNvPr id="4" name="文本框 3">
            <a:extLst>
              <a:ext uri="{FF2B5EF4-FFF2-40B4-BE49-F238E27FC236}">
                <a16:creationId xmlns:a16="http://schemas.microsoft.com/office/drawing/2014/main" id="{8D0AE4F3-533F-41EC-BBD5-A0975A9156E4}"/>
              </a:ext>
            </a:extLst>
          </p:cNvPr>
          <p:cNvSpPr txBox="1"/>
          <p:nvPr/>
        </p:nvSpPr>
        <p:spPr>
          <a:xfrm>
            <a:off x="212780" y="3184180"/>
            <a:ext cx="6140636"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R="0" algn="l" defTabSz="584200" rtl="0" fontAlgn="auto" latinLnBrk="0" hangingPunct="0">
              <a:lnSpc>
                <a:spcPct val="100000"/>
              </a:lnSpc>
              <a:spcBef>
                <a:spcPts val="0"/>
              </a:spcBef>
              <a:spcAft>
                <a:spcPts val="0"/>
              </a:spcAft>
              <a:buClrTx/>
              <a:buSzTx/>
              <a:tabLst/>
            </a:pPr>
            <a:r>
              <a:rPr lang="en-US" altLang="zh-CN" sz="2400" dirty="0">
                <a:solidFill>
                  <a:schemeClr val="bg1"/>
                </a:solidFill>
              </a:rPr>
              <a:t>8</a:t>
            </a:r>
            <a:r>
              <a:rPr lang="zh-CN" altLang="en-US" sz="2400" dirty="0">
                <a:solidFill>
                  <a:schemeClr val="bg1"/>
                </a:solidFill>
              </a:rPr>
              <a:t>、</a:t>
            </a:r>
            <a:r>
              <a:rPr lang="en-US" altLang="zh-CN" sz="2400" dirty="0">
                <a:solidFill>
                  <a:schemeClr val="bg1"/>
                </a:solidFill>
              </a:rPr>
              <a:t>90</a:t>
            </a:r>
            <a:r>
              <a:rPr lang="zh-CN" altLang="en-US" sz="2400" dirty="0">
                <a:solidFill>
                  <a:schemeClr val="bg1"/>
                </a:solidFill>
              </a:rPr>
              <a:t>年代出现了一些的新的算法</a:t>
            </a:r>
            <a:endParaRPr lang="en-US" altLang="zh-CN" sz="2400" dirty="0">
              <a:solidFill>
                <a:schemeClr val="bg1"/>
              </a:solidFill>
            </a:endParaRPr>
          </a:p>
          <a:p>
            <a:pPr marL="571500" lvl="4" indent="-571500" algn="l">
              <a:buFont typeface="Arial" panose="020B0604020202020204" pitchFamily="34" charset="0"/>
              <a:buChar char="•"/>
            </a:pPr>
            <a:endParaRPr lang="en-US" altLang="zh-CN" sz="2400" dirty="0">
              <a:solidFill>
                <a:schemeClr val="bg1"/>
              </a:solidFill>
            </a:endParaRPr>
          </a:p>
          <a:p>
            <a:pPr marL="571500" lvl="4" indent="-571500" algn="l">
              <a:buFont typeface="Arial" panose="020B0604020202020204" pitchFamily="34" charset="0"/>
              <a:buChar char="•"/>
            </a:pPr>
            <a:r>
              <a:rPr lang="zh-CN" altLang="en-US" sz="2400" dirty="0">
                <a:solidFill>
                  <a:schemeClr val="bg1"/>
                </a:solidFill>
              </a:rPr>
              <a:t>比如：</a:t>
            </a:r>
            <a:r>
              <a:rPr lang="en-US" altLang="zh-CN" sz="2400" dirty="0">
                <a:solidFill>
                  <a:schemeClr val="bg1"/>
                </a:solidFill>
              </a:rPr>
              <a:t>Vladimir </a:t>
            </a:r>
            <a:r>
              <a:rPr lang="en-US" altLang="zh-CN" sz="2400" dirty="0" err="1">
                <a:solidFill>
                  <a:schemeClr val="bg1"/>
                </a:solidFill>
              </a:rPr>
              <a:t>Vapnik</a:t>
            </a:r>
            <a:r>
              <a:rPr lang="en-US" altLang="zh-CN" sz="2400" dirty="0">
                <a:solidFill>
                  <a:schemeClr val="bg1"/>
                </a:solidFill>
              </a:rPr>
              <a:t> et al., </a:t>
            </a:r>
            <a:r>
              <a:rPr lang="zh-CN" altLang="en-US" sz="2400" dirty="0">
                <a:solidFill>
                  <a:schemeClr val="bg1"/>
                </a:solidFill>
              </a:rPr>
              <a:t>支持矢量机 </a:t>
            </a:r>
            <a:r>
              <a:rPr lang="en-US" altLang="zh-CN" sz="2400" dirty="0">
                <a:solidFill>
                  <a:schemeClr val="bg1"/>
                </a:solidFill>
              </a:rPr>
              <a:t>(Support Vector Machine, SVM), 1992</a:t>
            </a:r>
          </a:p>
          <a:p>
            <a:pPr marL="571500" lvl="4" indent="-571500" algn="l">
              <a:buFont typeface="Arial" panose="020B0604020202020204" pitchFamily="34" charset="0"/>
              <a:buChar char="•"/>
            </a:pPr>
            <a:endParaRPr lang="en-US" altLang="zh-CN" sz="2400" dirty="0">
              <a:solidFill>
                <a:schemeClr val="bg1"/>
              </a:solidFill>
            </a:endParaRPr>
          </a:p>
          <a:p>
            <a:pPr marL="571500" lvl="4" indent="-571500" algn="l">
              <a:buFont typeface="Arial" panose="020B0604020202020204" pitchFamily="34" charset="0"/>
              <a:buChar char="•"/>
            </a:pPr>
            <a:r>
              <a:rPr lang="zh-CN" altLang="en-US" sz="2400" dirty="0">
                <a:solidFill>
                  <a:schemeClr val="bg1"/>
                </a:solidFill>
              </a:rPr>
              <a:t>大家觉得这些算法也挺好，比如</a:t>
            </a:r>
            <a:r>
              <a:rPr lang="en-US" altLang="zh-CN" sz="2400" dirty="0">
                <a:solidFill>
                  <a:schemeClr val="bg1"/>
                </a:solidFill>
              </a:rPr>
              <a:t> SVM</a:t>
            </a:r>
            <a:r>
              <a:rPr lang="zh-CN" altLang="en-US" sz="2400" dirty="0">
                <a:solidFill>
                  <a:schemeClr val="bg1"/>
                </a:solidFill>
              </a:rPr>
              <a:t>，</a:t>
            </a:r>
            <a:r>
              <a:rPr lang="en-US" altLang="zh-CN" sz="2400" dirty="0">
                <a:solidFill>
                  <a:schemeClr val="bg1"/>
                </a:solidFill>
              </a:rPr>
              <a:t>BDT</a:t>
            </a:r>
            <a:r>
              <a:rPr lang="zh-CN" altLang="en-US" sz="2400" dirty="0">
                <a:solidFill>
                  <a:schemeClr val="bg1"/>
                </a:solidFill>
              </a:rPr>
              <a:t>，</a:t>
            </a:r>
            <a:r>
              <a:rPr lang="en-US" altLang="zh-CN" sz="2400" dirty="0" err="1">
                <a:solidFill>
                  <a:schemeClr val="bg1"/>
                </a:solidFill>
              </a:rPr>
              <a:t>kNN</a:t>
            </a:r>
            <a:r>
              <a:rPr lang="zh-CN" altLang="en-US" sz="2400" dirty="0">
                <a:solidFill>
                  <a:schemeClr val="bg1"/>
                </a:solidFill>
              </a:rPr>
              <a:t>，</a:t>
            </a:r>
            <a:r>
              <a:rPr lang="en-US" altLang="zh-CN" sz="2400" dirty="0">
                <a:solidFill>
                  <a:schemeClr val="bg1"/>
                </a:solidFill>
              </a:rPr>
              <a:t>k-Means</a:t>
            </a:r>
          </a:p>
          <a:p>
            <a:pPr marL="571500" lvl="4" indent="-571500" algn="l">
              <a:buFont typeface="Arial" panose="020B0604020202020204" pitchFamily="34" charset="0"/>
              <a:buChar char="•"/>
            </a:pPr>
            <a:endParaRPr lang="en-US" altLang="zh-CN" sz="2400" dirty="0">
              <a:solidFill>
                <a:schemeClr val="bg1"/>
              </a:solidFill>
            </a:endParaRPr>
          </a:p>
          <a:p>
            <a:pPr marL="571500" lvl="4" indent="-571500" algn="l">
              <a:buFont typeface="Arial" panose="020B0604020202020204" pitchFamily="34" charset="0"/>
              <a:buChar char="•"/>
            </a:pPr>
            <a:r>
              <a:rPr lang="zh-CN" altLang="en-US" sz="2400" dirty="0">
                <a:solidFill>
                  <a:schemeClr val="bg1"/>
                </a:solidFill>
              </a:rPr>
              <a:t>不一定要用</a:t>
            </a:r>
            <a:r>
              <a:rPr lang="en-US" altLang="zh-CN" sz="2400" dirty="0">
                <a:solidFill>
                  <a:schemeClr val="bg1"/>
                </a:solidFill>
              </a:rPr>
              <a:t> NN</a:t>
            </a:r>
            <a:r>
              <a:rPr lang="zh-CN" altLang="en-US" sz="2400" dirty="0">
                <a:solidFill>
                  <a:schemeClr val="bg1"/>
                </a:solidFill>
              </a:rPr>
              <a:t>，当时</a:t>
            </a:r>
            <a:r>
              <a:rPr lang="en-US" altLang="zh-CN" sz="2400" dirty="0">
                <a:solidFill>
                  <a:schemeClr val="bg1"/>
                </a:solidFill>
              </a:rPr>
              <a:t>NN</a:t>
            </a:r>
            <a:r>
              <a:rPr lang="zh-CN" altLang="en-US" sz="2400" dirty="0">
                <a:solidFill>
                  <a:schemeClr val="bg1"/>
                </a:solidFill>
              </a:rPr>
              <a:t>训练困难、性能无明显优势</a:t>
            </a:r>
            <a:endParaRPr lang="en-US" altLang="zh-CN" sz="2400" dirty="0">
              <a:solidFill>
                <a:schemeClr val="bg1"/>
              </a:solidFill>
            </a:endParaRPr>
          </a:p>
          <a:p>
            <a:pPr marL="571500" lvl="4" indent="-571500" algn="l">
              <a:buFont typeface="Arial" panose="020B0604020202020204" pitchFamily="34" charset="0"/>
              <a:buChar char="•"/>
            </a:pPr>
            <a:endParaRPr lang="en-US" altLang="zh-CN" sz="2400" dirty="0">
              <a:solidFill>
                <a:schemeClr val="bg1"/>
              </a:solidFill>
            </a:endParaRPr>
          </a:p>
          <a:p>
            <a:pPr marL="571500" lvl="4" indent="-571500" algn="l">
              <a:buFont typeface="Arial" panose="020B0604020202020204" pitchFamily="34" charset="0"/>
              <a:buChar char="•"/>
            </a:pPr>
            <a:r>
              <a:rPr lang="zh-CN" altLang="en-US" sz="2400" dirty="0">
                <a:solidFill>
                  <a:schemeClr val="bg1"/>
                </a:solidFill>
              </a:rPr>
              <a:t>进入低潮期，但是一些人还在坚持</a:t>
            </a:r>
            <a:endParaRPr lang="en-US" altLang="zh-CN" sz="2400" dirty="0">
              <a:solidFill>
                <a:schemeClr val="bg1"/>
              </a:solidFill>
            </a:endParaRPr>
          </a:p>
          <a:p>
            <a:pPr marL="571500" lvl="4" indent="-571500" algn="l">
              <a:buFont typeface="Arial" panose="020B0604020202020204" pitchFamily="34" charset="0"/>
              <a:buChar char="•"/>
            </a:pPr>
            <a:endParaRPr lang="en-US" altLang="zh-CN" sz="2400" dirty="0">
              <a:solidFill>
                <a:schemeClr val="bg1"/>
              </a:solidFill>
            </a:endParaRPr>
          </a:p>
          <a:p>
            <a:pPr marL="571500" lvl="4" indent="-571500" algn="l">
              <a:buFont typeface="Arial" panose="020B0604020202020204" pitchFamily="34" charset="0"/>
              <a:buChar char="•"/>
            </a:pPr>
            <a:r>
              <a:rPr lang="zh-CN" altLang="en-US" sz="2400" dirty="0">
                <a:solidFill>
                  <a:schemeClr val="bg1"/>
                </a:solidFill>
              </a:rPr>
              <a:t>新的契机：大数据和硬件的发展</a:t>
            </a:r>
            <a:endParaRPr lang="en-US" altLang="zh-CN" sz="2400" dirty="0">
              <a:solidFill>
                <a:schemeClr val="bg1"/>
              </a:solidFill>
            </a:endParaRPr>
          </a:p>
        </p:txBody>
      </p:sp>
      <p:sp>
        <p:nvSpPr>
          <p:cNvPr id="5" name="文本框 4">
            <a:extLst>
              <a:ext uri="{FF2B5EF4-FFF2-40B4-BE49-F238E27FC236}">
                <a16:creationId xmlns:a16="http://schemas.microsoft.com/office/drawing/2014/main" id="{D464A9EA-4DCF-4B1C-B0B6-3889899C4443}"/>
              </a:ext>
            </a:extLst>
          </p:cNvPr>
          <p:cNvSpPr txBox="1"/>
          <p:nvPr/>
        </p:nvSpPr>
        <p:spPr>
          <a:xfrm>
            <a:off x="127126" y="1296182"/>
            <a:ext cx="6565900" cy="964367"/>
          </a:xfrm>
          <a:prstGeom prst="rect">
            <a:avLst/>
          </a:prstGeom>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2800" b="0" i="0" u="none" strike="noStrike" cap="none" spc="0" normalizeH="0" baseline="0" dirty="0">
                <a:ln>
                  <a:noFill/>
                </a:ln>
                <a:solidFill>
                  <a:schemeClr val="bg1"/>
                </a:solidFill>
                <a:effectLst/>
                <a:uFillTx/>
                <a:latin typeface="+mn-lt"/>
                <a:ea typeface="+mn-ea"/>
                <a:cs typeface="+mn-cs"/>
                <a:sym typeface="Avenir Light"/>
              </a:rPr>
              <a:t>互联网掩盖了霍老带来的神经网络热度，</a:t>
            </a:r>
            <a:endParaRPr kumimoji="0" lang="en-US" altLang="zh-CN" sz="2800" b="0" i="0" u="none" strike="noStrike" cap="none" spc="0" normalizeH="0" baseline="0" dirty="0">
              <a:ln>
                <a:noFill/>
              </a:ln>
              <a:solidFill>
                <a:schemeClr val="bg1"/>
              </a:solidFill>
              <a:effectLst/>
              <a:uFillTx/>
              <a:latin typeface="+mn-lt"/>
              <a:ea typeface="+mn-ea"/>
              <a:cs typeface="+mn-cs"/>
              <a:sym typeface="Avenir Light"/>
            </a:endParaRPr>
          </a:p>
          <a:p>
            <a:pPr marL="0" marR="0" indent="0" algn="ctr" defTabSz="584200" rtl="0" fontAlgn="auto" latinLnBrk="0" hangingPunct="0">
              <a:lnSpc>
                <a:spcPct val="100000"/>
              </a:lnSpc>
              <a:spcBef>
                <a:spcPts val="0"/>
              </a:spcBef>
              <a:spcAft>
                <a:spcPts val="0"/>
              </a:spcAft>
              <a:buClrTx/>
              <a:buSzTx/>
              <a:buFontTx/>
              <a:buNone/>
              <a:tabLst/>
            </a:pPr>
            <a:r>
              <a:rPr kumimoji="0" lang="zh-CN" altLang="en-US" sz="2800" b="0" i="0" u="none" strike="noStrike" cap="none" spc="0" normalizeH="0" baseline="0" dirty="0">
                <a:ln>
                  <a:noFill/>
                </a:ln>
                <a:solidFill>
                  <a:schemeClr val="bg1"/>
                </a:solidFill>
                <a:effectLst/>
                <a:uFillTx/>
                <a:latin typeface="+mn-lt"/>
                <a:ea typeface="+mn-ea"/>
                <a:cs typeface="+mn-cs"/>
                <a:sym typeface="Avenir Light"/>
              </a:rPr>
              <a:t>却也为“王者回归”</a:t>
            </a:r>
            <a:r>
              <a:rPr lang="zh-CN" altLang="en-US" sz="2800" dirty="0">
                <a:solidFill>
                  <a:schemeClr val="bg1"/>
                </a:solidFill>
              </a:rPr>
              <a:t>积累了“大数据”</a:t>
            </a:r>
            <a:endParaRPr kumimoji="0" lang="zh-CN" altLang="en-US" sz="2800" b="0" i="0" u="none" strike="noStrike" cap="none" spc="0" normalizeH="0" baseline="0" dirty="0">
              <a:ln>
                <a:noFill/>
              </a:ln>
              <a:solidFill>
                <a:schemeClr val="bg1"/>
              </a:solidFill>
              <a:effectLst/>
              <a:uFillTx/>
              <a:latin typeface="+mn-lt"/>
              <a:ea typeface="+mn-ea"/>
              <a:cs typeface="+mn-cs"/>
              <a:sym typeface="Avenir Light"/>
            </a:endParaRPr>
          </a:p>
        </p:txBody>
      </p:sp>
      <p:pic>
        <p:nvPicPr>
          <p:cNvPr id="7" name="图片 6">
            <a:extLst>
              <a:ext uri="{FF2B5EF4-FFF2-40B4-BE49-F238E27FC236}">
                <a16:creationId xmlns:a16="http://schemas.microsoft.com/office/drawing/2014/main" id="{E9997947-F7F1-434D-AFAD-D2F2C9D353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00634" y="5974574"/>
            <a:ext cx="5378027" cy="3585351"/>
          </a:xfrm>
          <a:prstGeom prst="rect">
            <a:avLst/>
          </a:prstGeom>
        </p:spPr>
      </p:pic>
      <p:pic>
        <p:nvPicPr>
          <p:cNvPr id="9" name="图片 8">
            <a:extLst>
              <a:ext uri="{FF2B5EF4-FFF2-40B4-BE49-F238E27FC236}">
                <a16:creationId xmlns:a16="http://schemas.microsoft.com/office/drawing/2014/main" id="{39C945F6-61FC-4689-8091-52D29374C7F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10463" y="840662"/>
            <a:ext cx="5011739" cy="4109831"/>
          </a:xfrm>
          <a:prstGeom prst="rect">
            <a:avLst/>
          </a:prstGeom>
        </p:spPr>
      </p:pic>
    </p:spTree>
    <p:extLst>
      <p:ext uri="{BB962C8B-B14F-4D97-AF65-F5344CB8AC3E}">
        <p14:creationId xmlns:p14="http://schemas.microsoft.com/office/powerpoint/2010/main" val="137317622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FF20E0-3618-B640-98ED-E1A5759808B8}"/>
              </a:ext>
            </a:extLst>
          </p:cNvPr>
          <p:cNvSpPr txBox="1"/>
          <p:nvPr/>
        </p:nvSpPr>
        <p:spPr>
          <a:xfrm>
            <a:off x="412274" y="202633"/>
            <a:ext cx="743793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zh-CN" altLang="en-US" sz="4000" b="0" i="0" u="none" strike="noStrike" cap="none" spc="0" normalizeH="0" baseline="0" dirty="0">
                <a:ln>
                  <a:noFill/>
                </a:ln>
                <a:solidFill>
                  <a:schemeClr val="bg1"/>
                </a:solidFill>
                <a:effectLst/>
                <a:uFillTx/>
                <a:latin typeface="+mn-lt"/>
                <a:ea typeface="+mn-ea"/>
                <a:cs typeface="+mn-cs"/>
                <a:sym typeface="Avenir Light"/>
              </a:rPr>
              <a:t>大数据和硬件的加持：</a:t>
            </a:r>
            <a:r>
              <a:rPr lang="en-US" altLang="zh-CN" dirty="0">
                <a:solidFill>
                  <a:schemeClr val="bg1"/>
                </a:solidFill>
              </a:rPr>
              <a:t> ﻿(Hinton)</a:t>
            </a:r>
          </a:p>
        </p:txBody>
      </p:sp>
      <p:pic>
        <p:nvPicPr>
          <p:cNvPr id="4" name="图片 3">
            <a:extLst>
              <a:ext uri="{FF2B5EF4-FFF2-40B4-BE49-F238E27FC236}">
                <a16:creationId xmlns:a16="http://schemas.microsoft.com/office/drawing/2014/main" id="{E9F78D63-D6BF-43A9-AE63-0CBD2ECCF39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82995" y="5404484"/>
            <a:ext cx="11338560" cy="4244908"/>
          </a:xfrm>
          <a:prstGeom prst="rect">
            <a:avLst/>
          </a:prstGeom>
        </p:spPr>
      </p:pic>
      <p:pic>
        <p:nvPicPr>
          <p:cNvPr id="8" name="图片 7">
            <a:extLst>
              <a:ext uri="{FF2B5EF4-FFF2-40B4-BE49-F238E27FC236}">
                <a16:creationId xmlns:a16="http://schemas.microsoft.com/office/drawing/2014/main" id="{ED08A471-D457-40C1-B02D-582E34F7316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0327" r="22479"/>
          <a:stretch/>
        </p:blipFill>
        <p:spPr>
          <a:xfrm>
            <a:off x="7719079" y="648391"/>
            <a:ext cx="5014064" cy="5460445"/>
          </a:xfrm>
          <a:prstGeom prst="rect">
            <a:avLst/>
          </a:prstGeom>
        </p:spPr>
      </p:pic>
      <p:sp>
        <p:nvSpPr>
          <p:cNvPr id="9" name="对话气泡: 圆角矩形 8">
            <a:extLst>
              <a:ext uri="{FF2B5EF4-FFF2-40B4-BE49-F238E27FC236}">
                <a16:creationId xmlns:a16="http://schemas.microsoft.com/office/drawing/2014/main" id="{80B0434D-B1F0-46CD-8CD2-E3983157DA8A}"/>
              </a:ext>
            </a:extLst>
          </p:cNvPr>
          <p:cNvSpPr/>
          <p:nvPr/>
        </p:nvSpPr>
        <p:spPr>
          <a:xfrm>
            <a:off x="10395989" y="5673392"/>
            <a:ext cx="2538615" cy="522129"/>
          </a:xfrm>
          <a:prstGeom prst="wedgeRoundRectCallout">
            <a:avLst>
              <a:gd name="adj1" fmla="val -74550"/>
              <a:gd name="adj2" fmla="val 359044"/>
              <a:gd name="adj3" fmla="val 16667"/>
            </a:avLst>
          </a:prstGeom>
          <a:solidFill>
            <a:schemeClr val="accent1">
              <a:hueOff val="450000"/>
              <a:satOff val="-18071"/>
              <a:lumOff val="-14609"/>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2400" b="0" i="0" u="none" strike="noStrike" cap="all" spc="384" normalizeH="0" baseline="0" dirty="0">
                <a:ln>
                  <a:noFill/>
                </a:ln>
                <a:solidFill>
                  <a:srgbClr val="FFFFFF"/>
                </a:solidFill>
                <a:effectLst/>
                <a:uFillTx/>
                <a:latin typeface="Avenir Medium"/>
                <a:ea typeface="Avenir Medium"/>
                <a:cs typeface="Avenir Medium"/>
                <a:sym typeface="Avenir Medium"/>
              </a:rPr>
              <a:t>深度学习元年</a:t>
            </a:r>
          </a:p>
        </p:txBody>
      </p:sp>
      <p:sp>
        <p:nvSpPr>
          <p:cNvPr id="10" name="文本框 9">
            <a:extLst>
              <a:ext uri="{FF2B5EF4-FFF2-40B4-BE49-F238E27FC236}">
                <a16:creationId xmlns:a16="http://schemas.microsoft.com/office/drawing/2014/main" id="{9A7BE27F-AA1C-4046-B832-3AB63E352918}"/>
              </a:ext>
            </a:extLst>
          </p:cNvPr>
          <p:cNvSpPr txBox="1"/>
          <p:nvPr/>
        </p:nvSpPr>
        <p:spPr>
          <a:xfrm>
            <a:off x="595154" y="1665323"/>
            <a:ext cx="6734575" cy="34265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zh-CN" altLang="en-US" sz="3600" dirty="0">
                <a:solidFill>
                  <a:schemeClr val="bg1"/>
                </a:solidFill>
              </a:rPr>
              <a:t>深度</a:t>
            </a:r>
            <a:r>
              <a:rPr kumimoji="0" lang="zh-CN" altLang="en-US" sz="3600" b="0" i="0" u="none" strike="noStrike" cap="none" spc="0" normalizeH="0" baseline="0" dirty="0">
                <a:ln>
                  <a:noFill/>
                </a:ln>
                <a:solidFill>
                  <a:schemeClr val="bg1"/>
                </a:solidFill>
                <a:effectLst/>
                <a:uFillTx/>
                <a:latin typeface="+mn-lt"/>
                <a:ea typeface="+mn-ea"/>
                <a:cs typeface="+mn-cs"/>
                <a:sym typeface="Avenir Light"/>
              </a:rPr>
              <a:t>学习：降维、逐层预训练</a:t>
            </a:r>
            <a:endParaRPr kumimoji="0" lang="en-US" altLang="zh-CN" sz="3600" b="0" i="0" u="none" strike="noStrike" cap="none" spc="0" normalizeH="0" baseline="0" dirty="0">
              <a:ln>
                <a:noFill/>
              </a:ln>
              <a:solidFill>
                <a:schemeClr val="bg1"/>
              </a:solidFill>
              <a:effectLst/>
              <a:uFillTx/>
              <a:latin typeface="+mn-lt"/>
              <a:ea typeface="+mn-ea"/>
              <a:cs typeface="+mn-cs"/>
              <a:sym typeface="Avenir Light"/>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US" altLang="zh-CN" sz="3600" dirty="0">
                <a:solidFill>
                  <a:schemeClr val="bg1"/>
                </a:solidFill>
              </a:rPr>
              <a:t>2012</a:t>
            </a:r>
            <a:r>
              <a:rPr lang="zh-CN" altLang="en-US" sz="3600" dirty="0">
                <a:solidFill>
                  <a:schemeClr val="bg1"/>
                </a:solidFill>
              </a:rPr>
              <a:t>年</a:t>
            </a:r>
            <a:r>
              <a:rPr lang="en-US" altLang="zh-CN" sz="3600" dirty="0">
                <a:solidFill>
                  <a:schemeClr val="bg1"/>
                </a:solidFill>
              </a:rPr>
              <a:t>ILSVRC</a:t>
            </a:r>
            <a:r>
              <a:rPr lang="zh-CN" altLang="en-US" sz="3600" dirty="0">
                <a:solidFill>
                  <a:schemeClr val="bg1"/>
                </a:solidFill>
              </a:rPr>
              <a:t>大赛领先第二名</a:t>
            </a:r>
            <a:r>
              <a:rPr lang="en-US" altLang="zh-CN" sz="3600" dirty="0">
                <a:solidFill>
                  <a:schemeClr val="bg1"/>
                </a:solidFill>
              </a:rPr>
              <a:t>10%</a:t>
            </a:r>
            <a:r>
              <a:rPr lang="zh-CN" altLang="en-US" sz="3600" dirty="0">
                <a:solidFill>
                  <a:schemeClr val="bg1"/>
                </a:solidFill>
              </a:rPr>
              <a:t>以上：错误率</a:t>
            </a:r>
            <a:r>
              <a:rPr lang="en-US" altLang="zh-CN" sz="3600" dirty="0">
                <a:solidFill>
                  <a:schemeClr val="bg1"/>
                </a:solidFill>
              </a:rPr>
              <a:t>26%</a:t>
            </a:r>
            <a:r>
              <a:rPr lang="en-US" altLang="zh-CN" sz="3600" dirty="0">
                <a:solidFill>
                  <a:schemeClr val="bg1"/>
                </a:solidFill>
                <a:sym typeface="Wingdings" panose="05000000000000000000" pitchFamily="2" charset="2"/>
              </a:rPr>
              <a:t> 15%</a:t>
            </a: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zh-CN" altLang="en-US" sz="3600" dirty="0">
                <a:solidFill>
                  <a:schemeClr val="bg1"/>
                </a:solidFill>
                <a:sym typeface="Wingdings" panose="05000000000000000000" pitchFamily="2" charset="2"/>
              </a:rPr>
              <a:t>关键词“加拿大”</a:t>
            </a:r>
            <a:endParaRPr kumimoji="0" lang="zh-CN" altLang="en-US" sz="3600" b="0" i="0" u="none" strike="noStrike" cap="none" spc="0" normalizeH="0" baseline="0" dirty="0">
              <a:ln>
                <a:noFill/>
              </a:ln>
              <a:solidFill>
                <a:schemeClr val="bg1"/>
              </a:solidFill>
              <a:effectLst/>
              <a:uFillTx/>
              <a:latin typeface="+mn-lt"/>
              <a:ea typeface="+mn-ea"/>
              <a:cs typeface="+mn-cs"/>
              <a:sym typeface="Avenir Light"/>
            </a:endParaRPr>
          </a:p>
        </p:txBody>
      </p:sp>
    </p:spTree>
    <p:extLst>
      <p:ext uri="{BB962C8B-B14F-4D97-AF65-F5344CB8AC3E}">
        <p14:creationId xmlns:p14="http://schemas.microsoft.com/office/powerpoint/2010/main" val="1615681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C56B8525-297D-F241-9A32-AD32EBD1ABB5}"/>
              </a:ext>
            </a:extLst>
          </p:cNvPr>
          <p:cNvSpPr txBox="1"/>
          <p:nvPr/>
        </p:nvSpPr>
        <p:spPr>
          <a:xfrm>
            <a:off x="1834456" y="3448835"/>
            <a:ext cx="933589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rgbClr val="1649FF"/>
                </a:solidFill>
              </a:rPr>
              <a:t>机器学习不是黑盒子，但也不是万能的！</a:t>
            </a:r>
            <a:endParaRPr lang="en-US" altLang="zh-CN" dirty="0">
              <a:solidFill>
                <a:srgbClr val="1649FF"/>
              </a:solidFill>
            </a:endParaRPr>
          </a:p>
        </p:txBody>
      </p:sp>
    </p:spTree>
    <p:extLst>
      <p:ext uri="{BB962C8B-B14F-4D97-AF65-F5344CB8AC3E}">
        <p14:creationId xmlns:p14="http://schemas.microsoft.com/office/powerpoint/2010/main" val="8998928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FDFF20E0-3618-B640-98ED-E1A5759808B8}"/>
              </a:ext>
            </a:extLst>
          </p:cNvPr>
          <p:cNvSpPr txBox="1"/>
          <p:nvPr/>
        </p:nvSpPr>
        <p:spPr>
          <a:xfrm>
            <a:off x="2872306" y="575223"/>
            <a:ext cx="698588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zh-CN" altLang="en-US" dirty="0">
                <a:solidFill>
                  <a:schemeClr val="bg1"/>
                </a:solidFill>
              </a:rPr>
              <a:t>神经网络：</a:t>
            </a: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万能函数展开器</a:t>
            </a:r>
            <a:endParaRPr kumimoji="0" lang="en-US" altLang="zh-CN" sz="4000" b="0" i="0" u="none" strike="noStrike" cap="none" spc="0" normalizeH="0" baseline="0" dirty="0">
              <a:ln>
                <a:noFill/>
              </a:ln>
              <a:solidFill>
                <a:schemeClr val="bg1"/>
              </a:solidFill>
              <a:effectLst/>
              <a:uFillTx/>
              <a:latin typeface="+mn-lt"/>
              <a:ea typeface="+mn-ea"/>
              <a:cs typeface="+mn-cs"/>
              <a:sym typeface="Avenir Light"/>
            </a:endParaRPr>
          </a:p>
          <a:p>
            <a:r>
              <a:rPr lang="en-US" altLang="zh-CN" dirty="0">
                <a:solidFill>
                  <a:schemeClr val="bg1"/>
                </a:solidFill>
              </a:rPr>
              <a:t>Universal function approximator </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3" name="文本框 2">
            <a:extLst>
              <a:ext uri="{FF2B5EF4-FFF2-40B4-BE49-F238E27FC236}">
                <a16:creationId xmlns:a16="http://schemas.microsoft.com/office/drawing/2014/main" id="{88818E5B-C815-C84B-9AAD-9F87B0648D08}"/>
              </a:ext>
            </a:extLst>
          </p:cNvPr>
          <p:cNvSpPr txBox="1"/>
          <p:nvPr/>
        </p:nvSpPr>
        <p:spPr>
          <a:xfrm>
            <a:off x="609600" y="8530984"/>
            <a:ext cx="11785599" cy="964367"/>
          </a:xfrm>
          <a:prstGeom prst="rect">
            <a:avLst/>
          </a:prstGeom>
          <a:ln/>
        </p:spPr>
        <p:style>
          <a:lnRef idx="1">
            <a:schemeClr val="accent3"/>
          </a:lnRef>
          <a:fillRef idx="2">
            <a:schemeClr val="accent3"/>
          </a:fillRef>
          <a:effectRef idx="1">
            <a:schemeClr val="accent3"/>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zh-CN" altLang="en-US" sz="2800" dirty="0">
                <a:solidFill>
                  <a:schemeClr val="bg1"/>
                </a:solidFill>
              </a:rPr>
              <a:t>神经网络的一个显著事实：</a:t>
            </a:r>
            <a:endParaRPr kumimoji="0" lang="en-US" altLang="zh-CN" sz="2800" b="0" i="0" u="none" strike="noStrike" cap="none" spc="0" normalizeH="0" baseline="0" dirty="0">
              <a:ln>
                <a:noFill/>
              </a:ln>
              <a:solidFill>
                <a:schemeClr val="bg1"/>
              </a:solidFill>
              <a:effectLst/>
              <a:uFillTx/>
              <a:latin typeface="+mn-lt"/>
              <a:ea typeface="+mn-ea"/>
              <a:cs typeface="+mn-cs"/>
              <a:sym typeface="Avenir Light"/>
            </a:endParaRPr>
          </a:p>
          <a:p>
            <a:pPr marL="0" marR="0" indent="0" algn="l" defTabSz="584200" rtl="0" fontAlgn="auto" latinLnBrk="0" hangingPunct="0">
              <a:lnSpc>
                <a:spcPct val="100000"/>
              </a:lnSpc>
              <a:spcBef>
                <a:spcPts val="0"/>
              </a:spcBef>
              <a:spcAft>
                <a:spcPts val="0"/>
              </a:spcAft>
              <a:buClrTx/>
              <a:buSzTx/>
              <a:buFontTx/>
              <a:buNone/>
              <a:tabLst/>
            </a:pPr>
            <a:r>
              <a:rPr kumimoji="0" lang="zh-CN" altLang="en-US" sz="2800" b="0" i="0" u="none" strike="noStrike" cap="none" spc="0" normalizeH="0" baseline="0" dirty="0">
                <a:ln>
                  <a:noFill/>
                </a:ln>
                <a:solidFill>
                  <a:schemeClr val="bg1"/>
                </a:solidFill>
                <a:effectLst/>
                <a:uFillTx/>
                <a:latin typeface="+mn-lt"/>
                <a:ea typeface="+mn-ea"/>
                <a:cs typeface="+mn-cs"/>
                <a:sym typeface="Avenir Light"/>
              </a:rPr>
              <a:t>可以以任意精度近似一个连续函数，如果隐藏层的神经元足够多的话 </a:t>
            </a:r>
            <a:r>
              <a:rPr kumimoji="0" lang="en-US" altLang="zh-CN" sz="2800" b="0" i="0" u="none" strike="noStrike" cap="none" spc="0" normalizeH="0" baseline="0" dirty="0">
                <a:ln>
                  <a:noFill/>
                </a:ln>
                <a:solidFill>
                  <a:schemeClr val="bg1"/>
                </a:solidFill>
                <a:effectLst/>
                <a:uFillTx/>
                <a:latin typeface="+mn-lt"/>
                <a:ea typeface="+mn-ea"/>
                <a:cs typeface="+mn-cs"/>
                <a:sym typeface="Avenir Light"/>
              </a:rPr>
              <a:t>… </a:t>
            </a:r>
            <a:endParaRPr kumimoji="0" lang="zh-CN" altLang="en-US" sz="2800" b="0" i="0" u="none" strike="noStrike" cap="none" spc="0" normalizeH="0" baseline="0" dirty="0">
              <a:ln>
                <a:noFill/>
              </a:ln>
              <a:solidFill>
                <a:schemeClr val="bg1"/>
              </a:solidFill>
              <a:effectLst/>
              <a:uFillTx/>
              <a:latin typeface="+mn-lt"/>
              <a:ea typeface="+mn-ea"/>
              <a:cs typeface="+mn-cs"/>
              <a:sym typeface="Avenir Light"/>
            </a:endParaRPr>
          </a:p>
        </p:txBody>
      </p:sp>
      <p:pic>
        <p:nvPicPr>
          <p:cNvPr id="8" name="图片 7">
            <a:extLst>
              <a:ext uri="{FF2B5EF4-FFF2-40B4-BE49-F238E27FC236}">
                <a16:creationId xmlns:a16="http://schemas.microsoft.com/office/drawing/2014/main" id="{D5686BB7-8388-49FC-8B3F-7D5E862B6D20}"/>
              </a:ext>
            </a:extLst>
          </p:cNvPr>
          <p:cNvPicPr>
            <a:picLocks noChangeAspect="1"/>
          </p:cNvPicPr>
          <p:nvPr/>
        </p:nvPicPr>
        <p:blipFill rotWithShape="1">
          <a:blip r:embed="rId2">
            <a:extLst>
              <a:ext uri="{28A0092B-C50C-407E-A947-70E740481C1C}">
                <a14:useLocalDpi xmlns:a14="http://schemas.microsoft.com/office/drawing/2010/main" val="0"/>
              </a:ext>
            </a:extLst>
          </a:blip>
          <a:srcRect l="17777" t="5899" r="18519" b="44305"/>
          <a:stretch/>
        </p:blipFill>
        <p:spPr>
          <a:xfrm>
            <a:off x="1280160" y="2256363"/>
            <a:ext cx="4660055" cy="4856990"/>
          </a:xfrm>
          <a:prstGeom prst="rect">
            <a:avLst/>
          </a:prstGeom>
        </p:spPr>
      </p:pic>
      <p:pic>
        <p:nvPicPr>
          <p:cNvPr id="10" name="图片 9">
            <a:extLst>
              <a:ext uri="{FF2B5EF4-FFF2-40B4-BE49-F238E27FC236}">
                <a16:creationId xmlns:a16="http://schemas.microsoft.com/office/drawing/2014/main" id="{C90A10ED-B021-4655-BC90-0207E89822EC}"/>
              </a:ext>
            </a:extLst>
          </p:cNvPr>
          <p:cNvPicPr>
            <a:picLocks noChangeAspect="1"/>
          </p:cNvPicPr>
          <p:nvPr/>
        </p:nvPicPr>
        <p:blipFill rotWithShape="1">
          <a:blip r:embed="rId3">
            <a:extLst>
              <a:ext uri="{28A0092B-C50C-407E-A947-70E740481C1C}">
                <a14:useLocalDpi xmlns:a14="http://schemas.microsoft.com/office/drawing/2010/main" val="0"/>
              </a:ext>
            </a:extLst>
          </a:blip>
          <a:srcRect t="10764" b="28820"/>
          <a:stretch/>
        </p:blipFill>
        <p:spPr>
          <a:xfrm>
            <a:off x="6756961" y="1794933"/>
            <a:ext cx="6202465" cy="4996431"/>
          </a:xfrm>
          <a:prstGeom prst="rect">
            <a:avLst/>
          </a:prstGeom>
        </p:spPr>
      </p:pic>
      <p:sp>
        <p:nvSpPr>
          <p:cNvPr id="11" name="矩形 10">
            <a:extLst>
              <a:ext uri="{FF2B5EF4-FFF2-40B4-BE49-F238E27FC236}">
                <a16:creationId xmlns:a16="http://schemas.microsoft.com/office/drawing/2014/main" id="{8E7660E4-FB46-4589-B7A4-CE80045CD0DF}"/>
              </a:ext>
            </a:extLst>
          </p:cNvPr>
          <p:cNvSpPr/>
          <p:nvPr/>
        </p:nvSpPr>
        <p:spPr>
          <a:xfrm>
            <a:off x="2056625" y="7307231"/>
            <a:ext cx="1210588" cy="707886"/>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zh-CN" altLang="en-US" dirty="0">
                <a:solidFill>
                  <a:schemeClr val="bg1"/>
                </a:solidFill>
              </a:rPr>
              <a:t>一维</a:t>
            </a:r>
            <a:endParaRPr lang="zh-CN" altLang="en-US" dirty="0"/>
          </a:p>
        </p:txBody>
      </p:sp>
      <p:sp>
        <p:nvSpPr>
          <p:cNvPr id="14" name="矩形 13">
            <a:extLst>
              <a:ext uri="{FF2B5EF4-FFF2-40B4-BE49-F238E27FC236}">
                <a16:creationId xmlns:a16="http://schemas.microsoft.com/office/drawing/2014/main" id="{207FF160-9537-42A6-863D-F0F66B22836B}"/>
              </a:ext>
            </a:extLst>
          </p:cNvPr>
          <p:cNvSpPr/>
          <p:nvPr/>
        </p:nvSpPr>
        <p:spPr>
          <a:xfrm>
            <a:off x="8887532" y="7259745"/>
            <a:ext cx="1210588" cy="707886"/>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zh-CN" altLang="en-US" dirty="0">
                <a:solidFill>
                  <a:schemeClr val="bg1"/>
                </a:solidFill>
              </a:rPr>
              <a:t>二维</a:t>
            </a:r>
            <a:endParaRPr lang="zh-CN" altLang="en-US" dirty="0"/>
          </a:p>
        </p:txBody>
      </p:sp>
    </p:spTree>
    <p:extLst>
      <p:ext uri="{BB962C8B-B14F-4D97-AF65-F5344CB8AC3E}">
        <p14:creationId xmlns:p14="http://schemas.microsoft.com/office/powerpoint/2010/main" val="2901010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501FD4E-5CEA-094B-9556-46772BDFF632}"/>
              </a:ext>
            </a:extLst>
          </p:cNvPr>
          <p:cNvSpPr txBox="1"/>
          <p:nvPr/>
        </p:nvSpPr>
        <p:spPr>
          <a:xfrm>
            <a:off x="4001715" y="175185"/>
            <a:ext cx="5001369"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高维度</a:t>
            </a:r>
            <a:r>
              <a:rPr lang="zh-CN" altLang="en-US" dirty="0">
                <a:solidFill>
                  <a:srgbClr val="1649FF"/>
                </a:solidFill>
              </a:rPr>
              <a:t>诅咒</a:t>
            </a:r>
            <a:endParaRPr kumimoji="0" lang="en-US" altLang="zh-CN" sz="4000" b="0" i="0" u="none" strike="noStrike" cap="none" spc="0" normalizeH="0" baseline="0" dirty="0">
              <a:ln>
                <a:noFill/>
              </a:ln>
              <a:solidFill>
                <a:srgbClr val="1649FF"/>
              </a:solidFill>
              <a:effectLst/>
              <a:uFillTx/>
              <a:latin typeface="+mn-lt"/>
              <a:ea typeface="+mn-ea"/>
              <a:cs typeface="+mn-cs"/>
              <a:sym typeface="Avenir Light"/>
            </a:endParaRPr>
          </a:p>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1649FF"/>
                </a:solidFill>
                <a:effectLst/>
                <a:uFillTx/>
                <a:latin typeface="+mn-lt"/>
                <a:ea typeface="+mn-ea"/>
                <a:cs typeface="+mn-cs"/>
                <a:sym typeface="Avenir Light"/>
              </a:rPr>
              <a:t>Curse</a:t>
            </a: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 </a:t>
            </a:r>
            <a:r>
              <a:rPr kumimoji="0" lang="en-US" altLang="zh-CN" sz="4000" b="0" i="0" u="none" strike="noStrike" cap="none" spc="0" normalizeH="0" baseline="0" dirty="0">
                <a:ln>
                  <a:noFill/>
                </a:ln>
                <a:solidFill>
                  <a:srgbClr val="1649FF"/>
                </a:solidFill>
                <a:effectLst/>
                <a:uFillTx/>
                <a:latin typeface="+mn-lt"/>
                <a:ea typeface="+mn-ea"/>
                <a:cs typeface="+mn-cs"/>
                <a:sym typeface="Avenir Light"/>
              </a:rPr>
              <a:t>of</a:t>
            </a: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 </a:t>
            </a:r>
            <a:r>
              <a:rPr lang="en-US" altLang="zh-CN" dirty="0">
                <a:solidFill>
                  <a:srgbClr val="1649FF"/>
                </a:solidFill>
              </a:rPr>
              <a:t>d</a:t>
            </a:r>
            <a:r>
              <a:rPr kumimoji="0" lang="en-US" altLang="zh-CN" sz="4000" b="0" i="0" u="none" strike="noStrike" cap="none" spc="0" normalizeH="0" baseline="0" dirty="0">
                <a:ln>
                  <a:noFill/>
                </a:ln>
                <a:solidFill>
                  <a:srgbClr val="1649FF"/>
                </a:solidFill>
                <a:effectLst/>
                <a:uFillTx/>
                <a:latin typeface="+mn-lt"/>
                <a:ea typeface="+mn-ea"/>
                <a:cs typeface="+mn-cs"/>
                <a:sym typeface="Avenir Light"/>
              </a:rPr>
              <a:t>imensionality</a:t>
            </a:r>
            <a:endParaRPr kumimoji="0" lang="zh-CN" altLang="en-US" sz="4000" b="0" i="0" u="none" strike="noStrike" cap="none" spc="0" normalizeH="0" baseline="0" dirty="0">
              <a:ln>
                <a:noFill/>
              </a:ln>
              <a:solidFill>
                <a:srgbClr val="1649FF"/>
              </a:solidFill>
              <a:effectLst/>
              <a:uFillTx/>
              <a:latin typeface="+mn-lt"/>
              <a:ea typeface="+mn-ea"/>
              <a:cs typeface="+mn-cs"/>
              <a:sym typeface="Avenir Light"/>
            </a:endParaRPr>
          </a:p>
        </p:txBody>
      </p:sp>
      <p:pic>
        <p:nvPicPr>
          <p:cNvPr id="4" name="图片 3">
            <a:extLst>
              <a:ext uri="{FF2B5EF4-FFF2-40B4-BE49-F238E27FC236}">
                <a16:creationId xmlns:a16="http://schemas.microsoft.com/office/drawing/2014/main" id="{08C37576-E446-43E0-A552-85EA07CDB6B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46397" y="1725657"/>
            <a:ext cx="10422138" cy="2940098"/>
          </a:xfrm>
          <a:prstGeom prst="rect">
            <a:avLst/>
          </a:prstGeom>
        </p:spPr>
      </p:pic>
      <p:sp>
        <p:nvSpPr>
          <p:cNvPr id="5" name="文本框 4">
            <a:extLst>
              <a:ext uri="{FF2B5EF4-FFF2-40B4-BE49-F238E27FC236}">
                <a16:creationId xmlns:a16="http://schemas.microsoft.com/office/drawing/2014/main" id="{53BE8F07-BD4B-4B73-B160-E4DB9650173F}"/>
              </a:ext>
            </a:extLst>
          </p:cNvPr>
          <p:cNvSpPr txBox="1"/>
          <p:nvPr/>
        </p:nvSpPr>
        <p:spPr>
          <a:xfrm>
            <a:off x="-1170830" y="8542294"/>
            <a:ext cx="9882388"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sz="2800" dirty="0">
                <a:solidFill>
                  <a:schemeClr val="bg1"/>
                </a:solidFill>
              </a:rPr>
              <a:t>机器学习的主要对象是高维空间的数据，</a:t>
            </a:r>
            <a:endParaRPr lang="en-US" altLang="zh-CN" sz="2800" dirty="0">
              <a:solidFill>
                <a:schemeClr val="bg1"/>
              </a:solidFill>
            </a:endParaRPr>
          </a:p>
          <a:p>
            <a:pPr marL="0" marR="0" indent="0" algn="ctr" defTabSz="584200" rtl="0" fontAlgn="auto" latinLnBrk="0" hangingPunct="0">
              <a:lnSpc>
                <a:spcPct val="100000"/>
              </a:lnSpc>
              <a:spcBef>
                <a:spcPts val="0"/>
              </a:spcBef>
              <a:spcAft>
                <a:spcPts val="0"/>
              </a:spcAft>
              <a:buClrTx/>
              <a:buSzTx/>
              <a:buFontTx/>
              <a:buNone/>
              <a:tabLst/>
            </a:pPr>
            <a:r>
              <a:rPr lang="zh-CN" altLang="en-US" sz="2800" dirty="0">
                <a:solidFill>
                  <a:schemeClr val="bg1"/>
                </a:solidFill>
              </a:rPr>
              <a:t>而高维空间没有中心，都是“角落”！</a:t>
            </a:r>
            <a:endParaRPr kumimoji="0" lang="zh-CN" altLang="en-US" sz="2800" b="0" i="0" u="none" strike="noStrike" cap="none" spc="0" normalizeH="0" baseline="0" dirty="0">
              <a:ln>
                <a:noFill/>
              </a:ln>
              <a:solidFill>
                <a:schemeClr val="bg1"/>
              </a:solidFill>
              <a:effectLst/>
              <a:uFillTx/>
              <a:latin typeface="+mn-lt"/>
              <a:ea typeface="+mn-ea"/>
              <a:cs typeface="+mn-cs"/>
              <a:sym typeface="Avenir Light"/>
            </a:endParaRPr>
          </a:p>
        </p:txBody>
      </p:sp>
      <p:pic>
        <p:nvPicPr>
          <p:cNvPr id="9" name="图片 8">
            <a:extLst>
              <a:ext uri="{FF2B5EF4-FFF2-40B4-BE49-F238E27FC236}">
                <a16:creationId xmlns:a16="http://schemas.microsoft.com/office/drawing/2014/main" id="{75D8D64E-EE6D-4A1F-8621-9B2CAB8B3204}"/>
              </a:ext>
            </a:extLst>
          </p:cNvPr>
          <p:cNvPicPr>
            <a:picLocks noChangeAspect="1"/>
          </p:cNvPicPr>
          <p:nvPr/>
        </p:nvPicPr>
        <p:blipFill rotWithShape="1">
          <a:blip r:embed="rId3">
            <a:extLst>
              <a:ext uri="{28A0092B-C50C-407E-A947-70E740481C1C}">
                <a14:useLocalDpi xmlns:a14="http://schemas.microsoft.com/office/drawing/2010/main" val="0"/>
              </a:ext>
            </a:extLst>
          </a:blip>
          <a:srcRect l="14875" t="13852" r="11020" b="17309"/>
          <a:stretch/>
        </p:blipFill>
        <p:spPr>
          <a:xfrm>
            <a:off x="1225550" y="5505241"/>
            <a:ext cx="4013200" cy="2049232"/>
          </a:xfrm>
          <a:prstGeom prst="rect">
            <a:avLst/>
          </a:prstGeom>
        </p:spPr>
      </p:pic>
      <p:pic>
        <p:nvPicPr>
          <p:cNvPr id="11" name="图片 10">
            <a:extLst>
              <a:ext uri="{FF2B5EF4-FFF2-40B4-BE49-F238E27FC236}">
                <a16:creationId xmlns:a16="http://schemas.microsoft.com/office/drawing/2014/main" id="{6CE9BF36-8EF0-4609-9F0C-AFA6035A5EA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35420" y="5271092"/>
            <a:ext cx="6985359" cy="1994002"/>
          </a:xfrm>
          <a:prstGeom prst="rect">
            <a:avLst/>
          </a:prstGeom>
          <a:ln>
            <a:solidFill>
              <a:schemeClr val="accent6">
                <a:lumMod val="60000"/>
                <a:lumOff val="40000"/>
              </a:schemeClr>
            </a:solidFill>
          </a:ln>
        </p:spPr>
      </p:pic>
      <p:sp>
        <p:nvSpPr>
          <p:cNvPr id="12" name="矩形 11">
            <a:extLst>
              <a:ext uri="{FF2B5EF4-FFF2-40B4-BE49-F238E27FC236}">
                <a16:creationId xmlns:a16="http://schemas.microsoft.com/office/drawing/2014/main" id="{D785A036-BE5A-4B3A-97D9-71B34A2D1A6C}"/>
              </a:ext>
            </a:extLst>
          </p:cNvPr>
          <p:cNvSpPr/>
          <p:nvPr/>
        </p:nvSpPr>
        <p:spPr>
          <a:xfrm>
            <a:off x="2635250" y="7663207"/>
            <a:ext cx="9111035" cy="879087"/>
          </a:xfrm>
          <a:prstGeom prst="rect">
            <a:avLst/>
          </a:prstGeom>
        </p:spPr>
        <p:txBody>
          <a:bodyPr wrap="square">
            <a:spAutoFit/>
          </a:bodyPr>
          <a:lstStyle/>
          <a:p>
            <a:pPr marL="285750" indent="-285750" algn="l">
              <a:lnSpc>
                <a:spcPct val="150000"/>
              </a:lnSpc>
              <a:buFont typeface="Arial" panose="020B0604020202020204" pitchFamily="34" charset="0"/>
              <a:buChar char="•"/>
            </a:pPr>
            <a:r>
              <a:rPr lang="en-US" altLang="zh-CN" sz="1800" dirty="0">
                <a:solidFill>
                  <a:srgbClr val="0070C0"/>
                </a:solidFill>
                <a:latin typeface="微软雅黑" panose="020B0503020204020204" pitchFamily="34" charset="-122"/>
                <a:ea typeface="微软雅黑" panose="020B0503020204020204" pitchFamily="34" charset="-122"/>
              </a:rPr>
              <a:t>D=1</a:t>
            </a:r>
            <a:r>
              <a:rPr lang="zh-CN" altLang="en-US" sz="1800" dirty="0">
                <a:solidFill>
                  <a:srgbClr val="0070C0"/>
                </a:solidFill>
                <a:latin typeface="微软雅黑" panose="020B0503020204020204" pitchFamily="34" charset="-122"/>
                <a:ea typeface="微软雅黑" panose="020B0503020204020204" pitchFamily="34" charset="-122"/>
              </a:rPr>
              <a:t>，</a:t>
            </a:r>
            <a:r>
              <a:rPr lang="en-US" altLang="zh-CN" sz="1800" dirty="0">
                <a:solidFill>
                  <a:srgbClr val="0070C0"/>
                </a:solidFill>
                <a:latin typeface="微软雅黑" panose="020B0503020204020204" pitchFamily="34" charset="-122"/>
                <a:ea typeface="微软雅黑" panose="020B0503020204020204" pitchFamily="34" charset="-122"/>
              </a:rPr>
              <a:t>100</a:t>
            </a:r>
            <a:r>
              <a:rPr lang="zh-CN" altLang="en-US" sz="1800" dirty="0">
                <a:solidFill>
                  <a:srgbClr val="0070C0"/>
                </a:solidFill>
                <a:latin typeface="微软雅黑" panose="020B0503020204020204" pitchFamily="34" charset="-122"/>
                <a:ea typeface="微软雅黑" panose="020B0503020204020204" pitchFamily="34" charset="-122"/>
              </a:rPr>
              <a:t>个平均分布的点能把一个单位区间以距离不超过</a:t>
            </a:r>
            <a:r>
              <a:rPr lang="en-US" altLang="zh-CN" sz="1800" dirty="0">
                <a:solidFill>
                  <a:srgbClr val="0070C0"/>
                </a:solidFill>
                <a:latin typeface="微软雅黑" panose="020B0503020204020204" pitchFamily="34" charset="-122"/>
                <a:ea typeface="微软雅黑" panose="020B0503020204020204" pitchFamily="34" charset="-122"/>
              </a:rPr>
              <a:t>0.01</a:t>
            </a:r>
            <a:r>
              <a:rPr lang="zh-CN" altLang="en-US" sz="1800" dirty="0">
                <a:solidFill>
                  <a:srgbClr val="0070C0"/>
                </a:solidFill>
                <a:latin typeface="微软雅黑" panose="020B0503020204020204" pitchFamily="34" charset="-122"/>
                <a:ea typeface="微软雅黑" panose="020B0503020204020204" pitchFamily="34" charset="-122"/>
              </a:rPr>
              <a:t>采样；</a:t>
            </a:r>
            <a:endParaRPr lang="en-US" altLang="zh-CN" sz="1800" dirty="0">
              <a:solidFill>
                <a:srgbClr val="0070C0"/>
              </a:solidFill>
              <a:latin typeface="微软雅黑" panose="020B0503020204020204" pitchFamily="34" charset="-122"/>
              <a:ea typeface="微软雅黑" panose="020B0503020204020204" pitchFamily="34" charset="-122"/>
            </a:endParaRPr>
          </a:p>
          <a:p>
            <a:pPr marL="285750" indent="-285750" algn="l">
              <a:lnSpc>
                <a:spcPct val="150000"/>
              </a:lnSpc>
              <a:buFont typeface="Arial" panose="020B0604020202020204" pitchFamily="34" charset="0"/>
              <a:buChar char="•"/>
            </a:pPr>
            <a:r>
              <a:rPr lang="en-US" altLang="zh-CN" sz="1800" dirty="0">
                <a:solidFill>
                  <a:srgbClr val="0070C0"/>
                </a:solidFill>
                <a:latin typeface="微软雅黑" panose="020B0503020204020204" pitchFamily="34" charset="-122"/>
                <a:ea typeface="微软雅黑" panose="020B0503020204020204" pitchFamily="34" charset="-122"/>
              </a:rPr>
              <a:t>D=10</a:t>
            </a:r>
            <a:r>
              <a:rPr lang="zh-CN" altLang="en-US" sz="1800" dirty="0">
                <a:solidFill>
                  <a:srgbClr val="0070C0"/>
                </a:solidFill>
                <a:latin typeface="微软雅黑" panose="020B0503020204020204" pitchFamily="34" charset="-122"/>
                <a:ea typeface="微软雅黑" panose="020B0503020204020204" pitchFamily="34" charset="-122"/>
              </a:rPr>
              <a:t>，则需要</a:t>
            </a:r>
            <a:r>
              <a:rPr lang="en-US" altLang="zh-CN" sz="1800" dirty="0">
                <a:solidFill>
                  <a:srgbClr val="0070C0"/>
                </a:solidFill>
                <a:latin typeface="微软雅黑" panose="020B0503020204020204" pitchFamily="34" charset="-122"/>
                <a:ea typeface="微软雅黑" panose="020B0503020204020204" pitchFamily="34" charset="-122"/>
              </a:rPr>
              <a:t>10</a:t>
            </a:r>
            <a:r>
              <a:rPr lang="en-US" altLang="zh-CN" sz="1800" baseline="30000" dirty="0">
                <a:solidFill>
                  <a:srgbClr val="0070C0"/>
                </a:solidFill>
                <a:latin typeface="微软雅黑" panose="020B0503020204020204" pitchFamily="34" charset="-122"/>
                <a:ea typeface="微软雅黑" panose="020B0503020204020204" pitchFamily="34" charset="-122"/>
              </a:rPr>
              <a:t>20</a:t>
            </a:r>
            <a:r>
              <a:rPr lang="en-US" altLang="zh-CN" sz="1800" dirty="0">
                <a:solidFill>
                  <a:srgbClr val="0070C0"/>
                </a:solidFill>
                <a:latin typeface="微软雅黑" panose="020B0503020204020204" pitchFamily="34" charset="-122"/>
                <a:ea typeface="微软雅黑" panose="020B0503020204020204" pitchFamily="34" charset="-122"/>
              </a:rPr>
              <a:t> </a:t>
            </a:r>
            <a:r>
              <a:rPr lang="zh-CN" altLang="en-US" sz="1800" dirty="0">
                <a:solidFill>
                  <a:srgbClr val="0070C0"/>
                </a:solidFill>
                <a:latin typeface="微软雅黑" panose="020B0503020204020204" pitchFamily="34" charset="-122"/>
                <a:ea typeface="微软雅黑" panose="020B0503020204020204" pitchFamily="34" charset="-122"/>
              </a:rPr>
              <a:t>个采样点才能达到同样的采样率。</a:t>
            </a:r>
          </a:p>
        </p:txBody>
      </p:sp>
      <p:sp>
        <p:nvSpPr>
          <p:cNvPr id="8" name="矩形 7">
            <a:extLst>
              <a:ext uri="{FF2B5EF4-FFF2-40B4-BE49-F238E27FC236}">
                <a16:creationId xmlns:a16="http://schemas.microsoft.com/office/drawing/2014/main" id="{8DE59E04-94EC-4891-B54C-5B3EC0F63C26}"/>
              </a:ext>
            </a:extLst>
          </p:cNvPr>
          <p:cNvSpPr/>
          <p:nvPr/>
        </p:nvSpPr>
        <p:spPr>
          <a:xfrm>
            <a:off x="7982153" y="8651028"/>
            <a:ext cx="4493538" cy="954107"/>
          </a:xfrm>
          <a:prstGeom prst="rect">
            <a:avLst/>
          </a:prstGeom>
        </p:spPr>
        <p:style>
          <a:lnRef idx="1">
            <a:schemeClr val="accent6"/>
          </a:lnRef>
          <a:fillRef idx="2">
            <a:schemeClr val="accent6"/>
          </a:fillRef>
          <a:effectRef idx="1">
            <a:schemeClr val="accent6"/>
          </a:effectRef>
          <a:fontRef idx="minor">
            <a:schemeClr val="dk1"/>
          </a:fontRef>
        </p:style>
        <p:txBody>
          <a:bodyPr wrap="none">
            <a:spAutoFit/>
          </a:bodyPr>
          <a:lstStyle/>
          <a:p>
            <a:r>
              <a:rPr lang="zh-CN" altLang="en-US" sz="2800" dirty="0"/>
              <a:t>降维，</a:t>
            </a:r>
            <a:endParaRPr lang="en-US" altLang="zh-CN" sz="2800" dirty="0"/>
          </a:p>
          <a:p>
            <a:r>
              <a:rPr lang="zh-CN" altLang="en-US" sz="2800" dirty="0"/>
              <a:t>且大多具体问题可以降维！</a:t>
            </a:r>
          </a:p>
        </p:txBody>
      </p:sp>
    </p:spTree>
    <p:extLst>
      <p:ext uri="{BB962C8B-B14F-4D97-AF65-F5344CB8AC3E}">
        <p14:creationId xmlns:p14="http://schemas.microsoft.com/office/powerpoint/2010/main" val="145541710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501FD4E-5CEA-094B-9556-46772BDFF632}"/>
              </a:ext>
            </a:extLst>
          </p:cNvPr>
          <p:cNvSpPr txBox="1"/>
          <p:nvPr/>
        </p:nvSpPr>
        <p:spPr>
          <a:xfrm>
            <a:off x="2132620" y="753738"/>
            <a:ext cx="8739573"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rgbClr val="1649FF"/>
                </a:solidFill>
              </a:rPr>
              <a:t>模型没有好坏，但</a:t>
            </a:r>
            <a:r>
              <a:rPr lang="zh-CN" altLang="en-US" dirty="0">
                <a:solidFill>
                  <a:srgbClr val="C00000"/>
                </a:solidFill>
              </a:rPr>
              <a:t>对具体问题有“偏好”</a:t>
            </a:r>
            <a:endParaRPr kumimoji="0" lang="en-US" altLang="zh-CN" sz="4000" b="0" i="0" u="none" strike="noStrike" cap="none" spc="0" normalizeH="0" baseline="0" dirty="0">
              <a:ln>
                <a:noFill/>
              </a:ln>
              <a:solidFill>
                <a:srgbClr val="C00000"/>
              </a:solidFill>
              <a:effectLst/>
              <a:uFillTx/>
              <a:sym typeface="Avenir Light"/>
            </a:endParaRPr>
          </a:p>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1649FF"/>
                </a:solidFill>
                <a:effectLst/>
                <a:uFillTx/>
                <a:latin typeface="+mn-lt"/>
                <a:ea typeface="+mn-ea"/>
                <a:cs typeface="+mn-cs"/>
                <a:sym typeface="Avenir Light"/>
              </a:rPr>
              <a:t>No</a:t>
            </a: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 </a:t>
            </a:r>
            <a:r>
              <a:rPr lang="en-US" altLang="zh-CN" dirty="0">
                <a:solidFill>
                  <a:srgbClr val="1649FF"/>
                </a:solidFill>
              </a:rPr>
              <a:t>Free</a:t>
            </a:r>
            <a:r>
              <a:rPr lang="zh-CN" altLang="en-US" dirty="0">
                <a:solidFill>
                  <a:srgbClr val="1649FF"/>
                </a:solidFill>
              </a:rPr>
              <a:t> </a:t>
            </a:r>
            <a:r>
              <a:rPr lang="en-US" altLang="zh-CN" dirty="0">
                <a:solidFill>
                  <a:srgbClr val="1649FF"/>
                </a:solidFill>
              </a:rPr>
              <a:t>Lunch</a:t>
            </a:r>
            <a:r>
              <a:rPr lang="zh-CN" altLang="en-US" dirty="0">
                <a:solidFill>
                  <a:srgbClr val="1649FF"/>
                </a:solidFill>
              </a:rPr>
              <a:t> </a:t>
            </a:r>
            <a:r>
              <a:rPr lang="en-US" altLang="zh-CN" dirty="0">
                <a:solidFill>
                  <a:srgbClr val="1649FF"/>
                </a:solidFill>
              </a:rPr>
              <a:t>Theorem</a:t>
            </a:r>
            <a:endParaRPr kumimoji="0" lang="zh-CN" altLang="en-US" sz="4000" b="0" i="0" u="none" strike="noStrike" cap="none" spc="0" normalizeH="0" baseline="0" dirty="0">
              <a:ln>
                <a:noFill/>
              </a:ln>
              <a:solidFill>
                <a:srgbClr val="1649FF"/>
              </a:solidFill>
              <a:effectLst/>
              <a:uFillTx/>
              <a:latin typeface="+mn-lt"/>
              <a:ea typeface="+mn-ea"/>
              <a:cs typeface="+mn-cs"/>
              <a:sym typeface="Avenir Light"/>
            </a:endParaRPr>
          </a:p>
        </p:txBody>
      </p:sp>
      <p:sp>
        <p:nvSpPr>
          <p:cNvPr id="3" name="矩形 2">
            <a:extLst>
              <a:ext uri="{FF2B5EF4-FFF2-40B4-BE49-F238E27FC236}">
                <a16:creationId xmlns:a16="http://schemas.microsoft.com/office/drawing/2014/main" id="{EE8C7C67-DF51-437C-883C-714AC22E7A81}"/>
              </a:ext>
            </a:extLst>
          </p:cNvPr>
          <p:cNvSpPr/>
          <p:nvPr/>
        </p:nvSpPr>
        <p:spPr>
          <a:xfrm>
            <a:off x="4890501" y="5659507"/>
            <a:ext cx="2550698" cy="707886"/>
          </a:xfrm>
          <a:prstGeom prst="rect">
            <a:avLst/>
          </a:prstGeom>
        </p:spPr>
        <p:txBody>
          <a:bodyPr wrap="none">
            <a:spAutoFit/>
          </a:bodyPr>
          <a:lstStyle/>
          <a:p>
            <a:r>
              <a:rPr lang="zh-CN" altLang="en-US" dirty="0"/>
              <a:t>[动画表情]</a:t>
            </a:r>
          </a:p>
        </p:txBody>
      </p:sp>
      <p:pic>
        <p:nvPicPr>
          <p:cNvPr id="5" name="图片 4">
            <a:extLst>
              <a:ext uri="{FF2B5EF4-FFF2-40B4-BE49-F238E27FC236}">
                <a16:creationId xmlns:a16="http://schemas.microsoft.com/office/drawing/2014/main" id="{54E61A9C-B409-423A-AEE6-0B7209B505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77087" y="3178051"/>
            <a:ext cx="5076825" cy="6332947"/>
          </a:xfrm>
          <a:prstGeom prst="rect">
            <a:avLst/>
          </a:prstGeom>
        </p:spPr>
      </p:pic>
      <p:sp>
        <p:nvSpPr>
          <p:cNvPr id="6" name="文本框 5">
            <a:extLst>
              <a:ext uri="{FF2B5EF4-FFF2-40B4-BE49-F238E27FC236}">
                <a16:creationId xmlns:a16="http://schemas.microsoft.com/office/drawing/2014/main" id="{8BAC6943-9994-48E6-B17C-F481EA70820E}"/>
              </a:ext>
            </a:extLst>
          </p:cNvPr>
          <p:cNvSpPr txBox="1"/>
          <p:nvPr/>
        </p:nvSpPr>
        <p:spPr>
          <a:xfrm>
            <a:off x="1028700" y="2744750"/>
            <a:ext cx="5473700"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kumimoji="0" lang="zh-CN" altLang="en-US" sz="36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venir Light"/>
              </a:rPr>
              <a:t>这是个严肃的数学定理</a:t>
            </a:r>
            <a:endParaRPr kumimoji="0" lang="en-US" altLang="zh-CN" sz="36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venir Light"/>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zh-CN" altLang="en-US" sz="3600" dirty="0">
                <a:solidFill>
                  <a:schemeClr val="bg1"/>
                </a:solidFill>
                <a:latin typeface="微软雅黑" panose="020B0503020204020204" pitchFamily="34" charset="-122"/>
                <a:ea typeface="微软雅黑" panose="020B0503020204020204" pitchFamily="34" charset="-122"/>
              </a:rPr>
              <a:t>可以严格证明（假设：数据集是全集）</a:t>
            </a:r>
            <a:endParaRPr lang="en-US" altLang="zh-CN" sz="3600" dirty="0">
              <a:solidFill>
                <a:schemeClr val="bg1"/>
              </a:solidFill>
              <a:latin typeface="微软雅黑" panose="020B0503020204020204" pitchFamily="34" charset="-122"/>
              <a:ea typeface="微软雅黑" panose="020B0503020204020204" pitchFamily="34" charset="-122"/>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kumimoji="0" lang="en-US" altLang="zh-CN" sz="36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venir Light"/>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lang="en-US" altLang="zh-CN" sz="3600" dirty="0">
              <a:solidFill>
                <a:schemeClr val="bg1"/>
              </a:solidFill>
              <a:latin typeface="微软雅黑" panose="020B0503020204020204" pitchFamily="34" charset="-122"/>
              <a:ea typeface="微软雅黑" panose="020B0503020204020204" pitchFamily="34" charset="-122"/>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lang="en-US" altLang="zh-CN" sz="3600" dirty="0">
              <a:solidFill>
                <a:schemeClr val="bg1"/>
              </a:solidFill>
              <a:latin typeface="微软雅黑" panose="020B0503020204020204" pitchFamily="34" charset="-122"/>
              <a:ea typeface="微软雅黑" panose="020B0503020204020204" pitchFamily="34" charset="-122"/>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lang="en-US" altLang="zh-CN" sz="3600" dirty="0">
              <a:solidFill>
                <a:schemeClr val="bg1"/>
              </a:solidFill>
              <a:latin typeface="微软雅黑" panose="020B0503020204020204" pitchFamily="34" charset="-122"/>
              <a:ea typeface="微软雅黑" panose="020B0503020204020204" pitchFamily="34" charset="-122"/>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endParaRPr lang="en-US" altLang="zh-CN" sz="3600" dirty="0">
              <a:solidFill>
                <a:schemeClr val="bg1"/>
              </a:solidFill>
              <a:latin typeface="微软雅黑" panose="020B0503020204020204" pitchFamily="34" charset="-122"/>
              <a:ea typeface="微软雅黑" panose="020B0503020204020204" pitchFamily="34" charset="-122"/>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zh-CN" altLang="en-US" sz="3600" dirty="0">
                <a:solidFill>
                  <a:srgbClr val="FF0000"/>
                </a:solidFill>
                <a:latin typeface="微软雅黑" panose="020B0503020204020204" pitchFamily="34" charset="-122"/>
                <a:ea typeface="微软雅黑" panose="020B0503020204020204" pitchFamily="34" charset="-122"/>
              </a:rPr>
              <a:t>但具体问题的数据一个子集</a:t>
            </a:r>
            <a:endParaRPr lang="en-US" altLang="zh-CN" sz="3600" dirty="0">
              <a:solidFill>
                <a:srgbClr val="FF0000"/>
              </a:solidFill>
              <a:latin typeface="微软雅黑" panose="020B0503020204020204" pitchFamily="34" charset="-122"/>
              <a:ea typeface="微软雅黑" panose="020B0503020204020204" pitchFamily="34" charset="-122"/>
            </a:endParaRPr>
          </a:p>
          <a:p>
            <a:pPr marL="571500" marR="0" indent="-571500" algn="l" defTabSz="584200" rtl="0" fontAlgn="auto" latinLnBrk="0" hangingPunct="0">
              <a:lnSpc>
                <a:spcPct val="100000"/>
              </a:lnSpc>
              <a:spcBef>
                <a:spcPts val="0"/>
              </a:spcBef>
              <a:spcAft>
                <a:spcPts val="0"/>
              </a:spcAft>
              <a:buClrTx/>
              <a:buSzTx/>
              <a:buFont typeface="Arial" panose="020B0604020202020204" pitchFamily="34" charset="0"/>
              <a:buChar char="•"/>
              <a:tabLst/>
            </a:pPr>
            <a:r>
              <a:rPr lang="zh-CN" altLang="en-US" sz="3600" dirty="0">
                <a:solidFill>
                  <a:srgbClr val="FF0000"/>
                </a:solidFill>
                <a:latin typeface="微软雅黑" panose="020B0503020204020204" pitchFamily="34" charset="-122"/>
                <a:ea typeface="微软雅黑" panose="020B0503020204020204" pitchFamily="34" charset="-122"/>
              </a:rPr>
              <a:t>关键：合适的算法</a:t>
            </a:r>
            <a:endParaRPr kumimoji="0" lang="zh-CN" altLang="en-US" sz="3600" b="0" i="0" u="none" strike="noStrike" cap="none" spc="0" normalizeH="0" baseline="0" dirty="0">
              <a:ln>
                <a:noFill/>
              </a:ln>
              <a:solidFill>
                <a:srgbClr val="FF0000"/>
              </a:solidFill>
              <a:effectLst/>
              <a:uFillTx/>
              <a:latin typeface="微软雅黑" panose="020B0503020204020204" pitchFamily="34" charset="-122"/>
              <a:ea typeface="微软雅黑" panose="020B0503020204020204" pitchFamily="34" charset="-122"/>
              <a:sym typeface="Avenir Light"/>
            </a:endParaRPr>
          </a:p>
        </p:txBody>
      </p:sp>
      <p:sp>
        <p:nvSpPr>
          <p:cNvPr id="7" name="矩形 6">
            <a:extLst>
              <a:ext uri="{FF2B5EF4-FFF2-40B4-BE49-F238E27FC236}">
                <a16:creationId xmlns:a16="http://schemas.microsoft.com/office/drawing/2014/main" id="{F1CB56CC-4042-46C5-9F1B-C735148AA1DF}"/>
              </a:ext>
            </a:extLst>
          </p:cNvPr>
          <p:cNvSpPr/>
          <p:nvPr/>
        </p:nvSpPr>
        <p:spPr>
          <a:xfrm>
            <a:off x="2791717" y="2036864"/>
            <a:ext cx="8499442" cy="707886"/>
          </a:xfrm>
          <a:prstGeom prst="rect">
            <a:avLst/>
          </a:prstGeom>
        </p:spPr>
        <p:txBody>
          <a:bodyPr wrap="none">
            <a:spAutoFit/>
          </a:bodyPr>
          <a:lstStyle/>
          <a:p>
            <a:r>
              <a:rPr lang="en-US" altLang="zh-CN" dirty="0">
                <a:solidFill>
                  <a:srgbClr val="1649FF"/>
                </a:solidFill>
                <a:hlinkClick r:id="rId4"/>
              </a:rPr>
              <a:t>What does dinner cost? </a:t>
            </a:r>
            <a:r>
              <a:rPr lang="en-US" altLang="zh-CN" dirty="0">
                <a:solidFill>
                  <a:srgbClr val="1649FF"/>
                </a:solidFill>
              </a:rPr>
              <a:t>  </a:t>
            </a:r>
            <a:r>
              <a:rPr lang="en-US" altLang="zh-CN" dirty="0">
                <a:solidFill>
                  <a:schemeClr val="bg1"/>
                </a:solidFill>
              </a:rPr>
              <a:t>David Wolpert</a:t>
            </a:r>
            <a:endParaRPr lang="zh-CN" altLang="en-US" dirty="0">
              <a:solidFill>
                <a:schemeClr val="bg1"/>
              </a:solidFill>
            </a:endParaRPr>
          </a:p>
        </p:txBody>
      </p:sp>
      <p:pic>
        <p:nvPicPr>
          <p:cNvPr id="8" name="图片 7">
            <a:extLst>
              <a:ext uri="{FF2B5EF4-FFF2-40B4-BE49-F238E27FC236}">
                <a16:creationId xmlns:a16="http://schemas.microsoft.com/office/drawing/2014/main" id="{A7EAC412-0CFD-474D-A404-441517A2D970}"/>
              </a:ext>
            </a:extLst>
          </p:cNvPr>
          <p:cNvPicPr>
            <a:picLocks noChangeAspect="1"/>
          </p:cNvPicPr>
          <p:nvPr/>
        </p:nvPicPr>
        <p:blipFill>
          <a:blip r:embed="rId5"/>
          <a:stretch>
            <a:fillRect/>
          </a:stretch>
        </p:blipFill>
        <p:spPr>
          <a:xfrm>
            <a:off x="1367052" y="4756424"/>
            <a:ext cx="5306614" cy="1707876"/>
          </a:xfrm>
          <a:prstGeom prst="rect">
            <a:avLst/>
          </a:prstGeom>
        </p:spPr>
      </p:pic>
    </p:spTree>
    <p:extLst>
      <p:ext uri="{BB962C8B-B14F-4D97-AF65-F5344CB8AC3E}">
        <p14:creationId xmlns:p14="http://schemas.microsoft.com/office/powerpoint/2010/main" val="118936855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3871B114-65BD-46D5-B666-3CC6C5DD8490}"/>
              </a:ext>
            </a:extLst>
          </p:cNvPr>
          <p:cNvSpPr>
            <a:spLocks noGrp="1"/>
          </p:cNvSpPr>
          <p:nvPr>
            <p:ph type="dt" sz="half" idx="10"/>
          </p:nvPr>
        </p:nvSpPr>
        <p:spPr/>
        <p:txBody>
          <a:bodyPr/>
          <a:lstStyle/>
          <a:p>
            <a:fld id="{10F079C5-5FE2-4C36-AD49-C01D97646812}" type="datetime1">
              <a:rPr lang="zh-CN" altLang="en-US" smtClean="0"/>
              <a:t>2021/8/18</a:t>
            </a:fld>
            <a:endParaRPr lang="zh-CN" altLang="en-US"/>
          </a:p>
        </p:txBody>
      </p:sp>
      <p:pic>
        <p:nvPicPr>
          <p:cNvPr id="6" name="图片 5">
            <a:extLst>
              <a:ext uri="{FF2B5EF4-FFF2-40B4-BE49-F238E27FC236}">
                <a16:creationId xmlns:a16="http://schemas.microsoft.com/office/drawing/2014/main" id="{274F1BBE-4872-4A0D-9563-7BE09049124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199" r="15422"/>
          <a:stretch/>
        </p:blipFill>
        <p:spPr>
          <a:xfrm>
            <a:off x="50800" y="396875"/>
            <a:ext cx="12903200" cy="8575675"/>
          </a:xfrm>
          <a:prstGeom prst="rect">
            <a:avLst/>
          </a:prstGeom>
        </p:spPr>
      </p:pic>
    </p:spTree>
    <p:extLst>
      <p:ext uri="{BB962C8B-B14F-4D97-AF65-F5344CB8AC3E}">
        <p14:creationId xmlns:p14="http://schemas.microsoft.com/office/powerpoint/2010/main" val="213700916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03DB4B5-6329-9F42-B477-787A566E0237}"/>
              </a:ext>
            </a:extLst>
          </p:cNvPr>
          <p:cNvSpPr txBox="1"/>
          <p:nvPr/>
        </p:nvSpPr>
        <p:spPr>
          <a:xfrm>
            <a:off x="3137987" y="1910989"/>
            <a:ext cx="6992620" cy="1384995"/>
          </a:xfrm>
          <a:prstGeom prst="rect">
            <a:avLst/>
          </a:prstGeom>
          <a:noFill/>
        </p:spPr>
        <p:txBody>
          <a:bodyPr wrap="none" rtlCol="0">
            <a:spAutoFit/>
          </a:bodyPr>
          <a:lstStyle/>
          <a:p>
            <a:r>
              <a:rPr kumimoji="1" lang="zh-CN" altLang="en-US" sz="2800" dirty="0">
                <a:solidFill>
                  <a:srgbClr val="0070C0"/>
                </a:solidFill>
                <a:hlinkClick r:id="rId2"/>
              </a:rPr>
              <a:t>刘北江的报告</a:t>
            </a:r>
            <a:r>
              <a:rPr kumimoji="1" lang="zh-CN" altLang="en-US" sz="2800" dirty="0">
                <a:solidFill>
                  <a:srgbClr val="0070C0"/>
                </a:solidFill>
              </a:rPr>
              <a:t>是很好的</a:t>
            </a:r>
            <a:r>
              <a:rPr kumimoji="1" lang="en-US" altLang="zh-CN" sz="2800" dirty="0">
                <a:solidFill>
                  <a:srgbClr val="0070C0"/>
                </a:solidFill>
              </a:rPr>
              <a:t> review</a:t>
            </a:r>
            <a:r>
              <a:rPr kumimoji="1" lang="zh-CN" altLang="en-US" sz="2800" dirty="0">
                <a:solidFill>
                  <a:srgbClr val="0070C0"/>
                </a:solidFill>
              </a:rPr>
              <a:t>，非常全面，</a:t>
            </a:r>
            <a:endParaRPr kumimoji="1" lang="en-US" altLang="zh-CN" sz="2800" dirty="0">
              <a:solidFill>
                <a:srgbClr val="0070C0"/>
              </a:solidFill>
            </a:endParaRPr>
          </a:p>
          <a:p>
            <a:r>
              <a:rPr kumimoji="1" lang="zh-CN" altLang="en-US" sz="2800" dirty="0">
                <a:solidFill>
                  <a:srgbClr val="0070C0"/>
                </a:solidFill>
              </a:rPr>
              <a:t>大家能得到比较全面的认识。</a:t>
            </a:r>
            <a:endParaRPr kumimoji="1" lang="en-US" altLang="zh-CN" sz="2800" dirty="0">
              <a:solidFill>
                <a:srgbClr val="0070C0"/>
              </a:solidFill>
            </a:endParaRPr>
          </a:p>
          <a:p>
            <a:r>
              <a:rPr kumimoji="1" lang="zh-CN" altLang="en-US" sz="2800" dirty="0">
                <a:solidFill>
                  <a:srgbClr val="0070C0"/>
                </a:solidFill>
              </a:rPr>
              <a:t>而我将会从比较具体的点给大家介绍。</a:t>
            </a:r>
            <a:endParaRPr kumimoji="1" lang="en-US" altLang="zh-CN" sz="2800" dirty="0">
              <a:solidFill>
                <a:srgbClr val="0070C0"/>
              </a:solidFill>
            </a:endParaRPr>
          </a:p>
        </p:txBody>
      </p:sp>
      <p:sp>
        <p:nvSpPr>
          <p:cNvPr id="3" name="文本框 2">
            <a:extLst>
              <a:ext uri="{FF2B5EF4-FFF2-40B4-BE49-F238E27FC236}">
                <a16:creationId xmlns:a16="http://schemas.microsoft.com/office/drawing/2014/main" id="{336602B1-B5C0-4E98-A949-1E8AAD961512}"/>
              </a:ext>
            </a:extLst>
          </p:cNvPr>
          <p:cNvSpPr txBox="1"/>
          <p:nvPr/>
        </p:nvSpPr>
        <p:spPr>
          <a:xfrm>
            <a:off x="1513751" y="5695048"/>
            <a:ext cx="10455106" cy="2554545"/>
          </a:xfrm>
          <a:prstGeom prst="rect">
            <a:avLst/>
          </a:prstGeom>
          <a:noFill/>
        </p:spPr>
        <p:txBody>
          <a:bodyPr wrap="none" rtlCol="0">
            <a:spAutoFit/>
          </a:bodyPr>
          <a:lstStyle/>
          <a:p>
            <a:r>
              <a:rPr kumimoji="1" lang="zh-CN" altLang="en-US" sz="3200" dirty="0">
                <a:solidFill>
                  <a:srgbClr val="0070C0"/>
                </a:solidFill>
              </a:rPr>
              <a:t>这里给大家讲用机器学习做分类的实例</a:t>
            </a:r>
            <a:endParaRPr kumimoji="1" lang="en-US" altLang="zh-CN" sz="3200" dirty="0">
              <a:solidFill>
                <a:srgbClr val="0070C0"/>
              </a:solidFill>
            </a:endParaRPr>
          </a:p>
          <a:p>
            <a:pPr marL="571500" lvl="4" indent="-571500" algn="l">
              <a:buFont typeface="Arial" panose="020B0604020202020204" pitchFamily="34" charset="0"/>
              <a:buChar char="•"/>
            </a:pPr>
            <a:r>
              <a:rPr kumimoji="1" lang="zh-CN" altLang="en-US" sz="3200" dirty="0">
                <a:solidFill>
                  <a:schemeClr val="accent6">
                    <a:lumMod val="75000"/>
                  </a:schemeClr>
                </a:solidFill>
              </a:rPr>
              <a:t>机器学习一般介绍</a:t>
            </a:r>
            <a:endParaRPr kumimoji="1" lang="en-US" altLang="zh-CN" sz="3200" dirty="0">
              <a:solidFill>
                <a:schemeClr val="accent6">
                  <a:lumMod val="75000"/>
                </a:schemeClr>
              </a:solidFill>
            </a:endParaRPr>
          </a:p>
          <a:p>
            <a:pPr marL="571500" lvl="3" indent="-571500" algn="l">
              <a:buFont typeface="Arial" panose="020B0604020202020204" pitchFamily="34" charset="0"/>
              <a:buChar char="•"/>
            </a:pPr>
            <a:r>
              <a:rPr kumimoji="1" lang="zh-CN" altLang="en-US" sz="3200" dirty="0">
                <a:solidFill>
                  <a:schemeClr val="accent6">
                    <a:lumMod val="75000"/>
                  </a:schemeClr>
                </a:solidFill>
              </a:rPr>
              <a:t>环境搭建</a:t>
            </a:r>
            <a:endParaRPr kumimoji="1" lang="en-US" altLang="zh-CN" sz="3200" dirty="0">
              <a:solidFill>
                <a:schemeClr val="accent6">
                  <a:lumMod val="75000"/>
                </a:schemeClr>
              </a:solidFill>
            </a:endParaRPr>
          </a:p>
          <a:p>
            <a:pPr marL="571500" lvl="3" indent="-571500" algn="l">
              <a:buFont typeface="Arial" panose="020B0604020202020204" pitchFamily="34" charset="0"/>
              <a:buChar char="•"/>
            </a:pPr>
            <a:r>
              <a:rPr kumimoji="1" lang="zh-CN" altLang="en-US" sz="3200" dirty="0">
                <a:solidFill>
                  <a:schemeClr val="accent6">
                    <a:lumMod val="75000"/>
                  </a:schemeClr>
                </a:solidFill>
              </a:rPr>
              <a:t>跑例子（从</a:t>
            </a:r>
            <a:r>
              <a:rPr kumimoji="1" lang="en-US" altLang="zh-CN" sz="3200" dirty="0" err="1">
                <a:solidFill>
                  <a:schemeClr val="accent6">
                    <a:lumMod val="75000"/>
                  </a:schemeClr>
                </a:solidFill>
              </a:rPr>
              <a:t>github</a:t>
            </a:r>
            <a:r>
              <a:rPr kumimoji="1" lang="zh-CN" altLang="en-US" sz="3200" dirty="0">
                <a:solidFill>
                  <a:schemeClr val="accent6">
                    <a:lumMod val="75000"/>
                  </a:schemeClr>
                </a:solidFill>
              </a:rPr>
              <a:t>上可以获得例子）</a:t>
            </a:r>
            <a:endParaRPr kumimoji="1" lang="en-US" altLang="zh-CN" sz="3200" dirty="0">
              <a:solidFill>
                <a:schemeClr val="accent6">
                  <a:lumMod val="75000"/>
                </a:schemeClr>
              </a:solidFill>
            </a:endParaRPr>
          </a:p>
          <a:p>
            <a:pPr marL="571500" lvl="3" indent="-571500" algn="l">
              <a:buFont typeface="Arial" panose="020B0604020202020204" pitchFamily="34" charset="0"/>
              <a:buChar char="•"/>
            </a:pPr>
            <a:r>
              <a:rPr kumimoji="1" lang="zh-CN" altLang="en-US" sz="3200" dirty="0">
                <a:solidFill>
                  <a:schemeClr val="accent6">
                    <a:lumMod val="75000"/>
                  </a:schemeClr>
                </a:solidFill>
              </a:rPr>
              <a:t>如果大家能重复</a:t>
            </a:r>
            <a:r>
              <a:rPr kumimoji="1" lang="en-US" altLang="zh-CN" sz="3200" dirty="0" err="1">
                <a:solidFill>
                  <a:schemeClr val="accent6">
                    <a:lumMod val="75000"/>
                  </a:schemeClr>
                </a:solidFill>
              </a:rPr>
              <a:t>github</a:t>
            </a:r>
            <a:r>
              <a:rPr kumimoji="1" lang="zh-CN" altLang="en-US" sz="3200" dirty="0">
                <a:solidFill>
                  <a:schemeClr val="accent6">
                    <a:lumMod val="75000"/>
                  </a:schemeClr>
                </a:solidFill>
              </a:rPr>
              <a:t>上的例子，我的目的就达到了。</a:t>
            </a:r>
            <a:endParaRPr kumimoji="1" lang="en-US" altLang="zh-CN" sz="3200" dirty="0">
              <a:solidFill>
                <a:schemeClr val="accent6">
                  <a:lumMod val="75000"/>
                </a:schemeClr>
              </a:solidFill>
            </a:endParaRPr>
          </a:p>
        </p:txBody>
      </p:sp>
    </p:spTree>
    <p:extLst>
      <p:ext uri="{BB962C8B-B14F-4D97-AF65-F5344CB8AC3E}">
        <p14:creationId xmlns:p14="http://schemas.microsoft.com/office/powerpoint/2010/main" val="322463611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4BD92B16-4888-4B6D-A232-83289532B6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5787" y="521548"/>
            <a:ext cx="11845202" cy="7403251"/>
          </a:xfrm>
          <a:prstGeom prst="rect">
            <a:avLst/>
          </a:prstGeom>
        </p:spPr>
      </p:pic>
      <p:sp>
        <p:nvSpPr>
          <p:cNvPr id="5" name="文本框 4">
            <a:extLst>
              <a:ext uri="{FF2B5EF4-FFF2-40B4-BE49-F238E27FC236}">
                <a16:creationId xmlns:a16="http://schemas.microsoft.com/office/drawing/2014/main" id="{AA8F975F-82B0-4FFD-840F-88F9E99A7CCB}"/>
              </a:ext>
            </a:extLst>
          </p:cNvPr>
          <p:cNvSpPr txBox="1"/>
          <p:nvPr/>
        </p:nvSpPr>
        <p:spPr>
          <a:xfrm>
            <a:off x="959922" y="8375624"/>
            <a:ext cx="10874772" cy="718145"/>
          </a:xfrm>
          <a:prstGeom prst="rect">
            <a:avLst/>
          </a:prstGeom>
          <a:ln/>
        </p:spPr>
        <p:style>
          <a:lnRef idx="1">
            <a:schemeClr val="accent2"/>
          </a:lnRef>
          <a:fillRef idx="2">
            <a:schemeClr val="accent2"/>
          </a:fillRef>
          <a:effectRef idx="1">
            <a:schemeClr val="accent2"/>
          </a:effectRef>
          <a:fontRef idx="minor">
            <a:schemeClr val="dk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rgbClr val="1649FF"/>
                </a:solidFill>
              </a:rPr>
              <a:t>为什么有些模型在有些数据集上表现的好？偏好</a:t>
            </a:r>
            <a:endParaRPr lang="en-US" altLang="zh-CN" dirty="0">
              <a:solidFill>
                <a:srgbClr val="1649FF"/>
              </a:solidFill>
            </a:endParaRPr>
          </a:p>
        </p:txBody>
      </p:sp>
    </p:spTree>
    <p:extLst>
      <p:ext uri="{BB962C8B-B14F-4D97-AF65-F5344CB8AC3E}">
        <p14:creationId xmlns:p14="http://schemas.microsoft.com/office/powerpoint/2010/main" val="1592995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椭圆 1">
            <a:extLst>
              <a:ext uri="{FF2B5EF4-FFF2-40B4-BE49-F238E27FC236}">
                <a16:creationId xmlns:a16="http://schemas.microsoft.com/office/drawing/2014/main" id="{502B24A9-6C91-4152-B5E5-4F82ECCF1E1E}"/>
              </a:ext>
            </a:extLst>
          </p:cNvPr>
          <p:cNvSpPr/>
          <p:nvPr/>
        </p:nvSpPr>
        <p:spPr>
          <a:xfrm>
            <a:off x="5246624" y="2125472"/>
            <a:ext cx="2511552" cy="2511552"/>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r>
              <a:rPr lang="zh-CN" altLang="en-US" sz="2000" dirty="0">
                <a:solidFill>
                  <a:schemeClr val="tx1"/>
                </a:solidFill>
              </a:rPr>
              <a:t>神经网络模型的种类</a:t>
            </a:r>
          </a:p>
          <a:p>
            <a:pPr defTabSz="975390" hangingPunct="1"/>
            <a:endParaRPr lang="zh-CN" altLang="en-US" sz="1920" kern="1200" dirty="0">
              <a:solidFill>
                <a:schemeClr val="tx1"/>
              </a:solidFill>
              <a:latin typeface="Roboto Regular"/>
            </a:endParaRPr>
          </a:p>
        </p:txBody>
      </p:sp>
      <p:sp>
        <p:nvSpPr>
          <p:cNvPr id="5" name="空心弧 4">
            <a:extLst>
              <a:ext uri="{FF2B5EF4-FFF2-40B4-BE49-F238E27FC236}">
                <a16:creationId xmlns:a16="http://schemas.microsoft.com/office/drawing/2014/main" id="{B2EE7CE6-3FBB-4660-A0CB-F70CDB9360CC}"/>
              </a:ext>
            </a:extLst>
          </p:cNvPr>
          <p:cNvSpPr/>
          <p:nvPr/>
        </p:nvSpPr>
        <p:spPr>
          <a:xfrm flipV="1">
            <a:off x="3205142" y="83990"/>
            <a:ext cx="6594517" cy="6594517"/>
          </a:xfrm>
          <a:prstGeom prst="blockArc">
            <a:avLst>
              <a:gd name="adj1" fmla="val 10767504"/>
              <a:gd name="adj2" fmla="val 36158"/>
              <a:gd name="adj3" fmla="val 4152"/>
            </a:avLst>
          </a:prstGeom>
          <a:gradFill flip="none" rotWithShape="1">
            <a:gsLst>
              <a:gs pos="0">
                <a:schemeClr val="accent1">
                  <a:lumMod val="45000"/>
                  <a:lumOff val="55000"/>
                  <a:alpha val="0"/>
                </a:schemeClr>
              </a:gs>
              <a:gs pos="100000">
                <a:schemeClr val="accent1">
                  <a:lumMod val="30000"/>
                  <a:lumOff val="70000"/>
                  <a:alpha val="34000"/>
                </a:scheme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endParaRPr lang="zh-CN" altLang="en-US" sz="1920" kern="1200">
              <a:solidFill>
                <a:prstClr val="black"/>
              </a:solidFill>
              <a:latin typeface="Roboto Regular"/>
            </a:endParaRPr>
          </a:p>
        </p:txBody>
      </p:sp>
      <p:sp>
        <p:nvSpPr>
          <p:cNvPr id="6" name="椭圆 5">
            <a:extLst>
              <a:ext uri="{FF2B5EF4-FFF2-40B4-BE49-F238E27FC236}">
                <a16:creationId xmlns:a16="http://schemas.microsoft.com/office/drawing/2014/main" id="{581E9E87-1E76-4E26-92B0-6C299DAB0139}"/>
              </a:ext>
            </a:extLst>
          </p:cNvPr>
          <p:cNvSpPr/>
          <p:nvPr/>
        </p:nvSpPr>
        <p:spPr>
          <a:xfrm>
            <a:off x="9199542" y="2908470"/>
            <a:ext cx="945557" cy="945557"/>
          </a:xfrm>
          <a:prstGeom prst="ellipse">
            <a:avLst/>
          </a:prstGeom>
          <a:solidFill>
            <a:schemeClr val="accent1">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r>
              <a:rPr lang="en-US" altLang="zh-CN" sz="1600" kern="1200" dirty="0">
                <a:solidFill>
                  <a:schemeClr val="tx1"/>
                </a:solidFill>
                <a:latin typeface="Roboto Regular"/>
              </a:rPr>
              <a:t>DNN</a:t>
            </a:r>
            <a:endParaRPr lang="zh-CN" altLang="en-US" sz="1600" kern="1200" dirty="0">
              <a:solidFill>
                <a:schemeClr val="tx1"/>
              </a:solidFill>
              <a:latin typeface="Roboto Regular"/>
            </a:endParaRPr>
          </a:p>
        </p:txBody>
      </p:sp>
      <p:sp>
        <p:nvSpPr>
          <p:cNvPr id="7" name="椭圆 6">
            <a:extLst>
              <a:ext uri="{FF2B5EF4-FFF2-40B4-BE49-F238E27FC236}">
                <a16:creationId xmlns:a16="http://schemas.microsoft.com/office/drawing/2014/main" id="{50284E13-7096-4317-9F31-F6874F546B51}"/>
              </a:ext>
            </a:extLst>
          </p:cNvPr>
          <p:cNvSpPr/>
          <p:nvPr/>
        </p:nvSpPr>
        <p:spPr>
          <a:xfrm>
            <a:off x="8407062" y="4960790"/>
            <a:ext cx="945557" cy="945557"/>
          </a:xfrm>
          <a:prstGeom prst="ellipse">
            <a:avLst/>
          </a:prstGeom>
          <a:solidFill>
            <a:schemeClr val="accent1">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r>
              <a:rPr lang="en-US" altLang="zh-CN" sz="1600" kern="1200" dirty="0">
                <a:solidFill>
                  <a:schemeClr val="tx1"/>
                </a:solidFill>
                <a:latin typeface="Roboto Regular"/>
              </a:rPr>
              <a:t>CNN</a:t>
            </a:r>
            <a:endParaRPr lang="zh-CN" altLang="en-US" sz="1600" kern="1200" dirty="0">
              <a:solidFill>
                <a:schemeClr val="tx1"/>
              </a:solidFill>
              <a:latin typeface="Roboto Regular"/>
            </a:endParaRPr>
          </a:p>
        </p:txBody>
      </p:sp>
      <p:sp>
        <p:nvSpPr>
          <p:cNvPr id="8" name="椭圆 7">
            <a:extLst>
              <a:ext uri="{FF2B5EF4-FFF2-40B4-BE49-F238E27FC236}">
                <a16:creationId xmlns:a16="http://schemas.microsoft.com/office/drawing/2014/main" id="{B449E0BA-763D-4760-B248-8121B493C2B7}"/>
              </a:ext>
            </a:extLst>
          </p:cNvPr>
          <p:cNvSpPr/>
          <p:nvPr/>
        </p:nvSpPr>
        <p:spPr>
          <a:xfrm>
            <a:off x="6029622" y="6058070"/>
            <a:ext cx="945557" cy="945557"/>
          </a:xfrm>
          <a:prstGeom prst="ellipse">
            <a:avLst/>
          </a:prstGeom>
          <a:solidFill>
            <a:schemeClr val="accent1">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r>
              <a:rPr lang="en-US" altLang="zh-CN" sz="1600" kern="1200" dirty="0">
                <a:solidFill>
                  <a:schemeClr val="tx1"/>
                </a:solidFill>
                <a:latin typeface="Roboto Regular"/>
              </a:rPr>
              <a:t>RNN</a:t>
            </a:r>
            <a:endParaRPr lang="zh-CN" altLang="en-US" sz="1600" kern="1200" dirty="0">
              <a:solidFill>
                <a:schemeClr val="tx1"/>
              </a:solidFill>
              <a:latin typeface="Roboto Regular"/>
            </a:endParaRPr>
          </a:p>
        </p:txBody>
      </p:sp>
      <p:sp>
        <p:nvSpPr>
          <p:cNvPr id="11" name="椭圆 10">
            <a:extLst>
              <a:ext uri="{FF2B5EF4-FFF2-40B4-BE49-F238E27FC236}">
                <a16:creationId xmlns:a16="http://schemas.microsoft.com/office/drawing/2014/main" id="{5276EA74-A2EF-4EDE-8031-CA60DF4589C7}"/>
              </a:ext>
            </a:extLst>
          </p:cNvPr>
          <p:cNvSpPr/>
          <p:nvPr/>
        </p:nvSpPr>
        <p:spPr>
          <a:xfrm flipH="1">
            <a:off x="2791968" y="2908470"/>
            <a:ext cx="945557" cy="945557"/>
          </a:xfrm>
          <a:prstGeom prst="ellipse">
            <a:avLst/>
          </a:prstGeom>
          <a:solidFill>
            <a:schemeClr val="accent1">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r>
              <a:rPr lang="en-US" altLang="zh-CN" sz="1920" kern="1200" dirty="0">
                <a:solidFill>
                  <a:schemeClr val="tx1"/>
                </a:solidFill>
                <a:latin typeface="Roboto Regular"/>
              </a:rPr>
              <a:t>… </a:t>
            </a:r>
            <a:endParaRPr lang="zh-CN" altLang="en-US" sz="1920" kern="1200" dirty="0">
              <a:solidFill>
                <a:schemeClr val="tx1"/>
              </a:solidFill>
              <a:latin typeface="Roboto Regular"/>
            </a:endParaRPr>
          </a:p>
        </p:txBody>
      </p:sp>
      <p:sp>
        <p:nvSpPr>
          <p:cNvPr id="12" name="椭圆 11">
            <a:extLst>
              <a:ext uri="{FF2B5EF4-FFF2-40B4-BE49-F238E27FC236}">
                <a16:creationId xmlns:a16="http://schemas.microsoft.com/office/drawing/2014/main" id="{3F808C5A-71C2-46BC-9D31-6E689D40FE0D}"/>
              </a:ext>
            </a:extLst>
          </p:cNvPr>
          <p:cNvSpPr/>
          <p:nvPr/>
        </p:nvSpPr>
        <p:spPr>
          <a:xfrm flipH="1">
            <a:off x="3584448" y="4960790"/>
            <a:ext cx="945557" cy="945557"/>
          </a:xfrm>
          <a:prstGeom prst="ellipse">
            <a:avLst/>
          </a:prstGeom>
          <a:solidFill>
            <a:schemeClr val="accent1">
              <a:lumMod val="40000"/>
              <a:lumOff val="60000"/>
            </a:schemeClr>
          </a:solidFill>
          <a:ln>
            <a:solidFill>
              <a:schemeClr val="accent1">
                <a:shade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r>
              <a:rPr lang="en-US" altLang="zh-CN" sz="1600" kern="1200" dirty="0">
                <a:solidFill>
                  <a:schemeClr val="tx1"/>
                </a:solidFill>
                <a:latin typeface="Roboto Regular"/>
              </a:rPr>
              <a:t>GNN</a:t>
            </a:r>
            <a:endParaRPr lang="zh-CN" altLang="en-US" sz="1600" kern="1200" dirty="0">
              <a:solidFill>
                <a:schemeClr val="tx1"/>
              </a:solidFill>
              <a:latin typeface="Roboto Regular"/>
            </a:endParaRPr>
          </a:p>
        </p:txBody>
      </p:sp>
      <p:cxnSp>
        <p:nvCxnSpPr>
          <p:cNvPr id="14" name="直接箭头连接符 13">
            <a:extLst>
              <a:ext uri="{FF2B5EF4-FFF2-40B4-BE49-F238E27FC236}">
                <a16:creationId xmlns:a16="http://schemas.microsoft.com/office/drawing/2014/main" id="{D800DC9E-1342-48D1-AD5E-5830F3590625}"/>
              </a:ext>
            </a:extLst>
          </p:cNvPr>
          <p:cNvCxnSpPr>
            <a:cxnSpLocks/>
            <a:stCxn id="2" idx="4"/>
            <a:endCxn id="8" idx="0"/>
          </p:cNvCxnSpPr>
          <p:nvPr/>
        </p:nvCxnSpPr>
        <p:spPr>
          <a:xfrm>
            <a:off x="6502400" y="4637024"/>
            <a:ext cx="0" cy="142104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直接箭头连接符 15">
            <a:extLst>
              <a:ext uri="{FF2B5EF4-FFF2-40B4-BE49-F238E27FC236}">
                <a16:creationId xmlns:a16="http://schemas.microsoft.com/office/drawing/2014/main" id="{D68799B7-A953-4658-AFFF-8D743836A947}"/>
              </a:ext>
            </a:extLst>
          </p:cNvPr>
          <p:cNvCxnSpPr>
            <a:cxnSpLocks/>
            <a:endCxn id="7" idx="1"/>
          </p:cNvCxnSpPr>
          <p:nvPr/>
        </p:nvCxnSpPr>
        <p:spPr>
          <a:xfrm>
            <a:off x="6502401" y="3366347"/>
            <a:ext cx="2043135" cy="1732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9" name="直接箭头连接符 18">
            <a:extLst>
              <a:ext uri="{FF2B5EF4-FFF2-40B4-BE49-F238E27FC236}">
                <a16:creationId xmlns:a16="http://schemas.microsoft.com/office/drawing/2014/main" id="{3D12F755-58E0-4B4F-B310-3EC29E3D3061}"/>
              </a:ext>
            </a:extLst>
          </p:cNvPr>
          <p:cNvCxnSpPr>
            <a:cxnSpLocks/>
            <a:endCxn id="6" idx="2"/>
          </p:cNvCxnSpPr>
          <p:nvPr/>
        </p:nvCxnSpPr>
        <p:spPr>
          <a:xfrm>
            <a:off x="6502400" y="3366347"/>
            <a:ext cx="2697141" cy="14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1" name="直接箭头连接符 20">
            <a:extLst>
              <a:ext uri="{FF2B5EF4-FFF2-40B4-BE49-F238E27FC236}">
                <a16:creationId xmlns:a16="http://schemas.microsoft.com/office/drawing/2014/main" id="{26742892-036B-450C-B740-96C9F7DA54E8}"/>
              </a:ext>
            </a:extLst>
          </p:cNvPr>
          <p:cNvCxnSpPr>
            <a:cxnSpLocks/>
            <a:endCxn id="11" idx="2"/>
          </p:cNvCxnSpPr>
          <p:nvPr/>
        </p:nvCxnSpPr>
        <p:spPr>
          <a:xfrm flipH="1">
            <a:off x="3737525" y="3366347"/>
            <a:ext cx="2764875" cy="149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直接箭头连接符 22">
            <a:extLst>
              <a:ext uri="{FF2B5EF4-FFF2-40B4-BE49-F238E27FC236}">
                <a16:creationId xmlns:a16="http://schemas.microsoft.com/office/drawing/2014/main" id="{775695C0-40F8-4335-AB80-3771027AD993}"/>
              </a:ext>
            </a:extLst>
          </p:cNvPr>
          <p:cNvCxnSpPr>
            <a:cxnSpLocks/>
            <a:endCxn id="12" idx="1"/>
          </p:cNvCxnSpPr>
          <p:nvPr/>
        </p:nvCxnSpPr>
        <p:spPr>
          <a:xfrm flipH="1">
            <a:off x="4391532" y="3366347"/>
            <a:ext cx="2110869" cy="173291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32" name="图片 31">
            <a:extLst>
              <a:ext uri="{FF2B5EF4-FFF2-40B4-BE49-F238E27FC236}">
                <a16:creationId xmlns:a16="http://schemas.microsoft.com/office/drawing/2014/main" id="{1DEC4085-A7D5-4286-A42B-5B89A70E5B18}"/>
              </a:ext>
            </a:extLst>
          </p:cNvPr>
          <p:cNvPicPr>
            <a:picLocks noChangeAspect="1"/>
          </p:cNvPicPr>
          <p:nvPr/>
        </p:nvPicPr>
        <p:blipFill rotWithShape="1">
          <a:blip r:embed="rId2"/>
          <a:srcRect t="17504"/>
          <a:stretch/>
        </p:blipFill>
        <p:spPr>
          <a:xfrm>
            <a:off x="10403063" y="2710688"/>
            <a:ext cx="1562180" cy="1341120"/>
          </a:xfrm>
          <a:prstGeom prst="rect">
            <a:avLst/>
          </a:prstGeom>
        </p:spPr>
      </p:pic>
      <p:pic>
        <p:nvPicPr>
          <p:cNvPr id="33" name="图片 32">
            <a:extLst>
              <a:ext uri="{FF2B5EF4-FFF2-40B4-BE49-F238E27FC236}">
                <a16:creationId xmlns:a16="http://schemas.microsoft.com/office/drawing/2014/main" id="{3E39090A-C4E4-4FAC-8265-E87969A919B8}"/>
              </a:ext>
            </a:extLst>
          </p:cNvPr>
          <p:cNvPicPr>
            <a:picLocks noChangeAspect="1"/>
          </p:cNvPicPr>
          <p:nvPr/>
        </p:nvPicPr>
        <p:blipFill rotWithShape="1">
          <a:blip r:embed="rId3"/>
          <a:srcRect t="6311"/>
          <a:stretch/>
        </p:blipFill>
        <p:spPr>
          <a:xfrm>
            <a:off x="9646130" y="4722853"/>
            <a:ext cx="2679838" cy="1588527"/>
          </a:xfrm>
          <a:prstGeom prst="rect">
            <a:avLst/>
          </a:prstGeom>
        </p:spPr>
      </p:pic>
      <p:pic>
        <p:nvPicPr>
          <p:cNvPr id="34" name="图片 33">
            <a:extLst>
              <a:ext uri="{FF2B5EF4-FFF2-40B4-BE49-F238E27FC236}">
                <a16:creationId xmlns:a16="http://schemas.microsoft.com/office/drawing/2014/main" id="{E55249FA-152B-4CA4-83AF-E83C03B8195E}"/>
              </a:ext>
            </a:extLst>
          </p:cNvPr>
          <p:cNvPicPr>
            <a:picLocks noChangeAspect="1"/>
          </p:cNvPicPr>
          <p:nvPr/>
        </p:nvPicPr>
        <p:blipFill rotWithShape="1">
          <a:blip r:embed="rId4"/>
          <a:srcRect t="33734"/>
          <a:stretch/>
        </p:blipFill>
        <p:spPr>
          <a:xfrm>
            <a:off x="5474129" y="7313845"/>
            <a:ext cx="2190863" cy="997336"/>
          </a:xfrm>
          <a:prstGeom prst="rect">
            <a:avLst/>
          </a:prstGeom>
        </p:spPr>
      </p:pic>
      <p:pic>
        <p:nvPicPr>
          <p:cNvPr id="4" name="图片 3">
            <a:extLst>
              <a:ext uri="{FF2B5EF4-FFF2-40B4-BE49-F238E27FC236}">
                <a16:creationId xmlns:a16="http://schemas.microsoft.com/office/drawing/2014/main" id="{61C448AE-60E7-40E5-9FC1-F8D94F9B245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80520" y="6091398"/>
            <a:ext cx="3822896" cy="1981302"/>
          </a:xfrm>
          <a:prstGeom prst="rect">
            <a:avLst/>
          </a:prstGeom>
        </p:spPr>
      </p:pic>
      <p:sp>
        <p:nvSpPr>
          <p:cNvPr id="9" name="文本框 8">
            <a:extLst>
              <a:ext uri="{FF2B5EF4-FFF2-40B4-BE49-F238E27FC236}">
                <a16:creationId xmlns:a16="http://schemas.microsoft.com/office/drawing/2014/main" id="{DF899324-BAA3-4D00-8D34-241CFF090D95}"/>
              </a:ext>
            </a:extLst>
          </p:cNvPr>
          <p:cNvSpPr txBox="1"/>
          <p:nvPr/>
        </p:nvSpPr>
        <p:spPr>
          <a:xfrm>
            <a:off x="3383061" y="745974"/>
            <a:ext cx="6718300" cy="707886"/>
          </a:xfrm>
          <a:prstGeom prst="rect">
            <a:avLst/>
          </a:prstGeom>
          <a:noFill/>
        </p:spPr>
        <p:txBody>
          <a:bodyPr wrap="square" rtlCol="0">
            <a:spAutoFit/>
          </a:bodyPr>
          <a:lstStyle/>
          <a:p>
            <a:r>
              <a:rPr lang="zh-CN" altLang="en-US" dirty="0">
                <a:solidFill>
                  <a:schemeClr val="tx1"/>
                </a:solidFill>
              </a:rPr>
              <a:t>算法好多，哪个才适合？！</a:t>
            </a:r>
          </a:p>
        </p:txBody>
      </p:sp>
      <p:sp>
        <p:nvSpPr>
          <p:cNvPr id="10" name="文本框 9">
            <a:extLst>
              <a:ext uri="{FF2B5EF4-FFF2-40B4-BE49-F238E27FC236}">
                <a16:creationId xmlns:a16="http://schemas.microsoft.com/office/drawing/2014/main" id="{4006ABFC-5AD6-441D-9875-5FF0CC7EA715}"/>
              </a:ext>
            </a:extLst>
          </p:cNvPr>
          <p:cNvSpPr txBox="1"/>
          <p:nvPr/>
        </p:nvSpPr>
        <p:spPr>
          <a:xfrm>
            <a:off x="2052913" y="8761924"/>
            <a:ext cx="8760101" cy="830997"/>
          </a:xfrm>
          <a:prstGeom prst="rect">
            <a:avLst/>
          </a:prstGeom>
          <a:solidFill>
            <a:srgbClr val="FFC000"/>
          </a:solid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US" altLang="zh-CN" sz="2400" dirty="0"/>
              <a:t>Relational inductive bias, deep learning, and graph networks</a:t>
            </a:r>
          </a:p>
          <a:p>
            <a:r>
              <a:rPr lang="en-US" altLang="zh-CN" sz="2400" dirty="0"/>
              <a:t>arXiv:1806.01261 </a:t>
            </a:r>
            <a:r>
              <a:rPr lang="zh-CN" altLang="en-US" sz="2400" dirty="0">
                <a:solidFill>
                  <a:srgbClr val="C00000"/>
                </a:solidFill>
              </a:rPr>
              <a:t>（值得研读的</a:t>
            </a:r>
            <a:r>
              <a:rPr lang="en-US" altLang="zh-CN" sz="2400" dirty="0">
                <a:solidFill>
                  <a:srgbClr val="C00000"/>
                </a:solidFill>
              </a:rPr>
              <a:t>review</a:t>
            </a:r>
            <a:r>
              <a:rPr lang="zh-CN" altLang="en-US" sz="2400" dirty="0">
                <a:solidFill>
                  <a:srgbClr val="C00000"/>
                </a:solidFill>
              </a:rPr>
              <a:t>）</a:t>
            </a:r>
          </a:p>
        </p:txBody>
      </p:sp>
    </p:spTree>
    <p:extLst>
      <p:ext uri="{BB962C8B-B14F-4D97-AF65-F5344CB8AC3E}">
        <p14:creationId xmlns:p14="http://schemas.microsoft.com/office/powerpoint/2010/main" val="281375596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9501FD4E-5CEA-094B-9556-46772BDFF632}"/>
              </a:ext>
            </a:extLst>
          </p:cNvPr>
          <p:cNvSpPr txBox="1"/>
          <p:nvPr/>
        </p:nvSpPr>
        <p:spPr>
          <a:xfrm>
            <a:off x="5173174" y="1267891"/>
            <a:ext cx="3239668" cy="133369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rgbClr val="1649FF"/>
                </a:solidFill>
              </a:rPr>
              <a:t>归纳偏好</a:t>
            </a:r>
            <a:endParaRPr kumimoji="0" lang="en-US" altLang="zh-CN" sz="4000" b="0" i="0" u="none" strike="noStrike" cap="none" spc="0" normalizeH="0" baseline="0" dirty="0">
              <a:ln>
                <a:noFill/>
              </a:ln>
              <a:solidFill>
                <a:srgbClr val="1649FF"/>
              </a:solidFill>
              <a:effectLst/>
              <a:uFillTx/>
              <a:latin typeface="+mn-lt"/>
              <a:ea typeface="+mn-ea"/>
              <a:cs typeface="+mn-cs"/>
              <a:sym typeface="Avenir Light"/>
            </a:endParaRPr>
          </a:p>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1649FF"/>
                </a:solidFill>
                <a:effectLst/>
                <a:uFillTx/>
                <a:latin typeface="+mn-lt"/>
                <a:ea typeface="+mn-ea"/>
                <a:cs typeface="+mn-cs"/>
                <a:sym typeface="Avenir Light"/>
              </a:rPr>
              <a:t>Inductive</a:t>
            </a: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 </a:t>
            </a:r>
            <a:r>
              <a:rPr lang="en-US" altLang="zh-CN" dirty="0">
                <a:solidFill>
                  <a:srgbClr val="1649FF"/>
                </a:solidFill>
              </a:rPr>
              <a:t>b</a:t>
            </a:r>
            <a:r>
              <a:rPr kumimoji="0" lang="en-US" altLang="zh-CN" sz="4000" b="0" i="0" u="none" strike="noStrike" cap="none" spc="0" normalizeH="0" baseline="0" dirty="0">
                <a:ln>
                  <a:noFill/>
                </a:ln>
                <a:solidFill>
                  <a:srgbClr val="1649FF"/>
                </a:solidFill>
                <a:effectLst/>
                <a:uFillTx/>
                <a:latin typeface="+mn-lt"/>
                <a:ea typeface="+mn-ea"/>
                <a:cs typeface="+mn-cs"/>
                <a:sym typeface="Avenir Light"/>
              </a:rPr>
              <a:t>ias</a:t>
            </a:r>
            <a:endParaRPr kumimoji="0" lang="zh-CN" altLang="en-US" sz="4000" b="0" i="0" u="none" strike="noStrike" cap="none" spc="0" normalizeH="0" baseline="0" dirty="0">
              <a:ln>
                <a:noFill/>
              </a:ln>
              <a:solidFill>
                <a:srgbClr val="1649FF"/>
              </a:solidFill>
              <a:effectLst/>
              <a:uFillTx/>
              <a:latin typeface="+mn-lt"/>
              <a:ea typeface="+mn-ea"/>
              <a:cs typeface="+mn-cs"/>
              <a:sym typeface="Avenir Light"/>
            </a:endParaRPr>
          </a:p>
        </p:txBody>
      </p:sp>
      <p:sp>
        <p:nvSpPr>
          <p:cNvPr id="3" name="矩形 2">
            <a:extLst>
              <a:ext uri="{FF2B5EF4-FFF2-40B4-BE49-F238E27FC236}">
                <a16:creationId xmlns:a16="http://schemas.microsoft.com/office/drawing/2014/main" id="{E4059006-1927-42C2-B763-C37AE0242186}"/>
              </a:ext>
            </a:extLst>
          </p:cNvPr>
          <p:cNvSpPr/>
          <p:nvPr/>
        </p:nvSpPr>
        <p:spPr>
          <a:xfrm>
            <a:off x="590550" y="530295"/>
            <a:ext cx="4484884" cy="707886"/>
          </a:xfrm>
          <a:prstGeom prst="rect">
            <a:avLst/>
          </a:prstGeom>
        </p:spPr>
        <p:txBody>
          <a:bodyPr wrap="square">
            <a:spAutoFit/>
          </a:bodyPr>
          <a:lstStyle/>
          <a:p>
            <a:r>
              <a:rPr lang="zh-CN" altLang="en-US" dirty="0">
                <a:solidFill>
                  <a:schemeClr val="bg1"/>
                </a:solidFill>
              </a:rPr>
              <a:t>什么样算法合适？</a:t>
            </a:r>
          </a:p>
        </p:txBody>
      </p:sp>
      <p:sp>
        <p:nvSpPr>
          <p:cNvPr id="4" name="矩形 3">
            <a:extLst>
              <a:ext uri="{FF2B5EF4-FFF2-40B4-BE49-F238E27FC236}">
                <a16:creationId xmlns:a16="http://schemas.microsoft.com/office/drawing/2014/main" id="{63AA4016-E103-4FDD-8479-9552691E3A50}"/>
              </a:ext>
            </a:extLst>
          </p:cNvPr>
          <p:cNvSpPr/>
          <p:nvPr/>
        </p:nvSpPr>
        <p:spPr>
          <a:xfrm>
            <a:off x="832208" y="2780178"/>
            <a:ext cx="11156950" cy="5567037"/>
          </a:xfrm>
          <a:prstGeom prst="rect">
            <a:avLst/>
          </a:prstGeom>
        </p:spPr>
        <p:txBody>
          <a:bodyPr wrap="square">
            <a:spAutoFit/>
          </a:bodyPr>
          <a:lstStyle/>
          <a:p>
            <a:pPr marL="342900" indent="-342900" algn="l">
              <a:lnSpc>
                <a:spcPct val="150000"/>
              </a:lnSpc>
              <a:buFont typeface="Arial" panose="020B0604020202020204" pitchFamily="34" charset="0"/>
              <a:buChar char="•"/>
            </a:pPr>
            <a:r>
              <a:rPr lang="en-US" altLang="zh-CN" sz="2400" dirty="0">
                <a:solidFill>
                  <a:schemeClr val="bg1"/>
                </a:solidFill>
                <a:latin typeface="微软雅黑" panose="020B0503020204020204" pitchFamily="34" charset="-122"/>
                <a:ea typeface="微软雅黑" panose="020B0503020204020204" pitchFamily="34" charset="-122"/>
              </a:rPr>
              <a:t>NFL</a:t>
            </a:r>
            <a:r>
              <a:rPr lang="zh-CN" altLang="en-US" sz="2400" dirty="0">
                <a:solidFill>
                  <a:schemeClr val="bg1"/>
                </a:solidFill>
                <a:latin typeface="微软雅黑" panose="020B0503020204020204" pitchFamily="34" charset="-122"/>
                <a:ea typeface="微软雅黑" panose="020B0503020204020204" pitchFamily="34" charset="-122"/>
              </a:rPr>
              <a:t>定理指出学习是不可能的，除非有先验知识。</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gn="l">
              <a:lnSpc>
                <a:spcPct val="150000"/>
              </a:lnSpc>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通常情况下我们不知道上帝函数，但猜测它属于一个比较小的假设类别。</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gn="l">
              <a:lnSpc>
                <a:spcPct val="150000"/>
              </a:lnSpc>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这种基于先验知识对目标模型的判断就是 </a:t>
            </a:r>
            <a:r>
              <a:rPr lang="en-US" altLang="zh-CN" sz="2400" dirty="0">
                <a:solidFill>
                  <a:schemeClr val="bg1"/>
                </a:solidFill>
                <a:latin typeface="微软雅黑" panose="020B0503020204020204" pitchFamily="34" charset="-122"/>
                <a:ea typeface="微软雅黑" panose="020B0503020204020204" pitchFamily="34" charset="-122"/>
              </a:rPr>
              <a:t>inductive bias —— </a:t>
            </a:r>
            <a:r>
              <a:rPr lang="zh-CN" altLang="en-US" sz="2400" dirty="0">
                <a:solidFill>
                  <a:schemeClr val="bg1"/>
                </a:solidFill>
                <a:latin typeface="微软雅黑" panose="020B0503020204020204" pitchFamily="34" charset="-122"/>
                <a:ea typeface="微软雅黑" panose="020B0503020204020204" pitchFamily="34" charset="-122"/>
              </a:rPr>
              <a:t>归纳偏好。归纳偏好所做的事情就是将无限可能的目标函数约束在一个有限的假设类别当中。</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gn="l">
              <a:lnSpc>
                <a:spcPct val="150000"/>
              </a:lnSpc>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这样模型学习才能成为可能。如果给出更加宽松的模型假设类别，也即用更弱的 </a:t>
            </a:r>
            <a:r>
              <a:rPr lang="en-US" altLang="zh-CN" sz="2400" dirty="0">
                <a:solidFill>
                  <a:schemeClr val="bg1"/>
                </a:solidFill>
                <a:latin typeface="微软雅黑" panose="020B0503020204020204" pitchFamily="34" charset="-122"/>
                <a:ea typeface="微软雅黑" panose="020B0503020204020204" pitchFamily="34" charset="-122"/>
              </a:rPr>
              <a:t>inductive bias</a:t>
            </a:r>
            <a:r>
              <a:rPr lang="zh-CN" altLang="en-US" sz="2400" dirty="0">
                <a:solidFill>
                  <a:schemeClr val="bg1"/>
                </a:solidFill>
                <a:latin typeface="微软雅黑" panose="020B0503020204020204" pitchFamily="34" charset="-122"/>
                <a:ea typeface="微软雅黑" panose="020B0503020204020204" pitchFamily="34" charset="-122"/>
              </a:rPr>
              <a:t>，那我们更有可能得到强力模型 </a:t>
            </a:r>
            <a:r>
              <a:rPr lang="en-US" altLang="zh-CN" sz="2400" dirty="0">
                <a:solidFill>
                  <a:schemeClr val="bg1"/>
                </a:solidFill>
                <a:latin typeface="微软雅黑" panose="020B0503020204020204" pitchFamily="34" charset="-122"/>
                <a:ea typeface="微软雅黑" panose="020B0503020204020204" pitchFamily="34" charset="-122"/>
              </a:rPr>
              <a:t>—— </a:t>
            </a:r>
            <a:r>
              <a:rPr lang="zh-CN" altLang="en-US" sz="2400" dirty="0">
                <a:solidFill>
                  <a:schemeClr val="bg1"/>
                </a:solidFill>
                <a:latin typeface="微软雅黑" panose="020B0503020204020204" pitchFamily="34" charset="-122"/>
                <a:ea typeface="微软雅黑" panose="020B0503020204020204" pitchFamily="34" charset="-122"/>
              </a:rPr>
              <a:t>更接近目标函数 </a:t>
            </a:r>
            <a:r>
              <a:rPr lang="en-US" altLang="zh-CN" sz="2400" dirty="0">
                <a:solidFill>
                  <a:schemeClr val="bg1"/>
                </a:solidFill>
                <a:latin typeface="微软雅黑" panose="020B0503020204020204" pitchFamily="34" charset="-122"/>
                <a:ea typeface="微软雅黑" panose="020B0503020204020204" pitchFamily="34" charset="-122"/>
              </a:rPr>
              <a:t>F</a:t>
            </a:r>
            <a:r>
              <a:rPr lang="zh-CN" altLang="en-US" sz="2400" dirty="0">
                <a:solidFill>
                  <a:schemeClr val="bg1"/>
                </a:solidFill>
                <a:latin typeface="微软雅黑" panose="020B0503020204020204" pitchFamily="34" charset="-122"/>
                <a:ea typeface="微软雅黑" panose="020B0503020204020204" pitchFamily="34" charset="-122"/>
              </a:rPr>
              <a:t>，但是训练变得非常困难，乃至不可能。</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gn="l">
              <a:lnSpc>
                <a:spcPct val="150000"/>
              </a:lnSpc>
              <a:buFont typeface="Arial" panose="020B0604020202020204" pitchFamily="34" charset="0"/>
              <a:buChar char="•"/>
            </a:pPr>
            <a:r>
              <a:rPr lang="zh-CN" altLang="en-US" sz="2400" dirty="0">
                <a:solidFill>
                  <a:schemeClr val="bg1"/>
                </a:solidFill>
                <a:latin typeface="微软雅黑" panose="020B0503020204020204" pitchFamily="34" charset="-122"/>
                <a:ea typeface="微软雅黑" panose="020B0503020204020204" pitchFamily="34" charset="-122"/>
              </a:rPr>
              <a:t>损失由</a:t>
            </a:r>
            <a:r>
              <a:rPr lang="zh-CN" altLang="en-US" sz="2400" dirty="0">
                <a:solidFill>
                  <a:srgbClr val="C00000"/>
                </a:solidFill>
                <a:latin typeface="微软雅黑" panose="020B0503020204020204" pitchFamily="34" charset="-122"/>
                <a:ea typeface="微软雅黑" panose="020B0503020204020204" pitchFamily="34" charset="-122"/>
              </a:rPr>
              <a:t>近似损失</a:t>
            </a:r>
            <a:r>
              <a:rPr lang="zh-CN" altLang="en-US" sz="2400" dirty="0">
                <a:solidFill>
                  <a:schemeClr val="bg1"/>
                </a:solidFill>
                <a:latin typeface="微软雅黑" panose="020B0503020204020204" pitchFamily="34" charset="-122"/>
                <a:ea typeface="微软雅黑" panose="020B0503020204020204" pitchFamily="34" charset="-122"/>
              </a:rPr>
              <a:t>和</a:t>
            </a:r>
            <a:r>
              <a:rPr lang="zh-CN" altLang="en-US" sz="2400" dirty="0">
                <a:solidFill>
                  <a:srgbClr val="C00000"/>
                </a:solidFill>
                <a:latin typeface="微软雅黑" panose="020B0503020204020204" pitchFamily="34" charset="-122"/>
                <a:ea typeface="微软雅黑" panose="020B0503020204020204" pitchFamily="34" charset="-122"/>
              </a:rPr>
              <a:t>估计损失</a:t>
            </a:r>
            <a:r>
              <a:rPr lang="zh-CN" altLang="en-US" sz="2400" dirty="0">
                <a:solidFill>
                  <a:schemeClr val="bg1"/>
                </a:solidFill>
                <a:latin typeface="微软雅黑" panose="020B0503020204020204" pitchFamily="34" charset="-122"/>
                <a:ea typeface="微软雅黑" panose="020B0503020204020204" pitchFamily="34" charset="-122"/>
              </a:rPr>
              <a:t>组成，弱</a:t>
            </a:r>
            <a:r>
              <a:rPr lang="en-US" altLang="zh-CN" sz="2400" dirty="0">
                <a:solidFill>
                  <a:schemeClr val="bg1"/>
                </a:solidFill>
                <a:latin typeface="微软雅黑" panose="020B0503020204020204" pitchFamily="34" charset="-122"/>
                <a:ea typeface="微软雅黑" panose="020B0503020204020204" pitchFamily="34" charset="-122"/>
              </a:rPr>
              <a:t>bias</a:t>
            </a:r>
            <a:r>
              <a:rPr lang="zh-CN" altLang="en-US" sz="2400" dirty="0">
                <a:solidFill>
                  <a:schemeClr val="bg1"/>
                </a:solidFill>
                <a:latin typeface="微软雅黑" panose="020B0503020204020204" pitchFamily="34" charset="-122"/>
                <a:ea typeface="微软雅黑" panose="020B0503020204020204" pitchFamily="34" charset="-122"/>
              </a:rPr>
              <a:t>虽然减少了近似损失，但会增大估计损失，模型更加难以学习，更容易过拟合。</a:t>
            </a:r>
            <a:endParaRPr lang="en-US" altLang="zh-CN" sz="2400" dirty="0">
              <a:solidFill>
                <a:schemeClr val="bg1"/>
              </a:solidFill>
              <a:latin typeface="微软雅黑" panose="020B0503020204020204" pitchFamily="34" charset="-122"/>
              <a:ea typeface="微软雅黑" panose="020B0503020204020204" pitchFamily="34" charset="-122"/>
            </a:endParaRPr>
          </a:p>
          <a:p>
            <a:pPr marL="342900" indent="-342900" algn="l">
              <a:lnSpc>
                <a:spcPct val="150000"/>
              </a:lnSpc>
              <a:buFont typeface="Arial" panose="020B0604020202020204" pitchFamily="34" charset="0"/>
              <a:buChar char="•"/>
            </a:pPr>
            <a:r>
              <a:rPr lang="zh-CN" altLang="en-US" sz="2400" dirty="0">
                <a:solidFill>
                  <a:srgbClr val="FF0000"/>
                </a:solidFill>
                <a:latin typeface="微软雅黑" panose="020B0503020204020204" pitchFamily="34" charset="-122"/>
                <a:ea typeface="微软雅黑" panose="020B0503020204020204" pitchFamily="34" charset="-122"/>
              </a:rPr>
              <a:t>学习者的归纳偏好是一组额外的假设，足以证明其归纳推理是演绎的推论</a:t>
            </a:r>
            <a:r>
              <a:rPr lang="zh-CN" altLang="en-US" sz="2400" dirty="0">
                <a:solidFill>
                  <a:schemeClr val="bg1"/>
                </a:solidFill>
                <a:latin typeface="微软雅黑" panose="020B0503020204020204" pitchFamily="34" charset="-122"/>
                <a:ea typeface="微软雅黑" panose="020B0503020204020204" pitchFamily="34" charset="-122"/>
              </a:rPr>
              <a:t>。</a:t>
            </a:r>
          </a:p>
        </p:txBody>
      </p:sp>
    </p:spTree>
    <p:extLst>
      <p:ext uri="{BB962C8B-B14F-4D97-AF65-F5344CB8AC3E}">
        <p14:creationId xmlns:p14="http://schemas.microsoft.com/office/powerpoint/2010/main" val="347964276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1517CF9-B091-0942-BC69-7A391306B73D}"/>
              </a:ext>
            </a:extLst>
          </p:cNvPr>
          <p:cNvSpPr txBox="1"/>
          <p:nvPr/>
        </p:nvSpPr>
        <p:spPr>
          <a:xfrm>
            <a:off x="5038065" y="913347"/>
            <a:ext cx="292868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图（</a:t>
            </a:r>
            <a:r>
              <a:rPr kumimoji="0" lang="en-US" altLang="zh-CN" sz="4000" b="0" i="0" u="none" strike="noStrike" cap="none" spc="0" normalizeH="0" baseline="0" dirty="0">
                <a:ln>
                  <a:noFill/>
                </a:ln>
                <a:solidFill>
                  <a:srgbClr val="1649FF"/>
                </a:solidFill>
                <a:effectLst/>
                <a:uFillTx/>
                <a:latin typeface="+mn-lt"/>
                <a:ea typeface="+mn-ea"/>
                <a:cs typeface="+mn-cs"/>
                <a:sym typeface="Avenir Light"/>
              </a:rPr>
              <a:t>Graph</a:t>
            </a: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a:t>
            </a:r>
            <a:endParaRPr kumimoji="0" lang="en-US" altLang="zh-CN" sz="4000" b="0" i="0" u="none" strike="noStrike" cap="none" spc="0" normalizeH="0" baseline="0" dirty="0">
              <a:ln>
                <a:noFill/>
              </a:ln>
              <a:solidFill>
                <a:srgbClr val="1649FF"/>
              </a:solidFill>
              <a:effectLst/>
              <a:uFillTx/>
              <a:latin typeface="+mn-lt"/>
              <a:ea typeface="+mn-ea"/>
              <a:cs typeface="+mn-cs"/>
              <a:sym typeface="Avenir Light"/>
            </a:endParaRPr>
          </a:p>
        </p:txBody>
      </p:sp>
      <p:pic>
        <p:nvPicPr>
          <p:cNvPr id="4" name="图片 3">
            <a:extLst>
              <a:ext uri="{FF2B5EF4-FFF2-40B4-BE49-F238E27FC236}">
                <a16:creationId xmlns:a16="http://schemas.microsoft.com/office/drawing/2014/main" id="{3A3C3BF1-6A4F-484A-AC97-5A480AF5692D}"/>
              </a:ext>
            </a:extLst>
          </p:cNvPr>
          <p:cNvPicPr>
            <a:picLocks noChangeAspect="1"/>
          </p:cNvPicPr>
          <p:nvPr/>
        </p:nvPicPr>
        <p:blipFill rotWithShape="1">
          <a:blip r:embed="rId2">
            <a:extLst>
              <a:ext uri="{28A0092B-C50C-407E-A947-70E740481C1C}">
                <a14:useLocalDpi xmlns:a14="http://schemas.microsoft.com/office/drawing/2010/main" val="0"/>
              </a:ext>
            </a:extLst>
          </a:blip>
          <a:srcRect t="22065" b="13176"/>
          <a:stretch/>
        </p:blipFill>
        <p:spPr>
          <a:xfrm>
            <a:off x="2309480" y="2117138"/>
            <a:ext cx="8661845" cy="2072640"/>
          </a:xfrm>
          <a:prstGeom prst="rect">
            <a:avLst/>
          </a:prstGeom>
        </p:spPr>
      </p:pic>
      <p:pic>
        <p:nvPicPr>
          <p:cNvPr id="6" name="图片 5">
            <a:extLst>
              <a:ext uri="{FF2B5EF4-FFF2-40B4-BE49-F238E27FC236}">
                <a16:creationId xmlns:a16="http://schemas.microsoft.com/office/drawing/2014/main" id="{776A62B3-9916-4251-A634-A8A47D64C911}"/>
              </a:ext>
            </a:extLst>
          </p:cNvPr>
          <p:cNvPicPr>
            <a:picLocks noChangeAspect="1"/>
          </p:cNvPicPr>
          <p:nvPr/>
        </p:nvPicPr>
        <p:blipFill rotWithShape="1">
          <a:blip r:embed="rId3">
            <a:extLst>
              <a:ext uri="{28A0092B-C50C-407E-A947-70E740481C1C}">
                <a14:useLocalDpi xmlns:a14="http://schemas.microsoft.com/office/drawing/2010/main" val="0"/>
              </a:ext>
            </a:extLst>
          </a:blip>
          <a:srcRect t="32833"/>
          <a:stretch/>
        </p:blipFill>
        <p:spPr>
          <a:xfrm>
            <a:off x="1977587" y="5313575"/>
            <a:ext cx="8585641" cy="2004712"/>
          </a:xfrm>
          <a:prstGeom prst="rect">
            <a:avLst/>
          </a:prstGeom>
        </p:spPr>
      </p:pic>
      <p:sp>
        <p:nvSpPr>
          <p:cNvPr id="7" name="文本框 6">
            <a:extLst>
              <a:ext uri="{FF2B5EF4-FFF2-40B4-BE49-F238E27FC236}">
                <a16:creationId xmlns:a16="http://schemas.microsoft.com/office/drawing/2014/main" id="{80E753F5-5BDE-4395-82BE-2049682455E6}"/>
              </a:ext>
            </a:extLst>
          </p:cNvPr>
          <p:cNvSpPr txBox="1"/>
          <p:nvPr/>
        </p:nvSpPr>
        <p:spPr>
          <a:xfrm>
            <a:off x="1177471" y="2435313"/>
            <a:ext cx="171200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rgbClr val="1649FF"/>
                </a:solidFill>
              </a:rPr>
              <a:t>图</a:t>
            </a:r>
            <a:r>
              <a:rPr lang="en-US" altLang="zh-CN" dirty="0">
                <a:solidFill>
                  <a:srgbClr val="1649FF"/>
                </a:solidFill>
                <a:sym typeface="Wingdings" panose="05000000000000000000" pitchFamily="2" charset="2"/>
              </a:rPr>
              <a:t> (V,E)</a:t>
            </a:r>
            <a:endParaRPr kumimoji="0" lang="en-US" altLang="zh-CN" sz="4000" b="0" i="0" u="none" strike="noStrike" cap="none" spc="0" normalizeH="0" baseline="0" dirty="0">
              <a:ln>
                <a:noFill/>
              </a:ln>
              <a:solidFill>
                <a:srgbClr val="1649FF"/>
              </a:solidFill>
              <a:effectLst/>
              <a:uFillTx/>
              <a:latin typeface="+mn-lt"/>
              <a:ea typeface="+mn-ea"/>
              <a:cs typeface="+mn-cs"/>
              <a:sym typeface="Avenir Light"/>
            </a:endParaRPr>
          </a:p>
        </p:txBody>
      </p:sp>
      <p:sp>
        <p:nvSpPr>
          <p:cNvPr id="8" name="文本框 7">
            <a:extLst>
              <a:ext uri="{FF2B5EF4-FFF2-40B4-BE49-F238E27FC236}">
                <a16:creationId xmlns:a16="http://schemas.microsoft.com/office/drawing/2014/main" id="{D1F99624-BCDB-42FD-8116-BF1F63103FEC}"/>
              </a:ext>
            </a:extLst>
          </p:cNvPr>
          <p:cNvSpPr txBox="1"/>
          <p:nvPr/>
        </p:nvSpPr>
        <p:spPr>
          <a:xfrm>
            <a:off x="1044424" y="4451846"/>
            <a:ext cx="1035379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度矩阵和邻接矩阵</a:t>
            </a:r>
            <a:r>
              <a:rPr kumimoji="0" lang="en-US" altLang="zh-CN" sz="4000" b="0" i="0" u="none" strike="noStrike" cap="none" spc="0" normalizeH="0" baseline="0" dirty="0">
                <a:ln>
                  <a:noFill/>
                </a:ln>
                <a:solidFill>
                  <a:srgbClr val="1649FF"/>
                </a:solidFill>
                <a:effectLst/>
                <a:uFillTx/>
                <a:latin typeface="+mn-lt"/>
                <a:ea typeface="+mn-ea"/>
                <a:cs typeface="+mn-cs"/>
                <a:sym typeface="Avenir Light"/>
              </a:rPr>
              <a:t>(degree and adjacent degree)</a:t>
            </a:r>
          </a:p>
        </p:txBody>
      </p:sp>
      <p:sp>
        <p:nvSpPr>
          <p:cNvPr id="9" name="矩形 8">
            <a:extLst>
              <a:ext uri="{FF2B5EF4-FFF2-40B4-BE49-F238E27FC236}">
                <a16:creationId xmlns:a16="http://schemas.microsoft.com/office/drawing/2014/main" id="{D29A785A-DA7E-4A6A-A650-3D9EDF3C3BC2}"/>
              </a:ext>
            </a:extLst>
          </p:cNvPr>
          <p:cNvSpPr/>
          <p:nvPr/>
        </p:nvSpPr>
        <p:spPr>
          <a:xfrm>
            <a:off x="2078422" y="8002222"/>
            <a:ext cx="8847955" cy="70788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a:spAutoFit/>
          </a:bodyPr>
          <a:lstStyle/>
          <a:p>
            <a:r>
              <a:rPr lang="zh-CN" altLang="en-US" dirty="0">
                <a:solidFill>
                  <a:schemeClr val="tx1"/>
                </a:solidFill>
              </a:rPr>
              <a:t>图表示的数据不再局限于欧氏空间</a:t>
            </a:r>
            <a:endParaRPr lang="en-US" altLang="zh-CN" dirty="0">
              <a:solidFill>
                <a:schemeClr val="tx1"/>
              </a:solidFill>
            </a:endParaRPr>
          </a:p>
        </p:txBody>
      </p:sp>
    </p:spTree>
    <p:extLst>
      <p:ext uri="{BB962C8B-B14F-4D97-AF65-F5344CB8AC3E}">
        <p14:creationId xmlns:p14="http://schemas.microsoft.com/office/powerpoint/2010/main" val="3016221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B1517CF9-B091-0942-BC69-7A391306B73D}"/>
              </a:ext>
            </a:extLst>
          </p:cNvPr>
          <p:cNvSpPr txBox="1"/>
          <p:nvPr/>
        </p:nvSpPr>
        <p:spPr>
          <a:xfrm>
            <a:off x="4912234" y="913347"/>
            <a:ext cx="3180359"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zh-CN" altLang="en-US" dirty="0">
                <a:solidFill>
                  <a:srgbClr val="1649FF"/>
                </a:solidFill>
              </a:rPr>
              <a:t>图形神经网络</a:t>
            </a:r>
          </a:p>
        </p:txBody>
      </p:sp>
      <p:pic>
        <p:nvPicPr>
          <p:cNvPr id="4" name="图片 3">
            <a:extLst>
              <a:ext uri="{FF2B5EF4-FFF2-40B4-BE49-F238E27FC236}">
                <a16:creationId xmlns:a16="http://schemas.microsoft.com/office/drawing/2014/main" id="{20948D0C-789C-4CF4-B0CA-A46BF8AA58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18441" y="2535178"/>
            <a:ext cx="9906509" cy="4038808"/>
          </a:xfrm>
          <a:prstGeom prst="rect">
            <a:avLst/>
          </a:prstGeom>
        </p:spPr>
      </p:pic>
      <p:sp>
        <p:nvSpPr>
          <p:cNvPr id="5" name="矩形 4">
            <a:extLst>
              <a:ext uri="{FF2B5EF4-FFF2-40B4-BE49-F238E27FC236}">
                <a16:creationId xmlns:a16="http://schemas.microsoft.com/office/drawing/2014/main" id="{F0E80094-51CD-49E6-8282-C00B3FF6AAEF}"/>
              </a:ext>
            </a:extLst>
          </p:cNvPr>
          <p:cNvSpPr/>
          <p:nvPr/>
        </p:nvSpPr>
        <p:spPr>
          <a:xfrm>
            <a:off x="3320869" y="7367584"/>
            <a:ext cx="6502400" cy="1938992"/>
          </a:xfrm>
          <a:prstGeom prst="rect">
            <a:avLst/>
          </a:prstGeom>
          <a:solidFill>
            <a:schemeClr val="accent3"/>
          </a:solidFill>
          <a:ln>
            <a:noFill/>
          </a:ln>
        </p:spPr>
        <p:style>
          <a:lnRef idx="0">
            <a:scrgbClr r="0" g="0" b="0"/>
          </a:lnRef>
          <a:fillRef idx="0">
            <a:scrgbClr r="0" g="0" b="0"/>
          </a:fillRef>
          <a:effectRef idx="0">
            <a:scrgbClr r="0" g="0" b="0"/>
          </a:effectRef>
          <a:fontRef idx="minor">
            <a:schemeClr val="lt1"/>
          </a:fontRef>
        </p:style>
        <p:txBody>
          <a:bodyPr>
            <a:spAutoFit/>
          </a:bodyPr>
          <a:lstStyle/>
          <a:p>
            <a:r>
              <a:rPr lang="zh-CN" altLang="en-US" dirty="0">
                <a:solidFill>
                  <a:schemeClr val="tx1"/>
                </a:solidFill>
              </a:rPr>
              <a:t>几何深度学习</a:t>
            </a:r>
            <a:r>
              <a:rPr lang="en-US" altLang="zh-CN" dirty="0">
                <a:solidFill>
                  <a:schemeClr val="tx1"/>
                </a:solidFill>
              </a:rPr>
              <a:t>, …</a:t>
            </a:r>
          </a:p>
          <a:p>
            <a:r>
              <a:rPr lang="zh-CN" altLang="en-US" dirty="0">
                <a:solidFill>
                  <a:schemeClr val="tx1"/>
                </a:solidFill>
              </a:rPr>
              <a:t> </a:t>
            </a:r>
            <a:r>
              <a:rPr lang="en-US" altLang="zh-CN" dirty="0">
                <a:solidFill>
                  <a:schemeClr val="tx1"/>
                </a:solidFill>
              </a:rPr>
              <a:t>Geometric</a:t>
            </a:r>
            <a:r>
              <a:rPr lang="zh-CN" altLang="en-US" dirty="0">
                <a:solidFill>
                  <a:schemeClr val="tx1"/>
                </a:solidFill>
              </a:rPr>
              <a:t> </a:t>
            </a:r>
            <a:r>
              <a:rPr lang="en-US" altLang="zh-CN" dirty="0">
                <a:solidFill>
                  <a:schemeClr val="tx1"/>
                </a:solidFill>
              </a:rPr>
              <a:t>Deep</a:t>
            </a:r>
            <a:r>
              <a:rPr lang="zh-CN" altLang="en-US" dirty="0">
                <a:solidFill>
                  <a:schemeClr val="tx1"/>
                </a:solidFill>
              </a:rPr>
              <a:t> </a:t>
            </a:r>
            <a:r>
              <a:rPr lang="en-US" altLang="zh-CN" dirty="0">
                <a:solidFill>
                  <a:schemeClr val="tx1"/>
                </a:solidFill>
              </a:rPr>
              <a:t>Learning,</a:t>
            </a:r>
            <a:r>
              <a:rPr lang="zh-CN" altLang="en-US" dirty="0">
                <a:solidFill>
                  <a:schemeClr val="tx1"/>
                </a:solidFill>
              </a:rPr>
              <a:t> </a:t>
            </a:r>
            <a:r>
              <a:rPr lang="en-US" altLang="zh-CN" dirty="0">
                <a:solidFill>
                  <a:schemeClr val="tx1"/>
                </a:solidFill>
              </a:rPr>
              <a:t>… </a:t>
            </a:r>
          </a:p>
          <a:p>
            <a:r>
              <a:rPr lang="en-US" altLang="zh-CN" dirty="0" err="1">
                <a:solidFill>
                  <a:schemeClr val="tx1"/>
                </a:solidFill>
              </a:rPr>
              <a:t>arXiv</a:t>
            </a:r>
            <a:r>
              <a:rPr lang="zh-CN" altLang="en-US" dirty="0">
                <a:solidFill>
                  <a:schemeClr val="tx1"/>
                </a:solidFill>
              </a:rPr>
              <a:t>：</a:t>
            </a:r>
            <a:r>
              <a:rPr lang="en-US" altLang="zh-CN" dirty="0">
                <a:solidFill>
                  <a:schemeClr val="tx1"/>
                </a:solidFill>
              </a:rPr>
              <a:t>2104.13478</a:t>
            </a:r>
            <a:endParaRPr lang="zh-CN" altLang="en-US" dirty="0">
              <a:solidFill>
                <a:schemeClr val="tx1"/>
              </a:solidFill>
            </a:endParaRPr>
          </a:p>
        </p:txBody>
      </p:sp>
    </p:spTree>
    <p:extLst>
      <p:ext uri="{BB962C8B-B14F-4D97-AF65-F5344CB8AC3E}">
        <p14:creationId xmlns:p14="http://schemas.microsoft.com/office/powerpoint/2010/main" val="317236067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E55B911-86CD-864A-9E88-17B859F5895C}"/>
              </a:ext>
            </a:extLst>
          </p:cNvPr>
          <p:cNvSpPr>
            <a:spLocks noGrp="1"/>
          </p:cNvSpPr>
          <p:nvPr>
            <p:ph type="dt" sz="half" idx="10"/>
          </p:nvPr>
        </p:nvSpPr>
        <p:spPr/>
        <p:txBody>
          <a:bodyPr/>
          <a:lstStyle/>
          <a:p>
            <a:fld id="{673CC4CF-8D84-D741-B60F-DA884F16B0E3}" type="datetime1">
              <a:rPr lang="zh-CN" altLang="en-US" smtClean="0"/>
              <a:t>2021/8/18</a:t>
            </a:fld>
            <a:endParaRPr lang="zh-CN" altLang="en-US"/>
          </a:p>
        </p:txBody>
      </p:sp>
      <p:graphicFrame>
        <p:nvGraphicFramePr>
          <p:cNvPr id="3" name="表格 3">
            <a:extLst>
              <a:ext uri="{FF2B5EF4-FFF2-40B4-BE49-F238E27FC236}">
                <a16:creationId xmlns:a16="http://schemas.microsoft.com/office/drawing/2014/main" id="{1D8A2510-2874-984B-B604-5010CCE52523}"/>
              </a:ext>
            </a:extLst>
          </p:cNvPr>
          <p:cNvGraphicFramePr>
            <a:graphicFrameLocks noGrp="1"/>
          </p:cNvGraphicFramePr>
          <p:nvPr>
            <p:extLst>
              <p:ext uri="{D42A27DB-BD31-4B8C-83A1-F6EECF244321}">
                <p14:modId xmlns:p14="http://schemas.microsoft.com/office/powerpoint/2010/main" val="649293175"/>
              </p:ext>
            </p:extLst>
          </p:nvPr>
        </p:nvGraphicFramePr>
        <p:xfrm>
          <a:off x="701294" y="4655911"/>
          <a:ext cx="11978385" cy="4311337"/>
        </p:xfrm>
        <a:graphic>
          <a:graphicData uri="http://schemas.openxmlformats.org/drawingml/2006/table">
            <a:tbl>
              <a:tblPr firstRow="1" bandRow="1">
                <a:tableStyleId>{69C7853C-536D-4A76-A0AE-DD22124D55A5}</a:tableStyleId>
              </a:tblPr>
              <a:tblGrid>
                <a:gridCol w="1535973">
                  <a:extLst>
                    <a:ext uri="{9D8B030D-6E8A-4147-A177-3AD203B41FA5}">
                      <a16:colId xmlns:a16="http://schemas.microsoft.com/office/drawing/2014/main" val="1364313275"/>
                    </a:ext>
                  </a:extLst>
                </a:gridCol>
                <a:gridCol w="2337937">
                  <a:extLst>
                    <a:ext uri="{9D8B030D-6E8A-4147-A177-3AD203B41FA5}">
                      <a16:colId xmlns:a16="http://schemas.microsoft.com/office/drawing/2014/main" val="1803950194"/>
                    </a:ext>
                  </a:extLst>
                </a:gridCol>
                <a:gridCol w="1642716">
                  <a:extLst>
                    <a:ext uri="{9D8B030D-6E8A-4147-A177-3AD203B41FA5}">
                      <a16:colId xmlns:a16="http://schemas.microsoft.com/office/drawing/2014/main" val="1858690724"/>
                    </a:ext>
                  </a:extLst>
                </a:gridCol>
                <a:gridCol w="1666240">
                  <a:extLst>
                    <a:ext uri="{9D8B030D-6E8A-4147-A177-3AD203B41FA5}">
                      <a16:colId xmlns:a16="http://schemas.microsoft.com/office/drawing/2014/main" val="4142590302"/>
                    </a:ext>
                  </a:extLst>
                </a:gridCol>
                <a:gridCol w="1808480">
                  <a:extLst>
                    <a:ext uri="{9D8B030D-6E8A-4147-A177-3AD203B41FA5}">
                      <a16:colId xmlns:a16="http://schemas.microsoft.com/office/drawing/2014/main" val="408981159"/>
                    </a:ext>
                  </a:extLst>
                </a:gridCol>
                <a:gridCol w="2987039">
                  <a:extLst>
                    <a:ext uri="{9D8B030D-6E8A-4147-A177-3AD203B41FA5}">
                      <a16:colId xmlns:a16="http://schemas.microsoft.com/office/drawing/2014/main" val="2313585051"/>
                    </a:ext>
                  </a:extLst>
                </a:gridCol>
              </a:tblGrid>
              <a:tr h="860188">
                <a:tc>
                  <a:txBody>
                    <a:bodyPr/>
                    <a:lstStyle/>
                    <a:p>
                      <a:pPr algn="ctr">
                        <a:lnSpc>
                          <a:spcPct val="150000"/>
                        </a:lnSpc>
                      </a:pPr>
                      <a:r>
                        <a:rPr lang="zh-CN" altLang="en-US" dirty="0">
                          <a:solidFill>
                            <a:schemeClr val="bg1"/>
                          </a:solidFill>
                        </a:rPr>
                        <a:t>类型</a:t>
                      </a:r>
                    </a:p>
                  </a:txBody>
                  <a:tcPr anchor="ctr"/>
                </a:tc>
                <a:tc>
                  <a:txBody>
                    <a:bodyPr/>
                    <a:lstStyle/>
                    <a:p>
                      <a:pPr algn="ctr">
                        <a:lnSpc>
                          <a:spcPct val="150000"/>
                        </a:lnSpc>
                      </a:pPr>
                      <a:r>
                        <a:rPr lang="zh-CN" altLang="en-US" dirty="0">
                          <a:solidFill>
                            <a:schemeClr val="bg1"/>
                          </a:solidFill>
                        </a:rPr>
                        <a:t>输入形式</a:t>
                      </a:r>
                    </a:p>
                  </a:txBody>
                  <a:tcPr anchor="ctr"/>
                </a:tc>
                <a:tc>
                  <a:txBody>
                    <a:bodyPr/>
                    <a:lstStyle/>
                    <a:p>
                      <a:pPr algn="ctr">
                        <a:lnSpc>
                          <a:spcPct val="150000"/>
                        </a:lnSpc>
                      </a:pPr>
                      <a:r>
                        <a:rPr lang="zh-CN" altLang="en-US" dirty="0">
                          <a:solidFill>
                            <a:schemeClr val="bg1"/>
                          </a:solidFill>
                        </a:rPr>
                        <a:t>关系</a:t>
                      </a:r>
                    </a:p>
                  </a:txBody>
                  <a:tcPr anchor="ctr"/>
                </a:tc>
                <a:tc>
                  <a:txBody>
                    <a:bodyPr/>
                    <a:lstStyle/>
                    <a:p>
                      <a:pPr algn="ctr">
                        <a:lnSpc>
                          <a:spcPct val="150000"/>
                        </a:lnSpc>
                      </a:pPr>
                      <a:r>
                        <a:rPr lang="zh-CN" altLang="en-US" dirty="0">
                          <a:solidFill>
                            <a:schemeClr val="bg1"/>
                          </a:solidFill>
                        </a:rPr>
                        <a:t>偏好</a:t>
                      </a:r>
                    </a:p>
                  </a:txBody>
                  <a:tcPr anchor="ctr"/>
                </a:tc>
                <a:tc>
                  <a:txBody>
                    <a:bodyPr/>
                    <a:lstStyle/>
                    <a:p>
                      <a:pPr algn="ctr">
                        <a:lnSpc>
                          <a:spcPct val="150000"/>
                        </a:lnSpc>
                      </a:pPr>
                      <a:r>
                        <a:rPr lang="zh-CN" altLang="en-US" dirty="0">
                          <a:solidFill>
                            <a:schemeClr val="bg1"/>
                          </a:solidFill>
                        </a:rPr>
                        <a:t>变换</a:t>
                      </a:r>
                    </a:p>
                  </a:txBody>
                  <a:tcPr anchor="ctr"/>
                </a:tc>
                <a:tc>
                  <a:txBody>
                    <a:bodyPr/>
                    <a:lstStyle/>
                    <a:p>
                      <a:pPr algn="ctr">
                        <a:lnSpc>
                          <a:spcPct val="150000"/>
                        </a:lnSpc>
                      </a:pPr>
                      <a:r>
                        <a:rPr lang="zh-CN" altLang="en-US" dirty="0"/>
                        <a:t>评论</a:t>
                      </a:r>
                    </a:p>
                  </a:txBody>
                  <a:tcPr anchor="ctr"/>
                </a:tc>
                <a:extLst>
                  <a:ext uri="{0D108BD9-81ED-4DB2-BD59-A6C34878D82A}">
                    <a16:rowId xmlns:a16="http://schemas.microsoft.com/office/drawing/2014/main" val="2076210062"/>
                  </a:ext>
                </a:extLst>
              </a:tr>
              <a:tr h="860188">
                <a:tc>
                  <a:txBody>
                    <a:bodyPr/>
                    <a:lstStyle/>
                    <a:p>
                      <a:pPr algn="ctr">
                        <a:lnSpc>
                          <a:spcPct val="150000"/>
                        </a:lnSpc>
                      </a:pPr>
                      <a:r>
                        <a:rPr lang="en-US" altLang="zh-CN" dirty="0"/>
                        <a:t>FN</a:t>
                      </a:r>
                      <a:endParaRPr lang="zh-CN" altLang="en-US" dirty="0"/>
                    </a:p>
                  </a:txBody>
                  <a:tcPr anchor="ctr"/>
                </a:tc>
                <a:tc>
                  <a:txBody>
                    <a:bodyPr/>
                    <a:lstStyle/>
                    <a:p>
                      <a:pPr algn="ctr">
                        <a:lnSpc>
                          <a:spcPct val="150000"/>
                        </a:lnSpc>
                      </a:pPr>
                      <a:r>
                        <a:rPr lang="zh-CN" altLang="en-US" dirty="0"/>
                        <a:t>单位</a:t>
                      </a:r>
                    </a:p>
                  </a:txBody>
                  <a:tcPr anchor="ctr"/>
                </a:tc>
                <a:tc>
                  <a:txBody>
                    <a:bodyPr/>
                    <a:lstStyle/>
                    <a:p>
                      <a:pPr algn="ctr">
                        <a:lnSpc>
                          <a:spcPct val="150000"/>
                        </a:lnSpc>
                      </a:pPr>
                      <a:r>
                        <a:rPr lang="en-US" altLang="zh-CN" dirty="0"/>
                        <a:t>All-to-all</a:t>
                      </a:r>
                      <a:endParaRPr lang="zh-CN" altLang="en-US" dirty="0"/>
                    </a:p>
                  </a:txBody>
                  <a:tcPr anchor="ctr"/>
                </a:tc>
                <a:tc>
                  <a:txBody>
                    <a:bodyPr/>
                    <a:lstStyle/>
                    <a:p>
                      <a:pPr algn="ctr">
                        <a:lnSpc>
                          <a:spcPct val="150000"/>
                        </a:lnSpc>
                      </a:pPr>
                      <a:r>
                        <a:rPr lang="zh-CN" altLang="en-US" dirty="0"/>
                        <a:t>弱</a:t>
                      </a:r>
                    </a:p>
                  </a:txBody>
                  <a:tcPr anchor="ctr"/>
                </a:tc>
                <a:tc>
                  <a:txBody>
                    <a:bodyPr/>
                    <a:lstStyle/>
                    <a:p>
                      <a:pPr algn="ctr">
                        <a:lnSpc>
                          <a:spcPct val="150000"/>
                        </a:lnSpc>
                      </a:pPr>
                      <a:r>
                        <a:rPr lang="en-US" altLang="zh-CN" dirty="0"/>
                        <a:t>---</a:t>
                      </a:r>
                      <a:endParaRPr lang="zh-CN" altLang="en-US" dirty="0"/>
                    </a:p>
                  </a:txBody>
                  <a:tcPr anchor="ctr"/>
                </a:tc>
                <a:tc>
                  <a:txBody>
                    <a:bodyPr/>
                    <a:lstStyle/>
                    <a:p>
                      <a:pPr algn="ctr">
                        <a:lnSpc>
                          <a:spcPct val="150000"/>
                        </a:lnSpc>
                      </a:pPr>
                      <a:r>
                        <a:rPr lang="zh-CN" altLang="en-US" dirty="0"/>
                        <a:t>信息无重用，无孤立</a:t>
                      </a:r>
                    </a:p>
                  </a:txBody>
                  <a:tcPr anchor="ctr"/>
                </a:tc>
                <a:extLst>
                  <a:ext uri="{0D108BD9-81ED-4DB2-BD59-A6C34878D82A}">
                    <a16:rowId xmlns:a16="http://schemas.microsoft.com/office/drawing/2014/main" val="1301749342"/>
                  </a:ext>
                </a:extLst>
              </a:tr>
              <a:tr h="860188">
                <a:tc>
                  <a:txBody>
                    <a:bodyPr/>
                    <a:lstStyle/>
                    <a:p>
                      <a:pPr algn="ctr">
                        <a:lnSpc>
                          <a:spcPct val="150000"/>
                        </a:lnSpc>
                      </a:pPr>
                      <a:r>
                        <a:rPr lang="en-US" altLang="zh-CN" dirty="0"/>
                        <a:t>CNN</a:t>
                      </a:r>
                      <a:endParaRPr lang="zh-CN" altLang="en-US" dirty="0"/>
                    </a:p>
                  </a:txBody>
                  <a:tcPr anchor="ctr"/>
                </a:tc>
                <a:tc>
                  <a:txBody>
                    <a:bodyPr/>
                    <a:lstStyle/>
                    <a:p>
                      <a:pPr algn="ctr">
                        <a:lnSpc>
                          <a:spcPct val="150000"/>
                        </a:lnSpc>
                      </a:pPr>
                      <a:r>
                        <a:rPr lang="zh-CN" altLang="en-US" dirty="0"/>
                        <a:t>均匀像素</a:t>
                      </a:r>
                    </a:p>
                  </a:txBody>
                  <a:tcPr anchor="ctr"/>
                </a:tc>
                <a:tc>
                  <a:txBody>
                    <a:bodyPr/>
                    <a:lstStyle/>
                    <a:p>
                      <a:pPr algn="ctr">
                        <a:lnSpc>
                          <a:spcPct val="150000"/>
                        </a:lnSpc>
                      </a:pPr>
                      <a:r>
                        <a:rPr lang="zh-CN" altLang="en-US" dirty="0"/>
                        <a:t>局域</a:t>
                      </a:r>
                    </a:p>
                  </a:txBody>
                  <a:tcPr anchor="ctr"/>
                </a:tc>
                <a:tc>
                  <a:txBody>
                    <a:bodyPr/>
                    <a:lstStyle/>
                    <a:p>
                      <a:pPr algn="ctr">
                        <a:lnSpc>
                          <a:spcPct val="150000"/>
                        </a:lnSpc>
                      </a:pPr>
                      <a:r>
                        <a:rPr lang="zh-CN" altLang="en-US" dirty="0"/>
                        <a:t>取决局域性</a:t>
                      </a:r>
                    </a:p>
                  </a:txBody>
                  <a:tcPr anchor="ctr"/>
                </a:tc>
                <a:tc>
                  <a:txBody>
                    <a:bodyPr/>
                    <a:lstStyle/>
                    <a:p>
                      <a:pPr algn="ctr">
                        <a:lnSpc>
                          <a:spcPct val="150000"/>
                        </a:lnSpc>
                      </a:pPr>
                      <a:r>
                        <a:rPr lang="zh-CN" altLang="en-US" dirty="0"/>
                        <a:t>空间平移</a:t>
                      </a:r>
                    </a:p>
                  </a:txBody>
                  <a:tcPr anchor="ctr"/>
                </a:tc>
                <a:tc>
                  <a:txBody>
                    <a:bodyPr/>
                    <a:lstStyle/>
                    <a:p>
                      <a:pPr algn="ctr">
                        <a:lnSpc>
                          <a:spcPct val="150000"/>
                        </a:lnSpc>
                      </a:pPr>
                      <a:r>
                        <a:rPr lang="zh-CN" altLang="en-US" dirty="0"/>
                        <a:t>局域特征和平移不变性</a:t>
                      </a:r>
                    </a:p>
                  </a:txBody>
                  <a:tcPr anchor="ctr"/>
                </a:tc>
                <a:extLst>
                  <a:ext uri="{0D108BD9-81ED-4DB2-BD59-A6C34878D82A}">
                    <a16:rowId xmlns:a16="http://schemas.microsoft.com/office/drawing/2014/main" val="2579317522"/>
                  </a:ext>
                </a:extLst>
              </a:tr>
              <a:tr h="860188">
                <a:tc>
                  <a:txBody>
                    <a:bodyPr/>
                    <a:lstStyle/>
                    <a:p>
                      <a:pPr algn="ctr">
                        <a:lnSpc>
                          <a:spcPct val="150000"/>
                        </a:lnSpc>
                      </a:pPr>
                      <a:r>
                        <a:rPr lang="en-US" altLang="zh-CN" dirty="0"/>
                        <a:t>RNN</a:t>
                      </a:r>
                      <a:endParaRPr lang="zh-CN" altLang="en-US" dirty="0"/>
                    </a:p>
                  </a:txBody>
                  <a:tcPr anchor="ctr"/>
                </a:tc>
                <a:tc>
                  <a:txBody>
                    <a:bodyPr/>
                    <a:lstStyle/>
                    <a:p>
                      <a:pPr algn="ctr">
                        <a:lnSpc>
                          <a:spcPct val="150000"/>
                        </a:lnSpc>
                      </a:pPr>
                      <a:r>
                        <a:rPr lang="zh-CN" altLang="en-US" dirty="0"/>
                        <a:t>均匀时间步长</a:t>
                      </a:r>
                    </a:p>
                  </a:txBody>
                  <a:tcPr anchor="ctr"/>
                </a:tc>
                <a:tc>
                  <a:txBody>
                    <a:bodyPr/>
                    <a:lstStyle/>
                    <a:p>
                      <a:pPr algn="ctr">
                        <a:lnSpc>
                          <a:spcPct val="150000"/>
                        </a:lnSpc>
                      </a:pPr>
                      <a:r>
                        <a:rPr lang="zh-CN" altLang="en-US" dirty="0"/>
                        <a:t>序列</a:t>
                      </a:r>
                    </a:p>
                  </a:txBody>
                  <a:tcPr anchor="ctr"/>
                </a:tc>
                <a:tc>
                  <a:txBody>
                    <a:bodyPr/>
                    <a:lstStyle/>
                    <a:p>
                      <a:pPr algn="ctr">
                        <a:lnSpc>
                          <a:spcPct val="150000"/>
                        </a:lnSpc>
                      </a:pPr>
                      <a:r>
                        <a:rPr lang="zh-CN" altLang="en-US" dirty="0"/>
                        <a:t>取决于序列性</a:t>
                      </a:r>
                    </a:p>
                  </a:txBody>
                  <a:tcPr anchor="ctr"/>
                </a:tc>
                <a:tc>
                  <a:txBody>
                    <a:bodyPr/>
                    <a:lstStyle/>
                    <a:p>
                      <a:pPr algn="ctr">
                        <a:lnSpc>
                          <a:spcPct val="150000"/>
                        </a:lnSpc>
                      </a:pPr>
                      <a:r>
                        <a:rPr lang="zh-CN" altLang="en-US" dirty="0"/>
                        <a:t>时间平移</a:t>
                      </a:r>
                    </a:p>
                  </a:txBody>
                  <a:tcPr anchor="ctr"/>
                </a:tc>
                <a:tc>
                  <a:txBody>
                    <a:bodyPr/>
                    <a:lstStyle/>
                    <a:p>
                      <a:pPr algn="ctr">
                        <a:lnSpc>
                          <a:spcPct val="150000"/>
                        </a:lnSpc>
                      </a:pPr>
                      <a:r>
                        <a:rPr lang="zh-CN" altLang="en-US" dirty="0"/>
                        <a:t>信息重用</a:t>
                      </a:r>
                      <a:r>
                        <a:rPr lang="en-US" altLang="zh-CN" dirty="0"/>
                        <a:t>+</a:t>
                      </a:r>
                      <a:r>
                        <a:rPr lang="zh-CN" altLang="en-US" dirty="0"/>
                        <a:t>时间平移不变</a:t>
                      </a:r>
                    </a:p>
                  </a:txBody>
                  <a:tcPr anchor="ctr"/>
                </a:tc>
                <a:extLst>
                  <a:ext uri="{0D108BD9-81ED-4DB2-BD59-A6C34878D82A}">
                    <a16:rowId xmlns:a16="http://schemas.microsoft.com/office/drawing/2014/main" val="1783761623"/>
                  </a:ext>
                </a:extLst>
              </a:tr>
              <a:tr h="860188">
                <a:tc>
                  <a:txBody>
                    <a:bodyPr/>
                    <a:lstStyle/>
                    <a:p>
                      <a:pPr algn="ctr">
                        <a:lnSpc>
                          <a:spcPct val="150000"/>
                        </a:lnSpc>
                      </a:pPr>
                      <a:r>
                        <a:rPr lang="en-US" altLang="zh-CN"/>
                        <a:t>GNN</a:t>
                      </a:r>
                      <a:endParaRPr lang="zh-CN" altLang="en-US" dirty="0"/>
                    </a:p>
                  </a:txBody>
                  <a:tcPr anchor="ctr"/>
                </a:tc>
                <a:tc>
                  <a:txBody>
                    <a:bodyPr/>
                    <a:lstStyle/>
                    <a:p>
                      <a:pPr algn="ctr">
                        <a:lnSpc>
                          <a:spcPct val="150000"/>
                        </a:lnSpc>
                      </a:pPr>
                      <a:r>
                        <a:rPr lang="zh-CN" altLang="en-US" dirty="0"/>
                        <a:t>节点</a:t>
                      </a:r>
                    </a:p>
                  </a:txBody>
                  <a:tcPr anchor="ctr"/>
                </a:tc>
                <a:tc>
                  <a:txBody>
                    <a:bodyPr/>
                    <a:lstStyle/>
                    <a:p>
                      <a:pPr algn="ctr">
                        <a:lnSpc>
                          <a:spcPct val="150000"/>
                        </a:lnSpc>
                      </a:pPr>
                      <a:r>
                        <a:rPr lang="zh-CN" altLang="en-US" dirty="0"/>
                        <a:t>边</a:t>
                      </a:r>
                    </a:p>
                  </a:txBody>
                  <a:tcPr anchor="ctr"/>
                </a:tc>
                <a:tc>
                  <a:txBody>
                    <a:bodyPr/>
                    <a:lstStyle/>
                    <a:p>
                      <a:pPr algn="ctr">
                        <a:lnSpc>
                          <a:spcPct val="150000"/>
                        </a:lnSpc>
                      </a:pPr>
                      <a:r>
                        <a:rPr lang="zh-CN" altLang="en-US" dirty="0"/>
                        <a:t>变化大</a:t>
                      </a:r>
                    </a:p>
                  </a:txBody>
                  <a:tcPr anchor="ctr"/>
                </a:tc>
                <a:tc>
                  <a:txBody>
                    <a:bodyPr/>
                    <a:lstStyle/>
                    <a:p>
                      <a:pPr algn="ctr">
                        <a:lnSpc>
                          <a:spcPct val="150000"/>
                        </a:lnSpc>
                      </a:pPr>
                      <a:r>
                        <a:rPr lang="zh-CN" altLang="en-US" dirty="0"/>
                        <a:t>点、边的交换</a:t>
                      </a:r>
                    </a:p>
                  </a:txBody>
                  <a:tcPr anchor="ctr"/>
                </a:tc>
                <a:tc>
                  <a:txBody>
                    <a:bodyPr/>
                    <a:lstStyle/>
                    <a:p>
                      <a:pPr algn="ctr">
                        <a:lnSpc>
                          <a:spcPct val="150000"/>
                        </a:lnSpc>
                      </a:pPr>
                      <a:r>
                        <a:rPr lang="zh-CN" altLang="en-US" dirty="0"/>
                        <a:t>顺序无关，</a:t>
                      </a:r>
                      <a:r>
                        <a:rPr lang="en-US" altLang="zh-CN" dirty="0"/>
                        <a:t>IB</a:t>
                      </a:r>
                      <a:r>
                        <a:rPr lang="zh-CN" altLang="en-US" dirty="0"/>
                        <a:t>来自某种东西的“无”（</a:t>
                      </a:r>
                      <a:r>
                        <a:rPr lang="en-US" altLang="zh-CN" dirty="0"/>
                        <a:t>absence</a:t>
                      </a:r>
                      <a:r>
                        <a:rPr lang="zh-CN" altLang="en-US" dirty="0"/>
                        <a:t>）</a:t>
                      </a:r>
                    </a:p>
                  </a:txBody>
                  <a:tcPr anchor="ctr"/>
                </a:tc>
                <a:extLst>
                  <a:ext uri="{0D108BD9-81ED-4DB2-BD59-A6C34878D82A}">
                    <a16:rowId xmlns:a16="http://schemas.microsoft.com/office/drawing/2014/main" val="4085142822"/>
                  </a:ext>
                </a:extLst>
              </a:tr>
            </a:tbl>
          </a:graphicData>
        </a:graphic>
      </p:graphicFrame>
      <p:sp>
        <p:nvSpPr>
          <p:cNvPr id="4" name="文本框 3">
            <a:extLst>
              <a:ext uri="{FF2B5EF4-FFF2-40B4-BE49-F238E27FC236}">
                <a16:creationId xmlns:a16="http://schemas.microsoft.com/office/drawing/2014/main" id="{E0A3319D-F93F-4995-B5E0-0A16D6211FE3}"/>
              </a:ext>
            </a:extLst>
          </p:cNvPr>
          <p:cNvSpPr txBox="1"/>
          <p:nvPr/>
        </p:nvSpPr>
        <p:spPr>
          <a:xfrm>
            <a:off x="2758793" y="493400"/>
            <a:ext cx="728404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kumimoji="0" lang="zh-CN" altLang="en-US" sz="4000" b="0" i="0" u="none" strike="noStrike" cap="none" spc="0" normalizeH="0" baseline="0" dirty="0">
                <a:ln>
                  <a:noFill/>
                </a:ln>
                <a:solidFill>
                  <a:srgbClr val="FF0000"/>
                </a:solidFill>
                <a:effectLst/>
                <a:uFillTx/>
                <a:latin typeface="+mn-lt"/>
                <a:ea typeface="+mn-ea"/>
                <a:cs typeface="+mn-cs"/>
                <a:sym typeface="Avenir Light"/>
              </a:rPr>
              <a:t>小结：</a:t>
            </a: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不同算法</a:t>
            </a:r>
            <a:r>
              <a:rPr lang="zh-CN" altLang="en-US" dirty="0">
                <a:solidFill>
                  <a:srgbClr val="1649FF"/>
                </a:solidFill>
              </a:rPr>
              <a:t>的归纳偏好比较</a:t>
            </a:r>
            <a:endParaRPr kumimoji="0" lang="zh-CN" altLang="en-US" sz="4000" b="0" i="0" u="none" strike="noStrike" cap="none" spc="0" normalizeH="0" baseline="0" dirty="0">
              <a:ln>
                <a:noFill/>
              </a:ln>
              <a:solidFill>
                <a:srgbClr val="1649FF"/>
              </a:solidFill>
              <a:effectLst/>
              <a:uFillTx/>
              <a:latin typeface="+mn-lt"/>
              <a:ea typeface="+mn-ea"/>
              <a:cs typeface="+mn-cs"/>
              <a:sym typeface="Avenir Light"/>
            </a:endParaRPr>
          </a:p>
        </p:txBody>
      </p:sp>
      <p:pic>
        <p:nvPicPr>
          <p:cNvPr id="6" name="图片 5">
            <a:extLst>
              <a:ext uri="{FF2B5EF4-FFF2-40B4-BE49-F238E27FC236}">
                <a16:creationId xmlns:a16="http://schemas.microsoft.com/office/drawing/2014/main" id="{4CF9A82A-8746-426D-89B1-6199DB9D851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490" y="1123951"/>
            <a:ext cx="7457440" cy="3123785"/>
          </a:xfrm>
          <a:prstGeom prst="rect">
            <a:avLst/>
          </a:prstGeom>
        </p:spPr>
      </p:pic>
      <p:pic>
        <p:nvPicPr>
          <p:cNvPr id="10" name="图片 9">
            <a:extLst>
              <a:ext uri="{FF2B5EF4-FFF2-40B4-BE49-F238E27FC236}">
                <a16:creationId xmlns:a16="http://schemas.microsoft.com/office/drawing/2014/main" id="{D97B4414-8F2C-49BB-86B2-0ADB51C317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10952" y="1350888"/>
            <a:ext cx="4731568" cy="2604533"/>
          </a:xfrm>
          <a:prstGeom prst="rect">
            <a:avLst/>
          </a:prstGeom>
        </p:spPr>
      </p:pic>
      <p:sp>
        <p:nvSpPr>
          <p:cNvPr id="11" name="矩形 10">
            <a:extLst>
              <a:ext uri="{FF2B5EF4-FFF2-40B4-BE49-F238E27FC236}">
                <a16:creationId xmlns:a16="http://schemas.microsoft.com/office/drawing/2014/main" id="{33A8479B-906C-4EA3-A379-2C157E158EB0}"/>
              </a:ext>
            </a:extLst>
          </p:cNvPr>
          <p:cNvSpPr/>
          <p:nvPr/>
        </p:nvSpPr>
        <p:spPr>
          <a:xfrm>
            <a:off x="8995593" y="1542703"/>
            <a:ext cx="180049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none">
            <a:spAutoFit/>
          </a:bodyPr>
          <a:lstStyle/>
          <a:p>
            <a:r>
              <a:rPr lang="zh-CN" altLang="en-US" sz="1800" dirty="0">
                <a:solidFill>
                  <a:srgbClr val="1649FF"/>
                </a:solidFill>
              </a:rPr>
              <a:t>三体系统的质心</a:t>
            </a:r>
            <a:endParaRPr lang="zh-CN" altLang="en-US" sz="1800" dirty="0"/>
          </a:p>
        </p:txBody>
      </p:sp>
    </p:spTree>
    <p:extLst>
      <p:ext uri="{BB962C8B-B14F-4D97-AF65-F5344CB8AC3E}">
        <p14:creationId xmlns:p14="http://schemas.microsoft.com/office/powerpoint/2010/main" val="244960874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1868C819-4982-F14E-9BB2-7A3FA4CAC8F8}"/>
              </a:ext>
            </a:extLst>
          </p:cNvPr>
          <p:cNvSpPr txBox="1"/>
          <p:nvPr/>
        </p:nvSpPr>
        <p:spPr>
          <a:xfrm>
            <a:off x="4845714" y="1082612"/>
            <a:ext cx="4332917" cy="779701"/>
          </a:xfrm>
          <a:prstGeom prst="rect">
            <a:avLst/>
          </a:prstGeom>
          <a:ln/>
        </p:spPr>
        <p:style>
          <a:lnRef idx="0">
            <a:schemeClr val="accent4"/>
          </a:lnRef>
          <a:fillRef idx="3">
            <a:schemeClr val="accent4"/>
          </a:fillRef>
          <a:effectRef idx="3">
            <a:schemeClr val="accent4"/>
          </a:effectRef>
          <a:fontRef idx="minor">
            <a:schemeClr val="lt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sz="4400" dirty="0">
                <a:solidFill>
                  <a:srgbClr val="1649FF"/>
                </a:solidFill>
              </a:rPr>
              <a:t>准备：环境</a:t>
            </a:r>
            <a:r>
              <a:rPr lang="en-US" altLang="zh-CN" sz="4400" dirty="0">
                <a:solidFill>
                  <a:srgbClr val="1649FF"/>
                </a:solidFill>
              </a:rPr>
              <a:t>+</a:t>
            </a:r>
            <a:r>
              <a:rPr lang="zh-CN" altLang="en-US" sz="4400" dirty="0">
                <a:solidFill>
                  <a:srgbClr val="1649FF"/>
                </a:solidFill>
              </a:rPr>
              <a:t>数据</a:t>
            </a:r>
            <a:endParaRPr kumimoji="0" lang="en-US" altLang="zh-CN" sz="4400" b="0" i="0" u="none" strike="noStrike" cap="none" spc="0" normalizeH="0" baseline="0" dirty="0">
              <a:ln>
                <a:noFill/>
              </a:ln>
              <a:solidFill>
                <a:srgbClr val="1649FF"/>
              </a:solidFill>
              <a:effectLst/>
              <a:uFillTx/>
              <a:latin typeface="+mn-lt"/>
              <a:ea typeface="+mn-ea"/>
              <a:cs typeface="+mn-cs"/>
              <a:sym typeface="Avenir Light"/>
            </a:endParaRPr>
          </a:p>
        </p:txBody>
      </p:sp>
      <p:sp>
        <p:nvSpPr>
          <p:cNvPr id="6" name="文本框 5">
            <a:extLst>
              <a:ext uri="{FF2B5EF4-FFF2-40B4-BE49-F238E27FC236}">
                <a16:creationId xmlns:a16="http://schemas.microsoft.com/office/drawing/2014/main" id="{CE40D44F-23B7-4317-999C-B710FAE17171}"/>
              </a:ext>
            </a:extLst>
          </p:cNvPr>
          <p:cNvSpPr txBox="1"/>
          <p:nvPr/>
        </p:nvSpPr>
        <p:spPr>
          <a:xfrm>
            <a:off x="1644932" y="2609512"/>
            <a:ext cx="10183901" cy="453457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50000"/>
              </a:lnSpc>
              <a:spcBef>
                <a:spcPts val="0"/>
              </a:spcBef>
              <a:spcAft>
                <a:spcPts val="0"/>
              </a:spcAft>
              <a:buClrTx/>
              <a:buSzTx/>
              <a:buFontTx/>
              <a:buNone/>
              <a:tabLst/>
            </a:pPr>
            <a:r>
              <a:rPr lang="zh-CN" altLang="en-US" sz="3200" dirty="0">
                <a:solidFill>
                  <a:schemeClr val="bg1"/>
                </a:solidFill>
              </a:rPr>
              <a:t> 两种环境</a:t>
            </a:r>
            <a:endParaRPr lang="en-US" altLang="zh-CN" sz="3200" dirty="0">
              <a:solidFill>
                <a:schemeClr val="bg1"/>
              </a:solidFill>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US" altLang="zh-CN" sz="3200" b="0" i="0" u="none" strike="noStrike" cap="none" spc="0" normalizeH="0" baseline="0" dirty="0">
                <a:ln>
                  <a:noFill/>
                </a:ln>
                <a:solidFill>
                  <a:schemeClr val="bg1"/>
                </a:solidFill>
                <a:effectLst/>
                <a:uFillTx/>
                <a:latin typeface="微软雅黑" panose="020B0503020204020204" pitchFamily="34" charset="-122"/>
                <a:ea typeface="微软雅黑" panose="020B0503020204020204" pitchFamily="34" charset="-122"/>
                <a:sym typeface="Avenir Light"/>
              </a:rPr>
              <a:t> Root</a:t>
            </a:r>
            <a:r>
              <a:rPr lang="en-US" altLang="zh-CN" sz="3200" dirty="0">
                <a:solidFill>
                  <a:schemeClr val="bg1"/>
                </a:solidFill>
                <a:latin typeface="微软雅黑" panose="020B0503020204020204" pitchFamily="34" charset="-122"/>
                <a:ea typeface="微软雅黑" panose="020B0503020204020204" pitchFamily="34" charset="-122"/>
              </a:rPr>
              <a:t>&amp; TMVA</a:t>
            </a:r>
          </a:p>
          <a:p>
            <a:pPr marL="571500" lvl="3" indent="-571500" algn="l">
              <a:lnSpc>
                <a:spcPct val="150000"/>
              </a:lnSpc>
              <a:buFont typeface="Wingdings" panose="05000000000000000000" pitchFamily="2" charset="2"/>
              <a:buChar char="ü"/>
            </a:pPr>
            <a:r>
              <a:rPr lang="en-US" altLang="zh-CN" sz="3200" dirty="0">
                <a:solidFill>
                  <a:srgbClr val="1649FF"/>
                </a:solidFill>
                <a:latin typeface="微软雅黑" panose="020B0503020204020204" pitchFamily="34" charset="-122"/>
                <a:ea typeface="微软雅黑" panose="020B0503020204020204" pitchFamily="34" charset="-122"/>
              </a:rPr>
              <a:t> </a:t>
            </a:r>
            <a:r>
              <a:rPr lang="zh-CN" altLang="en-US" sz="3200" dirty="0">
                <a:solidFill>
                  <a:srgbClr val="1649FF"/>
                </a:solidFill>
                <a:latin typeface="微软雅黑" panose="020B0503020204020204" pitchFamily="34" charset="-122"/>
                <a:ea typeface="微软雅黑" panose="020B0503020204020204" pitchFamily="34" charset="-122"/>
              </a:rPr>
              <a:t>安装了</a:t>
            </a:r>
            <a:r>
              <a:rPr lang="en-US" altLang="zh-CN" sz="3200" dirty="0">
                <a:solidFill>
                  <a:srgbClr val="1649FF"/>
                </a:solidFill>
                <a:latin typeface="微软雅黑" panose="020B0503020204020204" pitchFamily="34" charset="-122"/>
                <a:ea typeface="微软雅黑" panose="020B0503020204020204" pitchFamily="34" charset="-122"/>
              </a:rPr>
              <a:t>Root</a:t>
            </a:r>
            <a:r>
              <a:rPr lang="zh-CN" altLang="en-US" sz="3200" dirty="0">
                <a:solidFill>
                  <a:srgbClr val="1649FF"/>
                </a:solidFill>
                <a:latin typeface="微软雅黑" panose="020B0503020204020204" pitchFamily="34" charset="-122"/>
                <a:ea typeface="微软雅黑" panose="020B0503020204020204" pitchFamily="34" charset="-122"/>
              </a:rPr>
              <a:t>即可（版本越新越好）</a:t>
            </a:r>
            <a:endParaRPr kumimoji="0" lang="en-US" altLang="zh-CN" sz="3200" b="0" i="0" u="none" strike="noStrike" cap="none" spc="0" normalizeH="0" baseline="0" dirty="0">
              <a:ln>
                <a:noFill/>
              </a:ln>
              <a:solidFill>
                <a:srgbClr val="1649FF"/>
              </a:solidFill>
              <a:effectLst/>
              <a:uFillTx/>
              <a:latin typeface="微软雅黑" panose="020B0503020204020204" pitchFamily="34" charset="-122"/>
              <a:ea typeface="微软雅黑" panose="020B0503020204020204" pitchFamily="34" charset="-122"/>
              <a:sym typeface="Avenir Light"/>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US" altLang="zh-CN" sz="3200" dirty="0">
                <a:solidFill>
                  <a:schemeClr val="bg1"/>
                </a:solidFill>
                <a:latin typeface="微软雅黑" panose="020B0503020204020204" pitchFamily="34" charset="-122"/>
                <a:ea typeface="微软雅黑" panose="020B0503020204020204" pitchFamily="34" charset="-122"/>
              </a:rPr>
              <a:t> Python</a:t>
            </a:r>
          </a:p>
          <a:p>
            <a:pPr marL="457200" marR="0" indent="-457200" algn="l" defTabSz="584200" rtl="0" fontAlgn="auto" latinLnBrk="0" hangingPunct="0">
              <a:lnSpc>
                <a:spcPct val="150000"/>
              </a:lnSpc>
              <a:spcBef>
                <a:spcPts val="0"/>
              </a:spcBef>
              <a:spcAft>
                <a:spcPts val="0"/>
              </a:spcAft>
              <a:buClrTx/>
              <a:buSzTx/>
              <a:buFont typeface="Wingdings" panose="05000000000000000000" pitchFamily="2" charset="2"/>
              <a:buChar char="ü"/>
              <a:tabLst/>
            </a:pPr>
            <a:r>
              <a:rPr lang="zh-CN" altLang="en-US" sz="3200" dirty="0">
                <a:solidFill>
                  <a:srgbClr val="1649FF"/>
                </a:solidFill>
                <a:latin typeface="微软雅黑" panose="020B0503020204020204" pitchFamily="34" charset="-122"/>
                <a:ea typeface="微软雅黑" panose="020B0503020204020204" pitchFamily="34" charset="-122"/>
              </a:rPr>
              <a:t>  </a:t>
            </a:r>
            <a:r>
              <a:rPr kumimoji="0" lang="zh-CN" altLang="en-US" sz="3200" b="0" i="0" u="none" strike="noStrike" cap="none" spc="0" normalizeH="0" baseline="0" dirty="0">
                <a:ln>
                  <a:noFill/>
                </a:ln>
                <a:solidFill>
                  <a:srgbClr val="1649FF"/>
                </a:solidFill>
                <a:effectLst/>
                <a:uFillTx/>
                <a:latin typeface="微软雅黑" panose="020B0503020204020204" pitchFamily="34" charset="-122"/>
                <a:ea typeface="微软雅黑" panose="020B0503020204020204" pitchFamily="34" charset="-122"/>
                <a:sym typeface="Avenir Light"/>
              </a:rPr>
              <a:t>选择框架：</a:t>
            </a:r>
            <a:r>
              <a:rPr lang="en-US" altLang="zh-CN" sz="3200" dirty="0" err="1">
                <a:solidFill>
                  <a:srgbClr val="1649FF"/>
                </a:solidFill>
                <a:latin typeface="微软雅黑" panose="020B0503020204020204" pitchFamily="34" charset="-122"/>
                <a:ea typeface="微软雅黑" panose="020B0503020204020204" pitchFamily="34" charset="-122"/>
              </a:rPr>
              <a:t>K</a:t>
            </a:r>
            <a:r>
              <a:rPr kumimoji="0" lang="en-US" altLang="zh-CN" sz="3200" b="0" i="0" u="none" strike="noStrike" cap="none" spc="0" normalizeH="0" baseline="0" dirty="0" err="1">
                <a:ln>
                  <a:noFill/>
                </a:ln>
                <a:solidFill>
                  <a:srgbClr val="1649FF"/>
                </a:solidFill>
                <a:effectLst/>
                <a:uFillTx/>
                <a:latin typeface="微软雅黑" panose="020B0503020204020204" pitchFamily="34" charset="-122"/>
                <a:ea typeface="微软雅黑" panose="020B0503020204020204" pitchFamily="34" charset="-122"/>
                <a:sym typeface="Avenir Light"/>
              </a:rPr>
              <a:t>eras</a:t>
            </a:r>
            <a:r>
              <a:rPr kumimoji="0" lang="en-US" altLang="zh-CN" sz="3200" b="0" i="0" u="none" strike="noStrike" cap="none" spc="0" normalizeH="0" baseline="0" dirty="0">
                <a:ln>
                  <a:noFill/>
                </a:ln>
                <a:solidFill>
                  <a:srgbClr val="1649FF"/>
                </a:solidFill>
                <a:effectLst/>
                <a:uFillTx/>
                <a:latin typeface="微软雅黑" panose="020B0503020204020204" pitchFamily="34" charset="-122"/>
                <a:ea typeface="微软雅黑" panose="020B0503020204020204" pitchFamily="34" charset="-122"/>
                <a:sym typeface="Avenir Light"/>
              </a:rPr>
              <a:t>(</a:t>
            </a:r>
            <a:r>
              <a:rPr kumimoji="0" lang="en-US" altLang="zh-CN" sz="3200" b="0" i="0" u="none" strike="noStrike" cap="none" spc="0" normalizeH="0" baseline="0" dirty="0" err="1">
                <a:ln>
                  <a:noFill/>
                </a:ln>
                <a:solidFill>
                  <a:srgbClr val="1649FF"/>
                </a:solidFill>
                <a:effectLst/>
                <a:uFillTx/>
                <a:latin typeface="微软雅黑" panose="020B0503020204020204" pitchFamily="34" charset="-122"/>
                <a:ea typeface="微软雅黑" panose="020B0503020204020204" pitchFamily="34" charset="-122"/>
                <a:sym typeface="Avenir Light"/>
              </a:rPr>
              <a:t>tensorflow</a:t>
            </a:r>
            <a:r>
              <a:rPr kumimoji="0" lang="en-US" altLang="zh-CN" sz="3200" b="0" i="0" u="none" strike="noStrike" cap="none" spc="0" normalizeH="0" baseline="0" dirty="0">
                <a:ln>
                  <a:noFill/>
                </a:ln>
                <a:solidFill>
                  <a:srgbClr val="1649FF"/>
                </a:solidFill>
                <a:effectLst/>
                <a:uFillTx/>
                <a:latin typeface="微软雅黑" panose="020B0503020204020204" pitchFamily="34" charset="-122"/>
                <a:ea typeface="微软雅黑" panose="020B0503020204020204" pitchFamily="34" charset="-122"/>
                <a:sym typeface="Avenir Light"/>
              </a:rPr>
              <a:t>)</a:t>
            </a:r>
            <a:r>
              <a:rPr kumimoji="0" lang="zh-CN" altLang="en-US" sz="3200" b="0" i="0" u="none" strike="noStrike" cap="none" spc="0" normalizeH="0" baseline="0" dirty="0">
                <a:ln>
                  <a:noFill/>
                </a:ln>
                <a:solidFill>
                  <a:srgbClr val="1649FF"/>
                </a:solidFill>
                <a:effectLst/>
                <a:uFillTx/>
                <a:latin typeface="微软雅黑" panose="020B0503020204020204" pitchFamily="34" charset="-122"/>
                <a:ea typeface="微软雅黑" panose="020B0503020204020204" pitchFamily="34" charset="-122"/>
                <a:sym typeface="Avenir Light"/>
              </a:rPr>
              <a:t>、</a:t>
            </a:r>
            <a:r>
              <a:rPr kumimoji="0" lang="en-US" altLang="zh-CN" sz="3200" b="0" i="0" u="none" strike="noStrike" cap="none" spc="0" normalizeH="0" baseline="0" dirty="0" err="1">
                <a:ln>
                  <a:noFill/>
                </a:ln>
                <a:solidFill>
                  <a:srgbClr val="1649FF"/>
                </a:solidFill>
                <a:effectLst/>
                <a:uFillTx/>
                <a:latin typeface="微软雅黑" panose="020B0503020204020204" pitchFamily="34" charset="-122"/>
                <a:ea typeface="微软雅黑" panose="020B0503020204020204" pitchFamily="34" charset="-122"/>
                <a:sym typeface="Avenir Light"/>
              </a:rPr>
              <a:t>PyTorch</a:t>
            </a:r>
            <a:r>
              <a:rPr kumimoji="0" lang="en-US" altLang="zh-CN" sz="3200" b="0" i="0" u="none" strike="noStrike" cap="none" spc="0" normalizeH="0" baseline="0" dirty="0">
                <a:ln>
                  <a:noFill/>
                </a:ln>
                <a:solidFill>
                  <a:srgbClr val="1649FF"/>
                </a:solidFill>
                <a:effectLst/>
                <a:uFillTx/>
                <a:latin typeface="微软雅黑" panose="020B0503020204020204" pitchFamily="34" charset="-122"/>
                <a:ea typeface="微软雅黑" panose="020B0503020204020204" pitchFamily="34" charset="-122"/>
                <a:sym typeface="Avenir Light"/>
              </a:rPr>
              <a:t>, … </a:t>
            </a:r>
            <a:r>
              <a:rPr kumimoji="0" lang="zh-CN" altLang="en-US" sz="3200" b="0" i="0" u="none" strike="noStrike" cap="none" spc="0" normalizeH="0" baseline="0" dirty="0">
                <a:ln>
                  <a:noFill/>
                </a:ln>
                <a:solidFill>
                  <a:srgbClr val="1649FF"/>
                </a:solidFill>
                <a:effectLst/>
                <a:uFillTx/>
                <a:latin typeface="微软雅黑" panose="020B0503020204020204" pitchFamily="34" charset="-122"/>
                <a:ea typeface="微软雅黑" panose="020B0503020204020204" pitchFamily="34" charset="-122"/>
                <a:sym typeface="Avenir Light"/>
              </a:rPr>
              <a:t>用</a:t>
            </a:r>
            <a:r>
              <a:rPr kumimoji="0" lang="en-US" altLang="zh-CN" sz="3200" b="1" i="0" u="none" strike="noStrike" cap="none" spc="0" normalizeH="0" baseline="0" dirty="0" err="1">
                <a:ln>
                  <a:noFill/>
                </a:ln>
                <a:solidFill>
                  <a:srgbClr val="C00000"/>
                </a:solidFill>
                <a:effectLst/>
                <a:uFillTx/>
                <a:latin typeface="微软雅黑" panose="020B0503020204020204" pitchFamily="34" charset="-122"/>
                <a:ea typeface="微软雅黑" panose="020B0503020204020204" pitchFamily="34" charset="-122"/>
                <a:sym typeface="Avenir Light"/>
              </a:rPr>
              <a:t>miniconda</a:t>
            </a:r>
            <a:r>
              <a:rPr kumimoji="0" lang="zh-CN" altLang="en-US" sz="3200" b="1" i="0" u="none" strike="noStrike" cap="none" spc="0" normalizeH="0" baseline="0" dirty="0">
                <a:ln>
                  <a:noFill/>
                </a:ln>
                <a:solidFill>
                  <a:srgbClr val="C00000"/>
                </a:solidFill>
                <a:effectLst/>
                <a:uFillTx/>
                <a:latin typeface="微软雅黑" panose="020B0503020204020204" pitchFamily="34" charset="-122"/>
                <a:ea typeface="微软雅黑" panose="020B0503020204020204" pitchFamily="34" charset="-122"/>
                <a:sym typeface="Avenir Light"/>
              </a:rPr>
              <a:t>节约时间</a:t>
            </a:r>
            <a:r>
              <a:rPr kumimoji="0" lang="en-US" altLang="zh-CN" sz="3200" b="0" i="0" u="none" strike="noStrike" cap="none" spc="0" normalizeH="0" baseline="0" dirty="0">
                <a:ln>
                  <a:noFill/>
                </a:ln>
                <a:solidFill>
                  <a:srgbClr val="C00000"/>
                </a:solidFill>
                <a:effectLst/>
                <a:uFillTx/>
                <a:latin typeface="微软雅黑" panose="020B0503020204020204" pitchFamily="34" charset="-122"/>
                <a:ea typeface="微软雅黑" panose="020B0503020204020204" pitchFamily="34" charset="-122"/>
                <a:sym typeface="Avenir Light"/>
              </a:rPr>
              <a:t> </a:t>
            </a:r>
            <a:endParaRPr kumimoji="0" lang="zh-CN" altLang="en-US" sz="3200" b="0" i="0" u="none" strike="noStrike" cap="none" spc="0" normalizeH="0" baseline="0" dirty="0">
              <a:ln>
                <a:noFill/>
              </a:ln>
              <a:solidFill>
                <a:srgbClr val="C00000"/>
              </a:solidFill>
              <a:effectLst/>
              <a:uFillTx/>
              <a:latin typeface="微软雅黑" panose="020B0503020204020204" pitchFamily="34" charset="-122"/>
              <a:ea typeface="微软雅黑" panose="020B0503020204020204" pitchFamily="34" charset="-122"/>
              <a:sym typeface="Avenir Light"/>
            </a:endParaRPr>
          </a:p>
        </p:txBody>
      </p:sp>
    </p:spTree>
    <p:extLst>
      <p:ext uri="{BB962C8B-B14F-4D97-AF65-F5344CB8AC3E}">
        <p14:creationId xmlns:p14="http://schemas.microsoft.com/office/powerpoint/2010/main" val="3534296500"/>
      </p:ext>
    </p:extLst>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C2741AC-5BF2-4F37-AD68-DD1DF5644262}"/>
              </a:ext>
            </a:extLst>
          </p:cNvPr>
          <p:cNvSpPr>
            <a:spLocks noGrp="1"/>
          </p:cNvSpPr>
          <p:nvPr>
            <p:ph type="dt" sz="half" idx="10"/>
          </p:nvPr>
        </p:nvSpPr>
        <p:spPr/>
        <p:txBody>
          <a:bodyPr/>
          <a:lstStyle/>
          <a:p>
            <a:fld id="{BAC5F011-484F-4100-B608-BB9BA81A717F}" type="datetime1">
              <a:rPr lang="zh-CN" altLang="en-US" smtClean="0"/>
              <a:t>2021/8/18</a:t>
            </a:fld>
            <a:endParaRPr lang="zh-CN" altLang="en-US"/>
          </a:p>
        </p:txBody>
      </p:sp>
      <p:sp>
        <p:nvSpPr>
          <p:cNvPr id="6" name="文本框 5">
            <a:extLst>
              <a:ext uri="{FF2B5EF4-FFF2-40B4-BE49-F238E27FC236}">
                <a16:creationId xmlns:a16="http://schemas.microsoft.com/office/drawing/2014/main" id="{B99B8179-743C-443E-842C-9439003F80B7}"/>
              </a:ext>
            </a:extLst>
          </p:cNvPr>
          <p:cNvSpPr txBox="1"/>
          <p:nvPr/>
        </p:nvSpPr>
        <p:spPr>
          <a:xfrm>
            <a:off x="4384194" y="965696"/>
            <a:ext cx="4454745" cy="1149033"/>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t>下载</a:t>
            </a:r>
            <a:r>
              <a:rPr kumimoji="0" lang="zh-CN" altLang="en-US" sz="4000" b="0" i="0" u="none" strike="noStrike" cap="none" spc="0" normalizeH="0" baseline="0" dirty="0">
                <a:ln>
                  <a:noFill/>
                </a:ln>
                <a:solidFill>
                  <a:srgbClr val="FFFFFF"/>
                </a:solidFill>
                <a:effectLst/>
                <a:uFillTx/>
                <a:latin typeface="+mn-lt"/>
                <a:ea typeface="+mn-ea"/>
                <a:cs typeface="+mn-cs"/>
                <a:sym typeface="Avenir Light"/>
              </a:rPr>
              <a:t>安装 </a:t>
            </a:r>
            <a:r>
              <a:rPr kumimoji="0" lang="en-US" altLang="zh-CN" sz="4000" b="0" i="0" u="none" strike="noStrike" cap="none" spc="0" normalizeH="0" baseline="0" dirty="0" err="1">
                <a:ln>
                  <a:noFill/>
                </a:ln>
                <a:solidFill>
                  <a:srgbClr val="FFFFFF"/>
                </a:solidFill>
                <a:effectLst/>
                <a:uFillTx/>
                <a:latin typeface="+mn-lt"/>
                <a:ea typeface="+mn-ea"/>
                <a:cs typeface="+mn-cs"/>
                <a:sym typeface="Avenir Light"/>
              </a:rPr>
              <a:t>miniconda</a:t>
            </a:r>
            <a:endParaRPr kumimoji="0" lang="en-US" altLang="zh-CN" sz="4000" b="0" i="0" u="none" strike="noStrike" cap="none" spc="0" normalizeH="0" baseline="0" dirty="0">
              <a:ln>
                <a:noFill/>
              </a:ln>
              <a:solidFill>
                <a:srgbClr val="FFFFFF"/>
              </a:solidFill>
              <a:effectLst/>
              <a:uFillTx/>
              <a:latin typeface="+mn-lt"/>
              <a:ea typeface="+mn-ea"/>
              <a:cs typeface="+mn-cs"/>
              <a:sym typeface="Avenir Light"/>
            </a:endParaRPr>
          </a:p>
          <a:p>
            <a:pPr marL="0" marR="0" indent="0" algn="ctr" defTabSz="584200" rtl="0" fontAlgn="auto" latinLnBrk="0" hangingPunct="0">
              <a:lnSpc>
                <a:spcPct val="100000"/>
              </a:lnSpc>
              <a:spcBef>
                <a:spcPts val="0"/>
              </a:spcBef>
              <a:spcAft>
                <a:spcPts val="0"/>
              </a:spcAft>
              <a:buClrTx/>
              <a:buSzTx/>
              <a:buFontTx/>
              <a:buNone/>
              <a:tabLst/>
            </a:pPr>
            <a:r>
              <a:rPr lang="zh-CN" altLang="en-US" sz="2800" dirty="0">
                <a:solidFill>
                  <a:srgbClr val="FF0000"/>
                </a:solidFill>
              </a:rPr>
              <a:t>选择安装路径为</a:t>
            </a:r>
            <a:r>
              <a:rPr lang="en-US" altLang="zh-CN" sz="2800" dirty="0">
                <a:solidFill>
                  <a:srgbClr val="FF0000"/>
                </a:solidFill>
              </a:rPr>
              <a:t>${INSTALL}</a:t>
            </a:r>
            <a:endParaRPr kumimoji="0" lang="zh-CN" altLang="en-US" sz="2800" b="0" i="0" u="none" strike="noStrike" cap="none" spc="0" normalizeH="0" baseline="0" dirty="0">
              <a:ln>
                <a:noFill/>
              </a:ln>
              <a:solidFill>
                <a:srgbClr val="FF0000"/>
              </a:solidFill>
              <a:effectLst/>
              <a:uFillTx/>
              <a:sym typeface="Avenir Light"/>
            </a:endParaRPr>
          </a:p>
        </p:txBody>
      </p:sp>
      <p:sp>
        <p:nvSpPr>
          <p:cNvPr id="7" name="文本框 6">
            <a:extLst>
              <a:ext uri="{FF2B5EF4-FFF2-40B4-BE49-F238E27FC236}">
                <a16:creationId xmlns:a16="http://schemas.microsoft.com/office/drawing/2014/main" id="{7AAD1620-8179-4AD1-B1B3-7D13679CC97E}"/>
              </a:ext>
            </a:extLst>
          </p:cNvPr>
          <p:cNvSpPr txBox="1"/>
          <p:nvPr/>
        </p:nvSpPr>
        <p:spPr>
          <a:xfrm>
            <a:off x="2696874" y="2617803"/>
            <a:ext cx="7611058" cy="1210588"/>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rgbClr val="FFFFFF"/>
                </a:solidFill>
                <a:effectLst/>
                <a:uFillTx/>
                <a:latin typeface="+mn-lt"/>
                <a:ea typeface="+mn-ea"/>
                <a:cs typeface="+mn-cs"/>
                <a:sym typeface="Avenir Light"/>
              </a:rPr>
              <a:t>Create </a:t>
            </a:r>
            <a:r>
              <a:rPr kumimoji="0" lang="zh-CN" altLang="en-US" sz="4000" b="0" i="0" u="none" strike="noStrike" cap="none" spc="0" normalizeH="0" baseline="0" dirty="0">
                <a:ln>
                  <a:noFill/>
                </a:ln>
                <a:solidFill>
                  <a:srgbClr val="FFFFFF"/>
                </a:solidFill>
                <a:effectLst/>
                <a:uFillTx/>
                <a:latin typeface="+mn-lt"/>
                <a:ea typeface="+mn-ea"/>
                <a:cs typeface="+mn-cs"/>
                <a:sym typeface="Avenir Light"/>
              </a:rPr>
              <a:t>独立环境</a:t>
            </a:r>
            <a:endParaRPr kumimoji="0" lang="en-US" altLang="zh-CN" sz="4000" b="0" i="0" u="none" strike="noStrike" cap="none" spc="0" normalizeH="0" baseline="0" dirty="0">
              <a:ln>
                <a:noFill/>
              </a:ln>
              <a:solidFill>
                <a:srgbClr val="FFFFFF"/>
              </a:solidFill>
              <a:effectLst/>
              <a:uFillTx/>
              <a:latin typeface="+mn-lt"/>
              <a:ea typeface="+mn-ea"/>
              <a:cs typeface="+mn-cs"/>
              <a:sym typeface="Avenir Light"/>
            </a:endParaRPr>
          </a:p>
          <a:p>
            <a:r>
              <a:rPr kumimoji="0" lang="en-US" altLang="zh-CN" sz="3200" b="0" i="0" u="none" strike="noStrike" cap="none" spc="0" normalizeH="0" baseline="0" dirty="0" err="1">
                <a:ln>
                  <a:noFill/>
                </a:ln>
                <a:solidFill>
                  <a:srgbClr val="FF0000"/>
                </a:solidFill>
                <a:effectLst/>
                <a:uFillTx/>
                <a:latin typeface="+mn-lt"/>
                <a:ea typeface="+mn-ea"/>
                <a:cs typeface="+mn-cs"/>
                <a:sym typeface="Avenir Light"/>
              </a:rPr>
              <a:t>conda</a:t>
            </a:r>
            <a:r>
              <a:rPr kumimoji="0" lang="en-US" altLang="zh-CN" sz="3200" b="0" i="0" u="none" strike="noStrike" cap="none" spc="0" normalizeH="0" baseline="0" dirty="0">
                <a:ln>
                  <a:noFill/>
                </a:ln>
                <a:solidFill>
                  <a:srgbClr val="FF0000"/>
                </a:solidFill>
                <a:effectLst/>
                <a:uFillTx/>
                <a:latin typeface="+mn-lt"/>
                <a:ea typeface="+mn-ea"/>
                <a:cs typeface="+mn-cs"/>
                <a:sym typeface="Avenir Light"/>
              </a:rPr>
              <a:t> </a:t>
            </a:r>
            <a:r>
              <a:rPr kumimoji="0" lang="en-US" altLang="zh-CN" sz="3200" b="0" i="0" u="none" strike="noStrike" cap="none" spc="0" normalizeH="0" baseline="0" dirty="0" err="1">
                <a:ln>
                  <a:noFill/>
                </a:ln>
                <a:solidFill>
                  <a:srgbClr val="FF0000"/>
                </a:solidFill>
                <a:effectLst/>
                <a:uFillTx/>
                <a:latin typeface="+mn-lt"/>
                <a:ea typeface="+mn-ea"/>
                <a:cs typeface="+mn-cs"/>
                <a:sym typeface="Avenir Light"/>
              </a:rPr>
              <a:t>crearte</a:t>
            </a:r>
            <a:r>
              <a:rPr kumimoji="0" lang="en-US" altLang="zh-CN" sz="3200" b="0" i="0" u="none" strike="noStrike" cap="none" spc="0" normalizeH="0" baseline="0" dirty="0">
                <a:ln>
                  <a:noFill/>
                </a:ln>
                <a:solidFill>
                  <a:srgbClr val="FF0000"/>
                </a:solidFill>
                <a:effectLst/>
                <a:uFillTx/>
                <a:latin typeface="+mn-lt"/>
                <a:ea typeface="+mn-ea"/>
                <a:cs typeface="+mn-cs"/>
                <a:sym typeface="Avenir Light"/>
              </a:rPr>
              <a:t> –name </a:t>
            </a:r>
            <a:r>
              <a:rPr kumimoji="0" lang="en-US" altLang="zh-CN" sz="3200" b="0" i="0" u="none" strike="noStrike" cap="none" spc="0" normalizeH="0" baseline="0" dirty="0" err="1">
                <a:ln>
                  <a:noFill/>
                </a:ln>
                <a:solidFill>
                  <a:srgbClr val="FF0000"/>
                </a:solidFill>
                <a:effectLst/>
                <a:uFillTx/>
                <a:latin typeface="+mn-lt"/>
                <a:ea typeface="+mn-ea"/>
                <a:cs typeface="+mn-cs"/>
                <a:sym typeface="Avenir Light"/>
              </a:rPr>
              <a:t>env_name</a:t>
            </a:r>
            <a:r>
              <a:rPr lang="en-US" altLang="zh-CN" sz="3200" dirty="0">
                <a:solidFill>
                  <a:srgbClr val="FF0000"/>
                </a:solidFill>
              </a:rPr>
              <a:t> python=3.9 </a:t>
            </a:r>
            <a:endParaRPr kumimoji="0" lang="zh-CN" altLang="en-US" sz="3200" b="0" i="0" u="none" strike="noStrike" cap="none" spc="0" normalizeH="0" baseline="0" dirty="0">
              <a:ln>
                <a:noFill/>
              </a:ln>
              <a:solidFill>
                <a:srgbClr val="FF0000"/>
              </a:solidFill>
              <a:effectLst/>
              <a:uFillTx/>
              <a:latin typeface="+mn-lt"/>
              <a:ea typeface="+mn-ea"/>
              <a:cs typeface="+mn-cs"/>
              <a:sym typeface="Avenir Light"/>
            </a:endParaRPr>
          </a:p>
        </p:txBody>
      </p:sp>
      <p:sp>
        <p:nvSpPr>
          <p:cNvPr id="9" name="文本框 8">
            <a:extLst>
              <a:ext uri="{FF2B5EF4-FFF2-40B4-BE49-F238E27FC236}">
                <a16:creationId xmlns:a16="http://schemas.microsoft.com/office/drawing/2014/main" id="{673EC65C-5033-48D3-97D9-65363DC09044}"/>
              </a:ext>
            </a:extLst>
          </p:cNvPr>
          <p:cNvSpPr txBox="1"/>
          <p:nvPr/>
        </p:nvSpPr>
        <p:spPr>
          <a:xfrm>
            <a:off x="2555091" y="4715613"/>
            <a:ext cx="8553624" cy="964367"/>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altLang="zh-CN" sz="2800" dirty="0">
                <a:solidFill>
                  <a:srgbClr val="FF0000"/>
                </a:solidFill>
              </a:rPr>
              <a:t>p</a:t>
            </a:r>
            <a:r>
              <a:rPr kumimoji="0" lang="en-US" altLang="zh-CN" sz="2800" b="0" i="0" u="none" strike="noStrike" cap="none" spc="0" normalizeH="0" baseline="0" dirty="0">
                <a:ln>
                  <a:noFill/>
                </a:ln>
                <a:solidFill>
                  <a:srgbClr val="FF0000"/>
                </a:solidFill>
                <a:effectLst/>
                <a:uFillTx/>
                <a:latin typeface="+mn-lt"/>
                <a:ea typeface="+mn-ea"/>
                <a:cs typeface="+mn-cs"/>
                <a:sym typeface="Avenir Light"/>
              </a:rPr>
              <a:t>ip install –r requirement.txt</a:t>
            </a:r>
          </a:p>
          <a:p>
            <a:pPr marL="0" marR="0" indent="0" algn="l" defTabSz="584200" rtl="0" fontAlgn="auto" latinLnBrk="0" hangingPunct="0">
              <a:lnSpc>
                <a:spcPct val="100000"/>
              </a:lnSpc>
              <a:spcBef>
                <a:spcPts val="0"/>
              </a:spcBef>
              <a:spcAft>
                <a:spcPts val="0"/>
              </a:spcAft>
              <a:buClrTx/>
              <a:buSzTx/>
              <a:buFontTx/>
              <a:buNone/>
              <a:tabLst/>
            </a:pPr>
            <a:r>
              <a:rPr kumimoji="0" lang="en-US" altLang="zh-CN" sz="2800" b="0" i="0" u="none" strike="noStrike" cap="none" spc="0" normalizeH="0" baseline="0" dirty="0">
                <a:ln>
                  <a:noFill/>
                </a:ln>
                <a:solidFill>
                  <a:srgbClr val="FF0000"/>
                </a:solidFill>
                <a:effectLst/>
                <a:uFillTx/>
                <a:latin typeface="+mn-lt"/>
                <a:ea typeface="+mn-ea"/>
                <a:cs typeface="+mn-cs"/>
                <a:sym typeface="Avenir Light"/>
              </a:rPr>
              <a:t>ln –s ~</a:t>
            </a:r>
            <a:r>
              <a:rPr kumimoji="0" lang="en-US" altLang="zh-CN" sz="2800" b="0" i="0" u="none" strike="noStrike" cap="none" spc="0" normalizeH="0" baseline="0" dirty="0" err="1">
                <a:ln>
                  <a:noFill/>
                </a:ln>
                <a:solidFill>
                  <a:srgbClr val="FF0000"/>
                </a:solidFill>
                <a:effectLst/>
                <a:uFillTx/>
                <a:latin typeface="+mn-lt"/>
                <a:ea typeface="+mn-ea"/>
                <a:cs typeface="+mn-cs"/>
                <a:sym typeface="Avenir Light"/>
              </a:rPr>
              <a:t>lig</a:t>
            </a:r>
            <a:r>
              <a:rPr kumimoji="0" lang="en-US" altLang="zh-CN" sz="2800" b="0" i="0" u="none" strike="noStrike" cap="none" spc="0" normalizeH="0" baseline="0" dirty="0">
                <a:ln>
                  <a:noFill/>
                </a:ln>
                <a:solidFill>
                  <a:srgbClr val="FF0000"/>
                </a:solidFill>
                <a:effectLst/>
                <a:uFillTx/>
                <a:latin typeface="+mn-lt"/>
                <a:ea typeface="+mn-ea"/>
                <a:cs typeface="+mn-cs"/>
                <a:sym typeface="Avenir Light"/>
              </a:rPr>
              <a:t>/.</a:t>
            </a:r>
            <a:r>
              <a:rPr kumimoji="0" lang="en-US" altLang="zh-CN" sz="2800" b="0" i="0" u="none" strike="noStrike" cap="none" spc="0" normalizeH="0" baseline="0" dirty="0" err="1">
                <a:ln>
                  <a:noFill/>
                </a:ln>
                <a:solidFill>
                  <a:srgbClr val="FF0000"/>
                </a:solidFill>
                <a:effectLst/>
                <a:uFillTx/>
                <a:latin typeface="+mn-lt"/>
                <a:ea typeface="+mn-ea"/>
                <a:cs typeface="+mn-cs"/>
                <a:sym typeface="Avenir Light"/>
              </a:rPr>
              <a:t>energyflow</a:t>
            </a:r>
            <a:r>
              <a:rPr kumimoji="0" lang="en-US" altLang="zh-CN" sz="2800" b="0" i="0" u="none" strike="noStrike" cap="none" spc="0" normalizeH="0" baseline="0" dirty="0">
                <a:ln>
                  <a:noFill/>
                </a:ln>
                <a:solidFill>
                  <a:srgbClr val="FF0000"/>
                </a:solidFill>
                <a:effectLst/>
                <a:uFillTx/>
                <a:latin typeface="+mn-lt"/>
                <a:ea typeface="+mn-ea"/>
                <a:cs typeface="+mn-cs"/>
                <a:sym typeface="Avenir Light"/>
              </a:rPr>
              <a:t> ~/.</a:t>
            </a:r>
            <a:r>
              <a:rPr kumimoji="0" lang="en-US" altLang="zh-CN" sz="2800" b="0" i="0" u="none" strike="noStrike" cap="none" spc="0" normalizeH="0" baseline="0" dirty="0" err="1">
                <a:ln>
                  <a:noFill/>
                </a:ln>
                <a:solidFill>
                  <a:srgbClr val="FF0000"/>
                </a:solidFill>
                <a:effectLst/>
                <a:uFillTx/>
                <a:latin typeface="+mn-lt"/>
                <a:ea typeface="+mn-ea"/>
                <a:cs typeface="+mn-cs"/>
                <a:sym typeface="Avenir Light"/>
              </a:rPr>
              <a:t>energyflow</a:t>
            </a:r>
            <a:r>
              <a:rPr kumimoji="0" lang="en-US" altLang="zh-CN" sz="2800" b="0" i="0" u="none" strike="noStrike" cap="none" spc="0" normalizeH="0" baseline="0" dirty="0">
                <a:ln>
                  <a:noFill/>
                </a:ln>
                <a:solidFill>
                  <a:srgbClr val="FF0000"/>
                </a:solidFill>
                <a:effectLst/>
                <a:uFillTx/>
                <a:latin typeface="+mn-lt"/>
                <a:ea typeface="+mn-ea"/>
                <a:cs typeface="+mn-cs"/>
                <a:sym typeface="Avenir Light"/>
              </a:rPr>
              <a:t> (</a:t>
            </a:r>
            <a:r>
              <a:rPr kumimoji="0" lang="zh-CN" altLang="en-US" sz="2800" b="0" i="0" u="none" strike="noStrike" cap="none" spc="0" normalizeH="0" baseline="0" dirty="0">
                <a:ln>
                  <a:noFill/>
                </a:ln>
                <a:solidFill>
                  <a:srgbClr val="FF0000"/>
                </a:solidFill>
                <a:effectLst/>
                <a:uFillTx/>
                <a:latin typeface="+mn-lt"/>
                <a:ea typeface="+mn-ea"/>
                <a:cs typeface="+mn-cs"/>
                <a:sym typeface="Avenir Light"/>
              </a:rPr>
              <a:t>用我下载的的</a:t>
            </a:r>
            <a:r>
              <a:rPr kumimoji="0" lang="en-US" altLang="zh-CN" sz="2800" b="0" i="0" u="none" strike="noStrike" cap="none" spc="0" normalizeH="0" baseline="0" dirty="0">
                <a:ln>
                  <a:noFill/>
                </a:ln>
                <a:solidFill>
                  <a:srgbClr val="FF0000"/>
                </a:solidFill>
                <a:effectLst/>
                <a:uFillTx/>
                <a:latin typeface="+mn-lt"/>
                <a:ea typeface="+mn-ea"/>
                <a:cs typeface="+mn-cs"/>
                <a:sym typeface="Avenir Light"/>
              </a:rPr>
              <a:t>data) </a:t>
            </a:r>
            <a:endParaRPr kumimoji="0" lang="zh-CN" altLang="en-US" sz="2800" b="0" i="0" u="none" strike="noStrike" cap="none" spc="0" normalizeH="0" baseline="0" dirty="0">
              <a:ln>
                <a:noFill/>
              </a:ln>
              <a:solidFill>
                <a:srgbClr val="FF0000"/>
              </a:solidFill>
              <a:effectLst/>
              <a:uFillTx/>
              <a:latin typeface="+mn-lt"/>
              <a:ea typeface="+mn-ea"/>
              <a:cs typeface="+mn-cs"/>
              <a:sym typeface="Avenir Light"/>
            </a:endParaRPr>
          </a:p>
        </p:txBody>
      </p:sp>
      <p:sp>
        <p:nvSpPr>
          <p:cNvPr id="10" name="矩形 9">
            <a:extLst>
              <a:ext uri="{FF2B5EF4-FFF2-40B4-BE49-F238E27FC236}">
                <a16:creationId xmlns:a16="http://schemas.microsoft.com/office/drawing/2014/main" id="{A8B24B53-B439-417D-A7B9-2A960920F6BD}"/>
              </a:ext>
            </a:extLst>
          </p:cNvPr>
          <p:cNvSpPr/>
          <p:nvPr/>
        </p:nvSpPr>
        <p:spPr>
          <a:xfrm>
            <a:off x="1830961" y="6438047"/>
            <a:ext cx="10659353" cy="2554545"/>
          </a:xfrm>
          <a:prstGeom prst="rect">
            <a:avLst/>
          </a:prstGeom>
        </p:spPr>
        <p:txBody>
          <a:bodyPr wrap="square">
            <a:spAutoFit/>
          </a:bodyPr>
          <a:lstStyle/>
          <a:p>
            <a:pPr algn="l"/>
            <a:endParaRPr lang="en-US" altLang="zh-CN" sz="2000" dirty="0">
              <a:solidFill>
                <a:schemeClr val="bg1"/>
              </a:solidFill>
            </a:endParaRPr>
          </a:p>
          <a:p>
            <a:pPr algn="l"/>
            <a:r>
              <a:rPr lang="en-US" altLang="zh-CN" sz="2000" dirty="0">
                <a:solidFill>
                  <a:schemeClr val="bg1"/>
                </a:solidFill>
              </a:rPr>
              <a:t>export PATH=$PATH:${INSTALL}/bin/</a:t>
            </a:r>
          </a:p>
          <a:p>
            <a:pPr algn="l"/>
            <a:r>
              <a:rPr lang="en-US" altLang="zh-CN" sz="2000" dirty="0">
                <a:solidFill>
                  <a:schemeClr val="bg1"/>
                </a:solidFill>
              </a:rPr>
              <a:t>source ${INSTALL}/etc/profile.d/conda.sh</a:t>
            </a:r>
          </a:p>
          <a:p>
            <a:pPr algn="l"/>
            <a:r>
              <a:rPr lang="en-US" altLang="zh-CN" sz="2000" dirty="0" err="1">
                <a:solidFill>
                  <a:schemeClr val="bg1"/>
                </a:solidFill>
              </a:rPr>
              <a:t>conda</a:t>
            </a:r>
            <a:r>
              <a:rPr lang="en-US" altLang="zh-CN" sz="2000" dirty="0">
                <a:solidFill>
                  <a:schemeClr val="bg1"/>
                </a:solidFill>
              </a:rPr>
              <a:t> info -e </a:t>
            </a:r>
          </a:p>
          <a:p>
            <a:pPr algn="l"/>
            <a:r>
              <a:rPr lang="en-US" altLang="zh-CN" sz="2000" dirty="0">
                <a:solidFill>
                  <a:schemeClr val="bg1"/>
                </a:solidFill>
              </a:rPr>
              <a:t>#</a:t>
            </a:r>
            <a:r>
              <a:rPr lang="en-US" altLang="zh-CN" sz="2000" dirty="0" err="1">
                <a:solidFill>
                  <a:schemeClr val="bg1"/>
                </a:solidFill>
              </a:rPr>
              <a:t>conda</a:t>
            </a:r>
            <a:r>
              <a:rPr lang="en-US" altLang="zh-CN" sz="2000" dirty="0">
                <a:solidFill>
                  <a:schemeClr val="bg1"/>
                </a:solidFill>
              </a:rPr>
              <a:t> remove </a:t>
            </a:r>
            <a:r>
              <a:rPr lang="en-US" altLang="zh-CN" sz="2000" dirty="0" err="1">
                <a:solidFill>
                  <a:schemeClr val="bg1"/>
                </a:solidFill>
              </a:rPr>
              <a:t>energyflow</a:t>
            </a:r>
            <a:r>
              <a:rPr lang="en-US" altLang="zh-CN" sz="2000" dirty="0">
                <a:solidFill>
                  <a:schemeClr val="bg1"/>
                </a:solidFill>
              </a:rPr>
              <a:t> </a:t>
            </a:r>
          </a:p>
          <a:p>
            <a:pPr algn="l"/>
            <a:r>
              <a:rPr lang="en-US" altLang="zh-CN" sz="2000" dirty="0" err="1">
                <a:solidFill>
                  <a:schemeClr val="bg1"/>
                </a:solidFill>
              </a:rPr>
              <a:t>conda</a:t>
            </a:r>
            <a:r>
              <a:rPr lang="en-US" altLang="zh-CN" sz="2000" dirty="0">
                <a:solidFill>
                  <a:schemeClr val="bg1"/>
                </a:solidFill>
              </a:rPr>
              <a:t> create -n </a:t>
            </a:r>
            <a:r>
              <a:rPr lang="en-US" altLang="zh-CN" sz="2000" dirty="0" err="1">
                <a:solidFill>
                  <a:schemeClr val="bg1"/>
                </a:solidFill>
              </a:rPr>
              <a:t>energyflow</a:t>
            </a:r>
            <a:r>
              <a:rPr lang="en-US" altLang="zh-CN" sz="2000" dirty="0">
                <a:solidFill>
                  <a:schemeClr val="bg1"/>
                </a:solidFill>
              </a:rPr>
              <a:t> python=3.9</a:t>
            </a:r>
          </a:p>
          <a:p>
            <a:pPr algn="l"/>
            <a:r>
              <a:rPr lang="en-US" altLang="zh-CN" sz="2000" dirty="0" err="1">
                <a:solidFill>
                  <a:schemeClr val="bg1"/>
                </a:solidFill>
              </a:rPr>
              <a:t>conda</a:t>
            </a:r>
            <a:r>
              <a:rPr lang="en-US" altLang="zh-CN" sz="2000" dirty="0">
                <a:solidFill>
                  <a:schemeClr val="bg1"/>
                </a:solidFill>
              </a:rPr>
              <a:t> activate </a:t>
            </a:r>
            <a:r>
              <a:rPr lang="en-US" altLang="zh-CN" sz="2000" dirty="0" err="1">
                <a:solidFill>
                  <a:schemeClr val="bg1"/>
                </a:solidFill>
              </a:rPr>
              <a:t>energyflow</a:t>
            </a:r>
            <a:r>
              <a:rPr lang="en-US" altLang="zh-CN" sz="2000" dirty="0">
                <a:solidFill>
                  <a:schemeClr val="bg1"/>
                </a:solidFill>
              </a:rPr>
              <a:t> </a:t>
            </a:r>
          </a:p>
          <a:p>
            <a:pPr algn="l"/>
            <a:r>
              <a:rPr lang="en-US" altLang="zh-CN" sz="2000" dirty="0">
                <a:solidFill>
                  <a:schemeClr val="bg1"/>
                </a:solidFill>
              </a:rPr>
              <a:t>pip install -r requirement.txt </a:t>
            </a:r>
            <a:endParaRPr lang="zh-CN" altLang="en-US" sz="2000" dirty="0">
              <a:solidFill>
                <a:schemeClr val="bg1"/>
              </a:solidFill>
            </a:endParaRPr>
          </a:p>
        </p:txBody>
      </p:sp>
    </p:spTree>
    <p:extLst>
      <p:ext uri="{BB962C8B-B14F-4D97-AF65-F5344CB8AC3E}">
        <p14:creationId xmlns:p14="http://schemas.microsoft.com/office/powerpoint/2010/main" val="1454954879"/>
      </p:ext>
    </p:extLst>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7AA7285-ABEE-4418-8C5E-5715100D1B31}"/>
              </a:ext>
            </a:extLst>
          </p:cNvPr>
          <p:cNvSpPr>
            <a:spLocks noGrp="1"/>
          </p:cNvSpPr>
          <p:nvPr>
            <p:ph type="dt" sz="half" idx="10"/>
          </p:nvPr>
        </p:nvSpPr>
        <p:spPr/>
        <p:txBody>
          <a:bodyPr/>
          <a:lstStyle/>
          <a:p>
            <a:fld id="{1D2A4111-7FA3-4BDF-A6E3-B5D29201F492}" type="datetime1">
              <a:rPr lang="zh-CN" altLang="en-US" smtClean="0"/>
              <a:t>2021/8/18</a:t>
            </a:fld>
            <a:endParaRPr lang="zh-CN" altLang="en-US"/>
          </a:p>
        </p:txBody>
      </p:sp>
      <p:pic>
        <p:nvPicPr>
          <p:cNvPr id="3" name="图片 2">
            <a:extLst>
              <a:ext uri="{FF2B5EF4-FFF2-40B4-BE49-F238E27FC236}">
                <a16:creationId xmlns:a16="http://schemas.microsoft.com/office/drawing/2014/main" id="{4D98DAB9-4CD1-4033-9E92-4D488CD66238}"/>
              </a:ext>
            </a:extLst>
          </p:cNvPr>
          <p:cNvPicPr>
            <a:picLocks noChangeAspect="1"/>
          </p:cNvPicPr>
          <p:nvPr/>
        </p:nvPicPr>
        <p:blipFill>
          <a:blip r:embed="rId2"/>
          <a:stretch>
            <a:fillRect/>
          </a:stretch>
        </p:blipFill>
        <p:spPr>
          <a:xfrm>
            <a:off x="0" y="2337988"/>
            <a:ext cx="13004800" cy="4076525"/>
          </a:xfrm>
          <a:prstGeom prst="rect">
            <a:avLst/>
          </a:prstGeom>
        </p:spPr>
      </p:pic>
      <p:sp>
        <p:nvSpPr>
          <p:cNvPr id="4" name="文本框 3">
            <a:extLst>
              <a:ext uri="{FF2B5EF4-FFF2-40B4-BE49-F238E27FC236}">
                <a16:creationId xmlns:a16="http://schemas.microsoft.com/office/drawing/2014/main" id="{631B8F06-4EDB-4A4B-961B-B1D86DD3A005}"/>
              </a:ext>
            </a:extLst>
          </p:cNvPr>
          <p:cNvSpPr txBox="1"/>
          <p:nvPr/>
        </p:nvSpPr>
        <p:spPr>
          <a:xfrm>
            <a:off x="5870009" y="1459567"/>
            <a:ext cx="147476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实  例 </a:t>
            </a:r>
          </a:p>
        </p:txBody>
      </p:sp>
      <p:sp>
        <p:nvSpPr>
          <p:cNvPr id="5" name="文本框 4">
            <a:extLst>
              <a:ext uri="{FF2B5EF4-FFF2-40B4-BE49-F238E27FC236}">
                <a16:creationId xmlns:a16="http://schemas.microsoft.com/office/drawing/2014/main" id="{FDEE12DC-4134-4425-8EA8-E379994635AF}"/>
              </a:ext>
            </a:extLst>
          </p:cNvPr>
          <p:cNvSpPr txBox="1"/>
          <p:nvPr/>
        </p:nvSpPr>
        <p:spPr>
          <a:xfrm>
            <a:off x="1124596" y="7399367"/>
            <a:ext cx="425757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3600" b="0" i="0" u="none" strike="noStrike" cap="none" spc="0" normalizeH="0" baseline="0" dirty="0">
                <a:ln>
                  <a:noFill/>
                </a:ln>
                <a:solidFill>
                  <a:srgbClr val="1649FF"/>
                </a:solidFill>
                <a:effectLst/>
                <a:uFillTx/>
                <a:latin typeface="+mn-lt"/>
                <a:ea typeface="+mn-ea"/>
                <a:cs typeface="+mn-cs"/>
                <a:sym typeface="Avenir Light"/>
              </a:rPr>
              <a:t>传统的高能数据分析</a:t>
            </a:r>
          </a:p>
        </p:txBody>
      </p:sp>
      <p:sp>
        <p:nvSpPr>
          <p:cNvPr id="6" name="文本框 5">
            <a:extLst>
              <a:ext uri="{FF2B5EF4-FFF2-40B4-BE49-F238E27FC236}">
                <a16:creationId xmlns:a16="http://schemas.microsoft.com/office/drawing/2014/main" id="{7C73015C-C298-4F13-923A-DB05F3624A85}"/>
              </a:ext>
            </a:extLst>
          </p:cNvPr>
          <p:cNvSpPr txBox="1"/>
          <p:nvPr/>
        </p:nvSpPr>
        <p:spPr>
          <a:xfrm>
            <a:off x="7344772" y="7399367"/>
            <a:ext cx="4257576"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sz="3600" dirty="0">
                <a:solidFill>
                  <a:srgbClr val="1649FF"/>
                </a:solidFill>
              </a:rPr>
              <a:t>未来</a:t>
            </a:r>
            <a:r>
              <a:rPr kumimoji="0" lang="zh-CN" altLang="en-US" sz="3600" b="0" i="0" u="none" strike="noStrike" cap="none" spc="0" normalizeH="0" baseline="0" dirty="0">
                <a:ln>
                  <a:noFill/>
                </a:ln>
                <a:solidFill>
                  <a:srgbClr val="1649FF"/>
                </a:solidFill>
                <a:effectLst/>
                <a:uFillTx/>
                <a:latin typeface="+mn-lt"/>
                <a:ea typeface="+mn-ea"/>
                <a:cs typeface="+mn-cs"/>
                <a:sym typeface="Avenir Light"/>
              </a:rPr>
              <a:t>的高能数据分析</a:t>
            </a:r>
          </a:p>
        </p:txBody>
      </p:sp>
    </p:spTree>
    <p:extLst>
      <p:ext uri="{BB962C8B-B14F-4D97-AF65-F5344CB8AC3E}">
        <p14:creationId xmlns:p14="http://schemas.microsoft.com/office/powerpoint/2010/main" val="41168837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CDB04712-9A02-4223-B05C-9DA00EA17EB4}"/>
              </a:ext>
            </a:extLst>
          </p:cNvPr>
          <p:cNvSpPr>
            <a:spLocks noGrp="1"/>
          </p:cNvSpPr>
          <p:nvPr>
            <p:ph type="body" sz="quarter" idx="14"/>
          </p:nvPr>
        </p:nvSpPr>
        <p:spPr>
          <a:xfrm>
            <a:off x="1270000" y="723265"/>
            <a:ext cx="10464800" cy="656590"/>
          </a:xfrm>
        </p:spPr>
        <p:txBody>
          <a:bodyPr/>
          <a:lstStyle/>
          <a:p>
            <a:r>
              <a:rPr lang="zh-CN" altLang="en-US" dirty="0">
                <a:solidFill>
                  <a:srgbClr val="1649FF"/>
                </a:solidFill>
              </a:rPr>
              <a:t>数据分析第一步：事例选择</a:t>
            </a:r>
          </a:p>
        </p:txBody>
      </p:sp>
      <p:sp>
        <p:nvSpPr>
          <p:cNvPr id="6" name="矩形 5">
            <a:extLst>
              <a:ext uri="{FF2B5EF4-FFF2-40B4-BE49-F238E27FC236}">
                <a16:creationId xmlns:a16="http://schemas.microsoft.com/office/drawing/2014/main" id="{08DA4C11-4A4E-4658-A3D1-21D8790E3E7B}"/>
              </a:ext>
            </a:extLst>
          </p:cNvPr>
          <p:cNvSpPr/>
          <p:nvPr/>
        </p:nvSpPr>
        <p:spPr>
          <a:xfrm>
            <a:off x="1173791" y="1815167"/>
            <a:ext cx="11583741" cy="3046988"/>
          </a:xfrm>
          <a:prstGeom prst="rect">
            <a:avLst/>
          </a:prstGeom>
        </p:spPr>
        <p:txBody>
          <a:bodyPr wrap="square">
            <a:spAutoFit/>
          </a:bodyPr>
          <a:lstStyle/>
          <a:p>
            <a:pPr marL="571500" indent="-571500" algn="l">
              <a:buFont typeface="Arial" panose="020B0604020202020204" pitchFamily="34" charset="0"/>
              <a:buChar char="•"/>
            </a:pPr>
            <a:r>
              <a:rPr lang="zh-CN" altLang="en-US" sz="3200" dirty="0">
                <a:solidFill>
                  <a:schemeClr val="bg1"/>
                </a:solidFill>
                <a:latin typeface="Superclarendon Light" panose="02060305060000020003" pitchFamily="18" charset="0"/>
              </a:rPr>
              <a:t>假设对撞机上产生了</a:t>
            </a:r>
            <a:r>
              <a:rPr lang="en-US" altLang="zh-CN" sz="3200" dirty="0">
                <a:solidFill>
                  <a:schemeClr val="bg1"/>
                </a:solidFill>
                <a:latin typeface="Superclarendon Light" panose="02060305060000020003" pitchFamily="18" charset="0"/>
              </a:rPr>
              <a:t>n</a:t>
            </a:r>
            <a:r>
              <a:rPr lang="zh-CN" altLang="en-US" sz="3200" dirty="0">
                <a:solidFill>
                  <a:schemeClr val="bg1"/>
                </a:solidFill>
                <a:latin typeface="Superclarendon Light" panose="02060305060000020003" pitchFamily="18" charset="0"/>
              </a:rPr>
              <a:t> （</a:t>
            </a:r>
            <a:r>
              <a:rPr lang="en-US" altLang="zh-CN" sz="3200" dirty="0">
                <a:solidFill>
                  <a:schemeClr val="bg1"/>
                </a:solidFill>
                <a:latin typeface="Superclarendon Light" panose="02060305060000020003" pitchFamily="18" charset="0"/>
              </a:rPr>
              <a:t>9</a:t>
            </a:r>
            <a:r>
              <a:rPr lang="zh-CN" altLang="en-US" sz="3200" dirty="0">
                <a:solidFill>
                  <a:schemeClr val="bg1"/>
                </a:solidFill>
                <a:latin typeface="Superclarendon Light" panose="02060305060000020003" pitchFamily="18" charset="0"/>
              </a:rPr>
              <a:t>）类事例 （</a:t>
            </a:r>
            <a:r>
              <a:rPr lang="en-US" altLang="zh-CN" sz="3200" dirty="0">
                <a:solidFill>
                  <a:schemeClr val="bg1"/>
                </a:solidFill>
                <a:latin typeface="Superclarendon Light" panose="02060305060000020003" pitchFamily="18" charset="0"/>
              </a:rPr>
              <a:t>N</a:t>
            </a:r>
            <a:r>
              <a:rPr lang="en-US" altLang="zh-CN" sz="3200" baseline="-25000" dirty="0">
                <a:solidFill>
                  <a:schemeClr val="bg1"/>
                </a:solidFill>
                <a:latin typeface="Superclarendon Light" panose="02060305060000020003" pitchFamily="18" charset="0"/>
              </a:rPr>
              <a:t>1</a:t>
            </a:r>
            <a:r>
              <a:rPr lang="en-US" altLang="zh-CN" sz="3200" dirty="0">
                <a:solidFill>
                  <a:schemeClr val="bg1"/>
                </a:solidFill>
                <a:latin typeface="Superclarendon Light" panose="02060305060000020003" pitchFamily="18" charset="0"/>
              </a:rPr>
              <a:t>,N</a:t>
            </a:r>
            <a:r>
              <a:rPr lang="en-US" altLang="zh-CN" sz="3200" baseline="-25000" dirty="0">
                <a:solidFill>
                  <a:schemeClr val="bg1"/>
                </a:solidFill>
                <a:latin typeface="Superclarendon Light" panose="02060305060000020003" pitchFamily="18" charset="0"/>
              </a:rPr>
              <a:t>2</a:t>
            </a:r>
            <a:r>
              <a:rPr lang="en-US" altLang="zh-CN" sz="3200" dirty="0">
                <a:solidFill>
                  <a:schemeClr val="bg1"/>
                </a:solidFill>
                <a:latin typeface="Superclarendon Light" panose="02060305060000020003" pitchFamily="18" charset="0"/>
              </a:rPr>
              <a:t>,N</a:t>
            </a:r>
            <a:r>
              <a:rPr lang="en-US" altLang="zh-CN" sz="3200" baseline="-25000" dirty="0">
                <a:solidFill>
                  <a:schemeClr val="bg1"/>
                </a:solidFill>
                <a:latin typeface="Superclarendon Light" panose="02060305060000020003" pitchFamily="18" charset="0"/>
              </a:rPr>
              <a:t>3</a:t>
            </a:r>
            <a:r>
              <a:rPr lang="en-US" altLang="zh-CN" sz="3200" dirty="0">
                <a:solidFill>
                  <a:schemeClr val="bg1"/>
                </a:solidFill>
                <a:latin typeface="Superclarendon Light" panose="02060305060000020003" pitchFamily="18" charset="0"/>
              </a:rPr>
              <a:t>, … </a:t>
            </a:r>
            <a:r>
              <a:rPr lang="zh-CN" altLang="en-US" sz="3200" dirty="0">
                <a:solidFill>
                  <a:schemeClr val="bg1"/>
                </a:solidFill>
                <a:latin typeface="Superclarendon Light" panose="02060305060000020003" pitchFamily="18" charset="0"/>
              </a:rPr>
              <a:t>）</a:t>
            </a:r>
            <a:endParaRPr lang="en-US" altLang="zh-CN" sz="3200" dirty="0">
              <a:solidFill>
                <a:schemeClr val="bg1"/>
              </a:solidFill>
              <a:latin typeface="Superclarendon Light" panose="02060305060000020003" pitchFamily="18" charset="0"/>
            </a:endParaRPr>
          </a:p>
          <a:p>
            <a:pPr marL="571500" indent="-571500" algn="l">
              <a:buFont typeface="Arial" panose="020B0604020202020204" pitchFamily="34" charset="0"/>
              <a:buChar char="•"/>
            </a:pPr>
            <a:r>
              <a:rPr lang="zh-CN" altLang="en-US" sz="3200" dirty="0">
                <a:solidFill>
                  <a:schemeClr val="bg1"/>
                </a:solidFill>
                <a:latin typeface="Superclarendon Light" panose="02060305060000020003" pitchFamily="18" charset="0"/>
              </a:rPr>
              <a:t>我们需要选择其中一种作为信号来研究，比如测量</a:t>
            </a:r>
            <a:r>
              <a:rPr lang="en-US" altLang="zh-CN" sz="3200" dirty="0">
                <a:solidFill>
                  <a:schemeClr val="bg1"/>
                </a:solidFill>
                <a:latin typeface="Superclarendon Light" panose="02060305060000020003" pitchFamily="18" charset="0"/>
              </a:rPr>
              <a:t>N</a:t>
            </a:r>
            <a:r>
              <a:rPr lang="en-US" altLang="zh-CN" sz="3200" baseline="-25000" dirty="0">
                <a:solidFill>
                  <a:schemeClr val="bg1"/>
                </a:solidFill>
                <a:latin typeface="Superclarendon Light" panose="02060305060000020003" pitchFamily="18" charset="0"/>
              </a:rPr>
              <a:t>1</a:t>
            </a:r>
            <a:r>
              <a:rPr lang="zh-CN" altLang="en-US" sz="3200" dirty="0">
                <a:solidFill>
                  <a:schemeClr val="bg1"/>
                </a:solidFill>
                <a:latin typeface="Superclarendon Light" panose="02060305060000020003" pitchFamily="18" charset="0"/>
              </a:rPr>
              <a:t>的分支比</a:t>
            </a:r>
            <a:r>
              <a:rPr lang="en-US" altLang="zh-CN" sz="3200" dirty="0">
                <a:solidFill>
                  <a:schemeClr val="bg1"/>
                </a:solidFill>
                <a:latin typeface="Superclarendon Light" panose="02060305060000020003" pitchFamily="18" charset="0"/>
              </a:rPr>
              <a:t>B</a:t>
            </a:r>
            <a:r>
              <a:rPr lang="en-US" altLang="zh-CN" sz="3200" baseline="-25000" dirty="0">
                <a:solidFill>
                  <a:schemeClr val="bg1"/>
                </a:solidFill>
                <a:latin typeface="Superclarendon Light" panose="02060305060000020003" pitchFamily="18" charset="0"/>
              </a:rPr>
              <a:t>1</a:t>
            </a:r>
          </a:p>
          <a:p>
            <a:pPr marL="571500" indent="-571500" algn="l">
              <a:buFont typeface="Arial" panose="020B0604020202020204" pitchFamily="34" charset="0"/>
              <a:buChar char="•"/>
            </a:pPr>
            <a:r>
              <a:rPr lang="zh-CN" altLang="en-US" sz="3200" dirty="0">
                <a:solidFill>
                  <a:schemeClr val="bg1"/>
                </a:solidFill>
                <a:latin typeface="Superclarendon Light" panose="02060305060000020003" pitchFamily="18" charset="0"/>
              </a:rPr>
              <a:t>分类问题</a:t>
            </a:r>
            <a:endParaRPr lang="en-US" altLang="zh-CN" sz="3200" dirty="0">
              <a:solidFill>
                <a:schemeClr val="bg1"/>
              </a:solidFill>
              <a:latin typeface="Superclarendon Light" panose="02060305060000020003" pitchFamily="18" charset="0"/>
            </a:endParaRPr>
          </a:p>
          <a:p>
            <a:pPr marL="571500" indent="-571500" algn="l">
              <a:buFont typeface="Arial" panose="020B0604020202020204" pitchFamily="34" charset="0"/>
              <a:buChar char="•"/>
            </a:pPr>
            <a:r>
              <a:rPr lang="zh-CN" altLang="en-US" sz="3200" dirty="0">
                <a:solidFill>
                  <a:schemeClr val="bg1"/>
                </a:solidFill>
                <a:latin typeface="Superclarendon Light" panose="02060305060000020003" pitchFamily="18" charset="0"/>
              </a:rPr>
              <a:t>此时只要分为信号和本底即可</a:t>
            </a:r>
            <a:endParaRPr lang="en-US" altLang="zh-CN" sz="3200" dirty="0">
              <a:solidFill>
                <a:schemeClr val="bg1"/>
              </a:solidFill>
              <a:latin typeface="Superclarendon Light" panose="02060305060000020003" pitchFamily="18" charset="0"/>
            </a:endParaRPr>
          </a:p>
          <a:p>
            <a:pPr marL="571500" indent="-571500" algn="l">
              <a:buFont typeface="Arial" panose="020B0604020202020204" pitchFamily="34" charset="0"/>
              <a:buChar char="•"/>
            </a:pPr>
            <a:endParaRPr lang="en-US" altLang="zh-CN" sz="3200" dirty="0">
              <a:solidFill>
                <a:schemeClr val="bg1"/>
              </a:solidFill>
              <a:latin typeface="Superclarendon Light" panose="02060305060000020003" pitchFamily="18" charset="0"/>
            </a:endParaRPr>
          </a:p>
        </p:txBody>
      </p:sp>
      <p:pic>
        <p:nvPicPr>
          <p:cNvPr id="8" name="图片 7">
            <a:extLst>
              <a:ext uri="{FF2B5EF4-FFF2-40B4-BE49-F238E27FC236}">
                <a16:creationId xmlns:a16="http://schemas.microsoft.com/office/drawing/2014/main" id="{85335705-A48A-4806-B758-1BB5CC4796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23552" y="4986560"/>
            <a:ext cx="7964366" cy="3670487"/>
          </a:xfrm>
          <a:prstGeom prst="rect">
            <a:avLst/>
          </a:prstGeom>
        </p:spPr>
      </p:pic>
      <p:sp>
        <p:nvSpPr>
          <p:cNvPr id="9" name="双括号 8">
            <a:extLst>
              <a:ext uri="{FF2B5EF4-FFF2-40B4-BE49-F238E27FC236}">
                <a16:creationId xmlns:a16="http://schemas.microsoft.com/office/drawing/2014/main" id="{AA919817-9E54-4C39-99A4-258EFD30121B}"/>
              </a:ext>
            </a:extLst>
          </p:cNvPr>
          <p:cNvSpPr/>
          <p:nvPr/>
        </p:nvSpPr>
        <p:spPr>
          <a:xfrm>
            <a:off x="3981796" y="6533804"/>
            <a:ext cx="914400" cy="914400"/>
          </a:xfrm>
          <a:prstGeom prst="bracketPair">
            <a:avLst/>
          </a:prstGeom>
          <a:noFill/>
          <a:ln w="25400" cap="flat">
            <a:solidFill>
              <a:srgbClr val="FFFFFF"/>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0" name="左大括号 9">
            <a:extLst>
              <a:ext uri="{FF2B5EF4-FFF2-40B4-BE49-F238E27FC236}">
                <a16:creationId xmlns:a16="http://schemas.microsoft.com/office/drawing/2014/main" id="{D3BA6DBA-5077-4BBC-BF6A-69DFBB36AD9D}"/>
              </a:ext>
            </a:extLst>
          </p:cNvPr>
          <p:cNvSpPr/>
          <p:nvPr/>
        </p:nvSpPr>
        <p:spPr>
          <a:xfrm>
            <a:off x="4114800" y="6533804"/>
            <a:ext cx="155448" cy="576000"/>
          </a:xfrm>
          <a:prstGeom prst="leftBrace">
            <a:avLst/>
          </a:prstGeom>
          <a:ln w="571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1" name="右大括号 10">
            <a:extLst>
              <a:ext uri="{FF2B5EF4-FFF2-40B4-BE49-F238E27FC236}">
                <a16:creationId xmlns:a16="http://schemas.microsoft.com/office/drawing/2014/main" id="{0AA228CA-8187-48BC-B924-0C7AD5108EA0}"/>
              </a:ext>
            </a:extLst>
          </p:cNvPr>
          <p:cNvSpPr/>
          <p:nvPr/>
        </p:nvSpPr>
        <p:spPr>
          <a:xfrm>
            <a:off x="9160626" y="6626339"/>
            <a:ext cx="155448" cy="576000"/>
          </a:xfrm>
          <a:prstGeom prst="rightBrace">
            <a:avLst/>
          </a:prstGeom>
          <a:ln w="571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2" name="左大括号 11">
            <a:extLst>
              <a:ext uri="{FF2B5EF4-FFF2-40B4-BE49-F238E27FC236}">
                <a16:creationId xmlns:a16="http://schemas.microsoft.com/office/drawing/2014/main" id="{25AE4569-4D88-4D80-A07F-749D972DD469}"/>
              </a:ext>
            </a:extLst>
          </p:cNvPr>
          <p:cNvSpPr/>
          <p:nvPr/>
        </p:nvSpPr>
        <p:spPr>
          <a:xfrm rot="5400000">
            <a:off x="9753543" y="5025094"/>
            <a:ext cx="155448" cy="576000"/>
          </a:xfrm>
          <a:prstGeom prst="leftBrace">
            <a:avLst/>
          </a:prstGeom>
          <a:ln w="571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3" name="右大括号 12">
            <a:extLst>
              <a:ext uri="{FF2B5EF4-FFF2-40B4-BE49-F238E27FC236}">
                <a16:creationId xmlns:a16="http://schemas.microsoft.com/office/drawing/2014/main" id="{DDC6F950-4041-478B-89EE-645874F5C18E}"/>
              </a:ext>
            </a:extLst>
          </p:cNvPr>
          <p:cNvSpPr/>
          <p:nvPr/>
        </p:nvSpPr>
        <p:spPr>
          <a:xfrm rot="5400000">
            <a:off x="9718079" y="8450003"/>
            <a:ext cx="233172" cy="576000"/>
          </a:xfrm>
          <a:prstGeom prst="rightBrace">
            <a:avLst/>
          </a:prstGeom>
          <a:ln w="57150"/>
        </p:spPr>
        <p:style>
          <a:lnRef idx="1">
            <a:schemeClr val="accent5"/>
          </a:lnRef>
          <a:fillRef idx="0">
            <a:schemeClr val="accent5"/>
          </a:fillRef>
          <a:effectRef idx="0">
            <a:schemeClr val="accent5"/>
          </a:effectRef>
          <a:fontRef idx="minor">
            <a:schemeClr val="tx1"/>
          </a:fontRef>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noFill/>
              </a:ln>
              <a:solidFill>
                <a:srgbClr val="000000"/>
              </a:solidFill>
              <a:effectLst/>
              <a:uFillTx/>
            </a:endParaRPr>
          </a:p>
        </p:txBody>
      </p:sp>
      <p:sp>
        <p:nvSpPr>
          <p:cNvPr id="14" name="矩形 13">
            <a:extLst>
              <a:ext uri="{FF2B5EF4-FFF2-40B4-BE49-F238E27FC236}">
                <a16:creationId xmlns:a16="http://schemas.microsoft.com/office/drawing/2014/main" id="{6DCE601E-1B5C-4B42-9B5B-07BC6FB2FD87}"/>
              </a:ext>
            </a:extLst>
          </p:cNvPr>
          <p:cNvSpPr/>
          <p:nvPr/>
        </p:nvSpPr>
        <p:spPr>
          <a:xfrm>
            <a:off x="437365" y="8267474"/>
            <a:ext cx="8387145" cy="707886"/>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a:spAutoFit/>
          </a:bodyPr>
          <a:lstStyle/>
          <a:p>
            <a:pPr algn="l"/>
            <a:r>
              <a:rPr lang="zh-CN" altLang="en-US" dirty="0">
                <a:solidFill>
                  <a:schemeClr val="tx1"/>
                </a:solidFill>
                <a:latin typeface="Superclarendon Light" panose="02060305060000020003" pitchFamily="18" charset="0"/>
              </a:rPr>
              <a:t>问题：如果分为</a:t>
            </a:r>
            <a:r>
              <a:rPr lang="en-US" altLang="zh-CN" dirty="0">
                <a:solidFill>
                  <a:schemeClr val="tx1"/>
                </a:solidFill>
                <a:latin typeface="Superclarendon Light" panose="02060305060000020003" pitchFamily="18" charset="0"/>
              </a:rPr>
              <a:t>9</a:t>
            </a:r>
            <a:r>
              <a:rPr lang="zh-CN" altLang="en-US" dirty="0">
                <a:solidFill>
                  <a:schemeClr val="tx1"/>
                </a:solidFill>
                <a:latin typeface="Superclarendon Light" panose="02060305060000020003" pitchFamily="18" charset="0"/>
              </a:rPr>
              <a:t>类会有什么效果？</a:t>
            </a:r>
            <a:endParaRPr lang="en-US" altLang="zh-CN" dirty="0">
              <a:solidFill>
                <a:schemeClr val="tx1"/>
              </a:solidFill>
              <a:latin typeface="Superclarendon Light" panose="02060305060000020003" pitchFamily="18" charset="0"/>
            </a:endParaRPr>
          </a:p>
        </p:txBody>
      </p:sp>
      <p:pic>
        <p:nvPicPr>
          <p:cNvPr id="16" name="图片 15">
            <a:extLst>
              <a:ext uri="{FF2B5EF4-FFF2-40B4-BE49-F238E27FC236}">
                <a16:creationId xmlns:a16="http://schemas.microsoft.com/office/drawing/2014/main" id="{3622BCB6-4F92-41F4-BF61-11AAE4065563}"/>
              </a:ext>
            </a:extLst>
          </p:cNvPr>
          <p:cNvPicPr>
            <a:picLocks noChangeAspect="1"/>
          </p:cNvPicPr>
          <p:nvPr/>
        </p:nvPicPr>
        <p:blipFill>
          <a:blip r:embed="rId3">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2526007" y="4354711"/>
            <a:ext cx="5439190" cy="1107328"/>
          </a:xfrm>
          <a:prstGeom prst="rect">
            <a:avLst/>
          </a:prstGeom>
          <a:ln>
            <a:solidFill>
              <a:srgbClr val="FF0000"/>
            </a:solidFill>
          </a:ln>
        </p:spPr>
      </p:pic>
    </p:spTree>
    <p:extLst>
      <p:ext uri="{BB962C8B-B14F-4D97-AF65-F5344CB8AC3E}">
        <p14:creationId xmlns:p14="http://schemas.microsoft.com/office/powerpoint/2010/main" val="3536963625"/>
      </p:ext>
    </p:extLst>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Arc 1">
            <a:extLst>
              <a:ext uri="{FF2B5EF4-FFF2-40B4-BE49-F238E27FC236}">
                <a16:creationId xmlns:a16="http://schemas.microsoft.com/office/drawing/2014/main" id="{863AC39B-5E66-451C-9F5F-F5FA27CF41B0}"/>
              </a:ext>
            </a:extLst>
          </p:cNvPr>
          <p:cNvSpPr/>
          <p:nvPr/>
        </p:nvSpPr>
        <p:spPr>
          <a:xfrm>
            <a:off x="1081775" y="3123474"/>
            <a:ext cx="10841250" cy="10841250"/>
          </a:xfrm>
          <a:prstGeom prst="arc">
            <a:avLst>
              <a:gd name="adj1" fmla="val 10802292"/>
              <a:gd name="adj2" fmla="val 0"/>
            </a:avLst>
          </a:prstGeom>
          <a:noFill/>
          <a:ln>
            <a:solidFill>
              <a:schemeClr val="tx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41" name="Freeform 26">
            <a:extLst>
              <a:ext uri="{FF2B5EF4-FFF2-40B4-BE49-F238E27FC236}">
                <a16:creationId xmlns:a16="http://schemas.microsoft.com/office/drawing/2014/main" id="{AF4D4FC2-9066-40B5-921A-403FAAA249D0}"/>
              </a:ext>
            </a:extLst>
          </p:cNvPr>
          <p:cNvSpPr>
            <a:spLocks noEditPoints="1"/>
          </p:cNvSpPr>
          <p:nvPr/>
        </p:nvSpPr>
        <p:spPr bwMode="auto">
          <a:xfrm>
            <a:off x="4729117" y="912348"/>
            <a:ext cx="3546564" cy="1264814"/>
          </a:xfrm>
          <a:custGeom>
            <a:avLst/>
            <a:gdLst>
              <a:gd name="T0" fmla="*/ 749 w 768"/>
              <a:gd name="T1" fmla="*/ 0 h 768"/>
              <a:gd name="T2" fmla="*/ 18 w 768"/>
              <a:gd name="T3" fmla="*/ 0 h 768"/>
              <a:gd name="T4" fmla="*/ 0 w 768"/>
              <a:gd name="T5" fmla="*/ 18 h 768"/>
              <a:gd name="T6" fmla="*/ 0 w 768"/>
              <a:gd name="T7" fmla="*/ 750 h 768"/>
              <a:gd name="T8" fmla="*/ 18 w 768"/>
              <a:gd name="T9" fmla="*/ 768 h 768"/>
              <a:gd name="T10" fmla="*/ 749 w 768"/>
              <a:gd name="T11" fmla="*/ 768 h 768"/>
              <a:gd name="T12" fmla="*/ 768 w 768"/>
              <a:gd name="T13" fmla="*/ 750 h 768"/>
              <a:gd name="T14" fmla="*/ 768 w 768"/>
              <a:gd name="T15" fmla="*/ 18 h 768"/>
              <a:gd name="T16" fmla="*/ 749 w 768"/>
              <a:gd name="T17" fmla="*/ 0 h 768"/>
              <a:gd name="T18" fmla="*/ 365 w 768"/>
              <a:gd name="T19" fmla="*/ 622 h 768"/>
              <a:gd name="T20" fmla="*/ 146 w 768"/>
              <a:gd name="T21" fmla="*/ 622 h 768"/>
              <a:gd name="T22" fmla="*/ 128 w 768"/>
              <a:gd name="T23" fmla="*/ 603 h 768"/>
              <a:gd name="T24" fmla="*/ 146 w 768"/>
              <a:gd name="T25" fmla="*/ 585 h 768"/>
              <a:gd name="T26" fmla="*/ 365 w 768"/>
              <a:gd name="T27" fmla="*/ 585 h 768"/>
              <a:gd name="T28" fmla="*/ 384 w 768"/>
              <a:gd name="T29" fmla="*/ 603 h 768"/>
              <a:gd name="T30" fmla="*/ 365 w 768"/>
              <a:gd name="T31" fmla="*/ 622 h 768"/>
              <a:gd name="T32" fmla="*/ 621 w 768"/>
              <a:gd name="T33" fmla="*/ 549 h 768"/>
              <a:gd name="T34" fmla="*/ 146 w 768"/>
              <a:gd name="T35" fmla="*/ 549 h 768"/>
              <a:gd name="T36" fmla="*/ 128 w 768"/>
              <a:gd name="T37" fmla="*/ 530 h 768"/>
              <a:gd name="T38" fmla="*/ 146 w 768"/>
              <a:gd name="T39" fmla="*/ 512 h 768"/>
              <a:gd name="T40" fmla="*/ 621 w 768"/>
              <a:gd name="T41" fmla="*/ 512 h 768"/>
              <a:gd name="T42" fmla="*/ 640 w 768"/>
              <a:gd name="T43" fmla="*/ 530 h 768"/>
              <a:gd name="T44" fmla="*/ 621 w 768"/>
              <a:gd name="T45" fmla="*/ 549 h 768"/>
              <a:gd name="T46" fmla="*/ 621 w 768"/>
              <a:gd name="T47" fmla="*/ 475 h 768"/>
              <a:gd name="T48" fmla="*/ 146 w 768"/>
              <a:gd name="T49" fmla="*/ 475 h 768"/>
              <a:gd name="T50" fmla="*/ 128 w 768"/>
              <a:gd name="T51" fmla="*/ 457 h 768"/>
              <a:gd name="T52" fmla="*/ 146 w 768"/>
              <a:gd name="T53" fmla="*/ 439 h 768"/>
              <a:gd name="T54" fmla="*/ 621 w 768"/>
              <a:gd name="T55" fmla="*/ 439 h 768"/>
              <a:gd name="T56" fmla="*/ 640 w 768"/>
              <a:gd name="T57" fmla="*/ 457 h 768"/>
              <a:gd name="T58" fmla="*/ 621 w 768"/>
              <a:gd name="T59" fmla="*/ 475 h 768"/>
              <a:gd name="T60" fmla="*/ 621 w 768"/>
              <a:gd name="T61" fmla="*/ 402 h 768"/>
              <a:gd name="T62" fmla="*/ 146 w 768"/>
              <a:gd name="T63" fmla="*/ 402 h 768"/>
              <a:gd name="T64" fmla="*/ 128 w 768"/>
              <a:gd name="T65" fmla="*/ 384 h 768"/>
              <a:gd name="T66" fmla="*/ 146 w 768"/>
              <a:gd name="T67" fmla="*/ 366 h 768"/>
              <a:gd name="T68" fmla="*/ 621 w 768"/>
              <a:gd name="T69" fmla="*/ 366 h 768"/>
              <a:gd name="T70" fmla="*/ 640 w 768"/>
              <a:gd name="T71" fmla="*/ 384 h 768"/>
              <a:gd name="T72" fmla="*/ 621 w 768"/>
              <a:gd name="T73" fmla="*/ 402 h 768"/>
              <a:gd name="T74" fmla="*/ 621 w 768"/>
              <a:gd name="T75" fmla="*/ 329 h 768"/>
              <a:gd name="T76" fmla="*/ 146 w 768"/>
              <a:gd name="T77" fmla="*/ 329 h 768"/>
              <a:gd name="T78" fmla="*/ 128 w 768"/>
              <a:gd name="T79" fmla="*/ 311 h 768"/>
              <a:gd name="T80" fmla="*/ 146 w 768"/>
              <a:gd name="T81" fmla="*/ 293 h 768"/>
              <a:gd name="T82" fmla="*/ 621 w 768"/>
              <a:gd name="T83" fmla="*/ 293 h 768"/>
              <a:gd name="T84" fmla="*/ 640 w 768"/>
              <a:gd name="T85" fmla="*/ 311 h 768"/>
              <a:gd name="T86" fmla="*/ 621 w 768"/>
              <a:gd name="T87" fmla="*/ 329 h 768"/>
              <a:gd name="T88" fmla="*/ 621 w 768"/>
              <a:gd name="T89" fmla="*/ 256 h 768"/>
              <a:gd name="T90" fmla="*/ 146 w 768"/>
              <a:gd name="T91" fmla="*/ 256 h 768"/>
              <a:gd name="T92" fmla="*/ 128 w 768"/>
              <a:gd name="T93" fmla="*/ 238 h 768"/>
              <a:gd name="T94" fmla="*/ 146 w 768"/>
              <a:gd name="T95" fmla="*/ 219 h 768"/>
              <a:gd name="T96" fmla="*/ 621 w 768"/>
              <a:gd name="T97" fmla="*/ 219 h 768"/>
              <a:gd name="T98" fmla="*/ 640 w 768"/>
              <a:gd name="T99" fmla="*/ 238 h 768"/>
              <a:gd name="T100" fmla="*/ 621 w 768"/>
              <a:gd name="T101" fmla="*/ 256 h 768"/>
              <a:gd name="T102" fmla="*/ 621 w 768"/>
              <a:gd name="T103" fmla="*/ 183 h 768"/>
              <a:gd name="T104" fmla="*/ 146 w 768"/>
              <a:gd name="T105" fmla="*/ 183 h 768"/>
              <a:gd name="T106" fmla="*/ 128 w 768"/>
              <a:gd name="T107" fmla="*/ 165 h 768"/>
              <a:gd name="T108" fmla="*/ 146 w 768"/>
              <a:gd name="T109" fmla="*/ 146 h 768"/>
              <a:gd name="T110" fmla="*/ 621 w 768"/>
              <a:gd name="T111" fmla="*/ 146 h 768"/>
              <a:gd name="T112" fmla="*/ 640 w 768"/>
              <a:gd name="T113" fmla="*/ 165 h 768"/>
              <a:gd name="T114" fmla="*/ 621 w 768"/>
              <a:gd name="T115" fmla="*/ 183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68" h="768">
                <a:moveTo>
                  <a:pt x="749" y="0"/>
                </a:moveTo>
                <a:cubicBezTo>
                  <a:pt x="18" y="0"/>
                  <a:pt x="18" y="0"/>
                  <a:pt x="18" y="0"/>
                </a:cubicBezTo>
                <a:cubicBezTo>
                  <a:pt x="8" y="0"/>
                  <a:pt x="0" y="8"/>
                  <a:pt x="0" y="18"/>
                </a:cubicBezTo>
                <a:cubicBezTo>
                  <a:pt x="0" y="750"/>
                  <a:pt x="0" y="750"/>
                  <a:pt x="0" y="750"/>
                </a:cubicBezTo>
                <a:cubicBezTo>
                  <a:pt x="0" y="760"/>
                  <a:pt x="8" y="768"/>
                  <a:pt x="18" y="768"/>
                </a:cubicBezTo>
                <a:cubicBezTo>
                  <a:pt x="749" y="768"/>
                  <a:pt x="749" y="768"/>
                  <a:pt x="749" y="768"/>
                </a:cubicBezTo>
                <a:cubicBezTo>
                  <a:pt x="759" y="768"/>
                  <a:pt x="768" y="760"/>
                  <a:pt x="768" y="750"/>
                </a:cubicBezTo>
                <a:cubicBezTo>
                  <a:pt x="768" y="18"/>
                  <a:pt x="768" y="18"/>
                  <a:pt x="768" y="18"/>
                </a:cubicBezTo>
                <a:cubicBezTo>
                  <a:pt x="768" y="8"/>
                  <a:pt x="759" y="0"/>
                  <a:pt x="749" y="0"/>
                </a:cubicBezTo>
                <a:close/>
                <a:moveTo>
                  <a:pt x="365" y="622"/>
                </a:moveTo>
                <a:cubicBezTo>
                  <a:pt x="146" y="622"/>
                  <a:pt x="146" y="622"/>
                  <a:pt x="146" y="622"/>
                </a:cubicBezTo>
                <a:cubicBezTo>
                  <a:pt x="136" y="622"/>
                  <a:pt x="128" y="614"/>
                  <a:pt x="128" y="603"/>
                </a:cubicBezTo>
                <a:cubicBezTo>
                  <a:pt x="128" y="593"/>
                  <a:pt x="136" y="585"/>
                  <a:pt x="146" y="585"/>
                </a:cubicBezTo>
                <a:cubicBezTo>
                  <a:pt x="365" y="585"/>
                  <a:pt x="365" y="585"/>
                  <a:pt x="365" y="585"/>
                </a:cubicBezTo>
                <a:cubicBezTo>
                  <a:pt x="375" y="585"/>
                  <a:pt x="384" y="593"/>
                  <a:pt x="384" y="603"/>
                </a:cubicBezTo>
                <a:cubicBezTo>
                  <a:pt x="384" y="614"/>
                  <a:pt x="375" y="622"/>
                  <a:pt x="365" y="622"/>
                </a:cubicBezTo>
                <a:close/>
                <a:moveTo>
                  <a:pt x="621" y="549"/>
                </a:moveTo>
                <a:cubicBezTo>
                  <a:pt x="146" y="549"/>
                  <a:pt x="146" y="549"/>
                  <a:pt x="146" y="549"/>
                </a:cubicBezTo>
                <a:cubicBezTo>
                  <a:pt x="136" y="549"/>
                  <a:pt x="128" y="540"/>
                  <a:pt x="128" y="530"/>
                </a:cubicBezTo>
                <a:cubicBezTo>
                  <a:pt x="128" y="520"/>
                  <a:pt x="136" y="512"/>
                  <a:pt x="146" y="512"/>
                </a:cubicBezTo>
                <a:cubicBezTo>
                  <a:pt x="621" y="512"/>
                  <a:pt x="621" y="512"/>
                  <a:pt x="621" y="512"/>
                </a:cubicBezTo>
                <a:cubicBezTo>
                  <a:pt x="631" y="512"/>
                  <a:pt x="640" y="520"/>
                  <a:pt x="640" y="530"/>
                </a:cubicBezTo>
                <a:cubicBezTo>
                  <a:pt x="640" y="540"/>
                  <a:pt x="631" y="549"/>
                  <a:pt x="621" y="549"/>
                </a:cubicBezTo>
                <a:close/>
                <a:moveTo>
                  <a:pt x="621" y="475"/>
                </a:moveTo>
                <a:cubicBezTo>
                  <a:pt x="146" y="475"/>
                  <a:pt x="146" y="475"/>
                  <a:pt x="146" y="475"/>
                </a:cubicBezTo>
                <a:cubicBezTo>
                  <a:pt x="136" y="475"/>
                  <a:pt x="128" y="467"/>
                  <a:pt x="128" y="457"/>
                </a:cubicBezTo>
                <a:cubicBezTo>
                  <a:pt x="128" y="447"/>
                  <a:pt x="136" y="439"/>
                  <a:pt x="146" y="439"/>
                </a:cubicBezTo>
                <a:cubicBezTo>
                  <a:pt x="621" y="439"/>
                  <a:pt x="621" y="439"/>
                  <a:pt x="621" y="439"/>
                </a:cubicBezTo>
                <a:cubicBezTo>
                  <a:pt x="631" y="439"/>
                  <a:pt x="640" y="447"/>
                  <a:pt x="640" y="457"/>
                </a:cubicBezTo>
                <a:cubicBezTo>
                  <a:pt x="640" y="467"/>
                  <a:pt x="631" y="475"/>
                  <a:pt x="621" y="475"/>
                </a:cubicBezTo>
                <a:close/>
                <a:moveTo>
                  <a:pt x="621" y="402"/>
                </a:moveTo>
                <a:cubicBezTo>
                  <a:pt x="146" y="402"/>
                  <a:pt x="146" y="402"/>
                  <a:pt x="146" y="402"/>
                </a:cubicBezTo>
                <a:cubicBezTo>
                  <a:pt x="136" y="402"/>
                  <a:pt x="128" y="394"/>
                  <a:pt x="128" y="384"/>
                </a:cubicBezTo>
                <a:cubicBezTo>
                  <a:pt x="128" y="374"/>
                  <a:pt x="136" y="366"/>
                  <a:pt x="146" y="366"/>
                </a:cubicBezTo>
                <a:cubicBezTo>
                  <a:pt x="621" y="366"/>
                  <a:pt x="621" y="366"/>
                  <a:pt x="621" y="366"/>
                </a:cubicBezTo>
                <a:cubicBezTo>
                  <a:pt x="631" y="366"/>
                  <a:pt x="640" y="374"/>
                  <a:pt x="640" y="384"/>
                </a:cubicBezTo>
                <a:cubicBezTo>
                  <a:pt x="640" y="394"/>
                  <a:pt x="631" y="402"/>
                  <a:pt x="621" y="402"/>
                </a:cubicBezTo>
                <a:close/>
                <a:moveTo>
                  <a:pt x="621" y="329"/>
                </a:moveTo>
                <a:cubicBezTo>
                  <a:pt x="146" y="329"/>
                  <a:pt x="146" y="329"/>
                  <a:pt x="146" y="329"/>
                </a:cubicBezTo>
                <a:cubicBezTo>
                  <a:pt x="136" y="329"/>
                  <a:pt x="128" y="321"/>
                  <a:pt x="128" y="311"/>
                </a:cubicBezTo>
                <a:cubicBezTo>
                  <a:pt x="128" y="301"/>
                  <a:pt x="136" y="293"/>
                  <a:pt x="146" y="293"/>
                </a:cubicBezTo>
                <a:cubicBezTo>
                  <a:pt x="621" y="293"/>
                  <a:pt x="621" y="293"/>
                  <a:pt x="621" y="293"/>
                </a:cubicBezTo>
                <a:cubicBezTo>
                  <a:pt x="631" y="293"/>
                  <a:pt x="640" y="301"/>
                  <a:pt x="640" y="311"/>
                </a:cubicBezTo>
                <a:cubicBezTo>
                  <a:pt x="640" y="321"/>
                  <a:pt x="631" y="329"/>
                  <a:pt x="621" y="329"/>
                </a:cubicBezTo>
                <a:close/>
                <a:moveTo>
                  <a:pt x="621" y="256"/>
                </a:moveTo>
                <a:cubicBezTo>
                  <a:pt x="146" y="256"/>
                  <a:pt x="146" y="256"/>
                  <a:pt x="146" y="256"/>
                </a:cubicBezTo>
                <a:cubicBezTo>
                  <a:pt x="136" y="256"/>
                  <a:pt x="128" y="248"/>
                  <a:pt x="128" y="238"/>
                </a:cubicBezTo>
                <a:cubicBezTo>
                  <a:pt x="128" y="228"/>
                  <a:pt x="136" y="219"/>
                  <a:pt x="146" y="219"/>
                </a:cubicBezTo>
                <a:cubicBezTo>
                  <a:pt x="621" y="219"/>
                  <a:pt x="621" y="219"/>
                  <a:pt x="621" y="219"/>
                </a:cubicBezTo>
                <a:cubicBezTo>
                  <a:pt x="631" y="219"/>
                  <a:pt x="640" y="228"/>
                  <a:pt x="640" y="238"/>
                </a:cubicBezTo>
                <a:cubicBezTo>
                  <a:pt x="640" y="248"/>
                  <a:pt x="631" y="256"/>
                  <a:pt x="621" y="256"/>
                </a:cubicBezTo>
                <a:close/>
                <a:moveTo>
                  <a:pt x="621" y="183"/>
                </a:moveTo>
                <a:cubicBezTo>
                  <a:pt x="146" y="183"/>
                  <a:pt x="146" y="183"/>
                  <a:pt x="146" y="183"/>
                </a:cubicBezTo>
                <a:cubicBezTo>
                  <a:pt x="136" y="183"/>
                  <a:pt x="128" y="175"/>
                  <a:pt x="128" y="165"/>
                </a:cubicBezTo>
                <a:cubicBezTo>
                  <a:pt x="128" y="155"/>
                  <a:pt x="136" y="146"/>
                  <a:pt x="146" y="146"/>
                </a:cubicBezTo>
                <a:cubicBezTo>
                  <a:pt x="621" y="146"/>
                  <a:pt x="621" y="146"/>
                  <a:pt x="621" y="146"/>
                </a:cubicBezTo>
                <a:cubicBezTo>
                  <a:pt x="631" y="146"/>
                  <a:pt x="640" y="155"/>
                  <a:pt x="640" y="165"/>
                </a:cubicBezTo>
                <a:cubicBezTo>
                  <a:pt x="640" y="175"/>
                  <a:pt x="631" y="183"/>
                  <a:pt x="621" y="183"/>
                </a:cubicBezTo>
                <a:close/>
              </a:path>
            </a:pathLst>
          </a:custGeom>
          <a:solidFill>
            <a:schemeClr val="tx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536" tIns="48768" rIns="97536" bIns="48768" numCol="1" anchor="t" anchorCtr="0" compatLnSpc="1">
            <a:prstTxWarp prst="textNoShape">
              <a:avLst/>
            </a:prstTxWarp>
          </a:bodyPr>
          <a:lstStyle/>
          <a:p>
            <a:pPr algn="dist" defTabSz="975390" hangingPunct="1">
              <a:lnSpc>
                <a:spcPct val="150000"/>
              </a:lnSpc>
              <a:defRPr/>
            </a:pPr>
            <a:r>
              <a:rPr lang="en-US" altLang="zh-CN" sz="5400" kern="1200" dirty="0" err="1">
                <a:solidFill>
                  <a:srgbClr val="1649FF"/>
                </a:solidFill>
                <a:latin typeface="Microsoft YaHei" panose="020B0503020204020204" pitchFamily="34" charset="-122"/>
                <a:ea typeface="Microsoft YaHei" panose="020B0503020204020204" pitchFamily="34" charset="-122"/>
              </a:rPr>
              <a:t>目录</a:t>
            </a:r>
            <a:endParaRPr lang="en-US" altLang="zh-CN" sz="5400" kern="1200" dirty="0">
              <a:solidFill>
                <a:srgbClr val="1649FF"/>
              </a:solidFill>
              <a:latin typeface="Microsoft YaHei" panose="020B0503020204020204" pitchFamily="34" charset="-122"/>
              <a:ea typeface="Microsoft YaHei" panose="020B0503020204020204" pitchFamily="34" charset="-122"/>
            </a:endParaRPr>
          </a:p>
          <a:p>
            <a:pPr defTabSz="975390" hangingPunct="1">
              <a:lnSpc>
                <a:spcPct val="150000"/>
              </a:lnSpc>
              <a:defRPr/>
            </a:pPr>
            <a:endParaRPr lang="en-US" sz="3600" kern="1200" dirty="0">
              <a:solidFill>
                <a:prstClr val="black"/>
              </a:solidFill>
              <a:latin typeface="等线" panose="020F0502020204030204"/>
            </a:endParaRPr>
          </a:p>
        </p:txBody>
      </p:sp>
      <p:sp>
        <p:nvSpPr>
          <p:cNvPr id="42" name="Rectangle: Rounded Corners 9">
            <a:extLst>
              <a:ext uri="{FF2B5EF4-FFF2-40B4-BE49-F238E27FC236}">
                <a16:creationId xmlns:a16="http://schemas.microsoft.com/office/drawing/2014/main" id="{64D01BB7-72EF-4403-88BE-94374C2D3C11}"/>
              </a:ext>
            </a:extLst>
          </p:cNvPr>
          <p:cNvSpPr/>
          <p:nvPr/>
        </p:nvSpPr>
        <p:spPr>
          <a:xfrm>
            <a:off x="665721" y="6978468"/>
            <a:ext cx="3115733" cy="727650"/>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43" name="Rectangle: Rounded Corners 71">
            <a:extLst>
              <a:ext uri="{FF2B5EF4-FFF2-40B4-BE49-F238E27FC236}">
                <a16:creationId xmlns:a16="http://schemas.microsoft.com/office/drawing/2014/main" id="{F9F384F6-081A-41A8-9A22-2A978E586193}"/>
              </a:ext>
            </a:extLst>
          </p:cNvPr>
          <p:cNvSpPr/>
          <p:nvPr/>
        </p:nvSpPr>
        <p:spPr>
          <a:xfrm>
            <a:off x="9223346" y="6978468"/>
            <a:ext cx="3115733" cy="727650"/>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2400" kern="1200">
              <a:solidFill>
                <a:prstClr val="white"/>
              </a:solidFill>
              <a:latin typeface="Microsoft YaHei" panose="020B0503020204020204" pitchFamily="34" charset="-122"/>
              <a:ea typeface="Microsoft YaHei" panose="020B0503020204020204" pitchFamily="34" charset="-122"/>
            </a:endParaRPr>
          </a:p>
        </p:txBody>
      </p:sp>
      <p:sp>
        <p:nvSpPr>
          <p:cNvPr id="44" name="Rectangle: Rounded Corners 74">
            <a:extLst>
              <a:ext uri="{FF2B5EF4-FFF2-40B4-BE49-F238E27FC236}">
                <a16:creationId xmlns:a16="http://schemas.microsoft.com/office/drawing/2014/main" id="{69C121A5-DB68-4ECA-8586-3D89D95788DB}"/>
              </a:ext>
            </a:extLst>
          </p:cNvPr>
          <p:cNvSpPr/>
          <p:nvPr/>
        </p:nvSpPr>
        <p:spPr>
          <a:xfrm>
            <a:off x="1744342" y="4751223"/>
            <a:ext cx="3115733" cy="727650"/>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45" name="Rectangle: Rounded Corners 75">
            <a:extLst>
              <a:ext uri="{FF2B5EF4-FFF2-40B4-BE49-F238E27FC236}">
                <a16:creationId xmlns:a16="http://schemas.microsoft.com/office/drawing/2014/main" id="{B7B9E5CE-AC30-43A4-ABA6-8C7853D64FCB}"/>
              </a:ext>
            </a:extLst>
          </p:cNvPr>
          <p:cNvSpPr/>
          <p:nvPr/>
        </p:nvSpPr>
        <p:spPr>
          <a:xfrm>
            <a:off x="7956408" y="4632049"/>
            <a:ext cx="3115733" cy="727650"/>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46" name="Rectangle: Rounded Corners 78">
            <a:extLst>
              <a:ext uri="{FF2B5EF4-FFF2-40B4-BE49-F238E27FC236}">
                <a16:creationId xmlns:a16="http://schemas.microsoft.com/office/drawing/2014/main" id="{A291570C-CBDA-4EBC-BBB4-12B3D94ABEDC}"/>
              </a:ext>
            </a:extLst>
          </p:cNvPr>
          <p:cNvSpPr/>
          <p:nvPr/>
        </p:nvSpPr>
        <p:spPr>
          <a:xfrm>
            <a:off x="4576243" y="2914204"/>
            <a:ext cx="3792685" cy="727650"/>
          </a:xfrm>
          <a:prstGeom prst="roundRect">
            <a:avLst>
              <a:gd name="adj" fmla="val 50000"/>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48" name="Oval 11">
            <a:extLst>
              <a:ext uri="{FF2B5EF4-FFF2-40B4-BE49-F238E27FC236}">
                <a16:creationId xmlns:a16="http://schemas.microsoft.com/office/drawing/2014/main" id="{050C81F2-C786-4C4C-8F2E-9821C8CE25A1}"/>
              </a:ext>
            </a:extLst>
          </p:cNvPr>
          <p:cNvSpPr/>
          <p:nvPr/>
        </p:nvSpPr>
        <p:spPr>
          <a:xfrm>
            <a:off x="4684661" y="2943428"/>
            <a:ext cx="616785" cy="616785"/>
          </a:xfrm>
          <a:prstGeom prst="ellipse">
            <a:avLst/>
          </a:prstGeom>
          <a:solidFill>
            <a:srgbClr val="4B97B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49" name="Oval 81">
            <a:extLst>
              <a:ext uri="{FF2B5EF4-FFF2-40B4-BE49-F238E27FC236}">
                <a16:creationId xmlns:a16="http://schemas.microsoft.com/office/drawing/2014/main" id="{F4C7F551-4A4C-47C9-BE3E-83F6D474DC3A}"/>
              </a:ext>
            </a:extLst>
          </p:cNvPr>
          <p:cNvSpPr/>
          <p:nvPr/>
        </p:nvSpPr>
        <p:spPr>
          <a:xfrm>
            <a:off x="1795832" y="4819720"/>
            <a:ext cx="616785" cy="616785"/>
          </a:xfrm>
          <a:prstGeom prst="ellipse">
            <a:avLst/>
          </a:prstGeom>
          <a:solidFill>
            <a:srgbClr val="4B97B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50" name="Oval 82">
            <a:extLst>
              <a:ext uri="{FF2B5EF4-FFF2-40B4-BE49-F238E27FC236}">
                <a16:creationId xmlns:a16="http://schemas.microsoft.com/office/drawing/2014/main" id="{338D010D-C250-447C-A96B-3A92C7F3DACE}"/>
              </a:ext>
            </a:extLst>
          </p:cNvPr>
          <p:cNvSpPr/>
          <p:nvPr/>
        </p:nvSpPr>
        <p:spPr>
          <a:xfrm>
            <a:off x="777845" y="7033901"/>
            <a:ext cx="616785" cy="616785"/>
          </a:xfrm>
          <a:prstGeom prst="ellipse">
            <a:avLst/>
          </a:prstGeom>
          <a:solidFill>
            <a:srgbClr val="4B97B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52" name="Oval 84">
            <a:extLst>
              <a:ext uri="{FF2B5EF4-FFF2-40B4-BE49-F238E27FC236}">
                <a16:creationId xmlns:a16="http://schemas.microsoft.com/office/drawing/2014/main" id="{0B443133-50AE-4C76-A95E-0AC4788D8AEE}"/>
              </a:ext>
            </a:extLst>
          </p:cNvPr>
          <p:cNvSpPr/>
          <p:nvPr/>
        </p:nvSpPr>
        <p:spPr>
          <a:xfrm flipH="1">
            <a:off x="10373754" y="4687482"/>
            <a:ext cx="616785" cy="616785"/>
          </a:xfrm>
          <a:prstGeom prst="ellipse">
            <a:avLst/>
          </a:prstGeom>
          <a:solidFill>
            <a:srgbClr val="4B97B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53" name="Oval 85">
            <a:extLst>
              <a:ext uri="{FF2B5EF4-FFF2-40B4-BE49-F238E27FC236}">
                <a16:creationId xmlns:a16="http://schemas.microsoft.com/office/drawing/2014/main" id="{425AD4AE-31FC-42DB-9F0C-DC27F55A762A}"/>
              </a:ext>
            </a:extLst>
          </p:cNvPr>
          <p:cNvSpPr/>
          <p:nvPr/>
        </p:nvSpPr>
        <p:spPr>
          <a:xfrm flipH="1">
            <a:off x="11610170" y="7033901"/>
            <a:ext cx="616785" cy="616785"/>
          </a:xfrm>
          <a:prstGeom prst="ellipse">
            <a:avLst/>
          </a:prstGeom>
          <a:solidFill>
            <a:srgbClr val="4B97B4"/>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975390" hangingPunct="1">
              <a:defRPr/>
            </a:pPr>
            <a:endParaRPr lang="en-US" sz="1920" kern="1200">
              <a:solidFill>
                <a:prstClr val="white"/>
              </a:solidFill>
              <a:latin typeface="等线" panose="020F0502020204030204"/>
            </a:endParaRPr>
          </a:p>
        </p:txBody>
      </p:sp>
      <p:sp>
        <p:nvSpPr>
          <p:cNvPr id="54" name="TextBox 86">
            <a:extLst>
              <a:ext uri="{FF2B5EF4-FFF2-40B4-BE49-F238E27FC236}">
                <a16:creationId xmlns:a16="http://schemas.microsoft.com/office/drawing/2014/main" id="{F1F9A81C-50E7-4BA0-A8DF-9F99A3177BA6}"/>
              </a:ext>
            </a:extLst>
          </p:cNvPr>
          <p:cNvSpPr txBox="1"/>
          <p:nvPr/>
        </p:nvSpPr>
        <p:spPr>
          <a:xfrm>
            <a:off x="1509293" y="7157628"/>
            <a:ext cx="1879911" cy="369332"/>
          </a:xfrm>
          <a:prstGeom prst="rect">
            <a:avLst/>
          </a:prstGeom>
          <a:solidFill>
            <a:schemeClr val="accent1">
              <a:lumMod val="40000"/>
              <a:lumOff val="60000"/>
            </a:schemeClr>
          </a:solidFill>
          <a:ln>
            <a:noFill/>
          </a:ln>
        </p:spPr>
        <p:txBody>
          <a:bodyPr wrap="square" lIns="0" tIns="0" rIns="0" bIns="0" rtlCol="0" anchor="ctr">
            <a:spAutoFit/>
          </a:bodyPr>
          <a:lstStyle/>
          <a:p>
            <a:pPr defTabSz="975390" hangingPunct="1">
              <a:buClr>
                <a:srgbClr val="4472C4"/>
              </a:buClr>
              <a:defRPr/>
            </a:pPr>
            <a:r>
              <a:rPr lang="en-US" sz="2400" kern="1200" dirty="0" err="1">
                <a:solidFill>
                  <a:prstClr val="black">
                    <a:lumMod val="75000"/>
                    <a:lumOff val="25000"/>
                  </a:prstClr>
                </a:solidFill>
                <a:latin typeface="Microsoft YaHei" panose="020B0503020204020204" pitchFamily="34" charset="-122"/>
                <a:ea typeface="Microsoft YaHei" panose="020B0503020204020204" pitchFamily="34" charset="-122"/>
              </a:rPr>
              <a:t>概念</a:t>
            </a:r>
            <a:r>
              <a:rPr lang="zh-CN" altLang="en-US" sz="2400" kern="1200" dirty="0">
                <a:solidFill>
                  <a:prstClr val="black">
                    <a:lumMod val="75000"/>
                    <a:lumOff val="25000"/>
                  </a:prstClr>
                </a:solidFill>
                <a:latin typeface="Microsoft YaHei" panose="020B0503020204020204" pitchFamily="34" charset="-122"/>
                <a:ea typeface="Microsoft YaHei" panose="020B0503020204020204" pitchFamily="34" charset="-122"/>
              </a:rPr>
              <a:t>、</a:t>
            </a:r>
            <a:r>
              <a:rPr lang="en-US" sz="2400" kern="1200" dirty="0" err="1">
                <a:solidFill>
                  <a:prstClr val="black">
                    <a:lumMod val="75000"/>
                    <a:lumOff val="25000"/>
                  </a:prstClr>
                </a:solidFill>
                <a:latin typeface="Microsoft YaHei" panose="020B0503020204020204" pitchFamily="34" charset="-122"/>
                <a:ea typeface="Microsoft YaHei" panose="020B0503020204020204" pitchFamily="34" charset="-122"/>
              </a:rPr>
              <a:t>历史</a:t>
            </a:r>
            <a:endParaRPr lang="en-US" sz="2400" kern="1200" dirty="0">
              <a:solidFill>
                <a:prstClr val="black">
                  <a:lumMod val="75000"/>
                  <a:lumOff val="25000"/>
                </a:prstClr>
              </a:solidFill>
              <a:latin typeface="Microsoft YaHei" panose="020B0503020204020204" pitchFamily="34" charset="-122"/>
              <a:ea typeface="Microsoft YaHei" panose="020B0503020204020204" pitchFamily="34" charset="-122"/>
            </a:endParaRPr>
          </a:p>
        </p:txBody>
      </p:sp>
      <p:sp>
        <p:nvSpPr>
          <p:cNvPr id="55" name="TextBox 87">
            <a:extLst>
              <a:ext uri="{FF2B5EF4-FFF2-40B4-BE49-F238E27FC236}">
                <a16:creationId xmlns:a16="http://schemas.microsoft.com/office/drawing/2014/main" id="{0DBBF2BD-EA5B-44EF-9156-62D06ADAF0E0}"/>
              </a:ext>
            </a:extLst>
          </p:cNvPr>
          <p:cNvSpPr txBox="1"/>
          <p:nvPr/>
        </p:nvSpPr>
        <p:spPr>
          <a:xfrm>
            <a:off x="9615598" y="7157628"/>
            <a:ext cx="1879911" cy="369332"/>
          </a:xfrm>
          <a:prstGeom prst="rect">
            <a:avLst/>
          </a:prstGeom>
          <a:noFill/>
          <a:ln>
            <a:noFill/>
          </a:ln>
        </p:spPr>
        <p:txBody>
          <a:bodyPr wrap="square" lIns="0" tIns="0" rIns="0" bIns="0" rtlCol="0" anchor="ctr">
            <a:spAutoFit/>
          </a:bodyPr>
          <a:lstStyle/>
          <a:p>
            <a:pPr defTabSz="975390" hangingPunct="1">
              <a:buClr>
                <a:srgbClr val="4472C4"/>
              </a:buClr>
              <a:defRPr/>
            </a:pPr>
            <a:r>
              <a:rPr lang="zh-CN" altLang="en-US" sz="2400" kern="1200" dirty="0">
                <a:solidFill>
                  <a:prstClr val="black">
                    <a:lumMod val="75000"/>
                    <a:lumOff val="25000"/>
                  </a:prstClr>
                </a:solidFill>
                <a:latin typeface="Microsoft YaHei" panose="020B0503020204020204" pitchFamily="34" charset="-122"/>
                <a:ea typeface="Microsoft YaHei" panose="020B0503020204020204" pitchFamily="34" charset="-122"/>
              </a:rPr>
              <a:t>小结</a:t>
            </a:r>
            <a:endParaRPr lang="en-US" sz="2400" kern="1200" dirty="0">
              <a:solidFill>
                <a:prstClr val="black">
                  <a:lumMod val="75000"/>
                  <a:lumOff val="25000"/>
                </a:prstClr>
              </a:solidFill>
              <a:latin typeface="Microsoft YaHei" panose="020B0503020204020204" pitchFamily="34" charset="-122"/>
              <a:ea typeface="Microsoft YaHei" panose="020B0503020204020204" pitchFamily="34" charset="-122"/>
            </a:endParaRPr>
          </a:p>
        </p:txBody>
      </p:sp>
      <p:sp>
        <p:nvSpPr>
          <p:cNvPr id="56" name="TextBox 88">
            <a:extLst>
              <a:ext uri="{FF2B5EF4-FFF2-40B4-BE49-F238E27FC236}">
                <a16:creationId xmlns:a16="http://schemas.microsoft.com/office/drawing/2014/main" id="{62453C19-7C57-4E1F-8C51-71715BAF2971}"/>
              </a:ext>
            </a:extLst>
          </p:cNvPr>
          <p:cNvSpPr txBox="1"/>
          <p:nvPr/>
        </p:nvSpPr>
        <p:spPr>
          <a:xfrm>
            <a:off x="8332703" y="4811210"/>
            <a:ext cx="1879911" cy="369332"/>
          </a:xfrm>
          <a:prstGeom prst="rect">
            <a:avLst/>
          </a:prstGeom>
          <a:solidFill>
            <a:schemeClr val="accent1">
              <a:lumMod val="40000"/>
              <a:lumOff val="60000"/>
            </a:schemeClr>
          </a:solidFill>
          <a:ln>
            <a:noFill/>
          </a:ln>
        </p:spPr>
        <p:txBody>
          <a:bodyPr wrap="square" lIns="0" tIns="0" rIns="0" bIns="0" rtlCol="0" anchor="ctr">
            <a:spAutoFit/>
          </a:bodyPr>
          <a:lstStyle/>
          <a:p>
            <a:pPr defTabSz="975390" hangingPunct="1">
              <a:buClr>
                <a:srgbClr val="4472C4"/>
              </a:buClr>
              <a:defRPr/>
            </a:pPr>
            <a:r>
              <a:rPr lang="zh-CN" altLang="en-US" sz="2400" kern="1200" dirty="0">
                <a:solidFill>
                  <a:prstClr val="black">
                    <a:lumMod val="75000"/>
                    <a:lumOff val="25000"/>
                  </a:prstClr>
                </a:solidFill>
                <a:latin typeface="Microsoft YaHei" panose="020B0503020204020204" pitchFamily="34" charset="-122"/>
                <a:ea typeface="Microsoft YaHei" panose="020B0503020204020204" pitchFamily="34" charset="-122"/>
              </a:rPr>
              <a:t>实例</a:t>
            </a:r>
            <a:endParaRPr lang="en-US" sz="2400" kern="1200" dirty="0">
              <a:solidFill>
                <a:prstClr val="black">
                  <a:lumMod val="75000"/>
                  <a:lumOff val="25000"/>
                </a:prstClr>
              </a:solidFill>
              <a:latin typeface="Microsoft YaHei" panose="020B0503020204020204" pitchFamily="34" charset="-122"/>
              <a:ea typeface="Microsoft YaHei" panose="020B0503020204020204" pitchFamily="34" charset="-122"/>
            </a:endParaRPr>
          </a:p>
        </p:txBody>
      </p:sp>
      <p:sp>
        <p:nvSpPr>
          <p:cNvPr id="57" name="TextBox 89">
            <a:extLst>
              <a:ext uri="{FF2B5EF4-FFF2-40B4-BE49-F238E27FC236}">
                <a16:creationId xmlns:a16="http://schemas.microsoft.com/office/drawing/2014/main" id="{8424ED8E-8E7F-49A0-997D-0304F22C22E1}"/>
              </a:ext>
            </a:extLst>
          </p:cNvPr>
          <p:cNvSpPr txBox="1"/>
          <p:nvPr/>
        </p:nvSpPr>
        <p:spPr>
          <a:xfrm>
            <a:off x="2449248" y="4940106"/>
            <a:ext cx="1879911" cy="369332"/>
          </a:xfrm>
          <a:prstGeom prst="rect">
            <a:avLst/>
          </a:prstGeom>
          <a:noFill/>
          <a:ln>
            <a:noFill/>
          </a:ln>
        </p:spPr>
        <p:txBody>
          <a:bodyPr wrap="square" lIns="0" tIns="0" rIns="0" bIns="0" rtlCol="0" anchor="ctr">
            <a:spAutoFit/>
          </a:bodyPr>
          <a:lstStyle/>
          <a:p>
            <a:pPr defTabSz="975390" hangingPunct="1">
              <a:buClr>
                <a:srgbClr val="4472C4"/>
              </a:buClr>
              <a:defRPr/>
            </a:pPr>
            <a:r>
              <a:rPr lang="zh-CN" altLang="en-US" sz="2400" kern="1200" dirty="0">
                <a:solidFill>
                  <a:prstClr val="black">
                    <a:lumMod val="75000"/>
                    <a:lumOff val="25000"/>
                  </a:prstClr>
                </a:solidFill>
                <a:latin typeface="Microsoft YaHei" panose="020B0503020204020204" pitchFamily="34" charset="-122"/>
                <a:ea typeface="Microsoft YaHei" panose="020B0503020204020204" pitchFamily="34" charset="-122"/>
              </a:rPr>
              <a:t>黑盒子？</a:t>
            </a:r>
            <a:endParaRPr lang="en-US" sz="2400" kern="1200" dirty="0">
              <a:solidFill>
                <a:prstClr val="black">
                  <a:lumMod val="75000"/>
                  <a:lumOff val="25000"/>
                </a:prstClr>
              </a:solidFill>
              <a:latin typeface="Microsoft YaHei" panose="020B0503020204020204" pitchFamily="34" charset="-122"/>
              <a:ea typeface="Microsoft YaHei" panose="020B0503020204020204" pitchFamily="34" charset="-122"/>
            </a:endParaRPr>
          </a:p>
        </p:txBody>
      </p:sp>
      <p:sp>
        <p:nvSpPr>
          <p:cNvPr id="59" name="TextBox 91">
            <a:extLst>
              <a:ext uri="{FF2B5EF4-FFF2-40B4-BE49-F238E27FC236}">
                <a16:creationId xmlns:a16="http://schemas.microsoft.com/office/drawing/2014/main" id="{B3596503-53E8-4A93-AA70-4ADC88A4DD31}"/>
              </a:ext>
            </a:extLst>
          </p:cNvPr>
          <p:cNvSpPr txBox="1"/>
          <p:nvPr/>
        </p:nvSpPr>
        <p:spPr>
          <a:xfrm>
            <a:off x="5353429" y="3093363"/>
            <a:ext cx="3015499" cy="369332"/>
          </a:xfrm>
          <a:prstGeom prst="rect">
            <a:avLst/>
          </a:prstGeom>
          <a:noFill/>
          <a:ln>
            <a:noFill/>
          </a:ln>
        </p:spPr>
        <p:txBody>
          <a:bodyPr wrap="square" lIns="0" tIns="0" rIns="0" bIns="0" rtlCol="0" anchor="ctr">
            <a:spAutoFit/>
          </a:bodyPr>
          <a:lstStyle/>
          <a:p>
            <a:pPr defTabSz="975390" hangingPunct="1">
              <a:buClr>
                <a:srgbClr val="4472C4"/>
              </a:buClr>
              <a:defRPr/>
            </a:pPr>
            <a:r>
              <a:rPr lang="zh-CN" altLang="en-US" sz="2400" kern="1200" dirty="0">
                <a:solidFill>
                  <a:prstClr val="black">
                    <a:lumMod val="75000"/>
                    <a:lumOff val="25000"/>
                  </a:prstClr>
                </a:solidFill>
                <a:latin typeface="Microsoft YaHei" panose="020B0503020204020204" pitchFamily="34" charset="-122"/>
                <a:ea typeface="Microsoft YaHei" panose="020B0503020204020204" pitchFamily="34" charset="-122"/>
              </a:rPr>
              <a:t>搭建“炼丹炉”</a:t>
            </a:r>
            <a:endParaRPr lang="en-US" sz="2400" kern="1200" dirty="0">
              <a:solidFill>
                <a:prstClr val="black">
                  <a:lumMod val="75000"/>
                  <a:lumOff val="25000"/>
                </a:prstClr>
              </a:solidFill>
              <a:latin typeface="Microsoft YaHei" panose="020B0503020204020204" pitchFamily="34" charset="-122"/>
              <a:ea typeface="Microsoft YaHei" panose="020B0503020204020204" pitchFamily="34" charset="-122"/>
            </a:endParaRPr>
          </a:p>
        </p:txBody>
      </p:sp>
      <p:sp>
        <p:nvSpPr>
          <p:cNvPr id="60" name="Freeform 2968">
            <a:extLst>
              <a:ext uri="{FF2B5EF4-FFF2-40B4-BE49-F238E27FC236}">
                <a16:creationId xmlns:a16="http://schemas.microsoft.com/office/drawing/2014/main" id="{F30B624A-986C-41C5-B49B-707E8A93EC83}"/>
              </a:ext>
            </a:extLst>
          </p:cNvPr>
          <p:cNvSpPr>
            <a:spLocks noEditPoints="1"/>
          </p:cNvSpPr>
          <p:nvPr/>
        </p:nvSpPr>
        <p:spPr bwMode="auto">
          <a:xfrm>
            <a:off x="933838" y="7200053"/>
            <a:ext cx="304800" cy="284480"/>
          </a:xfrm>
          <a:custGeom>
            <a:avLst/>
            <a:gdLst>
              <a:gd name="T0" fmla="*/ 219 w 720"/>
              <a:gd name="T1" fmla="*/ 323 h 671"/>
              <a:gd name="T2" fmla="*/ 212 w 720"/>
              <a:gd name="T3" fmla="*/ 312 h 671"/>
              <a:gd name="T4" fmla="*/ 219 w 720"/>
              <a:gd name="T5" fmla="*/ 301 h 671"/>
              <a:gd name="T6" fmla="*/ 515 w 720"/>
              <a:gd name="T7" fmla="*/ 301 h 671"/>
              <a:gd name="T8" fmla="*/ 524 w 720"/>
              <a:gd name="T9" fmla="*/ 312 h 671"/>
              <a:gd name="T10" fmla="*/ 515 w 720"/>
              <a:gd name="T11" fmla="*/ 323 h 671"/>
              <a:gd name="T12" fmla="*/ 512 w 720"/>
              <a:gd name="T13" fmla="*/ 420 h 671"/>
              <a:gd name="T14" fmla="*/ 216 w 720"/>
              <a:gd name="T15" fmla="*/ 417 h 671"/>
              <a:gd name="T16" fmla="*/ 213 w 720"/>
              <a:gd name="T17" fmla="*/ 404 h 671"/>
              <a:gd name="T18" fmla="*/ 224 w 720"/>
              <a:gd name="T19" fmla="*/ 395 h 671"/>
              <a:gd name="T20" fmla="*/ 520 w 720"/>
              <a:gd name="T21" fmla="*/ 399 h 671"/>
              <a:gd name="T22" fmla="*/ 523 w 720"/>
              <a:gd name="T23" fmla="*/ 412 h 671"/>
              <a:gd name="T24" fmla="*/ 512 w 720"/>
              <a:gd name="T25" fmla="*/ 420 h 671"/>
              <a:gd name="T26" fmla="*/ 420 w 720"/>
              <a:gd name="T27" fmla="*/ 204 h 671"/>
              <a:gd name="T28" fmla="*/ 432 w 720"/>
              <a:gd name="T29" fmla="*/ 211 h 671"/>
              <a:gd name="T30" fmla="*/ 429 w 720"/>
              <a:gd name="T31" fmla="*/ 224 h 671"/>
              <a:gd name="T32" fmla="*/ 224 w 720"/>
              <a:gd name="T33" fmla="*/ 227 h 671"/>
              <a:gd name="T34" fmla="*/ 213 w 720"/>
              <a:gd name="T35" fmla="*/ 220 h 671"/>
              <a:gd name="T36" fmla="*/ 216 w 720"/>
              <a:gd name="T37" fmla="*/ 207 h 671"/>
              <a:gd name="T38" fmla="*/ 224 w 720"/>
              <a:gd name="T39" fmla="*/ 204 h 671"/>
              <a:gd name="T40" fmla="*/ 324 w 720"/>
              <a:gd name="T41" fmla="*/ 1 h 671"/>
              <a:gd name="T42" fmla="*/ 270 w 720"/>
              <a:gd name="T43" fmla="*/ 10 h 671"/>
              <a:gd name="T44" fmla="*/ 220 w 720"/>
              <a:gd name="T45" fmla="*/ 24 h 671"/>
              <a:gd name="T46" fmla="*/ 174 w 720"/>
              <a:gd name="T47" fmla="*/ 44 h 671"/>
              <a:gd name="T48" fmla="*/ 132 w 720"/>
              <a:gd name="T49" fmla="*/ 69 h 671"/>
              <a:gd name="T50" fmla="*/ 94 w 720"/>
              <a:gd name="T51" fmla="*/ 99 h 671"/>
              <a:gd name="T52" fmla="*/ 62 w 720"/>
              <a:gd name="T53" fmla="*/ 134 h 671"/>
              <a:gd name="T54" fmla="*/ 36 w 720"/>
              <a:gd name="T55" fmla="*/ 170 h 671"/>
              <a:gd name="T56" fmla="*/ 17 w 720"/>
              <a:gd name="T57" fmla="*/ 212 h 671"/>
              <a:gd name="T58" fmla="*/ 5 w 720"/>
              <a:gd name="T59" fmla="*/ 255 h 671"/>
              <a:gd name="T60" fmla="*/ 0 w 720"/>
              <a:gd name="T61" fmla="*/ 301 h 671"/>
              <a:gd name="T62" fmla="*/ 5 w 720"/>
              <a:gd name="T63" fmla="*/ 343 h 671"/>
              <a:gd name="T64" fmla="*/ 17 w 720"/>
              <a:gd name="T65" fmla="*/ 383 h 671"/>
              <a:gd name="T66" fmla="*/ 35 w 720"/>
              <a:gd name="T67" fmla="*/ 424 h 671"/>
              <a:gd name="T68" fmla="*/ 61 w 720"/>
              <a:gd name="T69" fmla="*/ 461 h 671"/>
              <a:gd name="T70" fmla="*/ 93 w 720"/>
              <a:gd name="T71" fmla="*/ 495 h 671"/>
              <a:gd name="T72" fmla="*/ 28 w 720"/>
              <a:gd name="T73" fmla="*/ 657 h 671"/>
              <a:gd name="T74" fmla="*/ 30 w 720"/>
              <a:gd name="T75" fmla="*/ 668 h 671"/>
              <a:gd name="T76" fmla="*/ 42 w 720"/>
              <a:gd name="T77" fmla="*/ 671 h 671"/>
              <a:gd name="T78" fmla="*/ 268 w 720"/>
              <a:gd name="T79" fmla="*/ 583 h 671"/>
              <a:gd name="T80" fmla="*/ 328 w 720"/>
              <a:gd name="T81" fmla="*/ 594 h 671"/>
              <a:gd name="T82" fmla="*/ 379 w 720"/>
              <a:gd name="T83" fmla="*/ 596 h 671"/>
              <a:gd name="T84" fmla="*/ 432 w 720"/>
              <a:gd name="T85" fmla="*/ 590 h 671"/>
              <a:gd name="T86" fmla="*/ 483 w 720"/>
              <a:gd name="T87" fmla="*/ 578 h 671"/>
              <a:gd name="T88" fmla="*/ 531 w 720"/>
              <a:gd name="T89" fmla="*/ 561 h 671"/>
              <a:gd name="T90" fmla="*/ 575 w 720"/>
              <a:gd name="T91" fmla="*/ 537 h 671"/>
              <a:gd name="T92" fmla="*/ 614 w 720"/>
              <a:gd name="T93" fmla="*/ 509 h 671"/>
              <a:gd name="T94" fmla="*/ 649 w 720"/>
              <a:gd name="T95" fmla="*/ 477 h 671"/>
              <a:gd name="T96" fmla="*/ 676 w 720"/>
              <a:gd name="T97" fmla="*/ 442 h 671"/>
              <a:gd name="T98" fmla="*/ 697 w 720"/>
              <a:gd name="T99" fmla="*/ 402 h 671"/>
              <a:gd name="T100" fmla="*/ 712 w 720"/>
              <a:gd name="T101" fmla="*/ 361 h 671"/>
              <a:gd name="T102" fmla="*/ 719 w 720"/>
              <a:gd name="T103" fmla="*/ 316 h 671"/>
              <a:gd name="T104" fmla="*/ 718 w 720"/>
              <a:gd name="T105" fmla="*/ 270 h 671"/>
              <a:gd name="T106" fmla="*/ 708 w 720"/>
              <a:gd name="T107" fmla="*/ 226 h 671"/>
              <a:gd name="T108" fmla="*/ 692 w 720"/>
              <a:gd name="T109" fmla="*/ 183 h 671"/>
              <a:gd name="T110" fmla="*/ 668 w 720"/>
              <a:gd name="T111" fmla="*/ 145 h 671"/>
              <a:gd name="T112" fmla="*/ 638 w 720"/>
              <a:gd name="T113" fmla="*/ 110 h 671"/>
              <a:gd name="T114" fmla="*/ 602 w 720"/>
              <a:gd name="T115" fmla="*/ 79 h 671"/>
              <a:gd name="T116" fmla="*/ 561 w 720"/>
              <a:gd name="T117" fmla="*/ 51 h 671"/>
              <a:gd name="T118" fmla="*/ 515 w 720"/>
              <a:gd name="T119" fmla="*/ 30 h 671"/>
              <a:gd name="T120" fmla="*/ 467 w 720"/>
              <a:gd name="T121" fmla="*/ 15 h 671"/>
              <a:gd name="T122" fmla="*/ 414 w 720"/>
              <a:gd name="T123" fmla="*/ 4 h 671"/>
              <a:gd name="T124" fmla="*/ 361 w 720"/>
              <a:gd name="T125" fmla="*/ 0 h 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20" h="671">
                <a:moveTo>
                  <a:pt x="512" y="324"/>
                </a:moveTo>
                <a:lnTo>
                  <a:pt x="224" y="324"/>
                </a:lnTo>
                <a:lnTo>
                  <a:pt x="219" y="323"/>
                </a:lnTo>
                <a:lnTo>
                  <a:pt x="216" y="320"/>
                </a:lnTo>
                <a:lnTo>
                  <a:pt x="213" y="317"/>
                </a:lnTo>
                <a:lnTo>
                  <a:pt x="212" y="312"/>
                </a:lnTo>
                <a:lnTo>
                  <a:pt x="213" y="307"/>
                </a:lnTo>
                <a:lnTo>
                  <a:pt x="216" y="304"/>
                </a:lnTo>
                <a:lnTo>
                  <a:pt x="219" y="301"/>
                </a:lnTo>
                <a:lnTo>
                  <a:pt x="224" y="300"/>
                </a:lnTo>
                <a:lnTo>
                  <a:pt x="512" y="300"/>
                </a:lnTo>
                <a:lnTo>
                  <a:pt x="515" y="301"/>
                </a:lnTo>
                <a:lnTo>
                  <a:pt x="520" y="304"/>
                </a:lnTo>
                <a:lnTo>
                  <a:pt x="523" y="307"/>
                </a:lnTo>
                <a:lnTo>
                  <a:pt x="524" y="312"/>
                </a:lnTo>
                <a:lnTo>
                  <a:pt x="523" y="317"/>
                </a:lnTo>
                <a:lnTo>
                  <a:pt x="520" y="320"/>
                </a:lnTo>
                <a:lnTo>
                  <a:pt x="515" y="323"/>
                </a:lnTo>
                <a:lnTo>
                  <a:pt x="512" y="324"/>
                </a:lnTo>
                <a:lnTo>
                  <a:pt x="512" y="324"/>
                </a:lnTo>
                <a:close/>
                <a:moveTo>
                  <a:pt x="512" y="420"/>
                </a:moveTo>
                <a:lnTo>
                  <a:pt x="224" y="420"/>
                </a:lnTo>
                <a:lnTo>
                  <a:pt x="219" y="419"/>
                </a:lnTo>
                <a:lnTo>
                  <a:pt x="216" y="417"/>
                </a:lnTo>
                <a:lnTo>
                  <a:pt x="213" y="412"/>
                </a:lnTo>
                <a:lnTo>
                  <a:pt x="212" y="408"/>
                </a:lnTo>
                <a:lnTo>
                  <a:pt x="213" y="404"/>
                </a:lnTo>
                <a:lnTo>
                  <a:pt x="216" y="399"/>
                </a:lnTo>
                <a:lnTo>
                  <a:pt x="219" y="396"/>
                </a:lnTo>
                <a:lnTo>
                  <a:pt x="224" y="395"/>
                </a:lnTo>
                <a:lnTo>
                  <a:pt x="512" y="395"/>
                </a:lnTo>
                <a:lnTo>
                  <a:pt x="515" y="396"/>
                </a:lnTo>
                <a:lnTo>
                  <a:pt x="520" y="399"/>
                </a:lnTo>
                <a:lnTo>
                  <a:pt x="523" y="404"/>
                </a:lnTo>
                <a:lnTo>
                  <a:pt x="524" y="408"/>
                </a:lnTo>
                <a:lnTo>
                  <a:pt x="523" y="412"/>
                </a:lnTo>
                <a:lnTo>
                  <a:pt x="520" y="417"/>
                </a:lnTo>
                <a:lnTo>
                  <a:pt x="515" y="419"/>
                </a:lnTo>
                <a:lnTo>
                  <a:pt x="512" y="420"/>
                </a:lnTo>
                <a:lnTo>
                  <a:pt x="512" y="420"/>
                </a:lnTo>
                <a:close/>
                <a:moveTo>
                  <a:pt x="224" y="204"/>
                </a:moveTo>
                <a:lnTo>
                  <a:pt x="420" y="204"/>
                </a:lnTo>
                <a:lnTo>
                  <a:pt x="425" y="205"/>
                </a:lnTo>
                <a:lnTo>
                  <a:pt x="429" y="207"/>
                </a:lnTo>
                <a:lnTo>
                  <a:pt x="432" y="211"/>
                </a:lnTo>
                <a:lnTo>
                  <a:pt x="432" y="216"/>
                </a:lnTo>
                <a:lnTo>
                  <a:pt x="432" y="220"/>
                </a:lnTo>
                <a:lnTo>
                  <a:pt x="429" y="224"/>
                </a:lnTo>
                <a:lnTo>
                  <a:pt x="425" y="227"/>
                </a:lnTo>
                <a:lnTo>
                  <a:pt x="420" y="227"/>
                </a:lnTo>
                <a:lnTo>
                  <a:pt x="224" y="227"/>
                </a:lnTo>
                <a:lnTo>
                  <a:pt x="219" y="227"/>
                </a:lnTo>
                <a:lnTo>
                  <a:pt x="216" y="224"/>
                </a:lnTo>
                <a:lnTo>
                  <a:pt x="213" y="220"/>
                </a:lnTo>
                <a:lnTo>
                  <a:pt x="212" y="216"/>
                </a:lnTo>
                <a:lnTo>
                  <a:pt x="213" y="211"/>
                </a:lnTo>
                <a:lnTo>
                  <a:pt x="216" y="207"/>
                </a:lnTo>
                <a:lnTo>
                  <a:pt x="219" y="205"/>
                </a:lnTo>
                <a:lnTo>
                  <a:pt x="224" y="204"/>
                </a:lnTo>
                <a:lnTo>
                  <a:pt x="224" y="204"/>
                </a:lnTo>
                <a:close/>
                <a:moveTo>
                  <a:pt x="361" y="0"/>
                </a:moveTo>
                <a:lnTo>
                  <a:pt x="342" y="0"/>
                </a:lnTo>
                <a:lnTo>
                  <a:pt x="324" y="1"/>
                </a:lnTo>
                <a:lnTo>
                  <a:pt x="306" y="4"/>
                </a:lnTo>
                <a:lnTo>
                  <a:pt x="288" y="6"/>
                </a:lnTo>
                <a:lnTo>
                  <a:pt x="270" y="10"/>
                </a:lnTo>
                <a:lnTo>
                  <a:pt x="254" y="13"/>
                </a:lnTo>
                <a:lnTo>
                  <a:pt x="237" y="18"/>
                </a:lnTo>
                <a:lnTo>
                  <a:pt x="220" y="24"/>
                </a:lnTo>
                <a:lnTo>
                  <a:pt x="205" y="30"/>
                </a:lnTo>
                <a:lnTo>
                  <a:pt x="190" y="37"/>
                </a:lnTo>
                <a:lnTo>
                  <a:pt x="174" y="44"/>
                </a:lnTo>
                <a:lnTo>
                  <a:pt x="160" y="51"/>
                </a:lnTo>
                <a:lnTo>
                  <a:pt x="146" y="60"/>
                </a:lnTo>
                <a:lnTo>
                  <a:pt x="132" y="69"/>
                </a:lnTo>
                <a:lnTo>
                  <a:pt x="119" y="79"/>
                </a:lnTo>
                <a:lnTo>
                  <a:pt x="106" y="88"/>
                </a:lnTo>
                <a:lnTo>
                  <a:pt x="94" y="99"/>
                </a:lnTo>
                <a:lnTo>
                  <a:pt x="84" y="110"/>
                </a:lnTo>
                <a:lnTo>
                  <a:pt x="73" y="122"/>
                </a:lnTo>
                <a:lnTo>
                  <a:pt x="62" y="134"/>
                </a:lnTo>
                <a:lnTo>
                  <a:pt x="53" y="145"/>
                </a:lnTo>
                <a:lnTo>
                  <a:pt x="44" y="157"/>
                </a:lnTo>
                <a:lnTo>
                  <a:pt x="36" y="170"/>
                </a:lnTo>
                <a:lnTo>
                  <a:pt x="29" y="183"/>
                </a:lnTo>
                <a:lnTo>
                  <a:pt x="23" y="198"/>
                </a:lnTo>
                <a:lnTo>
                  <a:pt x="17" y="212"/>
                </a:lnTo>
                <a:lnTo>
                  <a:pt x="12" y="226"/>
                </a:lnTo>
                <a:lnTo>
                  <a:pt x="9" y="241"/>
                </a:lnTo>
                <a:lnTo>
                  <a:pt x="5" y="255"/>
                </a:lnTo>
                <a:lnTo>
                  <a:pt x="3" y="270"/>
                </a:lnTo>
                <a:lnTo>
                  <a:pt x="2" y="286"/>
                </a:lnTo>
                <a:lnTo>
                  <a:pt x="0" y="301"/>
                </a:lnTo>
                <a:lnTo>
                  <a:pt x="2" y="314"/>
                </a:lnTo>
                <a:lnTo>
                  <a:pt x="3" y="329"/>
                </a:lnTo>
                <a:lnTo>
                  <a:pt x="5" y="343"/>
                </a:lnTo>
                <a:lnTo>
                  <a:pt x="8" y="356"/>
                </a:lnTo>
                <a:lnTo>
                  <a:pt x="12" y="370"/>
                </a:lnTo>
                <a:lnTo>
                  <a:pt x="17" y="383"/>
                </a:lnTo>
                <a:lnTo>
                  <a:pt x="22" y="398"/>
                </a:lnTo>
                <a:lnTo>
                  <a:pt x="28" y="411"/>
                </a:lnTo>
                <a:lnTo>
                  <a:pt x="35" y="424"/>
                </a:lnTo>
                <a:lnTo>
                  <a:pt x="43" y="437"/>
                </a:lnTo>
                <a:lnTo>
                  <a:pt x="52" y="449"/>
                </a:lnTo>
                <a:lnTo>
                  <a:pt x="61" y="461"/>
                </a:lnTo>
                <a:lnTo>
                  <a:pt x="72" y="473"/>
                </a:lnTo>
                <a:lnTo>
                  <a:pt x="82" y="484"/>
                </a:lnTo>
                <a:lnTo>
                  <a:pt x="93" y="495"/>
                </a:lnTo>
                <a:lnTo>
                  <a:pt x="105" y="507"/>
                </a:lnTo>
                <a:lnTo>
                  <a:pt x="29" y="653"/>
                </a:lnTo>
                <a:lnTo>
                  <a:pt x="28" y="657"/>
                </a:lnTo>
                <a:lnTo>
                  <a:pt x="27" y="660"/>
                </a:lnTo>
                <a:lnTo>
                  <a:pt x="28" y="664"/>
                </a:lnTo>
                <a:lnTo>
                  <a:pt x="30" y="668"/>
                </a:lnTo>
                <a:lnTo>
                  <a:pt x="35" y="670"/>
                </a:lnTo>
                <a:lnTo>
                  <a:pt x="38" y="671"/>
                </a:lnTo>
                <a:lnTo>
                  <a:pt x="42" y="671"/>
                </a:lnTo>
                <a:lnTo>
                  <a:pt x="44" y="670"/>
                </a:lnTo>
                <a:lnTo>
                  <a:pt x="242" y="576"/>
                </a:lnTo>
                <a:lnTo>
                  <a:pt x="268" y="583"/>
                </a:lnTo>
                <a:lnTo>
                  <a:pt x="297" y="590"/>
                </a:lnTo>
                <a:lnTo>
                  <a:pt x="312" y="593"/>
                </a:lnTo>
                <a:lnTo>
                  <a:pt x="328" y="594"/>
                </a:lnTo>
                <a:lnTo>
                  <a:pt x="344" y="596"/>
                </a:lnTo>
                <a:lnTo>
                  <a:pt x="361" y="596"/>
                </a:lnTo>
                <a:lnTo>
                  <a:pt x="379" y="596"/>
                </a:lnTo>
                <a:lnTo>
                  <a:pt x="397" y="595"/>
                </a:lnTo>
                <a:lnTo>
                  <a:pt x="414" y="593"/>
                </a:lnTo>
                <a:lnTo>
                  <a:pt x="432" y="590"/>
                </a:lnTo>
                <a:lnTo>
                  <a:pt x="450" y="587"/>
                </a:lnTo>
                <a:lnTo>
                  <a:pt x="467" y="583"/>
                </a:lnTo>
                <a:lnTo>
                  <a:pt x="483" y="578"/>
                </a:lnTo>
                <a:lnTo>
                  <a:pt x="500" y="572"/>
                </a:lnTo>
                <a:lnTo>
                  <a:pt x="515" y="566"/>
                </a:lnTo>
                <a:lnTo>
                  <a:pt x="531" y="561"/>
                </a:lnTo>
                <a:lnTo>
                  <a:pt x="546" y="553"/>
                </a:lnTo>
                <a:lnTo>
                  <a:pt x="561" y="545"/>
                </a:lnTo>
                <a:lnTo>
                  <a:pt x="575" y="537"/>
                </a:lnTo>
                <a:lnTo>
                  <a:pt x="589" y="528"/>
                </a:lnTo>
                <a:lnTo>
                  <a:pt x="602" y="519"/>
                </a:lnTo>
                <a:lnTo>
                  <a:pt x="614" y="509"/>
                </a:lnTo>
                <a:lnTo>
                  <a:pt x="626" y="499"/>
                </a:lnTo>
                <a:lnTo>
                  <a:pt x="638" y="488"/>
                </a:lnTo>
                <a:lnTo>
                  <a:pt x="649" y="477"/>
                </a:lnTo>
                <a:lnTo>
                  <a:pt x="658" y="465"/>
                </a:lnTo>
                <a:lnTo>
                  <a:pt x="668" y="453"/>
                </a:lnTo>
                <a:lnTo>
                  <a:pt x="676" y="442"/>
                </a:lnTo>
                <a:lnTo>
                  <a:pt x="684" y="429"/>
                </a:lnTo>
                <a:lnTo>
                  <a:pt x="692" y="415"/>
                </a:lnTo>
                <a:lnTo>
                  <a:pt x="697" y="402"/>
                </a:lnTo>
                <a:lnTo>
                  <a:pt x="703" y="388"/>
                </a:lnTo>
                <a:lnTo>
                  <a:pt x="708" y="375"/>
                </a:lnTo>
                <a:lnTo>
                  <a:pt x="712" y="361"/>
                </a:lnTo>
                <a:lnTo>
                  <a:pt x="715" y="345"/>
                </a:lnTo>
                <a:lnTo>
                  <a:pt x="718" y="331"/>
                </a:lnTo>
                <a:lnTo>
                  <a:pt x="719" y="316"/>
                </a:lnTo>
                <a:lnTo>
                  <a:pt x="720" y="301"/>
                </a:lnTo>
                <a:lnTo>
                  <a:pt x="719" y="286"/>
                </a:lnTo>
                <a:lnTo>
                  <a:pt x="718" y="270"/>
                </a:lnTo>
                <a:lnTo>
                  <a:pt x="715" y="255"/>
                </a:lnTo>
                <a:lnTo>
                  <a:pt x="712" y="241"/>
                </a:lnTo>
                <a:lnTo>
                  <a:pt x="708" y="226"/>
                </a:lnTo>
                <a:lnTo>
                  <a:pt x="703" y="212"/>
                </a:lnTo>
                <a:lnTo>
                  <a:pt x="697" y="198"/>
                </a:lnTo>
                <a:lnTo>
                  <a:pt x="692" y="183"/>
                </a:lnTo>
                <a:lnTo>
                  <a:pt x="684" y="170"/>
                </a:lnTo>
                <a:lnTo>
                  <a:pt x="676" y="157"/>
                </a:lnTo>
                <a:lnTo>
                  <a:pt x="668" y="145"/>
                </a:lnTo>
                <a:lnTo>
                  <a:pt x="658" y="134"/>
                </a:lnTo>
                <a:lnTo>
                  <a:pt x="649" y="122"/>
                </a:lnTo>
                <a:lnTo>
                  <a:pt x="638" y="110"/>
                </a:lnTo>
                <a:lnTo>
                  <a:pt x="626" y="99"/>
                </a:lnTo>
                <a:lnTo>
                  <a:pt x="614" y="88"/>
                </a:lnTo>
                <a:lnTo>
                  <a:pt x="602" y="79"/>
                </a:lnTo>
                <a:lnTo>
                  <a:pt x="589" y="69"/>
                </a:lnTo>
                <a:lnTo>
                  <a:pt x="575" y="60"/>
                </a:lnTo>
                <a:lnTo>
                  <a:pt x="561" y="51"/>
                </a:lnTo>
                <a:lnTo>
                  <a:pt x="546" y="44"/>
                </a:lnTo>
                <a:lnTo>
                  <a:pt x="531" y="37"/>
                </a:lnTo>
                <a:lnTo>
                  <a:pt x="515" y="30"/>
                </a:lnTo>
                <a:lnTo>
                  <a:pt x="500" y="24"/>
                </a:lnTo>
                <a:lnTo>
                  <a:pt x="483" y="18"/>
                </a:lnTo>
                <a:lnTo>
                  <a:pt x="467" y="15"/>
                </a:lnTo>
                <a:lnTo>
                  <a:pt x="450" y="10"/>
                </a:lnTo>
                <a:lnTo>
                  <a:pt x="432" y="6"/>
                </a:lnTo>
                <a:lnTo>
                  <a:pt x="414" y="4"/>
                </a:lnTo>
                <a:lnTo>
                  <a:pt x="397" y="1"/>
                </a:lnTo>
                <a:lnTo>
                  <a:pt x="379" y="0"/>
                </a:lnTo>
                <a:lnTo>
                  <a:pt x="361" y="0"/>
                </a:lnTo>
                <a:lnTo>
                  <a:pt x="361" y="0"/>
                </a:lnTo>
                <a:close/>
              </a:path>
            </a:pathLst>
          </a:custGeom>
          <a:solidFill>
            <a:schemeClr val="tx1"/>
          </a:solidFill>
          <a:ln>
            <a:noFill/>
          </a:ln>
        </p:spPr>
        <p:txBody>
          <a:bodyPr vert="horz" wrap="square" lIns="97536" tIns="48768" rIns="97536" bIns="48768" numCol="1" anchor="t" anchorCtr="0" compatLnSpc="1">
            <a:prstTxWarp prst="textNoShape">
              <a:avLst/>
            </a:prstTxWarp>
          </a:bodyPr>
          <a:lstStyle/>
          <a:p>
            <a:pPr algn="l" defTabSz="975390" hangingPunct="1">
              <a:defRPr/>
            </a:pPr>
            <a:endParaRPr lang="en-US" sz="1920" kern="1200">
              <a:solidFill>
                <a:prstClr val="black"/>
              </a:solidFill>
              <a:latin typeface="等线" panose="020F0502020204030204"/>
            </a:endParaRPr>
          </a:p>
        </p:txBody>
      </p:sp>
      <p:sp>
        <p:nvSpPr>
          <p:cNvPr id="61" name="Freeform 950">
            <a:extLst>
              <a:ext uri="{FF2B5EF4-FFF2-40B4-BE49-F238E27FC236}">
                <a16:creationId xmlns:a16="http://schemas.microsoft.com/office/drawing/2014/main" id="{460982AA-C86C-4147-BA19-4C16EED20060}"/>
              </a:ext>
            </a:extLst>
          </p:cNvPr>
          <p:cNvSpPr>
            <a:spLocks noEditPoints="1"/>
          </p:cNvSpPr>
          <p:nvPr/>
        </p:nvSpPr>
        <p:spPr bwMode="auto">
          <a:xfrm>
            <a:off x="1954580" y="4972372"/>
            <a:ext cx="235374" cy="304800"/>
          </a:xfrm>
          <a:custGeom>
            <a:avLst/>
            <a:gdLst>
              <a:gd name="T0" fmla="*/ 542 w 553"/>
              <a:gd name="T1" fmla="*/ 205 h 722"/>
              <a:gd name="T2" fmla="*/ 323 w 553"/>
              <a:gd name="T3" fmla="*/ 313 h 722"/>
              <a:gd name="T4" fmla="*/ 312 w 553"/>
              <a:gd name="T5" fmla="*/ 306 h 722"/>
              <a:gd name="T6" fmla="*/ 315 w 553"/>
              <a:gd name="T7" fmla="*/ 293 h 722"/>
              <a:gd name="T8" fmla="*/ 444 w 553"/>
              <a:gd name="T9" fmla="*/ 289 h 722"/>
              <a:gd name="T10" fmla="*/ 455 w 553"/>
              <a:gd name="T11" fmla="*/ 297 h 722"/>
              <a:gd name="T12" fmla="*/ 452 w 553"/>
              <a:gd name="T13" fmla="*/ 310 h 722"/>
              <a:gd name="T14" fmla="*/ 444 w 553"/>
              <a:gd name="T15" fmla="*/ 433 h 722"/>
              <a:gd name="T16" fmla="*/ 315 w 553"/>
              <a:gd name="T17" fmla="*/ 430 h 722"/>
              <a:gd name="T18" fmla="*/ 312 w 553"/>
              <a:gd name="T19" fmla="*/ 417 h 722"/>
              <a:gd name="T20" fmla="*/ 323 w 553"/>
              <a:gd name="T21" fmla="*/ 409 h 722"/>
              <a:gd name="T22" fmla="*/ 452 w 553"/>
              <a:gd name="T23" fmla="*/ 413 h 722"/>
              <a:gd name="T24" fmla="*/ 455 w 553"/>
              <a:gd name="T25" fmla="*/ 426 h 722"/>
              <a:gd name="T26" fmla="*/ 444 w 553"/>
              <a:gd name="T27" fmla="*/ 433 h 722"/>
              <a:gd name="T28" fmla="*/ 318 w 553"/>
              <a:gd name="T29" fmla="*/ 577 h 722"/>
              <a:gd name="T30" fmla="*/ 311 w 553"/>
              <a:gd name="T31" fmla="*/ 566 h 722"/>
              <a:gd name="T32" fmla="*/ 318 w 553"/>
              <a:gd name="T33" fmla="*/ 555 h 722"/>
              <a:gd name="T34" fmla="*/ 449 w 553"/>
              <a:gd name="T35" fmla="*/ 555 h 722"/>
              <a:gd name="T36" fmla="*/ 456 w 553"/>
              <a:gd name="T37" fmla="*/ 566 h 722"/>
              <a:gd name="T38" fmla="*/ 449 w 553"/>
              <a:gd name="T39" fmla="*/ 577 h 722"/>
              <a:gd name="T40" fmla="*/ 194 w 553"/>
              <a:gd name="T41" fmla="*/ 325 h 722"/>
              <a:gd name="T42" fmla="*/ 181 w 553"/>
              <a:gd name="T43" fmla="*/ 327 h 722"/>
              <a:gd name="T44" fmla="*/ 129 w 553"/>
              <a:gd name="T45" fmla="*/ 275 h 722"/>
              <a:gd name="T46" fmla="*/ 132 w 553"/>
              <a:gd name="T47" fmla="*/ 262 h 722"/>
              <a:gd name="T48" fmla="*/ 145 w 553"/>
              <a:gd name="T49" fmla="*/ 260 h 722"/>
              <a:gd name="T50" fmla="*/ 253 w 553"/>
              <a:gd name="T51" fmla="*/ 232 h 722"/>
              <a:gd name="T52" fmla="*/ 267 w 553"/>
              <a:gd name="T53" fmla="*/ 230 h 722"/>
              <a:gd name="T54" fmla="*/ 274 w 553"/>
              <a:gd name="T55" fmla="*/ 240 h 722"/>
              <a:gd name="T56" fmla="*/ 271 w 553"/>
              <a:gd name="T57" fmla="*/ 386 h 722"/>
              <a:gd name="T58" fmla="*/ 186 w 553"/>
              <a:gd name="T59" fmla="*/ 465 h 722"/>
              <a:gd name="T60" fmla="*/ 132 w 553"/>
              <a:gd name="T61" fmla="*/ 415 h 722"/>
              <a:gd name="T62" fmla="*/ 129 w 553"/>
              <a:gd name="T63" fmla="*/ 403 h 722"/>
              <a:gd name="T64" fmla="*/ 140 w 553"/>
              <a:gd name="T65" fmla="*/ 395 h 722"/>
              <a:gd name="T66" fmla="*/ 186 w 553"/>
              <a:gd name="T67" fmla="*/ 436 h 722"/>
              <a:gd name="T68" fmla="*/ 262 w 553"/>
              <a:gd name="T69" fmla="*/ 365 h 722"/>
              <a:gd name="T70" fmla="*/ 273 w 553"/>
              <a:gd name="T71" fmla="*/ 372 h 722"/>
              <a:gd name="T72" fmla="*/ 271 w 553"/>
              <a:gd name="T73" fmla="*/ 386 h 722"/>
              <a:gd name="T74" fmla="*/ 190 w 553"/>
              <a:gd name="T75" fmla="*/ 601 h 722"/>
              <a:gd name="T76" fmla="*/ 178 w 553"/>
              <a:gd name="T77" fmla="*/ 599 h 722"/>
              <a:gd name="T78" fmla="*/ 128 w 553"/>
              <a:gd name="T79" fmla="*/ 545 h 722"/>
              <a:gd name="T80" fmla="*/ 136 w 553"/>
              <a:gd name="T81" fmla="*/ 533 h 722"/>
              <a:gd name="T82" fmla="*/ 149 w 553"/>
              <a:gd name="T83" fmla="*/ 535 h 722"/>
              <a:gd name="T84" fmla="*/ 258 w 553"/>
              <a:gd name="T85" fmla="*/ 502 h 722"/>
              <a:gd name="T86" fmla="*/ 271 w 553"/>
              <a:gd name="T87" fmla="*/ 505 h 722"/>
              <a:gd name="T88" fmla="*/ 273 w 553"/>
              <a:gd name="T89" fmla="*/ 518 h 722"/>
              <a:gd name="T90" fmla="*/ 357 w 553"/>
              <a:gd name="T91" fmla="*/ 3 h 722"/>
              <a:gd name="T92" fmla="*/ 12 w 553"/>
              <a:gd name="T93" fmla="*/ 0 h 722"/>
              <a:gd name="T94" fmla="*/ 1 w 553"/>
              <a:gd name="T95" fmla="*/ 7 h 722"/>
              <a:gd name="T96" fmla="*/ 1 w 553"/>
              <a:gd name="T97" fmla="*/ 715 h 722"/>
              <a:gd name="T98" fmla="*/ 12 w 553"/>
              <a:gd name="T99" fmla="*/ 722 h 722"/>
              <a:gd name="T100" fmla="*/ 550 w 553"/>
              <a:gd name="T101" fmla="*/ 719 h 722"/>
              <a:gd name="T102" fmla="*/ 553 w 553"/>
              <a:gd name="T103" fmla="*/ 205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53" h="722">
                <a:moveTo>
                  <a:pt x="349" y="205"/>
                </a:moveTo>
                <a:lnTo>
                  <a:pt x="349" y="12"/>
                </a:lnTo>
                <a:lnTo>
                  <a:pt x="542" y="205"/>
                </a:lnTo>
                <a:lnTo>
                  <a:pt x="349" y="205"/>
                </a:lnTo>
                <a:close/>
                <a:moveTo>
                  <a:pt x="444" y="313"/>
                </a:moveTo>
                <a:lnTo>
                  <a:pt x="323" y="313"/>
                </a:lnTo>
                <a:lnTo>
                  <a:pt x="318" y="312"/>
                </a:lnTo>
                <a:lnTo>
                  <a:pt x="315" y="310"/>
                </a:lnTo>
                <a:lnTo>
                  <a:pt x="312" y="306"/>
                </a:lnTo>
                <a:lnTo>
                  <a:pt x="311" y="301"/>
                </a:lnTo>
                <a:lnTo>
                  <a:pt x="312" y="297"/>
                </a:lnTo>
                <a:lnTo>
                  <a:pt x="315" y="293"/>
                </a:lnTo>
                <a:lnTo>
                  <a:pt x="318" y="290"/>
                </a:lnTo>
                <a:lnTo>
                  <a:pt x="323" y="289"/>
                </a:lnTo>
                <a:lnTo>
                  <a:pt x="444" y="289"/>
                </a:lnTo>
                <a:lnTo>
                  <a:pt x="449" y="290"/>
                </a:lnTo>
                <a:lnTo>
                  <a:pt x="452" y="293"/>
                </a:lnTo>
                <a:lnTo>
                  <a:pt x="455" y="297"/>
                </a:lnTo>
                <a:lnTo>
                  <a:pt x="456" y="301"/>
                </a:lnTo>
                <a:lnTo>
                  <a:pt x="455" y="306"/>
                </a:lnTo>
                <a:lnTo>
                  <a:pt x="452" y="310"/>
                </a:lnTo>
                <a:lnTo>
                  <a:pt x="449" y="312"/>
                </a:lnTo>
                <a:lnTo>
                  <a:pt x="444" y="313"/>
                </a:lnTo>
                <a:close/>
                <a:moveTo>
                  <a:pt x="444" y="433"/>
                </a:moveTo>
                <a:lnTo>
                  <a:pt x="323" y="433"/>
                </a:lnTo>
                <a:lnTo>
                  <a:pt x="318" y="432"/>
                </a:lnTo>
                <a:lnTo>
                  <a:pt x="315" y="430"/>
                </a:lnTo>
                <a:lnTo>
                  <a:pt x="312" y="426"/>
                </a:lnTo>
                <a:lnTo>
                  <a:pt x="311" y="421"/>
                </a:lnTo>
                <a:lnTo>
                  <a:pt x="312" y="417"/>
                </a:lnTo>
                <a:lnTo>
                  <a:pt x="315" y="413"/>
                </a:lnTo>
                <a:lnTo>
                  <a:pt x="318" y="410"/>
                </a:lnTo>
                <a:lnTo>
                  <a:pt x="323" y="409"/>
                </a:lnTo>
                <a:lnTo>
                  <a:pt x="444" y="409"/>
                </a:lnTo>
                <a:lnTo>
                  <a:pt x="449" y="410"/>
                </a:lnTo>
                <a:lnTo>
                  <a:pt x="452" y="413"/>
                </a:lnTo>
                <a:lnTo>
                  <a:pt x="455" y="417"/>
                </a:lnTo>
                <a:lnTo>
                  <a:pt x="456" y="421"/>
                </a:lnTo>
                <a:lnTo>
                  <a:pt x="455" y="426"/>
                </a:lnTo>
                <a:lnTo>
                  <a:pt x="452" y="430"/>
                </a:lnTo>
                <a:lnTo>
                  <a:pt x="449" y="432"/>
                </a:lnTo>
                <a:lnTo>
                  <a:pt x="444" y="433"/>
                </a:lnTo>
                <a:close/>
                <a:moveTo>
                  <a:pt x="444" y="578"/>
                </a:moveTo>
                <a:lnTo>
                  <a:pt x="323" y="578"/>
                </a:lnTo>
                <a:lnTo>
                  <a:pt x="318" y="577"/>
                </a:lnTo>
                <a:lnTo>
                  <a:pt x="315" y="574"/>
                </a:lnTo>
                <a:lnTo>
                  <a:pt x="312" y="571"/>
                </a:lnTo>
                <a:lnTo>
                  <a:pt x="311" y="566"/>
                </a:lnTo>
                <a:lnTo>
                  <a:pt x="312" y="561"/>
                </a:lnTo>
                <a:lnTo>
                  <a:pt x="315" y="558"/>
                </a:lnTo>
                <a:lnTo>
                  <a:pt x="318" y="555"/>
                </a:lnTo>
                <a:lnTo>
                  <a:pt x="323" y="554"/>
                </a:lnTo>
                <a:lnTo>
                  <a:pt x="444" y="554"/>
                </a:lnTo>
                <a:lnTo>
                  <a:pt x="449" y="555"/>
                </a:lnTo>
                <a:lnTo>
                  <a:pt x="452" y="558"/>
                </a:lnTo>
                <a:lnTo>
                  <a:pt x="455" y="561"/>
                </a:lnTo>
                <a:lnTo>
                  <a:pt x="456" y="566"/>
                </a:lnTo>
                <a:lnTo>
                  <a:pt x="455" y="571"/>
                </a:lnTo>
                <a:lnTo>
                  <a:pt x="452" y="574"/>
                </a:lnTo>
                <a:lnTo>
                  <a:pt x="449" y="577"/>
                </a:lnTo>
                <a:lnTo>
                  <a:pt x="444" y="578"/>
                </a:lnTo>
                <a:close/>
                <a:moveTo>
                  <a:pt x="271" y="249"/>
                </a:moveTo>
                <a:lnTo>
                  <a:pt x="194" y="325"/>
                </a:lnTo>
                <a:lnTo>
                  <a:pt x="190" y="327"/>
                </a:lnTo>
                <a:lnTo>
                  <a:pt x="186" y="328"/>
                </a:lnTo>
                <a:lnTo>
                  <a:pt x="181" y="327"/>
                </a:lnTo>
                <a:lnTo>
                  <a:pt x="178" y="325"/>
                </a:lnTo>
                <a:lnTo>
                  <a:pt x="132" y="280"/>
                </a:lnTo>
                <a:lnTo>
                  <a:pt x="129" y="275"/>
                </a:lnTo>
                <a:lnTo>
                  <a:pt x="128" y="270"/>
                </a:lnTo>
                <a:lnTo>
                  <a:pt x="129" y="266"/>
                </a:lnTo>
                <a:lnTo>
                  <a:pt x="132" y="262"/>
                </a:lnTo>
                <a:lnTo>
                  <a:pt x="136" y="260"/>
                </a:lnTo>
                <a:lnTo>
                  <a:pt x="140" y="259"/>
                </a:lnTo>
                <a:lnTo>
                  <a:pt x="145" y="260"/>
                </a:lnTo>
                <a:lnTo>
                  <a:pt x="149" y="262"/>
                </a:lnTo>
                <a:lnTo>
                  <a:pt x="186" y="299"/>
                </a:lnTo>
                <a:lnTo>
                  <a:pt x="253" y="232"/>
                </a:lnTo>
                <a:lnTo>
                  <a:pt x="258" y="230"/>
                </a:lnTo>
                <a:lnTo>
                  <a:pt x="262" y="229"/>
                </a:lnTo>
                <a:lnTo>
                  <a:pt x="267" y="230"/>
                </a:lnTo>
                <a:lnTo>
                  <a:pt x="271" y="232"/>
                </a:lnTo>
                <a:lnTo>
                  <a:pt x="273" y="236"/>
                </a:lnTo>
                <a:lnTo>
                  <a:pt x="274" y="240"/>
                </a:lnTo>
                <a:lnTo>
                  <a:pt x="273" y="245"/>
                </a:lnTo>
                <a:lnTo>
                  <a:pt x="271" y="249"/>
                </a:lnTo>
                <a:close/>
                <a:moveTo>
                  <a:pt x="271" y="386"/>
                </a:moveTo>
                <a:lnTo>
                  <a:pt x="194" y="461"/>
                </a:lnTo>
                <a:lnTo>
                  <a:pt x="190" y="464"/>
                </a:lnTo>
                <a:lnTo>
                  <a:pt x="186" y="465"/>
                </a:lnTo>
                <a:lnTo>
                  <a:pt x="181" y="464"/>
                </a:lnTo>
                <a:lnTo>
                  <a:pt x="178" y="461"/>
                </a:lnTo>
                <a:lnTo>
                  <a:pt x="132" y="415"/>
                </a:lnTo>
                <a:lnTo>
                  <a:pt x="129" y="411"/>
                </a:lnTo>
                <a:lnTo>
                  <a:pt x="128" y="407"/>
                </a:lnTo>
                <a:lnTo>
                  <a:pt x="129" y="403"/>
                </a:lnTo>
                <a:lnTo>
                  <a:pt x="132" y="399"/>
                </a:lnTo>
                <a:lnTo>
                  <a:pt x="136" y="396"/>
                </a:lnTo>
                <a:lnTo>
                  <a:pt x="140" y="395"/>
                </a:lnTo>
                <a:lnTo>
                  <a:pt x="145" y="396"/>
                </a:lnTo>
                <a:lnTo>
                  <a:pt x="149" y="399"/>
                </a:lnTo>
                <a:lnTo>
                  <a:pt x="186" y="436"/>
                </a:lnTo>
                <a:lnTo>
                  <a:pt x="253" y="368"/>
                </a:lnTo>
                <a:lnTo>
                  <a:pt x="258" y="365"/>
                </a:lnTo>
                <a:lnTo>
                  <a:pt x="262" y="365"/>
                </a:lnTo>
                <a:lnTo>
                  <a:pt x="267" y="365"/>
                </a:lnTo>
                <a:lnTo>
                  <a:pt x="271" y="368"/>
                </a:lnTo>
                <a:lnTo>
                  <a:pt x="273" y="372"/>
                </a:lnTo>
                <a:lnTo>
                  <a:pt x="274" y="376"/>
                </a:lnTo>
                <a:lnTo>
                  <a:pt x="273" y="381"/>
                </a:lnTo>
                <a:lnTo>
                  <a:pt x="271" y="386"/>
                </a:lnTo>
                <a:close/>
                <a:moveTo>
                  <a:pt x="271" y="522"/>
                </a:moveTo>
                <a:lnTo>
                  <a:pt x="194" y="599"/>
                </a:lnTo>
                <a:lnTo>
                  <a:pt x="190" y="601"/>
                </a:lnTo>
                <a:lnTo>
                  <a:pt x="186" y="602"/>
                </a:lnTo>
                <a:lnTo>
                  <a:pt x="181" y="601"/>
                </a:lnTo>
                <a:lnTo>
                  <a:pt x="178" y="599"/>
                </a:lnTo>
                <a:lnTo>
                  <a:pt x="132" y="553"/>
                </a:lnTo>
                <a:lnTo>
                  <a:pt x="129" y="549"/>
                </a:lnTo>
                <a:lnTo>
                  <a:pt x="128" y="545"/>
                </a:lnTo>
                <a:lnTo>
                  <a:pt x="129" y="540"/>
                </a:lnTo>
                <a:lnTo>
                  <a:pt x="132" y="535"/>
                </a:lnTo>
                <a:lnTo>
                  <a:pt x="136" y="533"/>
                </a:lnTo>
                <a:lnTo>
                  <a:pt x="140" y="532"/>
                </a:lnTo>
                <a:lnTo>
                  <a:pt x="145" y="533"/>
                </a:lnTo>
                <a:lnTo>
                  <a:pt x="149" y="535"/>
                </a:lnTo>
                <a:lnTo>
                  <a:pt x="186" y="572"/>
                </a:lnTo>
                <a:lnTo>
                  <a:pt x="253" y="505"/>
                </a:lnTo>
                <a:lnTo>
                  <a:pt x="258" y="502"/>
                </a:lnTo>
                <a:lnTo>
                  <a:pt x="262" y="501"/>
                </a:lnTo>
                <a:lnTo>
                  <a:pt x="267" y="502"/>
                </a:lnTo>
                <a:lnTo>
                  <a:pt x="271" y="505"/>
                </a:lnTo>
                <a:lnTo>
                  <a:pt x="273" y="509"/>
                </a:lnTo>
                <a:lnTo>
                  <a:pt x="274" y="513"/>
                </a:lnTo>
                <a:lnTo>
                  <a:pt x="273" y="518"/>
                </a:lnTo>
                <a:lnTo>
                  <a:pt x="271" y="522"/>
                </a:lnTo>
                <a:close/>
                <a:moveTo>
                  <a:pt x="550" y="196"/>
                </a:moveTo>
                <a:lnTo>
                  <a:pt x="357" y="3"/>
                </a:lnTo>
                <a:lnTo>
                  <a:pt x="353" y="1"/>
                </a:lnTo>
                <a:lnTo>
                  <a:pt x="349" y="0"/>
                </a:lnTo>
                <a:lnTo>
                  <a:pt x="12" y="0"/>
                </a:lnTo>
                <a:lnTo>
                  <a:pt x="7" y="1"/>
                </a:lnTo>
                <a:lnTo>
                  <a:pt x="4" y="3"/>
                </a:lnTo>
                <a:lnTo>
                  <a:pt x="1" y="7"/>
                </a:lnTo>
                <a:lnTo>
                  <a:pt x="0" y="12"/>
                </a:lnTo>
                <a:lnTo>
                  <a:pt x="0" y="711"/>
                </a:lnTo>
                <a:lnTo>
                  <a:pt x="1" y="715"/>
                </a:lnTo>
                <a:lnTo>
                  <a:pt x="4" y="719"/>
                </a:lnTo>
                <a:lnTo>
                  <a:pt x="7" y="721"/>
                </a:lnTo>
                <a:lnTo>
                  <a:pt x="12" y="722"/>
                </a:lnTo>
                <a:lnTo>
                  <a:pt x="542" y="722"/>
                </a:lnTo>
                <a:lnTo>
                  <a:pt x="546" y="721"/>
                </a:lnTo>
                <a:lnTo>
                  <a:pt x="550" y="719"/>
                </a:lnTo>
                <a:lnTo>
                  <a:pt x="552" y="715"/>
                </a:lnTo>
                <a:lnTo>
                  <a:pt x="553" y="711"/>
                </a:lnTo>
                <a:lnTo>
                  <a:pt x="553" y="205"/>
                </a:lnTo>
                <a:lnTo>
                  <a:pt x="552" y="200"/>
                </a:lnTo>
                <a:lnTo>
                  <a:pt x="550" y="196"/>
                </a:lnTo>
                <a:close/>
              </a:path>
            </a:pathLst>
          </a:custGeom>
          <a:solidFill>
            <a:schemeClr val="bg1"/>
          </a:solidFill>
          <a:ln>
            <a:noFill/>
          </a:ln>
        </p:spPr>
        <p:txBody>
          <a:bodyPr vert="horz" wrap="square" lIns="97536" tIns="48768" rIns="97536" bIns="48768" numCol="1" anchor="t" anchorCtr="0" compatLnSpc="1">
            <a:prstTxWarp prst="textNoShape">
              <a:avLst/>
            </a:prstTxWarp>
          </a:bodyPr>
          <a:lstStyle/>
          <a:p>
            <a:pPr algn="l" defTabSz="975390" hangingPunct="1">
              <a:defRPr/>
            </a:pPr>
            <a:endParaRPr lang="en-US" sz="1920" kern="1200">
              <a:solidFill>
                <a:prstClr val="black"/>
              </a:solidFill>
              <a:latin typeface="等线" panose="020F0502020204030204"/>
            </a:endParaRPr>
          </a:p>
        </p:txBody>
      </p:sp>
      <p:grpSp>
        <p:nvGrpSpPr>
          <p:cNvPr id="62" name="Group 94">
            <a:extLst>
              <a:ext uri="{FF2B5EF4-FFF2-40B4-BE49-F238E27FC236}">
                <a16:creationId xmlns:a16="http://schemas.microsoft.com/office/drawing/2014/main" id="{7535F9AB-8F71-4087-B790-6E12A3F7763E}"/>
              </a:ext>
            </a:extLst>
          </p:cNvPr>
          <p:cNvGrpSpPr/>
          <p:nvPr/>
        </p:nvGrpSpPr>
        <p:grpSpPr>
          <a:xfrm>
            <a:off x="4822261" y="3162919"/>
            <a:ext cx="304800" cy="177801"/>
            <a:chOff x="8161338" y="2565400"/>
            <a:chExt cx="285750" cy="166688"/>
          </a:xfrm>
          <a:solidFill>
            <a:schemeClr val="bg1"/>
          </a:solidFill>
        </p:grpSpPr>
        <p:sp>
          <p:nvSpPr>
            <p:cNvPr id="63" name="Freeform 3857">
              <a:extLst>
                <a:ext uri="{FF2B5EF4-FFF2-40B4-BE49-F238E27FC236}">
                  <a16:creationId xmlns:a16="http://schemas.microsoft.com/office/drawing/2014/main" id="{38F67692-FE55-4693-A368-2C50DD93B5C4}"/>
                </a:ext>
              </a:extLst>
            </p:cNvPr>
            <p:cNvSpPr>
              <a:spLocks noEditPoints="1"/>
            </p:cNvSpPr>
            <p:nvPr/>
          </p:nvSpPr>
          <p:spPr bwMode="auto">
            <a:xfrm>
              <a:off x="8261350" y="2603500"/>
              <a:ext cx="85725" cy="85725"/>
            </a:xfrm>
            <a:custGeom>
              <a:avLst/>
              <a:gdLst>
                <a:gd name="T0" fmla="*/ 108 w 270"/>
                <a:gd name="T1" fmla="*/ 221 h 270"/>
                <a:gd name="T2" fmla="*/ 78 w 270"/>
                <a:gd name="T3" fmla="*/ 204 h 270"/>
                <a:gd name="T4" fmla="*/ 56 w 270"/>
                <a:gd name="T5" fmla="*/ 178 h 270"/>
                <a:gd name="T6" fmla="*/ 45 w 270"/>
                <a:gd name="T7" fmla="*/ 144 h 270"/>
                <a:gd name="T8" fmla="*/ 47 w 270"/>
                <a:gd name="T9" fmla="*/ 126 h 270"/>
                <a:gd name="T10" fmla="*/ 57 w 270"/>
                <a:gd name="T11" fmla="*/ 120 h 270"/>
                <a:gd name="T12" fmla="*/ 69 w 270"/>
                <a:gd name="T13" fmla="*/ 123 h 270"/>
                <a:gd name="T14" fmla="*/ 75 w 270"/>
                <a:gd name="T15" fmla="*/ 132 h 270"/>
                <a:gd name="T16" fmla="*/ 78 w 270"/>
                <a:gd name="T17" fmla="*/ 153 h 270"/>
                <a:gd name="T18" fmla="*/ 89 w 270"/>
                <a:gd name="T19" fmla="*/ 173 h 270"/>
                <a:gd name="T20" fmla="*/ 106 w 270"/>
                <a:gd name="T21" fmla="*/ 187 h 270"/>
                <a:gd name="T22" fmla="*/ 129 w 270"/>
                <a:gd name="T23" fmla="*/ 195 h 270"/>
                <a:gd name="T24" fmla="*/ 153 w 270"/>
                <a:gd name="T25" fmla="*/ 193 h 270"/>
                <a:gd name="T26" fmla="*/ 174 w 270"/>
                <a:gd name="T27" fmla="*/ 181 h 270"/>
                <a:gd name="T28" fmla="*/ 188 w 270"/>
                <a:gd name="T29" fmla="*/ 164 h 270"/>
                <a:gd name="T30" fmla="*/ 195 w 270"/>
                <a:gd name="T31" fmla="*/ 141 h 270"/>
                <a:gd name="T32" fmla="*/ 193 w 270"/>
                <a:gd name="T33" fmla="*/ 118 h 270"/>
                <a:gd name="T34" fmla="*/ 181 w 270"/>
                <a:gd name="T35" fmla="*/ 97 h 270"/>
                <a:gd name="T36" fmla="*/ 164 w 270"/>
                <a:gd name="T37" fmla="*/ 82 h 270"/>
                <a:gd name="T38" fmla="*/ 142 w 270"/>
                <a:gd name="T39" fmla="*/ 75 h 270"/>
                <a:gd name="T40" fmla="*/ 127 w 270"/>
                <a:gd name="T41" fmla="*/ 73 h 270"/>
                <a:gd name="T42" fmla="*/ 120 w 270"/>
                <a:gd name="T43" fmla="*/ 63 h 270"/>
                <a:gd name="T44" fmla="*/ 123 w 270"/>
                <a:gd name="T45" fmla="*/ 51 h 270"/>
                <a:gd name="T46" fmla="*/ 132 w 270"/>
                <a:gd name="T47" fmla="*/ 45 h 270"/>
                <a:gd name="T48" fmla="*/ 162 w 270"/>
                <a:gd name="T49" fmla="*/ 49 h 270"/>
                <a:gd name="T50" fmla="*/ 193 w 270"/>
                <a:gd name="T51" fmla="*/ 65 h 270"/>
                <a:gd name="T52" fmla="*/ 215 w 270"/>
                <a:gd name="T53" fmla="*/ 92 h 270"/>
                <a:gd name="T54" fmla="*/ 225 w 270"/>
                <a:gd name="T55" fmla="*/ 126 h 270"/>
                <a:gd name="T56" fmla="*/ 221 w 270"/>
                <a:gd name="T57" fmla="*/ 162 h 270"/>
                <a:gd name="T58" fmla="*/ 205 w 270"/>
                <a:gd name="T59" fmla="*/ 193 h 270"/>
                <a:gd name="T60" fmla="*/ 178 w 270"/>
                <a:gd name="T61" fmla="*/ 214 h 270"/>
                <a:gd name="T62" fmla="*/ 145 w 270"/>
                <a:gd name="T63" fmla="*/ 225 h 270"/>
                <a:gd name="T64" fmla="*/ 108 w 270"/>
                <a:gd name="T65" fmla="*/ 3 h 270"/>
                <a:gd name="T66" fmla="*/ 60 w 270"/>
                <a:gd name="T67" fmla="*/ 23 h 270"/>
                <a:gd name="T68" fmla="*/ 24 w 270"/>
                <a:gd name="T69" fmla="*/ 60 h 270"/>
                <a:gd name="T70" fmla="*/ 3 w 270"/>
                <a:gd name="T71" fmla="*/ 108 h 270"/>
                <a:gd name="T72" fmla="*/ 3 w 270"/>
                <a:gd name="T73" fmla="*/ 163 h 270"/>
                <a:gd name="T74" fmla="*/ 24 w 270"/>
                <a:gd name="T75" fmla="*/ 211 h 270"/>
                <a:gd name="T76" fmla="*/ 60 w 270"/>
                <a:gd name="T77" fmla="*/ 247 h 270"/>
                <a:gd name="T78" fmla="*/ 108 w 270"/>
                <a:gd name="T79" fmla="*/ 268 h 270"/>
                <a:gd name="T80" fmla="*/ 163 w 270"/>
                <a:gd name="T81" fmla="*/ 268 h 270"/>
                <a:gd name="T82" fmla="*/ 211 w 270"/>
                <a:gd name="T83" fmla="*/ 247 h 270"/>
                <a:gd name="T84" fmla="*/ 248 w 270"/>
                <a:gd name="T85" fmla="*/ 211 h 270"/>
                <a:gd name="T86" fmla="*/ 268 w 270"/>
                <a:gd name="T87" fmla="*/ 163 h 270"/>
                <a:gd name="T88" fmla="*/ 268 w 270"/>
                <a:gd name="T89" fmla="*/ 108 h 270"/>
                <a:gd name="T90" fmla="*/ 248 w 270"/>
                <a:gd name="T91" fmla="*/ 60 h 270"/>
                <a:gd name="T92" fmla="*/ 211 w 270"/>
                <a:gd name="T93" fmla="*/ 23 h 270"/>
                <a:gd name="T94" fmla="*/ 163 w 270"/>
                <a:gd name="T95" fmla="*/ 3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70" h="270">
                  <a:moveTo>
                    <a:pt x="135" y="225"/>
                  </a:moveTo>
                  <a:lnTo>
                    <a:pt x="127" y="225"/>
                  </a:lnTo>
                  <a:lnTo>
                    <a:pt x="117" y="224"/>
                  </a:lnTo>
                  <a:lnTo>
                    <a:pt x="108" y="221"/>
                  </a:lnTo>
                  <a:lnTo>
                    <a:pt x="100" y="218"/>
                  </a:lnTo>
                  <a:lnTo>
                    <a:pt x="92" y="214"/>
                  </a:lnTo>
                  <a:lnTo>
                    <a:pt x="85" y="210"/>
                  </a:lnTo>
                  <a:lnTo>
                    <a:pt x="78" y="204"/>
                  </a:lnTo>
                  <a:lnTo>
                    <a:pt x="72" y="199"/>
                  </a:lnTo>
                  <a:lnTo>
                    <a:pt x="65" y="193"/>
                  </a:lnTo>
                  <a:lnTo>
                    <a:pt x="60" y="185"/>
                  </a:lnTo>
                  <a:lnTo>
                    <a:pt x="56" y="178"/>
                  </a:lnTo>
                  <a:lnTo>
                    <a:pt x="53" y="170"/>
                  </a:lnTo>
                  <a:lnTo>
                    <a:pt x="49" y="162"/>
                  </a:lnTo>
                  <a:lnTo>
                    <a:pt x="47" y="153"/>
                  </a:lnTo>
                  <a:lnTo>
                    <a:pt x="45" y="144"/>
                  </a:lnTo>
                  <a:lnTo>
                    <a:pt x="45" y="135"/>
                  </a:lnTo>
                  <a:lnTo>
                    <a:pt x="45" y="132"/>
                  </a:lnTo>
                  <a:lnTo>
                    <a:pt x="46" y="129"/>
                  </a:lnTo>
                  <a:lnTo>
                    <a:pt x="47" y="126"/>
                  </a:lnTo>
                  <a:lnTo>
                    <a:pt x="49" y="124"/>
                  </a:lnTo>
                  <a:lnTo>
                    <a:pt x="52" y="123"/>
                  </a:lnTo>
                  <a:lnTo>
                    <a:pt x="55" y="121"/>
                  </a:lnTo>
                  <a:lnTo>
                    <a:pt x="57" y="120"/>
                  </a:lnTo>
                  <a:lnTo>
                    <a:pt x="60" y="120"/>
                  </a:lnTo>
                  <a:lnTo>
                    <a:pt x="63" y="120"/>
                  </a:lnTo>
                  <a:lnTo>
                    <a:pt x="67" y="121"/>
                  </a:lnTo>
                  <a:lnTo>
                    <a:pt x="69" y="123"/>
                  </a:lnTo>
                  <a:lnTo>
                    <a:pt x="71" y="124"/>
                  </a:lnTo>
                  <a:lnTo>
                    <a:pt x="73" y="126"/>
                  </a:lnTo>
                  <a:lnTo>
                    <a:pt x="74" y="129"/>
                  </a:lnTo>
                  <a:lnTo>
                    <a:pt x="75" y="132"/>
                  </a:lnTo>
                  <a:lnTo>
                    <a:pt x="75" y="135"/>
                  </a:lnTo>
                  <a:lnTo>
                    <a:pt x="75" y="141"/>
                  </a:lnTo>
                  <a:lnTo>
                    <a:pt x="76" y="147"/>
                  </a:lnTo>
                  <a:lnTo>
                    <a:pt x="78" y="153"/>
                  </a:lnTo>
                  <a:lnTo>
                    <a:pt x="79" y="158"/>
                  </a:lnTo>
                  <a:lnTo>
                    <a:pt x="83" y="164"/>
                  </a:lnTo>
                  <a:lnTo>
                    <a:pt x="86" y="168"/>
                  </a:lnTo>
                  <a:lnTo>
                    <a:pt x="89" y="173"/>
                  </a:lnTo>
                  <a:lnTo>
                    <a:pt x="93" y="178"/>
                  </a:lnTo>
                  <a:lnTo>
                    <a:pt x="97" y="181"/>
                  </a:lnTo>
                  <a:lnTo>
                    <a:pt x="102" y="185"/>
                  </a:lnTo>
                  <a:lnTo>
                    <a:pt x="106" y="187"/>
                  </a:lnTo>
                  <a:lnTo>
                    <a:pt x="112" y="191"/>
                  </a:lnTo>
                  <a:lnTo>
                    <a:pt x="117" y="193"/>
                  </a:lnTo>
                  <a:lnTo>
                    <a:pt x="123" y="194"/>
                  </a:lnTo>
                  <a:lnTo>
                    <a:pt x="129" y="195"/>
                  </a:lnTo>
                  <a:lnTo>
                    <a:pt x="135" y="195"/>
                  </a:lnTo>
                  <a:lnTo>
                    <a:pt x="142" y="195"/>
                  </a:lnTo>
                  <a:lnTo>
                    <a:pt x="147" y="194"/>
                  </a:lnTo>
                  <a:lnTo>
                    <a:pt x="153" y="193"/>
                  </a:lnTo>
                  <a:lnTo>
                    <a:pt x="159" y="191"/>
                  </a:lnTo>
                  <a:lnTo>
                    <a:pt x="164" y="187"/>
                  </a:lnTo>
                  <a:lnTo>
                    <a:pt x="168" y="185"/>
                  </a:lnTo>
                  <a:lnTo>
                    <a:pt x="174" y="181"/>
                  </a:lnTo>
                  <a:lnTo>
                    <a:pt x="178" y="178"/>
                  </a:lnTo>
                  <a:lnTo>
                    <a:pt x="181" y="173"/>
                  </a:lnTo>
                  <a:lnTo>
                    <a:pt x="186" y="169"/>
                  </a:lnTo>
                  <a:lnTo>
                    <a:pt x="188" y="164"/>
                  </a:lnTo>
                  <a:lnTo>
                    <a:pt x="191" y="158"/>
                  </a:lnTo>
                  <a:lnTo>
                    <a:pt x="193" y="153"/>
                  </a:lnTo>
                  <a:lnTo>
                    <a:pt x="194" y="147"/>
                  </a:lnTo>
                  <a:lnTo>
                    <a:pt x="195" y="141"/>
                  </a:lnTo>
                  <a:lnTo>
                    <a:pt x="195" y="135"/>
                  </a:lnTo>
                  <a:lnTo>
                    <a:pt x="195" y="128"/>
                  </a:lnTo>
                  <a:lnTo>
                    <a:pt x="194" y="123"/>
                  </a:lnTo>
                  <a:lnTo>
                    <a:pt x="193" y="118"/>
                  </a:lnTo>
                  <a:lnTo>
                    <a:pt x="191" y="111"/>
                  </a:lnTo>
                  <a:lnTo>
                    <a:pt x="188" y="106"/>
                  </a:lnTo>
                  <a:lnTo>
                    <a:pt x="186" y="102"/>
                  </a:lnTo>
                  <a:lnTo>
                    <a:pt x="181" y="97"/>
                  </a:lnTo>
                  <a:lnTo>
                    <a:pt x="178" y="93"/>
                  </a:lnTo>
                  <a:lnTo>
                    <a:pt x="174" y="89"/>
                  </a:lnTo>
                  <a:lnTo>
                    <a:pt x="168" y="85"/>
                  </a:lnTo>
                  <a:lnTo>
                    <a:pt x="164" y="82"/>
                  </a:lnTo>
                  <a:lnTo>
                    <a:pt x="159" y="80"/>
                  </a:lnTo>
                  <a:lnTo>
                    <a:pt x="153" y="78"/>
                  </a:lnTo>
                  <a:lnTo>
                    <a:pt x="147" y="76"/>
                  </a:lnTo>
                  <a:lnTo>
                    <a:pt x="142" y="75"/>
                  </a:lnTo>
                  <a:lnTo>
                    <a:pt x="135" y="75"/>
                  </a:lnTo>
                  <a:lnTo>
                    <a:pt x="132" y="75"/>
                  </a:lnTo>
                  <a:lnTo>
                    <a:pt x="130" y="74"/>
                  </a:lnTo>
                  <a:lnTo>
                    <a:pt x="127" y="73"/>
                  </a:lnTo>
                  <a:lnTo>
                    <a:pt x="124" y="70"/>
                  </a:lnTo>
                  <a:lnTo>
                    <a:pt x="123" y="68"/>
                  </a:lnTo>
                  <a:lnTo>
                    <a:pt x="121" y="66"/>
                  </a:lnTo>
                  <a:lnTo>
                    <a:pt x="120" y="63"/>
                  </a:lnTo>
                  <a:lnTo>
                    <a:pt x="120" y="60"/>
                  </a:lnTo>
                  <a:lnTo>
                    <a:pt x="120" y="57"/>
                  </a:lnTo>
                  <a:lnTo>
                    <a:pt x="121" y="54"/>
                  </a:lnTo>
                  <a:lnTo>
                    <a:pt x="123" y="51"/>
                  </a:lnTo>
                  <a:lnTo>
                    <a:pt x="124" y="49"/>
                  </a:lnTo>
                  <a:lnTo>
                    <a:pt x="127" y="48"/>
                  </a:lnTo>
                  <a:lnTo>
                    <a:pt x="130" y="46"/>
                  </a:lnTo>
                  <a:lnTo>
                    <a:pt x="132" y="45"/>
                  </a:lnTo>
                  <a:lnTo>
                    <a:pt x="135" y="45"/>
                  </a:lnTo>
                  <a:lnTo>
                    <a:pt x="145" y="46"/>
                  </a:lnTo>
                  <a:lnTo>
                    <a:pt x="153" y="47"/>
                  </a:lnTo>
                  <a:lnTo>
                    <a:pt x="162" y="49"/>
                  </a:lnTo>
                  <a:lnTo>
                    <a:pt x="171" y="52"/>
                  </a:lnTo>
                  <a:lnTo>
                    <a:pt x="178" y="55"/>
                  </a:lnTo>
                  <a:lnTo>
                    <a:pt x="186" y="60"/>
                  </a:lnTo>
                  <a:lnTo>
                    <a:pt x="193" y="65"/>
                  </a:lnTo>
                  <a:lnTo>
                    <a:pt x="200" y="72"/>
                  </a:lnTo>
                  <a:lnTo>
                    <a:pt x="205" y="78"/>
                  </a:lnTo>
                  <a:lnTo>
                    <a:pt x="210" y="84"/>
                  </a:lnTo>
                  <a:lnTo>
                    <a:pt x="215" y="92"/>
                  </a:lnTo>
                  <a:lnTo>
                    <a:pt x="219" y="99"/>
                  </a:lnTo>
                  <a:lnTo>
                    <a:pt x="221" y="108"/>
                  </a:lnTo>
                  <a:lnTo>
                    <a:pt x="223" y="117"/>
                  </a:lnTo>
                  <a:lnTo>
                    <a:pt x="225" y="126"/>
                  </a:lnTo>
                  <a:lnTo>
                    <a:pt x="225" y="135"/>
                  </a:lnTo>
                  <a:lnTo>
                    <a:pt x="225" y="144"/>
                  </a:lnTo>
                  <a:lnTo>
                    <a:pt x="223" y="153"/>
                  </a:lnTo>
                  <a:lnTo>
                    <a:pt x="221" y="162"/>
                  </a:lnTo>
                  <a:lnTo>
                    <a:pt x="219" y="170"/>
                  </a:lnTo>
                  <a:lnTo>
                    <a:pt x="215" y="178"/>
                  </a:lnTo>
                  <a:lnTo>
                    <a:pt x="210" y="185"/>
                  </a:lnTo>
                  <a:lnTo>
                    <a:pt x="205" y="193"/>
                  </a:lnTo>
                  <a:lnTo>
                    <a:pt x="200" y="199"/>
                  </a:lnTo>
                  <a:lnTo>
                    <a:pt x="193" y="204"/>
                  </a:lnTo>
                  <a:lnTo>
                    <a:pt x="186" y="210"/>
                  </a:lnTo>
                  <a:lnTo>
                    <a:pt x="178" y="214"/>
                  </a:lnTo>
                  <a:lnTo>
                    <a:pt x="171" y="218"/>
                  </a:lnTo>
                  <a:lnTo>
                    <a:pt x="162" y="221"/>
                  </a:lnTo>
                  <a:lnTo>
                    <a:pt x="153" y="224"/>
                  </a:lnTo>
                  <a:lnTo>
                    <a:pt x="145" y="225"/>
                  </a:lnTo>
                  <a:lnTo>
                    <a:pt x="135" y="225"/>
                  </a:lnTo>
                  <a:close/>
                  <a:moveTo>
                    <a:pt x="135" y="0"/>
                  </a:moveTo>
                  <a:lnTo>
                    <a:pt x="121" y="1"/>
                  </a:lnTo>
                  <a:lnTo>
                    <a:pt x="108" y="3"/>
                  </a:lnTo>
                  <a:lnTo>
                    <a:pt x="95" y="6"/>
                  </a:lnTo>
                  <a:lnTo>
                    <a:pt x="83" y="10"/>
                  </a:lnTo>
                  <a:lnTo>
                    <a:pt x="71" y="16"/>
                  </a:lnTo>
                  <a:lnTo>
                    <a:pt x="60" y="23"/>
                  </a:lnTo>
                  <a:lnTo>
                    <a:pt x="49" y="31"/>
                  </a:lnTo>
                  <a:lnTo>
                    <a:pt x="40" y="39"/>
                  </a:lnTo>
                  <a:lnTo>
                    <a:pt x="31" y="49"/>
                  </a:lnTo>
                  <a:lnTo>
                    <a:pt x="24" y="60"/>
                  </a:lnTo>
                  <a:lnTo>
                    <a:pt x="16" y="70"/>
                  </a:lnTo>
                  <a:lnTo>
                    <a:pt x="11" y="82"/>
                  </a:lnTo>
                  <a:lnTo>
                    <a:pt x="6" y="95"/>
                  </a:lnTo>
                  <a:lnTo>
                    <a:pt x="3" y="108"/>
                  </a:lnTo>
                  <a:lnTo>
                    <a:pt x="1" y="121"/>
                  </a:lnTo>
                  <a:lnTo>
                    <a:pt x="0" y="135"/>
                  </a:lnTo>
                  <a:lnTo>
                    <a:pt x="1" y="149"/>
                  </a:lnTo>
                  <a:lnTo>
                    <a:pt x="3" y="163"/>
                  </a:lnTo>
                  <a:lnTo>
                    <a:pt x="6" y="176"/>
                  </a:lnTo>
                  <a:lnTo>
                    <a:pt x="11" y="187"/>
                  </a:lnTo>
                  <a:lnTo>
                    <a:pt x="16" y="199"/>
                  </a:lnTo>
                  <a:lnTo>
                    <a:pt x="24" y="211"/>
                  </a:lnTo>
                  <a:lnTo>
                    <a:pt x="31" y="221"/>
                  </a:lnTo>
                  <a:lnTo>
                    <a:pt x="40" y="230"/>
                  </a:lnTo>
                  <a:lnTo>
                    <a:pt x="49" y="239"/>
                  </a:lnTo>
                  <a:lnTo>
                    <a:pt x="60" y="247"/>
                  </a:lnTo>
                  <a:lnTo>
                    <a:pt x="71" y="254"/>
                  </a:lnTo>
                  <a:lnTo>
                    <a:pt x="83" y="259"/>
                  </a:lnTo>
                  <a:lnTo>
                    <a:pt x="95" y="265"/>
                  </a:lnTo>
                  <a:lnTo>
                    <a:pt x="108" y="268"/>
                  </a:lnTo>
                  <a:lnTo>
                    <a:pt x="121" y="270"/>
                  </a:lnTo>
                  <a:lnTo>
                    <a:pt x="135" y="270"/>
                  </a:lnTo>
                  <a:lnTo>
                    <a:pt x="149" y="270"/>
                  </a:lnTo>
                  <a:lnTo>
                    <a:pt x="163" y="268"/>
                  </a:lnTo>
                  <a:lnTo>
                    <a:pt x="176" y="265"/>
                  </a:lnTo>
                  <a:lnTo>
                    <a:pt x="188" y="259"/>
                  </a:lnTo>
                  <a:lnTo>
                    <a:pt x="200" y="254"/>
                  </a:lnTo>
                  <a:lnTo>
                    <a:pt x="211" y="247"/>
                  </a:lnTo>
                  <a:lnTo>
                    <a:pt x="221" y="239"/>
                  </a:lnTo>
                  <a:lnTo>
                    <a:pt x="231" y="230"/>
                  </a:lnTo>
                  <a:lnTo>
                    <a:pt x="239" y="221"/>
                  </a:lnTo>
                  <a:lnTo>
                    <a:pt x="248" y="211"/>
                  </a:lnTo>
                  <a:lnTo>
                    <a:pt x="254" y="199"/>
                  </a:lnTo>
                  <a:lnTo>
                    <a:pt x="260" y="187"/>
                  </a:lnTo>
                  <a:lnTo>
                    <a:pt x="265" y="176"/>
                  </a:lnTo>
                  <a:lnTo>
                    <a:pt x="268" y="163"/>
                  </a:lnTo>
                  <a:lnTo>
                    <a:pt x="270" y="149"/>
                  </a:lnTo>
                  <a:lnTo>
                    <a:pt x="270" y="135"/>
                  </a:lnTo>
                  <a:lnTo>
                    <a:pt x="270" y="121"/>
                  </a:lnTo>
                  <a:lnTo>
                    <a:pt x="268" y="108"/>
                  </a:lnTo>
                  <a:lnTo>
                    <a:pt x="265" y="95"/>
                  </a:lnTo>
                  <a:lnTo>
                    <a:pt x="260" y="82"/>
                  </a:lnTo>
                  <a:lnTo>
                    <a:pt x="254" y="70"/>
                  </a:lnTo>
                  <a:lnTo>
                    <a:pt x="248" y="60"/>
                  </a:lnTo>
                  <a:lnTo>
                    <a:pt x="239" y="49"/>
                  </a:lnTo>
                  <a:lnTo>
                    <a:pt x="231" y="39"/>
                  </a:lnTo>
                  <a:lnTo>
                    <a:pt x="221" y="31"/>
                  </a:lnTo>
                  <a:lnTo>
                    <a:pt x="211" y="23"/>
                  </a:lnTo>
                  <a:lnTo>
                    <a:pt x="200" y="16"/>
                  </a:lnTo>
                  <a:lnTo>
                    <a:pt x="188" y="10"/>
                  </a:lnTo>
                  <a:lnTo>
                    <a:pt x="176" y="6"/>
                  </a:lnTo>
                  <a:lnTo>
                    <a:pt x="163" y="3"/>
                  </a:lnTo>
                  <a:lnTo>
                    <a:pt x="149" y="1"/>
                  </a:lnTo>
                  <a:lnTo>
                    <a:pt x="135" y="0"/>
                  </a:lnTo>
                  <a:lnTo>
                    <a:pt x="135"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536" tIns="48768" rIns="97536" bIns="48768" numCol="1" anchor="t" anchorCtr="0" compatLnSpc="1">
              <a:prstTxWarp prst="textNoShape">
                <a:avLst/>
              </a:prstTxWarp>
            </a:bodyPr>
            <a:lstStyle/>
            <a:p>
              <a:pPr algn="l" defTabSz="975390" hangingPunct="1">
                <a:defRPr/>
              </a:pPr>
              <a:endParaRPr lang="en-US" sz="1920" kern="1200">
                <a:solidFill>
                  <a:prstClr val="black"/>
                </a:solidFill>
                <a:latin typeface="等线" panose="020F0502020204030204"/>
              </a:endParaRPr>
            </a:p>
          </p:txBody>
        </p:sp>
        <p:sp>
          <p:nvSpPr>
            <p:cNvPr id="64" name="Freeform 3858">
              <a:extLst>
                <a:ext uri="{FF2B5EF4-FFF2-40B4-BE49-F238E27FC236}">
                  <a16:creationId xmlns:a16="http://schemas.microsoft.com/office/drawing/2014/main" id="{646DBA41-1E34-4E35-9577-9ABBD2F0AB14}"/>
                </a:ext>
              </a:extLst>
            </p:cNvPr>
            <p:cNvSpPr>
              <a:spLocks noEditPoints="1"/>
            </p:cNvSpPr>
            <p:nvPr/>
          </p:nvSpPr>
          <p:spPr bwMode="auto">
            <a:xfrm>
              <a:off x="8161338" y="2565400"/>
              <a:ext cx="285750" cy="166688"/>
            </a:xfrm>
            <a:custGeom>
              <a:avLst/>
              <a:gdLst>
                <a:gd name="T0" fmla="*/ 417 w 901"/>
                <a:gd name="T1" fmla="*/ 417 h 525"/>
                <a:gd name="T2" fmla="*/ 372 w 901"/>
                <a:gd name="T3" fmla="*/ 401 h 525"/>
                <a:gd name="T4" fmla="*/ 333 w 901"/>
                <a:gd name="T5" fmla="*/ 372 h 525"/>
                <a:gd name="T6" fmla="*/ 305 w 901"/>
                <a:gd name="T7" fmla="*/ 334 h 525"/>
                <a:gd name="T8" fmla="*/ 288 w 901"/>
                <a:gd name="T9" fmla="*/ 288 h 525"/>
                <a:gd name="T10" fmla="*/ 286 w 901"/>
                <a:gd name="T11" fmla="*/ 238 h 525"/>
                <a:gd name="T12" fmla="*/ 298 w 901"/>
                <a:gd name="T13" fmla="*/ 190 h 525"/>
                <a:gd name="T14" fmla="*/ 323 w 901"/>
                <a:gd name="T15" fmla="*/ 150 h 525"/>
                <a:gd name="T16" fmla="*/ 358 w 901"/>
                <a:gd name="T17" fmla="*/ 118 h 525"/>
                <a:gd name="T18" fmla="*/ 401 w 901"/>
                <a:gd name="T19" fmla="*/ 97 h 525"/>
                <a:gd name="T20" fmla="*/ 450 w 901"/>
                <a:gd name="T21" fmla="*/ 90 h 525"/>
                <a:gd name="T22" fmla="*/ 499 w 901"/>
                <a:gd name="T23" fmla="*/ 97 h 525"/>
                <a:gd name="T24" fmla="*/ 542 w 901"/>
                <a:gd name="T25" fmla="*/ 118 h 525"/>
                <a:gd name="T26" fmla="*/ 578 w 901"/>
                <a:gd name="T27" fmla="*/ 150 h 525"/>
                <a:gd name="T28" fmla="*/ 602 w 901"/>
                <a:gd name="T29" fmla="*/ 190 h 525"/>
                <a:gd name="T30" fmla="*/ 614 w 901"/>
                <a:gd name="T31" fmla="*/ 238 h 525"/>
                <a:gd name="T32" fmla="*/ 612 w 901"/>
                <a:gd name="T33" fmla="*/ 288 h 525"/>
                <a:gd name="T34" fmla="*/ 596 w 901"/>
                <a:gd name="T35" fmla="*/ 334 h 525"/>
                <a:gd name="T36" fmla="*/ 567 w 901"/>
                <a:gd name="T37" fmla="*/ 372 h 525"/>
                <a:gd name="T38" fmla="*/ 530 w 901"/>
                <a:gd name="T39" fmla="*/ 401 h 525"/>
                <a:gd name="T40" fmla="*/ 483 w 901"/>
                <a:gd name="T41" fmla="*/ 417 h 525"/>
                <a:gd name="T42" fmla="*/ 450 w 901"/>
                <a:gd name="T43" fmla="*/ 420 h 525"/>
                <a:gd name="T44" fmla="*/ 862 w 901"/>
                <a:gd name="T45" fmla="*/ 205 h 525"/>
                <a:gd name="T46" fmla="*/ 796 w 901"/>
                <a:gd name="T47" fmla="*/ 145 h 525"/>
                <a:gd name="T48" fmla="*/ 705 w 901"/>
                <a:gd name="T49" fmla="*/ 80 h 525"/>
                <a:gd name="T50" fmla="*/ 650 w 901"/>
                <a:gd name="T51" fmla="*/ 49 h 525"/>
                <a:gd name="T52" fmla="*/ 587 w 901"/>
                <a:gd name="T53" fmla="*/ 24 h 525"/>
                <a:gd name="T54" fmla="*/ 521 w 901"/>
                <a:gd name="T55" fmla="*/ 6 h 525"/>
                <a:gd name="T56" fmla="*/ 450 w 901"/>
                <a:gd name="T57" fmla="*/ 0 h 525"/>
                <a:gd name="T58" fmla="*/ 379 w 901"/>
                <a:gd name="T59" fmla="*/ 6 h 525"/>
                <a:gd name="T60" fmla="*/ 313 w 901"/>
                <a:gd name="T61" fmla="*/ 24 h 525"/>
                <a:gd name="T62" fmla="*/ 252 w 901"/>
                <a:gd name="T63" fmla="*/ 49 h 525"/>
                <a:gd name="T64" fmla="*/ 196 w 901"/>
                <a:gd name="T65" fmla="*/ 80 h 525"/>
                <a:gd name="T66" fmla="*/ 105 w 901"/>
                <a:gd name="T67" fmla="*/ 145 h 525"/>
                <a:gd name="T68" fmla="*/ 39 w 901"/>
                <a:gd name="T69" fmla="*/ 205 h 525"/>
                <a:gd name="T70" fmla="*/ 1 w 901"/>
                <a:gd name="T71" fmla="*/ 249 h 525"/>
                <a:gd name="T72" fmla="*/ 3 w 901"/>
                <a:gd name="T73" fmla="*/ 264 h 525"/>
                <a:gd name="T74" fmla="*/ 61 w 901"/>
                <a:gd name="T75" fmla="*/ 330 h 525"/>
                <a:gd name="T76" fmla="*/ 137 w 901"/>
                <a:gd name="T77" fmla="*/ 398 h 525"/>
                <a:gd name="T78" fmla="*/ 185 w 901"/>
                <a:gd name="T79" fmla="*/ 434 h 525"/>
                <a:gd name="T80" fmla="*/ 239 w 901"/>
                <a:gd name="T81" fmla="*/ 467 h 525"/>
                <a:gd name="T82" fmla="*/ 298 w 901"/>
                <a:gd name="T83" fmla="*/ 495 h 525"/>
                <a:gd name="T84" fmla="*/ 361 w 901"/>
                <a:gd name="T85" fmla="*/ 514 h 525"/>
                <a:gd name="T86" fmla="*/ 428 w 901"/>
                <a:gd name="T87" fmla="*/ 525 h 525"/>
                <a:gd name="T88" fmla="*/ 495 w 901"/>
                <a:gd name="T89" fmla="*/ 523 h 525"/>
                <a:gd name="T90" fmla="*/ 561 w 901"/>
                <a:gd name="T91" fmla="*/ 509 h 525"/>
                <a:gd name="T92" fmla="*/ 623 w 901"/>
                <a:gd name="T93" fmla="*/ 486 h 525"/>
                <a:gd name="T94" fmla="*/ 680 w 901"/>
                <a:gd name="T95" fmla="*/ 456 h 525"/>
                <a:gd name="T96" fmla="*/ 731 w 901"/>
                <a:gd name="T97" fmla="*/ 422 h 525"/>
                <a:gd name="T98" fmla="*/ 791 w 901"/>
                <a:gd name="T99" fmla="*/ 375 h 525"/>
                <a:gd name="T100" fmla="*/ 859 w 901"/>
                <a:gd name="T101" fmla="*/ 309 h 525"/>
                <a:gd name="T102" fmla="*/ 901 w 901"/>
                <a:gd name="T103" fmla="*/ 260 h 525"/>
                <a:gd name="T104" fmla="*/ 897 w 901"/>
                <a:gd name="T105" fmla="*/ 245 h 5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901" h="525">
                  <a:moveTo>
                    <a:pt x="450" y="420"/>
                  </a:moveTo>
                  <a:lnTo>
                    <a:pt x="433" y="419"/>
                  </a:lnTo>
                  <a:lnTo>
                    <a:pt x="417" y="417"/>
                  </a:lnTo>
                  <a:lnTo>
                    <a:pt x="401" y="412"/>
                  </a:lnTo>
                  <a:lnTo>
                    <a:pt x="386" y="407"/>
                  </a:lnTo>
                  <a:lnTo>
                    <a:pt x="372" y="401"/>
                  </a:lnTo>
                  <a:lnTo>
                    <a:pt x="358" y="392"/>
                  </a:lnTo>
                  <a:lnTo>
                    <a:pt x="345" y="382"/>
                  </a:lnTo>
                  <a:lnTo>
                    <a:pt x="333" y="372"/>
                  </a:lnTo>
                  <a:lnTo>
                    <a:pt x="323" y="360"/>
                  </a:lnTo>
                  <a:lnTo>
                    <a:pt x="313" y="347"/>
                  </a:lnTo>
                  <a:lnTo>
                    <a:pt x="305" y="334"/>
                  </a:lnTo>
                  <a:lnTo>
                    <a:pt x="298" y="319"/>
                  </a:lnTo>
                  <a:lnTo>
                    <a:pt x="292" y="304"/>
                  </a:lnTo>
                  <a:lnTo>
                    <a:pt x="288" y="288"/>
                  </a:lnTo>
                  <a:lnTo>
                    <a:pt x="286" y="272"/>
                  </a:lnTo>
                  <a:lnTo>
                    <a:pt x="285" y="255"/>
                  </a:lnTo>
                  <a:lnTo>
                    <a:pt x="286" y="238"/>
                  </a:lnTo>
                  <a:lnTo>
                    <a:pt x="288" y="222"/>
                  </a:lnTo>
                  <a:lnTo>
                    <a:pt x="292" y="205"/>
                  </a:lnTo>
                  <a:lnTo>
                    <a:pt x="298" y="190"/>
                  </a:lnTo>
                  <a:lnTo>
                    <a:pt x="305" y="177"/>
                  </a:lnTo>
                  <a:lnTo>
                    <a:pt x="313" y="163"/>
                  </a:lnTo>
                  <a:lnTo>
                    <a:pt x="323" y="150"/>
                  </a:lnTo>
                  <a:lnTo>
                    <a:pt x="333" y="138"/>
                  </a:lnTo>
                  <a:lnTo>
                    <a:pt x="345" y="127"/>
                  </a:lnTo>
                  <a:lnTo>
                    <a:pt x="358" y="118"/>
                  </a:lnTo>
                  <a:lnTo>
                    <a:pt x="372" y="110"/>
                  </a:lnTo>
                  <a:lnTo>
                    <a:pt x="386" y="103"/>
                  </a:lnTo>
                  <a:lnTo>
                    <a:pt x="401" y="97"/>
                  </a:lnTo>
                  <a:lnTo>
                    <a:pt x="417" y="93"/>
                  </a:lnTo>
                  <a:lnTo>
                    <a:pt x="433" y="91"/>
                  </a:lnTo>
                  <a:lnTo>
                    <a:pt x="450" y="90"/>
                  </a:lnTo>
                  <a:lnTo>
                    <a:pt x="467" y="91"/>
                  </a:lnTo>
                  <a:lnTo>
                    <a:pt x="483" y="93"/>
                  </a:lnTo>
                  <a:lnTo>
                    <a:pt x="499" y="97"/>
                  </a:lnTo>
                  <a:lnTo>
                    <a:pt x="515" y="103"/>
                  </a:lnTo>
                  <a:lnTo>
                    <a:pt x="530" y="110"/>
                  </a:lnTo>
                  <a:lnTo>
                    <a:pt x="542" y="118"/>
                  </a:lnTo>
                  <a:lnTo>
                    <a:pt x="555" y="127"/>
                  </a:lnTo>
                  <a:lnTo>
                    <a:pt x="567" y="138"/>
                  </a:lnTo>
                  <a:lnTo>
                    <a:pt x="578" y="150"/>
                  </a:lnTo>
                  <a:lnTo>
                    <a:pt x="587" y="163"/>
                  </a:lnTo>
                  <a:lnTo>
                    <a:pt x="596" y="177"/>
                  </a:lnTo>
                  <a:lnTo>
                    <a:pt x="602" y="190"/>
                  </a:lnTo>
                  <a:lnTo>
                    <a:pt x="608" y="205"/>
                  </a:lnTo>
                  <a:lnTo>
                    <a:pt x="612" y="222"/>
                  </a:lnTo>
                  <a:lnTo>
                    <a:pt x="614" y="238"/>
                  </a:lnTo>
                  <a:lnTo>
                    <a:pt x="615" y="255"/>
                  </a:lnTo>
                  <a:lnTo>
                    <a:pt x="614" y="272"/>
                  </a:lnTo>
                  <a:lnTo>
                    <a:pt x="612" y="288"/>
                  </a:lnTo>
                  <a:lnTo>
                    <a:pt x="608" y="304"/>
                  </a:lnTo>
                  <a:lnTo>
                    <a:pt x="602" y="319"/>
                  </a:lnTo>
                  <a:lnTo>
                    <a:pt x="596" y="334"/>
                  </a:lnTo>
                  <a:lnTo>
                    <a:pt x="587" y="347"/>
                  </a:lnTo>
                  <a:lnTo>
                    <a:pt x="578" y="360"/>
                  </a:lnTo>
                  <a:lnTo>
                    <a:pt x="567" y="372"/>
                  </a:lnTo>
                  <a:lnTo>
                    <a:pt x="555" y="382"/>
                  </a:lnTo>
                  <a:lnTo>
                    <a:pt x="542" y="392"/>
                  </a:lnTo>
                  <a:lnTo>
                    <a:pt x="530" y="401"/>
                  </a:lnTo>
                  <a:lnTo>
                    <a:pt x="515" y="407"/>
                  </a:lnTo>
                  <a:lnTo>
                    <a:pt x="499" y="412"/>
                  </a:lnTo>
                  <a:lnTo>
                    <a:pt x="483" y="417"/>
                  </a:lnTo>
                  <a:lnTo>
                    <a:pt x="467" y="420"/>
                  </a:lnTo>
                  <a:lnTo>
                    <a:pt x="450" y="420"/>
                  </a:lnTo>
                  <a:lnTo>
                    <a:pt x="450" y="420"/>
                  </a:lnTo>
                  <a:close/>
                  <a:moveTo>
                    <a:pt x="897" y="245"/>
                  </a:moveTo>
                  <a:lnTo>
                    <a:pt x="888" y="233"/>
                  </a:lnTo>
                  <a:lnTo>
                    <a:pt x="862" y="205"/>
                  </a:lnTo>
                  <a:lnTo>
                    <a:pt x="843" y="187"/>
                  </a:lnTo>
                  <a:lnTo>
                    <a:pt x="821" y="167"/>
                  </a:lnTo>
                  <a:lnTo>
                    <a:pt x="796" y="145"/>
                  </a:lnTo>
                  <a:lnTo>
                    <a:pt x="768" y="123"/>
                  </a:lnTo>
                  <a:lnTo>
                    <a:pt x="738" y="101"/>
                  </a:lnTo>
                  <a:lnTo>
                    <a:pt x="705" y="80"/>
                  </a:lnTo>
                  <a:lnTo>
                    <a:pt x="687" y="69"/>
                  </a:lnTo>
                  <a:lnTo>
                    <a:pt x="669" y="60"/>
                  </a:lnTo>
                  <a:lnTo>
                    <a:pt x="650" y="49"/>
                  </a:lnTo>
                  <a:lnTo>
                    <a:pt x="629" y="40"/>
                  </a:lnTo>
                  <a:lnTo>
                    <a:pt x="609" y="32"/>
                  </a:lnTo>
                  <a:lnTo>
                    <a:pt x="587" y="24"/>
                  </a:lnTo>
                  <a:lnTo>
                    <a:pt x="566" y="17"/>
                  </a:lnTo>
                  <a:lnTo>
                    <a:pt x="543" y="11"/>
                  </a:lnTo>
                  <a:lnTo>
                    <a:pt x="521" y="6"/>
                  </a:lnTo>
                  <a:lnTo>
                    <a:pt x="497" y="3"/>
                  </a:lnTo>
                  <a:lnTo>
                    <a:pt x="474" y="1"/>
                  </a:lnTo>
                  <a:lnTo>
                    <a:pt x="450" y="0"/>
                  </a:lnTo>
                  <a:lnTo>
                    <a:pt x="427" y="1"/>
                  </a:lnTo>
                  <a:lnTo>
                    <a:pt x="403" y="3"/>
                  </a:lnTo>
                  <a:lnTo>
                    <a:pt x="379" y="6"/>
                  </a:lnTo>
                  <a:lnTo>
                    <a:pt x="357" y="11"/>
                  </a:lnTo>
                  <a:lnTo>
                    <a:pt x="334" y="17"/>
                  </a:lnTo>
                  <a:lnTo>
                    <a:pt x="313" y="24"/>
                  </a:lnTo>
                  <a:lnTo>
                    <a:pt x="291" y="32"/>
                  </a:lnTo>
                  <a:lnTo>
                    <a:pt x="271" y="40"/>
                  </a:lnTo>
                  <a:lnTo>
                    <a:pt x="252" y="49"/>
                  </a:lnTo>
                  <a:lnTo>
                    <a:pt x="232" y="60"/>
                  </a:lnTo>
                  <a:lnTo>
                    <a:pt x="213" y="69"/>
                  </a:lnTo>
                  <a:lnTo>
                    <a:pt x="196" y="80"/>
                  </a:lnTo>
                  <a:lnTo>
                    <a:pt x="163" y="101"/>
                  </a:lnTo>
                  <a:lnTo>
                    <a:pt x="133" y="123"/>
                  </a:lnTo>
                  <a:lnTo>
                    <a:pt x="105" y="145"/>
                  </a:lnTo>
                  <a:lnTo>
                    <a:pt x="79" y="167"/>
                  </a:lnTo>
                  <a:lnTo>
                    <a:pt x="58" y="187"/>
                  </a:lnTo>
                  <a:lnTo>
                    <a:pt x="39" y="205"/>
                  </a:lnTo>
                  <a:lnTo>
                    <a:pt x="13" y="233"/>
                  </a:lnTo>
                  <a:lnTo>
                    <a:pt x="3" y="245"/>
                  </a:lnTo>
                  <a:lnTo>
                    <a:pt x="1" y="249"/>
                  </a:lnTo>
                  <a:lnTo>
                    <a:pt x="0" y="255"/>
                  </a:lnTo>
                  <a:lnTo>
                    <a:pt x="0" y="260"/>
                  </a:lnTo>
                  <a:lnTo>
                    <a:pt x="3" y="264"/>
                  </a:lnTo>
                  <a:lnTo>
                    <a:pt x="14" y="278"/>
                  </a:lnTo>
                  <a:lnTo>
                    <a:pt x="42" y="309"/>
                  </a:lnTo>
                  <a:lnTo>
                    <a:pt x="61" y="330"/>
                  </a:lnTo>
                  <a:lnTo>
                    <a:pt x="83" y="351"/>
                  </a:lnTo>
                  <a:lnTo>
                    <a:pt x="109" y="375"/>
                  </a:lnTo>
                  <a:lnTo>
                    <a:pt x="137" y="398"/>
                  </a:lnTo>
                  <a:lnTo>
                    <a:pt x="153" y="410"/>
                  </a:lnTo>
                  <a:lnTo>
                    <a:pt x="169" y="422"/>
                  </a:lnTo>
                  <a:lnTo>
                    <a:pt x="185" y="434"/>
                  </a:lnTo>
                  <a:lnTo>
                    <a:pt x="203" y="446"/>
                  </a:lnTo>
                  <a:lnTo>
                    <a:pt x="221" y="456"/>
                  </a:lnTo>
                  <a:lnTo>
                    <a:pt x="239" y="467"/>
                  </a:lnTo>
                  <a:lnTo>
                    <a:pt x="258" y="477"/>
                  </a:lnTo>
                  <a:lnTo>
                    <a:pt x="277" y="486"/>
                  </a:lnTo>
                  <a:lnTo>
                    <a:pt x="298" y="495"/>
                  </a:lnTo>
                  <a:lnTo>
                    <a:pt x="318" y="502"/>
                  </a:lnTo>
                  <a:lnTo>
                    <a:pt x="340" y="509"/>
                  </a:lnTo>
                  <a:lnTo>
                    <a:pt x="361" y="514"/>
                  </a:lnTo>
                  <a:lnTo>
                    <a:pt x="383" y="520"/>
                  </a:lnTo>
                  <a:lnTo>
                    <a:pt x="405" y="523"/>
                  </a:lnTo>
                  <a:lnTo>
                    <a:pt x="428" y="525"/>
                  </a:lnTo>
                  <a:lnTo>
                    <a:pt x="450" y="525"/>
                  </a:lnTo>
                  <a:lnTo>
                    <a:pt x="473" y="525"/>
                  </a:lnTo>
                  <a:lnTo>
                    <a:pt x="495" y="523"/>
                  </a:lnTo>
                  <a:lnTo>
                    <a:pt x="518" y="520"/>
                  </a:lnTo>
                  <a:lnTo>
                    <a:pt x="539" y="514"/>
                  </a:lnTo>
                  <a:lnTo>
                    <a:pt x="561" y="509"/>
                  </a:lnTo>
                  <a:lnTo>
                    <a:pt x="582" y="502"/>
                  </a:lnTo>
                  <a:lnTo>
                    <a:pt x="602" y="495"/>
                  </a:lnTo>
                  <a:lnTo>
                    <a:pt x="623" y="486"/>
                  </a:lnTo>
                  <a:lnTo>
                    <a:pt x="642" y="477"/>
                  </a:lnTo>
                  <a:lnTo>
                    <a:pt x="661" y="467"/>
                  </a:lnTo>
                  <a:lnTo>
                    <a:pt x="680" y="456"/>
                  </a:lnTo>
                  <a:lnTo>
                    <a:pt x="698" y="446"/>
                  </a:lnTo>
                  <a:lnTo>
                    <a:pt x="715" y="434"/>
                  </a:lnTo>
                  <a:lnTo>
                    <a:pt x="731" y="422"/>
                  </a:lnTo>
                  <a:lnTo>
                    <a:pt x="747" y="410"/>
                  </a:lnTo>
                  <a:lnTo>
                    <a:pt x="763" y="398"/>
                  </a:lnTo>
                  <a:lnTo>
                    <a:pt x="791" y="375"/>
                  </a:lnTo>
                  <a:lnTo>
                    <a:pt x="817" y="351"/>
                  </a:lnTo>
                  <a:lnTo>
                    <a:pt x="839" y="330"/>
                  </a:lnTo>
                  <a:lnTo>
                    <a:pt x="859" y="309"/>
                  </a:lnTo>
                  <a:lnTo>
                    <a:pt x="887" y="278"/>
                  </a:lnTo>
                  <a:lnTo>
                    <a:pt x="898" y="264"/>
                  </a:lnTo>
                  <a:lnTo>
                    <a:pt x="901" y="260"/>
                  </a:lnTo>
                  <a:lnTo>
                    <a:pt x="901" y="255"/>
                  </a:lnTo>
                  <a:lnTo>
                    <a:pt x="901" y="249"/>
                  </a:lnTo>
                  <a:lnTo>
                    <a:pt x="897" y="245"/>
                  </a:lnTo>
                  <a:lnTo>
                    <a:pt x="897" y="24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7536" tIns="48768" rIns="97536" bIns="48768" numCol="1" anchor="t" anchorCtr="0" compatLnSpc="1">
              <a:prstTxWarp prst="textNoShape">
                <a:avLst/>
              </a:prstTxWarp>
            </a:bodyPr>
            <a:lstStyle/>
            <a:p>
              <a:pPr algn="l" defTabSz="975390" hangingPunct="1">
                <a:defRPr/>
              </a:pPr>
              <a:endParaRPr lang="en-US" sz="1920" kern="1200">
                <a:solidFill>
                  <a:prstClr val="black"/>
                </a:solidFill>
                <a:latin typeface="等线" panose="020F0502020204030204"/>
              </a:endParaRPr>
            </a:p>
          </p:txBody>
        </p:sp>
      </p:grpSp>
      <p:sp>
        <p:nvSpPr>
          <p:cNvPr id="66" name="Freeform 4456">
            <a:extLst>
              <a:ext uri="{FF2B5EF4-FFF2-40B4-BE49-F238E27FC236}">
                <a16:creationId xmlns:a16="http://schemas.microsoft.com/office/drawing/2014/main" id="{C3498B78-B6A6-4B46-AE1F-9C028820D910}"/>
              </a:ext>
            </a:extLst>
          </p:cNvPr>
          <p:cNvSpPr>
            <a:spLocks noEditPoints="1"/>
          </p:cNvSpPr>
          <p:nvPr/>
        </p:nvSpPr>
        <p:spPr bwMode="auto">
          <a:xfrm>
            <a:off x="10566153" y="4879035"/>
            <a:ext cx="231987" cy="233680"/>
          </a:xfrm>
          <a:custGeom>
            <a:avLst/>
            <a:gdLst>
              <a:gd name="T0" fmla="*/ 248 w 688"/>
              <a:gd name="T1" fmla="*/ 567 h 688"/>
              <a:gd name="T2" fmla="*/ 240 w 688"/>
              <a:gd name="T3" fmla="*/ 560 h 688"/>
              <a:gd name="T4" fmla="*/ 240 w 688"/>
              <a:gd name="T5" fmla="*/ 548 h 688"/>
              <a:gd name="T6" fmla="*/ 248 w 688"/>
              <a:gd name="T7" fmla="*/ 539 h 688"/>
              <a:gd name="T8" fmla="*/ 328 w 688"/>
              <a:gd name="T9" fmla="*/ 300 h 688"/>
              <a:gd name="T10" fmla="*/ 275 w 688"/>
              <a:gd name="T11" fmla="*/ 296 h 688"/>
              <a:gd name="T12" fmla="*/ 270 w 688"/>
              <a:gd name="T13" fmla="*/ 288 h 688"/>
              <a:gd name="T14" fmla="*/ 272 w 688"/>
              <a:gd name="T15" fmla="*/ 276 h 688"/>
              <a:gd name="T16" fmla="*/ 280 w 688"/>
              <a:gd name="T17" fmla="*/ 270 h 688"/>
              <a:gd name="T18" fmla="*/ 350 w 688"/>
              <a:gd name="T19" fmla="*/ 271 h 688"/>
              <a:gd name="T20" fmla="*/ 357 w 688"/>
              <a:gd name="T21" fmla="*/ 278 h 688"/>
              <a:gd name="T22" fmla="*/ 433 w 688"/>
              <a:gd name="T23" fmla="*/ 538 h 688"/>
              <a:gd name="T24" fmla="*/ 444 w 688"/>
              <a:gd name="T25" fmla="*/ 544 h 688"/>
              <a:gd name="T26" fmla="*/ 448 w 688"/>
              <a:gd name="T27" fmla="*/ 553 h 688"/>
              <a:gd name="T28" fmla="*/ 444 w 688"/>
              <a:gd name="T29" fmla="*/ 564 h 688"/>
              <a:gd name="T30" fmla="*/ 433 w 688"/>
              <a:gd name="T31" fmla="*/ 568 h 688"/>
              <a:gd name="T32" fmla="*/ 346 w 688"/>
              <a:gd name="T33" fmla="*/ 125 h 688"/>
              <a:gd name="T34" fmla="*/ 358 w 688"/>
              <a:gd name="T35" fmla="*/ 143 h 688"/>
              <a:gd name="T36" fmla="*/ 353 w 688"/>
              <a:gd name="T37" fmla="*/ 166 h 688"/>
              <a:gd name="T38" fmla="*/ 335 w 688"/>
              <a:gd name="T39" fmla="*/ 179 h 688"/>
              <a:gd name="T40" fmla="*/ 312 w 688"/>
              <a:gd name="T41" fmla="*/ 174 h 688"/>
              <a:gd name="T42" fmla="*/ 300 w 688"/>
              <a:gd name="T43" fmla="*/ 155 h 688"/>
              <a:gd name="T44" fmla="*/ 304 w 688"/>
              <a:gd name="T45" fmla="*/ 133 h 688"/>
              <a:gd name="T46" fmla="*/ 323 w 688"/>
              <a:gd name="T47" fmla="*/ 120 h 688"/>
              <a:gd name="T48" fmla="*/ 308 w 688"/>
              <a:gd name="T49" fmla="*/ 2 h 688"/>
              <a:gd name="T50" fmla="*/ 242 w 688"/>
              <a:gd name="T51" fmla="*/ 16 h 688"/>
              <a:gd name="T52" fmla="*/ 180 w 688"/>
              <a:gd name="T53" fmla="*/ 42 h 688"/>
              <a:gd name="T54" fmla="*/ 125 w 688"/>
              <a:gd name="T55" fmla="*/ 79 h 688"/>
              <a:gd name="T56" fmla="*/ 78 w 688"/>
              <a:gd name="T57" fmla="*/ 126 h 688"/>
              <a:gd name="T58" fmla="*/ 42 w 688"/>
              <a:gd name="T59" fmla="*/ 181 h 688"/>
              <a:gd name="T60" fmla="*/ 15 w 688"/>
              <a:gd name="T61" fmla="*/ 242 h 688"/>
              <a:gd name="T62" fmla="*/ 1 w 688"/>
              <a:gd name="T63" fmla="*/ 309 h 688"/>
              <a:gd name="T64" fmla="*/ 1 w 688"/>
              <a:gd name="T65" fmla="*/ 379 h 688"/>
              <a:gd name="T66" fmla="*/ 15 w 688"/>
              <a:gd name="T67" fmla="*/ 446 h 688"/>
              <a:gd name="T68" fmla="*/ 42 w 688"/>
              <a:gd name="T69" fmla="*/ 508 h 688"/>
              <a:gd name="T70" fmla="*/ 78 w 688"/>
              <a:gd name="T71" fmla="*/ 563 h 688"/>
              <a:gd name="T72" fmla="*/ 125 w 688"/>
              <a:gd name="T73" fmla="*/ 610 h 688"/>
              <a:gd name="T74" fmla="*/ 180 w 688"/>
              <a:gd name="T75" fmla="*/ 646 h 688"/>
              <a:gd name="T76" fmla="*/ 242 w 688"/>
              <a:gd name="T77" fmla="*/ 673 h 688"/>
              <a:gd name="T78" fmla="*/ 308 w 688"/>
              <a:gd name="T79" fmla="*/ 686 h 688"/>
              <a:gd name="T80" fmla="*/ 379 w 688"/>
              <a:gd name="T81" fmla="*/ 686 h 688"/>
              <a:gd name="T82" fmla="*/ 446 w 688"/>
              <a:gd name="T83" fmla="*/ 673 h 688"/>
              <a:gd name="T84" fmla="*/ 507 w 688"/>
              <a:gd name="T85" fmla="*/ 646 h 688"/>
              <a:gd name="T86" fmla="*/ 563 w 688"/>
              <a:gd name="T87" fmla="*/ 610 h 688"/>
              <a:gd name="T88" fmla="*/ 609 w 688"/>
              <a:gd name="T89" fmla="*/ 563 h 688"/>
              <a:gd name="T90" fmla="*/ 646 w 688"/>
              <a:gd name="T91" fmla="*/ 508 h 688"/>
              <a:gd name="T92" fmla="*/ 672 w 688"/>
              <a:gd name="T93" fmla="*/ 446 h 688"/>
              <a:gd name="T94" fmla="*/ 686 w 688"/>
              <a:gd name="T95" fmla="*/ 379 h 688"/>
              <a:gd name="T96" fmla="*/ 686 w 688"/>
              <a:gd name="T97" fmla="*/ 309 h 688"/>
              <a:gd name="T98" fmla="*/ 672 w 688"/>
              <a:gd name="T99" fmla="*/ 242 h 688"/>
              <a:gd name="T100" fmla="*/ 646 w 688"/>
              <a:gd name="T101" fmla="*/ 181 h 688"/>
              <a:gd name="T102" fmla="*/ 609 w 688"/>
              <a:gd name="T103" fmla="*/ 126 h 688"/>
              <a:gd name="T104" fmla="*/ 563 w 688"/>
              <a:gd name="T105" fmla="*/ 79 h 688"/>
              <a:gd name="T106" fmla="*/ 507 w 688"/>
              <a:gd name="T107" fmla="*/ 42 h 688"/>
              <a:gd name="T108" fmla="*/ 446 w 688"/>
              <a:gd name="T109" fmla="*/ 16 h 688"/>
              <a:gd name="T110" fmla="*/ 379 w 688"/>
              <a:gd name="T111" fmla="*/ 2 h 6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688" h="688">
                <a:moveTo>
                  <a:pt x="433" y="568"/>
                </a:moveTo>
                <a:lnTo>
                  <a:pt x="254" y="568"/>
                </a:lnTo>
                <a:lnTo>
                  <a:pt x="250" y="568"/>
                </a:lnTo>
                <a:lnTo>
                  <a:pt x="248" y="567"/>
                </a:lnTo>
                <a:lnTo>
                  <a:pt x="245" y="566"/>
                </a:lnTo>
                <a:lnTo>
                  <a:pt x="243" y="564"/>
                </a:lnTo>
                <a:lnTo>
                  <a:pt x="242" y="562"/>
                </a:lnTo>
                <a:lnTo>
                  <a:pt x="240" y="560"/>
                </a:lnTo>
                <a:lnTo>
                  <a:pt x="240" y="556"/>
                </a:lnTo>
                <a:lnTo>
                  <a:pt x="239" y="553"/>
                </a:lnTo>
                <a:lnTo>
                  <a:pt x="240" y="551"/>
                </a:lnTo>
                <a:lnTo>
                  <a:pt x="240" y="548"/>
                </a:lnTo>
                <a:lnTo>
                  <a:pt x="242" y="546"/>
                </a:lnTo>
                <a:lnTo>
                  <a:pt x="243" y="544"/>
                </a:lnTo>
                <a:lnTo>
                  <a:pt x="245" y="541"/>
                </a:lnTo>
                <a:lnTo>
                  <a:pt x="248" y="539"/>
                </a:lnTo>
                <a:lnTo>
                  <a:pt x="250" y="539"/>
                </a:lnTo>
                <a:lnTo>
                  <a:pt x="254" y="538"/>
                </a:lnTo>
                <a:lnTo>
                  <a:pt x="328" y="538"/>
                </a:lnTo>
                <a:lnTo>
                  <a:pt x="328" y="300"/>
                </a:lnTo>
                <a:lnTo>
                  <a:pt x="283" y="300"/>
                </a:lnTo>
                <a:lnTo>
                  <a:pt x="280" y="299"/>
                </a:lnTo>
                <a:lnTo>
                  <a:pt x="278" y="299"/>
                </a:lnTo>
                <a:lnTo>
                  <a:pt x="275" y="296"/>
                </a:lnTo>
                <a:lnTo>
                  <a:pt x="273" y="295"/>
                </a:lnTo>
                <a:lnTo>
                  <a:pt x="272" y="293"/>
                </a:lnTo>
                <a:lnTo>
                  <a:pt x="270" y="290"/>
                </a:lnTo>
                <a:lnTo>
                  <a:pt x="270" y="288"/>
                </a:lnTo>
                <a:lnTo>
                  <a:pt x="269" y="285"/>
                </a:lnTo>
                <a:lnTo>
                  <a:pt x="270" y="281"/>
                </a:lnTo>
                <a:lnTo>
                  <a:pt x="270" y="278"/>
                </a:lnTo>
                <a:lnTo>
                  <a:pt x="272" y="276"/>
                </a:lnTo>
                <a:lnTo>
                  <a:pt x="273" y="274"/>
                </a:lnTo>
                <a:lnTo>
                  <a:pt x="275" y="272"/>
                </a:lnTo>
                <a:lnTo>
                  <a:pt x="278" y="271"/>
                </a:lnTo>
                <a:lnTo>
                  <a:pt x="280" y="270"/>
                </a:lnTo>
                <a:lnTo>
                  <a:pt x="283" y="270"/>
                </a:lnTo>
                <a:lnTo>
                  <a:pt x="343" y="270"/>
                </a:lnTo>
                <a:lnTo>
                  <a:pt x="347" y="270"/>
                </a:lnTo>
                <a:lnTo>
                  <a:pt x="350" y="271"/>
                </a:lnTo>
                <a:lnTo>
                  <a:pt x="352" y="272"/>
                </a:lnTo>
                <a:lnTo>
                  <a:pt x="354" y="274"/>
                </a:lnTo>
                <a:lnTo>
                  <a:pt x="356" y="276"/>
                </a:lnTo>
                <a:lnTo>
                  <a:pt x="357" y="278"/>
                </a:lnTo>
                <a:lnTo>
                  <a:pt x="358" y="281"/>
                </a:lnTo>
                <a:lnTo>
                  <a:pt x="358" y="285"/>
                </a:lnTo>
                <a:lnTo>
                  <a:pt x="358" y="538"/>
                </a:lnTo>
                <a:lnTo>
                  <a:pt x="433" y="538"/>
                </a:lnTo>
                <a:lnTo>
                  <a:pt x="437" y="539"/>
                </a:lnTo>
                <a:lnTo>
                  <a:pt x="439" y="539"/>
                </a:lnTo>
                <a:lnTo>
                  <a:pt x="442" y="541"/>
                </a:lnTo>
                <a:lnTo>
                  <a:pt x="444" y="544"/>
                </a:lnTo>
                <a:lnTo>
                  <a:pt x="446" y="546"/>
                </a:lnTo>
                <a:lnTo>
                  <a:pt x="447" y="548"/>
                </a:lnTo>
                <a:lnTo>
                  <a:pt x="448" y="551"/>
                </a:lnTo>
                <a:lnTo>
                  <a:pt x="448" y="553"/>
                </a:lnTo>
                <a:lnTo>
                  <a:pt x="448" y="556"/>
                </a:lnTo>
                <a:lnTo>
                  <a:pt x="447" y="560"/>
                </a:lnTo>
                <a:lnTo>
                  <a:pt x="446" y="562"/>
                </a:lnTo>
                <a:lnTo>
                  <a:pt x="444" y="564"/>
                </a:lnTo>
                <a:lnTo>
                  <a:pt x="442" y="566"/>
                </a:lnTo>
                <a:lnTo>
                  <a:pt x="439" y="567"/>
                </a:lnTo>
                <a:lnTo>
                  <a:pt x="437" y="568"/>
                </a:lnTo>
                <a:lnTo>
                  <a:pt x="433" y="568"/>
                </a:lnTo>
                <a:close/>
                <a:moveTo>
                  <a:pt x="328" y="120"/>
                </a:moveTo>
                <a:lnTo>
                  <a:pt x="335" y="120"/>
                </a:lnTo>
                <a:lnTo>
                  <a:pt x="340" y="122"/>
                </a:lnTo>
                <a:lnTo>
                  <a:pt x="346" y="125"/>
                </a:lnTo>
                <a:lnTo>
                  <a:pt x="350" y="128"/>
                </a:lnTo>
                <a:lnTo>
                  <a:pt x="353" y="133"/>
                </a:lnTo>
                <a:lnTo>
                  <a:pt x="356" y="138"/>
                </a:lnTo>
                <a:lnTo>
                  <a:pt x="358" y="143"/>
                </a:lnTo>
                <a:lnTo>
                  <a:pt x="358" y="150"/>
                </a:lnTo>
                <a:lnTo>
                  <a:pt x="358" y="155"/>
                </a:lnTo>
                <a:lnTo>
                  <a:pt x="356" y="162"/>
                </a:lnTo>
                <a:lnTo>
                  <a:pt x="353" y="166"/>
                </a:lnTo>
                <a:lnTo>
                  <a:pt x="350" y="171"/>
                </a:lnTo>
                <a:lnTo>
                  <a:pt x="346" y="174"/>
                </a:lnTo>
                <a:lnTo>
                  <a:pt x="340" y="178"/>
                </a:lnTo>
                <a:lnTo>
                  <a:pt x="335" y="179"/>
                </a:lnTo>
                <a:lnTo>
                  <a:pt x="328" y="180"/>
                </a:lnTo>
                <a:lnTo>
                  <a:pt x="323" y="179"/>
                </a:lnTo>
                <a:lnTo>
                  <a:pt x="317" y="178"/>
                </a:lnTo>
                <a:lnTo>
                  <a:pt x="312" y="174"/>
                </a:lnTo>
                <a:lnTo>
                  <a:pt x="307" y="171"/>
                </a:lnTo>
                <a:lnTo>
                  <a:pt x="304" y="166"/>
                </a:lnTo>
                <a:lnTo>
                  <a:pt x="301" y="162"/>
                </a:lnTo>
                <a:lnTo>
                  <a:pt x="300" y="155"/>
                </a:lnTo>
                <a:lnTo>
                  <a:pt x="298" y="150"/>
                </a:lnTo>
                <a:lnTo>
                  <a:pt x="300" y="143"/>
                </a:lnTo>
                <a:lnTo>
                  <a:pt x="301" y="138"/>
                </a:lnTo>
                <a:lnTo>
                  <a:pt x="304" y="133"/>
                </a:lnTo>
                <a:lnTo>
                  <a:pt x="307" y="128"/>
                </a:lnTo>
                <a:lnTo>
                  <a:pt x="312" y="125"/>
                </a:lnTo>
                <a:lnTo>
                  <a:pt x="317" y="122"/>
                </a:lnTo>
                <a:lnTo>
                  <a:pt x="323" y="120"/>
                </a:lnTo>
                <a:lnTo>
                  <a:pt x="328" y="120"/>
                </a:lnTo>
                <a:close/>
                <a:moveTo>
                  <a:pt x="343" y="0"/>
                </a:moveTo>
                <a:lnTo>
                  <a:pt x="326" y="0"/>
                </a:lnTo>
                <a:lnTo>
                  <a:pt x="308" y="2"/>
                </a:lnTo>
                <a:lnTo>
                  <a:pt x="291" y="4"/>
                </a:lnTo>
                <a:lnTo>
                  <a:pt x="274" y="8"/>
                </a:lnTo>
                <a:lnTo>
                  <a:pt x="258" y="11"/>
                </a:lnTo>
                <a:lnTo>
                  <a:pt x="242" y="16"/>
                </a:lnTo>
                <a:lnTo>
                  <a:pt x="226" y="21"/>
                </a:lnTo>
                <a:lnTo>
                  <a:pt x="210" y="28"/>
                </a:lnTo>
                <a:lnTo>
                  <a:pt x="195" y="34"/>
                </a:lnTo>
                <a:lnTo>
                  <a:pt x="180" y="42"/>
                </a:lnTo>
                <a:lnTo>
                  <a:pt x="166" y="50"/>
                </a:lnTo>
                <a:lnTo>
                  <a:pt x="152" y="59"/>
                </a:lnTo>
                <a:lnTo>
                  <a:pt x="138" y="69"/>
                </a:lnTo>
                <a:lnTo>
                  <a:pt x="125" y="79"/>
                </a:lnTo>
                <a:lnTo>
                  <a:pt x="112" y="90"/>
                </a:lnTo>
                <a:lnTo>
                  <a:pt x="101" y="102"/>
                </a:lnTo>
                <a:lnTo>
                  <a:pt x="89" y="113"/>
                </a:lnTo>
                <a:lnTo>
                  <a:pt x="78" y="126"/>
                </a:lnTo>
                <a:lnTo>
                  <a:pt x="68" y="139"/>
                </a:lnTo>
                <a:lnTo>
                  <a:pt x="59" y="152"/>
                </a:lnTo>
                <a:lnTo>
                  <a:pt x="49" y="166"/>
                </a:lnTo>
                <a:lnTo>
                  <a:pt x="42" y="181"/>
                </a:lnTo>
                <a:lnTo>
                  <a:pt x="33" y="196"/>
                </a:lnTo>
                <a:lnTo>
                  <a:pt x="27" y="211"/>
                </a:lnTo>
                <a:lnTo>
                  <a:pt x="20" y="227"/>
                </a:lnTo>
                <a:lnTo>
                  <a:pt x="15" y="242"/>
                </a:lnTo>
                <a:lnTo>
                  <a:pt x="11" y="259"/>
                </a:lnTo>
                <a:lnTo>
                  <a:pt x="6" y="275"/>
                </a:lnTo>
                <a:lnTo>
                  <a:pt x="3" y="292"/>
                </a:lnTo>
                <a:lnTo>
                  <a:pt x="1" y="309"/>
                </a:lnTo>
                <a:lnTo>
                  <a:pt x="0" y="326"/>
                </a:lnTo>
                <a:lnTo>
                  <a:pt x="0" y="345"/>
                </a:lnTo>
                <a:lnTo>
                  <a:pt x="0" y="362"/>
                </a:lnTo>
                <a:lnTo>
                  <a:pt x="1" y="379"/>
                </a:lnTo>
                <a:lnTo>
                  <a:pt x="3" y="396"/>
                </a:lnTo>
                <a:lnTo>
                  <a:pt x="6" y="413"/>
                </a:lnTo>
                <a:lnTo>
                  <a:pt x="11" y="430"/>
                </a:lnTo>
                <a:lnTo>
                  <a:pt x="15" y="446"/>
                </a:lnTo>
                <a:lnTo>
                  <a:pt x="20" y="462"/>
                </a:lnTo>
                <a:lnTo>
                  <a:pt x="27" y="478"/>
                </a:lnTo>
                <a:lnTo>
                  <a:pt x="33" y="493"/>
                </a:lnTo>
                <a:lnTo>
                  <a:pt x="42" y="508"/>
                </a:lnTo>
                <a:lnTo>
                  <a:pt x="49" y="522"/>
                </a:lnTo>
                <a:lnTo>
                  <a:pt x="59" y="536"/>
                </a:lnTo>
                <a:lnTo>
                  <a:pt x="68" y="550"/>
                </a:lnTo>
                <a:lnTo>
                  <a:pt x="78" y="563"/>
                </a:lnTo>
                <a:lnTo>
                  <a:pt x="89" y="576"/>
                </a:lnTo>
                <a:lnTo>
                  <a:pt x="101" y="587"/>
                </a:lnTo>
                <a:lnTo>
                  <a:pt x="112" y="598"/>
                </a:lnTo>
                <a:lnTo>
                  <a:pt x="125" y="610"/>
                </a:lnTo>
                <a:lnTo>
                  <a:pt x="138" y="620"/>
                </a:lnTo>
                <a:lnTo>
                  <a:pt x="152" y="629"/>
                </a:lnTo>
                <a:lnTo>
                  <a:pt x="166" y="638"/>
                </a:lnTo>
                <a:lnTo>
                  <a:pt x="180" y="646"/>
                </a:lnTo>
                <a:lnTo>
                  <a:pt x="195" y="654"/>
                </a:lnTo>
                <a:lnTo>
                  <a:pt x="210" y="661"/>
                </a:lnTo>
                <a:lnTo>
                  <a:pt x="226" y="667"/>
                </a:lnTo>
                <a:lnTo>
                  <a:pt x="242" y="673"/>
                </a:lnTo>
                <a:lnTo>
                  <a:pt x="258" y="677"/>
                </a:lnTo>
                <a:lnTo>
                  <a:pt x="274" y="681"/>
                </a:lnTo>
                <a:lnTo>
                  <a:pt x="291" y="684"/>
                </a:lnTo>
                <a:lnTo>
                  <a:pt x="308" y="686"/>
                </a:lnTo>
                <a:lnTo>
                  <a:pt x="326" y="688"/>
                </a:lnTo>
                <a:lnTo>
                  <a:pt x="343" y="688"/>
                </a:lnTo>
                <a:lnTo>
                  <a:pt x="362" y="688"/>
                </a:lnTo>
                <a:lnTo>
                  <a:pt x="379" y="686"/>
                </a:lnTo>
                <a:lnTo>
                  <a:pt x="396" y="684"/>
                </a:lnTo>
                <a:lnTo>
                  <a:pt x="413" y="681"/>
                </a:lnTo>
                <a:lnTo>
                  <a:pt x="429" y="677"/>
                </a:lnTo>
                <a:lnTo>
                  <a:pt x="446" y="673"/>
                </a:lnTo>
                <a:lnTo>
                  <a:pt x="462" y="667"/>
                </a:lnTo>
                <a:lnTo>
                  <a:pt x="477" y="661"/>
                </a:lnTo>
                <a:lnTo>
                  <a:pt x="492" y="654"/>
                </a:lnTo>
                <a:lnTo>
                  <a:pt x="507" y="646"/>
                </a:lnTo>
                <a:lnTo>
                  <a:pt x="522" y="638"/>
                </a:lnTo>
                <a:lnTo>
                  <a:pt x="536" y="629"/>
                </a:lnTo>
                <a:lnTo>
                  <a:pt x="549" y="620"/>
                </a:lnTo>
                <a:lnTo>
                  <a:pt x="563" y="610"/>
                </a:lnTo>
                <a:lnTo>
                  <a:pt x="575" y="598"/>
                </a:lnTo>
                <a:lnTo>
                  <a:pt x="586" y="587"/>
                </a:lnTo>
                <a:lnTo>
                  <a:pt x="598" y="576"/>
                </a:lnTo>
                <a:lnTo>
                  <a:pt x="609" y="563"/>
                </a:lnTo>
                <a:lnTo>
                  <a:pt x="619" y="550"/>
                </a:lnTo>
                <a:lnTo>
                  <a:pt x="629" y="536"/>
                </a:lnTo>
                <a:lnTo>
                  <a:pt x="638" y="522"/>
                </a:lnTo>
                <a:lnTo>
                  <a:pt x="646" y="508"/>
                </a:lnTo>
                <a:lnTo>
                  <a:pt x="654" y="493"/>
                </a:lnTo>
                <a:lnTo>
                  <a:pt x="660" y="478"/>
                </a:lnTo>
                <a:lnTo>
                  <a:pt x="667" y="462"/>
                </a:lnTo>
                <a:lnTo>
                  <a:pt x="672" y="446"/>
                </a:lnTo>
                <a:lnTo>
                  <a:pt x="676" y="430"/>
                </a:lnTo>
                <a:lnTo>
                  <a:pt x="680" y="413"/>
                </a:lnTo>
                <a:lnTo>
                  <a:pt x="684" y="396"/>
                </a:lnTo>
                <a:lnTo>
                  <a:pt x="686" y="379"/>
                </a:lnTo>
                <a:lnTo>
                  <a:pt x="687" y="362"/>
                </a:lnTo>
                <a:lnTo>
                  <a:pt x="688" y="345"/>
                </a:lnTo>
                <a:lnTo>
                  <a:pt x="687" y="326"/>
                </a:lnTo>
                <a:lnTo>
                  <a:pt x="686" y="309"/>
                </a:lnTo>
                <a:lnTo>
                  <a:pt x="684" y="292"/>
                </a:lnTo>
                <a:lnTo>
                  <a:pt x="680" y="275"/>
                </a:lnTo>
                <a:lnTo>
                  <a:pt x="676" y="259"/>
                </a:lnTo>
                <a:lnTo>
                  <a:pt x="672" y="242"/>
                </a:lnTo>
                <a:lnTo>
                  <a:pt x="667" y="227"/>
                </a:lnTo>
                <a:lnTo>
                  <a:pt x="660" y="211"/>
                </a:lnTo>
                <a:lnTo>
                  <a:pt x="654" y="196"/>
                </a:lnTo>
                <a:lnTo>
                  <a:pt x="646" y="181"/>
                </a:lnTo>
                <a:lnTo>
                  <a:pt x="638" y="166"/>
                </a:lnTo>
                <a:lnTo>
                  <a:pt x="629" y="152"/>
                </a:lnTo>
                <a:lnTo>
                  <a:pt x="619" y="139"/>
                </a:lnTo>
                <a:lnTo>
                  <a:pt x="609" y="126"/>
                </a:lnTo>
                <a:lnTo>
                  <a:pt x="598" y="113"/>
                </a:lnTo>
                <a:lnTo>
                  <a:pt x="586" y="102"/>
                </a:lnTo>
                <a:lnTo>
                  <a:pt x="575" y="90"/>
                </a:lnTo>
                <a:lnTo>
                  <a:pt x="563" y="79"/>
                </a:lnTo>
                <a:lnTo>
                  <a:pt x="549" y="69"/>
                </a:lnTo>
                <a:lnTo>
                  <a:pt x="536" y="59"/>
                </a:lnTo>
                <a:lnTo>
                  <a:pt x="522" y="50"/>
                </a:lnTo>
                <a:lnTo>
                  <a:pt x="507" y="42"/>
                </a:lnTo>
                <a:lnTo>
                  <a:pt x="492" y="34"/>
                </a:lnTo>
                <a:lnTo>
                  <a:pt x="477" y="28"/>
                </a:lnTo>
                <a:lnTo>
                  <a:pt x="462" y="21"/>
                </a:lnTo>
                <a:lnTo>
                  <a:pt x="446" y="16"/>
                </a:lnTo>
                <a:lnTo>
                  <a:pt x="429" y="11"/>
                </a:lnTo>
                <a:lnTo>
                  <a:pt x="413" y="8"/>
                </a:lnTo>
                <a:lnTo>
                  <a:pt x="396" y="4"/>
                </a:lnTo>
                <a:lnTo>
                  <a:pt x="379" y="2"/>
                </a:lnTo>
                <a:lnTo>
                  <a:pt x="362" y="0"/>
                </a:lnTo>
                <a:lnTo>
                  <a:pt x="343" y="0"/>
                </a:lnTo>
                <a:close/>
              </a:path>
            </a:pathLst>
          </a:custGeom>
          <a:solidFill>
            <a:schemeClr val="bg1"/>
          </a:solidFill>
          <a:ln>
            <a:noFill/>
          </a:ln>
        </p:spPr>
        <p:txBody>
          <a:bodyPr vert="horz" wrap="square" lIns="97536" tIns="48768" rIns="97536" bIns="48768" numCol="1" anchor="t" anchorCtr="0" compatLnSpc="1">
            <a:prstTxWarp prst="textNoShape">
              <a:avLst/>
            </a:prstTxWarp>
          </a:bodyPr>
          <a:lstStyle/>
          <a:p>
            <a:pPr algn="l" defTabSz="975390" hangingPunct="1">
              <a:defRPr/>
            </a:pPr>
            <a:endParaRPr lang="en-US" sz="1920" kern="1200">
              <a:solidFill>
                <a:prstClr val="black"/>
              </a:solidFill>
              <a:latin typeface="等线" panose="020F0502020204030204"/>
            </a:endParaRPr>
          </a:p>
        </p:txBody>
      </p:sp>
      <p:sp>
        <p:nvSpPr>
          <p:cNvPr id="67" name="Freeform 4347">
            <a:extLst>
              <a:ext uri="{FF2B5EF4-FFF2-40B4-BE49-F238E27FC236}">
                <a16:creationId xmlns:a16="http://schemas.microsoft.com/office/drawing/2014/main" id="{F8BC7BC1-CF18-4BCC-8F99-26A410DD5C69}"/>
              </a:ext>
            </a:extLst>
          </p:cNvPr>
          <p:cNvSpPr>
            <a:spLocks/>
          </p:cNvSpPr>
          <p:nvPr/>
        </p:nvSpPr>
        <p:spPr bwMode="auto">
          <a:xfrm>
            <a:off x="11767010" y="7190741"/>
            <a:ext cx="303107" cy="303107"/>
          </a:xfrm>
          <a:custGeom>
            <a:avLst/>
            <a:gdLst>
              <a:gd name="T0" fmla="*/ 795 w 891"/>
              <a:gd name="T1" fmla="*/ 575 h 893"/>
              <a:gd name="T2" fmla="*/ 727 w 891"/>
              <a:gd name="T3" fmla="*/ 560 h 893"/>
              <a:gd name="T4" fmla="*/ 546 w 891"/>
              <a:gd name="T5" fmla="*/ 446 h 893"/>
              <a:gd name="T6" fmla="*/ 742 w 891"/>
              <a:gd name="T7" fmla="*/ 331 h 893"/>
              <a:gd name="T8" fmla="*/ 831 w 891"/>
              <a:gd name="T9" fmla="*/ 295 h 893"/>
              <a:gd name="T10" fmla="*/ 877 w 891"/>
              <a:gd name="T11" fmla="*/ 233 h 893"/>
              <a:gd name="T12" fmla="*/ 891 w 891"/>
              <a:gd name="T13" fmla="*/ 163 h 893"/>
              <a:gd name="T14" fmla="*/ 876 w 891"/>
              <a:gd name="T15" fmla="*/ 101 h 893"/>
              <a:gd name="T16" fmla="*/ 856 w 891"/>
              <a:gd name="T17" fmla="*/ 98 h 893"/>
              <a:gd name="T18" fmla="*/ 797 w 891"/>
              <a:gd name="T19" fmla="*/ 36 h 893"/>
              <a:gd name="T20" fmla="*/ 794 w 891"/>
              <a:gd name="T21" fmla="*/ 15 h 893"/>
              <a:gd name="T22" fmla="*/ 709 w 891"/>
              <a:gd name="T23" fmla="*/ 1 h 893"/>
              <a:gd name="T24" fmla="*/ 620 w 891"/>
              <a:gd name="T25" fmla="*/ 38 h 893"/>
              <a:gd name="T26" fmla="*/ 574 w 891"/>
              <a:gd name="T27" fmla="*/ 97 h 893"/>
              <a:gd name="T28" fmla="*/ 559 w 891"/>
              <a:gd name="T29" fmla="*/ 163 h 893"/>
              <a:gd name="T30" fmla="*/ 446 w 891"/>
              <a:gd name="T31" fmla="*/ 345 h 893"/>
              <a:gd name="T32" fmla="*/ 331 w 891"/>
              <a:gd name="T33" fmla="*/ 163 h 893"/>
              <a:gd name="T34" fmla="*/ 316 w 891"/>
              <a:gd name="T35" fmla="*/ 97 h 893"/>
              <a:gd name="T36" fmla="*/ 274 w 891"/>
              <a:gd name="T37" fmla="*/ 40 h 893"/>
              <a:gd name="T38" fmla="*/ 209 w 891"/>
              <a:gd name="T39" fmla="*/ 6 h 893"/>
              <a:gd name="T40" fmla="*/ 139 w 891"/>
              <a:gd name="T41" fmla="*/ 3 h 893"/>
              <a:gd name="T42" fmla="*/ 96 w 891"/>
              <a:gd name="T43" fmla="*/ 21 h 893"/>
              <a:gd name="T44" fmla="*/ 179 w 891"/>
              <a:gd name="T45" fmla="*/ 105 h 893"/>
              <a:gd name="T46" fmla="*/ 28 w 891"/>
              <a:gd name="T47" fmla="*/ 95 h 893"/>
              <a:gd name="T48" fmla="*/ 8 w 891"/>
              <a:gd name="T49" fmla="*/ 116 h 893"/>
              <a:gd name="T50" fmla="*/ 1 w 891"/>
              <a:gd name="T51" fmla="*/ 188 h 893"/>
              <a:gd name="T52" fmla="*/ 24 w 891"/>
              <a:gd name="T53" fmla="*/ 256 h 893"/>
              <a:gd name="T54" fmla="*/ 76 w 891"/>
              <a:gd name="T55" fmla="*/ 308 h 893"/>
              <a:gd name="T56" fmla="*/ 140 w 891"/>
              <a:gd name="T57" fmla="*/ 331 h 893"/>
              <a:gd name="T58" fmla="*/ 209 w 891"/>
              <a:gd name="T59" fmla="*/ 327 h 893"/>
              <a:gd name="T60" fmla="*/ 179 w 891"/>
              <a:gd name="T61" fmla="*/ 561 h 893"/>
              <a:gd name="T62" fmla="*/ 87 w 891"/>
              <a:gd name="T63" fmla="*/ 580 h 893"/>
              <a:gd name="T64" fmla="*/ 24 w 891"/>
              <a:gd name="T65" fmla="*/ 638 h 893"/>
              <a:gd name="T66" fmla="*/ 1 w 891"/>
              <a:gd name="T67" fmla="*/ 707 h 893"/>
              <a:gd name="T68" fmla="*/ 8 w 891"/>
              <a:gd name="T69" fmla="*/ 778 h 893"/>
              <a:gd name="T70" fmla="*/ 28 w 891"/>
              <a:gd name="T71" fmla="*/ 800 h 893"/>
              <a:gd name="T72" fmla="*/ 179 w 891"/>
              <a:gd name="T73" fmla="*/ 786 h 893"/>
              <a:gd name="T74" fmla="*/ 96 w 891"/>
              <a:gd name="T75" fmla="*/ 871 h 893"/>
              <a:gd name="T76" fmla="*/ 152 w 891"/>
              <a:gd name="T77" fmla="*/ 892 h 893"/>
              <a:gd name="T78" fmla="*/ 231 w 891"/>
              <a:gd name="T79" fmla="*/ 879 h 893"/>
              <a:gd name="T80" fmla="*/ 299 w 891"/>
              <a:gd name="T81" fmla="*/ 825 h 893"/>
              <a:gd name="T82" fmla="*/ 328 w 891"/>
              <a:gd name="T83" fmla="*/ 763 h 893"/>
              <a:gd name="T84" fmla="*/ 328 w 891"/>
              <a:gd name="T85" fmla="*/ 694 h 893"/>
              <a:gd name="T86" fmla="*/ 563 w 891"/>
              <a:gd name="T87" fmla="*/ 694 h 893"/>
              <a:gd name="T88" fmla="*/ 564 w 891"/>
              <a:gd name="T89" fmla="*/ 762 h 893"/>
              <a:gd name="T90" fmla="*/ 592 w 891"/>
              <a:gd name="T91" fmla="*/ 825 h 893"/>
              <a:gd name="T92" fmla="*/ 662 w 891"/>
              <a:gd name="T93" fmla="*/ 879 h 893"/>
              <a:gd name="T94" fmla="*/ 758 w 891"/>
              <a:gd name="T95" fmla="*/ 889 h 893"/>
              <a:gd name="T96" fmla="*/ 799 w 891"/>
              <a:gd name="T97" fmla="*/ 867 h 893"/>
              <a:gd name="T98" fmla="*/ 718 w 891"/>
              <a:gd name="T99" fmla="*/ 717 h 893"/>
              <a:gd name="T100" fmla="*/ 866 w 891"/>
              <a:gd name="T101" fmla="*/ 800 h 893"/>
              <a:gd name="T102" fmla="*/ 886 w 891"/>
              <a:gd name="T103" fmla="*/ 767 h 893"/>
              <a:gd name="T104" fmla="*/ 889 w 891"/>
              <a:gd name="T105" fmla="*/ 695 h 893"/>
              <a:gd name="T106" fmla="*/ 859 w 891"/>
              <a:gd name="T107" fmla="*/ 628 h 8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891" h="893">
                <a:moveTo>
                  <a:pt x="843" y="608"/>
                </a:moveTo>
                <a:lnTo>
                  <a:pt x="834" y="600"/>
                </a:lnTo>
                <a:lnTo>
                  <a:pt x="825" y="593"/>
                </a:lnTo>
                <a:lnTo>
                  <a:pt x="815" y="586"/>
                </a:lnTo>
                <a:lnTo>
                  <a:pt x="805" y="580"/>
                </a:lnTo>
                <a:lnTo>
                  <a:pt x="795" y="575"/>
                </a:lnTo>
                <a:lnTo>
                  <a:pt x="784" y="571"/>
                </a:lnTo>
                <a:lnTo>
                  <a:pt x="773" y="567"/>
                </a:lnTo>
                <a:lnTo>
                  <a:pt x="762" y="564"/>
                </a:lnTo>
                <a:lnTo>
                  <a:pt x="751" y="562"/>
                </a:lnTo>
                <a:lnTo>
                  <a:pt x="739" y="560"/>
                </a:lnTo>
                <a:lnTo>
                  <a:pt x="727" y="560"/>
                </a:lnTo>
                <a:lnTo>
                  <a:pt x="717" y="560"/>
                </a:lnTo>
                <a:lnTo>
                  <a:pt x="705" y="561"/>
                </a:lnTo>
                <a:lnTo>
                  <a:pt x="693" y="563"/>
                </a:lnTo>
                <a:lnTo>
                  <a:pt x="681" y="566"/>
                </a:lnTo>
                <a:lnTo>
                  <a:pt x="671" y="570"/>
                </a:lnTo>
                <a:lnTo>
                  <a:pt x="546" y="446"/>
                </a:lnTo>
                <a:lnTo>
                  <a:pt x="671" y="323"/>
                </a:lnTo>
                <a:lnTo>
                  <a:pt x="683" y="327"/>
                </a:lnTo>
                <a:lnTo>
                  <a:pt x="697" y="329"/>
                </a:lnTo>
                <a:lnTo>
                  <a:pt x="711" y="331"/>
                </a:lnTo>
                <a:lnTo>
                  <a:pt x="725" y="331"/>
                </a:lnTo>
                <a:lnTo>
                  <a:pt x="742" y="331"/>
                </a:lnTo>
                <a:lnTo>
                  <a:pt x="758" y="329"/>
                </a:lnTo>
                <a:lnTo>
                  <a:pt x="774" y="325"/>
                </a:lnTo>
                <a:lnTo>
                  <a:pt x="789" y="319"/>
                </a:lnTo>
                <a:lnTo>
                  <a:pt x="803" y="313"/>
                </a:lnTo>
                <a:lnTo>
                  <a:pt x="817" y="304"/>
                </a:lnTo>
                <a:lnTo>
                  <a:pt x="831" y="295"/>
                </a:lnTo>
                <a:lnTo>
                  <a:pt x="843" y="284"/>
                </a:lnTo>
                <a:lnTo>
                  <a:pt x="851" y="275"/>
                </a:lnTo>
                <a:lnTo>
                  <a:pt x="859" y="265"/>
                </a:lnTo>
                <a:lnTo>
                  <a:pt x="866" y="254"/>
                </a:lnTo>
                <a:lnTo>
                  <a:pt x="873" y="243"/>
                </a:lnTo>
                <a:lnTo>
                  <a:pt x="877" y="233"/>
                </a:lnTo>
                <a:lnTo>
                  <a:pt x="882" y="221"/>
                </a:lnTo>
                <a:lnTo>
                  <a:pt x="886" y="210"/>
                </a:lnTo>
                <a:lnTo>
                  <a:pt x="889" y="199"/>
                </a:lnTo>
                <a:lnTo>
                  <a:pt x="890" y="187"/>
                </a:lnTo>
                <a:lnTo>
                  <a:pt x="891" y="175"/>
                </a:lnTo>
                <a:lnTo>
                  <a:pt x="891" y="163"/>
                </a:lnTo>
                <a:lnTo>
                  <a:pt x="891" y="151"/>
                </a:lnTo>
                <a:lnTo>
                  <a:pt x="889" y="140"/>
                </a:lnTo>
                <a:lnTo>
                  <a:pt x="886" y="128"/>
                </a:lnTo>
                <a:lnTo>
                  <a:pt x="882" y="116"/>
                </a:lnTo>
                <a:lnTo>
                  <a:pt x="878" y="104"/>
                </a:lnTo>
                <a:lnTo>
                  <a:pt x="876" y="101"/>
                </a:lnTo>
                <a:lnTo>
                  <a:pt x="874" y="98"/>
                </a:lnTo>
                <a:lnTo>
                  <a:pt x="871" y="96"/>
                </a:lnTo>
                <a:lnTo>
                  <a:pt x="866" y="96"/>
                </a:lnTo>
                <a:lnTo>
                  <a:pt x="863" y="95"/>
                </a:lnTo>
                <a:lnTo>
                  <a:pt x="859" y="96"/>
                </a:lnTo>
                <a:lnTo>
                  <a:pt x="856" y="98"/>
                </a:lnTo>
                <a:lnTo>
                  <a:pt x="852" y="100"/>
                </a:lnTo>
                <a:lnTo>
                  <a:pt x="785" y="179"/>
                </a:lnTo>
                <a:lnTo>
                  <a:pt x="718" y="179"/>
                </a:lnTo>
                <a:lnTo>
                  <a:pt x="718" y="105"/>
                </a:lnTo>
                <a:lnTo>
                  <a:pt x="795" y="38"/>
                </a:lnTo>
                <a:lnTo>
                  <a:pt x="797" y="36"/>
                </a:lnTo>
                <a:lnTo>
                  <a:pt x="799" y="33"/>
                </a:lnTo>
                <a:lnTo>
                  <a:pt x="799" y="28"/>
                </a:lnTo>
                <a:lnTo>
                  <a:pt x="799" y="25"/>
                </a:lnTo>
                <a:lnTo>
                  <a:pt x="798" y="21"/>
                </a:lnTo>
                <a:lnTo>
                  <a:pt x="796" y="18"/>
                </a:lnTo>
                <a:lnTo>
                  <a:pt x="794" y="15"/>
                </a:lnTo>
                <a:lnTo>
                  <a:pt x="790" y="13"/>
                </a:lnTo>
                <a:lnTo>
                  <a:pt x="774" y="7"/>
                </a:lnTo>
                <a:lnTo>
                  <a:pt x="758" y="3"/>
                </a:lnTo>
                <a:lnTo>
                  <a:pt x="742" y="1"/>
                </a:lnTo>
                <a:lnTo>
                  <a:pt x="725" y="0"/>
                </a:lnTo>
                <a:lnTo>
                  <a:pt x="709" y="1"/>
                </a:lnTo>
                <a:lnTo>
                  <a:pt x="693" y="3"/>
                </a:lnTo>
                <a:lnTo>
                  <a:pt x="677" y="7"/>
                </a:lnTo>
                <a:lnTo>
                  <a:pt x="662" y="12"/>
                </a:lnTo>
                <a:lnTo>
                  <a:pt x="647" y="20"/>
                </a:lnTo>
                <a:lnTo>
                  <a:pt x="633" y="28"/>
                </a:lnTo>
                <a:lnTo>
                  <a:pt x="620" y="38"/>
                </a:lnTo>
                <a:lnTo>
                  <a:pt x="609" y="49"/>
                </a:lnTo>
                <a:lnTo>
                  <a:pt x="600" y="57"/>
                </a:lnTo>
                <a:lnTo>
                  <a:pt x="592" y="67"/>
                </a:lnTo>
                <a:lnTo>
                  <a:pt x="586" y="77"/>
                </a:lnTo>
                <a:lnTo>
                  <a:pt x="580" y="86"/>
                </a:lnTo>
                <a:lnTo>
                  <a:pt x="574" y="97"/>
                </a:lnTo>
                <a:lnTo>
                  <a:pt x="570" y="108"/>
                </a:lnTo>
                <a:lnTo>
                  <a:pt x="567" y="118"/>
                </a:lnTo>
                <a:lnTo>
                  <a:pt x="564" y="129"/>
                </a:lnTo>
                <a:lnTo>
                  <a:pt x="561" y="141"/>
                </a:lnTo>
                <a:lnTo>
                  <a:pt x="560" y="153"/>
                </a:lnTo>
                <a:lnTo>
                  <a:pt x="559" y="163"/>
                </a:lnTo>
                <a:lnTo>
                  <a:pt x="560" y="175"/>
                </a:lnTo>
                <a:lnTo>
                  <a:pt x="561" y="187"/>
                </a:lnTo>
                <a:lnTo>
                  <a:pt x="563" y="199"/>
                </a:lnTo>
                <a:lnTo>
                  <a:pt x="566" y="209"/>
                </a:lnTo>
                <a:lnTo>
                  <a:pt x="569" y="221"/>
                </a:lnTo>
                <a:lnTo>
                  <a:pt x="446" y="345"/>
                </a:lnTo>
                <a:lnTo>
                  <a:pt x="322" y="221"/>
                </a:lnTo>
                <a:lnTo>
                  <a:pt x="325" y="209"/>
                </a:lnTo>
                <a:lnTo>
                  <a:pt x="328" y="199"/>
                </a:lnTo>
                <a:lnTo>
                  <a:pt x="330" y="187"/>
                </a:lnTo>
                <a:lnTo>
                  <a:pt x="331" y="175"/>
                </a:lnTo>
                <a:lnTo>
                  <a:pt x="331" y="163"/>
                </a:lnTo>
                <a:lnTo>
                  <a:pt x="330" y="153"/>
                </a:lnTo>
                <a:lnTo>
                  <a:pt x="329" y="141"/>
                </a:lnTo>
                <a:lnTo>
                  <a:pt x="327" y="129"/>
                </a:lnTo>
                <a:lnTo>
                  <a:pt x="324" y="118"/>
                </a:lnTo>
                <a:lnTo>
                  <a:pt x="321" y="108"/>
                </a:lnTo>
                <a:lnTo>
                  <a:pt x="316" y="97"/>
                </a:lnTo>
                <a:lnTo>
                  <a:pt x="311" y="86"/>
                </a:lnTo>
                <a:lnTo>
                  <a:pt x="305" y="77"/>
                </a:lnTo>
                <a:lnTo>
                  <a:pt x="298" y="67"/>
                </a:lnTo>
                <a:lnTo>
                  <a:pt x="291" y="57"/>
                </a:lnTo>
                <a:lnTo>
                  <a:pt x="282" y="49"/>
                </a:lnTo>
                <a:lnTo>
                  <a:pt x="274" y="40"/>
                </a:lnTo>
                <a:lnTo>
                  <a:pt x="264" y="33"/>
                </a:lnTo>
                <a:lnTo>
                  <a:pt x="253" y="25"/>
                </a:lnTo>
                <a:lnTo>
                  <a:pt x="243" y="20"/>
                </a:lnTo>
                <a:lnTo>
                  <a:pt x="232" y="15"/>
                </a:lnTo>
                <a:lnTo>
                  <a:pt x="221" y="10"/>
                </a:lnTo>
                <a:lnTo>
                  <a:pt x="209" y="6"/>
                </a:lnTo>
                <a:lnTo>
                  <a:pt x="199" y="4"/>
                </a:lnTo>
                <a:lnTo>
                  <a:pt x="187" y="2"/>
                </a:lnTo>
                <a:lnTo>
                  <a:pt x="175" y="1"/>
                </a:lnTo>
                <a:lnTo>
                  <a:pt x="162" y="1"/>
                </a:lnTo>
                <a:lnTo>
                  <a:pt x="151" y="2"/>
                </a:lnTo>
                <a:lnTo>
                  <a:pt x="139" y="3"/>
                </a:lnTo>
                <a:lnTo>
                  <a:pt x="127" y="5"/>
                </a:lnTo>
                <a:lnTo>
                  <a:pt x="115" y="9"/>
                </a:lnTo>
                <a:lnTo>
                  <a:pt x="103" y="13"/>
                </a:lnTo>
                <a:lnTo>
                  <a:pt x="100" y="16"/>
                </a:lnTo>
                <a:lnTo>
                  <a:pt x="97" y="18"/>
                </a:lnTo>
                <a:lnTo>
                  <a:pt x="96" y="21"/>
                </a:lnTo>
                <a:lnTo>
                  <a:pt x="95" y="25"/>
                </a:lnTo>
                <a:lnTo>
                  <a:pt x="94" y="28"/>
                </a:lnTo>
                <a:lnTo>
                  <a:pt x="95" y="33"/>
                </a:lnTo>
                <a:lnTo>
                  <a:pt x="97" y="36"/>
                </a:lnTo>
                <a:lnTo>
                  <a:pt x="99" y="38"/>
                </a:lnTo>
                <a:lnTo>
                  <a:pt x="179" y="105"/>
                </a:lnTo>
                <a:lnTo>
                  <a:pt x="179" y="179"/>
                </a:lnTo>
                <a:lnTo>
                  <a:pt x="106" y="179"/>
                </a:lnTo>
                <a:lnTo>
                  <a:pt x="38" y="100"/>
                </a:lnTo>
                <a:lnTo>
                  <a:pt x="35" y="98"/>
                </a:lnTo>
                <a:lnTo>
                  <a:pt x="32" y="96"/>
                </a:lnTo>
                <a:lnTo>
                  <a:pt x="28" y="95"/>
                </a:lnTo>
                <a:lnTo>
                  <a:pt x="24" y="96"/>
                </a:lnTo>
                <a:lnTo>
                  <a:pt x="20" y="96"/>
                </a:lnTo>
                <a:lnTo>
                  <a:pt x="17" y="98"/>
                </a:lnTo>
                <a:lnTo>
                  <a:pt x="15" y="101"/>
                </a:lnTo>
                <a:lnTo>
                  <a:pt x="13" y="104"/>
                </a:lnTo>
                <a:lnTo>
                  <a:pt x="8" y="116"/>
                </a:lnTo>
                <a:lnTo>
                  <a:pt x="5" y="128"/>
                </a:lnTo>
                <a:lnTo>
                  <a:pt x="2" y="140"/>
                </a:lnTo>
                <a:lnTo>
                  <a:pt x="1" y="151"/>
                </a:lnTo>
                <a:lnTo>
                  <a:pt x="0" y="164"/>
                </a:lnTo>
                <a:lnTo>
                  <a:pt x="0" y="176"/>
                </a:lnTo>
                <a:lnTo>
                  <a:pt x="1" y="188"/>
                </a:lnTo>
                <a:lnTo>
                  <a:pt x="3" y="200"/>
                </a:lnTo>
                <a:lnTo>
                  <a:pt x="5" y="211"/>
                </a:lnTo>
                <a:lnTo>
                  <a:pt x="9" y="223"/>
                </a:lnTo>
                <a:lnTo>
                  <a:pt x="14" y="235"/>
                </a:lnTo>
                <a:lnTo>
                  <a:pt x="19" y="246"/>
                </a:lnTo>
                <a:lnTo>
                  <a:pt x="24" y="256"/>
                </a:lnTo>
                <a:lnTo>
                  <a:pt x="32" y="266"/>
                </a:lnTo>
                <a:lnTo>
                  <a:pt x="39" y="276"/>
                </a:lnTo>
                <a:lnTo>
                  <a:pt x="48" y="285"/>
                </a:lnTo>
                <a:lnTo>
                  <a:pt x="56" y="294"/>
                </a:lnTo>
                <a:lnTo>
                  <a:pt x="66" y="300"/>
                </a:lnTo>
                <a:lnTo>
                  <a:pt x="76" y="308"/>
                </a:lnTo>
                <a:lnTo>
                  <a:pt x="85" y="313"/>
                </a:lnTo>
                <a:lnTo>
                  <a:pt x="96" y="318"/>
                </a:lnTo>
                <a:lnTo>
                  <a:pt x="107" y="323"/>
                </a:lnTo>
                <a:lnTo>
                  <a:pt x="117" y="326"/>
                </a:lnTo>
                <a:lnTo>
                  <a:pt x="128" y="329"/>
                </a:lnTo>
                <a:lnTo>
                  <a:pt x="140" y="331"/>
                </a:lnTo>
                <a:lnTo>
                  <a:pt x="152" y="332"/>
                </a:lnTo>
                <a:lnTo>
                  <a:pt x="162" y="333"/>
                </a:lnTo>
                <a:lnTo>
                  <a:pt x="174" y="332"/>
                </a:lnTo>
                <a:lnTo>
                  <a:pt x="186" y="331"/>
                </a:lnTo>
                <a:lnTo>
                  <a:pt x="198" y="329"/>
                </a:lnTo>
                <a:lnTo>
                  <a:pt x="209" y="327"/>
                </a:lnTo>
                <a:lnTo>
                  <a:pt x="220" y="323"/>
                </a:lnTo>
                <a:lnTo>
                  <a:pt x="344" y="447"/>
                </a:lnTo>
                <a:lnTo>
                  <a:pt x="220" y="570"/>
                </a:lnTo>
                <a:lnTo>
                  <a:pt x="207" y="566"/>
                </a:lnTo>
                <a:lnTo>
                  <a:pt x="193" y="562"/>
                </a:lnTo>
                <a:lnTo>
                  <a:pt x="179" y="561"/>
                </a:lnTo>
                <a:lnTo>
                  <a:pt x="166" y="560"/>
                </a:lnTo>
                <a:lnTo>
                  <a:pt x="148" y="561"/>
                </a:lnTo>
                <a:lnTo>
                  <a:pt x="132" y="563"/>
                </a:lnTo>
                <a:lnTo>
                  <a:pt x="117" y="568"/>
                </a:lnTo>
                <a:lnTo>
                  <a:pt x="101" y="573"/>
                </a:lnTo>
                <a:lnTo>
                  <a:pt x="87" y="580"/>
                </a:lnTo>
                <a:lnTo>
                  <a:pt x="74" y="588"/>
                </a:lnTo>
                <a:lnTo>
                  <a:pt x="61" y="598"/>
                </a:lnTo>
                <a:lnTo>
                  <a:pt x="48" y="608"/>
                </a:lnTo>
                <a:lnTo>
                  <a:pt x="39" y="618"/>
                </a:lnTo>
                <a:lnTo>
                  <a:pt x="32" y="628"/>
                </a:lnTo>
                <a:lnTo>
                  <a:pt x="24" y="638"/>
                </a:lnTo>
                <a:lnTo>
                  <a:pt x="19" y="649"/>
                </a:lnTo>
                <a:lnTo>
                  <a:pt x="14" y="660"/>
                </a:lnTo>
                <a:lnTo>
                  <a:pt x="9" y="671"/>
                </a:lnTo>
                <a:lnTo>
                  <a:pt x="5" y="683"/>
                </a:lnTo>
                <a:lnTo>
                  <a:pt x="3" y="695"/>
                </a:lnTo>
                <a:lnTo>
                  <a:pt x="1" y="707"/>
                </a:lnTo>
                <a:lnTo>
                  <a:pt x="0" y="719"/>
                </a:lnTo>
                <a:lnTo>
                  <a:pt x="0" y="730"/>
                </a:lnTo>
                <a:lnTo>
                  <a:pt x="1" y="743"/>
                </a:lnTo>
                <a:lnTo>
                  <a:pt x="2" y="755"/>
                </a:lnTo>
                <a:lnTo>
                  <a:pt x="5" y="767"/>
                </a:lnTo>
                <a:lnTo>
                  <a:pt x="8" y="778"/>
                </a:lnTo>
                <a:lnTo>
                  <a:pt x="13" y="790"/>
                </a:lnTo>
                <a:lnTo>
                  <a:pt x="15" y="793"/>
                </a:lnTo>
                <a:lnTo>
                  <a:pt x="17" y="797"/>
                </a:lnTo>
                <a:lnTo>
                  <a:pt x="20" y="799"/>
                </a:lnTo>
                <a:lnTo>
                  <a:pt x="24" y="800"/>
                </a:lnTo>
                <a:lnTo>
                  <a:pt x="28" y="800"/>
                </a:lnTo>
                <a:lnTo>
                  <a:pt x="32" y="799"/>
                </a:lnTo>
                <a:lnTo>
                  <a:pt x="35" y="798"/>
                </a:lnTo>
                <a:lnTo>
                  <a:pt x="38" y="796"/>
                </a:lnTo>
                <a:lnTo>
                  <a:pt x="106" y="717"/>
                </a:lnTo>
                <a:lnTo>
                  <a:pt x="179" y="717"/>
                </a:lnTo>
                <a:lnTo>
                  <a:pt x="179" y="786"/>
                </a:lnTo>
                <a:lnTo>
                  <a:pt x="99" y="853"/>
                </a:lnTo>
                <a:lnTo>
                  <a:pt x="97" y="857"/>
                </a:lnTo>
                <a:lnTo>
                  <a:pt x="95" y="860"/>
                </a:lnTo>
                <a:lnTo>
                  <a:pt x="94" y="863"/>
                </a:lnTo>
                <a:lnTo>
                  <a:pt x="95" y="867"/>
                </a:lnTo>
                <a:lnTo>
                  <a:pt x="96" y="871"/>
                </a:lnTo>
                <a:lnTo>
                  <a:pt x="97" y="875"/>
                </a:lnTo>
                <a:lnTo>
                  <a:pt x="100" y="877"/>
                </a:lnTo>
                <a:lnTo>
                  <a:pt x="103" y="879"/>
                </a:lnTo>
                <a:lnTo>
                  <a:pt x="120" y="884"/>
                </a:lnTo>
                <a:lnTo>
                  <a:pt x="135" y="889"/>
                </a:lnTo>
                <a:lnTo>
                  <a:pt x="152" y="892"/>
                </a:lnTo>
                <a:lnTo>
                  <a:pt x="168" y="893"/>
                </a:lnTo>
                <a:lnTo>
                  <a:pt x="168" y="893"/>
                </a:lnTo>
                <a:lnTo>
                  <a:pt x="184" y="892"/>
                </a:lnTo>
                <a:lnTo>
                  <a:pt x="200" y="889"/>
                </a:lnTo>
                <a:lnTo>
                  <a:pt x="216" y="885"/>
                </a:lnTo>
                <a:lnTo>
                  <a:pt x="231" y="879"/>
                </a:lnTo>
                <a:lnTo>
                  <a:pt x="245" y="873"/>
                </a:lnTo>
                <a:lnTo>
                  <a:pt x="259" y="864"/>
                </a:lnTo>
                <a:lnTo>
                  <a:pt x="271" y="854"/>
                </a:lnTo>
                <a:lnTo>
                  <a:pt x="284" y="843"/>
                </a:lnTo>
                <a:lnTo>
                  <a:pt x="292" y="834"/>
                </a:lnTo>
                <a:lnTo>
                  <a:pt x="299" y="825"/>
                </a:lnTo>
                <a:lnTo>
                  <a:pt x="306" y="816"/>
                </a:lnTo>
                <a:lnTo>
                  <a:pt x="312" y="806"/>
                </a:lnTo>
                <a:lnTo>
                  <a:pt x="317" y="796"/>
                </a:lnTo>
                <a:lnTo>
                  <a:pt x="322" y="785"/>
                </a:lnTo>
                <a:lnTo>
                  <a:pt x="325" y="774"/>
                </a:lnTo>
                <a:lnTo>
                  <a:pt x="328" y="763"/>
                </a:lnTo>
                <a:lnTo>
                  <a:pt x="330" y="752"/>
                </a:lnTo>
                <a:lnTo>
                  <a:pt x="331" y="741"/>
                </a:lnTo>
                <a:lnTo>
                  <a:pt x="331" y="729"/>
                </a:lnTo>
                <a:lnTo>
                  <a:pt x="331" y="717"/>
                </a:lnTo>
                <a:lnTo>
                  <a:pt x="330" y="706"/>
                </a:lnTo>
                <a:lnTo>
                  <a:pt x="328" y="694"/>
                </a:lnTo>
                <a:lnTo>
                  <a:pt x="325" y="682"/>
                </a:lnTo>
                <a:lnTo>
                  <a:pt x="322" y="671"/>
                </a:lnTo>
                <a:lnTo>
                  <a:pt x="446" y="547"/>
                </a:lnTo>
                <a:lnTo>
                  <a:pt x="569" y="671"/>
                </a:lnTo>
                <a:lnTo>
                  <a:pt x="566" y="682"/>
                </a:lnTo>
                <a:lnTo>
                  <a:pt x="563" y="694"/>
                </a:lnTo>
                <a:lnTo>
                  <a:pt x="561" y="706"/>
                </a:lnTo>
                <a:lnTo>
                  <a:pt x="560" y="716"/>
                </a:lnTo>
                <a:lnTo>
                  <a:pt x="559" y="728"/>
                </a:lnTo>
                <a:lnTo>
                  <a:pt x="560" y="740"/>
                </a:lnTo>
                <a:lnTo>
                  <a:pt x="561" y="752"/>
                </a:lnTo>
                <a:lnTo>
                  <a:pt x="564" y="762"/>
                </a:lnTo>
                <a:lnTo>
                  <a:pt x="567" y="774"/>
                </a:lnTo>
                <a:lnTo>
                  <a:pt x="570" y="785"/>
                </a:lnTo>
                <a:lnTo>
                  <a:pt x="574" y="796"/>
                </a:lnTo>
                <a:lnTo>
                  <a:pt x="580" y="805"/>
                </a:lnTo>
                <a:lnTo>
                  <a:pt x="586" y="816"/>
                </a:lnTo>
                <a:lnTo>
                  <a:pt x="592" y="825"/>
                </a:lnTo>
                <a:lnTo>
                  <a:pt x="600" y="834"/>
                </a:lnTo>
                <a:lnTo>
                  <a:pt x="609" y="843"/>
                </a:lnTo>
                <a:lnTo>
                  <a:pt x="620" y="854"/>
                </a:lnTo>
                <a:lnTo>
                  <a:pt x="634" y="864"/>
                </a:lnTo>
                <a:lnTo>
                  <a:pt x="648" y="873"/>
                </a:lnTo>
                <a:lnTo>
                  <a:pt x="662" y="879"/>
                </a:lnTo>
                <a:lnTo>
                  <a:pt x="678" y="885"/>
                </a:lnTo>
                <a:lnTo>
                  <a:pt x="693" y="889"/>
                </a:lnTo>
                <a:lnTo>
                  <a:pt x="709" y="892"/>
                </a:lnTo>
                <a:lnTo>
                  <a:pt x="725" y="893"/>
                </a:lnTo>
                <a:lnTo>
                  <a:pt x="741" y="892"/>
                </a:lnTo>
                <a:lnTo>
                  <a:pt x="758" y="889"/>
                </a:lnTo>
                <a:lnTo>
                  <a:pt x="774" y="884"/>
                </a:lnTo>
                <a:lnTo>
                  <a:pt x="790" y="879"/>
                </a:lnTo>
                <a:lnTo>
                  <a:pt x="794" y="877"/>
                </a:lnTo>
                <a:lnTo>
                  <a:pt x="796" y="875"/>
                </a:lnTo>
                <a:lnTo>
                  <a:pt x="798" y="871"/>
                </a:lnTo>
                <a:lnTo>
                  <a:pt x="799" y="867"/>
                </a:lnTo>
                <a:lnTo>
                  <a:pt x="799" y="863"/>
                </a:lnTo>
                <a:lnTo>
                  <a:pt x="799" y="860"/>
                </a:lnTo>
                <a:lnTo>
                  <a:pt x="797" y="857"/>
                </a:lnTo>
                <a:lnTo>
                  <a:pt x="795" y="853"/>
                </a:lnTo>
                <a:lnTo>
                  <a:pt x="718" y="786"/>
                </a:lnTo>
                <a:lnTo>
                  <a:pt x="718" y="717"/>
                </a:lnTo>
                <a:lnTo>
                  <a:pt x="785" y="717"/>
                </a:lnTo>
                <a:lnTo>
                  <a:pt x="854" y="796"/>
                </a:lnTo>
                <a:lnTo>
                  <a:pt x="856" y="798"/>
                </a:lnTo>
                <a:lnTo>
                  <a:pt x="859" y="799"/>
                </a:lnTo>
                <a:lnTo>
                  <a:pt x="863" y="800"/>
                </a:lnTo>
                <a:lnTo>
                  <a:pt x="866" y="800"/>
                </a:lnTo>
                <a:lnTo>
                  <a:pt x="871" y="799"/>
                </a:lnTo>
                <a:lnTo>
                  <a:pt x="874" y="797"/>
                </a:lnTo>
                <a:lnTo>
                  <a:pt x="876" y="793"/>
                </a:lnTo>
                <a:lnTo>
                  <a:pt x="878" y="790"/>
                </a:lnTo>
                <a:lnTo>
                  <a:pt x="882" y="778"/>
                </a:lnTo>
                <a:lnTo>
                  <a:pt x="886" y="767"/>
                </a:lnTo>
                <a:lnTo>
                  <a:pt x="889" y="755"/>
                </a:lnTo>
                <a:lnTo>
                  <a:pt x="891" y="743"/>
                </a:lnTo>
                <a:lnTo>
                  <a:pt x="891" y="730"/>
                </a:lnTo>
                <a:lnTo>
                  <a:pt x="891" y="719"/>
                </a:lnTo>
                <a:lnTo>
                  <a:pt x="890" y="707"/>
                </a:lnTo>
                <a:lnTo>
                  <a:pt x="889" y="695"/>
                </a:lnTo>
                <a:lnTo>
                  <a:pt x="886" y="683"/>
                </a:lnTo>
                <a:lnTo>
                  <a:pt x="882" y="671"/>
                </a:lnTo>
                <a:lnTo>
                  <a:pt x="877" y="660"/>
                </a:lnTo>
                <a:lnTo>
                  <a:pt x="872" y="649"/>
                </a:lnTo>
                <a:lnTo>
                  <a:pt x="866" y="638"/>
                </a:lnTo>
                <a:lnTo>
                  <a:pt x="859" y="628"/>
                </a:lnTo>
                <a:lnTo>
                  <a:pt x="851" y="618"/>
                </a:lnTo>
                <a:lnTo>
                  <a:pt x="843" y="608"/>
                </a:lnTo>
                <a:close/>
              </a:path>
            </a:pathLst>
          </a:custGeom>
          <a:solidFill>
            <a:schemeClr val="bg1"/>
          </a:solidFill>
          <a:ln>
            <a:noFill/>
          </a:ln>
        </p:spPr>
        <p:txBody>
          <a:bodyPr vert="horz" wrap="square" lIns="97536" tIns="48768" rIns="97536" bIns="48768" numCol="1" anchor="t" anchorCtr="0" compatLnSpc="1">
            <a:prstTxWarp prst="textNoShape">
              <a:avLst/>
            </a:prstTxWarp>
          </a:bodyPr>
          <a:lstStyle/>
          <a:p>
            <a:pPr algn="l" defTabSz="975390" hangingPunct="1">
              <a:defRPr/>
            </a:pPr>
            <a:endParaRPr lang="en-US" sz="1920" kern="1200">
              <a:solidFill>
                <a:prstClr val="black"/>
              </a:solidFill>
              <a:latin typeface="等线" panose="020F0502020204030204"/>
            </a:endParaRPr>
          </a:p>
        </p:txBody>
      </p:sp>
    </p:spTree>
    <p:extLst>
      <p:ext uri="{BB962C8B-B14F-4D97-AF65-F5344CB8AC3E}">
        <p14:creationId xmlns:p14="http://schemas.microsoft.com/office/powerpoint/2010/main" val="34761682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D7452CA9-0C07-451D-AC92-90DA03020D5A}"/>
              </a:ext>
            </a:extLst>
          </p:cNvPr>
          <p:cNvPicPr>
            <a:picLocks noChangeAspect="1"/>
          </p:cNvPicPr>
          <p:nvPr/>
        </p:nvPicPr>
        <p:blipFill>
          <a:blip r:embed="rId2"/>
          <a:stretch>
            <a:fillRect/>
          </a:stretch>
        </p:blipFill>
        <p:spPr>
          <a:xfrm>
            <a:off x="286374" y="1690738"/>
            <a:ext cx="11562080" cy="4799355"/>
          </a:xfrm>
          <a:prstGeom prst="rect">
            <a:avLst/>
          </a:prstGeom>
        </p:spPr>
      </p:pic>
      <p:sp>
        <p:nvSpPr>
          <p:cNvPr id="4" name="文本框 3">
            <a:extLst>
              <a:ext uri="{FF2B5EF4-FFF2-40B4-BE49-F238E27FC236}">
                <a16:creationId xmlns:a16="http://schemas.microsoft.com/office/drawing/2014/main" id="{55E632E6-53EC-4DB8-9BA8-2BDCADA489B1}"/>
              </a:ext>
            </a:extLst>
          </p:cNvPr>
          <p:cNvSpPr txBox="1"/>
          <p:nvPr/>
        </p:nvSpPr>
        <p:spPr>
          <a:xfrm>
            <a:off x="714576" y="478685"/>
            <a:ext cx="11568873"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3600" b="0" i="0" u="none" strike="noStrike" cap="none" spc="0" normalizeH="0" baseline="0" dirty="0">
                <a:ln>
                  <a:noFill/>
                </a:ln>
                <a:solidFill>
                  <a:srgbClr val="1649FF"/>
                </a:solidFill>
                <a:effectLst/>
                <a:uFillTx/>
                <a:latin typeface="+mn-lt"/>
                <a:ea typeface="+mn-ea"/>
                <a:cs typeface="+mn-cs"/>
                <a:sym typeface="Avenir Light"/>
              </a:rPr>
              <a:t>Efficiency</a:t>
            </a:r>
            <a:r>
              <a:rPr kumimoji="0" lang="zh-CN" altLang="en-US" sz="3600" b="0" i="0" u="none" strike="noStrike" cap="none" spc="0" normalizeH="0" baseline="0" dirty="0">
                <a:ln>
                  <a:noFill/>
                </a:ln>
                <a:solidFill>
                  <a:srgbClr val="1649FF"/>
                </a:solidFill>
                <a:effectLst/>
                <a:uFillTx/>
                <a:latin typeface="+mn-lt"/>
                <a:ea typeface="+mn-ea"/>
                <a:cs typeface="+mn-cs"/>
                <a:sym typeface="Avenir Light"/>
              </a:rPr>
              <a:t> </a:t>
            </a:r>
            <a:r>
              <a:rPr kumimoji="0" lang="en-US" altLang="zh-CN" sz="3600" b="0" i="0" u="none" strike="noStrike" cap="none" spc="0" normalizeH="0" baseline="0" dirty="0">
                <a:ln>
                  <a:noFill/>
                </a:ln>
                <a:solidFill>
                  <a:srgbClr val="1649FF"/>
                </a:solidFill>
                <a:effectLst/>
                <a:uFillTx/>
                <a:latin typeface="+mn-lt"/>
                <a:ea typeface="+mn-ea"/>
                <a:cs typeface="+mn-cs"/>
                <a:sym typeface="Avenir Light"/>
              </a:rPr>
              <a:t>matrix</a:t>
            </a:r>
            <a:r>
              <a:rPr kumimoji="0" lang="zh-CN" altLang="en-US" sz="3600" b="0" i="0" u="none" strike="noStrike" cap="none" spc="0" normalizeH="0" baseline="0" dirty="0">
                <a:ln>
                  <a:noFill/>
                </a:ln>
                <a:solidFill>
                  <a:srgbClr val="1649FF"/>
                </a:solidFill>
                <a:effectLst/>
                <a:uFillTx/>
                <a:latin typeface="+mn-lt"/>
                <a:ea typeface="+mn-ea"/>
                <a:cs typeface="+mn-cs"/>
                <a:sym typeface="Avenir Light"/>
              </a:rPr>
              <a:t> </a:t>
            </a:r>
            <a:r>
              <a:rPr kumimoji="0" lang="en-US" altLang="zh-CN" sz="3600" b="0" i="0" u="none" strike="noStrike" cap="none" spc="0" normalizeH="0" baseline="0" dirty="0">
                <a:ln>
                  <a:noFill/>
                </a:ln>
                <a:solidFill>
                  <a:srgbClr val="1649FF"/>
                </a:solidFill>
                <a:effectLst/>
                <a:uFillTx/>
                <a:latin typeface="+mn-lt"/>
                <a:ea typeface="+mn-ea"/>
                <a:cs typeface="+mn-cs"/>
                <a:sym typeface="Avenir Light"/>
              </a:rPr>
              <a:t>determined</a:t>
            </a:r>
            <a:r>
              <a:rPr kumimoji="0" lang="zh-CN" altLang="en-US" sz="3600" b="0" i="0" u="none" strike="noStrike" cap="none" spc="0" normalizeH="0" baseline="0" dirty="0">
                <a:ln>
                  <a:noFill/>
                </a:ln>
                <a:solidFill>
                  <a:srgbClr val="1649FF"/>
                </a:solidFill>
                <a:effectLst/>
                <a:uFillTx/>
                <a:latin typeface="+mn-lt"/>
                <a:ea typeface="+mn-ea"/>
                <a:cs typeface="+mn-cs"/>
                <a:sym typeface="Avenir Light"/>
              </a:rPr>
              <a:t> </a:t>
            </a:r>
            <a:r>
              <a:rPr kumimoji="0" lang="en-US" altLang="zh-CN" sz="3600" b="0" i="0" u="none" strike="noStrike" cap="none" spc="0" normalizeH="0" baseline="0" dirty="0">
                <a:ln>
                  <a:noFill/>
                </a:ln>
                <a:solidFill>
                  <a:srgbClr val="1649FF"/>
                </a:solidFill>
                <a:effectLst/>
                <a:uFillTx/>
                <a:latin typeface="+mn-lt"/>
                <a:ea typeface="+mn-ea"/>
                <a:cs typeface="+mn-cs"/>
                <a:sym typeface="Avenir Light"/>
              </a:rPr>
              <a:t>by</a:t>
            </a:r>
            <a:r>
              <a:rPr kumimoji="0" lang="zh-CN" altLang="en-US" sz="3600" b="0" i="0" u="none" strike="noStrike" cap="none" spc="0" normalizeH="0" baseline="0" dirty="0">
                <a:ln>
                  <a:noFill/>
                </a:ln>
                <a:solidFill>
                  <a:srgbClr val="1649FF"/>
                </a:solidFill>
                <a:effectLst/>
                <a:uFillTx/>
                <a:latin typeface="+mn-lt"/>
                <a:ea typeface="+mn-ea"/>
                <a:cs typeface="+mn-cs"/>
                <a:sym typeface="Avenir Light"/>
              </a:rPr>
              <a:t> </a:t>
            </a:r>
            <a:r>
              <a:rPr lang="en-US" altLang="zh-CN" sz="3600" b="0" dirty="0">
                <a:solidFill>
                  <a:srgbClr val="1649FF"/>
                </a:solidFill>
                <a:latin typeface="+mn-lt"/>
                <a:ea typeface="+mn-ea"/>
                <a:cs typeface="+mn-cs"/>
                <a:sym typeface="Avenir Light"/>
              </a:rPr>
              <a:t>DL</a:t>
            </a:r>
            <a:r>
              <a:rPr lang="zh-CN" altLang="en-US" sz="3600" b="0" dirty="0">
                <a:solidFill>
                  <a:srgbClr val="1649FF"/>
                </a:solidFill>
                <a:latin typeface="+mn-lt"/>
                <a:ea typeface="+mn-ea"/>
                <a:cs typeface="+mn-cs"/>
                <a:sym typeface="Avenir Light"/>
              </a:rPr>
              <a:t> </a:t>
            </a:r>
            <a:r>
              <a:rPr lang="en-US" altLang="zh-CN" sz="3600" b="0" dirty="0">
                <a:solidFill>
                  <a:srgbClr val="1649FF"/>
                </a:solidFill>
                <a:latin typeface="+mn-lt"/>
                <a:ea typeface="+mn-ea"/>
                <a:cs typeface="+mn-cs"/>
                <a:sym typeface="Avenir Light"/>
              </a:rPr>
              <a:t>multi-classification</a:t>
            </a:r>
            <a:r>
              <a:rPr lang="zh-CN" altLang="en-US" sz="3600" b="0" dirty="0">
                <a:solidFill>
                  <a:srgbClr val="1649FF"/>
                </a:solidFill>
                <a:latin typeface="+mn-lt"/>
                <a:ea typeface="+mn-ea"/>
                <a:cs typeface="+mn-cs"/>
                <a:sym typeface="Avenir Light"/>
              </a:rPr>
              <a:t> </a:t>
            </a:r>
            <a:endParaRPr kumimoji="0" lang="zh-CN" altLang="en-US" sz="3600" b="0" i="0" u="none" strike="noStrike" cap="none" spc="0" normalizeH="0" baseline="0" dirty="0">
              <a:ln>
                <a:noFill/>
              </a:ln>
              <a:solidFill>
                <a:srgbClr val="1649FF"/>
              </a:solidFill>
              <a:effectLst/>
              <a:uFillTx/>
              <a:latin typeface="+mn-lt"/>
              <a:ea typeface="+mn-ea"/>
              <a:cs typeface="+mn-cs"/>
              <a:sym typeface="Avenir Light"/>
            </a:endParaRPr>
          </a:p>
        </p:txBody>
      </p:sp>
      <p:sp>
        <p:nvSpPr>
          <p:cNvPr id="9" name="文本框 8">
            <a:extLst>
              <a:ext uri="{FF2B5EF4-FFF2-40B4-BE49-F238E27FC236}">
                <a16:creationId xmlns:a16="http://schemas.microsoft.com/office/drawing/2014/main" id="{E0D68832-A9C7-405A-91EE-6E6014AD0659}"/>
              </a:ext>
            </a:extLst>
          </p:cNvPr>
          <p:cNvSpPr txBox="1"/>
          <p:nvPr/>
        </p:nvSpPr>
        <p:spPr>
          <a:xfrm>
            <a:off x="1549318" y="7323205"/>
            <a:ext cx="9412834" cy="1333698"/>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4000" b="0" dirty="0">
                <a:solidFill>
                  <a:schemeClr val="bg1"/>
                </a:solidFill>
                <a:sym typeface="Avenir Light"/>
              </a:rPr>
              <a:t>“on-shop”</a:t>
            </a:r>
            <a:r>
              <a:rPr lang="zh-CN" altLang="en-US" sz="4000" b="0" dirty="0">
                <a:solidFill>
                  <a:schemeClr val="bg1"/>
                </a:solidFill>
                <a:sym typeface="Avenir Light"/>
              </a:rPr>
              <a:t> </a:t>
            </a:r>
            <a:r>
              <a:rPr lang="en-US" altLang="zh-CN" sz="4000" b="0" dirty="0">
                <a:solidFill>
                  <a:schemeClr val="bg1"/>
                </a:solidFill>
                <a:sym typeface="Avenir Light"/>
              </a:rPr>
              <a:t>measurement</a:t>
            </a:r>
            <a:r>
              <a:rPr lang="zh-CN" altLang="en-US" dirty="0">
                <a:solidFill>
                  <a:schemeClr val="bg1"/>
                </a:solidFill>
              </a:rPr>
              <a:t> </a:t>
            </a:r>
            <a:r>
              <a:rPr lang="en-US" altLang="zh-CN" dirty="0">
                <a:solidFill>
                  <a:schemeClr val="bg1"/>
                </a:solidFill>
              </a:rPr>
              <a:t>of</a:t>
            </a:r>
            <a:r>
              <a:rPr lang="zh-CN" altLang="en-US" dirty="0">
                <a:solidFill>
                  <a:schemeClr val="bg1"/>
                </a:solidFill>
              </a:rPr>
              <a:t> </a:t>
            </a:r>
            <a:r>
              <a:rPr lang="en-US" altLang="zh-CN" dirty="0">
                <a:solidFill>
                  <a:schemeClr val="bg1"/>
                </a:solidFill>
              </a:rPr>
              <a:t>N</a:t>
            </a:r>
            <a:r>
              <a:rPr lang="zh-CN" altLang="en-US" dirty="0">
                <a:solidFill>
                  <a:schemeClr val="bg1"/>
                </a:solidFill>
              </a:rPr>
              <a:t> </a:t>
            </a:r>
            <a:r>
              <a:rPr lang="en-US" altLang="zh-CN" sz="4000" b="0" dirty="0">
                <a:solidFill>
                  <a:schemeClr val="bg1"/>
                </a:solidFill>
                <a:sym typeface="Avenir Light"/>
              </a:rPr>
              <a:t>quantities</a:t>
            </a:r>
            <a:r>
              <a:rPr lang="zh-CN" altLang="en-US" sz="4000" b="0" dirty="0">
                <a:solidFill>
                  <a:schemeClr val="bg1"/>
                </a:solidFill>
                <a:sym typeface="Avenir Light"/>
              </a:rPr>
              <a:t> </a:t>
            </a:r>
            <a:endParaRPr lang="en-US" altLang="zh-CN" sz="4000" b="0" dirty="0">
              <a:solidFill>
                <a:schemeClr val="bg1"/>
              </a:solidFill>
              <a:sym typeface="Avenir Light"/>
            </a:endParaRPr>
          </a:p>
          <a:p>
            <a:pPr marL="0" marR="0" indent="0" algn="ctr" defTabSz="584200" rtl="0" fontAlgn="auto" latinLnBrk="0" hangingPunct="0">
              <a:lnSpc>
                <a:spcPct val="100000"/>
              </a:lnSpc>
              <a:spcBef>
                <a:spcPts val="0"/>
              </a:spcBef>
              <a:spcAft>
                <a:spcPts val="0"/>
              </a:spcAft>
              <a:buClrTx/>
              <a:buSzTx/>
              <a:buFontTx/>
              <a:buNone/>
              <a:tabLst/>
            </a:pPr>
            <a:r>
              <a:rPr lang="zh-CN" altLang="en-US" sz="4000" b="0" dirty="0">
                <a:solidFill>
                  <a:schemeClr val="bg1"/>
                </a:solidFill>
                <a:sym typeface="Avenir Light"/>
              </a:rPr>
              <a:t> </a:t>
            </a:r>
            <a:r>
              <a:rPr kumimoji="0" lang="en-US" altLang="zh-CN" sz="4000" b="0" i="0" u="none" strike="noStrike" cap="none" spc="0" normalizeH="0" baseline="0" dirty="0">
                <a:ln>
                  <a:noFill/>
                </a:ln>
                <a:solidFill>
                  <a:schemeClr val="bg1"/>
                </a:solidFill>
                <a:effectLst/>
                <a:uFillTx/>
                <a:latin typeface="+mn-lt"/>
                <a:ea typeface="+mn-ea"/>
                <a:cs typeface="+mn-cs"/>
                <a:sym typeface="Avenir Light"/>
              </a:rPr>
              <a:t>more</a:t>
            </a: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 </a:t>
            </a:r>
            <a:r>
              <a:rPr kumimoji="0" lang="en-US" altLang="zh-CN" sz="4000" b="0" i="0" u="none" strike="noStrike" cap="none" spc="0" normalizeH="0" baseline="0" dirty="0">
                <a:ln>
                  <a:noFill/>
                </a:ln>
                <a:solidFill>
                  <a:schemeClr val="bg1"/>
                </a:solidFill>
                <a:effectLst/>
                <a:uFillTx/>
                <a:latin typeface="+mn-lt"/>
                <a:ea typeface="+mn-ea"/>
                <a:cs typeface="+mn-cs"/>
                <a:sym typeface="Avenir Light"/>
              </a:rPr>
              <a:t>efficient</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5" name="灯片编号占位符 4">
            <a:extLst>
              <a:ext uri="{FF2B5EF4-FFF2-40B4-BE49-F238E27FC236}">
                <a16:creationId xmlns:a16="http://schemas.microsoft.com/office/drawing/2014/main" id="{8D0902E8-00ED-894D-A831-73199F07C005}"/>
              </a:ext>
            </a:extLst>
          </p:cNvPr>
          <p:cNvSpPr>
            <a:spLocks noGrp="1"/>
          </p:cNvSpPr>
          <p:nvPr>
            <p:ph type="sldNum" sz="quarter" idx="2"/>
          </p:nvPr>
        </p:nvSpPr>
        <p:spPr>
          <a:xfrm>
            <a:off x="6328884" y="9296400"/>
            <a:ext cx="340259" cy="324306"/>
          </a:xfrm>
          <a:prstGeom prst="rect">
            <a:avLst/>
          </a:prstGeom>
          <a:ln w="12700">
            <a:miter lim="400000"/>
          </a:ln>
        </p:spPr>
        <p:txBody>
          <a:bodyPr wrap="none" lIns="50800" tIns="50800" rIns="50800" bIns="50800">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1600" b="0" i="0" u="none" strike="noStrike" cap="none" spc="0" normalizeH="0" baseline="0">
                <a:ln>
                  <a:noFill/>
                </a:ln>
                <a:solidFill>
                  <a:srgbClr val="FFFFFF"/>
                </a:solidFill>
                <a:effectLst/>
                <a:uFillTx/>
                <a:latin typeface="Helvetica Neue Light"/>
                <a:ea typeface="Helvetica Neue Light"/>
                <a:cs typeface="Helvetica Neue Light"/>
                <a:sym typeface="Helvetica Neue Light"/>
              </a:defRPr>
            </a:lvl1pPr>
            <a:lvl2pPr marL="0" marR="0" indent="228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2pPr>
            <a:lvl3pPr marL="0" marR="0" indent="457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3pPr>
            <a:lvl4pPr marL="0" marR="0" indent="685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4pPr>
            <a:lvl5pPr marL="0" marR="0" indent="9144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5pPr>
            <a:lvl6pPr marL="0" marR="0" indent="11430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6pPr>
            <a:lvl7pPr marL="0" marR="0" indent="13716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7pPr>
            <a:lvl8pPr marL="0" marR="0" indent="16002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8pPr>
            <a:lvl9pPr marL="0" marR="0" indent="1828800" algn="ctr" defTabSz="584200" rtl="0" fontAlgn="auto" latinLnBrk="0" hangingPunct="0">
              <a:lnSpc>
                <a:spcPct val="100000"/>
              </a:lnSpc>
              <a:spcBef>
                <a:spcPts val="0"/>
              </a:spcBef>
              <a:spcAft>
                <a:spcPts val="0"/>
              </a:spcAft>
              <a:buClrTx/>
              <a:buSzTx/>
              <a:buFontTx/>
              <a:buNone/>
              <a:tabLst/>
              <a:defRPr kumimoji="0" sz="2400" b="1" i="0" u="none" strike="noStrike" cap="none" spc="0" normalizeH="0" baseline="0">
                <a:ln>
                  <a:noFill/>
                </a:ln>
                <a:solidFill>
                  <a:srgbClr val="FFFFFF"/>
                </a:solidFill>
                <a:effectLst/>
                <a:uFillTx/>
                <a:latin typeface="Helvetica Neue"/>
                <a:ea typeface="Helvetica Neue"/>
                <a:cs typeface="Helvetica Neue"/>
                <a:sym typeface="Helvetica Neue"/>
              </a:defRPr>
            </a:lvl9pPr>
          </a:lstStyle>
          <a:p>
            <a:fld id="{86CB4B4D-7CA3-9044-876B-883B54F8677D}" type="slidenum">
              <a:rPr lang="en-US" altLang="zh-CN" smtClean="0"/>
              <a:pPr/>
              <a:t>30</a:t>
            </a:fld>
            <a:endParaRPr lang="en-US" altLang="zh-CN"/>
          </a:p>
        </p:txBody>
      </p:sp>
    </p:spTree>
    <p:extLst>
      <p:ext uri="{BB962C8B-B14F-4D97-AF65-F5344CB8AC3E}">
        <p14:creationId xmlns:p14="http://schemas.microsoft.com/office/powerpoint/2010/main" val="372971979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3000" r="-1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8158850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23000" r="-2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552798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F8B2D96A-5DC1-4348-A206-57D035D4398F}"/>
              </a:ext>
            </a:extLst>
          </p:cNvPr>
          <p:cNvSpPr>
            <a:spLocks noGrp="1"/>
          </p:cNvSpPr>
          <p:nvPr>
            <p:ph type="dt" sz="half" idx="10"/>
          </p:nvPr>
        </p:nvSpPr>
        <p:spPr/>
        <p:txBody>
          <a:bodyPr/>
          <a:lstStyle/>
          <a:p>
            <a:r>
              <a:rPr lang="en-US" altLang="zh-CN"/>
              <a:t>2020-09-17</a:t>
            </a:r>
            <a:endParaRPr lang="zh-CN" altLang="en-US"/>
          </a:p>
        </p:txBody>
      </p:sp>
      <p:sp>
        <p:nvSpPr>
          <p:cNvPr id="3" name="页脚占位符 2">
            <a:extLst>
              <a:ext uri="{FF2B5EF4-FFF2-40B4-BE49-F238E27FC236}">
                <a16:creationId xmlns:a16="http://schemas.microsoft.com/office/drawing/2014/main" id="{6FA4C178-EE22-654C-BF44-11EB68F2EA4D}"/>
              </a:ext>
            </a:extLst>
          </p:cNvPr>
          <p:cNvSpPr>
            <a:spLocks noGrp="1"/>
          </p:cNvSpPr>
          <p:nvPr>
            <p:ph type="ftr" sz="quarter" idx="11"/>
          </p:nvPr>
        </p:nvSpPr>
        <p:spPr/>
        <p:txBody>
          <a:bodyPr/>
          <a:lstStyle/>
          <a:p>
            <a:r>
              <a:rPr lang="en" altLang="zh-CN"/>
              <a:t>CEPCSW Tutorial @ IHEP</a:t>
            </a:r>
            <a:endParaRPr lang="zh-CN" altLang="en-US"/>
          </a:p>
        </p:txBody>
      </p:sp>
      <p:pic>
        <p:nvPicPr>
          <p:cNvPr id="5" name="图片 4">
            <a:extLst>
              <a:ext uri="{FF2B5EF4-FFF2-40B4-BE49-F238E27FC236}">
                <a16:creationId xmlns:a16="http://schemas.microsoft.com/office/drawing/2014/main" id="{95E8FB21-44FD-D148-85EF-C7F3C0E1075C}"/>
              </a:ext>
            </a:extLst>
          </p:cNvPr>
          <p:cNvPicPr>
            <a:picLocks noChangeAspect="1"/>
          </p:cNvPicPr>
          <p:nvPr/>
        </p:nvPicPr>
        <p:blipFill>
          <a:blip r:embed="rId2"/>
          <a:stretch>
            <a:fillRect/>
          </a:stretch>
        </p:blipFill>
        <p:spPr>
          <a:xfrm>
            <a:off x="1" y="82573"/>
            <a:ext cx="12979190" cy="9421847"/>
          </a:xfrm>
          <a:prstGeom prst="rect">
            <a:avLst/>
          </a:prstGeom>
        </p:spPr>
      </p:pic>
      <p:sp>
        <p:nvSpPr>
          <p:cNvPr id="7" name="椭圆 6">
            <a:extLst>
              <a:ext uri="{FF2B5EF4-FFF2-40B4-BE49-F238E27FC236}">
                <a16:creationId xmlns:a16="http://schemas.microsoft.com/office/drawing/2014/main" id="{D350124B-FF6B-8246-900F-E12478FB038D}"/>
              </a:ext>
            </a:extLst>
          </p:cNvPr>
          <p:cNvSpPr/>
          <p:nvPr/>
        </p:nvSpPr>
        <p:spPr>
          <a:xfrm>
            <a:off x="7458074" y="600645"/>
            <a:ext cx="4614863" cy="663615"/>
          </a:xfrm>
          <a:prstGeom prst="ellipse">
            <a:avLst/>
          </a:prstGeom>
          <a:solidFill>
            <a:schemeClr val="accent6">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Hard</a:t>
            </a:r>
            <a:r>
              <a:rPr kumimoji="0" lang="zh-CN" altLang="en-US" sz="2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 </a:t>
            </a:r>
            <a:r>
              <a:rPr kumimoji="0" lang="en-US" altLang="zh-CN" sz="2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process</a:t>
            </a:r>
            <a:r>
              <a:rPr kumimoji="0" lang="zh-CN" altLang="en-US" sz="2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 </a:t>
            </a:r>
          </a:p>
        </p:txBody>
      </p:sp>
      <p:cxnSp>
        <p:nvCxnSpPr>
          <p:cNvPr id="9" name="直线连接符 8">
            <a:extLst>
              <a:ext uri="{FF2B5EF4-FFF2-40B4-BE49-F238E27FC236}">
                <a16:creationId xmlns:a16="http://schemas.microsoft.com/office/drawing/2014/main" id="{4BBD8205-78C8-154C-A811-057EC43763D9}"/>
              </a:ext>
            </a:extLst>
          </p:cNvPr>
          <p:cNvCxnSpPr>
            <a:cxnSpLocks/>
          </p:cNvCxnSpPr>
          <p:nvPr/>
        </p:nvCxnSpPr>
        <p:spPr>
          <a:xfrm flipV="1">
            <a:off x="893763" y="1928804"/>
            <a:ext cx="11579225" cy="2"/>
          </a:xfrm>
          <a:prstGeom prst="line">
            <a:avLst/>
          </a:prstGeom>
          <a:noFill/>
          <a:ln w="50800" cap="flat">
            <a:solidFill>
              <a:schemeClr val="accent4"/>
            </a:solidFill>
            <a:prstDash val="dash"/>
            <a:miter lim="400000"/>
          </a:ln>
          <a:effectLst/>
          <a:sp3d/>
        </p:spPr>
        <p:style>
          <a:lnRef idx="0">
            <a:scrgbClr r="0" g="0" b="0"/>
          </a:lnRef>
          <a:fillRef idx="0">
            <a:scrgbClr r="0" g="0" b="0"/>
          </a:fillRef>
          <a:effectRef idx="0">
            <a:scrgbClr r="0" g="0" b="0"/>
          </a:effectRef>
          <a:fontRef idx="none"/>
        </p:style>
      </p:cxnSp>
      <p:cxnSp>
        <p:nvCxnSpPr>
          <p:cNvPr id="11" name="直线连接符 10">
            <a:extLst>
              <a:ext uri="{FF2B5EF4-FFF2-40B4-BE49-F238E27FC236}">
                <a16:creationId xmlns:a16="http://schemas.microsoft.com/office/drawing/2014/main" id="{779FAD93-1BF8-7E46-971E-DE7F3A52F4E8}"/>
              </a:ext>
            </a:extLst>
          </p:cNvPr>
          <p:cNvCxnSpPr>
            <a:cxnSpLocks/>
          </p:cNvCxnSpPr>
          <p:nvPr/>
        </p:nvCxnSpPr>
        <p:spPr>
          <a:xfrm flipV="1">
            <a:off x="960436" y="5853097"/>
            <a:ext cx="11369675" cy="3"/>
          </a:xfrm>
          <a:prstGeom prst="line">
            <a:avLst/>
          </a:prstGeom>
          <a:noFill/>
          <a:ln w="50800" cap="flat">
            <a:solidFill>
              <a:schemeClr val="accent4"/>
            </a:solidFill>
            <a:prstDash val="dash"/>
            <a:miter lim="400000"/>
          </a:ln>
          <a:effectLst/>
          <a:sp3d/>
        </p:spPr>
        <p:style>
          <a:lnRef idx="0">
            <a:scrgbClr r="0" g="0" b="0"/>
          </a:lnRef>
          <a:fillRef idx="0">
            <a:scrgbClr r="0" g="0" b="0"/>
          </a:fillRef>
          <a:effectRef idx="0">
            <a:scrgbClr r="0" g="0" b="0"/>
          </a:effectRef>
          <a:fontRef idx="none"/>
        </p:style>
      </p:cxnSp>
      <p:sp>
        <p:nvSpPr>
          <p:cNvPr id="12" name="椭圆 11">
            <a:extLst>
              <a:ext uri="{FF2B5EF4-FFF2-40B4-BE49-F238E27FC236}">
                <a16:creationId xmlns:a16="http://schemas.microsoft.com/office/drawing/2014/main" id="{63ED4729-9192-C741-A0F3-93EDC9A78CF2}"/>
              </a:ext>
            </a:extLst>
          </p:cNvPr>
          <p:cNvSpPr/>
          <p:nvPr/>
        </p:nvSpPr>
        <p:spPr>
          <a:xfrm>
            <a:off x="7873809" y="2448484"/>
            <a:ext cx="4962526" cy="663615"/>
          </a:xfrm>
          <a:prstGeom prst="ellipse">
            <a:avLst/>
          </a:prstGeom>
          <a:solidFill>
            <a:schemeClr val="accent1">
              <a:lumMod val="20000"/>
              <a:lumOff val="80000"/>
            </a:schemeClr>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Fragmentation</a:t>
            </a:r>
            <a:endParaRPr kumimoji="0" lang="zh-CN" altLang="en-US" sz="2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endParaRPr>
          </a:p>
        </p:txBody>
      </p:sp>
      <p:sp>
        <p:nvSpPr>
          <p:cNvPr id="15" name="椭圆 14">
            <a:extLst>
              <a:ext uri="{FF2B5EF4-FFF2-40B4-BE49-F238E27FC236}">
                <a16:creationId xmlns:a16="http://schemas.microsoft.com/office/drawing/2014/main" id="{6A1DE9DF-A38E-4241-91C3-86958531AB24}"/>
              </a:ext>
            </a:extLst>
          </p:cNvPr>
          <p:cNvSpPr/>
          <p:nvPr/>
        </p:nvSpPr>
        <p:spPr>
          <a:xfrm>
            <a:off x="8951492" y="5478010"/>
            <a:ext cx="4027699" cy="750173"/>
          </a:xfrm>
          <a:prstGeom prst="ellipse">
            <a:avLst/>
          </a:prstGeom>
          <a:solidFill>
            <a:schemeClr val="accent3">
              <a:lumMod val="40000"/>
              <a:lumOff val="60000"/>
            </a:schemeClr>
          </a:solidFill>
          <a:ln/>
        </p:spPr>
        <p:style>
          <a:lnRef idx="2">
            <a:schemeClr val="accent5">
              <a:shade val="50000"/>
            </a:schemeClr>
          </a:lnRef>
          <a:fillRef idx="1">
            <a:schemeClr val="accent5"/>
          </a:fillRef>
          <a:effectRef idx="0">
            <a:schemeClr val="accent5"/>
          </a:effectRef>
          <a:fontRef idx="minor">
            <a:schemeClr val="lt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1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(Final</a:t>
            </a:r>
            <a:r>
              <a:rPr kumimoji="0" lang="zh-CN" altLang="en-US" sz="1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 </a:t>
            </a:r>
            <a:r>
              <a:rPr kumimoji="0" lang="en-US" altLang="zh-CN" sz="1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state</a:t>
            </a:r>
            <a:r>
              <a:rPr kumimoji="0" lang="zh-CN" altLang="en-US" sz="1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 </a:t>
            </a:r>
            <a:r>
              <a:rPr kumimoji="0" lang="en-US" altLang="zh-CN" sz="1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rPr>
              <a:t>particles</a:t>
            </a:r>
            <a:endParaRPr kumimoji="0" lang="zh-CN" altLang="en-US" sz="1400" b="0" i="0" u="none" strike="noStrike" spc="384" normalizeH="0" dirty="0">
              <a:ln>
                <a:noFill/>
              </a:ln>
              <a:solidFill>
                <a:schemeClr val="bg1"/>
              </a:solidFill>
              <a:effectLst/>
              <a:uFillTx/>
              <a:latin typeface="微软雅黑" panose="020B0503020204020204" pitchFamily="34" charset="-122"/>
              <a:ea typeface="微软雅黑" panose="020B0503020204020204" pitchFamily="34" charset="-122"/>
              <a:cs typeface="Avenir Medium"/>
              <a:sym typeface="Avenir Medium"/>
            </a:endParaRPr>
          </a:p>
        </p:txBody>
      </p:sp>
      <p:pic>
        <p:nvPicPr>
          <p:cNvPr id="4" name="图片 3">
            <a:extLst>
              <a:ext uri="{FF2B5EF4-FFF2-40B4-BE49-F238E27FC236}">
                <a16:creationId xmlns:a16="http://schemas.microsoft.com/office/drawing/2014/main" id="{21BA1248-12B8-204B-BBFD-FA337F4A056B}"/>
              </a:ext>
            </a:extLst>
          </p:cNvPr>
          <p:cNvPicPr>
            <a:picLocks noChangeAspect="1"/>
          </p:cNvPicPr>
          <p:nvPr/>
        </p:nvPicPr>
        <p:blipFill>
          <a:blip r:embed="rId3"/>
          <a:stretch>
            <a:fillRect/>
          </a:stretch>
        </p:blipFill>
        <p:spPr>
          <a:xfrm>
            <a:off x="279165" y="271023"/>
            <a:ext cx="3186461" cy="783556"/>
          </a:xfrm>
          <a:prstGeom prst="rect">
            <a:avLst/>
          </a:prstGeom>
        </p:spPr>
      </p:pic>
      <p:pic>
        <p:nvPicPr>
          <p:cNvPr id="8" name="图片 7">
            <a:extLst>
              <a:ext uri="{FF2B5EF4-FFF2-40B4-BE49-F238E27FC236}">
                <a16:creationId xmlns:a16="http://schemas.microsoft.com/office/drawing/2014/main" id="{5EBCA08B-E89D-E145-88AC-F799437C8A9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78110" y="2558182"/>
            <a:ext cx="3588569" cy="2600412"/>
          </a:xfrm>
          <a:prstGeom prst="rect">
            <a:avLst/>
          </a:prstGeom>
        </p:spPr>
      </p:pic>
    </p:spTree>
    <p:extLst>
      <p:ext uri="{BB962C8B-B14F-4D97-AF65-F5344CB8AC3E}">
        <p14:creationId xmlns:p14="http://schemas.microsoft.com/office/powerpoint/2010/main" val="57189852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A95AEB7-6306-874E-B99D-A504E2B98F7B}"/>
              </a:ext>
            </a:extLst>
          </p:cNvPr>
          <p:cNvSpPr>
            <a:spLocks noGrp="1"/>
          </p:cNvSpPr>
          <p:nvPr>
            <p:ph type="dt" sz="half" idx="10"/>
          </p:nvPr>
        </p:nvSpPr>
        <p:spPr/>
        <p:txBody>
          <a:bodyPr/>
          <a:lstStyle/>
          <a:p>
            <a:fld id="{0823BAAD-9B17-D945-AB66-96FB0B71ACAF}" type="datetime1">
              <a:rPr lang="zh-CN" altLang="en-US" smtClean="0"/>
              <a:t>2021/8/18</a:t>
            </a:fld>
            <a:endParaRPr lang="zh-CN" altLang="en-US"/>
          </a:p>
        </p:txBody>
      </p:sp>
      <p:pic>
        <p:nvPicPr>
          <p:cNvPr id="4" name="图片 3">
            <a:extLst>
              <a:ext uri="{FF2B5EF4-FFF2-40B4-BE49-F238E27FC236}">
                <a16:creationId xmlns:a16="http://schemas.microsoft.com/office/drawing/2014/main" id="{61BE77C5-B6E6-DF4A-9F4A-6B3BA94FEBF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971699"/>
            <a:ext cx="13004800" cy="3022029"/>
          </a:xfrm>
          <a:prstGeom prst="rect">
            <a:avLst/>
          </a:prstGeom>
        </p:spPr>
      </p:pic>
      <p:sp>
        <p:nvSpPr>
          <p:cNvPr id="5" name="文本框 4">
            <a:extLst>
              <a:ext uri="{FF2B5EF4-FFF2-40B4-BE49-F238E27FC236}">
                <a16:creationId xmlns:a16="http://schemas.microsoft.com/office/drawing/2014/main" id="{86F9DFF4-6E94-684A-963B-940432EDF2CA}"/>
              </a:ext>
            </a:extLst>
          </p:cNvPr>
          <p:cNvSpPr txBox="1"/>
          <p:nvPr/>
        </p:nvSpPr>
        <p:spPr>
          <a:xfrm>
            <a:off x="2694148" y="-44060"/>
            <a:ext cx="6873677" cy="157992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sz="4800" dirty="0">
                <a:solidFill>
                  <a:schemeClr val="bg1"/>
                </a:solidFill>
                <a:latin typeface="Microsoft YaHei" panose="020B0503020204020204" pitchFamily="34" charset="-122"/>
                <a:ea typeface="Microsoft YaHei" panose="020B0503020204020204" pitchFamily="34" charset="-122"/>
              </a:rPr>
              <a:t>事例中间过程的一个例子</a:t>
            </a:r>
            <a:endParaRPr lang="en-US" altLang="zh-CN" sz="4800" dirty="0">
              <a:solidFill>
                <a:schemeClr val="bg1"/>
              </a:solidFill>
              <a:latin typeface="Microsoft YaHei" panose="020B0503020204020204" pitchFamily="34" charset="-122"/>
              <a:ea typeface="Microsoft YaHei" panose="020B0503020204020204" pitchFamily="34" charset="-122"/>
            </a:endParaRPr>
          </a:p>
          <a:p>
            <a:pPr marL="0" marR="0" indent="0" algn="ctr" defTabSz="584200" rtl="0" fontAlgn="auto" latinLnBrk="0" hangingPunct="0">
              <a:lnSpc>
                <a:spcPct val="100000"/>
              </a:lnSpc>
              <a:spcBef>
                <a:spcPts val="0"/>
              </a:spcBef>
              <a:spcAft>
                <a:spcPts val="0"/>
              </a:spcAft>
              <a:buClrTx/>
              <a:buSzTx/>
              <a:buFontTx/>
              <a:buNone/>
              <a:tabLst/>
            </a:pPr>
            <a:r>
              <a:rPr lang="zh-CN" altLang="en-US" sz="4800" dirty="0">
                <a:solidFill>
                  <a:schemeClr val="bg1"/>
                </a:solidFill>
                <a:latin typeface="Microsoft YaHei" panose="020B0503020204020204" pitchFamily="34" charset="-122"/>
                <a:ea typeface="Microsoft YaHei" panose="020B0503020204020204" pitchFamily="34" charset="-122"/>
              </a:rPr>
              <a:t>级联衰变直到稳定粒子</a:t>
            </a:r>
            <a:endParaRPr kumimoji="0" lang="zh-CN" altLang="en-US" sz="48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endParaRPr>
          </a:p>
        </p:txBody>
      </p:sp>
      <p:sp>
        <p:nvSpPr>
          <p:cNvPr id="6" name="文本框 5">
            <a:extLst>
              <a:ext uri="{FF2B5EF4-FFF2-40B4-BE49-F238E27FC236}">
                <a16:creationId xmlns:a16="http://schemas.microsoft.com/office/drawing/2014/main" id="{2C957648-4523-BF40-8606-1B4AFB2C6A28}"/>
              </a:ext>
            </a:extLst>
          </p:cNvPr>
          <p:cNvSpPr txBox="1"/>
          <p:nvPr/>
        </p:nvSpPr>
        <p:spPr>
          <a:xfrm>
            <a:off x="2356644" y="5860455"/>
            <a:ext cx="7500451" cy="3795911"/>
          </a:xfrm>
          <a:prstGeom prst="rect">
            <a:avLst/>
          </a:prstGeom>
          <a:solidFill>
            <a:schemeClr val="accent3">
              <a:lumMod val="40000"/>
              <a:lumOff val="6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50000"/>
              </a:lnSpc>
              <a:spcBef>
                <a:spcPts val="0"/>
              </a:spcBef>
              <a:spcAft>
                <a:spcPts val="0"/>
              </a:spcAft>
              <a:buClrTx/>
              <a:buSzTx/>
              <a:buFontTx/>
              <a:buNone/>
              <a:tabLst/>
            </a:pPr>
            <a:r>
              <a:rPr kumimoji="0" lang="zh-CN" altLang="en-US"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探测器最多只能知道末态粒子的</a:t>
            </a:r>
            <a:endParaRPr kumimoji="0" lang="en-US" altLang="zh-CN"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zh-CN" altLang="en-US" dirty="0">
                <a:solidFill>
                  <a:schemeClr val="bg1"/>
                </a:solidFill>
                <a:latin typeface="Microsoft YaHei" panose="020B0503020204020204" pitchFamily="34" charset="-122"/>
                <a:ea typeface="Microsoft YaHei" panose="020B0503020204020204" pitchFamily="34" charset="-122"/>
              </a:rPr>
              <a:t>四动量 （有事只有三动量）</a:t>
            </a:r>
            <a:endParaRPr lang="en-US" altLang="zh-CN" dirty="0">
              <a:solidFill>
                <a:schemeClr val="bg1"/>
              </a:solidFill>
              <a:latin typeface="Microsoft YaHei" panose="020B0503020204020204" pitchFamily="34" charset="-122"/>
              <a:ea typeface="Microsoft YaHei" panose="020B0503020204020204" pitchFamily="34" charset="-122"/>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zh-CN" altLang="en-US"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粒子的起点 （</a:t>
            </a:r>
            <a:r>
              <a:rPr kumimoji="0" lang="en-US" altLang="zh-CN"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 r </a:t>
            </a:r>
            <a:r>
              <a:rPr kumimoji="0" lang="zh-CN" altLang="en-US"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a:t>
            </a:r>
            <a:r>
              <a:rPr kumimoji="0" lang="en-US" altLang="zh-CN"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 z</a:t>
            </a:r>
            <a:r>
              <a:rPr kumimoji="0" lang="zh-CN" altLang="en-US"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a:t>
            </a:r>
            <a:endParaRPr kumimoji="0" lang="en-US" altLang="zh-CN"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zh-CN" altLang="en-US" dirty="0">
                <a:solidFill>
                  <a:schemeClr val="bg1"/>
                </a:solidFill>
                <a:latin typeface="Microsoft YaHei" panose="020B0503020204020204" pitchFamily="34" charset="-122"/>
                <a:ea typeface="Microsoft YaHei" panose="020B0503020204020204" pitchFamily="34" charset="-122"/>
              </a:rPr>
              <a:t>粒子的终点 （大小适中的话）</a:t>
            </a:r>
            <a:endParaRPr kumimoji="0" lang="zh-CN" altLang="en-US" sz="40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endParaRPr>
          </a:p>
        </p:txBody>
      </p:sp>
    </p:spTree>
    <p:extLst>
      <p:ext uri="{BB962C8B-B14F-4D97-AF65-F5344CB8AC3E}">
        <p14:creationId xmlns:p14="http://schemas.microsoft.com/office/powerpoint/2010/main" val="342612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8C307AD-2B1C-074B-8443-D22C02DD6BB1}"/>
              </a:ext>
            </a:extLst>
          </p:cNvPr>
          <p:cNvSpPr>
            <a:spLocks noGrp="1"/>
          </p:cNvSpPr>
          <p:nvPr>
            <p:ph type="dt" sz="half" idx="10"/>
          </p:nvPr>
        </p:nvSpPr>
        <p:spPr/>
        <p:txBody>
          <a:bodyPr/>
          <a:lstStyle/>
          <a:p>
            <a:fld id="{87244F04-74DA-1842-96F1-81AD18E72F64}" type="datetime1">
              <a:rPr lang="zh-CN" altLang="en-US" smtClean="0"/>
              <a:t>2021/8/18</a:t>
            </a:fld>
            <a:endParaRPr lang="zh-CN" altLang="en-US"/>
          </a:p>
        </p:txBody>
      </p:sp>
      <p:pic>
        <p:nvPicPr>
          <p:cNvPr id="3" name="图片 2">
            <a:extLst>
              <a:ext uri="{FF2B5EF4-FFF2-40B4-BE49-F238E27FC236}">
                <a16:creationId xmlns:a16="http://schemas.microsoft.com/office/drawing/2014/main" id="{FA629CEA-92A9-6C4B-9307-50571A371114}"/>
              </a:ext>
            </a:extLst>
          </p:cNvPr>
          <p:cNvPicPr>
            <a:picLocks noChangeAspect="1"/>
          </p:cNvPicPr>
          <p:nvPr/>
        </p:nvPicPr>
        <p:blipFill rotWithShape="1">
          <a:blip r:embed="rId3">
            <a:extLst>
              <a:ext uri="{28A0092B-C50C-407E-A947-70E740481C1C}">
                <a14:useLocalDpi xmlns:a14="http://schemas.microsoft.com/office/drawing/2010/main" val="0"/>
              </a:ext>
            </a:extLst>
          </a:blip>
          <a:srcRect b="14725"/>
          <a:stretch/>
        </p:blipFill>
        <p:spPr>
          <a:xfrm>
            <a:off x="134911" y="1382272"/>
            <a:ext cx="12724779" cy="8001571"/>
          </a:xfrm>
          <a:prstGeom prst="rect">
            <a:avLst/>
          </a:prstGeom>
        </p:spPr>
      </p:pic>
      <p:sp>
        <p:nvSpPr>
          <p:cNvPr id="4" name="矩形 3">
            <a:extLst>
              <a:ext uri="{FF2B5EF4-FFF2-40B4-BE49-F238E27FC236}">
                <a16:creationId xmlns:a16="http://schemas.microsoft.com/office/drawing/2014/main" id="{07DDA38D-55B2-5B47-9E68-3D5169267A06}"/>
              </a:ext>
            </a:extLst>
          </p:cNvPr>
          <p:cNvSpPr/>
          <p:nvPr/>
        </p:nvSpPr>
        <p:spPr>
          <a:xfrm>
            <a:off x="3934739" y="190699"/>
            <a:ext cx="5125121" cy="707886"/>
          </a:xfrm>
          <a:prstGeom prst="rect">
            <a:avLst/>
          </a:prstGeom>
        </p:spPr>
        <p:txBody>
          <a:bodyPr wrap="none">
            <a:spAutoFit/>
          </a:bodyPr>
          <a:lstStyle/>
          <a:p>
            <a:r>
              <a:rPr lang="zh-CN" altLang="en-US" dirty="0">
                <a:solidFill>
                  <a:schemeClr val="bg1"/>
                </a:solidFill>
              </a:rPr>
              <a:t>机器学习用于</a:t>
            </a:r>
            <a:r>
              <a:rPr lang="en-US" altLang="zh-CN" dirty="0">
                <a:solidFill>
                  <a:schemeClr val="bg1"/>
                </a:solidFill>
              </a:rPr>
              <a:t>Jet</a:t>
            </a:r>
            <a:r>
              <a:rPr lang="zh-CN" altLang="en-US" dirty="0">
                <a:solidFill>
                  <a:schemeClr val="bg1"/>
                </a:solidFill>
              </a:rPr>
              <a:t> 研究</a:t>
            </a:r>
          </a:p>
        </p:txBody>
      </p:sp>
    </p:spTree>
    <p:extLst>
      <p:ext uri="{BB962C8B-B14F-4D97-AF65-F5344CB8AC3E}">
        <p14:creationId xmlns:p14="http://schemas.microsoft.com/office/powerpoint/2010/main" val="167920485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2364FF86-54E6-1345-8E1B-60815938FD59}"/>
              </a:ext>
            </a:extLst>
          </p:cNvPr>
          <p:cNvPicPr>
            <a:picLocks noChangeAspect="1"/>
          </p:cNvPicPr>
          <p:nvPr/>
        </p:nvPicPr>
        <p:blipFill rotWithShape="1">
          <a:blip r:embed="rId2">
            <a:extLst>
              <a:ext uri="{28A0092B-C50C-407E-A947-70E740481C1C}">
                <a14:useLocalDpi xmlns:a14="http://schemas.microsoft.com/office/drawing/2010/main" val="0"/>
              </a:ext>
            </a:extLst>
          </a:blip>
          <a:srcRect t="13773"/>
          <a:stretch/>
        </p:blipFill>
        <p:spPr>
          <a:xfrm>
            <a:off x="0" y="1456266"/>
            <a:ext cx="13004800" cy="8141521"/>
          </a:xfrm>
          <a:prstGeom prst="rect">
            <a:avLst/>
          </a:prstGeom>
        </p:spPr>
      </p:pic>
      <p:sp>
        <p:nvSpPr>
          <p:cNvPr id="2" name="文本框 1">
            <a:extLst>
              <a:ext uri="{FF2B5EF4-FFF2-40B4-BE49-F238E27FC236}">
                <a16:creationId xmlns:a16="http://schemas.microsoft.com/office/drawing/2014/main" id="{42D123A5-BC94-4A8A-A455-CC81A58B8CA5}"/>
              </a:ext>
            </a:extLst>
          </p:cNvPr>
          <p:cNvSpPr txBox="1"/>
          <p:nvPr/>
        </p:nvSpPr>
        <p:spPr>
          <a:xfrm>
            <a:off x="1404375" y="748367"/>
            <a:ext cx="395781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作为图片的 </a:t>
            </a:r>
            <a:r>
              <a:rPr kumimoji="0" lang="en-US" altLang="zh-CN" sz="4000" b="0" i="0" u="none" strike="noStrike" cap="none" spc="0" normalizeH="0" baseline="0" dirty="0">
                <a:ln>
                  <a:noFill/>
                </a:ln>
                <a:solidFill>
                  <a:schemeClr val="bg1"/>
                </a:solidFill>
                <a:effectLst/>
                <a:uFillTx/>
                <a:latin typeface="+mn-lt"/>
                <a:ea typeface="+mn-ea"/>
                <a:cs typeface="+mn-cs"/>
                <a:sym typeface="Avenir Light"/>
              </a:rPr>
              <a:t>Jet </a:t>
            </a:r>
            <a:r>
              <a:rPr lang="en-US" altLang="zh-CN" dirty="0">
                <a:solidFill>
                  <a:schemeClr val="bg1"/>
                </a:solidFill>
              </a:rPr>
              <a:t>…</a:t>
            </a:r>
            <a:r>
              <a:rPr lang="zh-CN" altLang="en-US" dirty="0">
                <a:solidFill>
                  <a:schemeClr val="bg1"/>
                </a:solidFill>
              </a:rPr>
              <a:t> </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Tree>
    <p:extLst>
      <p:ext uri="{BB962C8B-B14F-4D97-AF65-F5344CB8AC3E}">
        <p14:creationId xmlns:p14="http://schemas.microsoft.com/office/powerpoint/2010/main" val="326608263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BD72CB27-0935-864D-A6E4-48F15F339D98}"/>
              </a:ext>
            </a:extLst>
          </p:cNvPr>
          <p:cNvSpPr>
            <a:spLocks noGrp="1"/>
          </p:cNvSpPr>
          <p:nvPr>
            <p:ph type="dt" sz="half" idx="10"/>
          </p:nvPr>
        </p:nvSpPr>
        <p:spPr/>
        <p:txBody>
          <a:bodyPr/>
          <a:lstStyle/>
          <a:p>
            <a:fld id="{7B9EF306-2004-7E48-9507-D1D2A648034D}" type="datetime1">
              <a:rPr lang="zh-CN" altLang="en-US" smtClean="0"/>
              <a:t>2021/8/18</a:t>
            </a:fld>
            <a:endParaRPr lang="zh-CN" altLang="en-US"/>
          </a:p>
        </p:txBody>
      </p:sp>
      <p:pic>
        <p:nvPicPr>
          <p:cNvPr id="4" name="图片 3">
            <a:extLst>
              <a:ext uri="{FF2B5EF4-FFF2-40B4-BE49-F238E27FC236}">
                <a16:creationId xmlns:a16="http://schemas.microsoft.com/office/drawing/2014/main" id="{86E01AF8-8E81-0F4D-8B08-06DD16EC3C5D}"/>
              </a:ext>
            </a:extLst>
          </p:cNvPr>
          <p:cNvPicPr>
            <a:picLocks noChangeAspect="1"/>
          </p:cNvPicPr>
          <p:nvPr/>
        </p:nvPicPr>
        <p:blipFill rotWithShape="1">
          <a:blip r:embed="rId2">
            <a:extLst>
              <a:ext uri="{28A0092B-C50C-407E-A947-70E740481C1C}">
                <a14:useLocalDpi xmlns:a14="http://schemas.microsoft.com/office/drawing/2010/main" val="0"/>
              </a:ext>
            </a:extLst>
          </a:blip>
          <a:srcRect t="12856"/>
          <a:stretch/>
        </p:blipFill>
        <p:spPr>
          <a:xfrm>
            <a:off x="0" y="1327573"/>
            <a:ext cx="13004800" cy="8326800"/>
          </a:xfrm>
          <a:prstGeom prst="rect">
            <a:avLst/>
          </a:prstGeom>
        </p:spPr>
      </p:pic>
      <p:sp>
        <p:nvSpPr>
          <p:cNvPr id="5" name="文本框 4">
            <a:extLst>
              <a:ext uri="{FF2B5EF4-FFF2-40B4-BE49-F238E27FC236}">
                <a16:creationId xmlns:a16="http://schemas.microsoft.com/office/drawing/2014/main" id="{036FE6AC-D2B6-4F4A-9F11-6714C8C9E90C}"/>
              </a:ext>
            </a:extLst>
          </p:cNvPr>
          <p:cNvSpPr txBox="1"/>
          <p:nvPr/>
        </p:nvSpPr>
        <p:spPr>
          <a:xfrm>
            <a:off x="1296001" y="321647"/>
            <a:ext cx="395781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作为</a:t>
            </a:r>
            <a:r>
              <a:rPr lang="zh-CN" altLang="en-US" dirty="0">
                <a:solidFill>
                  <a:schemeClr val="bg1"/>
                </a:solidFill>
              </a:rPr>
              <a:t>序列</a:t>
            </a: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的 </a:t>
            </a:r>
            <a:r>
              <a:rPr kumimoji="0" lang="en-US" altLang="zh-CN" sz="4000" b="0" i="0" u="none" strike="noStrike" cap="none" spc="0" normalizeH="0" baseline="0" dirty="0">
                <a:ln>
                  <a:noFill/>
                </a:ln>
                <a:solidFill>
                  <a:schemeClr val="bg1"/>
                </a:solidFill>
                <a:effectLst/>
                <a:uFillTx/>
                <a:latin typeface="+mn-lt"/>
                <a:ea typeface="+mn-ea"/>
                <a:cs typeface="+mn-cs"/>
                <a:sym typeface="Avenir Light"/>
              </a:rPr>
              <a:t>Jet </a:t>
            </a:r>
            <a:r>
              <a:rPr lang="en-US" altLang="zh-CN" dirty="0">
                <a:solidFill>
                  <a:schemeClr val="bg1"/>
                </a:solidFill>
              </a:rPr>
              <a:t>…</a:t>
            </a:r>
            <a:r>
              <a:rPr lang="zh-CN" altLang="en-US" dirty="0">
                <a:solidFill>
                  <a:schemeClr val="bg1"/>
                </a:solidFill>
              </a:rPr>
              <a:t> </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Tree>
    <p:extLst>
      <p:ext uri="{BB962C8B-B14F-4D97-AF65-F5344CB8AC3E}">
        <p14:creationId xmlns:p14="http://schemas.microsoft.com/office/powerpoint/2010/main" val="27897810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a:extLst>
              <a:ext uri="{FF2B5EF4-FFF2-40B4-BE49-F238E27FC236}">
                <a16:creationId xmlns:a16="http://schemas.microsoft.com/office/drawing/2014/main" id="{C655D6E6-D044-6746-ABCE-19856E840EC4}"/>
              </a:ext>
            </a:extLst>
          </p:cNvPr>
          <p:cNvPicPr>
            <a:picLocks noChangeAspect="1"/>
          </p:cNvPicPr>
          <p:nvPr/>
        </p:nvPicPr>
        <p:blipFill rotWithShape="1">
          <a:blip r:embed="rId2">
            <a:extLst>
              <a:ext uri="{28A0092B-C50C-407E-A947-70E740481C1C}">
                <a14:useLocalDpi xmlns:a14="http://schemas.microsoft.com/office/drawing/2010/main" val="0"/>
              </a:ext>
            </a:extLst>
          </a:blip>
          <a:srcRect b="7162"/>
          <a:stretch/>
        </p:blipFill>
        <p:spPr>
          <a:xfrm>
            <a:off x="0" y="933281"/>
            <a:ext cx="13004800" cy="8045828"/>
          </a:xfrm>
          <a:prstGeom prst="rect">
            <a:avLst/>
          </a:prstGeom>
        </p:spPr>
      </p:pic>
      <p:sp>
        <p:nvSpPr>
          <p:cNvPr id="4" name="文本框 3">
            <a:extLst>
              <a:ext uri="{FF2B5EF4-FFF2-40B4-BE49-F238E27FC236}">
                <a16:creationId xmlns:a16="http://schemas.microsoft.com/office/drawing/2014/main" id="{E315FA1B-A0AE-DF4D-B9B0-CA3E506BF228}"/>
              </a:ext>
            </a:extLst>
          </p:cNvPr>
          <p:cNvSpPr txBox="1"/>
          <p:nvPr/>
        </p:nvSpPr>
        <p:spPr>
          <a:xfrm>
            <a:off x="1290801" y="971353"/>
            <a:ext cx="9036128" cy="84125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4800" b="0" i="0" u="none" strike="noStrike" cap="none" spc="0" normalizeH="0" baseline="0" dirty="0">
                <a:ln>
                  <a:noFill/>
                </a:ln>
                <a:solidFill>
                  <a:schemeClr val="bg1"/>
                </a:solidFill>
                <a:effectLst/>
                <a:uFillTx/>
                <a:latin typeface="+mn-lt"/>
                <a:ea typeface="+mn-ea"/>
                <a:cs typeface="+mn-cs"/>
                <a:sym typeface="Avenir Light"/>
              </a:rPr>
              <a:t>Point</a:t>
            </a:r>
            <a:r>
              <a:rPr kumimoji="0" lang="zh-CN" altLang="en-US" sz="4800" b="0" i="0" u="none" strike="noStrike" cap="none" spc="0" normalizeH="0" baseline="0" dirty="0">
                <a:ln>
                  <a:noFill/>
                </a:ln>
                <a:solidFill>
                  <a:schemeClr val="bg1"/>
                </a:solidFill>
                <a:effectLst/>
                <a:uFillTx/>
                <a:latin typeface="+mn-lt"/>
                <a:ea typeface="+mn-ea"/>
                <a:cs typeface="+mn-cs"/>
                <a:sym typeface="Avenir Light"/>
              </a:rPr>
              <a:t> </a:t>
            </a:r>
            <a:r>
              <a:rPr kumimoji="0" lang="en-US" altLang="zh-CN" sz="4800" b="0" i="0" u="none" strike="noStrike" cap="none" spc="0" normalizeH="0" baseline="0" dirty="0">
                <a:ln>
                  <a:noFill/>
                </a:ln>
                <a:solidFill>
                  <a:schemeClr val="bg1"/>
                </a:solidFill>
                <a:effectLst/>
                <a:uFillTx/>
                <a:latin typeface="+mn-lt"/>
                <a:ea typeface="+mn-ea"/>
                <a:cs typeface="+mn-cs"/>
                <a:sym typeface="Avenir Light"/>
              </a:rPr>
              <a:t>cloud</a:t>
            </a:r>
            <a:r>
              <a:rPr kumimoji="0" lang="zh-CN" altLang="en-US" sz="4800" b="0" i="0" u="none" strike="noStrike" cap="none" spc="0" normalizeH="0" baseline="0" dirty="0">
                <a:ln>
                  <a:noFill/>
                </a:ln>
                <a:solidFill>
                  <a:schemeClr val="bg1"/>
                </a:solidFill>
                <a:effectLst/>
                <a:uFillTx/>
                <a:latin typeface="+mn-lt"/>
                <a:ea typeface="+mn-ea"/>
                <a:cs typeface="+mn-cs"/>
                <a:sym typeface="Avenir Light"/>
              </a:rPr>
              <a:t> </a:t>
            </a:r>
            <a:r>
              <a:rPr lang="en-US" altLang="zh-CN" sz="4800" dirty="0">
                <a:solidFill>
                  <a:schemeClr val="bg1"/>
                </a:solidFill>
                <a:sym typeface="Wingdings" pitchFamily="2" charset="2"/>
              </a:rPr>
              <a:t></a:t>
            </a:r>
            <a:r>
              <a:rPr kumimoji="0" lang="zh-CN" altLang="en-US" sz="4800" b="0" i="0" u="none" strike="noStrike" cap="none" spc="0" normalizeH="0" baseline="0" dirty="0">
                <a:ln>
                  <a:noFill/>
                </a:ln>
                <a:solidFill>
                  <a:schemeClr val="bg1"/>
                </a:solidFill>
                <a:effectLst/>
                <a:uFillTx/>
                <a:latin typeface="+mn-lt"/>
                <a:ea typeface="+mn-ea"/>
                <a:cs typeface="+mn-cs"/>
                <a:sym typeface="Avenir Light"/>
              </a:rPr>
              <a:t> </a:t>
            </a:r>
            <a:r>
              <a:rPr kumimoji="0" lang="en-US" altLang="zh-CN" sz="4800" b="0" i="0" u="none" strike="noStrike" cap="none" spc="0" normalizeH="0" baseline="0" dirty="0">
                <a:ln>
                  <a:noFill/>
                </a:ln>
                <a:solidFill>
                  <a:schemeClr val="bg1"/>
                </a:solidFill>
                <a:effectLst/>
                <a:uFillTx/>
                <a:latin typeface="+mn-lt"/>
                <a:ea typeface="+mn-ea"/>
                <a:cs typeface="+mn-cs"/>
                <a:sym typeface="Avenir Light"/>
              </a:rPr>
              <a:t>particle</a:t>
            </a:r>
            <a:r>
              <a:rPr kumimoji="0" lang="zh-CN" altLang="en-US" sz="4800" b="0" i="0" u="none" strike="noStrike" cap="none" spc="0" normalizeH="0" baseline="0" dirty="0">
                <a:ln>
                  <a:noFill/>
                </a:ln>
                <a:solidFill>
                  <a:schemeClr val="bg1"/>
                </a:solidFill>
                <a:effectLst/>
                <a:uFillTx/>
                <a:latin typeface="+mn-lt"/>
                <a:ea typeface="+mn-ea"/>
                <a:cs typeface="+mn-cs"/>
                <a:sym typeface="Avenir Light"/>
              </a:rPr>
              <a:t> </a:t>
            </a:r>
            <a:r>
              <a:rPr kumimoji="0" lang="en-US" altLang="zh-CN" sz="4800" b="0" i="0" u="none" strike="noStrike" cap="none" spc="0" normalizeH="0" baseline="0" dirty="0">
                <a:ln>
                  <a:noFill/>
                </a:ln>
                <a:solidFill>
                  <a:schemeClr val="bg1"/>
                </a:solidFill>
                <a:effectLst/>
                <a:uFillTx/>
                <a:latin typeface="+mn-lt"/>
                <a:ea typeface="+mn-ea"/>
                <a:cs typeface="+mn-cs"/>
                <a:sym typeface="Avenir Light"/>
              </a:rPr>
              <a:t>cloud</a:t>
            </a:r>
            <a:r>
              <a:rPr kumimoji="0" lang="zh-CN" altLang="en-US" sz="4800" b="0" i="0" u="none" strike="noStrike" cap="none" spc="0" normalizeH="0" baseline="0" dirty="0">
                <a:ln>
                  <a:noFill/>
                </a:ln>
                <a:solidFill>
                  <a:schemeClr val="bg1"/>
                </a:solidFill>
                <a:effectLst/>
                <a:uFillTx/>
                <a:latin typeface="+mn-lt"/>
                <a:ea typeface="+mn-ea"/>
                <a:cs typeface="+mn-cs"/>
                <a:sym typeface="Avenir Light"/>
              </a:rPr>
              <a:t> </a:t>
            </a:r>
            <a:r>
              <a:rPr kumimoji="0" lang="en-US" altLang="zh-CN" sz="4800" b="0" i="0" u="none" strike="noStrike" cap="none" spc="0" normalizeH="0" baseline="0" dirty="0">
                <a:ln>
                  <a:noFill/>
                </a:ln>
                <a:solidFill>
                  <a:schemeClr val="bg1"/>
                </a:solidFill>
                <a:effectLst/>
                <a:uFillTx/>
                <a:latin typeface="+mn-lt"/>
                <a:ea typeface="+mn-ea"/>
                <a:cs typeface="+mn-cs"/>
                <a:sym typeface="Avenir Light"/>
              </a:rPr>
              <a:t>(jet)</a:t>
            </a:r>
            <a:endParaRPr kumimoji="0" lang="zh-CN" altLang="en-US" sz="4800" b="0" i="0" u="none" strike="noStrike" cap="none" spc="0" normalizeH="0" baseline="0" dirty="0">
              <a:ln>
                <a:noFill/>
              </a:ln>
              <a:solidFill>
                <a:schemeClr val="bg1"/>
              </a:solidFill>
              <a:effectLst/>
              <a:uFillTx/>
              <a:latin typeface="+mn-lt"/>
              <a:ea typeface="+mn-ea"/>
              <a:cs typeface="+mn-cs"/>
              <a:sym typeface="Avenir Light"/>
            </a:endParaRPr>
          </a:p>
        </p:txBody>
      </p:sp>
      <p:sp>
        <p:nvSpPr>
          <p:cNvPr id="5" name="文本框 4">
            <a:extLst>
              <a:ext uri="{FF2B5EF4-FFF2-40B4-BE49-F238E27FC236}">
                <a16:creationId xmlns:a16="http://schemas.microsoft.com/office/drawing/2014/main" id="{BC2E324D-66B7-664D-97A3-8EA493131773}"/>
              </a:ext>
            </a:extLst>
          </p:cNvPr>
          <p:cNvSpPr txBox="1"/>
          <p:nvPr/>
        </p:nvSpPr>
        <p:spPr>
          <a:xfrm>
            <a:off x="6403008" y="9049468"/>
            <a:ext cx="6258123" cy="718145"/>
          </a:xfrm>
          <a:prstGeom prst="rect">
            <a:avLst/>
          </a:prstGeom>
          <a:ln/>
        </p:spPr>
        <p:style>
          <a:lnRef idx="1">
            <a:schemeClr val="accent6"/>
          </a:lnRef>
          <a:fillRef idx="2">
            <a:schemeClr val="accent6"/>
          </a:fillRef>
          <a:effectRef idx="1">
            <a:schemeClr val="accent6"/>
          </a:effectRef>
          <a:fontRef idx="minor">
            <a:schemeClr val="dk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比普通点云更加丰富的内容</a:t>
            </a:r>
          </a:p>
        </p:txBody>
      </p:sp>
      <p:sp>
        <p:nvSpPr>
          <p:cNvPr id="2" name="文本框 1">
            <a:extLst>
              <a:ext uri="{FF2B5EF4-FFF2-40B4-BE49-F238E27FC236}">
                <a16:creationId xmlns:a16="http://schemas.microsoft.com/office/drawing/2014/main" id="{D7155EE3-FDDF-C544-937C-B16806CB99C1}"/>
              </a:ext>
            </a:extLst>
          </p:cNvPr>
          <p:cNvSpPr txBox="1"/>
          <p:nvPr/>
        </p:nvSpPr>
        <p:spPr>
          <a:xfrm>
            <a:off x="205483" y="7167443"/>
            <a:ext cx="6565900"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zh-CN" altLang="en-US" sz="2800" dirty="0">
                <a:solidFill>
                  <a:srgbClr val="FF0000"/>
                </a:solidFill>
              </a:rPr>
              <a:t>点和</a:t>
            </a:r>
            <a:r>
              <a:rPr kumimoji="0" lang="zh-CN" altLang="en-US" sz="2800" b="0" i="0" u="none" strike="noStrike" cap="none" spc="0" normalizeH="0" baseline="0" dirty="0">
                <a:ln>
                  <a:noFill/>
                </a:ln>
                <a:solidFill>
                  <a:srgbClr val="FF0000"/>
                </a:solidFill>
                <a:effectLst/>
                <a:uFillTx/>
                <a:latin typeface="+mn-lt"/>
                <a:ea typeface="+mn-ea"/>
                <a:cs typeface="+mn-cs"/>
                <a:sym typeface="Avenir Light"/>
              </a:rPr>
              <a:t>点之间的关系可以选择某种数学</a:t>
            </a:r>
            <a:endParaRPr kumimoji="0" lang="en-US" altLang="zh-CN" sz="2800" b="0" i="0" u="none" strike="noStrike" cap="none" spc="0" normalizeH="0" baseline="0" dirty="0">
              <a:ln>
                <a:noFill/>
              </a:ln>
              <a:solidFill>
                <a:srgbClr val="FF0000"/>
              </a:solidFill>
              <a:effectLst/>
              <a:uFillTx/>
              <a:latin typeface="+mn-lt"/>
              <a:ea typeface="+mn-ea"/>
              <a:cs typeface="+mn-cs"/>
              <a:sym typeface="Avenir Light"/>
            </a:endParaRPr>
          </a:p>
          <a:p>
            <a:pPr marL="0" marR="0" indent="0" algn="l" defTabSz="584200" rtl="0" fontAlgn="auto" latinLnBrk="0" hangingPunct="0">
              <a:lnSpc>
                <a:spcPct val="100000"/>
              </a:lnSpc>
              <a:spcBef>
                <a:spcPts val="0"/>
              </a:spcBef>
              <a:spcAft>
                <a:spcPts val="0"/>
              </a:spcAft>
              <a:buClrTx/>
              <a:buSzTx/>
              <a:buFontTx/>
              <a:buNone/>
              <a:tabLst/>
            </a:pPr>
            <a:r>
              <a:rPr kumimoji="0" lang="zh-CN" altLang="en-US" sz="2800" b="0" i="0" u="none" strike="noStrike" cap="none" spc="0" normalizeH="0" baseline="0" dirty="0">
                <a:ln>
                  <a:noFill/>
                </a:ln>
                <a:solidFill>
                  <a:srgbClr val="FF0000"/>
                </a:solidFill>
                <a:effectLst/>
                <a:uFillTx/>
                <a:latin typeface="+mn-lt"/>
                <a:ea typeface="+mn-ea"/>
                <a:cs typeface="+mn-cs"/>
                <a:sym typeface="Avenir Light"/>
              </a:rPr>
              <a:t>方式来表示，且不依赖点的顺序和总数；</a:t>
            </a:r>
            <a:endParaRPr kumimoji="0" lang="en-US" altLang="zh-CN" sz="2800" b="0" i="0" u="none" strike="noStrike" cap="none" spc="0" normalizeH="0" baseline="0" dirty="0">
              <a:ln>
                <a:noFill/>
              </a:ln>
              <a:solidFill>
                <a:srgbClr val="FF0000"/>
              </a:solidFill>
              <a:effectLst/>
              <a:uFillTx/>
              <a:latin typeface="+mn-lt"/>
              <a:ea typeface="+mn-ea"/>
              <a:cs typeface="+mn-cs"/>
              <a:sym typeface="Avenir Light"/>
            </a:endParaRPr>
          </a:p>
          <a:p>
            <a:pPr marL="0" marR="0" indent="0" algn="l" defTabSz="584200" rtl="0" fontAlgn="auto" latinLnBrk="0" hangingPunct="0">
              <a:lnSpc>
                <a:spcPct val="100000"/>
              </a:lnSpc>
              <a:spcBef>
                <a:spcPts val="0"/>
              </a:spcBef>
              <a:spcAft>
                <a:spcPts val="0"/>
              </a:spcAft>
              <a:buClrTx/>
              <a:buSzTx/>
              <a:buFontTx/>
              <a:buNone/>
              <a:tabLst/>
            </a:pPr>
            <a:r>
              <a:rPr lang="zh-CN" altLang="en-US" sz="2800" dirty="0">
                <a:solidFill>
                  <a:srgbClr val="FF0000"/>
                </a:solidFill>
              </a:rPr>
              <a:t>合适的、有物理背景的选择可以有</a:t>
            </a:r>
            <a:r>
              <a:rPr kumimoji="0" lang="zh-CN" altLang="en-US" sz="2800" b="0" i="0" u="none" strike="noStrike" cap="none" spc="0" normalizeH="0" baseline="0" dirty="0">
                <a:ln>
                  <a:noFill/>
                </a:ln>
                <a:solidFill>
                  <a:srgbClr val="FF0000"/>
                </a:solidFill>
                <a:effectLst/>
                <a:uFillTx/>
                <a:latin typeface="+mn-lt"/>
                <a:ea typeface="+mn-ea"/>
                <a:cs typeface="+mn-cs"/>
                <a:sym typeface="Avenir Light"/>
              </a:rPr>
              <a:t>比</a:t>
            </a:r>
            <a:endParaRPr kumimoji="0" lang="en-US" altLang="zh-CN" sz="2800" b="0" i="0" u="none" strike="noStrike" cap="none" spc="0" normalizeH="0" baseline="0" dirty="0">
              <a:ln>
                <a:noFill/>
              </a:ln>
              <a:solidFill>
                <a:srgbClr val="FF0000"/>
              </a:solidFill>
              <a:effectLst/>
              <a:uFillTx/>
              <a:latin typeface="+mn-lt"/>
              <a:ea typeface="+mn-ea"/>
              <a:cs typeface="+mn-cs"/>
              <a:sym typeface="Avenir Light"/>
            </a:endParaRPr>
          </a:p>
          <a:p>
            <a:pPr marL="0" marR="0" indent="0" algn="l" defTabSz="584200" rtl="0" fontAlgn="auto" latinLnBrk="0" hangingPunct="0">
              <a:lnSpc>
                <a:spcPct val="100000"/>
              </a:lnSpc>
              <a:spcBef>
                <a:spcPts val="0"/>
              </a:spcBef>
              <a:spcAft>
                <a:spcPts val="0"/>
              </a:spcAft>
              <a:buClrTx/>
              <a:buSzTx/>
              <a:buFontTx/>
              <a:buNone/>
              <a:tabLst/>
            </a:pPr>
            <a:r>
              <a:rPr kumimoji="0" lang="zh-CN" altLang="en-US" sz="2800" b="0" i="0" u="none" strike="noStrike" cap="none" spc="0" normalizeH="0" baseline="0" dirty="0">
                <a:ln>
                  <a:noFill/>
                </a:ln>
                <a:solidFill>
                  <a:srgbClr val="FF0000"/>
                </a:solidFill>
                <a:effectLst/>
                <a:uFillTx/>
                <a:latin typeface="+mn-lt"/>
                <a:ea typeface="+mn-ea"/>
                <a:cs typeface="+mn-cs"/>
                <a:sym typeface="Avenir Light"/>
              </a:rPr>
              <a:t>较强的表达能力，信息无损。</a:t>
            </a:r>
          </a:p>
        </p:txBody>
      </p:sp>
      <p:sp>
        <p:nvSpPr>
          <p:cNvPr id="6" name="文本框 5">
            <a:extLst>
              <a:ext uri="{FF2B5EF4-FFF2-40B4-BE49-F238E27FC236}">
                <a16:creationId xmlns:a16="http://schemas.microsoft.com/office/drawing/2014/main" id="{39C3F991-CE11-41F7-8A4A-47B9F19C74C0}"/>
              </a:ext>
            </a:extLst>
          </p:cNvPr>
          <p:cNvSpPr txBox="1"/>
          <p:nvPr/>
        </p:nvSpPr>
        <p:spPr>
          <a:xfrm>
            <a:off x="1233093" y="196100"/>
            <a:ext cx="395781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作为点云的 </a:t>
            </a:r>
            <a:r>
              <a:rPr kumimoji="0" lang="en-US" altLang="zh-CN" sz="4000" b="0" i="0" u="none" strike="noStrike" cap="none" spc="0" normalizeH="0" baseline="0" dirty="0">
                <a:ln>
                  <a:noFill/>
                </a:ln>
                <a:solidFill>
                  <a:schemeClr val="bg1"/>
                </a:solidFill>
                <a:effectLst/>
                <a:uFillTx/>
                <a:latin typeface="+mn-lt"/>
                <a:ea typeface="+mn-ea"/>
                <a:cs typeface="+mn-cs"/>
                <a:sym typeface="Avenir Light"/>
              </a:rPr>
              <a:t>Jet </a:t>
            </a:r>
            <a:r>
              <a:rPr lang="en-US" altLang="zh-CN" dirty="0">
                <a:solidFill>
                  <a:schemeClr val="bg1"/>
                </a:solidFill>
              </a:rPr>
              <a:t>…</a:t>
            </a:r>
            <a:r>
              <a:rPr lang="zh-CN" altLang="en-US" dirty="0">
                <a:solidFill>
                  <a:schemeClr val="bg1"/>
                </a:solidFill>
              </a:rPr>
              <a:t> </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7" name="文本框 6">
            <a:extLst>
              <a:ext uri="{FF2B5EF4-FFF2-40B4-BE49-F238E27FC236}">
                <a16:creationId xmlns:a16="http://schemas.microsoft.com/office/drawing/2014/main" id="{8D03D28B-245D-4063-992C-D2720DE2B319}"/>
              </a:ext>
            </a:extLst>
          </p:cNvPr>
          <p:cNvSpPr txBox="1"/>
          <p:nvPr/>
        </p:nvSpPr>
        <p:spPr>
          <a:xfrm>
            <a:off x="595900" y="9049468"/>
            <a:ext cx="5232203" cy="718145"/>
          </a:xfrm>
          <a:prstGeom prst="rect">
            <a:avLst/>
          </a:prstGeom>
          <a:solidFill>
            <a:schemeClr val="accent3">
              <a:lumMod val="40000"/>
              <a:lumOff val="60000"/>
            </a:schemeClr>
          </a:solidFill>
          <a:ln/>
        </p:spPr>
        <p:style>
          <a:lnRef idx="2">
            <a:schemeClr val="accent2">
              <a:shade val="50000"/>
            </a:schemeClr>
          </a:lnRef>
          <a:fillRef idx="1">
            <a:schemeClr val="accent2"/>
          </a:fillRef>
          <a:effectRef idx="0">
            <a:schemeClr val="accent2"/>
          </a:effectRef>
          <a:fontRef idx="minor">
            <a:schemeClr val="lt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下面我们使用点云方法</a:t>
            </a:r>
          </a:p>
        </p:txBody>
      </p:sp>
    </p:spTree>
    <p:extLst>
      <p:ext uri="{BB962C8B-B14F-4D97-AF65-F5344CB8AC3E}">
        <p14:creationId xmlns:p14="http://schemas.microsoft.com/office/powerpoint/2010/main" val="359965023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59B6B60F-82D1-594D-B25C-5A96031AAB38}"/>
              </a:ext>
            </a:extLst>
          </p:cNvPr>
          <p:cNvSpPr txBox="1"/>
          <p:nvPr/>
        </p:nvSpPr>
        <p:spPr>
          <a:xfrm>
            <a:off x="4281042" y="495367"/>
            <a:ext cx="471924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一个事例可以表示为</a:t>
            </a:r>
          </a:p>
        </p:txBody>
      </p:sp>
      <p:sp>
        <p:nvSpPr>
          <p:cNvPr id="4" name="矩形 3">
            <a:extLst>
              <a:ext uri="{FF2B5EF4-FFF2-40B4-BE49-F238E27FC236}">
                <a16:creationId xmlns:a16="http://schemas.microsoft.com/office/drawing/2014/main" id="{D8D5BB5E-89C1-B544-AD4A-50F37BECBB61}"/>
              </a:ext>
            </a:extLst>
          </p:cNvPr>
          <p:cNvSpPr/>
          <p:nvPr/>
        </p:nvSpPr>
        <p:spPr>
          <a:xfrm>
            <a:off x="404733" y="1343987"/>
            <a:ext cx="12276945" cy="707886"/>
          </a:xfrm>
          <a:prstGeom prst="rect">
            <a:avLst/>
          </a:prstGeom>
        </p:spPr>
        <p:txBody>
          <a:bodyPr wrap="square">
            <a:spAutoFit/>
          </a:bodyPr>
          <a:lstStyle/>
          <a:p>
            <a:r>
              <a:rPr lang="zh-CN" altLang="en-US" dirty="0">
                <a:solidFill>
                  <a:srgbClr val="1649FF"/>
                </a:solidFill>
              </a:rPr>
              <a:t>无序、数目可变的粒子集合</a:t>
            </a:r>
            <a:endParaRPr lang="en-US" altLang="zh-CN" dirty="0">
              <a:solidFill>
                <a:srgbClr val="1649FF"/>
              </a:solidFill>
            </a:endParaRPr>
          </a:p>
        </p:txBody>
      </p:sp>
      <p:sp>
        <p:nvSpPr>
          <p:cNvPr id="10" name="文本框 9">
            <a:extLst>
              <a:ext uri="{FF2B5EF4-FFF2-40B4-BE49-F238E27FC236}">
                <a16:creationId xmlns:a16="http://schemas.microsoft.com/office/drawing/2014/main" id="{5BEE8574-6EBA-A145-8EDF-2406E7F0FE61}"/>
              </a:ext>
            </a:extLst>
          </p:cNvPr>
          <p:cNvSpPr txBox="1"/>
          <p:nvPr/>
        </p:nvSpPr>
        <p:spPr>
          <a:xfrm>
            <a:off x="4690560" y="2816177"/>
            <a:ext cx="280044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C00000"/>
                </a:solidFill>
                <a:effectLst/>
                <a:uFillTx/>
                <a:latin typeface="+mn-lt"/>
                <a:ea typeface="+mn-ea"/>
                <a:cs typeface="+mn-cs"/>
                <a:sym typeface="Avenir Light"/>
              </a:rPr>
              <a:t>交换</a:t>
            </a:r>
            <a:r>
              <a:rPr kumimoji="0" lang="en-US" altLang="zh-CN" sz="4000" b="0" i="0" u="none" strike="noStrike" cap="none" spc="0" normalizeH="0" baseline="0" dirty="0">
                <a:ln>
                  <a:noFill/>
                </a:ln>
                <a:solidFill>
                  <a:srgbClr val="C00000"/>
                </a:solidFill>
                <a:effectLst/>
                <a:uFillTx/>
                <a:latin typeface="+mn-lt"/>
                <a:ea typeface="+mn-ea"/>
                <a:cs typeface="+mn-cs"/>
                <a:sym typeface="Avenir Light"/>
              </a:rPr>
              <a:t> </a:t>
            </a:r>
            <a:r>
              <a:rPr kumimoji="0" lang="zh-CN" altLang="en-US" sz="4000" b="0" i="0" u="none" strike="noStrike" cap="none" spc="0" normalizeH="0" baseline="0" dirty="0">
                <a:ln>
                  <a:noFill/>
                </a:ln>
                <a:solidFill>
                  <a:srgbClr val="C00000"/>
                </a:solidFill>
                <a:effectLst/>
                <a:uFillTx/>
                <a:latin typeface="+mn-lt"/>
                <a:ea typeface="+mn-ea"/>
                <a:cs typeface="+mn-cs"/>
                <a:sym typeface="Avenir Light"/>
              </a:rPr>
              <a:t>对称性</a:t>
            </a:r>
          </a:p>
        </p:txBody>
      </p:sp>
      <p:pic>
        <p:nvPicPr>
          <p:cNvPr id="12" name="图片 11">
            <a:extLst>
              <a:ext uri="{FF2B5EF4-FFF2-40B4-BE49-F238E27FC236}">
                <a16:creationId xmlns:a16="http://schemas.microsoft.com/office/drawing/2014/main" id="{FC24C3A0-AA2B-3A4A-B0A8-6506A509AA4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9080" y="3770836"/>
            <a:ext cx="10288249" cy="1436473"/>
          </a:xfrm>
          <a:prstGeom prst="rect">
            <a:avLst/>
          </a:prstGeom>
          <a:ln>
            <a:solidFill>
              <a:srgbClr val="C00000"/>
            </a:solidFill>
          </a:ln>
        </p:spPr>
      </p:pic>
      <p:pic>
        <p:nvPicPr>
          <p:cNvPr id="14" name="图片 13">
            <a:extLst>
              <a:ext uri="{FF2B5EF4-FFF2-40B4-BE49-F238E27FC236}">
                <a16:creationId xmlns:a16="http://schemas.microsoft.com/office/drawing/2014/main" id="{FD68FBEE-066A-2645-A10B-F4593900C7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392" y="5827047"/>
            <a:ext cx="10668000" cy="1117600"/>
          </a:xfrm>
          <a:prstGeom prst="rect">
            <a:avLst/>
          </a:prstGeom>
        </p:spPr>
      </p:pic>
      <p:sp>
        <p:nvSpPr>
          <p:cNvPr id="15" name="文本框 14">
            <a:extLst>
              <a:ext uri="{FF2B5EF4-FFF2-40B4-BE49-F238E27FC236}">
                <a16:creationId xmlns:a16="http://schemas.microsoft.com/office/drawing/2014/main" id="{BB84C487-D72F-0E43-863D-B3D2978FE024}"/>
              </a:ext>
            </a:extLst>
          </p:cNvPr>
          <p:cNvSpPr txBox="1"/>
          <p:nvPr/>
        </p:nvSpPr>
        <p:spPr>
          <a:xfrm>
            <a:off x="342240" y="8050540"/>
            <a:ext cx="1213954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0070C0"/>
                </a:solidFill>
                <a:effectLst/>
                <a:uFillTx/>
                <a:latin typeface="+mn-lt"/>
                <a:ea typeface="+mn-ea"/>
                <a:cs typeface="+mn-cs"/>
                <a:sym typeface="Avenir Light"/>
              </a:rPr>
              <a:t>四动量，粒子质量，</a:t>
            </a:r>
            <a:r>
              <a:rPr lang="zh-CN" altLang="en-US" dirty="0">
                <a:solidFill>
                  <a:srgbClr val="0070C0"/>
                </a:solidFill>
              </a:rPr>
              <a:t>电荷</a:t>
            </a:r>
            <a:r>
              <a:rPr kumimoji="0" lang="zh-CN" altLang="en-US" sz="4000" b="0" i="0" u="none" strike="noStrike" cap="none" spc="0" normalizeH="0" baseline="0" dirty="0">
                <a:ln>
                  <a:noFill/>
                </a:ln>
                <a:solidFill>
                  <a:srgbClr val="0070C0"/>
                </a:solidFill>
                <a:effectLst/>
                <a:uFillTx/>
                <a:latin typeface="+mn-lt"/>
                <a:ea typeface="+mn-ea"/>
                <a:cs typeface="+mn-cs"/>
                <a:sym typeface="Avenir Light"/>
              </a:rPr>
              <a:t>，顶点信息（</a:t>
            </a:r>
            <a:r>
              <a:rPr kumimoji="0" lang="en-US" altLang="zh-CN" sz="4000" b="0" i="0" u="none" strike="noStrike" cap="none" spc="0" normalizeH="0" baseline="0" dirty="0">
                <a:ln>
                  <a:noFill/>
                </a:ln>
                <a:solidFill>
                  <a:srgbClr val="0070C0"/>
                </a:solidFill>
                <a:effectLst/>
                <a:uFillTx/>
                <a:latin typeface="+mn-lt"/>
                <a:ea typeface="+mn-ea"/>
                <a:cs typeface="+mn-cs"/>
                <a:sym typeface="Avenir Light"/>
              </a:rPr>
              <a:t>~10 </a:t>
            </a:r>
            <a:r>
              <a:rPr kumimoji="0" lang="zh-CN" altLang="en-US" sz="4000" b="0" i="0" u="none" strike="noStrike" cap="none" spc="0" normalizeH="0" baseline="0" dirty="0">
                <a:ln>
                  <a:noFill/>
                </a:ln>
                <a:solidFill>
                  <a:srgbClr val="0070C0"/>
                </a:solidFill>
                <a:effectLst/>
                <a:uFillTx/>
                <a:latin typeface="+mn-lt"/>
                <a:ea typeface="+mn-ea"/>
                <a:cs typeface="+mn-cs"/>
                <a:sym typeface="Avenir Light"/>
              </a:rPr>
              <a:t>个</a:t>
            </a:r>
            <a:r>
              <a:rPr kumimoji="0" lang="en-US" altLang="zh-CN" sz="4000" b="0" i="0" u="none" strike="noStrike" cap="none" spc="0" normalizeH="0" baseline="0" dirty="0">
                <a:ln>
                  <a:noFill/>
                </a:ln>
                <a:solidFill>
                  <a:srgbClr val="0070C0"/>
                </a:solidFill>
                <a:effectLst/>
                <a:uFillTx/>
                <a:latin typeface="+mn-lt"/>
                <a:ea typeface="+mn-ea"/>
                <a:cs typeface="+mn-cs"/>
                <a:sym typeface="Avenir Light"/>
              </a:rPr>
              <a:t> float </a:t>
            </a:r>
            <a:r>
              <a:rPr kumimoji="0" lang="zh-CN" altLang="en-US" sz="4000" b="0" i="0" u="none" strike="noStrike" cap="none" spc="0" normalizeH="0" baseline="0" dirty="0">
                <a:ln>
                  <a:noFill/>
                </a:ln>
                <a:solidFill>
                  <a:srgbClr val="0070C0"/>
                </a:solidFill>
                <a:effectLst/>
                <a:uFillTx/>
                <a:latin typeface="+mn-lt"/>
                <a:ea typeface="+mn-ea"/>
                <a:cs typeface="+mn-cs"/>
                <a:sym typeface="Avenir Light"/>
              </a:rPr>
              <a:t>）</a:t>
            </a:r>
          </a:p>
        </p:txBody>
      </p:sp>
    </p:spTree>
    <p:extLst>
      <p:ext uri="{BB962C8B-B14F-4D97-AF65-F5344CB8AC3E}">
        <p14:creationId xmlns:p14="http://schemas.microsoft.com/office/powerpoint/2010/main" val="8484817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2DBE1440-46A1-AB41-9963-E1F59C067344}"/>
              </a:ext>
            </a:extLst>
          </p:cNvPr>
          <p:cNvSpPr txBox="1"/>
          <p:nvPr/>
        </p:nvSpPr>
        <p:spPr>
          <a:xfrm>
            <a:off x="192516" y="4082299"/>
            <a:ext cx="3664466"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chemeClr val="bg1"/>
                </a:solidFill>
              </a:rPr>
              <a:t>人工智能（</a:t>
            </a:r>
            <a:r>
              <a:rPr lang="en-US" altLang="zh-CN" dirty="0">
                <a:solidFill>
                  <a:schemeClr val="bg1"/>
                </a:solidFill>
              </a:rPr>
              <a:t>AI</a:t>
            </a:r>
            <a:r>
              <a:rPr lang="zh-CN" altLang="en-US" dirty="0">
                <a:solidFill>
                  <a:schemeClr val="bg1"/>
                </a:solidFill>
              </a:rPr>
              <a:t>）</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3" name="左大括号 2">
            <a:extLst>
              <a:ext uri="{FF2B5EF4-FFF2-40B4-BE49-F238E27FC236}">
                <a16:creationId xmlns:a16="http://schemas.microsoft.com/office/drawing/2014/main" id="{67A7315D-6899-734D-8731-9AE08730FE46}"/>
              </a:ext>
            </a:extLst>
          </p:cNvPr>
          <p:cNvSpPr/>
          <p:nvPr/>
        </p:nvSpPr>
        <p:spPr>
          <a:xfrm>
            <a:off x="3573954" y="334735"/>
            <a:ext cx="1542332" cy="8213272"/>
          </a:xfrm>
          <a:prstGeom prst="leftBrac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solidFill>
                  <a:schemeClr val="accent5"/>
                </a:solidFill>
              </a:ln>
              <a:solidFill>
                <a:sysClr val="windowText" lastClr="000000"/>
              </a:solidFill>
              <a:effectLst/>
              <a:uFillTx/>
            </a:endParaRPr>
          </a:p>
        </p:txBody>
      </p:sp>
      <p:sp>
        <p:nvSpPr>
          <p:cNvPr id="4" name="文本框 3">
            <a:extLst>
              <a:ext uri="{FF2B5EF4-FFF2-40B4-BE49-F238E27FC236}">
                <a16:creationId xmlns:a16="http://schemas.microsoft.com/office/drawing/2014/main" id="{799B4157-CFD1-6F43-8213-32B43714582D}"/>
              </a:ext>
            </a:extLst>
          </p:cNvPr>
          <p:cNvSpPr txBox="1"/>
          <p:nvPr/>
        </p:nvSpPr>
        <p:spPr>
          <a:xfrm>
            <a:off x="4649456" y="742252"/>
            <a:ext cx="574516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chemeClr val="bg1"/>
                </a:solidFill>
              </a:rPr>
              <a:t>像人一样行动：图灵测试</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5" name="文本框 4">
            <a:extLst>
              <a:ext uri="{FF2B5EF4-FFF2-40B4-BE49-F238E27FC236}">
                <a16:creationId xmlns:a16="http://schemas.microsoft.com/office/drawing/2014/main" id="{78ECB947-EDCF-6D45-BB46-4326318714CC}"/>
              </a:ext>
            </a:extLst>
          </p:cNvPr>
          <p:cNvSpPr txBox="1"/>
          <p:nvPr/>
        </p:nvSpPr>
        <p:spPr>
          <a:xfrm>
            <a:off x="4673064" y="2738847"/>
            <a:ext cx="5745163"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chemeClr val="bg1"/>
                </a:solidFill>
              </a:rPr>
              <a:t>像人一样思考：认知建模</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6" name="文本框 3">
            <a:extLst>
              <a:ext uri="{FF2B5EF4-FFF2-40B4-BE49-F238E27FC236}">
                <a16:creationId xmlns:a16="http://schemas.microsoft.com/office/drawing/2014/main" id="{799B4157-CFD1-6F43-8213-32B43714582D}"/>
              </a:ext>
            </a:extLst>
          </p:cNvPr>
          <p:cNvSpPr txBox="1"/>
          <p:nvPr/>
        </p:nvSpPr>
        <p:spPr>
          <a:xfrm>
            <a:off x="4673064" y="7516858"/>
            <a:ext cx="318035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1pPr>
            <a:lvl2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2pPr>
            <a:lvl3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3pPr>
            <a:lvl4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4pPr>
            <a:lvl5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5pPr>
            <a:lvl6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6pPr>
            <a:lvl7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7pPr>
            <a:lvl8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8pPr>
            <a:lvl9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9p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chemeClr val="bg1"/>
                </a:solidFill>
              </a:rPr>
              <a:t>合理地行动：</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7" name="文本框 3">
            <a:extLst>
              <a:ext uri="{FF2B5EF4-FFF2-40B4-BE49-F238E27FC236}">
                <a16:creationId xmlns:a16="http://schemas.microsoft.com/office/drawing/2014/main" id="{799B4157-CFD1-6F43-8213-32B43714582D}"/>
              </a:ext>
            </a:extLst>
          </p:cNvPr>
          <p:cNvSpPr txBox="1"/>
          <p:nvPr/>
        </p:nvSpPr>
        <p:spPr>
          <a:xfrm>
            <a:off x="4718399" y="5065124"/>
            <a:ext cx="5232202"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horz" wrap="non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1pPr>
            <a:lvl2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2pPr>
            <a:lvl3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3pPr>
            <a:lvl4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4pPr>
            <a:lvl5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5pPr>
            <a:lvl6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6pPr>
            <a:lvl7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7pPr>
            <a:lvl8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8pPr>
            <a:lvl9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lvl9pPr>
          </a:lstStyle>
          <a:p>
            <a:r>
              <a:rPr lang="zh-CN" altLang="en-US" dirty="0">
                <a:solidFill>
                  <a:schemeClr val="bg1"/>
                </a:solidFill>
              </a:rPr>
              <a:t>合理的思考：逻辑主义</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
        <p:nvSpPr>
          <p:cNvPr id="8" name="文本框 7">
            <a:extLst>
              <a:ext uri="{FF2B5EF4-FFF2-40B4-BE49-F238E27FC236}">
                <a16:creationId xmlns:a16="http://schemas.microsoft.com/office/drawing/2014/main" id="{786E0D15-F04F-F042-BC48-5BA85C796B01}"/>
              </a:ext>
            </a:extLst>
          </p:cNvPr>
          <p:cNvSpPr txBox="1"/>
          <p:nvPr/>
        </p:nvSpPr>
        <p:spPr>
          <a:xfrm>
            <a:off x="7719516" y="7533459"/>
            <a:ext cx="5180905" cy="656590"/>
          </a:xfrm>
          <a:prstGeom prst="rect">
            <a:avLst/>
          </a:prstGeom>
          <a:ln/>
        </p:spPr>
        <p:style>
          <a:lnRef idx="2">
            <a:schemeClr val="accent3">
              <a:shade val="50000"/>
            </a:schemeClr>
          </a:lnRef>
          <a:fillRef idx="1">
            <a:schemeClr val="accent3"/>
          </a:fillRef>
          <a:effectRef idx="0">
            <a:schemeClr val="accent3"/>
          </a:effectRef>
          <a:fontRef idx="minor">
            <a:schemeClr val="lt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3600" b="0" i="0" u="none" strike="noStrike" cap="none" spc="0" normalizeH="0" baseline="0" dirty="0">
                <a:ln>
                  <a:noFill/>
                </a:ln>
                <a:solidFill>
                  <a:srgbClr val="FFFFFF"/>
                </a:solidFill>
                <a:effectLst/>
                <a:uFillTx/>
                <a:latin typeface="+mn-lt"/>
                <a:ea typeface="+mn-ea"/>
                <a:cs typeface="+mn-cs"/>
                <a:sym typeface="Avenir Light"/>
              </a:rPr>
              <a:t>为了实现最佳</a:t>
            </a:r>
            <a:r>
              <a:rPr kumimoji="0" lang="zh-CN" altLang="en-US" sz="3600" b="0" i="0" u="none" strike="noStrike" cap="none" spc="0" normalizeH="0" baseline="0" dirty="0">
                <a:ln>
                  <a:noFill/>
                </a:ln>
                <a:solidFill>
                  <a:schemeClr val="accent6">
                    <a:lumMod val="75000"/>
                  </a:schemeClr>
                </a:solidFill>
                <a:effectLst/>
                <a:uFillTx/>
                <a:latin typeface="+mn-lt"/>
                <a:ea typeface="+mn-ea"/>
                <a:cs typeface="+mn-cs"/>
                <a:sym typeface="Avenir Light"/>
              </a:rPr>
              <a:t>期望</a:t>
            </a:r>
            <a:r>
              <a:rPr kumimoji="0" lang="zh-CN" altLang="en-US" sz="3600" b="0" i="0" u="none" strike="noStrike" cap="none" spc="0" normalizeH="0" baseline="0" dirty="0">
                <a:ln>
                  <a:noFill/>
                </a:ln>
                <a:solidFill>
                  <a:srgbClr val="FFFFFF"/>
                </a:solidFill>
                <a:effectLst/>
                <a:uFillTx/>
                <a:latin typeface="+mn-lt"/>
                <a:ea typeface="+mn-ea"/>
                <a:cs typeface="+mn-cs"/>
                <a:sym typeface="Avenir Light"/>
              </a:rPr>
              <a:t>而行动</a:t>
            </a:r>
          </a:p>
        </p:txBody>
      </p:sp>
    </p:spTree>
    <p:extLst>
      <p:ext uri="{BB962C8B-B14F-4D97-AF65-F5344CB8AC3E}">
        <p14:creationId xmlns:p14="http://schemas.microsoft.com/office/powerpoint/2010/main" val="42591009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A182B6DB-FA71-FE4B-B45E-06573ADA2606}"/>
              </a:ext>
            </a:extLst>
          </p:cNvPr>
          <p:cNvSpPr>
            <a:spLocks noGrp="1"/>
          </p:cNvSpPr>
          <p:nvPr>
            <p:ph type="dt" sz="half" idx="10"/>
          </p:nvPr>
        </p:nvSpPr>
        <p:spPr/>
        <p:txBody>
          <a:bodyPr/>
          <a:lstStyle/>
          <a:p>
            <a:fld id="{E0C6126A-EF09-3D49-9784-340D22D03087}" type="datetime1">
              <a:rPr lang="zh-CN" altLang="en-US" smtClean="0"/>
              <a:t>2021/8/18</a:t>
            </a:fld>
            <a:endParaRPr lang="zh-CN" altLang="en-US"/>
          </a:p>
        </p:txBody>
      </p:sp>
      <p:pic>
        <p:nvPicPr>
          <p:cNvPr id="4" name="图片 3">
            <a:extLst>
              <a:ext uri="{FF2B5EF4-FFF2-40B4-BE49-F238E27FC236}">
                <a16:creationId xmlns:a16="http://schemas.microsoft.com/office/drawing/2014/main" id="{E955315D-48F3-B940-A976-A40343E480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796059"/>
            <a:ext cx="13004800" cy="6161481"/>
          </a:xfrm>
          <a:prstGeom prst="rect">
            <a:avLst/>
          </a:prstGeom>
        </p:spPr>
      </p:pic>
      <p:sp>
        <p:nvSpPr>
          <p:cNvPr id="5" name="文本框 4">
            <a:extLst>
              <a:ext uri="{FF2B5EF4-FFF2-40B4-BE49-F238E27FC236}">
                <a16:creationId xmlns:a16="http://schemas.microsoft.com/office/drawing/2014/main" id="{B3087515-7412-CF46-881A-3E668E2746F3}"/>
              </a:ext>
            </a:extLst>
          </p:cNvPr>
          <p:cNvSpPr txBox="1"/>
          <p:nvPr/>
        </p:nvSpPr>
        <p:spPr>
          <a:xfrm>
            <a:off x="3507773" y="702346"/>
            <a:ext cx="1872308" cy="656590"/>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600" dirty="0">
                <a:solidFill>
                  <a:schemeClr val="bg1"/>
                </a:solidFill>
              </a:rPr>
              <a:t>Mapping </a:t>
            </a:r>
            <a:endParaRPr kumimoji="0" lang="zh-CN" altLang="en-US" sz="3600" b="0" i="0" u="none" strike="noStrike" cap="none" spc="0" normalizeH="0" baseline="0" dirty="0">
              <a:ln>
                <a:noFill/>
              </a:ln>
              <a:solidFill>
                <a:schemeClr val="bg1"/>
              </a:solidFill>
              <a:effectLst/>
              <a:uFillTx/>
              <a:latin typeface="+mn-lt"/>
              <a:ea typeface="+mn-ea"/>
              <a:cs typeface="+mn-cs"/>
              <a:sym typeface="Avenir Light"/>
            </a:endParaRPr>
          </a:p>
        </p:txBody>
      </p:sp>
      <p:sp>
        <p:nvSpPr>
          <p:cNvPr id="6" name="文本框 5">
            <a:extLst>
              <a:ext uri="{FF2B5EF4-FFF2-40B4-BE49-F238E27FC236}">
                <a16:creationId xmlns:a16="http://schemas.microsoft.com/office/drawing/2014/main" id="{9E92F976-7258-FE4F-901E-DB548D18F01A}"/>
              </a:ext>
            </a:extLst>
          </p:cNvPr>
          <p:cNvSpPr txBox="1"/>
          <p:nvPr/>
        </p:nvSpPr>
        <p:spPr>
          <a:xfrm>
            <a:off x="9122535" y="748173"/>
            <a:ext cx="1082027" cy="718145"/>
          </a:xfrm>
          <a:prstGeom prst="rect">
            <a:avLst/>
          </a:prstGeom>
          <a:solidFill>
            <a:srgbClr val="FFFF00"/>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4000" b="0" i="0" u="none" strike="noStrike" cap="none" spc="0" normalizeH="0" baseline="0" dirty="0">
                <a:ln>
                  <a:noFill/>
                </a:ln>
                <a:solidFill>
                  <a:schemeClr val="bg1"/>
                </a:solidFill>
                <a:effectLst/>
                <a:uFillTx/>
                <a:latin typeface="+mn-lt"/>
                <a:ea typeface="+mn-ea"/>
                <a:cs typeface="+mn-cs"/>
                <a:sym typeface="Avenir Light"/>
              </a:rPr>
              <a:t>DNN</a:t>
            </a:r>
            <a:endParaRPr kumimoji="0" lang="zh-CN" altLang="en-US" sz="4000" b="0" i="0" u="none" strike="noStrike" cap="none" spc="0" normalizeH="0" baseline="0" dirty="0">
              <a:ln>
                <a:noFill/>
              </a:ln>
              <a:solidFill>
                <a:schemeClr val="bg1"/>
              </a:solidFill>
              <a:effectLst/>
              <a:uFillTx/>
              <a:latin typeface="+mn-lt"/>
              <a:ea typeface="+mn-ea"/>
              <a:cs typeface="+mn-cs"/>
              <a:sym typeface="Avenir Light"/>
            </a:endParaRPr>
          </a:p>
        </p:txBody>
      </p:sp>
    </p:spTree>
    <p:extLst>
      <p:ext uri="{BB962C8B-B14F-4D97-AF65-F5344CB8AC3E}">
        <p14:creationId xmlns:p14="http://schemas.microsoft.com/office/powerpoint/2010/main" val="366809535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4772EE57-4658-4157-BE79-739170EF6140}"/>
              </a:ext>
            </a:extLst>
          </p:cNvPr>
          <p:cNvPicPr>
            <a:picLocks noChangeAspect="1"/>
          </p:cNvPicPr>
          <p:nvPr/>
        </p:nvPicPr>
        <p:blipFill rotWithShape="1">
          <a:blip r:embed="rId2"/>
          <a:srcRect t="6691"/>
          <a:stretch/>
        </p:blipFill>
        <p:spPr>
          <a:xfrm>
            <a:off x="252363" y="1047404"/>
            <a:ext cx="12027854" cy="8462355"/>
          </a:xfrm>
          <a:prstGeom prst="rect">
            <a:avLst/>
          </a:prstGeom>
        </p:spPr>
      </p:pic>
      <p:sp>
        <p:nvSpPr>
          <p:cNvPr id="8" name="文本占位符 2">
            <a:extLst>
              <a:ext uri="{FF2B5EF4-FFF2-40B4-BE49-F238E27FC236}">
                <a16:creationId xmlns:a16="http://schemas.microsoft.com/office/drawing/2014/main" id="{1B118B06-ADAB-426A-B365-80736684F420}"/>
              </a:ext>
            </a:extLst>
          </p:cNvPr>
          <p:cNvSpPr txBox="1">
            <a:spLocks/>
          </p:cNvSpPr>
          <p:nvPr/>
        </p:nvSpPr>
        <p:spPr>
          <a:xfrm>
            <a:off x="1328189" y="108296"/>
            <a:ext cx="10464800" cy="656590"/>
          </a:xfrm>
          <a:prstGeom prst="rect">
            <a:avLst/>
          </a:prstGeom>
        </p:spPr>
        <p:txBody>
          <a:bodyPr/>
          <a:lst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9pPr>
          </a:lstStyle>
          <a:p>
            <a:pPr marL="0" indent="0" algn="ctr" hangingPunct="1">
              <a:buNone/>
            </a:pPr>
            <a:r>
              <a:rPr lang="zh-CN" altLang="en-US" dirty="0">
                <a:solidFill>
                  <a:srgbClr val="1649FF"/>
                </a:solidFill>
              </a:rPr>
              <a:t>机器学习可以做到吗？答案是肯定的</a:t>
            </a:r>
          </a:p>
        </p:txBody>
      </p:sp>
    </p:spTree>
    <p:extLst>
      <p:ext uri="{BB962C8B-B14F-4D97-AF65-F5344CB8AC3E}">
        <p14:creationId xmlns:p14="http://schemas.microsoft.com/office/powerpoint/2010/main" val="1124258365"/>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B3F2CC-D5E9-4D08-BA03-5D330E4153E1}"/>
              </a:ext>
            </a:extLst>
          </p:cNvPr>
          <p:cNvSpPr>
            <a:spLocks noGrp="1"/>
          </p:cNvSpPr>
          <p:nvPr>
            <p:ph type="dt" sz="half" idx="10"/>
          </p:nvPr>
        </p:nvSpPr>
        <p:spPr/>
        <p:txBody>
          <a:bodyPr/>
          <a:lstStyle/>
          <a:p>
            <a:fld id="{510C18D2-F732-419A-9A01-4128D62C2479}" type="datetime1">
              <a:rPr lang="zh-CN" altLang="en-US" smtClean="0"/>
              <a:t>2021/8/18</a:t>
            </a:fld>
            <a:endParaRPr lang="zh-CN" altLang="en-US"/>
          </a:p>
        </p:txBody>
      </p:sp>
      <p:pic>
        <p:nvPicPr>
          <p:cNvPr id="4" name="图片 3">
            <a:extLst>
              <a:ext uri="{FF2B5EF4-FFF2-40B4-BE49-F238E27FC236}">
                <a16:creationId xmlns:a16="http://schemas.microsoft.com/office/drawing/2014/main" id="{87186BB9-25E0-4522-AB63-BD2613CBD9DF}"/>
              </a:ext>
            </a:extLst>
          </p:cNvPr>
          <p:cNvPicPr>
            <a:picLocks noChangeAspect="1"/>
          </p:cNvPicPr>
          <p:nvPr/>
        </p:nvPicPr>
        <p:blipFill rotWithShape="1">
          <a:blip r:embed="rId2"/>
          <a:srcRect t="6563" b="5157"/>
          <a:stretch/>
        </p:blipFill>
        <p:spPr>
          <a:xfrm>
            <a:off x="893763" y="973614"/>
            <a:ext cx="11336862" cy="8473440"/>
          </a:xfrm>
          <a:prstGeom prst="rect">
            <a:avLst/>
          </a:prstGeom>
        </p:spPr>
      </p:pic>
      <p:sp>
        <p:nvSpPr>
          <p:cNvPr id="5" name="文本占位符 2">
            <a:extLst>
              <a:ext uri="{FF2B5EF4-FFF2-40B4-BE49-F238E27FC236}">
                <a16:creationId xmlns:a16="http://schemas.microsoft.com/office/drawing/2014/main" id="{9098CB01-5AB9-45E3-9032-E6C800F4C1CF}"/>
              </a:ext>
            </a:extLst>
          </p:cNvPr>
          <p:cNvSpPr txBox="1">
            <a:spLocks/>
          </p:cNvSpPr>
          <p:nvPr/>
        </p:nvSpPr>
        <p:spPr>
          <a:xfrm>
            <a:off x="1270000" y="723265"/>
            <a:ext cx="10464800" cy="656590"/>
          </a:xfrm>
          <a:prstGeom prst="rect">
            <a:avLst/>
          </a:prstGeom>
        </p:spPr>
        <p:txBody>
          <a:bodyPr/>
          <a:lst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9pPr>
          </a:lstStyle>
          <a:p>
            <a:pPr marL="0" indent="0" algn="ctr" hangingPunct="1">
              <a:buNone/>
            </a:pPr>
            <a:r>
              <a:rPr lang="zh-CN" altLang="en-US" dirty="0">
                <a:solidFill>
                  <a:srgbClr val="1649FF"/>
                </a:solidFill>
              </a:rPr>
              <a:t>降维后</a:t>
            </a:r>
            <a:r>
              <a:rPr lang="zh-CN" altLang="en-US">
                <a:solidFill>
                  <a:srgbClr val="1649FF"/>
                </a:solidFill>
              </a:rPr>
              <a:t>的结果 </a:t>
            </a:r>
            <a:r>
              <a:rPr lang="en-US" altLang="zh-CN" sz="2800">
                <a:solidFill>
                  <a:schemeClr val="bg1"/>
                </a:solidFill>
              </a:rPr>
              <a:t>(</a:t>
            </a:r>
            <a:r>
              <a:rPr lang="en-US" altLang="zh-CN" sz="2800" dirty="0">
                <a:solidFill>
                  <a:schemeClr val="bg1"/>
                </a:solidFill>
              </a:rPr>
              <a:t>t-SNE</a:t>
            </a:r>
            <a:r>
              <a:rPr lang="zh-CN" altLang="en-US" sz="2800" dirty="0">
                <a:solidFill>
                  <a:schemeClr val="bg1"/>
                </a:solidFill>
              </a:rPr>
              <a:t>作者是</a:t>
            </a:r>
            <a:r>
              <a:rPr lang="en-US" altLang="zh-CN" sz="2800" dirty="0">
                <a:solidFill>
                  <a:schemeClr val="bg1"/>
                </a:solidFill>
              </a:rPr>
              <a:t>Hinton)</a:t>
            </a:r>
            <a:endParaRPr lang="zh-CN" altLang="en-US" dirty="0">
              <a:solidFill>
                <a:schemeClr val="bg1"/>
              </a:solidFill>
            </a:endParaRPr>
          </a:p>
        </p:txBody>
      </p:sp>
    </p:spTree>
    <p:extLst>
      <p:ext uri="{BB962C8B-B14F-4D97-AF65-F5344CB8AC3E}">
        <p14:creationId xmlns:p14="http://schemas.microsoft.com/office/powerpoint/2010/main" val="25047500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0705B2E3-5791-41A7-83A6-506A566452FB}"/>
              </a:ext>
            </a:extLst>
          </p:cNvPr>
          <p:cNvSpPr>
            <a:spLocks noGrp="1"/>
          </p:cNvSpPr>
          <p:nvPr>
            <p:ph type="dt" sz="half" idx="10"/>
          </p:nvPr>
        </p:nvSpPr>
        <p:spPr/>
        <p:txBody>
          <a:bodyPr/>
          <a:lstStyle/>
          <a:p>
            <a:fld id="{60F16297-6324-4456-927A-EB2C8B04F9D8}" type="datetime1">
              <a:rPr lang="zh-CN" altLang="en-US" smtClean="0"/>
              <a:t>2021/8/18</a:t>
            </a:fld>
            <a:endParaRPr lang="zh-CN" altLang="en-US"/>
          </a:p>
        </p:txBody>
      </p:sp>
      <p:pic>
        <p:nvPicPr>
          <p:cNvPr id="3" name="图片 2">
            <a:extLst>
              <a:ext uri="{FF2B5EF4-FFF2-40B4-BE49-F238E27FC236}">
                <a16:creationId xmlns:a16="http://schemas.microsoft.com/office/drawing/2014/main" id="{1215070E-9C48-43A5-9ED4-7C0DB7B4EA25}"/>
              </a:ext>
            </a:extLst>
          </p:cNvPr>
          <p:cNvPicPr>
            <a:picLocks noChangeAspect="1"/>
          </p:cNvPicPr>
          <p:nvPr/>
        </p:nvPicPr>
        <p:blipFill>
          <a:blip r:embed="rId2"/>
          <a:stretch>
            <a:fillRect/>
          </a:stretch>
        </p:blipFill>
        <p:spPr>
          <a:xfrm>
            <a:off x="1302809" y="1768870"/>
            <a:ext cx="9378738" cy="7716407"/>
          </a:xfrm>
          <a:prstGeom prst="rect">
            <a:avLst/>
          </a:prstGeom>
        </p:spPr>
      </p:pic>
      <p:sp>
        <p:nvSpPr>
          <p:cNvPr id="4" name="文本占位符 2">
            <a:extLst>
              <a:ext uri="{FF2B5EF4-FFF2-40B4-BE49-F238E27FC236}">
                <a16:creationId xmlns:a16="http://schemas.microsoft.com/office/drawing/2014/main" id="{69842FBD-574A-4A4B-9839-9517995ED843}"/>
              </a:ext>
            </a:extLst>
          </p:cNvPr>
          <p:cNvSpPr txBox="1">
            <a:spLocks/>
          </p:cNvSpPr>
          <p:nvPr/>
        </p:nvSpPr>
        <p:spPr>
          <a:xfrm>
            <a:off x="576349" y="920172"/>
            <a:ext cx="10464800" cy="656590"/>
          </a:xfrm>
          <a:prstGeom prst="rect">
            <a:avLst/>
          </a:prstGeom>
        </p:spPr>
        <p:txBody>
          <a:bodyPr/>
          <a:lst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9pPr>
          </a:lstStyle>
          <a:p>
            <a:pPr marL="0" indent="0" algn="ctr" hangingPunct="1">
              <a:buNone/>
            </a:pPr>
            <a:r>
              <a:rPr lang="zh-CN" altLang="en-US" dirty="0">
                <a:solidFill>
                  <a:srgbClr val="1649FF"/>
                </a:solidFill>
              </a:rPr>
              <a:t>机器学习可以做到吗？答案是肯定的</a:t>
            </a:r>
          </a:p>
        </p:txBody>
      </p:sp>
    </p:spTree>
    <p:extLst>
      <p:ext uri="{BB962C8B-B14F-4D97-AF65-F5344CB8AC3E}">
        <p14:creationId xmlns:p14="http://schemas.microsoft.com/office/powerpoint/2010/main" val="30654077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29A5ADA6-EBD8-A547-B315-968F5F092CBF}"/>
              </a:ext>
            </a:extLst>
          </p:cNvPr>
          <p:cNvSpPr>
            <a:spLocks noGrp="1"/>
          </p:cNvSpPr>
          <p:nvPr>
            <p:ph type="dt" sz="half" idx="10"/>
          </p:nvPr>
        </p:nvSpPr>
        <p:spPr/>
        <p:txBody>
          <a:bodyPr/>
          <a:lstStyle/>
          <a:p>
            <a:fld id="{29699F0A-F398-C94E-B2D8-E7641C78CBD0}" type="datetime1">
              <a:rPr lang="zh-CN" altLang="en-US" smtClean="0"/>
              <a:t>2021/8/18</a:t>
            </a:fld>
            <a:endParaRPr lang="zh-CN" altLang="en-US"/>
          </a:p>
        </p:txBody>
      </p:sp>
      <p:pic>
        <p:nvPicPr>
          <p:cNvPr id="5" name="图片 4">
            <a:extLst>
              <a:ext uri="{FF2B5EF4-FFF2-40B4-BE49-F238E27FC236}">
                <a16:creationId xmlns:a16="http://schemas.microsoft.com/office/drawing/2014/main" id="{C5116EEE-040C-6C43-8C32-AFE4101A1C25}"/>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6287" t="5934" r="8285" b="4062"/>
          <a:stretch/>
        </p:blipFill>
        <p:spPr>
          <a:xfrm>
            <a:off x="263811" y="0"/>
            <a:ext cx="12090527" cy="8621412"/>
          </a:xfrm>
          <a:prstGeom prst="rect">
            <a:avLst/>
          </a:prstGeom>
        </p:spPr>
      </p:pic>
      <p:sp>
        <p:nvSpPr>
          <p:cNvPr id="6" name="文本框 5">
            <a:extLst>
              <a:ext uri="{FF2B5EF4-FFF2-40B4-BE49-F238E27FC236}">
                <a16:creationId xmlns:a16="http://schemas.microsoft.com/office/drawing/2014/main" id="{943D0228-71B2-B64F-9206-886187C56C1A}"/>
              </a:ext>
            </a:extLst>
          </p:cNvPr>
          <p:cNvSpPr txBox="1"/>
          <p:nvPr/>
        </p:nvSpPr>
        <p:spPr>
          <a:xfrm>
            <a:off x="280902" y="160403"/>
            <a:ext cx="3703193" cy="471924"/>
          </a:xfrm>
          <a:prstGeom prst="rect">
            <a:avLst/>
          </a:prstGeom>
          <a:solidFill>
            <a:schemeClr val="accent2"/>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en-US" altLang="zh-CN" sz="2400" b="1" i="0" u="none" strike="noStrike" cap="none" spc="0" normalizeH="0" baseline="0" dirty="0">
                <a:ln>
                  <a:noFill/>
                </a:ln>
                <a:solidFill>
                  <a:srgbClr val="FF0000"/>
                </a:solidFill>
                <a:effectLst/>
                <a:uFillTx/>
                <a:latin typeface="Helvetica Neue"/>
                <a:ea typeface="Helvetica Neue"/>
                <a:cs typeface="Helvetica Neue"/>
                <a:sym typeface="Helvetica Neue"/>
              </a:rPr>
              <a:t>36 classes</a:t>
            </a:r>
            <a:endParaRPr kumimoji="0" lang="zh-CN" altLang="en-US" sz="2400" b="1" i="0" u="none" strike="noStrike" cap="none" spc="0" normalizeH="0" baseline="0" dirty="0">
              <a:ln>
                <a:noFill/>
              </a:ln>
              <a:solidFill>
                <a:srgbClr val="FF0000"/>
              </a:solidFill>
              <a:effectLst/>
              <a:uFillTx/>
              <a:latin typeface="Helvetica Neue"/>
              <a:ea typeface="Helvetica Neue"/>
              <a:cs typeface="Helvetica Neue"/>
              <a:sym typeface="Helvetica Neue"/>
            </a:endParaRPr>
          </a:p>
        </p:txBody>
      </p:sp>
    </p:spTree>
    <p:extLst>
      <p:ext uri="{BB962C8B-B14F-4D97-AF65-F5344CB8AC3E}">
        <p14:creationId xmlns:p14="http://schemas.microsoft.com/office/powerpoint/2010/main" val="260180461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占位符 2">
            <a:extLst>
              <a:ext uri="{FF2B5EF4-FFF2-40B4-BE49-F238E27FC236}">
                <a16:creationId xmlns:a16="http://schemas.microsoft.com/office/drawing/2014/main" id="{02F81600-F4D6-4625-8003-313247031305}"/>
              </a:ext>
            </a:extLst>
          </p:cNvPr>
          <p:cNvSpPr txBox="1">
            <a:spLocks/>
          </p:cNvSpPr>
          <p:nvPr/>
        </p:nvSpPr>
        <p:spPr>
          <a:xfrm>
            <a:off x="1270000" y="1312545"/>
            <a:ext cx="10464800" cy="656590"/>
          </a:xfrm>
          <a:prstGeom prst="rect">
            <a:avLst/>
          </a:prstGeom>
        </p:spPr>
        <p:txBody>
          <a:bodyPr/>
          <a:lstStyle>
            <a:lvl1pPr marL="4699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1pPr>
            <a:lvl2pPr marL="9398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2pPr>
            <a:lvl3pPr marL="14097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3pPr>
            <a:lvl4pPr marL="18796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4pPr>
            <a:lvl5pPr marL="23495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5pPr>
            <a:lvl6pPr marL="28194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6pPr>
            <a:lvl7pPr marL="32893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7pPr>
            <a:lvl8pPr marL="37592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8pPr>
            <a:lvl9pPr marL="4229100" marR="0" indent="-469900" algn="l" defTabSz="584200" latinLnBrk="0">
              <a:lnSpc>
                <a:spcPct val="100000"/>
              </a:lnSpc>
              <a:spcBef>
                <a:spcPts val="4200"/>
              </a:spcBef>
              <a:spcAft>
                <a:spcPts val="0"/>
              </a:spcAft>
              <a:buClr>
                <a:srgbClr val="646464"/>
              </a:buClr>
              <a:buSzPct val="90000"/>
              <a:buFontTx/>
              <a:buChar char="•"/>
              <a:tabLst/>
              <a:defRPr sz="3600" b="0" i="0" u="none" strike="noStrike" cap="none" spc="0" baseline="0">
                <a:solidFill>
                  <a:srgbClr val="FFFFFF"/>
                </a:solidFill>
                <a:uFillTx/>
                <a:latin typeface="+mn-lt"/>
                <a:ea typeface="+mn-ea"/>
                <a:cs typeface="+mn-cs"/>
                <a:sym typeface="Avenir Light"/>
              </a:defRPr>
            </a:lvl9pPr>
          </a:lstStyle>
          <a:p>
            <a:pPr marL="0" indent="0" algn="ctr" hangingPunct="1">
              <a:buNone/>
            </a:pPr>
            <a:r>
              <a:rPr lang="zh-CN" altLang="en-US" dirty="0">
                <a:solidFill>
                  <a:srgbClr val="1649FF"/>
                </a:solidFill>
              </a:rPr>
              <a:t>小结</a:t>
            </a:r>
          </a:p>
        </p:txBody>
      </p:sp>
      <p:sp>
        <p:nvSpPr>
          <p:cNvPr id="6" name="文本框 5">
            <a:extLst>
              <a:ext uri="{FF2B5EF4-FFF2-40B4-BE49-F238E27FC236}">
                <a16:creationId xmlns:a16="http://schemas.microsoft.com/office/drawing/2014/main" id="{9A0806B9-3A31-4F13-A8E1-780E4E071AF8}"/>
              </a:ext>
            </a:extLst>
          </p:cNvPr>
          <p:cNvSpPr txBox="1"/>
          <p:nvPr/>
        </p:nvSpPr>
        <p:spPr>
          <a:xfrm>
            <a:off x="745735" y="2356703"/>
            <a:ext cx="11975254" cy="5913798"/>
          </a:xfrm>
          <a:prstGeom prst="rect">
            <a:avLst/>
          </a:prstGeom>
          <a:noFill/>
        </p:spPr>
        <p:txBody>
          <a:bodyPr wrap="square" rtlCol="0">
            <a:spAutoFit/>
          </a:bodyPr>
          <a:lstStyle/>
          <a:p>
            <a:pPr marL="571500" indent="-571500" algn="l">
              <a:lnSpc>
                <a:spcPct val="150000"/>
              </a:lnSpc>
              <a:buFont typeface="Arial" panose="020B0604020202020204" pitchFamily="34" charset="0"/>
              <a:buChar char="•"/>
            </a:pPr>
            <a:r>
              <a:rPr lang="zh-CN" altLang="en-US" sz="3200" dirty="0">
                <a:solidFill>
                  <a:schemeClr val="tx1"/>
                </a:solidFill>
              </a:rPr>
              <a:t>深度学习非常有用</a:t>
            </a:r>
            <a:endParaRPr lang="en-US" altLang="zh-CN" sz="3200" dirty="0">
              <a:solidFill>
                <a:schemeClr val="tx1"/>
              </a:solidFill>
            </a:endParaRPr>
          </a:p>
          <a:p>
            <a:pPr marL="571500" indent="-571500" algn="l">
              <a:lnSpc>
                <a:spcPct val="150000"/>
              </a:lnSpc>
              <a:buFont typeface="Arial" panose="020B0604020202020204" pitchFamily="34" charset="0"/>
              <a:buChar char="•"/>
            </a:pPr>
            <a:r>
              <a:rPr lang="zh-CN" altLang="en-US" sz="3200" dirty="0">
                <a:solidFill>
                  <a:schemeClr val="tx1"/>
                </a:solidFill>
              </a:rPr>
              <a:t>深度学习不是黑盒子、也不是全能魔法</a:t>
            </a:r>
            <a:endParaRPr lang="en-US" altLang="zh-CN" sz="3200" dirty="0">
              <a:solidFill>
                <a:schemeClr val="tx1"/>
              </a:solidFill>
            </a:endParaRPr>
          </a:p>
          <a:p>
            <a:pPr marL="571500" indent="-571500" algn="l">
              <a:lnSpc>
                <a:spcPct val="150000"/>
              </a:lnSpc>
              <a:buFont typeface="Arial" panose="020B0604020202020204" pitchFamily="34" charset="0"/>
              <a:buChar char="•"/>
            </a:pPr>
            <a:r>
              <a:rPr lang="zh-CN" altLang="en-US" sz="3200" dirty="0">
                <a:solidFill>
                  <a:schemeClr val="tx1"/>
                </a:solidFill>
              </a:rPr>
              <a:t>深度学习的可解释性正在发展中</a:t>
            </a:r>
            <a:r>
              <a:rPr lang="en-US" altLang="zh-CN" sz="3200" dirty="0">
                <a:solidFill>
                  <a:schemeClr val="tx1"/>
                </a:solidFill>
              </a:rPr>
              <a:t>——</a:t>
            </a:r>
            <a:r>
              <a:rPr lang="zh-CN" altLang="en-US" sz="3200" dirty="0">
                <a:solidFill>
                  <a:schemeClr val="tx1"/>
                </a:solidFill>
              </a:rPr>
              <a:t>突破的前夜？</a:t>
            </a:r>
            <a:endParaRPr lang="en-US" altLang="zh-CN" sz="3200" dirty="0">
              <a:solidFill>
                <a:schemeClr val="tx1"/>
              </a:solidFill>
            </a:endParaRPr>
          </a:p>
          <a:p>
            <a:pPr marL="571500" indent="-571500" algn="l">
              <a:lnSpc>
                <a:spcPct val="150000"/>
              </a:lnSpc>
              <a:buFont typeface="Arial" panose="020B0604020202020204" pitchFamily="34" charset="0"/>
              <a:buChar char="•"/>
            </a:pPr>
            <a:r>
              <a:rPr lang="zh-CN" altLang="en-US" sz="3200" dirty="0">
                <a:solidFill>
                  <a:schemeClr val="tx1"/>
                </a:solidFill>
              </a:rPr>
              <a:t>与数学、物理的结合非常紧密：群论、流形、仿射、对称性、重整化群，尺度分离，</a:t>
            </a:r>
            <a:r>
              <a:rPr lang="en-US" altLang="zh-CN" sz="3200" dirty="0">
                <a:solidFill>
                  <a:schemeClr val="tx1"/>
                </a:solidFill>
              </a:rPr>
              <a:t>… </a:t>
            </a:r>
          </a:p>
          <a:p>
            <a:pPr marL="571500" indent="-571500" algn="l">
              <a:lnSpc>
                <a:spcPct val="150000"/>
              </a:lnSpc>
              <a:buFont typeface="Arial" panose="020B0604020202020204" pitchFamily="34" charset="0"/>
              <a:buChar char="•"/>
            </a:pPr>
            <a:r>
              <a:rPr lang="zh-CN" altLang="en-US" sz="3200" dirty="0">
                <a:solidFill>
                  <a:schemeClr val="tx1"/>
                </a:solidFill>
              </a:rPr>
              <a:t>高能物理实验是非常好的应用场景</a:t>
            </a:r>
            <a:endParaRPr lang="en-US" altLang="zh-CN" sz="3200" dirty="0">
              <a:solidFill>
                <a:schemeClr val="tx1"/>
              </a:solidFill>
            </a:endParaRPr>
          </a:p>
          <a:p>
            <a:pPr marL="571500" indent="-571500" algn="l">
              <a:lnSpc>
                <a:spcPct val="150000"/>
              </a:lnSpc>
              <a:buFont typeface="Arial" panose="020B0604020202020204" pitchFamily="34" charset="0"/>
              <a:buChar char="•"/>
            </a:pPr>
            <a:r>
              <a:rPr lang="zh-CN" altLang="en-US" sz="3200" dirty="0">
                <a:solidFill>
                  <a:schemeClr val="tx1"/>
                </a:solidFill>
              </a:rPr>
              <a:t>最终研究生不再搬砖</a:t>
            </a:r>
            <a:endParaRPr lang="en-US" altLang="zh-CN" sz="3200" dirty="0">
              <a:solidFill>
                <a:schemeClr val="tx1"/>
              </a:solidFill>
            </a:endParaRPr>
          </a:p>
          <a:p>
            <a:pPr marL="571500" indent="-571500" algn="l">
              <a:lnSpc>
                <a:spcPct val="150000"/>
              </a:lnSpc>
              <a:buFont typeface="Arial" panose="020B0604020202020204" pitchFamily="34" charset="0"/>
              <a:buChar char="•"/>
            </a:pPr>
            <a:r>
              <a:rPr lang="zh-CN" altLang="en-US" sz="3200" dirty="0">
                <a:solidFill>
                  <a:schemeClr val="tx1"/>
                </a:solidFill>
              </a:rPr>
              <a:t>学好：数学、统计和物理</a:t>
            </a:r>
            <a:endParaRPr lang="en-US" altLang="zh-CN" sz="3200" dirty="0">
              <a:solidFill>
                <a:schemeClr val="tx1"/>
              </a:solidFill>
            </a:endParaRPr>
          </a:p>
        </p:txBody>
      </p:sp>
    </p:spTree>
    <p:extLst>
      <p:ext uri="{BB962C8B-B14F-4D97-AF65-F5344CB8AC3E}">
        <p14:creationId xmlns:p14="http://schemas.microsoft.com/office/powerpoint/2010/main" val="187625162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17F98836-81BE-8E4F-A1BF-8815742F2F30}"/>
              </a:ext>
            </a:extLst>
          </p:cNvPr>
          <p:cNvSpPr txBox="1"/>
          <p:nvPr/>
        </p:nvSpPr>
        <p:spPr>
          <a:xfrm>
            <a:off x="694559" y="3809521"/>
            <a:ext cx="11141926" cy="3721788"/>
          </a:xfrm>
          <a:prstGeom prst="rect">
            <a:avLst/>
          </a:prstGeom>
          <a:noFill/>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pPr marL="457200" indent="-457200" algn="l">
              <a:lnSpc>
                <a:spcPct val="150000"/>
              </a:lnSpc>
              <a:buFont typeface="Arial" panose="020B0604020202020204" pitchFamily="34" charset="0"/>
              <a:buChar char="•"/>
            </a:pPr>
            <a:r>
              <a:rPr lang="en-US" altLang="zh-CN" sz="3200" dirty="0">
                <a:solidFill>
                  <a:schemeClr val="bg1"/>
                </a:solidFill>
              </a:rPr>
              <a:t>A high-bias, low-variance introduction to Machine Learning for physicists</a:t>
            </a:r>
            <a:r>
              <a:rPr lang="zh-CN" altLang="en-US" sz="3200" dirty="0">
                <a:solidFill>
                  <a:schemeClr val="bg1"/>
                </a:solidFill>
              </a:rPr>
              <a:t>， </a:t>
            </a:r>
            <a:r>
              <a:rPr lang="en-US" altLang="zh-CN" sz="3200" dirty="0">
                <a:solidFill>
                  <a:schemeClr val="bg1"/>
                </a:solidFill>
              </a:rPr>
              <a:t>Physics Reports 810 (2019) 1–124 </a:t>
            </a:r>
          </a:p>
          <a:p>
            <a:pPr marL="457200" indent="-457200" algn="l">
              <a:lnSpc>
                <a:spcPct val="150000"/>
              </a:lnSpc>
              <a:buFont typeface="Arial" panose="020B0604020202020204" pitchFamily="34" charset="0"/>
              <a:buChar char="•"/>
            </a:pPr>
            <a:r>
              <a:rPr lang="en-US" altLang="zh-CN" sz="3200" dirty="0">
                <a:solidFill>
                  <a:schemeClr val="bg1"/>
                </a:solidFill>
              </a:rPr>
              <a:t>Relational inductive bias, deep learning, and graph networks,</a:t>
            </a:r>
            <a:r>
              <a:rPr lang="zh-CN" altLang="en-US" sz="3200" dirty="0">
                <a:solidFill>
                  <a:schemeClr val="bg1"/>
                </a:solidFill>
              </a:rPr>
              <a:t> </a:t>
            </a:r>
            <a:r>
              <a:rPr lang="en-US" altLang="zh-CN" sz="3200" dirty="0">
                <a:solidFill>
                  <a:schemeClr val="bg1"/>
                </a:solidFill>
              </a:rPr>
              <a:t>arXiv:1806.01261</a:t>
            </a:r>
          </a:p>
          <a:p>
            <a:pPr marL="457200" indent="-457200" algn="l">
              <a:lnSpc>
                <a:spcPct val="150000"/>
              </a:lnSpc>
              <a:buFont typeface="Arial" panose="020B0604020202020204" pitchFamily="34" charset="0"/>
              <a:buChar char="•"/>
            </a:pPr>
            <a:r>
              <a:rPr kumimoji="1" lang="en-US" altLang="zh-CN" sz="3200" dirty="0">
                <a:solidFill>
                  <a:schemeClr val="bg1"/>
                </a:solidFill>
              </a:rPr>
              <a:t>Geometric</a:t>
            </a:r>
            <a:r>
              <a:rPr kumimoji="1" lang="zh-CN" altLang="en-US" sz="3200" dirty="0">
                <a:solidFill>
                  <a:schemeClr val="bg1"/>
                </a:solidFill>
              </a:rPr>
              <a:t> </a:t>
            </a:r>
            <a:r>
              <a:rPr kumimoji="1" lang="en-US" altLang="zh-CN" sz="3200" dirty="0">
                <a:solidFill>
                  <a:schemeClr val="bg1"/>
                </a:solidFill>
              </a:rPr>
              <a:t>Deep</a:t>
            </a:r>
            <a:r>
              <a:rPr kumimoji="1" lang="zh-CN" altLang="en-US" sz="3200" dirty="0">
                <a:solidFill>
                  <a:schemeClr val="bg1"/>
                </a:solidFill>
              </a:rPr>
              <a:t> </a:t>
            </a:r>
            <a:r>
              <a:rPr kumimoji="1" lang="en-US" altLang="zh-CN" sz="3200" dirty="0">
                <a:solidFill>
                  <a:schemeClr val="bg1"/>
                </a:solidFill>
              </a:rPr>
              <a:t>Learning,</a:t>
            </a:r>
            <a:r>
              <a:rPr kumimoji="1" lang="zh-CN" altLang="en-US" sz="3200" dirty="0">
                <a:solidFill>
                  <a:schemeClr val="bg1"/>
                </a:solidFill>
              </a:rPr>
              <a:t> </a:t>
            </a:r>
            <a:r>
              <a:rPr kumimoji="1" lang="en-US" altLang="zh-CN" sz="3200" dirty="0">
                <a:solidFill>
                  <a:schemeClr val="bg1"/>
                </a:solidFill>
              </a:rPr>
              <a:t>5Gs,</a:t>
            </a:r>
            <a:r>
              <a:rPr kumimoji="1" lang="zh-CN" altLang="en-US" sz="3200" dirty="0">
                <a:solidFill>
                  <a:schemeClr val="bg1"/>
                </a:solidFill>
              </a:rPr>
              <a:t> </a:t>
            </a:r>
            <a:r>
              <a:rPr kumimoji="1" lang="en-US" altLang="zh-CN" sz="3200" dirty="0">
                <a:solidFill>
                  <a:schemeClr val="bg1"/>
                </a:solidFill>
              </a:rPr>
              <a:t>arXiv:2104.13478</a:t>
            </a:r>
            <a:endParaRPr kumimoji="1" lang="zh-CN" altLang="en-US" sz="3200" dirty="0">
              <a:solidFill>
                <a:schemeClr val="bg1"/>
              </a:solidFill>
            </a:endParaRPr>
          </a:p>
        </p:txBody>
      </p:sp>
      <p:sp>
        <p:nvSpPr>
          <p:cNvPr id="2" name="文本框 1">
            <a:extLst>
              <a:ext uri="{FF2B5EF4-FFF2-40B4-BE49-F238E27FC236}">
                <a16:creationId xmlns:a16="http://schemas.microsoft.com/office/drawing/2014/main" id="{F046489C-343B-AB43-A789-C41AB46B334A}"/>
              </a:ext>
            </a:extLst>
          </p:cNvPr>
          <p:cNvSpPr txBox="1"/>
          <p:nvPr/>
        </p:nvSpPr>
        <p:spPr>
          <a:xfrm>
            <a:off x="3444842" y="1857353"/>
            <a:ext cx="4719241"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rgbClr val="0070C0"/>
                </a:solidFill>
              </a:rPr>
              <a:t>推荐阅读的综述文献</a:t>
            </a:r>
            <a:endParaRPr kumimoji="0" lang="zh-CN" altLang="en-US" sz="4000" b="0" i="0" u="none" strike="noStrike" cap="none" spc="0" normalizeH="0" baseline="0" dirty="0">
              <a:ln>
                <a:noFill/>
              </a:ln>
              <a:solidFill>
                <a:srgbClr val="0070C0"/>
              </a:solidFill>
              <a:effectLst/>
              <a:uFillTx/>
              <a:latin typeface="+mn-lt"/>
              <a:ea typeface="+mn-ea"/>
              <a:cs typeface="+mn-cs"/>
              <a:sym typeface="Avenir Light"/>
            </a:endParaRPr>
          </a:p>
        </p:txBody>
      </p:sp>
      <p:sp>
        <p:nvSpPr>
          <p:cNvPr id="4" name="文本框 3">
            <a:extLst>
              <a:ext uri="{FF2B5EF4-FFF2-40B4-BE49-F238E27FC236}">
                <a16:creationId xmlns:a16="http://schemas.microsoft.com/office/drawing/2014/main" id="{99132969-8C71-4475-9ADA-18C4DA32DCF1}"/>
              </a:ext>
            </a:extLst>
          </p:cNvPr>
          <p:cNvSpPr txBox="1"/>
          <p:nvPr/>
        </p:nvSpPr>
        <p:spPr>
          <a:xfrm>
            <a:off x="9956600" y="8582224"/>
            <a:ext cx="2154437" cy="718145"/>
          </a:xfrm>
          <a:prstGeom prst="rect">
            <a:avLst/>
          </a:prstGeom>
          <a:ln/>
        </p:spPr>
        <p:style>
          <a:lnRef idx="1">
            <a:schemeClr val="accent6"/>
          </a:lnRef>
          <a:fillRef idx="3">
            <a:schemeClr val="accent6"/>
          </a:fillRef>
          <a:effectRef idx="2">
            <a:schemeClr val="accent6"/>
          </a:effectRef>
          <a:fontRef idx="minor">
            <a:schemeClr val="lt1"/>
          </a:fontRef>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chemeClr val="bg1"/>
                </a:solidFill>
                <a:effectLst/>
                <a:uFillTx/>
                <a:latin typeface="+mn-lt"/>
                <a:ea typeface="+mn-ea"/>
                <a:cs typeface="+mn-cs"/>
                <a:sym typeface="Avenir Light"/>
              </a:rPr>
              <a:t>谢谢大家</a:t>
            </a:r>
          </a:p>
        </p:txBody>
      </p:sp>
    </p:spTree>
    <p:extLst>
      <p:ext uri="{BB962C8B-B14F-4D97-AF65-F5344CB8AC3E}">
        <p14:creationId xmlns:p14="http://schemas.microsoft.com/office/powerpoint/2010/main" val="17778633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本框 6">
            <a:extLst>
              <a:ext uri="{FF2B5EF4-FFF2-40B4-BE49-F238E27FC236}">
                <a16:creationId xmlns:a16="http://schemas.microsoft.com/office/drawing/2014/main" id="{703DB4B5-6329-9F42-B477-787A566E0237}"/>
              </a:ext>
            </a:extLst>
          </p:cNvPr>
          <p:cNvSpPr txBox="1"/>
          <p:nvPr/>
        </p:nvSpPr>
        <p:spPr>
          <a:xfrm>
            <a:off x="973690" y="3616572"/>
            <a:ext cx="10854253" cy="1077218"/>
          </a:xfrm>
          <a:prstGeom prst="rect">
            <a:avLst/>
          </a:prstGeom>
          <a:noFill/>
        </p:spPr>
        <p:txBody>
          <a:bodyPr wrap="none" rtlCol="0">
            <a:spAutoFit/>
          </a:bodyPr>
          <a:lstStyle/>
          <a:p>
            <a:r>
              <a:rPr kumimoji="1" lang="zh-CN" altLang="en-US" sz="3200" dirty="0">
                <a:solidFill>
                  <a:srgbClr val="0070C0"/>
                </a:solidFill>
              </a:rPr>
              <a:t>关于确定原理的知识很容易用来补偿我们对确定事实的无知</a:t>
            </a:r>
            <a:endParaRPr kumimoji="1" lang="en-US" altLang="zh-CN" sz="3200" dirty="0">
              <a:solidFill>
                <a:srgbClr val="0070C0"/>
              </a:solidFill>
            </a:endParaRPr>
          </a:p>
          <a:p>
            <a:r>
              <a:rPr kumimoji="1" lang="en-US" altLang="zh-CN" sz="3200" dirty="0">
                <a:solidFill>
                  <a:srgbClr val="0070C0"/>
                </a:solidFill>
              </a:rPr>
              <a:t> ——</a:t>
            </a:r>
            <a:r>
              <a:rPr kumimoji="1" lang="zh-CN" altLang="en-US" sz="3200" dirty="0">
                <a:solidFill>
                  <a:srgbClr val="0070C0"/>
                </a:solidFill>
              </a:rPr>
              <a:t> 爱尔维修</a:t>
            </a:r>
            <a:r>
              <a:rPr kumimoji="1" lang="en-US" altLang="zh-CN" sz="3200" dirty="0">
                <a:solidFill>
                  <a:srgbClr val="0070C0"/>
                </a:solidFill>
              </a:rPr>
              <a:t>, 1759</a:t>
            </a:r>
            <a:endParaRPr kumimoji="1" lang="zh-CN" altLang="en-US" sz="3200" dirty="0">
              <a:solidFill>
                <a:srgbClr val="0070C0"/>
              </a:solidFill>
            </a:endParaRPr>
          </a:p>
        </p:txBody>
      </p:sp>
      <p:sp>
        <p:nvSpPr>
          <p:cNvPr id="2" name="矩形 1">
            <a:extLst>
              <a:ext uri="{FF2B5EF4-FFF2-40B4-BE49-F238E27FC236}">
                <a16:creationId xmlns:a16="http://schemas.microsoft.com/office/drawing/2014/main" id="{9395CE0F-432B-3B45-A093-7FB297CC0A28}"/>
              </a:ext>
            </a:extLst>
          </p:cNvPr>
          <p:cNvSpPr/>
          <p:nvPr/>
        </p:nvSpPr>
        <p:spPr>
          <a:xfrm>
            <a:off x="210543" y="6640879"/>
            <a:ext cx="12150382" cy="1815882"/>
          </a:xfrm>
          <a:prstGeom prst="rect">
            <a:avLst/>
          </a:prstGeom>
        </p:spPr>
        <p:txBody>
          <a:bodyPr wrap="square">
            <a:spAutoFit/>
          </a:bodyPr>
          <a:lstStyle/>
          <a:p>
            <a:pPr algn="l"/>
            <a:r>
              <a:rPr lang="en-US" altLang="zh-CN" sz="3600" dirty="0">
                <a:solidFill>
                  <a:schemeClr val="bg1"/>
                </a:solidFill>
              </a:rPr>
              <a:t>L</a:t>
            </a:r>
            <a:r>
              <a:rPr lang="zh-CN" altLang="en-US" sz="3600" dirty="0">
                <a:solidFill>
                  <a:schemeClr val="bg1"/>
                </a:solidFill>
              </a:rPr>
              <a:t>a connaissance de certains principes supplée facilement à la connoissance de certains faits.</a:t>
            </a:r>
            <a:endParaRPr lang="en-US" altLang="zh-CN" sz="3600" dirty="0">
              <a:solidFill>
                <a:schemeClr val="bg1"/>
              </a:solidFill>
            </a:endParaRPr>
          </a:p>
          <a:p>
            <a:r>
              <a:rPr lang="en-US" altLang="zh-CN" dirty="0">
                <a:solidFill>
                  <a:schemeClr val="bg1"/>
                </a:solidFill>
              </a:rPr>
              <a:t>(</a:t>
            </a:r>
            <a:r>
              <a:rPr lang="en-US" altLang="zh-CN" dirty="0" err="1">
                <a:solidFill>
                  <a:schemeClr val="bg1"/>
                </a:solidFill>
              </a:rPr>
              <a:t>Helvétius</a:t>
            </a:r>
            <a:r>
              <a:rPr lang="en-US" altLang="zh-CN" dirty="0">
                <a:solidFill>
                  <a:schemeClr val="bg1"/>
                </a:solidFill>
              </a:rPr>
              <a:t>, 1759)</a:t>
            </a:r>
            <a:endParaRPr lang="zh-CN" altLang="en-US" dirty="0">
              <a:solidFill>
                <a:schemeClr val="bg1"/>
              </a:solidFill>
            </a:endParaRPr>
          </a:p>
        </p:txBody>
      </p:sp>
    </p:spTree>
    <p:extLst>
      <p:ext uri="{BB962C8B-B14F-4D97-AF65-F5344CB8AC3E}">
        <p14:creationId xmlns:p14="http://schemas.microsoft.com/office/powerpoint/2010/main" val="306370862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本框 4">
            <a:extLst>
              <a:ext uri="{FF2B5EF4-FFF2-40B4-BE49-F238E27FC236}">
                <a16:creationId xmlns:a16="http://schemas.microsoft.com/office/drawing/2014/main" id="{254F8569-5BA9-6B47-8093-8836D24969D8}"/>
              </a:ext>
            </a:extLst>
          </p:cNvPr>
          <p:cNvSpPr txBox="1"/>
          <p:nvPr/>
        </p:nvSpPr>
        <p:spPr>
          <a:xfrm>
            <a:off x="2078312" y="1796299"/>
            <a:ext cx="3180358"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zh-CN" altLang="en-US" dirty="0">
                <a:solidFill>
                  <a:srgbClr val="1649FF"/>
                </a:solidFill>
              </a:rPr>
              <a:t>狭义</a:t>
            </a: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人工智能</a:t>
            </a:r>
          </a:p>
        </p:txBody>
      </p:sp>
      <p:sp>
        <p:nvSpPr>
          <p:cNvPr id="6" name="文本框 5">
            <a:extLst>
              <a:ext uri="{FF2B5EF4-FFF2-40B4-BE49-F238E27FC236}">
                <a16:creationId xmlns:a16="http://schemas.microsoft.com/office/drawing/2014/main" id="{1C671BE7-EF37-494D-8F3E-724F812B6585}"/>
              </a:ext>
            </a:extLst>
          </p:cNvPr>
          <p:cNvSpPr txBox="1"/>
          <p:nvPr/>
        </p:nvSpPr>
        <p:spPr>
          <a:xfrm>
            <a:off x="3282849" y="4374211"/>
            <a:ext cx="8309967"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机器学习？实现人工智能的一种途径</a:t>
            </a:r>
          </a:p>
        </p:txBody>
      </p:sp>
      <p:sp>
        <p:nvSpPr>
          <p:cNvPr id="7" name="文本框 6">
            <a:extLst>
              <a:ext uri="{FF2B5EF4-FFF2-40B4-BE49-F238E27FC236}">
                <a16:creationId xmlns:a16="http://schemas.microsoft.com/office/drawing/2014/main" id="{E2DBC0B2-E48D-3B49-8D7E-808F7FD09EBE}"/>
              </a:ext>
            </a:extLst>
          </p:cNvPr>
          <p:cNvSpPr txBox="1"/>
          <p:nvPr/>
        </p:nvSpPr>
        <p:spPr>
          <a:xfrm>
            <a:off x="2922296" y="7239156"/>
            <a:ext cx="528991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神经网络和深度学习？</a:t>
            </a:r>
          </a:p>
        </p:txBody>
      </p:sp>
      <p:sp>
        <p:nvSpPr>
          <p:cNvPr id="8" name="左大括号 7">
            <a:extLst>
              <a:ext uri="{FF2B5EF4-FFF2-40B4-BE49-F238E27FC236}">
                <a16:creationId xmlns:a16="http://schemas.microsoft.com/office/drawing/2014/main" id="{EC9B2812-3D48-1E4D-AC2D-D32D8ABC4B40}"/>
              </a:ext>
            </a:extLst>
          </p:cNvPr>
          <p:cNvSpPr/>
          <p:nvPr/>
        </p:nvSpPr>
        <p:spPr>
          <a:xfrm>
            <a:off x="5794827" y="1099614"/>
            <a:ext cx="707573" cy="1992085"/>
          </a:xfrm>
          <a:prstGeom prst="leftBrace">
            <a:avLst/>
          </a:prstGeom>
          <a:noFill/>
          <a:ln w="25400" cap="flat">
            <a:solidFill>
              <a:schemeClr val="accent1"/>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a:ln>
                <a:solidFill>
                  <a:schemeClr val="accent5"/>
                </a:solidFill>
              </a:ln>
              <a:solidFill>
                <a:sysClr val="windowText" lastClr="000000"/>
              </a:solidFill>
              <a:effectLst/>
              <a:uFillTx/>
            </a:endParaRPr>
          </a:p>
        </p:txBody>
      </p:sp>
      <p:sp>
        <p:nvSpPr>
          <p:cNvPr id="9" name="文本框 8">
            <a:extLst>
              <a:ext uri="{FF2B5EF4-FFF2-40B4-BE49-F238E27FC236}">
                <a16:creationId xmlns:a16="http://schemas.microsoft.com/office/drawing/2014/main" id="{63E4FD01-544A-0343-86B8-8D0FD7F7293D}"/>
              </a:ext>
            </a:extLst>
          </p:cNvPr>
          <p:cNvSpPr txBox="1"/>
          <p:nvPr/>
        </p:nvSpPr>
        <p:spPr>
          <a:xfrm>
            <a:off x="6799266" y="901537"/>
            <a:ext cx="1641475"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kumimoji="0" lang="zh-CN" altLang="en-US" sz="4000" b="0" i="0" u="none" strike="noStrike" cap="none" spc="0" normalizeH="0" baseline="0" dirty="0">
                <a:ln>
                  <a:noFill/>
                </a:ln>
                <a:solidFill>
                  <a:srgbClr val="1649FF"/>
                </a:solidFill>
                <a:effectLst/>
                <a:uFillTx/>
                <a:latin typeface="+mn-lt"/>
                <a:ea typeface="+mn-ea"/>
                <a:cs typeface="+mn-cs"/>
                <a:sym typeface="Avenir Light"/>
              </a:rPr>
              <a:t>统计派</a:t>
            </a:r>
          </a:p>
        </p:txBody>
      </p:sp>
      <p:sp>
        <p:nvSpPr>
          <p:cNvPr id="10" name="文本框 9">
            <a:extLst>
              <a:ext uri="{FF2B5EF4-FFF2-40B4-BE49-F238E27FC236}">
                <a16:creationId xmlns:a16="http://schemas.microsoft.com/office/drawing/2014/main" id="{792A7D66-7F4A-DF4B-974A-B8AF38D0241B}"/>
              </a:ext>
            </a:extLst>
          </p:cNvPr>
          <p:cNvSpPr txBox="1"/>
          <p:nvPr/>
        </p:nvSpPr>
        <p:spPr>
          <a:xfrm>
            <a:off x="6663875" y="2467631"/>
            <a:ext cx="1912256"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lvl="1"/>
            <a:r>
              <a:rPr lang="zh-CN" altLang="en-US" dirty="0">
                <a:solidFill>
                  <a:srgbClr val="C00000"/>
                </a:solidFill>
              </a:rPr>
              <a:t>符号</a:t>
            </a:r>
            <a:r>
              <a:rPr kumimoji="0" lang="zh-CN" altLang="en-US" b="0" i="0" u="none" strike="noStrike" cap="none" spc="0" normalizeH="0" baseline="0" dirty="0">
                <a:ln>
                  <a:noFill/>
                </a:ln>
                <a:solidFill>
                  <a:srgbClr val="C00000"/>
                </a:solidFill>
                <a:effectLst/>
                <a:uFillTx/>
                <a:latin typeface="+mn-lt"/>
                <a:ea typeface="+mn-ea"/>
                <a:cs typeface="+mn-cs"/>
                <a:sym typeface="Avenir Light"/>
              </a:rPr>
              <a:t>派</a:t>
            </a:r>
            <a:endParaRPr kumimoji="0" lang="en-US" altLang="zh-CN" b="0" i="0" u="none" strike="noStrike" cap="none" spc="0" normalizeH="0" baseline="0" dirty="0">
              <a:ln>
                <a:noFill/>
              </a:ln>
              <a:solidFill>
                <a:srgbClr val="C00000"/>
              </a:solidFill>
              <a:effectLst/>
              <a:uFillTx/>
              <a:latin typeface="+mn-lt"/>
              <a:ea typeface="+mn-ea"/>
              <a:cs typeface="+mn-cs"/>
              <a:sym typeface="Avenir Light"/>
            </a:endParaRPr>
          </a:p>
          <a:p>
            <a:pPr lvl="1"/>
            <a:r>
              <a:rPr kumimoji="0" lang="zh-CN" altLang="en-US" sz="3200" b="0" i="0" u="none" strike="noStrike" cap="none" spc="0" normalizeH="0" baseline="0" dirty="0">
                <a:ln>
                  <a:noFill/>
                </a:ln>
                <a:solidFill>
                  <a:schemeClr val="accent6"/>
                </a:solidFill>
                <a:effectLst/>
                <a:uFillTx/>
                <a:latin typeface="+mn-lt"/>
                <a:ea typeface="+mn-ea"/>
                <a:cs typeface="+mn-cs"/>
                <a:sym typeface="Avenir Light"/>
              </a:rPr>
              <a:t>逻辑主义</a:t>
            </a:r>
            <a:endParaRPr kumimoji="0" lang="en-US" altLang="zh-CN" sz="3200" b="0" i="0" u="none" strike="noStrike" cap="none" spc="0" normalizeH="0" baseline="0" dirty="0">
              <a:ln>
                <a:noFill/>
              </a:ln>
              <a:solidFill>
                <a:schemeClr val="accent6"/>
              </a:solidFill>
              <a:effectLst/>
              <a:uFillTx/>
              <a:latin typeface="+mn-lt"/>
              <a:ea typeface="+mn-ea"/>
              <a:cs typeface="+mn-cs"/>
              <a:sym typeface="Avenir Light"/>
            </a:endParaRPr>
          </a:p>
        </p:txBody>
      </p:sp>
      <p:sp>
        <p:nvSpPr>
          <p:cNvPr id="11" name="文本框 10">
            <a:extLst>
              <a:ext uri="{FF2B5EF4-FFF2-40B4-BE49-F238E27FC236}">
                <a16:creationId xmlns:a16="http://schemas.microsoft.com/office/drawing/2014/main" id="{CE3AB4D5-CC35-DA4B-B617-9B94456F891A}"/>
              </a:ext>
            </a:extLst>
          </p:cNvPr>
          <p:cNvSpPr txBox="1"/>
          <p:nvPr/>
        </p:nvSpPr>
        <p:spPr>
          <a:xfrm>
            <a:off x="9222481" y="2155371"/>
            <a:ext cx="2154436" cy="1949252"/>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zh-CN" altLang="en-US" dirty="0">
                <a:solidFill>
                  <a:srgbClr val="C00000"/>
                </a:solidFill>
              </a:rPr>
              <a:t>专家系统</a:t>
            </a:r>
            <a:endParaRPr lang="en-US" altLang="zh-CN" dirty="0">
              <a:solidFill>
                <a:srgbClr val="C00000"/>
              </a:solidFill>
            </a:endParaRPr>
          </a:p>
          <a:p>
            <a:r>
              <a:rPr lang="zh-CN" altLang="en-US" dirty="0">
                <a:solidFill>
                  <a:srgbClr val="C00000"/>
                </a:solidFill>
              </a:rPr>
              <a:t>定理证明</a:t>
            </a:r>
            <a:endParaRPr lang="en-US" altLang="zh-CN" dirty="0">
              <a:solidFill>
                <a:srgbClr val="C00000"/>
              </a:solidFill>
            </a:endParaRPr>
          </a:p>
          <a:p>
            <a:r>
              <a:rPr lang="zh-CN" altLang="en-US" dirty="0">
                <a:solidFill>
                  <a:srgbClr val="C00000"/>
                </a:solidFill>
              </a:rPr>
              <a:t>知识图谱</a:t>
            </a:r>
          </a:p>
        </p:txBody>
      </p:sp>
      <p:sp>
        <p:nvSpPr>
          <p:cNvPr id="12" name="左大括号 11">
            <a:extLst>
              <a:ext uri="{FF2B5EF4-FFF2-40B4-BE49-F238E27FC236}">
                <a16:creationId xmlns:a16="http://schemas.microsoft.com/office/drawing/2014/main" id="{84DE0533-2584-9248-BE3A-CB82C4A1CD31}"/>
              </a:ext>
            </a:extLst>
          </p:cNvPr>
          <p:cNvSpPr/>
          <p:nvPr/>
        </p:nvSpPr>
        <p:spPr>
          <a:xfrm>
            <a:off x="8440741" y="2133953"/>
            <a:ext cx="707573" cy="1992085"/>
          </a:xfrm>
          <a:prstGeom prst="leftBrace">
            <a:avLst/>
          </a:prstGeom>
          <a:solidFill>
            <a:schemeClr val="tx1"/>
          </a:solidFill>
          <a:ln w="25400" cap="flat">
            <a:solidFill>
              <a:schemeClr val="accent5"/>
            </a:solidFill>
            <a:prstDash val="solid"/>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zh-CN" altLang="en-US" sz="1800" b="0" i="0" u="none" strike="noStrike" cap="none" spc="0" normalizeH="0" baseline="0" dirty="0">
              <a:ln>
                <a:solidFill>
                  <a:schemeClr val="accent5"/>
                </a:solidFill>
              </a:ln>
              <a:solidFill>
                <a:srgbClr val="C00000"/>
              </a:solidFill>
              <a:effectLst/>
              <a:uFillTx/>
            </a:endParaRPr>
          </a:p>
        </p:txBody>
      </p:sp>
      <p:sp>
        <p:nvSpPr>
          <p:cNvPr id="13" name="文本框 12">
            <a:extLst>
              <a:ext uri="{FF2B5EF4-FFF2-40B4-BE49-F238E27FC236}">
                <a16:creationId xmlns:a16="http://schemas.microsoft.com/office/drawing/2014/main" id="{22E173B1-BBA0-BE47-89D0-70CFF5D5F800}"/>
              </a:ext>
            </a:extLst>
          </p:cNvPr>
          <p:cNvSpPr txBox="1"/>
          <p:nvPr/>
        </p:nvSpPr>
        <p:spPr>
          <a:xfrm>
            <a:off x="6799266" y="5616248"/>
            <a:ext cx="4257577"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zh-CN" altLang="en-US" sz="3600" dirty="0">
                <a:solidFill>
                  <a:schemeClr val="bg1"/>
                </a:solidFill>
              </a:rPr>
              <a:t>推理 </a:t>
            </a:r>
            <a:r>
              <a:rPr lang="en-US" altLang="zh-CN" sz="3600" dirty="0">
                <a:solidFill>
                  <a:schemeClr val="bg1"/>
                </a:solidFill>
                <a:sym typeface="Wingdings" pitchFamily="2" charset="2"/>
              </a:rPr>
              <a:t></a:t>
            </a:r>
            <a:r>
              <a:rPr lang="zh-CN" altLang="en-US" sz="3600" dirty="0">
                <a:solidFill>
                  <a:schemeClr val="bg1"/>
                </a:solidFill>
                <a:sym typeface="Wingdings" pitchFamily="2" charset="2"/>
              </a:rPr>
              <a:t> 知识 </a:t>
            </a:r>
            <a:r>
              <a:rPr lang="en-US" altLang="zh-CN" sz="3600" dirty="0">
                <a:solidFill>
                  <a:schemeClr val="bg1"/>
                </a:solidFill>
                <a:sym typeface="Wingdings" pitchFamily="2" charset="2"/>
              </a:rPr>
              <a:t></a:t>
            </a:r>
            <a:r>
              <a:rPr lang="zh-CN" altLang="en-US" sz="3600" dirty="0">
                <a:solidFill>
                  <a:schemeClr val="bg1"/>
                </a:solidFill>
                <a:sym typeface="Wingdings" pitchFamily="2" charset="2"/>
              </a:rPr>
              <a:t> 学习</a:t>
            </a:r>
            <a:endParaRPr lang="zh-CN" altLang="en-US" sz="3600" dirty="0">
              <a:solidFill>
                <a:schemeClr val="bg1"/>
              </a:solidFill>
            </a:endParaRPr>
          </a:p>
        </p:txBody>
      </p:sp>
      <p:sp>
        <p:nvSpPr>
          <p:cNvPr id="14" name="文本框 13">
            <a:extLst>
              <a:ext uri="{FF2B5EF4-FFF2-40B4-BE49-F238E27FC236}">
                <a16:creationId xmlns:a16="http://schemas.microsoft.com/office/drawing/2014/main" id="{559F5EC7-A728-484E-B740-8DF482DFEA86}"/>
              </a:ext>
            </a:extLst>
          </p:cNvPr>
          <p:cNvSpPr txBox="1"/>
          <p:nvPr/>
        </p:nvSpPr>
        <p:spPr>
          <a:xfrm>
            <a:off x="5939531" y="8281921"/>
            <a:ext cx="6565900" cy="1210588"/>
          </a:xfrm>
          <a:prstGeom prst="rect">
            <a:avLst/>
          </a:prstGeom>
          <a:ln/>
        </p:spPr>
        <p:style>
          <a:lnRef idx="2">
            <a:schemeClr val="accent6">
              <a:shade val="50000"/>
            </a:schemeClr>
          </a:lnRef>
          <a:fillRef idx="1">
            <a:schemeClr val="accent6"/>
          </a:fillRef>
          <a:effectRef idx="0">
            <a:schemeClr val="accent6"/>
          </a:effectRef>
          <a:fontRef idx="minor">
            <a:schemeClr val="lt1"/>
          </a:fontRef>
        </p:style>
        <p:txBody>
          <a:bodyPr rot="0" spcFirstLastPara="1" vertOverflow="overflow" horzOverflow="overflow" vert="horz" wrap="none" lIns="50800" tIns="50800" rIns="50800" bIns="50800" numCol="1" spcCol="38100" rtlCol="0" anchor="ctr">
            <a:spAutoFit/>
          </a:bodyPr>
          <a:lstStyle/>
          <a:p>
            <a:r>
              <a:rPr lang="zh-CN" altLang="en-US" sz="3600" dirty="0">
                <a:solidFill>
                  <a:srgbClr val="FFC000"/>
                </a:solidFill>
              </a:rPr>
              <a:t>是一种以人工神经网络为架构，</a:t>
            </a:r>
            <a:endParaRPr lang="en-US" altLang="zh-CN" sz="3600" dirty="0">
              <a:solidFill>
                <a:srgbClr val="FFC000"/>
              </a:solidFill>
            </a:endParaRPr>
          </a:p>
          <a:p>
            <a:r>
              <a:rPr lang="zh-CN" altLang="en-US" sz="3600" dirty="0">
                <a:solidFill>
                  <a:srgbClr val="FFC000"/>
                </a:solidFill>
              </a:rPr>
              <a:t>对资料进行表征学习的算法</a:t>
            </a:r>
            <a:endParaRPr kumimoji="0" lang="zh-CN" altLang="en-US" sz="3600" b="0" i="0" strike="noStrike" cap="none" spc="0" normalizeH="0" baseline="0" dirty="0">
              <a:ln>
                <a:noFill/>
              </a:ln>
              <a:solidFill>
                <a:srgbClr val="FFC000"/>
              </a:solidFill>
              <a:effectLst/>
              <a:uFillTx/>
              <a:latin typeface="+mn-lt"/>
              <a:ea typeface="+mn-ea"/>
              <a:cs typeface="+mn-cs"/>
              <a:sym typeface="Avenir Light"/>
            </a:endParaRPr>
          </a:p>
        </p:txBody>
      </p:sp>
    </p:spTree>
    <p:extLst>
      <p:ext uri="{BB962C8B-B14F-4D97-AF65-F5344CB8AC3E}">
        <p14:creationId xmlns:p14="http://schemas.microsoft.com/office/powerpoint/2010/main" val="227070391"/>
      </p:ext>
    </p:extLst>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6D4B567-7DB4-6B4C-8D09-65A7F183478D}"/>
              </a:ext>
            </a:extLst>
          </p:cNvPr>
          <p:cNvSpPr>
            <a:spLocks noGrp="1"/>
          </p:cNvSpPr>
          <p:nvPr>
            <p:ph type="dt" sz="half" idx="10"/>
          </p:nvPr>
        </p:nvSpPr>
        <p:spPr/>
        <p:txBody>
          <a:bodyPr/>
          <a:lstStyle/>
          <a:p>
            <a:fld id="{E1C33E6D-CE54-2A43-BBE2-E0D115AA9763}" type="datetime1">
              <a:rPr lang="zh-CN" altLang="en-US" smtClean="0"/>
              <a:t>2021/8/18</a:t>
            </a:fld>
            <a:endParaRPr lang="zh-CN" altLang="en-US"/>
          </a:p>
        </p:txBody>
      </p:sp>
      <p:pic>
        <p:nvPicPr>
          <p:cNvPr id="3078" name="Picture 6" descr="图解深度学习和机器学习_监督">
            <a:extLst>
              <a:ext uri="{FF2B5EF4-FFF2-40B4-BE49-F238E27FC236}">
                <a16:creationId xmlns:a16="http://schemas.microsoft.com/office/drawing/2014/main" id="{D655C3F2-C353-B34A-9889-404369D00D9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82294" y="96837"/>
            <a:ext cx="10157420" cy="9559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19161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7F113D8D-5B5D-B940-B960-06AA8735577F}"/>
              </a:ext>
            </a:extLst>
          </p:cNvPr>
          <p:cNvSpPr>
            <a:spLocks noGrp="1"/>
          </p:cNvSpPr>
          <p:nvPr>
            <p:ph type="dt" sz="half" idx="10"/>
          </p:nvPr>
        </p:nvSpPr>
        <p:spPr/>
        <p:txBody>
          <a:bodyPr/>
          <a:lstStyle/>
          <a:p>
            <a:fld id="{50D4C22B-C6B4-1E4F-88AD-3CA9878BF582}" type="datetime1">
              <a:rPr lang="zh-CN" altLang="en-US" smtClean="0"/>
              <a:t>2021/8/18</a:t>
            </a:fld>
            <a:endParaRPr lang="zh-CN" altLang="en-US"/>
          </a:p>
        </p:txBody>
      </p:sp>
      <p:pic>
        <p:nvPicPr>
          <p:cNvPr id="1026" name="Picture 2" descr="人工智能、机器学习、神经网络、深度学习之间的关系_德prince-CSDN博客">
            <a:extLst>
              <a:ext uri="{FF2B5EF4-FFF2-40B4-BE49-F238E27FC236}">
                <a16:creationId xmlns:a16="http://schemas.microsoft.com/office/drawing/2014/main" id="{645F80D8-7C58-8941-8704-E3038648C37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5834"/>
          <a:stretch/>
        </p:blipFill>
        <p:spPr bwMode="auto">
          <a:xfrm>
            <a:off x="1281793" y="1078592"/>
            <a:ext cx="10985500" cy="666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355315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占位符 2">
            <a:extLst>
              <a:ext uri="{FF2B5EF4-FFF2-40B4-BE49-F238E27FC236}">
                <a16:creationId xmlns:a16="http://schemas.microsoft.com/office/drawing/2014/main" id="{FB3A611E-00A6-A148-990C-1A74DA130E04}"/>
              </a:ext>
            </a:extLst>
          </p:cNvPr>
          <p:cNvSpPr>
            <a:spLocks noGrp="1"/>
          </p:cNvSpPr>
          <p:nvPr>
            <p:ph type="body" sz="quarter" idx="1"/>
          </p:nvPr>
        </p:nvSpPr>
        <p:spPr>
          <a:xfrm>
            <a:off x="388257" y="621102"/>
            <a:ext cx="11684000" cy="1602014"/>
          </a:xfrm>
        </p:spPr>
        <p:txBody>
          <a:bodyPr>
            <a:normAutofit/>
          </a:bodyPr>
          <a:lstStyle/>
          <a:p>
            <a:pPr algn="ctr"/>
            <a:r>
              <a:rPr kumimoji="1" lang="zh-CN" altLang="en-US" sz="7200" dirty="0">
                <a:solidFill>
                  <a:schemeClr val="bg1"/>
                </a:solidFill>
              </a:rPr>
              <a:t>神经网络</a:t>
            </a:r>
          </a:p>
        </p:txBody>
      </p:sp>
      <p:sp>
        <p:nvSpPr>
          <p:cNvPr id="4" name="文本框 3">
            <a:extLst>
              <a:ext uri="{FF2B5EF4-FFF2-40B4-BE49-F238E27FC236}">
                <a16:creationId xmlns:a16="http://schemas.microsoft.com/office/drawing/2014/main" id="{D25FD124-F844-1C48-A814-DFA581C25190}"/>
              </a:ext>
            </a:extLst>
          </p:cNvPr>
          <p:cNvSpPr txBox="1"/>
          <p:nvPr/>
        </p:nvSpPr>
        <p:spPr>
          <a:xfrm>
            <a:off x="2738275" y="2586646"/>
            <a:ext cx="8459188" cy="619656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US" altLang="zh-CN"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McCulloch</a:t>
            </a:r>
            <a:r>
              <a:rPr kumimoji="0" lang="zh-CN" altLang="en-US"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 </a:t>
            </a:r>
            <a:r>
              <a:rPr kumimoji="0" lang="en-US" altLang="zh-CN"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&amp;</a:t>
            </a:r>
            <a:r>
              <a:rPr kumimoji="0" lang="zh-CN" altLang="en-US"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 </a:t>
            </a:r>
            <a:r>
              <a:rPr kumimoji="0" lang="en-US" altLang="zh-CN"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Pitts</a:t>
            </a:r>
            <a:r>
              <a:rPr kumimoji="0" lang="zh-CN" altLang="en-US"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 </a:t>
            </a:r>
            <a:r>
              <a:rPr kumimoji="0" lang="en-US" altLang="zh-CN"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(1943)</a:t>
            </a: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US" altLang="zh-CN" sz="4400" dirty="0">
                <a:solidFill>
                  <a:schemeClr val="bg1"/>
                </a:solidFill>
                <a:latin typeface="Microsoft YaHei" panose="020B0503020204020204" pitchFamily="34" charset="-122"/>
                <a:ea typeface="Microsoft YaHei" panose="020B0503020204020204" pitchFamily="34" charset="-122"/>
              </a:rPr>
              <a:t>Rosenblatt</a:t>
            </a:r>
            <a:r>
              <a:rPr lang="zh-CN" altLang="en-US" sz="4400" dirty="0">
                <a:solidFill>
                  <a:schemeClr val="bg1"/>
                </a:solidFill>
                <a:latin typeface="Microsoft YaHei" panose="020B0503020204020204" pitchFamily="34" charset="-122"/>
                <a:ea typeface="Microsoft YaHei" panose="020B0503020204020204" pitchFamily="34" charset="-122"/>
              </a:rPr>
              <a:t> </a:t>
            </a:r>
            <a:r>
              <a:rPr lang="en-US" altLang="zh-CN" sz="4400" dirty="0">
                <a:solidFill>
                  <a:schemeClr val="bg1"/>
                </a:solidFill>
                <a:latin typeface="Microsoft YaHei" panose="020B0503020204020204" pitchFamily="34" charset="-122"/>
                <a:ea typeface="Microsoft YaHei" panose="020B0503020204020204" pitchFamily="34" charset="-122"/>
              </a:rPr>
              <a:t>(1962)</a:t>
            </a:r>
          </a:p>
          <a:p>
            <a:pPr marL="571500" indent="-571500" algn="l">
              <a:lnSpc>
                <a:spcPct val="150000"/>
              </a:lnSpc>
              <a:buFont typeface="Arial" panose="020B0604020202020204" pitchFamily="34" charset="0"/>
              <a:buChar char="•"/>
            </a:pPr>
            <a:r>
              <a:rPr lang="en-US" altLang="zh-CN" sz="4400" dirty="0">
                <a:solidFill>
                  <a:schemeClr val="bg1"/>
                </a:solidFill>
              </a:rPr>
              <a:t>Paul</a:t>
            </a:r>
            <a:r>
              <a:rPr lang="zh-CN" altLang="en-US" sz="4400" dirty="0">
                <a:solidFill>
                  <a:schemeClr val="bg1"/>
                </a:solidFill>
              </a:rPr>
              <a:t> </a:t>
            </a:r>
            <a:r>
              <a:rPr lang="en-US" altLang="zh-CN" sz="4400" dirty="0" err="1">
                <a:solidFill>
                  <a:schemeClr val="bg1"/>
                </a:solidFill>
              </a:rPr>
              <a:t>Werbos</a:t>
            </a:r>
            <a:r>
              <a:rPr lang="en-US" altLang="zh-CN" sz="4400" dirty="0">
                <a:solidFill>
                  <a:schemeClr val="bg1"/>
                </a:solidFill>
                <a:latin typeface="Microsoft YaHei" panose="020B0503020204020204" pitchFamily="34" charset="-122"/>
                <a:ea typeface="Microsoft YaHei" panose="020B0503020204020204" pitchFamily="34" charset="-122"/>
              </a:rPr>
              <a:t>(1974)</a:t>
            </a: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US" altLang="zh-CN"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Hopfield</a:t>
            </a:r>
            <a:r>
              <a:rPr kumimoji="0" lang="zh-CN" altLang="en-US"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 </a:t>
            </a:r>
            <a:r>
              <a:rPr kumimoji="0" lang="en-US" altLang="zh-CN"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(1982)</a:t>
            </a: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US" altLang="zh-CN" sz="4400" dirty="0">
                <a:solidFill>
                  <a:schemeClr val="bg1"/>
                </a:solidFill>
                <a:latin typeface="Microsoft YaHei" panose="020B0503020204020204" pitchFamily="34" charset="-122"/>
                <a:ea typeface="Microsoft YaHei" panose="020B0503020204020204" pitchFamily="34" charset="-122"/>
              </a:rPr>
              <a:t>Hinton(2006)</a:t>
            </a: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en-US" altLang="zh-CN"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a:t>
            </a:r>
            <a:r>
              <a:rPr kumimoji="0" lang="zh-CN" altLang="en-US"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 </a:t>
            </a:r>
            <a:r>
              <a:rPr kumimoji="0" lang="en-US" altLang="zh-CN"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a:t>
            </a:r>
            <a:r>
              <a:rPr kumimoji="0" lang="zh-CN" altLang="en-US" sz="4400" b="0" i="0" u="none" strike="noStrike" cap="none" spc="0" normalizeH="0" baseline="0" dirty="0">
                <a:ln>
                  <a:noFill/>
                </a:ln>
                <a:solidFill>
                  <a:schemeClr val="bg1"/>
                </a:solidFill>
                <a:effectLst/>
                <a:uFillTx/>
                <a:latin typeface="Microsoft YaHei" panose="020B0503020204020204" pitchFamily="34" charset="-122"/>
                <a:ea typeface="Microsoft YaHei" panose="020B0503020204020204" pitchFamily="34" charset="-122"/>
                <a:sym typeface="Avenir Light"/>
              </a:rPr>
              <a:t> </a:t>
            </a:r>
          </a:p>
        </p:txBody>
      </p:sp>
    </p:spTree>
    <p:extLst>
      <p:ext uri="{BB962C8B-B14F-4D97-AF65-F5344CB8AC3E}">
        <p14:creationId xmlns:p14="http://schemas.microsoft.com/office/powerpoint/2010/main" val="4183030609"/>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文本框 1">
            <a:extLst>
              <a:ext uri="{FF2B5EF4-FFF2-40B4-BE49-F238E27FC236}">
                <a16:creationId xmlns:a16="http://schemas.microsoft.com/office/drawing/2014/main" id="{EF933C7B-F943-9C42-A76D-B3AC3BF9249C}"/>
              </a:ext>
            </a:extLst>
          </p:cNvPr>
          <p:cNvSpPr txBox="1"/>
          <p:nvPr/>
        </p:nvSpPr>
        <p:spPr>
          <a:xfrm>
            <a:off x="1122424" y="535435"/>
            <a:ext cx="6790320" cy="71814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none" lIns="50800" tIns="50800" rIns="50800" bIns="50800" numCol="1" spcCol="38100" rtlCol="0" anchor="ctr">
            <a:spAutoFit/>
          </a:bodyPr>
          <a:lstStyle/>
          <a:p>
            <a:r>
              <a:rPr lang="zh-CN" altLang="en-US" dirty="0">
                <a:solidFill>
                  <a:srgbClr val="1649FF"/>
                </a:solidFill>
              </a:rPr>
              <a:t>神经网络的开山祖师“扫地僧”</a:t>
            </a:r>
            <a:endParaRPr kumimoji="0" lang="zh-CN" altLang="en-US" sz="4000" b="0" i="0" u="none" strike="noStrike" cap="none" spc="0" normalizeH="0" baseline="0" dirty="0">
              <a:ln>
                <a:noFill/>
              </a:ln>
              <a:solidFill>
                <a:srgbClr val="1649FF"/>
              </a:solidFill>
              <a:effectLst/>
              <a:uFillTx/>
              <a:latin typeface="+mn-lt"/>
              <a:ea typeface="+mn-ea"/>
              <a:cs typeface="+mn-cs"/>
              <a:sym typeface="Avenir Light"/>
            </a:endParaRPr>
          </a:p>
        </p:txBody>
      </p:sp>
      <p:pic>
        <p:nvPicPr>
          <p:cNvPr id="4098" name="Picture 2" descr="Keras in a single McCulloch-Pitts neuron | by Arnaldo Gunzi | Chatbots Life">
            <a:extLst>
              <a:ext uri="{FF2B5EF4-FFF2-40B4-BE49-F238E27FC236}">
                <a16:creationId xmlns:a16="http://schemas.microsoft.com/office/drawing/2014/main" id="{D84E7160-413B-4D46-B4C3-934EBA54B7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704662" y="1668330"/>
            <a:ext cx="5300138" cy="7794171"/>
          </a:xfrm>
          <a:prstGeom prst="rect">
            <a:avLst/>
          </a:prstGeom>
          <a:noFill/>
          <a:extLst>
            <a:ext uri="{909E8E84-426E-40DD-AFC4-6F175D3DCCD1}">
              <a14:hiddenFill xmlns:a14="http://schemas.microsoft.com/office/drawing/2010/main">
                <a:solidFill>
                  <a:srgbClr val="FFFFFF"/>
                </a:solidFill>
              </a14:hiddenFill>
            </a:ext>
          </a:extLst>
        </p:spPr>
      </p:pic>
      <p:sp>
        <p:nvSpPr>
          <p:cNvPr id="4" name="文本框 3">
            <a:extLst>
              <a:ext uri="{FF2B5EF4-FFF2-40B4-BE49-F238E27FC236}">
                <a16:creationId xmlns:a16="http://schemas.microsoft.com/office/drawing/2014/main" id="{F5C80251-C681-C146-9CB6-FD89EE74FF48}"/>
              </a:ext>
            </a:extLst>
          </p:cNvPr>
          <p:cNvSpPr txBox="1"/>
          <p:nvPr/>
        </p:nvSpPr>
        <p:spPr>
          <a:xfrm>
            <a:off x="9373447" y="327118"/>
            <a:ext cx="3264867" cy="1087477"/>
          </a:xfrm>
          <a:prstGeom prst="rect">
            <a:avLst/>
          </a:prstGeom>
          <a:ln/>
        </p:spPr>
        <p:style>
          <a:lnRef idx="2">
            <a:schemeClr val="accent6"/>
          </a:lnRef>
          <a:fillRef idx="1">
            <a:schemeClr val="lt1"/>
          </a:fillRef>
          <a:effectRef idx="0">
            <a:schemeClr val="accent6"/>
          </a:effectRef>
          <a:fontRef idx="minor">
            <a:schemeClr val="dk1"/>
          </a:fontRef>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r>
              <a:rPr lang="en-US" altLang="zh-CN" sz="3200" dirty="0">
                <a:solidFill>
                  <a:srgbClr val="1649FF"/>
                </a:solidFill>
              </a:rPr>
              <a:t>Walter</a:t>
            </a:r>
            <a:r>
              <a:rPr lang="zh-CN" altLang="en-US" sz="3200" dirty="0">
                <a:solidFill>
                  <a:srgbClr val="1649FF"/>
                </a:solidFill>
              </a:rPr>
              <a:t> </a:t>
            </a:r>
            <a:r>
              <a:rPr lang="en-US" altLang="zh-CN" sz="3200" dirty="0">
                <a:solidFill>
                  <a:srgbClr val="1649FF"/>
                </a:solidFill>
              </a:rPr>
              <a:t>Pitts</a:t>
            </a:r>
          </a:p>
          <a:p>
            <a:pPr marL="0" marR="0" indent="0" algn="ctr" defTabSz="584200" rtl="0" fontAlgn="auto" latinLnBrk="0" hangingPunct="0">
              <a:lnSpc>
                <a:spcPct val="100000"/>
              </a:lnSpc>
              <a:spcBef>
                <a:spcPts val="0"/>
              </a:spcBef>
              <a:spcAft>
                <a:spcPts val="0"/>
              </a:spcAft>
              <a:buClrTx/>
              <a:buSzTx/>
              <a:buFontTx/>
              <a:buNone/>
              <a:tabLst/>
            </a:pPr>
            <a:r>
              <a:rPr kumimoji="0" lang="en-US" altLang="zh-CN" sz="3200" b="0" i="0" u="none" strike="noStrike" cap="none" spc="0" normalizeH="0" baseline="0" dirty="0">
                <a:ln>
                  <a:noFill/>
                </a:ln>
                <a:solidFill>
                  <a:srgbClr val="1649FF"/>
                </a:solidFill>
                <a:effectLst/>
                <a:uFillTx/>
                <a:latin typeface="+mn-lt"/>
                <a:ea typeface="+mn-ea"/>
                <a:cs typeface="+mn-cs"/>
                <a:sym typeface="Avenir Light"/>
              </a:rPr>
              <a:t>1923-1969</a:t>
            </a:r>
            <a:endParaRPr kumimoji="0" lang="zh-CN" altLang="en-US" sz="3200" b="0" i="0" u="none" strike="noStrike" cap="none" spc="0" normalizeH="0" baseline="0" dirty="0">
              <a:ln>
                <a:noFill/>
              </a:ln>
              <a:solidFill>
                <a:srgbClr val="1649FF"/>
              </a:solidFill>
              <a:effectLst/>
              <a:uFillTx/>
              <a:latin typeface="+mn-lt"/>
              <a:ea typeface="+mn-ea"/>
              <a:cs typeface="+mn-cs"/>
              <a:sym typeface="Avenir Light"/>
            </a:endParaRPr>
          </a:p>
        </p:txBody>
      </p:sp>
      <p:sp>
        <p:nvSpPr>
          <p:cNvPr id="5" name="文本框 4">
            <a:extLst>
              <a:ext uri="{FF2B5EF4-FFF2-40B4-BE49-F238E27FC236}">
                <a16:creationId xmlns:a16="http://schemas.microsoft.com/office/drawing/2014/main" id="{34838001-ADC7-BE40-A488-16280A4EA114}"/>
              </a:ext>
            </a:extLst>
          </p:cNvPr>
          <p:cNvSpPr txBox="1"/>
          <p:nvPr/>
        </p:nvSpPr>
        <p:spPr>
          <a:xfrm>
            <a:off x="717364" y="5668475"/>
            <a:ext cx="6140636"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lnSpc>
                <a:spcPct val="150000"/>
              </a:lnSpc>
              <a:buFont typeface="Arial" panose="020B0604020202020204" pitchFamily="34" charset="0"/>
              <a:buChar char="•"/>
            </a:pPr>
            <a:r>
              <a:rPr lang="zh-CN" altLang="en-US" sz="2400" dirty="0">
                <a:solidFill>
                  <a:schemeClr val="bg1"/>
                </a:solidFill>
              </a:rPr>
              <a:t>数学天才</a:t>
            </a:r>
            <a:r>
              <a:rPr kumimoji="0" lang="en-US" altLang="zh-CN" sz="2400" b="0" i="0" u="none" strike="noStrike" cap="none" spc="0" normalizeH="0" baseline="0" dirty="0">
                <a:ln>
                  <a:noFill/>
                </a:ln>
                <a:solidFill>
                  <a:schemeClr val="bg1"/>
                </a:solidFill>
                <a:effectLst/>
                <a:uFillTx/>
                <a:latin typeface="+mn-lt"/>
                <a:ea typeface="+mn-ea"/>
                <a:cs typeface="+mn-cs"/>
                <a:sym typeface="Avenir Light"/>
              </a:rPr>
              <a:t>15</a:t>
            </a:r>
            <a:r>
              <a:rPr kumimoji="0" lang="zh-CN" altLang="en-US" sz="2400" b="0" i="0" u="none" strike="noStrike" cap="none" spc="0" normalizeH="0" baseline="0" dirty="0">
                <a:ln>
                  <a:noFill/>
                </a:ln>
                <a:solidFill>
                  <a:schemeClr val="bg1"/>
                </a:solidFill>
                <a:effectLst/>
                <a:uFillTx/>
                <a:latin typeface="+mn-lt"/>
                <a:ea typeface="+mn-ea"/>
                <a:cs typeface="+mn-cs"/>
                <a:sym typeface="Avenir Light"/>
              </a:rPr>
              <a:t>岁离家出走</a:t>
            </a:r>
            <a:endParaRPr kumimoji="0" lang="en-US" altLang="zh-CN" sz="2400" b="0" i="0" u="none" strike="noStrike" cap="none" spc="0" normalizeH="0" baseline="0" dirty="0">
              <a:ln>
                <a:noFill/>
              </a:ln>
              <a:solidFill>
                <a:schemeClr val="bg1"/>
              </a:solidFill>
              <a:effectLst/>
              <a:uFillTx/>
              <a:latin typeface="+mn-lt"/>
              <a:ea typeface="+mn-ea"/>
              <a:cs typeface="+mn-cs"/>
              <a:sym typeface="Avenir Light"/>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zh-CN" altLang="en-US" sz="2400" dirty="0">
                <a:solidFill>
                  <a:schemeClr val="bg1"/>
                </a:solidFill>
              </a:rPr>
              <a:t>在芝加哥大学扫地</a:t>
            </a:r>
            <a:endParaRPr lang="en-US" altLang="zh-CN" sz="2400" dirty="0">
              <a:solidFill>
                <a:schemeClr val="bg1"/>
              </a:solidFill>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kumimoji="0" lang="zh-CN" altLang="en-US" sz="2400" b="0" i="0" u="none" strike="noStrike" cap="none" spc="0" normalizeH="0" baseline="0" dirty="0">
                <a:ln>
                  <a:noFill/>
                </a:ln>
                <a:solidFill>
                  <a:schemeClr val="bg1"/>
                </a:solidFill>
                <a:effectLst/>
                <a:uFillTx/>
                <a:latin typeface="+mn-lt"/>
                <a:ea typeface="+mn-ea"/>
                <a:cs typeface="+mn-cs"/>
                <a:sym typeface="Avenir Light"/>
              </a:rPr>
              <a:t>维纳的“特别”学生</a:t>
            </a:r>
            <a:endParaRPr kumimoji="0" lang="en-US" altLang="zh-CN" sz="2400" b="0" i="0" u="none" strike="noStrike" cap="none" spc="0" normalizeH="0" baseline="0" dirty="0">
              <a:ln>
                <a:noFill/>
              </a:ln>
              <a:solidFill>
                <a:schemeClr val="bg1"/>
              </a:solidFill>
              <a:effectLst/>
              <a:uFillTx/>
              <a:latin typeface="+mn-lt"/>
              <a:ea typeface="+mn-ea"/>
              <a:cs typeface="+mn-cs"/>
              <a:sym typeface="Avenir Light"/>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US" altLang="zh-CN" sz="2400" dirty="0">
                <a:solidFill>
                  <a:schemeClr val="bg1"/>
                </a:solidFill>
              </a:rPr>
              <a:t>1943</a:t>
            </a:r>
            <a:r>
              <a:rPr lang="zh-CN" altLang="en-US" sz="2400" dirty="0">
                <a:solidFill>
                  <a:schemeClr val="bg1"/>
                </a:solidFill>
              </a:rPr>
              <a:t>：</a:t>
            </a:r>
            <a:r>
              <a:rPr lang="en-US" altLang="zh-CN" sz="2400" dirty="0">
                <a:solidFill>
                  <a:schemeClr val="bg1"/>
                </a:solidFill>
              </a:rPr>
              <a:t>20</a:t>
            </a:r>
            <a:r>
              <a:rPr lang="zh-CN" altLang="en-US" sz="2400" dirty="0">
                <a:solidFill>
                  <a:schemeClr val="bg1"/>
                </a:solidFill>
              </a:rPr>
              <a:t>岁与</a:t>
            </a:r>
            <a:r>
              <a:rPr lang="en-US" altLang="zh-CN" sz="2400" dirty="0">
                <a:solidFill>
                  <a:schemeClr val="bg1"/>
                </a:solidFill>
              </a:rPr>
              <a:t>McCulloch</a:t>
            </a:r>
            <a:r>
              <a:rPr lang="zh-CN" altLang="en-US" sz="2400" dirty="0">
                <a:solidFill>
                  <a:schemeClr val="bg1"/>
                </a:solidFill>
              </a:rPr>
              <a:t>合作发表</a:t>
            </a:r>
            <a:r>
              <a:rPr lang="en-US" altLang="zh-CN" sz="2400" dirty="0">
                <a:solidFill>
                  <a:schemeClr val="bg1"/>
                </a:solidFill>
              </a:rPr>
              <a:t> ANN </a:t>
            </a:r>
            <a:r>
              <a:rPr lang="zh-CN" altLang="en-US" sz="2400" dirty="0">
                <a:solidFill>
                  <a:schemeClr val="bg1"/>
                </a:solidFill>
              </a:rPr>
              <a:t>奠基之作</a:t>
            </a:r>
            <a:endParaRPr lang="en-US" altLang="zh-CN" sz="2400" dirty="0">
              <a:solidFill>
                <a:schemeClr val="bg1"/>
              </a:solidFill>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zh-CN" altLang="en-US" sz="2400" dirty="0">
                <a:solidFill>
                  <a:schemeClr val="bg1"/>
                </a:solidFill>
              </a:rPr>
              <a:t>拒绝芝加哥大学的学位</a:t>
            </a:r>
            <a:endParaRPr lang="en-US" altLang="zh-CN" sz="2400" dirty="0">
              <a:solidFill>
                <a:schemeClr val="bg1"/>
              </a:solidFill>
            </a:endParaRPr>
          </a:p>
          <a:p>
            <a:pPr marL="571500" marR="0" indent="-571500" algn="l" defTabSz="584200" rtl="0" fontAlgn="auto" latinLnBrk="0" hangingPunct="0">
              <a:lnSpc>
                <a:spcPct val="150000"/>
              </a:lnSpc>
              <a:spcBef>
                <a:spcPts val="0"/>
              </a:spcBef>
              <a:spcAft>
                <a:spcPts val="0"/>
              </a:spcAft>
              <a:buClrTx/>
              <a:buSzTx/>
              <a:buFont typeface="Arial" panose="020B0604020202020204" pitchFamily="34" charset="0"/>
              <a:buChar char="•"/>
              <a:tabLst/>
            </a:pPr>
            <a:r>
              <a:rPr lang="en-US" altLang="zh-CN" sz="2400" dirty="0">
                <a:solidFill>
                  <a:schemeClr val="bg1"/>
                </a:solidFill>
              </a:rPr>
              <a:t>46 </a:t>
            </a:r>
            <a:r>
              <a:rPr lang="zh-CN" altLang="en-US" sz="2400" dirty="0">
                <a:solidFill>
                  <a:schemeClr val="bg1"/>
                </a:solidFill>
              </a:rPr>
              <a:t>岁去世</a:t>
            </a:r>
            <a:endParaRPr lang="en-US" altLang="zh-CN" sz="2400" dirty="0">
              <a:solidFill>
                <a:schemeClr val="bg1"/>
              </a:solidFill>
            </a:endParaRPr>
          </a:p>
        </p:txBody>
      </p:sp>
      <p:pic>
        <p:nvPicPr>
          <p:cNvPr id="7" name="图片 6">
            <a:extLst>
              <a:ext uri="{FF2B5EF4-FFF2-40B4-BE49-F238E27FC236}">
                <a16:creationId xmlns:a16="http://schemas.microsoft.com/office/drawing/2014/main" id="{3A0A7291-A8DF-EE4F-B7EE-EB7C9953641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373556"/>
            <a:ext cx="8179724" cy="4107022"/>
          </a:xfrm>
          <a:prstGeom prst="rect">
            <a:avLst/>
          </a:prstGeom>
          <a:ln>
            <a:solidFill>
              <a:schemeClr val="accent4"/>
            </a:solidFill>
          </a:ln>
        </p:spPr>
      </p:pic>
    </p:spTree>
    <p:extLst>
      <p:ext uri="{BB962C8B-B14F-4D97-AF65-F5344CB8AC3E}">
        <p14:creationId xmlns:p14="http://schemas.microsoft.com/office/powerpoint/2010/main" val="655606317"/>
      </p:ext>
    </p:extLst>
  </p:cSld>
  <p:clrMapOvr>
    <a:masterClrMapping/>
  </p:clrMapOvr>
</p:sld>
</file>

<file path=ppt/theme/theme1.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Office 主题​​">
  <a:themeElements>
    <a:clrScheme name="自定义 1">
      <a:dk1>
        <a:sysClr val="windowText" lastClr="000000"/>
      </a:dk1>
      <a:lt1>
        <a:sysClr val="window" lastClr="FFFFFF"/>
      </a:lt1>
      <a:dk2>
        <a:srgbClr val="44546A"/>
      </a:dk2>
      <a:lt2>
        <a:srgbClr val="E7E6E6"/>
      </a:lt2>
      <a:accent1>
        <a:srgbClr val="5D88A8"/>
      </a:accent1>
      <a:accent2>
        <a:srgbClr val="F8E89C"/>
      </a:accent2>
      <a:accent3>
        <a:srgbClr val="FFC000"/>
      </a:accent3>
      <a:accent4>
        <a:srgbClr val="306B77"/>
      </a:accent4>
      <a:accent5>
        <a:srgbClr val="0E333C"/>
      </a:accent5>
      <a:accent6>
        <a:srgbClr val="2D6653"/>
      </a:accent6>
      <a:hlink>
        <a:srgbClr val="0563C1"/>
      </a:hlink>
      <a:folHlink>
        <a:srgbClr val="954F72"/>
      </a:folHlink>
    </a:clrScheme>
    <a:fontScheme name="思源黑体">
      <a:majorFont>
        <a:latin typeface="Roboto Bold"/>
        <a:ea typeface="思源黑体 CN Bold"/>
        <a:cs typeface=""/>
      </a:majorFont>
      <a:minorFont>
        <a:latin typeface="Roboto Regular"/>
        <a:ea typeface="思源黑体 CN Regular"/>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New_Template1">
  <a:themeElements>
    <a:clrScheme name="New_Template1">
      <a:dk1>
        <a:srgbClr val="000000"/>
      </a:dk1>
      <a:lt1>
        <a:srgbClr val="FFFFFF"/>
      </a:lt1>
      <a:dk2>
        <a:srgbClr val="4F4F4F"/>
      </a:dk2>
      <a:lt2>
        <a:srgbClr val="BFBFBF"/>
      </a:lt2>
      <a:accent1>
        <a:srgbClr val="1B6BBC"/>
      </a:accent1>
      <a:accent2>
        <a:srgbClr val="42AAC9"/>
      </a:accent2>
      <a:accent3>
        <a:srgbClr val="518C15"/>
      </a:accent3>
      <a:accent4>
        <a:srgbClr val="DE9000"/>
      </a:accent4>
      <a:accent5>
        <a:srgbClr val="DB2800"/>
      </a:accent5>
      <a:accent6>
        <a:srgbClr val="B130C2"/>
      </a:accent6>
      <a:hlink>
        <a:srgbClr val="0000FF"/>
      </a:hlink>
      <a:folHlink>
        <a:srgbClr val="FF00FF"/>
      </a:folHlink>
    </a:clrScheme>
    <a:fontScheme name="New_Template1">
      <a:majorFont>
        <a:latin typeface="Avenir Light"/>
        <a:ea typeface="Avenir Light"/>
        <a:cs typeface="Avenir Light"/>
      </a:majorFont>
      <a:minorFont>
        <a:latin typeface="Avenir Light"/>
        <a:ea typeface="Avenir Light"/>
        <a:cs typeface="Avenir Light"/>
      </a:minorFont>
    </a:fontScheme>
    <a:fmtScheme name="New_Template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hueOff val="450000"/>
            <a:satOff val="-18071"/>
            <a:lumOff val="-14609"/>
          </a:schemeClr>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2400" b="0" i="0" u="none" strike="noStrike" cap="all" spc="384" normalizeH="0" baseline="0">
            <a:ln>
              <a:noFill/>
            </a:ln>
            <a:solidFill>
              <a:srgbClr val="FFFFFF"/>
            </a:solidFill>
            <a:effectLst/>
            <a:uFillTx/>
            <a:latin typeface="Avenir Medium"/>
            <a:ea typeface="Avenir Medium"/>
            <a:cs typeface="Avenir Medium"/>
            <a:sym typeface="Avenir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FFFFFF"/>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uFillTx/>
            <a:latin typeface="+mn-lt"/>
            <a:ea typeface="+mn-ea"/>
            <a:cs typeface="+mn-cs"/>
            <a:sym typeface="Avenir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emplate>{D612C02B-B327-9848-B723-A878BBC3D9FE}tf10001070</Template>
  <TotalTime>29894</TotalTime>
  <Words>1703</Words>
  <Application>Microsoft Office PowerPoint</Application>
  <PresentationFormat>自定义</PresentationFormat>
  <Paragraphs>269</Paragraphs>
  <Slides>47</Slides>
  <Notes>5</Notes>
  <HiddenSlides>0</HiddenSlides>
  <MMClips>0</MMClips>
  <ScaleCrop>false</ScaleCrop>
  <HeadingPairs>
    <vt:vector size="6" baseType="variant">
      <vt:variant>
        <vt:lpstr>已用的字体</vt:lpstr>
      </vt:variant>
      <vt:variant>
        <vt:i4>20</vt:i4>
      </vt:variant>
      <vt:variant>
        <vt:lpstr>主题</vt:lpstr>
      </vt:variant>
      <vt:variant>
        <vt:i4>2</vt:i4>
      </vt:variant>
      <vt:variant>
        <vt:lpstr>幻灯片标题</vt:lpstr>
      </vt:variant>
      <vt:variant>
        <vt:i4>47</vt:i4>
      </vt:variant>
    </vt:vector>
  </HeadingPairs>
  <TitlesOfParts>
    <vt:vector size="69" baseType="lpstr">
      <vt:lpstr>Arial Hebrew</vt:lpstr>
      <vt:lpstr>Avenir Book</vt:lpstr>
      <vt:lpstr>Avenir Light</vt:lpstr>
      <vt:lpstr>Avenir Medium</vt:lpstr>
      <vt:lpstr>Bebas Neue</vt:lpstr>
      <vt:lpstr>Futura Condensed ExtraBold</vt:lpstr>
      <vt:lpstr>Helvetica Neue</vt:lpstr>
      <vt:lpstr>Helvetica Neue Light</vt:lpstr>
      <vt:lpstr>Marion</vt:lpstr>
      <vt:lpstr>PingFang SC Regular</vt:lpstr>
      <vt:lpstr>Roboto Regular</vt:lpstr>
      <vt:lpstr>Superclarendon</vt:lpstr>
      <vt:lpstr>Superclarendon Light</vt:lpstr>
      <vt:lpstr>等线</vt:lpstr>
      <vt:lpstr>思源黑体 CN Regular</vt:lpstr>
      <vt:lpstr>SimSun</vt:lpstr>
      <vt:lpstr>Microsoft YaHei</vt:lpstr>
      <vt:lpstr>Microsoft YaHei</vt:lpstr>
      <vt:lpstr>Arial</vt:lpstr>
      <vt:lpstr>Wingdings</vt:lpstr>
      <vt:lpstr>New_Template1</vt:lpstr>
      <vt:lpstr>Office 主题​​</vt:lpstr>
      <vt:lpstr>机器学习实战：分类问题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Jet flavor-tagging and performance evaluation at CEPC</dc:title>
  <cp:lastModifiedBy>Gang Li</cp:lastModifiedBy>
  <cp:revision>2133</cp:revision>
  <dcterms:modified xsi:type="dcterms:W3CDTF">2021-08-18T06:55:54Z</dcterms:modified>
</cp:coreProperties>
</file>