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 id="2147483996" r:id="rId2"/>
  </p:sldMasterIdLst>
  <p:notesMasterIdLst>
    <p:notesMasterId r:id="rId66"/>
  </p:notesMasterIdLst>
  <p:handoutMasterIdLst>
    <p:handoutMasterId r:id="rId67"/>
  </p:handoutMasterIdLst>
  <p:sldIdLst>
    <p:sldId id="485" r:id="rId3"/>
    <p:sldId id="599" r:id="rId4"/>
    <p:sldId id="623" r:id="rId5"/>
    <p:sldId id="620" r:id="rId6"/>
    <p:sldId id="618" r:id="rId7"/>
    <p:sldId id="619" r:id="rId8"/>
    <p:sldId id="396" r:id="rId9"/>
    <p:sldId id="654" r:id="rId10"/>
    <p:sldId id="655" r:id="rId11"/>
    <p:sldId id="656" r:id="rId12"/>
    <p:sldId id="649" r:id="rId13"/>
    <p:sldId id="625" r:id="rId14"/>
    <p:sldId id="650" r:id="rId15"/>
    <p:sldId id="651" r:id="rId16"/>
    <p:sldId id="622" r:id="rId17"/>
    <p:sldId id="518" r:id="rId18"/>
    <p:sldId id="482" r:id="rId19"/>
    <p:sldId id="652" r:id="rId20"/>
    <p:sldId id="490" r:id="rId21"/>
    <p:sldId id="491" r:id="rId22"/>
    <p:sldId id="514" r:id="rId23"/>
    <p:sldId id="492" r:id="rId24"/>
    <p:sldId id="515" r:id="rId25"/>
    <p:sldId id="591" r:id="rId26"/>
    <p:sldId id="523" r:id="rId27"/>
    <p:sldId id="627" r:id="rId28"/>
    <p:sldId id="594" r:id="rId29"/>
    <p:sldId id="532" r:id="rId30"/>
    <p:sldId id="592" r:id="rId31"/>
    <p:sldId id="593" r:id="rId32"/>
    <p:sldId id="597" r:id="rId33"/>
    <p:sldId id="598" r:id="rId34"/>
    <p:sldId id="595" r:id="rId35"/>
    <p:sldId id="495" r:id="rId36"/>
    <p:sldId id="653" r:id="rId37"/>
    <p:sldId id="498" r:id="rId38"/>
    <p:sldId id="586" r:id="rId39"/>
    <p:sldId id="628" r:id="rId40"/>
    <p:sldId id="526" r:id="rId41"/>
    <p:sldId id="527" r:id="rId42"/>
    <p:sldId id="521" r:id="rId43"/>
    <p:sldId id="629" r:id="rId44"/>
    <p:sldId id="626" r:id="rId45"/>
    <p:sldId id="630" r:id="rId46"/>
    <p:sldId id="631" r:id="rId47"/>
    <p:sldId id="632" r:id="rId48"/>
    <p:sldId id="633" r:id="rId49"/>
    <p:sldId id="634" r:id="rId50"/>
    <p:sldId id="635" r:id="rId51"/>
    <p:sldId id="636" r:id="rId52"/>
    <p:sldId id="637" r:id="rId53"/>
    <p:sldId id="638" r:id="rId54"/>
    <p:sldId id="639" r:id="rId55"/>
    <p:sldId id="640" r:id="rId56"/>
    <p:sldId id="646" r:id="rId57"/>
    <p:sldId id="641" r:id="rId58"/>
    <p:sldId id="642" r:id="rId59"/>
    <p:sldId id="643" r:id="rId60"/>
    <p:sldId id="644" r:id="rId61"/>
    <p:sldId id="645" r:id="rId62"/>
    <p:sldId id="647" r:id="rId63"/>
    <p:sldId id="648" r:id="rId64"/>
    <p:sldId id="525" r:id="rId65"/>
  </p:sldIdLst>
  <p:sldSz cx="9144000" cy="6858000" type="screen4x3"/>
  <p:notesSz cx="6797675" cy="9928225"/>
  <p:custDataLst>
    <p:tags r:id="rId6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2650" autoAdjust="0"/>
  </p:normalViewPr>
  <p:slideViewPr>
    <p:cSldViewPr>
      <p:cViewPr varScale="1">
        <p:scale>
          <a:sx n="53" d="100"/>
          <a:sy n="53" d="100"/>
        </p:scale>
        <p:origin x="1689" y="42"/>
      </p:cViewPr>
      <p:guideLst>
        <p:guide orient="horz" pos="2160"/>
        <p:guide pos="2880"/>
      </p:guideLst>
    </p:cSldViewPr>
  </p:slideViewPr>
  <p:outlineViewPr>
    <p:cViewPr>
      <p:scale>
        <a:sx n="33" d="100"/>
        <a:sy n="33" d="100"/>
      </p:scale>
      <p:origin x="0" y="1518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3388" y="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5" Type="http://schemas.openxmlformats.org/officeDocument/2006/relationships/image" Target="../media/image32.wmf"/><Relationship Id="rId4" Type="http://schemas.openxmlformats.org/officeDocument/2006/relationships/image" Target="../media/image1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 Id="rId4" Type="http://schemas.openxmlformats.org/officeDocument/2006/relationships/image" Target="../media/image1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4" Type="http://schemas.openxmlformats.org/officeDocument/2006/relationships/image" Target="../media/image140.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 Id="rId4" Type="http://schemas.openxmlformats.org/officeDocument/2006/relationships/image" Target="../media/image144.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 Id="rId4" Type="http://schemas.openxmlformats.org/officeDocument/2006/relationships/image" Target="../media/image16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wmf"/><Relationship Id="rId1" Type="http://schemas.openxmlformats.org/officeDocument/2006/relationships/image" Target="../media/image165.wmf"/><Relationship Id="rId4" Type="http://schemas.openxmlformats.org/officeDocument/2006/relationships/image" Target="../media/image16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5" Type="http://schemas.openxmlformats.org/officeDocument/2006/relationships/image" Target="../media/image62.wmf"/><Relationship Id="rId4"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5" Type="http://schemas.openxmlformats.org/officeDocument/2006/relationships/image" Target="../media/image67.wmf"/><Relationship Id="rId4"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2.wmf"/><Relationship Id="rId4"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Times New Roman" charset="0"/>
                <a:ea typeface="ＭＳ Ｐゴシック" charset="-128"/>
              </a:defRPr>
            </a:lvl1pPr>
          </a:lstStyle>
          <a:p>
            <a:pPr>
              <a:defRPr/>
            </a:pPr>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Times New Roman" charset="0"/>
                <a:ea typeface="ＭＳ Ｐゴシック" charset="-128"/>
              </a:defRPr>
            </a:lvl1pPr>
          </a:lstStyle>
          <a:p>
            <a:pPr>
              <a:defRPr/>
            </a:pPr>
            <a:fld id="{D08053B6-4A7D-421C-A977-4DFB199C2332}" type="datetimeFigureOut">
              <a:rPr lang="zh-CN" altLang="en-US"/>
              <a:pPr>
                <a:defRPr/>
              </a:pPr>
              <a:t>2021/6/9</a:t>
            </a:fld>
            <a:endParaRPr lang="zh-CN" altLang="en-US"/>
          </a:p>
        </p:txBody>
      </p:sp>
      <p:sp>
        <p:nvSpPr>
          <p:cNvPr id="5" name="灯片编号占位符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74E464FF-9A54-4682-9D2F-00D3C1BD098E}" type="slidenum">
              <a:rPr lang="zh-CN" altLang="en-US"/>
              <a:pPr>
                <a:defRPr/>
              </a:pPr>
              <a:t>‹#›</a:t>
            </a:fld>
            <a:endParaRPr lang="zh-CN" altLang="en-US"/>
          </a:p>
        </p:txBody>
      </p:sp>
    </p:spTree>
    <p:extLst>
      <p:ext uri="{BB962C8B-B14F-4D97-AF65-F5344CB8AC3E}">
        <p14:creationId xmlns:p14="http://schemas.microsoft.com/office/powerpoint/2010/main" val="729443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defRPr>
            </a:lvl1pPr>
          </a:lstStyle>
          <a:p>
            <a:pPr>
              <a:defRPr/>
            </a:pPr>
            <a:endParaRPr lang="zh-CN" altLang="zh-CN"/>
          </a:p>
        </p:txBody>
      </p:sp>
      <p:sp>
        <p:nvSpPr>
          <p:cNvPr id="278531"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defRPr>
            </a:lvl1pPr>
          </a:lstStyle>
          <a:p>
            <a:pPr>
              <a:defRPr/>
            </a:pPr>
            <a:endParaRPr lang="zh-CN" altLang="zh-CN"/>
          </a:p>
        </p:txBody>
      </p:sp>
      <p:sp>
        <p:nvSpPr>
          <p:cNvPr id="71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3"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8534"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defRPr>
            </a:lvl1pPr>
          </a:lstStyle>
          <a:p>
            <a:pPr>
              <a:defRPr/>
            </a:pPr>
            <a:endParaRPr lang="zh-CN" altLang="zh-CN"/>
          </a:p>
        </p:txBody>
      </p:sp>
      <p:sp>
        <p:nvSpPr>
          <p:cNvPr id="278535"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4AD2F06-8A0B-446C-8801-1A2BEEE40ECC}" type="slidenum">
              <a:rPr lang="en-US" altLang="zh-CN"/>
              <a:pPr>
                <a:defRPr/>
              </a:pPr>
              <a:t>‹#›</a:t>
            </a:fld>
            <a:endParaRPr lang="en-US" altLang="zh-CN"/>
          </a:p>
        </p:txBody>
      </p:sp>
    </p:spTree>
    <p:extLst>
      <p:ext uri="{BB962C8B-B14F-4D97-AF65-F5344CB8AC3E}">
        <p14:creationId xmlns:p14="http://schemas.microsoft.com/office/powerpoint/2010/main" val="16648932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不同探测器构型对定位及参数估计的影响</a:t>
            </a:r>
          </a:p>
        </p:txBody>
      </p:sp>
      <p:sp>
        <p:nvSpPr>
          <p:cNvPr id="4" name="灯片编号占位符 3"/>
          <p:cNvSpPr>
            <a:spLocks noGrp="1"/>
          </p:cNvSpPr>
          <p:nvPr>
            <p:ph type="sldNum" sz="quarter" idx="10"/>
          </p:nvPr>
        </p:nvSpPr>
        <p:spPr/>
        <p:txBody>
          <a:bodyPr/>
          <a:lstStyle/>
          <a:p>
            <a:pPr>
              <a:defRPr/>
            </a:pPr>
            <a:fld id="{44AD2F06-8A0B-446C-8801-1A2BEEE40ECC}" type="slidenum">
              <a:rPr lang="en-US" altLang="zh-CN" smtClean="0"/>
              <a:pPr>
                <a:defRPr/>
              </a:pPr>
              <a:t>1</a:t>
            </a:fld>
            <a:endParaRPr lang="en-US" altLang="zh-CN"/>
          </a:p>
        </p:txBody>
      </p:sp>
    </p:spTree>
    <p:extLst>
      <p:ext uri="{BB962C8B-B14F-4D97-AF65-F5344CB8AC3E}">
        <p14:creationId xmlns:p14="http://schemas.microsoft.com/office/powerpoint/2010/main" val="146650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6883AB-474A-410F-BB64-ED138408106D}" type="slidenum">
              <a:rPr lang="en-US" altLang="zh-CN" smtClean="0"/>
              <a:pPr>
                <a:defRPr/>
              </a:pPr>
              <a:t>19</a:t>
            </a:fld>
            <a:endParaRPr lang="en-US" altLang="zh-CN"/>
          </a:p>
        </p:txBody>
      </p:sp>
    </p:spTree>
    <p:extLst>
      <p:ext uri="{BB962C8B-B14F-4D97-AF65-F5344CB8AC3E}">
        <p14:creationId xmlns:p14="http://schemas.microsoft.com/office/powerpoint/2010/main" val="183625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6883AB-474A-410F-BB64-ED138408106D}" type="slidenum">
              <a:rPr lang="en-US" altLang="zh-CN" smtClean="0"/>
              <a:pPr>
                <a:defRPr/>
              </a:pPr>
              <a:t>20</a:t>
            </a:fld>
            <a:endParaRPr lang="en-US" altLang="zh-CN"/>
          </a:p>
        </p:txBody>
      </p:sp>
    </p:spTree>
    <p:extLst>
      <p:ext uri="{BB962C8B-B14F-4D97-AF65-F5344CB8AC3E}">
        <p14:creationId xmlns:p14="http://schemas.microsoft.com/office/powerpoint/2010/main" val="319726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6883AB-474A-410F-BB64-ED138408106D}" type="slidenum">
              <a:rPr lang="en-US" altLang="zh-CN" smtClean="0"/>
              <a:pPr>
                <a:defRPr/>
              </a:pPr>
              <a:t>24</a:t>
            </a:fld>
            <a:endParaRPr lang="en-US" altLang="zh-CN"/>
          </a:p>
        </p:txBody>
      </p:sp>
    </p:spTree>
    <p:extLst>
      <p:ext uri="{BB962C8B-B14F-4D97-AF65-F5344CB8AC3E}">
        <p14:creationId xmlns:p14="http://schemas.microsoft.com/office/powerpoint/2010/main" val="4180040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37</a:t>
            </a:fld>
            <a:endParaRPr lang="en-US" altLang="zh-CN"/>
          </a:p>
        </p:txBody>
      </p:sp>
    </p:spTree>
    <p:extLst>
      <p:ext uri="{BB962C8B-B14F-4D97-AF65-F5344CB8AC3E}">
        <p14:creationId xmlns:p14="http://schemas.microsoft.com/office/powerpoint/2010/main" val="1978949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44</a:t>
            </a:fld>
            <a:endParaRPr lang="en-US" altLang="zh-CN"/>
          </a:p>
        </p:txBody>
      </p:sp>
    </p:spTree>
    <p:extLst>
      <p:ext uri="{BB962C8B-B14F-4D97-AF65-F5344CB8AC3E}">
        <p14:creationId xmlns:p14="http://schemas.microsoft.com/office/powerpoint/2010/main" val="289789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45</a:t>
            </a:fld>
            <a:endParaRPr lang="en-US" altLang="zh-CN"/>
          </a:p>
        </p:txBody>
      </p:sp>
    </p:spTree>
    <p:extLst>
      <p:ext uri="{BB962C8B-B14F-4D97-AF65-F5344CB8AC3E}">
        <p14:creationId xmlns:p14="http://schemas.microsoft.com/office/powerpoint/2010/main" val="2808668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49</a:t>
            </a:fld>
            <a:endParaRPr lang="en-US" altLang="zh-CN"/>
          </a:p>
        </p:txBody>
      </p:sp>
    </p:spTree>
    <p:extLst>
      <p:ext uri="{BB962C8B-B14F-4D97-AF65-F5344CB8AC3E}">
        <p14:creationId xmlns:p14="http://schemas.microsoft.com/office/powerpoint/2010/main" val="335905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2</a:t>
            </a:fld>
            <a:endParaRPr lang="en-US" altLang="zh-CN"/>
          </a:p>
        </p:txBody>
      </p:sp>
    </p:spTree>
    <p:extLst>
      <p:ext uri="{BB962C8B-B14F-4D97-AF65-F5344CB8AC3E}">
        <p14:creationId xmlns:p14="http://schemas.microsoft.com/office/powerpoint/2010/main" val="198865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3</a:t>
            </a:fld>
            <a:endParaRPr lang="en-US" altLang="zh-CN"/>
          </a:p>
        </p:txBody>
      </p:sp>
    </p:spTree>
    <p:extLst>
      <p:ext uri="{BB962C8B-B14F-4D97-AF65-F5344CB8AC3E}">
        <p14:creationId xmlns:p14="http://schemas.microsoft.com/office/powerpoint/2010/main" val="321226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有了声音，人生更加丰富多彩</a:t>
            </a:r>
          </a:p>
        </p:txBody>
      </p:sp>
      <p:sp>
        <p:nvSpPr>
          <p:cNvPr id="4" name="灯片编号占位符 3"/>
          <p:cNvSpPr>
            <a:spLocks noGrp="1"/>
          </p:cNvSpPr>
          <p:nvPr>
            <p:ph type="sldNum" sz="quarter" idx="10"/>
          </p:nvPr>
        </p:nvSpPr>
        <p:spPr/>
        <p:txBody>
          <a:bodyPr/>
          <a:lstStyle/>
          <a:p>
            <a:fld id="{862513CE-C80E-45CF-BCEF-3470B08533A5}" type="slidenum">
              <a:rPr lang="zh-CN" altLang="en-US" smtClean="0"/>
              <a:t>5</a:t>
            </a:fld>
            <a:endParaRPr lang="zh-CN" altLang="en-US"/>
          </a:p>
        </p:txBody>
      </p:sp>
    </p:spTree>
    <p:extLst>
      <p:ext uri="{BB962C8B-B14F-4D97-AF65-F5344CB8AC3E}">
        <p14:creationId xmlns:p14="http://schemas.microsoft.com/office/powerpoint/2010/main" val="207654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6</a:t>
            </a:fld>
            <a:endParaRPr lang="en-US" altLang="zh-CN"/>
          </a:p>
        </p:txBody>
      </p:sp>
    </p:spTree>
    <p:extLst>
      <p:ext uri="{BB962C8B-B14F-4D97-AF65-F5344CB8AC3E}">
        <p14:creationId xmlns:p14="http://schemas.microsoft.com/office/powerpoint/2010/main" val="59845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7</a:t>
            </a:fld>
            <a:endParaRPr lang="en-US" altLang="zh-CN"/>
          </a:p>
        </p:txBody>
      </p:sp>
    </p:spTree>
    <p:extLst>
      <p:ext uri="{BB962C8B-B14F-4D97-AF65-F5344CB8AC3E}">
        <p14:creationId xmlns:p14="http://schemas.microsoft.com/office/powerpoint/2010/main" val="43425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4AD2F06-8A0B-446C-8801-1A2BEEE40ECC}" type="slidenum">
              <a:rPr lang="en-US" altLang="zh-CN" smtClean="0"/>
              <a:pPr>
                <a:defRPr/>
              </a:pPr>
              <a:t>13</a:t>
            </a:fld>
            <a:endParaRPr lang="en-US" altLang="zh-CN"/>
          </a:p>
        </p:txBody>
      </p:sp>
    </p:spTree>
    <p:extLst>
      <p:ext uri="{BB962C8B-B14F-4D97-AF65-F5344CB8AC3E}">
        <p14:creationId xmlns:p14="http://schemas.microsoft.com/office/powerpoint/2010/main" val="284371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6883AB-474A-410F-BB64-ED138408106D}" type="slidenum">
              <a:rPr lang="en-US" altLang="zh-CN" smtClean="0"/>
              <a:pPr>
                <a:defRPr/>
              </a:pPr>
              <a:t>16</a:t>
            </a:fld>
            <a:endParaRPr lang="en-US" altLang="zh-CN"/>
          </a:p>
        </p:txBody>
      </p:sp>
    </p:spTree>
    <p:extLst>
      <p:ext uri="{BB962C8B-B14F-4D97-AF65-F5344CB8AC3E}">
        <p14:creationId xmlns:p14="http://schemas.microsoft.com/office/powerpoint/2010/main" val="116343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666AB58-90DA-4CC5-9EB3-28FE4A9767B8}" type="slidenum">
              <a:rPr lang="en-US" altLang="zh-CN" smtClean="0"/>
              <a:pPr>
                <a:defRPr/>
              </a:pPr>
              <a:t>17</a:t>
            </a:fld>
            <a:endParaRPr lang="en-US" altLang="zh-CN"/>
          </a:p>
        </p:txBody>
      </p:sp>
    </p:spTree>
    <p:extLst>
      <p:ext uri="{BB962C8B-B14F-4D97-AF65-F5344CB8AC3E}">
        <p14:creationId xmlns:p14="http://schemas.microsoft.com/office/powerpoint/2010/main" val="348022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灯片编号占位符 1"/>
          <p:cNvSpPr>
            <a:spLocks noGrp="1"/>
          </p:cNvSpPr>
          <p:nvPr>
            <p:ph type="sldNum" sz="quarter" idx="10"/>
          </p:nvPr>
        </p:nvSpPr>
        <p:spPr/>
        <p:txBody>
          <a:bodyPr/>
          <a:lstStyle>
            <a:lvl1pPr>
              <a:defRPr/>
            </a:lvl1pPr>
          </a:lstStyle>
          <a:p>
            <a:pPr>
              <a:defRPr/>
            </a:pPr>
            <a:endParaRPr lang="zh-CN" altLang="en-US"/>
          </a:p>
          <a:p>
            <a:pPr>
              <a:defRPr/>
            </a:pPr>
            <a:fld id="{0F77D628-4285-4E03-AE68-24203BE1B557}" type="slidenum">
              <a:rPr lang="zh-CN" altLang="en-US"/>
              <a:pPr>
                <a:defRPr/>
              </a:pPr>
              <a:t>‹#›</a:t>
            </a:fld>
            <a:endParaRPr lang="zh-CN" altLang="en-US"/>
          </a:p>
        </p:txBody>
      </p:sp>
    </p:spTree>
    <p:extLst>
      <p:ext uri="{BB962C8B-B14F-4D97-AF65-F5344CB8AC3E}">
        <p14:creationId xmlns:p14="http://schemas.microsoft.com/office/powerpoint/2010/main" val="35518572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02098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228600"/>
            <a:ext cx="1943100" cy="59023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228600"/>
            <a:ext cx="5676900" cy="59023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75342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85800" y="228600"/>
            <a:ext cx="7772400" cy="762000"/>
          </a:xfrm>
        </p:spPr>
        <p:txBody>
          <a:bodyPr/>
          <a:lstStyle/>
          <a:p>
            <a:r>
              <a:rPr lang="zh-CN" altLang="en-US"/>
              <a:t>单击此处编辑母版标题样式</a:t>
            </a:r>
          </a:p>
        </p:txBody>
      </p:sp>
      <p:sp>
        <p:nvSpPr>
          <p:cNvPr id="3" name="内容占位符 2"/>
          <p:cNvSpPr>
            <a:spLocks noGrp="1"/>
          </p:cNvSpPr>
          <p:nvPr>
            <p:ph sz="quarter" idx="1"/>
          </p:nvPr>
        </p:nvSpPr>
        <p:spPr>
          <a:xfrm>
            <a:off x="685800" y="1295400"/>
            <a:ext cx="3810000" cy="23415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295400"/>
            <a:ext cx="3810000" cy="23415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85800" y="3789363"/>
            <a:ext cx="3810000" cy="23415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789363"/>
            <a:ext cx="3810000" cy="23415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023370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369546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Tree>
    <p:extLst>
      <p:ext uri="{BB962C8B-B14F-4D97-AF65-F5344CB8AC3E}">
        <p14:creationId xmlns:p14="http://schemas.microsoft.com/office/powerpoint/2010/main" val="2482112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659490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295400"/>
            <a:ext cx="3810000" cy="4835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95400"/>
            <a:ext cx="3810000" cy="4835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25633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28215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438145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16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标题 3"/>
          <p:cNvSpPr>
            <a:spLocks noGrp="1"/>
          </p:cNvSpPr>
          <p:nvPr>
            <p:ph type="title"/>
          </p:nvPr>
        </p:nvSpPr>
        <p:spPr/>
        <p:txBody>
          <a:bodyPr/>
          <a:lstStyle/>
          <a:p>
            <a:r>
              <a:rPr lang="zh-CN" altLang="en-US"/>
              <a:t>单击此处编辑母版标题样式</a:t>
            </a:r>
          </a:p>
        </p:txBody>
      </p:sp>
      <p:sp>
        <p:nvSpPr>
          <p:cNvPr id="5" name="灯片编号占位符 4"/>
          <p:cNvSpPr>
            <a:spLocks noGrp="1"/>
          </p:cNvSpPr>
          <p:nvPr>
            <p:ph type="sldNum" sz="quarter" idx="10"/>
          </p:nvPr>
        </p:nvSpPr>
        <p:spPr/>
        <p:txBody>
          <a:bodyPr/>
          <a:lstStyle>
            <a:lvl1pPr>
              <a:defRPr smtClean="0"/>
            </a:lvl1pPr>
          </a:lstStyle>
          <a:p>
            <a:pPr>
              <a:defRPr/>
            </a:pPr>
            <a:fld id="{F98B39E4-8372-4469-AA3E-0586529E5B05}" type="slidenum">
              <a:rPr lang="zh-CN" altLang="en-US"/>
              <a:pPr>
                <a:defRPr/>
              </a:pPr>
              <a:t>‹#›</a:t>
            </a:fld>
            <a:endParaRPr lang="zh-CN" altLang="en-US"/>
          </a:p>
        </p:txBody>
      </p:sp>
    </p:spTree>
    <p:extLst>
      <p:ext uri="{BB962C8B-B14F-4D97-AF65-F5344CB8AC3E}">
        <p14:creationId xmlns:p14="http://schemas.microsoft.com/office/powerpoint/2010/main" val="341563982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031984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78663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78436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228600"/>
            <a:ext cx="1943100" cy="59023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228600"/>
            <a:ext cx="5676900" cy="59023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430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85800" y="228600"/>
            <a:ext cx="7772400" cy="762000"/>
          </a:xfrm>
        </p:spPr>
        <p:txBody>
          <a:bodyPr/>
          <a:lstStyle/>
          <a:p>
            <a:r>
              <a:rPr lang="zh-CN" altLang="en-US"/>
              <a:t>单击此处编辑母版标题样式</a:t>
            </a:r>
          </a:p>
        </p:txBody>
      </p:sp>
      <p:sp>
        <p:nvSpPr>
          <p:cNvPr id="3" name="内容占位符 2"/>
          <p:cNvSpPr>
            <a:spLocks noGrp="1"/>
          </p:cNvSpPr>
          <p:nvPr>
            <p:ph sz="quarter" idx="1"/>
          </p:nvPr>
        </p:nvSpPr>
        <p:spPr>
          <a:xfrm>
            <a:off x="685800" y="1295400"/>
            <a:ext cx="3810000" cy="23415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295400"/>
            <a:ext cx="3810000" cy="23415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85800" y="3789363"/>
            <a:ext cx="3810000" cy="23415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789363"/>
            <a:ext cx="3810000" cy="23415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6983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5F937CCF-304B-4A42-8B87-DCD6D9C00CDE}" type="datetimeFigureOut">
              <a:rPr lang="zh-CN" altLang="en-US"/>
              <a:pPr>
                <a:defRPr/>
              </a:pPr>
              <a:t>2021/6/9</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zh-CN" altLang="en-US"/>
          </a:p>
        </p:txBody>
      </p:sp>
      <p:sp>
        <p:nvSpPr>
          <p:cNvPr id="5" name="灯片编号占位符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CAF6065-E7E5-4C6C-8464-5FB9F9BD4EEA}" type="slidenum">
              <a:rPr lang="zh-CN" altLang="en-US"/>
              <a:pPr/>
              <a:t>‹#›</a:t>
            </a:fld>
            <a:endParaRPr lang="zh-CN" altLang="en-US"/>
          </a:p>
        </p:txBody>
      </p:sp>
    </p:spTree>
    <p:extLst>
      <p:ext uri="{BB962C8B-B14F-4D97-AF65-F5344CB8AC3E}">
        <p14:creationId xmlns:p14="http://schemas.microsoft.com/office/powerpoint/2010/main" val="295795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1"/>
          <p:cNvSpPr>
            <a:spLocks noGrp="1"/>
          </p:cNvSpPr>
          <p:nvPr>
            <p:ph type="sldNum" sz="quarter" idx="10"/>
          </p:nvPr>
        </p:nvSpPr>
        <p:spPr/>
        <p:txBody>
          <a:bodyPr/>
          <a:lstStyle>
            <a:lvl1pPr>
              <a:defRPr/>
            </a:lvl1pPr>
          </a:lstStyle>
          <a:p>
            <a:pPr>
              <a:defRPr/>
            </a:pPr>
            <a:endParaRPr lang="zh-CN" altLang="en-US"/>
          </a:p>
          <a:p>
            <a:pPr>
              <a:defRPr/>
            </a:pPr>
            <a:fld id="{508D7161-138F-4A85-9D6E-653A52C05095}" type="slidenum">
              <a:rPr lang="zh-CN" altLang="en-US"/>
              <a:pPr>
                <a:defRPr/>
              </a:pPr>
              <a:t>‹#›</a:t>
            </a:fld>
            <a:endParaRPr lang="zh-CN" altLang="en-US"/>
          </a:p>
        </p:txBody>
      </p:sp>
    </p:spTree>
    <p:extLst>
      <p:ext uri="{BB962C8B-B14F-4D97-AF65-F5344CB8AC3E}">
        <p14:creationId xmlns:p14="http://schemas.microsoft.com/office/powerpoint/2010/main" val="11491196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295400"/>
            <a:ext cx="3810000" cy="4835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95400"/>
            <a:ext cx="3810000" cy="4835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1"/>
          <p:cNvSpPr>
            <a:spLocks noGrp="1"/>
          </p:cNvSpPr>
          <p:nvPr>
            <p:ph type="sldNum" sz="quarter" idx="10"/>
          </p:nvPr>
        </p:nvSpPr>
        <p:spPr/>
        <p:txBody>
          <a:bodyPr/>
          <a:lstStyle>
            <a:lvl1pPr>
              <a:defRPr/>
            </a:lvl1pPr>
          </a:lstStyle>
          <a:p>
            <a:pPr>
              <a:defRPr/>
            </a:pPr>
            <a:endParaRPr lang="zh-CN" altLang="en-US"/>
          </a:p>
          <a:p>
            <a:pPr>
              <a:defRPr/>
            </a:pPr>
            <a:fld id="{E4C0D0FA-5FC4-4C9F-9E84-7EB65271E843}" type="slidenum">
              <a:rPr lang="zh-CN" altLang="en-US"/>
              <a:pPr>
                <a:defRPr/>
              </a:pPr>
              <a:t>‹#›</a:t>
            </a:fld>
            <a:endParaRPr lang="zh-CN" altLang="en-US"/>
          </a:p>
        </p:txBody>
      </p:sp>
    </p:spTree>
    <p:extLst>
      <p:ext uri="{BB962C8B-B14F-4D97-AF65-F5344CB8AC3E}">
        <p14:creationId xmlns:p14="http://schemas.microsoft.com/office/powerpoint/2010/main" val="38595693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1"/>
          <p:cNvSpPr>
            <a:spLocks noGrp="1"/>
          </p:cNvSpPr>
          <p:nvPr>
            <p:ph type="sldNum" sz="quarter" idx="10"/>
          </p:nvPr>
        </p:nvSpPr>
        <p:spPr/>
        <p:txBody>
          <a:bodyPr/>
          <a:lstStyle>
            <a:lvl1pPr>
              <a:defRPr/>
            </a:lvl1pPr>
          </a:lstStyle>
          <a:p>
            <a:pPr>
              <a:defRPr/>
            </a:pPr>
            <a:endParaRPr lang="zh-CN" altLang="en-US"/>
          </a:p>
          <a:p>
            <a:pPr>
              <a:defRPr/>
            </a:pPr>
            <a:fld id="{690E7437-B0CE-4EA2-BA1B-0833A9E144EA}" type="slidenum">
              <a:rPr lang="zh-CN" altLang="en-US"/>
              <a:pPr>
                <a:defRPr/>
              </a:pPr>
              <a:t>‹#›</a:t>
            </a:fld>
            <a:endParaRPr lang="zh-CN" altLang="en-US"/>
          </a:p>
        </p:txBody>
      </p:sp>
    </p:spTree>
    <p:extLst>
      <p:ext uri="{BB962C8B-B14F-4D97-AF65-F5344CB8AC3E}">
        <p14:creationId xmlns:p14="http://schemas.microsoft.com/office/powerpoint/2010/main" val="32435548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smtClean="0"/>
            </a:lvl1pPr>
          </a:lstStyle>
          <a:p>
            <a:pPr>
              <a:defRPr/>
            </a:pPr>
            <a:fld id="{02E24880-47CA-41A0-8B2C-3B3AC53232B0}" type="slidenum">
              <a:rPr lang="zh-CN" altLang="en-US"/>
              <a:pPr>
                <a:defRPr/>
              </a:pPr>
              <a:t>‹#›</a:t>
            </a:fld>
            <a:endParaRPr lang="zh-CN" altLang="en-US"/>
          </a:p>
        </p:txBody>
      </p:sp>
    </p:spTree>
    <p:extLst>
      <p:ext uri="{BB962C8B-B14F-4D97-AF65-F5344CB8AC3E}">
        <p14:creationId xmlns:p14="http://schemas.microsoft.com/office/powerpoint/2010/main" val="2213646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pPr>
              <a:defRPr/>
            </a:pPr>
            <a:endParaRPr lang="zh-CN" altLang="en-US"/>
          </a:p>
          <a:p>
            <a:pPr>
              <a:defRPr/>
            </a:pPr>
            <a:fld id="{62D7FC87-F5D8-429C-A992-5936B34D6754}" type="slidenum">
              <a:rPr lang="zh-CN" altLang="en-US"/>
              <a:pPr>
                <a:defRPr/>
              </a:pPr>
              <a:t>‹#›</a:t>
            </a:fld>
            <a:endParaRPr lang="zh-CN" altLang="en-US"/>
          </a:p>
        </p:txBody>
      </p:sp>
    </p:spTree>
    <p:extLst>
      <p:ext uri="{BB962C8B-B14F-4D97-AF65-F5344CB8AC3E}">
        <p14:creationId xmlns:p14="http://schemas.microsoft.com/office/powerpoint/2010/main" val="26246960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1"/>
          <p:cNvSpPr>
            <a:spLocks noGrp="1"/>
          </p:cNvSpPr>
          <p:nvPr>
            <p:ph type="sldNum" sz="quarter" idx="10"/>
          </p:nvPr>
        </p:nvSpPr>
        <p:spPr/>
        <p:txBody>
          <a:bodyPr/>
          <a:lstStyle>
            <a:lvl1pPr>
              <a:defRPr/>
            </a:lvl1pPr>
          </a:lstStyle>
          <a:p>
            <a:pPr>
              <a:defRPr/>
            </a:pPr>
            <a:endParaRPr lang="zh-CN" altLang="en-US"/>
          </a:p>
          <a:p>
            <a:pPr>
              <a:defRPr/>
            </a:pPr>
            <a:fld id="{F09884A2-9175-4370-B6F8-BF521F15FD0B}" type="slidenum">
              <a:rPr lang="zh-CN" altLang="en-US"/>
              <a:pPr>
                <a:defRPr/>
              </a:pPr>
              <a:t>‹#›</a:t>
            </a:fld>
            <a:endParaRPr lang="zh-CN" altLang="en-US"/>
          </a:p>
        </p:txBody>
      </p:sp>
    </p:spTree>
    <p:extLst>
      <p:ext uri="{BB962C8B-B14F-4D97-AF65-F5344CB8AC3E}">
        <p14:creationId xmlns:p14="http://schemas.microsoft.com/office/powerpoint/2010/main" val="350865949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1"/>
          <p:cNvSpPr>
            <a:spLocks noGrp="1"/>
          </p:cNvSpPr>
          <p:nvPr>
            <p:ph type="sldNum" sz="quarter" idx="10"/>
          </p:nvPr>
        </p:nvSpPr>
        <p:spPr/>
        <p:txBody>
          <a:bodyPr/>
          <a:lstStyle>
            <a:lvl1pPr>
              <a:defRPr/>
            </a:lvl1pPr>
          </a:lstStyle>
          <a:p>
            <a:pPr>
              <a:defRPr/>
            </a:pPr>
            <a:endParaRPr lang="zh-CN" altLang="en-US"/>
          </a:p>
          <a:p>
            <a:pPr>
              <a:defRPr/>
            </a:pPr>
            <a:fld id="{B18E75EF-916E-4210-8F5E-B0534CF3D797}" type="slidenum">
              <a:rPr lang="zh-CN" altLang="en-US"/>
              <a:pPr>
                <a:defRPr/>
              </a:pPr>
              <a:t>‹#›</a:t>
            </a:fld>
            <a:endParaRPr lang="zh-CN" altLang="en-US"/>
          </a:p>
        </p:txBody>
      </p:sp>
    </p:spTree>
    <p:extLst>
      <p:ext uri="{BB962C8B-B14F-4D97-AF65-F5344CB8AC3E}">
        <p14:creationId xmlns:p14="http://schemas.microsoft.com/office/powerpoint/2010/main" val="11953644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title"/>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zh-CN" altLang="en-US"/>
              <a:t>单击此处编辑母版标题样式</a:t>
            </a:r>
          </a:p>
        </p:txBody>
      </p:sp>
      <p:sp>
        <p:nvSpPr>
          <p:cNvPr id="1027" name="Rectangle 17"/>
          <p:cNvSpPr>
            <a:spLocks noGrp="1" noChangeArrowheads="1"/>
          </p:cNvSpPr>
          <p:nvPr>
            <p:ph type="body" idx="1"/>
          </p:nvPr>
        </p:nvSpPr>
        <p:spPr bwMode="auto">
          <a:xfrm>
            <a:off x="685800" y="1295400"/>
            <a:ext cx="77724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19"/>
          <p:cNvSpPr>
            <a:spLocks noChangeArrowheads="1"/>
          </p:cNvSpPr>
          <p:nvPr/>
        </p:nvSpPr>
        <p:spPr bwMode="auto">
          <a:xfrm>
            <a:off x="609600" y="957263"/>
            <a:ext cx="8534400" cy="71437"/>
          </a:xfrm>
          <a:prstGeom prst="rect">
            <a:avLst/>
          </a:prstGeom>
          <a:gradFill rotWithShape="0">
            <a:gsLst>
              <a:gs pos="0">
                <a:srgbClr val="000099"/>
              </a:gs>
              <a:gs pos="100000">
                <a:srgbClr val="FFFF99"/>
              </a:gs>
            </a:gsLst>
            <a:lin ang="0" scaled="1"/>
          </a:gradFill>
          <a:ln>
            <a:noFill/>
          </a:ln>
          <a:extLst/>
        </p:spPr>
        <p:txBody>
          <a:bodyPr wrap="none" anchor="ctr"/>
          <a:lstStyle>
            <a:lvl1pPr eaLnBrk="0" hangingPunct="0">
              <a:defRPr kumimoji="1" sz="2400" b="1">
                <a:solidFill>
                  <a:schemeClr val="tx1"/>
                </a:solidFill>
                <a:latin typeface="Times New Roman" pitchFamily="18" charset="0"/>
                <a:ea typeface="宋体" pitchFamily="2" charset="-122"/>
              </a:defRPr>
            </a:lvl1pPr>
            <a:lvl2pPr marL="742950" indent="-285750" eaLnBrk="0" hangingPunct="0">
              <a:defRPr kumimoji="1" sz="2400" b="1">
                <a:solidFill>
                  <a:schemeClr val="tx1"/>
                </a:solidFill>
                <a:latin typeface="Times New Roman" pitchFamily="18" charset="0"/>
                <a:ea typeface="宋体" pitchFamily="2" charset="-122"/>
              </a:defRPr>
            </a:lvl2pPr>
            <a:lvl3pPr marL="1143000" indent="-228600" eaLnBrk="0" hangingPunct="0">
              <a:defRPr kumimoji="1" sz="2400" b="1">
                <a:solidFill>
                  <a:schemeClr val="tx1"/>
                </a:solidFill>
                <a:latin typeface="Times New Roman" pitchFamily="18" charset="0"/>
                <a:ea typeface="宋体" pitchFamily="2" charset="-122"/>
              </a:defRPr>
            </a:lvl3pPr>
            <a:lvl4pPr marL="1600200" indent="-228600" eaLnBrk="0" hangingPunct="0">
              <a:defRPr kumimoji="1" sz="2400" b="1">
                <a:solidFill>
                  <a:schemeClr val="tx1"/>
                </a:solidFill>
                <a:latin typeface="Times New Roman" pitchFamily="18" charset="0"/>
                <a:ea typeface="宋体" pitchFamily="2" charset="-122"/>
              </a:defRPr>
            </a:lvl4pPr>
            <a:lvl5pPr marL="2057400" indent="-228600" eaLnBrk="0" hangingPunct="0">
              <a:defRPr kumimoji="1" sz="2400" b="1">
                <a:solidFill>
                  <a:schemeClr val="tx1"/>
                </a:solidFill>
                <a:latin typeface="Times New Roman" pitchFamily="18" charset="0"/>
                <a:ea typeface="宋体" pitchFamily="2" charset="-122"/>
              </a:defRPr>
            </a:lvl5pPr>
            <a:lvl6pPr marL="25146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6pPr>
            <a:lvl7pPr marL="29718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7pPr>
            <a:lvl8pPr marL="34290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8pPr>
            <a:lvl9pPr marL="38862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9pPr>
          </a:lstStyle>
          <a:p>
            <a:pPr eaLnBrk="1" hangingPunct="1">
              <a:defRPr/>
            </a:pPr>
            <a:endParaRPr lang="zh-CN" altLang="en-US">
              <a:solidFill>
                <a:srgbClr val="FFFFFF"/>
              </a:solidFill>
            </a:endParaRPr>
          </a:p>
        </p:txBody>
      </p:sp>
      <p:pic>
        <p:nvPicPr>
          <p:cNvPr id="1029" name="图片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919244" y="23813"/>
            <a:ext cx="11922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2929FF"/>
                </a:solidFill>
              </a:defRPr>
            </a:lvl1pPr>
          </a:lstStyle>
          <a:p>
            <a:pPr>
              <a:defRPr/>
            </a:pPr>
            <a:endParaRPr lang="zh-CN" altLang="en-US"/>
          </a:p>
          <a:p>
            <a:pPr>
              <a:defRPr/>
            </a:pPr>
            <a:fld id="{46D7F94A-890E-4165-B510-2EFC7A0F3003}" type="slidenum">
              <a:rPr lang="zh-CN" altLang="en-US"/>
              <a:pPr>
                <a:defRPr/>
              </a:pPr>
              <a:t>‹#›</a:t>
            </a:fld>
            <a:endParaRPr lang="zh-CN" altLang="en-US"/>
          </a:p>
        </p:txBody>
      </p:sp>
    </p:spTree>
  </p:cSld>
  <p:clrMap bg1="dk2" tx1="lt1" bg2="dk1" tx2="lt2" accent1="accent1" accent2="accent2" accent3="accent3" accent4="accent4" accent5="accent5" accent6="accent6" hlink="hlink" folHlink="folHlink"/>
  <p:sldLayoutIdLst>
    <p:sldLayoutId id="2147483984" r:id="rId1"/>
    <p:sldLayoutId id="2147483991" r:id="rId2"/>
    <p:sldLayoutId id="2147483985" r:id="rId3"/>
    <p:sldLayoutId id="2147483986" r:id="rId4"/>
    <p:sldLayoutId id="2147483987" r:id="rId5"/>
    <p:sldLayoutId id="2147483992" r:id="rId6"/>
    <p:sldLayoutId id="2147483988" r:id="rId7"/>
    <p:sldLayoutId id="2147483989" r:id="rId8"/>
    <p:sldLayoutId id="2147483990" r:id="rId9"/>
    <p:sldLayoutId id="2147483993" r:id="rId10"/>
    <p:sldLayoutId id="2147483994" r:id="rId11"/>
    <p:sldLayoutId id="2147483995" r:id="rId12"/>
  </p:sldLayoutIdLst>
  <p:transition/>
  <p:hf hdr="0" ftr="0" dt="0"/>
  <p:txStyles>
    <p:titleStyle>
      <a:lvl1pPr algn="ctr" rtl="0" eaLnBrk="0" fontAlgn="base" hangingPunct="0">
        <a:spcBef>
          <a:spcPct val="0"/>
        </a:spcBef>
        <a:spcAft>
          <a:spcPct val="0"/>
        </a:spcAft>
        <a:defRPr kumimoji="1" sz="3600">
          <a:solidFill>
            <a:srgbClr val="0000CC"/>
          </a:solidFill>
          <a:latin typeface="+mj-lt"/>
          <a:ea typeface="+mj-ea"/>
          <a:cs typeface="+mj-cs"/>
        </a:defRPr>
      </a:lvl1pPr>
      <a:lvl2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2pPr>
      <a:lvl3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3pPr>
      <a:lvl4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4pPr>
      <a:lvl5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5pPr>
      <a:lvl6pPr marL="4572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6pPr>
      <a:lvl7pPr marL="9144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7pPr>
      <a:lvl8pPr marL="13716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8pPr>
      <a:lvl9pPr marL="18288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9pPr>
    </p:titleStyle>
    <p:bodyStyle>
      <a:lvl1pPr marL="342900" indent="-342900" algn="l" rtl="0" eaLnBrk="0" fontAlgn="base" hangingPunct="0">
        <a:spcBef>
          <a:spcPct val="20000"/>
        </a:spcBef>
        <a:spcAft>
          <a:spcPct val="0"/>
        </a:spcAft>
        <a:buSzPct val="120000"/>
        <a:buFont typeface="Wingdings" panose="05000000000000000000" pitchFamily="2" charset="2"/>
        <a:buChar char="§"/>
        <a:defRPr kumimoji="1"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accent2"/>
          </a:solidFill>
          <a:latin typeface="+mn-lt"/>
          <a:ea typeface="+mn-ea"/>
        </a:defRPr>
      </a:lvl2pPr>
      <a:lvl3pPr marL="1143000" indent="-228600" algn="l" rtl="0" eaLnBrk="0" fontAlgn="base" hangingPunct="0">
        <a:spcBef>
          <a:spcPct val="20000"/>
        </a:spcBef>
        <a:spcAft>
          <a:spcPct val="0"/>
        </a:spcAft>
        <a:buChar char="•"/>
        <a:defRPr kumimoji="1" sz="2400">
          <a:solidFill>
            <a:schemeClr val="accent2"/>
          </a:solidFill>
          <a:latin typeface="+mn-lt"/>
          <a:ea typeface="+mn-ea"/>
        </a:defRPr>
      </a:lvl3pPr>
      <a:lvl4pPr marL="1600200" indent="-228600" algn="l" rtl="0" eaLnBrk="0" fontAlgn="base" hangingPunct="0">
        <a:spcBef>
          <a:spcPct val="20000"/>
        </a:spcBef>
        <a:spcAft>
          <a:spcPct val="0"/>
        </a:spcAft>
        <a:buChar char="–"/>
        <a:defRPr kumimoji="1" sz="2000">
          <a:solidFill>
            <a:schemeClr val="accent2"/>
          </a:solidFill>
          <a:latin typeface="+mn-lt"/>
          <a:ea typeface="+mn-ea"/>
        </a:defRPr>
      </a:lvl4pPr>
      <a:lvl5pPr marL="2057400" indent="-228600" algn="l" rtl="0" eaLnBrk="0" fontAlgn="base" hangingPunct="0">
        <a:spcBef>
          <a:spcPct val="20000"/>
        </a:spcBef>
        <a:spcAft>
          <a:spcPct val="0"/>
        </a:spcAft>
        <a:buChar char="»"/>
        <a:defRPr kumimoji="1" sz="2000">
          <a:solidFill>
            <a:schemeClr val="accent2"/>
          </a:solidFill>
          <a:latin typeface="+mn-lt"/>
          <a:ea typeface="+mn-ea"/>
        </a:defRPr>
      </a:lvl5pPr>
      <a:lvl6pPr marL="2514600" indent="-228600" algn="l" rtl="0" eaLnBrk="1" fontAlgn="base" hangingPunct="1">
        <a:spcBef>
          <a:spcPct val="20000"/>
        </a:spcBef>
        <a:spcAft>
          <a:spcPct val="0"/>
        </a:spcAft>
        <a:buChar char="»"/>
        <a:defRPr kumimoji="1" sz="2000">
          <a:solidFill>
            <a:schemeClr val="accent2"/>
          </a:solidFill>
          <a:latin typeface="+mn-lt"/>
          <a:ea typeface="+mn-ea"/>
        </a:defRPr>
      </a:lvl6pPr>
      <a:lvl7pPr marL="2971800" indent="-228600" algn="l" rtl="0" eaLnBrk="1" fontAlgn="base" hangingPunct="1">
        <a:spcBef>
          <a:spcPct val="20000"/>
        </a:spcBef>
        <a:spcAft>
          <a:spcPct val="0"/>
        </a:spcAft>
        <a:buChar char="»"/>
        <a:defRPr kumimoji="1" sz="2000">
          <a:solidFill>
            <a:schemeClr val="accent2"/>
          </a:solidFill>
          <a:latin typeface="+mn-lt"/>
          <a:ea typeface="+mn-ea"/>
        </a:defRPr>
      </a:lvl7pPr>
      <a:lvl8pPr marL="3429000" indent="-228600" algn="l" rtl="0" eaLnBrk="1" fontAlgn="base" hangingPunct="1">
        <a:spcBef>
          <a:spcPct val="20000"/>
        </a:spcBef>
        <a:spcAft>
          <a:spcPct val="0"/>
        </a:spcAft>
        <a:buChar char="»"/>
        <a:defRPr kumimoji="1" sz="2000">
          <a:solidFill>
            <a:schemeClr val="accent2"/>
          </a:solidFill>
          <a:latin typeface="+mn-lt"/>
          <a:ea typeface="+mn-ea"/>
        </a:defRPr>
      </a:lvl8pPr>
      <a:lvl9pPr marL="3886200" indent="-228600" algn="l" rtl="0" eaLnBrk="1" fontAlgn="base" hangingPunct="1">
        <a:spcBef>
          <a:spcPct val="20000"/>
        </a:spcBef>
        <a:spcAft>
          <a:spcPct val="0"/>
        </a:spcAft>
        <a:buChar char="»"/>
        <a:defRPr kumimoji="1" sz="2000">
          <a:solidFill>
            <a:schemeClr val="accent2"/>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zh-CN" altLang="en-US"/>
              <a:t>单击此处编辑母版标题样式</a:t>
            </a:r>
          </a:p>
        </p:txBody>
      </p:sp>
      <p:sp>
        <p:nvSpPr>
          <p:cNvPr id="4099" name="Rectangle 17"/>
          <p:cNvSpPr>
            <a:spLocks noGrp="1" noChangeArrowheads="1"/>
          </p:cNvSpPr>
          <p:nvPr>
            <p:ph type="body" idx="1"/>
          </p:nvPr>
        </p:nvSpPr>
        <p:spPr bwMode="auto">
          <a:xfrm>
            <a:off x="685800" y="1295400"/>
            <a:ext cx="77724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19"/>
          <p:cNvSpPr>
            <a:spLocks noChangeArrowheads="1"/>
          </p:cNvSpPr>
          <p:nvPr/>
        </p:nvSpPr>
        <p:spPr bwMode="auto">
          <a:xfrm>
            <a:off x="609600" y="957263"/>
            <a:ext cx="8534400" cy="71437"/>
          </a:xfrm>
          <a:prstGeom prst="rect">
            <a:avLst/>
          </a:prstGeom>
          <a:gradFill rotWithShape="0">
            <a:gsLst>
              <a:gs pos="0">
                <a:srgbClr val="000099"/>
              </a:gs>
              <a:gs pos="100000">
                <a:srgbClr val="FFFF99"/>
              </a:gs>
            </a:gsLst>
            <a:lin ang="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宋体" pitchFamily="2" charset="-122"/>
              </a:defRPr>
            </a:lvl1pPr>
            <a:lvl2pPr marL="742950" indent="-285750" eaLnBrk="0" hangingPunct="0">
              <a:defRPr kumimoji="1" sz="2400" b="1">
                <a:solidFill>
                  <a:schemeClr val="tx1"/>
                </a:solidFill>
                <a:latin typeface="Times New Roman" pitchFamily="18" charset="0"/>
                <a:ea typeface="宋体" pitchFamily="2" charset="-122"/>
              </a:defRPr>
            </a:lvl2pPr>
            <a:lvl3pPr marL="1143000" indent="-228600" eaLnBrk="0" hangingPunct="0">
              <a:defRPr kumimoji="1" sz="2400" b="1">
                <a:solidFill>
                  <a:schemeClr val="tx1"/>
                </a:solidFill>
                <a:latin typeface="Times New Roman" pitchFamily="18" charset="0"/>
                <a:ea typeface="宋体" pitchFamily="2" charset="-122"/>
              </a:defRPr>
            </a:lvl3pPr>
            <a:lvl4pPr marL="1600200" indent="-228600" eaLnBrk="0" hangingPunct="0">
              <a:defRPr kumimoji="1" sz="2400" b="1">
                <a:solidFill>
                  <a:schemeClr val="tx1"/>
                </a:solidFill>
                <a:latin typeface="Times New Roman" pitchFamily="18" charset="0"/>
                <a:ea typeface="宋体" pitchFamily="2" charset="-122"/>
              </a:defRPr>
            </a:lvl4pPr>
            <a:lvl5pPr marL="2057400" indent="-228600" eaLnBrk="0" hangingPunct="0">
              <a:defRPr kumimoji="1" sz="2400" b="1">
                <a:solidFill>
                  <a:schemeClr val="tx1"/>
                </a:solidFill>
                <a:latin typeface="Times New Roman" pitchFamily="18" charset="0"/>
                <a:ea typeface="宋体" pitchFamily="2" charset="-122"/>
              </a:defRPr>
            </a:lvl5pPr>
            <a:lvl6pPr marL="25146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6pPr>
            <a:lvl7pPr marL="29718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7pPr>
            <a:lvl8pPr marL="34290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8pPr>
            <a:lvl9pPr marL="38862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9pPr>
          </a:lstStyle>
          <a:p>
            <a:pPr eaLnBrk="1" hangingPunct="1">
              <a:defRPr/>
            </a:pPr>
            <a:endParaRPr lang="zh-CN" altLang="en-US"/>
          </a:p>
        </p:txBody>
      </p:sp>
      <p:pic>
        <p:nvPicPr>
          <p:cNvPr id="4101" name="图片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01013" y="188913"/>
            <a:ext cx="9064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240934"/>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txStyles>
    <p:titleStyle>
      <a:lvl1pPr algn="ctr" rtl="0" eaLnBrk="0" fontAlgn="base" hangingPunct="0">
        <a:spcBef>
          <a:spcPct val="0"/>
        </a:spcBef>
        <a:spcAft>
          <a:spcPct val="0"/>
        </a:spcAft>
        <a:defRPr kumimoji="1" sz="3600">
          <a:solidFill>
            <a:srgbClr val="0000CC"/>
          </a:solidFill>
          <a:latin typeface="+mj-lt"/>
          <a:ea typeface="+mj-ea"/>
          <a:cs typeface="+mj-cs"/>
        </a:defRPr>
      </a:lvl1pPr>
      <a:lvl2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2pPr>
      <a:lvl3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3pPr>
      <a:lvl4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4pPr>
      <a:lvl5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5pPr>
      <a:lvl6pPr marL="4572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6pPr>
      <a:lvl7pPr marL="9144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7pPr>
      <a:lvl8pPr marL="13716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8pPr>
      <a:lvl9pPr marL="18288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9pPr>
    </p:titleStyle>
    <p:bodyStyle>
      <a:lvl1pPr marL="342900" indent="-342900" algn="l" rtl="0" eaLnBrk="0" fontAlgn="base" hangingPunct="0">
        <a:spcBef>
          <a:spcPct val="20000"/>
        </a:spcBef>
        <a:spcAft>
          <a:spcPct val="0"/>
        </a:spcAft>
        <a:buSzPct val="120000"/>
        <a:buFont typeface="Wingdings" panose="05000000000000000000" pitchFamily="2" charset="2"/>
        <a:buChar char="§"/>
        <a:defRPr kumimoji="1"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accent2"/>
          </a:solidFill>
          <a:latin typeface="+mn-lt"/>
          <a:ea typeface="+mn-ea"/>
        </a:defRPr>
      </a:lvl2pPr>
      <a:lvl3pPr marL="1143000" indent="-228600" algn="l" rtl="0" eaLnBrk="0" fontAlgn="base" hangingPunct="0">
        <a:spcBef>
          <a:spcPct val="20000"/>
        </a:spcBef>
        <a:spcAft>
          <a:spcPct val="0"/>
        </a:spcAft>
        <a:buChar char="•"/>
        <a:defRPr kumimoji="1" sz="2400">
          <a:solidFill>
            <a:schemeClr val="accent2"/>
          </a:solidFill>
          <a:latin typeface="+mn-lt"/>
          <a:ea typeface="+mn-ea"/>
        </a:defRPr>
      </a:lvl3pPr>
      <a:lvl4pPr marL="1600200" indent="-228600" algn="l" rtl="0" eaLnBrk="0" fontAlgn="base" hangingPunct="0">
        <a:spcBef>
          <a:spcPct val="20000"/>
        </a:spcBef>
        <a:spcAft>
          <a:spcPct val="0"/>
        </a:spcAft>
        <a:buChar char="–"/>
        <a:defRPr kumimoji="1" sz="2000">
          <a:solidFill>
            <a:schemeClr val="accent2"/>
          </a:solidFill>
          <a:latin typeface="+mn-lt"/>
          <a:ea typeface="+mn-ea"/>
        </a:defRPr>
      </a:lvl4pPr>
      <a:lvl5pPr marL="2057400" indent="-228600" algn="l" rtl="0" eaLnBrk="0" fontAlgn="base" hangingPunct="0">
        <a:spcBef>
          <a:spcPct val="20000"/>
        </a:spcBef>
        <a:spcAft>
          <a:spcPct val="0"/>
        </a:spcAft>
        <a:buChar char="»"/>
        <a:defRPr kumimoji="1" sz="2000">
          <a:solidFill>
            <a:schemeClr val="accent2"/>
          </a:solidFill>
          <a:latin typeface="+mn-lt"/>
          <a:ea typeface="+mn-ea"/>
        </a:defRPr>
      </a:lvl5pPr>
      <a:lvl6pPr marL="2514600" indent="-228600" algn="l" rtl="0" eaLnBrk="1" fontAlgn="base" hangingPunct="1">
        <a:spcBef>
          <a:spcPct val="20000"/>
        </a:spcBef>
        <a:spcAft>
          <a:spcPct val="0"/>
        </a:spcAft>
        <a:buChar char="»"/>
        <a:defRPr kumimoji="1" sz="2000">
          <a:solidFill>
            <a:schemeClr val="accent2"/>
          </a:solidFill>
          <a:latin typeface="+mn-lt"/>
          <a:ea typeface="+mn-ea"/>
        </a:defRPr>
      </a:lvl6pPr>
      <a:lvl7pPr marL="2971800" indent="-228600" algn="l" rtl="0" eaLnBrk="1" fontAlgn="base" hangingPunct="1">
        <a:spcBef>
          <a:spcPct val="20000"/>
        </a:spcBef>
        <a:spcAft>
          <a:spcPct val="0"/>
        </a:spcAft>
        <a:buChar char="»"/>
        <a:defRPr kumimoji="1" sz="2000">
          <a:solidFill>
            <a:schemeClr val="accent2"/>
          </a:solidFill>
          <a:latin typeface="+mn-lt"/>
          <a:ea typeface="+mn-ea"/>
        </a:defRPr>
      </a:lvl7pPr>
      <a:lvl8pPr marL="3429000" indent="-228600" algn="l" rtl="0" eaLnBrk="1" fontAlgn="base" hangingPunct="1">
        <a:spcBef>
          <a:spcPct val="20000"/>
        </a:spcBef>
        <a:spcAft>
          <a:spcPct val="0"/>
        </a:spcAft>
        <a:buChar char="»"/>
        <a:defRPr kumimoji="1" sz="2000">
          <a:solidFill>
            <a:schemeClr val="accent2"/>
          </a:solidFill>
          <a:latin typeface="+mn-lt"/>
          <a:ea typeface="+mn-ea"/>
        </a:defRPr>
      </a:lvl8pPr>
      <a:lvl9pPr marL="3886200" indent="-228600" algn="l" rtl="0" eaLnBrk="1" fontAlgn="base" hangingPunct="1">
        <a:spcBef>
          <a:spcPct val="20000"/>
        </a:spcBef>
        <a:spcAft>
          <a:spcPct val="0"/>
        </a:spcAft>
        <a:buChar char="»"/>
        <a:defRPr kumimoji="1" sz="2000">
          <a:solidFill>
            <a:schemeClr val="accent2"/>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7.xml"/><Relationship Id="rId7" Type="http://schemas.openxmlformats.org/officeDocument/2006/relationships/oleObject" Target="../embeddings/oleObject2.bin"/><Relationship Id="rId12"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9.png"/><Relationship Id="rId11" Type="http://schemas.openxmlformats.org/officeDocument/2006/relationships/oleObject" Target="../embeddings/oleObject4.bin"/><Relationship Id="rId5" Type="http://schemas.openxmlformats.org/officeDocument/2006/relationships/image" Target="../media/image28.png"/><Relationship Id="rId10" Type="http://schemas.openxmlformats.org/officeDocument/2006/relationships/image" Target="../media/image25.wmf"/><Relationship Id="rId4" Type="http://schemas.openxmlformats.org/officeDocument/2006/relationships/image" Target="../media/image27.png"/><Relationship Id="rId9"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33.jpeg"/><Relationship Id="rId7" Type="http://schemas.openxmlformats.org/officeDocument/2006/relationships/oleObject" Target="../embeddings/oleObject5.bin"/><Relationship Id="rId12"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6.png"/><Relationship Id="rId11" Type="http://schemas.openxmlformats.org/officeDocument/2006/relationships/oleObject" Target="../embeddings/oleObject7.bin"/><Relationship Id="rId5" Type="http://schemas.openxmlformats.org/officeDocument/2006/relationships/image" Target="../media/image35.jpeg"/><Relationship Id="rId10" Type="http://schemas.openxmlformats.org/officeDocument/2006/relationships/image" Target="../media/image31.wmf"/><Relationship Id="rId4" Type="http://schemas.openxmlformats.org/officeDocument/2006/relationships/image" Target="../media/image34.png"/><Relationship Id="rId9"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2.wmf"/><Relationship Id="rId18" Type="http://schemas.openxmlformats.org/officeDocument/2006/relationships/image" Target="../media/image43.wmf"/><Relationship Id="rId3" Type="http://schemas.openxmlformats.org/officeDocument/2006/relationships/notesSlide" Target="../notesSlides/notesSlide8.xml"/><Relationship Id="rId21" Type="http://schemas.openxmlformats.org/officeDocument/2006/relationships/image" Target="../media/image45.png"/><Relationship Id="rId7" Type="http://schemas.openxmlformats.org/officeDocument/2006/relationships/image" Target="../media/image39.wmf"/><Relationship Id="rId12" Type="http://schemas.openxmlformats.org/officeDocument/2006/relationships/oleObject" Target="../embeddings/oleObject12.bin"/><Relationship Id="rId17"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43.wmf"/><Relationship Id="rId20" Type="http://schemas.openxmlformats.org/officeDocument/2006/relationships/image" Target="../media/image44.png"/><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41.wmf"/><Relationship Id="rId5" Type="http://schemas.openxmlformats.org/officeDocument/2006/relationships/image" Target="../media/image38.wmf"/><Relationship Id="rId15" Type="http://schemas.openxmlformats.org/officeDocument/2006/relationships/oleObject" Target="../embeddings/oleObject13.bin"/><Relationship Id="rId23" Type="http://schemas.openxmlformats.org/officeDocument/2006/relationships/image" Target="../media/image44.wmf"/><Relationship Id="rId10" Type="http://schemas.openxmlformats.org/officeDocument/2006/relationships/oleObject" Target="../embeddings/oleObject11.bin"/><Relationship Id="rId19" Type="http://schemas.openxmlformats.org/officeDocument/2006/relationships/image" Target="../media/image430.png"/><Relationship Id="rId4" Type="http://schemas.openxmlformats.org/officeDocument/2006/relationships/oleObject" Target="../embeddings/oleObject8.bin"/><Relationship Id="rId9" Type="http://schemas.openxmlformats.org/officeDocument/2006/relationships/image" Target="../media/image40.wmf"/><Relationship Id="rId14" Type="http://schemas.openxmlformats.org/officeDocument/2006/relationships/image" Target="../media/image45.gif"/><Relationship Id="rId22"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50.wmf"/><Relationship Id="rId3" Type="http://schemas.openxmlformats.org/officeDocument/2006/relationships/notesSlide" Target="../notesSlides/notesSlide9.xml"/><Relationship Id="rId7" Type="http://schemas.openxmlformats.org/officeDocument/2006/relationships/image" Target="../media/image47.wmf"/><Relationship Id="rId12"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image" Target="../media/image51.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48.wmf"/><Relationship Id="rId1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s>
</file>

<file path=ppt/slides/_rels/slide19.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25.bin"/><Relationship Id="rId3" Type="http://schemas.openxmlformats.org/officeDocument/2006/relationships/notesSlide" Target="../notesSlides/notesSlide10.xml"/><Relationship Id="rId7" Type="http://schemas.openxmlformats.org/officeDocument/2006/relationships/oleObject" Target="../embeddings/oleObject22.bin"/><Relationship Id="rId12"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8.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60.wmf"/><Relationship Id="rId4" Type="http://schemas.openxmlformats.org/officeDocument/2006/relationships/image" Target="../media/image63.png"/><Relationship Id="rId9" Type="http://schemas.openxmlformats.org/officeDocument/2006/relationships/oleObject" Target="../embeddings/oleObject23.bin"/><Relationship Id="rId14" Type="http://schemas.openxmlformats.org/officeDocument/2006/relationships/image" Target="../media/image62.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67.wmf"/><Relationship Id="rId3" Type="http://schemas.openxmlformats.org/officeDocument/2006/relationships/notesSlide" Target="../notesSlides/notesSlide11.xml"/><Relationship Id="rId7" Type="http://schemas.openxmlformats.org/officeDocument/2006/relationships/image" Target="../media/image65.wmf"/><Relationship Id="rId12"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49.wmf"/><Relationship Id="rId5" Type="http://schemas.openxmlformats.org/officeDocument/2006/relationships/image" Target="../media/image64.wmf"/><Relationship Id="rId10" Type="http://schemas.openxmlformats.org/officeDocument/2006/relationships/oleObject" Target="../embeddings/oleObject18.bin"/><Relationship Id="rId4" Type="http://schemas.openxmlformats.org/officeDocument/2006/relationships/oleObject" Target="../embeddings/oleObject26.bin"/><Relationship Id="rId9" Type="http://schemas.openxmlformats.org/officeDocument/2006/relationships/image" Target="../media/image66.wmf"/></Relationships>
</file>

<file path=ppt/slides/_rels/slide21.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30.bin"/><Relationship Id="rId7" Type="http://schemas.openxmlformats.org/officeDocument/2006/relationships/oleObject" Target="../embeddings/oleObject32.bin"/><Relationship Id="rId12"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9.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33.bin"/></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oleObject" Target="../embeddings/oleObject32.bin"/><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0.wmf"/><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3.wmf"/><Relationship Id="rId13" Type="http://schemas.openxmlformats.org/officeDocument/2006/relationships/oleObject" Target="../embeddings/oleObject40.bin"/><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2.w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38.bin"/><Relationship Id="rId14" Type="http://schemas.openxmlformats.org/officeDocument/2006/relationships/image" Target="../media/image86.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9.wmf"/><Relationship Id="rId5" Type="http://schemas.openxmlformats.org/officeDocument/2006/relationships/oleObject" Target="../embeddings/oleObject42.bin"/><Relationship Id="rId4" Type="http://schemas.openxmlformats.org/officeDocument/2006/relationships/image" Target="../media/image88.wmf"/></Relationships>
</file>

<file path=ppt/slides/_rels/slide27.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43.bin"/><Relationship Id="rId7"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1.wmf"/><Relationship Id="rId5" Type="http://schemas.openxmlformats.org/officeDocument/2006/relationships/oleObject" Target="../embeddings/oleObject44.bin"/><Relationship Id="rId4" Type="http://schemas.openxmlformats.org/officeDocument/2006/relationships/image" Target="../media/image90.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97.png"/><Relationship Id="rId7"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7.bin"/><Relationship Id="rId11" Type="http://schemas.openxmlformats.org/officeDocument/2006/relationships/image" Target="../media/image96.wmf"/><Relationship Id="rId5" Type="http://schemas.openxmlformats.org/officeDocument/2006/relationships/image" Target="../media/image93.w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95.wmf"/></Relationships>
</file>

<file path=ppt/slides/_rels/slide2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01.wmf"/><Relationship Id="rId5" Type="http://schemas.openxmlformats.org/officeDocument/2006/relationships/oleObject" Target="../embeddings/oleObject51.bin"/><Relationship Id="rId4" Type="http://schemas.openxmlformats.org/officeDocument/2006/relationships/image" Target="../media/image100.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02.wmf"/></Relationships>
</file>

<file path=ppt/slides/_rels/slide33.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04.wmf"/><Relationship Id="rId5" Type="http://schemas.openxmlformats.org/officeDocument/2006/relationships/oleObject" Target="../embeddings/oleObject54.bin"/><Relationship Id="rId10" Type="http://schemas.openxmlformats.org/officeDocument/2006/relationships/image" Target="../media/image106.wmf"/><Relationship Id="rId4" Type="http://schemas.openxmlformats.org/officeDocument/2006/relationships/image" Target="../media/image103.wmf"/><Relationship Id="rId9" Type="http://schemas.openxmlformats.org/officeDocument/2006/relationships/oleObject" Target="../embeddings/oleObject56.bin"/></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0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8.bin"/><Relationship Id="rId5" Type="http://schemas.openxmlformats.org/officeDocument/2006/relationships/image" Target="../media/image107.wmf"/><Relationship Id="rId4" Type="http://schemas.openxmlformats.org/officeDocument/2006/relationships/oleObject" Target="../embeddings/oleObject57.bin"/></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110.wmf"/><Relationship Id="rId4" Type="http://schemas.openxmlformats.org/officeDocument/2006/relationships/oleObject" Target="../embeddings/oleObject59.bin"/></Relationships>
</file>

<file path=ppt/slides/_rels/slide36.xml.rels><?xml version="1.0" encoding="UTF-8" standalone="yes"?>
<Relationships xmlns="http://schemas.openxmlformats.org/package/2006/relationships"><Relationship Id="rId8" Type="http://schemas.openxmlformats.org/officeDocument/2006/relationships/image" Target="../media/image113.wmf"/><Relationship Id="rId13" Type="http://schemas.openxmlformats.org/officeDocument/2006/relationships/oleObject" Target="../embeddings/oleObject7.bin"/><Relationship Id="rId3" Type="http://schemas.openxmlformats.org/officeDocument/2006/relationships/image" Target="../media/image109.jpeg"/><Relationship Id="rId7" Type="http://schemas.openxmlformats.org/officeDocument/2006/relationships/oleObject" Target="../embeddings/oleObject61.bin"/><Relationship Id="rId12"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12.wmf"/><Relationship Id="rId11" Type="http://schemas.openxmlformats.org/officeDocument/2006/relationships/oleObject" Target="../embeddings/oleObject63.bin"/><Relationship Id="rId5" Type="http://schemas.openxmlformats.org/officeDocument/2006/relationships/oleObject" Target="../embeddings/oleObject60.bin"/><Relationship Id="rId10" Type="http://schemas.openxmlformats.org/officeDocument/2006/relationships/image" Target="../media/image114.wmf"/><Relationship Id="rId4" Type="http://schemas.openxmlformats.org/officeDocument/2006/relationships/image" Target="../media/image116.jpeg"/><Relationship Id="rId9" Type="http://schemas.openxmlformats.org/officeDocument/2006/relationships/oleObject" Target="../embeddings/oleObject62.bin"/><Relationship Id="rId14" Type="http://schemas.openxmlformats.org/officeDocument/2006/relationships/image" Target="../media/image32.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65.bin"/><Relationship Id="rId5" Type="http://schemas.openxmlformats.org/officeDocument/2006/relationships/image" Target="../media/image117.wmf"/><Relationship Id="rId4" Type="http://schemas.openxmlformats.org/officeDocument/2006/relationships/oleObject" Target="../embeddings/oleObject64.bin"/></Relationships>
</file>

<file path=ppt/slides/_rels/slide38.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22.wmf"/></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26.wmf"/><Relationship Id="rId5" Type="http://schemas.openxmlformats.org/officeDocument/2006/relationships/oleObject" Target="../embeddings/oleObject67.bin"/><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29.wmf"/><Relationship Id="rId5" Type="http://schemas.openxmlformats.org/officeDocument/2006/relationships/oleObject" Target="../embeddings/oleObject69.bin"/><Relationship Id="rId10" Type="http://schemas.openxmlformats.org/officeDocument/2006/relationships/image" Target="../media/image131.wmf"/><Relationship Id="rId4" Type="http://schemas.openxmlformats.org/officeDocument/2006/relationships/image" Target="../media/image128.wmf"/><Relationship Id="rId9" Type="http://schemas.openxmlformats.org/officeDocument/2006/relationships/oleObject" Target="../embeddings/oleObject71.bin"/></Relationships>
</file>

<file path=ppt/slides/_rels/slide47.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33.wmf"/><Relationship Id="rId5" Type="http://schemas.openxmlformats.org/officeDocument/2006/relationships/oleObject" Target="../embeddings/oleObject73.bin"/><Relationship Id="rId4" Type="http://schemas.openxmlformats.org/officeDocument/2006/relationships/image" Target="../media/image132.wmf"/></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26.wmf"/><Relationship Id="rId4" Type="http://schemas.openxmlformats.org/officeDocument/2006/relationships/oleObject" Target="../embeddings/oleObject75.bin"/></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oleObject" Target="../embeddings/oleObject76.bin"/><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38.wmf"/><Relationship Id="rId5" Type="http://schemas.openxmlformats.org/officeDocument/2006/relationships/oleObject" Target="../embeddings/oleObject77.bin"/><Relationship Id="rId10" Type="http://schemas.openxmlformats.org/officeDocument/2006/relationships/image" Target="../media/image140.wmf"/><Relationship Id="rId4" Type="http://schemas.openxmlformats.org/officeDocument/2006/relationships/image" Target="../media/image137.wmf"/><Relationship Id="rId9" Type="http://schemas.openxmlformats.org/officeDocument/2006/relationships/oleObject" Target="../embeddings/oleObject79.bin"/></Relationships>
</file>

<file path=ppt/slides/_rels/slide51.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oleObject" Target="../embeddings/oleObject80.bin"/><Relationship Id="rId7" Type="http://schemas.openxmlformats.org/officeDocument/2006/relationships/oleObject" Target="../embeddings/oleObject82.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42.wmf"/><Relationship Id="rId5" Type="http://schemas.openxmlformats.org/officeDocument/2006/relationships/oleObject" Target="../embeddings/oleObject81.bin"/><Relationship Id="rId10" Type="http://schemas.openxmlformats.org/officeDocument/2006/relationships/image" Target="../media/image144.wmf"/><Relationship Id="rId4" Type="http://schemas.openxmlformats.org/officeDocument/2006/relationships/image" Target="../media/image141.wmf"/><Relationship Id="rId9" Type="http://schemas.openxmlformats.org/officeDocument/2006/relationships/oleObject" Target="../embeddings/oleObject83.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oleObject" Target="../embeddings/oleObject84.bin"/><Relationship Id="rId7" Type="http://schemas.openxmlformats.org/officeDocument/2006/relationships/oleObject" Target="../embeddings/oleObject86.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46.wmf"/><Relationship Id="rId5" Type="http://schemas.openxmlformats.org/officeDocument/2006/relationships/oleObject" Target="../embeddings/oleObject85.bin"/><Relationship Id="rId4" Type="http://schemas.openxmlformats.org/officeDocument/2006/relationships/image" Target="../media/image145.wmf"/><Relationship Id="rId9" Type="http://schemas.openxmlformats.org/officeDocument/2006/relationships/image" Target="../media/image147.wmf"/></Relationships>
</file>

<file path=ppt/slides/_rels/slide5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150.wmf"/><Relationship Id="rId4" Type="http://schemas.openxmlformats.org/officeDocument/2006/relationships/oleObject" Target="../embeddings/oleObject88.bin"/></Relationships>
</file>

<file path=ppt/slides/_rels/slide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152.wmf"/><Relationship Id="rId4" Type="http://schemas.openxmlformats.org/officeDocument/2006/relationships/oleObject" Target="../embeddings/oleObject89.bin"/></Relationships>
</file>

<file path=ppt/slides/_rels/slide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156.wmf"/><Relationship Id="rId4" Type="http://schemas.openxmlformats.org/officeDocument/2006/relationships/oleObject" Target="../embeddings/oleObject90.bin"/></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emf"/><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92.bin"/><Relationship Id="rId13" Type="http://schemas.openxmlformats.org/officeDocument/2006/relationships/image" Target="../media/image161.wmf"/><Relationship Id="rId3" Type="http://schemas.openxmlformats.org/officeDocument/2006/relationships/image" Target="../media/image162.png"/><Relationship Id="rId7" Type="http://schemas.openxmlformats.org/officeDocument/2006/relationships/image" Target="../media/image158.wmf"/><Relationship Id="rId12" Type="http://schemas.openxmlformats.org/officeDocument/2006/relationships/oleObject" Target="../embeddings/oleObject94.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91.bin"/><Relationship Id="rId11" Type="http://schemas.openxmlformats.org/officeDocument/2006/relationships/image" Target="../media/image160.wmf"/><Relationship Id="rId5" Type="http://schemas.openxmlformats.org/officeDocument/2006/relationships/image" Target="../media/image164.png"/><Relationship Id="rId10" Type="http://schemas.openxmlformats.org/officeDocument/2006/relationships/oleObject" Target="../embeddings/oleObject93.bin"/><Relationship Id="rId4" Type="http://schemas.openxmlformats.org/officeDocument/2006/relationships/image" Target="../media/image163.png"/><Relationship Id="rId9" Type="http://schemas.openxmlformats.org/officeDocument/2006/relationships/image" Target="../media/image159.w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97.bin"/><Relationship Id="rId3" Type="http://schemas.openxmlformats.org/officeDocument/2006/relationships/image" Target="../media/image169.png"/><Relationship Id="rId7" Type="http://schemas.openxmlformats.org/officeDocument/2006/relationships/image" Target="../media/image166.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96.bin"/><Relationship Id="rId11" Type="http://schemas.openxmlformats.org/officeDocument/2006/relationships/image" Target="../media/image168.wmf"/><Relationship Id="rId5" Type="http://schemas.openxmlformats.org/officeDocument/2006/relationships/image" Target="../media/image165.wmf"/><Relationship Id="rId10" Type="http://schemas.openxmlformats.org/officeDocument/2006/relationships/oleObject" Target="../embeddings/oleObject98.bin"/><Relationship Id="rId4" Type="http://schemas.openxmlformats.org/officeDocument/2006/relationships/oleObject" Target="../embeddings/oleObject95.bin"/><Relationship Id="rId9" Type="http://schemas.openxmlformats.org/officeDocument/2006/relationships/image" Target="../media/image167.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685800" y="1628800"/>
            <a:ext cx="7772400" cy="1470025"/>
          </a:xfrm>
        </p:spPr>
        <p:txBody>
          <a:bodyPr/>
          <a:lstStyle/>
          <a:p>
            <a:r>
              <a:rPr lang="en-US" altLang="zh-CN" dirty="0"/>
              <a:t>Sky localization and Parameter Estimation with Spaceborne Gravitational Wave detectors</a:t>
            </a:r>
            <a:endParaRPr lang="zh-CN" altLang="en-US" dirty="0"/>
          </a:p>
        </p:txBody>
      </p:sp>
      <p:sp>
        <p:nvSpPr>
          <p:cNvPr id="2" name="副标题 1"/>
          <p:cNvSpPr>
            <a:spLocks noGrp="1"/>
          </p:cNvSpPr>
          <p:nvPr>
            <p:ph type="subTitle" idx="1"/>
          </p:nvPr>
        </p:nvSpPr>
        <p:spPr>
          <a:xfrm>
            <a:off x="2483768" y="3429000"/>
            <a:ext cx="4464496" cy="1944216"/>
          </a:xfrm>
        </p:spPr>
        <p:txBody>
          <a:bodyPr/>
          <a:lstStyle/>
          <a:p>
            <a:r>
              <a:rPr lang="zh-CN" altLang="en-US" dirty="0"/>
              <a:t>龚云贵</a:t>
            </a:r>
            <a:endParaRPr lang="en-US" altLang="zh-CN" dirty="0"/>
          </a:p>
          <a:p>
            <a:endParaRPr lang="en-US" altLang="zh-CN" dirty="0"/>
          </a:p>
          <a:p>
            <a:r>
              <a:rPr lang="zh-CN" altLang="en-US" dirty="0"/>
              <a:t>华中科技大学物理学院</a:t>
            </a:r>
            <a:endParaRPr lang="en-US" altLang="zh-CN" dirty="0"/>
          </a:p>
        </p:txBody>
      </p:sp>
      <p:sp>
        <p:nvSpPr>
          <p:cNvPr id="4" name="文本框 3">
            <a:extLst>
              <a:ext uri="{FF2B5EF4-FFF2-40B4-BE49-F238E27FC236}">
                <a16:creationId xmlns:a16="http://schemas.microsoft.com/office/drawing/2014/main" id="{4C19B309-3F3D-478F-AA3E-451A1794FD07}"/>
              </a:ext>
            </a:extLst>
          </p:cNvPr>
          <p:cNvSpPr txBox="1"/>
          <p:nvPr/>
        </p:nvSpPr>
        <p:spPr>
          <a:xfrm>
            <a:off x="6516216" y="6021288"/>
            <a:ext cx="1184940"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2021.6.9</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5415027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01912185-5D5C-4585-A1B9-89D743850008}"/>
              </a:ext>
            </a:extLst>
          </p:cNvPr>
          <p:cNvSpPr>
            <a:spLocks noGrp="1"/>
          </p:cNvSpPr>
          <p:nvPr>
            <p:ph idx="1"/>
          </p:nvPr>
        </p:nvSpPr>
        <p:spPr/>
        <p:txBody>
          <a:bodyPr/>
          <a:lstStyle/>
          <a:p>
            <a:r>
              <a:rPr lang="en-US" altLang="zh-CN" dirty="0"/>
              <a:t>LIGO/Virgo</a:t>
            </a:r>
          </a:p>
          <a:p>
            <a:endParaRPr lang="zh-CN" altLang="en-US" dirty="0"/>
          </a:p>
        </p:txBody>
      </p:sp>
      <p:sp>
        <p:nvSpPr>
          <p:cNvPr id="2" name="标题 1">
            <a:extLst>
              <a:ext uri="{FF2B5EF4-FFF2-40B4-BE49-F238E27FC236}">
                <a16:creationId xmlns:a16="http://schemas.microsoft.com/office/drawing/2014/main" id="{1A642364-42BA-42DB-8AD1-909242ED03E3}"/>
              </a:ext>
            </a:extLst>
          </p:cNvPr>
          <p:cNvSpPr>
            <a:spLocks noGrp="1"/>
          </p:cNvSpPr>
          <p:nvPr>
            <p:ph type="title"/>
          </p:nvPr>
        </p:nvSpPr>
        <p:spPr/>
        <p:txBody>
          <a:bodyPr/>
          <a:lstStyle/>
          <a:p>
            <a:r>
              <a:rPr lang="en-US" altLang="zh-CN" dirty="0"/>
              <a:t>Hubble constant measurements</a:t>
            </a:r>
            <a:endParaRPr lang="zh-CN" altLang="en-US" dirty="0"/>
          </a:p>
        </p:txBody>
      </p:sp>
      <p:sp>
        <p:nvSpPr>
          <p:cNvPr id="4" name="文本框 3">
            <a:extLst>
              <a:ext uri="{FF2B5EF4-FFF2-40B4-BE49-F238E27FC236}">
                <a16:creationId xmlns:a16="http://schemas.microsoft.com/office/drawing/2014/main" id="{E0AF24FE-E092-4FF8-81E0-DBA7783C5064}"/>
              </a:ext>
            </a:extLst>
          </p:cNvPr>
          <p:cNvSpPr txBox="1"/>
          <p:nvPr/>
        </p:nvSpPr>
        <p:spPr bwMode="auto">
          <a:xfrm>
            <a:off x="539552" y="6435642"/>
            <a:ext cx="7507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altLang="zh-CN" dirty="0">
                <a:solidFill>
                  <a:schemeClr val="bg1">
                    <a:lumMod val="60000"/>
                    <a:lumOff val="40000"/>
                  </a:schemeClr>
                </a:solidFill>
              </a:rPr>
              <a:t>https://lambda.gsfc.nasa.gov/education/graphic_history/hubb_const.cfm</a:t>
            </a:r>
            <a:endParaRPr lang="zh-CN" altLang="en-US" dirty="0">
              <a:solidFill>
                <a:schemeClr val="bg1">
                  <a:lumMod val="60000"/>
                  <a:lumOff val="40000"/>
                </a:schemeClr>
              </a:solidFill>
            </a:endParaRPr>
          </a:p>
        </p:txBody>
      </p:sp>
      <p:sp>
        <p:nvSpPr>
          <p:cNvPr id="10" name="动作按钮: 后退或前一项 9">
            <a:hlinkClick r:id="rId2" action="ppaction://hlinksldjump" highlightClick="1"/>
            <a:extLst>
              <a:ext uri="{FF2B5EF4-FFF2-40B4-BE49-F238E27FC236}">
                <a16:creationId xmlns:a16="http://schemas.microsoft.com/office/drawing/2014/main" id="{6E719C8D-186F-475C-A960-312F4AEC4D18}"/>
              </a:ext>
            </a:extLst>
          </p:cNvPr>
          <p:cNvSpPr/>
          <p:nvPr/>
        </p:nvSpPr>
        <p:spPr bwMode="auto">
          <a:xfrm>
            <a:off x="7812360" y="6435642"/>
            <a:ext cx="504056" cy="305726"/>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dirty="0">
              <a:ln>
                <a:noFill/>
              </a:ln>
              <a:solidFill>
                <a:schemeClr val="tx1"/>
              </a:solidFill>
              <a:effectLst/>
              <a:latin typeface="Times New Roman" pitchFamily="18" charset="0"/>
              <a:ea typeface="宋体" charset="-122"/>
            </a:endParaRPr>
          </a:p>
        </p:txBody>
      </p:sp>
      <p:pic>
        <p:nvPicPr>
          <p:cNvPr id="316418" name="Picture 2" descr="Hubble constant, Credit: NASA">
            <a:extLst>
              <a:ext uri="{FF2B5EF4-FFF2-40B4-BE49-F238E27FC236}">
                <a16:creationId xmlns:a16="http://schemas.microsoft.com/office/drawing/2014/main" id="{ADF1EFCF-CCE2-4EE7-BA01-DB890A13D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844" y="1168504"/>
            <a:ext cx="3635896" cy="527962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52730DBF-5F4B-41A9-A2D7-0A9064A0D1CC}"/>
              </a:ext>
            </a:extLst>
          </p:cNvPr>
          <p:cNvSpPr txBox="1"/>
          <p:nvPr/>
        </p:nvSpPr>
        <p:spPr>
          <a:xfrm>
            <a:off x="1115616" y="2060848"/>
            <a:ext cx="2034531"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Sky localization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2" name="文本框 11">
            <a:extLst>
              <a:ext uri="{FF2B5EF4-FFF2-40B4-BE49-F238E27FC236}">
                <a16:creationId xmlns:a16="http://schemas.microsoft.com/office/drawing/2014/main" id="{E3806089-94F5-4488-B992-E212936E054B}"/>
              </a:ext>
            </a:extLst>
          </p:cNvPr>
          <p:cNvSpPr txBox="1"/>
          <p:nvPr/>
        </p:nvSpPr>
        <p:spPr>
          <a:xfrm>
            <a:off x="1546290" y="3800504"/>
            <a:ext cx="2278188"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BNS, GW170817</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3" name="椭圆 12">
            <a:extLst>
              <a:ext uri="{FF2B5EF4-FFF2-40B4-BE49-F238E27FC236}">
                <a16:creationId xmlns:a16="http://schemas.microsoft.com/office/drawing/2014/main" id="{60E8FB77-040B-4D49-A936-36FFB43D4FC6}"/>
              </a:ext>
            </a:extLst>
          </p:cNvPr>
          <p:cNvSpPr/>
          <p:nvPr/>
        </p:nvSpPr>
        <p:spPr bwMode="auto">
          <a:xfrm>
            <a:off x="1331640" y="3713162"/>
            <a:ext cx="4752528" cy="549007"/>
          </a:xfrm>
          <a:prstGeom prst="ellipse">
            <a:avLst/>
          </a:prstGeom>
          <a:noFill/>
          <a:ln w="190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Tree>
    <p:extLst>
      <p:ext uri="{BB962C8B-B14F-4D97-AF65-F5344CB8AC3E}">
        <p14:creationId xmlns:p14="http://schemas.microsoft.com/office/powerpoint/2010/main" val="2112294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6B1E5F9-ECF8-4777-97CE-495426168AAE}"/>
              </a:ext>
            </a:extLst>
          </p:cNvPr>
          <p:cNvSpPr>
            <a:spLocks noGrp="1"/>
          </p:cNvSpPr>
          <p:nvPr>
            <p:ph idx="1"/>
          </p:nvPr>
        </p:nvSpPr>
        <p:spPr/>
        <p:txBody>
          <a:bodyPr/>
          <a:lstStyle/>
          <a:p>
            <a:r>
              <a:rPr lang="en-US" altLang="zh-CN" dirty="0"/>
              <a:t>Space-based detectors</a:t>
            </a:r>
          </a:p>
          <a:p>
            <a:pPr lvl="1"/>
            <a:r>
              <a:rPr lang="en-US" altLang="zh-CN" dirty="0" err="1"/>
              <a:t>mHz</a:t>
            </a:r>
            <a:r>
              <a:rPr lang="en-US" altLang="zh-CN" dirty="0"/>
              <a:t> band</a:t>
            </a:r>
          </a:p>
          <a:p>
            <a:pPr lvl="1"/>
            <a:r>
              <a:rPr lang="en-US" altLang="zh-CN" dirty="0"/>
              <a:t>Last several years</a:t>
            </a:r>
          </a:p>
          <a:p>
            <a:pPr lvl="1"/>
            <a:r>
              <a:rPr lang="en-US" altLang="zh-CN" dirty="0"/>
              <a:t>Early </a:t>
            </a:r>
            <a:r>
              <a:rPr lang="en-US" altLang="zh-CN" dirty="0" err="1"/>
              <a:t>inspiral</a:t>
            </a:r>
            <a:r>
              <a:rPr lang="en-US" altLang="zh-CN" dirty="0"/>
              <a:t> signals (monochromatic): months to years before merger</a:t>
            </a:r>
          </a:p>
          <a:p>
            <a:pPr lvl="1"/>
            <a:r>
              <a:rPr lang="en-US" altLang="zh-CN" dirty="0" err="1"/>
              <a:t>Inspiral</a:t>
            </a:r>
            <a:r>
              <a:rPr lang="en-US" altLang="zh-CN" dirty="0"/>
              <a:t>, merger and ringdown signals</a:t>
            </a:r>
          </a:p>
          <a:p>
            <a:pPr lvl="1"/>
            <a:r>
              <a:rPr lang="en-US" altLang="zh-CN" dirty="0"/>
              <a:t>Massive and Supermassive BHs</a:t>
            </a:r>
          </a:p>
          <a:p>
            <a:pPr lvl="1"/>
            <a:r>
              <a:rPr lang="en-US" altLang="zh-CN" dirty="0"/>
              <a:t>Extreme mass ratio </a:t>
            </a:r>
            <a:r>
              <a:rPr lang="en-US" altLang="zh-CN" dirty="0" err="1"/>
              <a:t>inspiral</a:t>
            </a:r>
            <a:r>
              <a:rPr lang="en-US" altLang="zh-CN" dirty="0"/>
              <a:t> (EMRI)</a:t>
            </a:r>
          </a:p>
          <a:p>
            <a:pPr lvl="1"/>
            <a:r>
              <a:rPr lang="en-US" altLang="zh-CN" dirty="0"/>
              <a:t>Sky localization and polarization measurement</a:t>
            </a:r>
            <a:endParaRPr lang="zh-CN" altLang="en-US" dirty="0"/>
          </a:p>
          <a:p>
            <a:endParaRPr lang="zh-CN" altLang="en-US" dirty="0"/>
          </a:p>
        </p:txBody>
      </p:sp>
      <p:sp>
        <p:nvSpPr>
          <p:cNvPr id="3" name="标题 2">
            <a:extLst>
              <a:ext uri="{FF2B5EF4-FFF2-40B4-BE49-F238E27FC236}">
                <a16:creationId xmlns:a16="http://schemas.microsoft.com/office/drawing/2014/main" id="{D55251B8-C9AA-4EAF-B7EF-011C63BD6EBB}"/>
              </a:ext>
            </a:extLst>
          </p:cNvPr>
          <p:cNvSpPr>
            <a:spLocks noGrp="1"/>
          </p:cNvSpPr>
          <p:nvPr>
            <p:ph type="title"/>
          </p:nvPr>
        </p:nvSpPr>
        <p:spPr/>
        <p:txBody>
          <a:bodyPr/>
          <a:lstStyle/>
          <a:p>
            <a:r>
              <a:rPr lang="en-US" altLang="zh-CN" dirty="0"/>
              <a:t>Spaceborne detectors</a:t>
            </a:r>
            <a:endParaRPr lang="zh-CN" altLang="en-US" dirty="0"/>
          </a:p>
        </p:txBody>
      </p:sp>
      <p:sp>
        <p:nvSpPr>
          <p:cNvPr id="4" name="灯片编号占位符 3">
            <a:extLst>
              <a:ext uri="{FF2B5EF4-FFF2-40B4-BE49-F238E27FC236}">
                <a16:creationId xmlns:a16="http://schemas.microsoft.com/office/drawing/2014/main" id="{787480B9-F66F-405C-804B-919D5B643382}"/>
              </a:ext>
            </a:extLst>
          </p:cNvPr>
          <p:cNvSpPr>
            <a:spLocks noGrp="1"/>
          </p:cNvSpPr>
          <p:nvPr>
            <p:ph type="sldNum" sz="quarter" idx="10"/>
          </p:nvPr>
        </p:nvSpPr>
        <p:spPr/>
        <p:txBody>
          <a:bodyPr/>
          <a:lstStyle/>
          <a:p>
            <a:pPr>
              <a:defRPr/>
            </a:pPr>
            <a:fld id="{F98B39E4-8372-4469-AA3E-0586529E5B05}" type="slidenum">
              <a:rPr lang="zh-CN" altLang="en-US" smtClean="0"/>
              <a:pPr>
                <a:defRPr/>
              </a:pPr>
              <a:t>11</a:t>
            </a:fld>
            <a:endParaRPr lang="zh-CN" altLang="en-US"/>
          </a:p>
        </p:txBody>
      </p:sp>
      <p:sp>
        <p:nvSpPr>
          <p:cNvPr id="5" name="文本框 4">
            <a:extLst>
              <a:ext uri="{FF2B5EF4-FFF2-40B4-BE49-F238E27FC236}">
                <a16:creationId xmlns:a16="http://schemas.microsoft.com/office/drawing/2014/main" id="{19F3962D-FAC0-45FE-8636-9F6A77F94FDA}"/>
              </a:ext>
            </a:extLst>
          </p:cNvPr>
          <p:cNvSpPr txBox="1"/>
          <p:nvPr/>
        </p:nvSpPr>
        <p:spPr>
          <a:xfrm>
            <a:off x="1619672" y="5900092"/>
            <a:ext cx="5705408"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The motion of detectors: Doppler modulation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7100930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A342A90-1572-4585-8B5D-EF39D808E747}"/>
              </a:ext>
            </a:extLst>
          </p:cNvPr>
          <p:cNvSpPr>
            <a:spLocks noGrp="1"/>
          </p:cNvSpPr>
          <p:nvPr>
            <p:ph idx="1"/>
          </p:nvPr>
        </p:nvSpPr>
        <p:spPr/>
        <p:txBody>
          <a:bodyPr/>
          <a:lstStyle/>
          <a:p>
            <a:r>
              <a:rPr lang="en-US" altLang="zh-CN" dirty="0"/>
              <a:t>LISA/Taiji/</a:t>
            </a:r>
            <a:r>
              <a:rPr lang="en-US" altLang="zh-CN" dirty="0" err="1"/>
              <a:t>TianQin</a:t>
            </a:r>
            <a:r>
              <a:rPr lang="en-US" altLang="zh-CN" dirty="0"/>
              <a:t>/DECIGO   (OMEGA)</a:t>
            </a:r>
            <a:endParaRPr lang="zh-CN" altLang="en-US" dirty="0"/>
          </a:p>
        </p:txBody>
      </p:sp>
      <p:sp>
        <p:nvSpPr>
          <p:cNvPr id="3" name="标题 2">
            <a:extLst>
              <a:ext uri="{FF2B5EF4-FFF2-40B4-BE49-F238E27FC236}">
                <a16:creationId xmlns:a16="http://schemas.microsoft.com/office/drawing/2014/main" id="{F6482DD7-B3A3-4357-A670-9B6281C979A6}"/>
              </a:ext>
            </a:extLst>
          </p:cNvPr>
          <p:cNvSpPr>
            <a:spLocks noGrp="1"/>
          </p:cNvSpPr>
          <p:nvPr>
            <p:ph type="title"/>
          </p:nvPr>
        </p:nvSpPr>
        <p:spPr/>
        <p:txBody>
          <a:bodyPr/>
          <a:lstStyle/>
          <a:p>
            <a:r>
              <a:rPr lang="en-US" altLang="zh-CN" dirty="0"/>
              <a:t>Space-based GW detectors</a:t>
            </a:r>
            <a:endParaRPr lang="zh-CN" altLang="en-US" dirty="0"/>
          </a:p>
        </p:txBody>
      </p:sp>
      <p:sp>
        <p:nvSpPr>
          <p:cNvPr id="4" name="灯片编号占位符 3">
            <a:extLst>
              <a:ext uri="{FF2B5EF4-FFF2-40B4-BE49-F238E27FC236}">
                <a16:creationId xmlns:a16="http://schemas.microsoft.com/office/drawing/2014/main" id="{9CDDE7C4-F6B0-4817-8244-BE0CF53F0FC5}"/>
              </a:ext>
            </a:extLst>
          </p:cNvPr>
          <p:cNvSpPr>
            <a:spLocks noGrp="1"/>
          </p:cNvSpPr>
          <p:nvPr>
            <p:ph type="sldNum" sz="quarter" idx="10"/>
          </p:nvPr>
        </p:nvSpPr>
        <p:spPr/>
        <p:txBody>
          <a:bodyPr/>
          <a:lstStyle/>
          <a:p>
            <a:pPr>
              <a:defRPr/>
            </a:pPr>
            <a:fld id="{F98B39E4-8372-4469-AA3E-0586529E5B05}" type="slidenum">
              <a:rPr lang="zh-CN" altLang="en-US" smtClean="0"/>
              <a:pPr>
                <a:defRPr/>
              </a:pPr>
              <a:t>12</a:t>
            </a:fld>
            <a:endParaRPr lang="zh-CN" altLang="en-US"/>
          </a:p>
        </p:txBody>
      </p:sp>
      <p:pic>
        <p:nvPicPr>
          <p:cNvPr id="5" name="图片 4">
            <a:extLst>
              <a:ext uri="{FF2B5EF4-FFF2-40B4-BE49-F238E27FC236}">
                <a16:creationId xmlns:a16="http://schemas.microsoft.com/office/drawing/2014/main" id="{FB7B5AE8-5D0D-4246-92F6-A87C358C9EE2}"/>
              </a:ext>
            </a:extLst>
          </p:cNvPr>
          <p:cNvPicPr>
            <a:picLocks noChangeAspect="1"/>
          </p:cNvPicPr>
          <p:nvPr/>
        </p:nvPicPr>
        <p:blipFill>
          <a:blip r:embed="rId2"/>
          <a:stretch>
            <a:fillRect/>
          </a:stretch>
        </p:blipFill>
        <p:spPr>
          <a:xfrm>
            <a:off x="1259632" y="2060848"/>
            <a:ext cx="6084676" cy="3950771"/>
          </a:xfrm>
          <a:prstGeom prst="rect">
            <a:avLst/>
          </a:prstGeom>
        </p:spPr>
      </p:pic>
    </p:spTree>
    <p:extLst>
      <p:ext uri="{BB962C8B-B14F-4D97-AF65-F5344CB8AC3E}">
        <p14:creationId xmlns:p14="http://schemas.microsoft.com/office/powerpoint/2010/main" val="2116682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B6B6FF1-3F61-43B9-9B3E-CE698863FC58}"/>
              </a:ext>
            </a:extLst>
          </p:cNvPr>
          <p:cNvSpPr>
            <a:spLocks noGrp="1"/>
          </p:cNvSpPr>
          <p:nvPr>
            <p:ph type="title"/>
          </p:nvPr>
        </p:nvSpPr>
        <p:spPr/>
        <p:txBody>
          <a:bodyPr/>
          <a:lstStyle/>
          <a:p>
            <a:r>
              <a:rPr lang="en-US" altLang="zh-CN" dirty="0"/>
              <a:t>Taiji</a:t>
            </a:r>
            <a:endParaRPr lang="zh-CN" altLang="en-US" dirty="0"/>
          </a:p>
        </p:txBody>
      </p:sp>
      <p:sp>
        <p:nvSpPr>
          <p:cNvPr id="4" name="灯片编号占位符 3">
            <a:extLst>
              <a:ext uri="{FF2B5EF4-FFF2-40B4-BE49-F238E27FC236}">
                <a16:creationId xmlns:a16="http://schemas.microsoft.com/office/drawing/2014/main" id="{F41C0D6C-0343-41C4-BD31-A4D25E9EAB32}"/>
              </a:ext>
            </a:extLst>
          </p:cNvPr>
          <p:cNvSpPr>
            <a:spLocks noGrp="1"/>
          </p:cNvSpPr>
          <p:nvPr>
            <p:ph type="sldNum" sz="quarter" idx="10"/>
          </p:nvPr>
        </p:nvSpPr>
        <p:spPr/>
        <p:txBody>
          <a:bodyPr/>
          <a:lstStyle/>
          <a:p>
            <a:pPr>
              <a:defRPr/>
            </a:pPr>
            <a:fld id="{F98B39E4-8372-4469-AA3E-0586529E5B05}" type="slidenum">
              <a:rPr lang="zh-CN" altLang="en-US" smtClean="0"/>
              <a:pPr>
                <a:defRPr/>
              </a:pPr>
              <a:t>13</a:t>
            </a:fld>
            <a:endParaRPr lang="zh-CN" altLang="en-US"/>
          </a:p>
        </p:txBody>
      </p:sp>
      <p:pic>
        <p:nvPicPr>
          <p:cNvPr id="5" name="图片 4">
            <a:extLst>
              <a:ext uri="{FF2B5EF4-FFF2-40B4-BE49-F238E27FC236}">
                <a16:creationId xmlns:a16="http://schemas.microsoft.com/office/drawing/2014/main" id="{4B02BF7D-AD8B-4C0E-9BB8-620E9B8BAE43}"/>
              </a:ext>
            </a:extLst>
          </p:cNvPr>
          <p:cNvPicPr>
            <a:picLocks noChangeAspect="1"/>
          </p:cNvPicPr>
          <p:nvPr/>
        </p:nvPicPr>
        <p:blipFill>
          <a:blip r:embed="rId4"/>
          <a:stretch>
            <a:fillRect/>
          </a:stretch>
        </p:blipFill>
        <p:spPr>
          <a:xfrm>
            <a:off x="823611" y="3039915"/>
            <a:ext cx="7553928" cy="2719568"/>
          </a:xfrm>
          <a:prstGeom prst="rect">
            <a:avLst/>
          </a:prstGeom>
          <a:ln>
            <a:solidFill>
              <a:schemeClr val="accent1">
                <a:shade val="50000"/>
              </a:schemeClr>
            </a:solidFill>
          </a:ln>
        </p:spPr>
      </p:pic>
      <p:sp>
        <p:nvSpPr>
          <p:cNvPr id="6" name="文本框 5">
            <a:extLst>
              <a:ext uri="{FF2B5EF4-FFF2-40B4-BE49-F238E27FC236}">
                <a16:creationId xmlns:a16="http://schemas.microsoft.com/office/drawing/2014/main" id="{0C639454-9CD6-4E2C-BCC6-AACD271A7AC0}"/>
              </a:ext>
            </a:extLst>
          </p:cNvPr>
          <p:cNvSpPr txBox="1"/>
          <p:nvPr/>
        </p:nvSpPr>
        <p:spPr>
          <a:xfrm>
            <a:off x="6465612" y="5293372"/>
            <a:ext cx="1589218" cy="369332"/>
          </a:xfrm>
          <a:prstGeom prst="rect">
            <a:avLst/>
          </a:prstGeom>
          <a:noFill/>
        </p:spPr>
        <p:txBody>
          <a:bodyPr wrap="none" rtlCol="0">
            <a:spAutoFit/>
          </a:bodyPr>
          <a:lstStyle/>
          <a:p>
            <a:r>
              <a:rPr lang="en-US" altLang="zh-CN" b="1" dirty="0" err="1">
                <a:solidFill>
                  <a:srgbClr val="002060"/>
                </a:solidFill>
                <a:latin typeface="Times New Roman" panose="02020603050405020304" pitchFamily="18" charset="0"/>
                <a:cs typeface="Times New Roman" panose="02020603050405020304" pitchFamily="18" charset="0"/>
              </a:rPr>
              <a:t>Taiji</a:t>
            </a:r>
            <a:r>
              <a:rPr lang="en-US" altLang="zh-CN" b="1" dirty="0">
                <a:solidFill>
                  <a:srgbClr val="002060"/>
                </a:solidFill>
                <a:latin typeface="Times New Roman" panose="02020603050405020304" pitchFamily="18" charset="0"/>
                <a:cs typeface="Times New Roman" panose="02020603050405020304" pitchFamily="18" charset="0"/>
              </a:rPr>
              <a:t> roadmap</a:t>
            </a:r>
            <a:endParaRPr lang="zh-CN" altLang="en-US" b="1" dirty="0">
              <a:solidFill>
                <a:srgbClr val="002060"/>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072EF0C6-FB5A-43A7-884E-C2D70DA43E91}"/>
              </a:ext>
            </a:extLst>
          </p:cNvPr>
          <p:cNvPicPr>
            <a:picLocks noChangeAspect="1"/>
          </p:cNvPicPr>
          <p:nvPr/>
        </p:nvPicPr>
        <p:blipFill>
          <a:blip r:embed="rId5"/>
          <a:stretch>
            <a:fillRect/>
          </a:stretch>
        </p:blipFill>
        <p:spPr>
          <a:xfrm>
            <a:off x="1715054" y="3440772"/>
            <a:ext cx="623992" cy="837205"/>
          </a:xfrm>
          <a:prstGeom prst="rect">
            <a:avLst/>
          </a:prstGeom>
        </p:spPr>
      </p:pic>
      <p:sp>
        <p:nvSpPr>
          <p:cNvPr id="8" name="矩形 7">
            <a:extLst>
              <a:ext uri="{FF2B5EF4-FFF2-40B4-BE49-F238E27FC236}">
                <a16:creationId xmlns:a16="http://schemas.microsoft.com/office/drawing/2014/main" id="{D3FFB0A7-83D4-49FB-8814-7FB208C8C952}"/>
              </a:ext>
            </a:extLst>
          </p:cNvPr>
          <p:cNvSpPr/>
          <p:nvPr/>
        </p:nvSpPr>
        <p:spPr>
          <a:xfrm>
            <a:off x="823611" y="3039915"/>
            <a:ext cx="2406880" cy="2719568"/>
          </a:xfrm>
          <a:prstGeom prst="rect">
            <a:avLst/>
          </a:prstGeom>
          <a:solidFill>
            <a:srgbClr val="FFFF00">
              <a:alpha val="2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69CEFC4-3F3C-4F91-808A-B6CD5BD250F2}"/>
              </a:ext>
            </a:extLst>
          </p:cNvPr>
          <p:cNvSpPr txBox="1"/>
          <p:nvPr/>
        </p:nvSpPr>
        <p:spPr>
          <a:xfrm>
            <a:off x="1029021" y="3071440"/>
            <a:ext cx="1996059" cy="369332"/>
          </a:xfrm>
          <a:prstGeom prst="rect">
            <a:avLst/>
          </a:prstGeom>
          <a:noFill/>
          <a:ln>
            <a:solidFill>
              <a:schemeClr val="accent1">
                <a:shade val="50000"/>
              </a:schemeClr>
            </a:solidFill>
          </a:ln>
        </p:spPr>
        <p:txBody>
          <a:bodyPr wrap="none" rtlCol="0">
            <a:spAutoFit/>
          </a:bodyPr>
          <a:lstStyle/>
          <a:p>
            <a:r>
              <a:rPr lang="en-US" altLang="zh-CN" b="1" dirty="0">
                <a:solidFill>
                  <a:srgbClr val="C00000"/>
                </a:solidFill>
                <a:latin typeface="Agency FB" panose="020B0503020202020204" pitchFamily="34" charset="0"/>
                <a:cs typeface="Times New Roman" panose="02020603050405020304" pitchFamily="18" charset="0"/>
              </a:rPr>
              <a:t>Mission Accomplished !</a:t>
            </a:r>
            <a:endParaRPr lang="zh-CN" altLang="en-US" b="1" dirty="0">
              <a:solidFill>
                <a:srgbClr val="C00000"/>
              </a:solidFill>
              <a:latin typeface="Agency FB" panose="020B0503020202020204" pitchFamily="34" charset="0"/>
              <a:cs typeface="Times New Roman" panose="02020603050405020304" pitchFamily="18" charset="0"/>
            </a:endParaRPr>
          </a:p>
        </p:txBody>
      </p:sp>
      <p:pic>
        <p:nvPicPr>
          <p:cNvPr id="10" name="图片 9">
            <a:extLst>
              <a:ext uri="{FF2B5EF4-FFF2-40B4-BE49-F238E27FC236}">
                <a16:creationId xmlns:a16="http://schemas.microsoft.com/office/drawing/2014/main" id="{A7E5F598-93A2-46DB-BCFA-59DB46871789}"/>
              </a:ext>
            </a:extLst>
          </p:cNvPr>
          <p:cNvPicPr>
            <a:picLocks noChangeAspect="1"/>
          </p:cNvPicPr>
          <p:nvPr/>
        </p:nvPicPr>
        <p:blipFill rotWithShape="1">
          <a:blip r:embed="rId6"/>
          <a:srcRect t="16561" b="8915"/>
          <a:stretch/>
        </p:blipFill>
        <p:spPr>
          <a:xfrm>
            <a:off x="3544858" y="3071440"/>
            <a:ext cx="1793307" cy="611868"/>
          </a:xfrm>
          <a:prstGeom prst="rect">
            <a:avLst/>
          </a:prstGeom>
        </p:spPr>
      </p:pic>
      <p:sp>
        <p:nvSpPr>
          <p:cNvPr id="11" name="文本框 10">
            <a:extLst>
              <a:ext uri="{FF2B5EF4-FFF2-40B4-BE49-F238E27FC236}">
                <a16:creationId xmlns:a16="http://schemas.microsoft.com/office/drawing/2014/main" id="{4AF1A4A1-4239-4AF8-B520-EE2E78C579D1}"/>
              </a:ext>
            </a:extLst>
          </p:cNvPr>
          <p:cNvSpPr txBox="1"/>
          <p:nvPr/>
        </p:nvSpPr>
        <p:spPr>
          <a:xfrm>
            <a:off x="685800" y="1138858"/>
            <a:ext cx="7829550" cy="1615827"/>
          </a:xfrm>
          <a:prstGeom prst="rect">
            <a:avLst/>
          </a:prstGeom>
          <a:noFill/>
        </p:spPr>
        <p:txBody>
          <a:bodyPr wrap="square" rtlCol="0">
            <a:spAutoFit/>
          </a:bodyPr>
          <a:lstStyle/>
          <a:p>
            <a:pPr>
              <a:spcAft>
                <a:spcPts val="600"/>
              </a:spcAft>
            </a:pPr>
            <a:r>
              <a:rPr lang="en-US" altLang="zh-CN" sz="2400" b="1" dirty="0">
                <a:solidFill>
                  <a:srgbClr val="002060"/>
                </a:solidFill>
                <a:latin typeface="Times New Roman" panose="02020603050405020304" pitchFamily="18" charset="0"/>
                <a:cs typeface="Times New Roman" panose="02020603050405020304" pitchFamily="18" charset="0"/>
              </a:rPr>
              <a:t>Roadmap:</a:t>
            </a:r>
          </a:p>
          <a:p>
            <a:pPr marL="342900" indent="-342900">
              <a:spcAft>
                <a:spcPts val="600"/>
              </a:spcAft>
              <a:buFont typeface="Arial" panose="020B0604020202020204" pitchFamily="34" charset="0"/>
              <a:buChar char="•"/>
            </a:pPr>
            <a:r>
              <a:rPr lang="en-US" altLang="zh-CN" sz="2000" b="1" dirty="0">
                <a:solidFill>
                  <a:schemeClr val="tx2"/>
                </a:solidFill>
                <a:latin typeface="Times New Roman" panose="02020603050405020304" pitchFamily="18" charset="0"/>
                <a:cs typeface="Times New Roman" panose="02020603050405020304" pitchFamily="18" charset="0"/>
              </a:rPr>
              <a:t>Taiji-1, single satellite, been launched in </a:t>
            </a:r>
            <a:r>
              <a:rPr lang="en-US" altLang="zh-CN" sz="2000" b="1" dirty="0">
                <a:solidFill>
                  <a:srgbClr val="C00000"/>
                </a:solidFill>
                <a:cs typeface="Times New Roman" panose="02020603050405020304" pitchFamily="18" charset="0"/>
              </a:rPr>
              <a:t>2019</a:t>
            </a:r>
            <a:r>
              <a:rPr lang="en-US" altLang="zh-CN" sz="2000" b="1" dirty="0">
                <a:solidFill>
                  <a:schemeClr val="tx2"/>
                </a:solidFill>
                <a:latin typeface="Times New Roman" panose="02020603050405020304" pitchFamily="18" charset="0"/>
                <a:cs typeface="Times New Roman" panose="02020603050405020304" pitchFamily="18" charset="0"/>
              </a:rPr>
              <a:t>;</a:t>
            </a:r>
          </a:p>
          <a:p>
            <a:pPr marL="342900" indent="-342900">
              <a:spcAft>
                <a:spcPts val="600"/>
              </a:spcAft>
              <a:buFont typeface="Arial" panose="020B0604020202020204" pitchFamily="34" charset="0"/>
              <a:buChar char="•"/>
            </a:pPr>
            <a:r>
              <a:rPr lang="en-US" altLang="zh-CN" sz="2000" b="1" dirty="0">
                <a:solidFill>
                  <a:schemeClr val="tx2"/>
                </a:solidFill>
                <a:latin typeface="Times New Roman" panose="02020603050405020304" pitchFamily="18" charset="0"/>
                <a:cs typeface="Times New Roman" panose="02020603050405020304" pitchFamily="18" charset="0"/>
              </a:rPr>
              <a:t>Taiji-2, double satellites, to be launched in </a:t>
            </a:r>
            <a:r>
              <a:rPr lang="en-US" altLang="zh-CN" sz="2000" b="1" dirty="0">
                <a:solidFill>
                  <a:srgbClr val="C00000"/>
                </a:solidFill>
                <a:cs typeface="Times New Roman" panose="02020603050405020304" pitchFamily="18" charset="0"/>
              </a:rPr>
              <a:t>2024</a:t>
            </a:r>
            <a:r>
              <a:rPr lang="en-US" altLang="zh-CN" sz="2000" b="1" dirty="0">
                <a:solidFill>
                  <a:schemeClr val="tx2"/>
                </a:solidFill>
                <a:latin typeface="Times New Roman" panose="02020603050405020304" pitchFamily="18" charset="0"/>
                <a:cs typeface="Times New Roman" panose="02020603050405020304" pitchFamily="18" charset="0"/>
              </a:rPr>
              <a:t>;</a:t>
            </a:r>
          </a:p>
          <a:p>
            <a:pPr marL="342900" indent="-342900">
              <a:spcAft>
                <a:spcPts val="600"/>
              </a:spcAft>
              <a:buFont typeface="Arial" panose="020B0604020202020204" pitchFamily="34" charset="0"/>
              <a:buChar char="•"/>
            </a:pPr>
            <a:r>
              <a:rPr lang="en-US" altLang="zh-CN" sz="2000" b="1" dirty="0">
                <a:solidFill>
                  <a:schemeClr val="tx2"/>
                </a:solidFill>
                <a:latin typeface="Times New Roman" panose="02020603050405020304" pitchFamily="18" charset="0"/>
                <a:cs typeface="Times New Roman" panose="02020603050405020304" pitchFamily="18" charset="0"/>
              </a:rPr>
              <a:t>Taiji-3, three satellites, to be launched in </a:t>
            </a:r>
            <a:r>
              <a:rPr lang="en-US" altLang="zh-CN" sz="2000" b="1" dirty="0">
                <a:solidFill>
                  <a:srgbClr val="C00000"/>
                </a:solidFill>
                <a:latin typeface="Times New Roman" panose="02020603050405020304" pitchFamily="18" charset="0"/>
                <a:cs typeface="Times New Roman" panose="02020603050405020304" pitchFamily="18" charset="0"/>
              </a:rPr>
              <a:t>2032.</a:t>
            </a:r>
          </a:p>
        </p:txBody>
      </p:sp>
      <p:sp>
        <p:nvSpPr>
          <p:cNvPr id="14" name="矩形 13">
            <a:extLst>
              <a:ext uri="{FF2B5EF4-FFF2-40B4-BE49-F238E27FC236}">
                <a16:creationId xmlns:a16="http://schemas.microsoft.com/office/drawing/2014/main" id="{2F8EF73C-17ED-4288-BA40-54B287949F06}"/>
              </a:ext>
            </a:extLst>
          </p:cNvPr>
          <p:cNvSpPr/>
          <p:nvPr/>
        </p:nvSpPr>
        <p:spPr>
          <a:xfrm>
            <a:off x="2025699" y="5222714"/>
            <a:ext cx="1172116" cy="307777"/>
          </a:xfrm>
          <a:prstGeom prst="rect">
            <a:avLst/>
          </a:prstGeom>
        </p:spPr>
        <p:txBody>
          <a:bodyPr wrap="none">
            <a:spAutoFit/>
          </a:bodyPr>
          <a:lstStyle/>
          <a:p>
            <a:pPr algn="ctr" defTabSz="909613"/>
            <a:r>
              <a:rPr lang="en-US" altLang="zh-CN" sz="1400" b="1" dirty="0">
                <a:solidFill>
                  <a:srgbClr val="002060"/>
                </a:solidFill>
                <a:latin typeface="微软雅黑" panose="020B0503020204020204" pitchFamily="34" charset="-122"/>
                <a:cs typeface="Arial" panose="020B0604020202020204" pitchFamily="34" charset="0"/>
              </a:rPr>
              <a:t>2019.08.31</a:t>
            </a:r>
            <a:endParaRPr lang="zh-CN" altLang="en-US" sz="1400" b="1" dirty="0">
              <a:solidFill>
                <a:srgbClr val="002060"/>
              </a:solidFill>
              <a:latin typeface="微软雅黑" panose="020B0503020204020204" pitchFamily="34" charset="-122"/>
              <a:cs typeface="Arial" panose="020B0604020202020204" pitchFamily="34" charset="0"/>
            </a:endParaRPr>
          </a:p>
        </p:txBody>
      </p:sp>
      <p:graphicFrame>
        <p:nvGraphicFramePr>
          <p:cNvPr id="12" name="对象 11">
            <a:extLst>
              <a:ext uri="{FF2B5EF4-FFF2-40B4-BE49-F238E27FC236}">
                <a16:creationId xmlns:a16="http://schemas.microsoft.com/office/drawing/2014/main" id="{8E849BAF-8DA0-45C2-9E22-9228184408BA}"/>
              </a:ext>
            </a:extLst>
          </p:cNvPr>
          <p:cNvGraphicFramePr>
            <a:graphicFrameLocks noChangeAspect="1"/>
          </p:cNvGraphicFramePr>
          <p:nvPr>
            <p:extLst>
              <p:ext uri="{D42A27DB-BD31-4B8C-83A1-F6EECF244321}">
                <p14:modId xmlns:p14="http://schemas.microsoft.com/office/powerpoint/2010/main" val="4004364781"/>
              </p:ext>
            </p:extLst>
          </p:nvPr>
        </p:nvGraphicFramePr>
        <p:xfrm>
          <a:off x="6606839" y="1772282"/>
          <a:ext cx="2192337" cy="355600"/>
        </p:xfrm>
        <a:graphic>
          <a:graphicData uri="http://schemas.openxmlformats.org/presentationml/2006/ole">
            <mc:AlternateContent xmlns:mc="http://schemas.openxmlformats.org/markup-compatibility/2006">
              <mc:Choice xmlns:v="urn:schemas-microsoft-com:vml" Requires="v">
                <p:oleObj spid="_x0000_s313388" name="Formula" r:id="rId7" imgW="1141920" imgH="185760" progId="Equation.Ribbit">
                  <p:embed/>
                </p:oleObj>
              </mc:Choice>
              <mc:Fallback>
                <p:oleObj name="Formula" r:id="rId7" imgW="1141920" imgH="185760" progId="Equation.Ribbit">
                  <p:embed/>
                  <p:pic>
                    <p:nvPicPr>
                      <p:cNvPr id="26" name="对象 25">
                        <a:extLst>
                          <a:ext uri="{FF2B5EF4-FFF2-40B4-BE49-F238E27FC236}">
                            <a16:creationId xmlns:a16="http://schemas.microsoft.com/office/drawing/2014/main" id="{2C442952-7036-473D-96F7-32BCF9F18577}"/>
                          </a:ext>
                        </a:extLst>
                      </p:cNvPr>
                      <p:cNvPicPr/>
                      <p:nvPr/>
                    </p:nvPicPr>
                    <p:blipFill>
                      <a:blip r:embed="rId8"/>
                      <a:stretch>
                        <a:fillRect/>
                      </a:stretch>
                    </p:blipFill>
                    <p:spPr>
                      <a:xfrm>
                        <a:off x="6606839" y="1772282"/>
                        <a:ext cx="2192337" cy="355600"/>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2F06EFC8-C1C9-45D2-86AE-31FCB9FF3B60}"/>
              </a:ext>
            </a:extLst>
          </p:cNvPr>
          <p:cNvGraphicFramePr>
            <a:graphicFrameLocks noChangeAspect="1"/>
          </p:cNvGraphicFramePr>
          <p:nvPr>
            <p:extLst>
              <p:ext uri="{D42A27DB-BD31-4B8C-83A1-F6EECF244321}">
                <p14:modId xmlns:p14="http://schemas.microsoft.com/office/powerpoint/2010/main" val="2883281733"/>
              </p:ext>
            </p:extLst>
          </p:nvPr>
        </p:nvGraphicFramePr>
        <p:xfrm>
          <a:off x="6606839" y="2340779"/>
          <a:ext cx="2379662" cy="403225"/>
        </p:xfrm>
        <a:graphic>
          <a:graphicData uri="http://schemas.openxmlformats.org/presentationml/2006/ole">
            <mc:AlternateContent xmlns:mc="http://schemas.openxmlformats.org/markup-compatibility/2006">
              <mc:Choice xmlns:v="urn:schemas-microsoft-com:vml" Requires="v">
                <p:oleObj spid="_x0000_s313389" name="Formula" r:id="rId9" imgW="1153440" imgH="195840" progId="Equation.Ribbit">
                  <p:embed/>
                </p:oleObj>
              </mc:Choice>
              <mc:Fallback>
                <p:oleObj name="Formula" r:id="rId9" imgW="1153440" imgH="195840" progId="Equation.Ribbit">
                  <p:embed/>
                  <p:pic>
                    <p:nvPicPr>
                      <p:cNvPr id="27" name="对象 26">
                        <a:extLst>
                          <a:ext uri="{FF2B5EF4-FFF2-40B4-BE49-F238E27FC236}">
                            <a16:creationId xmlns:a16="http://schemas.microsoft.com/office/drawing/2014/main" id="{A880DC4C-4F52-43BA-B77D-A19E6E9688CC}"/>
                          </a:ext>
                        </a:extLst>
                      </p:cNvPr>
                      <p:cNvPicPr/>
                      <p:nvPr/>
                    </p:nvPicPr>
                    <p:blipFill>
                      <a:blip r:embed="rId10"/>
                      <a:stretch>
                        <a:fillRect/>
                      </a:stretch>
                    </p:blipFill>
                    <p:spPr>
                      <a:xfrm>
                        <a:off x="6606839" y="2340779"/>
                        <a:ext cx="2379662" cy="403225"/>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34EA7646-E082-46E3-9F80-DB232DDE9DD7}"/>
              </a:ext>
            </a:extLst>
          </p:cNvPr>
          <p:cNvGraphicFramePr>
            <a:graphicFrameLocks noChangeAspect="1"/>
          </p:cNvGraphicFramePr>
          <p:nvPr>
            <p:extLst>
              <p:ext uri="{D42A27DB-BD31-4B8C-83A1-F6EECF244321}">
                <p14:modId xmlns:p14="http://schemas.microsoft.com/office/powerpoint/2010/main" val="3451802664"/>
              </p:ext>
            </p:extLst>
          </p:nvPr>
        </p:nvGraphicFramePr>
        <p:xfrm>
          <a:off x="6660054" y="1265698"/>
          <a:ext cx="1727200" cy="293687"/>
        </p:xfrm>
        <a:graphic>
          <a:graphicData uri="http://schemas.openxmlformats.org/presentationml/2006/ole">
            <mc:AlternateContent xmlns:mc="http://schemas.openxmlformats.org/markup-compatibility/2006">
              <mc:Choice xmlns:v="urn:schemas-microsoft-com:vml" Requires="v">
                <p:oleObj spid="_x0000_s313390" name="Formula" r:id="rId11" imgW="896760" imgH="164160" progId="Equation.Ribbit">
                  <p:embed/>
                </p:oleObj>
              </mc:Choice>
              <mc:Fallback>
                <p:oleObj name="Formula" r:id="rId11" imgW="896760" imgH="164160" progId="Equation.Ribbit">
                  <p:embed/>
                  <p:pic>
                    <p:nvPicPr>
                      <p:cNvPr id="28" name="对象 27">
                        <a:extLst>
                          <a:ext uri="{FF2B5EF4-FFF2-40B4-BE49-F238E27FC236}">
                            <a16:creationId xmlns:a16="http://schemas.microsoft.com/office/drawing/2014/main" id="{973FA5D7-935A-4D09-9068-7B2E210F1DBD}"/>
                          </a:ext>
                        </a:extLst>
                      </p:cNvPr>
                      <p:cNvPicPr/>
                      <p:nvPr/>
                    </p:nvPicPr>
                    <p:blipFill>
                      <a:blip r:embed="rId12"/>
                      <a:stretch>
                        <a:fillRect/>
                      </a:stretch>
                    </p:blipFill>
                    <p:spPr>
                      <a:xfrm>
                        <a:off x="6660054" y="1265698"/>
                        <a:ext cx="1727200" cy="293687"/>
                      </a:xfrm>
                      <a:prstGeom prst="rect">
                        <a:avLst/>
                      </a:prstGeom>
                    </p:spPr>
                  </p:pic>
                </p:oleObj>
              </mc:Fallback>
            </mc:AlternateContent>
          </a:graphicData>
        </a:graphic>
      </p:graphicFrame>
      <p:sp>
        <p:nvSpPr>
          <p:cNvPr id="2" name="文本框 1">
            <a:extLst>
              <a:ext uri="{FF2B5EF4-FFF2-40B4-BE49-F238E27FC236}">
                <a16:creationId xmlns:a16="http://schemas.microsoft.com/office/drawing/2014/main" id="{695F0F69-3E4C-4B34-80B9-ACFBAFC605A0}"/>
              </a:ext>
            </a:extLst>
          </p:cNvPr>
          <p:cNvSpPr txBox="1"/>
          <p:nvPr/>
        </p:nvSpPr>
        <p:spPr>
          <a:xfrm>
            <a:off x="528655" y="5729113"/>
            <a:ext cx="7526176" cy="1015663"/>
          </a:xfrm>
          <a:prstGeom prst="rect">
            <a:avLst/>
          </a:prstGeom>
          <a:noFill/>
        </p:spPr>
        <p:txBody>
          <a:bodyPr wrap="square" rtlCol="0">
            <a:spAutoFit/>
          </a:bodyPr>
          <a:lstStyle/>
          <a:p>
            <a:r>
              <a:rPr lang="en-US" altLang="zh-CN" sz="2000" dirty="0">
                <a:solidFill>
                  <a:schemeClr val="bg1">
                    <a:lumMod val="60000"/>
                    <a:lumOff val="40000"/>
                  </a:schemeClr>
                </a:solidFill>
                <a:latin typeface="华文楷体" panose="02010600040101010101" pitchFamily="2" charset="-122"/>
                <a:ea typeface="华文楷体" panose="02010600040101010101" pitchFamily="2" charset="-122"/>
              </a:rPr>
              <a:t>Hu, W.-R. &amp; Wu, Y.-L. Natl. Sci. Rev. 4, 685 (2017); Luo, Z., Guo, Z., </a:t>
            </a:r>
            <a:r>
              <a:rPr lang="en-US" altLang="zh-CN" sz="2000" dirty="0" err="1">
                <a:solidFill>
                  <a:schemeClr val="bg1">
                    <a:lumMod val="60000"/>
                    <a:lumOff val="40000"/>
                  </a:schemeClr>
                </a:solidFill>
                <a:latin typeface="华文楷体" panose="02010600040101010101" pitchFamily="2" charset="-122"/>
                <a:ea typeface="华文楷体" panose="02010600040101010101" pitchFamily="2" charset="-122"/>
              </a:rPr>
              <a:t>Jin</a:t>
            </a:r>
            <a:r>
              <a:rPr lang="en-US" altLang="zh-CN" sz="2000" dirty="0">
                <a:solidFill>
                  <a:schemeClr val="bg1">
                    <a:lumMod val="60000"/>
                    <a:lumOff val="40000"/>
                  </a:schemeClr>
                </a:solidFill>
                <a:latin typeface="华文楷体" panose="02010600040101010101" pitchFamily="2" charset="-122"/>
                <a:ea typeface="华文楷体" panose="02010600040101010101" pitchFamily="2" charset="-122"/>
              </a:rPr>
              <a:t>, G., Wu, Y. &amp; Hu, W. Results in Phys. 16, 102918 (2020); Luo, Z., Wang, Y., Wu, Y., Hu, W. &amp; </a:t>
            </a:r>
            <a:r>
              <a:rPr lang="en-US" altLang="zh-CN" sz="2000" dirty="0" err="1">
                <a:solidFill>
                  <a:schemeClr val="bg1">
                    <a:lumMod val="60000"/>
                    <a:lumOff val="40000"/>
                  </a:schemeClr>
                </a:solidFill>
                <a:latin typeface="华文楷体" panose="02010600040101010101" pitchFamily="2" charset="-122"/>
                <a:ea typeface="华文楷体" panose="02010600040101010101" pitchFamily="2" charset="-122"/>
              </a:rPr>
              <a:t>Jin</a:t>
            </a:r>
            <a:r>
              <a:rPr lang="en-US" altLang="zh-CN" sz="2000" dirty="0">
                <a:solidFill>
                  <a:schemeClr val="bg1">
                    <a:lumMod val="60000"/>
                    <a:lumOff val="40000"/>
                  </a:schemeClr>
                </a:solidFill>
                <a:latin typeface="华文楷体" panose="02010600040101010101" pitchFamily="2" charset="-122"/>
                <a:ea typeface="华文楷体" panose="02010600040101010101" pitchFamily="2" charset="-122"/>
              </a:rPr>
              <a:t>, G.  PTEP. (2020)</a:t>
            </a:r>
            <a:endParaRPr lang="zh-CN" altLang="en-US" sz="20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8794956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C37FA16-8525-40CA-A3D9-F955DD716DFD}"/>
              </a:ext>
            </a:extLst>
          </p:cNvPr>
          <p:cNvSpPr>
            <a:spLocks noGrp="1"/>
          </p:cNvSpPr>
          <p:nvPr>
            <p:ph idx="1"/>
          </p:nvPr>
        </p:nvSpPr>
        <p:spPr>
          <a:xfrm>
            <a:off x="685800" y="1011237"/>
            <a:ext cx="7772400" cy="4835525"/>
          </a:xfrm>
        </p:spPr>
        <p:txBody>
          <a:bodyPr/>
          <a:lstStyle/>
          <a:p>
            <a:r>
              <a:rPr lang="en-US" altLang="zh-CN" dirty="0"/>
              <a:t>Roadmap</a:t>
            </a:r>
            <a:endParaRPr lang="zh-CN" altLang="en-US" dirty="0"/>
          </a:p>
        </p:txBody>
      </p:sp>
      <p:sp>
        <p:nvSpPr>
          <p:cNvPr id="3" name="标题 2">
            <a:extLst>
              <a:ext uri="{FF2B5EF4-FFF2-40B4-BE49-F238E27FC236}">
                <a16:creationId xmlns:a16="http://schemas.microsoft.com/office/drawing/2014/main" id="{2B46E328-0430-46F6-9C17-2D68BBC3BF1C}"/>
              </a:ext>
            </a:extLst>
          </p:cNvPr>
          <p:cNvSpPr>
            <a:spLocks noGrp="1"/>
          </p:cNvSpPr>
          <p:nvPr>
            <p:ph type="title"/>
          </p:nvPr>
        </p:nvSpPr>
        <p:spPr/>
        <p:txBody>
          <a:bodyPr/>
          <a:lstStyle/>
          <a:p>
            <a:r>
              <a:rPr lang="en-US" altLang="zh-CN" dirty="0" err="1"/>
              <a:t>TianQin</a:t>
            </a:r>
            <a:endParaRPr lang="zh-CN" altLang="en-US" dirty="0"/>
          </a:p>
        </p:txBody>
      </p:sp>
      <p:sp>
        <p:nvSpPr>
          <p:cNvPr id="4" name="灯片编号占位符 3">
            <a:extLst>
              <a:ext uri="{FF2B5EF4-FFF2-40B4-BE49-F238E27FC236}">
                <a16:creationId xmlns:a16="http://schemas.microsoft.com/office/drawing/2014/main" id="{CA2A5FE7-D837-41BC-B5D1-389BF5C9E764}"/>
              </a:ext>
            </a:extLst>
          </p:cNvPr>
          <p:cNvSpPr>
            <a:spLocks noGrp="1"/>
          </p:cNvSpPr>
          <p:nvPr>
            <p:ph type="sldNum" sz="quarter" idx="10"/>
          </p:nvPr>
        </p:nvSpPr>
        <p:spPr/>
        <p:txBody>
          <a:bodyPr/>
          <a:lstStyle/>
          <a:p>
            <a:pPr>
              <a:defRPr/>
            </a:pPr>
            <a:fld id="{F98B39E4-8372-4469-AA3E-0586529E5B05}" type="slidenum">
              <a:rPr lang="zh-CN" altLang="en-US" smtClean="0"/>
              <a:pPr>
                <a:defRPr/>
              </a:pPr>
              <a:t>14</a:t>
            </a:fld>
            <a:endParaRPr lang="zh-CN" altLang="en-US"/>
          </a:p>
        </p:txBody>
      </p:sp>
      <p:sp>
        <p:nvSpPr>
          <p:cNvPr id="5" name="TextBox 21">
            <a:extLst>
              <a:ext uri="{FF2B5EF4-FFF2-40B4-BE49-F238E27FC236}">
                <a16:creationId xmlns:a16="http://schemas.microsoft.com/office/drawing/2014/main" id="{69B35DD0-A7D7-48DD-B4E1-094DC063207E}"/>
              </a:ext>
            </a:extLst>
          </p:cNvPr>
          <p:cNvSpPr txBox="1"/>
          <p:nvPr/>
        </p:nvSpPr>
        <p:spPr bwMode="auto">
          <a:xfrm>
            <a:off x="467544" y="5508949"/>
            <a:ext cx="8244217" cy="461657"/>
          </a:xfrm>
          <a:prstGeom prst="rect">
            <a:avLst/>
          </a:prstGeom>
          <a:solidFill>
            <a:srgbClr val="0070C0"/>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34" tIns="45716" rIns="91434" bIns="45716" rtlCol="0">
            <a:spAutoFit/>
          </a:bodyPr>
          <a:lstStyle/>
          <a:p>
            <a:pPr algn="ctr" fontAlgn="base">
              <a:spcBef>
                <a:spcPct val="0"/>
              </a:spcBef>
              <a:spcAft>
                <a:spcPct val="0"/>
              </a:spcAft>
            </a:pPr>
            <a:r>
              <a:rPr lang="en-US" altLang="zh-CN" sz="2400" b="1" dirty="0">
                <a:solidFill>
                  <a:srgbClr val="FFFFFF"/>
                </a:solidFill>
                <a:latin typeface="微软雅黑" pitchFamily="34" charset="-122"/>
                <a:ea typeface="微软雅黑" pitchFamily="34" charset="-122"/>
              </a:rPr>
              <a:t>2015</a:t>
            </a:r>
            <a:r>
              <a:rPr lang="zh-CN" altLang="en-US" sz="2400" b="1" dirty="0">
                <a:solidFill>
                  <a:srgbClr val="FFFFFF"/>
                </a:solidFill>
                <a:latin typeface="微软雅黑" pitchFamily="34" charset="-122"/>
                <a:ea typeface="微软雅黑" pitchFamily="34" charset="-122"/>
              </a:rPr>
              <a:t> </a:t>
            </a:r>
            <a:r>
              <a:rPr lang="en-US" altLang="zh-CN" sz="2400" b="1" dirty="0">
                <a:solidFill>
                  <a:srgbClr val="FFFFFF"/>
                </a:solidFill>
                <a:latin typeface="微软雅黑" pitchFamily="34" charset="-122"/>
                <a:ea typeface="微软雅黑" pitchFamily="34" charset="-122"/>
              </a:rPr>
              <a:t>--- ---</a:t>
            </a:r>
            <a:r>
              <a:rPr lang="zh-CN" altLang="en-US" sz="2400" b="1" dirty="0">
                <a:solidFill>
                  <a:srgbClr val="FFFFFF"/>
                </a:solidFill>
                <a:latin typeface="微软雅黑" pitchFamily="34" charset="-122"/>
                <a:ea typeface="微软雅黑" pitchFamily="34" charset="-122"/>
              </a:rPr>
              <a:t> </a:t>
            </a:r>
            <a:r>
              <a:rPr lang="en-US" altLang="zh-CN" sz="2400" b="1" dirty="0">
                <a:solidFill>
                  <a:srgbClr val="FFFFFF"/>
                </a:solidFill>
                <a:latin typeface="微软雅黑" pitchFamily="34" charset="-122"/>
                <a:ea typeface="微软雅黑" pitchFamily="34" charset="-122"/>
              </a:rPr>
              <a:t>---</a:t>
            </a:r>
            <a:r>
              <a:rPr lang="zh-CN" altLang="en-US" sz="2400" b="1" dirty="0">
                <a:solidFill>
                  <a:srgbClr val="FFFFFF"/>
                </a:solidFill>
                <a:latin typeface="微软雅黑" pitchFamily="34" charset="-122"/>
                <a:ea typeface="微软雅黑" pitchFamily="34" charset="-122"/>
              </a:rPr>
              <a:t> </a:t>
            </a:r>
            <a:r>
              <a:rPr lang="en-US" altLang="zh-CN" sz="2400" b="1" dirty="0">
                <a:solidFill>
                  <a:srgbClr val="FFFFFF"/>
                </a:solidFill>
                <a:latin typeface="微软雅黑" pitchFamily="34" charset="-122"/>
                <a:ea typeface="微软雅黑" pitchFamily="34" charset="-122"/>
              </a:rPr>
              <a:t>---</a:t>
            </a:r>
            <a:r>
              <a:rPr lang="zh-CN" altLang="en-US" sz="2400" b="1" dirty="0">
                <a:solidFill>
                  <a:srgbClr val="FFFFFF"/>
                </a:solidFill>
                <a:latin typeface="微软雅黑" pitchFamily="34" charset="-122"/>
                <a:ea typeface="微软雅黑" pitchFamily="34" charset="-122"/>
              </a:rPr>
              <a:t> </a:t>
            </a:r>
            <a:r>
              <a:rPr lang="en-US" altLang="zh-CN" sz="2400" b="1" dirty="0">
                <a:solidFill>
                  <a:srgbClr val="FFFFFF"/>
                </a:solidFill>
                <a:latin typeface="微软雅黑" pitchFamily="34" charset="-122"/>
                <a:ea typeface="微软雅黑" pitchFamily="34" charset="-122"/>
              </a:rPr>
              <a:t>--- --- --- --- --- --- --- --- ---</a:t>
            </a:r>
            <a:r>
              <a:rPr lang="zh-CN" altLang="en-US" sz="2400" b="1" dirty="0">
                <a:solidFill>
                  <a:srgbClr val="FFFFFF"/>
                </a:solidFill>
                <a:latin typeface="微软雅黑" pitchFamily="34" charset="-122"/>
                <a:ea typeface="微软雅黑" pitchFamily="34" charset="-122"/>
              </a:rPr>
              <a:t> </a:t>
            </a:r>
            <a:r>
              <a:rPr lang="en-US" altLang="zh-CN" sz="2400" b="1" dirty="0">
                <a:solidFill>
                  <a:srgbClr val="FFFFFF"/>
                </a:solidFill>
                <a:latin typeface="微软雅黑" pitchFamily="34" charset="-122"/>
                <a:ea typeface="微软雅黑" pitchFamily="34" charset="-122"/>
              </a:rPr>
              <a:t>2035</a:t>
            </a:r>
            <a:endParaRPr lang="zh-CN" altLang="en-US" sz="2400" b="1" dirty="0">
              <a:solidFill>
                <a:srgbClr val="FFFFFF"/>
              </a:solidFill>
              <a:latin typeface="微软雅黑" pitchFamily="34" charset="-122"/>
              <a:ea typeface="微软雅黑" pitchFamily="34" charset="-122"/>
            </a:endParaRPr>
          </a:p>
        </p:txBody>
      </p:sp>
      <p:grpSp>
        <p:nvGrpSpPr>
          <p:cNvPr id="6" name="组合 5">
            <a:extLst>
              <a:ext uri="{FF2B5EF4-FFF2-40B4-BE49-F238E27FC236}">
                <a16:creationId xmlns:a16="http://schemas.microsoft.com/office/drawing/2014/main" id="{A9DB8EA6-240C-4AC8-9E7E-0FD3ED5C4E76}"/>
              </a:ext>
            </a:extLst>
          </p:cNvPr>
          <p:cNvGrpSpPr/>
          <p:nvPr/>
        </p:nvGrpSpPr>
        <p:grpSpPr>
          <a:xfrm>
            <a:off x="467544" y="1124744"/>
            <a:ext cx="8387221" cy="4382648"/>
            <a:chOff x="389148" y="1472697"/>
            <a:chExt cx="8387221" cy="3959579"/>
          </a:xfrm>
        </p:grpSpPr>
        <p:sp>
          <p:nvSpPr>
            <p:cNvPr id="7" name="矩形 6">
              <a:extLst>
                <a:ext uri="{FF2B5EF4-FFF2-40B4-BE49-F238E27FC236}">
                  <a16:creationId xmlns:a16="http://schemas.microsoft.com/office/drawing/2014/main" id="{3336E143-75EB-42E9-8F00-77D2A1270267}"/>
                </a:ext>
              </a:extLst>
            </p:cNvPr>
            <p:cNvSpPr/>
            <p:nvPr/>
          </p:nvSpPr>
          <p:spPr>
            <a:xfrm>
              <a:off x="591065" y="4764917"/>
              <a:ext cx="1553926" cy="667359"/>
            </a:xfrm>
            <a:prstGeom prst="rect">
              <a:avLst/>
            </a:prstGeom>
            <a:noFill/>
          </p:spPr>
          <p:txBody>
            <a:bodyPr wrap="square">
              <a:spAutoFit/>
            </a:bodyPr>
            <a:lstStyle/>
            <a:p>
              <a:pPr algn="ctr" fontAlgn="base">
                <a:spcBef>
                  <a:spcPct val="0"/>
                </a:spcBef>
                <a:spcAft>
                  <a:spcPct val="0"/>
                </a:spcAft>
              </a:pPr>
              <a:r>
                <a:rPr lang="en-US" altLang="zh-CN" sz="1400" b="1" dirty="0">
                  <a:solidFill>
                    <a:srgbClr val="2D2D8A">
                      <a:lumMod val="75000"/>
                    </a:srgbClr>
                  </a:solidFill>
                  <a:latin typeface="微软雅黑" pitchFamily="34" charset="-122"/>
                  <a:ea typeface="微软雅黑" panose="020B0503020204020204" pitchFamily="34" charset="-122"/>
                </a:rPr>
                <a:t>Positioning of high orbit spacecraft</a:t>
              </a:r>
            </a:p>
          </p:txBody>
        </p:sp>
        <p:sp>
          <p:nvSpPr>
            <p:cNvPr id="8" name="矩形 7">
              <a:extLst>
                <a:ext uri="{FF2B5EF4-FFF2-40B4-BE49-F238E27FC236}">
                  <a16:creationId xmlns:a16="http://schemas.microsoft.com/office/drawing/2014/main" id="{EF506BAE-BDF5-4951-881D-D1C1D1994785}"/>
                </a:ext>
              </a:extLst>
            </p:cNvPr>
            <p:cNvSpPr/>
            <p:nvPr/>
          </p:nvSpPr>
          <p:spPr>
            <a:xfrm>
              <a:off x="1197462" y="2753618"/>
              <a:ext cx="373820" cy="417099"/>
            </a:xfrm>
            <a:prstGeom prst="rect">
              <a:avLst/>
            </a:prstGeom>
          </p:spPr>
          <p:txBody>
            <a:bodyPr wrap="none">
              <a:spAutoFit/>
            </a:bodyPr>
            <a:lstStyle/>
            <a:p>
              <a:pPr algn="ctr" fontAlgn="base">
                <a:spcBef>
                  <a:spcPct val="0"/>
                </a:spcBef>
                <a:spcAft>
                  <a:spcPct val="0"/>
                </a:spcAft>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p>
          </p:txBody>
        </p:sp>
        <p:sp>
          <p:nvSpPr>
            <p:cNvPr id="9" name="矩形 8">
              <a:extLst>
                <a:ext uri="{FF2B5EF4-FFF2-40B4-BE49-F238E27FC236}">
                  <a16:creationId xmlns:a16="http://schemas.microsoft.com/office/drawing/2014/main" id="{ADE0F4D1-65A6-469C-BF52-5C335B6C2486}"/>
                </a:ext>
              </a:extLst>
            </p:cNvPr>
            <p:cNvSpPr/>
            <p:nvPr/>
          </p:nvSpPr>
          <p:spPr>
            <a:xfrm>
              <a:off x="3224937" y="2381489"/>
              <a:ext cx="373820" cy="417099"/>
            </a:xfrm>
            <a:prstGeom prst="rect">
              <a:avLst/>
            </a:prstGeom>
          </p:spPr>
          <p:txBody>
            <a:bodyPr wrap="none">
              <a:spAutoFit/>
            </a:bodyPr>
            <a:lstStyle/>
            <a:p>
              <a:pPr marL="435449" indent="-435449" fontAlgn="base">
                <a:spcBef>
                  <a:spcPct val="0"/>
                </a:spcBef>
                <a:spcAft>
                  <a:spcPct val="0"/>
                </a:spcAft>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p>
          </p:txBody>
        </p:sp>
        <p:sp>
          <p:nvSpPr>
            <p:cNvPr id="10" name="矩形 9">
              <a:extLst>
                <a:ext uri="{FF2B5EF4-FFF2-40B4-BE49-F238E27FC236}">
                  <a16:creationId xmlns:a16="http://schemas.microsoft.com/office/drawing/2014/main" id="{C2C112C4-D9E3-42F0-9C1B-1D8A7B39CBC0}"/>
                </a:ext>
              </a:extLst>
            </p:cNvPr>
            <p:cNvSpPr/>
            <p:nvPr/>
          </p:nvSpPr>
          <p:spPr>
            <a:xfrm>
              <a:off x="5102816" y="1992436"/>
              <a:ext cx="373820" cy="417099"/>
            </a:xfrm>
            <a:prstGeom prst="rect">
              <a:avLst/>
            </a:prstGeom>
          </p:spPr>
          <p:txBody>
            <a:bodyPr wrap="none">
              <a:spAutoFit/>
            </a:bodyPr>
            <a:lstStyle/>
            <a:p>
              <a:pPr marL="435449" indent="-435449" fontAlgn="base">
                <a:spcBef>
                  <a:spcPct val="0"/>
                </a:spcBef>
                <a:spcAft>
                  <a:spcPct val="0"/>
                </a:spcAft>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p>
          </p:txBody>
        </p:sp>
        <p:sp>
          <p:nvSpPr>
            <p:cNvPr id="11" name="矩形 10">
              <a:extLst>
                <a:ext uri="{FF2B5EF4-FFF2-40B4-BE49-F238E27FC236}">
                  <a16:creationId xmlns:a16="http://schemas.microsoft.com/office/drawing/2014/main" id="{84EF401B-99A0-4DD2-BAE8-67F84061AEB6}"/>
                </a:ext>
              </a:extLst>
            </p:cNvPr>
            <p:cNvSpPr/>
            <p:nvPr/>
          </p:nvSpPr>
          <p:spPr>
            <a:xfrm>
              <a:off x="7236035" y="1472697"/>
              <a:ext cx="373820" cy="417099"/>
            </a:xfrm>
            <a:prstGeom prst="rect">
              <a:avLst/>
            </a:prstGeom>
          </p:spPr>
          <p:txBody>
            <a:bodyPr wrap="none">
              <a:spAutoFit/>
            </a:bodyPr>
            <a:lstStyle/>
            <a:p>
              <a:pPr marL="435449" indent="-435449" fontAlgn="base">
                <a:spcBef>
                  <a:spcPct val="0"/>
                </a:spcBef>
                <a:spcAft>
                  <a:spcPct val="0"/>
                </a:spcAft>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p>
          </p:txBody>
        </p:sp>
        <p:sp>
          <p:nvSpPr>
            <p:cNvPr id="12" name="矩形 11">
              <a:extLst>
                <a:ext uri="{FF2B5EF4-FFF2-40B4-BE49-F238E27FC236}">
                  <a16:creationId xmlns:a16="http://schemas.microsoft.com/office/drawing/2014/main" id="{E561A7EB-1C93-44F4-B715-FA915997684E}"/>
                </a:ext>
              </a:extLst>
            </p:cNvPr>
            <p:cNvSpPr/>
            <p:nvPr/>
          </p:nvSpPr>
          <p:spPr>
            <a:xfrm>
              <a:off x="591065" y="3136770"/>
              <a:ext cx="1553926" cy="472712"/>
            </a:xfrm>
            <a:prstGeom prst="rect">
              <a:avLst/>
            </a:prstGeom>
          </p:spPr>
          <p:txBody>
            <a:bodyPr wrap="square">
              <a:spAutoFit/>
            </a:bodyPr>
            <a:lstStyle/>
            <a:p>
              <a:pPr algn="ctr" fontAlgn="base">
                <a:spcBef>
                  <a:spcPct val="0"/>
                </a:spcBef>
                <a:spcAft>
                  <a:spcPct val="0"/>
                </a:spcAft>
              </a:pPr>
              <a:r>
                <a:rPr lang="en-US" altLang="zh-CN" sz="1400" b="1" dirty="0">
                  <a:solidFill>
                    <a:srgbClr val="0000FF"/>
                  </a:solidFill>
                  <a:latin typeface="微软雅黑" panose="020B0503020204020204" pitchFamily="34" charset="-122"/>
                  <a:ea typeface="微软雅黑" panose="020B0503020204020204" pitchFamily="34" charset="-122"/>
                </a:rPr>
                <a:t>Lunar Laser Ranging</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B61D45ED-6244-44B1-991D-60597E4E1D89}"/>
                </a:ext>
              </a:extLst>
            </p:cNvPr>
            <p:cNvPicPr>
              <a:picLocks noChangeAspect="1"/>
            </p:cNvPicPr>
            <p:nvPr/>
          </p:nvPicPr>
          <p:blipFill>
            <a:blip r:embed="rId3" cstate="print"/>
            <a:stretch>
              <a:fillRect/>
            </a:stretch>
          </p:blipFill>
          <p:spPr>
            <a:xfrm>
              <a:off x="591065" y="3666964"/>
              <a:ext cx="1553926" cy="949768"/>
            </a:xfrm>
            <a:prstGeom prst="rect">
              <a:avLst/>
            </a:prstGeom>
          </p:spPr>
        </p:pic>
        <p:pic>
          <p:nvPicPr>
            <p:cNvPr id="14" name="图片 13">
              <a:extLst>
                <a:ext uri="{FF2B5EF4-FFF2-40B4-BE49-F238E27FC236}">
                  <a16:creationId xmlns:a16="http://schemas.microsoft.com/office/drawing/2014/main" id="{628B3E14-1787-48C0-97D5-B97AE7D93ADD}"/>
                </a:ext>
              </a:extLst>
            </p:cNvPr>
            <p:cNvPicPr>
              <a:picLocks noChangeAspect="1"/>
            </p:cNvPicPr>
            <p:nvPr/>
          </p:nvPicPr>
          <p:blipFill>
            <a:blip r:embed="rId4" cstate="print"/>
            <a:stretch>
              <a:fillRect/>
            </a:stretch>
          </p:blipFill>
          <p:spPr>
            <a:xfrm>
              <a:off x="2684847" y="3332721"/>
              <a:ext cx="1469531" cy="1038671"/>
            </a:xfrm>
            <a:prstGeom prst="rect">
              <a:avLst/>
            </a:prstGeom>
          </p:spPr>
        </p:pic>
        <p:pic>
          <p:nvPicPr>
            <p:cNvPr id="15" name="图片 14">
              <a:extLst>
                <a:ext uri="{FF2B5EF4-FFF2-40B4-BE49-F238E27FC236}">
                  <a16:creationId xmlns:a16="http://schemas.microsoft.com/office/drawing/2014/main" id="{83446B8C-24A9-4C67-B17A-023032E495C0}"/>
                </a:ext>
              </a:extLst>
            </p:cNvPr>
            <p:cNvPicPr>
              <a:picLocks noChangeAspect="1"/>
            </p:cNvPicPr>
            <p:nvPr/>
          </p:nvPicPr>
          <p:blipFill>
            <a:blip r:embed="rId5" cstate="print"/>
            <a:stretch>
              <a:fillRect/>
            </a:stretch>
          </p:blipFill>
          <p:spPr>
            <a:xfrm>
              <a:off x="6443053" y="2476436"/>
              <a:ext cx="1964681" cy="1005328"/>
            </a:xfrm>
            <a:prstGeom prst="rect">
              <a:avLst/>
            </a:prstGeom>
          </p:spPr>
        </p:pic>
        <p:sp>
          <p:nvSpPr>
            <p:cNvPr id="16" name="矩形 15">
              <a:extLst>
                <a:ext uri="{FF2B5EF4-FFF2-40B4-BE49-F238E27FC236}">
                  <a16:creationId xmlns:a16="http://schemas.microsoft.com/office/drawing/2014/main" id="{A63DFABA-D143-4CF8-B45E-17A9318DBBB7}"/>
                </a:ext>
              </a:extLst>
            </p:cNvPr>
            <p:cNvSpPr/>
            <p:nvPr/>
          </p:nvSpPr>
          <p:spPr>
            <a:xfrm>
              <a:off x="2684847" y="2812040"/>
              <a:ext cx="1469531" cy="472712"/>
            </a:xfrm>
            <a:prstGeom prst="rect">
              <a:avLst/>
            </a:prstGeom>
          </p:spPr>
          <p:txBody>
            <a:bodyPr wrap="square">
              <a:spAutoFit/>
            </a:bodyPr>
            <a:lstStyle/>
            <a:p>
              <a:pPr algn="ctr" fontAlgn="base">
                <a:spcBef>
                  <a:spcPct val="0"/>
                </a:spcBef>
                <a:spcAft>
                  <a:spcPct val="0"/>
                </a:spcAft>
              </a:pPr>
              <a:r>
                <a:rPr lang="en-US" altLang="zh-CN" sz="1400" b="1" dirty="0">
                  <a:solidFill>
                    <a:srgbClr val="0000FF"/>
                  </a:solidFill>
                  <a:latin typeface="微软雅黑" panose="020B0503020204020204" pitchFamily="34" charset="-122"/>
                  <a:ea typeface="微软雅黑" panose="020B0503020204020204" pitchFamily="34" charset="-122"/>
                </a:rPr>
                <a:t>Inertial Reference</a:t>
              </a:r>
              <a:endParaRPr lang="zh-CN" altLang="en-US" sz="1400" b="1" dirty="0">
                <a:solidFill>
                  <a:srgbClr val="0000FF"/>
                </a:solidFill>
                <a:latin typeface="微软雅黑"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E2ACCCD4-BE21-42A0-BBF4-7DF4ABD49CA6}"/>
                </a:ext>
              </a:extLst>
            </p:cNvPr>
            <p:cNvSpPr/>
            <p:nvPr/>
          </p:nvSpPr>
          <p:spPr>
            <a:xfrm>
              <a:off x="2547505" y="4506861"/>
              <a:ext cx="1719947" cy="862004"/>
            </a:xfrm>
            <a:prstGeom prst="rect">
              <a:avLst/>
            </a:prstGeom>
            <a:noFill/>
          </p:spPr>
          <p:txBody>
            <a:bodyPr wrap="square">
              <a:spAutoFit/>
            </a:bodyPr>
            <a:lstStyle/>
            <a:p>
              <a:pPr algn="ctr" fontAlgn="base">
                <a:spcBef>
                  <a:spcPct val="0"/>
                </a:spcBef>
                <a:spcAft>
                  <a:spcPct val="0"/>
                </a:spcAft>
              </a:pPr>
              <a:r>
                <a:rPr lang="en-US" altLang="zh-CN" sz="1400" b="1" dirty="0">
                  <a:solidFill>
                    <a:srgbClr val="2D2D8A">
                      <a:lumMod val="75000"/>
                    </a:srgbClr>
                  </a:solidFill>
                  <a:latin typeface="微软雅黑" pitchFamily="34" charset="-122"/>
                  <a:ea typeface="微软雅黑" panose="020B0503020204020204" pitchFamily="34" charset="-122"/>
                </a:rPr>
                <a:t>Inertial sensor, micro-Newton thruster, </a:t>
              </a:r>
              <a:r>
                <a:rPr lang="en-US" altLang="zh-CN" sz="1400" b="1" dirty="0" err="1">
                  <a:solidFill>
                    <a:srgbClr val="2D2D8A">
                      <a:lumMod val="75000"/>
                    </a:srgbClr>
                  </a:solidFill>
                  <a:latin typeface="微软雅黑" pitchFamily="34" charset="-122"/>
                  <a:ea typeface="微软雅黑" panose="020B0503020204020204" pitchFamily="34" charset="-122"/>
                </a:rPr>
                <a:t>dragfree</a:t>
              </a:r>
              <a:r>
                <a:rPr lang="en-US" altLang="zh-CN" sz="1400" b="1" dirty="0">
                  <a:solidFill>
                    <a:srgbClr val="2D2D8A">
                      <a:lumMod val="75000"/>
                    </a:srgbClr>
                  </a:solidFill>
                  <a:latin typeface="微软雅黑" pitchFamily="34" charset="-122"/>
                  <a:ea typeface="微软雅黑" panose="020B0503020204020204" pitchFamily="34" charset="-122"/>
                </a:rPr>
                <a:t> control</a:t>
              </a:r>
            </a:p>
          </p:txBody>
        </p:sp>
        <p:sp>
          <p:nvSpPr>
            <p:cNvPr id="18" name="矩形 17">
              <a:extLst>
                <a:ext uri="{FF2B5EF4-FFF2-40B4-BE49-F238E27FC236}">
                  <a16:creationId xmlns:a16="http://schemas.microsoft.com/office/drawing/2014/main" id="{B1658918-D3CF-4784-8480-3E6F2FE63512}"/>
                </a:ext>
              </a:extLst>
            </p:cNvPr>
            <p:cNvSpPr/>
            <p:nvPr/>
          </p:nvSpPr>
          <p:spPr>
            <a:xfrm>
              <a:off x="4346283" y="2431672"/>
              <a:ext cx="1920040" cy="472712"/>
            </a:xfrm>
            <a:prstGeom prst="rect">
              <a:avLst/>
            </a:prstGeom>
          </p:spPr>
          <p:txBody>
            <a:bodyPr wrap="square">
              <a:spAutoFit/>
            </a:bodyPr>
            <a:lstStyle/>
            <a:p>
              <a:pPr algn="ctr" fontAlgn="base">
                <a:spcBef>
                  <a:spcPct val="0"/>
                </a:spcBef>
                <a:spcAft>
                  <a:spcPct val="0"/>
                </a:spcAft>
              </a:pPr>
              <a:r>
                <a:rPr lang="en-US" altLang="zh-CN" sz="1400" b="1" dirty="0">
                  <a:solidFill>
                    <a:srgbClr val="0000FF"/>
                  </a:solidFill>
                  <a:latin typeface="微软雅黑" panose="020B0503020204020204" pitchFamily="34" charset="-122"/>
                  <a:ea typeface="微软雅黑" panose="020B0503020204020204" pitchFamily="34" charset="-122"/>
                </a:rPr>
                <a:t>Inter-satellite laser interferometry</a:t>
              </a:r>
              <a:endParaRPr lang="zh-CN" altLang="en-US" sz="1400" b="1" dirty="0">
                <a:solidFill>
                  <a:srgbClr val="0000FF"/>
                </a:solidFill>
                <a:latin typeface="微软雅黑"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58587F18-D1EB-4C0B-85D2-410E59DFDC65}"/>
                </a:ext>
              </a:extLst>
            </p:cNvPr>
            <p:cNvSpPr/>
            <p:nvPr/>
          </p:nvSpPr>
          <p:spPr>
            <a:xfrm>
              <a:off x="6443053" y="1944122"/>
              <a:ext cx="1957354" cy="472712"/>
            </a:xfrm>
            <a:prstGeom prst="rect">
              <a:avLst/>
            </a:prstGeom>
          </p:spPr>
          <p:txBody>
            <a:bodyPr wrap="square">
              <a:spAutoFit/>
            </a:bodyPr>
            <a:lstStyle/>
            <a:p>
              <a:pPr algn="ctr" fontAlgn="base">
                <a:spcBef>
                  <a:spcPct val="0"/>
                </a:spcBef>
                <a:spcAft>
                  <a:spcPct val="0"/>
                </a:spcAft>
              </a:pPr>
              <a:r>
                <a:rPr lang="en-US" altLang="zh-CN" sz="1400" b="1" dirty="0">
                  <a:solidFill>
                    <a:srgbClr val="0000FF"/>
                  </a:solidFill>
                  <a:latin typeface="微软雅黑" panose="020B0503020204020204" pitchFamily="34" charset="-122"/>
                  <a:ea typeface="微软雅黑" panose="020B0503020204020204" pitchFamily="34" charset="-122"/>
                </a:rPr>
                <a:t>Space-based GW detection</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227D056F-B2CF-4A9A-A8E4-C7630DACF3EC}"/>
                </a:ext>
              </a:extLst>
            </p:cNvPr>
            <p:cNvSpPr/>
            <p:nvPr/>
          </p:nvSpPr>
          <p:spPr>
            <a:xfrm>
              <a:off x="4498043" y="4222790"/>
              <a:ext cx="1615426" cy="1056651"/>
            </a:xfrm>
            <a:prstGeom prst="rect">
              <a:avLst/>
            </a:prstGeom>
            <a:noFill/>
          </p:spPr>
          <p:txBody>
            <a:bodyPr wrap="square">
              <a:spAutoFit/>
            </a:bodyPr>
            <a:lstStyle/>
            <a:p>
              <a:pPr algn="ctr" fontAlgn="base">
                <a:spcBef>
                  <a:spcPct val="0"/>
                </a:spcBef>
                <a:spcAft>
                  <a:spcPct val="0"/>
                </a:spcAft>
              </a:pPr>
              <a:r>
                <a:rPr lang="en-US" altLang="zh-CN" sz="1400" b="1" dirty="0">
                  <a:solidFill>
                    <a:srgbClr val="2D2D8A">
                      <a:lumMod val="75000"/>
                    </a:srgbClr>
                  </a:solidFill>
                  <a:latin typeface="微软雅黑" pitchFamily="34" charset="-122"/>
                  <a:ea typeface="微软雅黑" panose="020B0503020204020204" pitchFamily="34" charset="-122"/>
                </a:rPr>
                <a:t>OB, Laser, Freq. Stab.,  weak light phase locking, ATP, USO</a:t>
              </a:r>
              <a:endParaRPr lang="zh-CN" altLang="en-US" sz="1400" b="1" dirty="0">
                <a:solidFill>
                  <a:srgbClr val="2D2D8A">
                    <a:lumMod val="75000"/>
                  </a:srgbClr>
                </a:solidFill>
                <a:latin typeface="微软雅黑"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7667BDAF-0CC5-4A42-9E63-5660B8AC89ED}"/>
                </a:ext>
              </a:extLst>
            </p:cNvPr>
            <p:cNvSpPr/>
            <p:nvPr/>
          </p:nvSpPr>
          <p:spPr>
            <a:xfrm>
              <a:off x="6450077" y="3689242"/>
              <a:ext cx="1957657" cy="472712"/>
            </a:xfrm>
            <a:prstGeom prst="rect">
              <a:avLst/>
            </a:prstGeom>
            <a:noFill/>
          </p:spPr>
          <p:txBody>
            <a:bodyPr wrap="square">
              <a:spAutoFit/>
            </a:bodyPr>
            <a:lstStyle/>
            <a:p>
              <a:pPr algn="ctr" fontAlgn="base">
                <a:spcBef>
                  <a:spcPct val="0"/>
                </a:spcBef>
                <a:spcAft>
                  <a:spcPct val="0"/>
                </a:spcAft>
              </a:pPr>
              <a:r>
                <a:rPr lang="en-US" altLang="zh-CN" sz="1400" b="1" dirty="0">
                  <a:solidFill>
                    <a:srgbClr val="2D2D8A">
                      <a:lumMod val="75000"/>
                    </a:srgbClr>
                  </a:solidFill>
                  <a:latin typeface="微软雅黑" pitchFamily="34" charset="-122"/>
                  <a:ea typeface="微软雅黑" panose="020B0503020204020204" pitchFamily="34" charset="-122"/>
                </a:rPr>
                <a:t>Everything together</a:t>
              </a:r>
            </a:p>
          </p:txBody>
        </p:sp>
        <p:pic>
          <p:nvPicPr>
            <p:cNvPr id="22" name="图片 21">
              <a:extLst>
                <a:ext uri="{FF2B5EF4-FFF2-40B4-BE49-F238E27FC236}">
                  <a16:creationId xmlns:a16="http://schemas.microsoft.com/office/drawing/2014/main" id="{CC515586-667D-466A-A8C5-583046164AA1}"/>
                </a:ext>
              </a:extLst>
            </p:cNvPr>
            <p:cNvPicPr>
              <a:picLocks noChangeAspect="1"/>
            </p:cNvPicPr>
            <p:nvPr/>
          </p:nvPicPr>
          <p:blipFill>
            <a:blip r:embed="rId6" cstate="print"/>
            <a:stretch>
              <a:fillRect/>
            </a:stretch>
          </p:blipFill>
          <p:spPr>
            <a:xfrm>
              <a:off x="4635723" y="2961692"/>
              <a:ext cx="1325986" cy="1100103"/>
            </a:xfrm>
            <a:prstGeom prst="rect">
              <a:avLst/>
            </a:prstGeom>
          </p:spPr>
        </p:pic>
        <p:sp>
          <p:nvSpPr>
            <p:cNvPr id="23" name="任意多边形 66">
              <a:extLst>
                <a:ext uri="{FF2B5EF4-FFF2-40B4-BE49-F238E27FC236}">
                  <a16:creationId xmlns:a16="http://schemas.microsoft.com/office/drawing/2014/main" id="{BAA15BD6-7986-4409-B66F-E15E6DA053AE}"/>
                </a:ext>
              </a:extLst>
            </p:cNvPr>
            <p:cNvSpPr/>
            <p:nvPr/>
          </p:nvSpPr>
          <p:spPr bwMode="auto">
            <a:xfrm>
              <a:off x="389148" y="3108176"/>
              <a:ext cx="8387221" cy="1592663"/>
            </a:xfrm>
            <a:custGeom>
              <a:avLst/>
              <a:gdLst>
                <a:gd name="connsiteX0" fmla="*/ 0 w 10178980"/>
                <a:gd name="connsiteY0" fmla="*/ 2853732 h 2853732"/>
                <a:gd name="connsiteX1" fmla="*/ 2210638 w 10178980"/>
                <a:gd name="connsiteY1" fmla="*/ 2853732 h 2853732"/>
                <a:gd name="connsiteX2" fmla="*/ 2652765 w 10178980"/>
                <a:gd name="connsiteY2" fmla="*/ 2401556 h 2853732"/>
                <a:gd name="connsiteX3" fmla="*/ 4541855 w 10178980"/>
                <a:gd name="connsiteY3" fmla="*/ 2401556 h 2853732"/>
                <a:gd name="connsiteX4" fmla="*/ 4943789 w 10178980"/>
                <a:gd name="connsiteY4" fmla="*/ 1889090 h 2853732"/>
                <a:gd name="connsiteX5" fmla="*/ 6722347 w 10178980"/>
                <a:gd name="connsiteY5" fmla="*/ 1889090 h 2853732"/>
                <a:gd name="connsiteX6" fmla="*/ 7275007 w 10178980"/>
                <a:gd name="connsiteY6" fmla="*/ 854110 h 2853732"/>
                <a:gd name="connsiteX7" fmla="*/ 9746901 w 10178980"/>
                <a:gd name="connsiteY7" fmla="*/ 854110 h 2853732"/>
                <a:gd name="connsiteX8" fmla="*/ 10178980 w 10178980"/>
                <a:gd name="connsiteY8" fmla="*/ 0 h 285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8980" h="2853732">
                  <a:moveTo>
                    <a:pt x="0" y="2853732"/>
                  </a:moveTo>
                  <a:lnTo>
                    <a:pt x="2210638" y="2853732"/>
                  </a:lnTo>
                  <a:lnTo>
                    <a:pt x="2652765" y="2401556"/>
                  </a:lnTo>
                  <a:lnTo>
                    <a:pt x="4541855" y="2401556"/>
                  </a:lnTo>
                  <a:lnTo>
                    <a:pt x="4943789" y="1889090"/>
                  </a:lnTo>
                  <a:lnTo>
                    <a:pt x="6722347" y="1889090"/>
                  </a:lnTo>
                  <a:lnTo>
                    <a:pt x="7275007" y="854110"/>
                  </a:lnTo>
                  <a:lnTo>
                    <a:pt x="9746901" y="854110"/>
                  </a:lnTo>
                  <a:lnTo>
                    <a:pt x="10178980" y="0"/>
                  </a:lnTo>
                </a:path>
              </a:pathLst>
            </a:custGeom>
            <a:noFill/>
            <a:ln w="92075" cap="flat" cmpd="sng" algn="ctr">
              <a:solidFill>
                <a:srgbClr val="FF3300"/>
              </a:solidFill>
              <a:prstDash val="solid"/>
              <a:round/>
              <a:headEnd type="none" w="med" len="med"/>
              <a:tailEnd type="triangle" w="med" len="lg"/>
            </a:ln>
            <a:effectLst/>
          </p:spPr>
          <p:txBody>
            <a:bodyPr rot="0" spcFirstLastPara="0" vertOverflow="overflow" horzOverflow="overflow" vert="horz" wrap="square" lIns="77410" tIns="38705" rIns="77410" bIns="38705" numCol="1" spcCol="0" rtlCol="0" fromWordArt="0" anchor="t" anchorCtr="0" forceAA="0" compatLnSpc="1">
              <a:prstTxWarp prst="textNoShape">
                <a:avLst/>
              </a:prstTxWarp>
              <a:noAutofit/>
            </a:bodyPr>
            <a:lstStyle/>
            <a:p>
              <a:pPr fontAlgn="base">
                <a:spcBef>
                  <a:spcPct val="0"/>
                </a:spcBef>
                <a:spcAft>
                  <a:spcPct val="0"/>
                </a:spcAft>
              </a:pPr>
              <a:endParaRPr lang="zh-CN" altLang="en-US" sz="1600" b="1">
                <a:solidFill>
                  <a:srgbClr val="000000"/>
                </a:solidFill>
                <a:latin typeface="Georgia" panose="02040502050405020303" pitchFamily="18" charset="0"/>
                <a:ea typeface="仿宋_GB2312" pitchFamily="49" charset="-122"/>
              </a:endParaRPr>
            </a:p>
          </p:txBody>
        </p:sp>
      </p:grpSp>
      <p:sp>
        <p:nvSpPr>
          <p:cNvPr id="24" name="矩形 23">
            <a:extLst>
              <a:ext uri="{FF2B5EF4-FFF2-40B4-BE49-F238E27FC236}">
                <a16:creationId xmlns:a16="http://schemas.microsoft.com/office/drawing/2014/main" id="{20F2ED92-8BC3-412E-970C-A778F10FF558}"/>
              </a:ext>
            </a:extLst>
          </p:cNvPr>
          <p:cNvSpPr/>
          <p:nvPr/>
        </p:nvSpPr>
        <p:spPr>
          <a:xfrm>
            <a:off x="860366" y="2198436"/>
            <a:ext cx="1172116" cy="307777"/>
          </a:xfrm>
          <a:prstGeom prst="rect">
            <a:avLst/>
          </a:prstGeom>
        </p:spPr>
        <p:txBody>
          <a:bodyPr wrap="none">
            <a:spAutoFit/>
          </a:bodyPr>
          <a:lstStyle/>
          <a:p>
            <a:pPr algn="ctr" defTabSz="909613"/>
            <a:r>
              <a:rPr lang="en-US" altLang="zh-CN" sz="1400" b="1" dirty="0">
                <a:solidFill>
                  <a:srgbClr val="002060"/>
                </a:solidFill>
                <a:latin typeface="微软雅黑" panose="020B0503020204020204" pitchFamily="34" charset="-122"/>
                <a:cs typeface="Arial" panose="020B0604020202020204" pitchFamily="34" charset="0"/>
              </a:rPr>
              <a:t>2019.04.24</a:t>
            </a:r>
            <a:endParaRPr lang="zh-CN" altLang="en-US" sz="1400" b="1" dirty="0">
              <a:solidFill>
                <a:srgbClr val="002060"/>
              </a:solidFill>
              <a:latin typeface="微软雅黑" panose="020B0503020204020204" pitchFamily="34" charset="-122"/>
              <a:cs typeface="Arial" panose="020B0604020202020204" pitchFamily="34" charset="0"/>
            </a:endParaRPr>
          </a:p>
        </p:txBody>
      </p:sp>
      <p:sp>
        <p:nvSpPr>
          <p:cNvPr id="25" name="矩形 24">
            <a:extLst>
              <a:ext uri="{FF2B5EF4-FFF2-40B4-BE49-F238E27FC236}">
                <a16:creationId xmlns:a16="http://schemas.microsoft.com/office/drawing/2014/main" id="{994FA14B-3C2A-4A13-BA34-3EF41BB8A7B3}"/>
              </a:ext>
            </a:extLst>
          </p:cNvPr>
          <p:cNvSpPr/>
          <p:nvPr/>
        </p:nvSpPr>
        <p:spPr>
          <a:xfrm>
            <a:off x="2711227" y="1789873"/>
            <a:ext cx="1469532" cy="307777"/>
          </a:xfrm>
          <a:prstGeom prst="rect">
            <a:avLst/>
          </a:prstGeom>
        </p:spPr>
        <p:txBody>
          <a:bodyPr wrap="square">
            <a:spAutoFit/>
          </a:bodyPr>
          <a:lstStyle/>
          <a:p>
            <a:pPr algn="ctr"/>
            <a:r>
              <a:rPr lang="en-US" altLang="zh-CN" sz="1400" b="1" dirty="0">
                <a:solidFill>
                  <a:srgbClr val="002060"/>
                </a:solidFill>
                <a:latin typeface="微软雅黑" panose="020B0503020204020204" pitchFamily="34" charset="-122"/>
                <a:cs typeface="Arial" panose="020B0604020202020204" pitchFamily="34" charset="0"/>
              </a:rPr>
              <a:t>2019.12.20</a:t>
            </a:r>
          </a:p>
        </p:txBody>
      </p:sp>
      <p:graphicFrame>
        <p:nvGraphicFramePr>
          <p:cNvPr id="26" name="对象 25">
            <a:extLst>
              <a:ext uri="{FF2B5EF4-FFF2-40B4-BE49-F238E27FC236}">
                <a16:creationId xmlns:a16="http://schemas.microsoft.com/office/drawing/2014/main" id="{2C442952-7036-473D-96F7-32BCF9F18577}"/>
              </a:ext>
            </a:extLst>
          </p:cNvPr>
          <p:cNvGraphicFramePr>
            <a:graphicFrameLocks noChangeAspect="1"/>
          </p:cNvGraphicFramePr>
          <p:nvPr>
            <p:extLst>
              <p:ext uri="{D42A27DB-BD31-4B8C-83A1-F6EECF244321}">
                <p14:modId xmlns:p14="http://schemas.microsoft.com/office/powerpoint/2010/main" val="3539622804"/>
              </p:ext>
            </p:extLst>
          </p:nvPr>
        </p:nvGraphicFramePr>
        <p:xfrm>
          <a:off x="6401933" y="4512895"/>
          <a:ext cx="2051050" cy="355600"/>
        </p:xfrm>
        <a:graphic>
          <a:graphicData uri="http://schemas.openxmlformats.org/presentationml/2006/ole">
            <mc:AlternateContent xmlns:mc="http://schemas.openxmlformats.org/markup-compatibility/2006">
              <mc:Choice xmlns:v="urn:schemas-microsoft-com:vml" Requires="v">
                <p:oleObj spid="_x0000_s314412" name="Formula" r:id="rId7" imgW="1067040" imgH="185760" progId="Equation.Ribbit">
                  <p:embed/>
                </p:oleObj>
              </mc:Choice>
              <mc:Fallback>
                <p:oleObj name="Formula" r:id="rId7" imgW="1067040" imgH="185760" progId="Equation.Ribbit">
                  <p:embed/>
                  <p:pic>
                    <p:nvPicPr>
                      <p:cNvPr id="7" name="对象 6">
                        <a:extLst>
                          <a:ext uri="{FF2B5EF4-FFF2-40B4-BE49-F238E27FC236}">
                            <a16:creationId xmlns:a16="http://schemas.microsoft.com/office/drawing/2014/main" id="{3EAB2DF2-76B2-45C0-A06E-01C3B22DCE59}"/>
                          </a:ext>
                        </a:extLst>
                      </p:cNvPr>
                      <p:cNvPicPr/>
                      <p:nvPr/>
                    </p:nvPicPr>
                    <p:blipFill>
                      <a:blip r:embed="rId8"/>
                      <a:stretch>
                        <a:fillRect/>
                      </a:stretch>
                    </p:blipFill>
                    <p:spPr>
                      <a:xfrm>
                        <a:off x="6401933" y="4512895"/>
                        <a:ext cx="2051050" cy="355600"/>
                      </a:xfrm>
                      <a:prstGeom prst="rect">
                        <a:avLst/>
                      </a:prstGeom>
                    </p:spPr>
                  </p:pic>
                </p:oleObj>
              </mc:Fallback>
            </mc:AlternateContent>
          </a:graphicData>
        </a:graphic>
      </p:graphicFrame>
      <p:graphicFrame>
        <p:nvGraphicFramePr>
          <p:cNvPr id="27" name="对象 26">
            <a:extLst>
              <a:ext uri="{FF2B5EF4-FFF2-40B4-BE49-F238E27FC236}">
                <a16:creationId xmlns:a16="http://schemas.microsoft.com/office/drawing/2014/main" id="{A880DC4C-4F52-43BA-B77D-A19E6E9688CC}"/>
              </a:ext>
            </a:extLst>
          </p:cNvPr>
          <p:cNvGraphicFramePr>
            <a:graphicFrameLocks noChangeAspect="1"/>
          </p:cNvGraphicFramePr>
          <p:nvPr>
            <p:extLst>
              <p:ext uri="{D42A27DB-BD31-4B8C-83A1-F6EECF244321}">
                <p14:modId xmlns:p14="http://schemas.microsoft.com/office/powerpoint/2010/main" val="704827391"/>
              </p:ext>
            </p:extLst>
          </p:nvPr>
        </p:nvGraphicFramePr>
        <p:xfrm>
          <a:off x="6285949" y="4898639"/>
          <a:ext cx="2379662" cy="403225"/>
        </p:xfrm>
        <a:graphic>
          <a:graphicData uri="http://schemas.openxmlformats.org/presentationml/2006/ole">
            <mc:AlternateContent xmlns:mc="http://schemas.openxmlformats.org/markup-compatibility/2006">
              <mc:Choice xmlns:v="urn:schemas-microsoft-com:vml" Requires="v">
                <p:oleObj spid="_x0000_s314413" name="Formula" r:id="rId9" imgW="1153440" imgH="195840" progId="Equation.Ribbit">
                  <p:embed/>
                </p:oleObj>
              </mc:Choice>
              <mc:Fallback>
                <p:oleObj name="Formula" r:id="rId9" imgW="1153440" imgH="195840" progId="Equation.Ribbit">
                  <p:embed/>
                  <p:pic>
                    <p:nvPicPr>
                      <p:cNvPr id="8" name="对象 7">
                        <a:extLst>
                          <a:ext uri="{FF2B5EF4-FFF2-40B4-BE49-F238E27FC236}">
                            <a16:creationId xmlns:a16="http://schemas.microsoft.com/office/drawing/2014/main" id="{4B5E98D9-6EE6-4954-AABA-22310E6DD9D1}"/>
                          </a:ext>
                        </a:extLst>
                      </p:cNvPr>
                      <p:cNvPicPr/>
                      <p:nvPr/>
                    </p:nvPicPr>
                    <p:blipFill>
                      <a:blip r:embed="rId10"/>
                      <a:stretch>
                        <a:fillRect/>
                      </a:stretch>
                    </p:blipFill>
                    <p:spPr>
                      <a:xfrm>
                        <a:off x="6285949" y="4898639"/>
                        <a:ext cx="2379662" cy="403225"/>
                      </a:xfrm>
                      <a:prstGeom prst="rect">
                        <a:avLst/>
                      </a:prstGeom>
                    </p:spPr>
                  </p:pic>
                </p:oleObj>
              </mc:Fallback>
            </mc:AlternateContent>
          </a:graphicData>
        </a:graphic>
      </p:graphicFrame>
      <p:graphicFrame>
        <p:nvGraphicFramePr>
          <p:cNvPr id="28" name="对象 27">
            <a:extLst>
              <a:ext uri="{FF2B5EF4-FFF2-40B4-BE49-F238E27FC236}">
                <a16:creationId xmlns:a16="http://schemas.microsoft.com/office/drawing/2014/main" id="{973FA5D7-935A-4D09-9068-7B2E210F1DBD}"/>
              </a:ext>
            </a:extLst>
          </p:cNvPr>
          <p:cNvGraphicFramePr>
            <a:graphicFrameLocks noChangeAspect="1"/>
          </p:cNvGraphicFramePr>
          <p:nvPr>
            <p:extLst>
              <p:ext uri="{D42A27DB-BD31-4B8C-83A1-F6EECF244321}">
                <p14:modId xmlns:p14="http://schemas.microsoft.com/office/powerpoint/2010/main" val="882107977"/>
              </p:ext>
            </p:extLst>
          </p:nvPr>
        </p:nvGraphicFramePr>
        <p:xfrm>
          <a:off x="6496826" y="4137016"/>
          <a:ext cx="1971675" cy="328613"/>
        </p:xfrm>
        <a:graphic>
          <a:graphicData uri="http://schemas.openxmlformats.org/presentationml/2006/ole">
            <mc:AlternateContent xmlns:mc="http://schemas.openxmlformats.org/markup-compatibility/2006">
              <mc:Choice xmlns:v="urn:schemas-microsoft-com:vml" Requires="v">
                <p:oleObj spid="_x0000_s314414" name="Formula" r:id="rId11" imgW="1023840" imgH="182880" progId="Equation.Ribbit">
                  <p:embed/>
                </p:oleObj>
              </mc:Choice>
              <mc:Fallback>
                <p:oleObj name="Formula" r:id="rId11" imgW="1023840" imgH="182880" progId="Equation.Ribbit">
                  <p:embed/>
                  <p:pic>
                    <p:nvPicPr>
                      <p:cNvPr id="10" name="对象 9">
                        <a:extLst>
                          <a:ext uri="{FF2B5EF4-FFF2-40B4-BE49-F238E27FC236}">
                            <a16:creationId xmlns:a16="http://schemas.microsoft.com/office/drawing/2014/main" id="{49CE0549-0810-439C-BA8A-E64EC54E03BE}"/>
                          </a:ext>
                        </a:extLst>
                      </p:cNvPr>
                      <p:cNvPicPr/>
                      <p:nvPr/>
                    </p:nvPicPr>
                    <p:blipFill>
                      <a:blip r:embed="rId12"/>
                      <a:stretch>
                        <a:fillRect/>
                      </a:stretch>
                    </p:blipFill>
                    <p:spPr>
                      <a:xfrm>
                        <a:off x="6496826" y="4137016"/>
                        <a:ext cx="1971675" cy="328613"/>
                      </a:xfrm>
                      <a:prstGeom prst="rect">
                        <a:avLst/>
                      </a:prstGeom>
                    </p:spPr>
                  </p:pic>
                </p:oleObj>
              </mc:Fallback>
            </mc:AlternateContent>
          </a:graphicData>
        </a:graphic>
      </p:graphicFrame>
      <p:sp>
        <p:nvSpPr>
          <p:cNvPr id="29" name="文本框 28">
            <a:extLst>
              <a:ext uri="{FF2B5EF4-FFF2-40B4-BE49-F238E27FC236}">
                <a16:creationId xmlns:a16="http://schemas.microsoft.com/office/drawing/2014/main" id="{C8043448-EF14-40C8-8A55-AD621F782F07}"/>
              </a:ext>
            </a:extLst>
          </p:cNvPr>
          <p:cNvSpPr txBox="1"/>
          <p:nvPr/>
        </p:nvSpPr>
        <p:spPr>
          <a:xfrm>
            <a:off x="417671" y="6171824"/>
            <a:ext cx="7526176" cy="400110"/>
          </a:xfrm>
          <a:prstGeom prst="rect">
            <a:avLst/>
          </a:prstGeom>
          <a:noFill/>
        </p:spPr>
        <p:txBody>
          <a:bodyPr wrap="square" rtlCol="0">
            <a:spAutoFit/>
          </a:bodyPr>
          <a:lstStyle/>
          <a:p>
            <a:r>
              <a:rPr lang="en-US" altLang="zh-CN" sz="2000" dirty="0">
                <a:solidFill>
                  <a:schemeClr val="bg1">
                    <a:lumMod val="60000"/>
                    <a:lumOff val="40000"/>
                  </a:schemeClr>
                </a:solidFill>
                <a:latin typeface="华文楷体" panose="02010600040101010101" pitchFamily="2" charset="-122"/>
                <a:ea typeface="华文楷体" panose="02010600040101010101" pitchFamily="2" charset="-122"/>
              </a:rPr>
              <a:t>Luo, J. et al. CQG 33, 035010 (2016); Luo, J. et al. 37, 185013 (2020) </a:t>
            </a:r>
            <a:endParaRPr lang="zh-CN" altLang="en-US" sz="20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6005668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E45CEA03-5325-4EDC-9318-1FA4A054E6E2}"/>
              </a:ext>
            </a:extLst>
          </p:cNvPr>
          <p:cNvPicPr>
            <a:picLocks noGrp="1" noChangeAspect="1"/>
          </p:cNvPicPr>
          <p:nvPr>
            <p:ph idx="1"/>
          </p:nvPr>
        </p:nvPicPr>
        <p:blipFill>
          <a:blip r:embed="rId2"/>
          <a:stretch>
            <a:fillRect/>
          </a:stretch>
        </p:blipFill>
        <p:spPr>
          <a:xfrm>
            <a:off x="1223628" y="1178431"/>
            <a:ext cx="6696744" cy="5169887"/>
          </a:xfrm>
        </p:spPr>
      </p:pic>
      <p:sp>
        <p:nvSpPr>
          <p:cNvPr id="3" name="标题 2">
            <a:extLst>
              <a:ext uri="{FF2B5EF4-FFF2-40B4-BE49-F238E27FC236}">
                <a16:creationId xmlns:a16="http://schemas.microsoft.com/office/drawing/2014/main" id="{3A3CF667-65CF-40E9-909A-ACF0F441A820}"/>
              </a:ext>
            </a:extLst>
          </p:cNvPr>
          <p:cNvSpPr>
            <a:spLocks noGrp="1"/>
          </p:cNvSpPr>
          <p:nvPr>
            <p:ph type="title"/>
          </p:nvPr>
        </p:nvSpPr>
        <p:spPr/>
        <p:txBody>
          <a:bodyPr/>
          <a:lstStyle/>
          <a:p>
            <a:r>
              <a:rPr lang="en-US" altLang="zh-CN" dirty="0"/>
              <a:t>GW Interferometer</a:t>
            </a:r>
            <a:endParaRPr lang="zh-CN" altLang="en-US" dirty="0"/>
          </a:p>
        </p:txBody>
      </p:sp>
      <p:sp>
        <p:nvSpPr>
          <p:cNvPr id="4" name="灯片编号占位符 3">
            <a:extLst>
              <a:ext uri="{FF2B5EF4-FFF2-40B4-BE49-F238E27FC236}">
                <a16:creationId xmlns:a16="http://schemas.microsoft.com/office/drawing/2014/main" id="{1A597F6C-C89E-47EC-8E30-5823CD66005A}"/>
              </a:ext>
            </a:extLst>
          </p:cNvPr>
          <p:cNvSpPr>
            <a:spLocks noGrp="1"/>
          </p:cNvSpPr>
          <p:nvPr>
            <p:ph type="sldNum" sz="quarter" idx="10"/>
          </p:nvPr>
        </p:nvSpPr>
        <p:spPr/>
        <p:txBody>
          <a:bodyPr/>
          <a:lstStyle/>
          <a:p>
            <a:pPr>
              <a:defRPr/>
            </a:pPr>
            <a:fld id="{F98B39E4-8372-4469-AA3E-0586529E5B05}" type="slidenum">
              <a:rPr lang="zh-CN" altLang="en-US" smtClean="0"/>
              <a:pPr>
                <a:defRPr/>
              </a:pPr>
              <a:t>15</a:t>
            </a:fld>
            <a:endParaRPr lang="zh-CN" altLang="en-US"/>
          </a:p>
        </p:txBody>
      </p:sp>
    </p:spTree>
    <p:extLst>
      <p:ext uri="{BB962C8B-B14F-4D97-AF65-F5344CB8AC3E}">
        <p14:creationId xmlns:p14="http://schemas.microsoft.com/office/powerpoint/2010/main" val="30606812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对象 20">
            <a:extLst>
              <a:ext uri="{FF2B5EF4-FFF2-40B4-BE49-F238E27FC236}">
                <a16:creationId xmlns:a16="http://schemas.microsoft.com/office/drawing/2014/main" id="{66F6B59D-DD83-42C9-9FBC-41082A7AF6F2}"/>
              </a:ext>
            </a:extLst>
          </p:cNvPr>
          <p:cNvGraphicFramePr>
            <a:graphicFrameLocks noChangeAspect="1"/>
          </p:cNvGraphicFramePr>
          <p:nvPr>
            <p:extLst>
              <p:ext uri="{D42A27DB-BD31-4B8C-83A1-F6EECF244321}">
                <p14:modId xmlns:p14="http://schemas.microsoft.com/office/powerpoint/2010/main" val="1657288925"/>
              </p:ext>
            </p:extLst>
          </p:nvPr>
        </p:nvGraphicFramePr>
        <p:xfrm>
          <a:off x="430555" y="4913891"/>
          <a:ext cx="6599238" cy="1547812"/>
        </p:xfrm>
        <a:graphic>
          <a:graphicData uri="http://schemas.openxmlformats.org/presentationml/2006/ole">
            <mc:AlternateContent xmlns:mc="http://schemas.openxmlformats.org/markup-compatibility/2006">
              <mc:Choice xmlns:v="urn:schemas-microsoft-com:vml" Requires="v">
                <p:oleObj spid="_x0000_s278059" name="Formula" r:id="rId4" imgW="3328920" imgH="782640" progId="Equation.Ribbit">
                  <p:embed/>
                </p:oleObj>
              </mc:Choice>
              <mc:Fallback>
                <p:oleObj name="Formula" r:id="rId4" imgW="3328920" imgH="782640" progId="Equation.Ribbit">
                  <p:embed/>
                  <p:pic>
                    <p:nvPicPr>
                      <p:cNvPr id="17" name="对象 16"/>
                      <p:cNvPicPr/>
                      <p:nvPr/>
                    </p:nvPicPr>
                    <p:blipFill>
                      <a:blip r:embed="rId5"/>
                      <a:stretch>
                        <a:fillRect/>
                      </a:stretch>
                    </p:blipFill>
                    <p:spPr>
                      <a:xfrm>
                        <a:off x="430555" y="4913891"/>
                        <a:ext cx="6599238" cy="1547812"/>
                      </a:xfrm>
                      <a:prstGeom prst="rect">
                        <a:avLst/>
                      </a:prstGeom>
                    </p:spPr>
                  </p:pic>
                </p:oleObj>
              </mc:Fallback>
            </mc:AlternateContent>
          </a:graphicData>
        </a:graphic>
      </p:graphicFrame>
      <p:sp>
        <p:nvSpPr>
          <p:cNvPr id="2" name="标题 1"/>
          <p:cNvSpPr>
            <a:spLocks noGrp="1"/>
          </p:cNvSpPr>
          <p:nvPr>
            <p:ph type="title"/>
          </p:nvPr>
        </p:nvSpPr>
        <p:spPr/>
        <p:txBody>
          <a:bodyPr/>
          <a:lstStyle/>
          <a:p>
            <a:r>
              <a:rPr lang="en-US" altLang="zh-CN" dirty="0"/>
              <a:t>Light path</a:t>
            </a:r>
            <a:endParaRPr lang="zh-CN" altLang="en-US" dirty="0"/>
          </a:p>
        </p:txBody>
      </p:sp>
      <p:sp>
        <p:nvSpPr>
          <p:cNvPr id="3" name="内容占位符 2"/>
          <p:cNvSpPr>
            <a:spLocks noGrp="1"/>
          </p:cNvSpPr>
          <p:nvPr>
            <p:ph idx="1"/>
          </p:nvPr>
        </p:nvSpPr>
        <p:spPr/>
        <p:txBody>
          <a:bodyPr/>
          <a:lstStyle/>
          <a:p>
            <a:r>
              <a:rPr lang="en-US" altLang="zh-CN" dirty="0"/>
              <a:t>Forward trip</a:t>
            </a:r>
            <a:endParaRPr lang="zh-CN" altLang="en-US" dirty="0"/>
          </a:p>
          <a:p>
            <a:endParaRPr lang="zh-CN" altLang="en-US" dirty="0"/>
          </a:p>
        </p:txBody>
      </p:sp>
      <p:sp>
        <p:nvSpPr>
          <p:cNvPr id="6" name="文本框 5"/>
          <p:cNvSpPr txBox="1"/>
          <p:nvPr/>
        </p:nvSpPr>
        <p:spPr>
          <a:xfrm>
            <a:off x="971600" y="1916832"/>
            <a:ext cx="7692940" cy="461665"/>
          </a:xfrm>
          <a:prstGeom prst="rect">
            <a:avLst/>
          </a:prstGeom>
          <a:noFill/>
        </p:spPr>
        <p:txBody>
          <a:bodyPr wrap="none" rtlCol="0">
            <a:spAutoFit/>
          </a:bodyPr>
          <a:lstStyle/>
          <a:p>
            <a:r>
              <a:rPr lang="en-US" altLang="zh-CN" sz="2400" dirty="0">
                <a:solidFill>
                  <a:schemeClr val="bg1">
                    <a:lumMod val="60000"/>
                    <a:lumOff val="40000"/>
                  </a:schemeClr>
                </a:solidFill>
                <a:latin typeface="+mn-lt"/>
              </a:rPr>
              <a:t>The direction of the arm has a tilt angle    with the X-Y plane</a:t>
            </a:r>
            <a:endParaRPr lang="zh-CN" altLang="en-US" sz="2400" dirty="0">
              <a:solidFill>
                <a:schemeClr val="bg1">
                  <a:lumMod val="60000"/>
                  <a:lumOff val="40000"/>
                </a:schemeClr>
              </a:solidFill>
              <a:latin typeface="+mn-lt"/>
            </a:endParaRPr>
          </a:p>
        </p:txBody>
      </p:sp>
      <p:graphicFrame>
        <p:nvGraphicFramePr>
          <p:cNvPr id="7" name="对象 6"/>
          <p:cNvGraphicFramePr>
            <a:graphicFrameLocks noChangeAspect="1"/>
          </p:cNvGraphicFramePr>
          <p:nvPr>
            <p:extLst/>
          </p:nvPr>
        </p:nvGraphicFramePr>
        <p:xfrm>
          <a:off x="5940152" y="2064172"/>
          <a:ext cx="147637" cy="314325"/>
        </p:xfrm>
        <a:graphic>
          <a:graphicData uri="http://schemas.openxmlformats.org/presentationml/2006/ole">
            <mc:AlternateContent xmlns:mc="http://schemas.openxmlformats.org/markup-compatibility/2006">
              <mc:Choice xmlns:v="urn:schemas-microsoft-com:vml" Requires="v">
                <p:oleObj spid="_x0000_s278060" name="Formula" r:id="rId6" imgW="75240" imgH="158760" progId="Equation.Ribbit">
                  <p:embed/>
                </p:oleObj>
              </mc:Choice>
              <mc:Fallback>
                <p:oleObj name="Formula" r:id="rId6" imgW="75240" imgH="158760" progId="Equation.Ribbit">
                  <p:embed/>
                  <p:pic>
                    <p:nvPicPr>
                      <p:cNvPr id="7" name="对象 6"/>
                      <p:cNvPicPr/>
                      <p:nvPr/>
                    </p:nvPicPr>
                    <p:blipFill>
                      <a:blip r:embed="rId7"/>
                      <a:stretch>
                        <a:fillRect/>
                      </a:stretch>
                    </p:blipFill>
                    <p:spPr>
                      <a:xfrm>
                        <a:off x="5940152" y="2064172"/>
                        <a:ext cx="147637" cy="314325"/>
                      </a:xfrm>
                      <a:prstGeom prst="rect">
                        <a:avLst/>
                      </a:prstGeom>
                    </p:spPr>
                  </p:pic>
                </p:oleObj>
              </mc:Fallback>
            </mc:AlternateContent>
          </a:graphicData>
        </a:graphic>
      </p:graphicFrame>
      <p:graphicFrame>
        <p:nvGraphicFramePr>
          <p:cNvPr id="18" name="对象 17"/>
          <p:cNvGraphicFramePr>
            <a:graphicFrameLocks noChangeAspect="1"/>
          </p:cNvGraphicFramePr>
          <p:nvPr>
            <p:extLst/>
          </p:nvPr>
        </p:nvGraphicFramePr>
        <p:xfrm>
          <a:off x="2417306" y="2625399"/>
          <a:ext cx="2898775" cy="322263"/>
        </p:xfrm>
        <a:graphic>
          <a:graphicData uri="http://schemas.openxmlformats.org/presentationml/2006/ole">
            <mc:AlternateContent xmlns:mc="http://schemas.openxmlformats.org/markup-compatibility/2006">
              <mc:Choice xmlns:v="urn:schemas-microsoft-com:vml" Requires="v">
                <p:oleObj spid="_x0000_s278061" name="Formula" r:id="rId8" imgW="1461960" imgH="161640" progId="Equation.Ribbit">
                  <p:embed/>
                </p:oleObj>
              </mc:Choice>
              <mc:Fallback>
                <p:oleObj name="Formula" r:id="rId8" imgW="1461960" imgH="161640" progId="Equation.Ribbit">
                  <p:embed/>
                  <p:pic>
                    <p:nvPicPr>
                      <p:cNvPr id="18" name="对象 17"/>
                      <p:cNvPicPr/>
                      <p:nvPr/>
                    </p:nvPicPr>
                    <p:blipFill>
                      <a:blip r:embed="rId9"/>
                      <a:stretch>
                        <a:fillRect/>
                      </a:stretch>
                    </p:blipFill>
                    <p:spPr>
                      <a:xfrm>
                        <a:off x="2417306" y="2625399"/>
                        <a:ext cx="2898775" cy="322263"/>
                      </a:xfrm>
                      <a:prstGeom prst="rect">
                        <a:avLst/>
                      </a:prstGeom>
                    </p:spPr>
                  </p:pic>
                </p:oleObj>
              </mc:Fallback>
            </mc:AlternateContent>
          </a:graphicData>
        </a:graphic>
      </p:graphicFrame>
      <p:graphicFrame>
        <p:nvGraphicFramePr>
          <p:cNvPr id="31" name="对象 30">
            <a:extLst>
              <a:ext uri="{FF2B5EF4-FFF2-40B4-BE49-F238E27FC236}">
                <a16:creationId xmlns:a16="http://schemas.microsoft.com/office/drawing/2014/main" id="{527FDC25-0561-4B77-B8AE-D727DD1133BC}"/>
              </a:ext>
            </a:extLst>
          </p:cNvPr>
          <p:cNvGraphicFramePr>
            <a:graphicFrameLocks noChangeAspect="1"/>
          </p:cNvGraphicFramePr>
          <p:nvPr>
            <p:extLst>
              <p:ext uri="{D42A27DB-BD31-4B8C-83A1-F6EECF244321}">
                <p14:modId xmlns:p14="http://schemas.microsoft.com/office/powerpoint/2010/main" val="2266448306"/>
              </p:ext>
            </p:extLst>
          </p:nvPr>
        </p:nvGraphicFramePr>
        <p:xfrm>
          <a:off x="296355" y="3165651"/>
          <a:ext cx="5967412" cy="819150"/>
        </p:xfrm>
        <a:graphic>
          <a:graphicData uri="http://schemas.openxmlformats.org/presentationml/2006/ole">
            <mc:AlternateContent xmlns:mc="http://schemas.openxmlformats.org/markup-compatibility/2006">
              <mc:Choice xmlns:v="urn:schemas-microsoft-com:vml" Requires="v">
                <p:oleObj spid="_x0000_s278062" name="Formula" r:id="rId10" imgW="3011400" imgH="412920" progId="Equation.Ribbit">
                  <p:embed/>
                </p:oleObj>
              </mc:Choice>
              <mc:Fallback>
                <p:oleObj name="Formula" r:id="rId10" imgW="3011400" imgH="412920" progId="Equation.Ribbit">
                  <p:embed/>
                  <p:pic>
                    <p:nvPicPr>
                      <p:cNvPr id="31" name="对象 30">
                        <a:extLst>
                          <a:ext uri="{FF2B5EF4-FFF2-40B4-BE49-F238E27FC236}">
                            <a16:creationId xmlns:a16="http://schemas.microsoft.com/office/drawing/2014/main" id="{527FDC25-0561-4B77-B8AE-D727DD1133BC}"/>
                          </a:ext>
                        </a:extLst>
                      </p:cNvPr>
                      <p:cNvPicPr/>
                      <p:nvPr/>
                    </p:nvPicPr>
                    <p:blipFill>
                      <a:blip r:embed="rId11"/>
                      <a:stretch>
                        <a:fillRect/>
                      </a:stretch>
                    </p:blipFill>
                    <p:spPr>
                      <a:xfrm>
                        <a:off x="296355" y="3165651"/>
                        <a:ext cx="5967412" cy="819150"/>
                      </a:xfrm>
                      <a:prstGeom prst="rect">
                        <a:avLst/>
                      </a:prstGeom>
                    </p:spPr>
                  </p:pic>
                </p:oleObj>
              </mc:Fallback>
            </mc:AlternateContent>
          </a:graphicData>
        </a:graphic>
      </p:graphicFrame>
      <p:graphicFrame>
        <p:nvGraphicFramePr>
          <p:cNvPr id="32" name="对象 31">
            <a:extLst>
              <a:ext uri="{FF2B5EF4-FFF2-40B4-BE49-F238E27FC236}">
                <a16:creationId xmlns:a16="http://schemas.microsoft.com/office/drawing/2014/main" id="{A14E49F4-8C08-4CE7-A62E-16B1765E110B}"/>
              </a:ext>
            </a:extLst>
          </p:cNvPr>
          <p:cNvGraphicFramePr>
            <a:graphicFrameLocks noChangeAspect="1"/>
          </p:cNvGraphicFramePr>
          <p:nvPr>
            <p:extLst>
              <p:ext uri="{D42A27DB-BD31-4B8C-83A1-F6EECF244321}">
                <p14:modId xmlns:p14="http://schemas.microsoft.com/office/powerpoint/2010/main" val="3038561625"/>
              </p:ext>
            </p:extLst>
          </p:nvPr>
        </p:nvGraphicFramePr>
        <p:xfrm>
          <a:off x="1043036" y="4239075"/>
          <a:ext cx="4429125" cy="384175"/>
        </p:xfrm>
        <a:graphic>
          <a:graphicData uri="http://schemas.openxmlformats.org/presentationml/2006/ole">
            <mc:AlternateContent xmlns:mc="http://schemas.openxmlformats.org/markup-compatibility/2006">
              <mc:Choice xmlns:v="urn:schemas-microsoft-com:vml" Requires="v">
                <p:oleObj spid="_x0000_s278063" name="Formula" r:id="rId12" imgW="2234160" imgH="193320" progId="Equation.Ribbit">
                  <p:embed/>
                </p:oleObj>
              </mc:Choice>
              <mc:Fallback>
                <p:oleObj name="Formula" r:id="rId12" imgW="2234160" imgH="193320" progId="Equation.Ribbit">
                  <p:embed/>
                  <p:pic>
                    <p:nvPicPr>
                      <p:cNvPr id="32" name="对象 31">
                        <a:extLst>
                          <a:ext uri="{FF2B5EF4-FFF2-40B4-BE49-F238E27FC236}">
                            <a16:creationId xmlns:a16="http://schemas.microsoft.com/office/drawing/2014/main" id="{A14E49F4-8C08-4CE7-A62E-16B1765E110B}"/>
                          </a:ext>
                        </a:extLst>
                      </p:cNvPr>
                      <p:cNvPicPr/>
                      <p:nvPr/>
                    </p:nvPicPr>
                    <p:blipFill>
                      <a:blip r:embed="rId13"/>
                      <a:stretch>
                        <a:fillRect/>
                      </a:stretch>
                    </p:blipFill>
                    <p:spPr>
                      <a:xfrm>
                        <a:off x="1043036" y="4239075"/>
                        <a:ext cx="4429125" cy="384175"/>
                      </a:xfrm>
                      <a:prstGeom prst="rect">
                        <a:avLst/>
                      </a:prstGeom>
                    </p:spPr>
                  </p:pic>
                </p:oleObj>
              </mc:Fallback>
            </mc:AlternateContent>
          </a:graphicData>
        </a:graphic>
      </p:graphicFrame>
      <p:grpSp>
        <p:nvGrpSpPr>
          <p:cNvPr id="35" name="组合 34">
            <a:extLst>
              <a:ext uri="{FF2B5EF4-FFF2-40B4-BE49-F238E27FC236}">
                <a16:creationId xmlns:a16="http://schemas.microsoft.com/office/drawing/2014/main" id="{E79166DA-8B8C-4CED-9FAA-7E8D95F9268D}"/>
              </a:ext>
            </a:extLst>
          </p:cNvPr>
          <p:cNvGrpSpPr/>
          <p:nvPr/>
        </p:nvGrpSpPr>
        <p:grpSpPr>
          <a:xfrm>
            <a:off x="6266119" y="3360997"/>
            <a:ext cx="2773467" cy="2362885"/>
            <a:chOff x="5909647" y="4398579"/>
            <a:chExt cx="2773467" cy="2362885"/>
          </a:xfrm>
        </p:grpSpPr>
        <p:pic>
          <p:nvPicPr>
            <p:cNvPr id="43" name="图片 42">
              <a:extLst>
                <a:ext uri="{FF2B5EF4-FFF2-40B4-BE49-F238E27FC236}">
                  <a16:creationId xmlns:a16="http://schemas.microsoft.com/office/drawing/2014/main" id="{4B0503CC-5A81-4FE6-9371-8609D308D6D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6266287" y="4528394"/>
              <a:ext cx="1664494" cy="1873016"/>
            </a:xfrm>
            <a:prstGeom prst="rect">
              <a:avLst/>
            </a:prstGeom>
          </p:spPr>
        </p:pic>
        <mc:AlternateContent xmlns:mc="http://schemas.openxmlformats.org/markup-compatibility/2006" xmlns:a14="http://schemas.microsoft.com/office/drawing/2010/main">
          <mc:Choice Requires="a14">
            <p:graphicFrame>
              <p:nvGraphicFramePr>
                <p:cNvPr id="36" name="对象 35">
                  <a:extLst>
                    <a:ext uri="{FF2B5EF4-FFF2-40B4-BE49-F238E27FC236}">
                      <a16:creationId xmlns:a16="http://schemas.microsoft.com/office/drawing/2014/main" id="{9D1A1466-7F12-4F40-A620-930DF1F86886}"/>
                    </a:ext>
                  </a:extLst>
                </p:cNvPr>
                <p:cNvGraphicFramePr>
                  <a:graphicFrameLocks noChangeAspect="1"/>
                </p:cNvGraphicFramePr>
                <p:nvPr>
                  <p:extLst/>
                </p:nvPr>
              </p:nvGraphicFramePr>
              <p:xfrm>
                <a:off x="6477133" y="6412214"/>
                <a:ext cx="1566862" cy="349250"/>
              </p:xfrm>
              <a:graphic>
                <a:graphicData uri="http://schemas.openxmlformats.org/presentationml/2006/ole">
                  <mc:AlternateContent>
                    <mc:Choice xmlns:v="urn:schemas-microsoft-com:vml" Requires="v">
                      <p:oleObj spid="_x0000_s278064" name="Formula" r:id="rId15" imgW="791280" imgH="176760" progId="Equation.Ribbit">
                        <p:embed/>
                      </p:oleObj>
                    </mc:Choice>
                    <mc:Fallback>
                      <p:oleObj name="Formula" r:id="rId15" imgW="791280" imgH="176760" progId="Equation.Ribbit">
                        <p:embed/>
                        <p:pic>
                          <p:nvPicPr>
                            <p:cNvPr id="36" name="对象 35">
                              <a:extLst>
                                <a:ext uri="{FF2B5EF4-FFF2-40B4-BE49-F238E27FC236}">
                                  <a16:creationId xmlns:a16="http://schemas.microsoft.com/office/drawing/2014/main" id="{9D1A1466-7F12-4F40-A620-930DF1F86886}"/>
                                </a:ext>
                              </a:extLst>
                            </p:cNvPr>
                            <p:cNvPicPr/>
                            <p:nvPr/>
                          </p:nvPicPr>
                          <p:blipFill>
                            <a:blip r:embed="rId16"/>
                            <a:stretch>
                              <a:fillRect/>
                            </a:stretch>
                          </p:blipFill>
                          <p:spPr>
                            <a:xfrm>
                              <a:off x="6477133" y="6412214"/>
                              <a:ext cx="1566862" cy="349250"/>
                            </a:xfrm>
                            <a:prstGeom prst="rect">
                              <a:avLst/>
                            </a:prstGeom>
                          </p:spPr>
                        </p:pic>
                      </p:oleObj>
                    </mc:Fallback>
                  </mc:AlternateContent>
                </a:graphicData>
              </a:graphic>
            </p:graphicFrame>
          </mc:Choice>
          <mc:Fallback xmlns="">
            <p:graphicFrame>
              <p:nvGraphicFramePr>
                <p:cNvPr id="36" name="对象 35">
                  <a:extLst>
                    <a:ext uri="{FF2B5EF4-FFF2-40B4-BE49-F238E27FC236}">
                      <a16:creationId xmlns:a16="http://schemas.microsoft.com/office/drawing/2014/main" id="{9D1A1466-7F12-4F40-A620-930DF1F86886}"/>
                    </a:ext>
                  </a:extLst>
                </p:cNvPr>
                <p:cNvGraphicFramePr>
                  <a:graphicFrameLocks noChangeAspect="1"/>
                </p:cNvGraphicFramePr>
                <p:nvPr>
                  <p:extLst>
                    <p:ext uri="{D42A27DB-BD31-4B8C-83A1-F6EECF244321}">
                      <p14:modId xmlns:p14="http://schemas.microsoft.com/office/powerpoint/2010/main" val="2273447881"/>
                    </p:ext>
                  </p:extLst>
                </p:nvPr>
              </p:nvGraphicFramePr>
              <p:xfrm>
                <a:off x="6477133" y="6412214"/>
                <a:ext cx="1566862" cy="349250"/>
              </p:xfrm>
              <a:graphic>
                <a:graphicData uri="http://schemas.openxmlformats.org/presentationml/2006/ole">
                  <mc:AlternateContent>
                    <mc:Choice xmlns:v="urn:schemas-microsoft-com:vml" Requires="v">
                      <p:oleObj spid="_x0000_s170176" name="Formula" r:id="rId17" imgW="791280" imgH="176760" progId="Equation.Ribbit">
                        <p:embed/>
                      </p:oleObj>
                    </mc:Choice>
                    <mc:Fallback>
                      <p:oleObj name="Formula" r:id="rId17" imgW="791280" imgH="176760" progId="Equation.Ribbit">
                        <p:embed/>
                        <p:pic>
                          <p:nvPicPr>
                            <p:cNvPr id="12" name="对象 11">
                              <a:extLst>
                                <a:ext uri="{FF2B5EF4-FFF2-40B4-BE49-F238E27FC236}">
                                  <a16:creationId xmlns:a16="http://schemas.microsoft.com/office/drawing/2014/main" id="{E7C016B5-557F-414E-8C2D-C59A8CAA2D92}"/>
                                </a:ext>
                              </a:extLst>
                            </p:cNvPr>
                            <p:cNvPicPr/>
                            <p:nvPr/>
                          </p:nvPicPr>
                          <p:blipFill>
                            <a:blip r:embed="rId18"/>
                            <a:stretch>
                              <a:fillRect/>
                            </a:stretch>
                          </p:blipFill>
                          <p:spPr>
                            <a:xfrm>
                              <a:off x="6477133" y="6412214"/>
                              <a:ext cx="1566862" cy="349250"/>
                            </a:xfrm>
                            <a:prstGeom prst="rect">
                              <a:avLst/>
                            </a:prstGeom>
                          </p:spPr>
                        </p:pic>
                      </p:oleObj>
                    </mc:Fallback>
                  </mc:AlternateContent>
                </a:graphicData>
              </a:graphic>
            </p:graphicFrame>
          </mc:Fallback>
        </mc:AlternateContent>
        <p:cxnSp>
          <p:nvCxnSpPr>
            <p:cNvPr id="37" name="直接箭头连接符 36">
              <a:extLst>
                <a:ext uri="{FF2B5EF4-FFF2-40B4-BE49-F238E27FC236}">
                  <a16:creationId xmlns:a16="http://schemas.microsoft.com/office/drawing/2014/main" id="{D260A887-41BC-429D-9496-27A2707B83BC}"/>
                </a:ext>
              </a:extLst>
            </p:cNvPr>
            <p:cNvCxnSpPr>
              <a:cxnSpLocks/>
            </p:cNvCxnSpPr>
            <p:nvPr/>
          </p:nvCxnSpPr>
          <p:spPr bwMode="auto">
            <a:xfrm>
              <a:off x="5909647" y="6311437"/>
              <a:ext cx="2688637"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直接箭头连接符 37">
              <a:extLst>
                <a:ext uri="{FF2B5EF4-FFF2-40B4-BE49-F238E27FC236}">
                  <a16:creationId xmlns:a16="http://schemas.microsoft.com/office/drawing/2014/main" id="{76E403E4-167B-4B67-86BC-299E39C0FCE7}"/>
                </a:ext>
              </a:extLst>
            </p:cNvPr>
            <p:cNvCxnSpPr>
              <a:cxnSpLocks/>
            </p:cNvCxnSpPr>
            <p:nvPr/>
          </p:nvCxnSpPr>
          <p:spPr bwMode="auto">
            <a:xfrm flipV="1">
              <a:off x="6305944" y="4583245"/>
              <a:ext cx="0" cy="1930338"/>
            </a:xfrm>
            <a:prstGeom prst="straightConnector1">
              <a:avLst/>
            </a:prstGeom>
            <a:solidFill>
              <a:schemeClr val="accent1"/>
            </a:solidFill>
            <a:ln w="19050" cap="flat" cmpd="sng" algn="ctr">
              <a:solidFill>
                <a:srgbClr val="0000D7"/>
              </a:solidFill>
              <a:prstDash val="solid"/>
              <a:round/>
              <a:headEnd type="none" w="med" len="med"/>
              <a:tailEnd type="triangle"/>
            </a:ln>
            <a:effectLst/>
          </p:spPr>
        </p:cxnSp>
        <p:sp>
          <p:nvSpPr>
            <p:cNvPr id="39" name="矩形 38">
              <a:extLst>
                <a:ext uri="{FF2B5EF4-FFF2-40B4-BE49-F238E27FC236}">
                  <a16:creationId xmlns:a16="http://schemas.microsoft.com/office/drawing/2014/main" id="{0520D410-9E22-490F-88CC-7E37211AAEDA}"/>
                </a:ext>
              </a:extLst>
            </p:cNvPr>
            <p:cNvSpPr/>
            <p:nvPr/>
          </p:nvSpPr>
          <p:spPr bwMode="auto">
            <a:xfrm rot="20025631">
              <a:off x="6245441" y="5870937"/>
              <a:ext cx="1566858" cy="130137"/>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dirty="0">
                <a:ln>
                  <a:noFill/>
                </a:ln>
                <a:solidFill>
                  <a:schemeClr val="tx1"/>
                </a:solidFill>
                <a:effectLst/>
                <a:latin typeface="Times New Roman" pitchFamily="18" charset="0"/>
                <a:ea typeface="宋体" charset="-122"/>
              </a:endParaRPr>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F091E423-47CE-4F61-95A1-7A64AB9951B4}"/>
                    </a:ext>
                  </a:extLst>
                </p:cNvPr>
                <p:cNvSpPr txBox="1"/>
                <p:nvPr/>
              </p:nvSpPr>
              <p:spPr>
                <a:xfrm>
                  <a:off x="6357342" y="5777366"/>
                  <a:ext cx="2671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chemeClr val="bg1">
                                <a:lumMod val="60000"/>
                                <a:lumOff val="40000"/>
                              </a:schemeClr>
                            </a:solidFill>
                            <a:latin typeface="Cambria Math" panose="02040503050406030204" pitchFamily="18" charset="0"/>
                          </a:rPr>
                          <m:t>𝜃</m:t>
                        </m:r>
                      </m:oMath>
                    </m:oMathPara>
                  </a14:m>
                  <a:endParaRPr lang="zh-CN" altLang="en-US" sz="2400" dirty="0">
                    <a:solidFill>
                      <a:schemeClr val="bg1">
                        <a:lumMod val="60000"/>
                        <a:lumOff val="40000"/>
                      </a:schemeClr>
                    </a:solidFill>
                  </a:endParaRPr>
                </a:p>
              </p:txBody>
            </p:sp>
          </mc:Choice>
          <mc:Fallback xmlns="">
            <p:sp>
              <p:nvSpPr>
                <p:cNvPr id="40" name="文本框 39">
                  <a:extLst>
                    <a:ext uri="{FF2B5EF4-FFF2-40B4-BE49-F238E27FC236}">
                      <a16:creationId xmlns:a16="http://schemas.microsoft.com/office/drawing/2014/main" id="{F091E423-47CE-4F61-95A1-7A64AB9951B4}"/>
                    </a:ext>
                  </a:extLst>
                </p:cNvPr>
                <p:cNvSpPr txBox="1">
                  <a:spLocks noRot="1" noChangeAspect="1" noMove="1" noResize="1" noEditPoints="1" noAdjustHandles="1" noChangeArrowheads="1" noChangeShapeType="1" noTextEdit="1"/>
                </p:cNvSpPr>
                <p:nvPr/>
              </p:nvSpPr>
              <p:spPr>
                <a:xfrm>
                  <a:off x="6357342" y="5777366"/>
                  <a:ext cx="267124" cy="369332"/>
                </a:xfrm>
                <a:prstGeom prst="rect">
                  <a:avLst/>
                </a:prstGeom>
                <a:blipFill>
                  <a:blip r:embed="rId19"/>
                  <a:stretch>
                    <a:fillRect l="-22727" r="-20455" b="-98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27FF4F24-B48A-4667-BA80-D0321AB4A019}"/>
                    </a:ext>
                  </a:extLst>
                </p:cNvPr>
                <p:cNvSpPr txBox="1"/>
                <p:nvPr/>
              </p:nvSpPr>
              <p:spPr>
                <a:xfrm>
                  <a:off x="8425351" y="6338611"/>
                  <a:ext cx="2577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chemeClr val="bg1">
                                <a:lumMod val="60000"/>
                                <a:lumOff val="40000"/>
                              </a:schemeClr>
                            </a:solidFill>
                            <a:latin typeface="Cambria Math" panose="02040503050406030204" pitchFamily="18" charset="0"/>
                          </a:rPr>
                          <m:t>𝑥</m:t>
                        </m:r>
                      </m:oMath>
                    </m:oMathPara>
                  </a14:m>
                  <a:endParaRPr lang="zh-CN" altLang="en-US" sz="2400" dirty="0">
                    <a:solidFill>
                      <a:schemeClr val="bg1">
                        <a:lumMod val="60000"/>
                        <a:lumOff val="40000"/>
                      </a:schemeClr>
                    </a:solidFill>
                  </a:endParaRPr>
                </a:p>
              </p:txBody>
            </p:sp>
          </mc:Choice>
          <mc:Fallback xmlns="">
            <p:sp>
              <p:nvSpPr>
                <p:cNvPr id="41" name="文本框 40">
                  <a:extLst>
                    <a:ext uri="{FF2B5EF4-FFF2-40B4-BE49-F238E27FC236}">
                      <a16:creationId xmlns:a16="http://schemas.microsoft.com/office/drawing/2014/main" id="{27FF4F24-B48A-4667-BA80-D0321AB4A019}"/>
                    </a:ext>
                  </a:extLst>
                </p:cNvPr>
                <p:cNvSpPr txBox="1">
                  <a:spLocks noRot="1" noChangeAspect="1" noMove="1" noResize="1" noEditPoints="1" noAdjustHandles="1" noChangeArrowheads="1" noChangeShapeType="1" noTextEdit="1"/>
                </p:cNvSpPr>
                <p:nvPr/>
              </p:nvSpPr>
              <p:spPr>
                <a:xfrm>
                  <a:off x="8425351" y="6338611"/>
                  <a:ext cx="257763" cy="369332"/>
                </a:xfrm>
                <a:prstGeom prst="rect">
                  <a:avLst/>
                </a:prstGeom>
                <a:blipFill>
                  <a:blip r:embed="rId20"/>
                  <a:stretch>
                    <a:fillRect l="-11628" r="-9302"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3614F875-A532-4FD6-A46E-306E9B188C87}"/>
                    </a:ext>
                  </a:extLst>
                </p:cNvPr>
                <p:cNvSpPr txBox="1"/>
                <p:nvPr/>
              </p:nvSpPr>
              <p:spPr>
                <a:xfrm>
                  <a:off x="6361330" y="4398579"/>
                  <a:ext cx="2392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chemeClr val="bg1">
                                <a:lumMod val="60000"/>
                                <a:lumOff val="40000"/>
                              </a:schemeClr>
                            </a:solidFill>
                            <a:latin typeface="Cambria Math" panose="02040503050406030204" pitchFamily="18" charset="0"/>
                          </a:rPr>
                          <m:t>𝑧</m:t>
                        </m:r>
                      </m:oMath>
                    </m:oMathPara>
                  </a14:m>
                  <a:endParaRPr lang="zh-CN" altLang="en-US" sz="2400" dirty="0">
                    <a:solidFill>
                      <a:schemeClr val="bg1">
                        <a:lumMod val="60000"/>
                        <a:lumOff val="40000"/>
                      </a:schemeClr>
                    </a:solidFill>
                    <a:latin typeface="+mn-lt"/>
                  </a:endParaRPr>
                </a:p>
              </p:txBody>
            </p:sp>
          </mc:Choice>
          <mc:Fallback xmlns="">
            <p:sp>
              <p:nvSpPr>
                <p:cNvPr id="42" name="文本框 41">
                  <a:extLst>
                    <a:ext uri="{FF2B5EF4-FFF2-40B4-BE49-F238E27FC236}">
                      <a16:creationId xmlns:a16="http://schemas.microsoft.com/office/drawing/2014/main" id="{3614F875-A532-4FD6-A46E-306E9B188C87}"/>
                    </a:ext>
                  </a:extLst>
                </p:cNvPr>
                <p:cNvSpPr txBox="1">
                  <a:spLocks noRot="1" noChangeAspect="1" noMove="1" noResize="1" noEditPoints="1" noAdjustHandles="1" noChangeArrowheads="1" noChangeShapeType="1" noTextEdit="1"/>
                </p:cNvSpPr>
                <p:nvPr/>
              </p:nvSpPr>
              <p:spPr>
                <a:xfrm>
                  <a:off x="6361330" y="4398579"/>
                  <a:ext cx="239296" cy="369332"/>
                </a:xfrm>
                <a:prstGeom prst="rect">
                  <a:avLst/>
                </a:prstGeom>
                <a:blipFill>
                  <a:blip r:embed="rId21"/>
                  <a:stretch>
                    <a:fillRect l="-15385" r="-10256"/>
                  </a:stretch>
                </a:blipFill>
              </p:spPr>
              <p:txBody>
                <a:bodyPr/>
                <a:lstStyle/>
                <a:p>
                  <a:r>
                    <a:rPr lang="zh-CN" altLang="en-US">
                      <a:noFill/>
                    </a:rPr>
                    <a:t> </a:t>
                  </a:r>
                </a:p>
              </p:txBody>
            </p:sp>
          </mc:Fallback>
        </mc:AlternateContent>
      </p:grpSp>
      <p:graphicFrame>
        <p:nvGraphicFramePr>
          <p:cNvPr id="44" name="对象 43">
            <a:extLst>
              <a:ext uri="{FF2B5EF4-FFF2-40B4-BE49-F238E27FC236}">
                <a16:creationId xmlns:a16="http://schemas.microsoft.com/office/drawing/2014/main" id="{C89121EC-6422-4DAD-A281-73621FEA9AB4}"/>
              </a:ext>
            </a:extLst>
          </p:cNvPr>
          <p:cNvGraphicFramePr>
            <a:graphicFrameLocks noChangeAspect="1"/>
          </p:cNvGraphicFramePr>
          <p:nvPr>
            <p:extLst>
              <p:ext uri="{D42A27DB-BD31-4B8C-83A1-F6EECF244321}">
                <p14:modId xmlns:p14="http://schemas.microsoft.com/office/powerpoint/2010/main" val="1740441321"/>
              </p:ext>
            </p:extLst>
          </p:nvPr>
        </p:nvGraphicFramePr>
        <p:xfrm>
          <a:off x="6499467" y="2613304"/>
          <a:ext cx="919958" cy="348832"/>
        </p:xfrm>
        <a:graphic>
          <a:graphicData uri="http://schemas.openxmlformats.org/presentationml/2006/ole">
            <mc:AlternateContent xmlns:mc="http://schemas.openxmlformats.org/markup-compatibility/2006">
              <mc:Choice xmlns:v="urn:schemas-microsoft-com:vml" Requires="v">
                <p:oleObj spid="_x0000_s278065" name="Formula" r:id="rId22" imgW="426960" imgH="161640" progId="Equation.Ribbit">
                  <p:embed/>
                </p:oleObj>
              </mc:Choice>
              <mc:Fallback>
                <p:oleObj name="Formula" r:id="rId22" imgW="426960" imgH="161640" progId="Equation.Ribbit">
                  <p:embed/>
                  <p:pic>
                    <p:nvPicPr>
                      <p:cNvPr id="44" name="对象 43">
                        <a:extLst>
                          <a:ext uri="{FF2B5EF4-FFF2-40B4-BE49-F238E27FC236}">
                            <a16:creationId xmlns:a16="http://schemas.microsoft.com/office/drawing/2014/main" id="{C89121EC-6422-4DAD-A281-73621FEA9AB4}"/>
                          </a:ext>
                        </a:extLst>
                      </p:cNvPr>
                      <p:cNvPicPr/>
                      <p:nvPr/>
                    </p:nvPicPr>
                    <p:blipFill>
                      <a:blip r:embed="rId23"/>
                      <a:stretch>
                        <a:fillRect/>
                      </a:stretch>
                    </p:blipFill>
                    <p:spPr>
                      <a:xfrm>
                        <a:off x="6499467" y="2613304"/>
                        <a:ext cx="919958" cy="348832"/>
                      </a:xfrm>
                      <a:prstGeom prst="rect">
                        <a:avLst/>
                      </a:prstGeom>
                    </p:spPr>
                  </p:pic>
                </p:oleObj>
              </mc:Fallback>
            </mc:AlternateContent>
          </a:graphicData>
        </a:graphic>
      </p:graphicFrame>
      <p:sp>
        <p:nvSpPr>
          <p:cNvPr id="4" name="文本框 3">
            <a:extLst>
              <a:ext uri="{FF2B5EF4-FFF2-40B4-BE49-F238E27FC236}">
                <a16:creationId xmlns:a16="http://schemas.microsoft.com/office/drawing/2014/main" id="{2EE84692-F342-4FBB-8796-4559EB7F40F1}"/>
              </a:ext>
            </a:extLst>
          </p:cNvPr>
          <p:cNvSpPr txBox="1"/>
          <p:nvPr/>
        </p:nvSpPr>
        <p:spPr>
          <a:xfrm>
            <a:off x="6999971" y="3053289"/>
            <a:ext cx="817853" cy="461665"/>
          </a:xfrm>
          <a:prstGeom prst="rect">
            <a:avLst/>
          </a:prstGeom>
          <a:noFill/>
        </p:spPr>
        <p:txBody>
          <a:bodyPr wrap="none" rtlCol="0">
            <a:spAutoFit/>
          </a:bodyPr>
          <a:lstStyle/>
          <a:p>
            <a:r>
              <a:rPr lang="en-US" altLang="zh-CN" sz="2400" dirty="0">
                <a:solidFill>
                  <a:srgbClr val="0000D7"/>
                </a:solidFill>
                <a:latin typeface="+mn-lt"/>
              </a:rPr>
              <a:t>GWs</a:t>
            </a:r>
            <a:endParaRPr lang="zh-CN" altLang="en-US" sz="2400" dirty="0">
              <a:solidFill>
                <a:srgbClr val="0000D7"/>
              </a:solidFill>
              <a:latin typeface="+mn-lt"/>
            </a:endParaRPr>
          </a:p>
        </p:txBody>
      </p:sp>
    </p:spTree>
    <p:extLst>
      <p:ext uri="{BB962C8B-B14F-4D97-AF65-F5344CB8AC3E}">
        <p14:creationId xmlns:p14="http://schemas.microsoft.com/office/powerpoint/2010/main" val="6590818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Light path</a:t>
            </a:r>
            <a:endParaRPr lang="zh-CN" altLang="en-US" dirty="0"/>
          </a:p>
        </p:txBody>
      </p:sp>
      <p:sp>
        <p:nvSpPr>
          <p:cNvPr id="3" name="内容占位符 2"/>
          <p:cNvSpPr>
            <a:spLocks noGrp="1"/>
          </p:cNvSpPr>
          <p:nvPr>
            <p:ph idx="1"/>
          </p:nvPr>
        </p:nvSpPr>
        <p:spPr/>
        <p:txBody>
          <a:bodyPr/>
          <a:lstStyle/>
          <a:p>
            <a:r>
              <a:rPr lang="en-US" altLang="zh-CN" dirty="0"/>
              <a:t>Sinusoidal gravitational wave</a:t>
            </a:r>
          </a:p>
          <a:p>
            <a:endParaRPr lang="en-US" altLang="zh-CN" dirty="0"/>
          </a:p>
          <a:p>
            <a:endParaRPr lang="en-US" altLang="zh-CN" dirty="0"/>
          </a:p>
          <a:p>
            <a:endParaRPr lang="en-US" altLang="zh-CN" dirty="0"/>
          </a:p>
          <a:p>
            <a:endParaRPr lang="en-US" altLang="zh-CN" dirty="0"/>
          </a:p>
          <a:p>
            <a:r>
              <a:rPr lang="en-US" altLang="zh-CN" dirty="0"/>
              <a:t>Round trip</a:t>
            </a:r>
            <a:endParaRPr lang="zh-CN" altLang="en-US" dirty="0"/>
          </a:p>
        </p:txBody>
      </p:sp>
      <p:graphicFrame>
        <p:nvGraphicFramePr>
          <p:cNvPr id="4" name="对象 3"/>
          <p:cNvGraphicFramePr>
            <a:graphicFrameLocks noChangeAspect="1"/>
          </p:cNvGraphicFramePr>
          <p:nvPr>
            <p:extLst/>
          </p:nvPr>
        </p:nvGraphicFramePr>
        <p:xfrm>
          <a:off x="2483768" y="2001342"/>
          <a:ext cx="3203575" cy="411162"/>
        </p:xfrm>
        <a:graphic>
          <a:graphicData uri="http://schemas.openxmlformats.org/presentationml/2006/ole">
            <mc:AlternateContent xmlns:mc="http://schemas.openxmlformats.org/markup-compatibility/2006">
              <mc:Choice xmlns:v="urn:schemas-microsoft-com:vml" Requires="v">
                <p:oleObj spid="_x0000_s280028" name="Formula" r:id="rId4" imgW="1615680" imgH="208440" progId="Equation.Ribbit">
                  <p:embed/>
                </p:oleObj>
              </mc:Choice>
              <mc:Fallback>
                <p:oleObj name="Formula" r:id="rId4" imgW="1615680" imgH="208440" progId="Equation.Ribbit">
                  <p:embed/>
                  <p:pic>
                    <p:nvPicPr>
                      <p:cNvPr id="4" name="对象 3"/>
                      <p:cNvPicPr/>
                      <p:nvPr/>
                    </p:nvPicPr>
                    <p:blipFill>
                      <a:blip r:embed="rId5"/>
                      <a:stretch>
                        <a:fillRect/>
                      </a:stretch>
                    </p:blipFill>
                    <p:spPr>
                      <a:xfrm>
                        <a:off x="2483768" y="2001342"/>
                        <a:ext cx="3203575" cy="411162"/>
                      </a:xfrm>
                      <a:prstGeom prst="rect">
                        <a:avLst/>
                      </a:prstGeom>
                    </p:spPr>
                  </p:pic>
                </p:oleObj>
              </mc:Fallback>
            </mc:AlternateContent>
          </a:graphicData>
        </a:graphic>
      </p:graphicFrame>
      <p:graphicFrame>
        <p:nvGraphicFramePr>
          <p:cNvPr id="5" name="对象 4"/>
          <p:cNvGraphicFramePr>
            <a:graphicFrameLocks noChangeAspect="1"/>
          </p:cNvGraphicFramePr>
          <p:nvPr>
            <p:extLst/>
          </p:nvPr>
        </p:nvGraphicFramePr>
        <p:xfrm>
          <a:off x="84138" y="2565400"/>
          <a:ext cx="8975725" cy="762000"/>
        </p:xfrm>
        <a:graphic>
          <a:graphicData uri="http://schemas.openxmlformats.org/presentationml/2006/ole">
            <mc:AlternateContent xmlns:mc="http://schemas.openxmlformats.org/markup-compatibility/2006">
              <mc:Choice xmlns:v="urn:schemas-microsoft-com:vml" Requires="v">
                <p:oleObj spid="_x0000_s280029" name="Formula" r:id="rId6" imgW="4525200" imgH="384840" progId="Equation.Ribbit">
                  <p:embed/>
                </p:oleObj>
              </mc:Choice>
              <mc:Fallback>
                <p:oleObj name="Formula" r:id="rId6" imgW="4525200" imgH="384840" progId="Equation.Ribbit">
                  <p:embed/>
                  <p:pic>
                    <p:nvPicPr>
                      <p:cNvPr id="5" name="对象 4"/>
                      <p:cNvPicPr/>
                      <p:nvPr/>
                    </p:nvPicPr>
                    <p:blipFill>
                      <a:blip r:embed="rId7"/>
                      <a:stretch>
                        <a:fillRect/>
                      </a:stretch>
                    </p:blipFill>
                    <p:spPr>
                      <a:xfrm>
                        <a:off x="84138" y="2565400"/>
                        <a:ext cx="8975725" cy="762000"/>
                      </a:xfrm>
                      <a:prstGeom prst="rect">
                        <a:avLst/>
                      </a:prstGeom>
                    </p:spPr>
                  </p:pic>
                </p:oleObj>
              </mc:Fallback>
            </mc:AlternateContent>
          </a:graphicData>
        </a:graphic>
      </p:graphicFrame>
      <p:graphicFrame>
        <p:nvGraphicFramePr>
          <p:cNvPr id="6" name="对象 5"/>
          <p:cNvGraphicFramePr>
            <a:graphicFrameLocks noChangeAspect="1"/>
          </p:cNvGraphicFramePr>
          <p:nvPr>
            <p:extLst/>
          </p:nvPr>
        </p:nvGraphicFramePr>
        <p:xfrm>
          <a:off x="2627784" y="3536992"/>
          <a:ext cx="3427412" cy="711200"/>
        </p:xfrm>
        <a:graphic>
          <a:graphicData uri="http://schemas.openxmlformats.org/presentationml/2006/ole">
            <mc:AlternateContent xmlns:mc="http://schemas.openxmlformats.org/markup-compatibility/2006">
              <mc:Choice xmlns:v="urn:schemas-microsoft-com:vml" Requires="v">
                <p:oleObj spid="_x0000_s280030" name="Formula" r:id="rId8" imgW="1728720" imgH="358200" progId="Equation.Ribbit">
                  <p:embed/>
                </p:oleObj>
              </mc:Choice>
              <mc:Fallback>
                <p:oleObj name="Formula" r:id="rId8" imgW="1728720" imgH="358200" progId="Equation.Ribbit">
                  <p:embed/>
                  <p:pic>
                    <p:nvPicPr>
                      <p:cNvPr id="6" name="对象 5"/>
                      <p:cNvPicPr/>
                      <p:nvPr/>
                    </p:nvPicPr>
                    <p:blipFill>
                      <a:blip r:embed="rId9"/>
                      <a:stretch>
                        <a:fillRect/>
                      </a:stretch>
                    </p:blipFill>
                    <p:spPr>
                      <a:xfrm>
                        <a:off x="2627784" y="3536992"/>
                        <a:ext cx="3427412" cy="711200"/>
                      </a:xfrm>
                      <a:prstGeom prst="rect">
                        <a:avLst/>
                      </a:prstGeom>
                    </p:spPr>
                  </p:pic>
                </p:oleObj>
              </mc:Fallback>
            </mc:AlternateContent>
          </a:graphicData>
        </a:graphic>
      </p:graphicFrame>
      <p:graphicFrame>
        <p:nvGraphicFramePr>
          <p:cNvPr id="7" name="对象 6"/>
          <p:cNvGraphicFramePr>
            <a:graphicFrameLocks noChangeAspect="1"/>
          </p:cNvGraphicFramePr>
          <p:nvPr>
            <p:extLst/>
          </p:nvPr>
        </p:nvGraphicFramePr>
        <p:xfrm>
          <a:off x="774700" y="4900613"/>
          <a:ext cx="7716838" cy="1082675"/>
        </p:xfrm>
        <a:graphic>
          <a:graphicData uri="http://schemas.openxmlformats.org/presentationml/2006/ole">
            <mc:AlternateContent xmlns:mc="http://schemas.openxmlformats.org/markup-compatibility/2006">
              <mc:Choice xmlns:v="urn:schemas-microsoft-com:vml" Requires="v">
                <p:oleObj spid="_x0000_s280031" name="Formula" r:id="rId10" imgW="3892680" imgH="545040" progId="Equation.Ribbit">
                  <p:embed/>
                </p:oleObj>
              </mc:Choice>
              <mc:Fallback>
                <p:oleObj name="Formula" r:id="rId10" imgW="3892680" imgH="545040" progId="Equation.Ribbit">
                  <p:embed/>
                  <p:pic>
                    <p:nvPicPr>
                      <p:cNvPr id="7" name="对象 6"/>
                      <p:cNvPicPr/>
                      <p:nvPr/>
                    </p:nvPicPr>
                    <p:blipFill>
                      <a:blip r:embed="rId11"/>
                      <a:stretch>
                        <a:fillRect/>
                      </a:stretch>
                    </p:blipFill>
                    <p:spPr>
                      <a:xfrm>
                        <a:off x="774700" y="4900613"/>
                        <a:ext cx="7716838" cy="1082675"/>
                      </a:xfrm>
                      <a:prstGeom prst="rect">
                        <a:avLst/>
                      </a:prstGeom>
                    </p:spPr>
                  </p:pic>
                </p:oleObj>
              </mc:Fallback>
            </mc:AlternateContent>
          </a:graphicData>
        </a:graphic>
      </p:graphicFrame>
      <p:graphicFrame>
        <p:nvGraphicFramePr>
          <p:cNvPr id="8" name="对象 7"/>
          <p:cNvGraphicFramePr>
            <a:graphicFrameLocks noChangeAspect="1"/>
          </p:cNvGraphicFramePr>
          <p:nvPr>
            <p:extLst/>
          </p:nvPr>
        </p:nvGraphicFramePr>
        <p:xfrm>
          <a:off x="3275856" y="6164800"/>
          <a:ext cx="1736725" cy="352425"/>
        </p:xfrm>
        <a:graphic>
          <a:graphicData uri="http://schemas.openxmlformats.org/presentationml/2006/ole">
            <mc:AlternateContent xmlns:mc="http://schemas.openxmlformats.org/markup-compatibility/2006">
              <mc:Choice xmlns:v="urn:schemas-microsoft-com:vml" Requires="v">
                <p:oleObj spid="_x0000_s280032" name="Formula" r:id="rId12" imgW="876600" imgH="177840" progId="Equation.Ribbit">
                  <p:embed/>
                </p:oleObj>
              </mc:Choice>
              <mc:Fallback>
                <p:oleObj name="Formula" r:id="rId12" imgW="876600" imgH="177840" progId="Equation.Ribbit">
                  <p:embed/>
                  <p:pic>
                    <p:nvPicPr>
                      <p:cNvPr id="8" name="对象 7"/>
                      <p:cNvPicPr/>
                      <p:nvPr/>
                    </p:nvPicPr>
                    <p:blipFill>
                      <a:blip r:embed="rId13"/>
                      <a:stretch>
                        <a:fillRect/>
                      </a:stretch>
                    </p:blipFill>
                    <p:spPr>
                      <a:xfrm>
                        <a:off x="3275856" y="6164800"/>
                        <a:ext cx="1736725" cy="352425"/>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874426C0-AF50-4591-B4C4-D60B1F3B567F}"/>
              </a:ext>
            </a:extLst>
          </p:cNvPr>
          <p:cNvGraphicFramePr>
            <a:graphicFrameLocks noChangeAspect="1"/>
          </p:cNvGraphicFramePr>
          <p:nvPr>
            <p:extLst/>
          </p:nvPr>
        </p:nvGraphicFramePr>
        <p:xfrm>
          <a:off x="5614243" y="6101195"/>
          <a:ext cx="1020763" cy="584200"/>
        </p:xfrm>
        <a:graphic>
          <a:graphicData uri="http://schemas.openxmlformats.org/presentationml/2006/ole">
            <mc:AlternateContent xmlns:mc="http://schemas.openxmlformats.org/markup-compatibility/2006">
              <mc:Choice xmlns:v="urn:schemas-microsoft-com:vml" Requires="v">
                <p:oleObj spid="_x0000_s280033" name="Formula" r:id="rId14" imgW="571680" imgH="326520" progId="Equation.Ribbit">
                  <p:embed/>
                </p:oleObj>
              </mc:Choice>
              <mc:Fallback>
                <p:oleObj name="Formula" r:id="rId14" imgW="571680" imgH="326520" progId="Equation.Ribbit">
                  <p:embed/>
                  <p:pic>
                    <p:nvPicPr>
                      <p:cNvPr id="9" name="对象 8">
                        <a:extLst>
                          <a:ext uri="{FF2B5EF4-FFF2-40B4-BE49-F238E27FC236}">
                            <a16:creationId xmlns:a16="http://schemas.microsoft.com/office/drawing/2014/main" id="{874426C0-AF50-4591-B4C4-D60B1F3B567F}"/>
                          </a:ext>
                        </a:extLst>
                      </p:cNvPr>
                      <p:cNvPicPr/>
                      <p:nvPr/>
                    </p:nvPicPr>
                    <p:blipFill>
                      <a:blip r:embed="rId15"/>
                      <a:stretch>
                        <a:fillRect/>
                      </a:stretch>
                    </p:blipFill>
                    <p:spPr>
                      <a:xfrm>
                        <a:off x="5614243" y="6101195"/>
                        <a:ext cx="1020763" cy="584200"/>
                      </a:xfrm>
                      <a:prstGeom prst="rect">
                        <a:avLst/>
                      </a:prstGeom>
                    </p:spPr>
                  </p:pic>
                </p:oleObj>
              </mc:Fallback>
            </mc:AlternateContent>
          </a:graphicData>
        </a:graphic>
      </p:graphicFrame>
    </p:spTree>
    <p:extLst>
      <p:ext uri="{BB962C8B-B14F-4D97-AF65-F5344CB8AC3E}">
        <p14:creationId xmlns:p14="http://schemas.microsoft.com/office/powerpoint/2010/main" val="26189803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E72FA26-B3FD-46B8-A6ED-BA4A316FA48B}"/>
              </a:ext>
            </a:extLst>
          </p:cNvPr>
          <p:cNvSpPr>
            <a:spLocks noGrp="1"/>
          </p:cNvSpPr>
          <p:nvPr>
            <p:ph idx="1"/>
          </p:nvPr>
        </p:nvSpPr>
        <p:spPr/>
        <p:txBody>
          <a:bodyPr/>
          <a:lstStyle/>
          <a:p>
            <a:r>
              <a:rPr lang="en-US" altLang="zh-CN" dirty="0"/>
              <a:t>Six possible polarizations</a:t>
            </a:r>
            <a:endParaRPr lang="zh-CN" altLang="en-US" dirty="0"/>
          </a:p>
        </p:txBody>
      </p:sp>
      <p:sp>
        <p:nvSpPr>
          <p:cNvPr id="3" name="标题 2">
            <a:extLst>
              <a:ext uri="{FF2B5EF4-FFF2-40B4-BE49-F238E27FC236}">
                <a16:creationId xmlns:a16="http://schemas.microsoft.com/office/drawing/2014/main" id="{D11F3141-F8EA-4B4B-AADF-931E4F91EF42}"/>
              </a:ext>
            </a:extLst>
          </p:cNvPr>
          <p:cNvSpPr>
            <a:spLocks noGrp="1"/>
          </p:cNvSpPr>
          <p:nvPr>
            <p:ph type="title"/>
          </p:nvPr>
        </p:nvSpPr>
        <p:spPr/>
        <p:txBody>
          <a:bodyPr/>
          <a:lstStyle/>
          <a:p>
            <a:r>
              <a:rPr lang="en-US" altLang="zh-CN" dirty="0"/>
              <a:t>Polarizations</a:t>
            </a:r>
            <a:endParaRPr lang="zh-CN" altLang="en-US" dirty="0"/>
          </a:p>
        </p:txBody>
      </p:sp>
      <p:sp>
        <p:nvSpPr>
          <p:cNvPr id="4" name="灯片编号占位符 3">
            <a:extLst>
              <a:ext uri="{FF2B5EF4-FFF2-40B4-BE49-F238E27FC236}">
                <a16:creationId xmlns:a16="http://schemas.microsoft.com/office/drawing/2014/main" id="{5D2C335E-8935-469C-B6B4-3B9DE1562853}"/>
              </a:ext>
            </a:extLst>
          </p:cNvPr>
          <p:cNvSpPr>
            <a:spLocks noGrp="1"/>
          </p:cNvSpPr>
          <p:nvPr>
            <p:ph type="sldNum" sz="quarter" idx="10"/>
          </p:nvPr>
        </p:nvSpPr>
        <p:spPr/>
        <p:txBody>
          <a:bodyPr/>
          <a:lstStyle/>
          <a:p>
            <a:pPr>
              <a:defRPr/>
            </a:pPr>
            <a:fld id="{F98B39E4-8372-4469-AA3E-0586529E5B05}" type="slidenum">
              <a:rPr lang="zh-CN" altLang="en-US" smtClean="0"/>
              <a:pPr>
                <a:defRPr/>
              </a:pPr>
              <a:t>18</a:t>
            </a:fld>
            <a:endParaRPr lang="zh-CN" altLang="en-US"/>
          </a:p>
        </p:txBody>
      </p:sp>
      <p:pic>
        <p:nvPicPr>
          <p:cNvPr id="5" name="图片 4">
            <a:extLst>
              <a:ext uri="{FF2B5EF4-FFF2-40B4-BE49-F238E27FC236}">
                <a16:creationId xmlns:a16="http://schemas.microsoft.com/office/drawing/2014/main" id="{F59F50C5-BCFD-4AAE-95C1-C6587EF71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204864"/>
            <a:ext cx="1579217" cy="1767846"/>
          </a:xfrm>
          <a:prstGeom prst="rect">
            <a:avLst/>
          </a:prstGeom>
        </p:spPr>
      </p:pic>
      <p:pic>
        <p:nvPicPr>
          <p:cNvPr id="6" name="图片 5">
            <a:extLst>
              <a:ext uri="{FF2B5EF4-FFF2-40B4-BE49-F238E27FC236}">
                <a16:creationId xmlns:a16="http://schemas.microsoft.com/office/drawing/2014/main" id="{9FA0643B-8779-407D-8467-85A788771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530" y="2208501"/>
            <a:ext cx="1579217" cy="1750299"/>
          </a:xfrm>
          <a:prstGeom prst="rect">
            <a:avLst/>
          </a:prstGeom>
        </p:spPr>
      </p:pic>
      <p:sp>
        <p:nvSpPr>
          <p:cNvPr id="7" name="文本框 6">
            <a:extLst>
              <a:ext uri="{FF2B5EF4-FFF2-40B4-BE49-F238E27FC236}">
                <a16:creationId xmlns:a16="http://schemas.microsoft.com/office/drawing/2014/main" id="{12DDDA07-EC88-48BB-A76F-D30B6D3633E1}"/>
              </a:ext>
            </a:extLst>
          </p:cNvPr>
          <p:cNvSpPr txBox="1"/>
          <p:nvPr/>
        </p:nvSpPr>
        <p:spPr>
          <a:xfrm>
            <a:off x="2365426" y="3724343"/>
            <a:ext cx="115929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a:t>
            </a:r>
            <a:r>
              <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rPr>
              <a:t>模</a:t>
            </a:r>
          </a:p>
        </p:txBody>
      </p:sp>
      <p:pic>
        <p:nvPicPr>
          <p:cNvPr id="8" name="图片 7">
            <a:extLst>
              <a:ext uri="{FF2B5EF4-FFF2-40B4-BE49-F238E27FC236}">
                <a16:creationId xmlns:a16="http://schemas.microsoft.com/office/drawing/2014/main" id="{91805A44-DF49-4C87-A1BC-2045F77AB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18" y="2220225"/>
            <a:ext cx="1572117" cy="1746796"/>
          </a:xfrm>
          <a:prstGeom prst="rect">
            <a:avLst/>
          </a:prstGeom>
        </p:spPr>
      </p:pic>
      <p:pic>
        <p:nvPicPr>
          <p:cNvPr id="9" name="图片 8">
            <a:extLst>
              <a:ext uri="{FF2B5EF4-FFF2-40B4-BE49-F238E27FC236}">
                <a16:creationId xmlns:a16="http://schemas.microsoft.com/office/drawing/2014/main" id="{ADA34835-7E04-42F3-A237-BC9508F459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006" y="2129268"/>
            <a:ext cx="1718652" cy="1928709"/>
          </a:xfrm>
          <a:prstGeom prst="rect">
            <a:avLst/>
          </a:prstGeom>
        </p:spPr>
      </p:pic>
      <p:pic>
        <p:nvPicPr>
          <p:cNvPr id="10" name="图片 9">
            <a:extLst>
              <a:ext uri="{FF2B5EF4-FFF2-40B4-BE49-F238E27FC236}">
                <a16:creationId xmlns:a16="http://schemas.microsoft.com/office/drawing/2014/main" id="{5B010A09-7A2F-421A-802E-12B662D9E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1166" y="4225017"/>
            <a:ext cx="1718652" cy="1923934"/>
          </a:xfrm>
          <a:prstGeom prst="rect">
            <a:avLst/>
          </a:prstGeom>
        </p:spPr>
      </p:pic>
      <p:pic>
        <p:nvPicPr>
          <p:cNvPr id="11" name="图片 10">
            <a:extLst>
              <a:ext uri="{FF2B5EF4-FFF2-40B4-BE49-F238E27FC236}">
                <a16:creationId xmlns:a16="http://schemas.microsoft.com/office/drawing/2014/main" id="{A3A31640-7BAA-4422-950A-7B5C73B29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2080" y="4192446"/>
            <a:ext cx="1718652" cy="1928710"/>
          </a:xfrm>
          <a:prstGeom prst="rect">
            <a:avLst/>
          </a:prstGeom>
        </p:spPr>
      </p:pic>
      <p:sp>
        <p:nvSpPr>
          <p:cNvPr id="12" name="文本框 11">
            <a:extLst>
              <a:ext uri="{FF2B5EF4-FFF2-40B4-BE49-F238E27FC236}">
                <a16:creationId xmlns:a16="http://schemas.microsoft.com/office/drawing/2014/main" id="{83B7F6D3-7DC9-42A4-99C2-64DC3FC3074D}"/>
              </a:ext>
            </a:extLst>
          </p:cNvPr>
          <p:cNvSpPr txBox="1"/>
          <p:nvPr/>
        </p:nvSpPr>
        <p:spPr>
          <a:xfrm>
            <a:off x="1923638" y="5100935"/>
            <a:ext cx="883575"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Scalar</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3" name="文本框 12">
            <a:extLst>
              <a:ext uri="{FF2B5EF4-FFF2-40B4-BE49-F238E27FC236}">
                <a16:creationId xmlns:a16="http://schemas.microsoft.com/office/drawing/2014/main" id="{F65607FE-6B35-4FF6-86C4-EAD9A45F3390}"/>
              </a:ext>
            </a:extLst>
          </p:cNvPr>
          <p:cNvSpPr txBox="1"/>
          <p:nvPr/>
        </p:nvSpPr>
        <p:spPr>
          <a:xfrm>
            <a:off x="6457950" y="1746036"/>
            <a:ext cx="998991"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Vector</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4" name="文本框 13">
            <a:extLst>
              <a:ext uri="{FF2B5EF4-FFF2-40B4-BE49-F238E27FC236}">
                <a16:creationId xmlns:a16="http://schemas.microsoft.com/office/drawing/2014/main" id="{1749D45C-B5E2-47ED-9820-6448F2A38CDD}"/>
              </a:ext>
            </a:extLst>
          </p:cNvPr>
          <p:cNvSpPr txBox="1"/>
          <p:nvPr/>
        </p:nvSpPr>
        <p:spPr>
          <a:xfrm>
            <a:off x="2431862" y="1779426"/>
            <a:ext cx="1031051"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Tensor</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2357217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Six possible polarizations</a:t>
            </a:r>
            <a:endParaRPr lang="zh-CN" altLang="en-US" dirty="0"/>
          </a:p>
        </p:txBody>
      </p:sp>
      <p:sp>
        <p:nvSpPr>
          <p:cNvPr id="3" name="内容占位符 2"/>
          <p:cNvSpPr>
            <a:spLocks noGrp="1"/>
          </p:cNvSpPr>
          <p:nvPr>
            <p:ph idx="1"/>
          </p:nvPr>
        </p:nvSpPr>
        <p:spPr>
          <a:xfrm>
            <a:off x="611560" y="1124744"/>
            <a:ext cx="7772400" cy="4835525"/>
          </a:xfrm>
        </p:spPr>
        <p:txBody>
          <a:bodyPr/>
          <a:lstStyle/>
          <a:p>
            <a:r>
              <a:rPr lang="en-US" altLang="zh-CN" dirty="0"/>
              <a:t>Polarization tensor</a:t>
            </a:r>
          </a:p>
          <a:p>
            <a:endParaRPr lang="en-US" altLang="zh-CN" dirty="0"/>
          </a:p>
          <a:p>
            <a:endParaRPr lang="en-US" altLang="zh-CN" dirty="0"/>
          </a:p>
          <a:p>
            <a:endParaRPr lang="en-US" altLang="zh-CN" dirty="0"/>
          </a:p>
          <a:p>
            <a:endParaRPr lang="en-US" altLang="zh-CN" dirty="0"/>
          </a:p>
          <a:p>
            <a:endParaRPr lang="en-US" altLang="zh-CN" dirty="0"/>
          </a:p>
          <a:p>
            <a:r>
              <a:rPr lang="en-US" altLang="zh-CN" dirty="0"/>
              <a:t>Detector tensor</a:t>
            </a:r>
            <a:endParaRPr lang="zh-CN" altLang="en-US" dirty="0"/>
          </a:p>
          <a:p>
            <a:endParaRPr lang="zh-CN" altLang="en-US" dirty="0"/>
          </a:p>
        </p:txBody>
      </p:sp>
      <p:pic>
        <p:nvPicPr>
          <p:cNvPr id="4" name="图片 3"/>
          <p:cNvPicPr>
            <a:picLocks noChangeAspect="1"/>
          </p:cNvPicPr>
          <p:nvPr/>
        </p:nvPicPr>
        <p:blipFill>
          <a:blip r:embed="rId4"/>
          <a:stretch>
            <a:fillRect/>
          </a:stretch>
        </p:blipFill>
        <p:spPr>
          <a:xfrm>
            <a:off x="5015624" y="1024302"/>
            <a:ext cx="3442576" cy="3645024"/>
          </a:xfrm>
          <a:prstGeom prst="rect">
            <a:avLst/>
          </a:prstGeom>
        </p:spPr>
      </p:pic>
      <p:graphicFrame>
        <p:nvGraphicFramePr>
          <p:cNvPr id="5" name="对象 4"/>
          <p:cNvGraphicFramePr>
            <a:graphicFrameLocks noChangeAspect="1"/>
          </p:cNvGraphicFramePr>
          <p:nvPr>
            <p:extLst/>
          </p:nvPr>
        </p:nvGraphicFramePr>
        <p:xfrm>
          <a:off x="395536" y="1974189"/>
          <a:ext cx="5462588" cy="1357312"/>
        </p:xfrm>
        <a:graphic>
          <a:graphicData uri="http://schemas.openxmlformats.org/presentationml/2006/ole">
            <mc:AlternateContent xmlns:mc="http://schemas.openxmlformats.org/markup-compatibility/2006">
              <mc:Choice xmlns:v="urn:schemas-microsoft-com:vml" Requires="v">
                <p:oleObj spid="_x0000_s287072" name="Formula" r:id="rId5" imgW="2756160" imgH="684720" progId="Equation.Ribbit">
                  <p:embed/>
                </p:oleObj>
              </mc:Choice>
              <mc:Fallback>
                <p:oleObj name="Formula" r:id="rId5" imgW="2756160" imgH="684720" progId="Equation.Ribbit">
                  <p:embed/>
                  <p:pic>
                    <p:nvPicPr>
                      <p:cNvPr id="5" name="对象 4"/>
                      <p:cNvPicPr/>
                      <p:nvPr/>
                    </p:nvPicPr>
                    <p:blipFill>
                      <a:blip r:embed="rId6"/>
                      <a:stretch>
                        <a:fillRect/>
                      </a:stretch>
                    </p:blipFill>
                    <p:spPr>
                      <a:xfrm>
                        <a:off x="395536" y="1974189"/>
                        <a:ext cx="5462588" cy="1357312"/>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DA514B2B-5F72-4739-825C-05C6A4B8147D}"/>
              </a:ext>
            </a:extLst>
          </p:cNvPr>
          <p:cNvGraphicFramePr>
            <a:graphicFrameLocks noChangeAspect="1"/>
          </p:cNvGraphicFramePr>
          <p:nvPr>
            <p:extLst/>
          </p:nvPr>
        </p:nvGraphicFramePr>
        <p:xfrm>
          <a:off x="971600" y="3792679"/>
          <a:ext cx="3045636" cy="629239"/>
        </p:xfrm>
        <a:graphic>
          <a:graphicData uri="http://schemas.openxmlformats.org/presentationml/2006/ole">
            <mc:AlternateContent xmlns:mc="http://schemas.openxmlformats.org/markup-compatibility/2006">
              <mc:Choice xmlns:v="urn:schemas-microsoft-com:vml" Requires="v">
                <p:oleObj spid="_x0000_s287073" name="Formula" r:id="rId7" imgW="1683000" imgH="348120" progId="Equation.Ribbit">
                  <p:embed/>
                </p:oleObj>
              </mc:Choice>
              <mc:Fallback>
                <p:oleObj name="Formula" r:id="rId7" imgW="1683000" imgH="348120" progId="Equation.Ribbit">
                  <p:embed/>
                  <p:pic>
                    <p:nvPicPr>
                      <p:cNvPr id="6" name="对象 5">
                        <a:extLst>
                          <a:ext uri="{FF2B5EF4-FFF2-40B4-BE49-F238E27FC236}">
                            <a16:creationId xmlns:a16="http://schemas.microsoft.com/office/drawing/2014/main" id="{DA514B2B-5F72-4739-825C-05C6A4B8147D}"/>
                          </a:ext>
                        </a:extLst>
                      </p:cNvPr>
                      <p:cNvPicPr/>
                      <p:nvPr/>
                    </p:nvPicPr>
                    <p:blipFill>
                      <a:blip r:embed="rId8"/>
                      <a:stretch>
                        <a:fillRect/>
                      </a:stretch>
                    </p:blipFill>
                    <p:spPr>
                      <a:xfrm>
                        <a:off x="971600" y="3792679"/>
                        <a:ext cx="3045636" cy="629239"/>
                      </a:xfrm>
                      <a:prstGeom prst="rect">
                        <a:avLst/>
                      </a:prstGeom>
                    </p:spPr>
                  </p:pic>
                </p:oleObj>
              </mc:Fallback>
            </mc:AlternateContent>
          </a:graphicData>
        </a:graphic>
      </p:graphicFrame>
      <p:graphicFrame>
        <p:nvGraphicFramePr>
          <p:cNvPr id="7" name="对象 5">
            <a:extLst>
              <a:ext uri="{FF2B5EF4-FFF2-40B4-BE49-F238E27FC236}">
                <a16:creationId xmlns:a16="http://schemas.microsoft.com/office/drawing/2014/main" id="{F241916C-F447-4883-BCAF-9A393BD33420}"/>
              </a:ext>
            </a:extLst>
          </p:cNvPr>
          <p:cNvGraphicFramePr>
            <a:graphicFrameLocks noChangeAspect="1"/>
          </p:cNvGraphicFramePr>
          <p:nvPr>
            <p:extLst/>
          </p:nvPr>
        </p:nvGraphicFramePr>
        <p:xfrm>
          <a:off x="3683056" y="4807227"/>
          <a:ext cx="420688" cy="358775"/>
        </p:xfrm>
        <a:graphic>
          <a:graphicData uri="http://schemas.openxmlformats.org/presentationml/2006/ole">
            <mc:AlternateContent xmlns:mc="http://schemas.openxmlformats.org/markup-compatibility/2006">
              <mc:Choice xmlns:v="urn:schemas-microsoft-com:vml" Requires="v">
                <p:oleObj spid="_x0000_s287074" name="Formula" r:id="rId9" imgW="212400" imgH="180360" progId="Equation.Ribbit">
                  <p:embed/>
                </p:oleObj>
              </mc:Choice>
              <mc:Fallback>
                <p:oleObj name="Formula" r:id="rId9" imgW="212400" imgH="180360" progId="Equation.Ribbit">
                  <p:embed/>
                  <p:pic>
                    <p:nvPicPr>
                      <p:cNvPr id="7" name="对象 5">
                        <a:extLst>
                          <a:ext uri="{FF2B5EF4-FFF2-40B4-BE49-F238E27FC236}">
                            <a16:creationId xmlns:a16="http://schemas.microsoft.com/office/drawing/2014/main" id="{F241916C-F447-4883-BCAF-9A393BD33420}"/>
                          </a:ext>
                        </a:extLst>
                      </p:cNvPr>
                      <p:cNvPicPr>
                        <a:picLocks noChangeAspect="1" noChangeArrowheads="1"/>
                      </p:cNvPicPr>
                      <p:nvPr/>
                    </p:nvPicPr>
                    <p:blipFill>
                      <a:blip r:embed="rId10"/>
                      <a:srcRect/>
                      <a:stretch>
                        <a:fillRect/>
                      </a:stretch>
                    </p:blipFill>
                    <p:spPr bwMode="auto">
                      <a:xfrm>
                        <a:off x="3683056" y="4807227"/>
                        <a:ext cx="4206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对象 11">
            <a:extLst>
              <a:ext uri="{FF2B5EF4-FFF2-40B4-BE49-F238E27FC236}">
                <a16:creationId xmlns:a16="http://schemas.microsoft.com/office/drawing/2014/main" id="{A663166A-1FD9-468A-8E80-D73FFBB3C7AF}"/>
              </a:ext>
            </a:extLst>
          </p:cNvPr>
          <p:cNvGraphicFramePr>
            <a:graphicFrameLocks noChangeAspect="1"/>
          </p:cNvGraphicFramePr>
          <p:nvPr>
            <p:extLst/>
          </p:nvPr>
        </p:nvGraphicFramePr>
        <p:xfrm>
          <a:off x="395536" y="5412065"/>
          <a:ext cx="5291138" cy="693737"/>
        </p:xfrm>
        <a:graphic>
          <a:graphicData uri="http://schemas.openxmlformats.org/presentationml/2006/ole">
            <mc:AlternateContent xmlns:mc="http://schemas.openxmlformats.org/markup-compatibility/2006">
              <mc:Choice xmlns:v="urn:schemas-microsoft-com:vml" Requires="v">
                <p:oleObj spid="_x0000_s287075" name="Formula" r:id="rId11" imgW="2668320" imgH="349560" progId="Equation.Ribbit">
                  <p:embed/>
                </p:oleObj>
              </mc:Choice>
              <mc:Fallback>
                <p:oleObj name="Formula" r:id="rId11" imgW="2668320" imgH="349560" progId="Equation.Ribbit">
                  <p:embed/>
                  <p:pic>
                    <p:nvPicPr>
                      <p:cNvPr id="8" name="对象 11">
                        <a:extLst>
                          <a:ext uri="{FF2B5EF4-FFF2-40B4-BE49-F238E27FC236}">
                            <a16:creationId xmlns:a16="http://schemas.microsoft.com/office/drawing/2014/main" id="{A663166A-1FD9-468A-8E80-D73FFBB3C7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536" y="5412065"/>
                        <a:ext cx="529113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对象 12">
            <a:extLst>
              <a:ext uri="{FF2B5EF4-FFF2-40B4-BE49-F238E27FC236}">
                <a16:creationId xmlns:a16="http://schemas.microsoft.com/office/drawing/2014/main" id="{06139A81-BE49-4EA6-94A8-9ABAD080D832}"/>
              </a:ext>
            </a:extLst>
          </p:cNvPr>
          <p:cNvGraphicFramePr>
            <a:graphicFrameLocks noChangeAspect="1"/>
          </p:cNvGraphicFramePr>
          <p:nvPr>
            <p:extLst/>
          </p:nvPr>
        </p:nvGraphicFramePr>
        <p:xfrm>
          <a:off x="6201024" y="5532715"/>
          <a:ext cx="1544637" cy="420687"/>
        </p:xfrm>
        <a:graphic>
          <a:graphicData uri="http://schemas.openxmlformats.org/presentationml/2006/ole">
            <mc:AlternateContent xmlns:mc="http://schemas.openxmlformats.org/markup-compatibility/2006">
              <mc:Choice xmlns:v="urn:schemas-microsoft-com:vml" Requires="v">
                <p:oleObj spid="_x0000_s287076" name="Formula" r:id="rId13" imgW="778680" imgH="213480" progId="Equation.Ribbit">
                  <p:embed/>
                </p:oleObj>
              </mc:Choice>
              <mc:Fallback>
                <p:oleObj name="Formula" r:id="rId13" imgW="778680" imgH="213480" progId="Equation.Ribbit">
                  <p:embed/>
                  <p:pic>
                    <p:nvPicPr>
                      <p:cNvPr id="9" name="对象 12">
                        <a:extLst>
                          <a:ext uri="{FF2B5EF4-FFF2-40B4-BE49-F238E27FC236}">
                            <a16:creationId xmlns:a16="http://schemas.microsoft.com/office/drawing/2014/main" id="{06139A81-BE49-4EA6-94A8-9ABAD080D8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01024" y="5532715"/>
                        <a:ext cx="15446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文本框 9">
            <a:extLst>
              <a:ext uri="{FF2B5EF4-FFF2-40B4-BE49-F238E27FC236}">
                <a16:creationId xmlns:a16="http://schemas.microsoft.com/office/drawing/2014/main" id="{FAF2C2EA-282E-4664-9BDD-D05E71110D91}"/>
              </a:ext>
            </a:extLst>
          </p:cNvPr>
          <p:cNvSpPr txBox="1"/>
          <p:nvPr/>
        </p:nvSpPr>
        <p:spPr>
          <a:xfrm>
            <a:off x="5969216" y="4952477"/>
            <a:ext cx="2317045" cy="461665"/>
          </a:xfrm>
          <a:prstGeom prst="rect">
            <a:avLst/>
          </a:prstGeom>
          <a:noFill/>
        </p:spPr>
        <p:txBody>
          <a:bodyPr wrap="none" rtlCol="0">
            <a:spAutoFit/>
          </a:bodyPr>
          <a:lstStyle/>
          <a:p>
            <a:r>
              <a:rPr lang="en-US" altLang="zh-CN" sz="2400" dirty="0">
                <a:solidFill>
                  <a:srgbClr val="0000D7"/>
                </a:solidFill>
                <a:latin typeface="+mn-lt"/>
              </a:rPr>
              <a:t>Transfer function</a:t>
            </a:r>
            <a:endParaRPr lang="zh-CN" altLang="en-US" sz="2400" dirty="0">
              <a:solidFill>
                <a:srgbClr val="0000D7"/>
              </a:solidFill>
              <a:latin typeface="+mn-lt"/>
            </a:endParaRPr>
          </a:p>
        </p:txBody>
      </p:sp>
    </p:spTree>
    <p:extLst>
      <p:ext uri="{BB962C8B-B14F-4D97-AF65-F5344CB8AC3E}">
        <p14:creationId xmlns:p14="http://schemas.microsoft.com/office/powerpoint/2010/main" val="21668149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0A20569-FA2E-4F14-8101-546D8337C980}"/>
              </a:ext>
            </a:extLst>
          </p:cNvPr>
          <p:cNvSpPr>
            <a:spLocks noGrp="1"/>
          </p:cNvSpPr>
          <p:nvPr>
            <p:ph idx="1"/>
          </p:nvPr>
        </p:nvSpPr>
        <p:spPr>
          <a:xfrm>
            <a:off x="689758" y="1032152"/>
            <a:ext cx="7772400" cy="4835525"/>
          </a:xfrm>
        </p:spPr>
        <p:txBody>
          <a:bodyPr/>
          <a:lstStyle/>
          <a:p>
            <a:r>
              <a:rPr lang="en-US" altLang="zh-CN" dirty="0"/>
              <a:t>Gravitational Waves and Detections</a:t>
            </a:r>
          </a:p>
          <a:p>
            <a:r>
              <a:rPr lang="en-US" altLang="zh-CN" dirty="0"/>
              <a:t>Antenna response</a:t>
            </a:r>
          </a:p>
          <a:p>
            <a:r>
              <a:rPr lang="en-US" altLang="zh-CN" dirty="0"/>
              <a:t>Constellations for spaceborne GW detectors</a:t>
            </a:r>
          </a:p>
          <a:p>
            <a:r>
              <a:rPr lang="en-US" altLang="zh-CN" dirty="0"/>
              <a:t>Sky localization for monochromatic source</a:t>
            </a:r>
          </a:p>
          <a:p>
            <a:r>
              <a:rPr lang="en-US" altLang="zh-CN" dirty="0"/>
              <a:t>Sky localization for merger and Ringdown sources</a:t>
            </a:r>
          </a:p>
          <a:p>
            <a:r>
              <a:rPr lang="en-US" altLang="zh-CN" dirty="0"/>
              <a:t>Conclusion</a:t>
            </a:r>
            <a:endParaRPr lang="zh-CN" altLang="en-US" dirty="0"/>
          </a:p>
        </p:txBody>
      </p:sp>
      <p:sp>
        <p:nvSpPr>
          <p:cNvPr id="3" name="标题 2">
            <a:extLst>
              <a:ext uri="{FF2B5EF4-FFF2-40B4-BE49-F238E27FC236}">
                <a16:creationId xmlns:a16="http://schemas.microsoft.com/office/drawing/2014/main" id="{71DA9A93-FDBD-4FCC-8B10-0F847C003C07}"/>
              </a:ext>
            </a:extLst>
          </p:cNvPr>
          <p:cNvSpPr>
            <a:spLocks noGrp="1"/>
          </p:cNvSpPr>
          <p:nvPr>
            <p:ph type="title"/>
          </p:nvPr>
        </p:nvSpPr>
        <p:spPr/>
        <p:txBody>
          <a:bodyPr/>
          <a:lstStyle/>
          <a:p>
            <a:r>
              <a:rPr lang="en-US" altLang="zh-CN" dirty="0"/>
              <a:t>Outline</a:t>
            </a:r>
            <a:endParaRPr lang="zh-CN" altLang="en-US" dirty="0"/>
          </a:p>
        </p:txBody>
      </p:sp>
      <p:sp>
        <p:nvSpPr>
          <p:cNvPr id="4" name="灯片编号占位符 3">
            <a:extLst>
              <a:ext uri="{FF2B5EF4-FFF2-40B4-BE49-F238E27FC236}">
                <a16:creationId xmlns:a16="http://schemas.microsoft.com/office/drawing/2014/main" id="{B9F6476C-5EFE-40E8-A7C4-058192DF05CF}"/>
              </a:ext>
            </a:extLst>
          </p:cNvPr>
          <p:cNvSpPr>
            <a:spLocks noGrp="1"/>
          </p:cNvSpPr>
          <p:nvPr>
            <p:ph type="sldNum" sz="quarter" idx="10"/>
          </p:nvPr>
        </p:nvSpPr>
        <p:spPr/>
        <p:txBody>
          <a:bodyPr/>
          <a:lstStyle/>
          <a:p>
            <a:pPr>
              <a:defRPr/>
            </a:pPr>
            <a:fld id="{F98B39E4-8372-4469-AA3E-0586529E5B05}" type="slidenum">
              <a:rPr lang="zh-CN" altLang="en-US" smtClean="0"/>
              <a:pPr>
                <a:defRPr/>
              </a:pPr>
              <a:t>2</a:t>
            </a:fld>
            <a:endParaRPr lang="zh-CN" altLang="en-US"/>
          </a:p>
        </p:txBody>
      </p:sp>
      <p:sp>
        <p:nvSpPr>
          <p:cNvPr id="5" name="文本框 4">
            <a:extLst>
              <a:ext uri="{FF2B5EF4-FFF2-40B4-BE49-F238E27FC236}">
                <a16:creationId xmlns:a16="http://schemas.microsoft.com/office/drawing/2014/main" id="{A548003C-4A8B-44A2-8298-E2EF22AE9EFC}"/>
              </a:ext>
            </a:extLst>
          </p:cNvPr>
          <p:cNvSpPr txBox="1"/>
          <p:nvPr/>
        </p:nvSpPr>
        <p:spPr>
          <a:xfrm>
            <a:off x="717758" y="5032066"/>
            <a:ext cx="6830524" cy="1754326"/>
          </a:xfrm>
          <a:prstGeom prst="rect">
            <a:avLst/>
          </a:prstGeom>
          <a:noFill/>
        </p:spPr>
        <p:txBody>
          <a:bodyPr wrap="none" rtlCol="0">
            <a:spAutoFit/>
          </a:bodyPr>
          <a:lstStyle/>
          <a:p>
            <a:r>
              <a:rPr lang="en-US" altLang="zh-CN" dirty="0">
                <a:solidFill>
                  <a:schemeClr val="bg1">
                    <a:lumMod val="40000"/>
                    <a:lumOff val="60000"/>
                  </a:schemeClr>
                </a:solidFill>
              </a:rPr>
              <a:t>Liang, Gong, Weinstein, Zhang &amp; Zhang 2019, PRD </a:t>
            </a:r>
            <a:r>
              <a:rPr lang="en-US" altLang="zh-CN" b="1" dirty="0">
                <a:solidFill>
                  <a:schemeClr val="bg1">
                    <a:lumMod val="40000"/>
                    <a:lumOff val="60000"/>
                  </a:schemeClr>
                </a:solidFill>
              </a:rPr>
              <a:t>99</a:t>
            </a:r>
            <a:r>
              <a:rPr lang="en-US" altLang="zh-CN" dirty="0">
                <a:solidFill>
                  <a:schemeClr val="bg1">
                    <a:lumMod val="40000"/>
                    <a:lumOff val="60000"/>
                  </a:schemeClr>
                </a:solidFill>
              </a:rPr>
              <a:t>, 104027;</a:t>
            </a:r>
          </a:p>
          <a:p>
            <a:r>
              <a:rPr lang="en-US" altLang="zh-CN" dirty="0">
                <a:solidFill>
                  <a:schemeClr val="bg1">
                    <a:lumMod val="40000"/>
                    <a:lumOff val="60000"/>
                  </a:schemeClr>
                </a:solidFill>
              </a:rPr>
              <a:t>Zhang, Gao, Gong, Liang, Weinstein &amp; Zhang 2019, PRD </a:t>
            </a:r>
            <a:r>
              <a:rPr lang="en-US" altLang="zh-CN" b="1" dirty="0">
                <a:solidFill>
                  <a:schemeClr val="bg1">
                    <a:lumMod val="40000"/>
                    <a:lumOff val="60000"/>
                  </a:schemeClr>
                </a:solidFill>
              </a:rPr>
              <a:t>100</a:t>
            </a:r>
            <a:r>
              <a:rPr lang="en-US" altLang="zh-CN" dirty="0">
                <a:solidFill>
                  <a:schemeClr val="bg1">
                    <a:lumMod val="40000"/>
                    <a:lumOff val="60000"/>
                  </a:schemeClr>
                </a:solidFill>
              </a:rPr>
              <a:t>, 064033;</a:t>
            </a:r>
            <a:endParaRPr lang="zh-CN" altLang="en-US" dirty="0">
              <a:solidFill>
                <a:schemeClr val="bg1">
                  <a:lumMod val="40000"/>
                  <a:lumOff val="60000"/>
                </a:schemeClr>
              </a:solidFill>
            </a:endParaRPr>
          </a:p>
          <a:p>
            <a:r>
              <a:rPr lang="en-US" altLang="zh-CN" dirty="0">
                <a:solidFill>
                  <a:schemeClr val="bg1">
                    <a:lumMod val="40000"/>
                    <a:lumOff val="60000"/>
                  </a:schemeClr>
                </a:solidFill>
              </a:rPr>
              <a:t>Zhang, Gao, Gong, Wang, Weinstein &amp; Zhang 2020, PRD </a:t>
            </a:r>
            <a:r>
              <a:rPr lang="en-US" altLang="zh-CN" b="1" dirty="0">
                <a:solidFill>
                  <a:schemeClr val="bg1">
                    <a:lumMod val="40000"/>
                    <a:lumOff val="60000"/>
                  </a:schemeClr>
                </a:solidFill>
              </a:rPr>
              <a:t>101</a:t>
            </a:r>
            <a:r>
              <a:rPr lang="en-US" altLang="zh-CN" dirty="0">
                <a:solidFill>
                  <a:schemeClr val="bg1">
                    <a:lumMod val="40000"/>
                    <a:lumOff val="60000"/>
                  </a:schemeClr>
                </a:solidFill>
              </a:rPr>
              <a:t>, 124027;</a:t>
            </a:r>
            <a:endParaRPr lang="zh-CN" altLang="en-US" dirty="0">
              <a:solidFill>
                <a:schemeClr val="bg1">
                  <a:lumMod val="40000"/>
                  <a:lumOff val="60000"/>
                </a:schemeClr>
              </a:solidFill>
            </a:endParaRPr>
          </a:p>
          <a:p>
            <a:r>
              <a:rPr lang="en-US" altLang="zh-CN" dirty="0">
                <a:solidFill>
                  <a:schemeClr val="bg1">
                    <a:lumMod val="40000"/>
                    <a:lumOff val="60000"/>
                  </a:schemeClr>
                </a:solidFill>
              </a:rPr>
              <a:t>Zhang, Gong, Liu, Wang &amp; Zhang 2021, PRD </a:t>
            </a:r>
            <a:r>
              <a:rPr lang="en-US" altLang="zh-CN" b="1" dirty="0">
                <a:solidFill>
                  <a:schemeClr val="bg1">
                    <a:lumMod val="40000"/>
                    <a:lumOff val="60000"/>
                  </a:schemeClr>
                </a:solidFill>
              </a:rPr>
              <a:t>103</a:t>
            </a:r>
            <a:r>
              <a:rPr lang="en-US" altLang="zh-CN" dirty="0">
                <a:solidFill>
                  <a:schemeClr val="bg1">
                    <a:lumMod val="40000"/>
                    <a:lumOff val="60000"/>
                  </a:schemeClr>
                </a:solidFill>
              </a:rPr>
              <a:t>, 103013;</a:t>
            </a:r>
            <a:endParaRPr lang="zh-CN" altLang="en-US" dirty="0">
              <a:solidFill>
                <a:schemeClr val="bg1">
                  <a:lumMod val="40000"/>
                  <a:lumOff val="60000"/>
                </a:schemeClr>
              </a:solidFill>
            </a:endParaRPr>
          </a:p>
          <a:p>
            <a:r>
              <a:rPr lang="en-US" altLang="zh-CN" dirty="0">
                <a:solidFill>
                  <a:schemeClr val="bg1">
                    <a:lumMod val="40000"/>
                    <a:lumOff val="60000"/>
                  </a:schemeClr>
                </a:solidFill>
              </a:rPr>
              <a:t>Zhang, Gong, Wang &amp; Zhang 2021, PRD </a:t>
            </a:r>
            <a:r>
              <a:rPr lang="en-US" altLang="zh-CN" b="1" dirty="0">
                <a:solidFill>
                  <a:schemeClr val="bg1">
                    <a:lumMod val="40000"/>
                    <a:lumOff val="60000"/>
                  </a:schemeClr>
                </a:solidFill>
              </a:rPr>
              <a:t>103</a:t>
            </a:r>
            <a:r>
              <a:rPr lang="en-US" altLang="zh-CN" dirty="0">
                <a:solidFill>
                  <a:schemeClr val="bg1">
                    <a:lumMod val="40000"/>
                    <a:lumOff val="60000"/>
                  </a:schemeClr>
                </a:solidFill>
              </a:rPr>
              <a:t>, 104066;</a:t>
            </a:r>
            <a:endParaRPr lang="en-US" altLang="zh-CN" dirty="0">
              <a:solidFill>
                <a:schemeClr val="tx2"/>
              </a:solidFill>
              <a:latin typeface="+mn-lt"/>
            </a:endParaRPr>
          </a:p>
          <a:p>
            <a:r>
              <a:rPr lang="en-US" altLang="zh-CN" dirty="0">
                <a:solidFill>
                  <a:schemeClr val="bg1">
                    <a:lumMod val="40000"/>
                    <a:lumOff val="60000"/>
                  </a:schemeClr>
                </a:solidFill>
              </a:rPr>
              <a:t>Zhang, Gong &amp; Zhang, 2105.11279</a:t>
            </a:r>
            <a:endParaRPr lang="zh-CN" altLang="en-US" dirty="0">
              <a:solidFill>
                <a:schemeClr val="bg1">
                  <a:lumMod val="40000"/>
                  <a:lumOff val="60000"/>
                </a:schemeClr>
              </a:solidFill>
            </a:endParaRPr>
          </a:p>
        </p:txBody>
      </p:sp>
    </p:spTree>
    <p:extLst>
      <p:ext uri="{BB962C8B-B14F-4D97-AF65-F5344CB8AC3E}">
        <p14:creationId xmlns:p14="http://schemas.microsoft.com/office/powerpoint/2010/main" val="15617487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Interferometer</a:t>
            </a:r>
            <a:endParaRPr lang="zh-CN" altLang="en-US" dirty="0"/>
          </a:p>
        </p:txBody>
      </p:sp>
      <p:sp>
        <p:nvSpPr>
          <p:cNvPr id="3" name="内容占位符 2"/>
          <p:cNvSpPr>
            <a:spLocks noGrp="1"/>
          </p:cNvSpPr>
          <p:nvPr>
            <p:ph idx="1"/>
          </p:nvPr>
        </p:nvSpPr>
        <p:spPr>
          <a:xfrm>
            <a:off x="594878" y="1124744"/>
            <a:ext cx="7772400" cy="4835525"/>
          </a:xfrm>
        </p:spPr>
        <p:txBody>
          <a:bodyPr/>
          <a:lstStyle/>
          <a:p>
            <a:r>
              <a:rPr lang="en-US" altLang="zh-CN" dirty="0"/>
              <a:t>Detector tensor</a:t>
            </a:r>
            <a:endParaRPr lang="zh-CN" altLang="en-US" dirty="0"/>
          </a:p>
        </p:txBody>
      </p:sp>
      <p:graphicFrame>
        <p:nvGraphicFramePr>
          <p:cNvPr id="6" name="对象 5"/>
          <p:cNvGraphicFramePr>
            <a:graphicFrameLocks noChangeAspect="1"/>
          </p:cNvGraphicFramePr>
          <p:nvPr>
            <p:extLst>
              <p:ext uri="{D42A27DB-BD31-4B8C-83A1-F6EECF244321}">
                <p14:modId xmlns:p14="http://schemas.microsoft.com/office/powerpoint/2010/main" val="3844764194"/>
              </p:ext>
            </p:extLst>
          </p:nvPr>
        </p:nvGraphicFramePr>
        <p:xfrm>
          <a:off x="2656204" y="1794595"/>
          <a:ext cx="5249862" cy="655638"/>
        </p:xfrm>
        <a:graphic>
          <a:graphicData uri="http://schemas.openxmlformats.org/presentationml/2006/ole">
            <mc:AlternateContent xmlns:mc="http://schemas.openxmlformats.org/markup-compatibility/2006">
              <mc:Choice xmlns:v="urn:schemas-microsoft-com:vml" Requires="v">
                <p:oleObj spid="_x0000_s281878" name="Formula" r:id="rId4" imgW="2648160" imgH="330480" progId="Equation.Ribbit">
                  <p:embed/>
                </p:oleObj>
              </mc:Choice>
              <mc:Fallback>
                <p:oleObj name="Formula" r:id="rId4" imgW="2648160" imgH="330480" progId="Equation.Ribbit">
                  <p:embed/>
                  <p:pic>
                    <p:nvPicPr>
                      <p:cNvPr id="6" name="对象 5"/>
                      <p:cNvPicPr/>
                      <p:nvPr/>
                    </p:nvPicPr>
                    <p:blipFill>
                      <a:blip r:embed="rId5"/>
                      <a:stretch>
                        <a:fillRect/>
                      </a:stretch>
                    </p:blipFill>
                    <p:spPr>
                      <a:xfrm>
                        <a:off x="2656204" y="1794595"/>
                        <a:ext cx="5249862" cy="655638"/>
                      </a:xfrm>
                      <a:prstGeom prst="rect">
                        <a:avLst/>
                      </a:prstGeom>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1993917575"/>
              </p:ext>
            </p:extLst>
          </p:nvPr>
        </p:nvGraphicFramePr>
        <p:xfrm>
          <a:off x="472704" y="3293447"/>
          <a:ext cx="8450262" cy="1592262"/>
        </p:xfrm>
        <a:graphic>
          <a:graphicData uri="http://schemas.openxmlformats.org/presentationml/2006/ole">
            <mc:AlternateContent xmlns:mc="http://schemas.openxmlformats.org/markup-compatibility/2006">
              <mc:Choice xmlns:v="urn:schemas-microsoft-com:vml" Requires="v">
                <p:oleObj spid="_x0000_s281879" name="Formula" r:id="rId6" imgW="4262400" imgH="802800" progId="Equation.Ribbit">
                  <p:embed/>
                </p:oleObj>
              </mc:Choice>
              <mc:Fallback>
                <p:oleObj name="Formula" r:id="rId6" imgW="4262400" imgH="802800" progId="Equation.Ribbit">
                  <p:embed/>
                  <p:pic>
                    <p:nvPicPr>
                      <p:cNvPr id="7" name="对象 6"/>
                      <p:cNvPicPr/>
                      <p:nvPr/>
                    </p:nvPicPr>
                    <p:blipFill>
                      <a:blip r:embed="rId7"/>
                      <a:stretch>
                        <a:fillRect/>
                      </a:stretch>
                    </p:blipFill>
                    <p:spPr>
                      <a:xfrm>
                        <a:off x="472704" y="3293447"/>
                        <a:ext cx="8450262" cy="1592262"/>
                      </a:xfrm>
                      <a:prstGeom prst="rect">
                        <a:avLst/>
                      </a:prstGeom>
                    </p:spPr>
                  </p:pic>
                </p:oleObj>
              </mc:Fallback>
            </mc:AlternateContent>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3251786276"/>
              </p:ext>
            </p:extLst>
          </p:nvPr>
        </p:nvGraphicFramePr>
        <p:xfrm>
          <a:off x="5086577" y="5211143"/>
          <a:ext cx="1706562" cy="352425"/>
        </p:xfrm>
        <a:graphic>
          <a:graphicData uri="http://schemas.openxmlformats.org/presentationml/2006/ole">
            <mc:AlternateContent xmlns:mc="http://schemas.openxmlformats.org/markup-compatibility/2006">
              <mc:Choice xmlns:v="urn:schemas-microsoft-com:vml" Requires="v">
                <p:oleObj spid="_x0000_s281880" name="Formula" r:id="rId8" imgW="860040" imgH="177840" progId="Equation.Ribbit">
                  <p:embed/>
                </p:oleObj>
              </mc:Choice>
              <mc:Fallback>
                <p:oleObj name="Formula" r:id="rId8" imgW="860040" imgH="177840" progId="Equation.Ribbit">
                  <p:embed/>
                  <p:pic>
                    <p:nvPicPr>
                      <p:cNvPr id="13" name="对象 12"/>
                      <p:cNvPicPr/>
                      <p:nvPr/>
                    </p:nvPicPr>
                    <p:blipFill>
                      <a:blip r:embed="rId9"/>
                      <a:stretch>
                        <a:fillRect/>
                      </a:stretch>
                    </p:blipFill>
                    <p:spPr>
                      <a:xfrm>
                        <a:off x="5086577" y="5211143"/>
                        <a:ext cx="1706562" cy="352425"/>
                      </a:xfrm>
                      <a:prstGeom prst="rect">
                        <a:avLst/>
                      </a:prstGeom>
                    </p:spPr>
                  </p:pic>
                </p:oleObj>
              </mc:Fallback>
            </mc:AlternateContent>
          </a:graphicData>
        </a:graphic>
      </p:graphicFrame>
      <p:sp>
        <p:nvSpPr>
          <p:cNvPr id="4" name="文本框 3">
            <a:extLst>
              <a:ext uri="{FF2B5EF4-FFF2-40B4-BE49-F238E27FC236}">
                <a16:creationId xmlns:a16="http://schemas.microsoft.com/office/drawing/2014/main" id="{D05B69CF-E8FF-4677-BC85-4958F251DBE6}"/>
              </a:ext>
            </a:extLst>
          </p:cNvPr>
          <p:cNvSpPr txBox="1"/>
          <p:nvPr/>
        </p:nvSpPr>
        <p:spPr>
          <a:xfrm>
            <a:off x="438195" y="1853476"/>
            <a:ext cx="2071401" cy="461665"/>
          </a:xfrm>
          <a:prstGeom prst="rect">
            <a:avLst/>
          </a:prstGeom>
          <a:noFill/>
        </p:spPr>
        <p:txBody>
          <a:bodyPr wrap="none" rtlCol="0">
            <a:spAutoFit/>
          </a:bodyPr>
          <a:lstStyle/>
          <a:p>
            <a:r>
              <a:rPr lang="en-US" altLang="zh-CN" sz="2400" dirty="0">
                <a:solidFill>
                  <a:srgbClr val="0000D7"/>
                </a:solidFill>
                <a:latin typeface="+mn-lt"/>
              </a:rPr>
              <a:t>Detector tensor</a:t>
            </a:r>
            <a:endParaRPr lang="zh-CN" altLang="en-US" sz="2400" dirty="0">
              <a:solidFill>
                <a:srgbClr val="0000D7"/>
              </a:solidFill>
              <a:latin typeface="+mn-lt"/>
            </a:endParaRPr>
          </a:p>
        </p:txBody>
      </p:sp>
      <p:sp>
        <p:nvSpPr>
          <p:cNvPr id="8" name="文本框 7">
            <a:extLst>
              <a:ext uri="{FF2B5EF4-FFF2-40B4-BE49-F238E27FC236}">
                <a16:creationId xmlns:a16="http://schemas.microsoft.com/office/drawing/2014/main" id="{BD2932BC-AD48-415C-9647-5BBCA30105BA}"/>
              </a:ext>
            </a:extLst>
          </p:cNvPr>
          <p:cNvSpPr txBox="1"/>
          <p:nvPr/>
        </p:nvSpPr>
        <p:spPr>
          <a:xfrm>
            <a:off x="2564348" y="5104041"/>
            <a:ext cx="2522229" cy="461665"/>
          </a:xfrm>
          <a:prstGeom prst="rect">
            <a:avLst/>
          </a:prstGeom>
          <a:noFill/>
        </p:spPr>
        <p:txBody>
          <a:bodyPr wrap="none" rtlCol="0">
            <a:spAutoFit/>
          </a:bodyPr>
          <a:lstStyle/>
          <a:p>
            <a:r>
              <a:rPr lang="en-US" altLang="zh-CN" sz="2400" dirty="0">
                <a:solidFill>
                  <a:srgbClr val="0000D7"/>
                </a:solidFill>
                <a:latin typeface="+mn-lt"/>
              </a:rPr>
              <a:t>Transfer frequency</a:t>
            </a:r>
            <a:endParaRPr lang="zh-CN" altLang="en-US" sz="2400" dirty="0">
              <a:solidFill>
                <a:srgbClr val="0000D7"/>
              </a:solidFill>
              <a:latin typeface="+mn-lt"/>
            </a:endParaRPr>
          </a:p>
        </p:txBody>
      </p:sp>
      <p:sp>
        <p:nvSpPr>
          <p:cNvPr id="11" name="文本框 10">
            <a:extLst>
              <a:ext uri="{FF2B5EF4-FFF2-40B4-BE49-F238E27FC236}">
                <a16:creationId xmlns:a16="http://schemas.microsoft.com/office/drawing/2014/main" id="{43F0F2F1-6518-4AC4-A056-26E2159D8D00}"/>
              </a:ext>
            </a:extLst>
          </p:cNvPr>
          <p:cNvSpPr txBox="1"/>
          <p:nvPr/>
        </p:nvSpPr>
        <p:spPr>
          <a:xfrm>
            <a:off x="441275" y="2650215"/>
            <a:ext cx="2465740" cy="461665"/>
          </a:xfrm>
          <a:prstGeom prst="rect">
            <a:avLst/>
          </a:prstGeom>
          <a:noFill/>
        </p:spPr>
        <p:txBody>
          <a:bodyPr wrap="none" rtlCol="0">
            <a:spAutoFit/>
          </a:bodyPr>
          <a:lstStyle/>
          <a:p>
            <a:r>
              <a:rPr lang="en-US" altLang="zh-CN" sz="2400" dirty="0">
                <a:solidFill>
                  <a:srgbClr val="0000D7"/>
                </a:solidFill>
                <a:latin typeface="+mn-lt"/>
              </a:rPr>
              <a:t>Response function</a:t>
            </a:r>
            <a:endParaRPr lang="zh-CN" altLang="en-US" sz="2400" dirty="0">
              <a:solidFill>
                <a:srgbClr val="0000D7"/>
              </a:solidFill>
              <a:latin typeface="+mn-lt"/>
            </a:endParaRPr>
          </a:p>
        </p:txBody>
      </p:sp>
      <p:graphicFrame>
        <p:nvGraphicFramePr>
          <p:cNvPr id="10" name="对象 9">
            <a:extLst>
              <a:ext uri="{FF2B5EF4-FFF2-40B4-BE49-F238E27FC236}">
                <a16:creationId xmlns:a16="http://schemas.microsoft.com/office/drawing/2014/main" id="{E57FDABA-1CB9-4248-9234-5A81228690A8}"/>
              </a:ext>
            </a:extLst>
          </p:cNvPr>
          <p:cNvGraphicFramePr>
            <a:graphicFrameLocks noChangeAspect="1"/>
          </p:cNvGraphicFramePr>
          <p:nvPr>
            <p:extLst>
              <p:ext uri="{D42A27DB-BD31-4B8C-83A1-F6EECF244321}">
                <p14:modId xmlns:p14="http://schemas.microsoft.com/office/powerpoint/2010/main" val="2249598045"/>
              </p:ext>
            </p:extLst>
          </p:nvPr>
        </p:nvGraphicFramePr>
        <p:xfrm>
          <a:off x="586850" y="5639593"/>
          <a:ext cx="7716838" cy="1082675"/>
        </p:xfrm>
        <a:graphic>
          <a:graphicData uri="http://schemas.openxmlformats.org/presentationml/2006/ole">
            <mc:AlternateContent xmlns:mc="http://schemas.openxmlformats.org/markup-compatibility/2006">
              <mc:Choice xmlns:v="urn:schemas-microsoft-com:vml" Requires="v">
                <p:oleObj spid="_x0000_s281881" name="Formula" r:id="rId10" imgW="3892680" imgH="545040" progId="Equation.Ribbit">
                  <p:embed/>
                </p:oleObj>
              </mc:Choice>
              <mc:Fallback>
                <p:oleObj name="Formula" r:id="rId10" imgW="3892680" imgH="545040" progId="Equation.Ribbit">
                  <p:embed/>
                  <p:pic>
                    <p:nvPicPr>
                      <p:cNvPr id="7" name="对象 6"/>
                      <p:cNvPicPr/>
                      <p:nvPr/>
                    </p:nvPicPr>
                    <p:blipFill>
                      <a:blip r:embed="rId11"/>
                      <a:stretch>
                        <a:fillRect/>
                      </a:stretch>
                    </p:blipFill>
                    <p:spPr>
                      <a:xfrm>
                        <a:off x="586850" y="5639593"/>
                        <a:ext cx="7716838" cy="1082675"/>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AE43051A-7559-4D6B-B3A6-45A72D9D61FD}"/>
              </a:ext>
            </a:extLst>
          </p:cNvPr>
          <p:cNvGraphicFramePr>
            <a:graphicFrameLocks noChangeAspect="1"/>
          </p:cNvGraphicFramePr>
          <p:nvPr>
            <p:extLst>
              <p:ext uri="{D42A27DB-BD31-4B8C-83A1-F6EECF244321}">
                <p14:modId xmlns:p14="http://schemas.microsoft.com/office/powerpoint/2010/main" val="961117523"/>
              </p:ext>
            </p:extLst>
          </p:nvPr>
        </p:nvGraphicFramePr>
        <p:xfrm>
          <a:off x="6586729" y="2508184"/>
          <a:ext cx="1917700" cy="657225"/>
        </p:xfrm>
        <a:graphic>
          <a:graphicData uri="http://schemas.openxmlformats.org/presentationml/2006/ole">
            <mc:AlternateContent xmlns:mc="http://schemas.openxmlformats.org/markup-compatibility/2006">
              <mc:Choice xmlns:v="urn:schemas-microsoft-com:vml" Requires="v">
                <p:oleObj spid="_x0000_s281882" name="Formula" r:id="rId12" imgW="966600" imgH="331560" progId="Equation.Ribbit">
                  <p:embed/>
                </p:oleObj>
              </mc:Choice>
              <mc:Fallback>
                <p:oleObj name="Formula" r:id="rId12" imgW="966600" imgH="331560" progId="Equation.Ribbit">
                  <p:embed/>
                  <p:pic>
                    <p:nvPicPr>
                      <p:cNvPr id="6" name="对象 5"/>
                      <p:cNvPicPr/>
                      <p:nvPr/>
                    </p:nvPicPr>
                    <p:blipFill>
                      <a:blip r:embed="rId13"/>
                      <a:stretch>
                        <a:fillRect/>
                      </a:stretch>
                    </p:blipFill>
                    <p:spPr>
                      <a:xfrm>
                        <a:off x="6586729" y="2508184"/>
                        <a:ext cx="1917700" cy="657225"/>
                      </a:xfrm>
                      <a:prstGeom prst="rect">
                        <a:avLst/>
                      </a:prstGeom>
                    </p:spPr>
                  </p:pic>
                </p:oleObj>
              </mc:Fallback>
            </mc:AlternateContent>
          </a:graphicData>
        </a:graphic>
      </p:graphicFrame>
    </p:spTree>
    <p:extLst>
      <p:ext uri="{BB962C8B-B14F-4D97-AF65-F5344CB8AC3E}">
        <p14:creationId xmlns:p14="http://schemas.microsoft.com/office/powerpoint/2010/main" val="1622285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内容占位符 2"/>
          <p:cNvSpPr>
            <a:spLocks noGrp="1"/>
          </p:cNvSpPr>
          <p:nvPr>
            <p:ph idx="1"/>
          </p:nvPr>
        </p:nvSpPr>
        <p:spPr/>
        <p:txBody>
          <a:bodyPr/>
          <a:lstStyle/>
          <a:p>
            <a:r>
              <a:rPr lang="en-US" altLang="zh-CN"/>
              <a:t>Response function</a:t>
            </a:r>
            <a:endParaRPr lang="zh-CN" altLang="en-US"/>
          </a:p>
        </p:txBody>
      </p:sp>
      <p:sp>
        <p:nvSpPr>
          <p:cNvPr id="5" name="标题 1"/>
          <p:cNvSpPr txBox="1">
            <a:spLocks/>
          </p:cNvSpPr>
          <p:nvPr/>
        </p:nvSpPr>
        <p:spPr bwMode="auto">
          <a:xfrm>
            <a:off x="827088" y="14605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kumimoji="1" sz="3600">
                <a:solidFill>
                  <a:srgbClr val="0000CC"/>
                </a:solidFill>
                <a:latin typeface="+mj-lt"/>
                <a:ea typeface="+mj-ea"/>
                <a:cs typeface="+mj-cs"/>
              </a:defRPr>
            </a:lvl1pPr>
            <a:lvl2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2pPr>
            <a:lvl3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3pPr>
            <a:lvl4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4pPr>
            <a:lvl5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5pPr>
            <a:lvl6pPr marL="4572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6pPr>
            <a:lvl7pPr marL="9144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7pPr>
            <a:lvl8pPr marL="13716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8pPr>
            <a:lvl9pPr marL="18288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9pPr>
          </a:lstStyle>
          <a:p>
            <a:pPr>
              <a:defRPr/>
            </a:pPr>
            <a:r>
              <a:rPr lang="en-US" altLang="zh-CN" kern="0" dirty="0"/>
              <a:t>Antenna response function</a:t>
            </a:r>
            <a:endParaRPr lang="zh-CN" altLang="en-US" kern="0" dirty="0"/>
          </a:p>
        </p:txBody>
      </p:sp>
      <p:graphicFrame>
        <p:nvGraphicFramePr>
          <p:cNvPr id="133124" name="对象 4"/>
          <p:cNvGraphicFramePr>
            <a:graphicFrameLocks noChangeAspect="1"/>
          </p:cNvGraphicFramePr>
          <p:nvPr>
            <p:extLst/>
          </p:nvPr>
        </p:nvGraphicFramePr>
        <p:xfrm>
          <a:off x="1043608" y="2599828"/>
          <a:ext cx="1541463" cy="420688"/>
        </p:xfrm>
        <a:graphic>
          <a:graphicData uri="http://schemas.openxmlformats.org/presentationml/2006/ole">
            <mc:AlternateContent xmlns:mc="http://schemas.openxmlformats.org/markup-compatibility/2006">
              <mc:Choice xmlns:v="urn:schemas-microsoft-com:vml" Requires="v">
                <p:oleObj spid="_x0000_s283021" name="Formula" r:id="rId3" imgW="777240" imgH="213480" progId="Equation.Ribbit">
                  <p:embed/>
                </p:oleObj>
              </mc:Choice>
              <mc:Fallback>
                <p:oleObj name="Formula" r:id="rId3" imgW="777240" imgH="213480" progId="Equation.Ribbit">
                  <p:embed/>
                  <p:pic>
                    <p:nvPicPr>
                      <p:cNvPr id="133124" name="对象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599828"/>
                        <a:ext cx="15414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25" name="对象 6"/>
          <p:cNvGraphicFramePr>
            <a:graphicFrameLocks noChangeAspect="1"/>
          </p:cNvGraphicFramePr>
          <p:nvPr>
            <p:extLst/>
          </p:nvPr>
        </p:nvGraphicFramePr>
        <p:xfrm>
          <a:off x="496888" y="3105150"/>
          <a:ext cx="8431212" cy="3176588"/>
        </p:xfrm>
        <a:graphic>
          <a:graphicData uri="http://schemas.openxmlformats.org/presentationml/2006/ole">
            <mc:AlternateContent xmlns:mc="http://schemas.openxmlformats.org/markup-compatibility/2006">
              <mc:Choice xmlns:v="urn:schemas-microsoft-com:vml" Requires="v">
                <p:oleObj spid="_x0000_s283022" name="Formula" r:id="rId5" imgW="3986640" imgH="1507680" progId="Equation.Ribbit">
                  <p:embed/>
                </p:oleObj>
              </mc:Choice>
              <mc:Fallback>
                <p:oleObj name="Formula" r:id="rId5" imgW="3986640" imgH="1507680" progId="Equation.Ribbit">
                  <p:embed/>
                  <p:pic>
                    <p:nvPicPr>
                      <p:cNvPr id="133125" name="对象 6"/>
                      <p:cNvPicPr>
                        <a:picLocks noChangeAspect="1" noChangeArrowheads="1"/>
                      </p:cNvPicPr>
                      <p:nvPr/>
                    </p:nvPicPr>
                    <p:blipFill>
                      <a:blip r:embed="rId6"/>
                      <a:srcRect/>
                      <a:stretch>
                        <a:fillRect/>
                      </a:stretch>
                    </p:blipFill>
                    <p:spPr bwMode="auto">
                      <a:xfrm>
                        <a:off x="496888" y="3105150"/>
                        <a:ext cx="8431212" cy="3176588"/>
                      </a:xfrm>
                      <a:prstGeom prst="rect">
                        <a:avLst/>
                      </a:prstGeom>
                      <a:noFill/>
                      <a:ln>
                        <a:noFill/>
                      </a:ln>
                      <a:extLst/>
                    </p:spPr>
                  </p:pic>
                </p:oleObj>
              </mc:Fallback>
            </mc:AlternateContent>
          </a:graphicData>
        </a:graphic>
      </p:graphicFrame>
      <p:graphicFrame>
        <p:nvGraphicFramePr>
          <p:cNvPr id="6" name="对象 5">
            <a:extLst>
              <a:ext uri="{FF2B5EF4-FFF2-40B4-BE49-F238E27FC236}">
                <a16:creationId xmlns:a16="http://schemas.microsoft.com/office/drawing/2014/main" id="{B5B20D6C-F6E0-47DF-AC11-2B5BF537D4FC}"/>
              </a:ext>
            </a:extLst>
          </p:cNvPr>
          <p:cNvGraphicFramePr>
            <a:graphicFrameLocks noChangeAspect="1"/>
          </p:cNvGraphicFramePr>
          <p:nvPr>
            <p:extLst/>
          </p:nvPr>
        </p:nvGraphicFramePr>
        <p:xfrm>
          <a:off x="4262611" y="1481138"/>
          <a:ext cx="3311525" cy="352425"/>
        </p:xfrm>
        <a:graphic>
          <a:graphicData uri="http://schemas.openxmlformats.org/presentationml/2006/ole">
            <mc:AlternateContent xmlns:mc="http://schemas.openxmlformats.org/markup-compatibility/2006">
              <mc:Choice xmlns:v="urn:schemas-microsoft-com:vml" Requires="v">
                <p:oleObj spid="_x0000_s283023" name="Formula" r:id="rId7" imgW="1670400" imgH="177840" progId="Equation.Ribbit">
                  <p:embed/>
                </p:oleObj>
              </mc:Choice>
              <mc:Fallback>
                <p:oleObj name="Formula" r:id="rId7" imgW="1670400" imgH="177840" progId="Equation.Ribbit">
                  <p:embed/>
                  <p:pic>
                    <p:nvPicPr>
                      <p:cNvPr id="6" name="对象 5">
                        <a:extLst>
                          <a:ext uri="{FF2B5EF4-FFF2-40B4-BE49-F238E27FC236}">
                            <a16:creationId xmlns:a16="http://schemas.microsoft.com/office/drawing/2014/main" id="{B5B20D6C-F6E0-47DF-AC11-2B5BF537D4FC}"/>
                          </a:ext>
                        </a:extLst>
                      </p:cNvPr>
                      <p:cNvPicPr/>
                      <p:nvPr/>
                    </p:nvPicPr>
                    <p:blipFill>
                      <a:blip r:embed="rId8"/>
                      <a:stretch>
                        <a:fillRect/>
                      </a:stretch>
                    </p:blipFill>
                    <p:spPr>
                      <a:xfrm>
                        <a:off x="4262611" y="1481138"/>
                        <a:ext cx="3311525" cy="352425"/>
                      </a:xfrm>
                      <a:prstGeom prst="rect">
                        <a:avLst/>
                      </a:prstGeom>
                    </p:spPr>
                  </p:pic>
                </p:oleObj>
              </mc:Fallback>
            </mc:AlternateContent>
          </a:graphicData>
        </a:graphic>
      </p:graphicFrame>
      <p:graphicFrame>
        <p:nvGraphicFramePr>
          <p:cNvPr id="7" name="对象 5">
            <a:extLst>
              <a:ext uri="{FF2B5EF4-FFF2-40B4-BE49-F238E27FC236}">
                <a16:creationId xmlns:a16="http://schemas.microsoft.com/office/drawing/2014/main" id="{ED0B39E6-02F4-442A-9282-BB299DF88187}"/>
              </a:ext>
            </a:extLst>
          </p:cNvPr>
          <p:cNvGraphicFramePr>
            <a:graphicFrameLocks noChangeAspect="1"/>
          </p:cNvGraphicFramePr>
          <p:nvPr>
            <p:extLst/>
          </p:nvPr>
        </p:nvGraphicFramePr>
        <p:xfrm>
          <a:off x="1009615" y="2002189"/>
          <a:ext cx="2552700" cy="406400"/>
        </p:xfrm>
        <a:graphic>
          <a:graphicData uri="http://schemas.openxmlformats.org/presentationml/2006/ole">
            <mc:AlternateContent xmlns:mc="http://schemas.openxmlformats.org/markup-compatibility/2006">
              <mc:Choice xmlns:v="urn:schemas-microsoft-com:vml" Requires="v">
                <p:oleObj spid="_x0000_s283024" name="Formula" r:id="rId9" imgW="1288080" imgH="204480" progId="Equation.Ribbit">
                  <p:embed/>
                </p:oleObj>
              </mc:Choice>
              <mc:Fallback>
                <p:oleObj name="Formula" r:id="rId9" imgW="1288080" imgH="204480" progId="Equation.Ribbit">
                  <p:embed/>
                  <p:pic>
                    <p:nvPicPr>
                      <p:cNvPr id="7" name="对象 5">
                        <a:extLst>
                          <a:ext uri="{FF2B5EF4-FFF2-40B4-BE49-F238E27FC236}">
                            <a16:creationId xmlns:a16="http://schemas.microsoft.com/office/drawing/2014/main" id="{ED0B39E6-02F4-442A-9282-BB299DF881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615" y="2002189"/>
                        <a:ext cx="2552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文本框 1">
            <a:extLst>
              <a:ext uri="{FF2B5EF4-FFF2-40B4-BE49-F238E27FC236}">
                <a16:creationId xmlns:a16="http://schemas.microsoft.com/office/drawing/2014/main" id="{7121C050-4083-4A44-862A-946F64688287}"/>
              </a:ext>
            </a:extLst>
          </p:cNvPr>
          <p:cNvSpPr txBox="1"/>
          <p:nvPr/>
        </p:nvSpPr>
        <p:spPr>
          <a:xfrm>
            <a:off x="3491880" y="2540352"/>
            <a:ext cx="3719288" cy="461665"/>
          </a:xfrm>
          <a:prstGeom prst="rect">
            <a:avLst/>
          </a:prstGeom>
          <a:noFill/>
        </p:spPr>
        <p:txBody>
          <a:bodyPr wrap="none" rtlCol="0">
            <a:spAutoFit/>
          </a:bodyPr>
          <a:lstStyle/>
          <a:p>
            <a:r>
              <a:rPr lang="en-US" altLang="zh-CN" sz="2400" dirty="0">
                <a:solidFill>
                  <a:srgbClr val="0000D7"/>
                </a:solidFill>
                <a:latin typeface="+mn-lt"/>
              </a:rPr>
              <a:t>The angle between two arms</a:t>
            </a:r>
            <a:endParaRPr lang="zh-CN" altLang="en-US" sz="2400" dirty="0">
              <a:solidFill>
                <a:srgbClr val="0000D7"/>
              </a:solidFill>
              <a:latin typeface="+mn-lt"/>
            </a:endParaRPr>
          </a:p>
        </p:txBody>
      </p:sp>
      <p:graphicFrame>
        <p:nvGraphicFramePr>
          <p:cNvPr id="3" name="对象 2">
            <a:extLst>
              <a:ext uri="{FF2B5EF4-FFF2-40B4-BE49-F238E27FC236}">
                <a16:creationId xmlns:a16="http://schemas.microsoft.com/office/drawing/2014/main" id="{FD42AACA-B6AC-4090-8920-75044DADE348}"/>
              </a:ext>
            </a:extLst>
          </p:cNvPr>
          <p:cNvGraphicFramePr>
            <a:graphicFrameLocks noChangeAspect="1"/>
          </p:cNvGraphicFramePr>
          <p:nvPr>
            <p:extLst/>
          </p:nvPr>
        </p:nvGraphicFramePr>
        <p:xfrm>
          <a:off x="7175975" y="2669967"/>
          <a:ext cx="261201" cy="306650"/>
        </p:xfrm>
        <a:graphic>
          <a:graphicData uri="http://schemas.openxmlformats.org/presentationml/2006/ole">
            <mc:AlternateContent xmlns:mc="http://schemas.openxmlformats.org/markup-compatibility/2006">
              <mc:Choice xmlns:v="urn:schemas-microsoft-com:vml" Requires="v">
                <p:oleObj spid="_x0000_s283025" name="Formula" r:id="rId11" imgW="91440" imgH="122040" progId="Equation.Ribbit">
                  <p:embed/>
                </p:oleObj>
              </mc:Choice>
              <mc:Fallback>
                <p:oleObj name="Formula" r:id="rId11" imgW="91440" imgH="122040" progId="Equation.Ribbit">
                  <p:embed/>
                  <p:pic>
                    <p:nvPicPr>
                      <p:cNvPr id="3" name="对象 2">
                        <a:extLst>
                          <a:ext uri="{FF2B5EF4-FFF2-40B4-BE49-F238E27FC236}">
                            <a16:creationId xmlns:a16="http://schemas.microsoft.com/office/drawing/2014/main" id="{FD42AACA-B6AC-4090-8920-75044DADE348}"/>
                          </a:ext>
                        </a:extLst>
                      </p:cNvPr>
                      <p:cNvPicPr/>
                      <p:nvPr/>
                    </p:nvPicPr>
                    <p:blipFill>
                      <a:blip r:embed="rId12"/>
                      <a:stretch>
                        <a:fillRect/>
                      </a:stretch>
                    </p:blipFill>
                    <p:spPr>
                      <a:xfrm>
                        <a:off x="7175975" y="2669967"/>
                        <a:ext cx="261201" cy="306650"/>
                      </a:xfrm>
                      <a:prstGeom prst="rect">
                        <a:avLst/>
                      </a:prstGeom>
                    </p:spPr>
                  </p:pic>
                </p:oleObj>
              </mc:Fallback>
            </mc:AlternateContent>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Low Frequency limit</a:t>
            </a:r>
            <a:endParaRPr lang="zh-CN" altLang="en-US" dirty="0"/>
          </a:p>
        </p:txBody>
      </p:sp>
      <p:sp>
        <p:nvSpPr>
          <p:cNvPr id="3" name="内容占位符 2"/>
          <p:cNvSpPr>
            <a:spLocks noGrp="1"/>
          </p:cNvSpPr>
          <p:nvPr>
            <p:ph idx="1"/>
          </p:nvPr>
        </p:nvSpPr>
        <p:spPr>
          <a:xfrm>
            <a:off x="595050" y="1147660"/>
            <a:ext cx="7772400" cy="4835525"/>
          </a:xfrm>
        </p:spPr>
        <p:txBody>
          <a:bodyPr/>
          <a:lstStyle/>
          <a:p>
            <a:r>
              <a:rPr lang="en-US" altLang="zh-CN" dirty="0"/>
              <a:t>Angular response</a:t>
            </a:r>
            <a:endParaRPr lang="zh-CN" altLang="en-US" dirty="0"/>
          </a:p>
        </p:txBody>
      </p:sp>
      <p:graphicFrame>
        <p:nvGraphicFramePr>
          <p:cNvPr id="4" name="对象 3"/>
          <p:cNvGraphicFramePr>
            <a:graphicFrameLocks noChangeAspect="1"/>
          </p:cNvGraphicFramePr>
          <p:nvPr>
            <p:extLst/>
          </p:nvPr>
        </p:nvGraphicFramePr>
        <p:xfrm>
          <a:off x="4182927" y="1329661"/>
          <a:ext cx="3311525" cy="352425"/>
        </p:xfrm>
        <a:graphic>
          <a:graphicData uri="http://schemas.openxmlformats.org/presentationml/2006/ole">
            <mc:AlternateContent xmlns:mc="http://schemas.openxmlformats.org/markup-compatibility/2006">
              <mc:Choice xmlns:v="urn:schemas-microsoft-com:vml" Requires="v">
                <p:oleObj spid="_x0000_s283729" name="Formula" r:id="rId3" imgW="1670400" imgH="177840" progId="Equation.Ribbit">
                  <p:embed/>
                </p:oleObj>
              </mc:Choice>
              <mc:Fallback>
                <p:oleObj name="Formula" r:id="rId3" imgW="1670400" imgH="177840" progId="Equation.Ribbit">
                  <p:embed/>
                  <p:pic>
                    <p:nvPicPr>
                      <p:cNvPr id="4" name="对象 3"/>
                      <p:cNvPicPr/>
                      <p:nvPr/>
                    </p:nvPicPr>
                    <p:blipFill>
                      <a:blip r:embed="rId4"/>
                      <a:stretch>
                        <a:fillRect/>
                      </a:stretch>
                    </p:blipFill>
                    <p:spPr>
                      <a:xfrm>
                        <a:off x="4182927" y="1329661"/>
                        <a:ext cx="3311525" cy="352425"/>
                      </a:xfrm>
                      <a:prstGeom prst="rect">
                        <a:avLst/>
                      </a:prstGeom>
                    </p:spPr>
                  </p:pic>
                </p:oleObj>
              </mc:Fallback>
            </mc:AlternateContent>
          </a:graphicData>
        </a:graphic>
      </p:graphicFrame>
      <p:pic>
        <p:nvPicPr>
          <p:cNvPr id="5" name="图片 4"/>
          <p:cNvPicPr>
            <a:picLocks noChangeAspect="1"/>
          </p:cNvPicPr>
          <p:nvPr/>
        </p:nvPicPr>
        <p:blipFill>
          <a:blip r:embed="rId5"/>
          <a:stretch>
            <a:fillRect/>
          </a:stretch>
        </p:blipFill>
        <p:spPr>
          <a:xfrm>
            <a:off x="595050" y="1816689"/>
            <a:ext cx="1478514" cy="2185454"/>
          </a:xfrm>
          <a:prstGeom prst="rect">
            <a:avLst/>
          </a:prstGeom>
        </p:spPr>
      </p:pic>
      <p:pic>
        <p:nvPicPr>
          <p:cNvPr id="6" name="图片 5"/>
          <p:cNvPicPr>
            <a:picLocks noChangeAspect="1"/>
          </p:cNvPicPr>
          <p:nvPr/>
        </p:nvPicPr>
        <p:blipFill>
          <a:blip r:embed="rId6"/>
          <a:stretch>
            <a:fillRect/>
          </a:stretch>
        </p:blipFill>
        <p:spPr>
          <a:xfrm>
            <a:off x="2339752" y="1757477"/>
            <a:ext cx="1194942" cy="2244666"/>
          </a:xfrm>
          <a:prstGeom prst="rect">
            <a:avLst/>
          </a:prstGeom>
        </p:spPr>
      </p:pic>
      <p:pic>
        <p:nvPicPr>
          <p:cNvPr id="7" name="图片 6"/>
          <p:cNvPicPr>
            <a:picLocks noChangeAspect="1"/>
          </p:cNvPicPr>
          <p:nvPr/>
        </p:nvPicPr>
        <p:blipFill>
          <a:blip r:embed="rId7"/>
          <a:stretch>
            <a:fillRect/>
          </a:stretch>
        </p:blipFill>
        <p:spPr>
          <a:xfrm>
            <a:off x="5308244" y="3433881"/>
            <a:ext cx="1616345" cy="1634305"/>
          </a:xfrm>
          <a:prstGeom prst="rect">
            <a:avLst/>
          </a:prstGeom>
        </p:spPr>
      </p:pic>
      <p:pic>
        <p:nvPicPr>
          <p:cNvPr id="8" name="图片 7"/>
          <p:cNvPicPr>
            <a:picLocks noChangeAspect="1"/>
          </p:cNvPicPr>
          <p:nvPr/>
        </p:nvPicPr>
        <p:blipFill>
          <a:blip r:embed="rId8"/>
          <a:stretch>
            <a:fillRect/>
          </a:stretch>
        </p:blipFill>
        <p:spPr>
          <a:xfrm>
            <a:off x="7224130" y="3646350"/>
            <a:ext cx="1493734" cy="1238139"/>
          </a:xfrm>
          <a:prstGeom prst="rect">
            <a:avLst/>
          </a:prstGeom>
        </p:spPr>
      </p:pic>
      <p:pic>
        <p:nvPicPr>
          <p:cNvPr id="9" name="图片 8"/>
          <p:cNvPicPr>
            <a:picLocks noChangeAspect="1"/>
          </p:cNvPicPr>
          <p:nvPr/>
        </p:nvPicPr>
        <p:blipFill>
          <a:blip r:embed="rId9"/>
          <a:stretch>
            <a:fillRect/>
          </a:stretch>
        </p:blipFill>
        <p:spPr>
          <a:xfrm>
            <a:off x="513585" y="4602725"/>
            <a:ext cx="2330344" cy="1574277"/>
          </a:xfrm>
          <a:prstGeom prst="rect">
            <a:avLst/>
          </a:prstGeom>
        </p:spPr>
      </p:pic>
      <p:sp>
        <p:nvSpPr>
          <p:cNvPr id="10" name="文本框 9"/>
          <p:cNvSpPr txBox="1"/>
          <p:nvPr/>
        </p:nvSpPr>
        <p:spPr>
          <a:xfrm>
            <a:off x="1093941" y="3984000"/>
            <a:ext cx="691215"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Plus</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1" name="文本框 10"/>
          <p:cNvSpPr txBox="1"/>
          <p:nvPr/>
        </p:nvSpPr>
        <p:spPr>
          <a:xfrm>
            <a:off x="2411760" y="3995876"/>
            <a:ext cx="864339"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Cross</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2" name="文本框 11"/>
          <p:cNvSpPr txBox="1"/>
          <p:nvPr/>
        </p:nvSpPr>
        <p:spPr>
          <a:xfrm>
            <a:off x="5531290" y="5077941"/>
            <a:ext cx="1236236"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Vector-x</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3" name="文本框 12"/>
          <p:cNvSpPr txBox="1"/>
          <p:nvPr/>
        </p:nvSpPr>
        <p:spPr>
          <a:xfrm>
            <a:off x="7494452" y="5077940"/>
            <a:ext cx="122341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Vector-y</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4" name="文本框 13"/>
          <p:cNvSpPr txBox="1"/>
          <p:nvPr/>
        </p:nvSpPr>
        <p:spPr>
          <a:xfrm>
            <a:off x="334769" y="6111766"/>
            <a:ext cx="447430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Breathing/Longitudinal, degeneracy</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9792" y="4676545"/>
            <a:ext cx="2084582" cy="1389721"/>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8138" y="1837209"/>
            <a:ext cx="1550442" cy="3100884"/>
          </a:xfrm>
          <a:prstGeom prst="rect">
            <a:avLst/>
          </a:prstGeom>
        </p:spPr>
      </p:pic>
      <p:pic>
        <p:nvPicPr>
          <p:cNvPr id="17" name="图片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30292" y="1989183"/>
            <a:ext cx="2028551" cy="1352367"/>
          </a:xfrm>
          <a:prstGeom prst="rect">
            <a:avLst/>
          </a:prstGeom>
        </p:spPr>
      </p:pic>
      <p:sp>
        <p:nvSpPr>
          <p:cNvPr id="18" name="文本框 17"/>
          <p:cNvSpPr txBox="1"/>
          <p:nvPr/>
        </p:nvSpPr>
        <p:spPr>
          <a:xfrm>
            <a:off x="5289536" y="5684415"/>
            <a:ext cx="3769193" cy="1015663"/>
          </a:xfrm>
          <a:prstGeom prst="rect">
            <a:avLst/>
          </a:prstGeom>
          <a:noFill/>
        </p:spPr>
        <p:txBody>
          <a:bodyPr wrap="square" rtlCol="0">
            <a:spAutoFit/>
          </a:bodyPr>
          <a:lstStyle/>
          <a:p>
            <a:r>
              <a:rPr lang="en-US" altLang="zh-CN" sz="2000" dirty="0">
                <a:solidFill>
                  <a:schemeClr val="bg1">
                    <a:lumMod val="60000"/>
                    <a:lumOff val="40000"/>
                  </a:schemeClr>
                </a:solidFill>
                <a:latin typeface="+mn-lt"/>
              </a:rPr>
              <a:t>N. Christensen, PRD 46 (1992) 5250</a:t>
            </a:r>
            <a:r>
              <a:rPr lang="zh-CN" altLang="en-US" sz="2000" dirty="0">
                <a:solidFill>
                  <a:schemeClr val="bg1">
                    <a:lumMod val="60000"/>
                    <a:lumOff val="40000"/>
                  </a:schemeClr>
                </a:solidFill>
                <a:latin typeface="+mn-lt"/>
              </a:rPr>
              <a:t>； </a:t>
            </a:r>
            <a:r>
              <a:rPr lang="en-US" altLang="zh-CN" sz="2000" dirty="0">
                <a:solidFill>
                  <a:schemeClr val="bg1">
                    <a:lumMod val="60000"/>
                    <a:lumOff val="40000"/>
                  </a:schemeClr>
                </a:solidFill>
                <a:latin typeface="+mn-lt"/>
              </a:rPr>
              <a:t>B. Allen and J. D. Romano, PRD 59 (1999) 102001</a:t>
            </a:r>
            <a:endParaRPr lang="zh-CN" altLang="en-US" sz="2000" dirty="0">
              <a:solidFill>
                <a:schemeClr val="bg1">
                  <a:lumMod val="60000"/>
                  <a:lumOff val="40000"/>
                </a:schemeClr>
              </a:solidFill>
              <a:latin typeface="+mn-lt"/>
              <a:ea typeface="华文楷体" panose="02010600040101010101" pitchFamily="2" charset="-122"/>
            </a:endParaRPr>
          </a:p>
        </p:txBody>
      </p:sp>
    </p:spTree>
    <p:extLst>
      <p:ext uri="{BB962C8B-B14F-4D97-AF65-F5344CB8AC3E}">
        <p14:creationId xmlns:p14="http://schemas.microsoft.com/office/powerpoint/2010/main" val="41358666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3A5A77-1A34-4527-91E7-A80E6062E034}"/>
              </a:ext>
            </a:extLst>
          </p:cNvPr>
          <p:cNvSpPr>
            <a:spLocks noGrp="1"/>
          </p:cNvSpPr>
          <p:nvPr>
            <p:ph type="title"/>
          </p:nvPr>
        </p:nvSpPr>
        <p:spPr/>
        <p:txBody>
          <a:bodyPr/>
          <a:lstStyle/>
          <a:p>
            <a:r>
              <a:rPr lang="en-US" altLang="zh-CN" dirty="0"/>
              <a:t>Response function</a:t>
            </a:r>
            <a:endParaRPr lang="zh-CN" altLang="en-US" dirty="0"/>
          </a:p>
        </p:txBody>
      </p:sp>
      <p:sp>
        <p:nvSpPr>
          <p:cNvPr id="3" name="内容占位符 2">
            <a:extLst>
              <a:ext uri="{FF2B5EF4-FFF2-40B4-BE49-F238E27FC236}">
                <a16:creationId xmlns:a16="http://schemas.microsoft.com/office/drawing/2014/main" id="{2C61CFB7-F227-4C78-9928-F40A512673EA}"/>
              </a:ext>
            </a:extLst>
          </p:cNvPr>
          <p:cNvSpPr>
            <a:spLocks noGrp="1"/>
          </p:cNvSpPr>
          <p:nvPr>
            <p:ph idx="1"/>
          </p:nvPr>
        </p:nvSpPr>
        <p:spPr>
          <a:xfrm>
            <a:off x="685800" y="1196752"/>
            <a:ext cx="7772400" cy="4835525"/>
          </a:xfrm>
        </p:spPr>
        <p:txBody>
          <a:bodyPr/>
          <a:lstStyle/>
          <a:p>
            <a:r>
              <a:rPr lang="en-US" altLang="zh-CN" dirty="0"/>
              <a:t>Tensor</a:t>
            </a:r>
          </a:p>
          <a:p>
            <a:endParaRPr lang="en-US" altLang="zh-CN" dirty="0"/>
          </a:p>
          <a:p>
            <a:endParaRPr lang="en-US" altLang="zh-CN" dirty="0"/>
          </a:p>
          <a:p>
            <a:endParaRPr lang="en-US" altLang="zh-CN" dirty="0"/>
          </a:p>
          <a:p>
            <a:r>
              <a:rPr lang="en-US" altLang="zh-CN" dirty="0"/>
              <a:t>Vector</a:t>
            </a:r>
          </a:p>
          <a:p>
            <a:endParaRPr lang="en-US" altLang="zh-CN" dirty="0"/>
          </a:p>
          <a:p>
            <a:endParaRPr lang="en-US" altLang="zh-CN" dirty="0"/>
          </a:p>
          <a:p>
            <a:r>
              <a:rPr lang="en-US" altLang="zh-CN" dirty="0"/>
              <a:t>Scalar</a:t>
            </a:r>
            <a:endParaRPr lang="zh-CN" altLang="en-US" dirty="0"/>
          </a:p>
        </p:txBody>
      </p:sp>
      <p:graphicFrame>
        <p:nvGraphicFramePr>
          <p:cNvPr id="4" name="对象 3">
            <a:extLst>
              <a:ext uri="{FF2B5EF4-FFF2-40B4-BE49-F238E27FC236}">
                <a16:creationId xmlns:a16="http://schemas.microsoft.com/office/drawing/2014/main" id="{728EA433-459B-4803-9CF1-EECC8609018C}"/>
              </a:ext>
            </a:extLst>
          </p:cNvPr>
          <p:cNvGraphicFramePr>
            <a:graphicFrameLocks noChangeAspect="1"/>
          </p:cNvGraphicFramePr>
          <p:nvPr>
            <p:extLst/>
          </p:nvPr>
        </p:nvGraphicFramePr>
        <p:xfrm>
          <a:off x="2699792" y="1386136"/>
          <a:ext cx="2985645" cy="432048"/>
        </p:xfrm>
        <a:graphic>
          <a:graphicData uri="http://schemas.openxmlformats.org/presentationml/2006/ole">
            <mc:AlternateContent xmlns:mc="http://schemas.openxmlformats.org/markup-compatibility/2006">
              <mc:Choice xmlns:v="urn:schemas-microsoft-com:vml" Requires="v">
                <p:oleObj spid="_x0000_s285148" name="Formula" r:id="rId3" imgW="1469520" imgH="213480" progId="Equation.Ribbit">
                  <p:embed/>
                </p:oleObj>
              </mc:Choice>
              <mc:Fallback>
                <p:oleObj name="Formula" r:id="rId3" imgW="1469520" imgH="213480" progId="Equation.Ribbit">
                  <p:embed/>
                  <p:pic>
                    <p:nvPicPr>
                      <p:cNvPr id="4" name="对象 3">
                        <a:extLst>
                          <a:ext uri="{FF2B5EF4-FFF2-40B4-BE49-F238E27FC236}">
                            <a16:creationId xmlns:a16="http://schemas.microsoft.com/office/drawing/2014/main" id="{728EA433-459B-4803-9CF1-EECC8609018C}"/>
                          </a:ext>
                        </a:extLst>
                      </p:cNvPr>
                      <p:cNvPicPr/>
                      <p:nvPr/>
                    </p:nvPicPr>
                    <p:blipFill>
                      <a:blip r:embed="rId4"/>
                      <a:stretch>
                        <a:fillRect/>
                      </a:stretch>
                    </p:blipFill>
                    <p:spPr>
                      <a:xfrm>
                        <a:off x="2699792" y="1386136"/>
                        <a:ext cx="2985645" cy="432048"/>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21471F03-A15D-4686-8EDF-D7FFDC7B3BC8}"/>
              </a:ext>
            </a:extLst>
          </p:cNvPr>
          <p:cNvGraphicFramePr>
            <a:graphicFrameLocks noChangeAspect="1"/>
          </p:cNvGraphicFramePr>
          <p:nvPr>
            <p:extLst/>
          </p:nvPr>
        </p:nvGraphicFramePr>
        <p:xfrm>
          <a:off x="657225" y="2032000"/>
          <a:ext cx="8134350" cy="1546225"/>
        </p:xfrm>
        <a:graphic>
          <a:graphicData uri="http://schemas.openxmlformats.org/presentationml/2006/ole">
            <mc:AlternateContent xmlns:mc="http://schemas.openxmlformats.org/markup-compatibility/2006">
              <mc:Choice xmlns:v="urn:schemas-microsoft-com:vml" Requires="v">
                <p:oleObj spid="_x0000_s285149" name="Formula" r:id="rId5" imgW="4287600" imgH="814320" progId="Equation.Ribbit">
                  <p:embed/>
                </p:oleObj>
              </mc:Choice>
              <mc:Fallback>
                <p:oleObj name="Formula" r:id="rId5" imgW="4287600" imgH="814320" progId="Equation.Ribbit">
                  <p:embed/>
                  <p:pic>
                    <p:nvPicPr>
                      <p:cNvPr id="5" name="对象 4">
                        <a:extLst>
                          <a:ext uri="{FF2B5EF4-FFF2-40B4-BE49-F238E27FC236}">
                            <a16:creationId xmlns:a16="http://schemas.microsoft.com/office/drawing/2014/main" id="{21471F03-A15D-4686-8EDF-D7FFDC7B3BC8}"/>
                          </a:ext>
                        </a:extLst>
                      </p:cNvPr>
                      <p:cNvPicPr/>
                      <p:nvPr/>
                    </p:nvPicPr>
                    <p:blipFill>
                      <a:blip r:embed="rId6"/>
                      <a:stretch>
                        <a:fillRect/>
                      </a:stretch>
                    </p:blipFill>
                    <p:spPr>
                      <a:xfrm>
                        <a:off x="657225" y="2032000"/>
                        <a:ext cx="8134350" cy="1546225"/>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0C25247D-53F3-40E9-A7D4-F69E15ED1E5A}"/>
              </a:ext>
            </a:extLst>
          </p:cNvPr>
          <p:cNvGraphicFramePr>
            <a:graphicFrameLocks noChangeAspect="1"/>
          </p:cNvGraphicFramePr>
          <p:nvPr>
            <p:extLst/>
          </p:nvPr>
        </p:nvGraphicFramePr>
        <p:xfrm>
          <a:off x="2517775" y="3666902"/>
          <a:ext cx="2916238" cy="431800"/>
        </p:xfrm>
        <a:graphic>
          <a:graphicData uri="http://schemas.openxmlformats.org/presentationml/2006/ole">
            <mc:AlternateContent xmlns:mc="http://schemas.openxmlformats.org/markup-compatibility/2006">
              <mc:Choice xmlns:v="urn:schemas-microsoft-com:vml" Requires="v">
                <p:oleObj spid="_x0000_s285150" name="Formula" r:id="rId7" imgW="1436400" imgH="213480" progId="Equation.Ribbit">
                  <p:embed/>
                </p:oleObj>
              </mc:Choice>
              <mc:Fallback>
                <p:oleObj name="Formula" r:id="rId7" imgW="1436400" imgH="213480" progId="Equation.Ribbit">
                  <p:embed/>
                  <p:pic>
                    <p:nvPicPr>
                      <p:cNvPr id="6" name="对象 5">
                        <a:extLst>
                          <a:ext uri="{FF2B5EF4-FFF2-40B4-BE49-F238E27FC236}">
                            <a16:creationId xmlns:a16="http://schemas.microsoft.com/office/drawing/2014/main" id="{0C25247D-53F3-40E9-A7D4-F69E15ED1E5A}"/>
                          </a:ext>
                        </a:extLst>
                      </p:cNvPr>
                      <p:cNvPicPr/>
                      <p:nvPr/>
                    </p:nvPicPr>
                    <p:blipFill>
                      <a:blip r:embed="rId8"/>
                      <a:stretch>
                        <a:fillRect/>
                      </a:stretch>
                    </p:blipFill>
                    <p:spPr>
                      <a:xfrm>
                        <a:off x="2517775" y="3666902"/>
                        <a:ext cx="2916238" cy="43180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CB1A336B-4587-4FB2-9ED0-0056B7EE1227}"/>
              </a:ext>
            </a:extLst>
          </p:cNvPr>
          <p:cNvGraphicFramePr>
            <a:graphicFrameLocks noChangeAspect="1"/>
          </p:cNvGraphicFramePr>
          <p:nvPr>
            <p:extLst/>
          </p:nvPr>
        </p:nvGraphicFramePr>
        <p:xfrm>
          <a:off x="511175" y="4394200"/>
          <a:ext cx="8324850" cy="730250"/>
        </p:xfrm>
        <a:graphic>
          <a:graphicData uri="http://schemas.openxmlformats.org/presentationml/2006/ole">
            <mc:AlternateContent xmlns:mc="http://schemas.openxmlformats.org/markup-compatibility/2006">
              <mc:Choice xmlns:v="urn:schemas-microsoft-com:vml" Requires="v">
                <p:oleObj spid="_x0000_s285151" name="Formula" r:id="rId9" imgW="4574880" imgH="401400" progId="Equation.Ribbit">
                  <p:embed/>
                </p:oleObj>
              </mc:Choice>
              <mc:Fallback>
                <p:oleObj name="Formula" r:id="rId9" imgW="4574880" imgH="401400" progId="Equation.Ribbit">
                  <p:embed/>
                  <p:pic>
                    <p:nvPicPr>
                      <p:cNvPr id="7" name="对象 6">
                        <a:extLst>
                          <a:ext uri="{FF2B5EF4-FFF2-40B4-BE49-F238E27FC236}">
                            <a16:creationId xmlns:a16="http://schemas.microsoft.com/office/drawing/2014/main" id="{CB1A336B-4587-4FB2-9ED0-0056B7EE1227}"/>
                          </a:ext>
                        </a:extLst>
                      </p:cNvPr>
                      <p:cNvPicPr/>
                      <p:nvPr/>
                    </p:nvPicPr>
                    <p:blipFill>
                      <a:blip r:embed="rId10"/>
                      <a:stretch>
                        <a:fillRect/>
                      </a:stretch>
                    </p:blipFill>
                    <p:spPr>
                      <a:xfrm>
                        <a:off x="511175" y="4394200"/>
                        <a:ext cx="8324850" cy="730250"/>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C91BD0F4-9AA7-4009-945C-F4AA68D5ADD2}"/>
              </a:ext>
            </a:extLst>
          </p:cNvPr>
          <p:cNvGraphicFramePr>
            <a:graphicFrameLocks noChangeAspect="1"/>
          </p:cNvGraphicFramePr>
          <p:nvPr>
            <p:extLst/>
          </p:nvPr>
        </p:nvGraphicFramePr>
        <p:xfrm>
          <a:off x="2384425" y="5411565"/>
          <a:ext cx="2827338" cy="431800"/>
        </p:xfrm>
        <a:graphic>
          <a:graphicData uri="http://schemas.openxmlformats.org/presentationml/2006/ole">
            <mc:AlternateContent xmlns:mc="http://schemas.openxmlformats.org/markup-compatibility/2006">
              <mc:Choice xmlns:v="urn:schemas-microsoft-com:vml" Requires="v">
                <p:oleObj spid="_x0000_s285152" name="Formula" r:id="rId11" imgW="1392120" imgH="213480" progId="Equation.Ribbit">
                  <p:embed/>
                </p:oleObj>
              </mc:Choice>
              <mc:Fallback>
                <p:oleObj name="Formula" r:id="rId11" imgW="1392120" imgH="213480" progId="Equation.Ribbit">
                  <p:embed/>
                  <p:pic>
                    <p:nvPicPr>
                      <p:cNvPr id="8" name="对象 7">
                        <a:extLst>
                          <a:ext uri="{FF2B5EF4-FFF2-40B4-BE49-F238E27FC236}">
                            <a16:creationId xmlns:a16="http://schemas.microsoft.com/office/drawing/2014/main" id="{C91BD0F4-9AA7-4009-945C-F4AA68D5ADD2}"/>
                          </a:ext>
                        </a:extLst>
                      </p:cNvPr>
                      <p:cNvPicPr/>
                      <p:nvPr/>
                    </p:nvPicPr>
                    <p:blipFill>
                      <a:blip r:embed="rId12"/>
                      <a:stretch>
                        <a:fillRect/>
                      </a:stretch>
                    </p:blipFill>
                    <p:spPr>
                      <a:xfrm>
                        <a:off x="2384425" y="5411565"/>
                        <a:ext cx="2827338" cy="431800"/>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3A60A101-3BE3-489F-9526-4CE15E099259}"/>
              </a:ext>
            </a:extLst>
          </p:cNvPr>
          <p:cNvGraphicFramePr>
            <a:graphicFrameLocks noChangeAspect="1"/>
          </p:cNvGraphicFramePr>
          <p:nvPr>
            <p:extLst/>
          </p:nvPr>
        </p:nvGraphicFramePr>
        <p:xfrm>
          <a:off x="293688" y="5880100"/>
          <a:ext cx="8380412" cy="731838"/>
        </p:xfrm>
        <a:graphic>
          <a:graphicData uri="http://schemas.openxmlformats.org/presentationml/2006/ole">
            <mc:AlternateContent xmlns:mc="http://schemas.openxmlformats.org/markup-compatibility/2006">
              <mc:Choice xmlns:v="urn:schemas-microsoft-com:vml" Requires="v">
                <p:oleObj spid="_x0000_s285153" name="Formula" r:id="rId13" imgW="4606560" imgH="401400" progId="Equation.Ribbit">
                  <p:embed/>
                </p:oleObj>
              </mc:Choice>
              <mc:Fallback>
                <p:oleObj name="Formula" r:id="rId13" imgW="4606560" imgH="401400" progId="Equation.Ribbit">
                  <p:embed/>
                  <p:pic>
                    <p:nvPicPr>
                      <p:cNvPr id="9" name="对象 8">
                        <a:extLst>
                          <a:ext uri="{FF2B5EF4-FFF2-40B4-BE49-F238E27FC236}">
                            <a16:creationId xmlns:a16="http://schemas.microsoft.com/office/drawing/2014/main" id="{3A60A101-3BE3-489F-9526-4CE15E099259}"/>
                          </a:ext>
                        </a:extLst>
                      </p:cNvPr>
                      <p:cNvPicPr/>
                      <p:nvPr/>
                    </p:nvPicPr>
                    <p:blipFill>
                      <a:blip r:embed="rId14"/>
                      <a:stretch>
                        <a:fillRect/>
                      </a:stretch>
                    </p:blipFill>
                    <p:spPr>
                      <a:xfrm>
                        <a:off x="293688" y="5880100"/>
                        <a:ext cx="8380412" cy="731838"/>
                      </a:xfrm>
                      <a:prstGeom prst="rect">
                        <a:avLst/>
                      </a:prstGeom>
                    </p:spPr>
                  </p:pic>
                </p:oleObj>
              </mc:Fallback>
            </mc:AlternateContent>
          </a:graphicData>
        </a:graphic>
      </p:graphicFrame>
    </p:spTree>
    <p:extLst>
      <p:ext uri="{BB962C8B-B14F-4D97-AF65-F5344CB8AC3E}">
        <p14:creationId xmlns:p14="http://schemas.microsoft.com/office/powerpoint/2010/main" val="37398095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F85AA8-1719-4C24-BEBC-020932ADCCF9}"/>
              </a:ext>
            </a:extLst>
          </p:cNvPr>
          <p:cNvSpPr>
            <a:spLocks noGrp="1"/>
          </p:cNvSpPr>
          <p:nvPr>
            <p:ph type="title"/>
          </p:nvPr>
        </p:nvSpPr>
        <p:spPr/>
        <p:txBody>
          <a:bodyPr/>
          <a:lstStyle/>
          <a:p>
            <a:r>
              <a:rPr lang="en-US" altLang="zh-CN" dirty="0"/>
              <a:t>Space-based GW detectors</a:t>
            </a:r>
            <a:endParaRPr lang="zh-CN" altLang="en-US" dirty="0"/>
          </a:p>
        </p:txBody>
      </p:sp>
      <p:sp>
        <p:nvSpPr>
          <p:cNvPr id="3" name="内容占位符 2">
            <a:extLst>
              <a:ext uri="{FF2B5EF4-FFF2-40B4-BE49-F238E27FC236}">
                <a16:creationId xmlns:a16="http://schemas.microsoft.com/office/drawing/2014/main" id="{70FD2CBA-FB58-4E85-9BE3-908BA1FD9E61}"/>
              </a:ext>
            </a:extLst>
          </p:cNvPr>
          <p:cNvSpPr>
            <a:spLocks noGrp="1"/>
          </p:cNvSpPr>
          <p:nvPr>
            <p:ph idx="1"/>
          </p:nvPr>
        </p:nvSpPr>
        <p:spPr>
          <a:xfrm>
            <a:off x="685800" y="1160189"/>
            <a:ext cx="7772400" cy="4835525"/>
          </a:xfrm>
        </p:spPr>
        <p:txBody>
          <a:bodyPr/>
          <a:lstStyle/>
          <a:p>
            <a:r>
              <a:rPr lang="en-US" altLang="zh-CN" dirty="0"/>
              <a:t> The armlength is comparable or even larger than the wavelength of in-band GWs</a:t>
            </a:r>
          </a:p>
          <a:p>
            <a:r>
              <a:rPr lang="en-US" altLang="zh-CN" dirty="0"/>
              <a:t>The armlength is not equal (TDI needed)</a:t>
            </a:r>
          </a:p>
          <a:p>
            <a:r>
              <a:rPr lang="en-US" altLang="zh-CN" dirty="0"/>
              <a:t>Frequency dependence is important</a:t>
            </a:r>
          </a:p>
          <a:p>
            <a:r>
              <a:rPr lang="en-US" altLang="zh-CN" dirty="0"/>
              <a:t>Numerical simulation of the averaged frequency dependent response functions</a:t>
            </a:r>
          </a:p>
          <a:p>
            <a:endParaRPr lang="en-US" altLang="zh-CN" dirty="0"/>
          </a:p>
          <a:p>
            <a:r>
              <a:rPr lang="en-US" altLang="zh-CN" dirty="0"/>
              <a:t>Analytical formula for tensor polarization only</a:t>
            </a:r>
            <a:endParaRPr lang="zh-CN" altLang="en-US" dirty="0"/>
          </a:p>
        </p:txBody>
      </p:sp>
      <p:sp>
        <p:nvSpPr>
          <p:cNvPr id="4" name="文本框 3">
            <a:extLst>
              <a:ext uri="{FF2B5EF4-FFF2-40B4-BE49-F238E27FC236}">
                <a16:creationId xmlns:a16="http://schemas.microsoft.com/office/drawing/2014/main" id="{56C5249D-9299-4EC8-8E89-FF909CA5D96B}"/>
              </a:ext>
            </a:extLst>
          </p:cNvPr>
          <p:cNvSpPr txBox="1"/>
          <p:nvPr/>
        </p:nvSpPr>
        <p:spPr>
          <a:xfrm>
            <a:off x="1115616" y="4437112"/>
            <a:ext cx="6243248" cy="707886"/>
          </a:xfrm>
          <a:prstGeom prst="rect">
            <a:avLst/>
          </a:prstGeom>
          <a:noFill/>
        </p:spPr>
        <p:txBody>
          <a:bodyPr wrap="none" rtlCol="0">
            <a:spAutoFit/>
          </a:bodyPr>
          <a:lstStyle/>
          <a:p>
            <a:r>
              <a:rPr lang="en-US" altLang="zh-CN" sz="2000" dirty="0" err="1">
                <a:solidFill>
                  <a:schemeClr val="tx2"/>
                </a:solidFill>
                <a:latin typeface="+mn-lt"/>
              </a:rPr>
              <a:t>Blaut</a:t>
            </a:r>
            <a:r>
              <a:rPr lang="en-US" altLang="zh-CN" sz="2000" dirty="0">
                <a:solidFill>
                  <a:schemeClr val="tx2"/>
                </a:solidFill>
                <a:latin typeface="+mn-lt"/>
              </a:rPr>
              <a:t> 2012, PRD </a:t>
            </a:r>
            <a:r>
              <a:rPr lang="en-US" altLang="zh-CN" sz="2000" b="1" dirty="0">
                <a:solidFill>
                  <a:schemeClr val="tx2"/>
                </a:solidFill>
                <a:latin typeface="+mn-lt"/>
              </a:rPr>
              <a:t>85</a:t>
            </a:r>
            <a:r>
              <a:rPr lang="en-US" altLang="zh-CN" sz="2000" dirty="0">
                <a:solidFill>
                  <a:schemeClr val="tx2"/>
                </a:solidFill>
                <a:latin typeface="+mn-lt"/>
              </a:rPr>
              <a:t>, 043005, 1901.11268</a:t>
            </a:r>
          </a:p>
          <a:p>
            <a:r>
              <a:rPr lang="pt-BR" altLang="zh-CN" sz="2000" dirty="0">
                <a:solidFill>
                  <a:schemeClr val="tx2"/>
                </a:solidFill>
                <a:latin typeface="+mn-lt"/>
              </a:rPr>
              <a:t>Tinto &amp; da Silva Alves 2010, PRD </a:t>
            </a:r>
            <a:r>
              <a:rPr lang="pt-BR" altLang="zh-CN" sz="2000" b="1" dirty="0">
                <a:solidFill>
                  <a:schemeClr val="tx2"/>
                </a:solidFill>
                <a:latin typeface="+mn-lt"/>
              </a:rPr>
              <a:t>82</a:t>
            </a:r>
            <a:r>
              <a:rPr lang="pt-BR" altLang="zh-CN" sz="2000" dirty="0">
                <a:solidFill>
                  <a:schemeClr val="tx2"/>
                </a:solidFill>
                <a:latin typeface="+mn-lt"/>
              </a:rPr>
              <a:t>, 122003, 1010.1302</a:t>
            </a:r>
            <a:r>
              <a:rPr lang="en-US" altLang="zh-CN" sz="2000" dirty="0">
                <a:solidFill>
                  <a:schemeClr val="tx2"/>
                </a:solidFill>
                <a:latin typeface="+mn-lt"/>
              </a:rPr>
              <a:t> </a:t>
            </a:r>
            <a:endParaRPr lang="zh-CN" altLang="en-US" sz="2000" dirty="0">
              <a:solidFill>
                <a:schemeClr val="tx2"/>
              </a:solidFill>
              <a:latin typeface="+mn-lt"/>
            </a:endParaRPr>
          </a:p>
        </p:txBody>
      </p:sp>
      <p:sp>
        <p:nvSpPr>
          <p:cNvPr id="5" name="文本框 4">
            <a:extLst>
              <a:ext uri="{FF2B5EF4-FFF2-40B4-BE49-F238E27FC236}">
                <a16:creationId xmlns:a16="http://schemas.microsoft.com/office/drawing/2014/main" id="{532A0094-D688-457B-B9E0-02BCE0F3C25B}"/>
              </a:ext>
            </a:extLst>
          </p:cNvPr>
          <p:cNvSpPr txBox="1"/>
          <p:nvPr/>
        </p:nvSpPr>
        <p:spPr>
          <a:xfrm>
            <a:off x="969368" y="6098139"/>
            <a:ext cx="7488832" cy="707886"/>
          </a:xfrm>
          <a:prstGeom prst="rect">
            <a:avLst/>
          </a:prstGeom>
          <a:noFill/>
        </p:spPr>
        <p:txBody>
          <a:bodyPr wrap="square" rtlCol="0">
            <a:spAutoFit/>
          </a:bodyPr>
          <a:lstStyle/>
          <a:p>
            <a:r>
              <a:rPr lang="en-US" altLang="zh-CN" sz="2000" dirty="0">
                <a:solidFill>
                  <a:schemeClr val="tx2"/>
                </a:solidFill>
                <a:latin typeface="+mn-lt"/>
              </a:rPr>
              <a:t>Larson, Hiscock, and </a:t>
            </a:r>
            <a:r>
              <a:rPr lang="en-US" altLang="zh-CN" sz="2000" dirty="0" err="1">
                <a:solidFill>
                  <a:schemeClr val="tx2"/>
                </a:solidFill>
                <a:latin typeface="+mn-lt"/>
              </a:rPr>
              <a:t>Hellings</a:t>
            </a:r>
            <a:r>
              <a:rPr lang="en-US" altLang="zh-CN" sz="2000" dirty="0">
                <a:solidFill>
                  <a:schemeClr val="tx2"/>
                </a:solidFill>
                <a:latin typeface="+mn-lt"/>
              </a:rPr>
              <a:t> 2000, PRD </a:t>
            </a:r>
            <a:r>
              <a:rPr lang="en-US" altLang="zh-CN" sz="2000" b="1" dirty="0">
                <a:solidFill>
                  <a:schemeClr val="tx2"/>
                </a:solidFill>
                <a:latin typeface="+mn-lt"/>
              </a:rPr>
              <a:t>62</a:t>
            </a:r>
            <a:r>
              <a:rPr lang="en-US" altLang="zh-CN" sz="2000" dirty="0">
                <a:solidFill>
                  <a:schemeClr val="tx2"/>
                </a:solidFill>
                <a:latin typeface="+mn-lt"/>
              </a:rPr>
              <a:t>, 062001, gr-qc/9909080</a:t>
            </a:r>
          </a:p>
          <a:p>
            <a:r>
              <a:rPr lang="en-US" altLang="zh-CN" sz="2000" dirty="0">
                <a:solidFill>
                  <a:schemeClr val="tx2"/>
                </a:solidFill>
                <a:latin typeface="+mn-lt"/>
              </a:rPr>
              <a:t>Larson, </a:t>
            </a:r>
            <a:r>
              <a:rPr lang="en-US" altLang="zh-CN" sz="2000" dirty="0" err="1">
                <a:solidFill>
                  <a:schemeClr val="tx2"/>
                </a:solidFill>
                <a:latin typeface="+mn-lt"/>
              </a:rPr>
              <a:t>Hellings</a:t>
            </a:r>
            <a:r>
              <a:rPr lang="en-US" altLang="zh-CN" sz="2000" dirty="0">
                <a:solidFill>
                  <a:schemeClr val="tx2"/>
                </a:solidFill>
                <a:latin typeface="+mn-lt"/>
              </a:rPr>
              <a:t>, and Hiscock 2002, PRD </a:t>
            </a:r>
            <a:r>
              <a:rPr lang="en-US" altLang="zh-CN" sz="2000" b="1" dirty="0">
                <a:solidFill>
                  <a:schemeClr val="tx2"/>
                </a:solidFill>
                <a:latin typeface="+mn-lt"/>
              </a:rPr>
              <a:t>66</a:t>
            </a:r>
            <a:r>
              <a:rPr lang="en-US" altLang="zh-CN" sz="2000" dirty="0">
                <a:solidFill>
                  <a:schemeClr val="tx2"/>
                </a:solidFill>
                <a:latin typeface="+mn-lt"/>
              </a:rPr>
              <a:t>, 062001, gr-qc/0206081</a:t>
            </a:r>
            <a:endParaRPr lang="zh-CN" altLang="en-US" sz="2000" dirty="0">
              <a:solidFill>
                <a:schemeClr val="tx2"/>
              </a:solidFill>
              <a:latin typeface="+mn-lt"/>
            </a:endParaRPr>
          </a:p>
        </p:txBody>
      </p:sp>
    </p:spTree>
    <p:extLst>
      <p:ext uri="{BB962C8B-B14F-4D97-AF65-F5344CB8AC3E}">
        <p14:creationId xmlns:p14="http://schemas.microsoft.com/office/powerpoint/2010/main" val="20462996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12A6DF-D634-4193-8018-3B20D4A1F4E0}"/>
              </a:ext>
            </a:extLst>
          </p:cNvPr>
          <p:cNvSpPr>
            <a:spLocks noGrp="1"/>
          </p:cNvSpPr>
          <p:nvPr>
            <p:ph type="title"/>
          </p:nvPr>
        </p:nvSpPr>
        <p:spPr/>
        <p:txBody>
          <a:bodyPr/>
          <a:lstStyle/>
          <a:p>
            <a:r>
              <a:rPr lang="en-US" altLang="zh-CN" dirty="0"/>
              <a:t>TDI combinations</a:t>
            </a:r>
            <a:endParaRPr lang="zh-CN" altLang="en-US" dirty="0"/>
          </a:p>
        </p:txBody>
      </p:sp>
      <p:pic>
        <p:nvPicPr>
          <p:cNvPr id="5" name="图片 4">
            <a:extLst>
              <a:ext uri="{FF2B5EF4-FFF2-40B4-BE49-F238E27FC236}">
                <a16:creationId xmlns:a16="http://schemas.microsoft.com/office/drawing/2014/main" id="{AE65820F-3C67-4717-9CE5-CFDC2D630090}"/>
              </a:ext>
            </a:extLst>
          </p:cNvPr>
          <p:cNvPicPr>
            <a:picLocks noChangeAspect="1"/>
          </p:cNvPicPr>
          <p:nvPr/>
        </p:nvPicPr>
        <p:blipFill>
          <a:blip r:embed="rId2"/>
          <a:stretch>
            <a:fillRect/>
          </a:stretch>
        </p:blipFill>
        <p:spPr>
          <a:xfrm>
            <a:off x="2194861" y="1295400"/>
            <a:ext cx="6263339" cy="5373960"/>
          </a:xfrm>
          <a:prstGeom prst="rect">
            <a:avLst/>
          </a:prstGeom>
        </p:spPr>
      </p:pic>
      <p:sp>
        <p:nvSpPr>
          <p:cNvPr id="3" name="内容占位符 2">
            <a:extLst>
              <a:ext uri="{FF2B5EF4-FFF2-40B4-BE49-F238E27FC236}">
                <a16:creationId xmlns:a16="http://schemas.microsoft.com/office/drawing/2014/main" id="{10FC4254-62AA-457C-A47B-F2FC841997FA}"/>
              </a:ext>
            </a:extLst>
          </p:cNvPr>
          <p:cNvSpPr>
            <a:spLocks noGrp="1"/>
          </p:cNvSpPr>
          <p:nvPr>
            <p:ph idx="1"/>
          </p:nvPr>
        </p:nvSpPr>
        <p:spPr>
          <a:xfrm>
            <a:off x="395536" y="1052736"/>
            <a:ext cx="7772400" cy="4835525"/>
          </a:xfrm>
        </p:spPr>
        <p:txBody>
          <a:bodyPr/>
          <a:lstStyle/>
          <a:p>
            <a:r>
              <a:rPr lang="en-US" altLang="zh-CN" dirty="0"/>
              <a:t>Unequal arms</a:t>
            </a:r>
            <a:endParaRPr lang="zh-CN" altLang="en-US" dirty="0"/>
          </a:p>
        </p:txBody>
      </p:sp>
    </p:spTree>
    <p:extLst>
      <p:ext uri="{BB962C8B-B14F-4D97-AF65-F5344CB8AC3E}">
        <p14:creationId xmlns:p14="http://schemas.microsoft.com/office/powerpoint/2010/main" val="36301268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BC5BB4-4F6F-4551-937C-E81BCA84F4B8}"/>
              </a:ext>
            </a:extLst>
          </p:cNvPr>
          <p:cNvSpPr>
            <a:spLocks noGrp="1"/>
          </p:cNvSpPr>
          <p:nvPr>
            <p:ph idx="1"/>
          </p:nvPr>
        </p:nvSpPr>
        <p:spPr/>
        <p:txBody>
          <a:bodyPr/>
          <a:lstStyle/>
          <a:p>
            <a:r>
              <a:rPr lang="en-US" altLang="zh-CN" dirty="0"/>
              <a:t>Approximation 1</a:t>
            </a:r>
          </a:p>
          <a:p>
            <a:endParaRPr lang="en-US" altLang="zh-CN" dirty="0"/>
          </a:p>
          <a:p>
            <a:endParaRPr lang="en-US" altLang="zh-CN" dirty="0"/>
          </a:p>
          <a:p>
            <a:pPr marL="0" indent="0">
              <a:buNone/>
            </a:pPr>
            <a:endParaRPr lang="en-US" altLang="zh-CN" dirty="0"/>
          </a:p>
          <a:p>
            <a:r>
              <a:rPr lang="en-US" altLang="zh-CN" dirty="0"/>
              <a:t>Approximation 2</a:t>
            </a:r>
            <a:endParaRPr lang="zh-CN" altLang="en-US" dirty="0"/>
          </a:p>
        </p:txBody>
      </p:sp>
      <p:sp>
        <p:nvSpPr>
          <p:cNvPr id="3" name="标题 2">
            <a:extLst>
              <a:ext uri="{FF2B5EF4-FFF2-40B4-BE49-F238E27FC236}">
                <a16:creationId xmlns:a16="http://schemas.microsoft.com/office/drawing/2014/main" id="{3CC13476-0256-41BD-BDC9-E36B2C9458D1}"/>
              </a:ext>
            </a:extLst>
          </p:cNvPr>
          <p:cNvSpPr>
            <a:spLocks noGrp="1"/>
          </p:cNvSpPr>
          <p:nvPr>
            <p:ph type="title"/>
          </p:nvPr>
        </p:nvSpPr>
        <p:spPr/>
        <p:txBody>
          <a:bodyPr/>
          <a:lstStyle/>
          <a:p>
            <a:r>
              <a:rPr lang="en-US" altLang="zh-CN" dirty="0"/>
              <a:t>Approximate averaged response</a:t>
            </a:r>
            <a:endParaRPr lang="zh-CN" altLang="en-US" dirty="0"/>
          </a:p>
        </p:txBody>
      </p:sp>
      <p:sp>
        <p:nvSpPr>
          <p:cNvPr id="4" name="灯片编号占位符 3">
            <a:extLst>
              <a:ext uri="{FF2B5EF4-FFF2-40B4-BE49-F238E27FC236}">
                <a16:creationId xmlns:a16="http://schemas.microsoft.com/office/drawing/2014/main" id="{53E1AFDE-8354-4C3D-92F8-1601AB5B54BD}"/>
              </a:ext>
            </a:extLst>
          </p:cNvPr>
          <p:cNvSpPr>
            <a:spLocks noGrp="1"/>
          </p:cNvSpPr>
          <p:nvPr>
            <p:ph type="sldNum" sz="quarter" idx="10"/>
          </p:nvPr>
        </p:nvSpPr>
        <p:spPr/>
        <p:txBody>
          <a:bodyPr/>
          <a:lstStyle/>
          <a:p>
            <a:pPr>
              <a:defRPr/>
            </a:pPr>
            <a:fld id="{F98B39E4-8372-4469-AA3E-0586529E5B05}" type="slidenum">
              <a:rPr lang="zh-CN" altLang="en-US" smtClean="0"/>
              <a:pPr>
                <a:defRPr/>
              </a:pPr>
              <a:t>26</a:t>
            </a:fld>
            <a:endParaRPr lang="zh-CN" altLang="en-US"/>
          </a:p>
        </p:txBody>
      </p:sp>
      <p:graphicFrame>
        <p:nvGraphicFramePr>
          <p:cNvPr id="5" name="对象 4">
            <a:extLst>
              <a:ext uri="{FF2B5EF4-FFF2-40B4-BE49-F238E27FC236}">
                <a16:creationId xmlns:a16="http://schemas.microsoft.com/office/drawing/2014/main" id="{A6354B7F-EB31-4000-8037-DA5F93752B8C}"/>
              </a:ext>
            </a:extLst>
          </p:cNvPr>
          <p:cNvGraphicFramePr>
            <a:graphicFrameLocks noChangeAspect="1"/>
          </p:cNvGraphicFramePr>
          <p:nvPr>
            <p:extLst>
              <p:ext uri="{D42A27DB-BD31-4B8C-83A1-F6EECF244321}">
                <p14:modId xmlns:p14="http://schemas.microsoft.com/office/powerpoint/2010/main" val="4000547956"/>
              </p:ext>
            </p:extLst>
          </p:nvPr>
        </p:nvGraphicFramePr>
        <p:xfrm>
          <a:off x="1919288" y="2020888"/>
          <a:ext cx="3713162" cy="1009650"/>
        </p:xfrm>
        <a:graphic>
          <a:graphicData uri="http://schemas.openxmlformats.org/presentationml/2006/ole">
            <mc:AlternateContent xmlns:mc="http://schemas.openxmlformats.org/markup-compatibility/2006">
              <mc:Choice xmlns:v="urn:schemas-microsoft-com:vml" Requires="v">
                <p:oleObj spid="_x0000_s297092" name="Formula" r:id="rId3" imgW="1872000" imgH="509400" progId="Equation.Ribbit">
                  <p:embed/>
                </p:oleObj>
              </mc:Choice>
              <mc:Fallback>
                <p:oleObj name="Formula" r:id="rId3" imgW="1872000" imgH="509400" progId="Equation.Ribbit">
                  <p:embed/>
                  <p:pic>
                    <p:nvPicPr>
                      <p:cNvPr id="20" name="对象 19">
                        <a:extLst>
                          <a:ext uri="{FF2B5EF4-FFF2-40B4-BE49-F238E27FC236}">
                            <a16:creationId xmlns:a16="http://schemas.microsoft.com/office/drawing/2014/main" id="{B9FE76B9-1731-4DF3-BA8F-B227CFA6200E}"/>
                          </a:ext>
                        </a:extLst>
                      </p:cNvPr>
                      <p:cNvPicPr/>
                      <p:nvPr/>
                    </p:nvPicPr>
                    <p:blipFill>
                      <a:blip r:embed="rId4"/>
                      <a:stretch>
                        <a:fillRect/>
                      </a:stretch>
                    </p:blipFill>
                    <p:spPr>
                      <a:xfrm>
                        <a:off x="1919288" y="2020888"/>
                        <a:ext cx="3713162" cy="1009650"/>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F98E4762-AECD-40C1-8088-F9F5C998B6CC}"/>
              </a:ext>
            </a:extLst>
          </p:cNvPr>
          <p:cNvSpPr txBox="1"/>
          <p:nvPr/>
        </p:nvSpPr>
        <p:spPr>
          <a:xfrm>
            <a:off x="1259632" y="3104505"/>
            <a:ext cx="5833648"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Robson, Cornish &amp; Liu 2019, CQG 36, 105011</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7" name="对象 6">
            <a:extLst>
              <a:ext uri="{FF2B5EF4-FFF2-40B4-BE49-F238E27FC236}">
                <a16:creationId xmlns:a16="http://schemas.microsoft.com/office/drawing/2014/main" id="{67E560AE-6C7C-4C85-9C6D-FA946C5B5750}"/>
              </a:ext>
            </a:extLst>
          </p:cNvPr>
          <p:cNvGraphicFramePr>
            <a:graphicFrameLocks noChangeAspect="1"/>
          </p:cNvGraphicFramePr>
          <p:nvPr>
            <p:extLst>
              <p:ext uri="{D42A27DB-BD31-4B8C-83A1-F6EECF244321}">
                <p14:modId xmlns:p14="http://schemas.microsoft.com/office/powerpoint/2010/main" val="1858709076"/>
              </p:ext>
            </p:extLst>
          </p:nvPr>
        </p:nvGraphicFramePr>
        <p:xfrm>
          <a:off x="1762125" y="4365625"/>
          <a:ext cx="3860800" cy="1009650"/>
        </p:xfrm>
        <a:graphic>
          <a:graphicData uri="http://schemas.openxmlformats.org/presentationml/2006/ole">
            <mc:AlternateContent xmlns:mc="http://schemas.openxmlformats.org/markup-compatibility/2006">
              <mc:Choice xmlns:v="urn:schemas-microsoft-com:vml" Requires="v">
                <p:oleObj spid="_x0000_s297093" name="Formula" r:id="rId5" imgW="1945800" imgH="509400" progId="Equation.Ribbit">
                  <p:embed/>
                </p:oleObj>
              </mc:Choice>
              <mc:Fallback>
                <p:oleObj name="Formula" r:id="rId5" imgW="1945800" imgH="509400" progId="Equation.Ribbit">
                  <p:embed/>
                  <p:pic>
                    <p:nvPicPr>
                      <p:cNvPr id="5" name="对象 4">
                        <a:extLst>
                          <a:ext uri="{FF2B5EF4-FFF2-40B4-BE49-F238E27FC236}">
                            <a16:creationId xmlns:a16="http://schemas.microsoft.com/office/drawing/2014/main" id="{A6354B7F-EB31-4000-8037-DA5F93752B8C}"/>
                          </a:ext>
                        </a:extLst>
                      </p:cNvPr>
                      <p:cNvPicPr/>
                      <p:nvPr/>
                    </p:nvPicPr>
                    <p:blipFill>
                      <a:blip r:embed="rId6"/>
                      <a:stretch>
                        <a:fillRect/>
                      </a:stretch>
                    </p:blipFill>
                    <p:spPr>
                      <a:xfrm>
                        <a:off x="1762125" y="4365625"/>
                        <a:ext cx="3860800" cy="1009650"/>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496A2222-FEF4-4B0E-90DC-353798DED1DF}"/>
              </a:ext>
            </a:extLst>
          </p:cNvPr>
          <p:cNvSpPr txBox="1"/>
          <p:nvPr/>
        </p:nvSpPr>
        <p:spPr>
          <a:xfrm>
            <a:off x="1259632" y="5475411"/>
            <a:ext cx="5205271"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Smith &amp; Caldwell 2019, PRD 100, 104055</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9" name="文本框 8">
            <a:extLst>
              <a:ext uri="{FF2B5EF4-FFF2-40B4-BE49-F238E27FC236}">
                <a16:creationId xmlns:a16="http://schemas.microsoft.com/office/drawing/2014/main" id="{10AD504F-BAFE-4436-AEAE-BFC20AE60050}"/>
              </a:ext>
            </a:extLst>
          </p:cNvPr>
          <p:cNvSpPr txBox="1"/>
          <p:nvPr/>
        </p:nvSpPr>
        <p:spPr>
          <a:xfrm>
            <a:off x="4306338" y="1097083"/>
            <a:ext cx="4303224" cy="830997"/>
          </a:xfrm>
          <a:prstGeom prst="rect">
            <a:avLst/>
          </a:prstGeom>
          <a:noFill/>
        </p:spPr>
        <p:txBody>
          <a:bodyPr wrap="square" rtlCol="0">
            <a:spAutoFit/>
          </a:bodyPr>
          <a:lstStyle/>
          <a:p>
            <a:r>
              <a:rPr lang="en-US" altLang="zh-CN" sz="2400" dirty="0">
                <a:solidFill>
                  <a:srgbClr val="FF0000"/>
                </a:solidFill>
                <a:latin typeface="华文楷体" panose="02010600040101010101" pitchFamily="2" charset="-122"/>
                <a:ea typeface="华文楷体" panose="02010600040101010101" pitchFamily="2" charset="-122"/>
              </a:rPr>
              <a:t>For the convenience of evaluating detector and calculating SNR</a:t>
            </a:r>
            <a:endParaRPr lang="zh-CN" altLang="en-US" sz="2400"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3565945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BB247B-EF55-45A2-A488-737B9E4DD1AB}"/>
              </a:ext>
            </a:extLst>
          </p:cNvPr>
          <p:cNvSpPr>
            <a:spLocks noGrp="1"/>
          </p:cNvSpPr>
          <p:nvPr>
            <p:ph type="title"/>
          </p:nvPr>
        </p:nvSpPr>
        <p:spPr/>
        <p:txBody>
          <a:bodyPr/>
          <a:lstStyle/>
          <a:p>
            <a:r>
              <a:rPr lang="en-US" altLang="zh-CN" dirty="0"/>
              <a:t>Analytical Results</a:t>
            </a:r>
            <a:endParaRPr lang="zh-CN" altLang="en-US" dirty="0"/>
          </a:p>
        </p:txBody>
      </p:sp>
      <p:sp>
        <p:nvSpPr>
          <p:cNvPr id="3" name="内容占位符 2">
            <a:extLst>
              <a:ext uri="{FF2B5EF4-FFF2-40B4-BE49-F238E27FC236}">
                <a16:creationId xmlns:a16="http://schemas.microsoft.com/office/drawing/2014/main" id="{4F853B43-9AA0-4D24-9428-EF32435DE6A8}"/>
              </a:ext>
            </a:extLst>
          </p:cNvPr>
          <p:cNvSpPr>
            <a:spLocks noGrp="1"/>
          </p:cNvSpPr>
          <p:nvPr>
            <p:ph idx="1"/>
          </p:nvPr>
        </p:nvSpPr>
        <p:spPr>
          <a:xfrm>
            <a:off x="685800" y="1340768"/>
            <a:ext cx="7772400" cy="4835525"/>
          </a:xfrm>
        </p:spPr>
        <p:txBody>
          <a:bodyPr/>
          <a:lstStyle/>
          <a:p>
            <a:r>
              <a:rPr lang="en-US" altLang="zh-CN" dirty="0"/>
              <a:t>Michelson interferometers</a:t>
            </a:r>
            <a:endParaRPr lang="zh-CN" altLang="en-US" dirty="0"/>
          </a:p>
        </p:txBody>
      </p:sp>
      <p:sp>
        <p:nvSpPr>
          <p:cNvPr id="8" name="文本框 7">
            <a:extLst>
              <a:ext uri="{FF2B5EF4-FFF2-40B4-BE49-F238E27FC236}">
                <a16:creationId xmlns:a16="http://schemas.microsoft.com/office/drawing/2014/main" id="{162AFAA3-2760-45E0-9689-171783CF98A5}"/>
              </a:ext>
            </a:extLst>
          </p:cNvPr>
          <p:cNvSpPr txBox="1"/>
          <p:nvPr/>
        </p:nvSpPr>
        <p:spPr>
          <a:xfrm>
            <a:off x="5934821" y="4503990"/>
            <a:ext cx="2154757" cy="461665"/>
          </a:xfrm>
          <a:prstGeom prst="rect">
            <a:avLst/>
          </a:prstGeom>
          <a:noFill/>
        </p:spPr>
        <p:txBody>
          <a:bodyPr wrap="none" rtlCol="0">
            <a:spAutoFit/>
          </a:bodyPr>
          <a:lstStyle/>
          <a:p>
            <a:r>
              <a:rPr lang="en-US" altLang="zh-CN" sz="2400" dirty="0">
                <a:solidFill>
                  <a:srgbClr val="0000D7"/>
                </a:solidFill>
                <a:latin typeface="+mn-lt"/>
              </a:rPr>
              <a:t>Local minimum</a:t>
            </a:r>
            <a:endParaRPr lang="zh-CN" altLang="en-US" sz="2400" dirty="0">
              <a:solidFill>
                <a:srgbClr val="0000D7"/>
              </a:solidFill>
              <a:latin typeface="+mn-lt"/>
            </a:endParaRPr>
          </a:p>
        </p:txBody>
      </p:sp>
      <p:graphicFrame>
        <p:nvGraphicFramePr>
          <p:cNvPr id="9" name="对象 8">
            <a:extLst>
              <a:ext uri="{FF2B5EF4-FFF2-40B4-BE49-F238E27FC236}">
                <a16:creationId xmlns:a16="http://schemas.microsoft.com/office/drawing/2014/main" id="{D29F14D4-1C98-4311-B131-C7A83399122C}"/>
              </a:ext>
            </a:extLst>
          </p:cNvPr>
          <p:cNvGraphicFramePr>
            <a:graphicFrameLocks noChangeAspect="1"/>
          </p:cNvGraphicFramePr>
          <p:nvPr>
            <p:extLst/>
          </p:nvPr>
        </p:nvGraphicFramePr>
        <p:xfrm>
          <a:off x="5763630" y="5030820"/>
          <a:ext cx="2497138" cy="836612"/>
        </p:xfrm>
        <a:graphic>
          <a:graphicData uri="http://schemas.openxmlformats.org/presentationml/2006/ole">
            <mc:AlternateContent xmlns:mc="http://schemas.openxmlformats.org/markup-compatibility/2006">
              <mc:Choice xmlns:v="urn:schemas-microsoft-com:vml" Requires="v">
                <p:oleObj spid="_x0000_s287953" name="Formula" r:id="rId3" imgW="994680" imgH="335520" progId="Equation.Ribbit">
                  <p:embed/>
                </p:oleObj>
              </mc:Choice>
              <mc:Fallback>
                <p:oleObj name="Formula" r:id="rId3" imgW="994680" imgH="335520" progId="Equation.Ribbit">
                  <p:embed/>
                  <p:pic>
                    <p:nvPicPr>
                      <p:cNvPr id="9" name="对象 8">
                        <a:extLst>
                          <a:ext uri="{FF2B5EF4-FFF2-40B4-BE49-F238E27FC236}">
                            <a16:creationId xmlns:a16="http://schemas.microsoft.com/office/drawing/2014/main" id="{D29F14D4-1C98-4311-B131-C7A83399122C}"/>
                          </a:ext>
                        </a:extLst>
                      </p:cNvPr>
                      <p:cNvPicPr/>
                      <p:nvPr/>
                    </p:nvPicPr>
                    <p:blipFill>
                      <a:blip r:embed="rId4"/>
                      <a:stretch>
                        <a:fillRect/>
                      </a:stretch>
                    </p:blipFill>
                    <p:spPr>
                      <a:xfrm>
                        <a:off x="5763630" y="5030820"/>
                        <a:ext cx="2497138" cy="836612"/>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90D12173-80BC-4C97-B257-72B2485CC7FD}"/>
              </a:ext>
            </a:extLst>
          </p:cNvPr>
          <p:cNvSpPr txBox="1"/>
          <p:nvPr/>
        </p:nvSpPr>
        <p:spPr>
          <a:xfrm>
            <a:off x="513271" y="6099514"/>
            <a:ext cx="7488832" cy="400110"/>
          </a:xfrm>
          <a:prstGeom prst="rect">
            <a:avLst/>
          </a:prstGeom>
          <a:noFill/>
        </p:spPr>
        <p:txBody>
          <a:bodyPr wrap="square" rtlCol="0">
            <a:spAutoFit/>
          </a:bodyPr>
          <a:lstStyle/>
          <a:p>
            <a:r>
              <a:rPr lang="en-US" altLang="zh-CN" sz="2000" dirty="0">
                <a:solidFill>
                  <a:schemeClr val="tx2"/>
                </a:solidFill>
                <a:latin typeface="+mn-lt"/>
              </a:rPr>
              <a:t>Larson, Hiscock, and </a:t>
            </a:r>
            <a:r>
              <a:rPr lang="en-US" altLang="zh-CN" sz="2000" dirty="0" err="1">
                <a:solidFill>
                  <a:schemeClr val="tx2"/>
                </a:solidFill>
                <a:latin typeface="+mn-lt"/>
              </a:rPr>
              <a:t>Hellings</a:t>
            </a:r>
            <a:r>
              <a:rPr lang="en-US" altLang="zh-CN" sz="2000" dirty="0">
                <a:solidFill>
                  <a:schemeClr val="tx2"/>
                </a:solidFill>
                <a:latin typeface="+mn-lt"/>
              </a:rPr>
              <a:t> 2000, PRD </a:t>
            </a:r>
            <a:r>
              <a:rPr lang="en-US" altLang="zh-CN" sz="2000" b="1" dirty="0">
                <a:solidFill>
                  <a:schemeClr val="tx2"/>
                </a:solidFill>
                <a:latin typeface="+mn-lt"/>
              </a:rPr>
              <a:t>62</a:t>
            </a:r>
            <a:r>
              <a:rPr lang="en-US" altLang="zh-CN" sz="2000" dirty="0">
                <a:solidFill>
                  <a:schemeClr val="tx2"/>
                </a:solidFill>
                <a:latin typeface="+mn-lt"/>
              </a:rPr>
              <a:t>, 062001, gr-qc/9909080</a:t>
            </a:r>
          </a:p>
        </p:txBody>
      </p:sp>
      <p:sp>
        <p:nvSpPr>
          <p:cNvPr id="4" name="文本框 3">
            <a:extLst>
              <a:ext uri="{FF2B5EF4-FFF2-40B4-BE49-F238E27FC236}">
                <a16:creationId xmlns:a16="http://schemas.microsoft.com/office/drawing/2014/main" id="{B1F1EAD3-0412-4DDB-BFCD-5C7365B960C0}"/>
              </a:ext>
            </a:extLst>
          </p:cNvPr>
          <p:cNvSpPr txBox="1"/>
          <p:nvPr/>
        </p:nvSpPr>
        <p:spPr>
          <a:xfrm>
            <a:off x="1693528" y="4541119"/>
            <a:ext cx="3184804" cy="830997"/>
          </a:xfrm>
          <a:prstGeom prst="rect">
            <a:avLst/>
          </a:prstGeom>
          <a:noFill/>
        </p:spPr>
        <p:txBody>
          <a:bodyPr wrap="square" rtlCol="0">
            <a:spAutoFit/>
          </a:bodyPr>
          <a:lstStyle/>
          <a:p>
            <a:r>
              <a:rPr lang="en-US" altLang="zh-CN" sz="2400" dirty="0">
                <a:solidFill>
                  <a:srgbClr val="0000D7"/>
                </a:solidFill>
                <a:latin typeface="+mn-lt"/>
              </a:rPr>
              <a:t>Cross terms need to be integrated numerically</a:t>
            </a:r>
            <a:endParaRPr lang="zh-CN" altLang="en-US" sz="2400" dirty="0">
              <a:solidFill>
                <a:srgbClr val="0000D7"/>
              </a:solidFill>
              <a:latin typeface="+mn-lt"/>
            </a:endParaRPr>
          </a:p>
        </p:txBody>
      </p:sp>
      <p:graphicFrame>
        <p:nvGraphicFramePr>
          <p:cNvPr id="18" name="对象 17">
            <a:extLst>
              <a:ext uri="{FF2B5EF4-FFF2-40B4-BE49-F238E27FC236}">
                <a16:creationId xmlns:a16="http://schemas.microsoft.com/office/drawing/2014/main" id="{2633B725-A1CC-4470-9C63-82266DA4AB3C}"/>
              </a:ext>
            </a:extLst>
          </p:cNvPr>
          <p:cNvGraphicFramePr>
            <a:graphicFrameLocks noChangeAspect="1"/>
          </p:cNvGraphicFramePr>
          <p:nvPr>
            <p:extLst/>
          </p:nvPr>
        </p:nvGraphicFramePr>
        <p:xfrm>
          <a:off x="685800" y="2800133"/>
          <a:ext cx="7578725" cy="1627188"/>
        </p:xfrm>
        <a:graphic>
          <a:graphicData uri="http://schemas.openxmlformats.org/presentationml/2006/ole">
            <mc:AlternateContent xmlns:mc="http://schemas.openxmlformats.org/markup-compatibility/2006">
              <mc:Choice xmlns:v="urn:schemas-microsoft-com:vml" Requires="v">
                <p:oleObj spid="_x0000_s287954" name="Formula" r:id="rId5" imgW="3822840" imgH="820440" progId="Equation.Ribbit">
                  <p:embed/>
                </p:oleObj>
              </mc:Choice>
              <mc:Fallback>
                <p:oleObj name="Formula" r:id="rId5" imgW="3822840" imgH="820440" progId="Equation.Ribbit">
                  <p:embed/>
                  <p:pic>
                    <p:nvPicPr>
                      <p:cNvPr id="18" name="对象 17">
                        <a:extLst>
                          <a:ext uri="{FF2B5EF4-FFF2-40B4-BE49-F238E27FC236}">
                            <a16:creationId xmlns:a16="http://schemas.microsoft.com/office/drawing/2014/main" id="{2633B725-A1CC-4470-9C63-82266DA4AB3C}"/>
                          </a:ext>
                        </a:extLst>
                      </p:cNvPr>
                      <p:cNvPicPr/>
                      <p:nvPr/>
                    </p:nvPicPr>
                    <p:blipFill>
                      <a:blip r:embed="rId6"/>
                      <a:stretch>
                        <a:fillRect/>
                      </a:stretch>
                    </p:blipFill>
                    <p:spPr>
                      <a:xfrm>
                        <a:off x="685800" y="2800133"/>
                        <a:ext cx="7578725" cy="1627188"/>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FA54FF4C-BD02-4E4B-8123-0EA1C2B604DE}"/>
              </a:ext>
            </a:extLst>
          </p:cNvPr>
          <p:cNvSpPr txBox="1"/>
          <p:nvPr/>
        </p:nvSpPr>
        <p:spPr>
          <a:xfrm>
            <a:off x="971600" y="2119155"/>
            <a:ext cx="1855535" cy="461665"/>
          </a:xfrm>
          <a:prstGeom prst="rect">
            <a:avLst/>
          </a:prstGeom>
          <a:noFill/>
        </p:spPr>
        <p:txBody>
          <a:bodyPr wrap="square" rtlCol="0">
            <a:spAutoFit/>
          </a:bodyPr>
          <a:lstStyle/>
          <a:p>
            <a:r>
              <a:rPr lang="en-US" altLang="zh-CN" sz="2400" dirty="0">
                <a:solidFill>
                  <a:srgbClr val="0000D7"/>
                </a:solidFill>
                <a:latin typeface="+mn-lt"/>
              </a:rPr>
              <a:t>Tensor mode</a:t>
            </a:r>
            <a:endParaRPr lang="zh-CN" altLang="en-US" sz="2400" dirty="0">
              <a:solidFill>
                <a:srgbClr val="0000D7"/>
              </a:solidFill>
              <a:latin typeface="+mn-lt"/>
            </a:endParaRPr>
          </a:p>
        </p:txBody>
      </p:sp>
      <p:graphicFrame>
        <p:nvGraphicFramePr>
          <p:cNvPr id="19" name="对象 18">
            <a:extLst>
              <a:ext uri="{FF2B5EF4-FFF2-40B4-BE49-F238E27FC236}">
                <a16:creationId xmlns:a16="http://schemas.microsoft.com/office/drawing/2014/main" id="{69EA0F8B-CE44-4C52-98FF-8D2B50BEE1D6}"/>
              </a:ext>
            </a:extLst>
          </p:cNvPr>
          <p:cNvGraphicFramePr>
            <a:graphicFrameLocks noChangeAspect="1"/>
          </p:cNvGraphicFramePr>
          <p:nvPr>
            <p:extLst/>
          </p:nvPr>
        </p:nvGraphicFramePr>
        <p:xfrm>
          <a:off x="5543754" y="2272624"/>
          <a:ext cx="1546225" cy="352425"/>
        </p:xfrm>
        <a:graphic>
          <a:graphicData uri="http://schemas.openxmlformats.org/presentationml/2006/ole">
            <mc:AlternateContent xmlns:mc="http://schemas.openxmlformats.org/markup-compatibility/2006">
              <mc:Choice xmlns:v="urn:schemas-microsoft-com:vml" Requires="v">
                <p:oleObj spid="_x0000_s287955" name="Formula" r:id="rId7" imgW="778680" imgH="177840" progId="Equation.Ribbit">
                  <p:embed/>
                </p:oleObj>
              </mc:Choice>
              <mc:Fallback>
                <p:oleObj name="Formula" r:id="rId7" imgW="778680" imgH="177840" progId="Equation.Ribbit">
                  <p:embed/>
                  <p:pic>
                    <p:nvPicPr>
                      <p:cNvPr id="19" name="对象 18">
                        <a:extLst>
                          <a:ext uri="{FF2B5EF4-FFF2-40B4-BE49-F238E27FC236}">
                            <a16:creationId xmlns:a16="http://schemas.microsoft.com/office/drawing/2014/main" id="{69EA0F8B-CE44-4C52-98FF-8D2B50BEE1D6}"/>
                          </a:ext>
                        </a:extLst>
                      </p:cNvPr>
                      <p:cNvPicPr/>
                      <p:nvPr/>
                    </p:nvPicPr>
                    <p:blipFill>
                      <a:blip r:embed="rId8"/>
                      <a:stretch>
                        <a:fillRect/>
                      </a:stretch>
                    </p:blipFill>
                    <p:spPr>
                      <a:xfrm>
                        <a:off x="5543754" y="2272624"/>
                        <a:ext cx="1546225" cy="352425"/>
                      </a:xfrm>
                      <a:prstGeom prst="rect">
                        <a:avLst/>
                      </a:prstGeom>
                    </p:spPr>
                  </p:pic>
                </p:oleObj>
              </mc:Fallback>
            </mc:AlternateContent>
          </a:graphicData>
        </a:graphic>
      </p:graphicFrame>
    </p:spTree>
    <p:extLst>
      <p:ext uri="{BB962C8B-B14F-4D97-AF65-F5344CB8AC3E}">
        <p14:creationId xmlns:p14="http://schemas.microsoft.com/office/powerpoint/2010/main" val="28205899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BB247B-EF55-45A2-A488-737B9E4DD1AB}"/>
              </a:ext>
            </a:extLst>
          </p:cNvPr>
          <p:cNvSpPr>
            <a:spLocks noGrp="1"/>
          </p:cNvSpPr>
          <p:nvPr>
            <p:ph type="title"/>
          </p:nvPr>
        </p:nvSpPr>
        <p:spPr/>
        <p:txBody>
          <a:bodyPr/>
          <a:lstStyle/>
          <a:p>
            <a:r>
              <a:rPr lang="en-US" altLang="zh-CN" dirty="0"/>
              <a:t>TDI X</a:t>
            </a:r>
            <a:endParaRPr lang="zh-CN" altLang="en-US" dirty="0"/>
          </a:p>
        </p:txBody>
      </p:sp>
      <p:sp>
        <p:nvSpPr>
          <p:cNvPr id="3" name="内容占位符 2">
            <a:extLst>
              <a:ext uri="{FF2B5EF4-FFF2-40B4-BE49-F238E27FC236}">
                <a16:creationId xmlns:a16="http://schemas.microsoft.com/office/drawing/2014/main" id="{4F853B43-9AA0-4D24-9428-EF32435DE6A8}"/>
              </a:ext>
            </a:extLst>
          </p:cNvPr>
          <p:cNvSpPr>
            <a:spLocks noGrp="1"/>
          </p:cNvSpPr>
          <p:nvPr>
            <p:ph idx="1"/>
          </p:nvPr>
        </p:nvSpPr>
        <p:spPr>
          <a:xfrm>
            <a:off x="685800" y="1067269"/>
            <a:ext cx="7772400" cy="4835525"/>
          </a:xfrm>
        </p:spPr>
        <p:txBody>
          <a:bodyPr/>
          <a:lstStyle/>
          <a:p>
            <a:r>
              <a:rPr lang="en-US" altLang="zh-CN" dirty="0"/>
              <a:t>Averaged response function: tensor mode</a:t>
            </a:r>
            <a:endParaRPr lang="zh-CN" altLang="en-US" dirty="0"/>
          </a:p>
        </p:txBody>
      </p:sp>
      <p:pic>
        <p:nvPicPr>
          <p:cNvPr id="5" name="图片 4">
            <a:extLst>
              <a:ext uri="{FF2B5EF4-FFF2-40B4-BE49-F238E27FC236}">
                <a16:creationId xmlns:a16="http://schemas.microsoft.com/office/drawing/2014/main" id="{FA166D9B-DCE7-4DE2-805D-55FB8C168548}"/>
              </a:ext>
            </a:extLst>
          </p:cNvPr>
          <p:cNvPicPr>
            <a:picLocks noChangeAspect="1"/>
          </p:cNvPicPr>
          <p:nvPr/>
        </p:nvPicPr>
        <p:blipFill>
          <a:blip r:embed="rId3"/>
          <a:stretch>
            <a:fillRect/>
          </a:stretch>
        </p:blipFill>
        <p:spPr>
          <a:xfrm>
            <a:off x="185672" y="3568389"/>
            <a:ext cx="8958328" cy="1928827"/>
          </a:xfrm>
          <a:prstGeom prst="rect">
            <a:avLst/>
          </a:prstGeom>
        </p:spPr>
      </p:pic>
      <p:graphicFrame>
        <p:nvGraphicFramePr>
          <p:cNvPr id="20" name="对象 19">
            <a:extLst>
              <a:ext uri="{FF2B5EF4-FFF2-40B4-BE49-F238E27FC236}">
                <a16:creationId xmlns:a16="http://schemas.microsoft.com/office/drawing/2014/main" id="{B9FE76B9-1731-4DF3-BA8F-B227CFA6200E}"/>
              </a:ext>
            </a:extLst>
          </p:cNvPr>
          <p:cNvGraphicFramePr>
            <a:graphicFrameLocks noChangeAspect="1"/>
          </p:cNvGraphicFramePr>
          <p:nvPr>
            <p:extLst/>
          </p:nvPr>
        </p:nvGraphicFramePr>
        <p:xfrm>
          <a:off x="1907704" y="5593605"/>
          <a:ext cx="3448050" cy="352425"/>
        </p:xfrm>
        <a:graphic>
          <a:graphicData uri="http://schemas.openxmlformats.org/presentationml/2006/ole">
            <mc:AlternateContent xmlns:mc="http://schemas.openxmlformats.org/markup-compatibility/2006">
              <mc:Choice xmlns:v="urn:schemas-microsoft-com:vml" Requires="v">
                <p:oleObj spid="_x0000_s292118" name="Formula" r:id="rId4" imgW="1738800" imgH="177840" progId="Equation.Ribbit">
                  <p:embed/>
                </p:oleObj>
              </mc:Choice>
              <mc:Fallback>
                <p:oleObj name="Formula" r:id="rId4" imgW="1738800" imgH="177840" progId="Equation.Ribbit">
                  <p:embed/>
                  <p:pic>
                    <p:nvPicPr>
                      <p:cNvPr id="20" name="对象 19">
                        <a:extLst>
                          <a:ext uri="{FF2B5EF4-FFF2-40B4-BE49-F238E27FC236}">
                            <a16:creationId xmlns:a16="http://schemas.microsoft.com/office/drawing/2014/main" id="{B9FE76B9-1731-4DF3-BA8F-B227CFA6200E}"/>
                          </a:ext>
                        </a:extLst>
                      </p:cNvPr>
                      <p:cNvPicPr/>
                      <p:nvPr/>
                    </p:nvPicPr>
                    <p:blipFill>
                      <a:blip r:embed="rId5"/>
                      <a:stretch>
                        <a:fillRect/>
                      </a:stretch>
                    </p:blipFill>
                    <p:spPr>
                      <a:xfrm>
                        <a:off x="1907704" y="5593605"/>
                        <a:ext cx="3448050" cy="352425"/>
                      </a:xfrm>
                      <a:prstGeom prst="rect">
                        <a:avLst/>
                      </a:prstGeom>
                    </p:spPr>
                  </p:pic>
                </p:oleObj>
              </mc:Fallback>
            </mc:AlternateContent>
          </a:graphicData>
        </a:graphic>
      </p:graphicFrame>
      <p:sp>
        <p:nvSpPr>
          <p:cNvPr id="21" name="文本框 20">
            <a:extLst>
              <a:ext uri="{FF2B5EF4-FFF2-40B4-BE49-F238E27FC236}">
                <a16:creationId xmlns:a16="http://schemas.microsoft.com/office/drawing/2014/main" id="{781EE304-6029-4666-BCF8-98E822072558}"/>
              </a:ext>
            </a:extLst>
          </p:cNvPr>
          <p:cNvSpPr txBox="1"/>
          <p:nvPr/>
        </p:nvSpPr>
        <p:spPr>
          <a:xfrm>
            <a:off x="249657" y="2136923"/>
            <a:ext cx="2414444" cy="461665"/>
          </a:xfrm>
          <a:prstGeom prst="rect">
            <a:avLst/>
          </a:prstGeom>
          <a:noFill/>
        </p:spPr>
        <p:txBody>
          <a:bodyPr wrap="none" rtlCol="0">
            <a:spAutoFit/>
          </a:bodyPr>
          <a:lstStyle/>
          <a:p>
            <a:r>
              <a:rPr lang="en-US" altLang="zh-CN" sz="2400" dirty="0">
                <a:solidFill>
                  <a:srgbClr val="0000D7"/>
                </a:solidFill>
                <a:latin typeface="+mn-lt"/>
              </a:rPr>
              <a:t>TDI X equal arms</a:t>
            </a:r>
            <a:endParaRPr lang="zh-CN" altLang="en-US" sz="2400" dirty="0">
              <a:solidFill>
                <a:srgbClr val="0000D7"/>
              </a:solidFill>
              <a:latin typeface="+mn-lt"/>
            </a:endParaRPr>
          </a:p>
        </p:txBody>
      </p:sp>
      <p:graphicFrame>
        <p:nvGraphicFramePr>
          <p:cNvPr id="23" name="对象 22">
            <a:extLst>
              <a:ext uri="{FF2B5EF4-FFF2-40B4-BE49-F238E27FC236}">
                <a16:creationId xmlns:a16="http://schemas.microsoft.com/office/drawing/2014/main" id="{5152DDF7-126A-4A9B-9A33-65DCDB4CF435}"/>
              </a:ext>
            </a:extLst>
          </p:cNvPr>
          <p:cNvGraphicFramePr>
            <a:graphicFrameLocks noChangeAspect="1"/>
          </p:cNvGraphicFramePr>
          <p:nvPr>
            <p:extLst/>
          </p:nvPr>
        </p:nvGraphicFramePr>
        <p:xfrm>
          <a:off x="1131466" y="2587293"/>
          <a:ext cx="3592497" cy="435126"/>
        </p:xfrm>
        <a:graphic>
          <a:graphicData uri="http://schemas.openxmlformats.org/presentationml/2006/ole">
            <mc:AlternateContent xmlns:mc="http://schemas.openxmlformats.org/markup-compatibility/2006">
              <mc:Choice xmlns:v="urn:schemas-microsoft-com:vml" Requires="v">
                <p:oleObj spid="_x0000_s292119" name="Formula" r:id="rId6" imgW="1586520" imgH="191880" progId="Equation.Ribbit">
                  <p:embed/>
                </p:oleObj>
              </mc:Choice>
              <mc:Fallback>
                <p:oleObj name="Formula" r:id="rId6" imgW="1586520" imgH="191880" progId="Equation.Ribbit">
                  <p:embed/>
                  <p:pic>
                    <p:nvPicPr>
                      <p:cNvPr id="23" name="对象 22">
                        <a:extLst>
                          <a:ext uri="{FF2B5EF4-FFF2-40B4-BE49-F238E27FC236}">
                            <a16:creationId xmlns:a16="http://schemas.microsoft.com/office/drawing/2014/main" id="{5152DDF7-126A-4A9B-9A33-65DCDB4CF435}"/>
                          </a:ext>
                        </a:extLst>
                      </p:cNvPr>
                      <p:cNvPicPr/>
                      <p:nvPr/>
                    </p:nvPicPr>
                    <p:blipFill>
                      <a:blip r:embed="rId7"/>
                      <a:stretch>
                        <a:fillRect/>
                      </a:stretch>
                    </p:blipFill>
                    <p:spPr>
                      <a:xfrm>
                        <a:off x="1131466" y="2587293"/>
                        <a:ext cx="3592497" cy="435126"/>
                      </a:xfrm>
                      <a:prstGeom prst="rect">
                        <a:avLst/>
                      </a:prstGeom>
                    </p:spPr>
                  </p:pic>
                </p:oleObj>
              </mc:Fallback>
            </mc:AlternateContent>
          </a:graphicData>
        </a:graphic>
      </p:graphicFrame>
      <p:sp>
        <p:nvSpPr>
          <p:cNvPr id="24" name="文本框 23">
            <a:extLst>
              <a:ext uri="{FF2B5EF4-FFF2-40B4-BE49-F238E27FC236}">
                <a16:creationId xmlns:a16="http://schemas.microsoft.com/office/drawing/2014/main" id="{C4D024D4-A50B-4786-A27B-BBEC352E37CD}"/>
              </a:ext>
            </a:extLst>
          </p:cNvPr>
          <p:cNvSpPr txBox="1"/>
          <p:nvPr/>
        </p:nvSpPr>
        <p:spPr>
          <a:xfrm>
            <a:off x="4899516" y="2602290"/>
            <a:ext cx="2446504" cy="461665"/>
          </a:xfrm>
          <a:prstGeom prst="rect">
            <a:avLst/>
          </a:prstGeom>
          <a:noFill/>
        </p:spPr>
        <p:txBody>
          <a:bodyPr wrap="none" rtlCol="0">
            <a:spAutoFit/>
          </a:bodyPr>
          <a:lstStyle/>
          <a:p>
            <a:r>
              <a:rPr lang="en-US" altLang="zh-CN" sz="2400" dirty="0">
                <a:solidFill>
                  <a:srgbClr val="0000D7"/>
                </a:solidFill>
                <a:latin typeface="+mn-lt"/>
              </a:rPr>
              <a:t>Lost sensitivity at </a:t>
            </a:r>
            <a:endParaRPr lang="zh-CN" altLang="en-US" sz="2400" dirty="0">
              <a:solidFill>
                <a:srgbClr val="0000D7"/>
              </a:solidFill>
              <a:latin typeface="+mn-lt"/>
            </a:endParaRPr>
          </a:p>
        </p:txBody>
      </p:sp>
      <p:graphicFrame>
        <p:nvGraphicFramePr>
          <p:cNvPr id="25" name="对象 24">
            <a:extLst>
              <a:ext uri="{FF2B5EF4-FFF2-40B4-BE49-F238E27FC236}">
                <a16:creationId xmlns:a16="http://schemas.microsoft.com/office/drawing/2014/main" id="{F2FE920A-EC42-482C-9F04-377F820F2259}"/>
              </a:ext>
            </a:extLst>
          </p:cNvPr>
          <p:cNvGraphicFramePr>
            <a:graphicFrameLocks noChangeAspect="1"/>
          </p:cNvGraphicFramePr>
          <p:nvPr>
            <p:extLst/>
          </p:nvPr>
        </p:nvGraphicFramePr>
        <p:xfrm>
          <a:off x="7298616" y="2607296"/>
          <a:ext cx="1062624" cy="461664"/>
        </p:xfrm>
        <a:graphic>
          <a:graphicData uri="http://schemas.openxmlformats.org/presentationml/2006/ole">
            <mc:AlternateContent xmlns:mc="http://schemas.openxmlformats.org/markup-compatibility/2006">
              <mc:Choice xmlns:v="urn:schemas-microsoft-com:vml" Requires="v">
                <p:oleObj spid="_x0000_s292120" name="Formula" r:id="rId8" imgW="424440" imgH="184320" progId="Equation.Ribbit">
                  <p:embed/>
                </p:oleObj>
              </mc:Choice>
              <mc:Fallback>
                <p:oleObj name="Formula" r:id="rId8" imgW="424440" imgH="184320" progId="Equation.Ribbit">
                  <p:embed/>
                  <p:pic>
                    <p:nvPicPr>
                      <p:cNvPr id="25" name="对象 24">
                        <a:extLst>
                          <a:ext uri="{FF2B5EF4-FFF2-40B4-BE49-F238E27FC236}">
                            <a16:creationId xmlns:a16="http://schemas.microsoft.com/office/drawing/2014/main" id="{F2FE920A-EC42-482C-9F04-377F820F2259}"/>
                          </a:ext>
                        </a:extLst>
                      </p:cNvPr>
                      <p:cNvPicPr/>
                      <p:nvPr/>
                    </p:nvPicPr>
                    <p:blipFill>
                      <a:blip r:embed="rId9"/>
                      <a:stretch>
                        <a:fillRect/>
                      </a:stretch>
                    </p:blipFill>
                    <p:spPr>
                      <a:xfrm>
                        <a:off x="7298616" y="2607296"/>
                        <a:ext cx="1062624" cy="461664"/>
                      </a:xfrm>
                      <a:prstGeom prst="rect">
                        <a:avLst/>
                      </a:prstGeom>
                    </p:spPr>
                  </p:pic>
                </p:oleObj>
              </mc:Fallback>
            </mc:AlternateContent>
          </a:graphicData>
        </a:graphic>
      </p:graphicFrame>
      <p:sp>
        <p:nvSpPr>
          <p:cNvPr id="26" name="文本框 25">
            <a:extLst>
              <a:ext uri="{FF2B5EF4-FFF2-40B4-BE49-F238E27FC236}">
                <a16:creationId xmlns:a16="http://schemas.microsoft.com/office/drawing/2014/main" id="{CD8AE683-7521-4254-8BC5-E309205A2A59}"/>
              </a:ext>
            </a:extLst>
          </p:cNvPr>
          <p:cNvSpPr txBox="1"/>
          <p:nvPr/>
        </p:nvSpPr>
        <p:spPr>
          <a:xfrm>
            <a:off x="231998" y="3052165"/>
            <a:ext cx="2722220" cy="461665"/>
          </a:xfrm>
          <a:prstGeom prst="rect">
            <a:avLst/>
          </a:prstGeom>
          <a:noFill/>
        </p:spPr>
        <p:txBody>
          <a:bodyPr wrap="none" rtlCol="0">
            <a:spAutoFit/>
          </a:bodyPr>
          <a:lstStyle/>
          <a:p>
            <a:r>
              <a:rPr lang="en-US" altLang="zh-CN" sz="2400" dirty="0">
                <a:solidFill>
                  <a:srgbClr val="0000D7"/>
                </a:solidFill>
                <a:latin typeface="+mn-lt"/>
              </a:rPr>
              <a:t>TDI X unequal arms</a:t>
            </a:r>
            <a:endParaRPr lang="zh-CN" altLang="en-US" sz="2400" dirty="0">
              <a:solidFill>
                <a:srgbClr val="0000D7"/>
              </a:solidFill>
              <a:latin typeface="+mn-lt"/>
            </a:endParaRPr>
          </a:p>
        </p:txBody>
      </p:sp>
      <p:sp>
        <p:nvSpPr>
          <p:cNvPr id="27" name="文本框 26">
            <a:extLst>
              <a:ext uri="{FF2B5EF4-FFF2-40B4-BE49-F238E27FC236}">
                <a16:creationId xmlns:a16="http://schemas.microsoft.com/office/drawing/2014/main" id="{55D02776-31A0-4910-8261-99B8458EC3B3}"/>
              </a:ext>
            </a:extLst>
          </p:cNvPr>
          <p:cNvSpPr txBox="1"/>
          <p:nvPr/>
        </p:nvSpPr>
        <p:spPr>
          <a:xfrm>
            <a:off x="513271" y="6099514"/>
            <a:ext cx="7488832" cy="646331"/>
          </a:xfrm>
          <a:prstGeom prst="rect">
            <a:avLst/>
          </a:prstGeom>
          <a:noFill/>
        </p:spPr>
        <p:txBody>
          <a:bodyPr wrap="square" rtlCol="0">
            <a:spAutoFit/>
          </a:bodyPr>
          <a:lstStyle/>
          <a:p>
            <a:r>
              <a:rPr lang="en-US" altLang="zh-CN" dirty="0">
                <a:solidFill>
                  <a:schemeClr val="tx2"/>
                </a:solidFill>
              </a:rPr>
              <a:t>Larson, Hiscock, and </a:t>
            </a:r>
            <a:r>
              <a:rPr lang="en-US" altLang="zh-CN" dirty="0" err="1">
                <a:solidFill>
                  <a:schemeClr val="tx2"/>
                </a:solidFill>
              </a:rPr>
              <a:t>Hellings</a:t>
            </a:r>
            <a:r>
              <a:rPr lang="en-US" altLang="zh-CN" dirty="0">
                <a:solidFill>
                  <a:schemeClr val="tx2"/>
                </a:solidFill>
              </a:rPr>
              <a:t>, PRD 62, 062001 (2000), gr-qc/9909080</a:t>
            </a:r>
          </a:p>
          <a:p>
            <a:r>
              <a:rPr lang="en-US" altLang="zh-CN" dirty="0">
                <a:solidFill>
                  <a:schemeClr val="tx2"/>
                </a:solidFill>
              </a:rPr>
              <a:t>Larson, </a:t>
            </a:r>
            <a:r>
              <a:rPr lang="en-US" altLang="zh-CN" dirty="0" err="1">
                <a:solidFill>
                  <a:schemeClr val="tx2"/>
                </a:solidFill>
              </a:rPr>
              <a:t>Hellings</a:t>
            </a:r>
            <a:r>
              <a:rPr lang="en-US" altLang="zh-CN" dirty="0">
                <a:solidFill>
                  <a:schemeClr val="tx2"/>
                </a:solidFill>
              </a:rPr>
              <a:t>, and Hiscock, PRD 66, 062001 (2002), gr-qc/0206081</a:t>
            </a:r>
            <a:endParaRPr lang="zh-CN" altLang="en-US" dirty="0">
              <a:solidFill>
                <a:schemeClr val="tx2"/>
              </a:solidFill>
            </a:endParaRPr>
          </a:p>
        </p:txBody>
      </p:sp>
      <p:graphicFrame>
        <p:nvGraphicFramePr>
          <p:cNvPr id="4" name="对象 3">
            <a:extLst>
              <a:ext uri="{FF2B5EF4-FFF2-40B4-BE49-F238E27FC236}">
                <a16:creationId xmlns:a16="http://schemas.microsoft.com/office/drawing/2014/main" id="{65128442-6EB0-4645-9A62-DFFB38727010}"/>
              </a:ext>
            </a:extLst>
          </p:cNvPr>
          <p:cNvGraphicFramePr>
            <a:graphicFrameLocks noChangeAspect="1"/>
          </p:cNvGraphicFramePr>
          <p:nvPr>
            <p:extLst/>
          </p:nvPr>
        </p:nvGraphicFramePr>
        <p:xfrm>
          <a:off x="1756333" y="1775121"/>
          <a:ext cx="5568655" cy="327740"/>
        </p:xfrm>
        <a:graphic>
          <a:graphicData uri="http://schemas.openxmlformats.org/presentationml/2006/ole">
            <mc:AlternateContent xmlns:mc="http://schemas.openxmlformats.org/markup-compatibility/2006">
              <mc:Choice xmlns:v="urn:schemas-microsoft-com:vml" Requires="v">
                <p:oleObj spid="_x0000_s292121" name="Formula" r:id="rId10" imgW="3021480" imgH="177840" progId="Equation.Ribbit">
                  <p:embed/>
                </p:oleObj>
              </mc:Choice>
              <mc:Fallback>
                <p:oleObj name="Formula" r:id="rId10" imgW="3021480" imgH="177840" progId="Equation.Ribbit">
                  <p:embed/>
                  <p:pic>
                    <p:nvPicPr>
                      <p:cNvPr id="4" name="对象 3">
                        <a:extLst>
                          <a:ext uri="{FF2B5EF4-FFF2-40B4-BE49-F238E27FC236}">
                            <a16:creationId xmlns:a16="http://schemas.microsoft.com/office/drawing/2014/main" id="{65128442-6EB0-4645-9A62-DFFB38727010}"/>
                          </a:ext>
                        </a:extLst>
                      </p:cNvPr>
                      <p:cNvPicPr/>
                      <p:nvPr/>
                    </p:nvPicPr>
                    <p:blipFill>
                      <a:blip r:embed="rId11"/>
                      <a:stretch>
                        <a:fillRect/>
                      </a:stretch>
                    </p:blipFill>
                    <p:spPr>
                      <a:xfrm>
                        <a:off x="1756333" y="1775121"/>
                        <a:ext cx="5568655" cy="327740"/>
                      </a:xfrm>
                      <a:prstGeom prst="rect">
                        <a:avLst/>
                      </a:prstGeom>
                    </p:spPr>
                  </p:pic>
                </p:oleObj>
              </mc:Fallback>
            </mc:AlternateContent>
          </a:graphicData>
        </a:graphic>
      </p:graphicFrame>
    </p:spTree>
    <p:extLst>
      <p:ext uri="{BB962C8B-B14F-4D97-AF65-F5344CB8AC3E}">
        <p14:creationId xmlns:p14="http://schemas.microsoft.com/office/powerpoint/2010/main" val="27100009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BF381-C258-4289-90D7-EA6D4C51993F}"/>
              </a:ext>
            </a:extLst>
          </p:cNvPr>
          <p:cNvSpPr>
            <a:spLocks noGrp="1"/>
          </p:cNvSpPr>
          <p:nvPr>
            <p:ph type="title"/>
          </p:nvPr>
        </p:nvSpPr>
        <p:spPr/>
        <p:txBody>
          <a:bodyPr/>
          <a:lstStyle/>
          <a:p>
            <a:r>
              <a:rPr lang="en-US" altLang="zh-CN" dirty="0"/>
              <a:t>Numerical Results</a:t>
            </a:r>
            <a:endParaRPr lang="zh-CN" altLang="en-US" dirty="0"/>
          </a:p>
        </p:txBody>
      </p:sp>
      <p:sp>
        <p:nvSpPr>
          <p:cNvPr id="3" name="内容占位符 2">
            <a:extLst>
              <a:ext uri="{FF2B5EF4-FFF2-40B4-BE49-F238E27FC236}">
                <a16:creationId xmlns:a16="http://schemas.microsoft.com/office/drawing/2014/main" id="{47A049E5-B11A-45A7-B696-91BA5F3A5680}"/>
              </a:ext>
            </a:extLst>
          </p:cNvPr>
          <p:cNvSpPr>
            <a:spLocks noGrp="1"/>
          </p:cNvSpPr>
          <p:nvPr>
            <p:ph idx="1"/>
          </p:nvPr>
        </p:nvSpPr>
        <p:spPr/>
        <p:txBody>
          <a:bodyPr/>
          <a:lstStyle/>
          <a:p>
            <a:r>
              <a:rPr lang="en-US" altLang="zh-CN" dirty="0"/>
              <a:t>Michelson interferometers</a:t>
            </a:r>
            <a:endParaRPr lang="zh-CN" altLang="en-US" dirty="0"/>
          </a:p>
        </p:txBody>
      </p:sp>
      <p:pic>
        <p:nvPicPr>
          <p:cNvPr id="4" name="图片 3">
            <a:extLst>
              <a:ext uri="{FF2B5EF4-FFF2-40B4-BE49-F238E27FC236}">
                <a16:creationId xmlns:a16="http://schemas.microsoft.com/office/drawing/2014/main" id="{5DFE4210-5D92-426D-AB00-E1D4D7C0E4E3}"/>
              </a:ext>
            </a:extLst>
          </p:cNvPr>
          <p:cNvPicPr>
            <a:picLocks noChangeAspect="1"/>
          </p:cNvPicPr>
          <p:nvPr/>
        </p:nvPicPr>
        <p:blipFill>
          <a:blip r:embed="rId2"/>
          <a:stretch>
            <a:fillRect/>
          </a:stretch>
        </p:blipFill>
        <p:spPr>
          <a:xfrm>
            <a:off x="107504" y="1968624"/>
            <a:ext cx="6825109" cy="3934112"/>
          </a:xfrm>
          <a:prstGeom prst="rect">
            <a:avLst/>
          </a:prstGeom>
        </p:spPr>
      </p:pic>
      <p:sp>
        <p:nvSpPr>
          <p:cNvPr id="6" name="文本框 5">
            <a:extLst>
              <a:ext uri="{FF2B5EF4-FFF2-40B4-BE49-F238E27FC236}">
                <a16:creationId xmlns:a16="http://schemas.microsoft.com/office/drawing/2014/main" id="{5009E9EF-EFE2-48F8-A122-D0F5B48ADFE4}"/>
              </a:ext>
            </a:extLst>
          </p:cNvPr>
          <p:cNvSpPr txBox="1"/>
          <p:nvPr/>
        </p:nvSpPr>
        <p:spPr>
          <a:xfrm>
            <a:off x="6804248" y="1968624"/>
            <a:ext cx="2092841" cy="3416320"/>
          </a:xfrm>
          <a:prstGeom prst="rect">
            <a:avLst/>
          </a:prstGeom>
          <a:noFill/>
        </p:spPr>
        <p:txBody>
          <a:bodyPr wrap="square" rtlCol="0">
            <a:spAutoFit/>
          </a:bodyPr>
          <a:lstStyle/>
          <a:p>
            <a:r>
              <a:rPr lang="en-US" altLang="zh-CN" sz="2400" dirty="0">
                <a:solidFill>
                  <a:srgbClr val="0000D7"/>
                </a:solidFill>
                <a:latin typeface="+mn-lt"/>
              </a:rPr>
              <a:t>Monte Carlo simulation. The sky location is assumed to be uniform distribution of sources, take 1000 points at each frequency</a:t>
            </a:r>
            <a:endParaRPr lang="zh-CN" altLang="en-US" sz="2400" dirty="0">
              <a:solidFill>
                <a:srgbClr val="0000D7"/>
              </a:solidFill>
              <a:latin typeface="+mn-lt"/>
            </a:endParaRPr>
          </a:p>
        </p:txBody>
      </p:sp>
      <p:sp>
        <p:nvSpPr>
          <p:cNvPr id="7" name="文本框 6">
            <a:extLst>
              <a:ext uri="{FF2B5EF4-FFF2-40B4-BE49-F238E27FC236}">
                <a16:creationId xmlns:a16="http://schemas.microsoft.com/office/drawing/2014/main" id="{D4B4098E-BA3A-4C1A-BCA4-BF899B632F3D}"/>
              </a:ext>
            </a:extLst>
          </p:cNvPr>
          <p:cNvSpPr txBox="1"/>
          <p:nvPr/>
        </p:nvSpPr>
        <p:spPr>
          <a:xfrm>
            <a:off x="899592" y="6101378"/>
            <a:ext cx="4500078" cy="400110"/>
          </a:xfrm>
          <a:prstGeom prst="rect">
            <a:avLst/>
          </a:prstGeom>
          <a:noFill/>
        </p:spPr>
        <p:txBody>
          <a:bodyPr wrap="none" rtlCol="0">
            <a:spAutoFit/>
          </a:bodyPr>
          <a:lstStyle/>
          <a:p>
            <a:r>
              <a:rPr lang="en-US" altLang="zh-CN" sz="2000" dirty="0" err="1">
                <a:solidFill>
                  <a:schemeClr val="tx2"/>
                </a:solidFill>
                <a:latin typeface="+mn-lt"/>
              </a:rPr>
              <a:t>Blaut</a:t>
            </a:r>
            <a:r>
              <a:rPr lang="en-US" altLang="zh-CN" sz="2000" dirty="0">
                <a:solidFill>
                  <a:schemeClr val="tx2"/>
                </a:solidFill>
                <a:latin typeface="+mn-lt"/>
              </a:rPr>
              <a:t> 2012, PRD </a:t>
            </a:r>
            <a:r>
              <a:rPr lang="en-US" altLang="zh-CN" sz="2000" b="1" dirty="0">
                <a:solidFill>
                  <a:schemeClr val="tx2"/>
                </a:solidFill>
                <a:latin typeface="+mn-lt"/>
              </a:rPr>
              <a:t>85</a:t>
            </a:r>
            <a:r>
              <a:rPr lang="en-US" altLang="zh-CN" sz="2000" dirty="0">
                <a:solidFill>
                  <a:schemeClr val="tx2"/>
                </a:solidFill>
                <a:latin typeface="+mn-lt"/>
              </a:rPr>
              <a:t>, 043005, 1901.11268</a:t>
            </a:r>
          </a:p>
        </p:txBody>
      </p:sp>
    </p:spTree>
    <p:extLst>
      <p:ext uri="{BB962C8B-B14F-4D97-AF65-F5344CB8AC3E}">
        <p14:creationId xmlns:p14="http://schemas.microsoft.com/office/powerpoint/2010/main" val="2829497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6E9BF98-0BE1-4FF7-9B42-F562E27E2692}"/>
              </a:ext>
            </a:extLst>
          </p:cNvPr>
          <p:cNvSpPr>
            <a:spLocks noGrp="1"/>
          </p:cNvSpPr>
          <p:nvPr>
            <p:ph idx="1"/>
          </p:nvPr>
        </p:nvSpPr>
        <p:spPr/>
        <p:txBody>
          <a:bodyPr/>
          <a:lstStyle/>
          <a:p>
            <a:r>
              <a:rPr lang="en-US" altLang="zh-CN" dirty="0"/>
              <a:t>The discovery of Gravitational Waves (GWs)</a:t>
            </a:r>
            <a:endParaRPr lang="zh-CN" altLang="en-US" dirty="0"/>
          </a:p>
        </p:txBody>
      </p:sp>
      <p:sp>
        <p:nvSpPr>
          <p:cNvPr id="3" name="标题 2">
            <a:extLst>
              <a:ext uri="{FF2B5EF4-FFF2-40B4-BE49-F238E27FC236}">
                <a16:creationId xmlns:a16="http://schemas.microsoft.com/office/drawing/2014/main" id="{D57AC434-4ABD-4BF9-8D74-7507D3DA7E93}"/>
              </a:ext>
            </a:extLst>
          </p:cNvPr>
          <p:cNvSpPr>
            <a:spLocks noGrp="1"/>
          </p:cNvSpPr>
          <p:nvPr>
            <p:ph type="title"/>
          </p:nvPr>
        </p:nvSpPr>
        <p:spPr/>
        <p:txBody>
          <a:bodyPr/>
          <a:lstStyle/>
          <a:p>
            <a:r>
              <a:rPr lang="en-US" altLang="zh-CN" dirty="0"/>
              <a:t>Motivation</a:t>
            </a:r>
            <a:endParaRPr lang="zh-CN" altLang="en-US" dirty="0"/>
          </a:p>
        </p:txBody>
      </p:sp>
      <p:sp>
        <p:nvSpPr>
          <p:cNvPr id="4" name="灯片编号占位符 3">
            <a:extLst>
              <a:ext uri="{FF2B5EF4-FFF2-40B4-BE49-F238E27FC236}">
                <a16:creationId xmlns:a16="http://schemas.microsoft.com/office/drawing/2014/main" id="{7407C367-A449-4F29-A319-986DD505BE0C}"/>
              </a:ext>
            </a:extLst>
          </p:cNvPr>
          <p:cNvSpPr>
            <a:spLocks noGrp="1"/>
          </p:cNvSpPr>
          <p:nvPr>
            <p:ph type="sldNum" sz="quarter" idx="10"/>
          </p:nvPr>
        </p:nvSpPr>
        <p:spPr/>
        <p:txBody>
          <a:bodyPr/>
          <a:lstStyle/>
          <a:p>
            <a:pPr>
              <a:defRPr/>
            </a:pPr>
            <a:fld id="{F98B39E4-8372-4469-AA3E-0586529E5B05}" type="slidenum">
              <a:rPr lang="zh-CN" altLang="en-US" smtClean="0"/>
              <a:pPr>
                <a:defRPr/>
              </a:pPr>
              <a:t>3</a:t>
            </a:fld>
            <a:endParaRPr lang="zh-CN" altLang="en-US"/>
          </a:p>
        </p:txBody>
      </p:sp>
      <p:pic>
        <p:nvPicPr>
          <p:cNvPr id="5" name="图片 5">
            <a:extLst>
              <a:ext uri="{FF2B5EF4-FFF2-40B4-BE49-F238E27FC236}">
                <a16:creationId xmlns:a16="http://schemas.microsoft.com/office/drawing/2014/main" id="{0E5AEA82-9752-4916-9CAC-B54997FAC4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10072"/>
            <a:ext cx="4696799"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B520F18C-AEFD-4331-9EED-517640A6E3BB}"/>
              </a:ext>
            </a:extLst>
          </p:cNvPr>
          <p:cNvPicPr>
            <a:picLocks noChangeAspect="1"/>
          </p:cNvPicPr>
          <p:nvPr/>
        </p:nvPicPr>
        <p:blipFill>
          <a:blip r:embed="rId4"/>
          <a:stretch>
            <a:fillRect/>
          </a:stretch>
        </p:blipFill>
        <p:spPr>
          <a:xfrm>
            <a:off x="5024631" y="4108726"/>
            <a:ext cx="3723833" cy="2092794"/>
          </a:xfrm>
          <a:prstGeom prst="rect">
            <a:avLst/>
          </a:prstGeom>
        </p:spPr>
      </p:pic>
      <p:pic>
        <p:nvPicPr>
          <p:cNvPr id="8" name="图片 7">
            <a:extLst>
              <a:ext uri="{FF2B5EF4-FFF2-40B4-BE49-F238E27FC236}">
                <a16:creationId xmlns:a16="http://schemas.microsoft.com/office/drawing/2014/main" id="{49E219FB-EE95-4E6E-A127-1A80ACC349D2}"/>
              </a:ext>
            </a:extLst>
          </p:cNvPr>
          <p:cNvPicPr>
            <a:picLocks noChangeAspect="1"/>
          </p:cNvPicPr>
          <p:nvPr/>
        </p:nvPicPr>
        <p:blipFill>
          <a:blip r:embed="rId5"/>
          <a:stretch>
            <a:fillRect/>
          </a:stretch>
        </p:blipFill>
        <p:spPr>
          <a:xfrm>
            <a:off x="5024631" y="2075430"/>
            <a:ext cx="3723833" cy="1882605"/>
          </a:xfrm>
          <a:prstGeom prst="rect">
            <a:avLst/>
          </a:prstGeom>
        </p:spPr>
      </p:pic>
      <p:sp>
        <p:nvSpPr>
          <p:cNvPr id="9" name="文本框 8">
            <a:extLst>
              <a:ext uri="{FF2B5EF4-FFF2-40B4-BE49-F238E27FC236}">
                <a16:creationId xmlns:a16="http://schemas.microsoft.com/office/drawing/2014/main" id="{8B81150D-8058-4F00-A4B6-DC3347437347}"/>
              </a:ext>
            </a:extLst>
          </p:cNvPr>
          <p:cNvSpPr txBox="1"/>
          <p:nvPr/>
        </p:nvSpPr>
        <p:spPr>
          <a:xfrm>
            <a:off x="598235" y="6125283"/>
            <a:ext cx="4441665" cy="461665"/>
          </a:xfrm>
          <a:prstGeom prst="rect">
            <a:avLst/>
          </a:prstGeom>
          <a:noFill/>
        </p:spPr>
        <p:txBody>
          <a:bodyPr wrap="none">
            <a:spAutoFit/>
          </a:bodyPr>
          <a:lstStyle/>
          <a:p>
            <a:pPr>
              <a:defRPr/>
            </a:pPr>
            <a:r>
              <a:rPr lang="en-US" altLang="zh-CN" sz="2400" dirty="0">
                <a:solidFill>
                  <a:schemeClr val="bg1">
                    <a:lumMod val="60000"/>
                    <a:lumOff val="40000"/>
                  </a:schemeClr>
                </a:solidFill>
              </a:rPr>
              <a:t>GW150914: PRL 116 (16) 061102</a:t>
            </a:r>
            <a:endParaRPr lang="zh-CN" altLang="en-US" sz="2400" dirty="0">
              <a:solidFill>
                <a:schemeClr val="bg1">
                  <a:lumMod val="60000"/>
                  <a:lumOff val="40000"/>
                </a:schemeClr>
              </a:solidFill>
            </a:endParaRPr>
          </a:p>
        </p:txBody>
      </p:sp>
    </p:spTree>
    <p:extLst>
      <p:ext uri="{BB962C8B-B14F-4D97-AF65-F5344CB8AC3E}">
        <p14:creationId xmlns:p14="http://schemas.microsoft.com/office/powerpoint/2010/main" val="2415541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F4DBEB-474C-4E99-9FD8-A9F76B66456D}"/>
              </a:ext>
            </a:extLst>
          </p:cNvPr>
          <p:cNvSpPr>
            <a:spLocks noGrp="1"/>
          </p:cNvSpPr>
          <p:nvPr>
            <p:ph type="title"/>
          </p:nvPr>
        </p:nvSpPr>
        <p:spPr/>
        <p:txBody>
          <a:bodyPr/>
          <a:lstStyle/>
          <a:p>
            <a:r>
              <a:rPr lang="en-US" altLang="zh-CN" dirty="0"/>
              <a:t>Monte Carlo Simulations</a:t>
            </a:r>
            <a:endParaRPr lang="zh-CN" altLang="en-US" dirty="0"/>
          </a:p>
        </p:txBody>
      </p:sp>
      <p:sp>
        <p:nvSpPr>
          <p:cNvPr id="3" name="内容占位符 2">
            <a:extLst>
              <a:ext uri="{FF2B5EF4-FFF2-40B4-BE49-F238E27FC236}">
                <a16:creationId xmlns:a16="http://schemas.microsoft.com/office/drawing/2014/main" id="{5EECF824-9424-4F34-BF1D-0B4FEB1658E0}"/>
              </a:ext>
            </a:extLst>
          </p:cNvPr>
          <p:cNvSpPr>
            <a:spLocks noGrp="1"/>
          </p:cNvSpPr>
          <p:nvPr>
            <p:ph idx="1"/>
          </p:nvPr>
        </p:nvSpPr>
        <p:spPr>
          <a:xfrm>
            <a:off x="551150" y="1064517"/>
            <a:ext cx="7772400" cy="4835525"/>
          </a:xfrm>
        </p:spPr>
        <p:txBody>
          <a:bodyPr/>
          <a:lstStyle/>
          <a:p>
            <a:r>
              <a:rPr lang="en-US" altLang="zh-CN" dirty="0"/>
              <a:t>TDI results</a:t>
            </a:r>
            <a:endParaRPr lang="zh-CN" altLang="en-US" dirty="0"/>
          </a:p>
        </p:txBody>
      </p:sp>
      <p:pic>
        <p:nvPicPr>
          <p:cNvPr id="5" name="图片 4">
            <a:extLst>
              <a:ext uri="{FF2B5EF4-FFF2-40B4-BE49-F238E27FC236}">
                <a16:creationId xmlns:a16="http://schemas.microsoft.com/office/drawing/2014/main" id="{4B0DF427-29DF-49D0-A8E1-207CABC18840}"/>
              </a:ext>
            </a:extLst>
          </p:cNvPr>
          <p:cNvPicPr>
            <a:picLocks noChangeAspect="1"/>
          </p:cNvPicPr>
          <p:nvPr/>
        </p:nvPicPr>
        <p:blipFill>
          <a:blip r:embed="rId2"/>
          <a:stretch>
            <a:fillRect/>
          </a:stretch>
        </p:blipFill>
        <p:spPr>
          <a:xfrm>
            <a:off x="3131840" y="1124744"/>
            <a:ext cx="6009574" cy="5310981"/>
          </a:xfrm>
          <a:prstGeom prst="rect">
            <a:avLst/>
          </a:prstGeom>
        </p:spPr>
      </p:pic>
      <p:sp>
        <p:nvSpPr>
          <p:cNvPr id="6" name="文本框 5">
            <a:extLst>
              <a:ext uri="{FF2B5EF4-FFF2-40B4-BE49-F238E27FC236}">
                <a16:creationId xmlns:a16="http://schemas.microsoft.com/office/drawing/2014/main" id="{73390AE2-B1C1-43A7-90A3-8CD52FE64710}"/>
              </a:ext>
            </a:extLst>
          </p:cNvPr>
          <p:cNvSpPr txBox="1"/>
          <p:nvPr/>
        </p:nvSpPr>
        <p:spPr>
          <a:xfrm>
            <a:off x="685800" y="2174451"/>
            <a:ext cx="2241319" cy="461665"/>
          </a:xfrm>
          <a:prstGeom prst="rect">
            <a:avLst/>
          </a:prstGeom>
          <a:noFill/>
        </p:spPr>
        <p:txBody>
          <a:bodyPr wrap="none" rtlCol="0">
            <a:spAutoFit/>
          </a:bodyPr>
          <a:lstStyle/>
          <a:p>
            <a:r>
              <a:rPr lang="en-US" altLang="zh-CN" sz="2400" dirty="0">
                <a:solidFill>
                  <a:srgbClr val="0000D7"/>
                </a:solidFill>
                <a:latin typeface="+mn-lt"/>
              </a:rPr>
              <a:t>All polarizations</a:t>
            </a:r>
            <a:endParaRPr lang="zh-CN" altLang="en-US" sz="2400" dirty="0">
              <a:solidFill>
                <a:srgbClr val="0000D7"/>
              </a:solidFill>
              <a:latin typeface="+mn-lt"/>
            </a:endParaRPr>
          </a:p>
        </p:txBody>
      </p:sp>
      <p:sp>
        <p:nvSpPr>
          <p:cNvPr id="7" name="文本框 6">
            <a:extLst>
              <a:ext uri="{FF2B5EF4-FFF2-40B4-BE49-F238E27FC236}">
                <a16:creationId xmlns:a16="http://schemas.microsoft.com/office/drawing/2014/main" id="{AC0D58C5-0E62-49A6-97E8-DF44B1FE58A4}"/>
              </a:ext>
            </a:extLst>
          </p:cNvPr>
          <p:cNvSpPr txBox="1"/>
          <p:nvPr/>
        </p:nvSpPr>
        <p:spPr>
          <a:xfrm>
            <a:off x="926308" y="1627072"/>
            <a:ext cx="1576072" cy="461665"/>
          </a:xfrm>
          <a:prstGeom prst="rect">
            <a:avLst/>
          </a:prstGeom>
          <a:noFill/>
        </p:spPr>
        <p:txBody>
          <a:bodyPr wrap="none" rtlCol="0">
            <a:spAutoFit/>
          </a:bodyPr>
          <a:lstStyle/>
          <a:p>
            <a:r>
              <a:rPr lang="en-US" altLang="zh-CN" sz="2400" dirty="0">
                <a:solidFill>
                  <a:srgbClr val="0000D7"/>
                </a:solidFill>
                <a:latin typeface="+mn-lt"/>
              </a:rPr>
              <a:t>Equal arms</a:t>
            </a:r>
            <a:endParaRPr lang="zh-CN" altLang="en-US" sz="2400" dirty="0">
              <a:solidFill>
                <a:srgbClr val="0000D7"/>
              </a:solidFill>
              <a:latin typeface="+mn-lt"/>
            </a:endParaRPr>
          </a:p>
        </p:txBody>
      </p:sp>
      <p:sp>
        <p:nvSpPr>
          <p:cNvPr id="8" name="文本框 7">
            <a:extLst>
              <a:ext uri="{FF2B5EF4-FFF2-40B4-BE49-F238E27FC236}">
                <a16:creationId xmlns:a16="http://schemas.microsoft.com/office/drawing/2014/main" id="{7471D35D-EE57-4A17-B376-CF27EB5FE301}"/>
              </a:ext>
            </a:extLst>
          </p:cNvPr>
          <p:cNvSpPr txBox="1"/>
          <p:nvPr/>
        </p:nvSpPr>
        <p:spPr>
          <a:xfrm>
            <a:off x="130168" y="2708380"/>
            <a:ext cx="3168352" cy="3416320"/>
          </a:xfrm>
          <a:prstGeom prst="rect">
            <a:avLst/>
          </a:prstGeom>
          <a:noFill/>
        </p:spPr>
        <p:txBody>
          <a:bodyPr wrap="square" rtlCol="0">
            <a:spAutoFit/>
          </a:bodyPr>
          <a:lstStyle/>
          <a:p>
            <a:r>
              <a:rPr lang="en-US" altLang="zh-CN" sz="2400" dirty="0">
                <a:solidFill>
                  <a:srgbClr val="0000D7"/>
                </a:solidFill>
                <a:latin typeface="+mn-lt"/>
              </a:rPr>
              <a:t>The averaging was done via Monte Carlo integration with 4000 source position polarization state pairs per Fourier frequency bin and 7000 Fourier bins across the LISA</a:t>
            </a:r>
          </a:p>
          <a:p>
            <a:r>
              <a:rPr lang="en-US" altLang="zh-CN" sz="2400" dirty="0">
                <a:solidFill>
                  <a:srgbClr val="0000D7"/>
                </a:solidFill>
                <a:latin typeface="+mn-lt"/>
              </a:rPr>
              <a:t>band </a:t>
            </a:r>
            <a:endParaRPr lang="zh-CN" altLang="en-US" sz="2400" dirty="0">
              <a:solidFill>
                <a:srgbClr val="0000D7"/>
              </a:solidFill>
              <a:latin typeface="+mn-lt"/>
            </a:endParaRPr>
          </a:p>
        </p:txBody>
      </p:sp>
      <p:sp>
        <p:nvSpPr>
          <p:cNvPr id="9" name="文本框 8">
            <a:extLst>
              <a:ext uri="{FF2B5EF4-FFF2-40B4-BE49-F238E27FC236}">
                <a16:creationId xmlns:a16="http://schemas.microsoft.com/office/drawing/2014/main" id="{3D6709E7-A0C1-4160-89AD-9E9535DD724B}"/>
              </a:ext>
            </a:extLst>
          </p:cNvPr>
          <p:cNvSpPr txBox="1"/>
          <p:nvPr/>
        </p:nvSpPr>
        <p:spPr>
          <a:xfrm>
            <a:off x="176896" y="6369814"/>
            <a:ext cx="6243248" cy="400110"/>
          </a:xfrm>
          <a:prstGeom prst="rect">
            <a:avLst/>
          </a:prstGeom>
          <a:noFill/>
        </p:spPr>
        <p:txBody>
          <a:bodyPr wrap="none" rtlCol="0">
            <a:spAutoFit/>
          </a:bodyPr>
          <a:lstStyle/>
          <a:p>
            <a:r>
              <a:rPr lang="pt-BR" altLang="zh-CN" sz="2000" dirty="0">
                <a:solidFill>
                  <a:schemeClr val="tx2"/>
                </a:solidFill>
                <a:latin typeface="+mn-lt"/>
              </a:rPr>
              <a:t>Tinto &amp; da Silva Alves 2010, PRD </a:t>
            </a:r>
            <a:r>
              <a:rPr lang="pt-BR" altLang="zh-CN" sz="2000" b="1" dirty="0">
                <a:solidFill>
                  <a:schemeClr val="tx2"/>
                </a:solidFill>
                <a:latin typeface="+mn-lt"/>
              </a:rPr>
              <a:t>82</a:t>
            </a:r>
            <a:r>
              <a:rPr lang="pt-BR" altLang="zh-CN" sz="2000" dirty="0">
                <a:solidFill>
                  <a:schemeClr val="tx2"/>
                </a:solidFill>
                <a:latin typeface="+mn-lt"/>
              </a:rPr>
              <a:t>, 122003, 1010.1302</a:t>
            </a:r>
            <a:r>
              <a:rPr lang="en-US" altLang="zh-CN" sz="2000" dirty="0">
                <a:solidFill>
                  <a:schemeClr val="tx2"/>
                </a:solidFill>
                <a:latin typeface="+mn-lt"/>
              </a:rPr>
              <a:t> </a:t>
            </a:r>
            <a:endParaRPr lang="zh-CN" altLang="en-US" sz="2000" dirty="0">
              <a:solidFill>
                <a:schemeClr val="tx2"/>
              </a:solidFill>
              <a:latin typeface="+mn-lt"/>
            </a:endParaRPr>
          </a:p>
        </p:txBody>
      </p:sp>
    </p:spTree>
    <p:extLst>
      <p:ext uri="{BB962C8B-B14F-4D97-AF65-F5344CB8AC3E}">
        <p14:creationId xmlns:p14="http://schemas.microsoft.com/office/powerpoint/2010/main" val="324179983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Transfer function: polarizations</a:t>
            </a:r>
            <a:endParaRPr lang="zh-CN" altLang="en-US" dirty="0"/>
          </a:p>
        </p:txBody>
      </p:sp>
      <p:sp>
        <p:nvSpPr>
          <p:cNvPr id="3" name="内容占位符 2"/>
          <p:cNvSpPr>
            <a:spLocks noGrp="1"/>
          </p:cNvSpPr>
          <p:nvPr>
            <p:ph idx="1"/>
          </p:nvPr>
        </p:nvSpPr>
        <p:spPr>
          <a:xfrm>
            <a:off x="467544" y="1092249"/>
            <a:ext cx="7772400" cy="4835525"/>
          </a:xfrm>
        </p:spPr>
        <p:txBody>
          <a:bodyPr/>
          <a:lstStyle/>
          <a:p>
            <a:r>
              <a:rPr lang="en-US" altLang="zh-CN" dirty="0"/>
              <a:t>Vector modes</a:t>
            </a:r>
          </a:p>
          <a:p>
            <a:endParaRPr lang="en-US" altLang="zh-CN" dirty="0"/>
          </a:p>
          <a:p>
            <a:endParaRPr lang="en-US" altLang="zh-CN" dirty="0"/>
          </a:p>
          <a:p>
            <a:endParaRPr lang="en-US" altLang="zh-CN" dirty="0"/>
          </a:p>
          <a:p>
            <a:endParaRPr lang="en-US" altLang="zh-CN" dirty="0"/>
          </a:p>
          <a:p>
            <a:endParaRPr lang="en-US" altLang="zh-CN" dirty="0"/>
          </a:p>
          <a:p>
            <a:r>
              <a:rPr lang="en-US" altLang="zh-CN" dirty="0"/>
              <a:t>Breathing mode</a:t>
            </a:r>
            <a:endParaRPr lang="zh-CN" altLang="en-US" dirty="0"/>
          </a:p>
        </p:txBody>
      </p:sp>
      <p:graphicFrame>
        <p:nvGraphicFramePr>
          <p:cNvPr id="4" name="对象 3"/>
          <p:cNvGraphicFramePr>
            <a:graphicFrameLocks noChangeAspect="1"/>
          </p:cNvGraphicFramePr>
          <p:nvPr>
            <p:extLst/>
          </p:nvPr>
        </p:nvGraphicFramePr>
        <p:xfrm>
          <a:off x="227806" y="1628800"/>
          <a:ext cx="8688388" cy="2908300"/>
        </p:xfrm>
        <a:graphic>
          <a:graphicData uri="http://schemas.openxmlformats.org/presentationml/2006/ole">
            <mc:AlternateContent xmlns:mc="http://schemas.openxmlformats.org/markup-compatibility/2006">
              <mc:Choice xmlns:v="urn:schemas-microsoft-com:vml" Requires="v">
                <p:oleObj spid="_x0000_s288908" name="Formula" r:id="rId3" imgW="4636800" imgH="1551960" progId="Equation.Ribbit">
                  <p:embed/>
                </p:oleObj>
              </mc:Choice>
              <mc:Fallback>
                <p:oleObj name="Formula" r:id="rId3" imgW="4636800" imgH="1551960" progId="Equation.Ribbit">
                  <p:embed/>
                  <p:pic>
                    <p:nvPicPr>
                      <p:cNvPr id="4" name="对象 3"/>
                      <p:cNvPicPr/>
                      <p:nvPr/>
                    </p:nvPicPr>
                    <p:blipFill>
                      <a:blip r:embed="rId4"/>
                      <a:stretch>
                        <a:fillRect/>
                      </a:stretch>
                    </p:blipFill>
                    <p:spPr>
                      <a:xfrm>
                        <a:off x="227806" y="1628800"/>
                        <a:ext cx="8688388" cy="2908300"/>
                      </a:xfrm>
                      <a:prstGeom prst="rect">
                        <a:avLst/>
                      </a:prstGeom>
                    </p:spPr>
                  </p:pic>
                </p:oleObj>
              </mc:Fallback>
            </mc:AlternateContent>
          </a:graphicData>
        </a:graphic>
      </p:graphicFrame>
      <p:graphicFrame>
        <p:nvGraphicFramePr>
          <p:cNvPr id="5" name="对象 4"/>
          <p:cNvGraphicFramePr>
            <a:graphicFrameLocks noChangeAspect="1"/>
          </p:cNvGraphicFramePr>
          <p:nvPr>
            <p:extLst/>
          </p:nvPr>
        </p:nvGraphicFramePr>
        <p:xfrm>
          <a:off x="631825" y="5114925"/>
          <a:ext cx="7269163" cy="1627188"/>
        </p:xfrm>
        <a:graphic>
          <a:graphicData uri="http://schemas.openxmlformats.org/presentationml/2006/ole">
            <mc:AlternateContent xmlns:mc="http://schemas.openxmlformats.org/markup-compatibility/2006">
              <mc:Choice xmlns:v="urn:schemas-microsoft-com:vml" Requires="v">
                <p:oleObj spid="_x0000_s288909" name="Formula" r:id="rId5" imgW="3666600" imgH="820440" progId="Equation.Ribbit">
                  <p:embed/>
                </p:oleObj>
              </mc:Choice>
              <mc:Fallback>
                <p:oleObj name="Formula" r:id="rId5" imgW="3666600" imgH="820440" progId="Equation.Ribbit">
                  <p:embed/>
                  <p:pic>
                    <p:nvPicPr>
                      <p:cNvPr id="5" name="对象 4"/>
                      <p:cNvPicPr/>
                      <p:nvPr/>
                    </p:nvPicPr>
                    <p:blipFill>
                      <a:blip r:embed="rId6"/>
                      <a:stretch>
                        <a:fillRect/>
                      </a:stretch>
                    </p:blipFill>
                    <p:spPr>
                      <a:xfrm>
                        <a:off x="631825" y="5114925"/>
                        <a:ext cx="7269163" cy="1627188"/>
                      </a:xfrm>
                      <a:prstGeom prst="rect">
                        <a:avLst/>
                      </a:prstGeom>
                    </p:spPr>
                  </p:pic>
                </p:oleObj>
              </mc:Fallback>
            </mc:AlternateContent>
          </a:graphicData>
        </a:graphic>
      </p:graphicFrame>
      <p:sp>
        <p:nvSpPr>
          <p:cNvPr id="6" name="椭圆 5"/>
          <p:cNvSpPr/>
          <p:nvPr/>
        </p:nvSpPr>
        <p:spPr bwMode="auto">
          <a:xfrm>
            <a:off x="4572000" y="2276872"/>
            <a:ext cx="648072" cy="72008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
        <p:nvSpPr>
          <p:cNvPr id="7" name="椭圆 6"/>
          <p:cNvSpPr/>
          <p:nvPr/>
        </p:nvSpPr>
        <p:spPr bwMode="auto">
          <a:xfrm>
            <a:off x="1403648" y="2265385"/>
            <a:ext cx="360040" cy="79208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
        <p:nvSpPr>
          <p:cNvPr id="8" name="椭圆 7"/>
          <p:cNvSpPr/>
          <p:nvPr/>
        </p:nvSpPr>
        <p:spPr bwMode="auto">
          <a:xfrm>
            <a:off x="1835696" y="5114925"/>
            <a:ext cx="360040" cy="79208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Tree>
    <p:extLst>
      <p:ext uri="{BB962C8B-B14F-4D97-AF65-F5344CB8AC3E}">
        <p14:creationId xmlns:p14="http://schemas.microsoft.com/office/powerpoint/2010/main" val="34181020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Longitudinal mode</a:t>
            </a:r>
            <a:endParaRPr lang="zh-CN" altLang="en-US" dirty="0"/>
          </a:p>
        </p:txBody>
      </p:sp>
      <p:sp>
        <p:nvSpPr>
          <p:cNvPr id="3" name="内容占位符 2"/>
          <p:cNvSpPr>
            <a:spLocks noGrp="1"/>
          </p:cNvSpPr>
          <p:nvPr>
            <p:ph idx="1"/>
          </p:nvPr>
        </p:nvSpPr>
        <p:spPr/>
        <p:txBody>
          <a:bodyPr/>
          <a:lstStyle/>
          <a:p>
            <a:r>
              <a:rPr lang="en-US" altLang="zh-CN" dirty="0"/>
              <a:t>Transfer function: average over orientation and polarizations of sources</a:t>
            </a:r>
            <a:endParaRPr lang="zh-CN" altLang="en-US" dirty="0"/>
          </a:p>
        </p:txBody>
      </p:sp>
      <p:graphicFrame>
        <p:nvGraphicFramePr>
          <p:cNvPr id="4" name="对象 3"/>
          <p:cNvGraphicFramePr>
            <a:graphicFrameLocks noChangeAspect="1"/>
          </p:cNvGraphicFramePr>
          <p:nvPr>
            <p:extLst/>
          </p:nvPr>
        </p:nvGraphicFramePr>
        <p:xfrm>
          <a:off x="251520" y="2780928"/>
          <a:ext cx="8801298" cy="2578522"/>
        </p:xfrm>
        <a:graphic>
          <a:graphicData uri="http://schemas.openxmlformats.org/presentationml/2006/ole">
            <mc:AlternateContent xmlns:mc="http://schemas.openxmlformats.org/markup-compatibility/2006">
              <mc:Choice xmlns:v="urn:schemas-microsoft-com:vml" Requires="v">
                <p:oleObj spid="_x0000_s289864" name="Formula" r:id="rId3" imgW="4888440" imgH="1431360" progId="Equation.Ribbit">
                  <p:embed/>
                </p:oleObj>
              </mc:Choice>
              <mc:Fallback>
                <p:oleObj name="Formula" r:id="rId3" imgW="4888440" imgH="1431360" progId="Equation.Ribbit">
                  <p:embed/>
                  <p:pic>
                    <p:nvPicPr>
                      <p:cNvPr id="4" name="对象 3"/>
                      <p:cNvPicPr/>
                      <p:nvPr/>
                    </p:nvPicPr>
                    <p:blipFill>
                      <a:blip r:embed="rId4"/>
                      <a:stretch>
                        <a:fillRect/>
                      </a:stretch>
                    </p:blipFill>
                    <p:spPr>
                      <a:xfrm>
                        <a:off x="251520" y="2780928"/>
                        <a:ext cx="8801298" cy="2578522"/>
                      </a:xfrm>
                      <a:prstGeom prst="rect">
                        <a:avLst/>
                      </a:prstGeom>
                    </p:spPr>
                  </p:pic>
                </p:oleObj>
              </mc:Fallback>
            </mc:AlternateContent>
          </a:graphicData>
        </a:graphic>
      </p:graphicFrame>
      <p:sp>
        <p:nvSpPr>
          <p:cNvPr id="5" name="椭圆 4"/>
          <p:cNvSpPr/>
          <p:nvPr/>
        </p:nvSpPr>
        <p:spPr bwMode="auto">
          <a:xfrm>
            <a:off x="1259632" y="2708920"/>
            <a:ext cx="360040" cy="79208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
        <p:nvSpPr>
          <p:cNvPr id="6" name="椭圆 5"/>
          <p:cNvSpPr/>
          <p:nvPr/>
        </p:nvSpPr>
        <p:spPr bwMode="auto">
          <a:xfrm>
            <a:off x="4067944" y="3429000"/>
            <a:ext cx="360040" cy="5040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
        <p:nvSpPr>
          <p:cNvPr id="7" name="文本框 6"/>
          <p:cNvSpPr txBox="1"/>
          <p:nvPr/>
        </p:nvSpPr>
        <p:spPr>
          <a:xfrm>
            <a:off x="1021987" y="5930870"/>
            <a:ext cx="6811993" cy="400110"/>
          </a:xfrm>
          <a:prstGeom prst="rect">
            <a:avLst/>
          </a:prstGeom>
          <a:noFill/>
        </p:spPr>
        <p:txBody>
          <a:bodyPr wrap="none" rtlCol="0">
            <a:spAutoFit/>
          </a:bodyPr>
          <a:lstStyle/>
          <a:p>
            <a:r>
              <a:rPr lang="en-US" altLang="zh-CN" sz="2000" dirty="0">
                <a:solidFill>
                  <a:schemeClr val="tx2"/>
                </a:solidFill>
                <a:latin typeface="+mn-lt"/>
              </a:rPr>
              <a:t>Liang, Gong, Weinstein, Zhang &amp; Zhang 2019, PRD </a:t>
            </a:r>
            <a:r>
              <a:rPr lang="en-US" altLang="zh-CN" sz="2000" b="1" dirty="0">
                <a:solidFill>
                  <a:schemeClr val="tx2"/>
                </a:solidFill>
                <a:latin typeface="+mn-lt"/>
              </a:rPr>
              <a:t>99</a:t>
            </a:r>
            <a:r>
              <a:rPr lang="en-US" altLang="zh-CN" sz="2000" dirty="0">
                <a:solidFill>
                  <a:schemeClr val="tx2"/>
                </a:solidFill>
                <a:latin typeface="+mn-lt"/>
              </a:rPr>
              <a:t>, 104027</a:t>
            </a:r>
            <a:endParaRPr lang="zh-CN" altLang="en-US" sz="2000" dirty="0">
              <a:solidFill>
                <a:schemeClr val="tx2"/>
              </a:solidFill>
              <a:latin typeface="+mn-lt"/>
            </a:endParaRPr>
          </a:p>
        </p:txBody>
      </p:sp>
    </p:spTree>
    <p:extLst>
      <p:ext uri="{BB962C8B-B14F-4D97-AF65-F5344CB8AC3E}">
        <p14:creationId xmlns:p14="http://schemas.microsoft.com/office/powerpoint/2010/main" val="19832763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B63C7E0-FE51-4CAA-BB7B-16AF0DC76226}"/>
              </a:ext>
            </a:extLst>
          </p:cNvPr>
          <p:cNvSpPr>
            <a:spLocks noGrp="1"/>
          </p:cNvSpPr>
          <p:nvPr>
            <p:ph idx="1"/>
          </p:nvPr>
        </p:nvSpPr>
        <p:spPr>
          <a:xfrm>
            <a:off x="685799" y="1069574"/>
            <a:ext cx="7772400" cy="4835525"/>
          </a:xfrm>
        </p:spPr>
        <p:txBody>
          <a:bodyPr/>
          <a:lstStyle/>
          <a:p>
            <a:r>
              <a:rPr lang="en-US" altLang="zh-CN" dirty="0"/>
              <a:t>Examples: Tensor and breathing modes</a:t>
            </a:r>
            <a:endParaRPr lang="zh-CN" altLang="en-US" dirty="0"/>
          </a:p>
        </p:txBody>
      </p:sp>
      <p:sp>
        <p:nvSpPr>
          <p:cNvPr id="3" name="标题 2">
            <a:extLst>
              <a:ext uri="{FF2B5EF4-FFF2-40B4-BE49-F238E27FC236}">
                <a16:creationId xmlns:a16="http://schemas.microsoft.com/office/drawing/2014/main" id="{F7C0B4D7-086D-47A7-A00B-B0CA59E6CC6E}"/>
              </a:ext>
            </a:extLst>
          </p:cNvPr>
          <p:cNvSpPr>
            <a:spLocks noGrp="1"/>
          </p:cNvSpPr>
          <p:nvPr>
            <p:ph type="title"/>
          </p:nvPr>
        </p:nvSpPr>
        <p:spPr/>
        <p:txBody>
          <a:bodyPr/>
          <a:lstStyle/>
          <a:p>
            <a:r>
              <a:rPr lang="en-US" altLang="zh-CN" dirty="0"/>
              <a:t>Full Analytical formula</a:t>
            </a:r>
            <a:endParaRPr lang="zh-CN" altLang="en-US" dirty="0"/>
          </a:p>
        </p:txBody>
      </p:sp>
      <p:sp>
        <p:nvSpPr>
          <p:cNvPr id="4" name="灯片编号占位符 3">
            <a:extLst>
              <a:ext uri="{FF2B5EF4-FFF2-40B4-BE49-F238E27FC236}">
                <a16:creationId xmlns:a16="http://schemas.microsoft.com/office/drawing/2014/main" id="{75CEBC4C-A7D0-479F-92DB-90EE1F75A291}"/>
              </a:ext>
            </a:extLst>
          </p:cNvPr>
          <p:cNvSpPr>
            <a:spLocks noGrp="1"/>
          </p:cNvSpPr>
          <p:nvPr>
            <p:ph type="sldNum" sz="quarter" idx="10"/>
          </p:nvPr>
        </p:nvSpPr>
        <p:spPr/>
        <p:txBody>
          <a:bodyPr/>
          <a:lstStyle/>
          <a:p>
            <a:pPr>
              <a:defRPr/>
            </a:pPr>
            <a:fld id="{F98B39E4-8372-4469-AA3E-0586529E5B05}" type="slidenum">
              <a:rPr lang="zh-CN" altLang="en-US" smtClean="0"/>
              <a:pPr>
                <a:defRPr/>
              </a:pPr>
              <a:t>33</a:t>
            </a:fld>
            <a:endParaRPr lang="zh-CN" altLang="en-US"/>
          </a:p>
        </p:txBody>
      </p:sp>
      <p:graphicFrame>
        <p:nvGraphicFramePr>
          <p:cNvPr id="5" name="对象 4">
            <a:extLst>
              <a:ext uri="{FF2B5EF4-FFF2-40B4-BE49-F238E27FC236}">
                <a16:creationId xmlns:a16="http://schemas.microsoft.com/office/drawing/2014/main" id="{C8501EFE-7068-45EA-A260-4C50EED12BDD}"/>
              </a:ext>
            </a:extLst>
          </p:cNvPr>
          <p:cNvGraphicFramePr>
            <a:graphicFrameLocks noChangeAspect="1"/>
          </p:cNvGraphicFramePr>
          <p:nvPr>
            <p:extLst>
              <p:ext uri="{D42A27DB-BD31-4B8C-83A1-F6EECF244321}">
                <p14:modId xmlns:p14="http://schemas.microsoft.com/office/powerpoint/2010/main" val="4127993999"/>
              </p:ext>
            </p:extLst>
          </p:nvPr>
        </p:nvGraphicFramePr>
        <p:xfrm>
          <a:off x="357186" y="1703772"/>
          <a:ext cx="8499475" cy="1847850"/>
        </p:xfrm>
        <a:graphic>
          <a:graphicData uri="http://schemas.openxmlformats.org/presentationml/2006/ole">
            <mc:AlternateContent xmlns:mc="http://schemas.openxmlformats.org/markup-compatibility/2006">
              <mc:Choice xmlns:v="urn:schemas-microsoft-com:vml" Requires="v">
                <p:oleObj spid="_x0000_s295182" name="Formula" r:id="rId3" imgW="8360640" imgH="1558440" progId="Equation.Ribbit">
                  <p:embed/>
                </p:oleObj>
              </mc:Choice>
              <mc:Fallback>
                <p:oleObj name="Formula" r:id="rId3" imgW="8360640" imgH="1558440" progId="Equation.Ribbit">
                  <p:embed/>
                  <p:pic>
                    <p:nvPicPr>
                      <p:cNvPr id="5" name="对象 4">
                        <a:extLst>
                          <a:ext uri="{FF2B5EF4-FFF2-40B4-BE49-F238E27FC236}">
                            <a16:creationId xmlns:a16="http://schemas.microsoft.com/office/drawing/2014/main" id="{C8501EFE-7068-45EA-A260-4C50EED12BDD}"/>
                          </a:ext>
                        </a:extLst>
                      </p:cNvPr>
                      <p:cNvPicPr/>
                      <p:nvPr/>
                    </p:nvPicPr>
                    <p:blipFill>
                      <a:blip r:embed="rId4"/>
                      <a:stretch>
                        <a:fillRect/>
                      </a:stretch>
                    </p:blipFill>
                    <p:spPr>
                      <a:xfrm>
                        <a:off x="357186" y="1703772"/>
                        <a:ext cx="8499475" cy="184785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733CD30A-832F-4A86-ACD5-560493E1E32C}"/>
              </a:ext>
            </a:extLst>
          </p:cNvPr>
          <p:cNvGraphicFramePr>
            <a:graphicFrameLocks noChangeAspect="1"/>
          </p:cNvGraphicFramePr>
          <p:nvPr>
            <p:extLst>
              <p:ext uri="{D42A27DB-BD31-4B8C-83A1-F6EECF244321}">
                <p14:modId xmlns:p14="http://schemas.microsoft.com/office/powerpoint/2010/main" val="2137081065"/>
              </p:ext>
            </p:extLst>
          </p:nvPr>
        </p:nvGraphicFramePr>
        <p:xfrm>
          <a:off x="537070" y="4203016"/>
          <a:ext cx="8139708" cy="1610657"/>
        </p:xfrm>
        <a:graphic>
          <a:graphicData uri="http://schemas.openxmlformats.org/presentationml/2006/ole">
            <mc:AlternateContent xmlns:mc="http://schemas.openxmlformats.org/markup-compatibility/2006">
              <mc:Choice xmlns:v="urn:schemas-microsoft-com:vml" Requires="v">
                <p:oleObj spid="_x0000_s295183" name="Formula" r:id="rId5" imgW="6130440" imgH="1214280" progId="Equation.Ribbit">
                  <p:embed/>
                </p:oleObj>
              </mc:Choice>
              <mc:Fallback>
                <p:oleObj name="Formula" r:id="rId5" imgW="6130440" imgH="1214280" progId="Equation.Ribbit">
                  <p:embed/>
                  <p:pic>
                    <p:nvPicPr>
                      <p:cNvPr id="6" name="对象 5">
                        <a:extLst>
                          <a:ext uri="{FF2B5EF4-FFF2-40B4-BE49-F238E27FC236}">
                            <a16:creationId xmlns:a16="http://schemas.microsoft.com/office/drawing/2014/main" id="{733CD30A-832F-4A86-ACD5-560493E1E32C}"/>
                          </a:ext>
                        </a:extLst>
                      </p:cNvPr>
                      <p:cNvPicPr/>
                      <p:nvPr/>
                    </p:nvPicPr>
                    <p:blipFill>
                      <a:blip r:embed="rId6"/>
                      <a:stretch>
                        <a:fillRect/>
                      </a:stretch>
                    </p:blipFill>
                    <p:spPr>
                      <a:xfrm>
                        <a:off x="537070" y="4203016"/>
                        <a:ext cx="8139708" cy="161065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FE672EE6-E141-4B47-9C83-146ECDEDE12D}"/>
              </a:ext>
            </a:extLst>
          </p:cNvPr>
          <p:cNvGraphicFramePr>
            <a:graphicFrameLocks noChangeAspect="1"/>
          </p:cNvGraphicFramePr>
          <p:nvPr>
            <p:extLst>
              <p:ext uri="{D42A27DB-BD31-4B8C-83A1-F6EECF244321}">
                <p14:modId xmlns:p14="http://schemas.microsoft.com/office/powerpoint/2010/main" val="4174067407"/>
              </p:ext>
            </p:extLst>
          </p:nvPr>
        </p:nvGraphicFramePr>
        <p:xfrm>
          <a:off x="1717933" y="3668678"/>
          <a:ext cx="3738563" cy="442912"/>
        </p:xfrm>
        <a:graphic>
          <a:graphicData uri="http://schemas.openxmlformats.org/presentationml/2006/ole">
            <mc:AlternateContent xmlns:mc="http://schemas.openxmlformats.org/markup-compatibility/2006">
              <mc:Choice xmlns:v="urn:schemas-microsoft-com:vml" Requires="v">
                <p:oleObj spid="_x0000_s295184" name="Formula" r:id="rId7" imgW="2815920" imgH="334080" progId="Equation.Ribbit">
                  <p:embed/>
                </p:oleObj>
              </mc:Choice>
              <mc:Fallback>
                <p:oleObj name="Formula" r:id="rId7" imgW="2815920" imgH="334080" progId="Equation.Ribbit">
                  <p:embed/>
                  <p:pic>
                    <p:nvPicPr>
                      <p:cNvPr id="7" name="对象 6">
                        <a:extLst>
                          <a:ext uri="{FF2B5EF4-FFF2-40B4-BE49-F238E27FC236}">
                            <a16:creationId xmlns:a16="http://schemas.microsoft.com/office/drawing/2014/main" id="{FE672EE6-E141-4B47-9C83-146ECDEDE12D}"/>
                          </a:ext>
                        </a:extLst>
                      </p:cNvPr>
                      <p:cNvPicPr/>
                      <p:nvPr/>
                    </p:nvPicPr>
                    <p:blipFill>
                      <a:blip r:embed="rId8"/>
                      <a:stretch>
                        <a:fillRect/>
                      </a:stretch>
                    </p:blipFill>
                    <p:spPr>
                      <a:xfrm>
                        <a:off x="1717933" y="3668678"/>
                        <a:ext cx="3738563" cy="442912"/>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6BC8AB91-A813-4869-A555-81B09BBBBD5C}"/>
              </a:ext>
            </a:extLst>
          </p:cNvPr>
          <p:cNvGraphicFramePr>
            <a:graphicFrameLocks noChangeAspect="1"/>
          </p:cNvGraphicFramePr>
          <p:nvPr>
            <p:extLst/>
          </p:nvPr>
        </p:nvGraphicFramePr>
        <p:xfrm>
          <a:off x="1604962" y="5892647"/>
          <a:ext cx="3836987" cy="442913"/>
        </p:xfrm>
        <a:graphic>
          <a:graphicData uri="http://schemas.openxmlformats.org/presentationml/2006/ole">
            <mc:AlternateContent xmlns:mc="http://schemas.openxmlformats.org/markup-compatibility/2006">
              <mc:Choice xmlns:v="urn:schemas-microsoft-com:vml" Requires="v">
                <p:oleObj spid="_x0000_s295185" name="Formula" r:id="rId9" imgW="2890800" imgH="334080" progId="Equation.Ribbit">
                  <p:embed/>
                </p:oleObj>
              </mc:Choice>
              <mc:Fallback>
                <p:oleObj name="Formula" r:id="rId9" imgW="2890800" imgH="334080" progId="Equation.Ribbit">
                  <p:embed/>
                  <p:pic>
                    <p:nvPicPr>
                      <p:cNvPr id="8" name="对象 7">
                        <a:extLst>
                          <a:ext uri="{FF2B5EF4-FFF2-40B4-BE49-F238E27FC236}">
                            <a16:creationId xmlns:a16="http://schemas.microsoft.com/office/drawing/2014/main" id="{6BC8AB91-A813-4869-A555-81B09BBBBD5C}"/>
                          </a:ext>
                        </a:extLst>
                      </p:cNvPr>
                      <p:cNvPicPr/>
                      <p:nvPr/>
                    </p:nvPicPr>
                    <p:blipFill>
                      <a:blip r:embed="rId10"/>
                      <a:stretch>
                        <a:fillRect/>
                      </a:stretch>
                    </p:blipFill>
                    <p:spPr>
                      <a:xfrm>
                        <a:off x="1604962" y="5892647"/>
                        <a:ext cx="3836987" cy="442913"/>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03A14BE4-C2EE-4A31-8735-3603925446C4}"/>
              </a:ext>
            </a:extLst>
          </p:cNvPr>
          <p:cNvSpPr txBox="1"/>
          <p:nvPr/>
        </p:nvSpPr>
        <p:spPr>
          <a:xfrm>
            <a:off x="728358" y="6421105"/>
            <a:ext cx="7485767" cy="400110"/>
          </a:xfrm>
          <a:prstGeom prst="rect">
            <a:avLst/>
          </a:prstGeom>
          <a:noFill/>
        </p:spPr>
        <p:txBody>
          <a:bodyPr wrap="none" rtlCol="0">
            <a:spAutoFit/>
          </a:bodyPr>
          <a:lstStyle/>
          <a:p>
            <a:r>
              <a:rPr lang="en-US" altLang="zh-CN" sz="2000" dirty="0">
                <a:solidFill>
                  <a:schemeClr val="tx2"/>
                </a:solidFill>
                <a:latin typeface="+mn-lt"/>
              </a:rPr>
              <a:t>Zhang, Gao, Gong, Wang, Weinstein &amp; Zhang 2020, PRD </a:t>
            </a:r>
            <a:r>
              <a:rPr lang="en-US" altLang="zh-CN" sz="2000" b="1" dirty="0">
                <a:solidFill>
                  <a:schemeClr val="tx2"/>
                </a:solidFill>
                <a:latin typeface="+mn-lt"/>
              </a:rPr>
              <a:t>101</a:t>
            </a:r>
            <a:r>
              <a:rPr lang="en-US" altLang="zh-CN" sz="2000" dirty="0">
                <a:solidFill>
                  <a:schemeClr val="tx2"/>
                </a:solidFill>
                <a:latin typeface="+mn-lt"/>
              </a:rPr>
              <a:t>, 124027</a:t>
            </a:r>
            <a:endParaRPr lang="zh-CN" altLang="en-US" sz="2000" dirty="0">
              <a:solidFill>
                <a:schemeClr val="tx2"/>
              </a:solidFill>
              <a:latin typeface="+mn-lt"/>
            </a:endParaRPr>
          </a:p>
        </p:txBody>
      </p:sp>
    </p:spTree>
    <p:extLst>
      <p:ext uri="{BB962C8B-B14F-4D97-AF65-F5344CB8AC3E}">
        <p14:creationId xmlns:p14="http://schemas.microsoft.com/office/powerpoint/2010/main" val="19731499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Response function</a:t>
            </a:r>
            <a:endParaRPr lang="zh-CN" altLang="en-US" dirty="0"/>
          </a:p>
        </p:txBody>
      </p:sp>
      <p:sp>
        <p:nvSpPr>
          <p:cNvPr id="3" name="内容占位符 2"/>
          <p:cNvSpPr>
            <a:spLocks noGrp="1"/>
          </p:cNvSpPr>
          <p:nvPr>
            <p:ph idx="1"/>
          </p:nvPr>
        </p:nvSpPr>
        <p:spPr>
          <a:xfrm>
            <a:off x="685800" y="1052736"/>
            <a:ext cx="7772400" cy="4835525"/>
          </a:xfrm>
        </p:spPr>
        <p:txBody>
          <a:bodyPr/>
          <a:lstStyle/>
          <a:p>
            <a:r>
              <a:rPr lang="en-US" altLang="zh-CN" dirty="0"/>
              <a:t>Frequency dependence</a:t>
            </a:r>
            <a:endParaRPr lang="zh-CN" alt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129" y="1575063"/>
            <a:ext cx="6086400" cy="4564800"/>
          </a:xfrm>
          <a:prstGeom prst="rect">
            <a:avLst/>
          </a:prstGeom>
        </p:spPr>
      </p:pic>
      <p:sp>
        <p:nvSpPr>
          <p:cNvPr id="6" name="文本框 5">
            <a:extLst>
              <a:ext uri="{FF2B5EF4-FFF2-40B4-BE49-F238E27FC236}">
                <a16:creationId xmlns:a16="http://schemas.microsoft.com/office/drawing/2014/main" id="{3D0711EA-A3BB-46D1-83C9-2F239AF32289}"/>
              </a:ext>
            </a:extLst>
          </p:cNvPr>
          <p:cNvSpPr txBox="1"/>
          <p:nvPr/>
        </p:nvSpPr>
        <p:spPr>
          <a:xfrm>
            <a:off x="395536" y="6331598"/>
            <a:ext cx="4281941" cy="369332"/>
          </a:xfrm>
          <a:prstGeom prst="rect">
            <a:avLst/>
          </a:prstGeom>
          <a:noFill/>
        </p:spPr>
        <p:txBody>
          <a:bodyPr wrap="none" rtlCol="0">
            <a:spAutoFit/>
          </a:bodyPr>
          <a:lstStyle/>
          <a:p>
            <a:r>
              <a:rPr lang="en-US" altLang="zh-CN" dirty="0">
                <a:solidFill>
                  <a:schemeClr val="tx2"/>
                </a:solidFill>
              </a:rPr>
              <a:t>https://github.com/yggong/transfer_function</a:t>
            </a:r>
            <a:endParaRPr lang="zh-CN" altLang="en-US" dirty="0">
              <a:solidFill>
                <a:schemeClr val="tx2"/>
              </a:solidFill>
            </a:endParaRPr>
          </a:p>
        </p:txBody>
      </p:sp>
      <p:graphicFrame>
        <p:nvGraphicFramePr>
          <p:cNvPr id="8" name="对象 7">
            <a:extLst>
              <a:ext uri="{FF2B5EF4-FFF2-40B4-BE49-F238E27FC236}">
                <a16:creationId xmlns:a16="http://schemas.microsoft.com/office/drawing/2014/main" id="{B40A50C1-7069-477D-A6CE-8C9F83469112}"/>
              </a:ext>
            </a:extLst>
          </p:cNvPr>
          <p:cNvGraphicFramePr>
            <a:graphicFrameLocks noChangeAspect="1"/>
          </p:cNvGraphicFramePr>
          <p:nvPr>
            <p:extLst/>
          </p:nvPr>
        </p:nvGraphicFramePr>
        <p:xfrm>
          <a:off x="3220507" y="2276872"/>
          <a:ext cx="581025" cy="341313"/>
        </p:xfrm>
        <a:graphic>
          <a:graphicData uri="http://schemas.openxmlformats.org/presentationml/2006/ole">
            <mc:AlternateContent xmlns:mc="http://schemas.openxmlformats.org/markup-compatibility/2006">
              <mc:Choice xmlns:v="urn:schemas-microsoft-com:vml" Requires="v">
                <p:oleObj spid="_x0000_s298114" name="Formula" r:id="rId4" imgW="301320" imgH="177840" progId="Equation.Ribbit">
                  <p:embed/>
                </p:oleObj>
              </mc:Choice>
              <mc:Fallback>
                <p:oleObj name="Formula" r:id="rId4" imgW="301320" imgH="177840" progId="Equation.Ribbit">
                  <p:embed/>
                  <p:pic>
                    <p:nvPicPr>
                      <p:cNvPr id="8" name="对象 7">
                        <a:extLst>
                          <a:ext uri="{FF2B5EF4-FFF2-40B4-BE49-F238E27FC236}">
                            <a16:creationId xmlns:a16="http://schemas.microsoft.com/office/drawing/2014/main" id="{B40A50C1-7069-477D-A6CE-8C9F83469112}"/>
                          </a:ext>
                        </a:extLst>
                      </p:cNvPr>
                      <p:cNvPicPr/>
                      <p:nvPr/>
                    </p:nvPicPr>
                    <p:blipFill>
                      <a:blip r:embed="rId5"/>
                      <a:stretch>
                        <a:fillRect/>
                      </a:stretch>
                    </p:blipFill>
                    <p:spPr>
                      <a:xfrm>
                        <a:off x="3220507" y="2276872"/>
                        <a:ext cx="581025" cy="341313"/>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2EECEF4A-0D6C-4911-A494-8EE3E47276CD}"/>
              </a:ext>
            </a:extLst>
          </p:cNvPr>
          <p:cNvGraphicFramePr>
            <a:graphicFrameLocks noChangeAspect="1"/>
          </p:cNvGraphicFramePr>
          <p:nvPr>
            <p:extLst/>
          </p:nvPr>
        </p:nvGraphicFramePr>
        <p:xfrm>
          <a:off x="3065463" y="2990850"/>
          <a:ext cx="566737" cy="341313"/>
        </p:xfrm>
        <a:graphic>
          <a:graphicData uri="http://schemas.openxmlformats.org/presentationml/2006/ole">
            <mc:AlternateContent xmlns:mc="http://schemas.openxmlformats.org/markup-compatibility/2006">
              <mc:Choice xmlns:v="urn:schemas-microsoft-com:vml" Requires="v">
                <p:oleObj spid="_x0000_s298115" name="Formula" r:id="rId6" imgW="293400" imgH="177840" progId="Equation.Ribbit">
                  <p:embed/>
                </p:oleObj>
              </mc:Choice>
              <mc:Fallback>
                <p:oleObj name="Formula" r:id="rId6" imgW="293400" imgH="177840" progId="Equation.Ribbit">
                  <p:embed/>
                  <p:pic>
                    <p:nvPicPr>
                      <p:cNvPr id="9" name="对象 8">
                        <a:extLst>
                          <a:ext uri="{FF2B5EF4-FFF2-40B4-BE49-F238E27FC236}">
                            <a16:creationId xmlns:a16="http://schemas.microsoft.com/office/drawing/2014/main" id="{2EECEF4A-0D6C-4911-A494-8EE3E47276CD}"/>
                          </a:ext>
                        </a:extLst>
                      </p:cNvPr>
                      <p:cNvPicPr/>
                      <p:nvPr/>
                    </p:nvPicPr>
                    <p:blipFill>
                      <a:blip r:embed="rId7"/>
                      <a:stretch>
                        <a:fillRect/>
                      </a:stretch>
                    </p:blipFill>
                    <p:spPr>
                      <a:xfrm>
                        <a:off x="3065463" y="2990850"/>
                        <a:ext cx="566737" cy="341313"/>
                      </a:xfrm>
                      <a:prstGeom prst="rect">
                        <a:avLst/>
                      </a:prstGeom>
                    </p:spPr>
                  </p:pic>
                </p:oleObj>
              </mc:Fallback>
            </mc:AlternateContent>
          </a:graphicData>
        </a:graphic>
      </p:graphicFrame>
      <p:sp>
        <p:nvSpPr>
          <p:cNvPr id="4" name="文本框 3">
            <a:extLst>
              <a:ext uri="{FF2B5EF4-FFF2-40B4-BE49-F238E27FC236}">
                <a16:creationId xmlns:a16="http://schemas.microsoft.com/office/drawing/2014/main" id="{1F7F232C-33D3-47B7-B1B0-AF9A0949A27E}"/>
              </a:ext>
            </a:extLst>
          </p:cNvPr>
          <p:cNvSpPr txBox="1"/>
          <p:nvPr/>
        </p:nvSpPr>
        <p:spPr>
          <a:xfrm>
            <a:off x="1403648" y="6004898"/>
            <a:ext cx="6032421" cy="461665"/>
          </a:xfrm>
          <a:prstGeom prst="rect">
            <a:avLst/>
          </a:prstGeom>
          <a:noFill/>
        </p:spPr>
        <p:txBody>
          <a:bodyPr wrap="none" rtlCol="0">
            <a:spAutoFit/>
          </a:bodyPr>
          <a:lstStyle/>
          <a:p>
            <a:r>
              <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rPr>
              <a:t>解析公式使得计算时间从几小时缩短为几秒</a:t>
            </a:r>
          </a:p>
        </p:txBody>
      </p:sp>
    </p:spTree>
    <p:extLst>
      <p:ext uri="{BB962C8B-B14F-4D97-AF65-F5344CB8AC3E}">
        <p14:creationId xmlns:p14="http://schemas.microsoft.com/office/powerpoint/2010/main" val="9018938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201236E-8972-49A1-ADAE-C8FFD2D58AE2}"/>
              </a:ext>
            </a:extLst>
          </p:cNvPr>
          <p:cNvSpPr>
            <a:spLocks noGrp="1"/>
          </p:cNvSpPr>
          <p:nvPr>
            <p:ph type="title"/>
          </p:nvPr>
        </p:nvSpPr>
        <p:spPr/>
        <p:txBody>
          <a:bodyPr/>
          <a:lstStyle/>
          <a:p>
            <a:r>
              <a:rPr lang="en-US" altLang="zh-CN" dirty="0"/>
              <a:t>Antenna Response</a:t>
            </a:r>
            <a:endParaRPr lang="zh-CN" altLang="en-US" dirty="0"/>
          </a:p>
        </p:txBody>
      </p:sp>
      <p:sp>
        <p:nvSpPr>
          <p:cNvPr id="4" name="灯片编号占位符 3">
            <a:extLst>
              <a:ext uri="{FF2B5EF4-FFF2-40B4-BE49-F238E27FC236}">
                <a16:creationId xmlns:a16="http://schemas.microsoft.com/office/drawing/2014/main" id="{E1D3A641-4771-4D89-92A5-0F0F0956165D}"/>
              </a:ext>
            </a:extLst>
          </p:cNvPr>
          <p:cNvSpPr>
            <a:spLocks noGrp="1"/>
          </p:cNvSpPr>
          <p:nvPr>
            <p:ph type="sldNum" sz="quarter" idx="10"/>
          </p:nvPr>
        </p:nvSpPr>
        <p:spPr/>
        <p:txBody>
          <a:bodyPr/>
          <a:lstStyle/>
          <a:p>
            <a:pPr>
              <a:defRPr/>
            </a:pPr>
            <a:fld id="{F98B39E4-8372-4469-AA3E-0586529E5B05}" type="slidenum">
              <a:rPr lang="zh-CN" altLang="en-US" smtClean="0"/>
              <a:pPr>
                <a:defRPr/>
              </a:pPr>
              <a:t>35</a:t>
            </a:fld>
            <a:endParaRPr lang="zh-CN" altLang="en-US"/>
          </a:p>
        </p:txBody>
      </p:sp>
      <p:pic>
        <p:nvPicPr>
          <p:cNvPr id="5" name="图片 4">
            <a:extLst>
              <a:ext uri="{FF2B5EF4-FFF2-40B4-BE49-F238E27FC236}">
                <a16:creationId xmlns:a16="http://schemas.microsoft.com/office/drawing/2014/main" id="{A6124210-FABF-4919-91AB-4957CCEFCCC1}"/>
              </a:ext>
            </a:extLst>
          </p:cNvPr>
          <p:cNvPicPr>
            <a:picLocks noChangeAspect="1"/>
          </p:cNvPicPr>
          <p:nvPr/>
        </p:nvPicPr>
        <p:blipFill>
          <a:blip r:embed="rId3"/>
          <a:stretch>
            <a:fillRect/>
          </a:stretch>
        </p:blipFill>
        <p:spPr>
          <a:xfrm>
            <a:off x="710908" y="1258099"/>
            <a:ext cx="7485768" cy="5065873"/>
          </a:xfrm>
          <a:prstGeom prst="rect">
            <a:avLst/>
          </a:prstGeom>
        </p:spPr>
      </p:pic>
      <p:graphicFrame>
        <p:nvGraphicFramePr>
          <p:cNvPr id="6" name="对象 5">
            <a:extLst>
              <a:ext uri="{FF2B5EF4-FFF2-40B4-BE49-F238E27FC236}">
                <a16:creationId xmlns:a16="http://schemas.microsoft.com/office/drawing/2014/main" id="{0EC4E667-C432-46FA-AA60-8A432229F86F}"/>
              </a:ext>
            </a:extLst>
          </p:cNvPr>
          <p:cNvGraphicFramePr>
            <a:graphicFrameLocks noChangeAspect="1"/>
          </p:cNvGraphicFramePr>
          <p:nvPr>
            <p:extLst>
              <p:ext uri="{D42A27DB-BD31-4B8C-83A1-F6EECF244321}">
                <p14:modId xmlns:p14="http://schemas.microsoft.com/office/powerpoint/2010/main" val="1246353157"/>
              </p:ext>
            </p:extLst>
          </p:nvPr>
        </p:nvGraphicFramePr>
        <p:xfrm>
          <a:off x="5796136" y="2060848"/>
          <a:ext cx="2925530" cy="795484"/>
        </p:xfrm>
        <a:graphic>
          <a:graphicData uri="http://schemas.openxmlformats.org/presentationml/2006/ole">
            <mc:AlternateContent xmlns:mc="http://schemas.openxmlformats.org/markup-compatibility/2006">
              <mc:Choice xmlns:v="urn:schemas-microsoft-com:vml" Requires="v">
                <p:oleObj spid="_x0000_s312342" name="Formula" r:id="rId4" imgW="1872000" imgH="509400" progId="Equation.Ribbit">
                  <p:embed/>
                </p:oleObj>
              </mc:Choice>
              <mc:Fallback>
                <p:oleObj name="Formula" r:id="rId4" imgW="1872000" imgH="509400" progId="Equation.Ribbit">
                  <p:embed/>
                  <p:pic>
                    <p:nvPicPr>
                      <p:cNvPr id="5" name="对象 4">
                        <a:extLst>
                          <a:ext uri="{FF2B5EF4-FFF2-40B4-BE49-F238E27FC236}">
                            <a16:creationId xmlns:a16="http://schemas.microsoft.com/office/drawing/2014/main" id="{A6354B7F-EB31-4000-8037-DA5F93752B8C}"/>
                          </a:ext>
                        </a:extLst>
                      </p:cNvPr>
                      <p:cNvPicPr/>
                      <p:nvPr/>
                    </p:nvPicPr>
                    <p:blipFill>
                      <a:blip r:embed="rId5"/>
                      <a:stretch>
                        <a:fillRect/>
                      </a:stretch>
                    </p:blipFill>
                    <p:spPr>
                      <a:xfrm>
                        <a:off x="5796136" y="2060848"/>
                        <a:ext cx="2925530" cy="795484"/>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B00D0988-891E-4865-8056-97FF3F58D474}"/>
              </a:ext>
            </a:extLst>
          </p:cNvPr>
          <p:cNvSpPr txBox="1"/>
          <p:nvPr/>
        </p:nvSpPr>
        <p:spPr>
          <a:xfrm>
            <a:off x="683568" y="6421105"/>
            <a:ext cx="7485767" cy="400110"/>
          </a:xfrm>
          <a:prstGeom prst="rect">
            <a:avLst/>
          </a:prstGeom>
          <a:noFill/>
        </p:spPr>
        <p:txBody>
          <a:bodyPr wrap="none" rtlCol="0">
            <a:spAutoFit/>
          </a:bodyPr>
          <a:lstStyle/>
          <a:p>
            <a:r>
              <a:rPr lang="en-US" altLang="zh-CN" sz="2000" dirty="0">
                <a:solidFill>
                  <a:schemeClr val="tx2"/>
                </a:solidFill>
                <a:latin typeface="+mn-lt"/>
              </a:rPr>
              <a:t>Zhang, Gao, Gong, Wang, Weinstein &amp; Zhang 2020, PRD </a:t>
            </a:r>
            <a:r>
              <a:rPr lang="en-US" altLang="zh-CN" sz="2000" b="1" dirty="0">
                <a:solidFill>
                  <a:schemeClr val="tx2"/>
                </a:solidFill>
                <a:latin typeface="+mn-lt"/>
              </a:rPr>
              <a:t>101</a:t>
            </a:r>
            <a:r>
              <a:rPr lang="en-US" altLang="zh-CN" sz="2000" dirty="0">
                <a:solidFill>
                  <a:schemeClr val="tx2"/>
                </a:solidFill>
                <a:latin typeface="+mn-lt"/>
              </a:rPr>
              <a:t>, 124027</a:t>
            </a:r>
            <a:endParaRPr lang="zh-CN" altLang="en-US" sz="2000" dirty="0">
              <a:solidFill>
                <a:schemeClr val="tx2"/>
              </a:solidFill>
              <a:latin typeface="+mn-lt"/>
            </a:endParaRPr>
          </a:p>
        </p:txBody>
      </p:sp>
    </p:spTree>
    <p:extLst>
      <p:ext uri="{BB962C8B-B14F-4D97-AF65-F5344CB8AC3E}">
        <p14:creationId xmlns:p14="http://schemas.microsoft.com/office/powerpoint/2010/main" val="8634009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TianQin’s</a:t>
            </a:r>
            <a:r>
              <a:rPr lang="en-US" altLang="zh-CN" dirty="0"/>
              <a:t> Sensitivity curve</a:t>
            </a:r>
            <a:endParaRPr lang="zh-CN" altLang="en-US" dirty="0"/>
          </a:p>
        </p:txBody>
      </p:sp>
      <p:sp>
        <p:nvSpPr>
          <p:cNvPr id="3" name="内容占位符 2"/>
          <p:cNvSpPr>
            <a:spLocks noGrp="1"/>
          </p:cNvSpPr>
          <p:nvPr>
            <p:ph idx="1"/>
          </p:nvPr>
        </p:nvSpPr>
        <p:spPr>
          <a:xfrm>
            <a:off x="685800" y="1129100"/>
            <a:ext cx="7772400" cy="4835525"/>
          </a:xfrm>
        </p:spPr>
        <p:txBody>
          <a:bodyPr/>
          <a:lstStyle/>
          <a:p>
            <a:r>
              <a:rPr lang="en-US" altLang="zh-CN" dirty="0"/>
              <a:t>Noise curve</a:t>
            </a:r>
            <a:endParaRPr lang="zh-CN" alt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818692"/>
            <a:ext cx="6086400" cy="45648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786" y="1661330"/>
            <a:ext cx="6444208" cy="4833156"/>
          </a:xfrm>
          <a:prstGeom prst="rect">
            <a:avLst/>
          </a:prstGeom>
        </p:spPr>
      </p:pic>
      <p:graphicFrame>
        <p:nvGraphicFramePr>
          <p:cNvPr id="6" name="对象 5">
            <a:extLst>
              <a:ext uri="{FF2B5EF4-FFF2-40B4-BE49-F238E27FC236}">
                <a16:creationId xmlns:a16="http://schemas.microsoft.com/office/drawing/2014/main" id="{88ABEABB-B5E8-4FBF-80C0-D64A926D0551}"/>
              </a:ext>
            </a:extLst>
          </p:cNvPr>
          <p:cNvGraphicFramePr>
            <a:graphicFrameLocks noChangeAspect="1"/>
          </p:cNvGraphicFramePr>
          <p:nvPr>
            <p:extLst>
              <p:ext uri="{D42A27DB-BD31-4B8C-83A1-F6EECF244321}">
                <p14:modId xmlns:p14="http://schemas.microsoft.com/office/powerpoint/2010/main" val="2425519752"/>
              </p:ext>
            </p:extLst>
          </p:nvPr>
        </p:nvGraphicFramePr>
        <p:xfrm>
          <a:off x="1755775" y="6116638"/>
          <a:ext cx="5426075" cy="657225"/>
        </p:xfrm>
        <a:graphic>
          <a:graphicData uri="http://schemas.openxmlformats.org/presentationml/2006/ole">
            <mc:AlternateContent xmlns:mc="http://schemas.openxmlformats.org/markup-compatibility/2006">
              <mc:Choice xmlns:v="urn:schemas-microsoft-com:vml" Requires="v">
                <p:oleObj spid="_x0000_s299335" name="Formula" r:id="rId5" imgW="4284000" imgH="518400" progId="Equation.Ribbit">
                  <p:embed/>
                </p:oleObj>
              </mc:Choice>
              <mc:Fallback>
                <p:oleObj name="Formula" r:id="rId5" imgW="4284000" imgH="518400" progId="Equation.Ribbit">
                  <p:embed/>
                  <p:pic>
                    <p:nvPicPr>
                      <p:cNvPr id="6" name="对象 5">
                        <a:extLst>
                          <a:ext uri="{FF2B5EF4-FFF2-40B4-BE49-F238E27FC236}">
                            <a16:creationId xmlns:a16="http://schemas.microsoft.com/office/drawing/2014/main" id="{88ABEABB-B5E8-4FBF-80C0-D64A926D0551}"/>
                          </a:ext>
                        </a:extLst>
                      </p:cNvPr>
                      <p:cNvPicPr/>
                      <p:nvPr/>
                    </p:nvPicPr>
                    <p:blipFill>
                      <a:blip r:embed="rId6"/>
                      <a:stretch>
                        <a:fillRect/>
                      </a:stretch>
                    </p:blipFill>
                    <p:spPr>
                      <a:xfrm>
                        <a:off x="1755775" y="6116638"/>
                        <a:ext cx="5426075" cy="657225"/>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3EAB2DF2-76B2-45C0-A06E-01C3B22DCE59}"/>
              </a:ext>
            </a:extLst>
          </p:cNvPr>
          <p:cNvGraphicFramePr>
            <a:graphicFrameLocks noChangeAspect="1"/>
          </p:cNvGraphicFramePr>
          <p:nvPr>
            <p:extLst/>
          </p:nvPr>
        </p:nvGraphicFramePr>
        <p:xfrm>
          <a:off x="7406292" y="2780928"/>
          <a:ext cx="1476774" cy="360040"/>
        </p:xfrm>
        <a:graphic>
          <a:graphicData uri="http://schemas.openxmlformats.org/presentationml/2006/ole">
            <mc:AlternateContent xmlns:mc="http://schemas.openxmlformats.org/markup-compatibility/2006">
              <mc:Choice xmlns:v="urn:schemas-microsoft-com:vml" Requires="v">
                <p:oleObj spid="_x0000_s299336" name="Formula" r:id="rId7" imgW="768600" imgH="186840" progId="Equation.Ribbit">
                  <p:embed/>
                </p:oleObj>
              </mc:Choice>
              <mc:Fallback>
                <p:oleObj name="Formula" r:id="rId7" imgW="768600" imgH="186840" progId="Equation.Ribbit">
                  <p:embed/>
                  <p:pic>
                    <p:nvPicPr>
                      <p:cNvPr id="7" name="对象 6">
                        <a:extLst>
                          <a:ext uri="{FF2B5EF4-FFF2-40B4-BE49-F238E27FC236}">
                            <a16:creationId xmlns:a16="http://schemas.microsoft.com/office/drawing/2014/main" id="{3EAB2DF2-76B2-45C0-A06E-01C3B22DCE59}"/>
                          </a:ext>
                        </a:extLst>
                      </p:cNvPr>
                      <p:cNvPicPr/>
                      <p:nvPr/>
                    </p:nvPicPr>
                    <p:blipFill>
                      <a:blip r:embed="rId8"/>
                      <a:stretch>
                        <a:fillRect/>
                      </a:stretch>
                    </p:blipFill>
                    <p:spPr>
                      <a:xfrm>
                        <a:off x="7406292" y="2780928"/>
                        <a:ext cx="1476774" cy="360040"/>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4B5E98D9-6EE6-4954-AABA-22310E6DD9D1}"/>
              </a:ext>
            </a:extLst>
          </p:cNvPr>
          <p:cNvGraphicFramePr>
            <a:graphicFrameLocks noChangeAspect="1"/>
          </p:cNvGraphicFramePr>
          <p:nvPr>
            <p:extLst/>
          </p:nvPr>
        </p:nvGraphicFramePr>
        <p:xfrm>
          <a:off x="7453956" y="3416557"/>
          <a:ext cx="1436888" cy="360040"/>
        </p:xfrm>
        <a:graphic>
          <a:graphicData uri="http://schemas.openxmlformats.org/presentationml/2006/ole">
            <mc:AlternateContent xmlns:mc="http://schemas.openxmlformats.org/markup-compatibility/2006">
              <mc:Choice xmlns:v="urn:schemas-microsoft-com:vml" Requires="v">
                <p:oleObj spid="_x0000_s299337" name="Formula" r:id="rId9" imgW="696240" imgH="174240" progId="Equation.Ribbit">
                  <p:embed/>
                </p:oleObj>
              </mc:Choice>
              <mc:Fallback>
                <p:oleObj name="Formula" r:id="rId9" imgW="696240" imgH="174240" progId="Equation.Ribbit">
                  <p:embed/>
                  <p:pic>
                    <p:nvPicPr>
                      <p:cNvPr id="8" name="对象 7">
                        <a:extLst>
                          <a:ext uri="{FF2B5EF4-FFF2-40B4-BE49-F238E27FC236}">
                            <a16:creationId xmlns:a16="http://schemas.microsoft.com/office/drawing/2014/main" id="{4B5E98D9-6EE6-4954-AABA-22310E6DD9D1}"/>
                          </a:ext>
                        </a:extLst>
                      </p:cNvPr>
                      <p:cNvPicPr/>
                      <p:nvPr/>
                    </p:nvPicPr>
                    <p:blipFill>
                      <a:blip r:embed="rId10"/>
                      <a:stretch>
                        <a:fillRect/>
                      </a:stretch>
                    </p:blipFill>
                    <p:spPr>
                      <a:xfrm>
                        <a:off x="7453956" y="3416557"/>
                        <a:ext cx="1436888" cy="360040"/>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757DAD29-D2C4-4AAB-B186-4FD7965E2DF2}"/>
              </a:ext>
            </a:extLst>
          </p:cNvPr>
          <p:cNvGraphicFramePr>
            <a:graphicFrameLocks noChangeAspect="1"/>
          </p:cNvGraphicFramePr>
          <p:nvPr>
            <p:extLst/>
          </p:nvPr>
        </p:nvGraphicFramePr>
        <p:xfrm>
          <a:off x="3720537" y="3820084"/>
          <a:ext cx="1164590" cy="562016"/>
        </p:xfrm>
        <a:graphic>
          <a:graphicData uri="http://schemas.openxmlformats.org/presentationml/2006/ole">
            <mc:AlternateContent xmlns:mc="http://schemas.openxmlformats.org/markup-compatibility/2006">
              <mc:Choice xmlns:v="urn:schemas-microsoft-com:vml" Requires="v">
                <p:oleObj spid="_x0000_s299338" name="Formula" r:id="rId11" imgW="430560" imgH="207360" progId="Equation.Ribbit">
                  <p:embed/>
                </p:oleObj>
              </mc:Choice>
              <mc:Fallback>
                <p:oleObj name="Formula" r:id="rId11" imgW="430560" imgH="207360" progId="Equation.Ribbit">
                  <p:embed/>
                  <p:pic>
                    <p:nvPicPr>
                      <p:cNvPr id="9" name="对象 8">
                        <a:extLst>
                          <a:ext uri="{FF2B5EF4-FFF2-40B4-BE49-F238E27FC236}">
                            <a16:creationId xmlns:a16="http://schemas.microsoft.com/office/drawing/2014/main" id="{757DAD29-D2C4-4AAB-B186-4FD7965E2DF2}"/>
                          </a:ext>
                        </a:extLst>
                      </p:cNvPr>
                      <p:cNvPicPr/>
                      <p:nvPr/>
                    </p:nvPicPr>
                    <p:blipFill>
                      <a:blip r:embed="rId12"/>
                      <a:stretch>
                        <a:fillRect/>
                      </a:stretch>
                    </p:blipFill>
                    <p:spPr>
                      <a:xfrm>
                        <a:off x="3720537" y="3820084"/>
                        <a:ext cx="1164590" cy="562016"/>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49CE0549-0810-439C-BA8A-E64EC54E03BE}"/>
              </a:ext>
            </a:extLst>
          </p:cNvPr>
          <p:cNvGraphicFramePr>
            <a:graphicFrameLocks noChangeAspect="1"/>
          </p:cNvGraphicFramePr>
          <p:nvPr>
            <p:extLst/>
          </p:nvPr>
        </p:nvGraphicFramePr>
        <p:xfrm>
          <a:off x="7085932" y="1449722"/>
          <a:ext cx="1971675" cy="328613"/>
        </p:xfrm>
        <a:graphic>
          <a:graphicData uri="http://schemas.openxmlformats.org/presentationml/2006/ole">
            <mc:AlternateContent xmlns:mc="http://schemas.openxmlformats.org/markup-compatibility/2006">
              <mc:Choice xmlns:v="urn:schemas-microsoft-com:vml" Requires="v">
                <p:oleObj spid="_x0000_s299339" name="Formula" r:id="rId13" imgW="1023840" imgH="182880" progId="Equation.Ribbit">
                  <p:embed/>
                </p:oleObj>
              </mc:Choice>
              <mc:Fallback>
                <p:oleObj name="Formula" r:id="rId13" imgW="1023840" imgH="182880" progId="Equation.Ribbit">
                  <p:embed/>
                  <p:pic>
                    <p:nvPicPr>
                      <p:cNvPr id="10" name="对象 9">
                        <a:extLst>
                          <a:ext uri="{FF2B5EF4-FFF2-40B4-BE49-F238E27FC236}">
                            <a16:creationId xmlns:a16="http://schemas.microsoft.com/office/drawing/2014/main" id="{49CE0549-0810-439C-BA8A-E64EC54E03BE}"/>
                          </a:ext>
                        </a:extLst>
                      </p:cNvPr>
                      <p:cNvPicPr/>
                      <p:nvPr/>
                    </p:nvPicPr>
                    <p:blipFill>
                      <a:blip r:embed="rId14"/>
                      <a:stretch>
                        <a:fillRect/>
                      </a:stretch>
                    </p:blipFill>
                    <p:spPr>
                      <a:xfrm>
                        <a:off x="7085932" y="1449722"/>
                        <a:ext cx="1971675" cy="328613"/>
                      </a:xfrm>
                      <a:prstGeom prst="rect">
                        <a:avLst/>
                      </a:prstGeom>
                    </p:spPr>
                  </p:pic>
                </p:oleObj>
              </mc:Fallback>
            </mc:AlternateContent>
          </a:graphicData>
        </a:graphic>
      </p:graphicFrame>
      <p:sp>
        <p:nvSpPr>
          <p:cNvPr id="11" name="文本框 10">
            <a:extLst>
              <a:ext uri="{FF2B5EF4-FFF2-40B4-BE49-F238E27FC236}">
                <a16:creationId xmlns:a16="http://schemas.microsoft.com/office/drawing/2014/main" id="{2E752DB6-D8EE-4A94-BED1-82E4AAAC6F45}"/>
              </a:ext>
            </a:extLst>
          </p:cNvPr>
          <p:cNvSpPr txBox="1"/>
          <p:nvPr/>
        </p:nvSpPr>
        <p:spPr>
          <a:xfrm>
            <a:off x="3419872" y="1111168"/>
            <a:ext cx="3839513" cy="338554"/>
          </a:xfrm>
          <a:prstGeom prst="rect">
            <a:avLst/>
          </a:prstGeom>
          <a:noFill/>
        </p:spPr>
        <p:txBody>
          <a:bodyPr wrap="none" rtlCol="0">
            <a:spAutoFit/>
          </a:bodyPr>
          <a:lstStyle/>
          <a:p>
            <a:r>
              <a:rPr lang="en-US" altLang="zh-CN" sz="1600" dirty="0">
                <a:solidFill>
                  <a:schemeClr val="tx2"/>
                </a:solidFill>
              </a:rPr>
              <a:t>https://github.com/yggong/transfer_function</a:t>
            </a:r>
            <a:endParaRPr lang="zh-CN" altLang="en-US" sz="1600" dirty="0">
              <a:solidFill>
                <a:schemeClr val="tx2"/>
              </a:solidFill>
            </a:endParaRPr>
          </a:p>
        </p:txBody>
      </p:sp>
    </p:spTree>
    <p:extLst>
      <p:ext uri="{BB962C8B-B14F-4D97-AF65-F5344CB8AC3E}">
        <p14:creationId xmlns:p14="http://schemas.microsoft.com/office/powerpoint/2010/main" val="136357260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BBE95B9-A1EA-4F80-81CB-F6C8DBE54DC0}"/>
              </a:ext>
            </a:extLst>
          </p:cNvPr>
          <p:cNvSpPr>
            <a:spLocks noGrp="1"/>
          </p:cNvSpPr>
          <p:nvPr>
            <p:ph type="title"/>
          </p:nvPr>
        </p:nvSpPr>
        <p:spPr/>
        <p:txBody>
          <a:bodyPr/>
          <a:lstStyle/>
          <a:p>
            <a:r>
              <a:rPr lang="en-US" altLang="zh-CN" dirty="0"/>
              <a:t>TDI average response function</a:t>
            </a:r>
            <a:endParaRPr lang="zh-CN" altLang="en-US" dirty="0"/>
          </a:p>
        </p:txBody>
      </p:sp>
      <p:graphicFrame>
        <p:nvGraphicFramePr>
          <p:cNvPr id="5" name="对象 4">
            <a:extLst>
              <a:ext uri="{FF2B5EF4-FFF2-40B4-BE49-F238E27FC236}">
                <a16:creationId xmlns:a16="http://schemas.microsoft.com/office/drawing/2014/main" id="{16E57B1F-622D-473C-A8BD-D5B19BB4AB38}"/>
              </a:ext>
            </a:extLst>
          </p:cNvPr>
          <p:cNvGraphicFramePr>
            <a:graphicFrameLocks noChangeAspect="1"/>
          </p:cNvGraphicFramePr>
          <p:nvPr>
            <p:extLst>
              <p:ext uri="{D42A27DB-BD31-4B8C-83A1-F6EECF244321}">
                <p14:modId xmlns:p14="http://schemas.microsoft.com/office/powerpoint/2010/main" val="299328803"/>
              </p:ext>
            </p:extLst>
          </p:nvPr>
        </p:nvGraphicFramePr>
        <p:xfrm>
          <a:off x="709362" y="1006773"/>
          <a:ext cx="6288087" cy="2759075"/>
        </p:xfrm>
        <a:graphic>
          <a:graphicData uri="http://schemas.openxmlformats.org/presentationml/2006/ole">
            <mc:AlternateContent xmlns:mc="http://schemas.openxmlformats.org/markup-compatibility/2006">
              <mc:Choice xmlns:v="urn:schemas-microsoft-com:vml" Requires="v">
                <p:oleObj spid="_x0000_s296074" name="Formula" r:id="rId4" imgW="4765320" imgH="2093040" progId="Equation.Ribbit">
                  <p:embed/>
                </p:oleObj>
              </mc:Choice>
              <mc:Fallback>
                <p:oleObj name="Formula" r:id="rId4" imgW="4765320" imgH="2093040" progId="Equation.Ribbit">
                  <p:embed/>
                  <p:pic>
                    <p:nvPicPr>
                      <p:cNvPr id="5" name="对象 4">
                        <a:extLst>
                          <a:ext uri="{FF2B5EF4-FFF2-40B4-BE49-F238E27FC236}">
                            <a16:creationId xmlns:a16="http://schemas.microsoft.com/office/drawing/2014/main" id="{16E57B1F-622D-473C-A8BD-D5B19BB4AB38}"/>
                          </a:ext>
                        </a:extLst>
                      </p:cNvPr>
                      <p:cNvPicPr/>
                      <p:nvPr/>
                    </p:nvPicPr>
                    <p:blipFill>
                      <a:blip r:embed="rId5"/>
                      <a:stretch>
                        <a:fillRect/>
                      </a:stretch>
                    </p:blipFill>
                    <p:spPr>
                      <a:xfrm>
                        <a:off x="709362" y="1006773"/>
                        <a:ext cx="6288087" cy="2759075"/>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4E52F036-A784-41D8-A874-8EB42AFD2B0B}"/>
              </a:ext>
            </a:extLst>
          </p:cNvPr>
          <p:cNvGraphicFramePr>
            <a:graphicFrameLocks noChangeAspect="1"/>
          </p:cNvGraphicFramePr>
          <p:nvPr>
            <p:extLst>
              <p:ext uri="{D42A27DB-BD31-4B8C-83A1-F6EECF244321}">
                <p14:modId xmlns:p14="http://schemas.microsoft.com/office/powerpoint/2010/main" val="3115405620"/>
              </p:ext>
            </p:extLst>
          </p:nvPr>
        </p:nvGraphicFramePr>
        <p:xfrm>
          <a:off x="604704" y="3813633"/>
          <a:ext cx="6751985" cy="2809384"/>
        </p:xfrm>
        <a:graphic>
          <a:graphicData uri="http://schemas.openxmlformats.org/presentationml/2006/ole">
            <mc:AlternateContent xmlns:mc="http://schemas.openxmlformats.org/markup-compatibility/2006">
              <mc:Choice xmlns:v="urn:schemas-microsoft-com:vml" Requires="v">
                <p:oleObj spid="_x0000_s296075" name="Formula" r:id="rId6" imgW="5338080" imgH="2227680" progId="Equation.Ribbit">
                  <p:embed/>
                </p:oleObj>
              </mc:Choice>
              <mc:Fallback>
                <p:oleObj name="Formula" r:id="rId6" imgW="5338080" imgH="2227680" progId="Equation.Ribbit">
                  <p:embed/>
                  <p:pic>
                    <p:nvPicPr>
                      <p:cNvPr id="7" name="对象 6">
                        <a:extLst>
                          <a:ext uri="{FF2B5EF4-FFF2-40B4-BE49-F238E27FC236}">
                            <a16:creationId xmlns:a16="http://schemas.microsoft.com/office/drawing/2014/main" id="{4E52F036-A784-41D8-A874-8EB42AFD2B0B}"/>
                          </a:ext>
                        </a:extLst>
                      </p:cNvPr>
                      <p:cNvPicPr/>
                      <p:nvPr/>
                    </p:nvPicPr>
                    <p:blipFill>
                      <a:blip r:embed="rId7"/>
                      <a:stretch>
                        <a:fillRect/>
                      </a:stretch>
                    </p:blipFill>
                    <p:spPr>
                      <a:xfrm>
                        <a:off x="604704" y="3813633"/>
                        <a:ext cx="6751985" cy="2809384"/>
                      </a:xfrm>
                      <a:prstGeom prst="rect">
                        <a:avLst/>
                      </a:prstGeom>
                    </p:spPr>
                  </p:pic>
                </p:oleObj>
              </mc:Fallback>
            </mc:AlternateContent>
          </a:graphicData>
        </a:graphic>
      </p:graphicFrame>
      <p:sp>
        <p:nvSpPr>
          <p:cNvPr id="4" name="灯片编号占位符 3">
            <a:extLst>
              <a:ext uri="{FF2B5EF4-FFF2-40B4-BE49-F238E27FC236}">
                <a16:creationId xmlns:a16="http://schemas.microsoft.com/office/drawing/2014/main" id="{78B6F253-F95B-446A-8C26-6B3AE15F20CF}"/>
              </a:ext>
            </a:extLst>
          </p:cNvPr>
          <p:cNvSpPr>
            <a:spLocks noGrp="1"/>
          </p:cNvSpPr>
          <p:nvPr>
            <p:ph type="sldNum" sz="quarter" idx="10"/>
          </p:nvPr>
        </p:nvSpPr>
        <p:spPr>
          <a:xfrm>
            <a:off x="6516216" y="6374875"/>
            <a:ext cx="2057400" cy="365125"/>
          </a:xfrm>
        </p:spPr>
        <p:txBody>
          <a:bodyPr/>
          <a:lstStyle/>
          <a:p>
            <a:pPr>
              <a:defRPr/>
            </a:pPr>
            <a:fld id="{F98B39E4-8372-4469-AA3E-0586529E5B05}" type="slidenum">
              <a:rPr lang="zh-CN" altLang="en-US" smtClean="0"/>
              <a:pPr>
                <a:defRPr/>
              </a:pPr>
              <a:t>37</a:t>
            </a:fld>
            <a:endParaRPr lang="zh-CN" altLang="en-US" dirty="0"/>
          </a:p>
        </p:txBody>
      </p:sp>
      <p:sp>
        <p:nvSpPr>
          <p:cNvPr id="6" name="文本框 5">
            <a:extLst>
              <a:ext uri="{FF2B5EF4-FFF2-40B4-BE49-F238E27FC236}">
                <a16:creationId xmlns:a16="http://schemas.microsoft.com/office/drawing/2014/main" id="{08997E31-21A9-4D0B-BD0B-5AFF9A9DB220}"/>
              </a:ext>
            </a:extLst>
          </p:cNvPr>
          <p:cNvSpPr txBox="1"/>
          <p:nvPr/>
        </p:nvSpPr>
        <p:spPr>
          <a:xfrm>
            <a:off x="5364088" y="3256398"/>
            <a:ext cx="3504486" cy="461665"/>
          </a:xfrm>
          <a:prstGeom prst="rect">
            <a:avLst/>
          </a:prstGeom>
          <a:noFill/>
        </p:spPr>
        <p:txBody>
          <a:bodyPr wrap="none" rtlCol="0">
            <a:spAutoFit/>
          </a:bodyPr>
          <a:lstStyle/>
          <a:p>
            <a:r>
              <a:rPr lang="en-US" altLang="zh-CN" sz="2400" dirty="0">
                <a:solidFill>
                  <a:schemeClr val="bg1">
                    <a:lumMod val="60000"/>
                    <a:lumOff val="40000"/>
                  </a:schemeClr>
                </a:solidFill>
              </a:rPr>
              <a:t>Semi-analytical expression</a:t>
            </a:r>
            <a:endParaRPr lang="zh-CN" altLang="en-US" sz="2400" dirty="0">
              <a:solidFill>
                <a:schemeClr val="bg1">
                  <a:lumMod val="60000"/>
                  <a:lumOff val="40000"/>
                </a:schemeClr>
              </a:solidFill>
            </a:endParaRPr>
          </a:p>
        </p:txBody>
      </p:sp>
      <p:sp>
        <p:nvSpPr>
          <p:cNvPr id="8" name="文本框 7">
            <a:extLst>
              <a:ext uri="{FF2B5EF4-FFF2-40B4-BE49-F238E27FC236}">
                <a16:creationId xmlns:a16="http://schemas.microsoft.com/office/drawing/2014/main" id="{F138C941-EDE8-4025-A615-6E857BB814B4}"/>
              </a:ext>
            </a:extLst>
          </p:cNvPr>
          <p:cNvSpPr txBox="1"/>
          <p:nvPr/>
        </p:nvSpPr>
        <p:spPr>
          <a:xfrm>
            <a:off x="467544" y="6374875"/>
            <a:ext cx="7560596" cy="400110"/>
          </a:xfrm>
          <a:prstGeom prst="rect">
            <a:avLst/>
          </a:prstGeom>
          <a:noFill/>
        </p:spPr>
        <p:txBody>
          <a:bodyPr wrap="none" rtlCol="0">
            <a:spAutoFit/>
          </a:bodyPr>
          <a:lstStyle/>
          <a:p>
            <a:r>
              <a:rPr lang="en-US" altLang="zh-CN" sz="2000" dirty="0">
                <a:solidFill>
                  <a:schemeClr val="tx2"/>
                </a:solidFill>
                <a:latin typeface="+mn-lt"/>
              </a:rPr>
              <a:t>Zhang, Gao, Gong, Liang, Weinstein &amp; Zhang 2019, PRD </a:t>
            </a:r>
            <a:r>
              <a:rPr lang="en-US" altLang="zh-CN" sz="2000" b="1" dirty="0">
                <a:solidFill>
                  <a:schemeClr val="tx2"/>
                </a:solidFill>
                <a:latin typeface="+mn-lt"/>
              </a:rPr>
              <a:t>100</a:t>
            </a:r>
            <a:r>
              <a:rPr lang="en-US" altLang="zh-CN" sz="2000" dirty="0">
                <a:solidFill>
                  <a:schemeClr val="tx2"/>
                </a:solidFill>
                <a:latin typeface="+mn-lt"/>
              </a:rPr>
              <a:t>, 064033</a:t>
            </a:r>
            <a:endParaRPr lang="zh-CN" altLang="en-US" sz="2000" dirty="0">
              <a:solidFill>
                <a:schemeClr val="tx2"/>
              </a:solidFill>
              <a:latin typeface="+mn-lt"/>
            </a:endParaRPr>
          </a:p>
        </p:txBody>
      </p:sp>
    </p:spTree>
    <p:extLst>
      <p:ext uri="{BB962C8B-B14F-4D97-AF65-F5344CB8AC3E}">
        <p14:creationId xmlns:p14="http://schemas.microsoft.com/office/powerpoint/2010/main" val="33553520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D62C22-989D-43C8-B79E-E394330F9A2A}"/>
              </a:ext>
            </a:extLst>
          </p:cNvPr>
          <p:cNvSpPr>
            <a:spLocks noGrp="1"/>
          </p:cNvSpPr>
          <p:nvPr>
            <p:ph type="title"/>
          </p:nvPr>
        </p:nvSpPr>
        <p:spPr/>
        <p:txBody>
          <a:bodyPr/>
          <a:lstStyle/>
          <a:p>
            <a:r>
              <a:rPr lang="en-US" altLang="zh-CN" dirty="0"/>
              <a:t>TDI combinations</a:t>
            </a:r>
            <a:endParaRPr lang="zh-CN" altLang="en-US" dirty="0"/>
          </a:p>
        </p:txBody>
      </p:sp>
      <p:sp>
        <p:nvSpPr>
          <p:cNvPr id="3" name="内容占位符 2">
            <a:extLst>
              <a:ext uri="{FF2B5EF4-FFF2-40B4-BE49-F238E27FC236}">
                <a16:creationId xmlns:a16="http://schemas.microsoft.com/office/drawing/2014/main" id="{96E5FA8C-D159-4F20-BE99-02230874120F}"/>
              </a:ext>
            </a:extLst>
          </p:cNvPr>
          <p:cNvSpPr>
            <a:spLocks noGrp="1"/>
          </p:cNvSpPr>
          <p:nvPr>
            <p:ph idx="1"/>
          </p:nvPr>
        </p:nvSpPr>
        <p:spPr>
          <a:xfrm>
            <a:off x="685800" y="1124744"/>
            <a:ext cx="7772400" cy="4835525"/>
          </a:xfrm>
        </p:spPr>
        <p:txBody>
          <a:bodyPr/>
          <a:lstStyle/>
          <a:p>
            <a:r>
              <a:rPr lang="en-US" altLang="zh-CN" dirty="0"/>
              <a:t>Averaged response functions</a:t>
            </a:r>
            <a:endParaRPr lang="zh-CN" altLang="en-US" dirty="0"/>
          </a:p>
        </p:txBody>
      </p:sp>
      <p:pic>
        <p:nvPicPr>
          <p:cNvPr id="4" name="图片 3">
            <a:extLst>
              <a:ext uri="{FF2B5EF4-FFF2-40B4-BE49-F238E27FC236}">
                <a16:creationId xmlns:a16="http://schemas.microsoft.com/office/drawing/2014/main" id="{5AFE784C-5B03-4411-A8F1-AF3699B7F720}"/>
              </a:ext>
            </a:extLst>
          </p:cNvPr>
          <p:cNvPicPr>
            <a:picLocks noChangeAspect="1"/>
          </p:cNvPicPr>
          <p:nvPr/>
        </p:nvPicPr>
        <p:blipFill>
          <a:blip r:embed="rId2"/>
          <a:stretch>
            <a:fillRect/>
          </a:stretch>
        </p:blipFill>
        <p:spPr>
          <a:xfrm>
            <a:off x="1475656" y="1772816"/>
            <a:ext cx="5651904" cy="4784576"/>
          </a:xfrm>
          <a:prstGeom prst="rect">
            <a:avLst/>
          </a:prstGeom>
        </p:spPr>
      </p:pic>
      <p:sp>
        <p:nvSpPr>
          <p:cNvPr id="5" name="文本框 4">
            <a:extLst>
              <a:ext uri="{FF2B5EF4-FFF2-40B4-BE49-F238E27FC236}">
                <a16:creationId xmlns:a16="http://schemas.microsoft.com/office/drawing/2014/main" id="{1825E084-585D-4B7B-AF94-16CC809487D4}"/>
              </a:ext>
            </a:extLst>
          </p:cNvPr>
          <p:cNvSpPr txBox="1"/>
          <p:nvPr/>
        </p:nvSpPr>
        <p:spPr>
          <a:xfrm>
            <a:off x="728358" y="6421105"/>
            <a:ext cx="7560596" cy="400110"/>
          </a:xfrm>
          <a:prstGeom prst="rect">
            <a:avLst/>
          </a:prstGeom>
          <a:noFill/>
        </p:spPr>
        <p:txBody>
          <a:bodyPr wrap="none" rtlCol="0">
            <a:spAutoFit/>
          </a:bodyPr>
          <a:lstStyle/>
          <a:p>
            <a:r>
              <a:rPr lang="en-US" altLang="zh-CN" sz="2000" dirty="0">
                <a:solidFill>
                  <a:schemeClr val="tx2"/>
                </a:solidFill>
                <a:latin typeface="+mn-lt"/>
              </a:rPr>
              <a:t>Zhang, Gao, Gong, Liang, Weinstein &amp; Zhang 2019, PRD </a:t>
            </a:r>
            <a:r>
              <a:rPr lang="en-US" altLang="zh-CN" sz="2000" b="1" dirty="0">
                <a:solidFill>
                  <a:schemeClr val="tx2"/>
                </a:solidFill>
                <a:latin typeface="+mn-lt"/>
              </a:rPr>
              <a:t>100</a:t>
            </a:r>
            <a:r>
              <a:rPr lang="en-US" altLang="zh-CN" sz="2000" dirty="0">
                <a:solidFill>
                  <a:schemeClr val="tx2"/>
                </a:solidFill>
                <a:latin typeface="+mn-lt"/>
              </a:rPr>
              <a:t>, 064033</a:t>
            </a:r>
            <a:endParaRPr lang="zh-CN" altLang="en-US" sz="2000" dirty="0">
              <a:solidFill>
                <a:schemeClr val="tx2"/>
              </a:solidFill>
              <a:latin typeface="+mn-lt"/>
            </a:endParaRPr>
          </a:p>
        </p:txBody>
      </p:sp>
    </p:spTree>
    <p:extLst>
      <p:ext uri="{BB962C8B-B14F-4D97-AF65-F5344CB8AC3E}">
        <p14:creationId xmlns:p14="http://schemas.microsoft.com/office/powerpoint/2010/main" val="16397908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E2058-C6F8-4148-9710-A720ED8DE1E7}"/>
              </a:ext>
            </a:extLst>
          </p:cNvPr>
          <p:cNvSpPr>
            <a:spLocks noGrp="1"/>
          </p:cNvSpPr>
          <p:nvPr>
            <p:ph type="title"/>
          </p:nvPr>
        </p:nvSpPr>
        <p:spPr/>
        <p:txBody>
          <a:bodyPr/>
          <a:lstStyle/>
          <a:p>
            <a:r>
              <a:rPr lang="en-US" altLang="zh-CN" dirty="0"/>
              <a:t>LISA sensitivity Curves</a:t>
            </a:r>
            <a:endParaRPr lang="zh-CN" altLang="en-US" dirty="0"/>
          </a:p>
        </p:txBody>
      </p:sp>
      <p:sp>
        <p:nvSpPr>
          <p:cNvPr id="3" name="内容占位符 2">
            <a:extLst>
              <a:ext uri="{FF2B5EF4-FFF2-40B4-BE49-F238E27FC236}">
                <a16:creationId xmlns:a16="http://schemas.microsoft.com/office/drawing/2014/main" id="{AE25ED11-01D0-4450-B6BF-AFC86F3770B0}"/>
              </a:ext>
            </a:extLst>
          </p:cNvPr>
          <p:cNvSpPr>
            <a:spLocks noGrp="1"/>
          </p:cNvSpPr>
          <p:nvPr>
            <p:ph idx="1"/>
          </p:nvPr>
        </p:nvSpPr>
        <p:spPr/>
        <p:txBody>
          <a:bodyPr/>
          <a:lstStyle/>
          <a:p>
            <a:r>
              <a:rPr lang="en-US" altLang="zh-CN" dirty="0"/>
              <a:t>All polarizations</a:t>
            </a:r>
            <a:endParaRPr lang="zh-CN" altLang="en-US" dirty="0"/>
          </a:p>
        </p:txBody>
      </p:sp>
      <p:pic>
        <p:nvPicPr>
          <p:cNvPr id="4" name="图片 3">
            <a:extLst>
              <a:ext uri="{FF2B5EF4-FFF2-40B4-BE49-F238E27FC236}">
                <a16:creationId xmlns:a16="http://schemas.microsoft.com/office/drawing/2014/main" id="{7107A181-937B-467F-B258-7977222FFEDA}"/>
              </a:ext>
            </a:extLst>
          </p:cNvPr>
          <p:cNvPicPr>
            <a:picLocks noChangeAspect="1"/>
          </p:cNvPicPr>
          <p:nvPr/>
        </p:nvPicPr>
        <p:blipFill>
          <a:blip r:embed="rId2"/>
          <a:stretch>
            <a:fillRect/>
          </a:stretch>
        </p:blipFill>
        <p:spPr>
          <a:xfrm>
            <a:off x="1812986" y="1844824"/>
            <a:ext cx="5518028" cy="4644933"/>
          </a:xfrm>
          <a:prstGeom prst="rect">
            <a:avLst/>
          </a:prstGeom>
        </p:spPr>
      </p:pic>
      <p:sp>
        <p:nvSpPr>
          <p:cNvPr id="5" name="文本框 4">
            <a:extLst>
              <a:ext uri="{FF2B5EF4-FFF2-40B4-BE49-F238E27FC236}">
                <a16:creationId xmlns:a16="http://schemas.microsoft.com/office/drawing/2014/main" id="{4260BE53-0CDE-4FE1-A921-48D2911D0CAE}"/>
              </a:ext>
            </a:extLst>
          </p:cNvPr>
          <p:cNvSpPr txBox="1"/>
          <p:nvPr/>
        </p:nvSpPr>
        <p:spPr>
          <a:xfrm>
            <a:off x="728358" y="6421105"/>
            <a:ext cx="7560596" cy="400110"/>
          </a:xfrm>
          <a:prstGeom prst="rect">
            <a:avLst/>
          </a:prstGeom>
          <a:noFill/>
        </p:spPr>
        <p:txBody>
          <a:bodyPr wrap="none" rtlCol="0">
            <a:spAutoFit/>
          </a:bodyPr>
          <a:lstStyle/>
          <a:p>
            <a:r>
              <a:rPr lang="en-US" altLang="zh-CN" sz="2000" dirty="0">
                <a:solidFill>
                  <a:schemeClr val="tx2"/>
                </a:solidFill>
                <a:latin typeface="+mn-lt"/>
              </a:rPr>
              <a:t>Zhang, Gao, Gong, Liang, Weinstein &amp; Zhang 2019, PRD </a:t>
            </a:r>
            <a:r>
              <a:rPr lang="en-US" altLang="zh-CN" sz="2000" b="1" dirty="0">
                <a:solidFill>
                  <a:schemeClr val="tx2"/>
                </a:solidFill>
                <a:latin typeface="+mn-lt"/>
              </a:rPr>
              <a:t>100</a:t>
            </a:r>
            <a:r>
              <a:rPr lang="en-US" altLang="zh-CN" sz="2000" dirty="0">
                <a:solidFill>
                  <a:schemeClr val="tx2"/>
                </a:solidFill>
                <a:latin typeface="+mn-lt"/>
              </a:rPr>
              <a:t>, 064033</a:t>
            </a:r>
            <a:endParaRPr lang="zh-CN" altLang="en-US" sz="2000" dirty="0">
              <a:solidFill>
                <a:schemeClr val="tx2"/>
              </a:solidFill>
              <a:latin typeface="+mn-lt"/>
            </a:endParaRPr>
          </a:p>
        </p:txBody>
      </p:sp>
    </p:spTree>
    <p:extLst>
      <p:ext uri="{BB962C8B-B14F-4D97-AF65-F5344CB8AC3E}">
        <p14:creationId xmlns:p14="http://schemas.microsoft.com/office/powerpoint/2010/main" val="42680987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A953C34-99FB-4B75-A6CE-BFA41F2CFE16}"/>
              </a:ext>
            </a:extLst>
          </p:cNvPr>
          <p:cNvSpPr>
            <a:spLocks noGrp="1"/>
          </p:cNvSpPr>
          <p:nvPr>
            <p:ph idx="1"/>
          </p:nvPr>
        </p:nvSpPr>
        <p:spPr/>
        <p:txBody>
          <a:bodyPr/>
          <a:lstStyle/>
          <a:p>
            <a:r>
              <a:rPr lang="en-US" altLang="zh-CN" dirty="0"/>
              <a:t>Tens of GWs</a:t>
            </a:r>
            <a:endParaRPr lang="zh-CN" altLang="en-US" dirty="0"/>
          </a:p>
        </p:txBody>
      </p:sp>
      <p:sp>
        <p:nvSpPr>
          <p:cNvPr id="3" name="标题 2">
            <a:extLst>
              <a:ext uri="{FF2B5EF4-FFF2-40B4-BE49-F238E27FC236}">
                <a16:creationId xmlns:a16="http://schemas.microsoft.com/office/drawing/2014/main" id="{E7D247A0-DCB0-4EF8-AE5E-E0012AEDBABB}"/>
              </a:ext>
            </a:extLst>
          </p:cNvPr>
          <p:cNvSpPr>
            <a:spLocks noGrp="1"/>
          </p:cNvSpPr>
          <p:nvPr>
            <p:ph type="title"/>
          </p:nvPr>
        </p:nvSpPr>
        <p:spPr/>
        <p:txBody>
          <a:bodyPr/>
          <a:lstStyle/>
          <a:p>
            <a:r>
              <a:rPr lang="en-US" altLang="zh-CN" dirty="0"/>
              <a:t>LIGO/Virgo Results</a:t>
            </a:r>
            <a:endParaRPr lang="zh-CN" altLang="en-US" dirty="0"/>
          </a:p>
        </p:txBody>
      </p:sp>
      <p:sp>
        <p:nvSpPr>
          <p:cNvPr id="4" name="灯片编号占位符 3">
            <a:extLst>
              <a:ext uri="{FF2B5EF4-FFF2-40B4-BE49-F238E27FC236}">
                <a16:creationId xmlns:a16="http://schemas.microsoft.com/office/drawing/2014/main" id="{A13A18FE-4F09-47E1-B534-F2534189CCBE}"/>
              </a:ext>
            </a:extLst>
          </p:cNvPr>
          <p:cNvSpPr>
            <a:spLocks noGrp="1"/>
          </p:cNvSpPr>
          <p:nvPr>
            <p:ph type="sldNum" sz="quarter" idx="10"/>
          </p:nvPr>
        </p:nvSpPr>
        <p:spPr/>
        <p:txBody>
          <a:bodyPr/>
          <a:lstStyle/>
          <a:p>
            <a:pPr>
              <a:defRPr/>
            </a:pPr>
            <a:fld id="{F98B39E4-8372-4469-AA3E-0586529E5B05}" type="slidenum">
              <a:rPr lang="zh-CN" altLang="en-US" smtClean="0"/>
              <a:pPr>
                <a:defRPr/>
              </a:pPr>
              <a:t>4</a:t>
            </a:fld>
            <a:endParaRPr lang="zh-CN" altLang="en-US"/>
          </a:p>
        </p:txBody>
      </p:sp>
      <p:pic>
        <p:nvPicPr>
          <p:cNvPr id="267266" name="Picture 2" descr="Massplot_graveyard_190521">
            <a:extLst>
              <a:ext uri="{FF2B5EF4-FFF2-40B4-BE49-F238E27FC236}">
                <a16:creationId xmlns:a16="http://schemas.microsoft.com/office/drawing/2014/main" id="{855B3B2E-980C-4756-A65F-B470B83E1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80347"/>
            <a:ext cx="6523595" cy="450338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0F1A174B-8A3C-4FD6-A5CA-93BA06159822}"/>
              </a:ext>
            </a:extLst>
          </p:cNvPr>
          <p:cNvSpPr txBox="1"/>
          <p:nvPr/>
        </p:nvSpPr>
        <p:spPr>
          <a:xfrm>
            <a:off x="3995936" y="1069975"/>
            <a:ext cx="2829621" cy="830997"/>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GWTC-1: 1811.12907</a:t>
            </a:r>
          </a:p>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GWTC-2: 2010.14527</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0928494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E432A-17DE-4D33-9595-9912CF3B7111}"/>
              </a:ext>
            </a:extLst>
          </p:cNvPr>
          <p:cNvSpPr>
            <a:spLocks noGrp="1"/>
          </p:cNvSpPr>
          <p:nvPr>
            <p:ph type="title"/>
          </p:nvPr>
        </p:nvSpPr>
        <p:spPr/>
        <p:txBody>
          <a:bodyPr/>
          <a:lstStyle/>
          <a:p>
            <a:r>
              <a:rPr lang="en-US" altLang="zh-CN" dirty="0" err="1"/>
              <a:t>TianQin</a:t>
            </a:r>
            <a:r>
              <a:rPr lang="en-US" altLang="zh-CN" dirty="0"/>
              <a:t> sensitivity Curves</a:t>
            </a:r>
            <a:endParaRPr lang="zh-CN" altLang="en-US" dirty="0"/>
          </a:p>
        </p:txBody>
      </p:sp>
      <p:sp>
        <p:nvSpPr>
          <p:cNvPr id="3" name="内容占位符 2">
            <a:extLst>
              <a:ext uri="{FF2B5EF4-FFF2-40B4-BE49-F238E27FC236}">
                <a16:creationId xmlns:a16="http://schemas.microsoft.com/office/drawing/2014/main" id="{68623B4B-9ECC-4AB7-BAA9-2D8755D45B8A}"/>
              </a:ext>
            </a:extLst>
          </p:cNvPr>
          <p:cNvSpPr>
            <a:spLocks noGrp="1"/>
          </p:cNvSpPr>
          <p:nvPr>
            <p:ph idx="1"/>
          </p:nvPr>
        </p:nvSpPr>
        <p:spPr>
          <a:xfrm>
            <a:off x="685799" y="1124744"/>
            <a:ext cx="7772400" cy="4835525"/>
          </a:xfrm>
        </p:spPr>
        <p:txBody>
          <a:bodyPr/>
          <a:lstStyle/>
          <a:p>
            <a:r>
              <a:rPr lang="en-US" altLang="zh-CN" dirty="0"/>
              <a:t>All polarizations</a:t>
            </a:r>
            <a:endParaRPr lang="zh-CN" altLang="en-US" dirty="0"/>
          </a:p>
        </p:txBody>
      </p:sp>
      <p:pic>
        <p:nvPicPr>
          <p:cNvPr id="4" name="图片 3">
            <a:extLst>
              <a:ext uri="{FF2B5EF4-FFF2-40B4-BE49-F238E27FC236}">
                <a16:creationId xmlns:a16="http://schemas.microsoft.com/office/drawing/2014/main" id="{CEC764D0-17D4-491F-B110-C6DB5EEC83F3}"/>
              </a:ext>
            </a:extLst>
          </p:cNvPr>
          <p:cNvPicPr>
            <a:picLocks noChangeAspect="1"/>
          </p:cNvPicPr>
          <p:nvPr/>
        </p:nvPicPr>
        <p:blipFill>
          <a:blip r:embed="rId2"/>
          <a:stretch>
            <a:fillRect/>
          </a:stretch>
        </p:blipFill>
        <p:spPr>
          <a:xfrm>
            <a:off x="1475656" y="1628800"/>
            <a:ext cx="5914720" cy="5000600"/>
          </a:xfrm>
          <a:prstGeom prst="rect">
            <a:avLst/>
          </a:prstGeom>
        </p:spPr>
      </p:pic>
      <p:sp>
        <p:nvSpPr>
          <p:cNvPr id="5" name="文本框 4">
            <a:extLst>
              <a:ext uri="{FF2B5EF4-FFF2-40B4-BE49-F238E27FC236}">
                <a16:creationId xmlns:a16="http://schemas.microsoft.com/office/drawing/2014/main" id="{0CDB51D2-D8C5-4DD7-947E-B0E518AEEA25}"/>
              </a:ext>
            </a:extLst>
          </p:cNvPr>
          <p:cNvSpPr txBox="1"/>
          <p:nvPr/>
        </p:nvSpPr>
        <p:spPr>
          <a:xfrm>
            <a:off x="728358" y="6421105"/>
            <a:ext cx="7560596" cy="400110"/>
          </a:xfrm>
          <a:prstGeom prst="rect">
            <a:avLst/>
          </a:prstGeom>
          <a:noFill/>
        </p:spPr>
        <p:txBody>
          <a:bodyPr wrap="none" rtlCol="0">
            <a:spAutoFit/>
          </a:bodyPr>
          <a:lstStyle/>
          <a:p>
            <a:r>
              <a:rPr lang="en-US" altLang="zh-CN" sz="2000" dirty="0">
                <a:solidFill>
                  <a:schemeClr val="tx2"/>
                </a:solidFill>
                <a:latin typeface="+mn-lt"/>
              </a:rPr>
              <a:t>Zhang, Gao, Gong, Liang, Weinstein &amp; Zhang 2019, PRD </a:t>
            </a:r>
            <a:r>
              <a:rPr lang="en-US" altLang="zh-CN" sz="2000" b="1" dirty="0">
                <a:solidFill>
                  <a:schemeClr val="tx2"/>
                </a:solidFill>
                <a:latin typeface="+mn-lt"/>
              </a:rPr>
              <a:t>100</a:t>
            </a:r>
            <a:r>
              <a:rPr lang="en-US" altLang="zh-CN" sz="2000" dirty="0">
                <a:solidFill>
                  <a:schemeClr val="tx2"/>
                </a:solidFill>
                <a:latin typeface="+mn-lt"/>
              </a:rPr>
              <a:t>, 064033</a:t>
            </a:r>
            <a:endParaRPr lang="zh-CN" altLang="en-US" sz="2000" dirty="0">
              <a:solidFill>
                <a:schemeClr val="tx2"/>
              </a:solidFill>
              <a:latin typeface="+mn-lt"/>
            </a:endParaRPr>
          </a:p>
        </p:txBody>
      </p:sp>
    </p:spTree>
    <p:extLst>
      <p:ext uri="{BB962C8B-B14F-4D97-AF65-F5344CB8AC3E}">
        <p14:creationId xmlns:p14="http://schemas.microsoft.com/office/powerpoint/2010/main" val="27452680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72118-A5CD-4F9D-93CD-CFB51F38AE07}"/>
              </a:ext>
            </a:extLst>
          </p:cNvPr>
          <p:cNvSpPr>
            <a:spLocks noGrp="1"/>
          </p:cNvSpPr>
          <p:nvPr>
            <p:ph type="title"/>
          </p:nvPr>
        </p:nvSpPr>
        <p:spPr/>
        <p:txBody>
          <a:bodyPr/>
          <a:lstStyle/>
          <a:p>
            <a:r>
              <a:rPr lang="en-US" altLang="zh-CN" dirty="0"/>
              <a:t>Massive GWs</a:t>
            </a:r>
            <a:endParaRPr lang="zh-CN" altLang="en-US" dirty="0"/>
          </a:p>
        </p:txBody>
      </p:sp>
      <p:sp>
        <p:nvSpPr>
          <p:cNvPr id="3" name="内容占位符 2">
            <a:extLst>
              <a:ext uri="{FF2B5EF4-FFF2-40B4-BE49-F238E27FC236}">
                <a16:creationId xmlns:a16="http://schemas.microsoft.com/office/drawing/2014/main" id="{6CBA00B9-C149-47B1-8D30-D2A2C9A80646}"/>
              </a:ext>
            </a:extLst>
          </p:cNvPr>
          <p:cNvSpPr>
            <a:spLocks noGrp="1"/>
          </p:cNvSpPr>
          <p:nvPr>
            <p:ph idx="1"/>
          </p:nvPr>
        </p:nvSpPr>
        <p:spPr>
          <a:xfrm>
            <a:off x="670279" y="908720"/>
            <a:ext cx="7772400" cy="4835525"/>
          </a:xfrm>
        </p:spPr>
        <p:txBody>
          <a:bodyPr/>
          <a:lstStyle/>
          <a:p>
            <a:r>
              <a:rPr lang="en-US" altLang="zh-CN" dirty="0"/>
              <a:t>Tensor</a:t>
            </a:r>
            <a:endParaRPr lang="zh-CN" altLang="en-US" dirty="0"/>
          </a:p>
        </p:txBody>
      </p:sp>
      <p:graphicFrame>
        <p:nvGraphicFramePr>
          <p:cNvPr id="4" name="对象 3">
            <a:extLst>
              <a:ext uri="{FF2B5EF4-FFF2-40B4-BE49-F238E27FC236}">
                <a16:creationId xmlns:a16="http://schemas.microsoft.com/office/drawing/2014/main" id="{7F62F627-3970-4294-B3EE-B4BA6811B169}"/>
              </a:ext>
            </a:extLst>
          </p:cNvPr>
          <p:cNvGraphicFramePr>
            <a:graphicFrameLocks noChangeAspect="1"/>
          </p:cNvGraphicFramePr>
          <p:nvPr>
            <p:extLst>
              <p:ext uri="{D42A27DB-BD31-4B8C-83A1-F6EECF244321}">
                <p14:modId xmlns:p14="http://schemas.microsoft.com/office/powerpoint/2010/main" val="220549211"/>
              </p:ext>
            </p:extLst>
          </p:nvPr>
        </p:nvGraphicFramePr>
        <p:xfrm>
          <a:off x="1273529" y="1451436"/>
          <a:ext cx="6565900" cy="4816475"/>
        </p:xfrm>
        <a:graphic>
          <a:graphicData uri="http://schemas.openxmlformats.org/presentationml/2006/ole">
            <mc:AlternateContent xmlns:mc="http://schemas.openxmlformats.org/markup-compatibility/2006">
              <mc:Choice xmlns:v="urn:schemas-microsoft-com:vml" Requires="v">
                <p:oleObj spid="_x0000_s293959" name="Formula" r:id="rId3" imgW="4988880" imgH="3661560" progId="Equation.Ribbit">
                  <p:embed/>
                </p:oleObj>
              </mc:Choice>
              <mc:Fallback>
                <p:oleObj name="Formula" r:id="rId3" imgW="4988880" imgH="3661560" progId="Equation.Ribbit">
                  <p:embed/>
                  <p:pic>
                    <p:nvPicPr>
                      <p:cNvPr id="4" name="对象 3">
                        <a:extLst>
                          <a:ext uri="{FF2B5EF4-FFF2-40B4-BE49-F238E27FC236}">
                            <a16:creationId xmlns:a16="http://schemas.microsoft.com/office/drawing/2014/main" id="{7F62F627-3970-4294-B3EE-B4BA6811B169}"/>
                          </a:ext>
                        </a:extLst>
                      </p:cNvPr>
                      <p:cNvPicPr/>
                      <p:nvPr/>
                    </p:nvPicPr>
                    <p:blipFill>
                      <a:blip r:embed="rId4"/>
                      <a:stretch>
                        <a:fillRect/>
                      </a:stretch>
                    </p:blipFill>
                    <p:spPr>
                      <a:xfrm>
                        <a:off x="1273529" y="1451436"/>
                        <a:ext cx="6565900" cy="4816475"/>
                      </a:xfrm>
                      <a:prstGeom prst="rect">
                        <a:avLst/>
                      </a:prstGeom>
                    </p:spPr>
                  </p:pic>
                </p:oleObj>
              </mc:Fallback>
            </mc:AlternateContent>
          </a:graphicData>
        </a:graphic>
      </p:graphicFrame>
      <p:sp>
        <p:nvSpPr>
          <p:cNvPr id="5" name="文本框 4">
            <a:extLst>
              <a:ext uri="{FF2B5EF4-FFF2-40B4-BE49-F238E27FC236}">
                <a16:creationId xmlns:a16="http://schemas.microsoft.com/office/drawing/2014/main" id="{B0CB0A81-048E-4BF7-A402-D4AB3610AEF4}"/>
              </a:ext>
            </a:extLst>
          </p:cNvPr>
          <p:cNvSpPr txBox="1"/>
          <p:nvPr/>
        </p:nvSpPr>
        <p:spPr>
          <a:xfrm>
            <a:off x="728358" y="6421105"/>
            <a:ext cx="7560596" cy="400110"/>
          </a:xfrm>
          <a:prstGeom prst="rect">
            <a:avLst/>
          </a:prstGeom>
          <a:noFill/>
        </p:spPr>
        <p:txBody>
          <a:bodyPr wrap="none" rtlCol="0">
            <a:spAutoFit/>
          </a:bodyPr>
          <a:lstStyle/>
          <a:p>
            <a:r>
              <a:rPr lang="en-US" altLang="zh-CN" sz="2000" dirty="0">
                <a:solidFill>
                  <a:schemeClr val="tx2"/>
                </a:solidFill>
                <a:latin typeface="+mn-lt"/>
              </a:rPr>
              <a:t>Zhang, Gao, Gong, Liang, Weinstein &amp; Zhang 2019, PRD </a:t>
            </a:r>
            <a:r>
              <a:rPr lang="en-US" altLang="zh-CN" sz="2000" b="1" dirty="0">
                <a:solidFill>
                  <a:schemeClr val="tx2"/>
                </a:solidFill>
                <a:latin typeface="+mn-lt"/>
              </a:rPr>
              <a:t>100</a:t>
            </a:r>
            <a:r>
              <a:rPr lang="en-US" altLang="zh-CN" sz="2000" dirty="0">
                <a:solidFill>
                  <a:schemeClr val="tx2"/>
                </a:solidFill>
                <a:latin typeface="+mn-lt"/>
              </a:rPr>
              <a:t>, 064033</a:t>
            </a:r>
            <a:endParaRPr lang="zh-CN" altLang="en-US" sz="2000" dirty="0">
              <a:solidFill>
                <a:schemeClr val="tx2"/>
              </a:solidFill>
              <a:latin typeface="+mn-lt"/>
            </a:endParaRPr>
          </a:p>
        </p:txBody>
      </p:sp>
    </p:spTree>
    <p:extLst>
      <p:ext uri="{BB962C8B-B14F-4D97-AF65-F5344CB8AC3E}">
        <p14:creationId xmlns:p14="http://schemas.microsoft.com/office/powerpoint/2010/main" val="156931664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2C6BF627-3AD3-451E-9E75-62C63EAE6C70}"/>
              </a:ext>
            </a:extLst>
          </p:cNvPr>
          <p:cNvPicPr>
            <a:picLocks noGrp="1" noChangeAspect="1"/>
          </p:cNvPicPr>
          <p:nvPr>
            <p:ph idx="1"/>
          </p:nvPr>
        </p:nvPicPr>
        <p:blipFill>
          <a:blip r:embed="rId2"/>
          <a:stretch>
            <a:fillRect/>
          </a:stretch>
        </p:blipFill>
        <p:spPr>
          <a:xfrm>
            <a:off x="945356" y="1295400"/>
            <a:ext cx="7253287" cy="4835525"/>
          </a:xfrm>
        </p:spPr>
      </p:pic>
      <p:sp>
        <p:nvSpPr>
          <p:cNvPr id="3" name="标题 2">
            <a:extLst>
              <a:ext uri="{FF2B5EF4-FFF2-40B4-BE49-F238E27FC236}">
                <a16:creationId xmlns:a16="http://schemas.microsoft.com/office/drawing/2014/main" id="{D8E42246-4B08-4D71-8162-DDDBD7F2D525}"/>
              </a:ext>
            </a:extLst>
          </p:cNvPr>
          <p:cNvSpPr>
            <a:spLocks noGrp="1"/>
          </p:cNvSpPr>
          <p:nvPr>
            <p:ph type="title"/>
          </p:nvPr>
        </p:nvSpPr>
        <p:spPr/>
        <p:txBody>
          <a:bodyPr/>
          <a:lstStyle/>
          <a:p>
            <a:r>
              <a:rPr lang="en-US" altLang="zh-CN" dirty="0"/>
              <a:t>Sensitivity Curve</a:t>
            </a:r>
            <a:endParaRPr lang="zh-CN" altLang="en-US" dirty="0"/>
          </a:p>
        </p:txBody>
      </p:sp>
      <p:sp>
        <p:nvSpPr>
          <p:cNvPr id="4" name="灯片编号占位符 3">
            <a:extLst>
              <a:ext uri="{FF2B5EF4-FFF2-40B4-BE49-F238E27FC236}">
                <a16:creationId xmlns:a16="http://schemas.microsoft.com/office/drawing/2014/main" id="{AA984994-FAF9-4A65-9823-2A8D72BB9556}"/>
              </a:ext>
            </a:extLst>
          </p:cNvPr>
          <p:cNvSpPr>
            <a:spLocks noGrp="1"/>
          </p:cNvSpPr>
          <p:nvPr>
            <p:ph type="sldNum" sz="quarter" idx="10"/>
          </p:nvPr>
        </p:nvSpPr>
        <p:spPr/>
        <p:txBody>
          <a:bodyPr/>
          <a:lstStyle/>
          <a:p>
            <a:pPr>
              <a:defRPr/>
            </a:pPr>
            <a:fld id="{F98B39E4-8372-4469-AA3E-0586529E5B05}" type="slidenum">
              <a:rPr lang="zh-CN" altLang="en-US" smtClean="0"/>
              <a:pPr>
                <a:defRPr/>
              </a:pPr>
              <a:t>42</a:t>
            </a:fld>
            <a:endParaRPr lang="zh-CN" altLang="en-US"/>
          </a:p>
        </p:txBody>
      </p:sp>
    </p:spTree>
    <p:extLst>
      <p:ext uri="{BB962C8B-B14F-4D97-AF65-F5344CB8AC3E}">
        <p14:creationId xmlns:p14="http://schemas.microsoft.com/office/powerpoint/2010/main" val="23690686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0A02029-D261-4D0D-A1A8-BBC8003CC856}"/>
              </a:ext>
            </a:extLst>
          </p:cNvPr>
          <p:cNvSpPr>
            <a:spLocks noGrp="1"/>
          </p:cNvSpPr>
          <p:nvPr>
            <p:ph idx="1"/>
          </p:nvPr>
        </p:nvSpPr>
        <p:spPr/>
        <p:txBody>
          <a:bodyPr/>
          <a:lstStyle/>
          <a:p>
            <a:r>
              <a:rPr lang="en-US" altLang="zh-CN" dirty="0"/>
              <a:t>Heliocentric/Geocentric orbits</a:t>
            </a:r>
            <a:endParaRPr lang="zh-CN" altLang="en-US" dirty="0"/>
          </a:p>
        </p:txBody>
      </p:sp>
      <p:sp>
        <p:nvSpPr>
          <p:cNvPr id="3" name="标题 2">
            <a:extLst>
              <a:ext uri="{FF2B5EF4-FFF2-40B4-BE49-F238E27FC236}">
                <a16:creationId xmlns:a16="http://schemas.microsoft.com/office/drawing/2014/main" id="{0BDD8412-BD59-4FD7-81CD-041A456A5C97}"/>
              </a:ext>
            </a:extLst>
          </p:cNvPr>
          <p:cNvSpPr>
            <a:spLocks noGrp="1"/>
          </p:cNvSpPr>
          <p:nvPr>
            <p:ph type="title"/>
          </p:nvPr>
        </p:nvSpPr>
        <p:spPr/>
        <p:txBody>
          <a:bodyPr/>
          <a:lstStyle/>
          <a:p>
            <a:r>
              <a:rPr lang="en-US" altLang="zh-CN" dirty="0"/>
              <a:t>GW detectors</a:t>
            </a:r>
            <a:endParaRPr lang="zh-CN" altLang="en-US" dirty="0"/>
          </a:p>
        </p:txBody>
      </p:sp>
      <p:sp>
        <p:nvSpPr>
          <p:cNvPr id="4" name="灯片编号占位符 3">
            <a:extLst>
              <a:ext uri="{FF2B5EF4-FFF2-40B4-BE49-F238E27FC236}">
                <a16:creationId xmlns:a16="http://schemas.microsoft.com/office/drawing/2014/main" id="{D4C6BE41-083E-48F0-92CB-02D692B2DAD9}"/>
              </a:ext>
            </a:extLst>
          </p:cNvPr>
          <p:cNvSpPr>
            <a:spLocks noGrp="1"/>
          </p:cNvSpPr>
          <p:nvPr>
            <p:ph type="sldNum" sz="quarter" idx="10"/>
          </p:nvPr>
        </p:nvSpPr>
        <p:spPr/>
        <p:txBody>
          <a:bodyPr/>
          <a:lstStyle/>
          <a:p>
            <a:pPr>
              <a:defRPr/>
            </a:pPr>
            <a:fld id="{F98B39E4-8372-4469-AA3E-0586529E5B05}" type="slidenum">
              <a:rPr lang="zh-CN" altLang="en-US" smtClean="0"/>
              <a:pPr>
                <a:defRPr/>
              </a:pPr>
              <a:t>43</a:t>
            </a:fld>
            <a:endParaRPr lang="zh-CN" altLang="en-US"/>
          </a:p>
        </p:txBody>
      </p:sp>
      <p:grpSp>
        <p:nvGrpSpPr>
          <p:cNvPr id="5" name="组合 4">
            <a:extLst>
              <a:ext uri="{FF2B5EF4-FFF2-40B4-BE49-F238E27FC236}">
                <a16:creationId xmlns:a16="http://schemas.microsoft.com/office/drawing/2014/main" id="{3A15A2DB-AD70-4D1E-A127-C68493E1D588}"/>
              </a:ext>
            </a:extLst>
          </p:cNvPr>
          <p:cNvGrpSpPr/>
          <p:nvPr/>
        </p:nvGrpSpPr>
        <p:grpSpPr>
          <a:xfrm>
            <a:off x="295145" y="2204864"/>
            <a:ext cx="8553710" cy="3544051"/>
            <a:chOff x="65979" y="2637782"/>
            <a:chExt cx="9012042" cy="3848964"/>
          </a:xfrm>
        </p:grpSpPr>
        <p:pic>
          <p:nvPicPr>
            <p:cNvPr id="6" name="图片 5">
              <a:extLst>
                <a:ext uri="{FF2B5EF4-FFF2-40B4-BE49-F238E27FC236}">
                  <a16:creationId xmlns:a16="http://schemas.microsoft.com/office/drawing/2014/main" id="{2BF4CDB6-4F71-4ACD-92AE-CA797EDDD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9" y="2637782"/>
              <a:ext cx="9012042" cy="3654797"/>
            </a:xfrm>
            <a:prstGeom prst="rect">
              <a:avLst/>
            </a:prstGeom>
          </p:spPr>
        </p:pic>
        <p:sp>
          <p:nvSpPr>
            <p:cNvPr id="7" name="文本框 6">
              <a:extLst>
                <a:ext uri="{FF2B5EF4-FFF2-40B4-BE49-F238E27FC236}">
                  <a16:creationId xmlns:a16="http://schemas.microsoft.com/office/drawing/2014/main" id="{C48E9F7C-0A73-472C-B898-18278475E7A9}"/>
                </a:ext>
              </a:extLst>
            </p:cNvPr>
            <p:cNvSpPr txBox="1"/>
            <p:nvPr/>
          </p:nvSpPr>
          <p:spPr>
            <a:xfrm>
              <a:off x="7388135" y="6148192"/>
              <a:ext cx="1689886" cy="338554"/>
            </a:xfrm>
            <a:prstGeom prst="rect">
              <a:avLst/>
            </a:prstGeom>
            <a:noFill/>
          </p:spPr>
          <p:txBody>
            <a:bodyPr wrap="none" rtlCol="0">
              <a:spAutoFit/>
            </a:bodyPr>
            <a:lstStyle/>
            <a:p>
              <a:r>
                <a:rPr lang="en-US" altLang="zh-CN" sz="1600" dirty="0">
                  <a:solidFill>
                    <a:srgbClr val="66FF99"/>
                  </a:solidFill>
                  <a:latin typeface="+mn-lt"/>
                </a:rPr>
                <a:t>RX J0806.3+1527</a:t>
              </a:r>
              <a:endParaRPr lang="zh-CN" altLang="en-US" sz="1600" dirty="0">
                <a:solidFill>
                  <a:srgbClr val="66FF99"/>
                </a:solidFill>
                <a:latin typeface="+mn-lt"/>
              </a:endParaRPr>
            </a:p>
          </p:txBody>
        </p:sp>
      </p:grpSp>
      <p:pic>
        <p:nvPicPr>
          <p:cNvPr id="8" name="图片 7">
            <a:extLst>
              <a:ext uri="{FF2B5EF4-FFF2-40B4-BE49-F238E27FC236}">
                <a16:creationId xmlns:a16="http://schemas.microsoft.com/office/drawing/2014/main" id="{7E027274-BCA2-487D-8655-5FC91568FF82}"/>
              </a:ext>
            </a:extLst>
          </p:cNvPr>
          <p:cNvPicPr>
            <a:picLocks noChangeAspect="1"/>
          </p:cNvPicPr>
          <p:nvPr/>
        </p:nvPicPr>
        <p:blipFill>
          <a:blip r:embed="rId3"/>
          <a:stretch>
            <a:fillRect/>
          </a:stretch>
        </p:blipFill>
        <p:spPr>
          <a:xfrm>
            <a:off x="5284393" y="1904049"/>
            <a:ext cx="3752103" cy="2535601"/>
          </a:xfrm>
          <a:prstGeom prst="rect">
            <a:avLst/>
          </a:prstGeom>
        </p:spPr>
      </p:pic>
    </p:spTree>
    <p:extLst>
      <p:ext uri="{BB962C8B-B14F-4D97-AF65-F5344CB8AC3E}">
        <p14:creationId xmlns:p14="http://schemas.microsoft.com/office/powerpoint/2010/main" val="41361731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6DF2AED-79CE-46ED-9CDF-9137AD056FB7}"/>
              </a:ext>
            </a:extLst>
          </p:cNvPr>
          <p:cNvSpPr>
            <a:spLocks noGrp="1"/>
          </p:cNvSpPr>
          <p:nvPr>
            <p:ph idx="1"/>
          </p:nvPr>
        </p:nvSpPr>
        <p:spPr/>
        <p:txBody>
          <a:bodyPr/>
          <a:lstStyle/>
          <a:p>
            <a:r>
              <a:rPr lang="en-US" altLang="zh-CN" dirty="0"/>
              <a:t>Noise: sensitivity</a:t>
            </a:r>
          </a:p>
          <a:p>
            <a:r>
              <a:rPr lang="en-US" altLang="zh-CN" dirty="0"/>
              <a:t>Armlength: sensitivity, transfer frequency</a:t>
            </a:r>
          </a:p>
          <a:p>
            <a:r>
              <a:rPr lang="en-US" altLang="zh-CN" dirty="0"/>
              <a:t>Heliocentric/Geocentric</a:t>
            </a:r>
          </a:p>
          <a:p>
            <a:pPr lvl="1"/>
            <a:r>
              <a:rPr lang="en-US" altLang="zh-CN" dirty="0"/>
              <a:t>Doppler modulation: rotation around Sun</a:t>
            </a:r>
          </a:p>
          <a:p>
            <a:pPr lvl="1"/>
            <a:r>
              <a:rPr lang="en-US" altLang="zh-CN" dirty="0"/>
              <a:t>Amplitude modulation: Heliocentric orbit only</a:t>
            </a:r>
          </a:p>
          <a:p>
            <a:endParaRPr lang="en-US" altLang="zh-CN" dirty="0"/>
          </a:p>
          <a:p>
            <a:endParaRPr lang="en-US" altLang="zh-CN" dirty="0"/>
          </a:p>
          <a:p>
            <a:endParaRPr lang="en-US" altLang="zh-CN" dirty="0"/>
          </a:p>
          <a:p>
            <a:endParaRPr lang="zh-CN" altLang="en-US" dirty="0"/>
          </a:p>
        </p:txBody>
      </p:sp>
      <p:sp>
        <p:nvSpPr>
          <p:cNvPr id="3" name="标题 2">
            <a:extLst>
              <a:ext uri="{FF2B5EF4-FFF2-40B4-BE49-F238E27FC236}">
                <a16:creationId xmlns:a16="http://schemas.microsoft.com/office/drawing/2014/main" id="{796D2953-4104-423B-A0D4-B5A6777B5D81}"/>
              </a:ext>
            </a:extLst>
          </p:cNvPr>
          <p:cNvSpPr>
            <a:spLocks noGrp="1"/>
          </p:cNvSpPr>
          <p:nvPr>
            <p:ph type="title"/>
          </p:nvPr>
        </p:nvSpPr>
        <p:spPr/>
        <p:txBody>
          <a:bodyPr/>
          <a:lstStyle/>
          <a:p>
            <a:r>
              <a:rPr lang="en-US" altLang="zh-CN" dirty="0"/>
              <a:t>Constellation</a:t>
            </a:r>
            <a:endParaRPr lang="zh-CN" altLang="en-US" dirty="0"/>
          </a:p>
        </p:txBody>
      </p:sp>
      <p:sp>
        <p:nvSpPr>
          <p:cNvPr id="4" name="灯片编号占位符 3">
            <a:extLst>
              <a:ext uri="{FF2B5EF4-FFF2-40B4-BE49-F238E27FC236}">
                <a16:creationId xmlns:a16="http://schemas.microsoft.com/office/drawing/2014/main" id="{080F2D51-0E50-4559-A4D4-C9CA452EC99A}"/>
              </a:ext>
            </a:extLst>
          </p:cNvPr>
          <p:cNvSpPr>
            <a:spLocks noGrp="1"/>
          </p:cNvSpPr>
          <p:nvPr>
            <p:ph type="sldNum" sz="quarter" idx="10"/>
          </p:nvPr>
        </p:nvSpPr>
        <p:spPr/>
        <p:txBody>
          <a:bodyPr/>
          <a:lstStyle/>
          <a:p>
            <a:pPr>
              <a:defRPr/>
            </a:pPr>
            <a:fld id="{F98B39E4-8372-4469-AA3E-0586529E5B05}" type="slidenum">
              <a:rPr lang="zh-CN" altLang="en-US" smtClean="0"/>
              <a:pPr>
                <a:defRPr/>
              </a:pPr>
              <a:t>44</a:t>
            </a:fld>
            <a:endParaRPr lang="zh-CN" altLang="en-US"/>
          </a:p>
        </p:txBody>
      </p:sp>
      <p:sp>
        <p:nvSpPr>
          <p:cNvPr id="5" name="文本框 4">
            <a:extLst>
              <a:ext uri="{FF2B5EF4-FFF2-40B4-BE49-F238E27FC236}">
                <a16:creationId xmlns:a16="http://schemas.microsoft.com/office/drawing/2014/main" id="{A0742F3D-13B4-4D2C-91BC-8E66F1716C43}"/>
              </a:ext>
            </a:extLst>
          </p:cNvPr>
          <p:cNvSpPr txBox="1"/>
          <p:nvPr/>
        </p:nvSpPr>
        <p:spPr>
          <a:xfrm>
            <a:off x="1548158" y="4117776"/>
            <a:ext cx="5760640" cy="830997"/>
          </a:xfrm>
          <a:prstGeom prst="rect">
            <a:avLst/>
          </a:prstGeom>
          <a:noFill/>
        </p:spPr>
        <p:txBody>
          <a:bodyPr wrap="squar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The changing orientation of the detector plane for LISA and Taiji</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6" name="文本框 5">
            <a:extLst>
              <a:ext uri="{FF2B5EF4-FFF2-40B4-BE49-F238E27FC236}">
                <a16:creationId xmlns:a16="http://schemas.microsoft.com/office/drawing/2014/main" id="{3398540A-B13A-4BEA-AF55-8D54BE05939E}"/>
              </a:ext>
            </a:extLst>
          </p:cNvPr>
          <p:cNvSpPr txBox="1"/>
          <p:nvPr/>
        </p:nvSpPr>
        <p:spPr>
          <a:xfrm>
            <a:off x="1559104" y="5061486"/>
            <a:ext cx="5760640" cy="830997"/>
          </a:xfrm>
          <a:prstGeom prst="rect">
            <a:avLst/>
          </a:prstGeom>
          <a:noFill/>
        </p:spPr>
        <p:txBody>
          <a:bodyPr wrap="square" rtlCol="0">
            <a:spAutoFit/>
          </a:bodyPr>
          <a:lstStyle/>
          <a:p>
            <a:r>
              <a:rPr lang="en-US" altLang="zh-CN" sz="2400" dirty="0" err="1">
                <a:solidFill>
                  <a:srgbClr val="FF0000"/>
                </a:solidFill>
                <a:latin typeface="华文楷体" panose="02010600040101010101" pitchFamily="2" charset="-122"/>
                <a:ea typeface="华文楷体" panose="02010600040101010101" pitchFamily="2" charset="-122"/>
              </a:rPr>
              <a:t>TianQin</a:t>
            </a:r>
            <a:r>
              <a:rPr lang="en-US" altLang="zh-CN" sz="2400" dirty="0">
                <a:solidFill>
                  <a:srgbClr val="FF0000"/>
                </a:solidFill>
                <a:latin typeface="华文楷体" panose="02010600040101010101" pitchFamily="2" charset="-122"/>
                <a:ea typeface="华文楷体" panose="02010600040101010101" pitchFamily="2" charset="-122"/>
              </a:rPr>
              <a:t> points to the reference source, </a:t>
            </a:r>
          </a:p>
          <a:p>
            <a:r>
              <a:rPr lang="en-US" altLang="zh-CN" sz="2400" dirty="0">
                <a:solidFill>
                  <a:srgbClr val="FF0000"/>
                </a:solidFill>
                <a:latin typeface="华文楷体" panose="02010600040101010101" pitchFamily="2" charset="-122"/>
                <a:ea typeface="华文楷体" panose="02010600040101010101" pitchFamily="2" charset="-122"/>
              </a:rPr>
              <a:t>no amplitude modulation</a:t>
            </a:r>
            <a:endParaRPr lang="zh-CN" altLang="en-US" sz="2400"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3088171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968FC00-CB86-4815-8EB0-678FB084F6AE}"/>
              </a:ext>
            </a:extLst>
          </p:cNvPr>
          <p:cNvSpPr>
            <a:spLocks noGrp="1"/>
          </p:cNvSpPr>
          <p:nvPr>
            <p:ph idx="1"/>
          </p:nvPr>
        </p:nvSpPr>
        <p:spPr>
          <a:xfrm>
            <a:off x="685800" y="1124744"/>
            <a:ext cx="7772400" cy="4835525"/>
          </a:xfrm>
        </p:spPr>
        <p:txBody>
          <a:bodyPr/>
          <a:lstStyle/>
          <a:p>
            <a:r>
              <a:rPr lang="en-US" altLang="zh-CN" dirty="0"/>
              <a:t>Detectors</a:t>
            </a:r>
            <a:endParaRPr lang="zh-CN" altLang="en-US" dirty="0"/>
          </a:p>
        </p:txBody>
      </p:sp>
      <p:sp>
        <p:nvSpPr>
          <p:cNvPr id="3" name="标题 2">
            <a:extLst>
              <a:ext uri="{FF2B5EF4-FFF2-40B4-BE49-F238E27FC236}">
                <a16:creationId xmlns:a16="http://schemas.microsoft.com/office/drawing/2014/main" id="{7DCBB909-60FD-4A32-AFBD-129295E6EAD1}"/>
              </a:ext>
            </a:extLst>
          </p:cNvPr>
          <p:cNvSpPr>
            <a:spLocks noGrp="1"/>
          </p:cNvSpPr>
          <p:nvPr>
            <p:ph type="title"/>
          </p:nvPr>
        </p:nvSpPr>
        <p:spPr/>
        <p:txBody>
          <a:bodyPr/>
          <a:lstStyle/>
          <a:p>
            <a:r>
              <a:rPr lang="en-US" altLang="zh-CN" dirty="0"/>
              <a:t>Armlength: transfer frequency</a:t>
            </a:r>
            <a:endParaRPr lang="zh-CN" altLang="en-US" dirty="0"/>
          </a:p>
        </p:txBody>
      </p:sp>
      <p:sp>
        <p:nvSpPr>
          <p:cNvPr id="4" name="灯片编号占位符 3">
            <a:extLst>
              <a:ext uri="{FF2B5EF4-FFF2-40B4-BE49-F238E27FC236}">
                <a16:creationId xmlns:a16="http://schemas.microsoft.com/office/drawing/2014/main" id="{931AC2C3-67BB-4E3A-B1E9-70655F85CE20}"/>
              </a:ext>
            </a:extLst>
          </p:cNvPr>
          <p:cNvSpPr>
            <a:spLocks noGrp="1"/>
          </p:cNvSpPr>
          <p:nvPr>
            <p:ph type="sldNum" sz="quarter" idx="10"/>
          </p:nvPr>
        </p:nvSpPr>
        <p:spPr>
          <a:xfrm>
            <a:off x="6457950" y="6376243"/>
            <a:ext cx="2057400" cy="365125"/>
          </a:xfrm>
        </p:spPr>
        <p:txBody>
          <a:bodyPr/>
          <a:lstStyle/>
          <a:p>
            <a:pPr>
              <a:defRPr/>
            </a:pPr>
            <a:fld id="{F98B39E4-8372-4469-AA3E-0586529E5B05}" type="slidenum">
              <a:rPr lang="zh-CN" altLang="en-US" smtClean="0"/>
              <a:pPr>
                <a:defRPr/>
              </a:pPr>
              <a:t>45</a:t>
            </a:fld>
            <a:endParaRPr lang="zh-CN" altLang="en-US"/>
          </a:p>
        </p:txBody>
      </p:sp>
      <p:graphicFrame>
        <p:nvGraphicFramePr>
          <p:cNvPr id="5" name="表格 4">
            <a:extLst>
              <a:ext uri="{FF2B5EF4-FFF2-40B4-BE49-F238E27FC236}">
                <a16:creationId xmlns:a16="http://schemas.microsoft.com/office/drawing/2014/main" id="{56FA76AE-6C6C-45E8-9B28-118C0B8F1D9E}"/>
              </a:ext>
            </a:extLst>
          </p:cNvPr>
          <p:cNvGraphicFramePr>
            <a:graphicFrameLocks noGrp="1"/>
          </p:cNvGraphicFramePr>
          <p:nvPr>
            <p:extLst>
              <p:ext uri="{D42A27DB-BD31-4B8C-83A1-F6EECF244321}">
                <p14:modId xmlns:p14="http://schemas.microsoft.com/office/powerpoint/2010/main" val="186076186"/>
              </p:ext>
            </p:extLst>
          </p:nvPr>
        </p:nvGraphicFramePr>
        <p:xfrm>
          <a:off x="1763689" y="1818184"/>
          <a:ext cx="5760640" cy="914400"/>
        </p:xfrm>
        <a:graphic>
          <a:graphicData uri="http://schemas.openxmlformats.org/drawingml/2006/table">
            <a:tbl>
              <a:tblPr firstRow="1" bandRow="1">
                <a:tableStyleId>{5C22544A-7EE6-4342-B048-85BDC9FD1C3A}</a:tableStyleId>
              </a:tblPr>
              <a:tblGrid>
                <a:gridCol w="2429911">
                  <a:extLst>
                    <a:ext uri="{9D8B030D-6E8A-4147-A177-3AD203B41FA5}">
                      <a16:colId xmlns:a16="http://schemas.microsoft.com/office/drawing/2014/main" val="3261140826"/>
                    </a:ext>
                  </a:extLst>
                </a:gridCol>
                <a:gridCol w="841123">
                  <a:extLst>
                    <a:ext uri="{9D8B030D-6E8A-4147-A177-3AD203B41FA5}">
                      <a16:colId xmlns:a16="http://schemas.microsoft.com/office/drawing/2014/main" val="894464090"/>
                    </a:ext>
                  </a:extLst>
                </a:gridCol>
                <a:gridCol w="747665">
                  <a:extLst>
                    <a:ext uri="{9D8B030D-6E8A-4147-A177-3AD203B41FA5}">
                      <a16:colId xmlns:a16="http://schemas.microsoft.com/office/drawing/2014/main" val="3128387977"/>
                    </a:ext>
                  </a:extLst>
                </a:gridCol>
                <a:gridCol w="752953">
                  <a:extLst>
                    <a:ext uri="{9D8B030D-6E8A-4147-A177-3AD203B41FA5}">
                      <a16:colId xmlns:a16="http://schemas.microsoft.com/office/drawing/2014/main" val="537503787"/>
                    </a:ext>
                  </a:extLst>
                </a:gridCol>
                <a:gridCol w="988988">
                  <a:extLst>
                    <a:ext uri="{9D8B030D-6E8A-4147-A177-3AD203B41FA5}">
                      <a16:colId xmlns:a16="http://schemas.microsoft.com/office/drawing/2014/main" val="929271640"/>
                    </a:ext>
                  </a:extLst>
                </a:gridCol>
              </a:tblGrid>
              <a:tr h="370840">
                <a:tc>
                  <a:txBody>
                    <a:bodyPr/>
                    <a:lstStyle/>
                    <a:p>
                      <a:r>
                        <a:rPr lang="en-US" altLang="zh-CN" sz="2400" dirty="0">
                          <a:solidFill>
                            <a:schemeClr val="tx2"/>
                          </a:solidFill>
                        </a:rPr>
                        <a:t>Detector</a:t>
                      </a:r>
                      <a:endParaRPr lang="zh-CN" altLang="en-US" sz="2400" dirty="0">
                        <a:solidFill>
                          <a:schemeClr val="tx2"/>
                        </a:solidFill>
                      </a:endParaRPr>
                    </a:p>
                  </a:txBody>
                  <a:tcPr/>
                </a:tc>
                <a:tc>
                  <a:txBody>
                    <a:bodyPr/>
                    <a:lstStyle/>
                    <a:p>
                      <a:r>
                        <a:rPr lang="en-US" altLang="zh-CN" sz="2400" dirty="0">
                          <a:solidFill>
                            <a:schemeClr val="tx2"/>
                          </a:solidFill>
                        </a:rPr>
                        <a:t>R</a:t>
                      </a:r>
                      <a:endParaRPr lang="zh-CN" altLang="en-US" sz="2400" dirty="0">
                        <a:solidFill>
                          <a:schemeClr val="tx2"/>
                        </a:solidFill>
                      </a:endParaRPr>
                    </a:p>
                  </a:txBody>
                  <a:tcPr/>
                </a:tc>
                <a:tc>
                  <a:txBody>
                    <a:bodyPr/>
                    <a:lstStyle/>
                    <a:p>
                      <a:r>
                        <a:rPr lang="en-US" altLang="zh-CN" sz="2400" dirty="0">
                          <a:solidFill>
                            <a:schemeClr val="tx2"/>
                          </a:solidFill>
                        </a:rPr>
                        <a:t>R1</a:t>
                      </a:r>
                      <a:endParaRPr lang="zh-CN" altLang="en-US" sz="2400" dirty="0">
                        <a:solidFill>
                          <a:schemeClr val="tx2"/>
                        </a:solidFill>
                      </a:endParaRPr>
                    </a:p>
                  </a:txBody>
                  <a:tcPr/>
                </a:tc>
                <a:tc>
                  <a:txBody>
                    <a:bodyPr/>
                    <a:lstStyle/>
                    <a:p>
                      <a:r>
                        <a:rPr lang="en-US" altLang="zh-CN" sz="2400" dirty="0">
                          <a:solidFill>
                            <a:schemeClr val="tx2"/>
                          </a:solidFill>
                        </a:rPr>
                        <a:t>C</a:t>
                      </a:r>
                      <a:endParaRPr lang="zh-CN" altLang="en-US" sz="2400" dirty="0">
                        <a:solidFill>
                          <a:schemeClr val="tx2"/>
                        </a:solidFill>
                      </a:endParaRPr>
                    </a:p>
                  </a:txBody>
                  <a:tcPr/>
                </a:tc>
                <a:tc>
                  <a:txBody>
                    <a:bodyPr/>
                    <a:lstStyle/>
                    <a:p>
                      <a:r>
                        <a:rPr lang="en-US" altLang="zh-CN" sz="2400" dirty="0">
                          <a:solidFill>
                            <a:schemeClr val="tx2"/>
                          </a:solidFill>
                        </a:rPr>
                        <a:t>C1</a:t>
                      </a:r>
                      <a:endParaRPr lang="zh-CN" altLang="en-US" sz="2400" dirty="0">
                        <a:solidFill>
                          <a:schemeClr val="tx2"/>
                        </a:solidFill>
                      </a:endParaRPr>
                    </a:p>
                  </a:txBody>
                  <a:tcPr/>
                </a:tc>
                <a:extLst>
                  <a:ext uri="{0D108BD9-81ED-4DB2-BD59-A6C34878D82A}">
                    <a16:rowId xmlns:a16="http://schemas.microsoft.com/office/drawing/2014/main" val="2702197192"/>
                  </a:ext>
                </a:extLst>
              </a:tr>
              <a:tr h="370840">
                <a:tc>
                  <a:txBody>
                    <a:bodyPr/>
                    <a:lstStyle/>
                    <a:p>
                      <a:r>
                        <a:rPr lang="en-US" altLang="zh-CN" sz="2400" dirty="0">
                          <a:solidFill>
                            <a:schemeClr val="tx2"/>
                          </a:solidFill>
                        </a:rPr>
                        <a:t>Armlength(10</a:t>
                      </a:r>
                      <a:r>
                        <a:rPr lang="en-US" altLang="zh-CN" sz="2400" baseline="30000" dirty="0">
                          <a:solidFill>
                            <a:schemeClr val="tx2"/>
                          </a:solidFill>
                        </a:rPr>
                        <a:t>8</a:t>
                      </a:r>
                      <a:r>
                        <a:rPr lang="en-US" altLang="zh-CN" sz="2400" dirty="0">
                          <a:solidFill>
                            <a:schemeClr val="tx2"/>
                          </a:solidFill>
                        </a:rPr>
                        <a:t> m)</a:t>
                      </a:r>
                      <a:endParaRPr lang="zh-CN" altLang="en-US" sz="2400" dirty="0">
                        <a:solidFill>
                          <a:schemeClr val="tx2"/>
                        </a:solidFill>
                      </a:endParaRPr>
                    </a:p>
                  </a:txBody>
                  <a:tcPr/>
                </a:tc>
                <a:tc>
                  <a:txBody>
                    <a:bodyPr/>
                    <a:lstStyle/>
                    <a:p>
                      <a:r>
                        <a:rPr lang="en-US" altLang="zh-CN" sz="2400" dirty="0">
                          <a:solidFill>
                            <a:schemeClr val="tx2"/>
                          </a:solidFill>
                        </a:rPr>
                        <a:t>37</a:t>
                      </a:r>
                      <a:endParaRPr lang="zh-CN" altLang="en-US" sz="2400" dirty="0">
                        <a:solidFill>
                          <a:schemeClr val="tx2"/>
                        </a:solidFill>
                      </a:endParaRPr>
                    </a:p>
                  </a:txBody>
                  <a:tcPr/>
                </a:tc>
                <a:tc>
                  <a:txBody>
                    <a:bodyPr/>
                    <a:lstStyle/>
                    <a:p>
                      <a:r>
                        <a:rPr lang="en-US" altLang="zh-CN" sz="2400" dirty="0">
                          <a:solidFill>
                            <a:schemeClr val="tx2"/>
                          </a:solidFill>
                        </a:rPr>
                        <a:t>1.7</a:t>
                      </a:r>
                      <a:endParaRPr lang="zh-CN" altLang="en-US" sz="2400" dirty="0">
                        <a:solidFill>
                          <a:schemeClr val="tx2"/>
                        </a:solidFill>
                      </a:endParaRPr>
                    </a:p>
                  </a:txBody>
                  <a:tcPr/>
                </a:tc>
                <a:tc>
                  <a:txBody>
                    <a:bodyPr/>
                    <a:lstStyle/>
                    <a:p>
                      <a:r>
                        <a:rPr lang="en-US" altLang="zh-CN" sz="2400" dirty="0">
                          <a:solidFill>
                            <a:schemeClr val="tx2"/>
                          </a:solidFill>
                        </a:rPr>
                        <a:t>37</a:t>
                      </a:r>
                      <a:endParaRPr lang="zh-CN" altLang="en-US" sz="2400" dirty="0">
                        <a:solidFill>
                          <a:schemeClr val="tx2"/>
                        </a:solidFill>
                      </a:endParaRPr>
                    </a:p>
                  </a:txBody>
                  <a:tcPr/>
                </a:tc>
                <a:tc>
                  <a:txBody>
                    <a:bodyPr/>
                    <a:lstStyle/>
                    <a:p>
                      <a:r>
                        <a:rPr lang="en-US" altLang="zh-CN" sz="2400" dirty="0">
                          <a:solidFill>
                            <a:schemeClr val="tx2"/>
                          </a:solidFill>
                        </a:rPr>
                        <a:t>1.7</a:t>
                      </a:r>
                      <a:endParaRPr lang="zh-CN" altLang="en-US" sz="2400" dirty="0">
                        <a:solidFill>
                          <a:schemeClr val="tx2"/>
                        </a:solidFill>
                      </a:endParaRPr>
                    </a:p>
                  </a:txBody>
                  <a:tcPr/>
                </a:tc>
                <a:extLst>
                  <a:ext uri="{0D108BD9-81ED-4DB2-BD59-A6C34878D82A}">
                    <a16:rowId xmlns:a16="http://schemas.microsoft.com/office/drawing/2014/main" val="2982884646"/>
                  </a:ext>
                </a:extLst>
              </a:tr>
            </a:tbl>
          </a:graphicData>
        </a:graphic>
      </p:graphicFrame>
      <p:sp>
        <p:nvSpPr>
          <p:cNvPr id="6" name="文本框 5">
            <a:extLst>
              <a:ext uri="{FF2B5EF4-FFF2-40B4-BE49-F238E27FC236}">
                <a16:creationId xmlns:a16="http://schemas.microsoft.com/office/drawing/2014/main" id="{79D93CFB-7CA9-4E69-A835-E665C5674AAA}"/>
              </a:ext>
            </a:extLst>
          </p:cNvPr>
          <p:cNvSpPr txBox="1"/>
          <p:nvPr/>
        </p:nvSpPr>
        <p:spPr>
          <a:xfrm>
            <a:off x="3059832" y="1204119"/>
            <a:ext cx="461857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R/R1: LISA like; C/C1: </a:t>
            </a:r>
            <a:r>
              <a:rPr lang="en-US" altLang="zh-CN" sz="2400" dirty="0" err="1">
                <a:solidFill>
                  <a:schemeClr val="bg1">
                    <a:lumMod val="60000"/>
                    <a:lumOff val="40000"/>
                  </a:schemeClr>
                </a:solidFill>
                <a:latin typeface="华文楷体" panose="02010600040101010101" pitchFamily="2" charset="-122"/>
                <a:ea typeface="华文楷体" panose="02010600040101010101" pitchFamily="2" charset="-122"/>
              </a:rPr>
              <a:t>TianQin</a:t>
            </a:r>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 like</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pic>
        <p:nvPicPr>
          <p:cNvPr id="7" name="图片 6">
            <a:extLst>
              <a:ext uri="{FF2B5EF4-FFF2-40B4-BE49-F238E27FC236}">
                <a16:creationId xmlns:a16="http://schemas.microsoft.com/office/drawing/2014/main" id="{C4DAD2F6-2067-4CE9-A8A3-5FBE5A4BB7A3}"/>
              </a:ext>
            </a:extLst>
          </p:cNvPr>
          <p:cNvPicPr>
            <a:picLocks noChangeAspect="1"/>
          </p:cNvPicPr>
          <p:nvPr/>
        </p:nvPicPr>
        <p:blipFill>
          <a:blip r:embed="rId4"/>
          <a:stretch>
            <a:fillRect/>
          </a:stretch>
        </p:blipFill>
        <p:spPr>
          <a:xfrm>
            <a:off x="1729106" y="2860968"/>
            <a:ext cx="5829805" cy="3292125"/>
          </a:xfrm>
          <a:prstGeom prst="rect">
            <a:avLst/>
          </a:prstGeom>
        </p:spPr>
      </p:pic>
      <p:sp>
        <p:nvSpPr>
          <p:cNvPr id="8" name="文本框 7">
            <a:extLst>
              <a:ext uri="{FF2B5EF4-FFF2-40B4-BE49-F238E27FC236}">
                <a16:creationId xmlns:a16="http://schemas.microsoft.com/office/drawing/2014/main" id="{FCD051A4-15D4-48C3-B507-136BCD259DFF}"/>
              </a:ext>
            </a:extLst>
          </p:cNvPr>
          <p:cNvSpPr txBox="1"/>
          <p:nvPr/>
        </p:nvSpPr>
        <p:spPr>
          <a:xfrm>
            <a:off x="1308090" y="3037384"/>
            <a:ext cx="553998" cy="2407069"/>
          </a:xfrm>
          <a:prstGeom prst="rect">
            <a:avLst/>
          </a:prstGeom>
          <a:noFill/>
        </p:spPr>
        <p:txBody>
          <a:bodyPr vert="eaVert"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Angular Resolution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9" name="对象 8">
            <a:extLst>
              <a:ext uri="{FF2B5EF4-FFF2-40B4-BE49-F238E27FC236}">
                <a16:creationId xmlns:a16="http://schemas.microsoft.com/office/drawing/2014/main" id="{CCB8BD22-1E7A-4749-B520-CC6B435F96D3}"/>
              </a:ext>
            </a:extLst>
          </p:cNvPr>
          <p:cNvGraphicFramePr>
            <a:graphicFrameLocks noChangeAspect="1"/>
          </p:cNvGraphicFramePr>
          <p:nvPr>
            <p:extLst>
              <p:ext uri="{D42A27DB-BD31-4B8C-83A1-F6EECF244321}">
                <p14:modId xmlns:p14="http://schemas.microsoft.com/office/powerpoint/2010/main" val="243164574"/>
              </p:ext>
            </p:extLst>
          </p:nvPr>
        </p:nvGraphicFramePr>
        <p:xfrm>
          <a:off x="811713" y="4049472"/>
          <a:ext cx="553998" cy="382891"/>
        </p:xfrm>
        <a:graphic>
          <a:graphicData uri="http://schemas.openxmlformats.org/presentationml/2006/ole">
            <mc:AlternateContent xmlns:mc="http://schemas.openxmlformats.org/markup-compatibility/2006">
              <mc:Choice xmlns:v="urn:schemas-microsoft-com:vml" Requires="v">
                <p:oleObj spid="_x0000_s300095" name="Formula" r:id="rId5" imgW="232560" imgH="160200" progId="Equation.Ribbit">
                  <p:embed/>
                </p:oleObj>
              </mc:Choice>
              <mc:Fallback>
                <p:oleObj name="Formula" r:id="rId5" imgW="232560" imgH="160200" progId="Equation.Ribbit">
                  <p:embed/>
                  <p:pic>
                    <p:nvPicPr>
                      <p:cNvPr id="9" name="对象 8">
                        <a:extLst>
                          <a:ext uri="{FF2B5EF4-FFF2-40B4-BE49-F238E27FC236}">
                            <a16:creationId xmlns:a16="http://schemas.microsoft.com/office/drawing/2014/main" id="{757DAD29-D2C4-4AAB-B186-4FD7965E2DF2}"/>
                          </a:ext>
                        </a:extLst>
                      </p:cNvPr>
                      <p:cNvPicPr/>
                      <p:nvPr/>
                    </p:nvPicPr>
                    <p:blipFill>
                      <a:blip r:embed="rId6"/>
                      <a:stretch>
                        <a:fillRect/>
                      </a:stretch>
                    </p:blipFill>
                    <p:spPr>
                      <a:xfrm>
                        <a:off x="811713" y="4049472"/>
                        <a:ext cx="553998" cy="382891"/>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603FDAD3-1CFC-44D1-855F-799A3E7A3883}"/>
              </a:ext>
            </a:extLst>
          </p:cNvPr>
          <p:cNvSpPr txBox="1"/>
          <p:nvPr/>
        </p:nvSpPr>
        <p:spPr>
          <a:xfrm>
            <a:off x="300197" y="6050644"/>
            <a:ext cx="7686720"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At higher frequencies, shorter armlength better sky localization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1" name="文本框 10">
            <a:extLst>
              <a:ext uri="{FF2B5EF4-FFF2-40B4-BE49-F238E27FC236}">
                <a16:creationId xmlns:a16="http://schemas.microsoft.com/office/drawing/2014/main" id="{60DAD111-C62D-438B-859E-588A82F20203}"/>
              </a:ext>
            </a:extLst>
          </p:cNvPr>
          <p:cNvSpPr txBox="1"/>
          <p:nvPr/>
        </p:nvSpPr>
        <p:spPr>
          <a:xfrm>
            <a:off x="811713" y="6402629"/>
            <a:ext cx="6273384" cy="400110"/>
          </a:xfrm>
          <a:prstGeom prst="rect">
            <a:avLst/>
          </a:prstGeom>
          <a:noFill/>
        </p:spPr>
        <p:txBody>
          <a:bodyPr wrap="none" rtlCol="0">
            <a:spAutoFit/>
          </a:bodyPr>
          <a:lstStyle/>
          <a:p>
            <a:r>
              <a:rPr lang="en-US" altLang="zh-CN" sz="2000" dirty="0">
                <a:solidFill>
                  <a:schemeClr val="tx2"/>
                </a:solidFill>
                <a:latin typeface="+mn-lt"/>
              </a:rPr>
              <a:t>Zhang, Gong, Liu, Wang &amp; Zhang 2021, PRD </a:t>
            </a:r>
            <a:r>
              <a:rPr lang="en-US" altLang="zh-CN" sz="2000" b="1" dirty="0">
                <a:solidFill>
                  <a:schemeClr val="tx2"/>
                </a:solidFill>
                <a:latin typeface="+mn-lt"/>
              </a:rPr>
              <a:t>103</a:t>
            </a:r>
            <a:r>
              <a:rPr lang="en-US" altLang="zh-CN" sz="2000" dirty="0">
                <a:solidFill>
                  <a:schemeClr val="tx2"/>
                </a:solidFill>
                <a:latin typeface="+mn-lt"/>
              </a:rPr>
              <a:t>, 103013</a:t>
            </a:r>
            <a:endParaRPr lang="zh-CN" altLang="en-US" sz="2000" dirty="0">
              <a:solidFill>
                <a:schemeClr val="tx2"/>
              </a:solidFill>
              <a:latin typeface="+mn-lt"/>
            </a:endParaRPr>
          </a:p>
        </p:txBody>
      </p:sp>
    </p:spTree>
    <p:extLst>
      <p:ext uri="{BB962C8B-B14F-4D97-AF65-F5344CB8AC3E}">
        <p14:creationId xmlns:p14="http://schemas.microsoft.com/office/powerpoint/2010/main" val="23580446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43B2FFF-25C6-4D4F-B31F-EF8F53CE738E}"/>
              </a:ext>
            </a:extLst>
          </p:cNvPr>
          <p:cNvSpPr>
            <a:spLocks noGrp="1"/>
          </p:cNvSpPr>
          <p:nvPr>
            <p:ph idx="1"/>
          </p:nvPr>
        </p:nvSpPr>
        <p:spPr>
          <a:xfrm>
            <a:off x="685800" y="1295400"/>
            <a:ext cx="7772400" cy="4835525"/>
          </a:xfrm>
        </p:spPr>
        <p:txBody>
          <a:bodyPr/>
          <a:lstStyle/>
          <a:p>
            <a:r>
              <a:rPr lang="en-US" altLang="zh-CN" dirty="0"/>
              <a:t>Phase (Doppler) modulation</a:t>
            </a:r>
          </a:p>
          <a:p>
            <a:endParaRPr lang="en-US" altLang="zh-CN" dirty="0"/>
          </a:p>
          <a:p>
            <a:endParaRPr lang="en-US" altLang="zh-CN" dirty="0"/>
          </a:p>
          <a:p>
            <a:r>
              <a:rPr lang="en-US" altLang="zh-CN" dirty="0"/>
              <a:t>Frequency spread</a:t>
            </a:r>
          </a:p>
          <a:p>
            <a:endParaRPr lang="en-US" altLang="zh-CN" dirty="0"/>
          </a:p>
          <a:p>
            <a:endParaRPr lang="en-US" altLang="zh-CN" dirty="0"/>
          </a:p>
          <a:p>
            <a:endParaRPr lang="en-US" altLang="zh-CN" dirty="0"/>
          </a:p>
          <a:p>
            <a:endParaRPr lang="en-US" altLang="zh-CN" dirty="0"/>
          </a:p>
          <a:p>
            <a:endParaRPr lang="en-US" altLang="zh-CN" dirty="0"/>
          </a:p>
        </p:txBody>
      </p:sp>
      <p:sp>
        <p:nvSpPr>
          <p:cNvPr id="3" name="标题 2">
            <a:extLst>
              <a:ext uri="{FF2B5EF4-FFF2-40B4-BE49-F238E27FC236}">
                <a16:creationId xmlns:a16="http://schemas.microsoft.com/office/drawing/2014/main" id="{49F33B8A-E570-430B-9C67-70D17ED2D1F5}"/>
              </a:ext>
            </a:extLst>
          </p:cNvPr>
          <p:cNvSpPr>
            <a:spLocks noGrp="1"/>
          </p:cNvSpPr>
          <p:nvPr>
            <p:ph type="title"/>
          </p:nvPr>
        </p:nvSpPr>
        <p:spPr/>
        <p:txBody>
          <a:bodyPr/>
          <a:lstStyle/>
          <a:p>
            <a:r>
              <a:rPr lang="en-US" altLang="zh-CN" dirty="0"/>
              <a:t>Phase modulation</a:t>
            </a:r>
            <a:endParaRPr lang="zh-CN" altLang="en-US" dirty="0"/>
          </a:p>
        </p:txBody>
      </p:sp>
      <p:sp>
        <p:nvSpPr>
          <p:cNvPr id="4" name="灯片编号占位符 3">
            <a:extLst>
              <a:ext uri="{FF2B5EF4-FFF2-40B4-BE49-F238E27FC236}">
                <a16:creationId xmlns:a16="http://schemas.microsoft.com/office/drawing/2014/main" id="{9E87336D-CF74-4359-AE42-AC996DA41265}"/>
              </a:ext>
            </a:extLst>
          </p:cNvPr>
          <p:cNvSpPr>
            <a:spLocks noGrp="1"/>
          </p:cNvSpPr>
          <p:nvPr>
            <p:ph type="sldNum" sz="quarter" idx="10"/>
          </p:nvPr>
        </p:nvSpPr>
        <p:spPr/>
        <p:txBody>
          <a:bodyPr/>
          <a:lstStyle/>
          <a:p>
            <a:pPr>
              <a:defRPr/>
            </a:pPr>
            <a:fld id="{F98B39E4-8372-4469-AA3E-0586529E5B05}" type="slidenum">
              <a:rPr lang="zh-CN" altLang="en-US" smtClean="0"/>
              <a:pPr>
                <a:defRPr/>
              </a:pPr>
              <a:t>46</a:t>
            </a:fld>
            <a:endParaRPr lang="zh-CN" altLang="en-US"/>
          </a:p>
        </p:txBody>
      </p:sp>
      <p:graphicFrame>
        <p:nvGraphicFramePr>
          <p:cNvPr id="6" name="对象 5">
            <a:extLst>
              <a:ext uri="{FF2B5EF4-FFF2-40B4-BE49-F238E27FC236}">
                <a16:creationId xmlns:a16="http://schemas.microsoft.com/office/drawing/2014/main" id="{A6F8D5F5-88C6-4DAF-838C-60D872A472DE}"/>
              </a:ext>
            </a:extLst>
          </p:cNvPr>
          <p:cNvGraphicFramePr>
            <a:graphicFrameLocks noChangeAspect="1"/>
          </p:cNvGraphicFramePr>
          <p:nvPr>
            <p:extLst>
              <p:ext uri="{D42A27DB-BD31-4B8C-83A1-F6EECF244321}">
                <p14:modId xmlns:p14="http://schemas.microsoft.com/office/powerpoint/2010/main" val="2222055749"/>
              </p:ext>
            </p:extLst>
          </p:nvPr>
        </p:nvGraphicFramePr>
        <p:xfrm>
          <a:off x="1483518" y="1988840"/>
          <a:ext cx="6176963" cy="481012"/>
        </p:xfrm>
        <a:graphic>
          <a:graphicData uri="http://schemas.openxmlformats.org/presentationml/2006/ole">
            <mc:AlternateContent xmlns:mc="http://schemas.openxmlformats.org/markup-compatibility/2006">
              <mc:Choice xmlns:v="urn:schemas-microsoft-com:vml" Requires="v">
                <p:oleObj spid="_x0000_s301287" name="Formula" r:id="rId3" imgW="2584800" imgH="201960" progId="Equation.Ribbit">
                  <p:embed/>
                </p:oleObj>
              </mc:Choice>
              <mc:Fallback>
                <p:oleObj name="Formula" r:id="rId3" imgW="2584800" imgH="201960" progId="Equation.Ribbit">
                  <p:embed/>
                  <p:pic>
                    <p:nvPicPr>
                      <p:cNvPr id="9" name="对象 8">
                        <a:extLst>
                          <a:ext uri="{FF2B5EF4-FFF2-40B4-BE49-F238E27FC236}">
                            <a16:creationId xmlns:a16="http://schemas.microsoft.com/office/drawing/2014/main" id="{CCB8BD22-1E7A-4749-B520-CC6B435F96D3}"/>
                          </a:ext>
                        </a:extLst>
                      </p:cNvPr>
                      <p:cNvPicPr/>
                      <p:nvPr/>
                    </p:nvPicPr>
                    <p:blipFill>
                      <a:blip r:embed="rId4"/>
                      <a:stretch>
                        <a:fillRect/>
                      </a:stretch>
                    </p:blipFill>
                    <p:spPr>
                      <a:xfrm>
                        <a:off x="1483518" y="1988840"/>
                        <a:ext cx="6176963" cy="481012"/>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3B394BE6-BCCF-4F9B-87EE-CF6FC0F49D56}"/>
              </a:ext>
            </a:extLst>
          </p:cNvPr>
          <p:cNvGraphicFramePr>
            <a:graphicFrameLocks noChangeAspect="1"/>
          </p:cNvGraphicFramePr>
          <p:nvPr>
            <p:extLst>
              <p:ext uri="{D42A27DB-BD31-4B8C-83A1-F6EECF244321}">
                <p14:modId xmlns:p14="http://schemas.microsoft.com/office/powerpoint/2010/main" val="2722512317"/>
              </p:ext>
            </p:extLst>
          </p:nvPr>
        </p:nvGraphicFramePr>
        <p:xfrm>
          <a:off x="668146" y="2629910"/>
          <a:ext cx="8192592" cy="390333"/>
        </p:xfrm>
        <a:graphic>
          <a:graphicData uri="http://schemas.openxmlformats.org/presentationml/2006/ole">
            <mc:AlternateContent xmlns:mc="http://schemas.openxmlformats.org/markup-compatibility/2006">
              <mc:Choice xmlns:v="urn:schemas-microsoft-com:vml" Requires="v">
                <p:oleObj spid="_x0000_s301288" name="Formula" r:id="rId5" imgW="3722400" imgH="177840" progId="Equation.Ribbit">
                  <p:embed/>
                </p:oleObj>
              </mc:Choice>
              <mc:Fallback>
                <p:oleObj name="Formula" r:id="rId5" imgW="3722400" imgH="177840" progId="Equation.Ribbit">
                  <p:embed/>
                  <p:pic>
                    <p:nvPicPr>
                      <p:cNvPr id="6" name="对象 5">
                        <a:extLst>
                          <a:ext uri="{FF2B5EF4-FFF2-40B4-BE49-F238E27FC236}">
                            <a16:creationId xmlns:a16="http://schemas.microsoft.com/office/drawing/2014/main" id="{A6F8D5F5-88C6-4DAF-838C-60D872A472DE}"/>
                          </a:ext>
                        </a:extLst>
                      </p:cNvPr>
                      <p:cNvPicPr/>
                      <p:nvPr/>
                    </p:nvPicPr>
                    <p:blipFill>
                      <a:blip r:embed="rId6"/>
                      <a:stretch>
                        <a:fillRect/>
                      </a:stretch>
                    </p:blipFill>
                    <p:spPr>
                      <a:xfrm>
                        <a:off x="668146" y="2629910"/>
                        <a:ext cx="8192592" cy="390333"/>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13CF2D9D-AC91-4AF3-BB3B-5AC03B5F0A0E}"/>
              </a:ext>
            </a:extLst>
          </p:cNvPr>
          <p:cNvGraphicFramePr>
            <a:graphicFrameLocks noChangeAspect="1"/>
          </p:cNvGraphicFramePr>
          <p:nvPr>
            <p:extLst>
              <p:ext uri="{D42A27DB-BD31-4B8C-83A1-F6EECF244321}">
                <p14:modId xmlns:p14="http://schemas.microsoft.com/office/powerpoint/2010/main" val="2049336494"/>
              </p:ext>
            </p:extLst>
          </p:nvPr>
        </p:nvGraphicFramePr>
        <p:xfrm>
          <a:off x="1470025" y="4643438"/>
          <a:ext cx="5597525" cy="901700"/>
        </p:xfrm>
        <a:graphic>
          <a:graphicData uri="http://schemas.openxmlformats.org/presentationml/2006/ole">
            <mc:AlternateContent xmlns:mc="http://schemas.openxmlformats.org/markup-compatibility/2006">
              <mc:Choice xmlns:v="urn:schemas-microsoft-com:vml" Requires="v">
                <p:oleObj spid="_x0000_s301289" name="Formula" r:id="rId7" imgW="2544120" imgH="411480" progId="Equation.Ribbit">
                  <p:embed/>
                </p:oleObj>
              </mc:Choice>
              <mc:Fallback>
                <p:oleObj name="Formula" r:id="rId7" imgW="2544120" imgH="411480" progId="Equation.Ribbit">
                  <p:embed/>
                  <p:pic>
                    <p:nvPicPr>
                      <p:cNvPr id="8" name="对象 7">
                        <a:extLst>
                          <a:ext uri="{FF2B5EF4-FFF2-40B4-BE49-F238E27FC236}">
                            <a16:creationId xmlns:a16="http://schemas.microsoft.com/office/drawing/2014/main" id="{3B394BE6-BCCF-4F9B-87EE-CF6FC0F49D56}"/>
                          </a:ext>
                        </a:extLst>
                      </p:cNvPr>
                      <p:cNvPicPr/>
                      <p:nvPr/>
                    </p:nvPicPr>
                    <p:blipFill>
                      <a:blip r:embed="rId8"/>
                      <a:stretch>
                        <a:fillRect/>
                      </a:stretch>
                    </p:blipFill>
                    <p:spPr>
                      <a:xfrm>
                        <a:off x="1470025" y="4643438"/>
                        <a:ext cx="5597525" cy="901700"/>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784FA376-53B9-4A97-A4EC-C193327CA22B}"/>
              </a:ext>
            </a:extLst>
          </p:cNvPr>
          <p:cNvSpPr txBox="1"/>
          <p:nvPr/>
        </p:nvSpPr>
        <p:spPr>
          <a:xfrm>
            <a:off x="1092670" y="5685823"/>
            <a:ext cx="6647974"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Higher frequencies, large SNR, better sky localization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1" name="文本框 10">
            <a:extLst>
              <a:ext uri="{FF2B5EF4-FFF2-40B4-BE49-F238E27FC236}">
                <a16:creationId xmlns:a16="http://schemas.microsoft.com/office/drawing/2014/main" id="{0CB8CC0C-FBC4-4A89-8EF6-837EEB4EC15E}"/>
              </a:ext>
            </a:extLst>
          </p:cNvPr>
          <p:cNvSpPr txBox="1"/>
          <p:nvPr/>
        </p:nvSpPr>
        <p:spPr>
          <a:xfrm>
            <a:off x="4279207" y="6121033"/>
            <a:ext cx="3153556" cy="400110"/>
          </a:xfrm>
          <a:prstGeom prst="rect">
            <a:avLst/>
          </a:prstGeom>
          <a:noFill/>
        </p:spPr>
        <p:txBody>
          <a:bodyPr wrap="none" rtlCol="0">
            <a:spAutoFit/>
          </a:bodyPr>
          <a:lstStyle/>
          <a:p>
            <a:r>
              <a:rPr lang="en-US" altLang="zh-CN" sz="2000" dirty="0" err="1">
                <a:solidFill>
                  <a:schemeClr val="tx2"/>
                </a:solidFill>
                <a:latin typeface="+mn-lt"/>
              </a:rPr>
              <a:t>Blaut</a:t>
            </a:r>
            <a:r>
              <a:rPr lang="en-US" altLang="zh-CN" sz="2000" dirty="0">
                <a:solidFill>
                  <a:schemeClr val="tx2"/>
                </a:solidFill>
                <a:latin typeface="+mn-lt"/>
              </a:rPr>
              <a:t> 2011, PRD </a:t>
            </a:r>
            <a:r>
              <a:rPr lang="en-US" altLang="zh-CN" sz="2000" b="1" dirty="0">
                <a:solidFill>
                  <a:schemeClr val="tx2"/>
                </a:solidFill>
                <a:latin typeface="+mn-lt"/>
              </a:rPr>
              <a:t>83</a:t>
            </a:r>
            <a:r>
              <a:rPr lang="en-US" altLang="zh-CN" sz="2000" dirty="0">
                <a:solidFill>
                  <a:schemeClr val="tx2"/>
                </a:solidFill>
                <a:latin typeface="+mn-lt"/>
              </a:rPr>
              <a:t>, 083006</a:t>
            </a:r>
          </a:p>
        </p:txBody>
      </p:sp>
      <p:sp>
        <p:nvSpPr>
          <p:cNvPr id="12" name="椭圆 11">
            <a:extLst>
              <a:ext uri="{FF2B5EF4-FFF2-40B4-BE49-F238E27FC236}">
                <a16:creationId xmlns:a16="http://schemas.microsoft.com/office/drawing/2014/main" id="{9C10E02E-EB60-4450-AB0A-B8F208EEC378}"/>
              </a:ext>
            </a:extLst>
          </p:cNvPr>
          <p:cNvSpPr/>
          <p:nvPr/>
        </p:nvSpPr>
        <p:spPr bwMode="auto">
          <a:xfrm>
            <a:off x="5712802" y="4827848"/>
            <a:ext cx="936104" cy="566464"/>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graphicFrame>
        <p:nvGraphicFramePr>
          <p:cNvPr id="14" name="对象 13">
            <a:extLst>
              <a:ext uri="{FF2B5EF4-FFF2-40B4-BE49-F238E27FC236}">
                <a16:creationId xmlns:a16="http://schemas.microsoft.com/office/drawing/2014/main" id="{A60DE59F-E7BD-480B-B4B6-7EB0907F03B5}"/>
              </a:ext>
            </a:extLst>
          </p:cNvPr>
          <p:cNvGraphicFramePr>
            <a:graphicFrameLocks noChangeAspect="1"/>
          </p:cNvGraphicFramePr>
          <p:nvPr>
            <p:extLst>
              <p:ext uri="{D42A27DB-BD31-4B8C-83A1-F6EECF244321}">
                <p14:modId xmlns:p14="http://schemas.microsoft.com/office/powerpoint/2010/main" val="2178602492"/>
              </p:ext>
            </p:extLst>
          </p:nvPr>
        </p:nvGraphicFramePr>
        <p:xfrm>
          <a:off x="1929044" y="3647751"/>
          <a:ext cx="4975225" cy="936625"/>
        </p:xfrm>
        <a:graphic>
          <a:graphicData uri="http://schemas.openxmlformats.org/presentationml/2006/ole">
            <mc:AlternateContent xmlns:mc="http://schemas.openxmlformats.org/markup-compatibility/2006">
              <mc:Choice xmlns:v="urn:schemas-microsoft-com:vml" Requires="v">
                <p:oleObj spid="_x0000_s301290" name="Formula" r:id="rId9" imgW="2081880" imgH="392760" progId="Equation.Ribbit">
                  <p:embed/>
                </p:oleObj>
              </mc:Choice>
              <mc:Fallback>
                <p:oleObj name="Formula" r:id="rId9" imgW="2081880" imgH="392760" progId="Equation.Ribbit">
                  <p:embed/>
                  <p:pic>
                    <p:nvPicPr>
                      <p:cNvPr id="6" name="对象 5">
                        <a:extLst>
                          <a:ext uri="{FF2B5EF4-FFF2-40B4-BE49-F238E27FC236}">
                            <a16:creationId xmlns:a16="http://schemas.microsoft.com/office/drawing/2014/main" id="{A6F8D5F5-88C6-4DAF-838C-60D872A472DE}"/>
                          </a:ext>
                        </a:extLst>
                      </p:cNvPr>
                      <p:cNvPicPr/>
                      <p:nvPr/>
                    </p:nvPicPr>
                    <p:blipFill>
                      <a:blip r:embed="rId10"/>
                      <a:stretch>
                        <a:fillRect/>
                      </a:stretch>
                    </p:blipFill>
                    <p:spPr>
                      <a:xfrm>
                        <a:off x="1929044" y="3647751"/>
                        <a:ext cx="4975225" cy="936625"/>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1C79E811-454D-46F3-9FDB-893FF2D27582}"/>
              </a:ext>
            </a:extLst>
          </p:cNvPr>
          <p:cNvSpPr txBox="1"/>
          <p:nvPr/>
        </p:nvSpPr>
        <p:spPr>
          <a:xfrm>
            <a:off x="6341851" y="4349620"/>
            <a:ext cx="2637260"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location dependence</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5" name="椭圆 14">
            <a:extLst>
              <a:ext uri="{FF2B5EF4-FFF2-40B4-BE49-F238E27FC236}">
                <a16:creationId xmlns:a16="http://schemas.microsoft.com/office/drawing/2014/main" id="{2137E1EC-047B-491C-BFBC-A716E62AC6EC}"/>
              </a:ext>
            </a:extLst>
          </p:cNvPr>
          <p:cNvSpPr/>
          <p:nvPr/>
        </p:nvSpPr>
        <p:spPr bwMode="auto">
          <a:xfrm>
            <a:off x="5873799" y="3799229"/>
            <a:ext cx="1048124" cy="606312"/>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Tree>
    <p:extLst>
      <p:ext uri="{BB962C8B-B14F-4D97-AF65-F5344CB8AC3E}">
        <p14:creationId xmlns:p14="http://schemas.microsoft.com/office/powerpoint/2010/main" val="426990680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3049F8A-754A-44B3-A96A-3BE53B3380A9}"/>
              </a:ext>
            </a:extLst>
          </p:cNvPr>
          <p:cNvSpPr>
            <a:spLocks noGrp="1"/>
          </p:cNvSpPr>
          <p:nvPr>
            <p:ph idx="1"/>
          </p:nvPr>
        </p:nvSpPr>
        <p:spPr/>
        <p:txBody>
          <a:bodyPr/>
          <a:lstStyle/>
          <a:p>
            <a:r>
              <a:rPr lang="en-US" altLang="zh-CN" dirty="0"/>
              <a:t>Frequency spread</a:t>
            </a:r>
          </a:p>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Amplitude modulation vs Doppler modulation</a:t>
            </a:r>
            <a:endParaRPr lang="zh-CN" altLang="en-US" dirty="0"/>
          </a:p>
        </p:txBody>
      </p:sp>
      <p:sp>
        <p:nvSpPr>
          <p:cNvPr id="3" name="标题 2">
            <a:extLst>
              <a:ext uri="{FF2B5EF4-FFF2-40B4-BE49-F238E27FC236}">
                <a16:creationId xmlns:a16="http://schemas.microsoft.com/office/drawing/2014/main" id="{00887751-B391-4DB7-AEC1-90C6ECD2A31E}"/>
              </a:ext>
            </a:extLst>
          </p:cNvPr>
          <p:cNvSpPr>
            <a:spLocks noGrp="1"/>
          </p:cNvSpPr>
          <p:nvPr>
            <p:ph type="title"/>
          </p:nvPr>
        </p:nvSpPr>
        <p:spPr/>
        <p:txBody>
          <a:bodyPr/>
          <a:lstStyle/>
          <a:p>
            <a:r>
              <a:rPr lang="en-US" altLang="zh-CN" dirty="0"/>
              <a:t>Amplitude modulation</a:t>
            </a:r>
            <a:endParaRPr lang="zh-CN" altLang="en-US" dirty="0"/>
          </a:p>
        </p:txBody>
      </p:sp>
      <p:sp>
        <p:nvSpPr>
          <p:cNvPr id="4" name="灯片编号占位符 3">
            <a:extLst>
              <a:ext uri="{FF2B5EF4-FFF2-40B4-BE49-F238E27FC236}">
                <a16:creationId xmlns:a16="http://schemas.microsoft.com/office/drawing/2014/main" id="{FEE8CD0F-F1DA-4D3E-89E2-F8237A2B9D8B}"/>
              </a:ext>
            </a:extLst>
          </p:cNvPr>
          <p:cNvSpPr>
            <a:spLocks noGrp="1"/>
          </p:cNvSpPr>
          <p:nvPr>
            <p:ph type="sldNum" sz="quarter" idx="10"/>
          </p:nvPr>
        </p:nvSpPr>
        <p:spPr/>
        <p:txBody>
          <a:bodyPr/>
          <a:lstStyle/>
          <a:p>
            <a:pPr>
              <a:defRPr/>
            </a:pPr>
            <a:fld id="{F98B39E4-8372-4469-AA3E-0586529E5B05}" type="slidenum">
              <a:rPr lang="zh-CN" altLang="en-US" smtClean="0"/>
              <a:pPr>
                <a:defRPr/>
              </a:pPr>
              <a:t>47</a:t>
            </a:fld>
            <a:endParaRPr lang="zh-CN" altLang="en-US"/>
          </a:p>
        </p:txBody>
      </p:sp>
      <p:graphicFrame>
        <p:nvGraphicFramePr>
          <p:cNvPr id="5" name="对象 4">
            <a:extLst>
              <a:ext uri="{FF2B5EF4-FFF2-40B4-BE49-F238E27FC236}">
                <a16:creationId xmlns:a16="http://schemas.microsoft.com/office/drawing/2014/main" id="{CC37A03D-D4FC-4C1E-8BAD-496BE2991DA0}"/>
              </a:ext>
            </a:extLst>
          </p:cNvPr>
          <p:cNvGraphicFramePr>
            <a:graphicFrameLocks noChangeAspect="1"/>
          </p:cNvGraphicFramePr>
          <p:nvPr>
            <p:extLst>
              <p:ext uri="{D42A27DB-BD31-4B8C-83A1-F6EECF244321}">
                <p14:modId xmlns:p14="http://schemas.microsoft.com/office/powerpoint/2010/main" val="2455431696"/>
              </p:ext>
            </p:extLst>
          </p:nvPr>
        </p:nvGraphicFramePr>
        <p:xfrm>
          <a:off x="1619250" y="2060575"/>
          <a:ext cx="5692775" cy="425450"/>
        </p:xfrm>
        <a:graphic>
          <a:graphicData uri="http://schemas.openxmlformats.org/presentationml/2006/ole">
            <mc:AlternateContent xmlns:mc="http://schemas.openxmlformats.org/markup-compatibility/2006">
              <mc:Choice xmlns:v="urn:schemas-microsoft-com:vml" Requires="v">
                <p:oleObj spid="_x0000_s302246" name="Formula" r:id="rId3" imgW="2585880" imgH="193320" progId="Equation.Ribbit">
                  <p:embed/>
                </p:oleObj>
              </mc:Choice>
              <mc:Fallback>
                <p:oleObj name="Formula" r:id="rId3" imgW="2585880" imgH="193320" progId="Equation.Ribbit">
                  <p:embed/>
                  <p:pic>
                    <p:nvPicPr>
                      <p:cNvPr id="8" name="对象 7">
                        <a:extLst>
                          <a:ext uri="{FF2B5EF4-FFF2-40B4-BE49-F238E27FC236}">
                            <a16:creationId xmlns:a16="http://schemas.microsoft.com/office/drawing/2014/main" id="{3B394BE6-BCCF-4F9B-87EE-CF6FC0F49D56}"/>
                          </a:ext>
                        </a:extLst>
                      </p:cNvPr>
                      <p:cNvPicPr/>
                      <p:nvPr/>
                    </p:nvPicPr>
                    <p:blipFill>
                      <a:blip r:embed="rId4"/>
                      <a:stretch>
                        <a:fillRect/>
                      </a:stretch>
                    </p:blipFill>
                    <p:spPr>
                      <a:xfrm>
                        <a:off x="1619250" y="2060575"/>
                        <a:ext cx="5692775" cy="42545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872F5573-B013-40D0-8696-0D071B6A7A0F}"/>
              </a:ext>
            </a:extLst>
          </p:cNvPr>
          <p:cNvGraphicFramePr>
            <a:graphicFrameLocks noChangeAspect="1"/>
          </p:cNvGraphicFramePr>
          <p:nvPr>
            <p:extLst>
              <p:ext uri="{D42A27DB-BD31-4B8C-83A1-F6EECF244321}">
                <p14:modId xmlns:p14="http://schemas.microsoft.com/office/powerpoint/2010/main" val="2432110771"/>
              </p:ext>
            </p:extLst>
          </p:nvPr>
        </p:nvGraphicFramePr>
        <p:xfrm>
          <a:off x="1981200" y="2711450"/>
          <a:ext cx="5181600" cy="425450"/>
        </p:xfrm>
        <a:graphic>
          <a:graphicData uri="http://schemas.openxmlformats.org/presentationml/2006/ole">
            <mc:AlternateContent xmlns:mc="http://schemas.openxmlformats.org/markup-compatibility/2006">
              <mc:Choice xmlns:v="urn:schemas-microsoft-com:vml" Requires="v">
                <p:oleObj spid="_x0000_s302247" name="Formula" r:id="rId5" imgW="2354760" imgH="193320" progId="Equation.Ribbit">
                  <p:embed/>
                </p:oleObj>
              </mc:Choice>
              <mc:Fallback>
                <p:oleObj name="Formula" r:id="rId5" imgW="2354760" imgH="193320" progId="Equation.Ribbit">
                  <p:embed/>
                  <p:pic>
                    <p:nvPicPr>
                      <p:cNvPr id="5" name="对象 4">
                        <a:extLst>
                          <a:ext uri="{FF2B5EF4-FFF2-40B4-BE49-F238E27FC236}">
                            <a16:creationId xmlns:a16="http://schemas.microsoft.com/office/drawing/2014/main" id="{CC37A03D-D4FC-4C1E-8BAD-496BE2991DA0}"/>
                          </a:ext>
                        </a:extLst>
                      </p:cNvPr>
                      <p:cNvPicPr/>
                      <p:nvPr/>
                    </p:nvPicPr>
                    <p:blipFill>
                      <a:blip r:embed="rId6"/>
                      <a:stretch>
                        <a:fillRect/>
                      </a:stretch>
                    </p:blipFill>
                    <p:spPr>
                      <a:xfrm>
                        <a:off x="1981200" y="2711450"/>
                        <a:ext cx="5181600" cy="425450"/>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987ECB3B-C05F-4F15-BC51-AAC6F1892934}"/>
              </a:ext>
            </a:extLst>
          </p:cNvPr>
          <p:cNvSpPr txBox="1"/>
          <p:nvPr/>
        </p:nvSpPr>
        <p:spPr>
          <a:xfrm>
            <a:off x="467544" y="3210867"/>
            <a:ext cx="8517075"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No dependence on source location, fixed for LISA/Taiji constellation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8" name="文本框 7">
            <a:extLst>
              <a:ext uri="{FF2B5EF4-FFF2-40B4-BE49-F238E27FC236}">
                <a16:creationId xmlns:a16="http://schemas.microsoft.com/office/drawing/2014/main" id="{6A2D65A3-225D-42E9-9625-A16A3D37906B}"/>
              </a:ext>
            </a:extLst>
          </p:cNvPr>
          <p:cNvSpPr txBox="1"/>
          <p:nvPr/>
        </p:nvSpPr>
        <p:spPr>
          <a:xfrm>
            <a:off x="685800" y="4289207"/>
            <a:ext cx="3967753"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Doppler modulation, at 1mHz, </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9" name="对象 8">
            <a:extLst>
              <a:ext uri="{FF2B5EF4-FFF2-40B4-BE49-F238E27FC236}">
                <a16:creationId xmlns:a16="http://schemas.microsoft.com/office/drawing/2014/main" id="{CE45CC6A-9FEA-442C-8F8E-102EAB3C4BB3}"/>
              </a:ext>
            </a:extLst>
          </p:cNvPr>
          <p:cNvGraphicFramePr>
            <a:graphicFrameLocks noChangeAspect="1"/>
          </p:cNvGraphicFramePr>
          <p:nvPr>
            <p:extLst>
              <p:ext uri="{D42A27DB-BD31-4B8C-83A1-F6EECF244321}">
                <p14:modId xmlns:p14="http://schemas.microsoft.com/office/powerpoint/2010/main" val="4003496670"/>
              </p:ext>
            </p:extLst>
          </p:nvPr>
        </p:nvGraphicFramePr>
        <p:xfrm>
          <a:off x="4559538" y="4208091"/>
          <a:ext cx="2740025" cy="712788"/>
        </p:xfrm>
        <a:graphic>
          <a:graphicData uri="http://schemas.openxmlformats.org/presentationml/2006/ole">
            <mc:AlternateContent xmlns:mc="http://schemas.openxmlformats.org/markup-compatibility/2006">
              <mc:Choice xmlns:v="urn:schemas-microsoft-com:vml" Requires="v">
                <p:oleObj spid="_x0000_s302248" name="Formula" r:id="rId7" imgW="1145880" imgH="298800" progId="Equation.Ribbit">
                  <p:embed/>
                </p:oleObj>
              </mc:Choice>
              <mc:Fallback>
                <p:oleObj name="Formula" r:id="rId7" imgW="1145880" imgH="298800" progId="Equation.Ribbit">
                  <p:embed/>
                  <p:pic>
                    <p:nvPicPr>
                      <p:cNvPr id="14" name="对象 13">
                        <a:extLst>
                          <a:ext uri="{FF2B5EF4-FFF2-40B4-BE49-F238E27FC236}">
                            <a16:creationId xmlns:a16="http://schemas.microsoft.com/office/drawing/2014/main" id="{A60DE59F-E7BD-480B-B4B6-7EB0907F03B5}"/>
                          </a:ext>
                        </a:extLst>
                      </p:cNvPr>
                      <p:cNvPicPr/>
                      <p:nvPr/>
                    </p:nvPicPr>
                    <p:blipFill>
                      <a:blip r:embed="rId8"/>
                      <a:stretch>
                        <a:fillRect/>
                      </a:stretch>
                    </p:blipFill>
                    <p:spPr>
                      <a:xfrm>
                        <a:off x="4559538" y="4208091"/>
                        <a:ext cx="2740025" cy="712788"/>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968CCC27-993C-46C3-88C8-2D073F818848}"/>
              </a:ext>
            </a:extLst>
          </p:cNvPr>
          <p:cNvSpPr txBox="1"/>
          <p:nvPr/>
        </p:nvSpPr>
        <p:spPr>
          <a:xfrm>
            <a:off x="1092294" y="5892799"/>
            <a:ext cx="6394699" cy="461665"/>
          </a:xfrm>
          <a:prstGeom prst="rect">
            <a:avLst/>
          </a:prstGeom>
          <a:noFill/>
        </p:spPr>
        <p:txBody>
          <a:bodyPr wrap="none" rtlCol="0">
            <a:spAutoFit/>
          </a:bodyPr>
          <a:lstStyle/>
          <a:p>
            <a:r>
              <a:rPr lang="en-US" altLang="zh-CN" sz="2400" dirty="0">
                <a:solidFill>
                  <a:srgbClr val="FF0000"/>
                </a:solidFill>
                <a:latin typeface="华文楷体" panose="02010600040101010101" pitchFamily="2" charset="-122"/>
                <a:ea typeface="华文楷体" panose="02010600040101010101" pitchFamily="2" charset="-122"/>
              </a:rPr>
              <a:t>Amplitude modulation is effective below </a:t>
            </a:r>
            <a:r>
              <a:rPr lang="en-US" altLang="zh-CN" sz="2400" dirty="0" err="1">
                <a:solidFill>
                  <a:srgbClr val="FF0000"/>
                </a:solidFill>
                <a:latin typeface="华文楷体" panose="02010600040101010101" pitchFamily="2" charset="-122"/>
                <a:ea typeface="华文楷体" panose="02010600040101010101" pitchFamily="2" charset="-122"/>
              </a:rPr>
              <a:t>mHz</a:t>
            </a:r>
            <a:r>
              <a:rPr lang="en-US" altLang="zh-CN" sz="2400" dirty="0">
                <a:solidFill>
                  <a:srgbClr val="FF0000"/>
                </a:solidFill>
                <a:latin typeface="华文楷体" panose="02010600040101010101" pitchFamily="2" charset="-122"/>
                <a:ea typeface="华文楷体" panose="02010600040101010101" pitchFamily="2" charset="-122"/>
              </a:rPr>
              <a:t> band</a:t>
            </a:r>
            <a:endParaRPr lang="zh-CN" altLang="en-US" sz="2400" dirty="0">
              <a:solidFill>
                <a:srgbClr val="FF0000"/>
              </a:solidFill>
              <a:latin typeface="华文楷体" panose="02010600040101010101" pitchFamily="2" charset="-122"/>
              <a:ea typeface="华文楷体" panose="02010600040101010101" pitchFamily="2" charset="-122"/>
            </a:endParaRPr>
          </a:p>
        </p:txBody>
      </p:sp>
      <p:sp>
        <p:nvSpPr>
          <p:cNvPr id="11" name="文本框 10">
            <a:extLst>
              <a:ext uri="{FF2B5EF4-FFF2-40B4-BE49-F238E27FC236}">
                <a16:creationId xmlns:a16="http://schemas.microsoft.com/office/drawing/2014/main" id="{0A937E7E-E3EA-418F-BA60-A9DE1C44E6F9}"/>
              </a:ext>
            </a:extLst>
          </p:cNvPr>
          <p:cNvSpPr txBox="1"/>
          <p:nvPr/>
        </p:nvSpPr>
        <p:spPr>
          <a:xfrm>
            <a:off x="5304644" y="3699455"/>
            <a:ext cx="2991525" cy="400110"/>
          </a:xfrm>
          <a:prstGeom prst="rect">
            <a:avLst/>
          </a:prstGeom>
          <a:noFill/>
        </p:spPr>
        <p:txBody>
          <a:bodyPr wrap="none" rtlCol="0">
            <a:spAutoFit/>
          </a:bodyPr>
          <a:lstStyle/>
          <a:p>
            <a:r>
              <a:rPr lang="en-US" altLang="zh-CN" sz="2000" dirty="0">
                <a:solidFill>
                  <a:schemeClr val="tx2"/>
                </a:solidFill>
                <a:latin typeface="+mn-lt"/>
              </a:rPr>
              <a:t>Cutler 1998, PRD </a:t>
            </a:r>
            <a:r>
              <a:rPr lang="en-US" altLang="zh-CN" sz="2000" b="1" dirty="0">
                <a:solidFill>
                  <a:schemeClr val="tx2"/>
                </a:solidFill>
                <a:latin typeface="+mn-lt"/>
              </a:rPr>
              <a:t>57</a:t>
            </a:r>
            <a:r>
              <a:rPr lang="en-US" altLang="zh-CN" sz="2000" dirty="0">
                <a:solidFill>
                  <a:schemeClr val="tx2"/>
                </a:solidFill>
                <a:latin typeface="+mn-lt"/>
              </a:rPr>
              <a:t>, 7089</a:t>
            </a:r>
          </a:p>
        </p:txBody>
      </p:sp>
    </p:spTree>
    <p:extLst>
      <p:ext uri="{BB962C8B-B14F-4D97-AF65-F5344CB8AC3E}">
        <p14:creationId xmlns:p14="http://schemas.microsoft.com/office/powerpoint/2010/main" val="841371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BBE4E54-FA90-4762-9C9B-C790CD962705}"/>
              </a:ext>
            </a:extLst>
          </p:cNvPr>
          <p:cNvSpPr>
            <a:spLocks noGrp="1"/>
          </p:cNvSpPr>
          <p:nvPr>
            <p:ph idx="1"/>
          </p:nvPr>
        </p:nvSpPr>
        <p:spPr/>
        <p:txBody>
          <a:bodyPr/>
          <a:lstStyle/>
          <a:p>
            <a:r>
              <a:rPr lang="en-US" altLang="zh-CN" dirty="0"/>
              <a:t>Detectors R and C</a:t>
            </a:r>
            <a:endParaRPr lang="zh-CN" altLang="en-US" dirty="0"/>
          </a:p>
        </p:txBody>
      </p:sp>
      <p:sp>
        <p:nvSpPr>
          <p:cNvPr id="3" name="标题 2">
            <a:extLst>
              <a:ext uri="{FF2B5EF4-FFF2-40B4-BE49-F238E27FC236}">
                <a16:creationId xmlns:a16="http://schemas.microsoft.com/office/drawing/2014/main" id="{4C5E8420-5E2D-46F0-850D-3A7B7EF8E462}"/>
              </a:ext>
            </a:extLst>
          </p:cNvPr>
          <p:cNvSpPr>
            <a:spLocks noGrp="1"/>
          </p:cNvSpPr>
          <p:nvPr>
            <p:ph type="title"/>
          </p:nvPr>
        </p:nvSpPr>
        <p:spPr/>
        <p:txBody>
          <a:bodyPr/>
          <a:lstStyle/>
          <a:p>
            <a:r>
              <a:rPr lang="en-US" altLang="zh-CN" dirty="0"/>
              <a:t>Doppler/Amplitude modulations</a:t>
            </a:r>
            <a:endParaRPr lang="zh-CN" altLang="en-US" dirty="0"/>
          </a:p>
        </p:txBody>
      </p:sp>
      <p:sp>
        <p:nvSpPr>
          <p:cNvPr id="4" name="灯片编号占位符 3">
            <a:extLst>
              <a:ext uri="{FF2B5EF4-FFF2-40B4-BE49-F238E27FC236}">
                <a16:creationId xmlns:a16="http://schemas.microsoft.com/office/drawing/2014/main" id="{833BD674-6777-44A3-9B1D-1275254DDF87}"/>
              </a:ext>
            </a:extLst>
          </p:cNvPr>
          <p:cNvSpPr>
            <a:spLocks noGrp="1"/>
          </p:cNvSpPr>
          <p:nvPr>
            <p:ph type="sldNum" sz="quarter" idx="10"/>
          </p:nvPr>
        </p:nvSpPr>
        <p:spPr/>
        <p:txBody>
          <a:bodyPr/>
          <a:lstStyle/>
          <a:p>
            <a:pPr>
              <a:defRPr/>
            </a:pPr>
            <a:fld id="{F98B39E4-8372-4469-AA3E-0586529E5B05}" type="slidenum">
              <a:rPr lang="zh-CN" altLang="en-US" smtClean="0"/>
              <a:pPr>
                <a:defRPr/>
              </a:pPr>
              <a:t>48</a:t>
            </a:fld>
            <a:endParaRPr lang="zh-CN" altLang="en-US"/>
          </a:p>
        </p:txBody>
      </p:sp>
      <p:pic>
        <p:nvPicPr>
          <p:cNvPr id="5" name="图片 4">
            <a:extLst>
              <a:ext uri="{FF2B5EF4-FFF2-40B4-BE49-F238E27FC236}">
                <a16:creationId xmlns:a16="http://schemas.microsoft.com/office/drawing/2014/main" id="{B0A4485E-1682-465F-99F6-C0653FA381AE}"/>
              </a:ext>
            </a:extLst>
          </p:cNvPr>
          <p:cNvPicPr>
            <a:picLocks noChangeAspect="1"/>
          </p:cNvPicPr>
          <p:nvPr/>
        </p:nvPicPr>
        <p:blipFill>
          <a:blip r:embed="rId3"/>
          <a:stretch>
            <a:fillRect/>
          </a:stretch>
        </p:blipFill>
        <p:spPr>
          <a:xfrm>
            <a:off x="1187624" y="1988840"/>
            <a:ext cx="7003387" cy="3886537"/>
          </a:xfrm>
          <a:prstGeom prst="rect">
            <a:avLst/>
          </a:prstGeom>
        </p:spPr>
      </p:pic>
      <p:sp>
        <p:nvSpPr>
          <p:cNvPr id="6" name="文本框 5">
            <a:extLst>
              <a:ext uri="{FF2B5EF4-FFF2-40B4-BE49-F238E27FC236}">
                <a16:creationId xmlns:a16="http://schemas.microsoft.com/office/drawing/2014/main" id="{705888B6-3E33-4163-9549-AB9472BC5A64}"/>
              </a:ext>
            </a:extLst>
          </p:cNvPr>
          <p:cNvSpPr txBox="1"/>
          <p:nvPr/>
        </p:nvSpPr>
        <p:spPr>
          <a:xfrm>
            <a:off x="862814" y="2416912"/>
            <a:ext cx="553998" cy="2407069"/>
          </a:xfrm>
          <a:prstGeom prst="rect">
            <a:avLst/>
          </a:prstGeom>
          <a:noFill/>
        </p:spPr>
        <p:txBody>
          <a:bodyPr vert="eaVert"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Angular Resolution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7" name="对象 6">
            <a:extLst>
              <a:ext uri="{FF2B5EF4-FFF2-40B4-BE49-F238E27FC236}">
                <a16:creationId xmlns:a16="http://schemas.microsoft.com/office/drawing/2014/main" id="{993B9342-A663-449B-AC5D-93FACF8428C7}"/>
              </a:ext>
            </a:extLst>
          </p:cNvPr>
          <p:cNvGraphicFramePr>
            <a:graphicFrameLocks noChangeAspect="1"/>
          </p:cNvGraphicFramePr>
          <p:nvPr>
            <p:extLst>
              <p:ext uri="{D42A27DB-BD31-4B8C-83A1-F6EECF244321}">
                <p14:modId xmlns:p14="http://schemas.microsoft.com/office/powerpoint/2010/main" val="234783383"/>
              </p:ext>
            </p:extLst>
          </p:nvPr>
        </p:nvGraphicFramePr>
        <p:xfrm>
          <a:off x="366437" y="3429000"/>
          <a:ext cx="553998" cy="382891"/>
        </p:xfrm>
        <a:graphic>
          <a:graphicData uri="http://schemas.openxmlformats.org/presentationml/2006/ole">
            <mc:AlternateContent xmlns:mc="http://schemas.openxmlformats.org/markup-compatibility/2006">
              <mc:Choice xmlns:v="urn:schemas-microsoft-com:vml" Requires="v">
                <p:oleObj spid="_x0000_s303155" name="Formula" r:id="rId4" imgW="232560" imgH="160200" progId="Equation.Ribbit">
                  <p:embed/>
                </p:oleObj>
              </mc:Choice>
              <mc:Fallback>
                <p:oleObj name="Formula" r:id="rId4" imgW="232560" imgH="160200" progId="Equation.Ribbit">
                  <p:embed/>
                  <p:pic>
                    <p:nvPicPr>
                      <p:cNvPr id="9" name="对象 8">
                        <a:extLst>
                          <a:ext uri="{FF2B5EF4-FFF2-40B4-BE49-F238E27FC236}">
                            <a16:creationId xmlns:a16="http://schemas.microsoft.com/office/drawing/2014/main" id="{CCB8BD22-1E7A-4749-B520-CC6B435F96D3}"/>
                          </a:ext>
                        </a:extLst>
                      </p:cNvPr>
                      <p:cNvPicPr/>
                      <p:nvPr/>
                    </p:nvPicPr>
                    <p:blipFill>
                      <a:blip r:embed="rId5"/>
                      <a:stretch>
                        <a:fillRect/>
                      </a:stretch>
                    </p:blipFill>
                    <p:spPr>
                      <a:xfrm>
                        <a:off x="366437" y="3429000"/>
                        <a:ext cx="553998" cy="382891"/>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5989C1AA-55AD-4146-A048-CF266D3F1783}"/>
              </a:ext>
            </a:extLst>
          </p:cNvPr>
          <p:cNvSpPr txBox="1"/>
          <p:nvPr/>
        </p:nvSpPr>
        <p:spPr>
          <a:xfrm>
            <a:off x="811713" y="6402629"/>
            <a:ext cx="6273384" cy="400110"/>
          </a:xfrm>
          <a:prstGeom prst="rect">
            <a:avLst/>
          </a:prstGeom>
          <a:noFill/>
        </p:spPr>
        <p:txBody>
          <a:bodyPr wrap="none" rtlCol="0">
            <a:spAutoFit/>
          </a:bodyPr>
          <a:lstStyle/>
          <a:p>
            <a:r>
              <a:rPr lang="en-US" altLang="zh-CN" sz="2000" dirty="0">
                <a:solidFill>
                  <a:schemeClr val="tx2"/>
                </a:solidFill>
                <a:latin typeface="+mn-lt"/>
              </a:rPr>
              <a:t>Zhang, Gong, Liu, Wang &amp; Zhang 2021, PRD </a:t>
            </a:r>
            <a:r>
              <a:rPr lang="en-US" altLang="zh-CN" sz="2000" b="1" dirty="0">
                <a:solidFill>
                  <a:schemeClr val="tx2"/>
                </a:solidFill>
                <a:latin typeface="+mn-lt"/>
              </a:rPr>
              <a:t>103</a:t>
            </a:r>
            <a:r>
              <a:rPr lang="en-US" altLang="zh-CN" sz="2000" dirty="0">
                <a:solidFill>
                  <a:schemeClr val="tx2"/>
                </a:solidFill>
                <a:latin typeface="+mn-lt"/>
              </a:rPr>
              <a:t>, 103013</a:t>
            </a:r>
            <a:endParaRPr lang="zh-CN" altLang="en-US" sz="2000" dirty="0">
              <a:solidFill>
                <a:schemeClr val="tx2"/>
              </a:solidFill>
              <a:latin typeface="+mn-lt"/>
            </a:endParaRPr>
          </a:p>
        </p:txBody>
      </p:sp>
      <p:sp>
        <p:nvSpPr>
          <p:cNvPr id="9" name="文本框 8">
            <a:extLst>
              <a:ext uri="{FF2B5EF4-FFF2-40B4-BE49-F238E27FC236}">
                <a16:creationId xmlns:a16="http://schemas.microsoft.com/office/drawing/2014/main" id="{814157A4-732F-434C-A42E-55E3BB4073CD}"/>
              </a:ext>
            </a:extLst>
          </p:cNvPr>
          <p:cNvSpPr txBox="1"/>
          <p:nvPr/>
        </p:nvSpPr>
        <p:spPr>
          <a:xfrm>
            <a:off x="1187624" y="5805112"/>
            <a:ext cx="3204723"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Same order of magnitude</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59520219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558636F-19A7-4FC3-A957-64215E04446A}"/>
              </a:ext>
            </a:extLst>
          </p:cNvPr>
          <p:cNvSpPr>
            <a:spLocks noGrp="1"/>
          </p:cNvSpPr>
          <p:nvPr>
            <p:ph idx="1"/>
          </p:nvPr>
        </p:nvSpPr>
        <p:spPr/>
        <p:txBody>
          <a:bodyPr/>
          <a:lstStyle/>
          <a:p>
            <a:r>
              <a:rPr lang="en-US" altLang="zh-CN" dirty="0"/>
              <a:t>Sky map for angular resolutions</a:t>
            </a:r>
            <a:endParaRPr lang="zh-CN" altLang="en-US" dirty="0"/>
          </a:p>
        </p:txBody>
      </p:sp>
      <p:sp>
        <p:nvSpPr>
          <p:cNvPr id="3" name="标题 2">
            <a:extLst>
              <a:ext uri="{FF2B5EF4-FFF2-40B4-BE49-F238E27FC236}">
                <a16:creationId xmlns:a16="http://schemas.microsoft.com/office/drawing/2014/main" id="{5CACAF73-B320-4771-BF5B-2133F3EE9151}"/>
              </a:ext>
            </a:extLst>
          </p:cNvPr>
          <p:cNvSpPr>
            <a:spLocks noGrp="1"/>
          </p:cNvSpPr>
          <p:nvPr>
            <p:ph type="title"/>
          </p:nvPr>
        </p:nvSpPr>
        <p:spPr/>
        <p:txBody>
          <a:bodyPr/>
          <a:lstStyle/>
          <a:p>
            <a:r>
              <a:rPr lang="en-US" altLang="zh-CN" dirty="0"/>
              <a:t>Doppler/Amplitude modulations</a:t>
            </a:r>
            <a:endParaRPr lang="zh-CN" altLang="en-US" dirty="0"/>
          </a:p>
        </p:txBody>
      </p:sp>
      <p:sp>
        <p:nvSpPr>
          <p:cNvPr id="4" name="灯片编号占位符 3">
            <a:extLst>
              <a:ext uri="{FF2B5EF4-FFF2-40B4-BE49-F238E27FC236}">
                <a16:creationId xmlns:a16="http://schemas.microsoft.com/office/drawing/2014/main" id="{88D481F6-A739-42C1-B0DB-D44DCAC1A65A}"/>
              </a:ext>
            </a:extLst>
          </p:cNvPr>
          <p:cNvSpPr>
            <a:spLocks noGrp="1"/>
          </p:cNvSpPr>
          <p:nvPr>
            <p:ph type="sldNum" sz="quarter" idx="10"/>
          </p:nvPr>
        </p:nvSpPr>
        <p:spPr/>
        <p:txBody>
          <a:bodyPr/>
          <a:lstStyle/>
          <a:p>
            <a:pPr>
              <a:defRPr/>
            </a:pPr>
            <a:fld id="{F98B39E4-8372-4469-AA3E-0586529E5B05}" type="slidenum">
              <a:rPr lang="zh-CN" altLang="en-US" smtClean="0"/>
              <a:pPr>
                <a:defRPr/>
              </a:pPr>
              <a:t>49</a:t>
            </a:fld>
            <a:endParaRPr lang="zh-CN" altLang="en-US"/>
          </a:p>
        </p:txBody>
      </p:sp>
      <p:sp>
        <p:nvSpPr>
          <p:cNvPr id="5" name="文本框 4">
            <a:extLst>
              <a:ext uri="{FF2B5EF4-FFF2-40B4-BE49-F238E27FC236}">
                <a16:creationId xmlns:a16="http://schemas.microsoft.com/office/drawing/2014/main" id="{A20A74FC-1E7A-440B-9772-2C9E71BCE999}"/>
              </a:ext>
            </a:extLst>
          </p:cNvPr>
          <p:cNvSpPr txBox="1"/>
          <p:nvPr/>
        </p:nvSpPr>
        <p:spPr>
          <a:xfrm>
            <a:off x="811713" y="6402629"/>
            <a:ext cx="6273384" cy="400110"/>
          </a:xfrm>
          <a:prstGeom prst="rect">
            <a:avLst/>
          </a:prstGeom>
          <a:noFill/>
        </p:spPr>
        <p:txBody>
          <a:bodyPr wrap="none" rtlCol="0">
            <a:spAutoFit/>
          </a:bodyPr>
          <a:lstStyle/>
          <a:p>
            <a:r>
              <a:rPr lang="en-US" altLang="zh-CN" sz="2000" dirty="0">
                <a:solidFill>
                  <a:schemeClr val="tx2"/>
                </a:solidFill>
                <a:latin typeface="+mn-lt"/>
              </a:rPr>
              <a:t>Zhang, Gong, Liu, Wang &amp; Zhang 2021, PRD </a:t>
            </a:r>
            <a:r>
              <a:rPr lang="en-US" altLang="zh-CN" sz="2000" b="1" dirty="0">
                <a:solidFill>
                  <a:schemeClr val="tx2"/>
                </a:solidFill>
                <a:latin typeface="+mn-lt"/>
              </a:rPr>
              <a:t>103</a:t>
            </a:r>
            <a:r>
              <a:rPr lang="en-US" altLang="zh-CN" sz="2000" dirty="0">
                <a:solidFill>
                  <a:schemeClr val="tx2"/>
                </a:solidFill>
                <a:latin typeface="+mn-lt"/>
              </a:rPr>
              <a:t>, 103013</a:t>
            </a:r>
            <a:endParaRPr lang="zh-CN" altLang="en-US" sz="2000" dirty="0">
              <a:solidFill>
                <a:schemeClr val="tx2"/>
              </a:solidFill>
              <a:latin typeface="+mn-lt"/>
            </a:endParaRPr>
          </a:p>
        </p:txBody>
      </p:sp>
      <p:pic>
        <p:nvPicPr>
          <p:cNvPr id="6" name="图片 5">
            <a:extLst>
              <a:ext uri="{FF2B5EF4-FFF2-40B4-BE49-F238E27FC236}">
                <a16:creationId xmlns:a16="http://schemas.microsoft.com/office/drawing/2014/main" id="{D2997B28-2E4B-472E-A7A6-02A91669FD8E}"/>
              </a:ext>
            </a:extLst>
          </p:cNvPr>
          <p:cNvPicPr>
            <a:picLocks noChangeAspect="1"/>
          </p:cNvPicPr>
          <p:nvPr/>
        </p:nvPicPr>
        <p:blipFill>
          <a:blip r:embed="rId3"/>
          <a:stretch>
            <a:fillRect/>
          </a:stretch>
        </p:blipFill>
        <p:spPr>
          <a:xfrm>
            <a:off x="1497557" y="1843488"/>
            <a:ext cx="5584433" cy="4324436"/>
          </a:xfrm>
          <a:prstGeom prst="rect">
            <a:avLst/>
          </a:prstGeom>
        </p:spPr>
      </p:pic>
      <p:sp>
        <p:nvSpPr>
          <p:cNvPr id="7" name="文本框 6">
            <a:extLst>
              <a:ext uri="{FF2B5EF4-FFF2-40B4-BE49-F238E27FC236}">
                <a16:creationId xmlns:a16="http://schemas.microsoft.com/office/drawing/2014/main" id="{B0416BA6-6777-46C6-B585-D191DA40B373}"/>
              </a:ext>
            </a:extLst>
          </p:cNvPr>
          <p:cNvSpPr txBox="1"/>
          <p:nvPr/>
        </p:nvSpPr>
        <p:spPr>
          <a:xfrm>
            <a:off x="2075192" y="5974060"/>
            <a:ext cx="133562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LISA-like</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8" name="文本框 7">
            <a:extLst>
              <a:ext uri="{FF2B5EF4-FFF2-40B4-BE49-F238E27FC236}">
                <a16:creationId xmlns:a16="http://schemas.microsoft.com/office/drawing/2014/main" id="{D9859714-E4ED-4F64-9D37-DE1AB7D80103}"/>
              </a:ext>
            </a:extLst>
          </p:cNvPr>
          <p:cNvSpPr txBox="1"/>
          <p:nvPr/>
        </p:nvSpPr>
        <p:spPr>
          <a:xfrm>
            <a:off x="4756843" y="5955288"/>
            <a:ext cx="1701107" cy="461665"/>
          </a:xfrm>
          <a:prstGeom prst="rect">
            <a:avLst/>
          </a:prstGeom>
          <a:noFill/>
        </p:spPr>
        <p:txBody>
          <a:bodyPr wrap="none" rtlCol="0">
            <a:spAutoFit/>
          </a:bodyPr>
          <a:lstStyle/>
          <a:p>
            <a:r>
              <a:rPr lang="en-US" altLang="zh-CN" sz="2400" dirty="0" err="1">
                <a:solidFill>
                  <a:schemeClr val="bg1">
                    <a:lumMod val="60000"/>
                    <a:lumOff val="40000"/>
                  </a:schemeClr>
                </a:solidFill>
                <a:latin typeface="华文楷体" panose="02010600040101010101" pitchFamily="2" charset="-122"/>
                <a:ea typeface="华文楷体" panose="02010600040101010101" pitchFamily="2" charset="-122"/>
              </a:rPr>
              <a:t>TianQin</a:t>
            </a:r>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-like</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189625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Gravitational Universe</a:t>
            </a:r>
            <a:endParaRPr lang="zh-CN" altLang="en-US" dirty="0"/>
          </a:p>
        </p:txBody>
      </p:sp>
      <p:sp>
        <p:nvSpPr>
          <p:cNvPr id="3" name="内容占位符 2"/>
          <p:cNvSpPr>
            <a:spLocks noGrp="1"/>
          </p:cNvSpPr>
          <p:nvPr>
            <p:ph idx="1"/>
          </p:nvPr>
        </p:nvSpPr>
        <p:spPr>
          <a:xfrm>
            <a:off x="611560" y="1028415"/>
            <a:ext cx="8280920" cy="4835525"/>
          </a:xfrm>
        </p:spPr>
        <p:txBody>
          <a:bodyPr/>
          <a:lstStyle/>
          <a:p>
            <a:r>
              <a:rPr lang="en-US" altLang="zh-CN" dirty="0"/>
              <a:t>Opens a new window to uncover the Universe</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The dawn of multi-band/multi-messenger astronomy</a:t>
            </a: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772816"/>
            <a:ext cx="3789040" cy="378904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134" y="1628800"/>
            <a:ext cx="3146316" cy="2065871"/>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1624" y="3475040"/>
            <a:ext cx="1644721" cy="2234208"/>
          </a:xfrm>
          <a:prstGeom prst="rect">
            <a:avLst/>
          </a:prstGeom>
        </p:spPr>
      </p:pic>
      <p:sp>
        <p:nvSpPr>
          <p:cNvPr id="5" name="文本框 4">
            <a:extLst>
              <a:ext uri="{FF2B5EF4-FFF2-40B4-BE49-F238E27FC236}">
                <a16:creationId xmlns:a16="http://schemas.microsoft.com/office/drawing/2014/main" id="{D0957939-4C14-4B60-B4C3-FA9E85F1E6DE}"/>
              </a:ext>
            </a:extLst>
          </p:cNvPr>
          <p:cNvSpPr txBox="1"/>
          <p:nvPr/>
        </p:nvSpPr>
        <p:spPr>
          <a:xfrm>
            <a:off x="6372200" y="6282280"/>
            <a:ext cx="1965603" cy="400110"/>
          </a:xfrm>
          <a:prstGeom prst="rect">
            <a:avLst/>
          </a:prstGeom>
          <a:noFill/>
        </p:spPr>
        <p:txBody>
          <a:bodyPr wrap="none" rtlCol="0">
            <a:spAutoFit/>
          </a:bodyPr>
          <a:lstStyle/>
          <a:p>
            <a:r>
              <a:rPr lang="en-US" altLang="zh-CN" sz="2000" dirty="0" err="1">
                <a:solidFill>
                  <a:schemeClr val="tx2"/>
                </a:solidFill>
                <a:latin typeface="华文楷体" panose="02010600040101010101" pitchFamily="2" charset="-122"/>
                <a:ea typeface="华文楷体" panose="02010600040101010101" pitchFamily="2" charset="-122"/>
              </a:rPr>
              <a:t>eLISA</a:t>
            </a:r>
            <a:r>
              <a:rPr lang="en-US" altLang="zh-CN" sz="2000" dirty="0">
                <a:solidFill>
                  <a:schemeClr val="tx2"/>
                </a:solidFill>
                <a:latin typeface="华文楷体" panose="02010600040101010101" pitchFamily="2" charset="-122"/>
                <a:ea typeface="华文楷体" panose="02010600040101010101" pitchFamily="2" charset="-122"/>
              </a:rPr>
              <a:t>, 1305.5720</a:t>
            </a:r>
            <a:endParaRPr lang="zh-CN" altLang="en-US" sz="2000" dirty="0">
              <a:solidFill>
                <a:schemeClr val="tx2"/>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400307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6A5EEB2-F92C-4C24-A512-61555DF23AFA}"/>
              </a:ext>
            </a:extLst>
          </p:cNvPr>
          <p:cNvSpPr>
            <a:spLocks noGrp="1"/>
          </p:cNvSpPr>
          <p:nvPr>
            <p:ph idx="1"/>
          </p:nvPr>
        </p:nvSpPr>
        <p:spPr>
          <a:xfrm>
            <a:off x="685800" y="980728"/>
            <a:ext cx="7772400" cy="4835525"/>
          </a:xfrm>
        </p:spPr>
        <p:txBody>
          <a:bodyPr/>
          <a:lstStyle/>
          <a:p>
            <a:r>
              <a:rPr lang="en-US" altLang="zh-CN" dirty="0"/>
              <a:t>Fisher information matrix (FIM): low frequency limit</a:t>
            </a:r>
            <a:endParaRPr lang="zh-CN" altLang="en-US" dirty="0"/>
          </a:p>
        </p:txBody>
      </p:sp>
      <p:sp>
        <p:nvSpPr>
          <p:cNvPr id="3" name="标题 2">
            <a:extLst>
              <a:ext uri="{FF2B5EF4-FFF2-40B4-BE49-F238E27FC236}">
                <a16:creationId xmlns:a16="http://schemas.microsoft.com/office/drawing/2014/main" id="{CB525DD5-7A2C-4A59-945A-41D589A7DF93}"/>
              </a:ext>
            </a:extLst>
          </p:cNvPr>
          <p:cNvSpPr>
            <a:spLocks noGrp="1"/>
          </p:cNvSpPr>
          <p:nvPr>
            <p:ph type="title"/>
          </p:nvPr>
        </p:nvSpPr>
        <p:spPr/>
        <p:txBody>
          <a:bodyPr/>
          <a:lstStyle/>
          <a:p>
            <a:r>
              <a:rPr lang="en-US" altLang="zh-CN" dirty="0"/>
              <a:t>Parameter Estimation</a:t>
            </a:r>
            <a:endParaRPr lang="zh-CN" altLang="en-US" dirty="0"/>
          </a:p>
        </p:txBody>
      </p:sp>
      <p:sp>
        <p:nvSpPr>
          <p:cNvPr id="4" name="灯片编号占位符 3">
            <a:extLst>
              <a:ext uri="{FF2B5EF4-FFF2-40B4-BE49-F238E27FC236}">
                <a16:creationId xmlns:a16="http://schemas.microsoft.com/office/drawing/2014/main" id="{059E3FC7-871C-447C-9BC0-47A46A10A280}"/>
              </a:ext>
            </a:extLst>
          </p:cNvPr>
          <p:cNvSpPr>
            <a:spLocks noGrp="1"/>
          </p:cNvSpPr>
          <p:nvPr>
            <p:ph type="sldNum" sz="quarter" idx="10"/>
          </p:nvPr>
        </p:nvSpPr>
        <p:spPr/>
        <p:txBody>
          <a:bodyPr/>
          <a:lstStyle/>
          <a:p>
            <a:pPr>
              <a:defRPr/>
            </a:pPr>
            <a:fld id="{F98B39E4-8372-4469-AA3E-0586529E5B05}" type="slidenum">
              <a:rPr lang="zh-CN" altLang="en-US" smtClean="0"/>
              <a:pPr>
                <a:defRPr/>
              </a:pPr>
              <a:t>50</a:t>
            </a:fld>
            <a:endParaRPr lang="zh-CN" altLang="en-US"/>
          </a:p>
        </p:txBody>
      </p:sp>
      <p:graphicFrame>
        <p:nvGraphicFramePr>
          <p:cNvPr id="5" name="对象 4">
            <a:extLst>
              <a:ext uri="{FF2B5EF4-FFF2-40B4-BE49-F238E27FC236}">
                <a16:creationId xmlns:a16="http://schemas.microsoft.com/office/drawing/2014/main" id="{2A4BFBEA-CC11-4063-9F3A-3116FFE711C9}"/>
              </a:ext>
            </a:extLst>
          </p:cNvPr>
          <p:cNvGraphicFramePr>
            <a:graphicFrameLocks noChangeAspect="1"/>
          </p:cNvGraphicFramePr>
          <p:nvPr>
            <p:extLst>
              <p:ext uri="{D42A27DB-BD31-4B8C-83A1-F6EECF244321}">
                <p14:modId xmlns:p14="http://schemas.microsoft.com/office/powerpoint/2010/main" val="2819439862"/>
              </p:ext>
            </p:extLst>
          </p:nvPr>
        </p:nvGraphicFramePr>
        <p:xfrm>
          <a:off x="2339752" y="2106216"/>
          <a:ext cx="3455987" cy="401637"/>
        </p:xfrm>
        <a:graphic>
          <a:graphicData uri="http://schemas.openxmlformats.org/presentationml/2006/ole">
            <mc:AlternateContent xmlns:mc="http://schemas.openxmlformats.org/markup-compatibility/2006">
              <mc:Choice xmlns:v="urn:schemas-microsoft-com:vml" Requires="v">
                <p:oleObj spid="_x0000_s304328" name="Formula" r:id="rId3" imgW="1569960" imgH="182880" progId="Equation.Ribbit">
                  <p:embed/>
                </p:oleObj>
              </mc:Choice>
              <mc:Fallback>
                <p:oleObj name="Formula" r:id="rId3" imgW="1569960" imgH="182880" progId="Equation.Ribbit">
                  <p:embed/>
                  <p:pic>
                    <p:nvPicPr>
                      <p:cNvPr id="6" name="对象 5">
                        <a:extLst>
                          <a:ext uri="{FF2B5EF4-FFF2-40B4-BE49-F238E27FC236}">
                            <a16:creationId xmlns:a16="http://schemas.microsoft.com/office/drawing/2014/main" id="{872F5573-B013-40D0-8696-0D071B6A7A0F}"/>
                          </a:ext>
                        </a:extLst>
                      </p:cNvPr>
                      <p:cNvPicPr/>
                      <p:nvPr/>
                    </p:nvPicPr>
                    <p:blipFill>
                      <a:blip r:embed="rId4"/>
                      <a:stretch>
                        <a:fillRect/>
                      </a:stretch>
                    </p:blipFill>
                    <p:spPr>
                      <a:xfrm>
                        <a:off x="2339752" y="2106216"/>
                        <a:ext cx="3455987" cy="401637"/>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574D14A8-7873-42F9-81D6-050C146B4B2F}"/>
              </a:ext>
            </a:extLst>
          </p:cNvPr>
          <p:cNvGraphicFramePr>
            <a:graphicFrameLocks noChangeAspect="1"/>
          </p:cNvGraphicFramePr>
          <p:nvPr>
            <p:extLst>
              <p:ext uri="{D42A27DB-BD31-4B8C-83A1-F6EECF244321}">
                <p14:modId xmlns:p14="http://schemas.microsoft.com/office/powerpoint/2010/main" val="1427957446"/>
              </p:ext>
            </p:extLst>
          </p:nvPr>
        </p:nvGraphicFramePr>
        <p:xfrm>
          <a:off x="176930" y="2625842"/>
          <a:ext cx="8790140" cy="777584"/>
        </p:xfrm>
        <a:graphic>
          <a:graphicData uri="http://schemas.openxmlformats.org/presentationml/2006/ole">
            <mc:AlternateContent xmlns:mc="http://schemas.openxmlformats.org/markup-compatibility/2006">
              <mc:Choice xmlns:v="urn:schemas-microsoft-com:vml" Requires="v">
                <p:oleObj spid="_x0000_s304329" name="Formula" r:id="rId5" imgW="4418640" imgH="390240" progId="Equation.Ribbit">
                  <p:embed/>
                </p:oleObj>
              </mc:Choice>
              <mc:Fallback>
                <p:oleObj name="Formula" r:id="rId5" imgW="4418640" imgH="390240" progId="Equation.Ribbit">
                  <p:embed/>
                  <p:pic>
                    <p:nvPicPr>
                      <p:cNvPr id="5" name="对象 4">
                        <a:extLst>
                          <a:ext uri="{FF2B5EF4-FFF2-40B4-BE49-F238E27FC236}">
                            <a16:creationId xmlns:a16="http://schemas.microsoft.com/office/drawing/2014/main" id="{2A4BFBEA-CC11-4063-9F3A-3116FFE711C9}"/>
                          </a:ext>
                        </a:extLst>
                      </p:cNvPr>
                      <p:cNvPicPr/>
                      <p:nvPr/>
                    </p:nvPicPr>
                    <p:blipFill>
                      <a:blip r:embed="rId6"/>
                      <a:stretch>
                        <a:fillRect/>
                      </a:stretch>
                    </p:blipFill>
                    <p:spPr>
                      <a:xfrm>
                        <a:off x="176930" y="2625842"/>
                        <a:ext cx="8790140" cy="777584"/>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D5056922-0DB0-4FCC-AFE1-4BFE3BCAFA96}"/>
              </a:ext>
            </a:extLst>
          </p:cNvPr>
          <p:cNvSpPr txBox="1"/>
          <p:nvPr/>
        </p:nvSpPr>
        <p:spPr>
          <a:xfrm>
            <a:off x="330285" y="3925419"/>
            <a:ext cx="1572866"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LISA/Taiji:</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8" name="对象 7">
            <a:extLst>
              <a:ext uri="{FF2B5EF4-FFF2-40B4-BE49-F238E27FC236}">
                <a16:creationId xmlns:a16="http://schemas.microsoft.com/office/drawing/2014/main" id="{13DE5545-521B-4089-B548-979775F179D0}"/>
              </a:ext>
            </a:extLst>
          </p:cNvPr>
          <p:cNvGraphicFramePr>
            <a:graphicFrameLocks noChangeAspect="1"/>
          </p:cNvGraphicFramePr>
          <p:nvPr>
            <p:extLst>
              <p:ext uri="{D42A27DB-BD31-4B8C-83A1-F6EECF244321}">
                <p14:modId xmlns:p14="http://schemas.microsoft.com/office/powerpoint/2010/main" val="2179114445"/>
              </p:ext>
            </p:extLst>
          </p:nvPr>
        </p:nvGraphicFramePr>
        <p:xfrm>
          <a:off x="2051720" y="3606850"/>
          <a:ext cx="4811712" cy="1838325"/>
        </p:xfrm>
        <a:graphic>
          <a:graphicData uri="http://schemas.openxmlformats.org/presentationml/2006/ole">
            <mc:AlternateContent xmlns:mc="http://schemas.openxmlformats.org/markup-compatibility/2006">
              <mc:Choice xmlns:v="urn:schemas-microsoft-com:vml" Requires="v">
                <p:oleObj spid="_x0000_s304330" name="Formula" r:id="rId7" imgW="2185920" imgH="834480" progId="Equation.Ribbit">
                  <p:embed/>
                </p:oleObj>
              </mc:Choice>
              <mc:Fallback>
                <p:oleObj name="Formula" r:id="rId7" imgW="2185920" imgH="834480" progId="Equation.Ribbit">
                  <p:embed/>
                  <p:pic>
                    <p:nvPicPr>
                      <p:cNvPr id="5" name="对象 4">
                        <a:extLst>
                          <a:ext uri="{FF2B5EF4-FFF2-40B4-BE49-F238E27FC236}">
                            <a16:creationId xmlns:a16="http://schemas.microsoft.com/office/drawing/2014/main" id="{2A4BFBEA-CC11-4063-9F3A-3116FFE711C9}"/>
                          </a:ext>
                        </a:extLst>
                      </p:cNvPr>
                      <p:cNvPicPr/>
                      <p:nvPr/>
                    </p:nvPicPr>
                    <p:blipFill>
                      <a:blip r:embed="rId8"/>
                      <a:stretch>
                        <a:fillRect/>
                      </a:stretch>
                    </p:blipFill>
                    <p:spPr>
                      <a:xfrm>
                        <a:off x="2051720" y="3606850"/>
                        <a:ext cx="4811712" cy="1838325"/>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A20044A2-B494-4FED-8BD8-B941A593231D}"/>
              </a:ext>
            </a:extLst>
          </p:cNvPr>
          <p:cNvGraphicFramePr>
            <a:graphicFrameLocks noChangeAspect="1"/>
          </p:cNvGraphicFramePr>
          <p:nvPr>
            <p:extLst>
              <p:ext uri="{D42A27DB-BD31-4B8C-83A1-F6EECF244321}">
                <p14:modId xmlns:p14="http://schemas.microsoft.com/office/powerpoint/2010/main" val="596448211"/>
              </p:ext>
            </p:extLst>
          </p:nvPr>
        </p:nvGraphicFramePr>
        <p:xfrm>
          <a:off x="1588963" y="5497957"/>
          <a:ext cx="6208712" cy="904875"/>
        </p:xfrm>
        <a:graphic>
          <a:graphicData uri="http://schemas.openxmlformats.org/presentationml/2006/ole">
            <mc:AlternateContent xmlns:mc="http://schemas.openxmlformats.org/markup-compatibility/2006">
              <mc:Choice xmlns:v="urn:schemas-microsoft-com:vml" Requires="v">
                <p:oleObj spid="_x0000_s304331" name="Formula" r:id="rId9" imgW="2820960" imgH="411480" progId="Equation.Ribbit">
                  <p:embed/>
                </p:oleObj>
              </mc:Choice>
              <mc:Fallback>
                <p:oleObj name="Formula" r:id="rId9" imgW="2820960" imgH="411480" progId="Equation.Ribbit">
                  <p:embed/>
                  <p:pic>
                    <p:nvPicPr>
                      <p:cNvPr id="8" name="对象 7">
                        <a:extLst>
                          <a:ext uri="{FF2B5EF4-FFF2-40B4-BE49-F238E27FC236}">
                            <a16:creationId xmlns:a16="http://schemas.microsoft.com/office/drawing/2014/main" id="{13DE5545-521B-4089-B548-979775F179D0}"/>
                          </a:ext>
                        </a:extLst>
                      </p:cNvPr>
                      <p:cNvPicPr/>
                      <p:nvPr/>
                    </p:nvPicPr>
                    <p:blipFill>
                      <a:blip r:embed="rId10"/>
                      <a:stretch>
                        <a:fillRect/>
                      </a:stretch>
                    </p:blipFill>
                    <p:spPr>
                      <a:xfrm>
                        <a:off x="1588963" y="5497957"/>
                        <a:ext cx="6208712" cy="904875"/>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5136C4BE-6C97-4494-B340-6808DBC3E719}"/>
              </a:ext>
            </a:extLst>
          </p:cNvPr>
          <p:cNvSpPr txBox="1"/>
          <p:nvPr/>
        </p:nvSpPr>
        <p:spPr>
          <a:xfrm>
            <a:off x="330285" y="5719563"/>
            <a:ext cx="1258678" cy="461665"/>
          </a:xfrm>
          <a:prstGeom prst="rect">
            <a:avLst/>
          </a:prstGeom>
          <a:noFill/>
        </p:spPr>
        <p:txBody>
          <a:bodyPr wrap="none" rtlCol="0">
            <a:spAutoFit/>
          </a:bodyPr>
          <a:lstStyle/>
          <a:p>
            <a:r>
              <a:rPr lang="en-US" altLang="zh-CN" sz="2400" dirty="0" err="1">
                <a:solidFill>
                  <a:schemeClr val="bg1">
                    <a:lumMod val="60000"/>
                    <a:lumOff val="40000"/>
                  </a:schemeClr>
                </a:solidFill>
                <a:latin typeface="华文楷体" panose="02010600040101010101" pitchFamily="2" charset="-122"/>
                <a:ea typeface="华文楷体" panose="02010600040101010101" pitchFamily="2" charset="-122"/>
              </a:rPr>
              <a:t>TianQin</a:t>
            </a:r>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1" name="文本框 10">
            <a:extLst>
              <a:ext uri="{FF2B5EF4-FFF2-40B4-BE49-F238E27FC236}">
                <a16:creationId xmlns:a16="http://schemas.microsoft.com/office/drawing/2014/main" id="{422C8562-ECC4-4971-A126-3723E76DBA86}"/>
              </a:ext>
            </a:extLst>
          </p:cNvPr>
          <p:cNvSpPr txBox="1"/>
          <p:nvPr/>
        </p:nvSpPr>
        <p:spPr>
          <a:xfrm>
            <a:off x="811713" y="6402629"/>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sp>
        <p:nvSpPr>
          <p:cNvPr id="12" name="文本框 11">
            <a:extLst>
              <a:ext uri="{FF2B5EF4-FFF2-40B4-BE49-F238E27FC236}">
                <a16:creationId xmlns:a16="http://schemas.microsoft.com/office/drawing/2014/main" id="{7D8BD228-69B4-40E7-A46F-D2F56E1AF5A7}"/>
              </a:ext>
            </a:extLst>
          </p:cNvPr>
          <p:cNvSpPr txBox="1"/>
          <p:nvPr/>
        </p:nvSpPr>
        <p:spPr>
          <a:xfrm>
            <a:off x="6578802" y="4418222"/>
            <a:ext cx="2157963" cy="461665"/>
          </a:xfrm>
          <a:prstGeom prst="rect">
            <a:avLst/>
          </a:prstGeom>
          <a:noFill/>
        </p:spPr>
        <p:txBody>
          <a:bodyPr wrap="none" rtlCol="0">
            <a:spAutoFit/>
          </a:bodyPr>
          <a:lstStyle/>
          <a:p>
            <a:r>
              <a:rPr lang="en-US" altLang="zh-CN" sz="2400" i="1" dirty="0">
                <a:solidFill>
                  <a:schemeClr val="bg1">
                    <a:lumMod val="60000"/>
                    <a:lumOff val="40000"/>
                  </a:schemeClr>
                </a:solidFill>
                <a:latin typeface="华文楷体" panose="02010600040101010101" pitchFamily="2" charset="-122"/>
                <a:ea typeface="华文楷体" panose="02010600040101010101" pitchFamily="2" charset="-122"/>
              </a:rPr>
              <a:t>M</a:t>
            </a:r>
            <a:r>
              <a:rPr lang="en-US" altLang="zh-CN" sz="2400" i="1" baseline="30000" dirty="0">
                <a:solidFill>
                  <a:schemeClr val="bg1">
                    <a:lumMod val="60000"/>
                    <a:lumOff val="40000"/>
                  </a:schemeClr>
                </a:solidFill>
                <a:latin typeface="华文楷体" panose="02010600040101010101" pitchFamily="2" charset="-122"/>
                <a:ea typeface="华文楷体" panose="02010600040101010101" pitchFamily="2" charset="-122"/>
              </a:rPr>
              <a:t>am</a:t>
            </a:r>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 nonsingular</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3" name="文本框 12">
            <a:extLst>
              <a:ext uri="{FF2B5EF4-FFF2-40B4-BE49-F238E27FC236}">
                <a16:creationId xmlns:a16="http://schemas.microsoft.com/office/drawing/2014/main" id="{C6E09D42-0620-47F9-BD2E-7A47407524A3}"/>
              </a:ext>
            </a:extLst>
          </p:cNvPr>
          <p:cNvSpPr txBox="1"/>
          <p:nvPr/>
        </p:nvSpPr>
        <p:spPr>
          <a:xfrm>
            <a:off x="6741529" y="6064450"/>
            <a:ext cx="1686680" cy="461665"/>
          </a:xfrm>
          <a:prstGeom prst="rect">
            <a:avLst/>
          </a:prstGeom>
          <a:noFill/>
        </p:spPr>
        <p:txBody>
          <a:bodyPr wrap="none" rtlCol="0">
            <a:spAutoFit/>
          </a:bodyPr>
          <a:lstStyle/>
          <a:p>
            <a:r>
              <a:rPr lang="en-US" altLang="zh-CN" sz="2400" i="1" dirty="0">
                <a:solidFill>
                  <a:schemeClr val="bg1">
                    <a:lumMod val="60000"/>
                    <a:lumOff val="40000"/>
                  </a:schemeClr>
                </a:solidFill>
                <a:latin typeface="华文楷体" panose="02010600040101010101" pitchFamily="2" charset="-122"/>
                <a:ea typeface="华文楷体" panose="02010600040101010101" pitchFamily="2" charset="-122"/>
              </a:rPr>
              <a:t>M</a:t>
            </a:r>
            <a:r>
              <a:rPr lang="en-US" altLang="zh-CN" sz="2400" i="1" baseline="30000" dirty="0">
                <a:solidFill>
                  <a:schemeClr val="bg1">
                    <a:lumMod val="60000"/>
                    <a:lumOff val="40000"/>
                  </a:schemeClr>
                </a:solidFill>
                <a:latin typeface="华文楷体" panose="02010600040101010101" pitchFamily="2" charset="-122"/>
                <a:ea typeface="华文楷体" panose="02010600040101010101" pitchFamily="2" charset="-122"/>
              </a:rPr>
              <a:t>am</a:t>
            </a:r>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 singular</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2901138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59D56AD-0EE4-4BAE-8B70-C6188438082A}"/>
              </a:ext>
            </a:extLst>
          </p:cNvPr>
          <p:cNvSpPr>
            <a:spLocks noGrp="1"/>
          </p:cNvSpPr>
          <p:nvPr>
            <p:ph idx="1"/>
          </p:nvPr>
        </p:nvSpPr>
        <p:spPr/>
        <p:txBody>
          <a:bodyPr/>
          <a:lstStyle/>
          <a:p>
            <a:r>
              <a:rPr lang="en-US" altLang="zh-CN" dirty="0"/>
              <a:t>Amplitude modulation is independent of frequency, Doppler modulation mainly affects the sky localization</a:t>
            </a:r>
          </a:p>
          <a:p>
            <a:pPr lvl="1"/>
            <a:r>
              <a:rPr lang="en-US" altLang="zh-CN" dirty="0"/>
              <a:t>LISA/Taiji</a:t>
            </a:r>
          </a:p>
          <a:p>
            <a:pPr lvl="1"/>
            <a:endParaRPr lang="en-US" altLang="zh-CN" dirty="0"/>
          </a:p>
          <a:p>
            <a:pPr lvl="1"/>
            <a:endParaRPr lang="en-US" altLang="zh-CN" dirty="0"/>
          </a:p>
          <a:p>
            <a:pPr lvl="1"/>
            <a:r>
              <a:rPr lang="en-US" altLang="zh-CN" dirty="0" err="1"/>
              <a:t>TianQin</a:t>
            </a:r>
            <a:endParaRPr lang="zh-CN" altLang="en-US" dirty="0"/>
          </a:p>
        </p:txBody>
      </p:sp>
      <p:sp>
        <p:nvSpPr>
          <p:cNvPr id="3" name="标题 2">
            <a:extLst>
              <a:ext uri="{FF2B5EF4-FFF2-40B4-BE49-F238E27FC236}">
                <a16:creationId xmlns:a16="http://schemas.microsoft.com/office/drawing/2014/main" id="{6DCF1492-39F2-4CF7-97CF-9CC1267D36BE}"/>
              </a:ext>
            </a:extLst>
          </p:cNvPr>
          <p:cNvSpPr>
            <a:spLocks noGrp="1"/>
          </p:cNvSpPr>
          <p:nvPr>
            <p:ph type="title"/>
          </p:nvPr>
        </p:nvSpPr>
        <p:spPr/>
        <p:txBody>
          <a:bodyPr/>
          <a:lstStyle/>
          <a:p>
            <a:r>
              <a:rPr lang="en-US" altLang="zh-CN" dirty="0"/>
              <a:t>Parameter Estimation </a:t>
            </a:r>
            <a:r>
              <a:rPr lang="en-US" altLang="zh-CN" sz="2800" dirty="0" err="1"/>
              <a:t>cont</a:t>
            </a:r>
            <a:endParaRPr lang="zh-CN" altLang="en-US" sz="2800" dirty="0"/>
          </a:p>
        </p:txBody>
      </p:sp>
      <p:sp>
        <p:nvSpPr>
          <p:cNvPr id="4" name="灯片编号占位符 3">
            <a:extLst>
              <a:ext uri="{FF2B5EF4-FFF2-40B4-BE49-F238E27FC236}">
                <a16:creationId xmlns:a16="http://schemas.microsoft.com/office/drawing/2014/main" id="{48E585C5-FAB0-49E1-8FCB-27FEB671A9F5}"/>
              </a:ext>
            </a:extLst>
          </p:cNvPr>
          <p:cNvSpPr>
            <a:spLocks noGrp="1"/>
          </p:cNvSpPr>
          <p:nvPr>
            <p:ph type="sldNum" sz="quarter" idx="10"/>
          </p:nvPr>
        </p:nvSpPr>
        <p:spPr/>
        <p:txBody>
          <a:bodyPr/>
          <a:lstStyle/>
          <a:p>
            <a:pPr>
              <a:defRPr/>
            </a:pPr>
            <a:fld id="{F98B39E4-8372-4469-AA3E-0586529E5B05}" type="slidenum">
              <a:rPr lang="zh-CN" altLang="en-US" smtClean="0"/>
              <a:pPr>
                <a:defRPr/>
              </a:pPr>
              <a:t>51</a:t>
            </a:fld>
            <a:endParaRPr lang="zh-CN" altLang="en-US"/>
          </a:p>
        </p:txBody>
      </p:sp>
      <p:sp>
        <p:nvSpPr>
          <p:cNvPr id="5" name="文本框 4">
            <a:extLst>
              <a:ext uri="{FF2B5EF4-FFF2-40B4-BE49-F238E27FC236}">
                <a16:creationId xmlns:a16="http://schemas.microsoft.com/office/drawing/2014/main" id="{94981737-77D9-4C6C-A2D6-B2650651323B}"/>
              </a:ext>
            </a:extLst>
          </p:cNvPr>
          <p:cNvSpPr txBox="1"/>
          <p:nvPr/>
        </p:nvSpPr>
        <p:spPr>
          <a:xfrm>
            <a:off x="811713" y="6402629"/>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graphicFrame>
        <p:nvGraphicFramePr>
          <p:cNvPr id="6" name="对象 5">
            <a:extLst>
              <a:ext uri="{FF2B5EF4-FFF2-40B4-BE49-F238E27FC236}">
                <a16:creationId xmlns:a16="http://schemas.microsoft.com/office/drawing/2014/main" id="{83B81857-4A92-4BE6-9563-1517C1BBD12A}"/>
              </a:ext>
            </a:extLst>
          </p:cNvPr>
          <p:cNvGraphicFramePr>
            <a:graphicFrameLocks noChangeAspect="1"/>
          </p:cNvGraphicFramePr>
          <p:nvPr>
            <p:extLst>
              <p:ext uri="{D42A27DB-BD31-4B8C-83A1-F6EECF244321}">
                <p14:modId xmlns:p14="http://schemas.microsoft.com/office/powerpoint/2010/main" val="2016639624"/>
              </p:ext>
            </p:extLst>
          </p:nvPr>
        </p:nvGraphicFramePr>
        <p:xfrm>
          <a:off x="1043608" y="5463411"/>
          <a:ext cx="3891731" cy="667514"/>
        </p:xfrm>
        <a:graphic>
          <a:graphicData uri="http://schemas.openxmlformats.org/presentationml/2006/ole">
            <mc:AlternateContent xmlns:mc="http://schemas.openxmlformats.org/markup-compatibility/2006">
              <mc:Choice xmlns:v="urn:schemas-microsoft-com:vml" Requires="v">
                <p:oleObj spid="_x0000_s305343" name="Formula" r:id="rId3" imgW="2229120" imgH="382320" progId="Equation.Ribbit">
                  <p:embed/>
                </p:oleObj>
              </mc:Choice>
              <mc:Fallback>
                <p:oleObj name="Formula" r:id="rId3" imgW="2229120" imgH="382320" progId="Equation.Ribbit">
                  <p:embed/>
                  <p:pic>
                    <p:nvPicPr>
                      <p:cNvPr id="9" name="对象 8">
                        <a:extLst>
                          <a:ext uri="{FF2B5EF4-FFF2-40B4-BE49-F238E27FC236}">
                            <a16:creationId xmlns:a16="http://schemas.microsoft.com/office/drawing/2014/main" id="{A20044A2-B494-4FED-8BD8-B941A593231D}"/>
                          </a:ext>
                        </a:extLst>
                      </p:cNvPr>
                      <p:cNvPicPr/>
                      <p:nvPr/>
                    </p:nvPicPr>
                    <p:blipFill>
                      <a:blip r:embed="rId4"/>
                      <a:stretch>
                        <a:fillRect/>
                      </a:stretch>
                    </p:blipFill>
                    <p:spPr>
                      <a:xfrm>
                        <a:off x="1043608" y="5463411"/>
                        <a:ext cx="3891731" cy="667514"/>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5D39C79D-43D9-4032-A74B-253C93DFFD43}"/>
              </a:ext>
            </a:extLst>
          </p:cNvPr>
          <p:cNvGraphicFramePr>
            <a:graphicFrameLocks noChangeAspect="1"/>
          </p:cNvGraphicFramePr>
          <p:nvPr>
            <p:extLst>
              <p:ext uri="{D42A27DB-BD31-4B8C-83A1-F6EECF244321}">
                <p14:modId xmlns:p14="http://schemas.microsoft.com/office/powerpoint/2010/main" val="2032377329"/>
              </p:ext>
            </p:extLst>
          </p:nvPr>
        </p:nvGraphicFramePr>
        <p:xfrm>
          <a:off x="5680069" y="5476235"/>
          <a:ext cx="3122878" cy="667514"/>
        </p:xfrm>
        <a:graphic>
          <a:graphicData uri="http://schemas.openxmlformats.org/presentationml/2006/ole">
            <mc:AlternateContent xmlns:mc="http://schemas.openxmlformats.org/markup-compatibility/2006">
              <mc:Choice xmlns:v="urn:schemas-microsoft-com:vml" Requires="v">
                <p:oleObj spid="_x0000_s305344" name="Formula" r:id="rId5" imgW="1826280" imgH="390240" progId="Equation.Ribbit">
                  <p:embed/>
                </p:oleObj>
              </mc:Choice>
              <mc:Fallback>
                <p:oleObj name="Formula" r:id="rId5" imgW="1826280" imgH="390240" progId="Equation.Ribbit">
                  <p:embed/>
                  <p:pic>
                    <p:nvPicPr>
                      <p:cNvPr id="6" name="对象 5">
                        <a:extLst>
                          <a:ext uri="{FF2B5EF4-FFF2-40B4-BE49-F238E27FC236}">
                            <a16:creationId xmlns:a16="http://schemas.microsoft.com/office/drawing/2014/main" id="{83B81857-4A92-4BE6-9563-1517C1BBD12A}"/>
                          </a:ext>
                        </a:extLst>
                      </p:cNvPr>
                      <p:cNvPicPr/>
                      <p:nvPr/>
                    </p:nvPicPr>
                    <p:blipFill>
                      <a:blip r:embed="rId6"/>
                      <a:stretch>
                        <a:fillRect/>
                      </a:stretch>
                    </p:blipFill>
                    <p:spPr>
                      <a:xfrm>
                        <a:off x="5680069" y="5476235"/>
                        <a:ext cx="3122878" cy="667514"/>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1505A366-2239-47DF-9C74-59BA4BFE2EDD}"/>
              </a:ext>
            </a:extLst>
          </p:cNvPr>
          <p:cNvSpPr txBox="1"/>
          <p:nvPr/>
        </p:nvSpPr>
        <p:spPr>
          <a:xfrm>
            <a:off x="6017455" y="4789145"/>
            <a:ext cx="2448106"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Higher frequencies</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0" name="文本框 9">
            <a:extLst>
              <a:ext uri="{FF2B5EF4-FFF2-40B4-BE49-F238E27FC236}">
                <a16:creationId xmlns:a16="http://schemas.microsoft.com/office/drawing/2014/main" id="{57B6B51E-B25D-479C-B94C-708E6F37EC98}"/>
              </a:ext>
            </a:extLst>
          </p:cNvPr>
          <p:cNvSpPr txBox="1"/>
          <p:nvPr/>
        </p:nvSpPr>
        <p:spPr>
          <a:xfrm>
            <a:off x="1827310" y="4927778"/>
            <a:ext cx="2156360"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Low frequencies</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11" name="对象 10">
            <a:extLst>
              <a:ext uri="{FF2B5EF4-FFF2-40B4-BE49-F238E27FC236}">
                <a16:creationId xmlns:a16="http://schemas.microsoft.com/office/drawing/2014/main" id="{4AEAD1BB-8C88-4888-AC16-EE0674CAB579}"/>
              </a:ext>
            </a:extLst>
          </p:cNvPr>
          <p:cNvGraphicFramePr>
            <a:graphicFrameLocks noChangeAspect="1"/>
          </p:cNvGraphicFramePr>
          <p:nvPr>
            <p:extLst>
              <p:ext uri="{D42A27DB-BD31-4B8C-83A1-F6EECF244321}">
                <p14:modId xmlns:p14="http://schemas.microsoft.com/office/powerpoint/2010/main" val="3254163930"/>
              </p:ext>
            </p:extLst>
          </p:nvPr>
        </p:nvGraphicFramePr>
        <p:xfrm>
          <a:off x="853623" y="3917750"/>
          <a:ext cx="2136775" cy="338138"/>
        </p:xfrm>
        <a:graphic>
          <a:graphicData uri="http://schemas.openxmlformats.org/presentationml/2006/ole">
            <mc:AlternateContent xmlns:mc="http://schemas.openxmlformats.org/markup-compatibility/2006">
              <mc:Choice xmlns:v="urn:schemas-microsoft-com:vml" Requires="v">
                <p:oleObj spid="_x0000_s305345" name="Formula" r:id="rId7" imgW="1223280" imgH="194400" progId="Equation.Ribbit">
                  <p:embed/>
                </p:oleObj>
              </mc:Choice>
              <mc:Fallback>
                <p:oleObj name="Formula" r:id="rId7" imgW="1223280" imgH="194400" progId="Equation.Ribbit">
                  <p:embed/>
                  <p:pic>
                    <p:nvPicPr>
                      <p:cNvPr id="6" name="对象 5">
                        <a:extLst>
                          <a:ext uri="{FF2B5EF4-FFF2-40B4-BE49-F238E27FC236}">
                            <a16:creationId xmlns:a16="http://schemas.microsoft.com/office/drawing/2014/main" id="{83B81857-4A92-4BE6-9563-1517C1BBD12A}"/>
                          </a:ext>
                        </a:extLst>
                      </p:cNvPr>
                      <p:cNvPicPr/>
                      <p:nvPr/>
                    </p:nvPicPr>
                    <p:blipFill>
                      <a:blip r:embed="rId8"/>
                      <a:stretch>
                        <a:fillRect/>
                      </a:stretch>
                    </p:blipFill>
                    <p:spPr>
                      <a:xfrm>
                        <a:off x="853623" y="3917750"/>
                        <a:ext cx="2136775" cy="338138"/>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ACEEB3DD-05B0-44BB-8403-D11AA1AF83B2}"/>
              </a:ext>
            </a:extLst>
          </p:cNvPr>
          <p:cNvSpPr txBox="1"/>
          <p:nvPr/>
        </p:nvSpPr>
        <p:spPr>
          <a:xfrm>
            <a:off x="1187624" y="3342252"/>
            <a:ext cx="2156360"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Low frequencies</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3" name="文本框 12">
            <a:extLst>
              <a:ext uri="{FF2B5EF4-FFF2-40B4-BE49-F238E27FC236}">
                <a16:creationId xmlns:a16="http://schemas.microsoft.com/office/drawing/2014/main" id="{FEB03086-6FDD-478B-A295-A06FD28B1179}"/>
              </a:ext>
            </a:extLst>
          </p:cNvPr>
          <p:cNvSpPr txBox="1"/>
          <p:nvPr/>
        </p:nvSpPr>
        <p:spPr>
          <a:xfrm>
            <a:off x="5508270" y="3352871"/>
            <a:ext cx="2448106"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Higher frequencies</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14" name="对象 13">
            <a:extLst>
              <a:ext uri="{FF2B5EF4-FFF2-40B4-BE49-F238E27FC236}">
                <a16:creationId xmlns:a16="http://schemas.microsoft.com/office/drawing/2014/main" id="{AD895A5C-6CB5-4D54-B0D6-2E225F4C8D5E}"/>
              </a:ext>
            </a:extLst>
          </p:cNvPr>
          <p:cNvGraphicFramePr>
            <a:graphicFrameLocks noChangeAspect="1"/>
          </p:cNvGraphicFramePr>
          <p:nvPr>
            <p:extLst>
              <p:ext uri="{D42A27DB-BD31-4B8C-83A1-F6EECF244321}">
                <p14:modId xmlns:p14="http://schemas.microsoft.com/office/powerpoint/2010/main" val="507465958"/>
              </p:ext>
            </p:extLst>
          </p:nvPr>
        </p:nvGraphicFramePr>
        <p:xfrm>
          <a:off x="3889316" y="3860815"/>
          <a:ext cx="5090293" cy="582364"/>
        </p:xfrm>
        <a:graphic>
          <a:graphicData uri="http://schemas.openxmlformats.org/presentationml/2006/ole">
            <mc:AlternateContent xmlns:mc="http://schemas.openxmlformats.org/markup-compatibility/2006">
              <mc:Choice xmlns:v="urn:schemas-microsoft-com:vml" Requires="v">
                <p:oleObj spid="_x0000_s305346" name="Formula" r:id="rId9" imgW="3434400" imgH="391320" progId="Equation.Ribbit">
                  <p:embed/>
                </p:oleObj>
              </mc:Choice>
              <mc:Fallback>
                <p:oleObj name="Formula" r:id="rId9" imgW="3434400" imgH="391320" progId="Equation.Ribbit">
                  <p:embed/>
                  <p:pic>
                    <p:nvPicPr>
                      <p:cNvPr id="11" name="对象 10">
                        <a:extLst>
                          <a:ext uri="{FF2B5EF4-FFF2-40B4-BE49-F238E27FC236}">
                            <a16:creationId xmlns:a16="http://schemas.microsoft.com/office/drawing/2014/main" id="{4AEAD1BB-8C88-4888-AC16-EE0674CAB579}"/>
                          </a:ext>
                        </a:extLst>
                      </p:cNvPr>
                      <p:cNvPicPr/>
                      <p:nvPr/>
                    </p:nvPicPr>
                    <p:blipFill>
                      <a:blip r:embed="rId10"/>
                      <a:stretch>
                        <a:fillRect/>
                      </a:stretch>
                    </p:blipFill>
                    <p:spPr>
                      <a:xfrm>
                        <a:off x="3889316" y="3860815"/>
                        <a:ext cx="5090293" cy="582364"/>
                      </a:xfrm>
                      <a:prstGeom prst="rect">
                        <a:avLst/>
                      </a:prstGeom>
                    </p:spPr>
                  </p:pic>
                </p:oleObj>
              </mc:Fallback>
            </mc:AlternateContent>
          </a:graphicData>
        </a:graphic>
      </p:graphicFrame>
    </p:spTree>
    <p:extLst>
      <p:ext uri="{BB962C8B-B14F-4D97-AF65-F5344CB8AC3E}">
        <p14:creationId xmlns:p14="http://schemas.microsoft.com/office/powerpoint/2010/main" val="10524045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2DDF767-C145-4D54-8C13-D6E8F02BADD2}"/>
              </a:ext>
            </a:extLst>
          </p:cNvPr>
          <p:cNvSpPr>
            <a:spLocks noGrp="1"/>
          </p:cNvSpPr>
          <p:nvPr>
            <p:ph idx="1"/>
          </p:nvPr>
        </p:nvSpPr>
        <p:spPr>
          <a:xfrm>
            <a:off x="685800" y="1278852"/>
            <a:ext cx="7772400" cy="4835525"/>
          </a:xfrm>
        </p:spPr>
        <p:txBody>
          <a:bodyPr/>
          <a:lstStyle/>
          <a:p>
            <a:r>
              <a:rPr lang="en-US" altLang="zh-CN" dirty="0"/>
              <a:t>Lower frequency band</a:t>
            </a:r>
          </a:p>
          <a:p>
            <a:pPr lvl="1"/>
            <a:r>
              <a:rPr lang="en-US" altLang="zh-CN" dirty="0"/>
              <a:t>LISA/Taiji: amplitude modulation dominates, no frequency dependence and no location dependence</a:t>
            </a:r>
          </a:p>
          <a:p>
            <a:pPr lvl="1"/>
            <a:r>
              <a:rPr lang="en-US" altLang="zh-CN" dirty="0" err="1"/>
              <a:t>TianQin</a:t>
            </a:r>
            <a:r>
              <a:rPr lang="en-US" altLang="zh-CN" dirty="0"/>
              <a:t>: no amplitude modulation, both frequency and location dependence</a:t>
            </a:r>
          </a:p>
          <a:p>
            <a:r>
              <a:rPr lang="en-US" altLang="zh-CN" dirty="0"/>
              <a:t>Medium frequency band</a:t>
            </a:r>
          </a:p>
          <a:p>
            <a:pPr lvl="1"/>
            <a:r>
              <a:rPr lang="en-US" altLang="zh-CN" dirty="0"/>
              <a:t>Angular resolution</a:t>
            </a:r>
          </a:p>
          <a:p>
            <a:pPr lvl="1"/>
            <a:r>
              <a:rPr lang="en-US" altLang="zh-CN" dirty="0"/>
              <a:t>The other parameters</a:t>
            </a:r>
            <a:endParaRPr lang="zh-CN" altLang="en-US" dirty="0"/>
          </a:p>
        </p:txBody>
      </p:sp>
      <p:sp>
        <p:nvSpPr>
          <p:cNvPr id="3" name="标题 2">
            <a:extLst>
              <a:ext uri="{FF2B5EF4-FFF2-40B4-BE49-F238E27FC236}">
                <a16:creationId xmlns:a16="http://schemas.microsoft.com/office/drawing/2014/main" id="{B47DBF17-A3FB-461B-A7CC-D470BE2527A4}"/>
              </a:ext>
            </a:extLst>
          </p:cNvPr>
          <p:cNvSpPr>
            <a:spLocks noGrp="1"/>
          </p:cNvSpPr>
          <p:nvPr>
            <p:ph type="title"/>
          </p:nvPr>
        </p:nvSpPr>
        <p:spPr/>
        <p:txBody>
          <a:bodyPr/>
          <a:lstStyle/>
          <a:p>
            <a:r>
              <a:rPr lang="en-US" altLang="zh-CN" dirty="0"/>
              <a:t>Summary</a:t>
            </a:r>
            <a:endParaRPr lang="zh-CN" altLang="en-US" sz="2800" dirty="0"/>
          </a:p>
        </p:txBody>
      </p:sp>
      <p:sp>
        <p:nvSpPr>
          <p:cNvPr id="4" name="灯片编号占位符 3">
            <a:extLst>
              <a:ext uri="{FF2B5EF4-FFF2-40B4-BE49-F238E27FC236}">
                <a16:creationId xmlns:a16="http://schemas.microsoft.com/office/drawing/2014/main" id="{5A76B576-1756-4DE3-87F8-0308ED6C2F65}"/>
              </a:ext>
            </a:extLst>
          </p:cNvPr>
          <p:cNvSpPr>
            <a:spLocks noGrp="1"/>
          </p:cNvSpPr>
          <p:nvPr>
            <p:ph type="sldNum" sz="quarter" idx="10"/>
          </p:nvPr>
        </p:nvSpPr>
        <p:spPr/>
        <p:txBody>
          <a:bodyPr/>
          <a:lstStyle/>
          <a:p>
            <a:pPr>
              <a:defRPr/>
            </a:pPr>
            <a:fld id="{F98B39E4-8372-4469-AA3E-0586529E5B05}" type="slidenum">
              <a:rPr lang="zh-CN" altLang="en-US" smtClean="0"/>
              <a:pPr>
                <a:defRPr/>
              </a:pPr>
              <a:t>52</a:t>
            </a:fld>
            <a:endParaRPr lang="zh-CN" altLang="en-US"/>
          </a:p>
        </p:txBody>
      </p:sp>
      <p:sp>
        <p:nvSpPr>
          <p:cNvPr id="5" name="文本框 4">
            <a:extLst>
              <a:ext uri="{FF2B5EF4-FFF2-40B4-BE49-F238E27FC236}">
                <a16:creationId xmlns:a16="http://schemas.microsoft.com/office/drawing/2014/main" id="{F156020B-F2C7-487C-8A87-6E9FD672D0BE}"/>
              </a:ext>
            </a:extLst>
          </p:cNvPr>
          <p:cNvSpPr txBox="1"/>
          <p:nvPr/>
        </p:nvSpPr>
        <p:spPr>
          <a:xfrm>
            <a:off x="870955" y="6198846"/>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graphicFrame>
        <p:nvGraphicFramePr>
          <p:cNvPr id="6" name="对象 5">
            <a:extLst>
              <a:ext uri="{FF2B5EF4-FFF2-40B4-BE49-F238E27FC236}">
                <a16:creationId xmlns:a16="http://schemas.microsoft.com/office/drawing/2014/main" id="{7A428001-7DAE-4B99-A15A-6100088B4EE3}"/>
              </a:ext>
            </a:extLst>
          </p:cNvPr>
          <p:cNvGraphicFramePr>
            <a:graphicFrameLocks noChangeAspect="1"/>
          </p:cNvGraphicFramePr>
          <p:nvPr>
            <p:extLst>
              <p:ext uri="{D42A27DB-BD31-4B8C-83A1-F6EECF244321}">
                <p14:modId xmlns:p14="http://schemas.microsoft.com/office/powerpoint/2010/main" val="3905923655"/>
              </p:ext>
            </p:extLst>
          </p:nvPr>
        </p:nvGraphicFramePr>
        <p:xfrm>
          <a:off x="3491880" y="2852936"/>
          <a:ext cx="901700" cy="363538"/>
        </p:xfrm>
        <a:graphic>
          <a:graphicData uri="http://schemas.openxmlformats.org/presentationml/2006/ole">
            <mc:AlternateContent xmlns:mc="http://schemas.openxmlformats.org/markup-compatibility/2006">
              <mc:Choice xmlns:v="urn:schemas-microsoft-com:vml" Requires="v">
                <p:oleObj spid="_x0000_s306366" name="Formula" r:id="rId3" imgW="515880" imgH="207360" progId="Equation.Ribbit">
                  <p:embed/>
                </p:oleObj>
              </mc:Choice>
              <mc:Fallback>
                <p:oleObj name="Formula" r:id="rId3" imgW="515880" imgH="207360" progId="Equation.Ribbit">
                  <p:embed/>
                  <p:pic>
                    <p:nvPicPr>
                      <p:cNvPr id="11" name="对象 10">
                        <a:extLst>
                          <a:ext uri="{FF2B5EF4-FFF2-40B4-BE49-F238E27FC236}">
                            <a16:creationId xmlns:a16="http://schemas.microsoft.com/office/drawing/2014/main" id="{4AEAD1BB-8C88-4888-AC16-EE0674CAB579}"/>
                          </a:ext>
                        </a:extLst>
                      </p:cNvPr>
                      <p:cNvPicPr/>
                      <p:nvPr/>
                    </p:nvPicPr>
                    <p:blipFill>
                      <a:blip r:embed="rId4"/>
                      <a:stretch>
                        <a:fillRect/>
                      </a:stretch>
                    </p:blipFill>
                    <p:spPr>
                      <a:xfrm>
                        <a:off x="3491880" y="2852936"/>
                        <a:ext cx="901700" cy="363538"/>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64B888BF-8863-42A8-AB50-FFBC9051EE67}"/>
              </a:ext>
            </a:extLst>
          </p:cNvPr>
          <p:cNvGraphicFramePr>
            <a:graphicFrameLocks noChangeAspect="1"/>
          </p:cNvGraphicFramePr>
          <p:nvPr>
            <p:extLst>
              <p:ext uri="{D42A27DB-BD31-4B8C-83A1-F6EECF244321}">
                <p14:modId xmlns:p14="http://schemas.microsoft.com/office/powerpoint/2010/main" val="1101668450"/>
              </p:ext>
            </p:extLst>
          </p:nvPr>
        </p:nvGraphicFramePr>
        <p:xfrm>
          <a:off x="6660232" y="3789040"/>
          <a:ext cx="1179513" cy="363538"/>
        </p:xfrm>
        <a:graphic>
          <a:graphicData uri="http://schemas.openxmlformats.org/presentationml/2006/ole">
            <mc:AlternateContent xmlns:mc="http://schemas.openxmlformats.org/markup-compatibility/2006">
              <mc:Choice xmlns:v="urn:schemas-microsoft-com:vml" Requires="v">
                <p:oleObj spid="_x0000_s306367" name="Formula" r:id="rId5" imgW="674640" imgH="207360" progId="Equation.Ribbit">
                  <p:embed/>
                </p:oleObj>
              </mc:Choice>
              <mc:Fallback>
                <p:oleObj name="Formula" r:id="rId5" imgW="674640" imgH="207360" progId="Equation.Ribbit">
                  <p:embed/>
                  <p:pic>
                    <p:nvPicPr>
                      <p:cNvPr id="6" name="对象 5">
                        <a:extLst>
                          <a:ext uri="{FF2B5EF4-FFF2-40B4-BE49-F238E27FC236}">
                            <a16:creationId xmlns:a16="http://schemas.microsoft.com/office/drawing/2014/main" id="{7A428001-7DAE-4B99-A15A-6100088B4EE3}"/>
                          </a:ext>
                        </a:extLst>
                      </p:cNvPr>
                      <p:cNvPicPr/>
                      <p:nvPr/>
                    </p:nvPicPr>
                    <p:blipFill>
                      <a:blip r:embed="rId6"/>
                      <a:stretch>
                        <a:fillRect/>
                      </a:stretch>
                    </p:blipFill>
                    <p:spPr>
                      <a:xfrm>
                        <a:off x="6660232" y="3789040"/>
                        <a:ext cx="1179513" cy="36353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B6B000DB-F5AB-4E3C-836D-9C41FA7957F2}"/>
              </a:ext>
            </a:extLst>
          </p:cNvPr>
          <p:cNvGraphicFramePr>
            <a:graphicFrameLocks noChangeAspect="1"/>
          </p:cNvGraphicFramePr>
          <p:nvPr>
            <p:extLst>
              <p:ext uri="{D42A27DB-BD31-4B8C-83A1-F6EECF244321}">
                <p14:modId xmlns:p14="http://schemas.microsoft.com/office/powerpoint/2010/main" val="1380365022"/>
              </p:ext>
            </p:extLst>
          </p:nvPr>
        </p:nvGraphicFramePr>
        <p:xfrm>
          <a:off x="4716016" y="5397379"/>
          <a:ext cx="901700" cy="363538"/>
        </p:xfrm>
        <a:graphic>
          <a:graphicData uri="http://schemas.openxmlformats.org/presentationml/2006/ole">
            <mc:AlternateContent xmlns:mc="http://schemas.openxmlformats.org/markup-compatibility/2006">
              <mc:Choice xmlns:v="urn:schemas-microsoft-com:vml" Requires="v">
                <p:oleObj spid="_x0000_s306368" name="Formula" r:id="rId7" imgW="515880" imgH="207360" progId="Equation.Ribbit">
                  <p:embed/>
                </p:oleObj>
              </mc:Choice>
              <mc:Fallback>
                <p:oleObj name="Formula" r:id="rId7" imgW="515880" imgH="207360" progId="Equation.Ribbit">
                  <p:embed/>
                  <p:pic>
                    <p:nvPicPr>
                      <p:cNvPr id="6" name="对象 5">
                        <a:extLst>
                          <a:ext uri="{FF2B5EF4-FFF2-40B4-BE49-F238E27FC236}">
                            <a16:creationId xmlns:a16="http://schemas.microsoft.com/office/drawing/2014/main" id="{7A428001-7DAE-4B99-A15A-6100088B4EE3}"/>
                          </a:ext>
                        </a:extLst>
                      </p:cNvPr>
                      <p:cNvPicPr/>
                      <p:nvPr/>
                    </p:nvPicPr>
                    <p:blipFill>
                      <a:blip r:embed="rId4"/>
                      <a:stretch>
                        <a:fillRect/>
                      </a:stretch>
                    </p:blipFill>
                    <p:spPr>
                      <a:xfrm>
                        <a:off x="4716016" y="5397379"/>
                        <a:ext cx="901700" cy="363538"/>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73F27CE7-4FFB-4A61-A904-DCB4B5BA45A9}"/>
              </a:ext>
            </a:extLst>
          </p:cNvPr>
          <p:cNvGraphicFramePr>
            <a:graphicFrameLocks noChangeAspect="1"/>
          </p:cNvGraphicFramePr>
          <p:nvPr>
            <p:extLst>
              <p:ext uri="{D42A27DB-BD31-4B8C-83A1-F6EECF244321}">
                <p14:modId xmlns:p14="http://schemas.microsoft.com/office/powerpoint/2010/main" val="3375015314"/>
              </p:ext>
            </p:extLst>
          </p:nvPr>
        </p:nvGraphicFramePr>
        <p:xfrm>
          <a:off x="4362450" y="4821238"/>
          <a:ext cx="1023938" cy="338137"/>
        </p:xfrm>
        <a:graphic>
          <a:graphicData uri="http://schemas.openxmlformats.org/presentationml/2006/ole">
            <mc:AlternateContent xmlns:mc="http://schemas.openxmlformats.org/markup-compatibility/2006">
              <mc:Choice xmlns:v="urn:schemas-microsoft-com:vml" Requires="v">
                <p:oleObj spid="_x0000_s306369" name="Formula" r:id="rId8" imgW="585720" imgH="193320" progId="Equation.Ribbit">
                  <p:embed/>
                </p:oleObj>
              </mc:Choice>
              <mc:Fallback>
                <p:oleObj name="Formula" r:id="rId8" imgW="585720" imgH="193320" progId="Equation.Ribbit">
                  <p:embed/>
                  <p:pic>
                    <p:nvPicPr>
                      <p:cNvPr id="7" name="对象 6">
                        <a:extLst>
                          <a:ext uri="{FF2B5EF4-FFF2-40B4-BE49-F238E27FC236}">
                            <a16:creationId xmlns:a16="http://schemas.microsoft.com/office/drawing/2014/main" id="{64B888BF-8863-42A8-AB50-FFBC9051EE67}"/>
                          </a:ext>
                        </a:extLst>
                      </p:cNvPr>
                      <p:cNvPicPr/>
                      <p:nvPr/>
                    </p:nvPicPr>
                    <p:blipFill>
                      <a:blip r:embed="rId9"/>
                      <a:stretch>
                        <a:fillRect/>
                      </a:stretch>
                    </p:blipFill>
                    <p:spPr>
                      <a:xfrm>
                        <a:off x="4362450" y="4821238"/>
                        <a:ext cx="1023938" cy="338137"/>
                      </a:xfrm>
                      <a:prstGeom prst="rect">
                        <a:avLst/>
                      </a:prstGeom>
                    </p:spPr>
                  </p:pic>
                </p:oleObj>
              </mc:Fallback>
            </mc:AlternateContent>
          </a:graphicData>
        </a:graphic>
      </p:graphicFrame>
    </p:spTree>
    <p:extLst>
      <p:ext uri="{BB962C8B-B14F-4D97-AF65-F5344CB8AC3E}">
        <p14:creationId xmlns:p14="http://schemas.microsoft.com/office/powerpoint/2010/main" val="198075694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A012856-89BD-472F-8782-36982285DF6E}"/>
              </a:ext>
            </a:extLst>
          </p:cNvPr>
          <p:cNvSpPr>
            <a:spLocks noGrp="1"/>
          </p:cNvSpPr>
          <p:nvPr>
            <p:ph idx="1"/>
          </p:nvPr>
        </p:nvSpPr>
        <p:spPr/>
        <p:txBody>
          <a:bodyPr/>
          <a:lstStyle/>
          <a:p>
            <a:r>
              <a:rPr lang="en-US" altLang="zh-CN" dirty="0"/>
              <a:t>Frequency dependence</a:t>
            </a:r>
            <a:endParaRPr lang="zh-CN" altLang="en-US" dirty="0"/>
          </a:p>
        </p:txBody>
      </p:sp>
      <p:sp>
        <p:nvSpPr>
          <p:cNvPr id="3" name="标题 2">
            <a:extLst>
              <a:ext uri="{FF2B5EF4-FFF2-40B4-BE49-F238E27FC236}">
                <a16:creationId xmlns:a16="http://schemas.microsoft.com/office/drawing/2014/main" id="{DED47D64-E224-45E7-B06C-83E54732372F}"/>
              </a:ext>
            </a:extLst>
          </p:cNvPr>
          <p:cNvSpPr>
            <a:spLocks noGrp="1"/>
          </p:cNvSpPr>
          <p:nvPr>
            <p:ph type="title"/>
          </p:nvPr>
        </p:nvSpPr>
        <p:spPr/>
        <p:txBody>
          <a:bodyPr/>
          <a:lstStyle/>
          <a:p>
            <a:r>
              <a:rPr lang="en-US" altLang="zh-CN" dirty="0"/>
              <a:t>Angular resolution</a:t>
            </a:r>
            <a:endParaRPr lang="zh-CN" altLang="en-US" dirty="0"/>
          </a:p>
        </p:txBody>
      </p:sp>
      <p:sp>
        <p:nvSpPr>
          <p:cNvPr id="4" name="灯片编号占位符 3">
            <a:extLst>
              <a:ext uri="{FF2B5EF4-FFF2-40B4-BE49-F238E27FC236}">
                <a16:creationId xmlns:a16="http://schemas.microsoft.com/office/drawing/2014/main" id="{A598CA04-BF72-4C82-A0A1-AB84C005886A}"/>
              </a:ext>
            </a:extLst>
          </p:cNvPr>
          <p:cNvSpPr>
            <a:spLocks noGrp="1"/>
          </p:cNvSpPr>
          <p:nvPr>
            <p:ph type="sldNum" sz="quarter" idx="10"/>
          </p:nvPr>
        </p:nvSpPr>
        <p:spPr/>
        <p:txBody>
          <a:bodyPr/>
          <a:lstStyle/>
          <a:p>
            <a:pPr>
              <a:defRPr/>
            </a:pPr>
            <a:fld id="{F98B39E4-8372-4469-AA3E-0586529E5B05}" type="slidenum">
              <a:rPr lang="zh-CN" altLang="en-US" smtClean="0"/>
              <a:pPr>
                <a:defRPr/>
              </a:pPr>
              <a:t>53</a:t>
            </a:fld>
            <a:endParaRPr lang="zh-CN" altLang="en-US"/>
          </a:p>
        </p:txBody>
      </p:sp>
      <p:pic>
        <p:nvPicPr>
          <p:cNvPr id="5" name="图片 4">
            <a:extLst>
              <a:ext uri="{FF2B5EF4-FFF2-40B4-BE49-F238E27FC236}">
                <a16:creationId xmlns:a16="http://schemas.microsoft.com/office/drawing/2014/main" id="{86CBACAE-AC58-48B5-A452-0FA559B55992}"/>
              </a:ext>
            </a:extLst>
          </p:cNvPr>
          <p:cNvPicPr>
            <a:picLocks noChangeAspect="1"/>
          </p:cNvPicPr>
          <p:nvPr/>
        </p:nvPicPr>
        <p:blipFill>
          <a:blip r:embed="rId2"/>
          <a:stretch>
            <a:fillRect/>
          </a:stretch>
        </p:blipFill>
        <p:spPr>
          <a:xfrm>
            <a:off x="1259632" y="2060848"/>
            <a:ext cx="5976664" cy="3964114"/>
          </a:xfrm>
          <a:prstGeom prst="rect">
            <a:avLst/>
          </a:prstGeom>
        </p:spPr>
      </p:pic>
      <p:sp>
        <p:nvSpPr>
          <p:cNvPr id="6" name="文本框 5">
            <a:extLst>
              <a:ext uri="{FF2B5EF4-FFF2-40B4-BE49-F238E27FC236}">
                <a16:creationId xmlns:a16="http://schemas.microsoft.com/office/drawing/2014/main" id="{C41FC588-5E49-4F52-8B52-6D257A7DF810}"/>
              </a:ext>
            </a:extLst>
          </p:cNvPr>
          <p:cNvSpPr txBox="1"/>
          <p:nvPr/>
        </p:nvSpPr>
        <p:spPr>
          <a:xfrm>
            <a:off x="870955" y="6198846"/>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spTree>
    <p:extLst>
      <p:ext uri="{BB962C8B-B14F-4D97-AF65-F5344CB8AC3E}">
        <p14:creationId xmlns:p14="http://schemas.microsoft.com/office/powerpoint/2010/main" val="421234998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CDD69C9-9A30-48F3-BD8E-BC0B86AB99B9}"/>
              </a:ext>
            </a:extLst>
          </p:cNvPr>
          <p:cNvSpPr>
            <a:spLocks noGrp="1"/>
          </p:cNvSpPr>
          <p:nvPr>
            <p:ph idx="1"/>
          </p:nvPr>
        </p:nvSpPr>
        <p:spPr>
          <a:xfrm>
            <a:off x="588464" y="1124744"/>
            <a:ext cx="7772400" cy="4835525"/>
          </a:xfrm>
        </p:spPr>
        <p:txBody>
          <a:bodyPr/>
          <a:lstStyle/>
          <a:p>
            <a:r>
              <a:rPr lang="en-US" altLang="zh-CN" dirty="0"/>
              <a:t>Frequency dependence</a:t>
            </a:r>
            <a:endParaRPr lang="zh-CN" altLang="en-US" dirty="0"/>
          </a:p>
        </p:txBody>
      </p:sp>
      <p:sp>
        <p:nvSpPr>
          <p:cNvPr id="3" name="标题 2">
            <a:extLst>
              <a:ext uri="{FF2B5EF4-FFF2-40B4-BE49-F238E27FC236}">
                <a16:creationId xmlns:a16="http://schemas.microsoft.com/office/drawing/2014/main" id="{1018ADBA-6A01-4CDF-91F2-25F62F8E0C56}"/>
              </a:ext>
            </a:extLst>
          </p:cNvPr>
          <p:cNvSpPr>
            <a:spLocks noGrp="1"/>
          </p:cNvSpPr>
          <p:nvPr>
            <p:ph type="title"/>
          </p:nvPr>
        </p:nvSpPr>
        <p:spPr/>
        <p:txBody>
          <a:bodyPr/>
          <a:lstStyle/>
          <a:p>
            <a:r>
              <a:rPr lang="en-US" altLang="zh-CN" dirty="0"/>
              <a:t>Parameter errors</a:t>
            </a:r>
            <a:endParaRPr lang="zh-CN" altLang="en-US" dirty="0"/>
          </a:p>
        </p:txBody>
      </p:sp>
      <p:sp>
        <p:nvSpPr>
          <p:cNvPr id="4" name="灯片编号占位符 3">
            <a:extLst>
              <a:ext uri="{FF2B5EF4-FFF2-40B4-BE49-F238E27FC236}">
                <a16:creationId xmlns:a16="http://schemas.microsoft.com/office/drawing/2014/main" id="{66A32D44-4C60-45A7-8737-4E7EDEDBD19B}"/>
              </a:ext>
            </a:extLst>
          </p:cNvPr>
          <p:cNvSpPr>
            <a:spLocks noGrp="1"/>
          </p:cNvSpPr>
          <p:nvPr>
            <p:ph type="sldNum" sz="quarter" idx="10"/>
          </p:nvPr>
        </p:nvSpPr>
        <p:spPr/>
        <p:txBody>
          <a:bodyPr/>
          <a:lstStyle/>
          <a:p>
            <a:pPr>
              <a:defRPr/>
            </a:pPr>
            <a:fld id="{F98B39E4-8372-4469-AA3E-0586529E5B05}" type="slidenum">
              <a:rPr lang="zh-CN" altLang="en-US" smtClean="0"/>
              <a:pPr>
                <a:defRPr/>
              </a:pPr>
              <a:t>54</a:t>
            </a:fld>
            <a:endParaRPr lang="zh-CN" altLang="en-US"/>
          </a:p>
        </p:txBody>
      </p:sp>
      <p:pic>
        <p:nvPicPr>
          <p:cNvPr id="6" name="图片 5">
            <a:extLst>
              <a:ext uri="{FF2B5EF4-FFF2-40B4-BE49-F238E27FC236}">
                <a16:creationId xmlns:a16="http://schemas.microsoft.com/office/drawing/2014/main" id="{6F4F03C6-9D56-4C0C-B08C-CD5945106026}"/>
              </a:ext>
            </a:extLst>
          </p:cNvPr>
          <p:cNvPicPr>
            <a:picLocks noChangeAspect="1"/>
          </p:cNvPicPr>
          <p:nvPr/>
        </p:nvPicPr>
        <p:blipFill>
          <a:blip r:embed="rId2"/>
          <a:stretch>
            <a:fillRect/>
          </a:stretch>
        </p:blipFill>
        <p:spPr>
          <a:xfrm>
            <a:off x="1547664" y="1733869"/>
            <a:ext cx="5938986" cy="5112237"/>
          </a:xfrm>
          <a:prstGeom prst="rect">
            <a:avLst/>
          </a:prstGeom>
        </p:spPr>
      </p:pic>
      <p:sp>
        <p:nvSpPr>
          <p:cNvPr id="7" name="文本框 6">
            <a:extLst>
              <a:ext uri="{FF2B5EF4-FFF2-40B4-BE49-F238E27FC236}">
                <a16:creationId xmlns:a16="http://schemas.microsoft.com/office/drawing/2014/main" id="{70C858C3-EEAA-45BD-BB0B-8AB6F17C492B}"/>
              </a:ext>
            </a:extLst>
          </p:cNvPr>
          <p:cNvSpPr txBox="1"/>
          <p:nvPr/>
        </p:nvSpPr>
        <p:spPr>
          <a:xfrm>
            <a:off x="827584" y="6391925"/>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spTree>
    <p:extLst>
      <p:ext uri="{BB962C8B-B14F-4D97-AF65-F5344CB8AC3E}">
        <p14:creationId xmlns:p14="http://schemas.microsoft.com/office/powerpoint/2010/main" val="4459269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C773C05-05D3-4229-8C19-3D23BB81A120}"/>
              </a:ext>
            </a:extLst>
          </p:cNvPr>
          <p:cNvSpPr>
            <a:spLocks noGrp="1"/>
          </p:cNvSpPr>
          <p:nvPr>
            <p:ph idx="1"/>
          </p:nvPr>
        </p:nvSpPr>
        <p:spPr/>
        <p:txBody>
          <a:bodyPr/>
          <a:lstStyle/>
          <a:p>
            <a:r>
              <a:rPr lang="en-US" altLang="zh-CN" dirty="0"/>
              <a:t>Simulated source</a:t>
            </a:r>
            <a:endParaRPr lang="zh-CN" altLang="en-US" dirty="0"/>
          </a:p>
        </p:txBody>
      </p:sp>
      <p:sp>
        <p:nvSpPr>
          <p:cNvPr id="3" name="标题 2">
            <a:extLst>
              <a:ext uri="{FF2B5EF4-FFF2-40B4-BE49-F238E27FC236}">
                <a16:creationId xmlns:a16="http://schemas.microsoft.com/office/drawing/2014/main" id="{2D2F009C-DF47-4E0B-ADFF-DF9546BC4861}"/>
              </a:ext>
            </a:extLst>
          </p:cNvPr>
          <p:cNvSpPr>
            <a:spLocks noGrp="1"/>
          </p:cNvSpPr>
          <p:nvPr>
            <p:ph type="title"/>
          </p:nvPr>
        </p:nvSpPr>
        <p:spPr/>
        <p:txBody>
          <a:bodyPr/>
          <a:lstStyle/>
          <a:p>
            <a:r>
              <a:rPr lang="en-US" altLang="zh-CN" dirty="0"/>
              <a:t>Bayesian analysis</a:t>
            </a:r>
            <a:endParaRPr lang="zh-CN" altLang="en-US" dirty="0"/>
          </a:p>
        </p:txBody>
      </p:sp>
      <p:sp>
        <p:nvSpPr>
          <p:cNvPr id="4" name="灯片编号占位符 3">
            <a:extLst>
              <a:ext uri="{FF2B5EF4-FFF2-40B4-BE49-F238E27FC236}">
                <a16:creationId xmlns:a16="http://schemas.microsoft.com/office/drawing/2014/main" id="{C6965FB5-669D-4E92-8A74-0B44E82ED67A}"/>
              </a:ext>
            </a:extLst>
          </p:cNvPr>
          <p:cNvSpPr>
            <a:spLocks noGrp="1"/>
          </p:cNvSpPr>
          <p:nvPr>
            <p:ph type="sldNum" sz="quarter" idx="10"/>
          </p:nvPr>
        </p:nvSpPr>
        <p:spPr/>
        <p:txBody>
          <a:bodyPr/>
          <a:lstStyle/>
          <a:p>
            <a:pPr>
              <a:defRPr/>
            </a:pPr>
            <a:fld id="{F98B39E4-8372-4469-AA3E-0586529E5B05}" type="slidenum">
              <a:rPr lang="zh-CN" altLang="en-US" smtClean="0"/>
              <a:pPr>
                <a:defRPr/>
              </a:pPr>
              <a:t>55</a:t>
            </a:fld>
            <a:endParaRPr lang="zh-CN" altLang="en-US"/>
          </a:p>
        </p:txBody>
      </p:sp>
      <p:pic>
        <p:nvPicPr>
          <p:cNvPr id="5" name="图片 4">
            <a:extLst>
              <a:ext uri="{FF2B5EF4-FFF2-40B4-BE49-F238E27FC236}">
                <a16:creationId xmlns:a16="http://schemas.microsoft.com/office/drawing/2014/main" id="{6D566FD5-0F5D-40FC-B19D-2C4A5F32BC2B}"/>
              </a:ext>
            </a:extLst>
          </p:cNvPr>
          <p:cNvPicPr>
            <a:picLocks noChangeAspect="1"/>
          </p:cNvPicPr>
          <p:nvPr/>
        </p:nvPicPr>
        <p:blipFill>
          <a:blip r:embed="rId3"/>
          <a:stretch>
            <a:fillRect/>
          </a:stretch>
        </p:blipFill>
        <p:spPr>
          <a:xfrm>
            <a:off x="621682" y="1920459"/>
            <a:ext cx="4625741" cy="4801016"/>
          </a:xfrm>
          <a:prstGeom prst="rect">
            <a:avLst/>
          </a:prstGeom>
        </p:spPr>
      </p:pic>
      <p:graphicFrame>
        <p:nvGraphicFramePr>
          <p:cNvPr id="7" name="对象 6">
            <a:extLst>
              <a:ext uri="{FF2B5EF4-FFF2-40B4-BE49-F238E27FC236}">
                <a16:creationId xmlns:a16="http://schemas.microsoft.com/office/drawing/2014/main" id="{0CA2C926-5C87-4480-A005-A78EDBE24C00}"/>
              </a:ext>
            </a:extLst>
          </p:cNvPr>
          <p:cNvGraphicFramePr>
            <a:graphicFrameLocks noChangeAspect="1"/>
          </p:cNvGraphicFramePr>
          <p:nvPr>
            <p:extLst>
              <p:ext uri="{D42A27DB-BD31-4B8C-83A1-F6EECF244321}">
                <p14:modId xmlns:p14="http://schemas.microsoft.com/office/powerpoint/2010/main" val="2603383309"/>
              </p:ext>
            </p:extLst>
          </p:nvPr>
        </p:nvGraphicFramePr>
        <p:xfrm>
          <a:off x="2483768" y="1988840"/>
          <a:ext cx="6543675" cy="1028700"/>
        </p:xfrm>
        <a:graphic>
          <a:graphicData uri="http://schemas.openxmlformats.org/presentationml/2006/ole">
            <mc:AlternateContent xmlns:mc="http://schemas.openxmlformats.org/markup-compatibility/2006">
              <mc:Choice xmlns:v="urn:schemas-microsoft-com:vml" Requires="v">
                <p:oleObj spid="_x0000_s310314" name="Formula" r:id="rId4" imgW="3742920" imgH="589320" progId="Equation.Ribbit">
                  <p:embed/>
                </p:oleObj>
              </mc:Choice>
              <mc:Fallback>
                <p:oleObj name="Formula" r:id="rId4" imgW="3742920" imgH="589320" progId="Equation.Ribbit">
                  <p:embed/>
                  <p:pic>
                    <p:nvPicPr>
                      <p:cNvPr id="6" name="对象 5">
                        <a:extLst>
                          <a:ext uri="{FF2B5EF4-FFF2-40B4-BE49-F238E27FC236}">
                            <a16:creationId xmlns:a16="http://schemas.microsoft.com/office/drawing/2014/main" id="{9E2AD7CF-0D5B-4375-921E-233691264F52}"/>
                          </a:ext>
                        </a:extLst>
                      </p:cNvPr>
                      <p:cNvPicPr/>
                      <p:nvPr/>
                    </p:nvPicPr>
                    <p:blipFill>
                      <a:blip r:embed="rId5"/>
                      <a:stretch>
                        <a:fillRect/>
                      </a:stretch>
                    </p:blipFill>
                    <p:spPr>
                      <a:xfrm>
                        <a:off x="2483768" y="1988840"/>
                        <a:ext cx="6543675" cy="1028700"/>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34D62456-F3F6-4A8D-96D6-A4E3A849A543}"/>
              </a:ext>
            </a:extLst>
          </p:cNvPr>
          <p:cNvSpPr txBox="1"/>
          <p:nvPr/>
        </p:nvSpPr>
        <p:spPr>
          <a:xfrm>
            <a:off x="2448200" y="6389670"/>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spTree>
    <p:extLst>
      <p:ext uri="{BB962C8B-B14F-4D97-AF65-F5344CB8AC3E}">
        <p14:creationId xmlns:p14="http://schemas.microsoft.com/office/powerpoint/2010/main" val="11000764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6592989-7689-44F5-8BB8-063D0602F1EA}"/>
              </a:ext>
            </a:extLst>
          </p:cNvPr>
          <p:cNvSpPr>
            <a:spLocks noGrp="1"/>
          </p:cNvSpPr>
          <p:nvPr>
            <p:ph idx="1"/>
          </p:nvPr>
        </p:nvSpPr>
        <p:spPr/>
        <p:txBody>
          <a:bodyPr/>
          <a:lstStyle/>
          <a:p>
            <a:r>
              <a:rPr lang="en-US" altLang="zh-CN" dirty="0"/>
              <a:t>Median/Mean</a:t>
            </a:r>
          </a:p>
          <a:p>
            <a:endParaRPr lang="en-US" altLang="zh-CN" dirty="0"/>
          </a:p>
          <a:p>
            <a:endParaRPr lang="en-US" altLang="zh-CN" dirty="0"/>
          </a:p>
          <a:p>
            <a:endParaRPr lang="en-US" altLang="zh-CN" dirty="0"/>
          </a:p>
          <a:p>
            <a:endParaRPr lang="en-US" altLang="zh-CN" dirty="0"/>
          </a:p>
          <a:p>
            <a:r>
              <a:rPr lang="en-US" altLang="zh-CN" dirty="0"/>
              <a:t>Mean angular resolution</a:t>
            </a:r>
            <a:endParaRPr lang="zh-CN" altLang="en-US" dirty="0"/>
          </a:p>
        </p:txBody>
      </p:sp>
      <p:sp>
        <p:nvSpPr>
          <p:cNvPr id="3" name="标题 2">
            <a:extLst>
              <a:ext uri="{FF2B5EF4-FFF2-40B4-BE49-F238E27FC236}">
                <a16:creationId xmlns:a16="http://schemas.microsoft.com/office/drawing/2014/main" id="{F7D23F36-4FBA-44B1-B07F-BE936032CA9D}"/>
              </a:ext>
            </a:extLst>
          </p:cNvPr>
          <p:cNvSpPr>
            <a:spLocks noGrp="1"/>
          </p:cNvSpPr>
          <p:nvPr>
            <p:ph type="title"/>
          </p:nvPr>
        </p:nvSpPr>
        <p:spPr/>
        <p:txBody>
          <a:bodyPr/>
          <a:lstStyle/>
          <a:p>
            <a:r>
              <a:rPr lang="en-US" altLang="zh-CN" dirty="0"/>
              <a:t>The network</a:t>
            </a:r>
            <a:endParaRPr lang="zh-CN" altLang="en-US" dirty="0"/>
          </a:p>
        </p:txBody>
      </p:sp>
      <p:sp>
        <p:nvSpPr>
          <p:cNvPr id="4" name="灯片编号占位符 3">
            <a:extLst>
              <a:ext uri="{FF2B5EF4-FFF2-40B4-BE49-F238E27FC236}">
                <a16:creationId xmlns:a16="http://schemas.microsoft.com/office/drawing/2014/main" id="{95D81D03-8EE9-449A-AD26-A79F81F8D0CA}"/>
              </a:ext>
            </a:extLst>
          </p:cNvPr>
          <p:cNvSpPr>
            <a:spLocks noGrp="1"/>
          </p:cNvSpPr>
          <p:nvPr>
            <p:ph type="sldNum" sz="quarter" idx="10"/>
          </p:nvPr>
        </p:nvSpPr>
        <p:spPr/>
        <p:txBody>
          <a:bodyPr/>
          <a:lstStyle/>
          <a:p>
            <a:pPr>
              <a:defRPr/>
            </a:pPr>
            <a:fld id="{F98B39E4-8372-4469-AA3E-0586529E5B05}" type="slidenum">
              <a:rPr lang="zh-CN" altLang="en-US" smtClean="0"/>
              <a:pPr>
                <a:defRPr/>
              </a:pPr>
              <a:t>56</a:t>
            </a:fld>
            <a:endParaRPr lang="zh-CN" altLang="en-US"/>
          </a:p>
        </p:txBody>
      </p:sp>
      <p:pic>
        <p:nvPicPr>
          <p:cNvPr id="5" name="图片 4">
            <a:extLst>
              <a:ext uri="{FF2B5EF4-FFF2-40B4-BE49-F238E27FC236}">
                <a16:creationId xmlns:a16="http://schemas.microsoft.com/office/drawing/2014/main" id="{4AAD57EC-BF21-4CE6-897D-CA6F0412CB5B}"/>
              </a:ext>
            </a:extLst>
          </p:cNvPr>
          <p:cNvPicPr>
            <a:picLocks noChangeAspect="1"/>
          </p:cNvPicPr>
          <p:nvPr/>
        </p:nvPicPr>
        <p:blipFill>
          <a:blip r:embed="rId3"/>
          <a:stretch>
            <a:fillRect/>
          </a:stretch>
        </p:blipFill>
        <p:spPr>
          <a:xfrm>
            <a:off x="179511" y="1941555"/>
            <a:ext cx="8784976" cy="1693326"/>
          </a:xfrm>
          <a:prstGeom prst="rect">
            <a:avLst/>
          </a:prstGeom>
        </p:spPr>
      </p:pic>
      <p:graphicFrame>
        <p:nvGraphicFramePr>
          <p:cNvPr id="6" name="对象 5">
            <a:extLst>
              <a:ext uri="{FF2B5EF4-FFF2-40B4-BE49-F238E27FC236}">
                <a16:creationId xmlns:a16="http://schemas.microsoft.com/office/drawing/2014/main" id="{9E2AD7CF-0D5B-4375-921E-233691264F52}"/>
              </a:ext>
            </a:extLst>
          </p:cNvPr>
          <p:cNvGraphicFramePr>
            <a:graphicFrameLocks noChangeAspect="1"/>
          </p:cNvGraphicFramePr>
          <p:nvPr>
            <p:extLst>
              <p:ext uri="{D42A27DB-BD31-4B8C-83A1-F6EECF244321}">
                <p14:modId xmlns:p14="http://schemas.microsoft.com/office/powerpoint/2010/main" val="2222505729"/>
              </p:ext>
            </p:extLst>
          </p:nvPr>
        </p:nvGraphicFramePr>
        <p:xfrm>
          <a:off x="541337" y="4872038"/>
          <a:ext cx="8061325" cy="1371600"/>
        </p:xfrm>
        <a:graphic>
          <a:graphicData uri="http://schemas.openxmlformats.org/presentationml/2006/ole">
            <mc:AlternateContent xmlns:mc="http://schemas.openxmlformats.org/markup-compatibility/2006">
              <mc:Choice xmlns:v="urn:schemas-microsoft-com:vml" Requires="v">
                <p:oleObj spid="_x0000_s307245" name="Formula" r:id="rId4" imgW="4611600" imgH="786240" progId="Equation.Ribbit">
                  <p:embed/>
                </p:oleObj>
              </mc:Choice>
              <mc:Fallback>
                <p:oleObj name="Formula" r:id="rId4" imgW="4611600" imgH="786240" progId="Equation.Ribbit">
                  <p:embed/>
                  <p:pic>
                    <p:nvPicPr>
                      <p:cNvPr id="9" name="对象 8">
                        <a:extLst>
                          <a:ext uri="{FF2B5EF4-FFF2-40B4-BE49-F238E27FC236}">
                            <a16:creationId xmlns:a16="http://schemas.microsoft.com/office/drawing/2014/main" id="{73F27CE7-4FFB-4A61-A904-DCB4B5BA45A9}"/>
                          </a:ext>
                        </a:extLst>
                      </p:cNvPr>
                      <p:cNvPicPr/>
                      <p:nvPr/>
                    </p:nvPicPr>
                    <p:blipFill>
                      <a:blip r:embed="rId5"/>
                      <a:stretch>
                        <a:fillRect/>
                      </a:stretch>
                    </p:blipFill>
                    <p:spPr>
                      <a:xfrm>
                        <a:off x="541337" y="4872038"/>
                        <a:ext cx="8061325" cy="1371600"/>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E340D823-D2D5-49B3-9404-20FD050504CA}"/>
              </a:ext>
            </a:extLst>
          </p:cNvPr>
          <p:cNvSpPr txBox="1"/>
          <p:nvPr/>
        </p:nvSpPr>
        <p:spPr>
          <a:xfrm>
            <a:off x="3059832" y="3713162"/>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spTree>
    <p:extLst>
      <p:ext uri="{BB962C8B-B14F-4D97-AF65-F5344CB8AC3E}">
        <p14:creationId xmlns:p14="http://schemas.microsoft.com/office/powerpoint/2010/main" val="15078149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4FB4978-79EE-4CE7-8E47-C755201CC669}"/>
              </a:ext>
            </a:extLst>
          </p:cNvPr>
          <p:cNvSpPr>
            <a:spLocks noGrp="1"/>
          </p:cNvSpPr>
          <p:nvPr>
            <p:ph idx="1"/>
          </p:nvPr>
        </p:nvSpPr>
        <p:spPr/>
        <p:txBody>
          <a:bodyPr/>
          <a:lstStyle/>
          <a:p>
            <a:r>
              <a:rPr lang="en-US" altLang="zh-CN" dirty="0" err="1"/>
              <a:t>TianQin</a:t>
            </a:r>
            <a:r>
              <a:rPr lang="en-US" altLang="zh-CN" dirty="0"/>
              <a:t>/LISA</a:t>
            </a:r>
            <a:endParaRPr lang="zh-CN" altLang="en-US" dirty="0"/>
          </a:p>
        </p:txBody>
      </p:sp>
      <p:sp>
        <p:nvSpPr>
          <p:cNvPr id="3" name="标题 2">
            <a:extLst>
              <a:ext uri="{FF2B5EF4-FFF2-40B4-BE49-F238E27FC236}">
                <a16:creationId xmlns:a16="http://schemas.microsoft.com/office/drawing/2014/main" id="{B9ACFE98-118B-4F5D-BCB0-BAC414644B90}"/>
              </a:ext>
            </a:extLst>
          </p:cNvPr>
          <p:cNvSpPr>
            <a:spLocks noGrp="1"/>
          </p:cNvSpPr>
          <p:nvPr>
            <p:ph type="title"/>
          </p:nvPr>
        </p:nvSpPr>
        <p:spPr/>
        <p:txBody>
          <a:bodyPr/>
          <a:lstStyle/>
          <a:p>
            <a:r>
              <a:rPr lang="en-US" altLang="zh-CN" dirty="0"/>
              <a:t>Sky map for the network</a:t>
            </a:r>
            <a:endParaRPr lang="zh-CN" altLang="en-US" dirty="0"/>
          </a:p>
        </p:txBody>
      </p:sp>
      <p:sp>
        <p:nvSpPr>
          <p:cNvPr id="4" name="灯片编号占位符 3">
            <a:extLst>
              <a:ext uri="{FF2B5EF4-FFF2-40B4-BE49-F238E27FC236}">
                <a16:creationId xmlns:a16="http://schemas.microsoft.com/office/drawing/2014/main" id="{9C717BBD-40F1-4BC5-B0E9-68F247CC0FFE}"/>
              </a:ext>
            </a:extLst>
          </p:cNvPr>
          <p:cNvSpPr>
            <a:spLocks noGrp="1"/>
          </p:cNvSpPr>
          <p:nvPr>
            <p:ph type="sldNum" sz="quarter" idx="10"/>
          </p:nvPr>
        </p:nvSpPr>
        <p:spPr/>
        <p:txBody>
          <a:bodyPr/>
          <a:lstStyle/>
          <a:p>
            <a:pPr>
              <a:defRPr/>
            </a:pPr>
            <a:fld id="{F98B39E4-8372-4469-AA3E-0586529E5B05}" type="slidenum">
              <a:rPr lang="zh-CN" altLang="en-US" smtClean="0"/>
              <a:pPr>
                <a:defRPr/>
              </a:pPr>
              <a:t>57</a:t>
            </a:fld>
            <a:endParaRPr lang="zh-CN" altLang="en-US"/>
          </a:p>
        </p:txBody>
      </p:sp>
      <p:pic>
        <p:nvPicPr>
          <p:cNvPr id="5" name="图片 4">
            <a:extLst>
              <a:ext uri="{FF2B5EF4-FFF2-40B4-BE49-F238E27FC236}">
                <a16:creationId xmlns:a16="http://schemas.microsoft.com/office/drawing/2014/main" id="{0DA0CBF1-5EDF-4790-B434-555AA39E569F}"/>
              </a:ext>
            </a:extLst>
          </p:cNvPr>
          <p:cNvPicPr>
            <a:picLocks noChangeAspect="1"/>
          </p:cNvPicPr>
          <p:nvPr/>
        </p:nvPicPr>
        <p:blipFill>
          <a:blip r:embed="rId2"/>
          <a:stretch>
            <a:fillRect/>
          </a:stretch>
        </p:blipFill>
        <p:spPr>
          <a:xfrm>
            <a:off x="221352" y="1925661"/>
            <a:ext cx="8701295" cy="4430689"/>
          </a:xfrm>
          <a:prstGeom prst="rect">
            <a:avLst/>
          </a:prstGeom>
        </p:spPr>
      </p:pic>
      <p:sp>
        <p:nvSpPr>
          <p:cNvPr id="6" name="文本框 5">
            <a:extLst>
              <a:ext uri="{FF2B5EF4-FFF2-40B4-BE49-F238E27FC236}">
                <a16:creationId xmlns:a16="http://schemas.microsoft.com/office/drawing/2014/main" id="{BC3E1009-3D61-4BE1-BC2D-BBEFE85EE351}"/>
              </a:ext>
            </a:extLst>
          </p:cNvPr>
          <p:cNvSpPr txBox="1"/>
          <p:nvPr/>
        </p:nvSpPr>
        <p:spPr>
          <a:xfrm>
            <a:off x="1979712" y="6235670"/>
            <a:ext cx="578927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Wang &amp; Zhang 2021, PRD </a:t>
            </a:r>
            <a:r>
              <a:rPr lang="en-US" altLang="zh-CN" sz="2000" b="1" dirty="0">
                <a:solidFill>
                  <a:schemeClr val="bg1">
                    <a:lumMod val="40000"/>
                    <a:lumOff val="60000"/>
                  </a:schemeClr>
                </a:solidFill>
                <a:latin typeface="+mn-lt"/>
              </a:rPr>
              <a:t>103</a:t>
            </a:r>
            <a:r>
              <a:rPr lang="en-US" altLang="zh-CN" sz="2000" dirty="0">
                <a:solidFill>
                  <a:schemeClr val="bg1">
                    <a:lumMod val="40000"/>
                    <a:lumOff val="60000"/>
                  </a:schemeClr>
                </a:solidFill>
                <a:latin typeface="+mn-lt"/>
              </a:rPr>
              <a:t>, 104066</a:t>
            </a:r>
            <a:endParaRPr lang="zh-CN" altLang="en-US" sz="2000" dirty="0">
              <a:solidFill>
                <a:schemeClr val="bg1">
                  <a:lumMod val="40000"/>
                  <a:lumOff val="60000"/>
                </a:schemeClr>
              </a:solidFill>
              <a:latin typeface="+mn-lt"/>
            </a:endParaRPr>
          </a:p>
        </p:txBody>
      </p:sp>
    </p:spTree>
    <p:extLst>
      <p:ext uri="{BB962C8B-B14F-4D97-AF65-F5344CB8AC3E}">
        <p14:creationId xmlns:p14="http://schemas.microsoft.com/office/powerpoint/2010/main" val="371127111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2AF2583-8E6A-48E7-A604-68C39C673BD8}"/>
              </a:ext>
            </a:extLst>
          </p:cNvPr>
          <p:cNvSpPr>
            <a:spLocks noGrp="1"/>
          </p:cNvSpPr>
          <p:nvPr>
            <p:ph idx="1"/>
          </p:nvPr>
        </p:nvSpPr>
        <p:spPr/>
        <p:txBody>
          <a:bodyPr/>
          <a:lstStyle/>
          <a:p>
            <a:r>
              <a:rPr lang="en-US" altLang="zh-CN" dirty="0" err="1"/>
              <a:t>TianQin</a:t>
            </a:r>
            <a:r>
              <a:rPr lang="en-US" altLang="zh-CN" dirty="0"/>
              <a:t>/Taiji</a:t>
            </a:r>
            <a:endParaRPr lang="zh-CN" altLang="en-US" dirty="0"/>
          </a:p>
        </p:txBody>
      </p:sp>
      <p:sp>
        <p:nvSpPr>
          <p:cNvPr id="3" name="标题 2">
            <a:extLst>
              <a:ext uri="{FF2B5EF4-FFF2-40B4-BE49-F238E27FC236}">
                <a16:creationId xmlns:a16="http://schemas.microsoft.com/office/drawing/2014/main" id="{9F4FFCD5-EA7D-48DC-9B32-C266C083E2AC}"/>
              </a:ext>
            </a:extLst>
          </p:cNvPr>
          <p:cNvSpPr>
            <a:spLocks noGrp="1"/>
          </p:cNvSpPr>
          <p:nvPr>
            <p:ph type="title"/>
          </p:nvPr>
        </p:nvSpPr>
        <p:spPr/>
        <p:txBody>
          <a:bodyPr/>
          <a:lstStyle/>
          <a:p>
            <a:r>
              <a:rPr lang="en-US" altLang="zh-CN" dirty="0"/>
              <a:t>Sky map for the network</a:t>
            </a:r>
            <a:endParaRPr lang="zh-CN" altLang="en-US" dirty="0"/>
          </a:p>
        </p:txBody>
      </p:sp>
      <p:sp>
        <p:nvSpPr>
          <p:cNvPr id="4" name="灯片编号占位符 3">
            <a:extLst>
              <a:ext uri="{FF2B5EF4-FFF2-40B4-BE49-F238E27FC236}">
                <a16:creationId xmlns:a16="http://schemas.microsoft.com/office/drawing/2014/main" id="{0C4E9BC9-889F-4E5A-AC46-8B94533979FB}"/>
              </a:ext>
            </a:extLst>
          </p:cNvPr>
          <p:cNvSpPr>
            <a:spLocks noGrp="1"/>
          </p:cNvSpPr>
          <p:nvPr>
            <p:ph type="sldNum" sz="quarter" idx="10"/>
          </p:nvPr>
        </p:nvSpPr>
        <p:spPr/>
        <p:txBody>
          <a:bodyPr/>
          <a:lstStyle/>
          <a:p>
            <a:pPr>
              <a:defRPr/>
            </a:pPr>
            <a:fld id="{F98B39E4-8372-4469-AA3E-0586529E5B05}" type="slidenum">
              <a:rPr lang="zh-CN" altLang="en-US" smtClean="0"/>
              <a:pPr>
                <a:defRPr/>
              </a:pPr>
              <a:t>58</a:t>
            </a:fld>
            <a:endParaRPr lang="zh-CN" altLang="en-US"/>
          </a:p>
        </p:txBody>
      </p:sp>
      <p:pic>
        <p:nvPicPr>
          <p:cNvPr id="5" name="图片 4">
            <a:extLst>
              <a:ext uri="{FF2B5EF4-FFF2-40B4-BE49-F238E27FC236}">
                <a16:creationId xmlns:a16="http://schemas.microsoft.com/office/drawing/2014/main" id="{02F576FD-D75E-470E-84B3-6F61E49FBCF7}"/>
              </a:ext>
            </a:extLst>
          </p:cNvPr>
          <p:cNvPicPr>
            <a:picLocks noChangeAspect="1"/>
          </p:cNvPicPr>
          <p:nvPr/>
        </p:nvPicPr>
        <p:blipFill>
          <a:blip r:embed="rId2"/>
          <a:stretch>
            <a:fillRect/>
          </a:stretch>
        </p:blipFill>
        <p:spPr>
          <a:xfrm>
            <a:off x="382854" y="1988665"/>
            <a:ext cx="8378291" cy="4171350"/>
          </a:xfrm>
          <a:prstGeom prst="rect">
            <a:avLst/>
          </a:prstGeom>
        </p:spPr>
      </p:pic>
    </p:spTree>
    <p:extLst>
      <p:ext uri="{BB962C8B-B14F-4D97-AF65-F5344CB8AC3E}">
        <p14:creationId xmlns:p14="http://schemas.microsoft.com/office/powerpoint/2010/main" val="4091867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7C434CC-50A5-4828-87BE-1B4DB796D07C}"/>
              </a:ext>
            </a:extLst>
          </p:cNvPr>
          <p:cNvSpPr>
            <a:spLocks noGrp="1"/>
          </p:cNvSpPr>
          <p:nvPr>
            <p:ph idx="1"/>
          </p:nvPr>
        </p:nvSpPr>
        <p:spPr/>
        <p:txBody>
          <a:bodyPr/>
          <a:lstStyle/>
          <a:p>
            <a:r>
              <a:rPr lang="en-US" altLang="zh-CN" dirty="0" err="1"/>
              <a:t>TianQin</a:t>
            </a:r>
            <a:r>
              <a:rPr lang="en-US" altLang="zh-CN" dirty="0"/>
              <a:t>/Taiji</a:t>
            </a:r>
            <a:endParaRPr lang="zh-CN" altLang="en-US" dirty="0"/>
          </a:p>
        </p:txBody>
      </p:sp>
      <p:sp>
        <p:nvSpPr>
          <p:cNvPr id="3" name="标题 2">
            <a:extLst>
              <a:ext uri="{FF2B5EF4-FFF2-40B4-BE49-F238E27FC236}">
                <a16:creationId xmlns:a16="http://schemas.microsoft.com/office/drawing/2014/main" id="{6CC93B74-977F-4EC5-B367-2501A3AB2C09}"/>
              </a:ext>
            </a:extLst>
          </p:cNvPr>
          <p:cNvSpPr>
            <a:spLocks noGrp="1"/>
          </p:cNvSpPr>
          <p:nvPr>
            <p:ph type="title"/>
          </p:nvPr>
        </p:nvSpPr>
        <p:spPr/>
        <p:txBody>
          <a:bodyPr/>
          <a:lstStyle/>
          <a:p>
            <a:r>
              <a:rPr lang="en-US" altLang="zh-CN" dirty="0"/>
              <a:t>Coalescence sources</a:t>
            </a:r>
            <a:endParaRPr lang="zh-CN" altLang="en-US" dirty="0"/>
          </a:p>
        </p:txBody>
      </p:sp>
      <p:sp>
        <p:nvSpPr>
          <p:cNvPr id="4" name="灯片编号占位符 3">
            <a:extLst>
              <a:ext uri="{FF2B5EF4-FFF2-40B4-BE49-F238E27FC236}">
                <a16:creationId xmlns:a16="http://schemas.microsoft.com/office/drawing/2014/main" id="{3E7BE16A-DA40-4FEC-B57C-C45296FA20B9}"/>
              </a:ext>
            </a:extLst>
          </p:cNvPr>
          <p:cNvSpPr>
            <a:spLocks noGrp="1"/>
          </p:cNvSpPr>
          <p:nvPr>
            <p:ph type="sldNum" sz="quarter" idx="10"/>
          </p:nvPr>
        </p:nvSpPr>
        <p:spPr/>
        <p:txBody>
          <a:bodyPr/>
          <a:lstStyle/>
          <a:p>
            <a:pPr>
              <a:defRPr/>
            </a:pPr>
            <a:fld id="{F98B39E4-8372-4469-AA3E-0586529E5B05}" type="slidenum">
              <a:rPr lang="zh-CN" altLang="en-US" smtClean="0"/>
              <a:pPr>
                <a:defRPr/>
              </a:pPr>
              <a:t>59</a:t>
            </a:fld>
            <a:endParaRPr lang="zh-CN" altLang="en-US"/>
          </a:p>
        </p:txBody>
      </p:sp>
      <p:pic>
        <p:nvPicPr>
          <p:cNvPr id="5" name="图片 4">
            <a:extLst>
              <a:ext uri="{FF2B5EF4-FFF2-40B4-BE49-F238E27FC236}">
                <a16:creationId xmlns:a16="http://schemas.microsoft.com/office/drawing/2014/main" id="{1C66B2C6-EED4-42F7-B2E8-CA64A08264FF}"/>
              </a:ext>
            </a:extLst>
          </p:cNvPr>
          <p:cNvPicPr>
            <a:picLocks noChangeAspect="1"/>
          </p:cNvPicPr>
          <p:nvPr/>
        </p:nvPicPr>
        <p:blipFill>
          <a:blip r:embed="rId3"/>
          <a:stretch>
            <a:fillRect/>
          </a:stretch>
        </p:blipFill>
        <p:spPr>
          <a:xfrm>
            <a:off x="628650" y="1896803"/>
            <a:ext cx="7772401" cy="4538922"/>
          </a:xfrm>
          <a:prstGeom prst="rect">
            <a:avLst/>
          </a:prstGeom>
        </p:spPr>
      </p:pic>
      <p:graphicFrame>
        <p:nvGraphicFramePr>
          <p:cNvPr id="6" name="对象 5">
            <a:extLst>
              <a:ext uri="{FF2B5EF4-FFF2-40B4-BE49-F238E27FC236}">
                <a16:creationId xmlns:a16="http://schemas.microsoft.com/office/drawing/2014/main" id="{0294017C-3CAF-43D0-9969-A9C726421686}"/>
              </a:ext>
            </a:extLst>
          </p:cNvPr>
          <p:cNvGraphicFramePr>
            <a:graphicFrameLocks noChangeAspect="1"/>
          </p:cNvGraphicFramePr>
          <p:nvPr>
            <p:extLst>
              <p:ext uri="{D42A27DB-BD31-4B8C-83A1-F6EECF244321}">
                <p14:modId xmlns:p14="http://schemas.microsoft.com/office/powerpoint/2010/main" val="1615804087"/>
              </p:ext>
            </p:extLst>
          </p:nvPr>
        </p:nvGraphicFramePr>
        <p:xfrm>
          <a:off x="395536" y="3541824"/>
          <a:ext cx="8464624" cy="1248879"/>
        </p:xfrm>
        <a:graphic>
          <a:graphicData uri="http://schemas.openxmlformats.org/presentationml/2006/ole">
            <mc:AlternateContent xmlns:mc="http://schemas.openxmlformats.org/markup-compatibility/2006">
              <mc:Choice xmlns:v="urn:schemas-microsoft-com:vml" Requires="v">
                <p:oleObj spid="_x0000_s308269" name="Formula" r:id="rId4" imgW="5317560" imgH="786240" progId="Equation.Ribbit">
                  <p:embed/>
                </p:oleObj>
              </mc:Choice>
              <mc:Fallback>
                <p:oleObj name="Formula" r:id="rId4" imgW="5317560" imgH="786240" progId="Equation.Ribbit">
                  <p:embed/>
                  <p:pic>
                    <p:nvPicPr>
                      <p:cNvPr id="5" name="对象 4">
                        <a:extLst>
                          <a:ext uri="{FF2B5EF4-FFF2-40B4-BE49-F238E27FC236}">
                            <a16:creationId xmlns:a16="http://schemas.microsoft.com/office/drawing/2014/main" id="{8116D829-C303-4AE6-ABF7-90D6A3181A56}"/>
                          </a:ext>
                        </a:extLst>
                      </p:cNvPr>
                      <p:cNvPicPr/>
                      <p:nvPr/>
                    </p:nvPicPr>
                    <p:blipFill>
                      <a:blip r:embed="rId5"/>
                      <a:stretch>
                        <a:fillRect/>
                      </a:stretch>
                    </p:blipFill>
                    <p:spPr>
                      <a:xfrm>
                        <a:off x="395536" y="3541824"/>
                        <a:ext cx="8464624" cy="1248879"/>
                      </a:xfrm>
                      <a:prstGeom prst="rect">
                        <a:avLst/>
                      </a:prstGeom>
                    </p:spPr>
                  </p:pic>
                </p:oleObj>
              </mc:Fallback>
            </mc:AlternateContent>
          </a:graphicData>
        </a:graphic>
      </p:graphicFrame>
    </p:spTree>
    <p:extLst>
      <p:ext uri="{BB962C8B-B14F-4D97-AF65-F5344CB8AC3E}">
        <p14:creationId xmlns:p14="http://schemas.microsoft.com/office/powerpoint/2010/main" val="113485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D4FDF44-3910-435B-9DDF-4FE49847DDE7}"/>
              </a:ext>
            </a:extLst>
          </p:cNvPr>
          <p:cNvSpPr>
            <a:spLocks noGrp="1"/>
          </p:cNvSpPr>
          <p:nvPr>
            <p:ph idx="1"/>
          </p:nvPr>
        </p:nvSpPr>
        <p:spPr/>
        <p:txBody>
          <a:bodyPr/>
          <a:lstStyle/>
          <a:p>
            <a:r>
              <a:rPr lang="en-US" altLang="zh-CN" dirty="0"/>
              <a:t>Electromagnetic method</a:t>
            </a:r>
            <a:endParaRPr lang="zh-CN" altLang="en-US" dirty="0"/>
          </a:p>
        </p:txBody>
      </p:sp>
      <p:sp>
        <p:nvSpPr>
          <p:cNvPr id="3" name="标题 2">
            <a:extLst>
              <a:ext uri="{FF2B5EF4-FFF2-40B4-BE49-F238E27FC236}">
                <a16:creationId xmlns:a16="http://schemas.microsoft.com/office/drawing/2014/main" id="{FA78A1FC-EBA1-4438-B33B-F61755FEFDAC}"/>
              </a:ext>
            </a:extLst>
          </p:cNvPr>
          <p:cNvSpPr>
            <a:spLocks noGrp="1"/>
          </p:cNvSpPr>
          <p:nvPr>
            <p:ph type="title"/>
          </p:nvPr>
        </p:nvSpPr>
        <p:spPr/>
        <p:txBody>
          <a:bodyPr/>
          <a:lstStyle/>
          <a:p>
            <a:r>
              <a:rPr lang="en-US" altLang="zh-CN" dirty="0"/>
              <a:t>Seeing the Universe</a:t>
            </a:r>
            <a:endParaRPr lang="zh-CN" altLang="en-US" dirty="0"/>
          </a:p>
        </p:txBody>
      </p:sp>
      <p:sp>
        <p:nvSpPr>
          <p:cNvPr id="4" name="灯片编号占位符 3">
            <a:extLst>
              <a:ext uri="{FF2B5EF4-FFF2-40B4-BE49-F238E27FC236}">
                <a16:creationId xmlns:a16="http://schemas.microsoft.com/office/drawing/2014/main" id="{9F9210BB-7F04-426C-9E39-C73C985D5250}"/>
              </a:ext>
            </a:extLst>
          </p:cNvPr>
          <p:cNvSpPr>
            <a:spLocks noGrp="1"/>
          </p:cNvSpPr>
          <p:nvPr>
            <p:ph type="sldNum" sz="quarter" idx="10"/>
          </p:nvPr>
        </p:nvSpPr>
        <p:spPr/>
        <p:txBody>
          <a:bodyPr/>
          <a:lstStyle/>
          <a:p>
            <a:pPr>
              <a:defRPr/>
            </a:pPr>
            <a:fld id="{F98B39E4-8372-4469-AA3E-0586529E5B05}" type="slidenum">
              <a:rPr lang="zh-CN" altLang="en-US" smtClean="0"/>
              <a:pPr>
                <a:defRPr/>
              </a:pPr>
              <a:t>6</a:t>
            </a:fld>
            <a:endParaRPr lang="zh-CN" altLang="en-US"/>
          </a:p>
        </p:txBody>
      </p:sp>
      <p:pic>
        <p:nvPicPr>
          <p:cNvPr id="5" name="图片 4">
            <a:extLst>
              <a:ext uri="{FF2B5EF4-FFF2-40B4-BE49-F238E27FC236}">
                <a16:creationId xmlns:a16="http://schemas.microsoft.com/office/drawing/2014/main" id="{54E47C90-8F20-471B-A393-E89EE07E1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5600" y="3646725"/>
            <a:ext cx="3472441" cy="205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252240E6-D1CE-4ABC-84D8-43F9F812D4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5840" y="1871578"/>
            <a:ext cx="13827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mbexp.eps">
            <a:extLst>
              <a:ext uri="{FF2B5EF4-FFF2-40B4-BE49-F238E27FC236}">
                <a16:creationId xmlns:a16="http://schemas.microsoft.com/office/drawing/2014/main" id="{773F6764-A966-4673-9F44-3DF5F4030B2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9433" y="1965811"/>
            <a:ext cx="1937865" cy="15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3012C0C3-30D4-480C-A897-17AAF88717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711" b="1"/>
          <a:stretch/>
        </p:blipFill>
        <p:spPr>
          <a:xfrm>
            <a:off x="2645729" y="1869672"/>
            <a:ext cx="2413564" cy="1182098"/>
          </a:xfrm>
          <a:prstGeom prst="rect">
            <a:avLst/>
          </a:prstGeom>
          <a:ln w="12700">
            <a:noFill/>
            <a:prstDash val="solid"/>
          </a:ln>
        </p:spPr>
      </p:pic>
      <p:pic>
        <p:nvPicPr>
          <p:cNvPr id="266242" name="Picture 2" descr="See the source image">
            <a:extLst>
              <a:ext uri="{FF2B5EF4-FFF2-40B4-BE49-F238E27FC236}">
                <a16:creationId xmlns:a16="http://schemas.microsoft.com/office/drawing/2014/main" id="{E2F3CEFC-80CF-4EF4-9FDF-A15F8C99E6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0440" y="3130188"/>
            <a:ext cx="2411894" cy="1358082"/>
          </a:xfrm>
          <a:prstGeom prst="rect">
            <a:avLst/>
          </a:prstGeom>
          <a:noFill/>
          <a:extLst>
            <a:ext uri="{909E8E84-426E-40DD-AFC4-6F175D3DCCD1}">
              <a14:hiddenFill xmlns:a14="http://schemas.microsoft.com/office/drawing/2010/main">
                <a:solidFill>
                  <a:srgbClr val="FFFFFF"/>
                </a:solidFill>
              </a14:hiddenFill>
            </a:ext>
          </a:extLst>
        </p:spPr>
      </p:pic>
      <p:pic>
        <p:nvPicPr>
          <p:cNvPr id="266244" name="Picture 4" descr="See the source image">
            <a:extLst>
              <a:ext uri="{FF2B5EF4-FFF2-40B4-BE49-F238E27FC236}">
                <a16:creationId xmlns:a16="http://schemas.microsoft.com/office/drawing/2014/main" id="{3459CCFF-DBF4-43D7-81DB-0C08549995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580"/>
          <a:stretch/>
        </p:blipFill>
        <p:spPr bwMode="auto">
          <a:xfrm>
            <a:off x="2670440" y="4614072"/>
            <a:ext cx="2388853" cy="1413092"/>
          </a:xfrm>
          <a:prstGeom prst="rect">
            <a:avLst/>
          </a:prstGeom>
          <a:noFill/>
          <a:extLst>
            <a:ext uri="{909E8E84-426E-40DD-AFC4-6F175D3DCCD1}">
              <a14:hiddenFill xmlns:a14="http://schemas.microsoft.com/office/drawing/2010/main">
                <a:solidFill>
                  <a:srgbClr val="FFFFFF"/>
                </a:solidFill>
              </a14:hiddenFill>
            </a:ext>
          </a:extLst>
        </p:spPr>
      </p:pic>
      <p:pic>
        <p:nvPicPr>
          <p:cNvPr id="266246" name="Picture 6" descr="Image result for hubble space telescope">
            <a:extLst>
              <a:ext uri="{FF2B5EF4-FFF2-40B4-BE49-F238E27FC236}">
                <a16:creationId xmlns:a16="http://schemas.microsoft.com/office/drawing/2014/main" id="{CB8BA3DF-C810-4ACC-B83B-BA5339358D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314" y="1869672"/>
            <a:ext cx="2378101" cy="2654014"/>
          </a:xfrm>
          <a:prstGeom prst="rect">
            <a:avLst/>
          </a:prstGeom>
          <a:noFill/>
          <a:extLst>
            <a:ext uri="{909E8E84-426E-40DD-AFC4-6F175D3DCCD1}">
              <a14:hiddenFill xmlns:a14="http://schemas.microsoft.com/office/drawing/2010/main">
                <a:solidFill>
                  <a:srgbClr val="FFFFFF"/>
                </a:solidFill>
              </a14:hiddenFill>
            </a:ext>
          </a:extLst>
        </p:spPr>
      </p:pic>
      <p:pic>
        <p:nvPicPr>
          <p:cNvPr id="266248" name="Picture 8" descr="Image result for hubble space telescope">
            <a:extLst>
              <a:ext uri="{FF2B5EF4-FFF2-40B4-BE49-F238E27FC236}">
                <a16:creationId xmlns:a16="http://schemas.microsoft.com/office/drawing/2014/main" id="{CE3F09DC-6218-410F-9C3A-5E33FCC5F4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339" y="4583641"/>
            <a:ext cx="2352341" cy="156822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506F067B-35F8-44BD-845D-154D045E88CC}"/>
              </a:ext>
            </a:extLst>
          </p:cNvPr>
          <p:cNvPicPr>
            <a:picLocks noChangeAspect="1"/>
          </p:cNvPicPr>
          <p:nvPr/>
        </p:nvPicPr>
        <p:blipFill>
          <a:blip r:embed="rId11"/>
          <a:stretch>
            <a:fillRect/>
          </a:stretch>
        </p:blipFill>
        <p:spPr>
          <a:xfrm>
            <a:off x="1609123" y="1870280"/>
            <a:ext cx="5513067" cy="4777991"/>
          </a:xfrm>
          <a:prstGeom prst="rect">
            <a:avLst/>
          </a:prstGeom>
        </p:spPr>
      </p:pic>
    </p:spTree>
    <p:extLst>
      <p:ext uri="{BB962C8B-B14F-4D97-AF65-F5344CB8AC3E}">
        <p14:creationId xmlns:p14="http://schemas.microsoft.com/office/powerpoint/2010/main" val="1144343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7EFEB8C-94A9-40D5-BB0E-21CD80327C0E}"/>
              </a:ext>
            </a:extLst>
          </p:cNvPr>
          <p:cNvSpPr>
            <a:spLocks noGrp="1"/>
          </p:cNvSpPr>
          <p:nvPr>
            <p:ph idx="1"/>
          </p:nvPr>
        </p:nvSpPr>
        <p:spPr>
          <a:xfrm>
            <a:off x="618719" y="1011237"/>
            <a:ext cx="7772400" cy="4835525"/>
          </a:xfrm>
        </p:spPr>
        <p:txBody>
          <a:bodyPr/>
          <a:lstStyle/>
          <a:p>
            <a:r>
              <a:rPr lang="en-US" altLang="zh-CN" dirty="0"/>
              <a:t>SNR: same distance, maximum SNR</a:t>
            </a:r>
            <a:endParaRPr lang="zh-CN" altLang="en-US" dirty="0"/>
          </a:p>
        </p:txBody>
      </p:sp>
      <p:sp>
        <p:nvSpPr>
          <p:cNvPr id="3" name="标题 2">
            <a:extLst>
              <a:ext uri="{FF2B5EF4-FFF2-40B4-BE49-F238E27FC236}">
                <a16:creationId xmlns:a16="http://schemas.microsoft.com/office/drawing/2014/main" id="{FACBE952-9B59-4372-86B3-3B609FBFC759}"/>
              </a:ext>
            </a:extLst>
          </p:cNvPr>
          <p:cNvSpPr>
            <a:spLocks noGrp="1"/>
          </p:cNvSpPr>
          <p:nvPr>
            <p:ph type="title"/>
          </p:nvPr>
        </p:nvSpPr>
        <p:spPr/>
        <p:txBody>
          <a:bodyPr/>
          <a:lstStyle/>
          <a:p>
            <a:r>
              <a:rPr lang="en-US" altLang="zh-CN" dirty="0"/>
              <a:t>Ringdown signals</a:t>
            </a:r>
            <a:endParaRPr lang="zh-CN" altLang="en-US" dirty="0"/>
          </a:p>
        </p:txBody>
      </p:sp>
      <p:sp>
        <p:nvSpPr>
          <p:cNvPr id="4" name="灯片编号占位符 3">
            <a:extLst>
              <a:ext uri="{FF2B5EF4-FFF2-40B4-BE49-F238E27FC236}">
                <a16:creationId xmlns:a16="http://schemas.microsoft.com/office/drawing/2014/main" id="{6E5E62B5-D90D-4CDC-9DC4-862A9C7311C1}"/>
              </a:ext>
            </a:extLst>
          </p:cNvPr>
          <p:cNvSpPr>
            <a:spLocks noGrp="1"/>
          </p:cNvSpPr>
          <p:nvPr>
            <p:ph type="sldNum" sz="quarter" idx="10"/>
          </p:nvPr>
        </p:nvSpPr>
        <p:spPr/>
        <p:txBody>
          <a:bodyPr/>
          <a:lstStyle/>
          <a:p>
            <a:pPr>
              <a:defRPr/>
            </a:pPr>
            <a:fld id="{F98B39E4-8372-4469-AA3E-0586529E5B05}" type="slidenum">
              <a:rPr lang="zh-CN" altLang="en-US" smtClean="0"/>
              <a:pPr>
                <a:defRPr/>
              </a:pPr>
              <a:t>60</a:t>
            </a:fld>
            <a:endParaRPr lang="zh-CN" altLang="en-US"/>
          </a:p>
        </p:txBody>
      </p:sp>
      <p:pic>
        <p:nvPicPr>
          <p:cNvPr id="6" name="图片 5">
            <a:extLst>
              <a:ext uri="{FF2B5EF4-FFF2-40B4-BE49-F238E27FC236}">
                <a16:creationId xmlns:a16="http://schemas.microsoft.com/office/drawing/2014/main" id="{3BC50840-2EAB-43CD-855C-AF840A8786A6}"/>
              </a:ext>
            </a:extLst>
          </p:cNvPr>
          <p:cNvPicPr>
            <a:picLocks noChangeAspect="1"/>
          </p:cNvPicPr>
          <p:nvPr/>
        </p:nvPicPr>
        <p:blipFill>
          <a:blip r:embed="rId3"/>
          <a:stretch>
            <a:fillRect/>
          </a:stretch>
        </p:blipFill>
        <p:spPr>
          <a:xfrm>
            <a:off x="298959" y="1558361"/>
            <a:ext cx="4439350" cy="2590719"/>
          </a:xfrm>
          <a:prstGeom prst="rect">
            <a:avLst/>
          </a:prstGeom>
        </p:spPr>
      </p:pic>
      <p:pic>
        <p:nvPicPr>
          <p:cNvPr id="7" name="图片 6">
            <a:extLst>
              <a:ext uri="{FF2B5EF4-FFF2-40B4-BE49-F238E27FC236}">
                <a16:creationId xmlns:a16="http://schemas.microsoft.com/office/drawing/2014/main" id="{0AE26227-F260-4932-BB46-C9FC9F9DA893}"/>
              </a:ext>
            </a:extLst>
          </p:cNvPr>
          <p:cNvPicPr>
            <a:picLocks noChangeAspect="1"/>
          </p:cNvPicPr>
          <p:nvPr/>
        </p:nvPicPr>
        <p:blipFill>
          <a:blip r:embed="rId4"/>
          <a:stretch>
            <a:fillRect/>
          </a:stretch>
        </p:blipFill>
        <p:spPr>
          <a:xfrm>
            <a:off x="4668747" y="1655241"/>
            <a:ext cx="4176294" cy="2421831"/>
          </a:xfrm>
          <a:prstGeom prst="rect">
            <a:avLst/>
          </a:prstGeom>
        </p:spPr>
      </p:pic>
      <p:pic>
        <p:nvPicPr>
          <p:cNvPr id="8" name="图片 7">
            <a:extLst>
              <a:ext uri="{FF2B5EF4-FFF2-40B4-BE49-F238E27FC236}">
                <a16:creationId xmlns:a16="http://schemas.microsoft.com/office/drawing/2014/main" id="{EC17F8C4-4361-4A91-9F55-722E7BE03628}"/>
              </a:ext>
            </a:extLst>
          </p:cNvPr>
          <p:cNvPicPr>
            <a:picLocks noChangeAspect="1"/>
          </p:cNvPicPr>
          <p:nvPr/>
        </p:nvPicPr>
        <p:blipFill>
          <a:blip r:embed="rId5"/>
          <a:stretch>
            <a:fillRect/>
          </a:stretch>
        </p:blipFill>
        <p:spPr>
          <a:xfrm>
            <a:off x="3691698" y="4067712"/>
            <a:ext cx="4509082" cy="2611008"/>
          </a:xfrm>
          <a:prstGeom prst="rect">
            <a:avLst/>
          </a:prstGeom>
        </p:spPr>
      </p:pic>
      <p:cxnSp>
        <p:nvCxnSpPr>
          <p:cNvPr id="10" name="直接箭头连接符 9">
            <a:extLst>
              <a:ext uri="{FF2B5EF4-FFF2-40B4-BE49-F238E27FC236}">
                <a16:creationId xmlns:a16="http://schemas.microsoft.com/office/drawing/2014/main" id="{6C5C713B-D96F-4869-83EE-BFC1F054FF22}"/>
              </a:ext>
            </a:extLst>
          </p:cNvPr>
          <p:cNvCxnSpPr>
            <a:cxnSpLocks/>
          </p:cNvCxnSpPr>
          <p:nvPr/>
        </p:nvCxnSpPr>
        <p:spPr bwMode="auto">
          <a:xfrm flipH="1">
            <a:off x="2915816" y="1484784"/>
            <a:ext cx="3168352" cy="1368936"/>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2" name="直接箭头连接符 11">
            <a:extLst>
              <a:ext uri="{FF2B5EF4-FFF2-40B4-BE49-F238E27FC236}">
                <a16:creationId xmlns:a16="http://schemas.microsoft.com/office/drawing/2014/main" id="{3232B649-F935-4A8B-8C2A-F4517C3F9987}"/>
              </a:ext>
            </a:extLst>
          </p:cNvPr>
          <p:cNvCxnSpPr>
            <a:cxnSpLocks/>
          </p:cNvCxnSpPr>
          <p:nvPr/>
        </p:nvCxnSpPr>
        <p:spPr bwMode="auto">
          <a:xfrm>
            <a:off x="6084168" y="1484784"/>
            <a:ext cx="672726" cy="1064865"/>
          </a:xfrm>
          <a:prstGeom prst="straightConnector1">
            <a:avLst/>
          </a:prstGeom>
          <a:ln w="12700">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4" name="直接箭头连接符 13">
            <a:extLst>
              <a:ext uri="{FF2B5EF4-FFF2-40B4-BE49-F238E27FC236}">
                <a16:creationId xmlns:a16="http://schemas.microsoft.com/office/drawing/2014/main" id="{4511E346-B567-407B-AA93-D0B429D6ABF3}"/>
              </a:ext>
            </a:extLst>
          </p:cNvPr>
          <p:cNvCxnSpPr>
            <a:cxnSpLocks/>
          </p:cNvCxnSpPr>
          <p:nvPr/>
        </p:nvCxnSpPr>
        <p:spPr bwMode="auto">
          <a:xfrm flipH="1">
            <a:off x="6084168" y="1484784"/>
            <a:ext cx="1" cy="3573865"/>
          </a:xfrm>
          <a:prstGeom prst="straightConnector1">
            <a:avLst/>
          </a:prstGeom>
          <a:ln w="12700">
            <a:headEnd type="none" w="med" len="med"/>
            <a:tailEnd type="triangle"/>
          </a:ln>
        </p:spPr>
        <p:style>
          <a:lnRef idx="1">
            <a:schemeClr val="accent6"/>
          </a:lnRef>
          <a:fillRef idx="0">
            <a:schemeClr val="accent6"/>
          </a:fillRef>
          <a:effectRef idx="0">
            <a:schemeClr val="accent6"/>
          </a:effectRef>
          <a:fontRef idx="minor">
            <a:schemeClr val="tx1"/>
          </a:fontRef>
        </p:style>
      </p:cxnSp>
      <p:graphicFrame>
        <p:nvGraphicFramePr>
          <p:cNvPr id="17" name="对象 16">
            <a:extLst>
              <a:ext uri="{FF2B5EF4-FFF2-40B4-BE49-F238E27FC236}">
                <a16:creationId xmlns:a16="http://schemas.microsoft.com/office/drawing/2014/main" id="{8585B02C-6120-48A6-944B-1C77C60F401D}"/>
              </a:ext>
            </a:extLst>
          </p:cNvPr>
          <p:cNvGraphicFramePr>
            <a:graphicFrameLocks noChangeAspect="1"/>
          </p:cNvGraphicFramePr>
          <p:nvPr>
            <p:extLst>
              <p:ext uri="{D42A27DB-BD31-4B8C-83A1-F6EECF244321}">
                <p14:modId xmlns:p14="http://schemas.microsoft.com/office/powerpoint/2010/main" val="1496817158"/>
              </p:ext>
            </p:extLst>
          </p:nvPr>
        </p:nvGraphicFramePr>
        <p:xfrm>
          <a:off x="1956374" y="2272842"/>
          <a:ext cx="1709203" cy="263426"/>
        </p:xfrm>
        <a:graphic>
          <a:graphicData uri="http://schemas.openxmlformats.org/presentationml/2006/ole">
            <mc:AlternateContent xmlns:mc="http://schemas.openxmlformats.org/markup-compatibility/2006">
              <mc:Choice xmlns:v="urn:schemas-microsoft-com:vml" Requires="v">
                <p:oleObj spid="_x0000_s309386" name="Formula" r:id="rId6" imgW="1267560" imgH="195840" progId="Equation.Ribbit">
                  <p:embed/>
                </p:oleObj>
              </mc:Choice>
              <mc:Fallback>
                <p:oleObj name="Formula" r:id="rId6" imgW="1267560" imgH="195840" progId="Equation.Ribbit">
                  <p:embed/>
                  <p:pic>
                    <p:nvPicPr>
                      <p:cNvPr id="9" name="对象 8">
                        <a:extLst>
                          <a:ext uri="{FF2B5EF4-FFF2-40B4-BE49-F238E27FC236}">
                            <a16:creationId xmlns:a16="http://schemas.microsoft.com/office/drawing/2014/main" id="{73F27CE7-4FFB-4A61-A904-DCB4B5BA45A9}"/>
                          </a:ext>
                        </a:extLst>
                      </p:cNvPr>
                      <p:cNvPicPr/>
                      <p:nvPr/>
                    </p:nvPicPr>
                    <p:blipFill>
                      <a:blip r:embed="rId7"/>
                      <a:stretch>
                        <a:fillRect/>
                      </a:stretch>
                    </p:blipFill>
                    <p:spPr>
                      <a:xfrm>
                        <a:off x="1956374" y="2272842"/>
                        <a:ext cx="1709203" cy="263426"/>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60671697-17DB-4A37-8038-CFAC0CC6DA15}"/>
              </a:ext>
            </a:extLst>
          </p:cNvPr>
          <p:cNvGraphicFramePr>
            <a:graphicFrameLocks noChangeAspect="1"/>
          </p:cNvGraphicFramePr>
          <p:nvPr>
            <p:extLst>
              <p:ext uri="{D42A27DB-BD31-4B8C-83A1-F6EECF244321}">
                <p14:modId xmlns:p14="http://schemas.microsoft.com/office/powerpoint/2010/main" val="215719050"/>
              </p:ext>
            </p:extLst>
          </p:nvPr>
        </p:nvGraphicFramePr>
        <p:xfrm>
          <a:off x="6189008" y="2598608"/>
          <a:ext cx="1433107" cy="242996"/>
        </p:xfrm>
        <a:graphic>
          <a:graphicData uri="http://schemas.openxmlformats.org/presentationml/2006/ole">
            <mc:AlternateContent xmlns:mc="http://schemas.openxmlformats.org/markup-compatibility/2006">
              <mc:Choice xmlns:v="urn:schemas-microsoft-com:vml" Requires="v">
                <p:oleObj spid="_x0000_s309387" name="Formula" r:id="rId8" imgW="1150920" imgH="195840" progId="Equation.Ribbit">
                  <p:embed/>
                </p:oleObj>
              </mc:Choice>
              <mc:Fallback>
                <p:oleObj name="Formula" r:id="rId8" imgW="1150920" imgH="195840" progId="Equation.Ribbit">
                  <p:embed/>
                  <p:pic>
                    <p:nvPicPr>
                      <p:cNvPr id="17" name="对象 16">
                        <a:extLst>
                          <a:ext uri="{FF2B5EF4-FFF2-40B4-BE49-F238E27FC236}">
                            <a16:creationId xmlns:a16="http://schemas.microsoft.com/office/drawing/2014/main" id="{8585B02C-6120-48A6-944B-1C77C60F401D}"/>
                          </a:ext>
                        </a:extLst>
                      </p:cNvPr>
                      <p:cNvPicPr/>
                      <p:nvPr/>
                    </p:nvPicPr>
                    <p:blipFill>
                      <a:blip r:embed="rId9"/>
                      <a:stretch>
                        <a:fillRect/>
                      </a:stretch>
                    </p:blipFill>
                    <p:spPr>
                      <a:xfrm>
                        <a:off x="6189008" y="2598608"/>
                        <a:ext cx="1433107" cy="242996"/>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76AAA6F3-6873-43F9-B154-4010446B0D21}"/>
              </a:ext>
            </a:extLst>
          </p:cNvPr>
          <p:cNvGraphicFramePr>
            <a:graphicFrameLocks noChangeAspect="1"/>
          </p:cNvGraphicFramePr>
          <p:nvPr>
            <p:extLst>
              <p:ext uri="{D42A27DB-BD31-4B8C-83A1-F6EECF244321}">
                <p14:modId xmlns:p14="http://schemas.microsoft.com/office/powerpoint/2010/main" val="4165118101"/>
              </p:ext>
            </p:extLst>
          </p:nvPr>
        </p:nvGraphicFramePr>
        <p:xfrm>
          <a:off x="5508966" y="5113799"/>
          <a:ext cx="1360083" cy="230614"/>
        </p:xfrm>
        <a:graphic>
          <a:graphicData uri="http://schemas.openxmlformats.org/presentationml/2006/ole">
            <mc:AlternateContent xmlns:mc="http://schemas.openxmlformats.org/markup-compatibility/2006">
              <mc:Choice xmlns:v="urn:schemas-microsoft-com:vml" Requires="v">
                <p:oleObj spid="_x0000_s309388" name="Formula" r:id="rId10" imgW="1150920" imgH="195840" progId="Equation.Ribbit">
                  <p:embed/>
                </p:oleObj>
              </mc:Choice>
              <mc:Fallback>
                <p:oleObj name="Formula" r:id="rId10" imgW="1150920" imgH="195840" progId="Equation.Ribbit">
                  <p:embed/>
                  <p:pic>
                    <p:nvPicPr>
                      <p:cNvPr id="18" name="对象 17">
                        <a:extLst>
                          <a:ext uri="{FF2B5EF4-FFF2-40B4-BE49-F238E27FC236}">
                            <a16:creationId xmlns:a16="http://schemas.microsoft.com/office/drawing/2014/main" id="{60671697-17DB-4A37-8038-CFAC0CC6DA15}"/>
                          </a:ext>
                        </a:extLst>
                      </p:cNvPr>
                      <p:cNvPicPr/>
                      <p:nvPr/>
                    </p:nvPicPr>
                    <p:blipFill>
                      <a:blip r:embed="rId11"/>
                      <a:stretch>
                        <a:fillRect/>
                      </a:stretch>
                    </p:blipFill>
                    <p:spPr>
                      <a:xfrm>
                        <a:off x="5508966" y="5113799"/>
                        <a:ext cx="1360083" cy="230614"/>
                      </a:xfrm>
                      <a:prstGeom prst="rect">
                        <a:avLst/>
                      </a:prstGeom>
                    </p:spPr>
                  </p:pic>
                </p:oleObj>
              </mc:Fallback>
            </mc:AlternateContent>
          </a:graphicData>
        </a:graphic>
      </p:graphicFrame>
      <p:sp>
        <p:nvSpPr>
          <p:cNvPr id="20" name="文本框 19">
            <a:extLst>
              <a:ext uri="{FF2B5EF4-FFF2-40B4-BE49-F238E27FC236}">
                <a16:creationId xmlns:a16="http://schemas.microsoft.com/office/drawing/2014/main" id="{86EA254A-C632-4C02-ADC5-C275096BC5B5}"/>
              </a:ext>
            </a:extLst>
          </p:cNvPr>
          <p:cNvSpPr txBox="1"/>
          <p:nvPr/>
        </p:nvSpPr>
        <p:spPr>
          <a:xfrm>
            <a:off x="107504" y="6370951"/>
            <a:ext cx="392299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&amp; Zhang, 2105.11279</a:t>
            </a:r>
            <a:endParaRPr lang="zh-CN" altLang="en-US" sz="2000" dirty="0">
              <a:solidFill>
                <a:schemeClr val="bg1">
                  <a:lumMod val="40000"/>
                  <a:lumOff val="60000"/>
                </a:schemeClr>
              </a:solidFill>
              <a:latin typeface="+mn-lt"/>
            </a:endParaRPr>
          </a:p>
        </p:txBody>
      </p:sp>
      <p:sp>
        <p:nvSpPr>
          <p:cNvPr id="5" name="文本框 4">
            <a:extLst>
              <a:ext uri="{FF2B5EF4-FFF2-40B4-BE49-F238E27FC236}">
                <a16:creationId xmlns:a16="http://schemas.microsoft.com/office/drawing/2014/main" id="{F413B7CD-0512-46BA-AF12-848FCA1DEA59}"/>
              </a:ext>
            </a:extLst>
          </p:cNvPr>
          <p:cNvSpPr txBox="1"/>
          <p:nvPr/>
        </p:nvSpPr>
        <p:spPr>
          <a:xfrm>
            <a:off x="434486" y="4334226"/>
            <a:ext cx="245131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Transfer frequency</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21" name="对象 20">
            <a:extLst>
              <a:ext uri="{FF2B5EF4-FFF2-40B4-BE49-F238E27FC236}">
                <a16:creationId xmlns:a16="http://schemas.microsoft.com/office/drawing/2014/main" id="{EAE52895-81E8-47AF-A932-1364448C4C7A}"/>
              </a:ext>
            </a:extLst>
          </p:cNvPr>
          <p:cNvGraphicFramePr>
            <a:graphicFrameLocks noChangeAspect="1"/>
          </p:cNvGraphicFramePr>
          <p:nvPr>
            <p:extLst>
              <p:ext uri="{D42A27DB-BD31-4B8C-83A1-F6EECF244321}">
                <p14:modId xmlns:p14="http://schemas.microsoft.com/office/powerpoint/2010/main" val="202345800"/>
              </p:ext>
            </p:extLst>
          </p:nvPr>
        </p:nvGraphicFramePr>
        <p:xfrm>
          <a:off x="811048" y="4804065"/>
          <a:ext cx="1707586" cy="266401"/>
        </p:xfrm>
        <a:graphic>
          <a:graphicData uri="http://schemas.openxmlformats.org/presentationml/2006/ole">
            <mc:AlternateContent xmlns:mc="http://schemas.openxmlformats.org/markup-compatibility/2006">
              <mc:Choice xmlns:v="urn:schemas-microsoft-com:vml" Requires="v">
                <p:oleObj spid="_x0000_s309389" name="Formula" r:id="rId12" imgW="1051560" imgH="162720" progId="Equation.Ribbit">
                  <p:embed/>
                </p:oleObj>
              </mc:Choice>
              <mc:Fallback>
                <p:oleObj name="Formula" r:id="rId12" imgW="1051560" imgH="162720" progId="Equation.Ribbit">
                  <p:embed/>
                  <p:pic>
                    <p:nvPicPr>
                      <p:cNvPr id="19" name="对象 18">
                        <a:extLst>
                          <a:ext uri="{FF2B5EF4-FFF2-40B4-BE49-F238E27FC236}">
                            <a16:creationId xmlns:a16="http://schemas.microsoft.com/office/drawing/2014/main" id="{76AAA6F3-6873-43F9-B154-4010446B0D21}"/>
                          </a:ext>
                        </a:extLst>
                      </p:cNvPr>
                      <p:cNvPicPr/>
                      <p:nvPr/>
                    </p:nvPicPr>
                    <p:blipFill>
                      <a:blip r:embed="rId13"/>
                      <a:stretch>
                        <a:fillRect/>
                      </a:stretch>
                    </p:blipFill>
                    <p:spPr>
                      <a:xfrm>
                        <a:off x="811048" y="4804065"/>
                        <a:ext cx="1707586" cy="266401"/>
                      </a:xfrm>
                      <a:prstGeom prst="rect">
                        <a:avLst/>
                      </a:prstGeom>
                    </p:spPr>
                  </p:pic>
                </p:oleObj>
              </mc:Fallback>
            </mc:AlternateContent>
          </a:graphicData>
        </a:graphic>
      </p:graphicFrame>
    </p:spTree>
    <p:extLst>
      <p:ext uri="{BB962C8B-B14F-4D97-AF65-F5344CB8AC3E}">
        <p14:creationId xmlns:p14="http://schemas.microsoft.com/office/powerpoint/2010/main" val="63425033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44BBDA3-1638-4742-B948-C9A516603975}"/>
              </a:ext>
            </a:extLst>
          </p:cNvPr>
          <p:cNvSpPr>
            <a:spLocks noGrp="1"/>
          </p:cNvSpPr>
          <p:nvPr>
            <p:ph idx="1"/>
          </p:nvPr>
        </p:nvSpPr>
        <p:spPr>
          <a:xfrm>
            <a:off x="685800" y="1229320"/>
            <a:ext cx="7772400" cy="4835525"/>
          </a:xfrm>
        </p:spPr>
        <p:txBody>
          <a:bodyPr/>
          <a:lstStyle/>
          <a:p>
            <a:r>
              <a:rPr lang="en-US" altLang="zh-CN" dirty="0"/>
              <a:t>LISA-</a:t>
            </a:r>
            <a:r>
              <a:rPr lang="en-US" altLang="zh-CN" dirty="0" err="1"/>
              <a:t>TianQin</a:t>
            </a:r>
            <a:r>
              <a:rPr lang="en-US" altLang="zh-CN" dirty="0"/>
              <a:t> network</a:t>
            </a:r>
            <a:endParaRPr lang="zh-CN" altLang="en-US" dirty="0"/>
          </a:p>
        </p:txBody>
      </p:sp>
      <p:sp>
        <p:nvSpPr>
          <p:cNvPr id="3" name="标题 2">
            <a:extLst>
              <a:ext uri="{FF2B5EF4-FFF2-40B4-BE49-F238E27FC236}">
                <a16:creationId xmlns:a16="http://schemas.microsoft.com/office/drawing/2014/main" id="{D5608218-A83D-4C4D-A43F-39095B5D2434}"/>
              </a:ext>
            </a:extLst>
          </p:cNvPr>
          <p:cNvSpPr>
            <a:spLocks noGrp="1"/>
          </p:cNvSpPr>
          <p:nvPr>
            <p:ph type="title"/>
          </p:nvPr>
        </p:nvSpPr>
        <p:spPr/>
        <p:txBody>
          <a:bodyPr/>
          <a:lstStyle/>
          <a:p>
            <a:r>
              <a:rPr lang="en-US" altLang="zh-CN" dirty="0"/>
              <a:t>PE with ringdown signal</a:t>
            </a:r>
            <a:endParaRPr lang="zh-CN" altLang="en-US" dirty="0"/>
          </a:p>
        </p:txBody>
      </p:sp>
      <p:sp>
        <p:nvSpPr>
          <p:cNvPr id="4" name="灯片编号占位符 3">
            <a:extLst>
              <a:ext uri="{FF2B5EF4-FFF2-40B4-BE49-F238E27FC236}">
                <a16:creationId xmlns:a16="http://schemas.microsoft.com/office/drawing/2014/main" id="{465ED474-B552-4AD6-9397-E497DB883E1A}"/>
              </a:ext>
            </a:extLst>
          </p:cNvPr>
          <p:cNvSpPr>
            <a:spLocks noGrp="1"/>
          </p:cNvSpPr>
          <p:nvPr>
            <p:ph type="sldNum" sz="quarter" idx="10"/>
          </p:nvPr>
        </p:nvSpPr>
        <p:spPr/>
        <p:txBody>
          <a:bodyPr/>
          <a:lstStyle/>
          <a:p>
            <a:pPr>
              <a:defRPr/>
            </a:pPr>
            <a:fld id="{F98B39E4-8372-4469-AA3E-0586529E5B05}" type="slidenum">
              <a:rPr lang="zh-CN" altLang="en-US" smtClean="0"/>
              <a:pPr>
                <a:defRPr/>
              </a:pPr>
              <a:t>61</a:t>
            </a:fld>
            <a:endParaRPr lang="zh-CN" altLang="en-US"/>
          </a:p>
        </p:txBody>
      </p:sp>
      <p:pic>
        <p:nvPicPr>
          <p:cNvPr id="5" name="图片 4">
            <a:extLst>
              <a:ext uri="{FF2B5EF4-FFF2-40B4-BE49-F238E27FC236}">
                <a16:creationId xmlns:a16="http://schemas.microsoft.com/office/drawing/2014/main" id="{8D83672A-D192-4566-986A-006C646C7F16}"/>
              </a:ext>
            </a:extLst>
          </p:cNvPr>
          <p:cNvPicPr>
            <a:picLocks noChangeAspect="1"/>
          </p:cNvPicPr>
          <p:nvPr/>
        </p:nvPicPr>
        <p:blipFill>
          <a:blip r:embed="rId3"/>
          <a:stretch>
            <a:fillRect/>
          </a:stretch>
        </p:blipFill>
        <p:spPr>
          <a:xfrm>
            <a:off x="323528" y="1767227"/>
            <a:ext cx="3601774" cy="4897770"/>
          </a:xfrm>
          <a:prstGeom prst="rect">
            <a:avLst/>
          </a:prstGeom>
        </p:spPr>
      </p:pic>
      <p:graphicFrame>
        <p:nvGraphicFramePr>
          <p:cNvPr id="6" name="对象 5">
            <a:extLst>
              <a:ext uri="{FF2B5EF4-FFF2-40B4-BE49-F238E27FC236}">
                <a16:creationId xmlns:a16="http://schemas.microsoft.com/office/drawing/2014/main" id="{7FBB72C6-BE5A-4D3C-8929-E77A6C8A47CE}"/>
              </a:ext>
            </a:extLst>
          </p:cNvPr>
          <p:cNvGraphicFramePr>
            <a:graphicFrameLocks noChangeAspect="1"/>
          </p:cNvGraphicFramePr>
          <p:nvPr>
            <p:extLst>
              <p:ext uri="{D42A27DB-BD31-4B8C-83A1-F6EECF244321}">
                <p14:modId xmlns:p14="http://schemas.microsoft.com/office/powerpoint/2010/main" val="720077315"/>
              </p:ext>
            </p:extLst>
          </p:nvPr>
        </p:nvGraphicFramePr>
        <p:xfrm>
          <a:off x="4010420" y="2348880"/>
          <a:ext cx="4895059" cy="1080120"/>
        </p:xfrm>
        <a:graphic>
          <a:graphicData uri="http://schemas.openxmlformats.org/presentationml/2006/ole">
            <mc:AlternateContent xmlns:mc="http://schemas.openxmlformats.org/markup-compatibility/2006">
              <mc:Choice xmlns:v="urn:schemas-microsoft-com:vml" Requires="v">
                <p:oleObj spid="_x0000_s311438" name="Formula" r:id="rId4" imgW="4384080" imgH="969120" progId="Equation.Ribbit">
                  <p:embed/>
                </p:oleObj>
              </mc:Choice>
              <mc:Fallback>
                <p:oleObj name="Formula" r:id="rId4" imgW="4384080" imgH="969120" progId="Equation.Ribbit">
                  <p:embed/>
                  <p:pic>
                    <p:nvPicPr>
                      <p:cNvPr id="6" name="对象 5">
                        <a:extLst>
                          <a:ext uri="{FF2B5EF4-FFF2-40B4-BE49-F238E27FC236}">
                            <a16:creationId xmlns:a16="http://schemas.microsoft.com/office/drawing/2014/main" id="{0294017C-3CAF-43D0-9969-A9C726421686}"/>
                          </a:ext>
                        </a:extLst>
                      </p:cNvPr>
                      <p:cNvPicPr/>
                      <p:nvPr/>
                    </p:nvPicPr>
                    <p:blipFill>
                      <a:blip r:embed="rId5"/>
                      <a:stretch>
                        <a:fillRect/>
                      </a:stretch>
                    </p:blipFill>
                    <p:spPr>
                      <a:xfrm>
                        <a:off x="4010420" y="2348880"/>
                        <a:ext cx="4895059" cy="1080120"/>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1F145440-4AD7-44F7-B508-E7471A6FA399}"/>
              </a:ext>
            </a:extLst>
          </p:cNvPr>
          <p:cNvSpPr txBox="1"/>
          <p:nvPr/>
        </p:nvSpPr>
        <p:spPr>
          <a:xfrm>
            <a:off x="4091341" y="3473115"/>
            <a:ext cx="4814138"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Median angular resolution error at z=1</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8" name="对象 7">
            <a:extLst>
              <a:ext uri="{FF2B5EF4-FFF2-40B4-BE49-F238E27FC236}">
                <a16:creationId xmlns:a16="http://schemas.microsoft.com/office/drawing/2014/main" id="{321DE3D4-3FE3-45CF-A9CF-223A9B94A627}"/>
              </a:ext>
            </a:extLst>
          </p:cNvPr>
          <p:cNvGraphicFramePr>
            <a:graphicFrameLocks noChangeAspect="1"/>
          </p:cNvGraphicFramePr>
          <p:nvPr>
            <p:extLst>
              <p:ext uri="{D42A27DB-BD31-4B8C-83A1-F6EECF244321}">
                <p14:modId xmlns:p14="http://schemas.microsoft.com/office/powerpoint/2010/main" val="2993607474"/>
              </p:ext>
            </p:extLst>
          </p:nvPr>
        </p:nvGraphicFramePr>
        <p:xfrm>
          <a:off x="4035425" y="4251971"/>
          <a:ext cx="4845050" cy="1079500"/>
        </p:xfrm>
        <a:graphic>
          <a:graphicData uri="http://schemas.openxmlformats.org/presentationml/2006/ole">
            <mc:AlternateContent xmlns:mc="http://schemas.openxmlformats.org/markup-compatibility/2006">
              <mc:Choice xmlns:v="urn:schemas-microsoft-com:vml" Requires="v">
                <p:oleObj spid="_x0000_s311439" name="Formula" r:id="rId6" imgW="4338360" imgH="969120" progId="Equation.Ribbit">
                  <p:embed/>
                </p:oleObj>
              </mc:Choice>
              <mc:Fallback>
                <p:oleObj name="Formula" r:id="rId6" imgW="4338360" imgH="969120" progId="Equation.Ribbit">
                  <p:embed/>
                  <p:pic>
                    <p:nvPicPr>
                      <p:cNvPr id="6" name="对象 5">
                        <a:extLst>
                          <a:ext uri="{FF2B5EF4-FFF2-40B4-BE49-F238E27FC236}">
                            <a16:creationId xmlns:a16="http://schemas.microsoft.com/office/drawing/2014/main" id="{7FBB72C6-BE5A-4D3C-8929-E77A6C8A47CE}"/>
                          </a:ext>
                        </a:extLst>
                      </p:cNvPr>
                      <p:cNvPicPr/>
                      <p:nvPr/>
                    </p:nvPicPr>
                    <p:blipFill>
                      <a:blip r:embed="rId7"/>
                      <a:stretch>
                        <a:fillRect/>
                      </a:stretch>
                    </p:blipFill>
                    <p:spPr>
                      <a:xfrm>
                        <a:off x="4035425" y="4251971"/>
                        <a:ext cx="4845050" cy="1079500"/>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105BC716-7BD5-47CE-97D4-D03AF41C2351}"/>
              </a:ext>
            </a:extLst>
          </p:cNvPr>
          <p:cNvSpPr txBox="1"/>
          <p:nvPr/>
        </p:nvSpPr>
        <p:spPr>
          <a:xfrm>
            <a:off x="3956588" y="5346662"/>
            <a:ext cx="4814138"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Median angular resolution error at z=3</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10" name="文本框 9">
            <a:extLst>
              <a:ext uri="{FF2B5EF4-FFF2-40B4-BE49-F238E27FC236}">
                <a16:creationId xmlns:a16="http://schemas.microsoft.com/office/drawing/2014/main" id="{168B874A-5B38-466A-AEFD-B05C5019193D}"/>
              </a:ext>
            </a:extLst>
          </p:cNvPr>
          <p:cNvSpPr txBox="1"/>
          <p:nvPr/>
        </p:nvSpPr>
        <p:spPr>
          <a:xfrm>
            <a:off x="3707904" y="6338857"/>
            <a:ext cx="3922997" cy="400110"/>
          </a:xfrm>
          <a:prstGeom prst="rect">
            <a:avLst/>
          </a:prstGeom>
          <a:noFill/>
        </p:spPr>
        <p:txBody>
          <a:bodyPr wrap="none" rtlCol="0">
            <a:spAutoFit/>
          </a:bodyPr>
          <a:lstStyle/>
          <a:p>
            <a:r>
              <a:rPr lang="en-US" altLang="zh-CN" sz="2000" dirty="0">
                <a:solidFill>
                  <a:schemeClr val="bg1">
                    <a:lumMod val="40000"/>
                    <a:lumOff val="60000"/>
                  </a:schemeClr>
                </a:solidFill>
                <a:latin typeface="+mn-lt"/>
              </a:rPr>
              <a:t>Zhang, Gong &amp; Zhang, 2105.11279</a:t>
            </a:r>
            <a:endParaRPr lang="zh-CN" altLang="en-US" sz="2000" dirty="0">
              <a:solidFill>
                <a:schemeClr val="bg1">
                  <a:lumMod val="40000"/>
                  <a:lumOff val="60000"/>
                </a:schemeClr>
              </a:solidFill>
              <a:latin typeface="+mn-lt"/>
            </a:endParaRPr>
          </a:p>
        </p:txBody>
      </p:sp>
      <p:graphicFrame>
        <p:nvGraphicFramePr>
          <p:cNvPr id="11" name="对象 10">
            <a:extLst>
              <a:ext uri="{FF2B5EF4-FFF2-40B4-BE49-F238E27FC236}">
                <a16:creationId xmlns:a16="http://schemas.microsoft.com/office/drawing/2014/main" id="{CB046679-EC6F-4414-BCD8-EFAAF3B42C09}"/>
              </a:ext>
            </a:extLst>
          </p:cNvPr>
          <p:cNvGraphicFramePr>
            <a:graphicFrameLocks noChangeAspect="1"/>
          </p:cNvGraphicFramePr>
          <p:nvPr>
            <p:extLst>
              <p:ext uri="{D42A27DB-BD31-4B8C-83A1-F6EECF244321}">
                <p14:modId xmlns:p14="http://schemas.microsoft.com/office/powerpoint/2010/main" val="1007665776"/>
              </p:ext>
            </p:extLst>
          </p:nvPr>
        </p:nvGraphicFramePr>
        <p:xfrm>
          <a:off x="4818063" y="1757363"/>
          <a:ext cx="3514725" cy="427037"/>
        </p:xfrm>
        <a:graphic>
          <a:graphicData uri="http://schemas.openxmlformats.org/presentationml/2006/ole">
            <mc:AlternateContent xmlns:mc="http://schemas.openxmlformats.org/markup-compatibility/2006">
              <mc:Choice xmlns:v="urn:schemas-microsoft-com:vml" Requires="v">
                <p:oleObj spid="_x0000_s311440" name="Formula" r:id="rId8" imgW="1540800" imgH="186840" progId="Equation.Ribbit">
                  <p:embed/>
                </p:oleObj>
              </mc:Choice>
              <mc:Fallback>
                <p:oleObj name="Formula" r:id="rId8" imgW="1540800" imgH="186840" progId="Equation.Ribbit">
                  <p:embed/>
                  <p:pic>
                    <p:nvPicPr>
                      <p:cNvPr id="6" name="对象 5">
                        <a:extLst>
                          <a:ext uri="{FF2B5EF4-FFF2-40B4-BE49-F238E27FC236}">
                            <a16:creationId xmlns:a16="http://schemas.microsoft.com/office/drawing/2014/main" id="{7FBB72C6-BE5A-4D3C-8929-E77A6C8A47CE}"/>
                          </a:ext>
                        </a:extLst>
                      </p:cNvPr>
                      <p:cNvPicPr/>
                      <p:nvPr/>
                    </p:nvPicPr>
                    <p:blipFill>
                      <a:blip r:embed="rId9"/>
                      <a:stretch>
                        <a:fillRect/>
                      </a:stretch>
                    </p:blipFill>
                    <p:spPr>
                      <a:xfrm>
                        <a:off x="4818063" y="1757363"/>
                        <a:ext cx="3514725" cy="427037"/>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6D7D7A7D-465D-47BF-91B1-086A31832078}"/>
              </a:ext>
            </a:extLst>
          </p:cNvPr>
          <p:cNvGraphicFramePr>
            <a:graphicFrameLocks noChangeAspect="1"/>
          </p:cNvGraphicFramePr>
          <p:nvPr>
            <p:extLst>
              <p:ext uri="{D42A27DB-BD31-4B8C-83A1-F6EECF244321}">
                <p14:modId xmlns:p14="http://schemas.microsoft.com/office/powerpoint/2010/main" val="1656727150"/>
              </p:ext>
            </p:extLst>
          </p:nvPr>
        </p:nvGraphicFramePr>
        <p:xfrm>
          <a:off x="5076056" y="1321653"/>
          <a:ext cx="1822450" cy="447675"/>
        </p:xfrm>
        <a:graphic>
          <a:graphicData uri="http://schemas.openxmlformats.org/presentationml/2006/ole">
            <mc:AlternateContent xmlns:mc="http://schemas.openxmlformats.org/markup-compatibility/2006">
              <mc:Choice xmlns:v="urn:schemas-microsoft-com:vml" Requires="v">
                <p:oleObj spid="_x0000_s311441" name="Formula" r:id="rId10" imgW="797760" imgH="195840" progId="Equation.Ribbit">
                  <p:embed/>
                </p:oleObj>
              </mc:Choice>
              <mc:Fallback>
                <p:oleObj name="Formula" r:id="rId10" imgW="797760" imgH="195840" progId="Equation.Ribbit">
                  <p:embed/>
                  <p:pic>
                    <p:nvPicPr>
                      <p:cNvPr id="11" name="对象 10">
                        <a:extLst>
                          <a:ext uri="{FF2B5EF4-FFF2-40B4-BE49-F238E27FC236}">
                            <a16:creationId xmlns:a16="http://schemas.microsoft.com/office/drawing/2014/main" id="{CB046679-EC6F-4414-BCD8-EFAAF3B42C09}"/>
                          </a:ext>
                        </a:extLst>
                      </p:cNvPr>
                      <p:cNvPicPr/>
                      <p:nvPr/>
                    </p:nvPicPr>
                    <p:blipFill>
                      <a:blip r:embed="rId11"/>
                      <a:stretch>
                        <a:fillRect/>
                      </a:stretch>
                    </p:blipFill>
                    <p:spPr>
                      <a:xfrm>
                        <a:off x="5076056" y="1321653"/>
                        <a:ext cx="1822450" cy="447675"/>
                      </a:xfrm>
                      <a:prstGeom prst="rect">
                        <a:avLst/>
                      </a:prstGeom>
                    </p:spPr>
                  </p:pic>
                </p:oleObj>
              </mc:Fallback>
            </mc:AlternateContent>
          </a:graphicData>
        </a:graphic>
      </p:graphicFrame>
    </p:spTree>
    <p:extLst>
      <p:ext uri="{BB962C8B-B14F-4D97-AF65-F5344CB8AC3E}">
        <p14:creationId xmlns:p14="http://schemas.microsoft.com/office/powerpoint/2010/main" val="2394755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3509F33-BC9C-4D99-BF7D-64938D6917F0}"/>
              </a:ext>
            </a:extLst>
          </p:cNvPr>
          <p:cNvSpPr>
            <a:spLocks noGrp="1"/>
          </p:cNvSpPr>
          <p:nvPr>
            <p:ph idx="1"/>
          </p:nvPr>
        </p:nvSpPr>
        <p:spPr>
          <a:xfrm>
            <a:off x="611229" y="1138312"/>
            <a:ext cx="8136904" cy="5400600"/>
          </a:xfrm>
        </p:spPr>
        <p:txBody>
          <a:bodyPr/>
          <a:lstStyle/>
          <a:p>
            <a:r>
              <a:rPr lang="zh-CN" altLang="en-US" dirty="0"/>
              <a:t>解析的平均响应函数为快速评估探测器的性能及计算信噪比提供了可能</a:t>
            </a:r>
            <a:endParaRPr lang="en-US" altLang="zh-CN" dirty="0"/>
          </a:p>
          <a:p>
            <a:r>
              <a:rPr lang="zh-CN" altLang="en-US" dirty="0"/>
              <a:t>在</a:t>
            </a:r>
            <a:r>
              <a:rPr lang="en-US" altLang="zh-CN" dirty="0"/>
              <a:t>1mHz</a:t>
            </a:r>
            <a:r>
              <a:rPr lang="zh-CN" altLang="en-US" dirty="0"/>
              <a:t>及以下，幅度调制可以帮助</a:t>
            </a:r>
            <a:r>
              <a:rPr lang="en-US" altLang="zh-CN" dirty="0"/>
              <a:t>LISA</a:t>
            </a:r>
            <a:r>
              <a:rPr lang="zh-CN" altLang="en-US" dirty="0"/>
              <a:t>及太极提高源的定位能力及参数估计精度</a:t>
            </a:r>
            <a:endParaRPr lang="en-US" altLang="zh-CN" dirty="0"/>
          </a:p>
          <a:p>
            <a:r>
              <a:rPr lang="zh-CN" altLang="en-US" dirty="0"/>
              <a:t>在几十</a:t>
            </a:r>
            <a:r>
              <a:rPr lang="en-US" altLang="zh-CN" dirty="0" err="1"/>
              <a:t>mHz</a:t>
            </a:r>
            <a:r>
              <a:rPr lang="zh-CN" altLang="en-US" dirty="0"/>
              <a:t>以上，天琴的定位及参数估计能力更好</a:t>
            </a:r>
            <a:endParaRPr lang="en-US" altLang="zh-CN" dirty="0"/>
          </a:p>
          <a:p>
            <a:r>
              <a:rPr lang="zh-CN" altLang="en-US" dirty="0"/>
              <a:t>对于超大质量黑洞，铃宕信号可以用来定位和估计参数</a:t>
            </a:r>
            <a:endParaRPr lang="en-US" altLang="zh-CN" dirty="0"/>
          </a:p>
          <a:p>
            <a:r>
              <a:rPr lang="zh-CN" altLang="en-US" dirty="0"/>
              <a:t>天琴和太极互补，它们联合将极大增强探测能力</a:t>
            </a:r>
          </a:p>
        </p:txBody>
      </p:sp>
      <p:sp>
        <p:nvSpPr>
          <p:cNvPr id="3" name="标题 2">
            <a:extLst>
              <a:ext uri="{FF2B5EF4-FFF2-40B4-BE49-F238E27FC236}">
                <a16:creationId xmlns:a16="http://schemas.microsoft.com/office/drawing/2014/main" id="{D0E3404E-C806-4702-89E5-E1322FD25F05}"/>
              </a:ext>
            </a:extLst>
          </p:cNvPr>
          <p:cNvSpPr>
            <a:spLocks noGrp="1"/>
          </p:cNvSpPr>
          <p:nvPr>
            <p:ph type="title"/>
          </p:nvPr>
        </p:nvSpPr>
        <p:spPr/>
        <p:txBody>
          <a:bodyPr/>
          <a:lstStyle/>
          <a:p>
            <a:r>
              <a:rPr lang="en-US" altLang="zh-CN" dirty="0"/>
              <a:t>Conclusion</a:t>
            </a:r>
            <a:endParaRPr lang="zh-CN" altLang="en-US" dirty="0"/>
          </a:p>
        </p:txBody>
      </p:sp>
      <p:sp>
        <p:nvSpPr>
          <p:cNvPr id="4" name="灯片编号占位符 3">
            <a:extLst>
              <a:ext uri="{FF2B5EF4-FFF2-40B4-BE49-F238E27FC236}">
                <a16:creationId xmlns:a16="http://schemas.microsoft.com/office/drawing/2014/main" id="{D84DF621-50B8-4019-9A94-1616DC3AFCE0}"/>
              </a:ext>
            </a:extLst>
          </p:cNvPr>
          <p:cNvSpPr>
            <a:spLocks noGrp="1"/>
          </p:cNvSpPr>
          <p:nvPr>
            <p:ph type="sldNum" sz="quarter" idx="10"/>
          </p:nvPr>
        </p:nvSpPr>
        <p:spPr/>
        <p:txBody>
          <a:bodyPr/>
          <a:lstStyle/>
          <a:p>
            <a:pPr>
              <a:defRPr/>
            </a:pPr>
            <a:fld id="{F98B39E4-8372-4469-AA3E-0586529E5B05}" type="slidenum">
              <a:rPr lang="zh-CN" altLang="en-US" smtClean="0"/>
              <a:pPr>
                <a:defRPr/>
              </a:pPr>
              <a:t>62</a:t>
            </a:fld>
            <a:endParaRPr lang="zh-CN" altLang="en-US"/>
          </a:p>
        </p:txBody>
      </p:sp>
    </p:spTree>
    <p:extLst>
      <p:ext uri="{BB962C8B-B14F-4D97-AF65-F5344CB8AC3E}">
        <p14:creationId xmlns:p14="http://schemas.microsoft.com/office/powerpoint/2010/main" val="28654068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a:xfrm>
            <a:off x="683568" y="2924944"/>
            <a:ext cx="7772400" cy="1470025"/>
          </a:xfrm>
        </p:spPr>
        <p:txBody>
          <a:bodyPr/>
          <a:lstStyle/>
          <a:p>
            <a:r>
              <a:rPr lang="zh-CN" altLang="en-US" sz="7200" dirty="0"/>
              <a:t>谢谢</a:t>
            </a:r>
          </a:p>
        </p:txBody>
      </p:sp>
      <p:sp>
        <p:nvSpPr>
          <p:cNvPr id="4" name="灯片编号占位符 3"/>
          <p:cNvSpPr>
            <a:spLocks noGrp="1"/>
          </p:cNvSpPr>
          <p:nvPr>
            <p:ph type="sldNum" sz="quarter" idx="10"/>
          </p:nvPr>
        </p:nvSpPr>
        <p:spPr/>
        <p:txBody>
          <a:bodyPr/>
          <a:lstStyle/>
          <a:p>
            <a:pPr>
              <a:defRPr/>
            </a:pPr>
            <a:fld id="{F98B39E4-8372-4469-AA3E-0586529E5B05}" type="slidenum">
              <a:rPr lang="zh-CN" altLang="en-US" smtClean="0"/>
              <a:pPr>
                <a:defRPr/>
              </a:pPr>
              <a:t>63</a:t>
            </a:fld>
            <a:endParaRPr lang="zh-CN" altLang="en-US"/>
          </a:p>
        </p:txBody>
      </p:sp>
    </p:spTree>
    <p:extLst>
      <p:ext uri="{BB962C8B-B14F-4D97-AF65-F5344CB8AC3E}">
        <p14:creationId xmlns:p14="http://schemas.microsoft.com/office/powerpoint/2010/main" val="23576818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spectrum of GWs</a:t>
            </a:r>
            <a:endParaRPr lang="zh-CN" altLang="en-US" dirty="0"/>
          </a:p>
        </p:txBody>
      </p:sp>
      <p:grpSp>
        <p:nvGrpSpPr>
          <p:cNvPr id="6" name="组合 5"/>
          <p:cNvGrpSpPr/>
          <p:nvPr/>
        </p:nvGrpSpPr>
        <p:grpSpPr>
          <a:xfrm>
            <a:off x="1259632" y="1639782"/>
            <a:ext cx="5988856" cy="4491143"/>
            <a:chOff x="1259632" y="2060848"/>
            <a:chExt cx="5988856" cy="449114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2060848"/>
              <a:ext cx="5988856" cy="4491143"/>
            </a:xfrm>
            <a:prstGeom prst="rect">
              <a:avLst/>
            </a:prstGeom>
          </p:spPr>
        </p:pic>
        <p:sp>
          <p:nvSpPr>
            <p:cNvPr id="5" name="文本框 4"/>
            <p:cNvSpPr txBox="1"/>
            <p:nvPr/>
          </p:nvSpPr>
          <p:spPr>
            <a:xfrm>
              <a:off x="1980803" y="4895582"/>
              <a:ext cx="5256584" cy="261610"/>
            </a:xfrm>
            <a:prstGeom prst="rect">
              <a:avLst/>
            </a:prstGeom>
            <a:noFill/>
          </p:spPr>
          <p:txBody>
            <a:bodyPr wrap="square" rtlCol="0">
              <a:spAutoFit/>
            </a:bodyPr>
            <a:lstStyle/>
            <a:p>
              <a:r>
                <a:rPr lang="zh-CN" altLang="en-US" sz="1100" dirty="0">
                  <a:solidFill>
                    <a:schemeClr val="bg1">
                      <a:lumMod val="60000"/>
                      <a:lumOff val="40000"/>
                    </a:schemeClr>
                  </a:solidFill>
                  <a:latin typeface="华文楷体" panose="02010600040101010101" pitchFamily="2" charset="-122"/>
                  <a:ea typeface="华文楷体" panose="02010600040101010101" pitchFamily="2" charset="-122"/>
                </a:rPr>
                <a:t>波长（米）</a:t>
              </a:r>
              <a:r>
                <a:rPr lang="en-US" altLang="zh-CN" sz="1100" dirty="0">
                  <a:solidFill>
                    <a:schemeClr val="bg1">
                      <a:lumMod val="60000"/>
                      <a:lumOff val="40000"/>
                    </a:schemeClr>
                  </a:solidFill>
                  <a:latin typeface="华文楷体" panose="02010600040101010101" pitchFamily="2" charset="-122"/>
                  <a:ea typeface="华文楷体" panose="02010600040101010101" pitchFamily="2" charset="-122"/>
                </a:rPr>
                <a:t>24     22       20      18     16       14      12      10      8          6     </a:t>
              </a:r>
              <a:r>
                <a:rPr lang="zh-CN" altLang="en-US" sz="1100" dirty="0">
                  <a:solidFill>
                    <a:schemeClr val="bg1">
                      <a:lumMod val="60000"/>
                      <a:lumOff val="40000"/>
                    </a:schemeClr>
                  </a:solidFill>
                  <a:latin typeface="华文楷体" panose="02010600040101010101" pitchFamily="2" charset="-122"/>
                  <a:ea typeface="华文楷体" panose="02010600040101010101" pitchFamily="2" charset="-122"/>
                </a:rPr>
                <a:t>（对数）</a:t>
              </a:r>
              <a:endParaRPr lang="zh-CN" altLang="en-US" sz="1100" baseline="300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pSp>
      <p:sp>
        <p:nvSpPr>
          <p:cNvPr id="3" name="内容占位符 2"/>
          <p:cNvSpPr>
            <a:spLocks noGrp="1"/>
          </p:cNvSpPr>
          <p:nvPr>
            <p:ph idx="1"/>
          </p:nvPr>
        </p:nvSpPr>
        <p:spPr>
          <a:xfrm>
            <a:off x="722895" y="1126209"/>
            <a:ext cx="7772400" cy="4835525"/>
          </a:xfrm>
        </p:spPr>
        <p:txBody>
          <a:bodyPr/>
          <a:lstStyle/>
          <a:p>
            <a:r>
              <a:rPr lang="en-US" altLang="zh-CN" dirty="0"/>
              <a:t>Used to probe the early universe</a:t>
            </a:r>
            <a:endParaRPr lang="zh-CN" altLang="en-US" dirty="0"/>
          </a:p>
        </p:txBody>
      </p:sp>
    </p:spTree>
    <p:extLst>
      <p:ext uri="{BB962C8B-B14F-4D97-AF65-F5344CB8AC3E}">
        <p14:creationId xmlns:p14="http://schemas.microsoft.com/office/powerpoint/2010/main" val="2838498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861E08B-028D-41DE-A20A-798B5CF86F29}"/>
              </a:ext>
            </a:extLst>
          </p:cNvPr>
          <p:cNvSpPr>
            <a:spLocks noGrp="1"/>
          </p:cNvSpPr>
          <p:nvPr>
            <p:ph idx="1"/>
          </p:nvPr>
        </p:nvSpPr>
        <p:spPr/>
        <p:txBody>
          <a:bodyPr/>
          <a:lstStyle/>
          <a:p>
            <a:r>
              <a:rPr lang="en-US" altLang="zh-CN" dirty="0"/>
              <a:t>Test of gravity in strong field and nonlinear regimes</a:t>
            </a:r>
          </a:p>
          <a:p>
            <a:r>
              <a:rPr lang="en-US" altLang="zh-CN" dirty="0"/>
              <a:t> Provides model independent measurement of distance</a:t>
            </a:r>
          </a:p>
          <a:p>
            <a:endParaRPr lang="en-US" altLang="zh-CN" dirty="0"/>
          </a:p>
          <a:p>
            <a:r>
              <a:rPr lang="en-US" altLang="zh-CN" dirty="0"/>
              <a:t>Ground-based detectors: source localization</a:t>
            </a:r>
          </a:p>
          <a:p>
            <a:pPr lvl="1"/>
            <a:r>
              <a:rPr lang="en-US" altLang="zh-CN" dirty="0"/>
              <a:t>10-1000Hz frequency band</a:t>
            </a:r>
          </a:p>
          <a:p>
            <a:pPr lvl="1"/>
            <a:r>
              <a:rPr lang="en-US" altLang="zh-CN" dirty="0"/>
              <a:t>A few seconds of signals</a:t>
            </a:r>
          </a:p>
          <a:p>
            <a:pPr lvl="1"/>
            <a:r>
              <a:rPr lang="en-US" altLang="zh-CN" dirty="0"/>
              <a:t>Stellar mass black holes and neutron stars</a:t>
            </a:r>
          </a:p>
          <a:p>
            <a:endParaRPr lang="en-US" altLang="zh-CN" dirty="0"/>
          </a:p>
          <a:p>
            <a:endParaRPr lang="zh-CN" altLang="en-US" dirty="0"/>
          </a:p>
        </p:txBody>
      </p:sp>
      <p:sp>
        <p:nvSpPr>
          <p:cNvPr id="3" name="标题 2">
            <a:extLst>
              <a:ext uri="{FF2B5EF4-FFF2-40B4-BE49-F238E27FC236}">
                <a16:creationId xmlns:a16="http://schemas.microsoft.com/office/drawing/2014/main" id="{C27E9561-5CFA-4C57-9B1A-049461EC8110}"/>
              </a:ext>
            </a:extLst>
          </p:cNvPr>
          <p:cNvSpPr>
            <a:spLocks noGrp="1"/>
          </p:cNvSpPr>
          <p:nvPr>
            <p:ph type="title"/>
          </p:nvPr>
        </p:nvSpPr>
        <p:spPr/>
        <p:txBody>
          <a:bodyPr/>
          <a:lstStyle/>
          <a:p>
            <a:r>
              <a:rPr lang="en-US" altLang="zh-CN" dirty="0"/>
              <a:t>GW tools</a:t>
            </a:r>
            <a:endParaRPr lang="zh-CN" altLang="en-US" dirty="0"/>
          </a:p>
        </p:txBody>
      </p:sp>
      <p:sp>
        <p:nvSpPr>
          <p:cNvPr id="4" name="灯片编号占位符 3">
            <a:extLst>
              <a:ext uri="{FF2B5EF4-FFF2-40B4-BE49-F238E27FC236}">
                <a16:creationId xmlns:a16="http://schemas.microsoft.com/office/drawing/2014/main" id="{AE6BF2C4-4567-4326-A803-CCEFEC84EE62}"/>
              </a:ext>
            </a:extLst>
          </p:cNvPr>
          <p:cNvSpPr>
            <a:spLocks noGrp="1"/>
          </p:cNvSpPr>
          <p:nvPr>
            <p:ph type="sldNum" sz="quarter" idx="10"/>
          </p:nvPr>
        </p:nvSpPr>
        <p:spPr/>
        <p:txBody>
          <a:bodyPr/>
          <a:lstStyle/>
          <a:p>
            <a:pPr>
              <a:defRPr/>
            </a:pPr>
            <a:fld id="{F98B39E4-8372-4469-AA3E-0586529E5B05}" type="slidenum">
              <a:rPr lang="zh-CN" altLang="en-US" smtClean="0"/>
              <a:pPr>
                <a:defRPr/>
              </a:pPr>
              <a:t>8</a:t>
            </a:fld>
            <a:endParaRPr lang="zh-CN" altLang="en-US"/>
          </a:p>
        </p:txBody>
      </p:sp>
      <p:sp>
        <p:nvSpPr>
          <p:cNvPr id="5" name="文本框 4">
            <a:extLst>
              <a:ext uri="{FF2B5EF4-FFF2-40B4-BE49-F238E27FC236}">
                <a16:creationId xmlns:a16="http://schemas.microsoft.com/office/drawing/2014/main" id="{5503C204-AB0A-4DA9-BD78-B092D685881F}"/>
              </a:ext>
            </a:extLst>
          </p:cNvPr>
          <p:cNvSpPr txBox="1"/>
          <p:nvPr/>
        </p:nvSpPr>
        <p:spPr>
          <a:xfrm>
            <a:off x="2699792" y="3482329"/>
            <a:ext cx="3406702"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GW170817/GRB170817A</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6" name="文本框 5">
            <a:extLst>
              <a:ext uri="{FF2B5EF4-FFF2-40B4-BE49-F238E27FC236}">
                <a16:creationId xmlns:a16="http://schemas.microsoft.com/office/drawing/2014/main" id="{C2E8156E-115A-4AE3-A324-90B32F45A9B4}"/>
              </a:ext>
            </a:extLst>
          </p:cNvPr>
          <p:cNvSpPr txBox="1"/>
          <p:nvPr/>
        </p:nvSpPr>
        <p:spPr>
          <a:xfrm>
            <a:off x="1217556" y="6055162"/>
            <a:ext cx="6708888" cy="461665"/>
          </a:xfrm>
          <a:prstGeom prst="rect">
            <a:avLst/>
          </a:prstGeom>
          <a:noFill/>
        </p:spPr>
        <p:txBody>
          <a:bodyPr wrap="none" rtlCol="0">
            <a:spAutoFit/>
          </a:bodyPr>
          <a:lstStyle/>
          <a:p>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Three or more detectors needed: Timing Triangulation</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sp>
        <p:nvSpPr>
          <p:cNvPr id="7" name="动作按钮: 前进或下一项 6">
            <a:hlinkClick r:id="" action="ppaction://hlinkshowjump?jump=nextslide" highlightClick="1"/>
            <a:extLst>
              <a:ext uri="{FF2B5EF4-FFF2-40B4-BE49-F238E27FC236}">
                <a16:creationId xmlns:a16="http://schemas.microsoft.com/office/drawing/2014/main" id="{6D721DE5-E156-45F0-BBEB-766AEB3A03D9}"/>
              </a:ext>
            </a:extLst>
          </p:cNvPr>
          <p:cNvSpPr/>
          <p:nvPr/>
        </p:nvSpPr>
        <p:spPr bwMode="auto">
          <a:xfrm>
            <a:off x="6732240" y="3284984"/>
            <a:ext cx="45719" cy="45719"/>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
        <p:nvSpPr>
          <p:cNvPr id="8" name="动作按钮: 前进或下一项 7">
            <a:hlinkClick r:id="" action="ppaction://hlinkshowjump?jump=nextslide" highlightClick="1"/>
            <a:extLst>
              <a:ext uri="{FF2B5EF4-FFF2-40B4-BE49-F238E27FC236}">
                <a16:creationId xmlns:a16="http://schemas.microsoft.com/office/drawing/2014/main" id="{8EF1D4DC-A15E-4209-93B6-10EB0C953B72}"/>
              </a:ext>
            </a:extLst>
          </p:cNvPr>
          <p:cNvSpPr/>
          <p:nvPr/>
        </p:nvSpPr>
        <p:spPr bwMode="auto">
          <a:xfrm>
            <a:off x="6796484" y="3330703"/>
            <a:ext cx="634330" cy="461665"/>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
        <p:nvSpPr>
          <p:cNvPr id="9" name="动作按钮: 前进或下一项 8">
            <a:hlinkClick r:id="rId2" action="ppaction://hlinksldjump" highlightClick="1"/>
            <a:extLst>
              <a:ext uri="{FF2B5EF4-FFF2-40B4-BE49-F238E27FC236}">
                <a16:creationId xmlns:a16="http://schemas.microsoft.com/office/drawing/2014/main" id="{0924869C-DC62-40DE-9368-D3C61CB7CF68}"/>
              </a:ext>
            </a:extLst>
          </p:cNvPr>
          <p:cNvSpPr/>
          <p:nvPr/>
        </p:nvSpPr>
        <p:spPr bwMode="auto">
          <a:xfrm>
            <a:off x="8028384" y="5733256"/>
            <a:ext cx="429816" cy="397669"/>
          </a:xfrm>
          <a:prstGeom prst="actionButtonForwardNex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1" i="0" u="none" strike="noStrike" cap="none" normalizeH="0" baseline="0">
              <a:ln>
                <a:noFill/>
              </a:ln>
              <a:solidFill>
                <a:schemeClr val="tx1"/>
              </a:solidFill>
              <a:effectLst/>
              <a:latin typeface="Times New Roman" pitchFamily="18" charset="0"/>
              <a:ea typeface="宋体" charset="-122"/>
            </a:endParaRPr>
          </a:p>
        </p:txBody>
      </p:sp>
    </p:spTree>
    <p:extLst>
      <p:ext uri="{BB962C8B-B14F-4D97-AF65-F5344CB8AC3E}">
        <p14:creationId xmlns:p14="http://schemas.microsoft.com/office/powerpoint/2010/main" val="30836183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642364-42BA-42DB-8AD1-909242ED03E3}"/>
              </a:ext>
            </a:extLst>
          </p:cNvPr>
          <p:cNvSpPr>
            <a:spLocks noGrp="1"/>
          </p:cNvSpPr>
          <p:nvPr>
            <p:ph type="title"/>
          </p:nvPr>
        </p:nvSpPr>
        <p:spPr>
          <a:xfrm>
            <a:off x="685800" y="205302"/>
            <a:ext cx="7772400" cy="762000"/>
          </a:xfrm>
        </p:spPr>
        <p:txBody>
          <a:bodyPr/>
          <a:lstStyle/>
          <a:p>
            <a:r>
              <a:rPr lang="en-US" altLang="zh-CN" dirty="0"/>
              <a:t>Hubble constant measurements</a:t>
            </a:r>
            <a:endParaRPr lang="zh-CN" altLang="en-US" dirty="0"/>
          </a:p>
        </p:txBody>
      </p:sp>
      <p:pic>
        <p:nvPicPr>
          <p:cNvPr id="6" name="图片 5">
            <a:extLst>
              <a:ext uri="{FF2B5EF4-FFF2-40B4-BE49-F238E27FC236}">
                <a16:creationId xmlns:a16="http://schemas.microsoft.com/office/drawing/2014/main" id="{180D778A-13DE-4564-AAE1-17F632600BDD}"/>
              </a:ext>
            </a:extLst>
          </p:cNvPr>
          <p:cNvPicPr>
            <a:picLocks noChangeAspect="1"/>
          </p:cNvPicPr>
          <p:nvPr/>
        </p:nvPicPr>
        <p:blipFill>
          <a:blip r:embed="rId3"/>
          <a:stretch>
            <a:fillRect/>
          </a:stretch>
        </p:blipFill>
        <p:spPr>
          <a:xfrm>
            <a:off x="947173" y="1142297"/>
            <a:ext cx="4970026" cy="5510401"/>
          </a:xfrm>
          <a:prstGeom prst="rect">
            <a:avLst/>
          </a:prstGeom>
        </p:spPr>
      </p:pic>
      <p:sp>
        <p:nvSpPr>
          <p:cNvPr id="3" name="文本框 2">
            <a:extLst>
              <a:ext uri="{FF2B5EF4-FFF2-40B4-BE49-F238E27FC236}">
                <a16:creationId xmlns:a16="http://schemas.microsoft.com/office/drawing/2014/main" id="{74EF2BF0-840F-4840-BD2B-EF6C51F42FBA}"/>
              </a:ext>
            </a:extLst>
          </p:cNvPr>
          <p:cNvSpPr txBox="1"/>
          <p:nvPr/>
        </p:nvSpPr>
        <p:spPr>
          <a:xfrm>
            <a:off x="5940821" y="3933056"/>
            <a:ext cx="3095719" cy="461665"/>
          </a:xfrm>
          <a:prstGeom prst="rect">
            <a:avLst/>
          </a:prstGeom>
          <a:noFill/>
        </p:spPr>
        <p:txBody>
          <a:bodyPr wrap="none" rtlCol="0">
            <a:spAutoFit/>
          </a:bodyPr>
          <a:lstStyle/>
          <a:p>
            <a:r>
              <a:rPr lang="en-US" altLang="zh-CN" sz="2400" dirty="0" err="1">
                <a:solidFill>
                  <a:schemeClr val="bg1">
                    <a:lumMod val="60000"/>
                    <a:lumOff val="40000"/>
                  </a:schemeClr>
                </a:solidFill>
                <a:latin typeface="华文楷体" panose="02010600040101010101" pitchFamily="2" charset="-122"/>
                <a:ea typeface="华文楷体" panose="02010600040101010101" pitchFamily="2" charset="-122"/>
              </a:rPr>
              <a:t>Mortsell</a:t>
            </a:r>
            <a:r>
              <a:rPr lang="en-US" altLang="zh-CN" sz="2400" dirty="0">
                <a:solidFill>
                  <a:schemeClr val="bg1">
                    <a:lumMod val="60000"/>
                    <a:lumOff val="40000"/>
                  </a:schemeClr>
                </a:solidFill>
                <a:latin typeface="华文楷体" panose="02010600040101010101" pitchFamily="2" charset="-122"/>
                <a:ea typeface="华文楷体" panose="02010600040101010101" pitchFamily="2" charset="-122"/>
              </a:rPr>
              <a:t> etal,2105.11461</a:t>
            </a:r>
            <a:endParaRPr lang="zh-CN" altLang="en-US" sz="2400" dirty="0">
              <a:solidFill>
                <a:schemeClr val="bg1">
                  <a:lumMod val="60000"/>
                  <a:lumOff val="40000"/>
                </a:schemeClr>
              </a:solidFill>
              <a:latin typeface="华文楷体" panose="02010600040101010101" pitchFamily="2" charset="-122"/>
              <a:ea typeface="华文楷体" panose="02010600040101010101" pitchFamily="2" charset="-122"/>
            </a:endParaRPr>
          </a:p>
        </p:txBody>
      </p:sp>
      <p:graphicFrame>
        <p:nvGraphicFramePr>
          <p:cNvPr id="9" name="对象 8">
            <a:extLst>
              <a:ext uri="{FF2B5EF4-FFF2-40B4-BE49-F238E27FC236}">
                <a16:creationId xmlns:a16="http://schemas.microsoft.com/office/drawing/2014/main" id="{17D68E86-CE02-45E1-8F81-61F062AFD87A}"/>
              </a:ext>
            </a:extLst>
          </p:cNvPr>
          <p:cNvGraphicFramePr>
            <a:graphicFrameLocks noChangeAspect="1"/>
          </p:cNvGraphicFramePr>
          <p:nvPr>
            <p:extLst>
              <p:ext uri="{D42A27DB-BD31-4B8C-83A1-F6EECF244321}">
                <p14:modId xmlns:p14="http://schemas.microsoft.com/office/powerpoint/2010/main" val="287926296"/>
              </p:ext>
            </p:extLst>
          </p:nvPr>
        </p:nvGraphicFramePr>
        <p:xfrm>
          <a:off x="6300192" y="3621906"/>
          <a:ext cx="2028825" cy="311150"/>
        </p:xfrm>
        <a:graphic>
          <a:graphicData uri="http://schemas.openxmlformats.org/presentationml/2006/ole">
            <mc:AlternateContent xmlns:mc="http://schemas.openxmlformats.org/markup-compatibility/2006">
              <mc:Choice xmlns:v="urn:schemas-microsoft-com:vml" Requires="v">
                <p:oleObj spid="_x0000_s315402" name="Formula" r:id="rId4" imgW="1023840" imgH="157680" progId="Equation.Ribbit">
                  <p:embed/>
                </p:oleObj>
              </mc:Choice>
              <mc:Fallback>
                <p:oleObj name="Formula" r:id="rId4" imgW="1023840" imgH="157680" progId="Equation.Ribbit">
                  <p:embed/>
                  <p:pic>
                    <p:nvPicPr>
                      <p:cNvPr id="9" name="对象 8">
                        <a:extLst>
                          <a:ext uri="{FF2B5EF4-FFF2-40B4-BE49-F238E27FC236}">
                            <a16:creationId xmlns:a16="http://schemas.microsoft.com/office/drawing/2014/main" id="{17D68E86-CE02-45E1-8F81-61F062AFD87A}"/>
                          </a:ext>
                        </a:extLst>
                      </p:cNvPr>
                      <p:cNvPicPr/>
                      <p:nvPr/>
                    </p:nvPicPr>
                    <p:blipFill>
                      <a:blip r:embed="rId5"/>
                      <a:stretch>
                        <a:fillRect/>
                      </a:stretch>
                    </p:blipFill>
                    <p:spPr>
                      <a:xfrm>
                        <a:off x="6300192" y="3621906"/>
                        <a:ext cx="2028825" cy="311150"/>
                      </a:xfrm>
                      <a:prstGeom prst="rect">
                        <a:avLst/>
                      </a:prstGeom>
                    </p:spPr>
                  </p:pic>
                </p:oleObj>
              </mc:Fallback>
            </mc:AlternateContent>
          </a:graphicData>
        </a:graphic>
      </p:graphicFrame>
    </p:spTree>
    <p:extLst>
      <p:ext uri="{BB962C8B-B14F-4D97-AF65-F5344CB8AC3E}">
        <p14:creationId xmlns:p14="http://schemas.microsoft.com/office/powerpoint/2010/main" val="260684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40"/>
  <p:tag name="DEFAULTHEIGHT" val="463"/>
</p:tagLst>
</file>

<file path=ppt/theme/theme1.xml><?xml version="1.0" encoding="utf-8"?>
<a:theme xmlns:a="http://schemas.openxmlformats.org/drawingml/2006/main" name="hust">
  <a:themeElements>
    <a:clrScheme name="">
      <a:dk1>
        <a:srgbClr val="808080"/>
      </a:dk1>
      <a:lt1>
        <a:srgbClr val="FFFFFF"/>
      </a:lt1>
      <a:dk2>
        <a:srgbClr val="000099"/>
      </a:dk2>
      <a:lt2>
        <a:srgbClr val="0000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默认设计模板">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lnDef>
    <a:txDef>
      <a:spPr>
        <a:noFill/>
      </a:spPr>
      <a:bodyPr wrap="none" rtlCol="0">
        <a:spAutoFit/>
      </a:bodyPr>
      <a:lstStyle>
        <a:defPPr>
          <a:defRPr sz="2400" dirty="0" smtClean="0">
            <a:solidFill>
              <a:schemeClr val="bg1">
                <a:lumMod val="60000"/>
                <a:lumOff val="40000"/>
              </a:schemeClr>
            </a:solidFill>
            <a:latin typeface="华文楷体" panose="02010600040101010101" pitchFamily="2" charset="-122"/>
            <a:ea typeface="华文楷体" panose="02010600040101010101" pitchFamily="2" charset="-122"/>
          </a:defRPr>
        </a:defPPr>
      </a:lstStyle>
    </a:tx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ust">
  <a:themeElements>
    <a:clrScheme name="">
      <a:dk1>
        <a:srgbClr val="808080"/>
      </a:dk1>
      <a:lt1>
        <a:srgbClr val="FFFFFF"/>
      </a:lt1>
      <a:dk2>
        <a:srgbClr val="000099"/>
      </a:dk2>
      <a:lt2>
        <a:srgbClr val="0000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默认设计模板">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lnDef>
    <a:txDef>
      <a:spPr>
        <a:noFill/>
      </a:spPr>
      <a:bodyPr wrap="none" rtlCol="0">
        <a:spAutoFit/>
      </a:bodyPr>
      <a:lstStyle>
        <a:defPPr>
          <a:defRPr dirty="0" smtClean="0">
            <a:solidFill>
              <a:schemeClr val="bg1"/>
            </a:solidFill>
          </a:defRPr>
        </a:defPPr>
      </a:lstStyle>
    </a:tx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Quadrant</Template>
  <TotalTime>31128</TotalTime>
  <Words>1893</Words>
  <Application>Microsoft Office PowerPoint</Application>
  <PresentationFormat>全屏显示(4:3)</PresentationFormat>
  <Paragraphs>421</Paragraphs>
  <Slides>63</Slides>
  <Notes>16</Notes>
  <HiddenSlides>0</HiddenSlides>
  <MMClips>0</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2</vt:i4>
      </vt:variant>
      <vt:variant>
        <vt:lpstr>幻灯片标题</vt:lpstr>
      </vt:variant>
      <vt:variant>
        <vt:i4>63</vt:i4>
      </vt:variant>
    </vt:vector>
  </HeadingPairs>
  <TitlesOfParts>
    <vt:vector size="79" baseType="lpstr">
      <vt:lpstr>ＭＳ Ｐゴシック</vt:lpstr>
      <vt:lpstr>仿宋_GB2312</vt:lpstr>
      <vt:lpstr>华文楷体</vt:lpstr>
      <vt:lpstr>宋体</vt:lpstr>
      <vt:lpstr>微软雅黑</vt:lpstr>
      <vt:lpstr>黑体</vt:lpstr>
      <vt:lpstr>Agency FB</vt:lpstr>
      <vt:lpstr>Arial</vt:lpstr>
      <vt:lpstr>Cambria Math</vt:lpstr>
      <vt:lpstr>Georgia</vt:lpstr>
      <vt:lpstr>Times New Roman</vt:lpstr>
      <vt:lpstr>Wingdings</vt:lpstr>
      <vt:lpstr>hust</vt:lpstr>
      <vt:lpstr>1_hust</vt:lpstr>
      <vt:lpstr>Formula</vt:lpstr>
      <vt:lpstr>Aurora Equation</vt:lpstr>
      <vt:lpstr>Sky localization and Parameter Estimation with Spaceborne Gravitational Wave detectors</vt:lpstr>
      <vt:lpstr>Outline</vt:lpstr>
      <vt:lpstr>Motivation</vt:lpstr>
      <vt:lpstr>LIGO/Virgo Results</vt:lpstr>
      <vt:lpstr>Gravitational Universe</vt:lpstr>
      <vt:lpstr>Seeing the Universe</vt:lpstr>
      <vt:lpstr>The spectrum of GWs</vt:lpstr>
      <vt:lpstr>GW tools</vt:lpstr>
      <vt:lpstr>Hubble constant measurements</vt:lpstr>
      <vt:lpstr>Hubble constant measurements</vt:lpstr>
      <vt:lpstr>Spaceborne detectors</vt:lpstr>
      <vt:lpstr>Space-based GW detectors</vt:lpstr>
      <vt:lpstr>Taiji</vt:lpstr>
      <vt:lpstr>TianQin</vt:lpstr>
      <vt:lpstr>GW Interferometer</vt:lpstr>
      <vt:lpstr>Light path</vt:lpstr>
      <vt:lpstr>Light path</vt:lpstr>
      <vt:lpstr>Polarizations</vt:lpstr>
      <vt:lpstr>Six possible polarizations</vt:lpstr>
      <vt:lpstr>Interferometer</vt:lpstr>
      <vt:lpstr>PowerPoint 演示文稿</vt:lpstr>
      <vt:lpstr>Low Frequency limit</vt:lpstr>
      <vt:lpstr>Response function</vt:lpstr>
      <vt:lpstr>Space-based GW detectors</vt:lpstr>
      <vt:lpstr>TDI combinations</vt:lpstr>
      <vt:lpstr>Approximate averaged response</vt:lpstr>
      <vt:lpstr>Analytical Results</vt:lpstr>
      <vt:lpstr>TDI X</vt:lpstr>
      <vt:lpstr>Numerical Results</vt:lpstr>
      <vt:lpstr>Monte Carlo Simulations</vt:lpstr>
      <vt:lpstr>Transfer function: polarizations</vt:lpstr>
      <vt:lpstr>Longitudinal mode</vt:lpstr>
      <vt:lpstr>Full Analytical formula</vt:lpstr>
      <vt:lpstr>Response function</vt:lpstr>
      <vt:lpstr>Antenna Response</vt:lpstr>
      <vt:lpstr>TianQin’s Sensitivity curve</vt:lpstr>
      <vt:lpstr>TDI average response function</vt:lpstr>
      <vt:lpstr>TDI combinations</vt:lpstr>
      <vt:lpstr>LISA sensitivity Curves</vt:lpstr>
      <vt:lpstr>TianQin sensitivity Curves</vt:lpstr>
      <vt:lpstr>Massive GWs</vt:lpstr>
      <vt:lpstr>Sensitivity Curve</vt:lpstr>
      <vt:lpstr>GW detectors</vt:lpstr>
      <vt:lpstr>Constellation</vt:lpstr>
      <vt:lpstr>Armlength: transfer frequency</vt:lpstr>
      <vt:lpstr>Phase modulation</vt:lpstr>
      <vt:lpstr>Amplitude modulation</vt:lpstr>
      <vt:lpstr>Doppler/Amplitude modulations</vt:lpstr>
      <vt:lpstr>Doppler/Amplitude modulations</vt:lpstr>
      <vt:lpstr>Parameter Estimation</vt:lpstr>
      <vt:lpstr>Parameter Estimation cont</vt:lpstr>
      <vt:lpstr>Summary</vt:lpstr>
      <vt:lpstr>Angular resolution</vt:lpstr>
      <vt:lpstr>Parameter errors</vt:lpstr>
      <vt:lpstr>Bayesian analysis</vt:lpstr>
      <vt:lpstr>The network</vt:lpstr>
      <vt:lpstr>Sky map for the network</vt:lpstr>
      <vt:lpstr>Sky map for the network</vt:lpstr>
      <vt:lpstr>Coalescence sources</vt:lpstr>
      <vt:lpstr>Ringdown signals</vt:lpstr>
      <vt:lpstr>PE with ringdown signal</vt:lpstr>
      <vt:lpstr>Conclusion</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ygong</dc:creator>
  <cp:lastModifiedBy>龚云贵</cp:lastModifiedBy>
  <cp:revision>920</cp:revision>
  <cp:lastPrinted>2015-11-23T10:23:55Z</cp:lastPrinted>
  <dcterms:created xsi:type="dcterms:W3CDTF">2009-08-17T23:49:52Z</dcterms:created>
  <dcterms:modified xsi:type="dcterms:W3CDTF">2021-06-09T05:26:16Z</dcterms:modified>
</cp:coreProperties>
</file>