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60" r:id="rId2"/>
    <p:sldId id="449" r:id="rId3"/>
    <p:sldId id="450" r:id="rId4"/>
    <p:sldId id="451" r:id="rId5"/>
    <p:sldId id="452" r:id="rId6"/>
    <p:sldId id="454" r:id="rId7"/>
    <p:sldId id="420" r:id="rId8"/>
    <p:sldId id="453" r:id="rId9"/>
    <p:sldId id="458" r:id="rId10"/>
    <p:sldId id="455" r:id="rId11"/>
    <p:sldId id="461" r:id="rId12"/>
    <p:sldId id="457" r:id="rId13"/>
    <p:sldId id="434" r:id="rId14"/>
    <p:sldId id="435" r:id="rId15"/>
    <p:sldId id="441" r:id="rId16"/>
    <p:sldId id="291" r:id="rId17"/>
    <p:sldId id="438" r:id="rId18"/>
    <p:sldId id="442" r:id="rId19"/>
    <p:sldId id="422" r:id="rId20"/>
    <p:sldId id="430" r:id="rId21"/>
    <p:sldId id="443" r:id="rId22"/>
    <p:sldId id="429" r:id="rId23"/>
    <p:sldId id="444" r:id="rId24"/>
    <p:sldId id="459" r:id="rId25"/>
    <p:sldId id="448" r:id="rId26"/>
    <p:sldId id="439" r:id="rId27"/>
    <p:sldId id="440" r:id="rId28"/>
    <p:sldId id="447" r:id="rId29"/>
    <p:sldId id="445" r:id="rId30"/>
    <p:sldId id="436" r:id="rId31"/>
    <p:sldId id="446" r:id="rId32"/>
    <p:sldId id="423" r:id="rId33"/>
    <p:sldId id="462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A7A7"/>
    <a:srgbClr val="FE928A"/>
    <a:srgbClr val="333399"/>
    <a:srgbClr val="CC3300"/>
    <a:srgbClr val="0066FF"/>
    <a:srgbClr val="CCECFF"/>
    <a:srgbClr val="00FFFF"/>
    <a:srgbClr val="000066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9640" autoAdjust="0"/>
  </p:normalViewPr>
  <p:slideViewPr>
    <p:cSldViewPr>
      <p:cViewPr varScale="1">
        <p:scale>
          <a:sx n="72" d="100"/>
          <a:sy n="72" d="100"/>
        </p:scale>
        <p:origin x="-6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84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03413-C08E-43A9-8339-6ADF09F6E52F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0C8E3-7D8E-4854-A053-A8D000558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5F04BC-28C3-4134-A246-667F3C0F921C}" type="datetimeFigureOut">
              <a:rPr lang="en-US" smtClean="0"/>
              <a:pPr/>
              <a:t>5/9/2010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BB4C1E-3A25-4260-A4AA-C3680E3D41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789461-D075-4F91-8EF3-8EA5D17A6270}" type="slidenum">
              <a:rPr lang="zh-CN" altLang="en-US" smtClean="0"/>
              <a:pPr/>
              <a:t>10</a:t>
            </a:fld>
            <a:endParaRPr lang="en-US" altLang="zh-CN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5E231-901F-4AA8-AAF5-3BEFCCE62904}" type="slidenum">
              <a:rPr lang="en-US" altLang="zh-CN"/>
              <a:pPr/>
              <a:t>20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DE238-DAB2-4EB4-A359-4E40938DC827}" type="slidenum">
              <a:rPr lang="en-US" altLang="zh-CN"/>
              <a:pPr/>
              <a:t>21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4C1E-3A25-4260-A4AA-C3680E3D412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Line 38"/>
          <p:cNvSpPr>
            <a:spLocks noChangeShapeType="1"/>
          </p:cNvSpPr>
          <p:nvPr userDrawn="1"/>
        </p:nvSpPr>
        <p:spPr bwMode="auto">
          <a:xfrm>
            <a:off x="990600" y="6400800"/>
            <a:ext cx="7162800" cy="0"/>
          </a:xfrm>
          <a:prstGeom prst="line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8"/>
          <p:cNvSpPr txBox="1">
            <a:spLocks/>
          </p:cNvSpPr>
          <p:nvPr userDrawn="1"/>
        </p:nvSpPr>
        <p:spPr>
          <a:xfrm>
            <a:off x="2590800" y="6492875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2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HHCAL Workshop, Beijing, China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5/9/2010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Line 38"/>
          <p:cNvSpPr>
            <a:spLocks noChangeShapeType="1"/>
          </p:cNvSpPr>
          <p:nvPr userDrawn="1"/>
        </p:nvSpPr>
        <p:spPr bwMode="auto">
          <a:xfrm>
            <a:off x="990600" y="838200"/>
            <a:ext cx="7162800" cy="0"/>
          </a:xfrm>
          <a:prstGeom prst="line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25146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2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HHCAL Workshop, Beijing, China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8"/>
          <p:cNvSpPr txBox="1">
            <a:spLocks noChangeArrowheads="1"/>
          </p:cNvSpPr>
          <p:nvPr userDrawn="1"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2053-1AD0-4E5A-B1A4-DB2DB1EADC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8"/>
          <p:cNvSpPr txBox="1">
            <a:spLocks/>
          </p:cNvSpPr>
          <p:nvPr userDrawn="1"/>
        </p:nvSpPr>
        <p:spPr>
          <a:xfrm>
            <a:off x="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5/9/2010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43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28"/>
          <p:cNvSpPr txBox="1">
            <a:spLocks noChangeArrowheads="1"/>
          </p:cNvSpPr>
          <p:nvPr userDrawn="1"/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2053-1AD0-4E5A-B1A4-DB2DB1EADC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2438400" y="6492875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2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HHCAL Workshop, Beijing, China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8"/>
          <p:cNvSpPr txBox="1">
            <a:spLocks/>
          </p:cNvSpPr>
          <p:nvPr userDrawn="1"/>
        </p:nvSpPr>
        <p:spPr>
          <a:xfrm>
            <a:off x="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5/9/2010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15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25908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2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HHCAL Workshop, Beijing, China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8"/>
          <p:cNvSpPr txBox="1">
            <a:spLocks noChangeArrowheads="1"/>
          </p:cNvSpPr>
          <p:nvPr userDrawn="1"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2053-1AD0-4E5A-B1A4-DB2DB1EADC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5/9/2010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46" descr="cit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38200" cy="796925"/>
          </a:xfrm>
          <a:prstGeom prst="rec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0" descr="img_img0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7988709" y="0"/>
            <a:ext cx="1155291" cy="76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95600" y="6492875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 HHCAL Workshop, Beijing, China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5/9/2010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Search for Scintillation in </a:t>
            </a:r>
            <a:br>
              <a:rPr lang="en-US" dirty="0" smtClean="0"/>
            </a:br>
            <a:r>
              <a:rPr lang="en-US" dirty="0" smtClean="0"/>
              <a:t>Doped Lead Fluoride Crystals</a:t>
            </a:r>
            <a:br>
              <a:rPr lang="en-US" dirty="0" smtClean="0"/>
            </a:br>
            <a:r>
              <a:rPr lang="en-US" dirty="0" smtClean="0"/>
              <a:t>for the HHCAL Detector Concept 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b="1" smtClean="0">
                <a:solidFill>
                  <a:srgbClr val="006600"/>
                </a:solidFill>
              </a:rPr>
              <a:t>Rihua Mao, </a:t>
            </a:r>
            <a:r>
              <a:rPr lang="en-US" sz="2800" b="1" u="sng" smtClean="0">
                <a:solidFill>
                  <a:srgbClr val="006600"/>
                </a:solidFill>
              </a:rPr>
              <a:t>Liyuan Zhang</a:t>
            </a:r>
            <a:r>
              <a:rPr lang="en-US" sz="2800" b="1" smtClean="0">
                <a:solidFill>
                  <a:srgbClr val="006600"/>
                </a:solidFill>
              </a:rPr>
              <a:t>, Ren-yuan Zhu</a:t>
            </a:r>
          </a:p>
          <a:p>
            <a:pPr>
              <a:defRPr/>
            </a:pPr>
            <a:endParaRPr lang="en-US" sz="2800" b="1" u="sng" smtClean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US" sz="2800" b="1" smtClean="0">
                <a:solidFill>
                  <a:srgbClr val="CC3300"/>
                </a:solidFill>
                <a:latin typeface="Arial Narrow" pitchFamily="34" charset="0"/>
              </a:rPr>
              <a:t>California Institute of Technology</a:t>
            </a:r>
            <a:endParaRPr lang="en-US" sz="2400" b="1" smtClean="0">
              <a:solidFill>
                <a:srgbClr val="CC3300"/>
              </a:solidFill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43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/>
              <a:t>No Discrimination in Front Edge</a:t>
            </a:r>
          </a:p>
        </p:txBody>
      </p: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5486400" y="1219200"/>
            <a:ext cx="301625" cy="3762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18447" name="TextBox 17"/>
          <p:cNvSpPr txBox="1">
            <a:spLocks noChangeArrowheads="1"/>
          </p:cNvSpPr>
          <p:nvPr/>
        </p:nvSpPr>
        <p:spPr bwMode="auto">
          <a:xfrm>
            <a:off x="304800" y="1219200"/>
            <a:ext cx="2667000" cy="1938992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alibri" pitchFamily="34" charset="0"/>
              </a:rPr>
              <a:t>Consistent 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timing </a:t>
            </a:r>
            <a:r>
              <a:rPr lang="en-US" altLang="zh-CN" sz="2400" b="1" dirty="0">
                <a:solidFill>
                  <a:schemeClr val="bg1"/>
                </a:solidFill>
                <a:latin typeface="Calibri" pitchFamily="34" charset="0"/>
              </a:rPr>
              <a:t>and rise time for all Cherenkov and scintillation light 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 pitchFamily="34" charset="0"/>
              </a:rPr>
              <a:t>pulses observed.</a:t>
            </a:r>
            <a:endParaRPr lang="en-US" altLang="zh-CN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762000"/>
            <a:ext cx="2778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50" name="TextBox 12"/>
          <p:cNvSpPr txBox="1">
            <a:spLocks noChangeArrowheads="1"/>
          </p:cNvSpPr>
          <p:nvPr/>
        </p:nvSpPr>
        <p:spPr bwMode="auto">
          <a:xfrm>
            <a:off x="3733800" y="1524000"/>
            <a:ext cx="293688" cy="36988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Calibri" pitchFamily="34" charset="0"/>
              </a:rPr>
              <a:t>S</a:t>
            </a:r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762000"/>
            <a:ext cx="27479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53" name="TextBox 12"/>
          <p:cNvSpPr txBox="1">
            <a:spLocks noChangeArrowheads="1"/>
          </p:cNvSpPr>
          <p:nvPr/>
        </p:nvSpPr>
        <p:spPr bwMode="auto">
          <a:xfrm>
            <a:off x="6934200" y="1524000"/>
            <a:ext cx="301625" cy="3762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Calibri" pitchFamily="34" charset="0"/>
              </a:rPr>
              <a:t>S</a:t>
            </a:r>
          </a:p>
        </p:txBody>
      </p:sp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57600"/>
            <a:ext cx="2846388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55" name="TextBox 14"/>
          <p:cNvSpPr txBox="1">
            <a:spLocks noChangeArrowheads="1"/>
          </p:cNvSpPr>
          <p:nvPr/>
        </p:nvSpPr>
        <p:spPr bwMode="auto">
          <a:xfrm>
            <a:off x="762000" y="4648200"/>
            <a:ext cx="314325" cy="3762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Calibri" pitchFamily="34" charset="0"/>
              </a:rPr>
              <a:t>C</a:t>
            </a:r>
          </a:p>
        </p:txBody>
      </p:sp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57600"/>
            <a:ext cx="28686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657600"/>
            <a:ext cx="2844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58" name="TextBox 14"/>
          <p:cNvSpPr txBox="1">
            <a:spLocks noChangeArrowheads="1"/>
          </p:cNvSpPr>
          <p:nvPr/>
        </p:nvSpPr>
        <p:spPr bwMode="auto">
          <a:xfrm>
            <a:off x="3810000" y="4572000"/>
            <a:ext cx="314325" cy="3762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8459" name="TextBox 14"/>
          <p:cNvSpPr txBox="1">
            <a:spLocks noChangeArrowheads="1"/>
          </p:cNvSpPr>
          <p:nvPr/>
        </p:nvSpPr>
        <p:spPr bwMode="auto">
          <a:xfrm>
            <a:off x="6858000" y="4572000"/>
            <a:ext cx="314325" cy="3762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Calibri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Luminescence of PbF</a:t>
            </a:r>
            <a:r>
              <a:rPr lang="en-US" sz="28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at Low Temperature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8382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sz="1200" b="1" dirty="0" smtClean="0"/>
              <a:t>Luminescence Kinetics of PbF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 Single Crystals ,</a:t>
            </a:r>
            <a:r>
              <a:rPr lang="en-US" sz="1200" dirty="0"/>
              <a:t> </a:t>
            </a:r>
            <a:r>
              <a:rPr lang="en-US" sz="1200" dirty="0" smtClean="0"/>
              <a:t>M. </a:t>
            </a:r>
            <a:r>
              <a:rPr lang="en-US" sz="1200" dirty="0" err="1" smtClean="0"/>
              <a:t>Nikl</a:t>
            </a:r>
            <a:r>
              <a:rPr lang="en-US" sz="1200" dirty="0" smtClean="0"/>
              <a:t>, K. </a:t>
            </a:r>
            <a:r>
              <a:rPr lang="en-US" sz="1200" dirty="0" err="1" smtClean="0"/>
              <a:t>Polak</a:t>
            </a:r>
            <a:r>
              <a:rPr lang="en-US" sz="1200" dirty="0" smtClean="0"/>
              <a:t>, Phys. Status </a:t>
            </a:r>
            <a:r>
              <a:rPr lang="en-US" sz="1200" dirty="0" err="1" smtClean="0"/>
              <a:t>Solidi</a:t>
            </a:r>
            <a:r>
              <a:rPr lang="en-US" sz="1200" dirty="0" smtClean="0"/>
              <a:t>, A117, pK89, 1990</a:t>
            </a:r>
          </a:p>
          <a:p>
            <a:pPr>
              <a:buFont typeface="+mj-lt"/>
              <a:buAutoNum type="arabicPeriod"/>
            </a:pPr>
            <a:r>
              <a:rPr lang="en-US" sz="1200" b="1" dirty="0" smtClean="0"/>
              <a:t>Luminescence of orthorhombic PbF</a:t>
            </a:r>
            <a:r>
              <a:rPr lang="en-US" sz="1200" b="1" baseline="-25000" dirty="0" smtClean="0"/>
              <a:t>2,</a:t>
            </a:r>
            <a:r>
              <a:rPr lang="en-US" sz="1200" b="1" dirty="0" smtClean="0"/>
              <a:t>  </a:t>
            </a:r>
            <a:r>
              <a:rPr lang="en-US" sz="1200" dirty="0" smtClean="0"/>
              <a:t>D. L. </a:t>
            </a:r>
            <a:r>
              <a:rPr lang="en-US" sz="1200" dirty="0" err="1" smtClean="0"/>
              <a:t>Alov</a:t>
            </a:r>
            <a:r>
              <a:rPr lang="en-US" sz="1200" dirty="0" smtClean="0"/>
              <a:t>, S. I. </a:t>
            </a:r>
            <a:r>
              <a:rPr lang="en-US" sz="1200" dirty="0" err="1" smtClean="0"/>
              <a:t>Rybchenko</a:t>
            </a:r>
            <a:r>
              <a:rPr lang="en-US" sz="1200" dirty="0" smtClean="0"/>
              <a:t>, J. Phys.: </a:t>
            </a:r>
            <a:r>
              <a:rPr lang="en-US" sz="1200" dirty="0" err="1" smtClean="0"/>
              <a:t>Condens</a:t>
            </a:r>
            <a:r>
              <a:rPr lang="en-US" sz="1200" dirty="0" smtClean="0"/>
              <a:t>. Matter, </a:t>
            </a:r>
            <a:r>
              <a:rPr lang="en-US" sz="1200" dirty="0" err="1" smtClean="0"/>
              <a:t>vol</a:t>
            </a:r>
            <a:r>
              <a:rPr lang="en-US" sz="1200" dirty="0" smtClean="0"/>
              <a:t> 7, p1475, 1995.</a:t>
            </a:r>
          </a:p>
          <a:p>
            <a:pPr>
              <a:buFont typeface="+mj-lt"/>
              <a:buAutoNum type="arabicPeriod"/>
            </a:pPr>
            <a:r>
              <a:rPr lang="en-US" sz="1200" b="1" dirty="0" smtClean="0"/>
              <a:t>Photoluminescence of orthorhombic and cubic PbF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 single crystal</a:t>
            </a:r>
            <a:r>
              <a:rPr lang="en-US" sz="1200" b="1" baseline="-25000" dirty="0" smtClean="0"/>
              <a:t>,</a:t>
            </a:r>
            <a:r>
              <a:rPr lang="en-US" sz="1200" b="1" dirty="0" smtClean="0"/>
              <a:t>  </a:t>
            </a:r>
            <a:r>
              <a:rPr lang="en-US" sz="1200" dirty="0" smtClean="0"/>
              <a:t>M. </a:t>
            </a:r>
            <a:r>
              <a:rPr lang="en-US" sz="1200" dirty="0" err="1" smtClean="0"/>
              <a:t>Itoh</a:t>
            </a:r>
            <a:r>
              <a:rPr lang="en-US" sz="1200" dirty="0" smtClean="0"/>
              <a:t>, H. Nakagawa,  M. </a:t>
            </a:r>
            <a:r>
              <a:rPr lang="en-US" sz="1200" dirty="0" err="1" smtClean="0"/>
              <a:t>Kitaura</a:t>
            </a:r>
            <a:r>
              <a:rPr lang="en-US" sz="1200" dirty="0" smtClean="0"/>
              <a:t>, M. Fujita, D. </a:t>
            </a:r>
            <a:r>
              <a:rPr lang="en-US" sz="1200" dirty="0" err="1" smtClean="0"/>
              <a:t>Alov</a:t>
            </a:r>
            <a:r>
              <a:rPr lang="en-US" sz="1200" dirty="0" smtClean="0"/>
              <a:t>, J. Phys.: </a:t>
            </a:r>
            <a:r>
              <a:rPr lang="en-US" sz="1200" dirty="0" err="1" smtClean="0"/>
              <a:t>Condens</a:t>
            </a:r>
            <a:r>
              <a:rPr lang="en-US" sz="1200" dirty="0" smtClean="0"/>
              <a:t>. Matter, </a:t>
            </a:r>
            <a:r>
              <a:rPr lang="en-US" sz="1200" dirty="0" err="1" smtClean="0"/>
              <a:t>vol</a:t>
            </a:r>
            <a:r>
              <a:rPr lang="en-US" sz="1200" dirty="0" smtClean="0"/>
              <a:t> 11, p3003, 1999.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36859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90999"/>
            <a:ext cx="3691810" cy="236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905000"/>
            <a:ext cx="4005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6172200"/>
            <a:ext cx="137133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Figs. of ref.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2743200"/>
            <a:ext cx="151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Othrorhombic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49530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Cubic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Luminescence / Scintillation of PbF</a:t>
            </a:r>
            <a:r>
              <a:rPr lang="en-US" sz="28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at Room T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15240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sz="1300" b="1" dirty="0" smtClean="0"/>
              <a:t>Deformation and thermal treatment application to heavy </a:t>
            </a:r>
            <a:r>
              <a:rPr lang="en-US" sz="1300" b="1" dirty="0" err="1" smtClean="0"/>
              <a:t>scintillators</a:t>
            </a:r>
            <a:r>
              <a:rPr lang="en-US" sz="1300" b="1" dirty="0" smtClean="0"/>
              <a:t> production, </a:t>
            </a:r>
            <a:r>
              <a:rPr lang="en-US" sz="1300" dirty="0" err="1" smtClean="0"/>
              <a:t>S.N.Baliakin</a:t>
            </a:r>
            <a:r>
              <a:rPr lang="en-US" sz="1300" dirty="0" smtClean="0"/>
              <a:t> et. Al., proceedings of the Crystal </a:t>
            </a:r>
            <a:r>
              <a:rPr lang="en-US" sz="1300" dirty="0" smtClean="0"/>
              <a:t>2000 </a:t>
            </a:r>
            <a:r>
              <a:rPr lang="en-US" sz="1300" dirty="0" smtClean="0"/>
              <a:t>Int. Conf. on Heavy </a:t>
            </a:r>
            <a:r>
              <a:rPr lang="en-US" sz="1300" dirty="0" err="1" smtClean="0"/>
              <a:t>scintillators</a:t>
            </a:r>
            <a:r>
              <a:rPr lang="en-US" sz="1300" dirty="0" smtClean="0"/>
              <a:t> for scientific and industrial applications, Chamonix, France, Sept. 22-26, 1992, p587.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/>
              <a:t>A search for scintillation in doped and </a:t>
            </a:r>
            <a:r>
              <a:rPr lang="en-US" sz="1300" b="1" dirty="0" err="1" smtClean="0"/>
              <a:t>othrorhombic</a:t>
            </a:r>
            <a:r>
              <a:rPr lang="en-US" sz="1300" b="1" dirty="0" smtClean="0"/>
              <a:t> lead fluoride, </a:t>
            </a:r>
            <a:r>
              <a:rPr lang="en-US" sz="1300" dirty="0" smtClean="0"/>
              <a:t>D.F. Anderson, J.A. </a:t>
            </a:r>
            <a:r>
              <a:rPr lang="en-US" sz="1300" dirty="0" err="1" smtClean="0"/>
              <a:t>Kierstead</a:t>
            </a:r>
            <a:r>
              <a:rPr lang="en-US" sz="1300" dirty="0" smtClean="0"/>
              <a:t>, P. </a:t>
            </a:r>
            <a:r>
              <a:rPr lang="en-US" sz="1300" dirty="0" err="1" smtClean="0"/>
              <a:t>Lecoq</a:t>
            </a:r>
            <a:r>
              <a:rPr lang="en-US" sz="1300" dirty="0" smtClean="0"/>
              <a:t>, S. Stoll, C.L. Woody, NIM, A342, p473, 1994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/>
              <a:t>Observation of fast scintillation light in a PbF</a:t>
            </a:r>
            <a:r>
              <a:rPr lang="en-US" sz="1300" b="1" baseline="-25000" dirty="0" smtClean="0"/>
              <a:t>2</a:t>
            </a:r>
            <a:r>
              <a:rPr lang="en-US" sz="1300" b="1" dirty="0" smtClean="0"/>
              <a:t>:Gd crystal</a:t>
            </a:r>
            <a:r>
              <a:rPr lang="en-US" sz="1300" dirty="0" smtClean="0"/>
              <a:t>, C.L.  Woody, S.P. Stoll, J.A. </a:t>
            </a:r>
            <a:r>
              <a:rPr lang="en-US" sz="1300" dirty="0" err="1" smtClean="0"/>
              <a:t>Kierstead</a:t>
            </a:r>
            <a:r>
              <a:rPr lang="en-US" sz="1300" dirty="0" smtClean="0"/>
              <a:t>,  IEEE TNS, vol.43, p1303, 1996</a:t>
            </a:r>
            <a:endParaRPr lang="en-US" sz="16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603" t="1943" b="1943"/>
          <a:stretch>
            <a:fillRect/>
          </a:stretch>
        </p:blipFill>
        <p:spPr bwMode="auto">
          <a:xfrm>
            <a:off x="152400" y="2438400"/>
            <a:ext cx="4267200" cy="343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b="1992"/>
          <a:stretch>
            <a:fillRect/>
          </a:stretch>
        </p:blipFill>
        <p:spPr bwMode="auto">
          <a:xfrm>
            <a:off x="4343400" y="2438400"/>
            <a:ext cx="4495800" cy="344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33800" y="5562600"/>
            <a:ext cx="137133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Figs. of ref. 3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1000" y="5943600"/>
            <a:ext cx="3462807" cy="40011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Radioluminescence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of PbF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(Gd)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648200" y="5943600"/>
            <a:ext cx="4117602" cy="40011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PbF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(Gd) Response to MIP of 1 GeV/c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20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PbF</a:t>
            </a:r>
            <a:r>
              <a:rPr lang="en-US" b="1" baseline="-25000" dirty="0" smtClean="0"/>
              <a:t>2</a:t>
            </a:r>
            <a:r>
              <a:rPr lang="en-US" b="1" dirty="0" smtClean="0"/>
              <a:t> Samples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938992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total of 116 samples with various rare earth doping were grown by vertical Bridgman method at SIC and Scintibow.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SIC samples are of 1.5 X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(14 mm) cube, while most of the Scintibow samples are of </a:t>
            </a:r>
            <a:r>
              <a:rPr lang="el-G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22 x 15 mm.</a:t>
            </a:r>
            <a:endParaRPr lang="en-US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953000"/>
            <a:ext cx="42672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Photo: SIC sample/Scintibow sample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2" name="Picture 2" descr="D:\work\seminar_talk_conference_paper\ieee2009\fig\pbf\IMG_0499.JPG"/>
          <p:cNvPicPr>
            <a:picLocks noChangeAspect="1" noChangeArrowheads="1"/>
          </p:cNvPicPr>
          <p:nvPr/>
        </p:nvPicPr>
        <p:blipFill>
          <a:blip r:embed="rId3" cstate="print"/>
          <a:srcRect l="10833" t="27778" r="31046" b="35429"/>
          <a:stretch>
            <a:fillRect/>
          </a:stretch>
        </p:blipFill>
        <p:spPr bwMode="auto">
          <a:xfrm>
            <a:off x="1295400" y="3276600"/>
            <a:ext cx="6135329" cy="291291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2662" t="27698" r="20144" b="43525"/>
          <a:stretch>
            <a:fillRect/>
          </a:stretch>
        </p:blipFill>
        <p:spPr bwMode="auto">
          <a:xfrm>
            <a:off x="381000" y="3200400"/>
            <a:ext cx="82791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20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Photo- and X-luminescence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8305800" cy="1938992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Photo luminescence was measured by using Hitachi F-4500 fluorescence spectrophotometer.</a:t>
            </a:r>
          </a:p>
          <a:p>
            <a:pPr marL="234950" indent="-2349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AMTPEK portable X-ray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tube (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ECLIPSE-III)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 used for the X-luminescence measurement.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Group 77"/>
          <p:cNvGrpSpPr>
            <a:grpSpLocks noChangeAspect="1"/>
          </p:cNvGrpSpPr>
          <p:nvPr/>
        </p:nvGrpSpPr>
        <p:grpSpPr>
          <a:xfrm>
            <a:off x="533400" y="3276600"/>
            <a:ext cx="8429324" cy="2834640"/>
            <a:chOff x="228600" y="3810000"/>
            <a:chExt cx="8305800" cy="2743200"/>
          </a:xfrm>
        </p:grpSpPr>
        <p:sp>
          <p:nvSpPr>
            <p:cNvPr id="14" name="TextBox 13"/>
            <p:cNvSpPr txBox="1"/>
            <p:nvPr/>
          </p:nvSpPr>
          <p:spPr>
            <a:xfrm>
              <a:off x="3810000" y="5334000"/>
              <a:ext cx="1752600" cy="892552"/>
            </a:xfrm>
            <a:prstGeom prst="rect">
              <a:avLst/>
            </a:prstGeom>
            <a:solidFill>
              <a:srgbClr val="000066"/>
            </a:solidFill>
          </p:spPr>
          <p:txBody>
            <a:bodyPr wrap="square" rtlCol="0">
              <a:spAutoFit/>
            </a:bodyPr>
            <a:lstStyle/>
            <a:p>
              <a:endParaRPr lang="en-US" sz="800" b="1" dirty="0" smtClean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Monochromator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and PMT</a:t>
              </a:r>
            </a:p>
            <a:p>
              <a:endParaRPr lang="en-US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2172494" y="5295106"/>
              <a:ext cx="838200" cy="1588"/>
            </a:xfrm>
            <a:prstGeom prst="straightConnector1">
              <a:avLst/>
            </a:prstGeom>
            <a:ln w="50800">
              <a:solidFill>
                <a:srgbClr val="333399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424138" y="5272064"/>
              <a:ext cx="638127" cy="3047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05000" y="4267200"/>
              <a:ext cx="1828800" cy="646331"/>
            </a:xfrm>
            <a:prstGeom prst="rect">
              <a:avLst/>
            </a:prstGeom>
            <a:solidFill>
              <a:srgbClr val="000066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UV lamp and monochromator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76400" y="3810000"/>
              <a:ext cx="4267200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90800" y="49530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DotumChe" pitchFamily="49" charset="-127"/>
                  <a:ea typeface="DotumChe" pitchFamily="49" charset="-127"/>
                  <a:cs typeface="Arial" pitchFamily="34" charset="0"/>
                </a:rPr>
                <a:t>ϴ</a:t>
              </a:r>
              <a:endParaRPr lang="en-US" dirty="0">
                <a:latin typeface="DotumChe" pitchFamily="49" charset="-127"/>
                <a:ea typeface="DotumChe" pitchFamily="49" charset="-127"/>
                <a:cs typeface="Arial" pitchFamily="34" charset="0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20399027">
              <a:off x="2468319" y="5303060"/>
              <a:ext cx="304800" cy="228600"/>
            </a:xfrm>
            <a:prstGeom prst="arc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3094053" y="5120973"/>
              <a:ext cx="121920" cy="1157574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prstDash val="lg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590800" y="5867400"/>
              <a:ext cx="1143000" cy="106680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prstDash val="lg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2057400" y="5760720"/>
              <a:ext cx="1037651" cy="132247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1524000" y="5806440"/>
              <a:ext cx="457200" cy="45719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 rot="1095596">
              <a:off x="2057400" y="5742432"/>
              <a:ext cx="1030186" cy="152400"/>
            </a:xfrm>
            <a:prstGeom prst="rect">
              <a:avLst/>
            </a:prstGeom>
            <a:noFill/>
            <a:ln>
              <a:solidFill>
                <a:srgbClr val="3333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8600" y="5638800"/>
              <a:ext cx="1219200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X-ray tube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1000" y="4038600"/>
              <a:ext cx="1600200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Hitachi F-4500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Straight Connector 56"/>
            <p:cNvCxnSpPr>
              <a:stCxn id="12" idx="3"/>
            </p:cNvCxnSpPr>
            <p:nvPr/>
          </p:nvCxnSpPr>
          <p:spPr>
            <a:xfrm flipV="1">
              <a:off x="3733800" y="4572000"/>
              <a:ext cx="2667000" cy="183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7239000" y="4800600"/>
              <a:ext cx="1066800" cy="914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315200" y="4876800"/>
              <a:ext cx="914400" cy="762000"/>
            </a:xfrm>
            <a:prstGeom prst="roundRect">
              <a:avLst/>
            </a:prstGeom>
            <a:solidFill>
              <a:srgbClr val="FFFFCC">
                <a:alpha val="38000"/>
              </a:srgbClr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10400" y="5715000"/>
              <a:ext cx="1524000" cy="304800"/>
            </a:xfrm>
            <a:prstGeom prst="rect">
              <a:avLst/>
            </a:prstGeom>
            <a:solidFill>
              <a:srgbClr val="006699"/>
            </a:solidFill>
            <a:ln>
              <a:solidFill>
                <a:srgbClr val="006699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305800" y="5867400"/>
              <a:ext cx="76200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4" name="Straight Connector 73"/>
            <p:cNvCxnSpPr>
              <a:stCxn id="14" idx="3"/>
            </p:cNvCxnSpPr>
            <p:nvPr/>
          </p:nvCxnSpPr>
          <p:spPr>
            <a:xfrm>
              <a:off x="5562600" y="5780276"/>
              <a:ext cx="1447800" cy="10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791200" y="5181600"/>
              <a:ext cx="1219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Luminescence: Er &amp; Eu Doped PbF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066800"/>
            <a:ext cx="746760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Consistent </a:t>
            </a:r>
            <a:r>
              <a:rPr lang="en-US" sz="2800" dirty="0" smtClean="0">
                <a:solidFill>
                  <a:schemeClr val="accent6"/>
                </a:solidFill>
              </a:rPr>
              <a:t>Photo-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dirty="0" smtClean="0"/>
              <a:t>X</a:t>
            </a:r>
            <a:r>
              <a:rPr lang="en-US" sz="2800" dirty="0" smtClean="0">
                <a:solidFill>
                  <a:srgbClr val="92D050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luminescence  observed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5556" r="9365"/>
          <a:stretch>
            <a:fillRect/>
          </a:stretch>
        </p:blipFill>
        <p:spPr bwMode="auto">
          <a:xfrm>
            <a:off x="0" y="1752600"/>
            <a:ext cx="4415006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5556" r="9365" b="1746"/>
          <a:stretch>
            <a:fillRect/>
          </a:stretch>
        </p:blipFill>
        <p:spPr bwMode="auto">
          <a:xfrm>
            <a:off x="4343400" y="1752600"/>
            <a:ext cx="447022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Luminescence: Gd &amp; Ho doped PbF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Consistent </a:t>
            </a:r>
            <a:r>
              <a:rPr lang="en-US" sz="2800" dirty="0" smtClean="0">
                <a:solidFill>
                  <a:schemeClr val="accent6"/>
                </a:solidFill>
              </a:rPr>
              <a:t>Photo-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dirty="0" smtClean="0"/>
              <a:t>X</a:t>
            </a:r>
            <a:r>
              <a:rPr lang="en-US" sz="2800" dirty="0" smtClean="0">
                <a:solidFill>
                  <a:srgbClr val="92D050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luminescence  observed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5556" r="9365"/>
          <a:stretch>
            <a:fillRect/>
          </a:stretch>
        </p:blipFill>
        <p:spPr bwMode="auto">
          <a:xfrm>
            <a:off x="152400" y="1905000"/>
            <a:ext cx="4419600" cy="46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t="5556" r="9365"/>
          <a:stretch>
            <a:fillRect/>
          </a:stretch>
        </p:blipFill>
        <p:spPr bwMode="auto">
          <a:xfrm>
            <a:off x="4572000" y="1905000"/>
            <a:ext cx="4415006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Luminescence: Pr &amp; Sm Doped PbF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990600"/>
            <a:ext cx="762000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Consistent </a:t>
            </a:r>
            <a:r>
              <a:rPr lang="en-US" sz="2800" dirty="0" smtClean="0">
                <a:solidFill>
                  <a:schemeClr val="accent6"/>
                </a:solidFill>
              </a:rPr>
              <a:t>Photo-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dirty="0" smtClean="0"/>
              <a:t>X</a:t>
            </a:r>
            <a:r>
              <a:rPr lang="en-US" sz="2800" dirty="0" smtClean="0">
                <a:solidFill>
                  <a:srgbClr val="92D050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luminescence  observed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5556" r="9365"/>
          <a:stretch>
            <a:fillRect/>
          </a:stretch>
        </p:blipFill>
        <p:spPr bwMode="auto">
          <a:xfrm>
            <a:off x="0" y="1828801"/>
            <a:ext cx="4495800" cy="468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t="5556" r="9365"/>
          <a:stretch>
            <a:fillRect/>
          </a:stretch>
        </p:blipFill>
        <p:spPr bwMode="auto">
          <a:xfrm>
            <a:off x="4419600" y="1828799"/>
            <a:ext cx="4419600" cy="46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Luminescence: Tb doped PbF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5556" r="9365"/>
          <a:stretch>
            <a:fillRect/>
          </a:stretch>
        </p:blipFill>
        <p:spPr bwMode="auto">
          <a:xfrm>
            <a:off x="0" y="1371600"/>
            <a:ext cx="4953000" cy="516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05400" y="1447800"/>
            <a:ext cx="3886200" cy="452431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950" indent="-23495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While total 7 rare earth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dopings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show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Photo- and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X-luminescence, </a:t>
            </a:r>
          </a:p>
          <a:p>
            <a:pPr marL="234950" indent="-23495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no broadband emission of d-f  transition was observed.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Time Measurement</a:t>
            </a:r>
            <a:endParaRPr lang="en-US" dirty="0"/>
          </a:p>
        </p:txBody>
      </p:sp>
      <p:pic>
        <p:nvPicPr>
          <p:cNvPr id="6" name="Picture 5" descr="opotek_deca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838200"/>
            <a:ext cx="7753430" cy="563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534400" cy="50937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7663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Fermilab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team (A. Para et al.) has proposed a total absorption homogeneous HCAL detector concept for the International Linear Collider to achieve good jet mass resolution,  where </a:t>
            </a:r>
            <a:r>
              <a:rPr lang="en-US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both Cherenkov and scintillation lights are measured for good </a:t>
            </a:r>
            <a:r>
              <a:rPr lang="en-US" sz="2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hadronic</a:t>
            </a:r>
            <a:r>
              <a:rPr lang="en-US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energy resolution.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indent="-347663"/>
            <a:r>
              <a:rPr lang="en-US" sz="27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Requirements of Crystals:</a:t>
            </a:r>
          </a:p>
          <a:p>
            <a:pPr marL="347663" indent="-347663">
              <a:buFont typeface="Wingdings" pitchFamily="2" charset="2"/>
              <a:buChar char="Ø"/>
            </a:pPr>
            <a:r>
              <a:rPr lang="en-US" sz="27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High density.</a:t>
            </a:r>
          </a:p>
          <a:p>
            <a:pPr marL="347663" indent="-347663">
              <a:buFont typeface="Wingdings" pitchFamily="2" charset="2"/>
              <a:buChar char="Ø"/>
            </a:pPr>
            <a:r>
              <a:rPr lang="en-US" sz="27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Good UV transmittance.</a:t>
            </a:r>
          </a:p>
          <a:p>
            <a:pPr marL="347663" indent="-347663">
              <a:buFont typeface="Wingdings" pitchFamily="2" charset="2"/>
              <a:buChar char="Ø"/>
            </a:pPr>
            <a:r>
              <a:rPr lang="en-US" sz="27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Some scintillation light, not necessary bright and fast. </a:t>
            </a:r>
          </a:p>
          <a:p>
            <a:pPr marL="347663" indent="-347663">
              <a:buFont typeface="Wingdings" pitchFamily="2" charset="2"/>
              <a:buChar char="Ø"/>
            </a:pPr>
            <a:r>
              <a:rPr lang="en-US" sz="27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Cost-effective material (70 to 100 m</a:t>
            </a:r>
            <a:r>
              <a:rPr lang="en-US" sz="2700" b="1" baseline="300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!).</a:t>
            </a:r>
            <a:endParaRPr lang="en-US" sz="27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43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Verified with BGO &amp; CsI(Tl)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3175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669925" y="1546225"/>
            <a:ext cx="184150" cy="366713"/>
          </a:xfrm>
          <a:prstGeom prst="rect">
            <a:avLst/>
          </a:prstGeom>
          <a:noFill/>
          <a:ln w="1905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5029200" cy="5029200"/>
          </a:xfrm>
          <a:prstGeom prst="rect">
            <a:avLst/>
          </a:prstGeom>
          <a:noFill/>
          <a:ln w="19050">
            <a:noFill/>
            <a:miter lim="800000"/>
            <a:headEnd type="none" w="med" len="lg"/>
            <a:tailEnd type="none" w="med" len="lg"/>
          </a:ln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4" cstate="print"/>
          <a:srcRect t="4546" r="9091"/>
          <a:stretch>
            <a:fillRect/>
          </a:stretch>
        </p:blipFill>
        <p:spPr bwMode="auto">
          <a:xfrm>
            <a:off x="4572000" y="1524000"/>
            <a:ext cx="4572000" cy="4800600"/>
          </a:xfrm>
          <a:prstGeom prst="rect">
            <a:avLst/>
          </a:prstGeom>
          <a:noFill/>
          <a:ln w="19050">
            <a:noFill/>
            <a:miter lim="800000"/>
            <a:headEnd type="none" w="med" len="lg"/>
            <a:tailEnd type="none" w="med" len="lg"/>
          </a:ln>
        </p:spPr>
      </p:pic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7086600" y="4495800"/>
            <a:ext cx="1004888" cy="369888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1280 ns</a:t>
            </a:r>
          </a:p>
        </p:txBody>
      </p:sp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2590800" y="4495800"/>
            <a:ext cx="877888" cy="369888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290 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914400"/>
            <a:ext cx="6512552" cy="52322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Decay time consists with well known values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Decay Time: Er &amp; Eu Doped PbF</a:t>
            </a:r>
            <a:r>
              <a:rPr lang="en-US" baseline="-25000" dirty="0" smtClean="0"/>
              <a:t>2</a:t>
            </a:r>
            <a:endParaRPr lang="en-US" altLang="zh-CN" dirty="0" smtClean="0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31750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669925" y="1546225"/>
            <a:ext cx="184150" cy="366713"/>
          </a:xfrm>
          <a:prstGeom prst="rect">
            <a:avLst/>
          </a:prstGeom>
          <a:noFill/>
          <a:ln w="1905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762000"/>
            <a:ext cx="4495800" cy="5385670"/>
            <a:chOff x="0" y="762000"/>
            <a:chExt cx="4495800" cy="5385670"/>
          </a:xfrm>
        </p:grpSpPr>
        <p:pic>
          <p:nvPicPr>
            <p:cNvPr id="5129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 r="10156"/>
            <a:stretch>
              <a:fillRect/>
            </a:stretch>
          </p:blipFill>
          <p:spPr bwMode="auto">
            <a:xfrm>
              <a:off x="0" y="1143000"/>
              <a:ext cx="4495800" cy="5004670"/>
            </a:xfrm>
            <a:prstGeom prst="rect">
              <a:avLst/>
            </a:prstGeom>
            <a:noFill/>
            <a:ln w="19050">
              <a:noFill/>
              <a:miter lim="800000"/>
              <a:headEnd type="none" w="med" len="lg"/>
              <a:tailEnd type="none" w="med" len="lg"/>
            </a:ln>
          </p:spPr>
        </p:pic>
        <p:sp>
          <p:nvSpPr>
            <p:cNvPr id="5130" name="Text Box 54"/>
            <p:cNvSpPr txBox="1">
              <a:spLocks noChangeArrowheads="1"/>
            </p:cNvSpPr>
            <p:nvPr/>
          </p:nvSpPr>
          <p:spPr bwMode="auto">
            <a:xfrm>
              <a:off x="2438400" y="4419600"/>
              <a:ext cx="877888" cy="369888"/>
            </a:xfrm>
            <a:prstGeom prst="rect">
              <a:avLst/>
            </a:prstGeom>
            <a:solidFill>
              <a:srgbClr val="0000FF"/>
            </a:solidFill>
            <a:ln w="19050">
              <a:noFill/>
              <a:miter lim="800000"/>
              <a:headEnd type="none" w="med" len="lg"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1.5 ms</a:t>
              </a:r>
            </a:p>
          </p:txBody>
        </p:sp>
        <p:pic>
          <p:nvPicPr>
            <p:cNvPr id="14" name="Picture 13" descr="pbf_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762000"/>
              <a:ext cx="1455214" cy="184393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572024" y="762000"/>
            <a:ext cx="4571976" cy="5181600"/>
            <a:chOff x="81548" y="1058056"/>
            <a:chExt cx="4571976" cy="5266544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t="6772" r="10157" b="3386"/>
            <a:stretch>
              <a:fillRect/>
            </a:stretch>
          </p:blipFill>
          <p:spPr bwMode="auto">
            <a:xfrm>
              <a:off x="81548" y="1752600"/>
              <a:ext cx="4571976" cy="4572000"/>
            </a:xfrm>
            <a:prstGeom prst="rect">
              <a:avLst/>
            </a:prstGeom>
            <a:noFill/>
            <a:ln w="19050">
              <a:noFill/>
              <a:miter lim="800000"/>
              <a:headEnd type="none" w="med" len="lg"/>
              <a:tailEnd type="none" w="med" len="lg"/>
            </a:ln>
            <a:effectLst/>
          </p:spPr>
        </p:pic>
        <p:pic>
          <p:nvPicPr>
            <p:cNvPr id="17" name="Picture 16" descr="pbf_eu.jpg"/>
            <p:cNvPicPr>
              <a:picLocks noChangeAspect="1"/>
            </p:cNvPicPr>
            <p:nvPr/>
          </p:nvPicPr>
          <p:blipFill>
            <a:blip r:embed="rId6" cstate="print"/>
            <a:srcRect l="3927" t="1224" r="6545" b="2449"/>
            <a:stretch>
              <a:fillRect/>
            </a:stretch>
          </p:blipFill>
          <p:spPr>
            <a:xfrm>
              <a:off x="2443724" y="1058056"/>
              <a:ext cx="1497251" cy="1722283"/>
            </a:xfrm>
            <a:prstGeom prst="rect">
              <a:avLst/>
            </a:prstGeom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514600" y="4572000"/>
              <a:ext cx="914400" cy="369332"/>
            </a:xfrm>
            <a:prstGeom prst="rect">
              <a:avLst/>
            </a:prstGeom>
            <a:solidFill>
              <a:srgbClr val="0000FF"/>
            </a:solidFill>
            <a:ln w="19050">
              <a:noFill/>
              <a:miter lim="800000"/>
              <a:headEnd type="none" w="med" len="lg"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8.5 </a:t>
              </a:r>
              <a:r>
                <a:rPr lang="en-US" altLang="zh-CN" dirty="0">
                  <a:solidFill>
                    <a:schemeClr val="bg1"/>
                  </a:solidFill>
                </a:rPr>
                <a:t>ms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Decay Time: Ho and Sm Doped PbF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24400" y="838200"/>
            <a:ext cx="4419600" cy="5370289"/>
            <a:chOff x="5025428" y="774466"/>
            <a:chExt cx="4593792" cy="5629007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t="6250" r="10156"/>
            <a:stretch>
              <a:fillRect/>
            </a:stretch>
          </p:blipFill>
          <p:spPr bwMode="auto">
            <a:xfrm>
              <a:off x="5025428" y="1611213"/>
              <a:ext cx="4593792" cy="4792260"/>
            </a:xfrm>
            <a:prstGeom prst="rect">
              <a:avLst/>
            </a:prstGeom>
            <a:noFill/>
            <a:ln w="19050">
              <a:noFill/>
              <a:miter lim="800000"/>
              <a:headEnd type="none" w="med" len="lg"/>
              <a:tailEnd type="none" w="med" len="lg"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010400" y="4572000"/>
              <a:ext cx="914400" cy="369888"/>
            </a:xfrm>
            <a:prstGeom prst="rect">
              <a:avLst/>
            </a:prstGeom>
            <a:solidFill>
              <a:srgbClr val="0000FF"/>
            </a:solidFill>
            <a:ln w="19050">
              <a:noFill/>
              <a:miter lim="800000"/>
              <a:headEnd type="none" w="med" len="lg"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7.0 ms</a:t>
              </a:r>
            </a:p>
          </p:txBody>
        </p:sp>
        <p:pic>
          <p:nvPicPr>
            <p:cNvPr id="11" name="Picture 10" descr="pbf_sm.jpg"/>
            <p:cNvPicPr>
              <a:picLocks noChangeAspect="1"/>
            </p:cNvPicPr>
            <p:nvPr/>
          </p:nvPicPr>
          <p:blipFill>
            <a:blip r:embed="rId4" cstate="print"/>
            <a:srcRect l="17696" t="6215" r="22120" b="1776"/>
            <a:stretch>
              <a:fillRect/>
            </a:stretch>
          </p:blipFill>
          <p:spPr>
            <a:xfrm>
              <a:off x="7401527" y="774466"/>
              <a:ext cx="1129868" cy="215177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0" y="914400"/>
            <a:ext cx="4648200" cy="5410200"/>
            <a:chOff x="4762577" y="918754"/>
            <a:chExt cx="4176044" cy="5101046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r="10157"/>
            <a:stretch>
              <a:fillRect/>
            </a:stretch>
          </p:blipFill>
          <p:spPr bwMode="auto">
            <a:xfrm>
              <a:off x="4762577" y="1371600"/>
              <a:ext cx="4176044" cy="4648200"/>
            </a:xfrm>
            <a:prstGeom prst="rect">
              <a:avLst/>
            </a:prstGeom>
            <a:noFill/>
            <a:ln w="19050">
              <a:noFill/>
              <a:miter lim="800000"/>
              <a:headEnd type="none" w="med" len="lg"/>
              <a:tailEnd type="none" w="med" len="lg"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7010400" y="4343400"/>
              <a:ext cx="750526" cy="369332"/>
            </a:xfrm>
            <a:prstGeom prst="rect">
              <a:avLst/>
            </a:prstGeom>
            <a:solidFill>
              <a:srgbClr val="0000FF"/>
            </a:solidFill>
            <a:ln w="19050">
              <a:noFill/>
              <a:miter lim="800000"/>
              <a:headEnd type="none" w="med" len="lg"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1.3ms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 descr="pbf_h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7128" y="918754"/>
              <a:ext cx="1469517" cy="1600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Decay Time: Tb Doped PbF</a:t>
            </a:r>
            <a:r>
              <a:rPr lang="en-US" baseline="-25000" dirty="0" smtClean="0"/>
              <a:t>2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600" y="838200"/>
            <a:ext cx="5410200" cy="5629275"/>
            <a:chOff x="2286000" y="1676400"/>
            <a:chExt cx="4572000" cy="4943475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t="4486" r="10295"/>
            <a:stretch>
              <a:fillRect/>
            </a:stretch>
          </p:blipFill>
          <p:spPr bwMode="auto">
            <a:xfrm>
              <a:off x="2286000" y="1752600"/>
              <a:ext cx="4572000" cy="4867275"/>
            </a:xfrm>
            <a:prstGeom prst="rect">
              <a:avLst/>
            </a:prstGeom>
            <a:noFill/>
            <a:ln w="19050">
              <a:noFill/>
              <a:miter lim="800000"/>
              <a:headEnd type="none" w="med" len="lg"/>
              <a:tailEnd type="none" w="med" len="lg"/>
            </a:ln>
          </p:spPr>
        </p:pic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4615600" y="4729053"/>
              <a:ext cx="914400" cy="369888"/>
            </a:xfrm>
            <a:prstGeom prst="rect">
              <a:avLst/>
            </a:prstGeom>
            <a:solidFill>
              <a:srgbClr val="0000FF"/>
            </a:solidFill>
            <a:ln w="19050">
              <a:noFill/>
              <a:miter lim="800000"/>
              <a:headEnd type="none" w="med" len="lg"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5.0 ms</a:t>
              </a:r>
            </a:p>
          </p:txBody>
        </p:sp>
        <p:pic>
          <p:nvPicPr>
            <p:cNvPr id="21" name="Picture 20" descr="pbf_tb.jpg"/>
            <p:cNvPicPr>
              <a:picLocks noChangeAspect="1"/>
            </p:cNvPicPr>
            <p:nvPr/>
          </p:nvPicPr>
          <p:blipFill>
            <a:blip r:embed="rId4" cstate="print"/>
            <a:srcRect l="12607" t="4248" r="8405" b="4248"/>
            <a:stretch>
              <a:fillRect/>
            </a:stretch>
          </p:blipFill>
          <p:spPr>
            <a:xfrm>
              <a:off x="5486400" y="1676400"/>
              <a:ext cx="1034200" cy="158036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791200" y="1371600"/>
            <a:ext cx="3124200" cy="4031873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Under UV </a:t>
            </a:r>
            <a:r>
              <a:rPr lang="en-US" sz="3200" dirty="0" err="1" smtClean="0">
                <a:solidFill>
                  <a:schemeClr val="bg1"/>
                </a:solidFill>
              </a:rPr>
              <a:t>plused</a:t>
            </a:r>
            <a:r>
              <a:rPr lang="en-US" sz="3200" dirty="0" smtClean="0">
                <a:solidFill>
                  <a:schemeClr val="bg1"/>
                </a:solidFill>
              </a:rPr>
              <a:t> laser excitation, the luminescence decay time of </a:t>
            </a:r>
            <a:r>
              <a:rPr lang="en-US" sz="3200" dirty="0" err="1" smtClean="0">
                <a:solidFill>
                  <a:schemeClr val="bg1"/>
                </a:solidFill>
              </a:rPr>
              <a:t>Gd</a:t>
            </a:r>
            <a:r>
              <a:rPr lang="en-US" sz="3200" dirty="0" smtClean="0">
                <a:solidFill>
                  <a:schemeClr val="bg1"/>
                </a:solidFill>
              </a:rPr>
              <a:t> and Pr doped samples is too weak to be measured.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with the Ref-2</a:t>
            </a:r>
            <a:endParaRPr lang="en-US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6858000" cy="5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86200" y="1600200"/>
          <a:ext cx="4648200" cy="480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</a:tblGrid>
              <a:tr h="3193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Dopant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Caltech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Ref-2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93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f-f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f-f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93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Eu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f-f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f-f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9377">
                <a:tc>
                  <a:txBody>
                    <a:bodyPr/>
                    <a:lstStyle/>
                    <a:p>
                      <a:r>
                        <a:rPr lang="en-US" dirty="0" smtClean="0"/>
                        <a:t>Tb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f-f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f-f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9377">
                <a:tc>
                  <a:txBody>
                    <a:bodyPr/>
                    <a:lstStyle/>
                    <a:p>
                      <a:r>
                        <a:rPr lang="en-US" dirty="0" smtClean="0"/>
                        <a:t>Tm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93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93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Nd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9377">
                <a:tc>
                  <a:txBody>
                    <a:bodyPr/>
                    <a:lstStyle/>
                    <a:p>
                      <a:r>
                        <a:rPr lang="en-US" dirty="0" smtClean="0"/>
                        <a:t>Ho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f-f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93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f-f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93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f-f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9377">
                <a:tc>
                  <a:txBody>
                    <a:bodyPr/>
                    <a:lstStyle/>
                    <a:p>
                      <a:r>
                        <a:rPr lang="en-US" dirty="0" smtClean="0"/>
                        <a:t>Yb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f-f?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9377">
                <a:tc>
                  <a:txBody>
                    <a:bodyPr/>
                    <a:lstStyle/>
                    <a:p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f-f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565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f-f</a:t>
                      </a:r>
                      <a:r>
                        <a:rPr lang="en-US" baseline="0" dirty="0" smtClean="0"/>
                        <a:t> ?</a:t>
                      </a:r>
                      <a:endParaRPr lang="en-US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685800"/>
            <a:ext cx="6874702" cy="461665"/>
          </a:xfrm>
          <a:prstGeom prst="rect">
            <a:avLst/>
          </a:prstGeom>
          <a:solidFill>
            <a:srgbClr val="0066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No fast luminescence of d-f transition was observed.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Current Measurement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838200"/>
            <a:ext cx="65532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Distance between source and sample: 2 cm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00200" y="1676400"/>
            <a:ext cx="5715000" cy="4619625"/>
            <a:chOff x="1600200" y="1676400"/>
            <a:chExt cx="5715000" cy="46196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1676400"/>
              <a:ext cx="5715000" cy="461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5943600" y="27432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943600" y="25146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72200" y="22860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324600" y="25146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53200" y="2743200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Anode Current: PWO &amp; Un-doped PbF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6825" r="10635"/>
          <a:stretch>
            <a:fillRect/>
          </a:stretch>
        </p:blipFill>
        <p:spPr bwMode="auto">
          <a:xfrm>
            <a:off x="4648200" y="1676400"/>
            <a:ext cx="4343400" cy="452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40792" y="914400"/>
            <a:ext cx="7495514" cy="523220"/>
          </a:xfrm>
          <a:prstGeom prst="rect">
            <a:avLst/>
          </a:prstGeom>
          <a:solidFill>
            <a:srgbClr val="00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PWO: L.O. </a:t>
            </a:r>
            <a:r>
              <a:rPr lang="en-US" sz="2800" smtClean="0">
                <a:solidFill>
                  <a:schemeClr val="bg1"/>
                </a:solidFill>
              </a:rPr>
              <a:t>= 20 </a:t>
            </a:r>
            <a:r>
              <a:rPr lang="en-US" sz="2800" dirty="0" smtClean="0">
                <a:solidFill>
                  <a:schemeClr val="bg1"/>
                </a:solidFill>
              </a:rPr>
              <a:t>p.e./MeV,  anode current = 240 nA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t="6825" r="9365"/>
          <a:stretch>
            <a:fillRect/>
          </a:stretch>
        </p:blipFill>
        <p:spPr bwMode="auto">
          <a:xfrm>
            <a:off x="0" y="1676400"/>
            <a:ext cx="4572000" cy="47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Anode Current: All Samples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5128" r="10256"/>
          <a:stretch>
            <a:fillRect/>
          </a:stretch>
        </p:blipFill>
        <p:spPr bwMode="auto">
          <a:xfrm>
            <a:off x="1524000" y="1143000"/>
            <a:ext cx="5181600" cy="547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Anode Current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447797"/>
          <a:ext cx="8229599" cy="441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788"/>
                <a:gridCol w="2702257"/>
                <a:gridCol w="1965277"/>
                <a:gridCol w="1965277"/>
              </a:tblGrid>
              <a:tr h="9965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ID</a:t>
                      </a:r>
                      <a:endParaRPr lang="en-US" sz="28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Anode current (nA)</a:t>
                      </a:r>
                      <a:endParaRPr lang="en-US" sz="28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Size (mm)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Doping</a:t>
                      </a:r>
                      <a:endParaRPr lang="en-US" sz="28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48780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Scintibow-1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18 x12 x10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Eu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780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Scintibow-18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 smtClean="0">
                          <a:solidFill>
                            <a:schemeClr val="bg1"/>
                          </a:solidFill>
                        </a:rPr>
                        <a:t>Φ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22X15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Eu/Gd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780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Scintibow-27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 smtClean="0">
                          <a:solidFill>
                            <a:schemeClr val="bg1"/>
                          </a:solidFill>
                        </a:rPr>
                        <a:t>Φ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20X15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Eu/Tb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780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Scintibow-B19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56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 smtClean="0">
                          <a:solidFill>
                            <a:schemeClr val="bg1"/>
                          </a:solidFill>
                        </a:rPr>
                        <a:t>Φ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20X15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Eu/Tb/Na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780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Scintibow-B21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 smtClean="0">
                          <a:solidFill>
                            <a:schemeClr val="bg1"/>
                          </a:solidFill>
                        </a:rPr>
                        <a:t>Φ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22X15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Eu/Bi/Na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780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Scintibow-B23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73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 smtClean="0">
                          <a:solidFill>
                            <a:schemeClr val="bg1"/>
                          </a:solidFill>
                        </a:rPr>
                        <a:t>Φ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20X15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Eu/Bi/Na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8780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Undoped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14 x 14 x14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--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ɣ-ray Excited </a:t>
            </a:r>
            <a:r>
              <a:rPr lang="en-US" sz="3600" dirty="0" smtClean="0"/>
              <a:t>Pulse Height Spectrum</a:t>
            </a:r>
            <a:endParaRPr lang="en-US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6" y="1371600"/>
            <a:ext cx="87010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HHCAL Conceptual Design 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29400" y="914400"/>
            <a:ext cx="2362200" cy="286232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A. Para, ILCWS08, Chicago: GEANT simulation shows jet energy resolution of about 22%/</a:t>
            </a:r>
            <a:r>
              <a:rPr lang="en-GB" sz="2000" dirty="0" smtClean="0">
                <a:solidFill>
                  <a:schemeClr val="bg1"/>
                </a:solidFill>
                <a:sym typeface="Symbol" pitchFamily="18" charset="2"/>
              </a:rPr>
              <a:t>E</a:t>
            </a:r>
            <a:r>
              <a:rPr lang="en-US" sz="2000" dirty="0" smtClean="0">
                <a:solidFill>
                  <a:schemeClr val="bg1"/>
                </a:solidFill>
              </a:rPr>
              <a:t> after corrections. This is much better than  what has been achieved with PFA.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6096000"/>
            <a:ext cx="6324600" cy="369332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R.-Y. Zhu, ILCWS-8, Chicago: a HHCAL cell with pointing geometry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PbF2_2.gif"/>
          <p:cNvPicPr>
            <a:picLocks noChangeAspect="1"/>
          </p:cNvPicPr>
          <p:nvPr/>
        </p:nvPicPr>
        <p:blipFill>
          <a:blip r:embed="rId3" cstate="print"/>
          <a:srcRect b="29933"/>
          <a:stretch>
            <a:fillRect/>
          </a:stretch>
        </p:blipFill>
        <p:spPr>
          <a:xfrm>
            <a:off x="182880" y="3840480"/>
            <a:ext cx="8839200" cy="2226431"/>
          </a:xfrm>
          <a:prstGeom prst="rect">
            <a:avLst/>
          </a:prstGeom>
        </p:spPr>
      </p:pic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4" cstate="print"/>
          <a:srcRect l="10435" t="2308" r="6957" b="4615"/>
          <a:stretch>
            <a:fillRect/>
          </a:stretch>
        </p:blipFill>
        <p:spPr bwMode="auto">
          <a:xfrm>
            <a:off x="76200" y="990600"/>
            <a:ext cx="3256917" cy="276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5" cstate="print"/>
          <a:srcRect l="3538" t="5594" r="3538" b="1790"/>
          <a:stretch>
            <a:fillRect/>
          </a:stretch>
        </p:blipFill>
        <p:spPr bwMode="auto">
          <a:xfrm>
            <a:off x="3352799" y="663556"/>
            <a:ext cx="3140020" cy="329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ɣ-ray Excited</a:t>
            </a:r>
            <a:r>
              <a:rPr lang="en-US" dirty="0" smtClean="0"/>
              <a:t> PHS: PWO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5079" r="7302"/>
          <a:stretch>
            <a:fillRect/>
          </a:stretch>
        </p:blipFill>
        <p:spPr bwMode="auto">
          <a:xfrm>
            <a:off x="1676400" y="914400"/>
            <a:ext cx="55626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ɣ-ray Excited </a:t>
            </a:r>
            <a:r>
              <a:rPr lang="en-US" dirty="0" smtClean="0"/>
              <a:t> PHS: Doped PbF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6825" r="9365"/>
          <a:stretch>
            <a:fillRect/>
          </a:stretch>
        </p:blipFill>
        <p:spPr bwMode="auto">
          <a:xfrm>
            <a:off x="228600" y="1600200"/>
            <a:ext cx="4495800" cy="462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t="5556" r="9365"/>
          <a:stretch>
            <a:fillRect/>
          </a:stretch>
        </p:blipFill>
        <p:spPr bwMode="auto">
          <a:xfrm>
            <a:off x="4610164" y="1524000"/>
            <a:ext cx="453383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914400"/>
            <a:ext cx="8068834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 evident </a:t>
            </a:r>
            <a:r>
              <a:rPr lang="en-US" sz="2400" dirty="0" err="1" smtClean="0">
                <a:solidFill>
                  <a:schemeClr val="bg1"/>
                </a:solidFill>
              </a:rPr>
              <a:t>photopeak</a:t>
            </a:r>
            <a:r>
              <a:rPr lang="en-US" sz="2400" dirty="0" smtClean="0">
                <a:solidFill>
                  <a:schemeClr val="bg1"/>
                </a:solidFill>
              </a:rPr>
              <a:t>  was observed with up to 4000 ns gate</a:t>
            </a:r>
            <a:r>
              <a:rPr lang="en-US" sz="2800" dirty="0" smtClean="0">
                <a:solidFill>
                  <a:schemeClr val="bg1"/>
                </a:solidFill>
              </a:rPr>
              <a:t>.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752600"/>
            <a:ext cx="1295400" cy="461665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PbF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Eu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752600"/>
            <a:ext cx="2133600" cy="461665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PbF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Eu</a:t>
            </a:r>
            <a:r>
              <a:rPr lang="en-US" sz="2400" b="1" dirty="0" smtClean="0">
                <a:solidFill>
                  <a:schemeClr val="bg1"/>
                </a:solidFill>
              </a:rPr>
              <a:t>/Bi/Na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/>
              <a:t>Summary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900" b="1" dirty="0" smtClean="0">
                <a:solidFill>
                  <a:srgbClr val="006600"/>
                </a:solidFill>
              </a:rPr>
              <a:t>Lead fluoride crystal samples doped with various rare earth dopant were grown by Bridgman method. 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b="1" dirty="0" smtClean="0">
                <a:solidFill>
                  <a:srgbClr val="C00000"/>
                </a:solidFill>
              </a:rPr>
              <a:t>Consistent photo and x-ray luminescence found in samples with Er, Eu, Gd, Ho, Pr, Sm and Tb doping. 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b="1" dirty="0" smtClean="0">
                <a:solidFill>
                  <a:srgbClr val="002060"/>
                </a:solidFill>
              </a:rPr>
              <a:t>The decay time of doped samples was found to be  very long at ms scale as expected from the f-f transition of the rare earth elements.</a:t>
            </a:r>
          </a:p>
          <a:p>
            <a:pPr>
              <a:lnSpc>
                <a:spcPct val="90000"/>
              </a:lnSpc>
            </a:pPr>
            <a:r>
              <a:rPr lang="en-US" sz="2900" b="1" dirty="0" smtClean="0">
                <a:solidFill>
                  <a:srgbClr val="FF0000"/>
                </a:solidFill>
              </a:rPr>
              <a:t>While some doped samples show anode current larger than the un-doped samples, their </a:t>
            </a:r>
            <a:r>
              <a:rPr lang="en-US" sz="2900" b="1" dirty="0" smtClean="0">
                <a:solidFill>
                  <a:srgbClr val="FF0000"/>
                </a:solidFill>
                <a:latin typeface="Arial"/>
                <a:cs typeface="Arial"/>
              </a:rPr>
              <a:t>ɣ</a:t>
            </a:r>
            <a:r>
              <a:rPr lang="en-US" sz="2900" b="1" dirty="0" smtClean="0">
                <a:solidFill>
                  <a:srgbClr val="FF0000"/>
                </a:solidFill>
              </a:rPr>
              <a:t>-ray excited pulse height spectra were found identical to un-doped sample, indicating no scintillation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/>
              <a:t>Future Plan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610600" cy="5486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b="1" dirty="0" smtClean="0"/>
              <a:t>Investigation will continue to search for scintillation in doped lead fluoride.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6600"/>
                </a:solidFill>
              </a:rPr>
              <a:t>Rescan the </a:t>
            </a:r>
            <a:r>
              <a:rPr lang="en-US" sz="2800" b="1" dirty="0" err="1" smtClean="0">
                <a:solidFill>
                  <a:srgbClr val="006600"/>
                </a:solidFill>
              </a:rPr>
              <a:t>dopants</a:t>
            </a:r>
            <a:r>
              <a:rPr lang="en-US" sz="2800" b="1" dirty="0" smtClean="0">
                <a:solidFill>
                  <a:srgbClr val="006600"/>
                </a:solidFill>
              </a:rPr>
              <a:t> showing consistent photo and x-ray luminescence with samples of improved optical quality, i.e. grown in platinum crucibles.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Rescan these samples at low temperature to understand the quenching mechanism at the RT. A spectrophotometer capable of measuring luminescence in a cryostat system is being procured.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Looking into the other phase: </a:t>
            </a:r>
            <a:r>
              <a:rPr lang="en-US" sz="2800" b="1" dirty="0" err="1" smtClean="0">
                <a:solidFill>
                  <a:srgbClr val="FF0000"/>
                </a:solidFill>
              </a:rPr>
              <a:t>othrorhombic</a:t>
            </a:r>
            <a:r>
              <a:rPr lang="en-US" sz="2800" b="1" dirty="0" smtClean="0">
                <a:solidFill>
                  <a:srgbClr val="FF0000"/>
                </a:solidFill>
              </a:rPr>
              <a:t>. Can we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get  large size and good quality </a:t>
            </a:r>
            <a:r>
              <a:rPr lang="el-GR" sz="2800" b="1" dirty="0" smtClean="0">
                <a:solidFill>
                  <a:srgbClr val="FF0000"/>
                </a:solidFill>
              </a:rPr>
              <a:t>α</a:t>
            </a:r>
            <a:r>
              <a:rPr lang="en-US" sz="2800" b="1" dirty="0" smtClean="0">
                <a:solidFill>
                  <a:srgbClr val="FF0000"/>
                </a:solidFill>
              </a:rPr>
              <a:t>-PbF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crystal?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006600"/>
                </a:solidFill>
              </a:rPr>
              <a:t>Evaluate other potential candidate materials for the HHCAL detector concept, such as BSO, glasses and ceramics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914400"/>
          <a:ext cx="8839200" cy="5485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219200"/>
                <a:gridCol w="1143000"/>
                <a:gridCol w="990600"/>
                <a:gridCol w="1600200"/>
                <a:gridCol w="1371600"/>
              </a:tblGrid>
              <a:tr h="7162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Ge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12</a:t>
                      </a:r>
                    </a:p>
                    <a:p>
                      <a:pPr algn="ctr"/>
                      <a:r>
                        <a:rPr lang="en-US" dirty="0" smtClean="0"/>
                        <a:t>(BGO)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Si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12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(BSO)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PbF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(PbF)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PbWO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</a:t>
                      </a:r>
                      <a:endParaRPr lang="en-US" baseline="-25000" dirty="0" smtClean="0"/>
                    </a:p>
                    <a:p>
                      <a:pPr algn="ctr"/>
                      <a:r>
                        <a:rPr lang="en-US" baseline="0" dirty="0" smtClean="0"/>
                        <a:t>(PWO)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NaBi(WO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pPr algn="ctr"/>
                      <a:r>
                        <a:rPr lang="en-US" baseline="0" dirty="0" smtClean="0"/>
                        <a:t>(NBW)</a:t>
                      </a:r>
                      <a:endParaRPr lang="en-US" baseline="0" dirty="0"/>
                    </a:p>
                  </a:txBody>
                  <a:tcPr/>
                </a:tc>
              </a:tr>
              <a:tr h="502184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ρ</a:t>
                      </a:r>
                      <a:r>
                        <a:rPr lang="en-US" dirty="0" smtClean="0"/>
                        <a:t> (g/cm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7.77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8.3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7.58</a:t>
                      </a:r>
                      <a:endParaRPr lang="en-US" dirty="0"/>
                    </a:p>
                  </a:txBody>
                  <a:tcPr/>
                </a:tc>
              </a:tr>
              <a:tr h="502184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 (cm) 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21.0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20.7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21.2</a:t>
                      </a:r>
                      <a:endParaRPr lang="en-US" dirty="0"/>
                    </a:p>
                  </a:txBody>
                  <a:tcPr/>
                </a:tc>
              </a:tr>
              <a:tr h="50218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n @ </a:t>
                      </a:r>
                      <a:r>
                        <a:rPr lang="el-GR" dirty="0" smtClean="0"/>
                        <a:t>λ</a:t>
                      </a:r>
                      <a:r>
                        <a:rPr lang="en-US" baseline="-25000" dirty="0" smtClean="0"/>
                        <a:t>max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2.15</a:t>
                      </a:r>
                      <a:endParaRPr lang="en-US" dirty="0"/>
                    </a:p>
                  </a:txBody>
                  <a:tcPr/>
                </a:tc>
              </a:tr>
              <a:tr h="502184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</a:t>
                      </a:r>
                      <a:r>
                        <a:rPr lang="en-US" baseline="-25000" dirty="0" smtClean="0"/>
                        <a:t>decay</a:t>
                      </a:r>
                      <a:r>
                        <a:rPr lang="en-US" dirty="0" smtClean="0"/>
                        <a:t> (ns)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10-30 /10-200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502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λ</a:t>
                      </a:r>
                      <a:r>
                        <a:rPr lang="en-US" baseline="-25000" dirty="0" smtClean="0"/>
                        <a:t>max</a:t>
                      </a:r>
                      <a:r>
                        <a:rPr lang="en-US" dirty="0" smtClean="0"/>
                        <a:t> (nm)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420/512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440 </a:t>
                      </a:r>
                      <a:endParaRPr lang="en-US" dirty="0"/>
                    </a:p>
                  </a:txBody>
                  <a:tcPr/>
                </a:tc>
              </a:tr>
              <a:tr h="54170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Cut-off </a:t>
                      </a:r>
                      <a:r>
                        <a:rPr lang="el-GR" baseline="0" dirty="0" smtClean="0"/>
                        <a:t>λ</a:t>
                      </a:r>
                      <a:r>
                        <a:rPr lang="en-US" baseline="0" dirty="0" smtClean="0"/>
                        <a:t>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350/400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 </a:t>
                      </a:r>
                      <a:endParaRPr lang="en-US" dirty="0"/>
                    </a:p>
                  </a:txBody>
                  <a:tcPr/>
                </a:tc>
              </a:tr>
              <a:tr h="628636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Light Output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286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Melting point (°C)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842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1123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</a:tr>
              <a:tr h="4594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 Material Cost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29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932812" y="27057"/>
            <a:ext cx="7354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Comparison of Crystals for </a:t>
            </a:r>
            <a:r>
              <a:rPr lang="en-US" sz="4000" dirty="0" smtClean="0"/>
              <a:t>H</a:t>
            </a:r>
            <a:r>
              <a:rPr lang="en-US" sz="4000" b="1" dirty="0" smtClean="0"/>
              <a:t>HCAL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3 Candidates for HHCAL 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8077200" cy="120032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Following 2/19/08  workshop at SICCAS,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5 x 5 x 5 cm</a:t>
            </a:r>
            <a:r>
              <a:rPr lang="en-US" sz="3600" baseline="30000" dirty="0" smtClean="0">
                <a:solidFill>
                  <a:schemeClr val="bg1"/>
                </a:solidFill>
              </a:rPr>
              <a:t>3</a:t>
            </a:r>
            <a:r>
              <a:rPr lang="en-US" sz="3600" dirty="0" smtClean="0">
                <a:solidFill>
                  <a:schemeClr val="bg1"/>
                </a:solidFill>
              </a:rPr>
              <a:t> samples evaluated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76" y="2590800"/>
            <a:ext cx="87424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Cosmic </a:t>
            </a:r>
            <a:r>
              <a:rPr lang="en-US" sz="3600" b="1" dirty="0" smtClean="0"/>
              <a:t>Setup with Dual Readout</a:t>
            </a:r>
            <a:endParaRPr lang="en-US" sz="3600" b="1" dirty="0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70" y="838200"/>
            <a:ext cx="8418002" cy="60198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352800" y="6096000"/>
            <a:ext cx="55626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UG11 and GG 400 used to select Cherenkov &amp; scintillation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914400"/>
            <a:ext cx="4038600" cy="1323439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06400" indent="-406400"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Agilent 6052A (500 MHZ) DSO with rise time 0.7 ns</a:t>
            </a:r>
          </a:p>
          <a:p>
            <a:pPr marL="406400" indent="-406400"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Hamamatsu R2059 PMT (2500 V) with rise time 1.3 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20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Cherenkov Needs UV Transparency 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5791200" cy="5395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553200" y="1066800"/>
            <a:ext cx="2209800" cy="4893647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Cherenkov figure of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merit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Using UG11 optical filter Cherenkov light can be effectively selected with negligible contamination from scintillation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962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Scintillation Selected with Filter</a:t>
            </a:r>
            <a:endParaRPr lang="en-US" sz="4000" b="1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0284"/>
            <a:ext cx="4572000" cy="471104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5451" y="1747932"/>
            <a:ext cx="4588549" cy="472906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66800" y="762000"/>
            <a:ext cx="7086600" cy="830997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GG400 optical filter effectively selects scintillation light with very small contamination from Cherenkov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 of Cherenkov/Scintillation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4343400" cy="4554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029200"/>
            <a:ext cx="4419600" cy="4524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47800" y="762000"/>
            <a:ext cx="6324600" cy="1077218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1.6% for BGO and 22% for PWO with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UG11/GG400 filter and R2059 PMT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905000"/>
            <a:ext cx="1066800" cy="58477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BGO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905000"/>
            <a:ext cx="1219200" cy="58477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PWO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10258</TotalTime>
  <Words>1138</Words>
  <Application>Microsoft Office PowerPoint</Application>
  <PresentationFormat>On-screen Show (4:3)</PresentationFormat>
  <Paragraphs>288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Search for Scintillation in  Doped Lead Fluoride Crystals for the HHCAL Detector Concept </vt:lpstr>
      <vt:lpstr>Introduction </vt:lpstr>
      <vt:lpstr>HHCAL Conceptual Design </vt:lpstr>
      <vt:lpstr>Comparison of Crystals for HHCAL</vt:lpstr>
      <vt:lpstr>3 Candidates for HHCAL </vt:lpstr>
      <vt:lpstr>Cosmic Setup with Dual Readout</vt:lpstr>
      <vt:lpstr>Cherenkov Needs UV Transparency </vt:lpstr>
      <vt:lpstr>Scintillation Selected with Filter</vt:lpstr>
      <vt:lpstr>Ratio of Cherenkov/Scintillation</vt:lpstr>
      <vt:lpstr>No Discrimination in Front Edge</vt:lpstr>
      <vt:lpstr>Luminescence of PbF2 at Low Temperature</vt:lpstr>
      <vt:lpstr>Luminescence / Scintillation of PbF2 at Room T</vt:lpstr>
      <vt:lpstr>PbF2 Samples</vt:lpstr>
      <vt:lpstr>Photo- and X-luminescence </vt:lpstr>
      <vt:lpstr>Luminescence: Er &amp; Eu Doped PbF2</vt:lpstr>
      <vt:lpstr>Luminescence: Gd &amp; Ho doped PbF2</vt:lpstr>
      <vt:lpstr>Luminescence: Pr &amp; Sm Doped PbF2</vt:lpstr>
      <vt:lpstr>Luminescence: Tb doped PbF2</vt:lpstr>
      <vt:lpstr>Decay Time Measurement</vt:lpstr>
      <vt:lpstr>Verified with BGO &amp; CsI(Tl)</vt:lpstr>
      <vt:lpstr>Decay Time: Er &amp; Eu Doped PbF2</vt:lpstr>
      <vt:lpstr>Decay Time: Ho and Sm Doped PbF2</vt:lpstr>
      <vt:lpstr>Decay Time: Tb Doped PbF2</vt:lpstr>
      <vt:lpstr>Comparison with the Ref-2</vt:lpstr>
      <vt:lpstr>Anode Current Measurement</vt:lpstr>
      <vt:lpstr>Anode Current: PWO &amp; Un-doped PbF2</vt:lpstr>
      <vt:lpstr>Anode Current: All Samples</vt:lpstr>
      <vt:lpstr>Summary of Anode Current</vt:lpstr>
      <vt:lpstr>ɣ-ray Excited Pulse Height Spectrum</vt:lpstr>
      <vt:lpstr>ɣ-ray Excited PHS: PWO </vt:lpstr>
      <vt:lpstr>ɣ-ray Excited  PHS: Doped PbF2</vt:lpstr>
      <vt:lpstr>Summary</vt:lpstr>
      <vt:lpstr>Future Plan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Calorimeters  in the Next Decade</dc:title>
  <dc:creator>zhu</dc:creator>
  <cp:lastModifiedBy>liyuan</cp:lastModifiedBy>
  <cp:revision>1144</cp:revision>
  <dcterms:created xsi:type="dcterms:W3CDTF">2008-05-24T00:28:42Z</dcterms:created>
  <dcterms:modified xsi:type="dcterms:W3CDTF">2010-05-09T00:32:04Z</dcterms:modified>
</cp:coreProperties>
</file>