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5" r:id="rId1"/>
  </p:sldMasterIdLst>
  <p:notesMasterIdLst>
    <p:notesMasterId r:id="rId32"/>
  </p:notesMasterIdLst>
  <p:sldIdLst>
    <p:sldId id="256" r:id="rId2"/>
    <p:sldId id="349" r:id="rId3"/>
    <p:sldId id="336" r:id="rId4"/>
    <p:sldId id="337" r:id="rId5"/>
    <p:sldId id="338" r:id="rId6"/>
    <p:sldId id="350" r:id="rId7"/>
    <p:sldId id="310" r:id="rId8"/>
    <p:sldId id="318" r:id="rId9"/>
    <p:sldId id="311" r:id="rId10"/>
    <p:sldId id="312" r:id="rId11"/>
    <p:sldId id="285" r:id="rId12"/>
    <p:sldId id="321" r:id="rId13"/>
    <p:sldId id="322" r:id="rId14"/>
    <p:sldId id="323" r:id="rId15"/>
    <p:sldId id="324" r:id="rId16"/>
    <p:sldId id="325" r:id="rId17"/>
    <p:sldId id="326" r:id="rId18"/>
    <p:sldId id="327" r:id="rId19"/>
    <p:sldId id="339" r:id="rId20"/>
    <p:sldId id="340" r:id="rId21"/>
    <p:sldId id="341" r:id="rId22"/>
    <p:sldId id="342" r:id="rId23"/>
    <p:sldId id="344" r:id="rId24"/>
    <p:sldId id="345" r:id="rId25"/>
    <p:sldId id="346" r:id="rId26"/>
    <p:sldId id="351" r:id="rId27"/>
    <p:sldId id="352" r:id="rId28"/>
    <p:sldId id="353" r:id="rId29"/>
    <p:sldId id="354" r:id="rId30"/>
    <p:sldId id="335"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FFCC"/>
    <a:srgbClr val="FFFF99"/>
    <a:srgbClr val="FFFF00"/>
    <a:srgbClr val="99FF33"/>
    <a:srgbClr val="00FFFF"/>
    <a:srgbClr val="16822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0" autoAdjust="0"/>
    <p:restoredTop sz="94660"/>
  </p:normalViewPr>
  <p:slideViewPr>
    <p:cSldViewPr>
      <p:cViewPr>
        <p:scale>
          <a:sx n="70" d="100"/>
          <a:sy n="70" d="100"/>
        </p:scale>
        <p:origin x="-672" y="-4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4ECFFDD-C24E-40F5-B07B-3462E6D14A4A}" type="datetimeFigureOut">
              <a:rPr lang="en-US"/>
              <a:pPr>
                <a:defRPr/>
              </a:pPr>
              <a:t>5/8/2010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9A81523-7245-40FE-83D8-7649775C4236}"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77352F0-A20D-42C7-B08E-F4207C6135DE}"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12A6A23-1633-4BF4-A387-7666B37A4112}"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92AC997-FFF0-4834-98E3-A6C5948F7B2E}"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54697DD-F1C4-4185-9C46-39BB0B270CE6}"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0BC0FB7-9530-4E9D-A47B-387ACCC6351B}"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93472A3-0CE3-4D72-AA45-BC6B44581414}"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6202361-5A52-429C-97FB-2490D415446E}"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01BFD65-AC3C-4CE9-B9E8-F559B910216A}"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3F2D247-BC0F-437B-9B19-28F6C47B84E2}"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C50E566-4602-4CF1-8888-77380A08D3A1}"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3E55BA8-D464-44CA-A026-035F17C8389C}"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9A81523-7245-40FE-83D8-7649775C4236}"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D56E881-2634-430F-9521-1891B170A48F}"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9CECCBD-F732-4DE3-8319-A864CDAE57BC}"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3700C8-75C4-4B5F-950E-BACE20AB8218}"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3700C8-75C4-4B5F-950E-BACE20AB8218}"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3700C8-75C4-4B5F-950E-BACE20AB8218}"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3700C8-75C4-4B5F-950E-BACE20AB8218}"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9A81523-7245-40FE-83D8-7649775C4236}"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9A81523-7245-40FE-83D8-7649775C4236}"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9A81523-7245-40FE-83D8-7649775C4236}"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9A81523-7245-40FE-83D8-7649775C4236}"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9A81523-7245-40FE-83D8-7649775C4236}"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9A81523-7245-40FE-83D8-7649775C4236}" type="slidenum">
              <a:rPr lang="en-US" smtClean="0"/>
              <a:pPr>
                <a:defRPr/>
              </a:pPr>
              <a:t>30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9A81523-7245-40FE-83D8-7649775C4236}"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9A81523-7245-40FE-83D8-7649775C4236}"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9A81523-7245-40FE-83D8-7649775C4236}"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5CE4AA4-58A4-462F-845E-F8FE0B90E0BB}"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2BE3DFE-B3B2-4ECA-B111-117E13F027E4}"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06A3C0D-D30C-4334-AA9E-F29496DF49F3}"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endParaRPr lang="en-US"/>
          </a:p>
        </p:txBody>
      </p:sp>
      <p:sp>
        <p:nvSpPr>
          <p:cNvPr id="16" name="Footer Placeholder 16"/>
          <p:cNvSpPr>
            <a:spLocks noGrp="1"/>
          </p:cNvSpPr>
          <p:nvPr>
            <p:ph type="ftr" sz="quarter" idx="11"/>
          </p:nvPr>
        </p:nvSpPr>
        <p:spPr/>
        <p:txBody>
          <a:bodyPr/>
          <a:lstStyle>
            <a:lvl1pPr>
              <a:defRPr/>
            </a:lvl1pPr>
            <a:extLst/>
          </a:lstStyle>
          <a:p>
            <a:pPr>
              <a:defRPr/>
            </a:pPr>
            <a:endParaRPr lang="en-US"/>
          </a:p>
        </p:txBody>
      </p:sp>
      <p:sp>
        <p:nvSpPr>
          <p:cNvPr id="17" name="Slide Number Placeholder 28"/>
          <p:cNvSpPr>
            <a:spLocks noGrp="1"/>
          </p:cNvSpPr>
          <p:nvPr>
            <p:ph type="sldNum" sz="quarter" idx="12"/>
          </p:nvPr>
        </p:nvSpPr>
        <p:spPr/>
        <p:txBody>
          <a:bodyPr/>
          <a:lstStyle>
            <a:lvl1pPr>
              <a:defRPr/>
            </a:lvl1pPr>
            <a:extLst/>
          </a:lstStyle>
          <a:p>
            <a:pPr>
              <a:defRPr/>
            </a:pPr>
            <a:fld id="{95A2E3AC-7B1F-4547-86A1-04E81AB3798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9FDAEC5-5F6C-4703-8574-BD4C01AEFFC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7656289-88D8-4F95-9994-CEDD45A3720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7D3E6D5-FE54-47F0-90C2-8FD31AACAB7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a:latin typeface="Arial" charset="0"/>
            </a:endParaRPr>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a:latin typeface="Arial" charset="0"/>
            </a:endParaRPr>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endParaRPr lang="en-US"/>
          </a:p>
        </p:txBody>
      </p:sp>
      <p:sp>
        <p:nvSpPr>
          <p:cNvPr id="26" name="Footer Placeholder 4"/>
          <p:cNvSpPr>
            <a:spLocks noGrp="1"/>
          </p:cNvSpPr>
          <p:nvPr>
            <p:ph type="ftr" sz="quarter" idx="11"/>
          </p:nvPr>
        </p:nvSpPr>
        <p:spPr/>
        <p:txBody>
          <a:bodyPr/>
          <a:lstStyle>
            <a:lvl1pPr>
              <a:defRPr/>
            </a:lvl1pPr>
            <a:extLst/>
          </a:lstStyle>
          <a:p>
            <a:pPr>
              <a:defRPr/>
            </a:pPr>
            <a:endParaRPr lang="en-US"/>
          </a:p>
        </p:txBody>
      </p:sp>
      <p:sp>
        <p:nvSpPr>
          <p:cNvPr id="27" name="Slide Number Placeholder 5"/>
          <p:cNvSpPr>
            <a:spLocks noGrp="1"/>
          </p:cNvSpPr>
          <p:nvPr>
            <p:ph type="sldNum" sz="quarter" idx="12"/>
          </p:nvPr>
        </p:nvSpPr>
        <p:spPr/>
        <p:txBody>
          <a:bodyPr/>
          <a:lstStyle>
            <a:lvl1pPr>
              <a:defRPr/>
            </a:lvl1pPr>
            <a:extLst/>
          </a:lstStyle>
          <a:p>
            <a:pPr>
              <a:defRPr/>
            </a:pPr>
            <a:fld id="{91AA78EC-8FEC-4237-8E47-A75CA64DFCF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A0C840B0-B2AE-41E7-914B-FA984949C55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endParaRPr lang="en-US"/>
          </a:p>
        </p:txBody>
      </p:sp>
      <p:sp>
        <p:nvSpPr>
          <p:cNvPr id="18" name="Footer Placeholder 7"/>
          <p:cNvSpPr>
            <a:spLocks noGrp="1"/>
          </p:cNvSpPr>
          <p:nvPr>
            <p:ph type="ftr" sz="quarter" idx="11"/>
          </p:nvPr>
        </p:nvSpPr>
        <p:spPr/>
        <p:txBody>
          <a:bodyPr/>
          <a:lstStyle>
            <a:lvl1pPr>
              <a:defRPr/>
            </a:lvl1pPr>
            <a:extLst/>
          </a:lstStyle>
          <a:p>
            <a:pPr>
              <a:defRPr/>
            </a:pPr>
            <a:endParaRPr lang="en-US"/>
          </a:p>
        </p:txBody>
      </p:sp>
      <p:sp>
        <p:nvSpPr>
          <p:cNvPr id="19" name="Slide Number Placeholder 8"/>
          <p:cNvSpPr>
            <a:spLocks noGrp="1"/>
          </p:cNvSpPr>
          <p:nvPr>
            <p:ph type="sldNum" sz="quarter" idx="12"/>
          </p:nvPr>
        </p:nvSpPr>
        <p:spPr/>
        <p:txBody>
          <a:bodyPr/>
          <a:lstStyle>
            <a:lvl1pPr>
              <a:defRPr/>
            </a:lvl1pPr>
            <a:extLst/>
          </a:lstStyle>
          <a:p>
            <a:pPr>
              <a:defRPr/>
            </a:pPr>
            <a:fld id="{B64DB114-7B54-4FE6-8BBD-AC0D71E7B23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84B4AEE4-7F88-4C39-BFFC-58F654C1B23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A83D0ABB-57BB-42C9-9254-2E677AD39F1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8628CE8-14CE-4F35-A095-29C97329122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964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954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964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954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964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95466"/>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endParaRPr lang="en-US"/>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07CF8107-2A93-4F9F-B1FA-621519320CA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latin typeface="Arial" charset="0"/>
              </a:defRPr>
            </a:lvl1pPr>
            <a:extLst/>
          </a:lstStyle>
          <a:p>
            <a:pPr>
              <a:defRPr/>
            </a:pPr>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latin typeface="Arial" charset="0"/>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latin typeface="Arial" charset="0"/>
              </a:defRPr>
            </a:lvl1pPr>
            <a:extLst/>
          </a:lstStyle>
          <a:p>
            <a:pPr>
              <a:defRPr/>
            </a:pPr>
            <a:fld id="{8EEDC877-01CD-4FFF-A1F3-5AB4FFEE5870}"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912" r:id="rId1"/>
    <p:sldLayoutId id="2147483907" r:id="rId2"/>
    <p:sldLayoutId id="2147483913" r:id="rId3"/>
    <p:sldLayoutId id="2147483914" r:id="rId4"/>
    <p:sldLayoutId id="2147483915" r:id="rId5"/>
    <p:sldLayoutId id="2147483908" r:id="rId6"/>
    <p:sldLayoutId id="2147483916" r:id="rId7"/>
    <p:sldLayoutId id="2147483909" r:id="rId8"/>
    <p:sldLayoutId id="2147483917" r:id="rId9"/>
    <p:sldLayoutId id="2147483910" r:id="rId10"/>
    <p:sldLayoutId id="2147483911" r:id="rId11"/>
  </p:sldLayoutIdLst>
  <p:hf hdr="0" dt="0"/>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mic Sans MS" pitchFamily="66" charset="0"/>
        </a:defRPr>
      </a:lvl2pPr>
      <a:lvl3pPr algn="l" rtl="0" eaLnBrk="0" fontAlgn="base" hangingPunct="0">
        <a:spcBef>
          <a:spcPct val="0"/>
        </a:spcBef>
        <a:spcAft>
          <a:spcPct val="0"/>
        </a:spcAft>
        <a:defRPr sz="4000">
          <a:solidFill>
            <a:srgbClr val="C1EEFF"/>
          </a:solidFill>
          <a:latin typeface="Comic Sans MS" pitchFamily="66" charset="0"/>
        </a:defRPr>
      </a:lvl3pPr>
      <a:lvl4pPr algn="l" rtl="0" eaLnBrk="0" fontAlgn="base" hangingPunct="0">
        <a:spcBef>
          <a:spcPct val="0"/>
        </a:spcBef>
        <a:spcAft>
          <a:spcPct val="0"/>
        </a:spcAft>
        <a:defRPr sz="4000">
          <a:solidFill>
            <a:srgbClr val="C1EEFF"/>
          </a:solidFill>
          <a:latin typeface="Comic Sans MS" pitchFamily="66" charset="0"/>
        </a:defRPr>
      </a:lvl4pPr>
      <a:lvl5pPr algn="l" rtl="0" eaLnBrk="0" fontAlgn="base" hangingPunct="0">
        <a:spcBef>
          <a:spcPct val="0"/>
        </a:spcBef>
        <a:spcAft>
          <a:spcPct val="0"/>
        </a:spcAft>
        <a:defRPr sz="4000">
          <a:solidFill>
            <a:srgbClr val="C1EEFF"/>
          </a:solidFill>
          <a:latin typeface="Comic Sans MS" pitchFamily="66" charset="0"/>
        </a:defRPr>
      </a:lvl5pPr>
      <a:lvl6pPr marL="457200" algn="l" rtl="0" fontAlgn="base">
        <a:spcBef>
          <a:spcPct val="0"/>
        </a:spcBef>
        <a:spcAft>
          <a:spcPct val="0"/>
        </a:spcAft>
        <a:defRPr sz="4000">
          <a:solidFill>
            <a:srgbClr val="C1EEFF"/>
          </a:solidFill>
          <a:latin typeface="Comic Sans MS" pitchFamily="66" charset="0"/>
        </a:defRPr>
      </a:lvl6pPr>
      <a:lvl7pPr marL="914400" algn="l" rtl="0" fontAlgn="base">
        <a:spcBef>
          <a:spcPct val="0"/>
        </a:spcBef>
        <a:spcAft>
          <a:spcPct val="0"/>
        </a:spcAft>
        <a:defRPr sz="4000">
          <a:solidFill>
            <a:srgbClr val="C1EEFF"/>
          </a:solidFill>
          <a:latin typeface="Comic Sans MS" pitchFamily="66" charset="0"/>
        </a:defRPr>
      </a:lvl7pPr>
      <a:lvl8pPr marL="1371600" algn="l" rtl="0" fontAlgn="base">
        <a:spcBef>
          <a:spcPct val="0"/>
        </a:spcBef>
        <a:spcAft>
          <a:spcPct val="0"/>
        </a:spcAft>
        <a:defRPr sz="4000">
          <a:solidFill>
            <a:srgbClr val="C1EEFF"/>
          </a:solidFill>
          <a:latin typeface="Comic Sans MS" pitchFamily="66" charset="0"/>
        </a:defRPr>
      </a:lvl8pPr>
      <a:lvl9pPr marL="1828800" algn="l" rtl="0" fontAlgn="base">
        <a:spcBef>
          <a:spcPct val="0"/>
        </a:spcBef>
        <a:spcAft>
          <a:spcPct val="0"/>
        </a:spcAft>
        <a:defRPr sz="4000">
          <a:solidFill>
            <a:srgbClr val="C1EEFF"/>
          </a:solidFill>
          <a:latin typeface="Comic Sans MS" pitchFamily="66"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914400" y="2362200"/>
            <a:ext cx="7772400" cy="1975104"/>
          </a:xfrm>
        </p:spPr>
        <p:txBody>
          <a:bodyPr/>
          <a:lstStyle/>
          <a:p>
            <a:r>
              <a:rPr lang="en-US" dirty="0" err="1" smtClean="0"/>
              <a:t>SCintillating</a:t>
            </a:r>
            <a:r>
              <a:rPr lang="en-US" dirty="0" smtClean="0"/>
              <a:t> Materials for Hadron Calorimetry</a:t>
            </a:r>
          </a:p>
        </p:txBody>
      </p:sp>
      <p:sp>
        <p:nvSpPr>
          <p:cNvPr id="8195" name="Subtitle 2"/>
          <p:cNvSpPr>
            <a:spLocks noGrp="1"/>
          </p:cNvSpPr>
          <p:nvPr>
            <p:ph type="subTitle" idx="1"/>
          </p:nvPr>
        </p:nvSpPr>
        <p:spPr>
          <a:xfrm>
            <a:off x="838200" y="685800"/>
            <a:ext cx="7772400" cy="1508760"/>
          </a:xfrm>
        </p:spPr>
        <p:txBody>
          <a:bodyPr/>
          <a:lstStyle/>
          <a:p>
            <a:r>
              <a:rPr lang="en-US" dirty="0" smtClean="0"/>
              <a:t>Adam Para, Fermilab</a:t>
            </a:r>
          </a:p>
          <a:p>
            <a:r>
              <a:rPr lang="en-US" dirty="0" smtClean="0"/>
              <a:t>Homogenous Hadron Calorimetry Workshop,</a:t>
            </a:r>
          </a:p>
          <a:p>
            <a:r>
              <a:rPr lang="en-US" dirty="0" smtClean="0"/>
              <a:t>Beijing, May 9,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pPr eaLnBrk="1" fontAlgn="auto" hangingPunct="1">
              <a:spcAft>
                <a:spcPts val="0"/>
              </a:spcAft>
              <a:defRPr/>
            </a:pPr>
            <a:r>
              <a:rPr smtClean="0">
                <a:solidFill>
                  <a:schemeClr val="tx2">
                    <a:satMod val="200000"/>
                  </a:schemeClr>
                </a:solidFill>
              </a:rPr>
              <a:t>High Resolution Jet Calorimeter?</a:t>
            </a:r>
          </a:p>
        </p:txBody>
      </p:sp>
      <p:sp>
        <p:nvSpPr>
          <p:cNvPr id="8195" name="Content Placeholder 2"/>
          <p:cNvSpPr>
            <a:spLocks noGrp="1"/>
          </p:cNvSpPr>
          <p:nvPr>
            <p:ph idx="1"/>
          </p:nvPr>
        </p:nvSpPr>
        <p:spPr>
          <a:xfrm>
            <a:off x="304800" y="1371600"/>
            <a:ext cx="8610600" cy="4525963"/>
          </a:xfrm>
        </p:spPr>
        <p:txBody>
          <a:bodyPr>
            <a:normAutofit fontScale="77500" lnSpcReduction="20000"/>
          </a:bodyPr>
          <a:lstStyle/>
          <a:p>
            <a:pPr marL="411480" eaLnBrk="1" fontAlgn="auto" hangingPunct="1">
              <a:spcAft>
                <a:spcPts val="0"/>
              </a:spcAft>
              <a:buFont typeface="Wingdings"/>
              <a:buChar char=""/>
              <a:defRPr/>
            </a:pPr>
            <a:r>
              <a:rPr lang="en-US" dirty="0" smtClean="0"/>
              <a:t>All the underlying principles are known/understood since a very long time (&gt; 20 years). If it is so simple why we haven’t built good </a:t>
            </a:r>
            <a:r>
              <a:rPr lang="en-US" dirty="0" err="1" smtClean="0"/>
              <a:t>hadron</a:t>
            </a:r>
            <a:r>
              <a:rPr lang="en-US" dirty="0" smtClean="0"/>
              <a:t>/jet calorimeters?? </a:t>
            </a:r>
          </a:p>
          <a:p>
            <a:pPr marL="740664" lvl="1" eaLnBrk="1" fontAlgn="auto" hangingPunct="1">
              <a:spcAft>
                <a:spcPts val="0"/>
              </a:spcAft>
              <a:buFont typeface="Wingdings"/>
              <a:buChar char=""/>
              <a:defRPr/>
            </a:pPr>
            <a:r>
              <a:rPr lang="en-US" dirty="0" smtClean="0"/>
              <a:t>Low density </a:t>
            </a:r>
            <a:r>
              <a:rPr lang="en-US" dirty="0" err="1" smtClean="0"/>
              <a:t>scintillators</a:t>
            </a:r>
            <a:r>
              <a:rPr lang="en-US" dirty="0" smtClean="0"/>
              <a:t> </a:t>
            </a:r>
            <a:r>
              <a:rPr lang="en-US" dirty="0" smtClean="0">
                <a:sym typeface="Wingdings" pitchFamily="2" charset="2"/>
              </a:rPr>
              <a:t> huge detector size for total absorption</a:t>
            </a:r>
          </a:p>
          <a:p>
            <a:pPr marL="740664" lvl="1" eaLnBrk="1" fontAlgn="auto" hangingPunct="1">
              <a:spcAft>
                <a:spcPts val="0"/>
              </a:spcAft>
              <a:buFont typeface="Wingdings"/>
              <a:buChar char=""/>
              <a:defRPr/>
            </a:pPr>
            <a:r>
              <a:rPr lang="en-US" dirty="0" smtClean="0">
                <a:sym typeface="Wingdings" pitchFamily="2" charset="2"/>
              </a:rPr>
              <a:t>Bulky </a:t>
            </a:r>
            <a:r>
              <a:rPr lang="en-US" dirty="0" err="1" smtClean="0">
                <a:sym typeface="Wingdings" pitchFamily="2" charset="2"/>
              </a:rPr>
              <a:t>photodetectors</a:t>
            </a:r>
            <a:r>
              <a:rPr lang="en-US" dirty="0" smtClean="0">
                <a:sym typeface="Wingdings" pitchFamily="2" charset="2"/>
              </a:rPr>
              <a:t>  cracks to bring the light out or further increase of the detector size</a:t>
            </a:r>
          </a:p>
          <a:p>
            <a:pPr marL="740664" lvl="1" eaLnBrk="1" fontAlgn="auto" hangingPunct="1">
              <a:spcAft>
                <a:spcPts val="0"/>
              </a:spcAft>
              <a:buFont typeface="Wingdings"/>
              <a:buChar char=""/>
              <a:defRPr/>
            </a:pPr>
            <a:r>
              <a:rPr lang="en-US" dirty="0" smtClean="0">
                <a:sym typeface="Wingdings" pitchFamily="2" charset="2"/>
              </a:rPr>
              <a:t>No </a:t>
            </a:r>
            <a:r>
              <a:rPr lang="en-US" dirty="0" err="1" smtClean="0">
                <a:sym typeface="Wingdings" pitchFamily="2" charset="2"/>
              </a:rPr>
              <a:t>photodetectors</a:t>
            </a:r>
            <a:r>
              <a:rPr lang="en-US" dirty="0" smtClean="0">
                <a:sym typeface="Wingdings" pitchFamily="2" charset="2"/>
              </a:rPr>
              <a:t> in the magnetic field</a:t>
            </a:r>
          </a:p>
          <a:p>
            <a:pPr marL="740664" lvl="1" eaLnBrk="1" fontAlgn="auto" hangingPunct="1">
              <a:spcAft>
                <a:spcPts val="0"/>
              </a:spcAft>
              <a:buFont typeface="Wingdings"/>
              <a:buChar char=""/>
              <a:defRPr/>
            </a:pPr>
            <a:r>
              <a:rPr lang="en-US" dirty="0" smtClean="0">
                <a:sym typeface="Wingdings" pitchFamily="2" charset="2"/>
              </a:rPr>
              <a:t>No physics-driven requirements  (in </a:t>
            </a:r>
            <a:r>
              <a:rPr lang="en-US" dirty="0" err="1" smtClean="0">
                <a:sym typeface="Wingdings" pitchFamily="2" charset="2"/>
              </a:rPr>
              <a:t>hadron</a:t>
            </a:r>
            <a:r>
              <a:rPr lang="en-US" dirty="0" smtClean="0">
                <a:sym typeface="Wingdings" pitchFamily="2" charset="2"/>
              </a:rPr>
              <a:t> collider environment)</a:t>
            </a:r>
          </a:p>
          <a:p>
            <a:pPr marL="411480" eaLnBrk="1" fontAlgn="auto" hangingPunct="1">
              <a:spcAft>
                <a:spcPts val="0"/>
              </a:spcAft>
              <a:buFont typeface="Wingdings"/>
              <a:buChar char=""/>
              <a:defRPr/>
            </a:pPr>
            <a:r>
              <a:rPr lang="en-US" dirty="0" smtClean="0">
                <a:sym typeface="Wingdings" pitchFamily="2" charset="2"/>
              </a:rPr>
              <a:t>Major advances in the detectors technology/enabling technologies:</a:t>
            </a:r>
          </a:p>
          <a:p>
            <a:pPr marL="740664" lvl="1" eaLnBrk="1" fontAlgn="auto" hangingPunct="1">
              <a:spcAft>
                <a:spcPts val="0"/>
              </a:spcAft>
              <a:buFont typeface="Wingdings"/>
              <a:buChar char=""/>
              <a:defRPr/>
            </a:pPr>
            <a:r>
              <a:rPr lang="en-US" dirty="0" smtClean="0">
                <a:sym typeface="Wingdings" pitchFamily="2" charset="2"/>
              </a:rPr>
              <a:t>High density scintillating crystals/glasses (</a:t>
            </a:r>
            <a:r>
              <a:rPr lang="en-US" dirty="0" smtClean="0">
                <a:latin typeface="Symbol" pitchFamily="18" charset="2"/>
                <a:sym typeface="Wingdings" pitchFamily="2" charset="2"/>
              </a:rPr>
              <a:t>l</a:t>
            </a:r>
            <a:r>
              <a:rPr lang="en-US" dirty="0" smtClean="0">
                <a:sym typeface="Wingdings" pitchFamily="2" charset="2"/>
              </a:rPr>
              <a:t>~20 cm)</a:t>
            </a:r>
          </a:p>
          <a:p>
            <a:pPr marL="740664" lvl="1" eaLnBrk="1" fontAlgn="auto" hangingPunct="1">
              <a:spcAft>
                <a:spcPts val="0"/>
              </a:spcAft>
              <a:buFont typeface="Wingdings"/>
              <a:buChar char=""/>
              <a:defRPr/>
            </a:pPr>
            <a:r>
              <a:rPr lang="en-US" dirty="0" smtClean="0">
                <a:sym typeface="Wingdings" pitchFamily="2" charset="2"/>
              </a:rPr>
              <a:t>‘Silicon Photomultipliers’ ~ robust compact, inexpensive</a:t>
            </a:r>
            <a:endParaRPr lang="en-US" dirty="0" smtClean="0"/>
          </a:p>
        </p:txBody>
      </p:sp>
      <p:sp>
        <p:nvSpPr>
          <p:cNvPr id="13316" name="Footer Placeholder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latin typeface="Arial" pitchFamily="34" charset="0"/>
            </a:endParaRPr>
          </a:p>
        </p:txBody>
      </p:sp>
      <p:sp>
        <p:nvSpPr>
          <p:cNvPr id="13317"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CF6E376-CE93-445F-879A-7563A2A67CBC}" type="slidenum">
              <a:rPr lang="en-US" smtClean="0">
                <a:latin typeface="Arial" pitchFamily="34" charset="0"/>
              </a:rPr>
              <a:pPr/>
              <a:t>10</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0"/>
            <a:ext cx="8229600" cy="1143000"/>
          </a:xfrm>
        </p:spPr>
        <p:txBody>
          <a:bodyPr>
            <a:normAutofit/>
          </a:bodyPr>
          <a:lstStyle/>
          <a:p>
            <a:pPr eaLnBrk="1" fontAlgn="auto" hangingPunct="1">
              <a:spcAft>
                <a:spcPts val="0"/>
              </a:spcAft>
              <a:defRPr/>
            </a:pPr>
            <a:r>
              <a:rPr lang="en-US" dirty="0" smtClean="0">
                <a:solidFill>
                  <a:schemeClr val="accent4">
                    <a:lumMod val="20000"/>
                    <a:lumOff val="80000"/>
                  </a:schemeClr>
                </a:solidFill>
              </a:rPr>
              <a:t>TAHCAL</a:t>
            </a:r>
            <a:r>
              <a:rPr smtClean="0">
                <a:solidFill>
                  <a:schemeClr val="accent4">
                    <a:lumMod val="20000"/>
                    <a:lumOff val="80000"/>
                  </a:schemeClr>
                </a:solidFill>
              </a:rPr>
              <a:t> Simulation and Analysis</a:t>
            </a:r>
          </a:p>
        </p:txBody>
      </p:sp>
      <p:sp>
        <p:nvSpPr>
          <p:cNvPr id="3" name="Content Placeholder 2"/>
          <p:cNvSpPr>
            <a:spLocks noGrp="1"/>
          </p:cNvSpPr>
          <p:nvPr>
            <p:ph idx="1"/>
          </p:nvPr>
        </p:nvSpPr>
        <p:spPr>
          <a:xfrm>
            <a:off x="457200" y="1143000"/>
            <a:ext cx="8686800" cy="5562600"/>
          </a:xfrm>
        </p:spPr>
        <p:txBody>
          <a:bodyPr rtlCol="0">
            <a:normAutofit lnSpcReduction="10000"/>
          </a:bodyPr>
          <a:lstStyle/>
          <a:p>
            <a:pPr marL="411480" eaLnBrk="1" fontAlgn="auto" hangingPunct="1">
              <a:spcAft>
                <a:spcPts val="0"/>
              </a:spcAft>
              <a:buFont typeface="Arial" pitchFamily="34" charset="0"/>
              <a:buChar char="•"/>
              <a:defRPr/>
            </a:pPr>
            <a:r>
              <a:rPr lang="en-US" sz="1800" dirty="0" smtClean="0"/>
              <a:t>Optical calorimeter option in SLIC (H. Wenzel, </a:t>
            </a:r>
            <a:r>
              <a:rPr lang="en-US" sz="1800" dirty="0" err="1" smtClean="0"/>
              <a:t>Fermilab</a:t>
            </a:r>
            <a:r>
              <a:rPr lang="en-US" sz="1800" dirty="0" smtClean="0"/>
              <a:t>)</a:t>
            </a:r>
          </a:p>
          <a:p>
            <a:pPr marL="740092" lvl="1" eaLnBrk="1" fontAlgn="auto" hangingPunct="1">
              <a:spcAft>
                <a:spcPts val="0"/>
              </a:spcAft>
              <a:buFont typeface="Arial" pitchFamily="34" charset="0"/>
              <a:buChar char="•"/>
              <a:defRPr/>
            </a:pPr>
            <a:r>
              <a:rPr lang="en-US" sz="1800" dirty="0" smtClean="0"/>
              <a:t>“Test beam” calorimeter: 1 x 1 x 3 m</a:t>
            </a:r>
            <a:r>
              <a:rPr lang="en-US" sz="1800" baseline="30000" dirty="0" smtClean="0"/>
              <a:t>3</a:t>
            </a:r>
            <a:r>
              <a:rPr lang="en-US" sz="1800" dirty="0" smtClean="0"/>
              <a:t> volume subdivided into 1 cm</a:t>
            </a:r>
            <a:r>
              <a:rPr lang="en-US" sz="1800" baseline="30000" dirty="0" smtClean="0"/>
              <a:t>3</a:t>
            </a:r>
            <a:r>
              <a:rPr lang="en-US" sz="1800" dirty="0" smtClean="0"/>
              <a:t> ‘crystals’ </a:t>
            </a:r>
          </a:p>
          <a:p>
            <a:pPr marL="740092" lvl="1" eaLnBrk="1" fontAlgn="auto" hangingPunct="1">
              <a:spcAft>
                <a:spcPts val="0"/>
              </a:spcAft>
              <a:buFont typeface="Arial" pitchFamily="34" charset="0"/>
              <a:buChar char="•"/>
              <a:defRPr/>
            </a:pPr>
            <a:r>
              <a:rPr lang="en-US" sz="1800" dirty="0" err="1" smtClean="0"/>
              <a:t>SiD</a:t>
            </a:r>
            <a:r>
              <a:rPr lang="en-US" sz="1800" dirty="0" smtClean="0"/>
              <a:t> detector, version 1 (‘thin’)</a:t>
            </a:r>
          </a:p>
          <a:p>
            <a:pPr marL="411480" eaLnBrk="1" fontAlgn="auto" hangingPunct="1">
              <a:spcAft>
                <a:spcPts val="0"/>
              </a:spcAft>
              <a:buFont typeface="Arial" pitchFamily="34" charset="0"/>
              <a:buChar char="•"/>
              <a:defRPr/>
            </a:pPr>
            <a:r>
              <a:rPr lang="en-US" sz="1800" dirty="0" smtClean="0"/>
              <a:t>Crystals composed of various materials (elements or isotopes) at fixed density of 8 g/cm</a:t>
            </a:r>
            <a:r>
              <a:rPr lang="en-US" sz="1800" baseline="30000" dirty="0" smtClean="0"/>
              <a:t>3</a:t>
            </a:r>
          </a:p>
          <a:p>
            <a:pPr marL="411480" eaLnBrk="1" fontAlgn="auto" hangingPunct="1">
              <a:spcAft>
                <a:spcPts val="0"/>
              </a:spcAft>
              <a:buFont typeface="Arial" pitchFamily="34" charset="0"/>
              <a:buChar char="•"/>
              <a:defRPr/>
            </a:pPr>
            <a:r>
              <a:rPr lang="en-US" sz="1800" dirty="0" smtClean="0"/>
              <a:t>Optical properties characterized by the refractive index n (relevant for Cherenkov)</a:t>
            </a:r>
          </a:p>
          <a:p>
            <a:pPr marL="411480" eaLnBrk="1" fontAlgn="auto" hangingPunct="1">
              <a:spcAft>
                <a:spcPts val="0"/>
              </a:spcAft>
              <a:buFont typeface="Arial" pitchFamily="34" charset="0"/>
              <a:buChar char="•"/>
              <a:defRPr/>
            </a:pPr>
            <a:r>
              <a:rPr lang="en-US" sz="1800" dirty="0" smtClean="0"/>
              <a:t>All scintillation (==ionization) and Cherenkov light summed up from the entire volume. Total information about an event reduced to two variables : S and C.</a:t>
            </a:r>
          </a:p>
          <a:p>
            <a:pPr marL="411480" eaLnBrk="1" fontAlgn="auto" hangingPunct="1">
              <a:spcAft>
                <a:spcPts val="0"/>
              </a:spcAft>
              <a:buFont typeface="Arial" pitchFamily="34" charset="0"/>
              <a:buChar char="•"/>
              <a:defRPr/>
            </a:pPr>
            <a:r>
              <a:rPr lang="en-US" sz="1800" dirty="0" smtClean="0"/>
              <a:t>Completely automatic reconstruction, no tuning/optimization. No use of the spatial distribution information (yet). </a:t>
            </a:r>
          </a:p>
          <a:p>
            <a:pPr marL="411480" eaLnBrk="1" fontAlgn="auto" hangingPunct="1">
              <a:spcAft>
                <a:spcPts val="0"/>
              </a:spcAft>
              <a:buFont typeface="Arial" pitchFamily="34" charset="0"/>
              <a:buChar char="•"/>
              <a:defRPr/>
            </a:pPr>
            <a:r>
              <a:rPr lang="en-US" sz="1800" dirty="0" smtClean="0"/>
              <a:t>“Test beam” analysis (K. </a:t>
            </a:r>
            <a:r>
              <a:rPr lang="en-US" sz="1800" dirty="0" err="1" smtClean="0"/>
              <a:t>Genser</a:t>
            </a:r>
            <a:r>
              <a:rPr lang="en-US" sz="1800" dirty="0" smtClean="0"/>
              <a:t>/</a:t>
            </a:r>
            <a:r>
              <a:rPr lang="en-US" sz="1800" dirty="0" err="1" smtClean="0"/>
              <a:t>Fermilab</a:t>
            </a:r>
            <a:r>
              <a:rPr lang="en-US" sz="1800" dirty="0" smtClean="0"/>
              <a:t>): physics principles, linearity and resolution</a:t>
            </a:r>
          </a:p>
          <a:p>
            <a:pPr marL="411480" eaLnBrk="1" fontAlgn="auto" hangingPunct="1">
              <a:spcAft>
                <a:spcPts val="0"/>
              </a:spcAft>
              <a:buFont typeface="Arial" pitchFamily="34" charset="0"/>
              <a:buChar char="•"/>
              <a:defRPr/>
            </a:pPr>
            <a:r>
              <a:rPr lang="en-US" sz="1800" dirty="0" smtClean="0"/>
              <a:t>“</a:t>
            </a:r>
            <a:r>
              <a:rPr lang="en-US" sz="1800" dirty="0" err="1" smtClean="0"/>
              <a:t>SiD</a:t>
            </a:r>
            <a:r>
              <a:rPr lang="en-US" sz="1800" dirty="0" smtClean="0"/>
              <a:t>” analysis (A. </a:t>
            </a:r>
            <a:r>
              <a:rPr lang="en-US" sz="1800" dirty="0" err="1" smtClean="0"/>
              <a:t>Driutti</a:t>
            </a:r>
            <a:r>
              <a:rPr lang="en-US" sz="1800" dirty="0" smtClean="0"/>
              <a:t>, G. </a:t>
            </a:r>
            <a:r>
              <a:rPr lang="en-US" sz="1800" dirty="0" err="1" smtClean="0"/>
              <a:t>Pauletta</a:t>
            </a:r>
            <a:r>
              <a:rPr lang="en-US" sz="1800" dirty="0" smtClean="0"/>
              <a:t>/Udine): containment, leakage fluctuations and their mitigation</a:t>
            </a:r>
          </a:p>
          <a:p>
            <a:pPr marL="411480" eaLnBrk="1" fontAlgn="auto" hangingPunct="1">
              <a:spcAft>
                <a:spcPts val="0"/>
              </a:spcAft>
              <a:buFont typeface="Arial" pitchFamily="34" charset="0"/>
              <a:buChar char="•"/>
              <a:defRPr/>
            </a:pPr>
            <a:r>
              <a:rPr lang="en-US" sz="1800" dirty="0" smtClean="0"/>
              <a:t>Very early stages, much room for refinements and improvements.</a:t>
            </a:r>
          </a:p>
        </p:txBody>
      </p:sp>
      <p:sp>
        <p:nvSpPr>
          <p:cNvPr id="14340"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latin typeface="Arial" pitchFamily="34" charset="0"/>
            </a:endParaRPr>
          </a:p>
        </p:txBody>
      </p:sp>
      <p:sp>
        <p:nvSpPr>
          <p:cNvPr id="14341"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5325A39-3FA7-4109-AD31-79E42C643B2A}" type="slidenum">
              <a:rPr lang="en-US" smtClean="0">
                <a:latin typeface="Arial" pitchFamily="34" charset="0"/>
              </a:rPr>
              <a:pPr/>
              <a:t>11</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924800" cy="914400"/>
          </a:xfrm>
        </p:spPr>
        <p:txBody>
          <a:bodyPr/>
          <a:lstStyle/>
          <a:p>
            <a:pPr eaLnBrk="1" hangingPunct="1">
              <a:defRPr/>
            </a:pPr>
            <a:r>
              <a:rPr lang="en-US" sz="3600" dirty="0" smtClean="0"/>
              <a:t>Physics Principles of High </a:t>
            </a:r>
            <a:r>
              <a:rPr lang="en-US" sz="3600" dirty="0" err="1" smtClean="0"/>
              <a:t>Resoluion</a:t>
            </a:r>
            <a:r>
              <a:rPr lang="en-US" sz="3600" dirty="0" smtClean="0"/>
              <a:t>, Total Absorption </a:t>
            </a:r>
            <a:r>
              <a:rPr lang="en-US" sz="3600" dirty="0" err="1" smtClean="0"/>
              <a:t>Calorimetry</a:t>
            </a:r>
            <a:endParaRPr lang="en-US" sz="3600" dirty="0"/>
          </a:p>
        </p:txBody>
      </p:sp>
      <p:sp>
        <p:nvSpPr>
          <p:cNvPr id="15363" name="Content Placeholder 6"/>
          <p:cNvSpPr>
            <a:spLocks noGrp="1"/>
          </p:cNvSpPr>
          <p:nvPr>
            <p:ph idx="1"/>
          </p:nvPr>
        </p:nvSpPr>
        <p:spPr/>
        <p:txBody>
          <a:bodyPr/>
          <a:lstStyle/>
          <a:p>
            <a:pPr eaLnBrk="1" hangingPunct="1"/>
            <a:r>
              <a:rPr lang="en-US" sz="2000" dirty="0" smtClean="0"/>
              <a:t>Total absorption: no sampling fluctuations and other sampling–related </a:t>
            </a:r>
            <a:r>
              <a:rPr lang="en-US" sz="2000" dirty="0" err="1" smtClean="0"/>
              <a:t>contrubtions</a:t>
            </a:r>
            <a:r>
              <a:rPr lang="en-US" sz="2000" dirty="0" smtClean="0"/>
              <a:t>. The dominant contribution to resolution: fluctuations of nuclear binding energy losses.</a:t>
            </a:r>
          </a:p>
          <a:p>
            <a:pPr eaLnBrk="1" hangingPunct="1"/>
            <a:r>
              <a:rPr lang="en-US" sz="2000" dirty="0" smtClean="0"/>
              <a:t>Cherenkov-to-scintillation ratio a sensitive measure of the fraction of energy lost for binding energy:</a:t>
            </a:r>
          </a:p>
          <a:p>
            <a:pPr lvl="1" eaLnBrk="1" hangingPunct="1"/>
            <a:r>
              <a:rPr lang="en-US" sz="2000" dirty="0" smtClean="0"/>
              <a:t>Electromagnetic (</a:t>
            </a:r>
            <a:r>
              <a:rPr lang="en-US" sz="2000" dirty="0" err="1" smtClean="0">
                <a:latin typeface="Symbol" pitchFamily="18" charset="2"/>
              </a:rPr>
              <a:t>p</a:t>
            </a:r>
            <a:r>
              <a:rPr lang="en-US" sz="2000" baseline="30000" dirty="0" err="1" smtClean="0"/>
              <a:t>o</a:t>
            </a:r>
            <a:r>
              <a:rPr lang="en-US" sz="2000" dirty="0" smtClean="0"/>
              <a:t>) showers do not break nuclei AND produce large amount of Cherenkov light (C/S~1)</a:t>
            </a:r>
          </a:p>
          <a:p>
            <a:pPr lvl="1" eaLnBrk="1" hangingPunct="1"/>
            <a:r>
              <a:rPr lang="en-US" sz="2000" dirty="0" smtClean="0"/>
              <a:t>Large ‘missing’ energy &lt;-&gt; large number of broken nuclei &lt;-&gt; small amount of energy in a form of highly relativistic particles &lt;-&gt; small C/S ratio</a:t>
            </a:r>
          </a:p>
          <a:p>
            <a:pPr lvl="1" eaLnBrk="1" hangingPunct="1"/>
            <a:r>
              <a:rPr lang="en-US" sz="2000" dirty="0" smtClean="0"/>
              <a:t>Low amount of ‘missing’ energy  &lt;-&gt; small number of nuclei &lt;-&gt; large amount of energy in a form of EM showers &lt;-&gt;  C/S ratio close to 1</a:t>
            </a:r>
          </a:p>
          <a:p>
            <a:pPr eaLnBrk="1" hangingPunct="1">
              <a:buFont typeface="Wingdings" pitchFamily="2" charset="2"/>
              <a:buNone/>
            </a:pPr>
            <a:endParaRPr lang="en-US" sz="1800" dirty="0" smtClean="0"/>
          </a:p>
          <a:p>
            <a:pPr eaLnBrk="1" hangingPunct="1"/>
            <a:endParaRPr lang="en-US" sz="1800" dirty="0" smtClean="0"/>
          </a:p>
        </p:txBody>
      </p:sp>
      <p:sp>
        <p:nvSpPr>
          <p:cNvPr id="15364" name="Footer Placeholder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latin typeface="Arial" pitchFamily="34" charset="0"/>
            </a:endParaRPr>
          </a:p>
        </p:txBody>
      </p:sp>
      <p:sp>
        <p:nvSpPr>
          <p:cNvPr id="15365"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AE45646-6F40-45A2-85FE-E0D8D992BE24}" type="slidenum">
              <a:rPr lang="en-US" smtClean="0">
                <a:latin typeface="Arial" pitchFamily="34" charset="0"/>
              </a:rPr>
              <a:pPr/>
              <a:t>12</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914400"/>
          </a:xfrm>
        </p:spPr>
        <p:txBody>
          <a:bodyPr/>
          <a:lstStyle/>
          <a:p>
            <a:pPr eaLnBrk="1" hangingPunct="1">
              <a:defRPr/>
            </a:pPr>
            <a:r>
              <a:rPr lang="en-US" sz="3600" dirty="0" smtClean="0"/>
              <a:t>Mechanics of Dual Readout Correction</a:t>
            </a:r>
            <a:endParaRPr lang="en-US" sz="3600" dirty="0"/>
          </a:p>
        </p:txBody>
      </p:sp>
      <p:pic>
        <p:nvPicPr>
          <p:cNvPr id="16387" name="Content Placeholder 7" descr="chercal_correction_study_100GeV_global_c01.png"/>
          <p:cNvPicPr>
            <a:picLocks noGrp="1" noChangeAspect="1"/>
          </p:cNvPicPr>
          <p:nvPr>
            <p:ph idx="1"/>
          </p:nvPr>
        </p:nvPicPr>
        <p:blipFill>
          <a:blip r:embed="rId3" cstate="print"/>
          <a:srcRect/>
          <a:stretch>
            <a:fillRect/>
          </a:stretch>
        </p:blipFill>
        <p:spPr>
          <a:xfrm>
            <a:off x="1981200" y="2209800"/>
            <a:ext cx="3276600" cy="3144838"/>
          </a:xfrm>
        </p:spPr>
      </p:pic>
      <p:sp>
        <p:nvSpPr>
          <p:cNvPr id="16388" name="Footer Placeholder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latin typeface="Arial" pitchFamily="34" charset="0"/>
            </a:endParaRPr>
          </a:p>
        </p:txBody>
      </p:sp>
      <p:sp>
        <p:nvSpPr>
          <p:cNvPr id="16389"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9C5A8A0-603C-47A6-BC80-87586E4A041D}" type="slidenum">
              <a:rPr lang="en-US" smtClean="0">
                <a:latin typeface="Arial" pitchFamily="34" charset="0"/>
              </a:rPr>
              <a:pPr/>
              <a:t>13</a:t>
            </a:fld>
            <a:endParaRPr lang="en-US" smtClean="0">
              <a:latin typeface="Arial" pitchFamily="34" charset="0"/>
            </a:endParaRPr>
          </a:p>
        </p:txBody>
      </p:sp>
      <p:sp>
        <p:nvSpPr>
          <p:cNvPr id="9" name="TextBox 8"/>
          <p:cNvSpPr txBox="1"/>
          <p:nvPr/>
        </p:nvSpPr>
        <p:spPr>
          <a:xfrm>
            <a:off x="1066800" y="2209800"/>
            <a:ext cx="738664" cy="3319178"/>
          </a:xfrm>
          <a:prstGeom prst="rect">
            <a:avLst/>
          </a:prstGeom>
          <a:noFill/>
        </p:spPr>
        <p:txBody>
          <a:bodyPr vert="vert270" wrap="none">
            <a:spAutoFit/>
          </a:bodyPr>
          <a:lstStyle/>
          <a:p>
            <a:pPr>
              <a:defRPr/>
            </a:pPr>
            <a:r>
              <a:rPr lang="en-US" dirty="0">
                <a:latin typeface="+mn-lt"/>
              </a:rPr>
              <a:t>S(</a:t>
            </a:r>
            <a:r>
              <a:rPr lang="en-US" dirty="0" err="1">
                <a:latin typeface="+mn-lt"/>
              </a:rPr>
              <a:t>cintillation</a:t>
            </a:r>
            <a:r>
              <a:rPr lang="en-US" dirty="0">
                <a:latin typeface="+mn-lt"/>
              </a:rPr>
              <a:t>)/B(</a:t>
            </a:r>
            <a:r>
              <a:rPr lang="en-US" dirty="0" err="1">
                <a:latin typeface="+mn-lt"/>
              </a:rPr>
              <a:t>eam</a:t>
            </a:r>
            <a:r>
              <a:rPr lang="en-US" dirty="0">
                <a:latin typeface="+mn-lt"/>
              </a:rPr>
              <a:t> Energy)</a:t>
            </a:r>
          </a:p>
          <a:p>
            <a:pPr>
              <a:defRPr/>
            </a:pPr>
            <a:r>
              <a:rPr lang="en-US" dirty="0">
                <a:latin typeface="+mn-lt"/>
              </a:rPr>
              <a:t>= fraction of energy detected</a:t>
            </a:r>
          </a:p>
        </p:txBody>
      </p:sp>
      <p:sp>
        <p:nvSpPr>
          <p:cNvPr id="10" name="TextBox 9"/>
          <p:cNvSpPr txBox="1"/>
          <p:nvPr/>
        </p:nvSpPr>
        <p:spPr>
          <a:xfrm>
            <a:off x="2590800" y="5562600"/>
            <a:ext cx="2743200" cy="369888"/>
          </a:xfrm>
          <a:prstGeom prst="rect">
            <a:avLst/>
          </a:prstGeom>
          <a:noFill/>
        </p:spPr>
        <p:txBody>
          <a:bodyPr>
            <a:spAutoFit/>
          </a:bodyPr>
          <a:lstStyle/>
          <a:p>
            <a:pPr>
              <a:defRPr/>
            </a:pPr>
            <a:r>
              <a:rPr lang="en-US" dirty="0">
                <a:latin typeface="+mn-lt"/>
              </a:rPr>
              <a:t>Cherenkov/Scintillation</a:t>
            </a:r>
          </a:p>
        </p:txBody>
      </p:sp>
      <p:sp>
        <p:nvSpPr>
          <p:cNvPr id="11" name="TextBox 10"/>
          <p:cNvSpPr txBox="1"/>
          <p:nvPr/>
        </p:nvSpPr>
        <p:spPr>
          <a:xfrm>
            <a:off x="5638800" y="2514600"/>
            <a:ext cx="2819400" cy="646113"/>
          </a:xfrm>
          <a:prstGeom prst="rect">
            <a:avLst/>
          </a:prstGeom>
          <a:noFill/>
        </p:spPr>
        <p:txBody>
          <a:bodyPr>
            <a:spAutoFit/>
          </a:bodyPr>
          <a:lstStyle/>
          <a:p>
            <a:pPr>
              <a:defRPr/>
            </a:pPr>
            <a:r>
              <a:rPr lang="en-US" dirty="0" err="1">
                <a:solidFill>
                  <a:srgbClr val="FF0000"/>
                </a:solidFill>
                <a:latin typeface="Symbol" pitchFamily="18" charset="2"/>
              </a:rPr>
              <a:t>p</a:t>
            </a:r>
            <a:r>
              <a:rPr lang="en-US" baseline="30000" dirty="0" err="1">
                <a:solidFill>
                  <a:srgbClr val="FF0000"/>
                </a:solidFill>
                <a:latin typeface="+mn-lt"/>
              </a:rPr>
              <a:t>o</a:t>
            </a:r>
            <a:r>
              <a:rPr lang="en-US" dirty="0">
                <a:solidFill>
                  <a:srgbClr val="FF0000"/>
                </a:solidFill>
                <a:latin typeface="+mn-lt"/>
              </a:rPr>
              <a:t>-rich showers: almost all energy detected </a:t>
            </a:r>
          </a:p>
        </p:txBody>
      </p:sp>
      <p:cxnSp>
        <p:nvCxnSpPr>
          <p:cNvPr id="13" name="Straight Arrow Connector 12"/>
          <p:cNvCxnSpPr/>
          <p:nvPr/>
        </p:nvCxnSpPr>
        <p:spPr>
          <a:xfrm rot="10800000" flipV="1">
            <a:off x="4419600" y="2819400"/>
            <a:ext cx="11430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715000" y="3276600"/>
            <a:ext cx="2819400" cy="646113"/>
          </a:xfrm>
          <a:prstGeom prst="rect">
            <a:avLst/>
          </a:prstGeom>
          <a:noFill/>
        </p:spPr>
        <p:txBody>
          <a:bodyPr>
            <a:spAutoFit/>
          </a:bodyPr>
          <a:lstStyle/>
          <a:p>
            <a:pPr>
              <a:defRPr/>
            </a:pPr>
            <a:r>
              <a:rPr lang="en-US" dirty="0" err="1">
                <a:solidFill>
                  <a:schemeClr val="accent4"/>
                </a:solidFill>
                <a:latin typeface="Symbol" pitchFamily="18" charset="2"/>
              </a:rPr>
              <a:t>p</a:t>
            </a:r>
            <a:r>
              <a:rPr lang="en-US" baseline="30000" dirty="0" err="1">
                <a:solidFill>
                  <a:schemeClr val="accent4"/>
                </a:solidFill>
                <a:latin typeface="+mn-lt"/>
              </a:rPr>
              <a:t>o</a:t>
            </a:r>
            <a:r>
              <a:rPr lang="en-US" dirty="0">
                <a:solidFill>
                  <a:schemeClr val="accent4"/>
                </a:solidFill>
                <a:latin typeface="+mn-lt"/>
              </a:rPr>
              <a:t>-poor showers: ~85% of the energy detected </a:t>
            </a:r>
          </a:p>
        </p:txBody>
      </p:sp>
      <p:cxnSp>
        <p:nvCxnSpPr>
          <p:cNvPr id="17" name="Straight Arrow Connector 16"/>
          <p:cNvCxnSpPr/>
          <p:nvPr/>
        </p:nvCxnSpPr>
        <p:spPr>
          <a:xfrm rot="10800000" flipV="1">
            <a:off x="3733800" y="3657600"/>
            <a:ext cx="1905000" cy="76200"/>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562600" y="4191000"/>
            <a:ext cx="3352800" cy="1754326"/>
          </a:xfrm>
          <a:prstGeom prst="rect">
            <a:avLst/>
          </a:prstGeom>
          <a:noFill/>
        </p:spPr>
        <p:txBody>
          <a:bodyPr>
            <a:spAutoFit/>
          </a:bodyPr>
          <a:lstStyle/>
          <a:p>
            <a:pPr>
              <a:buFont typeface="Arial" pitchFamily="34" charset="0"/>
              <a:buChar char="•"/>
              <a:defRPr/>
            </a:pPr>
            <a:r>
              <a:rPr lang="en-US" dirty="0">
                <a:latin typeface="+mn-lt"/>
              </a:rPr>
              <a:t> Use C/S to correct every shower</a:t>
            </a:r>
          </a:p>
          <a:p>
            <a:pPr>
              <a:buFont typeface="Arial" pitchFamily="34" charset="0"/>
              <a:buChar char="•"/>
              <a:defRPr/>
            </a:pPr>
            <a:r>
              <a:rPr lang="en-US" dirty="0">
                <a:latin typeface="+mn-lt"/>
              </a:rPr>
              <a:t> The resulting resolution limited by the local width of the scatter plot</a:t>
            </a:r>
          </a:p>
          <a:p>
            <a:pPr>
              <a:defRPr/>
            </a:pPr>
            <a:r>
              <a:rPr lang="en-US" dirty="0" smtClean="0">
                <a:latin typeface="+mn-lt"/>
              </a:rPr>
              <a:t> </a:t>
            </a:r>
            <a:endParaRPr lang="en-US" dirty="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019800" y="5029200"/>
            <a:ext cx="29718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85800" y="2514600"/>
            <a:ext cx="22860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0" y="304800"/>
            <a:ext cx="7772400" cy="914400"/>
          </a:xfrm>
        </p:spPr>
        <p:txBody>
          <a:bodyPr/>
          <a:lstStyle/>
          <a:p>
            <a:pPr eaLnBrk="1" hangingPunct="1">
              <a:defRPr/>
            </a:pPr>
            <a:r>
              <a:rPr lang="en-US" dirty="0" smtClean="0"/>
              <a:t>TAHCAL at Work: Single Particle Measurement</a:t>
            </a:r>
            <a:endParaRPr lang="en-US" dirty="0"/>
          </a:p>
        </p:txBody>
      </p:sp>
      <p:pic>
        <p:nvPicPr>
          <p:cNvPr id="17411" name="Content Placeholder 5" descr="chercal_correction_study_100GeV_global_c02.png"/>
          <p:cNvPicPr>
            <a:picLocks noGrp="1" noChangeAspect="1"/>
          </p:cNvPicPr>
          <p:nvPr>
            <p:ph idx="1"/>
          </p:nvPr>
        </p:nvPicPr>
        <p:blipFill>
          <a:blip r:embed="rId3" cstate="print"/>
          <a:srcRect/>
          <a:stretch>
            <a:fillRect/>
          </a:stretch>
        </p:blipFill>
        <p:spPr>
          <a:xfrm>
            <a:off x="1524000" y="4191000"/>
            <a:ext cx="2106613" cy="2193925"/>
          </a:xfrm>
        </p:spPr>
      </p:pic>
      <p:sp>
        <p:nvSpPr>
          <p:cNvPr id="17412" name="Footer Placeholder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latin typeface="Arial" pitchFamily="34" charset="0"/>
            </a:endParaRPr>
          </a:p>
        </p:txBody>
      </p:sp>
      <p:sp>
        <p:nvSpPr>
          <p:cNvPr id="17413"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9096EAD-70AA-4248-B5DE-9D877E7F7BBE}" type="slidenum">
              <a:rPr lang="en-US" smtClean="0">
                <a:latin typeface="Arial" pitchFamily="34" charset="0"/>
              </a:rPr>
              <a:pPr/>
              <a:t>14</a:t>
            </a:fld>
            <a:endParaRPr lang="en-US" smtClean="0">
              <a:latin typeface="Arial" pitchFamily="34" charset="0"/>
            </a:endParaRPr>
          </a:p>
        </p:txBody>
      </p:sp>
      <p:pic>
        <p:nvPicPr>
          <p:cNvPr id="17414" name="Picture 6" descr="chercal_correction_study_100GeV_self_c01.png"/>
          <p:cNvPicPr>
            <a:picLocks noChangeAspect="1"/>
          </p:cNvPicPr>
          <p:nvPr/>
        </p:nvPicPr>
        <p:blipFill>
          <a:blip r:embed="rId4" cstate="print"/>
          <a:srcRect/>
          <a:stretch>
            <a:fillRect/>
          </a:stretch>
        </p:blipFill>
        <p:spPr bwMode="auto">
          <a:xfrm>
            <a:off x="3733800" y="4191000"/>
            <a:ext cx="2286000" cy="2193925"/>
          </a:xfrm>
          <a:prstGeom prst="rect">
            <a:avLst/>
          </a:prstGeom>
          <a:noFill/>
          <a:ln w="9525">
            <a:noFill/>
            <a:miter lim="800000"/>
            <a:headEnd/>
            <a:tailEnd/>
          </a:ln>
        </p:spPr>
      </p:pic>
      <p:pic>
        <p:nvPicPr>
          <p:cNvPr id="17415" name="Picture 7" descr="chercal_correction_study_100GeV_self_c03.png"/>
          <p:cNvPicPr>
            <a:picLocks noChangeAspect="1"/>
          </p:cNvPicPr>
          <p:nvPr/>
        </p:nvPicPr>
        <p:blipFill>
          <a:blip r:embed="rId5" cstate="print"/>
          <a:srcRect/>
          <a:stretch>
            <a:fillRect/>
          </a:stretch>
        </p:blipFill>
        <p:spPr bwMode="auto">
          <a:xfrm>
            <a:off x="3733800" y="1905000"/>
            <a:ext cx="2286000" cy="2193925"/>
          </a:xfrm>
          <a:prstGeom prst="rect">
            <a:avLst/>
          </a:prstGeom>
          <a:noFill/>
          <a:ln w="9525">
            <a:noFill/>
            <a:miter lim="800000"/>
            <a:headEnd/>
            <a:tailEnd/>
          </a:ln>
        </p:spPr>
      </p:pic>
      <p:sp>
        <p:nvSpPr>
          <p:cNvPr id="17416" name="Rectangle 9"/>
          <p:cNvSpPr>
            <a:spLocks noChangeArrowheads="1"/>
          </p:cNvSpPr>
          <p:nvPr/>
        </p:nvSpPr>
        <p:spPr bwMode="auto">
          <a:xfrm>
            <a:off x="4572000" y="6248400"/>
            <a:ext cx="415925" cy="246063"/>
          </a:xfrm>
          <a:prstGeom prst="rect">
            <a:avLst/>
          </a:prstGeom>
          <a:noFill/>
          <a:ln w="9525">
            <a:noFill/>
            <a:miter lim="800000"/>
            <a:headEnd/>
            <a:tailEnd/>
          </a:ln>
        </p:spPr>
        <p:txBody>
          <a:bodyPr wrap="none">
            <a:spAutoFit/>
          </a:bodyPr>
          <a:lstStyle/>
          <a:p>
            <a:r>
              <a:rPr lang="en-US" sz="1000">
                <a:solidFill>
                  <a:srgbClr val="FEB80A"/>
                </a:solidFill>
                <a:latin typeface="Comic Sans MS" pitchFamily="66" charset="0"/>
              </a:rPr>
              <a:t>C/S</a:t>
            </a:r>
          </a:p>
        </p:txBody>
      </p:sp>
      <p:sp>
        <p:nvSpPr>
          <p:cNvPr id="17417" name="Rectangle 10"/>
          <p:cNvSpPr>
            <a:spLocks noChangeArrowheads="1"/>
          </p:cNvSpPr>
          <p:nvPr/>
        </p:nvSpPr>
        <p:spPr bwMode="auto">
          <a:xfrm>
            <a:off x="4495800" y="3962400"/>
            <a:ext cx="419100" cy="246063"/>
          </a:xfrm>
          <a:prstGeom prst="rect">
            <a:avLst/>
          </a:prstGeom>
          <a:noFill/>
          <a:ln w="9525">
            <a:noFill/>
            <a:miter lim="800000"/>
            <a:headEnd/>
            <a:tailEnd/>
          </a:ln>
        </p:spPr>
        <p:txBody>
          <a:bodyPr wrap="none">
            <a:spAutoFit/>
          </a:bodyPr>
          <a:lstStyle/>
          <a:p>
            <a:r>
              <a:rPr lang="en-US" sz="1000" dirty="0">
                <a:solidFill>
                  <a:srgbClr val="FEB80A"/>
                </a:solidFill>
                <a:latin typeface="Comic Sans MS" pitchFamily="66" charset="0"/>
              </a:rPr>
              <a:t>S/B</a:t>
            </a:r>
          </a:p>
        </p:txBody>
      </p:sp>
      <p:sp>
        <p:nvSpPr>
          <p:cNvPr id="17418" name="Rectangle 11"/>
          <p:cNvSpPr>
            <a:spLocks noChangeArrowheads="1"/>
          </p:cNvSpPr>
          <p:nvPr/>
        </p:nvSpPr>
        <p:spPr bwMode="auto">
          <a:xfrm rot="-5400000">
            <a:off x="3571082" y="5039518"/>
            <a:ext cx="419100" cy="246063"/>
          </a:xfrm>
          <a:prstGeom prst="rect">
            <a:avLst/>
          </a:prstGeom>
          <a:noFill/>
          <a:ln w="9525">
            <a:noFill/>
            <a:miter lim="800000"/>
            <a:headEnd/>
            <a:tailEnd/>
          </a:ln>
        </p:spPr>
        <p:txBody>
          <a:bodyPr wrap="none">
            <a:spAutoFit/>
          </a:bodyPr>
          <a:lstStyle/>
          <a:p>
            <a:r>
              <a:rPr lang="en-US" sz="1000" dirty="0">
                <a:solidFill>
                  <a:srgbClr val="FEB80A"/>
                </a:solidFill>
                <a:latin typeface="Comic Sans MS" pitchFamily="66" charset="0"/>
              </a:rPr>
              <a:t>S/B</a:t>
            </a:r>
          </a:p>
        </p:txBody>
      </p:sp>
      <p:sp>
        <p:nvSpPr>
          <p:cNvPr id="17419" name="Rectangle 12"/>
          <p:cNvSpPr>
            <a:spLocks noChangeArrowheads="1"/>
          </p:cNvSpPr>
          <p:nvPr/>
        </p:nvSpPr>
        <p:spPr bwMode="auto">
          <a:xfrm rot="-5400000">
            <a:off x="3418682" y="5039518"/>
            <a:ext cx="419100" cy="246063"/>
          </a:xfrm>
          <a:prstGeom prst="rect">
            <a:avLst/>
          </a:prstGeom>
          <a:noFill/>
          <a:ln w="9525">
            <a:noFill/>
            <a:miter lim="800000"/>
            <a:headEnd/>
            <a:tailEnd/>
          </a:ln>
        </p:spPr>
        <p:txBody>
          <a:bodyPr wrap="none">
            <a:spAutoFit/>
          </a:bodyPr>
          <a:lstStyle/>
          <a:p>
            <a:r>
              <a:rPr lang="en-US" sz="1000" dirty="0">
                <a:solidFill>
                  <a:srgbClr val="FEB80A"/>
                </a:solidFill>
                <a:latin typeface="Comic Sans MS" pitchFamily="66" charset="0"/>
              </a:rPr>
              <a:t>S/B</a:t>
            </a:r>
          </a:p>
        </p:txBody>
      </p:sp>
      <p:sp>
        <p:nvSpPr>
          <p:cNvPr id="14" name="TextBox 13"/>
          <p:cNvSpPr txBox="1"/>
          <p:nvPr/>
        </p:nvSpPr>
        <p:spPr>
          <a:xfrm>
            <a:off x="762000" y="1752600"/>
            <a:ext cx="2819400" cy="2308324"/>
          </a:xfrm>
          <a:prstGeom prst="rect">
            <a:avLst/>
          </a:prstGeom>
          <a:noFill/>
        </p:spPr>
        <p:txBody>
          <a:bodyPr wrap="square">
            <a:spAutoFit/>
          </a:bodyPr>
          <a:lstStyle/>
          <a:p>
            <a:pPr>
              <a:buFont typeface="Arial" pitchFamily="34" charset="0"/>
              <a:buChar char="•"/>
              <a:defRPr/>
            </a:pPr>
            <a:r>
              <a:rPr lang="en-US" dirty="0">
                <a:latin typeface="+mn-lt"/>
              </a:rPr>
              <a:t>100 </a:t>
            </a:r>
            <a:r>
              <a:rPr lang="en-US" dirty="0" err="1">
                <a:latin typeface="+mn-lt"/>
              </a:rPr>
              <a:t>GeV</a:t>
            </a:r>
            <a:r>
              <a:rPr lang="en-US" dirty="0">
                <a:latin typeface="+mn-lt"/>
              </a:rPr>
              <a:t> </a:t>
            </a:r>
            <a:r>
              <a:rPr lang="en-US" dirty="0">
                <a:latin typeface="Symbol" pitchFamily="18" charset="2"/>
              </a:rPr>
              <a:t>p</a:t>
            </a:r>
            <a:r>
              <a:rPr lang="en-US" dirty="0">
                <a:latin typeface="+mn-lt"/>
              </a:rPr>
              <a:t>-</a:t>
            </a:r>
          </a:p>
          <a:p>
            <a:pPr>
              <a:buFont typeface="Arial" pitchFamily="34" charset="0"/>
              <a:buChar char="•"/>
              <a:defRPr/>
            </a:pPr>
            <a:r>
              <a:rPr lang="en-US" dirty="0">
                <a:latin typeface="+mn-lt"/>
              </a:rPr>
              <a:t> Full Geant4 </a:t>
            </a:r>
            <a:r>
              <a:rPr lang="en-US" dirty="0" smtClean="0">
                <a:latin typeface="+mn-lt"/>
              </a:rPr>
              <a:t>simulation</a:t>
            </a:r>
          </a:p>
          <a:p>
            <a:pPr>
              <a:buFont typeface="Arial" pitchFamily="34" charset="0"/>
              <a:buChar char="•"/>
              <a:defRPr/>
            </a:pPr>
            <a:endParaRPr lang="en-US" dirty="0">
              <a:latin typeface="+mn-lt"/>
            </a:endParaRPr>
          </a:p>
          <a:p>
            <a:pPr>
              <a:buFont typeface="Arial" pitchFamily="34" charset="0"/>
              <a:buChar char="•"/>
              <a:defRPr/>
            </a:pPr>
            <a:r>
              <a:rPr lang="en-US" dirty="0">
                <a:solidFill>
                  <a:srgbClr val="FFFF00"/>
                </a:solidFill>
                <a:latin typeface="Arial" charset="0"/>
              </a:rPr>
              <a:t> Raw (uncorrected)</a:t>
            </a:r>
            <a:endParaRPr lang="en-US" dirty="0">
              <a:solidFill>
                <a:srgbClr val="FFFF00"/>
              </a:solidFill>
              <a:latin typeface="+mn-lt"/>
            </a:endParaRPr>
          </a:p>
          <a:p>
            <a:pPr>
              <a:defRPr/>
            </a:pPr>
            <a:r>
              <a:rPr lang="en-US" dirty="0">
                <a:solidFill>
                  <a:srgbClr val="FFFF00"/>
                </a:solidFill>
                <a:latin typeface="+mn-lt"/>
              </a:rPr>
              <a:t> </a:t>
            </a:r>
            <a:r>
              <a:rPr lang="en-US" dirty="0" smtClean="0">
                <a:solidFill>
                  <a:srgbClr val="FFFF00"/>
                </a:solidFill>
                <a:latin typeface="+mn-lt"/>
              </a:rPr>
              <a:t> </a:t>
            </a:r>
            <a:r>
              <a:rPr lang="en-US" dirty="0" smtClean="0">
                <a:solidFill>
                  <a:srgbClr val="FFFF00"/>
                </a:solidFill>
                <a:latin typeface="Symbol" pitchFamily="18" charset="2"/>
              </a:rPr>
              <a:t>D</a:t>
            </a:r>
            <a:r>
              <a:rPr lang="en-US" dirty="0" smtClean="0">
                <a:solidFill>
                  <a:srgbClr val="FFFF00"/>
                </a:solidFill>
                <a:latin typeface="+mn-lt"/>
              </a:rPr>
              <a:t>E/E </a:t>
            </a:r>
            <a:r>
              <a:rPr lang="en-US" dirty="0">
                <a:solidFill>
                  <a:srgbClr val="FFFF00"/>
                </a:solidFill>
                <a:latin typeface="+mn-lt"/>
              </a:rPr>
              <a:t>~ 3.3%</a:t>
            </a:r>
          </a:p>
          <a:p>
            <a:pPr>
              <a:buFont typeface="Arial" pitchFamily="34" charset="0"/>
              <a:buChar char="•"/>
              <a:defRPr/>
            </a:pPr>
            <a:r>
              <a:rPr lang="en-US" dirty="0">
                <a:solidFill>
                  <a:srgbClr val="FFFF00"/>
                </a:solidFill>
                <a:latin typeface="+mn-lt"/>
              </a:rPr>
              <a:t> </a:t>
            </a:r>
            <a:endParaRPr lang="en-US" dirty="0" smtClean="0">
              <a:solidFill>
                <a:srgbClr val="FFFF00"/>
              </a:solidFill>
              <a:latin typeface="+mn-lt"/>
            </a:endParaRPr>
          </a:p>
          <a:p>
            <a:pPr>
              <a:buFont typeface="Arial" pitchFamily="34" charset="0"/>
              <a:buChar char="•"/>
              <a:defRPr/>
            </a:pPr>
            <a:r>
              <a:rPr lang="en-US" dirty="0" smtClean="0">
                <a:solidFill>
                  <a:srgbClr val="FFFF00"/>
                </a:solidFill>
                <a:latin typeface="+mn-lt"/>
              </a:rPr>
              <a:t>but </a:t>
            </a:r>
            <a:r>
              <a:rPr lang="en-US" dirty="0">
                <a:solidFill>
                  <a:srgbClr val="FFFF00"/>
                </a:solidFill>
                <a:latin typeface="+mn-lt"/>
              </a:rPr>
              <a:t>significant non-linearity, E~ 92 </a:t>
            </a:r>
            <a:r>
              <a:rPr lang="en-US" dirty="0" err="1">
                <a:solidFill>
                  <a:srgbClr val="FFFF00"/>
                </a:solidFill>
                <a:latin typeface="+mn-lt"/>
              </a:rPr>
              <a:t>GeV</a:t>
            </a:r>
            <a:endParaRPr lang="en-US" dirty="0">
              <a:solidFill>
                <a:srgbClr val="FFFF00"/>
              </a:solidFill>
              <a:latin typeface="+mn-lt"/>
            </a:endParaRPr>
          </a:p>
        </p:txBody>
      </p:sp>
      <p:sp>
        <p:nvSpPr>
          <p:cNvPr id="15" name="TextBox 14"/>
          <p:cNvSpPr txBox="1"/>
          <p:nvPr/>
        </p:nvSpPr>
        <p:spPr>
          <a:xfrm>
            <a:off x="6096000" y="2001083"/>
            <a:ext cx="2971800" cy="4247317"/>
          </a:xfrm>
          <a:prstGeom prst="rect">
            <a:avLst/>
          </a:prstGeom>
          <a:noFill/>
        </p:spPr>
        <p:txBody>
          <a:bodyPr>
            <a:spAutoFit/>
          </a:bodyPr>
          <a:lstStyle/>
          <a:p>
            <a:pPr>
              <a:defRPr/>
            </a:pPr>
            <a:r>
              <a:rPr lang="en-US" dirty="0">
                <a:solidFill>
                  <a:schemeClr val="tx2">
                    <a:lumMod val="75000"/>
                  </a:schemeClr>
                </a:solidFill>
                <a:latin typeface="+mn-lt"/>
              </a:rPr>
              <a:t>After dual readout correction, correction function (C/S) determined at the appropriate energy:</a:t>
            </a:r>
          </a:p>
          <a:p>
            <a:pPr>
              <a:defRPr/>
            </a:pPr>
            <a:endParaRPr lang="en-US" dirty="0">
              <a:solidFill>
                <a:schemeClr val="tx2">
                  <a:lumMod val="75000"/>
                </a:schemeClr>
              </a:solidFill>
              <a:latin typeface="+mn-lt"/>
            </a:endParaRPr>
          </a:p>
          <a:p>
            <a:pPr>
              <a:buFont typeface="Arial" pitchFamily="34" charset="0"/>
              <a:buChar char="•"/>
              <a:defRPr/>
            </a:pPr>
            <a:r>
              <a:rPr lang="en-US" dirty="0">
                <a:solidFill>
                  <a:schemeClr val="tx2">
                    <a:lumMod val="75000"/>
                  </a:schemeClr>
                </a:solidFill>
                <a:latin typeface="+mn-lt"/>
              </a:rPr>
              <a:t> Linear response: S/B=1 for all energies</a:t>
            </a:r>
          </a:p>
          <a:p>
            <a:pPr>
              <a:buFont typeface="Arial" pitchFamily="34" charset="0"/>
              <a:buChar char="•"/>
              <a:defRPr/>
            </a:pPr>
            <a:r>
              <a:rPr lang="en-US" dirty="0">
                <a:solidFill>
                  <a:schemeClr val="tx2">
                    <a:lumMod val="75000"/>
                  </a:schemeClr>
                </a:solidFill>
                <a:latin typeface="+mn-lt"/>
              </a:rPr>
              <a:t> energy resolution </a:t>
            </a:r>
            <a:r>
              <a:rPr lang="en-US" dirty="0">
                <a:solidFill>
                  <a:schemeClr val="tx2">
                    <a:lumMod val="75000"/>
                  </a:schemeClr>
                </a:solidFill>
                <a:latin typeface="Symbol" pitchFamily="18" charset="2"/>
              </a:rPr>
              <a:t>D</a:t>
            </a:r>
            <a:r>
              <a:rPr lang="en-US" dirty="0">
                <a:solidFill>
                  <a:schemeClr val="tx2">
                    <a:lumMod val="75000"/>
                  </a:schemeClr>
                </a:solidFill>
                <a:latin typeface="+mn-lt"/>
              </a:rPr>
              <a:t>E/</a:t>
            </a:r>
            <a:r>
              <a:rPr lang="en-US" dirty="0" err="1">
                <a:solidFill>
                  <a:schemeClr val="tx2">
                    <a:lumMod val="75000"/>
                  </a:schemeClr>
                </a:solidFill>
                <a:latin typeface="+mn-lt"/>
              </a:rPr>
              <a:t>E~</a:t>
            </a:r>
            <a:r>
              <a:rPr lang="en-US" dirty="0" err="1">
                <a:solidFill>
                  <a:schemeClr val="tx2">
                    <a:lumMod val="75000"/>
                  </a:schemeClr>
                </a:solidFill>
                <a:latin typeface="Symbol" pitchFamily="18" charset="2"/>
              </a:rPr>
              <a:t>a</a:t>
            </a:r>
            <a:r>
              <a:rPr lang="en-US" dirty="0">
                <a:solidFill>
                  <a:schemeClr val="tx2">
                    <a:lumMod val="75000"/>
                  </a:schemeClr>
                </a:solidFill>
                <a:latin typeface="+mn-lt"/>
              </a:rPr>
              <a:t>/√E (no constant term)</a:t>
            </a:r>
          </a:p>
          <a:p>
            <a:pPr>
              <a:buFont typeface="Arial" pitchFamily="34" charset="0"/>
              <a:buChar char="•"/>
              <a:defRPr/>
            </a:pPr>
            <a:r>
              <a:rPr lang="en-US" dirty="0">
                <a:solidFill>
                  <a:schemeClr val="tx2">
                    <a:lumMod val="75000"/>
                  </a:schemeClr>
                </a:solidFill>
                <a:latin typeface="+mn-lt"/>
              </a:rPr>
              <a:t> </a:t>
            </a:r>
            <a:r>
              <a:rPr lang="en-US" dirty="0">
                <a:solidFill>
                  <a:schemeClr val="tx2">
                    <a:lumMod val="75000"/>
                  </a:schemeClr>
                </a:solidFill>
                <a:latin typeface="Symbol" pitchFamily="18" charset="2"/>
              </a:rPr>
              <a:t>a</a:t>
            </a:r>
            <a:r>
              <a:rPr lang="en-US" dirty="0">
                <a:solidFill>
                  <a:schemeClr val="tx2">
                    <a:lumMod val="75000"/>
                  </a:schemeClr>
                </a:solidFill>
                <a:latin typeface="+mn-lt"/>
              </a:rPr>
              <a:t>~12-15</a:t>
            </a:r>
            <a:r>
              <a:rPr lang="en-US" dirty="0" smtClean="0">
                <a:solidFill>
                  <a:schemeClr val="tx2">
                    <a:lumMod val="75000"/>
                  </a:schemeClr>
                </a:solidFill>
                <a:latin typeface="+mn-lt"/>
              </a:rPr>
              <a:t>% or </a:t>
            </a:r>
          </a:p>
          <a:p>
            <a:pPr>
              <a:defRPr/>
            </a:pPr>
            <a:r>
              <a:rPr lang="en-US" dirty="0" smtClean="0">
                <a:solidFill>
                  <a:schemeClr val="tx2">
                    <a:lumMod val="75000"/>
                  </a:schemeClr>
                </a:solidFill>
                <a:latin typeface="Symbol" pitchFamily="18" charset="2"/>
              </a:rPr>
              <a:t>D</a:t>
            </a:r>
            <a:r>
              <a:rPr lang="en-US" dirty="0" smtClean="0">
                <a:solidFill>
                  <a:schemeClr val="tx2">
                    <a:lumMod val="75000"/>
                  </a:schemeClr>
                </a:solidFill>
              </a:rPr>
              <a:t>E/E=</a:t>
            </a:r>
            <a:r>
              <a:rPr lang="en-US" dirty="0" smtClean="0">
                <a:solidFill>
                  <a:schemeClr val="tx2">
                    <a:lumMod val="75000"/>
                  </a:schemeClr>
                </a:solidFill>
                <a:latin typeface="+mn-lt"/>
              </a:rPr>
              <a:t>1.2-1.5% at 100 </a:t>
            </a:r>
            <a:r>
              <a:rPr lang="en-US" dirty="0" err="1" smtClean="0">
                <a:solidFill>
                  <a:schemeClr val="tx2">
                    <a:lumMod val="75000"/>
                  </a:schemeClr>
                </a:solidFill>
                <a:latin typeface="+mn-lt"/>
              </a:rPr>
              <a:t>GeV</a:t>
            </a:r>
            <a:endParaRPr lang="en-US" dirty="0">
              <a:solidFill>
                <a:schemeClr val="tx2">
                  <a:lumMod val="75000"/>
                </a:schemeClr>
              </a:solidFill>
              <a:latin typeface="+mn-lt"/>
            </a:endParaRPr>
          </a:p>
          <a:p>
            <a:pPr>
              <a:buFont typeface="Arial" pitchFamily="34" charset="0"/>
              <a:buChar char="•"/>
              <a:defRPr/>
            </a:pPr>
            <a:endParaRPr lang="en-US" dirty="0">
              <a:solidFill>
                <a:schemeClr val="tx2">
                  <a:lumMod val="75000"/>
                </a:schemeClr>
              </a:solidFill>
              <a:latin typeface="+mn-lt"/>
            </a:endParaRPr>
          </a:p>
          <a:p>
            <a:pPr>
              <a:defRPr/>
            </a:pPr>
            <a:endParaRPr lang="en-US" dirty="0">
              <a:solidFill>
                <a:schemeClr val="tx2">
                  <a:lumMod val="75000"/>
                </a:schemeClr>
              </a:solidFill>
              <a:latin typeface="+mn-lt"/>
            </a:endParaRPr>
          </a:p>
        </p:txBody>
      </p:sp>
      <p:cxnSp>
        <p:nvCxnSpPr>
          <p:cNvPr id="17" name="Straight Arrow Connector 16"/>
          <p:cNvCxnSpPr/>
          <p:nvPr/>
        </p:nvCxnSpPr>
        <p:spPr>
          <a:xfrm rot="5400000">
            <a:off x="2630487" y="4075113"/>
            <a:ext cx="533400" cy="3175"/>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324600" y="6019800"/>
            <a:ext cx="2667000" cy="609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Recall: typical </a:t>
            </a:r>
            <a:r>
              <a:rPr lang="en-US" u="sng" dirty="0" smtClean="0"/>
              <a:t>good </a:t>
            </a:r>
            <a:r>
              <a:rPr lang="en-US" dirty="0" smtClean="0"/>
              <a:t>HADCAL  </a:t>
            </a:r>
            <a:r>
              <a:rPr lang="en-US" dirty="0" smtClean="0">
                <a:latin typeface="Symbol" pitchFamily="18" charset="2"/>
              </a:rPr>
              <a:t>D</a:t>
            </a:r>
            <a:r>
              <a:rPr lang="en-US" dirty="0" smtClean="0"/>
              <a:t>E/E ~ 5-6%</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From Single Particles to Jets</a:t>
            </a:r>
            <a:endParaRPr lang="en-US" dirty="0"/>
          </a:p>
        </p:txBody>
      </p:sp>
      <p:sp>
        <p:nvSpPr>
          <p:cNvPr id="18435" name="Content Placeholder 2"/>
          <p:cNvSpPr>
            <a:spLocks noGrp="1"/>
          </p:cNvSpPr>
          <p:nvPr>
            <p:ph idx="1"/>
          </p:nvPr>
        </p:nvSpPr>
        <p:spPr/>
        <p:txBody>
          <a:bodyPr/>
          <a:lstStyle/>
          <a:p>
            <a:pPr eaLnBrk="1" hangingPunct="1"/>
            <a:r>
              <a:rPr lang="en-US" sz="2000" smtClean="0"/>
              <a:t>Single particles provide an over-optimistic estimate of the calorimeter performance. Jets contain many particles of different kinds and various energies. And the jet fragmentation function fluctuates from jet-to-jet.</a:t>
            </a:r>
          </a:p>
          <a:p>
            <a:pPr eaLnBrk="1" hangingPunct="1"/>
            <a:r>
              <a:rPr lang="en-US" sz="2000" smtClean="0"/>
              <a:t>In a segmented calorimeter jet energy measurement can be decomposed into several separated regions with the correction function optimized for the particles in this region</a:t>
            </a:r>
          </a:p>
          <a:p>
            <a:pPr eaLnBrk="1" hangingPunct="1"/>
            <a:r>
              <a:rPr lang="en-US" sz="2000" smtClean="0"/>
              <a:t>The pessimistic limit of the detector performance can be evaluated by applying the average corretion function (derived from the global fit to data at  different beam energies) to the total amount of scintillation and Cherenkov light measured for a jet.</a:t>
            </a:r>
          </a:p>
          <a:p>
            <a:pPr eaLnBrk="1" hangingPunct="1"/>
            <a:endParaRPr lang="en-US" sz="2000" smtClean="0"/>
          </a:p>
        </p:txBody>
      </p:sp>
      <p:sp>
        <p:nvSpPr>
          <p:cNvPr id="18436" name="Footer Placeholder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latin typeface="Arial" pitchFamily="34" charset="0"/>
            </a:endParaRPr>
          </a:p>
        </p:txBody>
      </p:sp>
      <p:sp>
        <p:nvSpPr>
          <p:cNvPr id="18437"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3CE7B8C-7C75-409C-A543-1CF676D240B3}" type="slidenum">
              <a:rPr lang="en-US" smtClean="0">
                <a:latin typeface="Arial" pitchFamily="34" charset="0"/>
              </a:rPr>
              <a:pPr/>
              <a:t>15</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dirty="0" smtClean="0"/>
              <a:t>Dual Readout Correction at Different Energies</a:t>
            </a:r>
            <a:endParaRPr lang="en-US" sz="3600" dirty="0"/>
          </a:p>
        </p:txBody>
      </p:sp>
      <p:pic>
        <p:nvPicPr>
          <p:cNvPr id="19459" name="Content Placeholder 5" descr="chercal_correction_study_all_c01.png"/>
          <p:cNvPicPr>
            <a:picLocks noGrp="1" noChangeAspect="1"/>
          </p:cNvPicPr>
          <p:nvPr>
            <p:ph idx="1"/>
          </p:nvPr>
        </p:nvPicPr>
        <p:blipFill>
          <a:blip r:embed="rId3" cstate="print"/>
          <a:srcRect/>
          <a:stretch>
            <a:fillRect/>
          </a:stretch>
        </p:blipFill>
        <p:spPr>
          <a:xfrm>
            <a:off x="533400" y="2209800"/>
            <a:ext cx="3924300" cy="3765550"/>
          </a:xfrm>
        </p:spPr>
      </p:pic>
      <p:sp>
        <p:nvSpPr>
          <p:cNvPr id="19460" name="Footer Placeholder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latin typeface="Arial" pitchFamily="34" charset="0"/>
            </a:endParaRPr>
          </a:p>
        </p:txBody>
      </p:sp>
      <p:sp>
        <p:nvSpPr>
          <p:cNvPr id="19461"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A1CC27F-1D32-4243-89F7-E18E358FF1DB}" type="slidenum">
              <a:rPr lang="en-US" smtClean="0">
                <a:latin typeface="Arial" pitchFamily="34" charset="0"/>
              </a:rPr>
              <a:pPr/>
              <a:t>16</a:t>
            </a:fld>
            <a:endParaRPr lang="en-US" smtClean="0">
              <a:latin typeface="Arial" pitchFamily="34" charset="0"/>
            </a:endParaRPr>
          </a:p>
        </p:txBody>
      </p:sp>
      <p:sp>
        <p:nvSpPr>
          <p:cNvPr id="19462" name="Rectangle 8"/>
          <p:cNvSpPr>
            <a:spLocks noChangeArrowheads="1"/>
          </p:cNvSpPr>
          <p:nvPr/>
        </p:nvSpPr>
        <p:spPr bwMode="auto">
          <a:xfrm>
            <a:off x="3429000" y="5638800"/>
            <a:ext cx="508000" cy="307975"/>
          </a:xfrm>
          <a:prstGeom prst="rect">
            <a:avLst/>
          </a:prstGeom>
          <a:noFill/>
          <a:ln w="9525">
            <a:noFill/>
            <a:miter lim="800000"/>
            <a:headEnd/>
            <a:tailEnd/>
          </a:ln>
        </p:spPr>
        <p:txBody>
          <a:bodyPr wrap="none">
            <a:spAutoFit/>
          </a:bodyPr>
          <a:lstStyle/>
          <a:p>
            <a:r>
              <a:rPr lang="en-US" sz="1400">
                <a:solidFill>
                  <a:srgbClr val="FEB80A"/>
                </a:solidFill>
                <a:latin typeface="Comic Sans MS" pitchFamily="66" charset="0"/>
              </a:rPr>
              <a:t>C/S</a:t>
            </a:r>
          </a:p>
        </p:txBody>
      </p:sp>
      <p:sp>
        <p:nvSpPr>
          <p:cNvPr id="19463" name="Rectangle 9"/>
          <p:cNvSpPr>
            <a:spLocks noChangeArrowheads="1"/>
          </p:cNvSpPr>
          <p:nvPr/>
        </p:nvSpPr>
        <p:spPr bwMode="auto">
          <a:xfrm rot="-5400000">
            <a:off x="460376" y="2817812"/>
            <a:ext cx="514350" cy="307975"/>
          </a:xfrm>
          <a:prstGeom prst="rect">
            <a:avLst/>
          </a:prstGeom>
          <a:noFill/>
          <a:ln w="9525">
            <a:noFill/>
            <a:miter lim="800000"/>
            <a:headEnd/>
            <a:tailEnd/>
          </a:ln>
        </p:spPr>
        <p:txBody>
          <a:bodyPr wrap="none">
            <a:spAutoFit/>
          </a:bodyPr>
          <a:lstStyle/>
          <a:p>
            <a:r>
              <a:rPr lang="en-US" sz="1400">
                <a:solidFill>
                  <a:srgbClr val="FEB80A"/>
                </a:solidFill>
                <a:latin typeface="Comic Sans MS" pitchFamily="66" charset="0"/>
              </a:rPr>
              <a:t>S/B</a:t>
            </a:r>
            <a:endParaRPr lang="en-US" sz="1400"/>
          </a:p>
        </p:txBody>
      </p:sp>
      <p:sp>
        <p:nvSpPr>
          <p:cNvPr id="11" name="TextBox 10"/>
          <p:cNvSpPr txBox="1"/>
          <p:nvPr/>
        </p:nvSpPr>
        <p:spPr>
          <a:xfrm>
            <a:off x="4800600" y="1600200"/>
            <a:ext cx="3886200" cy="4800600"/>
          </a:xfrm>
          <a:prstGeom prst="rect">
            <a:avLst/>
          </a:prstGeom>
          <a:noFill/>
        </p:spPr>
        <p:txBody>
          <a:bodyPr>
            <a:spAutoFit/>
          </a:bodyPr>
          <a:lstStyle/>
          <a:p>
            <a:pPr>
              <a:defRPr/>
            </a:pPr>
            <a:r>
              <a:rPr lang="en-US" dirty="0">
                <a:latin typeface="+mn-lt"/>
              </a:rPr>
              <a:t>Correlation of the fraction of ‘missing energy’ and Cherenkov-to-scintillation ratio for showers of different energies: 10 – 200 </a:t>
            </a:r>
            <a:r>
              <a:rPr lang="en-US" dirty="0" err="1">
                <a:latin typeface="+mn-lt"/>
              </a:rPr>
              <a:t>GeV</a:t>
            </a:r>
            <a:r>
              <a:rPr lang="en-US" dirty="0">
                <a:latin typeface="+mn-lt"/>
              </a:rPr>
              <a:t>:</a:t>
            </a:r>
          </a:p>
          <a:p>
            <a:pPr>
              <a:buFont typeface="Arial" pitchFamily="34" charset="0"/>
              <a:buChar char="•"/>
              <a:defRPr/>
            </a:pPr>
            <a:r>
              <a:rPr lang="en-US" dirty="0">
                <a:latin typeface="+mn-lt"/>
              </a:rPr>
              <a:t> high energy showers contain more EM energy (range of C/S confined to higher and higher values)</a:t>
            </a:r>
          </a:p>
          <a:p>
            <a:pPr>
              <a:buFont typeface="Arial" pitchFamily="34" charset="0"/>
              <a:buChar char="•"/>
              <a:defRPr/>
            </a:pPr>
            <a:r>
              <a:rPr lang="en-US" dirty="0">
                <a:latin typeface="+mn-lt"/>
              </a:rPr>
              <a:t> overall shape quite similar, but significant differences present. They will lead to:</a:t>
            </a:r>
          </a:p>
          <a:p>
            <a:pPr lvl="1">
              <a:buFont typeface="Arial" pitchFamily="34" charset="0"/>
              <a:buChar char="•"/>
              <a:defRPr/>
            </a:pPr>
            <a:r>
              <a:rPr lang="en-US" dirty="0">
                <a:latin typeface="+mn-lt"/>
              </a:rPr>
              <a:t> non-optimal energy resolution</a:t>
            </a:r>
          </a:p>
          <a:p>
            <a:pPr lvl="1">
              <a:buFont typeface="Arial" pitchFamily="34" charset="0"/>
              <a:buChar char="•"/>
              <a:defRPr/>
            </a:pPr>
            <a:r>
              <a:rPr lang="en-US" dirty="0">
                <a:latin typeface="+mn-lt"/>
              </a:rPr>
              <a:t> non-linearity of the response</a:t>
            </a:r>
          </a:p>
          <a:p>
            <a:pPr lvl="1">
              <a:buFont typeface="Arial" pitchFamily="34" charset="0"/>
              <a:buChar char="•"/>
              <a:defRPr/>
            </a:pPr>
            <a:r>
              <a:rPr lang="en-US" dirty="0">
                <a:latin typeface="+mn-lt"/>
              </a:rPr>
              <a:t> the latter will produce contribution to jet energy resolution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914400"/>
          </a:xfrm>
        </p:spPr>
        <p:txBody>
          <a:bodyPr/>
          <a:lstStyle/>
          <a:p>
            <a:pPr eaLnBrk="1" hangingPunct="1">
              <a:defRPr/>
            </a:pPr>
            <a:r>
              <a:rPr lang="en-US" sz="3600" dirty="0" smtClean="0"/>
              <a:t>Response Linearity with Global Correction</a:t>
            </a:r>
            <a:endParaRPr lang="en-US" sz="3600" dirty="0"/>
          </a:p>
        </p:txBody>
      </p:sp>
      <p:pic>
        <p:nvPicPr>
          <p:cNvPr id="20483" name="Content Placeholder 7" descr="chercal_res_energy_dependence3_study_c13.png"/>
          <p:cNvPicPr>
            <a:picLocks noGrp="1" noChangeAspect="1"/>
          </p:cNvPicPr>
          <p:nvPr>
            <p:ph idx="1"/>
          </p:nvPr>
        </p:nvPicPr>
        <p:blipFill>
          <a:blip r:embed="rId3" cstate="print"/>
          <a:srcRect/>
          <a:stretch>
            <a:fillRect/>
          </a:stretch>
        </p:blipFill>
        <p:spPr>
          <a:xfrm>
            <a:off x="609600" y="1752600"/>
            <a:ext cx="4764088" cy="4572000"/>
          </a:xfrm>
        </p:spPr>
      </p:pic>
      <p:sp>
        <p:nvSpPr>
          <p:cNvPr id="20484" name="Footer Placeholder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latin typeface="Arial" pitchFamily="34" charset="0"/>
            </a:endParaRPr>
          </a:p>
        </p:txBody>
      </p:sp>
      <p:sp>
        <p:nvSpPr>
          <p:cNvPr id="20485"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CF0676B-392E-4CF1-BB27-10C01F281DAE}" type="slidenum">
              <a:rPr lang="en-US" smtClean="0">
                <a:latin typeface="Arial" pitchFamily="34" charset="0"/>
              </a:rPr>
              <a:pPr/>
              <a:t>17</a:t>
            </a:fld>
            <a:endParaRPr lang="en-US" smtClean="0">
              <a:latin typeface="Arial" pitchFamily="34" charset="0"/>
            </a:endParaRPr>
          </a:p>
        </p:txBody>
      </p:sp>
      <p:sp>
        <p:nvSpPr>
          <p:cNvPr id="9" name="TextBox 8"/>
          <p:cNvSpPr txBox="1"/>
          <p:nvPr/>
        </p:nvSpPr>
        <p:spPr>
          <a:xfrm>
            <a:off x="5638800" y="1066800"/>
            <a:ext cx="3276600" cy="6186488"/>
          </a:xfrm>
          <a:prstGeom prst="rect">
            <a:avLst/>
          </a:prstGeom>
          <a:noFill/>
        </p:spPr>
        <p:txBody>
          <a:bodyPr>
            <a:spAutoFit/>
          </a:bodyPr>
          <a:lstStyle/>
          <a:p>
            <a:pPr>
              <a:defRPr/>
            </a:pPr>
            <a:r>
              <a:rPr lang="en-US" dirty="0">
                <a:latin typeface="+mn-lt"/>
              </a:rPr>
              <a:t>Deviations from the linearity of the response (S-B)/B for different particles as a function of their energy:</a:t>
            </a:r>
          </a:p>
          <a:p>
            <a:pPr>
              <a:defRPr/>
            </a:pPr>
            <a:endParaRPr lang="en-US" dirty="0">
              <a:latin typeface="+mn-lt"/>
            </a:endParaRPr>
          </a:p>
          <a:p>
            <a:pPr>
              <a:buFont typeface="Arial" pitchFamily="34" charset="0"/>
              <a:buChar char="•"/>
              <a:defRPr/>
            </a:pPr>
            <a:r>
              <a:rPr lang="en-US" dirty="0">
                <a:latin typeface="+mn-lt"/>
              </a:rPr>
              <a:t> global correction mechanism induces some non-linearity of the response  for single particles and for jets. </a:t>
            </a:r>
          </a:p>
          <a:p>
            <a:pPr>
              <a:buFont typeface="Arial" pitchFamily="34" charset="0"/>
              <a:buChar char="•"/>
              <a:defRPr/>
            </a:pPr>
            <a:r>
              <a:rPr lang="en-US" dirty="0">
                <a:latin typeface="+mn-lt"/>
              </a:rPr>
              <a:t> For jets the induced non-linearity is of the order of 6% in the </a:t>
            </a:r>
            <a:r>
              <a:rPr lang="en-US" dirty="0" err="1">
                <a:latin typeface="+mn-lt"/>
              </a:rPr>
              <a:t>the</a:t>
            </a:r>
            <a:r>
              <a:rPr lang="en-US" dirty="0">
                <a:latin typeface="+mn-lt"/>
              </a:rPr>
              <a:t> energy range 50 – 1000 </a:t>
            </a:r>
            <a:r>
              <a:rPr lang="en-US" dirty="0" err="1">
                <a:latin typeface="+mn-lt"/>
              </a:rPr>
              <a:t>GeV</a:t>
            </a:r>
            <a:endParaRPr lang="en-US" dirty="0">
              <a:latin typeface="+mn-lt"/>
            </a:endParaRPr>
          </a:p>
          <a:p>
            <a:pPr>
              <a:buFont typeface="Arial" pitchFamily="34" charset="0"/>
              <a:buChar char="•"/>
              <a:defRPr/>
            </a:pPr>
            <a:r>
              <a:rPr lang="en-US" dirty="0">
                <a:latin typeface="+mn-lt"/>
              </a:rPr>
              <a:t> This response non-linearity can be corrected, on average. </a:t>
            </a:r>
          </a:p>
          <a:p>
            <a:pPr>
              <a:buFont typeface="Arial" pitchFamily="34" charset="0"/>
              <a:buChar char="•"/>
              <a:defRPr/>
            </a:pPr>
            <a:r>
              <a:rPr lang="en-US" dirty="0">
                <a:latin typeface="+mn-lt"/>
              </a:rPr>
              <a:t> Contribution of these non-</a:t>
            </a:r>
            <a:r>
              <a:rPr lang="en-US" dirty="0" err="1">
                <a:latin typeface="+mn-lt"/>
              </a:rPr>
              <a:t>linearites</a:t>
            </a:r>
            <a:r>
              <a:rPr lang="en-US" dirty="0">
                <a:latin typeface="+mn-lt"/>
              </a:rPr>
              <a:t> to the jet energy resolution cannot be, however, avoided</a:t>
            </a:r>
          </a:p>
          <a:p>
            <a:pPr>
              <a:buFont typeface="Arial" pitchFamily="34" charset="0"/>
              <a:buChar char="•"/>
              <a:defRPr/>
            </a:pPr>
            <a:endParaRPr lang="en-US" dirty="0">
              <a:latin typeface="+mn-lt"/>
            </a:endParaRPr>
          </a:p>
        </p:txBody>
      </p:sp>
      <p:sp>
        <p:nvSpPr>
          <p:cNvPr id="10" name="TextBox 9"/>
          <p:cNvSpPr txBox="1"/>
          <p:nvPr/>
        </p:nvSpPr>
        <p:spPr>
          <a:xfrm>
            <a:off x="3429000" y="4648200"/>
            <a:ext cx="990600" cy="369888"/>
          </a:xfrm>
          <a:prstGeom prst="rect">
            <a:avLst/>
          </a:prstGeom>
          <a:noFill/>
        </p:spPr>
        <p:txBody>
          <a:bodyPr>
            <a:spAutoFit/>
          </a:bodyPr>
          <a:lstStyle/>
          <a:p>
            <a:pPr>
              <a:defRPr/>
            </a:pPr>
            <a:r>
              <a:rPr lang="en-US" dirty="0">
                <a:solidFill>
                  <a:schemeClr val="accent2"/>
                </a:solidFill>
                <a:latin typeface="+mn-lt"/>
              </a:rPr>
              <a:t>Jets</a:t>
            </a:r>
          </a:p>
        </p:txBody>
      </p:sp>
      <p:cxnSp>
        <p:nvCxnSpPr>
          <p:cNvPr id="12" name="Straight Arrow Connector 11"/>
          <p:cNvCxnSpPr/>
          <p:nvPr/>
        </p:nvCxnSpPr>
        <p:spPr>
          <a:xfrm rot="5400000" flipH="1" flipV="1">
            <a:off x="3619501" y="4305300"/>
            <a:ext cx="533400" cy="3175"/>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914400"/>
          </a:xfrm>
        </p:spPr>
        <p:txBody>
          <a:bodyPr/>
          <a:lstStyle/>
          <a:p>
            <a:pPr eaLnBrk="1" hangingPunct="1">
              <a:defRPr/>
            </a:pPr>
            <a:r>
              <a:rPr lang="en-US" sz="3600" dirty="0" smtClean="0"/>
              <a:t>TAHCAL: The Energy Resolution with the Global Correction</a:t>
            </a:r>
            <a:endParaRPr lang="en-US" sz="3600" dirty="0"/>
          </a:p>
        </p:txBody>
      </p:sp>
      <p:pic>
        <p:nvPicPr>
          <p:cNvPr id="21507" name="Content Placeholder 5" descr="chercal_res_energy_dependence3_study_c10.png"/>
          <p:cNvPicPr>
            <a:picLocks noGrp="1" noChangeAspect="1"/>
          </p:cNvPicPr>
          <p:nvPr>
            <p:ph idx="1"/>
          </p:nvPr>
        </p:nvPicPr>
        <p:blipFill>
          <a:blip r:embed="rId3" cstate="print"/>
          <a:srcRect/>
          <a:stretch>
            <a:fillRect/>
          </a:stretch>
        </p:blipFill>
        <p:spPr>
          <a:xfrm>
            <a:off x="609600" y="1752600"/>
            <a:ext cx="4764088" cy="4572000"/>
          </a:xfrm>
        </p:spPr>
      </p:pic>
      <p:sp>
        <p:nvSpPr>
          <p:cNvPr id="21508" name="Footer Placeholder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latin typeface="Arial" pitchFamily="34" charset="0"/>
            </a:endParaRPr>
          </a:p>
        </p:txBody>
      </p:sp>
      <p:sp>
        <p:nvSpPr>
          <p:cNvPr id="21509"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02EFAF8-2D5A-4AE7-97D5-0DCFC2A3DD33}" type="slidenum">
              <a:rPr lang="en-US" smtClean="0">
                <a:latin typeface="Arial" pitchFamily="34" charset="0"/>
              </a:rPr>
              <a:pPr/>
              <a:t>18</a:t>
            </a:fld>
            <a:endParaRPr lang="en-US" smtClean="0">
              <a:latin typeface="Arial" pitchFamily="34" charset="0"/>
            </a:endParaRPr>
          </a:p>
        </p:txBody>
      </p:sp>
      <p:sp>
        <p:nvSpPr>
          <p:cNvPr id="21510" name="Rectangle 6"/>
          <p:cNvSpPr>
            <a:spLocks noChangeArrowheads="1"/>
          </p:cNvSpPr>
          <p:nvPr/>
        </p:nvSpPr>
        <p:spPr bwMode="auto">
          <a:xfrm>
            <a:off x="3429000" y="3429000"/>
            <a:ext cx="608013" cy="369888"/>
          </a:xfrm>
          <a:prstGeom prst="rect">
            <a:avLst/>
          </a:prstGeom>
          <a:noFill/>
          <a:ln w="9525">
            <a:noFill/>
            <a:miter lim="800000"/>
            <a:headEnd/>
            <a:tailEnd/>
          </a:ln>
        </p:spPr>
        <p:txBody>
          <a:bodyPr wrap="none">
            <a:spAutoFit/>
          </a:bodyPr>
          <a:lstStyle/>
          <a:p>
            <a:r>
              <a:rPr lang="en-US">
                <a:solidFill>
                  <a:schemeClr val="accent2"/>
                </a:solidFill>
              </a:rPr>
              <a:t>Jets</a:t>
            </a:r>
          </a:p>
        </p:txBody>
      </p:sp>
      <p:cxnSp>
        <p:nvCxnSpPr>
          <p:cNvPr id="9" name="Straight Arrow Connector 8"/>
          <p:cNvCxnSpPr>
            <a:stCxn id="21510" idx="2"/>
          </p:cNvCxnSpPr>
          <p:nvPr/>
        </p:nvCxnSpPr>
        <p:spPr>
          <a:xfrm rot="16200000" flipH="1">
            <a:off x="3575051" y="3956050"/>
            <a:ext cx="315912" cy="1587"/>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62600" y="1600200"/>
            <a:ext cx="3124200" cy="5354638"/>
          </a:xfrm>
          <a:prstGeom prst="rect">
            <a:avLst/>
          </a:prstGeom>
          <a:noFill/>
        </p:spPr>
        <p:txBody>
          <a:bodyPr>
            <a:spAutoFit/>
          </a:bodyPr>
          <a:lstStyle/>
          <a:p>
            <a:pPr>
              <a:defRPr/>
            </a:pPr>
            <a:r>
              <a:rPr lang="en-US" dirty="0">
                <a:latin typeface="+mn-lt"/>
              </a:rPr>
              <a:t>With very crude reconstruction and non-optimal global correction function: </a:t>
            </a:r>
          </a:p>
          <a:p>
            <a:pPr>
              <a:buFont typeface="Arial" pitchFamily="34" charset="0"/>
              <a:buChar char="•"/>
              <a:defRPr/>
            </a:pPr>
            <a:r>
              <a:rPr lang="en-US" dirty="0">
                <a:latin typeface="+mn-lt"/>
              </a:rPr>
              <a:t> energy resolution shows no constant term and scales </a:t>
            </a:r>
            <a:r>
              <a:rPr lang="en-US" dirty="0">
                <a:latin typeface="Symbol" pitchFamily="18" charset="2"/>
              </a:rPr>
              <a:t>D</a:t>
            </a:r>
            <a:r>
              <a:rPr lang="en-US" dirty="0">
                <a:latin typeface="+mn-lt"/>
              </a:rPr>
              <a:t>E/E~1/</a:t>
            </a:r>
            <a:r>
              <a:rPr lang="en-US" dirty="0">
                <a:latin typeface="Arial" charset="0"/>
              </a:rPr>
              <a:t> √E</a:t>
            </a:r>
          </a:p>
          <a:p>
            <a:pPr>
              <a:buFont typeface="Arial" pitchFamily="34" charset="0"/>
              <a:buChar char="•"/>
              <a:defRPr/>
            </a:pPr>
            <a:r>
              <a:rPr lang="en-US" dirty="0">
                <a:latin typeface="+mn-lt"/>
              </a:rPr>
              <a:t> stochastic term in the energy resolution is ~15% for single hadrons, 2% for electrons and ~22-23% for jets</a:t>
            </a:r>
          </a:p>
          <a:p>
            <a:pPr>
              <a:buFont typeface="Arial" pitchFamily="34" charset="0"/>
              <a:buChar char="•"/>
              <a:defRPr/>
            </a:pPr>
            <a:r>
              <a:rPr lang="en-US" dirty="0">
                <a:latin typeface="+mn-lt"/>
              </a:rPr>
              <a:t> there are several obvious ways to improve the energy resolution. At least in the simulated calorimeter .</a:t>
            </a:r>
          </a:p>
          <a:p>
            <a:pPr>
              <a:buFont typeface="Arial" pitchFamily="34" charset="0"/>
              <a:buChar char="•"/>
              <a:defRPr/>
            </a:pPr>
            <a:r>
              <a:rPr lang="en-US" dirty="0">
                <a:latin typeface="+mn-lt"/>
              </a:rPr>
              <a:t> But can we take the simulation seriously???</a:t>
            </a:r>
          </a:p>
          <a:p>
            <a:pPr>
              <a:buFont typeface="Arial" pitchFamily="34" charset="0"/>
              <a:buChar char="•"/>
              <a:defRPr/>
            </a:pPr>
            <a:endParaRPr lang="en-US" dirty="0">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pPr eaLnBrk="1" fontAlgn="auto" hangingPunct="1">
              <a:spcAft>
                <a:spcPts val="0"/>
              </a:spcAft>
              <a:defRPr/>
            </a:pPr>
            <a:r>
              <a:rPr smtClean="0">
                <a:solidFill>
                  <a:schemeClr val="tx2">
                    <a:satMod val="200000"/>
                  </a:schemeClr>
                </a:solidFill>
              </a:rPr>
              <a:t>Compare Different Monte Carlo Models</a:t>
            </a:r>
          </a:p>
        </p:txBody>
      </p:sp>
      <p:pic>
        <p:nvPicPr>
          <p:cNvPr id="23555" name="Content Placeholder 7" descr="QGSP_BERT_vs_LCPhys.eps"/>
          <p:cNvPicPr>
            <a:picLocks noGrp="1" noChangeAspect="1"/>
          </p:cNvPicPr>
          <p:nvPr>
            <p:ph sz="half" idx="1"/>
          </p:nvPr>
        </p:nvPicPr>
        <p:blipFill>
          <a:blip r:embed="rId3" cstate="print"/>
          <a:srcRect t="14558" b="14558"/>
          <a:stretch>
            <a:fillRect/>
          </a:stretch>
        </p:blipFill>
        <p:spPr>
          <a:xfrm>
            <a:off x="381000" y="1828800"/>
            <a:ext cx="4037013" cy="4051300"/>
          </a:xfrm>
          <a:solidFill>
            <a:srgbClr val="FFFFCC"/>
          </a:solidFill>
        </p:spPr>
      </p:pic>
      <p:sp>
        <p:nvSpPr>
          <p:cNvPr id="4" name="Content Placeholder 3"/>
          <p:cNvSpPr>
            <a:spLocks noGrp="1"/>
          </p:cNvSpPr>
          <p:nvPr>
            <p:ph sz="half" idx="2"/>
          </p:nvPr>
        </p:nvSpPr>
        <p:spPr/>
        <p:txBody>
          <a:bodyPr rtlCol="0">
            <a:normAutofit fontScale="62500" lnSpcReduction="20000"/>
          </a:bodyPr>
          <a:lstStyle/>
          <a:p>
            <a:pPr marL="411480" eaLnBrk="1" fontAlgn="auto" hangingPunct="1">
              <a:spcAft>
                <a:spcPts val="0"/>
              </a:spcAft>
              <a:buFont typeface="Arial" pitchFamily="34" charset="0"/>
              <a:buChar char="•"/>
              <a:defRPr/>
            </a:pPr>
            <a:r>
              <a:rPr lang="en-US" dirty="0" smtClean="0"/>
              <a:t>Use two different physics lists: LCPhys and QGSP_BERT</a:t>
            </a:r>
          </a:p>
          <a:p>
            <a:pPr marL="411480" eaLnBrk="1" fontAlgn="auto" hangingPunct="1">
              <a:spcAft>
                <a:spcPts val="0"/>
              </a:spcAft>
              <a:buFont typeface="Arial" pitchFamily="34" charset="0"/>
              <a:buChar char="•"/>
              <a:defRPr/>
            </a:pPr>
            <a:r>
              <a:rPr lang="en-US" dirty="0" smtClean="0"/>
              <a:t>Most of the interactions with matter is the same, only hadron production modeling is different</a:t>
            </a:r>
          </a:p>
          <a:p>
            <a:pPr marL="411480" eaLnBrk="1" fontAlgn="auto" hangingPunct="1">
              <a:spcAft>
                <a:spcPts val="0"/>
              </a:spcAft>
              <a:buFont typeface="Arial" pitchFamily="34" charset="0"/>
              <a:buChar char="•"/>
              <a:defRPr/>
            </a:pPr>
            <a:r>
              <a:rPr lang="en-US" dirty="0" smtClean="0"/>
              <a:t>Surprisingly large difference between the overall response</a:t>
            </a:r>
          </a:p>
          <a:p>
            <a:pPr marL="411480" eaLnBrk="1" fontAlgn="auto" hangingPunct="1">
              <a:spcAft>
                <a:spcPts val="0"/>
              </a:spcAft>
              <a:buFont typeface="Arial" pitchFamily="34" charset="0"/>
              <a:buChar char="•"/>
              <a:defRPr/>
            </a:pPr>
            <a:endParaRPr lang="en-US" dirty="0" smtClean="0"/>
          </a:p>
          <a:p>
            <a:pPr marL="411480" eaLnBrk="1" fontAlgn="auto" hangingPunct="1">
              <a:spcAft>
                <a:spcPts val="0"/>
              </a:spcAft>
              <a:buFont typeface="Arial" pitchFamily="34" charset="0"/>
              <a:buChar char="•"/>
              <a:defRPr/>
            </a:pPr>
            <a:r>
              <a:rPr lang="en-US" dirty="0" smtClean="0"/>
              <a:t>But.. Reconstruction/analysis does not use any input from the Monte </a:t>
            </a:r>
            <a:r>
              <a:rPr lang="en-US" dirty="0" err="1" smtClean="0"/>
              <a:t>Carlo,it</a:t>
            </a:r>
            <a:r>
              <a:rPr lang="en-US" dirty="0" smtClean="0"/>
              <a:t> derives everything from the test beam data (self-consistent set)</a:t>
            </a:r>
          </a:p>
          <a:p>
            <a:pPr marL="411480" eaLnBrk="1" fontAlgn="auto" hangingPunct="1">
              <a:spcAft>
                <a:spcPts val="0"/>
              </a:spcAft>
              <a:buFont typeface="Arial" pitchFamily="34" charset="0"/>
              <a:buChar char="•"/>
              <a:defRPr/>
            </a:pPr>
            <a:r>
              <a:rPr lang="en-US" dirty="0" smtClean="0"/>
              <a:t>Hence.. Treat one and the other simulated data set as a putative data and proceed with the calibration and reconstruction </a:t>
            </a:r>
            <a:endParaRPr lang="en-US" dirty="0"/>
          </a:p>
        </p:txBody>
      </p:sp>
      <p:sp>
        <p:nvSpPr>
          <p:cNvPr id="23557" name="Footer Placeholder 5"/>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23558"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3C7BE0C-63F7-41B3-9D77-22A0E04548D9}" type="slidenum">
              <a:rPr lang="en-US" smtClean="0"/>
              <a:pPr/>
              <a:t>19</a:t>
            </a:fld>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0600" y="2514600"/>
            <a:ext cx="7772400" cy="914400"/>
          </a:xfrm>
        </p:spPr>
        <p:txBody>
          <a:bodyPr/>
          <a:lstStyle/>
          <a:p>
            <a:r>
              <a:rPr lang="en-US" sz="4400" dirty="0" smtClean="0"/>
              <a:t>PART1: WHY</a:t>
            </a:r>
            <a:endParaRPr lang="en-US" sz="4400" dirty="0"/>
          </a:p>
        </p:txBody>
      </p:sp>
      <p:sp>
        <p:nvSpPr>
          <p:cNvPr id="7" name="Subtitle 6"/>
          <p:cNvSpPr>
            <a:spLocks noGrp="1"/>
          </p:cNvSpPr>
          <p:nvPr>
            <p:ph idx="1"/>
          </p:nvPr>
        </p:nvSpPr>
        <p:spPr>
          <a:xfrm>
            <a:off x="838200" y="3962400"/>
            <a:ext cx="7772400" cy="4572000"/>
          </a:xfrm>
        </p:spPr>
        <p:txBody>
          <a:bodyPr/>
          <a:lstStyle/>
          <a:p>
            <a:pPr>
              <a:buNone/>
            </a:pPr>
            <a:r>
              <a:rPr lang="en-US" sz="3200" dirty="0" smtClean="0"/>
              <a:t>The case for </a:t>
            </a:r>
            <a:r>
              <a:rPr lang="en-US" sz="3200" dirty="0" err="1" smtClean="0"/>
              <a:t>hadron</a:t>
            </a:r>
            <a:r>
              <a:rPr lang="en-US" sz="3200" dirty="0" smtClean="0"/>
              <a:t> </a:t>
            </a:r>
            <a:r>
              <a:rPr lang="en-US" sz="3200" dirty="0" err="1" smtClean="0"/>
              <a:t>calorimetry</a:t>
            </a:r>
            <a:endParaRPr lang="en-US" sz="3200"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7D3E6D5-FE54-47F0-90C2-8FD31AACAB71}"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pPr eaLnBrk="1" fontAlgn="auto" hangingPunct="1">
              <a:spcAft>
                <a:spcPts val="0"/>
              </a:spcAft>
              <a:defRPr/>
            </a:pPr>
            <a:r>
              <a:rPr smtClean="0">
                <a:solidFill>
                  <a:schemeClr val="tx2">
                    <a:satMod val="200000"/>
                  </a:schemeClr>
                </a:solidFill>
              </a:rPr>
              <a:t>Mo</a:t>
            </a:r>
            <a:r>
              <a:rPr lang="en-US" dirty="0" err="1" smtClean="0">
                <a:solidFill>
                  <a:schemeClr val="tx2">
                    <a:satMod val="200000"/>
                  </a:schemeClr>
                </a:solidFill>
              </a:rPr>
              <a:t>nte</a:t>
            </a:r>
            <a:r>
              <a:rPr lang="en-US" dirty="0" smtClean="0">
                <a:solidFill>
                  <a:schemeClr val="tx2">
                    <a:satMod val="200000"/>
                  </a:schemeClr>
                </a:solidFill>
              </a:rPr>
              <a:t> Carlo </a:t>
            </a:r>
            <a:r>
              <a:rPr smtClean="0">
                <a:solidFill>
                  <a:schemeClr val="tx2">
                    <a:satMod val="200000"/>
                  </a:schemeClr>
                </a:solidFill>
              </a:rPr>
              <a:t>Dependence of the Calorimeter </a:t>
            </a:r>
            <a:r>
              <a:rPr lang="en-US" dirty="0" smtClean="0">
                <a:solidFill>
                  <a:schemeClr val="tx2">
                    <a:satMod val="200000"/>
                  </a:schemeClr>
                </a:solidFill>
              </a:rPr>
              <a:t>Response and Resolution</a:t>
            </a:r>
            <a:endParaRPr smtClean="0">
              <a:solidFill>
                <a:schemeClr val="tx2">
                  <a:satMod val="200000"/>
                </a:schemeClr>
              </a:solidFill>
            </a:endParaRPr>
          </a:p>
        </p:txBody>
      </p:sp>
      <p:pic>
        <p:nvPicPr>
          <p:cNvPr id="24579" name="Content Placeholder 7" descr="LCPhys_BERT_corrected.eps"/>
          <p:cNvPicPr>
            <a:picLocks noGrp="1" noChangeAspect="1"/>
          </p:cNvPicPr>
          <p:nvPr>
            <p:ph sz="half" idx="1"/>
          </p:nvPr>
        </p:nvPicPr>
        <p:blipFill>
          <a:blip r:embed="rId3" cstate="print"/>
          <a:srcRect t="14558" b="14558"/>
          <a:stretch>
            <a:fillRect/>
          </a:stretch>
        </p:blipFill>
        <p:spPr>
          <a:xfrm>
            <a:off x="457200" y="1752600"/>
            <a:ext cx="4037013" cy="4051300"/>
          </a:xfrm>
          <a:solidFill>
            <a:srgbClr val="FFFFCC"/>
          </a:solidFill>
        </p:spPr>
      </p:pic>
      <p:sp>
        <p:nvSpPr>
          <p:cNvPr id="4" name="Content Placeholder 3"/>
          <p:cNvSpPr>
            <a:spLocks noGrp="1"/>
          </p:cNvSpPr>
          <p:nvPr>
            <p:ph sz="half" idx="2"/>
          </p:nvPr>
        </p:nvSpPr>
        <p:spPr/>
        <p:txBody>
          <a:bodyPr rtlCol="0">
            <a:normAutofit fontScale="70000" lnSpcReduction="20000"/>
          </a:bodyPr>
          <a:lstStyle/>
          <a:p>
            <a:pPr marL="411480" eaLnBrk="1" fontAlgn="auto" hangingPunct="1">
              <a:spcAft>
                <a:spcPts val="0"/>
              </a:spcAft>
              <a:buFont typeface="Arial" pitchFamily="34" charset="0"/>
              <a:buChar char="•"/>
              <a:defRPr/>
            </a:pPr>
            <a:r>
              <a:rPr lang="en-US" dirty="0" smtClean="0"/>
              <a:t>Use 10 GeV data sets simulated with two different GEANT4 Physics lists</a:t>
            </a:r>
          </a:p>
          <a:p>
            <a:pPr marL="411480" eaLnBrk="1" fontAlgn="auto" hangingPunct="1">
              <a:spcAft>
                <a:spcPts val="0"/>
              </a:spcAft>
              <a:buFont typeface="Arial" pitchFamily="34" charset="0"/>
              <a:buChar char="•"/>
              <a:defRPr/>
            </a:pPr>
            <a:r>
              <a:rPr lang="en-US" dirty="0" smtClean="0"/>
              <a:t>Treat each set as a hypothetical ‘data’. Derive self-consistent calibrations and corrections</a:t>
            </a:r>
          </a:p>
          <a:p>
            <a:pPr marL="411480" eaLnBrk="1" fontAlgn="auto" hangingPunct="1">
              <a:spcAft>
                <a:spcPts val="0"/>
              </a:spcAft>
              <a:buFont typeface="Arial" pitchFamily="34" charset="0"/>
              <a:buChar char="•"/>
              <a:defRPr/>
            </a:pPr>
            <a:r>
              <a:rPr lang="en-US" dirty="0" smtClean="0"/>
              <a:t>Correct the observed scintillation signal using the Cherenkov signal</a:t>
            </a:r>
          </a:p>
          <a:p>
            <a:pPr marL="411480" eaLnBrk="1" fontAlgn="auto" hangingPunct="1">
              <a:spcAft>
                <a:spcPts val="0"/>
              </a:spcAft>
              <a:buFont typeface="Arial" pitchFamily="34" charset="0"/>
              <a:buChar char="•"/>
              <a:defRPr/>
            </a:pPr>
            <a:r>
              <a:rPr lang="en-US" dirty="0" smtClean="0"/>
              <a:t>Overall response is stable to about ~1%</a:t>
            </a:r>
          </a:p>
          <a:p>
            <a:pPr marL="411480" eaLnBrk="1" fontAlgn="auto" hangingPunct="1">
              <a:spcAft>
                <a:spcPts val="0"/>
              </a:spcAft>
              <a:buFont typeface="Arial" pitchFamily="34" charset="0"/>
              <a:buChar char="•"/>
              <a:defRPr/>
            </a:pPr>
            <a:r>
              <a:rPr lang="en-US" dirty="0" smtClean="0"/>
              <a:t>Resolution vary by ~20% of itself (0.50 – 0.63 GeV@ 10 GeV, or (0.15-0.20)/√E)</a:t>
            </a:r>
          </a:p>
          <a:p>
            <a:pPr marL="411480" eaLnBrk="1" fontAlgn="auto" hangingPunct="1">
              <a:spcAft>
                <a:spcPts val="0"/>
              </a:spcAft>
              <a:buFont typeface="Arial" pitchFamily="34" charset="0"/>
              <a:buChar char="•"/>
              <a:defRPr/>
            </a:pPr>
            <a:endParaRPr lang="en-US" dirty="0">
              <a:solidFill>
                <a:schemeClr val="bg1">
                  <a:lumMod val="95000"/>
                </a:schemeClr>
              </a:solidFill>
            </a:endParaRPr>
          </a:p>
        </p:txBody>
      </p:sp>
      <p:sp>
        <p:nvSpPr>
          <p:cNvPr id="24581" name="Footer Placeholder 5"/>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24582"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533B717-C0E0-4125-81C5-CD44EA1DC92A}" type="slidenum">
              <a:rPr lang="en-US" smtClean="0"/>
              <a:pPr/>
              <a:t>20</a:t>
            </a:fld>
            <a:endParaRPr lang="en-US" smtClean="0"/>
          </a:p>
        </p:txBody>
      </p:sp>
      <p:sp>
        <p:nvSpPr>
          <p:cNvPr id="7" name="TextBox 6"/>
          <p:cNvSpPr txBox="1"/>
          <p:nvPr/>
        </p:nvSpPr>
        <p:spPr>
          <a:xfrm>
            <a:off x="685800" y="5943600"/>
            <a:ext cx="6858000" cy="707886"/>
          </a:xfrm>
          <a:prstGeom prst="rect">
            <a:avLst/>
          </a:prstGeom>
          <a:noFill/>
        </p:spPr>
        <p:txBody>
          <a:bodyPr wrap="square" rtlCol="0">
            <a:spAutoFit/>
          </a:bodyPr>
          <a:lstStyle/>
          <a:p>
            <a:r>
              <a:rPr lang="en-US" sz="2000" dirty="0" smtClean="0">
                <a:solidFill>
                  <a:srgbClr val="FF6600"/>
                </a:solidFill>
                <a:latin typeface="+mn-lt"/>
              </a:rPr>
              <a:t>OK..  Total absorption calorimeter may have very good jet energy resolution, but can one build one??</a:t>
            </a:r>
            <a:endParaRPr lang="en-US" sz="2000" dirty="0">
              <a:solidFill>
                <a:srgbClr val="FF6600"/>
              </a:solidFill>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14400" y="228600"/>
            <a:ext cx="7772400" cy="914400"/>
          </a:xfrm>
        </p:spPr>
        <p:txBody>
          <a:bodyPr>
            <a:normAutofit/>
          </a:bodyPr>
          <a:lstStyle/>
          <a:p>
            <a:pPr eaLnBrk="1" fontAlgn="auto" hangingPunct="1">
              <a:spcAft>
                <a:spcPts val="0"/>
              </a:spcAft>
              <a:defRPr/>
            </a:pPr>
            <a:r>
              <a:rPr smtClean="0">
                <a:solidFill>
                  <a:schemeClr val="tx2">
                    <a:satMod val="200000"/>
                  </a:schemeClr>
                </a:solidFill>
              </a:rPr>
              <a:t>Conceptual Design of a</a:t>
            </a:r>
            <a:r>
              <a:rPr lang="en-US" dirty="0" smtClean="0">
                <a:solidFill>
                  <a:schemeClr val="tx2">
                    <a:satMod val="200000"/>
                  </a:schemeClr>
                </a:solidFill>
              </a:rPr>
              <a:t> TAHCAL</a:t>
            </a:r>
            <a:endParaRPr smtClean="0">
              <a:solidFill>
                <a:schemeClr val="tx2">
                  <a:satMod val="200000"/>
                </a:schemeClr>
              </a:solidFill>
            </a:endParaRPr>
          </a:p>
        </p:txBody>
      </p:sp>
      <p:sp>
        <p:nvSpPr>
          <p:cNvPr id="9219" name="Content Placeholder 2"/>
          <p:cNvSpPr>
            <a:spLocks noGrp="1"/>
          </p:cNvSpPr>
          <p:nvPr>
            <p:ph idx="1"/>
          </p:nvPr>
        </p:nvSpPr>
        <p:spPr>
          <a:xfrm>
            <a:off x="457200" y="1676400"/>
            <a:ext cx="7772400" cy="4572000"/>
          </a:xfrm>
        </p:spPr>
        <p:txBody>
          <a:bodyPr>
            <a:normAutofit fontScale="92500" lnSpcReduction="10000"/>
          </a:bodyPr>
          <a:lstStyle/>
          <a:p>
            <a:pPr marL="411480" eaLnBrk="1" fontAlgn="auto" hangingPunct="1">
              <a:spcAft>
                <a:spcPts val="0"/>
              </a:spcAft>
              <a:buFont typeface="Wingdings"/>
              <a:buChar char=""/>
              <a:defRPr/>
            </a:pPr>
            <a:r>
              <a:rPr lang="en-US" sz="2000" dirty="0" smtClean="0"/>
              <a:t>Four layers of 5 x 5 x 5 cm</a:t>
            </a:r>
            <a:r>
              <a:rPr lang="en-US" sz="2000" baseline="30000" dirty="0" smtClean="0"/>
              <a:t>3</a:t>
            </a:r>
            <a:r>
              <a:rPr lang="en-US" sz="2000" dirty="0" smtClean="0"/>
              <a:t> crystals (a.k.a. EM section):  72,000 crystals</a:t>
            </a:r>
          </a:p>
          <a:p>
            <a:pPr marL="411480" eaLnBrk="1" fontAlgn="auto" hangingPunct="1">
              <a:spcAft>
                <a:spcPts val="0"/>
              </a:spcAft>
              <a:buFont typeface="Wingdings"/>
              <a:buChar char=""/>
              <a:defRPr/>
            </a:pPr>
            <a:r>
              <a:rPr lang="en-US" sz="2000" dirty="0" smtClean="0"/>
              <a:t> three embedded silicon pixel layers (e/</a:t>
            </a:r>
            <a:r>
              <a:rPr lang="en-US" sz="2000" dirty="0" smtClean="0">
                <a:latin typeface="Symbol" pitchFamily="18" charset="2"/>
              </a:rPr>
              <a:t>g</a:t>
            </a:r>
            <a:r>
              <a:rPr lang="en-US" sz="2000" dirty="0" smtClean="0"/>
              <a:t> position, direction)</a:t>
            </a:r>
          </a:p>
          <a:p>
            <a:pPr marL="411480" eaLnBrk="1" fontAlgn="auto" hangingPunct="1">
              <a:spcAft>
                <a:spcPts val="0"/>
              </a:spcAft>
              <a:buFont typeface="Wingdings"/>
              <a:buChar char=""/>
              <a:defRPr/>
            </a:pPr>
            <a:r>
              <a:rPr lang="en-US" sz="2000" dirty="0" smtClean="0"/>
              <a:t>10/16 (barrel/</a:t>
            </a:r>
            <a:r>
              <a:rPr lang="en-US" sz="2000" dirty="0" err="1" smtClean="0"/>
              <a:t>endcap</a:t>
            </a:r>
            <a:r>
              <a:rPr lang="en-US" sz="2000" dirty="0" smtClean="0"/>
              <a:t>) layers of 10 x 10 x 10 cm</a:t>
            </a:r>
            <a:r>
              <a:rPr lang="en-US" sz="2000" baseline="30000" dirty="0" smtClean="0"/>
              <a:t>3</a:t>
            </a:r>
            <a:r>
              <a:rPr lang="en-US" sz="2000" dirty="0" smtClean="0"/>
              <a:t> crystals (a.k.a. </a:t>
            </a:r>
            <a:r>
              <a:rPr lang="en-US" sz="2000" dirty="0" err="1" smtClean="0"/>
              <a:t>hadronic</a:t>
            </a:r>
            <a:r>
              <a:rPr lang="en-US" sz="2000" dirty="0" smtClean="0"/>
              <a:t> section):70,000 crystals</a:t>
            </a:r>
          </a:p>
          <a:p>
            <a:pPr marL="411480" eaLnBrk="1" fontAlgn="auto" hangingPunct="1">
              <a:spcAft>
                <a:spcPts val="0"/>
              </a:spcAft>
              <a:buFont typeface="Wingdings"/>
              <a:buChar char=""/>
              <a:defRPr/>
            </a:pPr>
            <a:r>
              <a:rPr lang="en-US" sz="2000" dirty="0" smtClean="0"/>
              <a:t>4(8?) </a:t>
            </a:r>
            <a:r>
              <a:rPr lang="en-US" sz="2000" dirty="0" err="1" smtClean="0"/>
              <a:t>photodetectors</a:t>
            </a:r>
            <a:r>
              <a:rPr lang="en-US" sz="2000" dirty="0" smtClean="0"/>
              <a:t> per crystal.  Half of the </a:t>
            </a:r>
            <a:r>
              <a:rPr lang="en-US" sz="2000" dirty="0" err="1" smtClean="0"/>
              <a:t>photodectors</a:t>
            </a:r>
            <a:r>
              <a:rPr lang="en-US" sz="2000" dirty="0" smtClean="0"/>
              <a:t> are 5x5 mm and have a low pass edge optical filters (Cherenkov)</a:t>
            </a:r>
          </a:p>
          <a:p>
            <a:pPr marL="740664" lvl="1" eaLnBrk="1" fontAlgn="auto" hangingPunct="1">
              <a:spcAft>
                <a:spcPts val="0"/>
              </a:spcAft>
              <a:buFont typeface="Wingdings"/>
              <a:buChar char=""/>
              <a:defRPr/>
            </a:pPr>
            <a:r>
              <a:rPr lang="en-US" sz="2000" dirty="0" smtClean="0"/>
              <a:t>No visible dead space. </a:t>
            </a:r>
          </a:p>
          <a:p>
            <a:pPr marL="740664" lvl="1" eaLnBrk="1" fontAlgn="auto" hangingPunct="1">
              <a:spcAft>
                <a:spcPts val="0"/>
              </a:spcAft>
              <a:buFont typeface="Wingdings"/>
              <a:buChar char=""/>
              <a:defRPr/>
            </a:pPr>
            <a:r>
              <a:rPr lang="en-US" sz="2000" dirty="0" smtClean="0"/>
              <a:t>6</a:t>
            </a:r>
            <a:r>
              <a:rPr lang="en-US" sz="2000" dirty="0" smtClean="0">
                <a:latin typeface="Symbol" pitchFamily="18" charset="2"/>
              </a:rPr>
              <a:t>l</a:t>
            </a:r>
            <a:r>
              <a:rPr lang="en-US" sz="2000" dirty="0" smtClean="0"/>
              <a:t> at 90</a:t>
            </a:r>
            <a:r>
              <a:rPr lang="en-US" sz="2000" baseline="30000" dirty="0" smtClean="0"/>
              <a:t>o</a:t>
            </a:r>
            <a:r>
              <a:rPr lang="en-US" sz="2000" dirty="0" smtClean="0"/>
              <a:t>, 9</a:t>
            </a:r>
            <a:r>
              <a:rPr lang="en-US" sz="2000" dirty="0" smtClean="0">
                <a:latin typeface="Symbol" pitchFamily="18" charset="2"/>
              </a:rPr>
              <a:t>l</a:t>
            </a:r>
            <a:r>
              <a:rPr lang="en-US" sz="2000" dirty="0" smtClean="0"/>
              <a:t> in the </a:t>
            </a:r>
            <a:r>
              <a:rPr lang="en-US" sz="2000" dirty="0" err="1" smtClean="0"/>
              <a:t>endcap</a:t>
            </a:r>
            <a:r>
              <a:rPr lang="en-US" sz="2000" dirty="0" smtClean="0"/>
              <a:t> region</a:t>
            </a:r>
          </a:p>
          <a:p>
            <a:pPr marL="740664" lvl="1" eaLnBrk="1" fontAlgn="auto" hangingPunct="1">
              <a:spcAft>
                <a:spcPts val="0"/>
              </a:spcAft>
              <a:buFont typeface="Wingdings"/>
              <a:buChar char=""/>
              <a:defRPr/>
            </a:pPr>
            <a:r>
              <a:rPr lang="en-US" sz="2000" dirty="0" smtClean="0"/>
              <a:t>Signal routing avoiding projective cracks</a:t>
            </a:r>
          </a:p>
          <a:p>
            <a:pPr marL="740664" lvl="1" eaLnBrk="1" fontAlgn="auto" hangingPunct="1">
              <a:spcAft>
                <a:spcPts val="0"/>
              </a:spcAft>
              <a:buFont typeface="Wingdings"/>
              <a:buChar char=""/>
              <a:defRPr/>
            </a:pPr>
            <a:r>
              <a:rPr lang="en-US" sz="2000" dirty="0" smtClean="0"/>
              <a:t>Should not affect the  energy resolution </a:t>
            </a:r>
          </a:p>
          <a:p>
            <a:pPr marL="740664" lvl="1" eaLnBrk="1" fontAlgn="auto" hangingPunct="1">
              <a:spcAft>
                <a:spcPts val="0"/>
              </a:spcAft>
              <a:buFont typeface="Wingdings"/>
              <a:buChar char=""/>
              <a:defRPr/>
            </a:pPr>
            <a:r>
              <a:rPr lang="en-US" sz="2000" dirty="0" smtClean="0"/>
              <a:t>500,000(1,000,000?) </a:t>
            </a:r>
            <a:r>
              <a:rPr lang="en-US" sz="2000" dirty="0" err="1" smtClean="0"/>
              <a:t>photodetectors</a:t>
            </a:r>
            <a:r>
              <a:rPr lang="en-US" sz="2000" dirty="0" smtClean="0"/>
              <a:t> </a:t>
            </a:r>
          </a:p>
          <a:p>
            <a:pPr marL="411480" eaLnBrk="1" fontAlgn="auto" hangingPunct="1">
              <a:spcAft>
                <a:spcPts val="0"/>
              </a:spcAft>
              <a:buFont typeface="Wingdings"/>
              <a:buChar char=""/>
              <a:defRPr/>
            </a:pPr>
            <a:r>
              <a:rPr lang="en-US" sz="2000" dirty="0" smtClean="0"/>
              <a:t>Total volume of crystals ~ 80-100 m</a:t>
            </a:r>
            <a:r>
              <a:rPr lang="en-US" sz="2000" baseline="30000" dirty="0" smtClean="0"/>
              <a:t>3</a:t>
            </a:r>
            <a:r>
              <a:rPr lang="en-US" sz="2000" dirty="0" smtClean="0"/>
              <a:t>.</a:t>
            </a:r>
          </a:p>
          <a:p>
            <a:pPr marL="411480" eaLnBrk="1" fontAlgn="auto" hangingPunct="1">
              <a:spcAft>
                <a:spcPts val="0"/>
              </a:spcAft>
              <a:buFont typeface="Wingdings"/>
              <a:buChar char=""/>
              <a:defRPr/>
            </a:pPr>
            <a:endParaRPr lang="en-US" dirty="0" smtClean="0"/>
          </a:p>
        </p:txBody>
      </p:sp>
      <p:sp>
        <p:nvSpPr>
          <p:cNvPr id="14340"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14341"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876A136-C831-4087-85A5-E6CC9A24CCF1}" type="slidenum">
              <a:rPr lang="en-US" smtClean="0"/>
              <a:pPr/>
              <a:t>21</a:t>
            </a:fld>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KJK_CRYSTALCAL_11_08_0045"/>
          <p:cNvPicPr>
            <a:picLocks noChangeAspect="1" noChangeArrowheads="1"/>
          </p:cNvPicPr>
          <p:nvPr/>
        </p:nvPicPr>
        <p:blipFill>
          <a:blip r:embed="rId3" cstate="print"/>
          <a:srcRect/>
          <a:stretch>
            <a:fillRect/>
          </a:stretch>
        </p:blipFill>
        <p:spPr bwMode="auto">
          <a:xfrm>
            <a:off x="681606" y="1707159"/>
            <a:ext cx="7010400" cy="4884738"/>
          </a:xfrm>
          <a:prstGeom prst="rect">
            <a:avLst/>
          </a:prstGeom>
          <a:noFill/>
          <a:ln w="9525">
            <a:noFill/>
            <a:miter lim="800000"/>
            <a:headEnd/>
            <a:tailEnd/>
          </a:ln>
        </p:spPr>
      </p:pic>
      <p:sp>
        <p:nvSpPr>
          <p:cNvPr id="2" name="Title 1"/>
          <p:cNvSpPr>
            <a:spLocks noGrp="1"/>
          </p:cNvSpPr>
          <p:nvPr>
            <p:ph type="title"/>
          </p:nvPr>
        </p:nvSpPr>
        <p:spPr>
          <a:xfrm>
            <a:off x="838200" y="76200"/>
            <a:ext cx="7772400" cy="914400"/>
          </a:xfrm>
        </p:spPr>
        <p:txBody>
          <a:bodyPr/>
          <a:lstStyle/>
          <a:p>
            <a:r>
              <a:rPr lang="en-US" sz="3600" dirty="0" smtClean="0"/>
              <a:t>TAHCAL in </a:t>
            </a:r>
            <a:r>
              <a:rPr lang="en-US" sz="3600" dirty="0" err="1" smtClean="0"/>
              <a:t>SiD</a:t>
            </a:r>
            <a:r>
              <a:rPr lang="en-US" sz="3600" dirty="0" smtClean="0"/>
              <a:t>: Initial Engineering</a:t>
            </a:r>
            <a:endParaRPr lang="en-US" sz="3600" dirty="0"/>
          </a:p>
        </p:txBody>
      </p:sp>
      <p:sp>
        <p:nvSpPr>
          <p:cNvPr id="7" name="Content Placeholder 6"/>
          <p:cNvSpPr>
            <a:spLocks noGrp="1"/>
          </p:cNvSpPr>
          <p:nvPr>
            <p:ph idx="1"/>
          </p:nvPr>
        </p:nvSpPr>
        <p:spPr>
          <a:xfrm>
            <a:off x="533400" y="990600"/>
            <a:ext cx="7924800" cy="1524000"/>
          </a:xfrm>
          <a:solidFill>
            <a:schemeClr val="tx1"/>
          </a:solidFill>
        </p:spPr>
        <p:txBody>
          <a:bodyPr/>
          <a:lstStyle/>
          <a:p>
            <a:pPr>
              <a:buNone/>
            </a:pPr>
            <a:r>
              <a:rPr lang="en-US" sz="1800" dirty="0" smtClean="0">
                <a:solidFill>
                  <a:schemeClr val="accent6"/>
                </a:solidFill>
                <a:latin typeface="+mn-lt"/>
              </a:rPr>
              <a:t>K. </a:t>
            </a:r>
            <a:r>
              <a:rPr lang="en-US" sz="1800" dirty="0" err="1" smtClean="0">
                <a:solidFill>
                  <a:schemeClr val="accent6"/>
                </a:solidFill>
                <a:latin typeface="+mn-lt"/>
              </a:rPr>
              <a:t>Krempetz</a:t>
            </a:r>
            <a:r>
              <a:rPr lang="en-US" sz="1800" dirty="0" smtClean="0">
                <a:solidFill>
                  <a:schemeClr val="accent6"/>
                </a:solidFill>
                <a:latin typeface="+mn-lt"/>
              </a:rPr>
              <a:t>, </a:t>
            </a:r>
            <a:r>
              <a:rPr lang="en-US" sz="1800" dirty="0" err="1" smtClean="0">
                <a:solidFill>
                  <a:schemeClr val="accent6"/>
                </a:solidFill>
                <a:latin typeface="+mn-lt"/>
              </a:rPr>
              <a:t>Fermilab</a:t>
            </a:r>
            <a:r>
              <a:rPr lang="en-US" sz="1800" dirty="0" smtClean="0">
                <a:solidFill>
                  <a:schemeClr val="accent6"/>
                </a:solidFill>
                <a:latin typeface="+mn-lt"/>
              </a:rPr>
              <a:t>:</a:t>
            </a:r>
          </a:p>
          <a:p>
            <a:pPr>
              <a:buNone/>
            </a:pPr>
            <a:r>
              <a:rPr lang="en-US" sz="1800" dirty="0" smtClean="0">
                <a:solidFill>
                  <a:schemeClr val="accent6"/>
                </a:solidFill>
              </a:rPr>
              <a:t>… the crystal calorimeter could easily be incorporated in the </a:t>
            </a:r>
            <a:r>
              <a:rPr lang="en-US" sz="1800" dirty="0" err="1" smtClean="0">
                <a:solidFill>
                  <a:schemeClr val="accent6"/>
                </a:solidFill>
              </a:rPr>
              <a:t>SiD</a:t>
            </a:r>
            <a:r>
              <a:rPr lang="en-US" sz="1800" dirty="0" smtClean="0">
                <a:solidFill>
                  <a:schemeClr val="accent6"/>
                </a:solidFill>
              </a:rPr>
              <a:t> detector.   The design that is presented has many engineering challenges which will need to be prototyped and tested before a final design could be made.</a:t>
            </a:r>
          </a:p>
          <a:p>
            <a:pPr>
              <a:buNone/>
            </a:pPr>
            <a:endParaRPr lang="en-US" sz="3200" dirty="0" smtClean="0">
              <a:latin typeface="+mn-lt"/>
            </a:endParaRPr>
          </a:p>
          <a:p>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A68DE965-4175-4A5F-9DED-45B4737E8FA5}" type="slidenum">
              <a:rPr lang="en-US" smtClean="0"/>
              <a:pPr>
                <a:defRPr/>
              </a:pPr>
              <a:t>22</a:t>
            </a:fld>
            <a:endParaRPr lang="en-US" dirty="0"/>
          </a:p>
        </p:txBody>
      </p:sp>
      <p:sp>
        <p:nvSpPr>
          <p:cNvPr id="10" name="TextBox 9"/>
          <p:cNvSpPr txBox="1"/>
          <p:nvPr/>
        </p:nvSpPr>
        <p:spPr>
          <a:xfrm>
            <a:off x="4800600" y="4800600"/>
            <a:ext cx="3810000" cy="1477328"/>
          </a:xfrm>
          <a:prstGeom prst="rect">
            <a:avLst/>
          </a:prstGeom>
          <a:solidFill>
            <a:schemeClr val="tx1"/>
          </a:solidFill>
        </p:spPr>
        <p:txBody>
          <a:bodyPr wrap="square" rtlCol="0">
            <a:spAutoFit/>
          </a:bodyPr>
          <a:lstStyle/>
          <a:p>
            <a:pPr>
              <a:buFont typeface="Arial" pitchFamily="34" charset="0"/>
              <a:buChar char="•"/>
            </a:pPr>
            <a:r>
              <a:rPr lang="en-US" dirty="0" smtClean="0">
                <a:latin typeface="+mn-lt"/>
              </a:rPr>
              <a:t> </a:t>
            </a:r>
            <a:r>
              <a:rPr lang="en-US" dirty="0" smtClean="0">
                <a:solidFill>
                  <a:schemeClr val="accent6"/>
                </a:solidFill>
                <a:latin typeface="+mn-lt"/>
              </a:rPr>
              <a:t>6</a:t>
            </a:r>
            <a:r>
              <a:rPr lang="en-US" dirty="0" smtClean="0">
                <a:solidFill>
                  <a:schemeClr val="accent6"/>
                </a:solidFill>
                <a:latin typeface="Symbol" pitchFamily="18" charset="2"/>
              </a:rPr>
              <a:t>l</a:t>
            </a:r>
            <a:r>
              <a:rPr lang="en-US" dirty="0" smtClean="0">
                <a:solidFill>
                  <a:schemeClr val="accent6"/>
                </a:solidFill>
                <a:latin typeface="+mn-lt"/>
              </a:rPr>
              <a:t> at 90</a:t>
            </a:r>
            <a:r>
              <a:rPr lang="en-US" baseline="30000" dirty="0" smtClean="0">
                <a:solidFill>
                  <a:schemeClr val="accent6"/>
                </a:solidFill>
                <a:latin typeface="+mn-lt"/>
              </a:rPr>
              <a:t>o</a:t>
            </a:r>
            <a:r>
              <a:rPr lang="en-US" dirty="0" smtClean="0">
                <a:solidFill>
                  <a:schemeClr val="accent6"/>
                </a:solidFill>
                <a:latin typeface="+mn-lt"/>
              </a:rPr>
              <a:t>, 9 </a:t>
            </a:r>
            <a:r>
              <a:rPr lang="en-US" dirty="0" smtClean="0">
                <a:solidFill>
                  <a:schemeClr val="accent6"/>
                </a:solidFill>
                <a:latin typeface="Symbol" pitchFamily="18" charset="2"/>
              </a:rPr>
              <a:t>l</a:t>
            </a:r>
            <a:r>
              <a:rPr lang="en-US" dirty="0" smtClean="0">
                <a:solidFill>
                  <a:schemeClr val="accent6"/>
                </a:solidFill>
                <a:latin typeface="+mn-lt"/>
              </a:rPr>
              <a:t> in the </a:t>
            </a:r>
            <a:r>
              <a:rPr lang="en-US" dirty="0" err="1" smtClean="0">
                <a:solidFill>
                  <a:schemeClr val="accent6"/>
                </a:solidFill>
                <a:latin typeface="+mn-lt"/>
              </a:rPr>
              <a:t>endcap</a:t>
            </a:r>
            <a:endParaRPr lang="en-US" dirty="0" smtClean="0">
              <a:solidFill>
                <a:schemeClr val="accent6"/>
              </a:solidFill>
              <a:latin typeface="+mn-lt"/>
            </a:endParaRPr>
          </a:p>
          <a:p>
            <a:pPr>
              <a:buFont typeface="Arial" pitchFamily="34" charset="0"/>
              <a:buChar char="•"/>
            </a:pPr>
            <a:r>
              <a:rPr lang="en-US" dirty="0" smtClean="0">
                <a:solidFill>
                  <a:schemeClr val="accent6"/>
                </a:solidFill>
                <a:latin typeface="+mn-lt"/>
              </a:rPr>
              <a:t> Good segmentation</a:t>
            </a:r>
          </a:p>
          <a:p>
            <a:pPr>
              <a:buFont typeface="Arial" pitchFamily="34" charset="0"/>
              <a:buChar char="•"/>
            </a:pPr>
            <a:r>
              <a:rPr lang="en-US" dirty="0">
                <a:solidFill>
                  <a:schemeClr val="accent6"/>
                </a:solidFill>
                <a:latin typeface="+mn-lt"/>
              </a:rPr>
              <a:t> </a:t>
            </a:r>
            <a:r>
              <a:rPr lang="en-US" dirty="0" smtClean="0">
                <a:solidFill>
                  <a:schemeClr val="accent6"/>
                </a:solidFill>
                <a:latin typeface="+mn-lt"/>
              </a:rPr>
              <a:t>silicon </a:t>
            </a:r>
            <a:r>
              <a:rPr lang="en-US" dirty="0" err="1" smtClean="0">
                <a:solidFill>
                  <a:schemeClr val="accent6"/>
                </a:solidFill>
                <a:latin typeface="+mn-lt"/>
              </a:rPr>
              <a:t>photodetectors</a:t>
            </a:r>
            <a:r>
              <a:rPr lang="en-US" dirty="0" smtClean="0">
                <a:solidFill>
                  <a:schemeClr val="accent6"/>
                </a:solidFill>
                <a:latin typeface="+mn-lt"/>
              </a:rPr>
              <a:t> with ASIC readout electronics</a:t>
            </a:r>
          </a:p>
          <a:p>
            <a:pPr>
              <a:buFont typeface="Arial" pitchFamily="34" charset="0"/>
              <a:buChar char="•"/>
            </a:pPr>
            <a:r>
              <a:rPr lang="en-US" dirty="0" smtClean="0">
                <a:solidFill>
                  <a:schemeClr val="accent6"/>
                </a:solidFill>
                <a:latin typeface="+mn-lt"/>
              </a:rPr>
              <a:t> Significant  imaging capabilities</a:t>
            </a:r>
            <a:endParaRPr lang="en-US" dirty="0">
              <a:solidFill>
                <a:schemeClr val="accent6"/>
              </a:solidFill>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Leakage </a:t>
            </a:r>
            <a:endParaRPr lang="en-US" dirty="0"/>
          </a:p>
        </p:txBody>
      </p:sp>
      <p:sp>
        <p:nvSpPr>
          <p:cNvPr id="3" name="Content Placeholder 2"/>
          <p:cNvSpPr>
            <a:spLocks noGrp="1"/>
          </p:cNvSpPr>
          <p:nvPr>
            <p:ph idx="1"/>
          </p:nvPr>
        </p:nvSpPr>
        <p:spPr>
          <a:xfrm>
            <a:off x="914400" y="1447800"/>
            <a:ext cx="7772400" cy="4572000"/>
          </a:xfrm>
        </p:spPr>
        <p:txBody>
          <a:bodyPr/>
          <a:lstStyle/>
          <a:p>
            <a:r>
              <a:rPr lang="en-US" sz="2000" dirty="0" smtClean="0"/>
              <a:t>A realistic detector design may provide some 120-150 cm of radial space for calorimeters (between the tracker at the coil). </a:t>
            </a:r>
          </a:p>
          <a:p>
            <a:r>
              <a:rPr lang="en-US" sz="2000" dirty="0" smtClean="0"/>
              <a:t>To minimize the leakage fluctuations it is important to maximize the average density of the calorimeter, including the readout. This is of particular importance in high resolution calorimeters.</a:t>
            </a:r>
          </a:p>
          <a:p>
            <a:r>
              <a:rPr lang="en-US" sz="2000" dirty="0" smtClean="0"/>
              <a:t>Heavy scintillating crystals and compact silicon </a:t>
            </a:r>
            <a:r>
              <a:rPr lang="en-US" sz="2000" dirty="0" err="1" smtClean="0"/>
              <a:t>photodetectors</a:t>
            </a:r>
            <a:r>
              <a:rPr lang="en-US" sz="2000" dirty="0" smtClean="0"/>
              <a:t> offer a possibility for the </a:t>
            </a:r>
            <a:r>
              <a:rPr lang="en-US" sz="2000" u="sng" dirty="0" smtClean="0"/>
              <a:t>average</a:t>
            </a:r>
            <a:r>
              <a:rPr lang="en-US" sz="2000" dirty="0" smtClean="0"/>
              <a:t> interaction length of the order of 20-21 cm </a:t>
            </a:r>
          </a:p>
          <a:p>
            <a:r>
              <a:rPr lang="en-US" sz="2000" dirty="0" smtClean="0"/>
              <a:t>The leakage study (Udine): </a:t>
            </a:r>
          </a:p>
          <a:p>
            <a:pPr lvl="1"/>
            <a:r>
              <a:rPr lang="en-US" sz="1600" dirty="0" smtClean="0"/>
              <a:t>‘thin’ calorimeter (120 cm)</a:t>
            </a:r>
          </a:p>
          <a:p>
            <a:pPr lvl="1"/>
            <a:r>
              <a:rPr lang="en-US" sz="1600" dirty="0" smtClean="0"/>
              <a:t>“worst case”: single </a:t>
            </a:r>
            <a:r>
              <a:rPr lang="en-US" sz="1600" dirty="0" err="1" smtClean="0"/>
              <a:t>pions</a:t>
            </a:r>
            <a:r>
              <a:rPr lang="en-US" sz="1600" dirty="0" smtClean="0"/>
              <a:t>  100 </a:t>
            </a:r>
            <a:r>
              <a:rPr lang="en-US" sz="1600" dirty="0" err="1" smtClean="0"/>
              <a:t>GeV</a:t>
            </a:r>
            <a:r>
              <a:rPr lang="en-US" sz="1600" dirty="0" smtClean="0"/>
              <a:t>  at 90</a:t>
            </a:r>
            <a:r>
              <a:rPr lang="en-US" sz="1600" baseline="30000" dirty="0" smtClean="0"/>
              <a:t>o</a:t>
            </a:r>
            <a:r>
              <a:rPr lang="en-US" sz="1600" dirty="0" smtClean="0"/>
              <a:t>.                                      [Note: This is not a 100 </a:t>
            </a:r>
            <a:r>
              <a:rPr lang="en-US" sz="1600" dirty="0" err="1" smtClean="0"/>
              <a:t>GeV</a:t>
            </a:r>
            <a:r>
              <a:rPr lang="en-US" sz="1600" dirty="0" smtClean="0"/>
              <a:t> jet! High energy single particles account for a relatively small fraction of high energy jet, but they maximize the leakage fluctuations.]</a:t>
            </a:r>
            <a:endParaRPr lang="en-US" sz="1600"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68DE965-4175-4A5F-9DED-45B4737E8FA5}"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772400" cy="914400"/>
          </a:xfrm>
        </p:spPr>
        <p:txBody>
          <a:bodyPr/>
          <a:lstStyle/>
          <a:p>
            <a:r>
              <a:rPr lang="en-US" sz="3600" dirty="0" smtClean="0"/>
              <a:t>Leakage Studies: High Energy Single Particles  </a:t>
            </a:r>
            <a:endParaRPr lang="en-US" sz="3600" dirty="0"/>
          </a:p>
        </p:txBody>
      </p:sp>
      <p:pic>
        <p:nvPicPr>
          <p:cNvPr id="80898" name="Picture 2"/>
          <p:cNvPicPr>
            <a:picLocks noGrp="1" noChangeAspect="1" noChangeArrowheads="1"/>
          </p:cNvPicPr>
          <p:nvPr>
            <p:ph idx="1"/>
          </p:nvPr>
        </p:nvPicPr>
        <p:blipFill>
          <a:blip r:embed="rId3" cstate="print"/>
          <a:srcRect/>
          <a:stretch>
            <a:fillRect/>
          </a:stretch>
        </p:blipFill>
        <p:spPr bwMode="auto">
          <a:xfrm>
            <a:off x="762000" y="1371600"/>
            <a:ext cx="3187301" cy="2286000"/>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68DE965-4175-4A5F-9DED-45B4737E8FA5}" type="slidenum">
              <a:rPr lang="en-US" smtClean="0"/>
              <a:pPr>
                <a:defRPr/>
              </a:pPr>
              <a:t>24</a:t>
            </a:fld>
            <a:endParaRPr lang="en-US" dirty="0"/>
          </a:p>
        </p:txBody>
      </p:sp>
      <p:pic>
        <p:nvPicPr>
          <p:cNvPr id="8" name="Picture 2"/>
          <p:cNvPicPr>
            <a:picLocks noChangeAspect="1" noChangeArrowheads="1"/>
          </p:cNvPicPr>
          <p:nvPr/>
        </p:nvPicPr>
        <p:blipFill>
          <a:blip r:embed="rId4" cstate="print"/>
          <a:srcRect/>
          <a:stretch>
            <a:fillRect/>
          </a:stretch>
        </p:blipFill>
        <p:spPr bwMode="auto">
          <a:xfrm>
            <a:off x="5334000" y="4114800"/>
            <a:ext cx="3143251" cy="2286000"/>
          </a:xfrm>
          <a:prstGeom prst="rect">
            <a:avLst/>
          </a:prstGeom>
          <a:noFill/>
          <a:ln w="9525">
            <a:noFill/>
            <a:miter lim="800000"/>
            <a:headEnd/>
            <a:tailEnd/>
          </a:ln>
          <a:effectLst/>
        </p:spPr>
      </p:pic>
      <p:sp>
        <p:nvSpPr>
          <p:cNvPr id="9" name="TextBox 8"/>
          <p:cNvSpPr txBox="1"/>
          <p:nvPr/>
        </p:nvSpPr>
        <p:spPr>
          <a:xfrm>
            <a:off x="4038600" y="1371600"/>
            <a:ext cx="4953000" cy="2031325"/>
          </a:xfrm>
          <a:prstGeom prst="rect">
            <a:avLst/>
          </a:prstGeom>
          <a:noFill/>
        </p:spPr>
        <p:txBody>
          <a:bodyPr wrap="square" rtlCol="0">
            <a:spAutoFit/>
          </a:bodyPr>
          <a:lstStyle/>
          <a:p>
            <a:r>
              <a:rPr lang="en-US" dirty="0" smtClean="0">
                <a:latin typeface="+mn-lt"/>
              </a:rPr>
              <a:t>Corrected (or uncorrected) energy distribution shows major degradation of energy resolution: long tail towards low energies and a peak of punch-through </a:t>
            </a:r>
            <a:r>
              <a:rPr lang="en-US" dirty="0" err="1" smtClean="0">
                <a:latin typeface="+mn-lt"/>
              </a:rPr>
              <a:t>pions</a:t>
            </a:r>
            <a:r>
              <a:rPr lang="en-US" dirty="0" smtClean="0">
                <a:latin typeface="+mn-lt"/>
              </a:rPr>
              <a:t>.</a:t>
            </a:r>
          </a:p>
          <a:p>
            <a:r>
              <a:rPr lang="en-US" dirty="0" smtClean="0">
                <a:latin typeface="+mn-lt"/>
              </a:rPr>
              <a:t>This  is primarily caused by hadrons which interact deep inside the calorimeter, and see even smaller thickness of the detector.</a:t>
            </a:r>
            <a:endParaRPr lang="en-US" dirty="0">
              <a:latin typeface="+mn-lt"/>
            </a:endParaRPr>
          </a:p>
        </p:txBody>
      </p:sp>
      <p:sp>
        <p:nvSpPr>
          <p:cNvPr id="10" name="TextBox 9"/>
          <p:cNvSpPr txBox="1"/>
          <p:nvPr/>
        </p:nvSpPr>
        <p:spPr>
          <a:xfrm>
            <a:off x="609601" y="3962400"/>
            <a:ext cx="4572000" cy="2308324"/>
          </a:xfrm>
          <a:prstGeom prst="rect">
            <a:avLst/>
          </a:prstGeom>
          <a:noFill/>
        </p:spPr>
        <p:txBody>
          <a:bodyPr wrap="square" rtlCol="0">
            <a:spAutoFit/>
          </a:bodyPr>
          <a:lstStyle/>
          <a:p>
            <a:r>
              <a:rPr lang="en-US" dirty="0" smtClean="0">
                <a:latin typeface="+mn-lt"/>
              </a:rPr>
              <a:t>In a calorimeter with longitudinal segmentation the late showers can be recognized (for example by the energy deposition in the first of the last layers) and excluded from the analysis. Or they can be replaced by the measured momentum (PFA used in the right proportional may be beneficial).</a:t>
            </a:r>
            <a:endParaRPr lang="en-US" dirty="0">
              <a:latin typeface="+mn-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14400"/>
          </a:xfrm>
        </p:spPr>
        <p:txBody>
          <a:bodyPr/>
          <a:lstStyle/>
          <a:p>
            <a:r>
              <a:rPr lang="en-US" sz="3600" dirty="0" smtClean="0"/>
              <a:t>Correcting for Leakage?</a:t>
            </a:r>
            <a:endParaRPr lang="en-US" sz="3600" dirty="0"/>
          </a:p>
        </p:txBody>
      </p:sp>
      <p:pic>
        <p:nvPicPr>
          <p:cNvPr id="82946" name="Picture 2"/>
          <p:cNvPicPr>
            <a:picLocks noGrp="1" noChangeAspect="1" noChangeArrowheads="1"/>
          </p:cNvPicPr>
          <p:nvPr>
            <p:ph idx="1"/>
          </p:nvPr>
        </p:nvPicPr>
        <p:blipFill>
          <a:blip r:embed="rId3" cstate="print"/>
          <a:srcRect/>
          <a:stretch>
            <a:fillRect/>
          </a:stretch>
        </p:blipFill>
        <p:spPr bwMode="auto">
          <a:xfrm>
            <a:off x="838200" y="914400"/>
            <a:ext cx="2286000" cy="3089773"/>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68DE965-4175-4A5F-9DED-45B4737E8FA5}" type="slidenum">
              <a:rPr lang="en-US" smtClean="0"/>
              <a:pPr>
                <a:defRPr/>
              </a:pPr>
              <a:t>25</a:t>
            </a:fld>
            <a:endParaRPr lang="en-US" dirty="0"/>
          </a:p>
        </p:txBody>
      </p:sp>
      <p:pic>
        <p:nvPicPr>
          <p:cNvPr id="7" name="Picture 3"/>
          <p:cNvPicPr>
            <a:picLocks noChangeAspect="1" noChangeArrowheads="1"/>
          </p:cNvPicPr>
          <p:nvPr/>
        </p:nvPicPr>
        <p:blipFill>
          <a:blip r:embed="rId4" cstate="print"/>
          <a:srcRect/>
          <a:stretch>
            <a:fillRect/>
          </a:stretch>
        </p:blipFill>
        <p:spPr bwMode="auto">
          <a:xfrm>
            <a:off x="5410200" y="3810000"/>
            <a:ext cx="3453344" cy="2509658"/>
          </a:xfrm>
          <a:prstGeom prst="rect">
            <a:avLst/>
          </a:prstGeom>
          <a:noFill/>
          <a:ln w="9525">
            <a:noFill/>
            <a:miter lim="800000"/>
            <a:headEnd/>
            <a:tailEnd/>
          </a:ln>
          <a:effectLst/>
        </p:spPr>
      </p:pic>
      <p:sp>
        <p:nvSpPr>
          <p:cNvPr id="8" name="TextBox 7"/>
          <p:cNvSpPr txBox="1"/>
          <p:nvPr/>
        </p:nvSpPr>
        <p:spPr>
          <a:xfrm>
            <a:off x="3505200" y="1219200"/>
            <a:ext cx="5181599" cy="1754326"/>
          </a:xfrm>
          <a:prstGeom prst="rect">
            <a:avLst/>
          </a:prstGeom>
          <a:noFill/>
        </p:spPr>
        <p:txBody>
          <a:bodyPr wrap="square" rtlCol="0">
            <a:spAutoFit/>
          </a:bodyPr>
          <a:lstStyle/>
          <a:p>
            <a:r>
              <a:rPr lang="en-US" dirty="0" smtClean="0">
                <a:latin typeface="+mn-lt"/>
              </a:rPr>
              <a:t>Longitudinal segmentation of a calorimeter provides information which can be used to identify and correct the leaking showers. For example (left): fraction of the observed energy of a shower correlates with the amount of the leaking energy</a:t>
            </a:r>
            <a:endParaRPr lang="en-US" dirty="0">
              <a:latin typeface="+mn-lt"/>
            </a:endParaRPr>
          </a:p>
        </p:txBody>
      </p:sp>
      <p:sp>
        <p:nvSpPr>
          <p:cNvPr id="9" name="TextBox 8"/>
          <p:cNvSpPr txBox="1"/>
          <p:nvPr/>
        </p:nvSpPr>
        <p:spPr>
          <a:xfrm>
            <a:off x="533400" y="4114800"/>
            <a:ext cx="4419600" cy="2862322"/>
          </a:xfrm>
          <a:prstGeom prst="rect">
            <a:avLst/>
          </a:prstGeom>
          <a:noFill/>
        </p:spPr>
        <p:txBody>
          <a:bodyPr wrap="square" rtlCol="0">
            <a:spAutoFit/>
          </a:bodyPr>
          <a:lstStyle/>
          <a:p>
            <a:r>
              <a:rPr lang="en-US" dirty="0" smtClean="0">
                <a:latin typeface="+mn-lt"/>
              </a:rPr>
              <a:t>Using the information about the longitudinal shower development one can restore the symmetric form of the resolution function and improve the energy resolution.</a:t>
            </a:r>
          </a:p>
          <a:p>
            <a:r>
              <a:rPr lang="en-US" dirty="0" smtClean="0">
                <a:latin typeface="+mn-lt"/>
              </a:rPr>
              <a:t>Further improvement, especially for punching-through </a:t>
            </a:r>
            <a:r>
              <a:rPr lang="en-US" dirty="0" err="1" smtClean="0">
                <a:latin typeface="+mn-lt"/>
              </a:rPr>
              <a:t>pions</a:t>
            </a:r>
            <a:r>
              <a:rPr lang="en-US" dirty="0" smtClean="0">
                <a:latin typeface="+mn-lt"/>
              </a:rPr>
              <a:t> can be accomplished by using the information from the </a:t>
            </a:r>
            <a:r>
              <a:rPr lang="en-US" dirty="0" err="1" smtClean="0">
                <a:latin typeface="+mn-lt"/>
              </a:rPr>
              <a:t>muon</a:t>
            </a:r>
            <a:r>
              <a:rPr lang="en-US" dirty="0" smtClean="0">
                <a:latin typeface="+mn-lt"/>
              </a:rPr>
              <a:t> system (a.k.a. tail catcher).</a:t>
            </a:r>
            <a:endParaRPr lang="en-US" dirty="0">
              <a:latin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0"/>
            <a:ext cx="7772400" cy="914400"/>
          </a:xfrm>
        </p:spPr>
        <p:txBody>
          <a:bodyPr/>
          <a:lstStyle/>
          <a:p>
            <a:r>
              <a:rPr lang="en-US" sz="4400" dirty="0" smtClean="0"/>
              <a:t>PART3: HOW</a:t>
            </a:r>
            <a:endParaRPr lang="en-US" sz="4400" dirty="0"/>
          </a:p>
        </p:txBody>
      </p:sp>
      <p:sp>
        <p:nvSpPr>
          <p:cNvPr id="3" name="Content Placeholder 2"/>
          <p:cNvSpPr>
            <a:spLocks noGrp="1"/>
          </p:cNvSpPr>
          <p:nvPr>
            <p:ph idx="1"/>
          </p:nvPr>
        </p:nvSpPr>
        <p:spPr>
          <a:xfrm>
            <a:off x="762000" y="3657600"/>
            <a:ext cx="7772400" cy="4572000"/>
          </a:xfrm>
        </p:spPr>
        <p:txBody>
          <a:bodyPr/>
          <a:lstStyle/>
          <a:p>
            <a:pPr>
              <a:buNone/>
            </a:pPr>
            <a:r>
              <a:rPr lang="en-US" sz="3600" dirty="0" smtClean="0"/>
              <a:t>A cry for help</a:t>
            </a:r>
          </a:p>
          <a:p>
            <a:pPr>
              <a:buNone/>
            </a:pPr>
            <a:r>
              <a:rPr lang="en-US" sz="3600" dirty="0" smtClean="0"/>
              <a:t>How can we make it happen?</a:t>
            </a:r>
            <a:endParaRPr lang="en-US" sz="3600"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7D3E6D5-FE54-47F0-90C2-8FD31AACAB71}"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772400" cy="914400"/>
          </a:xfrm>
        </p:spPr>
        <p:txBody>
          <a:bodyPr/>
          <a:lstStyle/>
          <a:p>
            <a:r>
              <a:rPr lang="en-US" dirty="0" smtClean="0"/>
              <a:t>A Collection of ‘Fun to Solve’ Challenges </a:t>
            </a:r>
            <a:endParaRPr lang="en-US" dirty="0"/>
          </a:p>
        </p:txBody>
      </p:sp>
      <p:sp>
        <p:nvSpPr>
          <p:cNvPr id="3" name="Content Placeholder 2"/>
          <p:cNvSpPr>
            <a:spLocks noGrp="1"/>
          </p:cNvSpPr>
          <p:nvPr>
            <p:ph idx="1"/>
          </p:nvPr>
        </p:nvSpPr>
        <p:spPr/>
        <p:txBody>
          <a:bodyPr/>
          <a:lstStyle/>
          <a:p>
            <a:r>
              <a:rPr lang="en-US" sz="2000" dirty="0" smtClean="0"/>
              <a:t>Demonstrate separate detection of Cherenkov and scintillation light:</a:t>
            </a:r>
          </a:p>
          <a:p>
            <a:pPr lvl="1"/>
            <a:r>
              <a:rPr lang="en-US" sz="1600" dirty="0" smtClean="0"/>
              <a:t>Done with phototubes, but for </a:t>
            </a:r>
            <a:r>
              <a:rPr lang="en-US" sz="1600" dirty="0" err="1" smtClean="0"/>
              <a:t>hadron</a:t>
            </a:r>
            <a:r>
              <a:rPr lang="en-US" sz="1600" dirty="0" smtClean="0"/>
              <a:t> calorimeter need a compact </a:t>
            </a:r>
            <a:r>
              <a:rPr lang="en-US" sz="1600" dirty="0" err="1" smtClean="0"/>
              <a:t>photodetector</a:t>
            </a:r>
            <a:r>
              <a:rPr lang="en-US" sz="1600" dirty="0" smtClean="0"/>
              <a:t> working in a strong magnetic field. APD? MPPC/</a:t>
            </a:r>
            <a:r>
              <a:rPr lang="en-US" sz="1600" dirty="0" err="1" smtClean="0"/>
              <a:t>SiPM</a:t>
            </a:r>
            <a:r>
              <a:rPr lang="en-US" sz="1600" dirty="0" smtClean="0"/>
              <a:t>? Novel, inexpensive MPC</a:t>
            </a:r>
          </a:p>
          <a:p>
            <a:pPr lvl="1"/>
            <a:r>
              <a:rPr lang="en-US" sz="1600" dirty="0" smtClean="0"/>
              <a:t>Spectral matching of </a:t>
            </a:r>
            <a:r>
              <a:rPr lang="en-US" sz="1600" dirty="0" err="1" smtClean="0"/>
              <a:t>photodetectors</a:t>
            </a:r>
            <a:endParaRPr lang="en-US" sz="1600" dirty="0" smtClean="0"/>
          </a:p>
          <a:p>
            <a:pPr lvl="1"/>
            <a:r>
              <a:rPr lang="en-US" sz="1600" dirty="0" smtClean="0"/>
              <a:t>Getting the light out: photonic crystals? Light collectors?</a:t>
            </a:r>
          </a:p>
          <a:p>
            <a:pPr lvl="1"/>
            <a:r>
              <a:rPr lang="en-US" sz="1600" dirty="0" smtClean="0"/>
              <a:t>Determine the light yield, collection uniformity, angular dependence</a:t>
            </a:r>
          </a:p>
          <a:p>
            <a:pPr lvl="1"/>
            <a:r>
              <a:rPr lang="en-US" sz="1600" dirty="0" smtClean="0"/>
              <a:t>The bottom line: need to detect more than 200 photons/</a:t>
            </a:r>
            <a:r>
              <a:rPr lang="en-US" sz="1600" dirty="0" err="1" smtClean="0"/>
              <a:t>GeV</a:t>
            </a:r>
            <a:r>
              <a:rPr lang="en-US" sz="1600" dirty="0" smtClean="0"/>
              <a:t> from scintillation, more than 10 photons/</a:t>
            </a:r>
            <a:r>
              <a:rPr lang="en-US" sz="1600" dirty="0" err="1" smtClean="0"/>
              <a:t>Gev</a:t>
            </a:r>
            <a:r>
              <a:rPr lang="en-US" sz="1600" dirty="0" smtClean="0"/>
              <a:t> of Cherenkov. </a:t>
            </a:r>
            <a:r>
              <a:rPr lang="en-US" sz="1600" dirty="0" err="1" smtClean="0"/>
              <a:t>GeV</a:t>
            </a:r>
            <a:r>
              <a:rPr lang="en-US" sz="1600" dirty="0" smtClean="0"/>
              <a:t>! Not a typo!</a:t>
            </a:r>
          </a:p>
          <a:p>
            <a:r>
              <a:rPr lang="en-US" sz="2000" dirty="0" smtClean="0"/>
              <a:t>Invent a method of calibration of the scintillation and Cherenkov light collection channels</a:t>
            </a:r>
          </a:p>
          <a:p>
            <a:r>
              <a:rPr lang="en-US" sz="2000" dirty="0" smtClean="0"/>
              <a:t>Demonstrate the light yield, calibration in the test beam (small size prototype</a:t>
            </a:r>
            <a:r>
              <a:rPr lang="en-US" sz="2000" dirty="0" smtClean="0"/>
              <a:t>). </a:t>
            </a:r>
            <a:r>
              <a:rPr lang="en-US" sz="2000" dirty="0" smtClean="0"/>
              <a:t>Measure possible saturation effects.</a:t>
            </a:r>
            <a:endParaRPr lang="en-US" sz="2000" dirty="0" smtClean="0"/>
          </a:p>
          <a:p>
            <a:r>
              <a:rPr lang="en-US" sz="2000" dirty="0" smtClean="0"/>
              <a:t>Demonstrate high resolution for hadrons with a test beam </a:t>
            </a:r>
            <a:r>
              <a:rPr lang="en-US" sz="2000" dirty="0" err="1" smtClean="0"/>
              <a:t>ptototype</a:t>
            </a:r>
            <a:endParaRPr lang="en-US" sz="2000" dirty="0" smtClean="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7D3E6D5-FE54-47F0-90C2-8FD31AACAB71}"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772400" cy="914400"/>
          </a:xfrm>
        </p:spPr>
        <p:txBody>
          <a:bodyPr/>
          <a:lstStyle/>
          <a:p>
            <a:r>
              <a:rPr lang="en-US" dirty="0" smtClean="0"/>
              <a:t>A “Real Challenge”</a:t>
            </a:r>
            <a:endParaRPr lang="en-US" dirty="0"/>
          </a:p>
        </p:txBody>
      </p:sp>
      <p:sp>
        <p:nvSpPr>
          <p:cNvPr id="3" name="Content Placeholder 2"/>
          <p:cNvSpPr>
            <a:spLocks noGrp="1"/>
          </p:cNvSpPr>
          <p:nvPr>
            <p:ph idx="1"/>
          </p:nvPr>
        </p:nvSpPr>
        <p:spPr>
          <a:xfrm>
            <a:off x="838200" y="914400"/>
            <a:ext cx="7772400" cy="4572000"/>
          </a:xfrm>
        </p:spPr>
        <p:txBody>
          <a:bodyPr/>
          <a:lstStyle/>
          <a:p>
            <a:r>
              <a:rPr lang="en-US" sz="2000" dirty="0" smtClean="0"/>
              <a:t>All the previous problems can be addressed/solved with some of the existing crystals. </a:t>
            </a:r>
          </a:p>
          <a:p>
            <a:r>
              <a:rPr lang="en-US" sz="2000" dirty="0" smtClean="0"/>
              <a:t>A realistic detector for the future lepton collider is possible if new optical media (a.k.a. crystals) are developed</a:t>
            </a:r>
          </a:p>
          <a:p>
            <a:r>
              <a:rPr lang="en-US" sz="2000" dirty="0" smtClean="0"/>
              <a:t>The requirements:</a:t>
            </a:r>
          </a:p>
          <a:p>
            <a:pPr lvl="1"/>
            <a:r>
              <a:rPr lang="en-US" sz="1600" dirty="0" err="1" smtClean="0"/>
              <a:t>Sintillation</a:t>
            </a:r>
            <a:r>
              <a:rPr lang="en-US" sz="1600" dirty="0" smtClean="0"/>
              <a:t> properties (decay time, spectrum) must allow separation of the scintillations and Cherenkov component. Very modest light yield: &gt;200/</a:t>
            </a:r>
            <a:r>
              <a:rPr lang="en-US" sz="1600" dirty="0" err="1" smtClean="0"/>
              <a:t>GeV</a:t>
            </a:r>
            <a:r>
              <a:rPr lang="en-US" sz="1600" dirty="0" smtClean="0"/>
              <a:t> scintillation, &gt;10/</a:t>
            </a:r>
            <a:r>
              <a:rPr lang="en-US" sz="1600" dirty="0" err="1" smtClean="0"/>
              <a:t>GeV</a:t>
            </a:r>
            <a:r>
              <a:rPr lang="en-US" sz="1600" dirty="0" smtClean="0"/>
              <a:t> Cherenkov </a:t>
            </a:r>
            <a:r>
              <a:rPr lang="en-US" sz="1600" u="sng" dirty="0" smtClean="0"/>
              <a:t>detected.</a:t>
            </a:r>
            <a:r>
              <a:rPr lang="en-US" sz="1600" dirty="0" smtClean="0"/>
              <a:t> Combined requirement on crystals, </a:t>
            </a:r>
            <a:r>
              <a:rPr lang="en-US" sz="1600" dirty="0" err="1" smtClean="0"/>
              <a:t>photodetectors</a:t>
            </a:r>
            <a:r>
              <a:rPr lang="en-US" sz="1600" dirty="0" smtClean="0"/>
              <a:t>, geometry, system aspects.</a:t>
            </a:r>
            <a:endParaRPr lang="en-US" sz="1600" u="sng" dirty="0" smtClean="0"/>
          </a:p>
          <a:p>
            <a:pPr lvl="1"/>
            <a:r>
              <a:rPr lang="en-US" sz="1600" dirty="0" smtClean="0"/>
              <a:t>Good transmission of the Cherenkov light</a:t>
            </a:r>
          </a:p>
          <a:p>
            <a:pPr lvl="1"/>
            <a:r>
              <a:rPr lang="en-US" sz="1600" dirty="0" smtClean="0"/>
              <a:t>Inexpensive!! 50-100 m3 required </a:t>
            </a:r>
            <a:r>
              <a:rPr lang="en-US" sz="1600" dirty="0" smtClean="0">
                <a:sym typeface="Wingdings" pitchFamily="2" charset="2"/>
              </a:rPr>
              <a:t> cost (in large scale production) must not exceed ~2$/cc</a:t>
            </a:r>
          </a:p>
          <a:p>
            <a:pPr lvl="1"/>
            <a:r>
              <a:rPr lang="en-US" sz="1600" dirty="0" smtClean="0">
                <a:sym typeface="Wingdings" pitchFamily="2" charset="2"/>
              </a:rPr>
              <a:t>Short interaction length 20-22 cm.</a:t>
            </a:r>
          </a:p>
          <a:p>
            <a:pPr lvl="1"/>
            <a:r>
              <a:rPr lang="en-US" sz="1600" dirty="0" smtClean="0">
                <a:sym typeface="Wingdings" pitchFamily="2" charset="2"/>
              </a:rPr>
              <a:t>Mechanically stable</a:t>
            </a:r>
          </a:p>
          <a:p>
            <a:r>
              <a:rPr lang="en-US" sz="2000" dirty="0" smtClean="0">
                <a:sym typeface="Wingdings" pitchFamily="2" charset="2"/>
              </a:rPr>
              <a:t>NOT a requirement:</a:t>
            </a:r>
          </a:p>
          <a:p>
            <a:pPr lvl="1"/>
            <a:r>
              <a:rPr lang="en-US" sz="1600" dirty="0" smtClean="0">
                <a:sym typeface="Wingdings" pitchFamily="2" charset="2"/>
              </a:rPr>
              <a:t>Speed of the response, absence of long components (1-10 </a:t>
            </a:r>
            <a:r>
              <a:rPr lang="en-US" sz="1600" dirty="0" smtClean="0">
                <a:latin typeface="Symbol" pitchFamily="18" charset="2"/>
                <a:sym typeface="Wingdings" pitchFamily="2" charset="2"/>
              </a:rPr>
              <a:t>m</a:t>
            </a:r>
            <a:r>
              <a:rPr lang="en-US" sz="1600" dirty="0" smtClean="0">
                <a:sym typeface="Wingdings" pitchFamily="2" charset="2"/>
              </a:rPr>
              <a:t>s fine, 1 ms too long)</a:t>
            </a:r>
          </a:p>
          <a:p>
            <a:pPr lvl="1"/>
            <a:r>
              <a:rPr lang="en-US" sz="1600" dirty="0" smtClean="0">
                <a:sym typeface="Wingdings" pitchFamily="2" charset="2"/>
              </a:rPr>
              <a:t>Radiation resistance</a:t>
            </a:r>
          </a:p>
          <a:p>
            <a:pPr lvl="1"/>
            <a:r>
              <a:rPr lang="en-US" sz="1600" dirty="0" smtClean="0">
                <a:sym typeface="Wingdings" pitchFamily="2" charset="2"/>
              </a:rPr>
              <a:t>Available immediately. 3-4 years will be fine, in time for the detector design</a:t>
            </a:r>
            <a:endParaRPr lang="en-US" sz="1600"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7D3E6D5-FE54-47F0-90C2-8FD31AACAB71}"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914400"/>
          </a:xfrm>
        </p:spPr>
        <p:txBody>
          <a:bodyPr/>
          <a:lstStyle/>
          <a:p>
            <a:r>
              <a:rPr lang="en-US" dirty="0" smtClean="0"/>
              <a:t>Road to the New Crystals? Ignorant Physicist’s Naïve Vision</a:t>
            </a:r>
            <a:endParaRPr lang="en-US" dirty="0"/>
          </a:p>
        </p:txBody>
      </p:sp>
      <p:sp>
        <p:nvSpPr>
          <p:cNvPr id="3" name="Content Placeholder 2"/>
          <p:cNvSpPr>
            <a:spLocks noGrp="1"/>
          </p:cNvSpPr>
          <p:nvPr>
            <p:ph idx="1"/>
          </p:nvPr>
        </p:nvSpPr>
        <p:spPr/>
        <p:txBody>
          <a:bodyPr/>
          <a:lstStyle/>
          <a:p>
            <a:r>
              <a:rPr lang="en-US" sz="2000" dirty="0" smtClean="0"/>
              <a:t>Review the existing data. Search the rejects of the searches for heavy, bright, fast radiation resistant </a:t>
            </a:r>
            <a:r>
              <a:rPr lang="en-US" sz="2000" dirty="0" err="1" smtClean="0"/>
              <a:t>scintillators</a:t>
            </a:r>
            <a:r>
              <a:rPr lang="en-US" sz="2000" dirty="0" smtClean="0"/>
              <a:t>.</a:t>
            </a:r>
          </a:p>
          <a:p>
            <a:r>
              <a:rPr lang="en-US" sz="2000" dirty="0" smtClean="0"/>
              <a:t>Systematic search for new heavy scintillating crystals with cheap raw materials and low melting temperature</a:t>
            </a:r>
          </a:p>
          <a:p>
            <a:r>
              <a:rPr lang="en-US" sz="2000" dirty="0" smtClean="0"/>
              <a:t>Try to find a way to make lead fluorite scintillate (without loosing the transparency for Cherenkov)</a:t>
            </a:r>
          </a:p>
          <a:p>
            <a:r>
              <a:rPr lang="en-US" sz="2000" dirty="0" smtClean="0"/>
              <a:t>Explore heavy scintillating ceramics (do not need much light)</a:t>
            </a:r>
          </a:p>
          <a:p>
            <a:r>
              <a:rPr lang="en-US" sz="2000" dirty="0" smtClean="0"/>
              <a:t>Explore new meta-materials. Scintillating </a:t>
            </a:r>
            <a:r>
              <a:rPr lang="en-US" sz="2000" dirty="0" err="1" smtClean="0"/>
              <a:t>nanomolecules</a:t>
            </a:r>
            <a:r>
              <a:rPr lang="en-US" sz="2000" dirty="0" smtClean="0"/>
              <a:t> for doping lead fluorite? Glasses?</a:t>
            </a:r>
          </a:p>
          <a:p>
            <a:r>
              <a:rPr lang="en-US" sz="2000" dirty="0" smtClean="0"/>
              <a:t>Heavy scintillating glasses?</a:t>
            </a:r>
          </a:p>
          <a:p>
            <a:r>
              <a:rPr lang="en-US" sz="2000" dirty="0" smtClean="0"/>
              <a:t>The HHCAL series </a:t>
            </a:r>
            <a:r>
              <a:rPr lang="en-US" sz="2000" smtClean="0"/>
              <a:t>of workshops</a:t>
            </a:r>
            <a:endParaRPr lang="en-US" sz="2000"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7D3E6D5-FE54-47F0-90C2-8FD31AACAB71}"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Past 30 Years in High Energy Physics: A Success Story</a:t>
            </a:r>
            <a:endParaRPr lang="en-US" dirty="0"/>
          </a:p>
        </p:txBody>
      </p:sp>
      <p:pic>
        <p:nvPicPr>
          <p:cNvPr id="8" name="Content Placeholder 7" descr="Standard_Model.mr.jpg"/>
          <p:cNvPicPr>
            <a:picLocks noGrp="1" noChangeAspect="1"/>
          </p:cNvPicPr>
          <p:nvPr>
            <p:ph idx="1"/>
          </p:nvPr>
        </p:nvPicPr>
        <p:blipFill>
          <a:blip r:embed="rId3" cstate="print"/>
          <a:stretch>
            <a:fillRect/>
          </a:stretch>
        </p:blipFill>
        <p:spPr>
          <a:xfrm>
            <a:off x="1219200" y="1905000"/>
            <a:ext cx="5122689" cy="4572000"/>
          </a:xfrm>
        </p:spPr>
      </p:pic>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7D3E6D5-FE54-47F0-90C2-8FD31AACAB71}"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914400"/>
          </a:xfrm>
        </p:spPr>
        <p:txBody>
          <a:bodyPr/>
          <a:lstStyle/>
          <a:p>
            <a:r>
              <a:rPr lang="en-US" dirty="0" smtClean="0"/>
              <a:t>Summary</a:t>
            </a:r>
            <a:endParaRPr lang="en-US" dirty="0"/>
          </a:p>
        </p:txBody>
      </p:sp>
      <p:sp>
        <p:nvSpPr>
          <p:cNvPr id="3" name="Content Placeholder 2"/>
          <p:cNvSpPr>
            <a:spLocks noGrp="1"/>
          </p:cNvSpPr>
          <p:nvPr>
            <p:ph idx="1"/>
          </p:nvPr>
        </p:nvSpPr>
        <p:spPr>
          <a:xfrm>
            <a:off x="609600" y="1295400"/>
            <a:ext cx="8305800" cy="4572000"/>
          </a:xfrm>
        </p:spPr>
        <p:txBody>
          <a:bodyPr/>
          <a:lstStyle/>
          <a:p>
            <a:r>
              <a:rPr lang="en-US" sz="2000" dirty="0" smtClean="0"/>
              <a:t>High Energy Physics is at the threshold of new exciting discoveries</a:t>
            </a:r>
          </a:p>
          <a:p>
            <a:r>
              <a:rPr lang="en-US" sz="2000" dirty="0" smtClean="0"/>
              <a:t>Understanding of the newly discovered physics will require construction of new lepton colliders. The expected time scale is ~ 15 years</a:t>
            </a:r>
          </a:p>
          <a:p>
            <a:r>
              <a:rPr lang="en-US" sz="2000" dirty="0" smtClean="0"/>
              <a:t>Hadron/jet energy resolution may a key to the understanding of the new physics</a:t>
            </a:r>
          </a:p>
          <a:p>
            <a:r>
              <a:rPr lang="en-US" sz="2000" dirty="0" smtClean="0"/>
              <a:t>Dense scintillating </a:t>
            </a:r>
            <a:r>
              <a:rPr lang="en-US" sz="2000" dirty="0" smtClean="0"/>
              <a:t>materials</a:t>
            </a:r>
            <a:r>
              <a:rPr lang="en-US" sz="2000" dirty="0" smtClean="0"/>
              <a:t> </a:t>
            </a:r>
            <a:r>
              <a:rPr lang="en-US" sz="2000" dirty="0" smtClean="0"/>
              <a:t>offer an unique possibility for construction of very high energy resolution hadron calorimeters</a:t>
            </a:r>
          </a:p>
          <a:p>
            <a:r>
              <a:rPr lang="en-US" sz="2000" dirty="0" smtClean="0"/>
              <a:t>Development of new inexpensive </a:t>
            </a:r>
            <a:r>
              <a:rPr lang="en-US" sz="2000" dirty="0" smtClean="0"/>
              <a:t>crystals/glasses </a:t>
            </a:r>
            <a:r>
              <a:rPr lang="en-US" sz="2000" dirty="0" smtClean="0"/>
              <a:t>is of critical importance </a:t>
            </a:r>
          </a:p>
          <a:p>
            <a:r>
              <a:rPr lang="en-US" sz="2000" dirty="0" smtClean="0"/>
              <a:t>The challenges are numerous, but a successful R&amp;D program can have a huge impact for our quest to understand the Nature</a:t>
            </a:r>
          </a:p>
          <a:p>
            <a:endParaRPr lang="en-US" sz="2000" dirty="0" smtClean="0"/>
          </a:p>
          <a:p>
            <a:endParaRPr lang="en-US" sz="2000" dirty="0" smtClean="0"/>
          </a:p>
          <a:p>
            <a:endParaRPr lang="en-US" sz="2400"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7D3E6D5-FE54-47F0-90C2-8FD31AACAB71}" type="slidenum">
              <a:rPr lang="en-US" smtClean="0"/>
              <a:pPr>
                <a:defRPr/>
              </a:pPr>
              <a:t>30</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Crystal </a:t>
            </a:r>
            <a:r>
              <a:rPr lang="en-US" dirty="0" err="1" smtClean="0"/>
              <a:t>Calorimetry</a:t>
            </a:r>
            <a:r>
              <a:rPr lang="en-US" dirty="0" smtClean="0"/>
              <a:t>: a Powerful Tool for Particles Spectroscopy. An Example</a:t>
            </a:r>
            <a:endParaRPr lang="en-US" dirty="0"/>
          </a:p>
        </p:txBody>
      </p:sp>
      <p:pic>
        <p:nvPicPr>
          <p:cNvPr id="6" name="Content Placeholder 5" descr="crystal_ball.jpg"/>
          <p:cNvPicPr>
            <a:picLocks noGrp="1" noChangeAspect="1"/>
          </p:cNvPicPr>
          <p:nvPr>
            <p:ph idx="1"/>
          </p:nvPr>
        </p:nvPicPr>
        <p:blipFill>
          <a:blip r:embed="rId3" cstate="print"/>
          <a:stretch>
            <a:fillRect/>
          </a:stretch>
        </p:blipFill>
        <p:spPr>
          <a:xfrm>
            <a:off x="533400" y="2667000"/>
            <a:ext cx="4065373" cy="3581400"/>
          </a:xfrm>
        </p:spPr>
      </p:pic>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7D3E6D5-FE54-47F0-90C2-8FD31AACAB71}" type="slidenum">
              <a:rPr lang="en-US" smtClean="0"/>
              <a:pPr>
                <a:defRPr/>
              </a:pPr>
              <a:t>4</a:t>
            </a:fld>
            <a:endParaRPr lang="en-US" dirty="0"/>
          </a:p>
        </p:txBody>
      </p:sp>
      <p:sp>
        <p:nvSpPr>
          <p:cNvPr id="7" name="TextBox 6"/>
          <p:cNvSpPr txBox="1"/>
          <p:nvPr/>
        </p:nvSpPr>
        <p:spPr>
          <a:xfrm>
            <a:off x="4724400" y="2056686"/>
            <a:ext cx="4267200" cy="4524315"/>
          </a:xfrm>
          <a:prstGeom prst="rect">
            <a:avLst/>
          </a:prstGeom>
          <a:noFill/>
        </p:spPr>
        <p:txBody>
          <a:bodyPr wrap="square" rtlCol="0">
            <a:spAutoFit/>
          </a:bodyPr>
          <a:lstStyle/>
          <a:p>
            <a:pPr>
              <a:buFont typeface="Arial" pitchFamily="34" charset="0"/>
              <a:buChar char="•"/>
            </a:pPr>
            <a:r>
              <a:rPr lang="en-US" dirty="0" smtClean="0">
                <a:latin typeface="+mn-lt"/>
              </a:rPr>
              <a:t> 35 years ago two narrow states J/</a:t>
            </a:r>
            <a:r>
              <a:rPr lang="el-GR" dirty="0" smtClean="0">
                <a:latin typeface="+mn-lt"/>
              </a:rPr>
              <a:t>Ψ</a:t>
            </a:r>
            <a:r>
              <a:rPr lang="en-US" dirty="0" smtClean="0">
                <a:latin typeface="+mn-lt"/>
              </a:rPr>
              <a:t>(3100) and </a:t>
            </a:r>
            <a:r>
              <a:rPr lang="el-GR" dirty="0" smtClean="0"/>
              <a:t>Ψ</a:t>
            </a:r>
            <a:r>
              <a:rPr lang="en-US" dirty="0" smtClean="0"/>
              <a:t>’(3700) </a:t>
            </a:r>
            <a:r>
              <a:rPr lang="en-US" dirty="0" smtClean="0">
                <a:latin typeface="+mn-lt"/>
              </a:rPr>
              <a:t>discovered. What were they??? </a:t>
            </a:r>
          </a:p>
          <a:p>
            <a:pPr>
              <a:buFont typeface="Arial" pitchFamily="34" charset="0"/>
              <a:buChar char="•"/>
            </a:pPr>
            <a:r>
              <a:rPr lang="en-US" dirty="0" smtClean="0">
                <a:latin typeface="+mn-lt"/>
              </a:rPr>
              <a:t> </a:t>
            </a:r>
            <a:r>
              <a:rPr lang="en-US" dirty="0" err="1" smtClean="0">
                <a:latin typeface="+mn-lt"/>
              </a:rPr>
              <a:t>Radiative</a:t>
            </a:r>
            <a:r>
              <a:rPr lang="en-US" dirty="0" smtClean="0">
                <a:latin typeface="+mn-lt"/>
              </a:rPr>
              <a:t> decays/Photon spectroscopy the key: these are the radial excitation of the  </a:t>
            </a:r>
            <a:r>
              <a:rPr lang="en-US" dirty="0" err="1" smtClean="0">
                <a:latin typeface="+mn-lt"/>
              </a:rPr>
              <a:t>ccbar</a:t>
            </a:r>
            <a:r>
              <a:rPr lang="en-US" dirty="0" smtClean="0">
                <a:latin typeface="+mn-lt"/>
              </a:rPr>
              <a:t>      states</a:t>
            </a:r>
          </a:p>
          <a:p>
            <a:pPr>
              <a:buFont typeface="Arial" pitchFamily="34" charset="0"/>
              <a:buChar char="•"/>
            </a:pPr>
            <a:r>
              <a:rPr lang="en-US" dirty="0" smtClean="0">
                <a:latin typeface="+mn-lt"/>
              </a:rPr>
              <a:t> Excellent energy resolution of </a:t>
            </a:r>
            <a:r>
              <a:rPr lang="en-US" dirty="0" err="1" smtClean="0">
                <a:latin typeface="+mn-lt"/>
              </a:rPr>
              <a:t>NaI</a:t>
            </a:r>
            <a:r>
              <a:rPr lang="en-US" dirty="0" smtClean="0">
                <a:latin typeface="+mn-lt"/>
              </a:rPr>
              <a:t> crystals an enabling technology. Thanks, Hofstadter!</a:t>
            </a:r>
          </a:p>
          <a:p>
            <a:pPr>
              <a:buFont typeface="Arial" pitchFamily="34" charset="0"/>
              <a:buChar char="•"/>
            </a:pPr>
            <a:r>
              <a:rPr lang="en-US" dirty="0" smtClean="0">
                <a:latin typeface="+mn-lt"/>
              </a:rPr>
              <a:t> </a:t>
            </a:r>
            <a:r>
              <a:rPr lang="en-US" u="sng" dirty="0" smtClean="0">
                <a:latin typeface="+mn-lt"/>
              </a:rPr>
              <a:t>Note:</a:t>
            </a:r>
            <a:r>
              <a:rPr lang="en-US" dirty="0" smtClean="0">
                <a:latin typeface="+mn-lt"/>
              </a:rPr>
              <a:t> One particle </a:t>
            </a:r>
            <a:r>
              <a:rPr lang="el-GR" dirty="0" smtClean="0">
                <a:latin typeface="+mn-lt"/>
              </a:rPr>
              <a:t>Ψ</a:t>
            </a:r>
            <a:r>
              <a:rPr lang="en-US" dirty="0" smtClean="0">
                <a:latin typeface="+mn-lt"/>
              </a:rPr>
              <a:t>’(3700) and precisely measured inclusive photon spectrum sufficient to uncover several intermediate states and prove their physics interpretation</a:t>
            </a:r>
          </a:p>
          <a:p>
            <a:endParaRPr lang="en-US"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14400"/>
          </a:xfrm>
        </p:spPr>
        <p:txBody>
          <a:bodyPr/>
          <a:lstStyle/>
          <a:p>
            <a:r>
              <a:rPr lang="en-US" dirty="0" smtClean="0"/>
              <a:t>Future of High Energy Physics: a Possible? a Likely? Scenario</a:t>
            </a:r>
            <a:endParaRPr lang="en-US" dirty="0"/>
          </a:p>
        </p:txBody>
      </p:sp>
      <p:sp>
        <p:nvSpPr>
          <p:cNvPr id="3" name="Content Placeholder 2"/>
          <p:cNvSpPr>
            <a:spLocks noGrp="1"/>
          </p:cNvSpPr>
          <p:nvPr>
            <p:ph idx="1"/>
          </p:nvPr>
        </p:nvSpPr>
        <p:spPr>
          <a:xfrm>
            <a:off x="685800" y="1524000"/>
            <a:ext cx="8229600" cy="4572000"/>
          </a:xfrm>
        </p:spPr>
        <p:txBody>
          <a:bodyPr/>
          <a:lstStyle/>
          <a:p>
            <a:r>
              <a:rPr lang="en-US" sz="1800" dirty="0" smtClean="0"/>
              <a:t>The Standard Model is a huge milestone in our quest to understand the Nature</a:t>
            </a:r>
          </a:p>
          <a:p>
            <a:r>
              <a:rPr lang="en-US" sz="1800" dirty="0" smtClean="0"/>
              <a:t>Discovery of the Higgs boson will be the spectacular coronation (PbWO4 may be a critical agent), but… we are not done, yet..</a:t>
            </a:r>
          </a:p>
          <a:p>
            <a:r>
              <a:rPr lang="en-US" sz="1800" dirty="0" smtClean="0"/>
              <a:t>Several indications of a possible new families of particles with masses at the hundreds of </a:t>
            </a:r>
            <a:r>
              <a:rPr lang="en-US" sz="1800" dirty="0" err="1" smtClean="0"/>
              <a:t>GeV</a:t>
            </a:r>
            <a:r>
              <a:rPr lang="en-US" sz="1800" dirty="0" smtClean="0"/>
              <a:t>- few </a:t>
            </a:r>
            <a:r>
              <a:rPr lang="en-US" sz="1800" dirty="0" err="1" smtClean="0"/>
              <a:t>TeV</a:t>
            </a:r>
            <a:r>
              <a:rPr lang="en-US" sz="1800" dirty="0" smtClean="0"/>
              <a:t> scale (related to dark matter?): </a:t>
            </a:r>
            <a:r>
              <a:rPr lang="en-US" sz="1800" u="sng" dirty="0" smtClean="0"/>
              <a:t>new world to be explored</a:t>
            </a:r>
          </a:p>
          <a:p>
            <a:r>
              <a:rPr lang="en-US" sz="1800" dirty="0" smtClean="0"/>
              <a:t>LHC is the discovery tool: expect many new heavy particles, complicated decay chains… Will  know more in ~5 years.</a:t>
            </a:r>
          </a:p>
          <a:p>
            <a:r>
              <a:rPr lang="en-US" sz="1800" dirty="0" smtClean="0"/>
              <a:t>These new particles will sequentially decay with emission of W/Z bosons and jets</a:t>
            </a:r>
          </a:p>
          <a:p>
            <a:r>
              <a:rPr lang="en-US" sz="1800" dirty="0" smtClean="0"/>
              <a:t>Clean environment of the lepton collider (ILC? CLIC? </a:t>
            </a:r>
            <a:r>
              <a:rPr lang="en-US" sz="1800" dirty="0" err="1" smtClean="0"/>
              <a:t>Muon</a:t>
            </a:r>
            <a:r>
              <a:rPr lang="en-US" sz="1800" dirty="0" smtClean="0"/>
              <a:t> Collider?) and a very </a:t>
            </a:r>
            <a:r>
              <a:rPr lang="en-US" sz="1800" u="sng" dirty="0" smtClean="0"/>
              <a:t>high resolution jet </a:t>
            </a:r>
            <a:r>
              <a:rPr lang="en-US" sz="1800" u="sng" dirty="0" err="1" smtClean="0"/>
              <a:t>calorimetry</a:t>
            </a:r>
            <a:r>
              <a:rPr lang="en-US" sz="1800" u="sng" dirty="0" smtClean="0"/>
              <a:t> </a:t>
            </a:r>
            <a:r>
              <a:rPr lang="en-US" sz="1800" dirty="0" smtClean="0"/>
              <a:t>will be the critical tools in the exploration of the new particles (remember </a:t>
            </a:r>
            <a:r>
              <a:rPr lang="en-US" sz="1800" dirty="0" err="1" smtClean="0"/>
              <a:t>charmonium</a:t>
            </a:r>
            <a:r>
              <a:rPr lang="en-US" sz="1800" dirty="0" smtClean="0"/>
              <a:t>!). Relevant scales: time ~15 – 20 years, cost ~ $10B (most for the accelerator)</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F7D3E6D5-FE54-47F0-90C2-8FD31AACAB71}" type="slidenum">
              <a:rPr lang="en-US" smtClean="0"/>
              <a:pPr>
                <a:defRPr/>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133600"/>
            <a:ext cx="7772400" cy="914400"/>
          </a:xfrm>
        </p:spPr>
        <p:txBody>
          <a:bodyPr/>
          <a:lstStyle/>
          <a:p>
            <a:r>
              <a:rPr lang="en-US" sz="4400" dirty="0" smtClean="0"/>
              <a:t>PART 2: WHAT</a:t>
            </a:r>
            <a:endParaRPr lang="en-US" sz="4400" dirty="0"/>
          </a:p>
        </p:txBody>
      </p:sp>
      <p:sp>
        <p:nvSpPr>
          <p:cNvPr id="3" name="Content Placeholder 2"/>
          <p:cNvSpPr>
            <a:spLocks noGrp="1"/>
          </p:cNvSpPr>
          <p:nvPr>
            <p:ph idx="1"/>
          </p:nvPr>
        </p:nvSpPr>
        <p:spPr>
          <a:xfrm>
            <a:off x="762000" y="3505200"/>
            <a:ext cx="7772400" cy="4572000"/>
          </a:xfrm>
        </p:spPr>
        <p:txBody>
          <a:bodyPr/>
          <a:lstStyle/>
          <a:p>
            <a:pPr>
              <a:buNone/>
            </a:pPr>
            <a:r>
              <a:rPr lang="en-US" sz="4000" dirty="0" smtClean="0"/>
              <a:t>The case for inorganic scintillators</a:t>
            </a:r>
            <a:endParaRPr lang="en-US" sz="4000"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7D3E6D5-FE54-47F0-90C2-8FD31AACAB71}" type="slidenum">
              <a:rPr lang="en-US" smtClean="0"/>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4400" y="228600"/>
            <a:ext cx="7772400" cy="914400"/>
          </a:xfrm>
        </p:spPr>
        <p:txBody>
          <a:bodyPr>
            <a:normAutofit fontScale="90000"/>
          </a:bodyPr>
          <a:lstStyle/>
          <a:p>
            <a:pPr eaLnBrk="1" fontAlgn="auto" hangingPunct="1">
              <a:spcAft>
                <a:spcPts val="0"/>
              </a:spcAft>
              <a:defRPr/>
            </a:pPr>
            <a:r>
              <a:rPr smtClean="0">
                <a:solidFill>
                  <a:schemeClr val="tx2">
                    <a:satMod val="200000"/>
                  </a:schemeClr>
                </a:solidFill>
              </a:rPr>
              <a:t>Why Hadron Calorimeters are so Poor?</a:t>
            </a:r>
          </a:p>
        </p:txBody>
      </p:sp>
      <p:sp>
        <p:nvSpPr>
          <p:cNvPr id="6147" name="Content Placeholder 2"/>
          <p:cNvSpPr>
            <a:spLocks noGrp="1"/>
          </p:cNvSpPr>
          <p:nvPr>
            <p:ph idx="1"/>
          </p:nvPr>
        </p:nvSpPr>
        <p:spPr>
          <a:xfrm>
            <a:off x="457200" y="1447800"/>
            <a:ext cx="8229600" cy="4525963"/>
          </a:xfrm>
        </p:spPr>
        <p:txBody>
          <a:bodyPr>
            <a:noAutofit/>
          </a:bodyPr>
          <a:lstStyle/>
          <a:p>
            <a:pPr marL="411480" eaLnBrk="1" fontAlgn="auto" hangingPunct="1">
              <a:spcAft>
                <a:spcPts val="0"/>
              </a:spcAft>
              <a:defRPr/>
            </a:pPr>
            <a:r>
              <a:rPr lang="en-US" sz="2000" dirty="0" smtClean="0"/>
              <a:t> (</a:t>
            </a:r>
            <a:r>
              <a:rPr lang="en-US" sz="2000" dirty="0" smtClean="0">
                <a:latin typeface="Symbol" pitchFamily="18" charset="2"/>
              </a:rPr>
              <a:t>D</a:t>
            </a:r>
            <a:r>
              <a:rPr lang="en-US" sz="2000" dirty="0" smtClean="0"/>
              <a:t>E/E)</a:t>
            </a:r>
            <a:r>
              <a:rPr lang="en-US" sz="2000" baseline="-25000" dirty="0" smtClean="0"/>
              <a:t>EM</a:t>
            </a:r>
            <a:r>
              <a:rPr lang="en-US" sz="2000" dirty="0" smtClean="0"/>
              <a:t> can be as good as 0.01 for total absorption calorimeters . The best </a:t>
            </a:r>
            <a:r>
              <a:rPr lang="en-US" sz="2000" dirty="0" err="1" smtClean="0"/>
              <a:t>hadron</a:t>
            </a:r>
            <a:r>
              <a:rPr lang="en-US" sz="2000" dirty="0" smtClean="0"/>
              <a:t> calorimeters have (</a:t>
            </a:r>
            <a:r>
              <a:rPr lang="en-US" sz="2000" dirty="0" smtClean="0">
                <a:latin typeface="Symbol" pitchFamily="18" charset="2"/>
              </a:rPr>
              <a:t>D</a:t>
            </a:r>
            <a:r>
              <a:rPr lang="en-US" sz="2000" dirty="0" smtClean="0"/>
              <a:t>E/E)~50%/√E for single particles, 70%-100%/ √E for jets. What’s wrong with hadrons???</a:t>
            </a:r>
          </a:p>
          <a:p>
            <a:pPr marL="411480" eaLnBrk="1" fontAlgn="auto" hangingPunct="1">
              <a:spcAft>
                <a:spcPts val="0"/>
              </a:spcAft>
              <a:buFont typeface="Wingdings"/>
              <a:buChar char=""/>
              <a:defRPr/>
            </a:pPr>
            <a:r>
              <a:rPr lang="en-US" sz="2000" dirty="0" err="1" smtClean="0"/>
              <a:t>Hadron</a:t>
            </a:r>
            <a:r>
              <a:rPr lang="en-US" sz="2000" dirty="0" smtClean="0"/>
              <a:t> calorimeters are sampling calorimeters</a:t>
            </a:r>
          </a:p>
          <a:p>
            <a:pPr marL="740664" lvl="1" eaLnBrk="1" fontAlgn="auto" hangingPunct="1">
              <a:spcAft>
                <a:spcPts val="0"/>
              </a:spcAft>
              <a:buFont typeface="Wingdings"/>
              <a:buChar char=""/>
              <a:defRPr/>
            </a:pPr>
            <a:r>
              <a:rPr lang="en-US" sz="2000" dirty="0" smtClean="0"/>
              <a:t>Sampling fluctuations (fluctuation of the energy sharing between passive and active materials)</a:t>
            </a:r>
          </a:p>
          <a:p>
            <a:pPr marL="740664" lvl="1" eaLnBrk="1" fontAlgn="auto" hangingPunct="1">
              <a:spcAft>
                <a:spcPts val="0"/>
              </a:spcAft>
              <a:buFont typeface="Wingdings"/>
              <a:buChar char=""/>
              <a:defRPr/>
            </a:pPr>
            <a:r>
              <a:rPr lang="en-US" sz="2000" dirty="0" smtClean="0"/>
              <a:t>Sampling fraction depend on the particle type and momentum (good example: a ‘neutrons problem’  in iron-</a:t>
            </a:r>
            <a:r>
              <a:rPr lang="en-US" sz="2000" dirty="0" err="1" smtClean="0"/>
              <a:t>scintillator</a:t>
            </a:r>
            <a:r>
              <a:rPr lang="en-US" sz="2000" dirty="0" smtClean="0"/>
              <a:t> calorimeter. SF ~ 0.02 at high energy, SF = 1 for thermal neutrons)</a:t>
            </a:r>
          </a:p>
          <a:p>
            <a:pPr marL="412052" eaLnBrk="1" fontAlgn="auto" hangingPunct="1">
              <a:spcAft>
                <a:spcPts val="0"/>
              </a:spcAft>
              <a:buFont typeface="Wingdings"/>
              <a:buChar char=""/>
              <a:defRPr/>
            </a:pPr>
            <a:r>
              <a:rPr lang="en-US" sz="2000" dirty="0" smtClean="0"/>
              <a:t>A fluctuating fraction of the </a:t>
            </a:r>
            <a:r>
              <a:rPr lang="en-US" sz="2000" dirty="0" err="1" smtClean="0"/>
              <a:t>hadron</a:t>
            </a:r>
            <a:r>
              <a:rPr lang="en-US" sz="2000" dirty="0" smtClean="0"/>
              <a:t> energy is lost to  overcome  nuclear binding energy. </a:t>
            </a:r>
          </a:p>
          <a:p>
            <a:pPr marL="411480" eaLnBrk="1" fontAlgn="auto" hangingPunct="1">
              <a:spcAft>
                <a:spcPts val="0"/>
              </a:spcAft>
              <a:buFont typeface="Wingdings"/>
              <a:buChar char=""/>
              <a:defRPr/>
            </a:pPr>
            <a:r>
              <a:rPr lang="en-US" sz="2000" dirty="0" smtClean="0"/>
              <a:t>Inhomogeneous calorimeters (typically: EM + HAD, with different responses)  </a:t>
            </a:r>
          </a:p>
        </p:txBody>
      </p:sp>
      <p:sp>
        <p:nvSpPr>
          <p:cNvPr id="10244" name="Footer Placeholder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latin typeface="Arial" pitchFamily="34" charset="0"/>
            </a:endParaRPr>
          </a:p>
        </p:txBody>
      </p:sp>
      <p:sp>
        <p:nvSpPr>
          <p:cNvPr id="10245"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90883AE-5C9D-43E8-ADC8-EB501A5D345D}" type="slidenum">
              <a:rPr lang="en-US" smtClean="0">
                <a:latin typeface="Arial" pitchFamily="34" charset="0"/>
              </a:rPr>
              <a:pPr/>
              <a:t>7</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eaLnBrk="1" fontAlgn="auto" hangingPunct="1">
              <a:spcAft>
                <a:spcPts val="0"/>
              </a:spcAft>
              <a:defRPr/>
            </a:pPr>
            <a:r>
              <a:rPr lang="en-US" dirty="0" smtClean="0">
                <a:solidFill>
                  <a:schemeClr val="tx2">
                    <a:satMod val="200000"/>
                  </a:schemeClr>
                </a:solidFill>
              </a:rPr>
              <a:t>From Single Hadrons to </a:t>
            </a:r>
            <a:r>
              <a:rPr smtClean="0">
                <a:solidFill>
                  <a:schemeClr val="tx2">
                    <a:satMod val="200000"/>
                  </a:schemeClr>
                </a:solidFill>
              </a:rPr>
              <a:t> Jet</a:t>
            </a:r>
            <a:r>
              <a:rPr lang="en-US" dirty="0" smtClean="0">
                <a:solidFill>
                  <a:schemeClr val="tx2">
                    <a:satMod val="200000"/>
                  </a:schemeClr>
                </a:solidFill>
              </a:rPr>
              <a:t>s</a:t>
            </a:r>
            <a:r>
              <a:rPr smtClean="0">
                <a:solidFill>
                  <a:schemeClr val="tx2">
                    <a:satMod val="200000"/>
                  </a:schemeClr>
                </a:solidFill>
              </a:rPr>
              <a:t> </a:t>
            </a:r>
          </a:p>
        </p:txBody>
      </p:sp>
      <p:sp>
        <p:nvSpPr>
          <p:cNvPr id="3" name="Content Placeholder 2"/>
          <p:cNvSpPr>
            <a:spLocks noGrp="1"/>
          </p:cNvSpPr>
          <p:nvPr>
            <p:ph idx="1"/>
          </p:nvPr>
        </p:nvSpPr>
        <p:spPr>
          <a:xfrm>
            <a:off x="914400" y="1600200"/>
            <a:ext cx="7772400" cy="4572000"/>
          </a:xfrm>
        </p:spPr>
        <p:txBody>
          <a:bodyPr>
            <a:normAutofit fontScale="77500" lnSpcReduction="20000"/>
          </a:bodyPr>
          <a:lstStyle/>
          <a:p>
            <a:pPr marL="411480" eaLnBrk="1" fontAlgn="auto" hangingPunct="1">
              <a:spcAft>
                <a:spcPts val="0"/>
              </a:spcAft>
              <a:buFont typeface="Wingdings"/>
              <a:buChar char=""/>
              <a:defRPr/>
            </a:pPr>
            <a:r>
              <a:rPr lang="en-US" dirty="0" smtClean="0"/>
              <a:t>[Jet == collection of particles with composition, spatial and momentum distribution characteristic  for QCD fragmentation process]. </a:t>
            </a:r>
          </a:p>
          <a:p>
            <a:pPr marL="411480" eaLnBrk="1" fontAlgn="auto" hangingPunct="1">
              <a:spcAft>
                <a:spcPts val="0"/>
              </a:spcAft>
              <a:buFont typeface="Wingdings"/>
              <a:buChar char=""/>
              <a:defRPr/>
            </a:pPr>
            <a:r>
              <a:rPr lang="en-US" dirty="0" smtClean="0"/>
              <a:t>To achieve good energy resolution it is necessary to reduce the dependence of the calorimeter response on the jet fragmentation (particles composition and spectrum)</a:t>
            </a:r>
          </a:p>
          <a:p>
            <a:pPr marL="411480" eaLnBrk="1" fontAlgn="auto" hangingPunct="1">
              <a:spcAft>
                <a:spcPts val="0"/>
              </a:spcAft>
              <a:buFont typeface="Wingdings"/>
              <a:buChar char=""/>
              <a:defRPr/>
            </a:pPr>
            <a:endParaRPr lang="en-US" dirty="0" smtClean="0"/>
          </a:p>
          <a:p>
            <a:pPr marL="457200" indent="-457200" eaLnBrk="1" fontAlgn="auto" hangingPunct="1">
              <a:spcAft>
                <a:spcPts val="0"/>
              </a:spcAft>
              <a:buFont typeface="+mj-lt"/>
              <a:buAutoNum type="arabicPeriod"/>
              <a:defRPr/>
            </a:pPr>
            <a:r>
              <a:rPr lang="en-US" dirty="0" smtClean="0"/>
              <a:t>Response independent of the particle type (in particular R(</a:t>
            </a:r>
            <a:r>
              <a:rPr lang="en-US" dirty="0" smtClean="0">
                <a:latin typeface="Symbol" pitchFamily="18" charset="2"/>
              </a:rPr>
              <a:t>p</a:t>
            </a:r>
            <a:r>
              <a:rPr lang="en-US" baseline="30000" dirty="0" smtClean="0"/>
              <a:t>+</a:t>
            </a:r>
            <a:r>
              <a:rPr lang="en-US" dirty="0" smtClean="0"/>
              <a:t>)=R(</a:t>
            </a:r>
            <a:r>
              <a:rPr lang="en-US" dirty="0" err="1" smtClean="0">
                <a:latin typeface="Symbol" pitchFamily="18" charset="2"/>
              </a:rPr>
              <a:t>p</a:t>
            </a:r>
            <a:r>
              <a:rPr lang="en-US" baseline="30000" dirty="0" err="1" smtClean="0"/>
              <a:t>o</a:t>
            </a:r>
            <a:r>
              <a:rPr lang="en-US" dirty="0" smtClean="0"/>
              <a:t>)=R(e) )</a:t>
            </a:r>
          </a:p>
          <a:p>
            <a:pPr marL="457200" indent="-457200" eaLnBrk="1" fontAlgn="auto" hangingPunct="1">
              <a:spcAft>
                <a:spcPts val="0"/>
              </a:spcAft>
              <a:buFont typeface="+mj-lt"/>
              <a:buAutoNum type="arabicPeriod"/>
              <a:defRPr/>
            </a:pPr>
            <a:r>
              <a:rPr lang="en-US" dirty="0" smtClean="0"/>
              <a:t>Response linear with energy </a:t>
            </a:r>
            <a:r>
              <a:rPr lang="en-US" dirty="0" err="1" smtClean="0"/>
              <a:t>Resp</a:t>
            </a:r>
            <a:r>
              <a:rPr lang="en-US" dirty="0" smtClean="0"/>
              <a:t> = AE  (No offset!!)</a:t>
            </a:r>
          </a:p>
          <a:p>
            <a:pPr marL="457200" indent="-457200" eaLnBrk="1" fontAlgn="auto" hangingPunct="1">
              <a:spcAft>
                <a:spcPts val="0"/>
              </a:spcAft>
              <a:buFont typeface="+mj-lt"/>
              <a:buAutoNum type="arabicPeriod"/>
              <a:defRPr/>
            </a:pPr>
            <a:r>
              <a:rPr lang="en-US" dirty="0" smtClean="0"/>
              <a:t>Good energy resolution for hadrons. Adequate energy resolution for electrons taken for granted.</a:t>
            </a:r>
            <a:endParaRPr lang="en-US" dirty="0"/>
          </a:p>
        </p:txBody>
      </p:sp>
      <p:sp>
        <p:nvSpPr>
          <p:cNvPr id="11268" name="Footer Placeholder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latin typeface="Arial" pitchFamily="34" charset="0"/>
            </a:endParaRPr>
          </a:p>
        </p:txBody>
      </p:sp>
      <p:sp>
        <p:nvSpPr>
          <p:cNvPr id="11269"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6DA3D33-0477-4570-A122-FE2F58D07261}" type="slidenum">
              <a:rPr lang="en-US" smtClean="0">
                <a:latin typeface="Arial" pitchFamily="34" charset="0"/>
              </a:rPr>
              <a:pPr/>
              <a:t>8</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pPr eaLnBrk="1" fontAlgn="auto" hangingPunct="1">
              <a:spcAft>
                <a:spcPts val="0"/>
              </a:spcAft>
              <a:defRPr/>
            </a:pPr>
            <a:r>
              <a:rPr smtClean="0">
                <a:solidFill>
                  <a:schemeClr val="tx2">
                    <a:satMod val="200000"/>
                  </a:schemeClr>
                </a:solidFill>
              </a:rPr>
              <a:t>Path to High Resolution Jet Calorimeter </a:t>
            </a:r>
          </a:p>
        </p:txBody>
      </p:sp>
      <p:sp>
        <p:nvSpPr>
          <p:cNvPr id="7171" name="Content Placeholder 2"/>
          <p:cNvSpPr>
            <a:spLocks noGrp="1"/>
          </p:cNvSpPr>
          <p:nvPr>
            <p:ph idx="1"/>
          </p:nvPr>
        </p:nvSpPr>
        <p:spPr/>
        <p:txBody>
          <a:bodyPr>
            <a:normAutofit fontScale="92500" lnSpcReduction="20000"/>
          </a:bodyPr>
          <a:lstStyle/>
          <a:p>
            <a:pPr marL="411480" eaLnBrk="1" fontAlgn="auto" hangingPunct="1">
              <a:spcAft>
                <a:spcPts val="0"/>
              </a:spcAft>
              <a:buFont typeface="Wingdings"/>
              <a:buChar char=""/>
              <a:defRPr/>
            </a:pPr>
            <a:r>
              <a:rPr lang="en-US" dirty="0" smtClean="0"/>
              <a:t>Homogeneous Calorimeter (EM/HAD combined). </a:t>
            </a:r>
          </a:p>
          <a:p>
            <a:pPr marL="411480" eaLnBrk="1" fontAlgn="auto" hangingPunct="1">
              <a:spcAft>
                <a:spcPts val="0"/>
              </a:spcAft>
              <a:buFont typeface="Wingdings"/>
              <a:buChar char=""/>
              <a:defRPr/>
            </a:pPr>
            <a:r>
              <a:rPr lang="en-US" dirty="0" smtClean="0"/>
              <a:t>Total absorption calorimeter (No sampling fluctuations, SF = 1 for all particles and energies). This practically implies a light-collection based calorimeter.</a:t>
            </a:r>
          </a:p>
          <a:p>
            <a:pPr marL="411480" eaLnBrk="1" fontAlgn="auto" hangingPunct="1">
              <a:spcAft>
                <a:spcPts val="0"/>
              </a:spcAft>
              <a:buFont typeface="Wingdings"/>
              <a:buChar char=""/>
              <a:defRPr/>
            </a:pPr>
            <a:r>
              <a:rPr lang="en-US" dirty="0" smtClean="0"/>
              <a:t>Correct (on the shower-by-shower basis) for the nuclear binding energy losses. This can be done, for example, by dual readout of scintillation and Cherenkov light signals.</a:t>
            </a:r>
          </a:p>
          <a:p>
            <a:pPr marL="411480" eaLnBrk="1" fontAlgn="auto" hangingPunct="1">
              <a:spcAft>
                <a:spcPts val="0"/>
              </a:spcAft>
              <a:buFont typeface="Wingdings"/>
              <a:buChar char=""/>
              <a:defRPr/>
            </a:pPr>
            <a:r>
              <a:rPr lang="en-US" dirty="0" smtClean="0"/>
              <a:t>TAHCAL: Total Absorption </a:t>
            </a:r>
            <a:r>
              <a:rPr lang="en-US" dirty="0" err="1" smtClean="0"/>
              <a:t>Hadron</a:t>
            </a:r>
            <a:r>
              <a:rPr lang="en-US" dirty="0" smtClean="0"/>
              <a:t> Calorimeter</a:t>
            </a:r>
          </a:p>
          <a:p>
            <a:pPr marL="411480" eaLnBrk="1" fontAlgn="auto" hangingPunct="1">
              <a:spcAft>
                <a:spcPts val="0"/>
              </a:spcAft>
              <a:buFont typeface="Wingdings"/>
              <a:buChar char=""/>
              <a:defRPr/>
            </a:pPr>
            <a:endParaRPr lang="en-US" dirty="0" smtClean="0"/>
          </a:p>
          <a:p>
            <a:pPr marL="411480" eaLnBrk="1" fontAlgn="auto" hangingPunct="1">
              <a:spcAft>
                <a:spcPts val="0"/>
              </a:spcAft>
              <a:buFont typeface="Wingdings"/>
              <a:buChar char=""/>
              <a:defRPr/>
            </a:pPr>
            <a:endParaRPr lang="en-US" dirty="0" smtClean="0"/>
          </a:p>
        </p:txBody>
      </p:sp>
      <p:sp>
        <p:nvSpPr>
          <p:cNvPr id="12292" name="Footer Placeholder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latin typeface="Arial" pitchFamily="34" charset="0"/>
            </a:endParaRPr>
          </a:p>
        </p:txBody>
      </p:sp>
      <p:sp>
        <p:nvSpPr>
          <p:cNvPr id="12293"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1DBEF72-3F5B-4EDC-A558-D78A46D854BF}" type="slidenum">
              <a:rPr lang="en-US" smtClean="0">
                <a:latin typeface="Arial" pitchFamily="34" charset="0"/>
              </a:rPr>
              <a:pPr/>
              <a:t>9</a:t>
            </a:fld>
            <a:endParaRPr lang="en-US" smtClean="0">
              <a:latin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ustom 1">
      <a:majorFont>
        <a:latin typeface="Comic Sans MS"/>
        <a:ea typeface=""/>
        <a:cs typeface=""/>
      </a:majorFont>
      <a:minorFont>
        <a:latin typeface="Comic Sans MS"/>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12802</TotalTime>
  <Words>2784</Words>
  <Application>Microsoft Office PowerPoint</Application>
  <PresentationFormat>On-screen Show (4:3)</PresentationFormat>
  <Paragraphs>270</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Metro</vt:lpstr>
      <vt:lpstr>SCintillating Materials for Hadron Calorimetry</vt:lpstr>
      <vt:lpstr>PART1: WHY</vt:lpstr>
      <vt:lpstr>Past 30 Years in High Energy Physics: A Success Story</vt:lpstr>
      <vt:lpstr>Crystal Calorimetry: a Powerful Tool for Particles Spectroscopy. An Example</vt:lpstr>
      <vt:lpstr>Future of High Energy Physics: a Possible? a Likely? Scenario</vt:lpstr>
      <vt:lpstr>PART 2: WHAT</vt:lpstr>
      <vt:lpstr>Why Hadron Calorimeters are so Poor?</vt:lpstr>
      <vt:lpstr>From Single Hadrons to  Jets </vt:lpstr>
      <vt:lpstr>Path to High Resolution Jet Calorimeter </vt:lpstr>
      <vt:lpstr>High Resolution Jet Calorimeter?</vt:lpstr>
      <vt:lpstr>TAHCAL Simulation and Analysis</vt:lpstr>
      <vt:lpstr>Physics Principles of High Resoluion, Total Absorption Calorimetry</vt:lpstr>
      <vt:lpstr>Mechanics of Dual Readout Correction</vt:lpstr>
      <vt:lpstr>TAHCAL at Work: Single Particle Measurement</vt:lpstr>
      <vt:lpstr>From Single Particles to Jets</vt:lpstr>
      <vt:lpstr>Dual Readout Correction at Different Energies</vt:lpstr>
      <vt:lpstr>Response Linearity with Global Correction</vt:lpstr>
      <vt:lpstr>TAHCAL: The Energy Resolution with the Global Correction</vt:lpstr>
      <vt:lpstr>Compare Different Monte Carlo Models</vt:lpstr>
      <vt:lpstr>Monte Carlo Dependence of the Calorimeter Response and Resolution</vt:lpstr>
      <vt:lpstr>Conceptual Design of a TAHCAL</vt:lpstr>
      <vt:lpstr>TAHCAL in SiD: Initial Engineering</vt:lpstr>
      <vt:lpstr>Leakage </vt:lpstr>
      <vt:lpstr>Leakage Studies: High Energy Single Particles  </vt:lpstr>
      <vt:lpstr>Correcting for Leakage?</vt:lpstr>
      <vt:lpstr>PART3: HOW</vt:lpstr>
      <vt:lpstr>A Collection of ‘Fun to Solve’ Challenges </vt:lpstr>
      <vt:lpstr>A “Real Challenge”</vt:lpstr>
      <vt:lpstr>Road to the New Crystals? Ignorant Physicist’s Naïve Vision</vt:lpstr>
      <vt:lpstr>Summary</vt:lpstr>
    </vt:vector>
  </TitlesOfParts>
  <Company>Fermilab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para</dc:creator>
  <cp:lastModifiedBy>para</cp:lastModifiedBy>
  <cp:revision>198</cp:revision>
  <dcterms:created xsi:type="dcterms:W3CDTF">2008-06-23T01:30:04Z</dcterms:created>
  <dcterms:modified xsi:type="dcterms:W3CDTF">2010-05-09T00:16:50Z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TC300011671033</vt:lpwstr>
  </property>
</Properties>
</file>