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7" r:id="rId5"/>
    <p:sldId id="276" r:id="rId6"/>
    <p:sldId id="278" r:id="rId7"/>
    <p:sldId id="279" r:id="rId8"/>
    <p:sldId id="281" r:id="rId9"/>
    <p:sldId id="283" r:id="rId10"/>
    <p:sldId id="285" r:id="rId11"/>
    <p:sldId id="286" r:id="rId12"/>
    <p:sldId id="287" r:id="rId13"/>
    <p:sldId id="305" r:id="rId14"/>
    <p:sldId id="292" r:id="rId15"/>
    <p:sldId id="288" r:id="rId16"/>
    <p:sldId id="295" r:id="rId17"/>
    <p:sldId id="289" r:id="rId18"/>
    <p:sldId id="296" r:id="rId19"/>
    <p:sldId id="297" r:id="rId20"/>
    <p:sldId id="298" r:id="rId21"/>
    <p:sldId id="299" r:id="rId22"/>
    <p:sldId id="300" r:id="rId23"/>
    <p:sldId id="306" r:id="rId24"/>
    <p:sldId id="303" r:id="rId25"/>
    <p:sldId id="302" r:id="rId26"/>
    <p:sldId id="307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6BD74-BAAA-4BCA-B752-244DD07BDB43}" type="datetimeFigureOut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BAE6A-8B30-438D-BEB8-B52669EF64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1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F213-B0FF-43D2-BB43-87BC80D9CDC5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55F0-59B6-40AC-8A11-4A9A52C3CD77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075-5D6F-40A3-8616-1DB7D944A42C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C1AE-CDF4-42C3-A402-4B17816594ED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DB2E-A99E-4CB3-97B3-43C55BC4525D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4889-4651-49EC-B571-674F4DC42C10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1E4F-8B62-4950-8578-A4F107D75465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7E59-DA38-4CA8-A95F-E9EB044B1AA2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523-A5F8-4154-9D6B-8E6BB81E75D3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9B5B-A982-4E00-AD64-FC1F785C9DA1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2558-9B6F-4A03-94D8-47384BF876B9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7CD3-9EE4-4285-A4B4-BB2EBD806F2C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Visio_Drawing122.vs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package" Target="../embeddings/Microsoft_Visio_Drawing11.vs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/>
              <a:t>Study of beam energy measurement for CEPC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Jianyong</a:t>
            </a:r>
            <a:r>
              <a:rPr lang="en-US" altLang="zh-CN" dirty="0"/>
              <a:t> Zhang </a:t>
            </a:r>
          </a:p>
          <a:p>
            <a:r>
              <a:rPr lang="en-US" altLang="zh-CN" dirty="0"/>
              <a:t>on behalf of BEMC group</a:t>
            </a:r>
          </a:p>
        </p:txBody>
      </p:sp>
    </p:spTree>
    <p:extLst>
      <p:ext uri="{BB962C8B-B14F-4D97-AF65-F5344CB8AC3E}">
        <p14:creationId xmlns:p14="http://schemas.microsoft.com/office/powerpoint/2010/main" val="316675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Design of diamond micro strip detector</a:t>
            </a:r>
            <a:endParaRPr lang="zh-CN" altLang="en-US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9C4A-118A-49E2-94F6-D836E8CBD72C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9" y="1484784"/>
            <a:ext cx="8683749" cy="47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65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 noGrp="1"/>
          </p:cNvSpPr>
          <p:nvPr>
            <p:ph type="title"/>
          </p:nvPr>
        </p:nvSpPr>
        <p:spPr>
          <a:xfrm>
            <a:off x="132259" y="522973"/>
            <a:ext cx="8879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Manufacture of diamond micro strip detector</a:t>
            </a:r>
            <a:endParaRPr lang="zh-CN" altLang="en-US" sz="3600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Cooperate with </a:t>
            </a:r>
            <a:r>
              <a:rPr lang="en-US" altLang="zh-CN" dirty="0" err="1"/>
              <a:t>Cividec</a:t>
            </a:r>
            <a:r>
              <a:rPr lang="en-US" altLang="zh-CN" dirty="0"/>
              <a:t> (Austrian)to help us manufacture diamond micro strip detectors</a:t>
            </a:r>
          </a:p>
          <a:p>
            <a:r>
              <a:rPr lang="en-US" altLang="zh-CN" dirty="0"/>
              <a:t>Specifications  </a:t>
            </a:r>
          </a:p>
          <a:p>
            <a:pPr marL="0" indent="0">
              <a:buNone/>
            </a:pPr>
            <a:r>
              <a:rPr lang="en-US" altLang="zh-CN" sz="2800" dirty="0"/>
              <a:t>     </a:t>
            </a:r>
            <a:r>
              <a:rPr lang="en-US" altLang="zh-CN" sz="28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60╳60╳8mm</a:t>
            </a:r>
            <a:r>
              <a:rPr lang="en-US" altLang="zh-CN" sz="2800" baseline="30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en-US" altLang="zh-CN" sz="2800" baseline="30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微软雅黑"/>
                <a:ea typeface="微软雅黑"/>
              </a:rPr>
              <a:t>    HV: 250V</a:t>
            </a:r>
            <a:endParaRPr lang="zh-CN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438363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箭头连接符 8"/>
          <p:cNvCxnSpPr/>
          <p:nvPr/>
        </p:nvCxnSpPr>
        <p:spPr>
          <a:xfrm flipV="1">
            <a:off x="3923928" y="5460630"/>
            <a:ext cx="792088" cy="504056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5896" y="52573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HV</a:t>
            </a:r>
            <a:endParaRPr lang="zh-CN" altLang="en-US" sz="2400" dirty="0"/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7740352" y="5064586"/>
            <a:ext cx="720080" cy="792088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2160" y="5858108"/>
            <a:ext cx="228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Signal readout</a:t>
            </a:r>
            <a:endParaRPr lang="zh-CN" altLang="en-US" sz="2800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E5A1-54A6-4BCB-A52C-7189BB5C5E39}" type="datetime1">
              <a:rPr lang="zh-CN" altLang="en-US" smtClean="0"/>
              <a:t>2021/6/16</a:t>
            </a:fld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81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Preliminary performance test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L.V. power supply</a:t>
            </a:r>
            <a:r>
              <a:rPr lang="zh-CN" altLang="en-US" sz="2400" dirty="0"/>
              <a:t>：</a:t>
            </a:r>
            <a:r>
              <a:rPr lang="en-US" altLang="zh-CN" sz="2400" dirty="0"/>
              <a:t>GWINSTK-GPD3303S</a:t>
            </a:r>
          </a:p>
          <a:p>
            <a:r>
              <a:rPr lang="en-US" altLang="zh-CN" sz="2400" dirty="0"/>
              <a:t>H.V. power supply</a:t>
            </a:r>
            <a:r>
              <a:rPr lang="zh-CN" altLang="en-US" sz="2400" dirty="0"/>
              <a:t>：</a:t>
            </a:r>
            <a:r>
              <a:rPr lang="en-US" altLang="zh-CN" sz="2400" dirty="0"/>
              <a:t>CAEN 4ch NIM/Desktop Programmable</a:t>
            </a:r>
          </a:p>
          <a:p>
            <a:r>
              <a:rPr lang="en-US" altLang="zh-CN" sz="2400" dirty="0"/>
              <a:t>Oscilloscope</a:t>
            </a:r>
            <a:r>
              <a:rPr lang="zh-CN" altLang="en-US" sz="2400" dirty="0"/>
              <a:t>：</a:t>
            </a:r>
            <a:r>
              <a:rPr lang="en-US" altLang="zh-CN" sz="2400" dirty="0"/>
              <a:t>Tektronix MDO 3034</a:t>
            </a:r>
          </a:p>
          <a:p>
            <a:r>
              <a:rPr lang="en-US" altLang="zh-CN" sz="2400" dirty="0"/>
              <a:t>Radioactive source</a:t>
            </a:r>
            <a:r>
              <a:rPr lang="zh-CN" altLang="en-US" sz="2400" dirty="0"/>
              <a:t>：</a:t>
            </a:r>
            <a:r>
              <a:rPr lang="en-US" altLang="zh-CN" sz="2400" dirty="0"/>
              <a:t>Am-241</a:t>
            </a:r>
          </a:p>
          <a:p>
            <a:pPr marL="0" indent="0">
              <a:buNone/>
            </a:pPr>
            <a:r>
              <a:rPr lang="en-US" altLang="zh-CN" dirty="0"/>
              <a:t>Test process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227134" y="4429592"/>
            <a:ext cx="3877469" cy="1906818"/>
            <a:chOff x="1461671" y="2646401"/>
            <a:chExt cx="3877469" cy="1906818"/>
          </a:xfrm>
        </p:grpSpPr>
        <p:sp>
          <p:nvSpPr>
            <p:cNvPr id="7" name="TextBox 6"/>
            <p:cNvSpPr txBox="1"/>
            <p:nvPr/>
          </p:nvSpPr>
          <p:spPr>
            <a:xfrm>
              <a:off x="1461671" y="3402679"/>
              <a:ext cx="109356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Diamond </a:t>
              </a:r>
              <a:endParaRPr lang="zh-CN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1671" y="2646401"/>
              <a:ext cx="1044838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R. source</a:t>
              </a:r>
              <a:endParaRPr lang="zh-CN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77088" y="4176351"/>
              <a:ext cx="535724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H.V.</a:t>
              </a:r>
              <a:endParaRPr lang="zh-CN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83183" y="4183887"/>
              <a:ext cx="48923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L.V.</a:t>
              </a:r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1131" y="3393887"/>
              <a:ext cx="68800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err="1"/>
                <a:t>Oscil</a:t>
              </a:r>
              <a:r>
                <a:rPr lang="en-US" altLang="zh-CN" dirty="0"/>
                <a:t>.</a:t>
              </a:r>
              <a:endParaRPr lang="zh-CN" altLang="en-US" dirty="0"/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1831731" y="3015733"/>
              <a:ext cx="0" cy="386946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V="1">
              <a:off x="1825870" y="3763219"/>
              <a:ext cx="0" cy="416156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>
              <a:off x="4026880" y="3587345"/>
              <a:ext cx="553915" cy="0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124940" y="3374010"/>
              <a:ext cx="68159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Amp.</a:t>
              </a:r>
              <a:endParaRPr lang="zh-CN" altLang="en-US" dirty="0"/>
            </a:p>
          </p:txBody>
        </p:sp>
        <p:cxnSp>
          <p:nvCxnSpPr>
            <p:cNvPr id="16" name="直接箭头连接符 15"/>
            <p:cNvCxnSpPr/>
            <p:nvPr/>
          </p:nvCxnSpPr>
          <p:spPr>
            <a:xfrm flipV="1">
              <a:off x="3427801" y="3760195"/>
              <a:ext cx="0" cy="416156"/>
            </a:xfrm>
            <a:prstGeom prst="straightConnector1">
              <a:avLst/>
            </a:prstGeom>
            <a:ln w="254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接箭头连接符 16"/>
          <p:cNvCxnSpPr/>
          <p:nvPr/>
        </p:nvCxnSpPr>
        <p:spPr>
          <a:xfrm>
            <a:off x="3430946" y="5378625"/>
            <a:ext cx="276958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DDD4-ABF7-4975-89B4-34FB1BA8AEBC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71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/>
              <a:t>Single channel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Detector :10204</a:t>
            </a:r>
            <a:r>
              <a:rPr lang="zh-CN" altLang="en-US" dirty="0"/>
              <a:t>，</a:t>
            </a:r>
            <a:r>
              <a:rPr lang="en-US" altLang="zh-CN" dirty="0"/>
              <a:t>Amplifier</a:t>
            </a:r>
            <a:r>
              <a:rPr lang="zh-CN" altLang="en-US" dirty="0"/>
              <a:t>：</a:t>
            </a:r>
            <a:r>
              <a:rPr lang="en-US" altLang="zh-CN" dirty="0"/>
              <a:t>141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4" y="2290396"/>
            <a:ext cx="1839791" cy="1471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66" y="2290396"/>
            <a:ext cx="1839792" cy="14718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08" y="2290395"/>
            <a:ext cx="1839791" cy="1471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654" y="2290395"/>
            <a:ext cx="1839791" cy="14718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4136" y="3947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17268" y="3921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26309" y="39682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9853" y="6333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8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4" y="4550899"/>
            <a:ext cx="1839791" cy="14718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066" y="4616839"/>
            <a:ext cx="1757365" cy="14058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64" y="4581891"/>
            <a:ext cx="1844735" cy="147578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53" y="4615127"/>
            <a:ext cx="1803191" cy="14425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65023" y="40415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26309" y="6257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76053" y="6257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51075" y="62571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65AB-820A-4C00-A33B-83DE30ADABDB}" type="datetime1">
              <a:rPr lang="zh-CN" altLang="en-US" smtClean="0"/>
              <a:t>2021/6/16</a:t>
            </a:fld>
            <a:endParaRPr lang="zh-CN" altLang="en-US" dirty="0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1A65-5597-4336-A128-5E9B78A7CD99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601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/>
              <a:t>Cross talk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7" y="2276872"/>
            <a:ext cx="2545373" cy="20362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2276872"/>
            <a:ext cx="2624507" cy="20996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90" y="2276872"/>
            <a:ext cx="2577245" cy="2061796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09F8-74CC-4187-85A2-682367950F3E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1A65-5597-4336-A128-5E9B78A7CD99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11560" y="4941168"/>
            <a:ext cx="179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Channel 1 trigger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75098" y="4941168"/>
            <a:ext cx="179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Channel 2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16216" y="4941168"/>
            <a:ext cx="1799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Channel 3 trigger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3194" y="1347783"/>
            <a:ext cx="4908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Cross talk in adjacent 3 channels</a:t>
            </a:r>
            <a:endParaRPr lang="zh-CN" altLang="en-US" sz="280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91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Design and test of readout electronics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800" dirty="0"/>
              <a:t>The amount of charge corresponding to  the minimum deposition energy :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043608" y="2708920"/>
                <a:ext cx="4452694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ts val="3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𝑚𝑖𝑛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=306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𝑘𝑒𝑉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/13.1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𝑒𝑉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≈3.7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𝑓𝐶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08920"/>
                <a:ext cx="4452694" cy="4770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724128" y="2724924"/>
                <a:ext cx="2293769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ts val="3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𝑚𝑖𝑛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≈1.48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𝑢𝐴</m:t>
                      </m:r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24924"/>
                <a:ext cx="2293769" cy="477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39551" y="3429000"/>
            <a:ext cx="77768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Current signal readout scheme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Charge sensitive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Trans-impedance amplification</a:t>
            </a:r>
          </a:p>
          <a:p>
            <a:pPr lvl="2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High power consumption, high digital requirements</a:t>
            </a:r>
          </a:p>
          <a:p>
            <a:pPr lvl="1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fr-FR" altLang="zh-CN" sz="2000" dirty="0">
                <a:latin typeface="Times New Roman" panose="02020603050405020304" pitchFamily="18" charset="0"/>
                <a:ea typeface="黑体" panose="02010609060101010101" pitchFamily="49" charset="-122"/>
              </a:rPr>
              <a:t>Resistance-voltage conversion and voltage-voltage amplification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vl="2"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</a:rPr>
              <a:t>The first stage conversion gain is low and the signal-to-noise ratio is poor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0A4F-D204-416C-8297-52216BC56A10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020272" y="1170990"/>
            <a:ext cx="2074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Luo </a:t>
            </a:r>
            <a:r>
              <a:rPr lang="en-US" altLang="zh-CN" dirty="0" err="1" smtClean="0"/>
              <a:t>Laifu</a:t>
            </a:r>
            <a:r>
              <a:rPr lang="en-US" altLang="zh-CN" dirty="0" smtClean="0"/>
              <a:t> from USTC</a:t>
            </a:r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55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Design and test of readout electronics</a:t>
            </a:r>
            <a:endParaRPr lang="zh-CN" altLang="en-US" b="1" dirty="0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457200" y="1196752"/>
            <a:ext cx="8604250" cy="53866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The overall scheme of charge sensitive readout</a:t>
            </a:r>
          </a:p>
          <a:p>
            <a:pPr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To improve s/n ratio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Front End Board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and Back End Board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99358"/>
              </p:ext>
            </p:extLst>
          </p:nvPr>
        </p:nvGraphicFramePr>
        <p:xfrm>
          <a:off x="914400" y="1447800"/>
          <a:ext cx="703103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name="Visio" r:id="rId4" imgW="4861080" imgH="1344960" progId="Visio.Drawing.15">
                  <p:embed/>
                </p:oleObj>
              </mc:Choice>
              <mc:Fallback>
                <p:oleObj name="Visio" r:id="rId4" imgW="4861080" imgH="1344960" progId="Visio.Drawing.15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7031038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71432"/>
              </p:ext>
            </p:extLst>
          </p:nvPr>
        </p:nvGraphicFramePr>
        <p:xfrm>
          <a:off x="109538" y="3786188"/>
          <a:ext cx="8975725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Visio" r:id="rId7" imgW="9231120" imgH="2795040" progId="Visio.Drawing.15">
                  <p:embed/>
                </p:oleObj>
              </mc:Choice>
              <mc:Fallback>
                <p:oleObj name="Visio" r:id="rId7" imgW="9231120" imgH="2795040" progId="Visio.Drawing.15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3786188"/>
                        <a:ext cx="8975725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3C004-C87F-43EA-84D1-A84960E17657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3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Design and test of readout electronics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27D7111-6F82-4D9E-B869-056356384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59011" y="2799371"/>
            <a:ext cx="4389696" cy="16165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B9C08AC-4ADB-423F-85D1-77E4558FF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158"/>
            <a:ext cx="5651576" cy="3958930"/>
          </a:xfrm>
          <a:prstGeom prst="rect">
            <a:avLst/>
          </a:prstGeom>
        </p:spPr>
      </p:pic>
      <p:sp>
        <p:nvSpPr>
          <p:cNvPr id="6" name="文本框 16">
            <a:extLst>
              <a:ext uri="{FF2B5EF4-FFF2-40B4-BE49-F238E27FC236}">
                <a16:creationId xmlns="" xmlns:a16="http://schemas.microsoft.com/office/drawing/2014/main" id="{A23D091F-54CA-426F-A3EB-14553D018B48}"/>
              </a:ext>
            </a:extLst>
          </p:cNvPr>
          <p:cNvSpPr txBox="1"/>
          <p:nvPr/>
        </p:nvSpPr>
        <p:spPr>
          <a:xfrm>
            <a:off x="803588" y="5949280"/>
            <a:ext cx="1564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600" baseline="0" dirty="0">
                <a:latin typeface="Times New Roman" panose="02020603050405020304" pitchFamily="18" charset="0"/>
              </a:rPr>
              <a:t>Front End Board</a:t>
            </a:r>
            <a:endParaRPr lang="zh-CN" altLang="en-US" sz="1600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文本框 17">
            <a:extLst>
              <a:ext uri="{FF2B5EF4-FFF2-40B4-BE49-F238E27FC236}">
                <a16:creationId xmlns="" xmlns:a16="http://schemas.microsoft.com/office/drawing/2014/main" id="{7835BE21-240D-436F-ACF0-389631B5F613}"/>
              </a:ext>
            </a:extLst>
          </p:cNvPr>
          <p:cNvSpPr txBox="1"/>
          <p:nvPr/>
        </p:nvSpPr>
        <p:spPr>
          <a:xfrm>
            <a:off x="5004048" y="5823928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1600" baseline="0" dirty="0">
                <a:latin typeface="Times New Roman" panose="02020603050405020304" pitchFamily="18" charset="0"/>
              </a:rPr>
              <a:t>Back End Board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42E5-EFA7-4D5F-AB10-3EA2C69DA208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935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Electronics debugging</a:t>
            </a:r>
            <a:endParaRPr lang="zh-CN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611560" y="1412776"/>
            <a:ext cx="3272050" cy="449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Calibration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noise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0"/>
              <p:cNvSpPr>
                <a:spLocks noGrp="1" noChangeArrowheads="1"/>
              </p:cNvSpPr>
              <p:nvPr/>
            </p:nvSpPr>
            <p:spPr bwMode="auto">
              <a:xfrm>
                <a:off x="269875" y="664369"/>
                <a:ext cx="8604250" cy="5529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000"/>
                  </a:lnSpc>
                  <a:spcBef>
                    <a:spcPct val="0"/>
                  </a:spcBef>
                  <a:buNone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CN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14-bit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ADC, 40MSPS sample rate</a:t>
                </a: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Noise at output stage: ~23 ADC Code;</a:t>
                </a: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Slope between output amplitude and input charge: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~240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ADC</m:t>
                    </m:r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𝐶𝑜𝑑𝑒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𝑓𝐶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CN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Slope</a:t>
                </a:r>
                <a:r>
                  <a:rPr lang="zh-CN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difference between channels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10 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𝐴𝐷𝐶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𝐶𝑜𝑑𝑒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/</m:t>
                    </m:r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𝑓𝐶</m:t>
                    </m:r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5%</m:t>
                        </m:r>
                      </m:e>
                    </m:d>
                  </m:oMath>
                </a14:m>
                <a:endParaRPr lang="en-US" altLang="zh-CN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Rectangle 10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875" y="664369"/>
                <a:ext cx="8604250" cy="5529262"/>
              </a:xfrm>
              <a:prstGeom prst="rect">
                <a:avLst/>
              </a:prstGeom>
              <a:blipFill rotWithShape="1">
                <a:blip r:embed="rId2"/>
                <a:stretch>
                  <a:fillRect b="-6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196391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74AB5A7-69BD-4CC2-B93B-A1C229C9C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10" y="1830975"/>
            <a:ext cx="4188376" cy="3141283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CCB2-E5FE-4452-B5F5-269A107A695B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297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Electronics debugging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0"/>
              <p:cNvSpPr>
                <a:spLocks noGrp="1" noChangeArrowheads="1"/>
              </p:cNvSpPr>
              <p:nvPr/>
            </p:nvSpPr>
            <p:spPr bwMode="auto">
              <a:xfrm>
                <a:off x="269875" y="1412775"/>
                <a:ext cx="8604250" cy="47808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Equivalent noise charge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ENC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）</a:t>
                </a: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marL="457200" lvl="1" indent="0">
                  <a:lnSpc>
                    <a:spcPts val="3000"/>
                  </a:lnSpc>
                  <a:spcBef>
                    <a:spcPct val="0"/>
                  </a:spcBef>
                  <a:buNone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The ENC of all channels is about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0.1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𝑓𝐶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Rectangle 10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875" y="1412775"/>
                <a:ext cx="8604250" cy="4780855"/>
              </a:xfrm>
              <a:prstGeom prst="rect">
                <a:avLst/>
              </a:prstGeom>
              <a:blipFill rotWithShape="1">
                <a:blip r:embed="rId2"/>
                <a:stretch>
                  <a:fillRect l="-921" t="-1658" b="-7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16ECE32-2FD4-431B-8AAE-2F316FFF6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79" y="1803202"/>
            <a:ext cx="5333333" cy="4000000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43E3-701F-4683-AC64-E41AED4B4885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59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BEMC group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3000" dirty="0"/>
              <a:t>Huang </a:t>
            </a:r>
            <a:r>
              <a:rPr lang="en-US" altLang="zh-CN" sz="3000" dirty="0" err="1"/>
              <a:t>Yongsheng</a:t>
            </a:r>
            <a:r>
              <a:rPr lang="en-US" altLang="zh-CN" sz="3000" dirty="0"/>
              <a:t>, Tang </a:t>
            </a:r>
            <a:r>
              <a:rPr lang="en-US" altLang="zh-CN" sz="3000" dirty="0" err="1"/>
              <a:t>Guangyi</a:t>
            </a:r>
            <a:r>
              <a:rPr lang="en-US" altLang="zh-CN" sz="3000" dirty="0"/>
              <a:t>, Chen </a:t>
            </a:r>
            <a:r>
              <a:rPr lang="en-US" altLang="zh-CN" sz="3000" dirty="0" err="1"/>
              <a:t>Shanhong</a:t>
            </a:r>
            <a:r>
              <a:rPr lang="en-US" altLang="zh-CN" sz="3000" dirty="0"/>
              <a:t>, Si </a:t>
            </a:r>
            <a:r>
              <a:rPr lang="en-US" altLang="zh-CN" sz="3000" dirty="0" err="1"/>
              <a:t>Meiyu</a:t>
            </a:r>
            <a:r>
              <a:rPr lang="en-US" altLang="zh-CN" sz="3000" dirty="0"/>
              <a:t>, Mo </a:t>
            </a:r>
            <a:r>
              <a:rPr lang="en-US" altLang="zh-CN" sz="3000" dirty="0" err="1"/>
              <a:t>Xiaohu</a:t>
            </a:r>
            <a:r>
              <a:rPr lang="en-US" altLang="zh-CN" sz="3000" dirty="0"/>
              <a:t>, Zhang </a:t>
            </a:r>
            <a:r>
              <a:rPr lang="en-US" altLang="zh-CN" sz="3000" dirty="0" err="1"/>
              <a:t>Jianyong</a:t>
            </a:r>
            <a:r>
              <a:rPr lang="en-US" altLang="zh-CN" sz="3000" dirty="0"/>
              <a:t> ……</a:t>
            </a:r>
          </a:p>
          <a:p>
            <a:pPr marL="0" indent="0">
              <a:buNone/>
            </a:pPr>
            <a:r>
              <a:rPr lang="en-US" altLang="zh-CN" dirty="0"/>
              <a:t>  </a:t>
            </a:r>
            <a:r>
              <a:rPr lang="en-US" altLang="zh-CN" dirty="0">
                <a:solidFill>
                  <a:srgbClr val="0000FF"/>
                </a:solidFill>
              </a:rPr>
              <a:t>1, Experiment physics divisions, IHEP, CAS</a:t>
            </a:r>
          </a:p>
          <a:p>
            <a:pPr marL="0" indent="0">
              <a:buNone/>
            </a:pPr>
            <a:r>
              <a:rPr lang="en-US" altLang="zh-CN" sz="3000" dirty="0" err="1"/>
              <a:t>Duan</a:t>
            </a:r>
            <a:r>
              <a:rPr lang="en-US" altLang="zh-CN" sz="3000" dirty="0"/>
              <a:t> </a:t>
            </a:r>
            <a:r>
              <a:rPr lang="en-US" altLang="zh-CN" sz="3000" dirty="0" err="1"/>
              <a:t>Zhe</a:t>
            </a:r>
            <a:r>
              <a:rPr lang="en-US" altLang="zh-CN" sz="3000" dirty="0"/>
              <a:t>, Wang </a:t>
            </a:r>
            <a:r>
              <a:rPr lang="en-US" altLang="zh-CN" sz="3000" dirty="0" err="1"/>
              <a:t>Yiwei</a:t>
            </a:r>
            <a:r>
              <a:rPr lang="en-US" altLang="zh-CN" sz="3000" dirty="0"/>
              <a:t>, Chen Yuan</a:t>
            </a:r>
            <a:r>
              <a:rPr lang="en-US" altLang="zh-CN" dirty="0"/>
              <a:t> ……</a:t>
            </a:r>
          </a:p>
          <a:p>
            <a:pPr marL="0" indent="0">
              <a:buNone/>
            </a:pPr>
            <a:r>
              <a:rPr lang="en-US" altLang="zh-CN" sz="3600" dirty="0"/>
              <a:t>  </a:t>
            </a:r>
            <a:r>
              <a:rPr lang="en-US" altLang="zh-CN" sz="3600" dirty="0">
                <a:solidFill>
                  <a:srgbClr val="0000FF"/>
                </a:solidFill>
              </a:rPr>
              <a:t>2, Accelerator center, IHEP, CAS</a:t>
            </a:r>
          </a:p>
          <a:p>
            <a:pPr marL="0" indent="0">
              <a:buNone/>
            </a:pPr>
            <a:r>
              <a:rPr lang="en-US" altLang="zh-CN" sz="3600" dirty="0"/>
              <a:t> </a:t>
            </a:r>
            <a:r>
              <a:rPr lang="en-US" altLang="zh-CN" sz="3000" dirty="0"/>
              <a:t>Shen </a:t>
            </a:r>
            <a:r>
              <a:rPr lang="en-US" altLang="zh-CN" sz="3000" dirty="0" err="1"/>
              <a:t>Zhongtao</a:t>
            </a:r>
            <a:r>
              <a:rPr lang="en-US" altLang="zh-CN" sz="3000" dirty="0"/>
              <a:t>, Luo Laifu, Yu </a:t>
            </a:r>
            <a:r>
              <a:rPr lang="en-US" altLang="zh-CN" sz="3000" dirty="0" err="1"/>
              <a:t>Hanlin</a:t>
            </a:r>
            <a:r>
              <a:rPr lang="en-US" altLang="zh-CN" sz="3000" dirty="0">
                <a:solidFill>
                  <a:srgbClr val="FF0000"/>
                </a:solidFill>
              </a:rPr>
              <a:t>, </a:t>
            </a:r>
            <a:r>
              <a:rPr lang="en-US" altLang="zh-CN" sz="3000" dirty="0"/>
              <a:t>Liu Shubin …… </a:t>
            </a:r>
          </a:p>
          <a:p>
            <a:pPr marL="0" indent="0">
              <a:buNone/>
            </a:pPr>
            <a:r>
              <a:rPr lang="en-US" altLang="zh-CN" sz="3600" dirty="0"/>
              <a:t>  </a:t>
            </a:r>
            <a:r>
              <a:rPr lang="en-US" altLang="zh-CN" sz="3600" dirty="0">
                <a:solidFill>
                  <a:srgbClr val="0000FF"/>
                </a:solidFill>
              </a:rPr>
              <a:t>3,  University of science and technology china</a:t>
            </a:r>
          </a:p>
          <a:p>
            <a:pPr marL="0" indent="0">
              <a:buNone/>
            </a:pPr>
            <a:r>
              <a:rPr lang="en-US" altLang="zh-CN" sz="3600" dirty="0"/>
              <a:t> </a:t>
            </a:r>
            <a:r>
              <a:rPr lang="en-US" altLang="zh-CN" sz="3000" dirty="0" err="1"/>
              <a:t>Cividec</a:t>
            </a:r>
            <a:r>
              <a:rPr lang="en-US" altLang="zh-CN" sz="3000" dirty="0"/>
              <a:t> ……</a:t>
            </a:r>
            <a:endParaRPr lang="zh-CN" altLang="en-US" sz="3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89EE-C346-4328-9209-1C6BFD10A661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73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Detector electronics joint debugging</a:t>
            </a:r>
            <a:endParaRPr lang="zh-CN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6802462" cy="16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1401698"/>
            <a:ext cx="5648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Beta rays using 90-Sr radiation source</a:t>
            </a: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0F5B79D-9341-4EAD-B613-018170C0F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72" y="3363314"/>
            <a:ext cx="5715000" cy="3236489"/>
          </a:xfrm>
          <a:prstGeom prst="rect">
            <a:avLst/>
          </a:prstGeom>
        </p:spPr>
      </p:pic>
      <p:sp>
        <p:nvSpPr>
          <p:cNvPr id="6" name="文本框 34">
            <a:extLst>
              <a:ext uri="{FF2B5EF4-FFF2-40B4-BE49-F238E27FC236}">
                <a16:creationId xmlns="" xmlns:a16="http://schemas.microsoft.com/office/drawing/2014/main" id="{FEF6D236-F0F5-48E7-A008-3A1638122435}"/>
              </a:ext>
            </a:extLst>
          </p:cNvPr>
          <p:cNvSpPr txBox="1"/>
          <p:nvPr/>
        </p:nvSpPr>
        <p:spPr>
          <a:xfrm>
            <a:off x="573892" y="3960634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baseline="0" dirty="0">
                <a:latin typeface="Times New Roman" panose="02020603050405020304" pitchFamily="18" charset="0"/>
              </a:rPr>
              <a:t>H.V.</a:t>
            </a:r>
            <a:endParaRPr lang="zh-CN" altLang="en-US" baseline="0" dirty="0">
              <a:latin typeface="Times New Roman" panose="02020603050405020304" pitchFamily="18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="" xmlns:a16="http://schemas.microsoft.com/office/drawing/2014/main" id="{5270B63C-EF12-4347-B059-6AB03FDA12CE}"/>
              </a:ext>
            </a:extLst>
          </p:cNvPr>
          <p:cNvCxnSpPr>
            <a:cxnSpLocks/>
          </p:cNvCxnSpPr>
          <p:nvPr/>
        </p:nvCxnSpPr>
        <p:spPr bwMode="auto">
          <a:xfrm>
            <a:off x="1448743" y="4356507"/>
            <a:ext cx="1226461" cy="6250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8" name="文本框 13">
            <a:extLst>
              <a:ext uri="{FF2B5EF4-FFF2-40B4-BE49-F238E27FC236}">
                <a16:creationId xmlns="" xmlns:a16="http://schemas.microsoft.com/office/drawing/2014/main" id="{A7E630AE-5AAC-4D1A-BC12-E01578DCB85F}"/>
              </a:ext>
            </a:extLst>
          </p:cNvPr>
          <p:cNvSpPr txBox="1"/>
          <p:nvPr/>
        </p:nvSpPr>
        <p:spPr>
          <a:xfrm>
            <a:off x="539552" y="4865827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baseline="0" dirty="0">
                <a:latin typeface="Times New Roman" panose="02020603050405020304" pitchFamily="18" charset="0"/>
              </a:rPr>
              <a:t>90-Sr</a:t>
            </a:r>
            <a:endParaRPr lang="zh-CN" altLang="en-US" baseline="0" dirty="0">
              <a:latin typeface="Times New Roman" panose="02020603050405020304" pitchFamily="18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="" xmlns:a16="http://schemas.microsoft.com/office/drawing/2014/main" id="{8CCA968F-51CD-477E-A71D-C6796E7B8609}"/>
              </a:ext>
            </a:extLst>
          </p:cNvPr>
          <p:cNvCxnSpPr>
            <a:cxnSpLocks/>
          </p:cNvCxnSpPr>
          <p:nvPr/>
        </p:nvCxnSpPr>
        <p:spPr bwMode="auto">
          <a:xfrm>
            <a:off x="1187624" y="5235159"/>
            <a:ext cx="1067710" cy="4201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0" name="直接箭头连接符 9">
            <a:extLst>
              <a:ext uri="{FF2B5EF4-FFF2-40B4-BE49-F238E27FC236}">
                <a16:creationId xmlns="" xmlns:a16="http://schemas.microsoft.com/office/drawing/2014/main" id="{C373E0F7-509E-492F-9402-932C7B1B3F8D}"/>
              </a:ext>
            </a:extLst>
          </p:cNvPr>
          <p:cNvCxnSpPr>
            <a:cxnSpLocks/>
          </p:cNvCxnSpPr>
          <p:nvPr/>
        </p:nvCxnSpPr>
        <p:spPr bwMode="auto">
          <a:xfrm flipV="1">
            <a:off x="1241715" y="5778079"/>
            <a:ext cx="2027237" cy="4864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1" name="文本框 20">
            <a:extLst>
              <a:ext uri="{FF2B5EF4-FFF2-40B4-BE49-F238E27FC236}">
                <a16:creationId xmlns="" xmlns:a16="http://schemas.microsoft.com/office/drawing/2014/main" id="{63A5B5A1-1DA4-4074-B929-56F699BE493A}"/>
              </a:ext>
            </a:extLst>
          </p:cNvPr>
          <p:cNvSpPr txBox="1"/>
          <p:nvPr/>
        </p:nvSpPr>
        <p:spPr>
          <a:xfrm>
            <a:off x="653852" y="6021288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baseline="0" dirty="0">
                <a:latin typeface="Times New Roman" panose="02020603050405020304" pitchFamily="18" charset="0"/>
              </a:rPr>
              <a:t>FEB</a:t>
            </a:r>
            <a:endParaRPr lang="zh-CN" altLang="en-US" baseline="0" dirty="0">
              <a:latin typeface="Times New Roman" panose="02020603050405020304" pitchFamily="18" charset="0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="" xmlns:a16="http://schemas.microsoft.com/office/drawing/2014/main" id="{CBF81997-6D68-4F69-89DC-7A64135AD7DA}"/>
              </a:ext>
            </a:extLst>
          </p:cNvPr>
          <p:cNvCxnSpPr>
            <a:cxnSpLocks/>
          </p:cNvCxnSpPr>
          <p:nvPr/>
        </p:nvCxnSpPr>
        <p:spPr bwMode="auto">
          <a:xfrm flipH="1">
            <a:off x="4788024" y="3963528"/>
            <a:ext cx="3254405" cy="4362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3" name="文本框 34">
            <a:extLst>
              <a:ext uri="{FF2B5EF4-FFF2-40B4-BE49-F238E27FC236}">
                <a16:creationId xmlns="" xmlns:a16="http://schemas.microsoft.com/office/drawing/2014/main" id="{FEF6D236-F0F5-48E7-A008-3A1638122435}"/>
              </a:ext>
            </a:extLst>
          </p:cNvPr>
          <p:cNvSpPr txBox="1"/>
          <p:nvPr/>
        </p:nvSpPr>
        <p:spPr>
          <a:xfrm>
            <a:off x="8042429" y="3743702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baseline="0" dirty="0">
                <a:latin typeface="Times New Roman" panose="02020603050405020304" pitchFamily="18" charset="0"/>
              </a:rPr>
              <a:t>L.V.</a:t>
            </a:r>
            <a:endParaRPr lang="zh-CN" altLang="en-US" baseline="0" dirty="0">
              <a:latin typeface="Times New Roman" panose="02020603050405020304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="" xmlns:a16="http://schemas.microsoft.com/office/drawing/2014/main" id="{4DCDB4F3-CA65-40B1-B52E-65EC6A3AEFFD}"/>
              </a:ext>
            </a:extLst>
          </p:cNvPr>
          <p:cNvCxnSpPr>
            <a:cxnSpLocks/>
          </p:cNvCxnSpPr>
          <p:nvPr/>
        </p:nvCxnSpPr>
        <p:spPr bwMode="auto">
          <a:xfrm flipH="1">
            <a:off x="6200463" y="5212299"/>
            <a:ext cx="1876256" cy="3693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5" name="文本框 23">
            <a:extLst>
              <a:ext uri="{FF2B5EF4-FFF2-40B4-BE49-F238E27FC236}">
                <a16:creationId xmlns="" xmlns:a16="http://schemas.microsoft.com/office/drawing/2014/main" id="{FBF9C6EE-4F80-4884-A8CE-2BE9E281816D}"/>
              </a:ext>
            </a:extLst>
          </p:cNvPr>
          <p:cNvSpPr txBox="1"/>
          <p:nvPr/>
        </p:nvSpPr>
        <p:spPr>
          <a:xfrm>
            <a:off x="8076719" y="5050493"/>
            <a:ext cx="76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baseline="0" dirty="0">
                <a:latin typeface="Times New Roman" panose="02020603050405020304" pitchFamily="18" charset="0"/>
              </a:rPr>
              <a:t>BEB</a:t>
            </a:r>
            <a:endParaRPr lang="zh-CN" altLang="en-US" baseline="0" dirty="0">
              <a:latin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58E2-B8AB-4068-9C72-46CD7A2EC961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352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Detector electronics joint debugging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0"/>
              <p:cNvSpPr>
                <a:spLocks noGrp="1" noChangeArrowheads="1"/>
              </p:cNvSpPr>
              <p:nvPr/>
            </p:nvSpPr>
            <p:spPr bwMode="auto">
              <a:xfrm>
                <a:off x="269874" y="1412775"/>
                <a:ext cx="8874125" cy="47808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Pedestal and noise</a:t>
                </a: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marL="457200" lvl="1" indent="0">
                  <a:lnSpc>
                    <a:spcPts val="3000"/>
                  </a:lnSpc>
                  <a:spcBef>
                    <a:spcPct val="0"/>
                  </a:spcBef>
                  <a:buNone/>
                </a:pPr>
                <a:r>
                  <a:rPr lang="en-US" altLang="zh-CN" sz="2000" dirty="0">
                    <a:ea typeface="黑体" panose="02010609060101010101" pitchFamily="49" charset="-122"/>
                  </a:rPr>
                  <a:t>Pedestal: about 8100 ADC Code, half of full range (14bit, 16383 ADC Code)</a:t>
                </a:r>
                <a:r>
                  <a:rPr lang="en-US" altLang="zh-CN" sz="2000" dirty="0">
                    <a:solidFill>
                      <a:srgbClr val="FF0000"/>
                    </a:solidFill>
                    <a:ea typeface="黑体" panose="02010609060101010101" pitchFamily="49" charset="-122"/>
                  </a:rPr>
                  <a:t> </a:t>
                </a:r>
              </a:p>
              <a:p>
                <a:pPr marL="457200" lvl="1" indent="0">
                  <a:lnSpc>
                    <a:spcPts val="3000"/>
                  </a:lnSpc>
                  <a:spcBef>
                    <a:spcPct val="0"/>
                  </a:spcBef>
                  <a:buNone/>
                </a:pPr>
                <a:r>
                  <a:rPr lang="en-US" altLang="zh-CN" sz="2000" dirty="0">
                    <a:ea typeface="黑体" panose="02010609060101010101" pitchFamily="49" charset="-122"/>
                  </a:rPr>
                  <a:t>The equivalent noise increases by ~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200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𝑒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、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0.03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𝑓𝐶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Rectangle 10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874" y="1412775"/>
                <a:ext cx="8874125" cy="4780855"/>
              </a:xfrm>
              <a:prstGeom prst="rect">
                <a:avLst/>
              </a:prstGeom>
              <a:blipFill rotWithShape="1">
                <a:blip r:embed="rId2"/>
                <a:stretch>
                  <a:fillRect l="-893" t="-11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F2006349-00EC-4C6A-85DB-238B73CC8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0" y="1844824"/>
            <a:ext cx="4089066" cy="30668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A660B9B-E1FF-420F-AA1B-FAD4536F9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94" y="1772816"/>
            <a:ext cx="4089067" cy="3066800"/>
          </a:xfrm>
          <a:prstGeom prst="rect">
            <a:avLst/>
          </a:prstGeom>
        </p:spPr>
      </p:pic>
      <p:sp>
        <p:nvSpPr>
          <p:cNvPr id="6" name="文本框 6">
            <a:extLst>
              <a:ext uri="{FF2B5EF4-FFF2-40B4-BE49-F238E27FC236}">
                <a16:creationId xmlns="" xmlns:a16="http://schemas.microsoft.com/office/drawing/2014/main" id="{8CA1B6FB-D19E-4DA1-9CCA-027FA6EE81ED}"/>
              </a:ext>
            </a:extLst>
          </p:cNvPr>
          <p:cNvSpPr txBox="1"/>
          <p:nvPr/>
        </p:nvSpPr>
        <p:spPr>
          <a:xfrm>
            <a:off x="1313361" y="4869160"/>
            <a:ext cx="240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baseline="0" dirty="0">
                <a:latin typeface="Times New Roman" panose="02020603050405020304" pitchFamily="18" charset="0"/>
              </a:rPr>
              <a:t>Pedestal of 20 channels</a:t>
            </a:r>
            <a:endParaRPr lang="zh-CN" altLang="en-US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文本框 8">
            <a:extLst>
              <a:ext uri="{FF2B5EF4-FFF2-40B4-BE49-F238E27FC236}">
                <a16:creationId xmlns="" xmlns:a16="http://schemas.microsoft.com/office/drawing/2014/main" id="{AC87A156-D8D5-49AB-B07F-8C0D0C212498}"/>
              </a:ext>
            </a:extLst>
          </p:cNvPr>
          <p:cNvSpPr txBox="1"/>
          <p:nvPr/>
        </p:nvSpPr>
        <p:spPr>
          <a:xfrm>
            <a:off x="5580112" y="4797152"/>
            <a:ext cx="227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baseline="0" dirty="0">
                <a:latin typeface="Times New Roman" panose="02020603050405020304" pitchFamily="18" charset="0"/>
              </a:rPr>
              <a:t>Noise of 20channels </a:t>
            </a:r>
            <a:endParaRPr lang="zh-CN" altLang="en-US" baseline="0" dirty="0">
              <a:latin typeface="Times New Roman" panose="02020603050405020304" pitchFamily="18" charset="0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0C5B-D5A3-4A80-A9C6-7118FB4EBABF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509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Detector electronics joint debugging</a:t>
            </a:r>
            <a:endParaRPr lang="zh-CN" altLang="en-US" b="1" dirty="0"/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67B0860-D08A-41EA-9A57-A227F18EA4D8}"/>
              </a:ext>
            </a:extLst>
          </p:cNvPr>
          <p:cNvGrpSpPr/>
          <p:nvPr/>
        </p:nvGrpSpPr>
        <p:grpSpPr>
          <a:xfrm>
            <a:off x="139359" y="1772816"/>
            <a:ext cx="8865281" cy="4272230"/>
            <a:chOff x="86247" y="1567170"/>
            <a:chExt cx="8865281" cy="5232092"/>
          </a:xfrm>
        </p:grpSpPr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7406355C-B109-45D9-8C77-B8AF4FF5B184}"/>
                </a:ext>
              </a:extLst>
            </p:cNvPr>
            <p:cNvGrpSpPr/>
            <p:nvPr/>
          </p:nvGrpSpPr>
          <p:grpSpPr>
            <a:xfrm>
              <a:off x="86247" y="1567170"/>
              <a:ext cx="8865281" cy="5232092"/>
              <a:chOff x="86247" y="1567170"/>
              <a:chExt cx="8865281" cy="5232092"/>
            </a:xfrm>
          </p:grpSpPr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F970F560-7723-4E76-9142-EB9608FEB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49" y="1567170"/>
                <a:ext cx="2352151" cy="1764113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2034BFFA-0EB1-43D8-9E36-AF27AF3B1A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048" y="1567170"/>
                <a:ext cx="2352152" cy="1764114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19BB321C-9A2F-416B-AF6D-440083B89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7712" y="1567170"/>
                <a:ext cx="2352152" cy="1764114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6420B381-A6DB-429D-87F3-599CA282C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9376" y="1567170"/>
                <a:ext cx="2352152" cy="1764114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58C48B36-6DD9-4486-9134-588BDA00B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47" y="3331320"/>
                <a:ext cx="2352153" cy="17641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A48AD7E-707F-49D8-A791-1721F33FD0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048" y="3331320"/>
                <a:ext cx="2352153" cy="1764115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="" xmlns:a16="http://schemas.microsoft.com/office/drawing/2014/main" id="{110C24D1-4B46-4584-B133-DDC3AC154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7711" y="3331320"/>
                <a:ext cx="2352153" cy="1764115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="" xmlns:a16="http://schemas.microsoft.com/office/drawing/2014/main" id="{4A90965C-57B7-4DA7-A96C-8BCF2859E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1355" y="3331283"/>
                <a:ext cx="2352155" cy="1764116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="" xmlns:a16="http://schemas.microsoft.com/office/drawing/2014/main" id="{7C2E9310-1889-4B0E-A740-DE6C05AF9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868" y="5035147"/>
                <a:ext cx="2352153" cy="1764115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="" xmlns:a16="http://schemas.microsoft.com/office/drawing/2014/main" id="{192953CB-5E9E-48FF-B201-193E81E23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7710" y="5035111"/>
                <a:ext cx="2352153" cy="1764115"/>
              </a:xfrm>
              <a:prstGeom prst="rect">
                <a:avLst/>
              </a:prstGeom>
            </p:spPr>
          </p:pic>
        </p:grpSp>
        <p:sp>
          <p:nvSpPr>
            <p:cNvPr id="5" name="文本框 23">
              <a:extLst>
                <a:ext uri="{FF2B5EF4-FFF2-40B4-BE49-F238E27FC236}">
                  <a16:creationId xmlns="" xmlns:a16="http://schemas.microsoft.com/office/drawing/2014/main" id="{C8CEEEBF-4A2A-4648-B5AC-6459C4733584}"/>
                </a:ext>
              </a:extLst>
            </p:cNvPr>
            <p:cNvSpPr txBox="1"/>
            <p:nvPr/>
          </p:nvSpPr>
          <p:spPr>
            <a:xfrm>
              <a:off x="933710" y="1861228"/>
              <a:ext cx="65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Ch1</a:t>
              </a:r>
              <a:endParaRPr lang="zh-CN" altLang="en-US" baseline="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文本框 24">
              <a:extLst>
                <a:ext uri="{FF2B5EF4-FFF2-40B4-BE49-F238E27FC236}">
                  <a16:creationId xmlns="" xmlns:a16="http://schemas.microsoft.com/office/drawing/2014/main" id="{50DD161C-C2D3-4F38-BEFE-A57CCBBCE12D}"/>
                </a:ext>
              </a:extLst>
            </p:cNvPr>
            <p:cNvSpPr txBox="1"/>
            <p:nvPr/>
          </p:nvSpPr>
          <p:spPr>
            <a:xfrm>
              <a:off x="3112437" y="1861429"/>
              <a:ext cx="65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Ch2</a:t>
              </a:r>
              <a:endParaRPr lang="zh-CN" altLang="en-US" baseline="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文本框 25">
              <a:extLst>
                <a:ext uri="{FF2B5EF4-FFF2-40B4-BE49-F238E27FC236}">
                  <a16:creationId xmlns="" xmlns:a16="http://schemas.microsoft.com/office/drawing/2014/main" id="{63013E7D-5E43-4E3E-BAAF-B9C5DDBCDD95}"/>
                </a:ext>
              </a:extLst>
            </p:cNvPr>
            <p:cNvSpPr txBox="1"/>
            <p:nvPr/>
          </p:nvSpPr>
          <p:spPr>
            <a:xfrm>
              <a:off x="5304482" y="1861429"/>
              <a:ext cx="65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Ch3</a:t>
              </a:r>
              <a:endParaRPr lang="zh-CN" altLang="en-US" baseline="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文本框 26">
              <a:extLst>
                <a:ext uri="{FF2B5EF4-FFF2-40B4-BE49-F238E27FC236}">
                  <a16:creationId xmlns="" xmlns:a16="http://schemas.microsoft.com/office/drawing/2014/main" id="{4B69ECA7-A296-406F-8E71-2551D3B54238}"/>
                </a:ext>
              </a:extLst>
            </p:cNvPr>
            <p:cNvSpPr txBox="1"/>
            <p:nvPr/>
          </p:nvSpPr>
          <p:spPr>
            <a:xfrm>
              <a:off x="7543074" y="1861228"/>
              <a:ext cx="65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Ch4</a:t>
              </a:r>
              <a:endParaRPr lang="zh-CN" altLang="en-US" baseline="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文本框 28">
              <a:extLst>
                <a:ext uri="{FF2B5EF4-FFF2-40B4-BE49-F238E27FC236}">
                  <a16:creationId xmlns="" xmlns:a16="http://schemas.microsoft.com/office/drawing/2014/main" id="{DCE1AF21-4045-4A07-9D5F-C42751960493}"/>
                </a:ext>
              </a:extLst>
            </p:cNvPr>
            <p:cNvSpPr txBox="1"/>
            <p:nvPr/>
          </p:nvSpPr>
          <p:spPr>
            <a:xfrm>
              <a:off x="933710" y="3633417"/>
              <a:ext cx="65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Ch5</a:t>
              </a:r>
              <a:endParaRPr lang="zh-CN" altLang="en-US" baseline="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文本框 30">
              <a:extLst>
                <a:ext uri="{FF2B5EF4-FFF2-40B4-BE49-F238E27FC236}">
                  <a16:creationId xmlns="" xmlns:a16="http://schemas.microsoft.com/office/drawing/2014/main" id="{509A46C5-9BF3-4249-8FF9-DA188EF3171E}"/>
                </a:ext>
              </a:extLst>
            </p:cNvPr>
            <p:cNvSpPr txBox="1"/>
            <p:nvPr/>
          </p:nvSpPr>
          <p:spPr>
            <a:xfrm>
              <a:off x="3099547" y="3633417"/>
              <a:ext cx="65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Ch6</a:t>
              </a:r>
              <a:endParaRPr lang="zh-CN" altLang="en-US" baseline="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文本框 32">
              <a:extLst>
                <a:ext uri="{FF2B5EF4-FFF2-40B4-BE49-F238E27FC236}">
                  <a16:creationId xmlns="" xmlns:a16="http://schemas.microsoft.com/office/drawing/2014/main" id="{3DA63301-97CA-4BDB-AA50-8EC7AD46820E}"/>
                </a:ext>
              </a:extLst>
            </p:cNvPr>
            <p:cNvSpPr txBox="1"/>
            <p:nvPr/>
          </p:nvSpPr>
          <p:spPr>
            <a:xfrm>
              <a:off x="5331120" y="3629218"/>
              <a:ext cx="65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Ch7</a:t>
              </a:r>
              <a:endParaRPr lang="zh-CN" altLang="en-US" baseline="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文本框 34">
              <a:extLst>
                <a:ext uri="{FF2B5EF4-FFF2-40B4-BE49-F238E27FC236}">
                  <a16:creationId xmlns="" xmlns:a16="http://schemas.microsoft.com/office/drawing/2014/main" id="{0BE92739-0494-4927-8447-B5EC64B03C9F}"/>
                </a:ext>
              </a:extLst>
            </p:cNvPr>
            <p:cNvSpPr txBox="1"/>
            <p:nvPr/>
          </p:nvSpPr>
          <p:spPr>
            <a:xfrm>
              <a:off x="7505835" y="3625342"/>
              <a:ext cx="65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Ch8</a:t>
              </a:r>
              <a:endParaRPr lang="zh-CN" altLang="en-US" baseline="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文本框 36">
              <a:extLst>
                <a:ext uri="{FF2B5EF4-FFF2-40B4-BE49-F238E27FC236}">
                  <a16:creationId xmlns="" xmlns:a16="http://schemas.microsoft.com/office/drawing/2014/main" id="{91B6B500-4A4A-454C-BA8B-EAE247B48FD0}"/>
                </a:ext>
              </a:extLst>
            </p:cNvPr>
            <p:cNvSpPr txBox="1"/>
            <p:nvPr/>
          </p:nvSpPr>
          <p:spPr>
            <a:xfrm>
              <a:off x="2109787" y="5384417"/>
              <a:ext cx="657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Ch9</a:t>
              </a:r>
              <a:endParaRPr lang="zh-CN" altLang="en-US" baseline="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文本框 38">
              <a:extLst>
                <a:ext uri="{FF2B5EF4-FFF2-40B4-BE49-F238E27FC236}">
                  <a16:creationId xmlns="" xmlns:a16="http://schemas.microsoft.com/office/drawing/2014/main" id="{E752353A-631C-47BF-A44A-009F02873ACC}"/>
                </a:ext>
              </a:extLst>
            </p:cNvPr>
            <p:cNvSpPr txBox="1"/>
            <p:nvPr/>
          </p:nvSpPr>
          <p:spPr>
            <a:xfrm>
              <a:off x="5271014" y="5379978"/>
              <a:ext cx="724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altLang="zh-CN" baseline="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Ch10</a:t>
              </a:r>
              <a:endParaRPr lang="zh-CN" altLang="en-US" baseline="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F3E-F4C6-4BBD-B7EB-EC396A56C70A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27" name="页脚占位符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09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Detector electronics joint debugging</a:t>
            </a:r>
            <a:endParaRPr lang="zh-CN" altLang="en-US" b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7E59-DA38-4CA8-A95F-E9EB044B1AA2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366F0B0-3474-4D5A-B3AC-32345DACA48D}"/>
              </a:ext>
            </a:extLst>
          </p:cNvPr>
          <p:cNvGrpSpPr/>
          <p:nvPr/>
        </p:nvGrpSpPr>
        <p:grpSpPr>
          <a:xfrm>
            <a:off x="85888" y="1567131"/>
            <a:ext cx="8866730" cy="5217844"/>
            <a:chOff x="85888" y="1567131"/>
            <a:chExt cx="8866730" cy="5217844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CD4FD375-7829-4846-8871-D8C5AFD32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6" y="1567169"/>
              <a:ext cx="2352153" cy="176411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A606DDDD-B4DF-4F60-8588-A93F965FF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871" y="1567168"/>
              <a:ext cx="2352153" cy="176411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8F33FFA5-ABC8-4EB2-97E3-54D71CABB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179" y="1567131"/>
              <a:ext cx="2352155" cy="176411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583C80F7-A6E2-4379-B140-DCF63844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925" y="1567132"/>
              <a:ext cx="2352153" cy="176411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3ED1F576-5D16-4748-BEC2-AA9913AE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8" y="3254907"/>
              <a:ext cx="2352155" cy="176411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6B2E28F9-2F1C-4628-9208-F9DD40E1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0439" y="3274284"/>
              <a:ext cx="2352155" cy="1764116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38B7E7B3-4400-4D9F-91AB-4395C7EED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6455" y="3319258"/>
              <a:ext cx="2352155" cy="176411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6239EFFE-B2FE-40E1-994B-0F54C163B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462" y="3331247"/>
              <a:ext cx="2352156" cy="176411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A31C94CD-3D27-4CE8-AB6D-3C76CD02E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09" y="5020860"/>
              <a:ext cx="2352153" cy="1764115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E1AD9357-58B8-49E8-B991-32AE8DCA8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885" y="5020858"/>
              <a:ext cx="2352156" cy="1764117"/>
            </a:xfrm>
            <a:prstGeom prst="rect">
              <a:avLst/>
            </a:prstGeom>
          </p:spPr>
        </p:pic>
      </p:grpSp>
      <p:sp>
        <p:nvSpPr>
          <p:cNvPr id="17" name="文本框 33">
            <a:extLst>
              <a:ext uri="{FF2B5EF4-FFF2-40B4-BE49-F238E27FC236}">
                <a16:creationId xmlns="" xmlns:a16="http://schemas.microsoft.com/office/drawing/2014/main" id="{A127DA03-FA04-4842-92EB-972AD7657E0C}"/>
              </a:ext>
            </a:extLst>
          </p:cNvPr>
          <p:cNvSpPr txBox="1"/>
          <p:nvPr/>
        </p:nvSpPr>
        <p:spPr>
          <a:xfrm>
            <a:off x="895252" y="1917325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Ch11</a:t>
            </a:r>
            <a:endParaRPr lang="zh-CN" altLang="en-US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文本框 33">
            <a:extLst>
              <a:ext uri="{FF2B5EF4-FFF2-40B4-BE49-F238E27FC236}">
                <a16:creationId xmlns="" xmlns:a16="http://schemas.microsoft.com/office/drawing/2014/main" id="{A127DA03-FA04-4842-92EB-972AD7657E0C}"/>
              </a:ext>
            </a:extLst>
          </p:cNvPr>
          <p:cNvSpPr txBox="1"/>
          <p:nvPr/>
        </p:nvSpPr>
        <p:spPr>
          <a:xfrm>
            <a:off x="3457947" y="1918220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Ch12</a:t>
            </a:r>
            <a:endParaRPr lang="zh-CN" altLang="en-US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文本框 33">
            <a:extLst>
              <a:ext uri="{FF2B5EF4-FFF2-40B4-BE49-F238E27FC236}">
                <a16:creationId xmlns="" xmlns:a16="http://schemas.microsoft.com/office/drawing/2014/main" id="{A127DA03-FA04-4842-92EB-972AD7657E0C}"/>
              </a:ext>
            </a:extLst>
          </p:cNvPr>
          <p:cNvSpPr txBox="1"/>
          <p:nvPr/>
        </p:nvSpPr>
        <p:spPr>
          <a:xfrm>
            <a:off x="5570583" y="1885059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Ch13</a:t>
            </a:r>
            <a:endParaRPr lang="zh-CN" altLang="en-US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文本框 33">
            <a:extLst>
              <a:ext uri="{FF2B5EF4-FFF2-40B4-BE49-F238E27FC236}">
                <a16:creationId xmlns="" xmlns:a16="http://schemas.microsoft.com/office/drawing/2014/main" id="{A127DA03-FA04-4842-92EB-972AD7657E0C}"/>
              </a:ext>
            </a:extLst>
          </p:cNvPr>
          <p:cNvSpPr txBox="1"/>
          <p:nvPr/>
        </p:nvSpPr>
        <p:spPr>
          <a:xfrm>
            <a:off x="7776001" y="1918220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Ch14</a:t>
            </a:r>
            <a:endParaRPr lang="zh-CN" altLang="en-US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文本框 33">
            <a:extLst>
              <a:ext uri="{FF2B5EF4-FFF2-40B4-BE49-F238E27FC236}">
                <a16:creationId xmlns="" xmlns:a16="http://schemas.microsoft.com/office/drawing/2014/main" id="{A127DA03-FA04-4842-92EB-972AD7657E0C}"/>
              </a:ext>
            </a:extLst>
          </p:cNvPr>
          <p:cNvSpPr txBox="1"/>
          <p:nvPr/>
        </p:nvSpPr>
        <p:spPr>
          <a:xfrm>
            <a:off x="895609" y="3573016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Ch15</a:t>
            </a:r>
            <a:endParaRPr lang="zh-CN" altLang="en-US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文本框 33">
            <a:extLst>
              <a:ext uri="{FF2B5EF4-FFF2-40B4-BE49-F238E27FC236}">
                <a16:creationId xmlns="" xmlns:a16="http://schemas.microsoft.com/office/drawing/2014/main" id="{A127DA03-FA04-4842-92EB-972AD7657E0C}"/>
              </a:ext>
            </a:extLst>
          </p:cNvPr>
          <p:cNvSpPr txBox="1"/>
          <p:nvPr/>
        </p:nvSpPr>
        <p:spPr>
          <a:xfrm>
            <a:off x="3475085" y="3573016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Ch16</a:t>
            </a:r>
            <a:endParaRPr lang="zh-CN" altLang="en-US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文本框 33">
            <a:extLst>
              <a:ext uri="{FF2B5EF4-FFF2-40B4-BE49-F238E27FC236}">
                <a16:creationId xmlns="" xmlns:a16="http://schemas.microsoft.com/office/drawing/2014/main" id="{A127DA03-FA04-4842-92EB-972AD7657E0C}"/>
              </a:ext>
            </a:extLst>
          </p:cNvPr>
          <p:cNvSpPr txBox="1"/>
          <p:nvPr/>
        </p:nvSpPr>
        <p:spPr>
          <a:xfrm>
            <a:off x="5684347" y="3573016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Ch17</a:t>
            </a:r>
            <a:endParaRPr lang="zh-CN" altLang="en-US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文本框 33">
            <a:extLst>
              <a:ext uri="{FF2B5EF4-FFF2-40B4-BE49-F238E27FC236}">
                <a16:creationId xmlns="" xmlns:a16="http://schemas.microsoft.com/office/drawing/2014/main" id="{A127DA03-FA04-4842-92EB-972AD7657E0C}"/>
              </a:ext>
            </a:extLst>
          </p:cNvPr>
          <p:cNvSpPr txBox="1"/>
          <p:nvPr/>
        </p:nvSpPr>
        <p:spPr>
          <a:xfrm>
            <a:off x="7776540" y="3645024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Ch18</a:t>
            </a:r>
            <a:endParaRPr lang="zh-CN" altLang="en-US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文本框 33">
            <a:extLst>
              <a:ext uri="{FF2B5EF4-FFF2-40B4-BE49-F238E27FC236}">
                <a16:creationId xmlns="" xmlns:a16="http://schemas.microsoft.com/office/drawing/2014/main" id="{A127DA03-FA04-4842-92EB-972AD7657E0C}"/>
              </a:ext>
            </a:extLst>
          </p:cNvPr>
          <p:cNvSpPr txBox="1"/>
          <p:nvPr/>
        </p:nvSpPr>
        <p:spPr>
          <a:xfrm>
            <a:off x="3475085" y="5445224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Ch19</a:t>
            </a:r>
            <a:endParaRPr lang="zh-CN" altLang="en-US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文本框 33">
            <a:extLst>
              <a:ext uri="{FF2B5EF4-FFF2-40B4-BE49-F238E27FC236}">
                <a16:creationId xmlns="" xmlns:a16="http://schemas.microsoft.com/office/drawing/2014/main" id="{A127DA03-FA04-4842-92EB-972AD7657E0C}"/>
              </a:ext>
            </a:extLst>
          </p:cNvPr>
          <p:cNvSpPr txBox="1"/>
          <p:nvPr/>
        </p:nvSpPr>
        <p:spPr>
          <a:xfrm>
            <a:off x="5612532" y="5445224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Ch20</a:t>
            </a:r>
            <a:endParaRPr lang="zh-CN" altLang="en-US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20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Detector electronics joint debugging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0"/>
              <p:cNvSpPr txBox="1">
                <a:spLocks noChangeArrowheads="1"/>
              </p:cNvSpPr>
              <p:nvPr/>
            </p:nvSpPr>
            <p:spPr>
              <a:xfrm>
                <a:off x="457200" y="1412776"/>
                <a:ext cx="8604250" cy="517058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400" dirty="0" smtClean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90-Sr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test results</a:t>
                </a: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marL="0" indent="0">
                  <a:lnSpc>
                    <a:spcPts val="3000"/>
                  </a:lnSpc>
                  <a:spcBef>
                    <a:spcPct val="0"/>
                  </a:spcBef>
                  <a:buNone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nergy</m:t>
                    </m:r>
                    <m: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deposit</m:t>
                    </m:r>
                    <m: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at</m:t>
                    </m:r>
                    <m: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si</m:t>
                    </m:r>
                    <m:r>
                      <a:rPr lang="en-US" altLang="zh-CN" sz="2000" b="0" i="1" smtClean="0">
                        <a:latin typeface="Cambria Math"/>
                        <a:ea typeface="黑体" panose="02010609060101010101" pitchFamily="49" charset="-122"/>
                      </a:rPr>
                      <m:t>𝑛𝑔𝑙𝑒</m:t>
                    </m:r>
                    <m:r>
                      <a:rPr lang="en-US" altLang="zh-CN" sz="2000" b="0" i="1" smtClean="0">
                        <a:latin typeface="Cambria Math"/>
                        <a:ea typeface="黑体" panose="02010609060101010101" pitchFamily="49" charset="-122"/>
                      </a:rPr>
                      <m:t> </m:t>
                    </m:r>
                    <m:r>
                      <a:rPr lang="en-US" altLang="zh-CN" sz="2000" b="0" i="1" smtClean="0">
                        <a:latin typeface="Cambria Math"/>
                        <a:ea typeface="黑体" panose="02010609060101010101" pitchFamily="49" charset="-122"/>
                      </a:rPr>
                      <m:t>𝑐h𝑎𝑛𝑛𝑒𝑙</m:t>
                    </m:r>
                    <m:r>
                      <a:rPr lang="en-US" altLang="zh-CN" sz="2000" b="0" i="1" smtClean="0">
                        <a:latin typeface="Cambria Math"/>
                        <a:ea typeface="黑体" panose="02010609060101010101" pitchFamily="49" charset="-122"/>
                      </a:rPr>
                      <m:t> </m:t>
                    </m:r>
                    <m:r>
                      <a:rPr lang="en-US" altLang="zh-CN" sz="2000" b="0" i="1" smtClean="0">
                        <a:latin typeface="Cambria Math"/>
                        <a:ea typeface="黑体" panose="02010609060101010101" pitchFamily="49" charset="-122"/>
                      </a:rPr>
                      <m:t>𝑙𝑒𝑠𝑠</m:t>
                    </m:r>
                    <m:r>
                      <a:rPr lang="en-US" altLang="zh-CN" sz="2000" b="0" i="1" smtClean="0">
                        <a:latin typeface="Cambria Math"/>
                        <a:ea typeface="黑体" panose="02010609060101010101" pitchFamily="49" charset="-122"/>
                      </a:rPr>
                      <m:t> </m:t>
                    </m:r>
                    <m:r>
                      <a:rPr lang="en-US" altLang="zh-CN" sz="2000" b="0" i="1" smtClean="0">
                        <a:latin typeface="Cambria Math"/>
                        <a:ea typeface="黑体" panose="02010609060101010101" pitchFamily="49" charset="-122"/>
                      </a:rPr>
                      <m:t>𝑡h𝑎𝑛</m:t>
                    </m:r>
                    <m:r>
                      <a:rPr lang="en-US" altLang="zh-CN" sz="2000" b="0" i="1" smtClean="0">
                        <a:latin typeface="Cambria Math"/>
                        <a:ea typeface="黑体" panose="02010609060101010101" pitchFamily="49" charset="-122"/>
                      </a:rPr>
                      <m:t> 2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𝑓𝐶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，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bout</m:t>
                    </m:r>
                    <m: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half</m:t>
                    </m:r>
                    <m: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of</m:t>
                    </m:r>
                    <m: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theoretic</m:t>
                    </m:r>
                    <m: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calculation</m:t>
                    </m:r>
                    <m:r>
                      <a:rPr lang="en-US" altLang="zh-CN" sz="2000" b="0" i="0" smtClean="0">
                        <a:latin typeface="Cambria Math"/>
                        <a:ea typeface="黑体" panose="02010609060101010101" pitchFamily="49" charset="-122"/>
                      </a:rPr>
                      <m:t>.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Deposited energy shared among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multi-channels</a:t>
                </a: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Rectang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12776"/>
                <a:ext cx="8604250" cy="5170586"/>
              </a:xfrm>
              <a:prstGeom prst="rect">
                <a:avLst/>
              </a:prstGeom>
              <a:blipFill rotWithShape="1">
                <a:blip r:embed="rId2"/>
                <a:stretch>
                  <a:fillRect l="-921" t="-1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9B869D6-542D-4B0C-BE0F-C0428CAB4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4425514" cy="3319136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9682-1B44-4E44-826B-8178EC7FDC21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264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Next to do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Make the new board to ensure a 40-channel readout system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Prepare a new trigger algorithm according to the actual situation</a:t>
            </a:r>
          </a:p>
          <a:p>
            <a:r>
              <a:rPr lang="en-US" altLang="zh-CN" dirty="0"/>
              <a:t>Investigate the situation where the deposited energy of a single case is shared among multiple strips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Position measurement related experiments</a:t>
            </a:r>
          </a:p>
          <a:p>
            <a:r>
              <a:rPr lang="en-US" altLang="zh-CN" dirty="0"/>
              <a:t>… …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0DB2-CE95-429D-ADE8-5747DB29A2D4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483768" y="5410090"/>
            <a:ext cx="5690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Thank you for your attention!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62075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8523-A5F8-4154-9D6B-8E6BB81E75D3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Jianyong Zhang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0"/>
              <p:cNvSpPr txBox="1">
                <a:spLocks noChangeArrowheads="1"/>
              </p:cNvSpPr>
              <p:nvPr/>
            </p:nvSpPr>
            <p:spPr bwMode="auto">
              <a:xfrm>
                <a:off x="457200" y="1054100"/>
                <a:ext cx="8604250" cy="5529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sz="2400" dirty="0" smtClean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90-Sr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理论沉积能量</a:t>
                </a: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90-Sr β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衰变释放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β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的最大能量为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0.546MeV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，由此得：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 marL="457200" lvl="1" indent="0">
                  <a:lnSpc>
                    <a:spcPts val="3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dirty="0">
                    <a:ea typeface="黑体" panose="02010609060101010101" pitchFamily="49" charset="-122"/>
                  </a:rPr>
                  <a:t>			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𝛽𝛾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sz="2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.81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其在碳中的电离能损：</a:t>
                </a: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marL="457200" lvl="1" indent="0">
                  <a:lnSpc>
                    <a:spcPts val="3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𝑑𝐸</m:t>
                        </m:r>
                      </m:num>
                      <m:den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𝑑𝑥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≈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1.9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𝑀𝑒𝑉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在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500um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厚的金刚石中，损失能量：</a:t>
                </a: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marL="457200" lvl="1" indent="0">
                  <a:lnSpc>
                    <a:spcPts val="3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			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∆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𝐸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≈332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𝑘𝑒𝑉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</a:p>
              <a:p>
                <a:pPr lvl="1">
                  <a:lnSpc>
                    <a:spcPts val="3000"/>
                  </a:lnSpc>
                  <a:spcBef>
                    <a:spcPct val="0"/>
                  </a:spcBef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对应电荷量：</a:t>
                </a:r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marL="457200" lvl="1" indent="0">
                  <a:lnSpc>
                    <a:spcPts val="3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			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𝑄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332</m:t>
                        </m:r>
                      </m:num>
                      <m:den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13.1</m:t>
                        </m:r>
                      </m:den>
                    </m:f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∗1000/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𝑓𝐶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Rectang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054100"/>
                <a:ext cx="8604250" cy="5529262"/>
              </a:xfrm>
              <a:prstGeom prst="rect">
                <a:avLst/>
              </a:prstGeom>
              <a:blipFill rotWithShape="1">
                <a:blip r:embed="rId2"/>
                <a:stretch>
                  <a:fillRect l="-921" t="-14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91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Outline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Design of diamond micro strip detector</a:t>
            </a:r>
          </a:p>
          <a:p>
            <a:r>
              <a:rPr lang="en-US" altLang="zh-CN" dirty="0"/>
              <a:t>Manufacture of diamond micro strip detector</a:t>
            </a:r>
          </a:p>
          <a:p>
            <a:r>
              <a:rPr lang="en-US" altLang="zh-CN" dirty="0"/>
              <a:t>Preliminary performance test</a:t>
            </a:r>
          </a:p>
          <a:p>
            <a:r>
              <a:rPr lang="en-US" altLang="zh-CN" dirty="0"/>
              <a:t>Design and test of readout electronics</a:t>
            </a:r>
          </a:p>
          <a:p>
            <a:r>
              <a:rPr lang="en-US" altLang="zh-CN" dirty="0"/>
              <a:t>Next to do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4BAB-415B-4CE6-85BC-9DAD61C9EE25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54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D04D708-B9C6-4B31-A469-526397B4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Motivation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AC1305F-993B-4CB2-B8E8-80D4BCA45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order to determine the </a:t>
            </a:r>
            <a:r>
              <a:rPr lang="en-US" altLang="zh-CN" dirty="0" err="1"/>
              <a:t>M</a:t>
            </a:r>
            <a:r>
              <a:rPr lang="en-US" altLang="zh-CN" baseline="-25000" dirty="0" err="1"/>
              <a:t>Higgs</a:t>
            </a:r>
            <a:r>
              <a:rPr lang="en-US" altLang="zh-CN" dirty="0"/>
              <a:t> at the level of </a:t>
            </a:r>
            <a:r>
              <a:rPr lang="el-GR" altLang="zh-CN" sz="3200" dirty="0"/>
              <a:t>σ</a:t>
            </a:r>
            <a:r>
              <a:rPr lang="en-US" altLang="zh-CN" sz="3200" baseline="-25000" dirty="0" err="1"/>
              <a:t>MHiggs</a:t>
            </a:r>
            <a:r>
              <a:rPr lang="en-US" altLang="zh-CN" sz="3200" dirty="0"/>
              <a:t>~ 1 MeV </a:t>
            </a:r>
            <a:r>
              <a:rPr lang="zh-CN" altLang="en-US" sz="3200" dirty="0"/>
              <a:t>，</a:t>
            </a:r>
            <a:r>
              <a:rPr lang="en-US" altLang="zh-CN" sz="3200" dirty="0"/>
              <a:t>the beam energy should be determined at </a:t>
            </a:r>
            <a:r>
              <a:rPr lang="el-GR" altLang="zh-CN" sz="3200" dirty="0"/>
              <a:t>σ</a:t>
            </a:r>
            <a:r>
              <a:rPr lang="en-US" altLang="zh-CN" sz="3200" baseline="-25000" dirty="0" err="1"/>
              <a:t>EBeam</a:t>
            </a:r>
            <a:r>
              <a:rPr lang="en-US" altLang="zh-CN" sz="3200" dirty="0"/>
              <a:t> ~ 1 MeV.</a:t>
            </a:r>
          </a:p>
          <a:p>
            <a:r>
              <a:rPr lang="en-US" altLang="zh-CN" dirty="0"/>
              <a:t>It is an international problem to calibrate the beam energy accurately (10</a:t>
            </a:r>
            <a:r>
              <a:rPr lang="en-US" altLang="zh-CN" baseline="30000" dirty="0"/>
              <a:t>-5</a:t>
            </a:r>
            <a:r>
              <a:rPr lang="en-US" altLang="zh-CN" dirty="0"/>
              <a:t>) at the energy level of 100 GeV.     There is no successful experience to learn from.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CE19-D35B-49D1-84EF-B5BE20F215F8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51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BEMS@BEPCII</a:t>
            </a:r>
            <a:endParaRPr lang="zh-CN" altLang="en-US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2083-82AB-4BB7-9308-D71B3B8BCE5F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51803"/>
            <a:ext cx="4606868" cy="27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39" y="1373875"/>
            <a:ext cx="2510624" cy="205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76173" y="1397180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/>
              <a:t>E</a:t>
            </a:r>
            <a:r>
              <a:rPr lang="en-US" altLang="zh-CN" sz="2000" baseline="-25000" dirty="0" err="1"/>
              <a:t>beam</a:t>
            </a:r>
            <a:r>
              <a:rPr lang="zh-CN" altLang="en-US" sz="2000" dirty="0"/>
              <a:t>：</a:t>
            </a:r>
            <a:r>
              <a:rPr lang="en-US" altLang="zh-CN" sz="2000" dirty="0"/>
              <a:t>1 ~ 2.3 GeV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889021" y="1773668"/>
            <a:ext cx="3188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Co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 Wave Length</a:t>
            </a:r>
            <a:r>
              <a:rPr lang="zh-CN" altLang="en-US" sz="2000" dirty="0"/>
              <a:t>，</a:t>
            </a:r>
            <a:r>
              <a:rPr lang="en-US" altLang="zh-CN" sz="2000" dirty="0"/>
              <a:t>10.59 </a:t>
            </a:r>
            <a:r>
              <a:rPr lang="en-US" altLang="zh-CN" sz="2000" dirty="0" err="1"/>
              <a:t>μm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89021" y="2222899"/>
            <a:ext cx="3135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ORTEC </a:t>
            </a:r>
            <a:r>
              <a:rPr lang="en-US" altLang="zh-CN" sz="2000" dirty="0" err="1"/>
              <a:t>HPGe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detector, ~30%</a:t>
            </a:r>
            <a:endParaRPr lang="zh-CN" altLang="en-US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78" y="4293096"/>
            <a:ext cx="30480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76173" y="2714566"/>
            <a:ext cx="1973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ORTEC</a:t>
            </a:r>
            <a:r>
              <a:rPr lang="zh-CN" altLang="en-US" sz="2000" dirty="0"/>
              <a:t> </a:t>
            </a:r>
            <a:r>
              <a:rPr lang="en-US" altLang="zh-CN" sz="2000" dirty="0" err="1"/>
              <a:t>Dspec</a:t>
            </a:r>
            <a:r>
              <a:rPr lang="zh-CN" altLang="en-US" sz="2000" dirty="0"/>
              <a:t> </a:t>
            </a:r>
            <a:r>
              <a:rPr lang="en-US" altLang="zh-CN" sz="2000" dirty="0"/>
              <a:t>Pro</a:t>
            </a:r>
            <a:endParaRPr lang="zh-CN" altLang="en-US" sz="2000" dirty="0"/>
          </a:p>
        </p:txBody>
      </p:sp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AD7D9629-42CC-4DE7-85BB-D24B2429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6" y="1397180"/>
            <a:ext cx="2510624" cy="153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B4D-08A0-432F-8BE7-AE62B9B707BD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83977"/>
            <a:ext cx="298767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75770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BEMS@BEPCII</a:t>
            </a:r>
            <a:r>
              <a:rPr lang="zh-CN" altLang="en-US" b="1" dirty="0"/>
              <a:t>（</a:t>
            </a:r>
            <a:r>
              <a:rPr lang="en-US" altLang="zh-CN" b="1" dirty="0"/>
              <a:t>II</a:t>
            </a:r>
            <a:r>
              <a:rPr lang="zh-CN" altLang="en-US" b="1" dirty="0"/>
              <a:t>）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36964"/>
            <a:ext cx="2987675" cy="200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63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C2F91C-70DE-462E-ADAE-5FFFDD18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BEM@CEPC</a:t>
            </a:r>
            <a:endParaRPr lang="zh-CN" altLang="en-US" b="1" dirty="0"/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D9AC7B3-9FA4-4F69-8510-4C9414D9A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51763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2900" dirty="0"/>
              <a:t>Plan to use laser Compton Scattering method</a:t>
            </a:r>
          </a:p>
          <a:p>
            <a:r>
              <a:rPr lang="en-US" altLang="zh-CN" sz="2600" dirty="0">
                <a:solidFill>
                  <a:srgbClr val="0000FF"/>
                </a:solidFill>
              </a:rPr>
              <a:t>Assuming </a:t>
            </a:r>
            <a:r>
              <a:rPr lang="en-US" altLang="zh-CN" sz="2600" dirty="0" err="1">
                <a:solidFill>
                  <a:srgbClr val="0000FF"/>
                </a:solidFill>
              </a:rPr>
              <a:t>E</a:t>
            </a:r>
            <a:r>
              <a:rPr lang="en-US" altLang="zh-CN" sz="2600" baseline="-25000" dirty="0" err="1">
                <a:solidFill>
                  <a:srgbClr val="0000FF"/>
                </a:solidFill>
              </a:rPr>
              <a:t>bm</a:t>
            </a:r>
            <a:r>
              <a:rPr lang="en-US" altLang="zh-CN" sz="2600" dirty="0">
                <a:solidFill>
                  <a:srgbClr val="0000FF"/>
                </a:solidFill>
              </a:rPr>
              <a:t>=120GeV, </a:t>
            </a:r>
            <a:r>
              <a:rPr lang="el-GR" altLang="zh-CN" sz="2600" dirty="0">
                <a:solidFill>
                  <a:srgbClr val="0000FF"/>
                </a:solidFill>
              </a:rPr>
              <a:t>ω</a:t>
            </a:r>
            <a:r>
              <a:rPr lang="en-US" altLang="zh-CN" sz="2600" baseline="-25000" dirty="0">
                <a:solidFill>
                  <a:srgbClr val="0000FF"/>
                </a:solidFill>
              </a:rPr>
              <a:t>0</a:t>
            </a:r>
            <a:r>
              <a:rPr lang="en-US" altLang="zh-CN" sz="2600" dirty="0">
                <a:solidFill>
                  <a:srgbClr val="0000FF"/>
                </a:solidFill>
              </a:rPr>
              <a:t>=1.24ev, </a:t>
            </a:r>
          </a:p>
          <a:p>
            <a:pPr marL="0" indent="0">
              <a:buNone/>
            </a:pPr>
            <a:r>
              <a:rPr lang="en-US" altLang="zh-CN" sz="2600" dirty="0">
                <a:solidFill>
                  <a:srgbClr val="0000FF"/>
                </a:solidFill>
              </a:rPr>
              <a:t>E</a:t>
            </a:r>
            <a:r>
              <a:rPr lang="el-GR" altLang="zh-CN" sz="2600" baseline="-25000" dirty="0">
                <a:solidFill>
                  <a:srgbClr val="0000FF"/>
                </a:solidFill>
              </a:rPr>
              <a:t>γ</a:t>
            </a:r>
            <a:r>
              <a:rPr lang="en-US" altLang="zh-CN" sz="2600" dirty="0">
                <a:solidFill>
                  <a:srgbClr val="0000FF"/>
                </a:solidFill>
              </a:rPr>
              <a:t>=84GeV, </a:t>
            </a:r>
            <a:r>
              <a:rPr lang="en-US" altLang="zh-CN" sz="2600" dirty="0" err="1">
                <a:solidFill>
                  <a:srgbClr val="0000FF"/>
                </a:solidFill>
              </a:rPr>
              <a:t>E</a:t>
            </a:r>
            <a:r>
              <a:rPr lang="en-US" altLang="zh-CN" sz="2600" baseline="-25000" dirty="0" err="1">
                <a:solidFill>
                  <a:srgbClr val="0000FF"/>
                </a:solidFill>
              </a:rPr>
              <a:t>sbm</a:t>
            </a:r>
            <a:r>
              <a:rPr lang="en-US" altLang="zh-CN" sz="2600" dirty="0">
                <a:solidFill>
                  <a:srgbClr val="0000FF"/>
                </a:solidFill>
              </a:rPr>
              <a:t>=36GeV, No energy detector can </a:t>
            </a:r>
          </a:p>
          <a:p>
            <a:pPr marL="0" indent="0">
              <a:buNone/>
            </a:pPr>
            <a:r>
              <a:rPr lang="en-US" altLang="zh-CN" sz="2600" dirty="0">
                <a:solidFill>
                  <a:srgbClr val="0000FF"/>
                </a:solidFill>
              </a:rPr>
              <a:t>measure such high energy accurately</a:t>
            </a:r>
          </a:p>
          <a:p>
            <a:r>
              <a:rPr lang="en-US" altLang="zh-CN" sz="2600" dirty="0"/>
              <a:t>Accurately measure beam  position and accurately determine</a:t>
            </a:r>
          </a:p>
          <a:p>
            <a:pPr marL="0" indent="0">
              <a:buNone/>
            </a:pPr>
            <a:r>
              <a:rPr lang="en-US" altLang="zh-CN" sz="2600" dirty="0"/>
              <a:t> beam energy</a:t>
            </a:r>
          </a:p>
          <a:p>
            <a:pPr marL="0" indent="0">
              <a:buNone/>
            </a:pPr>
            <a:endParaRPr lang="en-US" altLang="zh-CN" sz="2600" dirty="0"/>
          </a:p>
          <a:p>
            <a:pPr marL="0" indent="0">
              <a:buNone/>
            </a:pPr>
            <a:endParaRPr lang="en-US" altLang="zh-CN" sz="2600" dirty="0"/>
          </a:p>
          <a:p>
            <a:r>
              <a:rPr lang="en-US" altLang="zh-CN" sz="2600" dirty="0">
                <a:solidFill>
                  <a:srgbClr val="0000FF"/>
                </a:solidFill>
              </a:rPr>
              <a:t>The new detectors were investigated :</a:t>
            </a:r>
            <a:r>
              <a:rPr lang="en-US" altLang="zh-CN" dirty="0">
                <a:solidFill>
                  <a:srgbClr val="0000FF"/>
                </a:solidFill>
              </a:rPr>
              <a:t>      </a:t>
            </a:r>
          </a:p>
          <a:p>
            <a:pPr marL="400050" lvl="1" indent="0">
              <a:buNone/>
            </a:pPr>
            <a:r>
              <a:rPr lang="en-US" altLang="zh-CN" sz="1700" dirty="0">
                <a:solidFill>
                  <a:srgbClr val="0000FF"/>
                </a:solidFill>
              </a:rPr>
              <a:t>Silicon micro strip detector, </a:t>
            </a:r>
          </a:p>
          <a:p>
            <a:pPr marL="400050" lvl="1" indent="0">
              <a:buNone/>
            </a:pPr>
            <a:r>
              <a:rPr lang="en-US" altLang="zh-CN" sz="1700" dirty="0">
                <a:solidFill>
                  <a:srgbClr val="0000FF"/>
                </a:solidFill>
              </a:rPr>
              <a:t>Silicon pixel detector,      </a:t>
            </a:r>
          </a:p>
          <a:p>
            <a:pPr marL="400050" lvl="1" indent="0">
              <a:buNone/>
            </a:pPr>
            <a:r>
              <a:rPr lang="en-US" altLang="zh-CN" sz="1700" dirty="0">
                <a:solidFill>
                  <a:srgbClr val="0000FF"/>
                </a:solidFill>
              </a:rPr>
              <a:t>Diamond micro strip detector</a:t>
            </a:r>
          </a:p>
          <a:p>
            <a:r>
              <a:rPr lang="en-US" altLang="zh-CN" sz="2600" dirty="0"/>
              <a:t>The beam energy of CEPC is high, the performance of silicon detector is significantly reduced at </a:t>
            </a:r>
            <a:r>
              <a:rPr lang="en-US" altLang="zh-CN" sz="2600" dirty="0" smtClean="0"/>
              <a:t>10</a:t>
            </a:r>
            <a:r>
              <a:rPr lang="en-US" altLang="zh-CN" sz="2600" baseline="30000" dirty="0" smtClean="0"/>
              <a:t>17</a:t>
            </a:r>
            <a:r>
              <a:rPr lang="en-US" altLang="zh-CN" sz="2600" dirty="0" smtClean="0"/>
              <a:t>n/cm</a:t>
            </a:r>
            <a:r>
              <a:rPr lang="en-US" altLang="zh-CN" sz="2600" baseline="30000" dirty="0" smtClean="0"/>
              <a:t>2</a:t>
            </a:r>
            <a:r>
              <a:rPr lang="en-US" altLang="zh-CN" sz="2600" dirty="0"/>
              <a:t>, and the radiation resistance of diamond microstrip detectors is one order of magnitude higher</a:t>
            </a:r>
          </a:p>
          <a:p>
            <a:r>
              <a:rPr lang="en-US" altLang="zh-CN" sz="2600" dirty="0">
                <a:solidFill>
                  <a:srgbClr val="0000FF"/>
                </a:solidFill>
              </a:rPr>
              <a:t>Diamond micro strip detector should be studied carefully</a:t>
            </a:r>
            <a:endParaRPr lang="zh-CN" altLang="en-US" sz="2600" dirty="0">
              <a:solidFill>
                <a:srgbClr val="0000FF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74BF18BD-0D91-4A34-A77D-E583FAD1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67907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766640" y="3068960"/>
                <a:ext cx="3021384" cy="733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beam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 baseline="-2500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𝑒𝑑𝑔𝑒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𝑏𝑒𝑎𝑚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𝑏𝑒𝑎𝑚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640" y="3068960"/>
                <a:ext cx="3021384" cy="7335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0EC7-DE8B-4AF2-8C90-7A73231DCB2F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88424" y="3136818"/>
            <a:ext cx="1230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10</a:t>
            </a:r>
            <a:r>
              <a:rPr lang="en-US" altLang="zh-CN" sz="1200" baseline="30000" dirty="0"/>
              <a:t>3</a:t>
            </a:r>
            <a:r>
              <a:rPr lang="en-US" altLang="zh-CN" sz="1200" dirty="0" smtClean="0"/>
              <a:t>/bunch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388424" y="2215897"/>
            <a:ext cx="1230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10</a:t>
            </a:r>
            <a:r>
              <a:rPr lang="en-US" altLang="zh-CN" sz="1200" baseline="30000" dirty="0"/>
              <a:t>5</a:t>
            </a:r>
            <a:r>
              <a:rPr lang="en-US" altLang="zh-CN" sz="1200" dirty="0" smtClean="0"/>
              <a:t>/bunch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1061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Design of diamond micro strip detector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According to our simulation, If the position resolution of the diamond micro strip detector is 10 microns, the CEPC beam energy accuracy is about 1.2</a:t>
            </a:r>
            <a:r>
              <a:rPr lang="en-US" altLang="zh-CN" dirty="0">
                <a:latin typeface="微软雅黑"/>
                <a:ea typeface="微软雅黑"/>
              </a:rPr>
              <a:t>╳</a:t>
            </a:r>
            <a:r>
              <a:rPr lang="en-US" altLang="zh-CN" dirty="0"/>
              <a:t>10</a:t>
            </a:r>
            <a:r>
              <a:rPr lang="en-US" altLang="zh-CN" baseline="30000" dirty="0"/>
              <a:t>-5</a:t>
            </a:r>
          </a:p>
          <a:p>
            <a:r>
              <a:rPr lang="en-US" altLang="zh-CN" dirty="0"/>
              <a:t>Select diamond micro strip samples with a width of 50 microns and a gap of 50 microns for research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6E73-97AF-4E9D-899A-E579033F66B0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43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Design of diamond micro strip detector</a:t>
            </a:r>
            <a:endParaRPr lang="zh-CN" altLang="en-US" b="1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467191"/>
            <a:ext cx="4248472" cy="2958591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40168" y="2852936"/>
            <a:ext cx="3636645" cy="2376264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2CBA-2742-484C-A851-A0B8C020F190}" type="datetime1">
              <a:rPr lang="zh-CN" altLang="en-US" smtClean="0"/>
              <a:t>2021/6/16</a:t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Jianyong Zhang</a:t>
            </a: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19672" y="549091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40 channels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3791" y="1728311"/>
            <a:ext cx="4326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Single crystal diamond plate, CVP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240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997</Words>
  <Application>Microsoft Office PowerPoint</Application>
  <PresentationFormat>全屏显示(4:3)</PresentationFormat>
  <Paragraphs>288</Paragraphs>
  <Slides>26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Office 主题</vt:lpstr>
      <vt:lpstr>Visio</vt:lpstr>
      <vt:lpstr>Study of beam energy measurement for CEPC</vt:lpstr>
      <vt:lpstr>BEMC group</vt:lpstr>
      <vt:lpstr>Outline </vt:lpstr>
      <vt:lpstr>Motivation</vt:lpstr>
      <vt:lpstr>BEMS@BEPCII</vt:lpstr>
      <vt:lpstr>BEMS@BEPCII（II）</vt:lpstr>
      <vt:lpstr>BEM@CEPC</vt:lpstr>
      <vt:lpstr>Design of diamond micro strip detector</vt:lpstr>
      <vt:lpstr>Design of diamond micro strip detector</vt:lpstr>
      <vt:lpstr>Design of diamond micro strip detector</vt:lpstr>
      <vt:lpstr>Manufacture of diamond micro strip detector</vt:lpstr>
      <vt:lpstr>Preliminary performance test</vt:lpstr>
      <vt:lpstr>Single channel</vt:lpstr>
      <vt:lpstr>Cross talk</vt:lpstr>
      <vt:lpstr>Design and test of readout electronics</vt:lpstr>
      <vt:lpstr>Design and test of readout electronics</vt:lpstr>
      <vt:lpstr>Design and test of readout electronics</vt:lpstr>
      <vt:lpstr>Electronics debugging</vt:lpstr>
      <vt:lpstr>Electronics debugging</vt:lpstr>
      <vt:lpstr>Detector electronics joint debugging</vt:lpstr>
      <vt:lpstr>Detector electronics joint debugging</vt:lpstr>
      <vt:lpstr>Detector electronics joint debugging</vt:lpstr>
      <vt:lpstr>Detector electronics joint debugging</vt:lpstr>
      <vt:lpstr>Detector electronics joint debugging</vt:lpstr>
      <vt:lpstr>Next to do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energy measurement for CEPC</dc:title>
  <dc:creator>ems</dc:creator>
  <cp:lastModifiedBy>ems</cp:lastModifiedBy>
  <cp:revision>126</cp:revision>
  <dcterms:created xsi:type="dcterms:W3CDTF">2021-06-10T00:40:35Z</dcterms:created>
  <dcterms:modified xsi:type="dcterms:W3CDTF">2021-06-16T05:51:55Z</dcterms:modified>
</cp:coreProperties>
</file>