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56" r:id="rId2"/>
    <p:sldId id="293" r:id="rId3"/>
    <p:sldId id="424" r:id="rId4"/>
    <p:sldId id="716" r:id="rId5"/>
    <p:sldId id="718" r:id="rId6"/>
    <p:sldId id="2008" r:id="rId7"/>
    <p:sldId id="2000" r:id="rId8"/>
    <p:sldId id="292" r:id="rId9"/>
    <p:sldId id="421" r:id="rId10"/>
    <p:sldId id="294" r:id="rId11"/>
    <p:sldId id="295" r:id="rId12"/>
    <p:sldId id="297" r:id="rId13"/>
    <p:sldId id="299" r:id="rId14"/>
    <p:sldId id="298" r:id="rId15"/>
    <p:sldId id="301" r:id="rId16"/>
    <p:sldId id="308" r:id="rId17"/>
    <p:sldId id="307" r:id="rId18"/>
    <p:sldId id="266" r:id="rId19"/>
    <p:sldId id="286" r:id="rId20"/>
    <p:sldId id="309" r:id="rId21"/>
    <p:sldId id="284" r:id="rId22"/>
    <p:sldId id="272" r:id="rId23"/>
    <p:sldId id="271" r:id="rId24"/>
    <p:sldId id="258" r:id="rId25"/>
    <p:sldId id="304" r:id="rId26"/>
    <p:sldId id="264" r:id="rId27"/>
    <p:sldId id="302" r:id="rId28"/>
    <p:sldId id="283" r:id="rId29"/>
    <p:sldId id="313" r:id="rId30"/>
    <p:sldId id="314" r:id="rId31"/>
    <p:sldId id="305" r:id="rId32"/>
    <p:sldId id="306" r:id="rId33"/>
    <p:sldId id="289" r:id="rId34"/>
    <p:sldId id="2009" r:id="rId35"/>
    <p:sldId id="262" r:id="rId36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g Liming" initials="SL" lastIdx="2" clrIdx="0">
    <p:extLst>
      <p:ext uri="{19B8F6BF-5375-455C-9EA6-DF929625EA0E}">
        <p15:presenceInfo xmlns:p15="http://schemas.microsoft.com/office/powerpoint/2012/main" userId="73d6a3e74e6350c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72A"/>
    <a:srgbClr val="5051E1"/>
    <a:srgbClr val="95A3EE"/>
    <a:srgbClr val="4B2DC8"/>
    <a:srgbClr val="27305A"/>
    <a:srgbClr val="3A239D"/>
    <a:srgbClr val="525BE9"/>
    <a:srgbClr val="4007A4"/>
    <a:srgbClr val="4B28C2"/>
    <a:srgbClr val="873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336" autoAdjust="0"/>
    <p:restoredTop sz="96041" autoAdjust="0"/>
  </p:normalViewPr>
  <p:slideViewPr>
    <p:cSldViewPr snapToGrid="0">
      <p:cViewPr varScale="1">
        <p:scale>
          <a:sx n="75" d="100"/>
          <a:sy n="75" d="100"/>
        </p:scale>
        <p:origin x="178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5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2023-7-8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707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049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464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889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什么是探测模拟呢？</a:t>
            </a: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我这里以准直型和聚焦型望远镜为例来进行说明。</a:t>
            </a: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第一个例子是慧眼。众说周知，这是一个准直器的望远镜，高中低能望远镜分别采用了闪烁体和半导体探测器。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在探测器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顶端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，都设计的有准直器以限制视场大小、并对周围的杂散光、空间辐射环境中的粒子进行抑制。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探测模拟就是仿真粒子与这个探测系统相互作用、经过一系列相互作用之后，直接或者间接的进入探测器，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然后再经过一些列作用过程，产生光信号或者电信号，再经电子学收集，到最终信号输出的一个过程。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对于聚焦型望远镜来说，与准直器望远镜的不同之处在于，探测器前端还有一个聚焦系统，通过光学聚焦，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增大天体源的光收集面积，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与同等面积的准直型望远镜相比，这时探测器的粒子本底，只有后面这一小块上的本底，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因此相当于大大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降低探测器的本底水平。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和准直型望远镜相比，探测模拟过程中多了一个光学聚焦过程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不论是哪种望远镜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整个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过程可以分为两个部分：一个部分是粒子与物质的相互作用，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另一个是探测器的信号读出过程，或者说是电子学读出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过程。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对于探测模拟来说，如果输入的粒子是空间环境，就得到了探测器的本底；</a:t>
            </a:r>
            <a:endParaRPr lang="en-US" altLang="zh-CN" dirty="0"/>
          </a:p>
          <a:p>
            <a:r>
              <a:rPr lang="zh-CN" altLang="en-US" dirty="0"/>
              <a:t>如果输入的是标定源光子，就得到了仪器响应文件。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383F-82F4-4A17-8AC2-E4D408816AB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779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粒子与物质的相互作用可以由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Geant4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来很好的仿真，这在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射线和伽马射线的天文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卫星上也得到了广泛的应用。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对于光学聚焦过程呢，对光子来说，目前也有很多开发的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Geant4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扩展包，或其它工具来进行仿真。对于质子和电子来说可以利用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Geant4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里的库伦散射过程。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信号读出过程，或者是电子学读出过程，感觉是没有现成的工具，需要根据各种探测器的电子学特性来开发完成。比如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eRosita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CCD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探测器模拟，在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Geant4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模拟得到每个位置沉积能量的基础上，构建了专门的过程仿真电离电子的产生、扩散、漂移、电荷收集。得到了与实验符合较好的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rmf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。他们这个仿真过程也借用了一个外部的工具包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HLLDetSim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eXTP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SFA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，戚利强之前也有一个工作，是构建了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SDD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内部载流子产生、传输和信号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产生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的过程，将输出信号做成一个数据库的形式导入到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Geant4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中，也得到了和实验相符的时间和能量响应。</a:t>
            </a:r>
          </a:p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383F-82F4-4A17-8AC2-E4D408816AB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7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对于观测模拟来说，是仿真 真实的观测过程，因此包括望远镜姿态、天体源输入、探测模拟、数据输出过程。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动画：字体加粗变色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D383F-82F4-4A17-8AC2-E4D408816AB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782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910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4825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四个核心模块：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datastore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algorithm, workflow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以及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workflow engine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Datastore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：管理工作流中注册的数据对象，保证这些数据对象能被工作流中定义的算法调用。可以根据不同的计算环境指定不同类型的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datastore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python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numpy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spark RDD)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Algorithm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：框架中的最小单元，是方法学定义的具体数据处理模块，第三方程序库可以通过算法保证被软件框架调用。同一个算法可以有多个实体实现，相互替代。支持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C/C++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实现。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Workflow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：定义领域架构，即一系列算法调用的序列，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workflow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也可以作为一种算法被其他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workflow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调用。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Workflow engine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 管理工作流执行过程中的运行时环境，是领域层和基础设施层的桥梁，解除了计算环境和业务流程之间的耦合。分单进程工作流引擎（基于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SNiPER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）和分布式工作流引擎（基于分布式中间件）。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altLang="zh-CN" sz="2000" b="0" dirty="0">
              <a:latin typeface="+mn-lt"/>
              <a:ea typeface="+mn-ea"/>
              <a:sym typeface="+mn-lt"/>
            </a:endParaRP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247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136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09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849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738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05716-8A9A-42A4-B4F5-B26D04B92E8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18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After we made the short-term or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ToO</a:t>
            </a:r>
            <a:r>
              <a:rPr lang="en-US" altLang="zh-CN" baseline="0" dirty="0"/>
              <a:t> plan, we will submit it to MOC.</a:t>
            </a:r>
          </a:p>
          <a:p>
            <a:r>
              <a:rPr lang="en-US" altLang="zh-CN" baseline="0" dirty="0"/>
              <a:t>MOC will translate it into the commands and send it to telemetry center.</a:t>
            </a:r>
          </a:p>
          <a:p>
            <a:r>
              <a:rPr lang="en-US" altLang="zh-CN" baseline="0" dirty="0"/>
              <a:t>When HXMT pass by the Telemetry station, the commands will be uplink to the satellite.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The telemetry and the obs. data will be downlink and sent to MOC, and MOC will send it to SOC.</a:t>
            </a:r>
          </a:p>
        </p:txBody>
      </p:sp>
    </p:spTree>
    <p:extLst>
      <p:ext uri="{BB962C8B-B14F-4D97-AF65-F5344CB8AC3E}">
        <p14:creationId xmlns:p14="http://schemas.microsoft.com/office/powerpoint/2010/main" val="1360102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049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049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049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049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04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 userDrawn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3A613F31-37F4-4263-BCE8-DB00B948A20E}"/>
              </a:ext>
            </a:extLst>
          </p:cNvPr>
          <p:cNvGrpSpPr/>
          <p:nvPr userDrawn="1"/>
        </p:nvGrpSpPr>
        <p:grpSpPr>
          <a:xfrm>
            <a:off x="20008" y="-21378"/>
            <a:ext cx="12171992" cy="6900755"/>
            <a:chOff x="20008" y="-21378"/>
            <a:chExt cx="12171992" cy="6900755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CFC98BD6-6ADF-4186-AE30-328CE35672B9}"/>
                </a:ext>
              </a:extLst>
            </p:cNvPr>
            <p:cNvSpPr/>
            <p:nvPr/>
          </p:nvSpPr>
          <p:spPr>
            <a:xfrm>
              <a:off x="1184137" y="4531644"/>
              <a:ext cx="2035246" cy="1378031"/>
            </a:xfrm>
            <a:custGeom>
              <a:avLst/>
              <a:gdLst>
                <a:gd name="connsiteX0" fmla="*/ 96679 w 914400"/>
                <a:gd name="connsiteY0" fmla="*/ 567591 h 619125"/>
                <a:gd name="connsiteX1" fmla="*/ 272891 w 914400"/>
                <a:gd name="connsiteY1" fmla="*/ 610454 h 619125"/>
                <a:gd name="connsiteX2" fmla="*/ 359569 w 914400"/>
                <a:gd name="connsiteY2" fmla="*/ 561876 h 619125"/>
                <a:gd name="connsiteX3" fmla="*/ 588169 w 914400"/>
                <a:gd name="connsiteY3" fmla="*/ 532349 h 619125"/>
                <a:gd name="connsiteX4" fmla="*/ 691039 w 914400"/>
                <a:gd name="connsiteY4" fmla="*/ 538064 h 619125"/>
                <a:gd name="connsiteX5" fmla="*/ 832961 w 914400"/>
                <a:gd name="connsiteY5" fmla="*/ 485676 h 619125"/>
                <a:gd name="connsiteX6" fmla="*/ 898684 w 914400"/>
                <a:gd name="connsiteY6" fmla="*/ 426621 h 619125"/>
                <a:gd name="connsiteX7" fmla="*/ 827246 w 914400"/>
                <a:gd name="connsiteY7" fmla="*/ 278031 h 619125"/>
                <a:gd name="connsiteX8" fmla="*/ 645319 w 914400"/>
                <a:gd name="connsiteY8" fmla="*/ 257076 h 619125"/>
                <a:gd name="connsiteX9" fmla="*/ 441484 w 914400"/>
                <a:gd name="connsiteY9" fmla="*/ 213261 h 619125"/>
                <a:gd name="connsiteX10" fmla="*/ 176689 w 914400"/>
                <a:gd name="connsiteY10" fmla="*/ 17999 h 619125"/>
                <a:gd name="connsiteX11" fmla="*/ 89059 w 914400"/>
                <a:gd name="connsiteY11" fmla="*/ 12284 h 619125"/>
                <a:gd name="connsiteX12" fmla="*/ 11906 w 914400"/>
                <a:gd name="connsiteY12" fmla="*/ 68481 h 619125"/>
                <a:gd name="connsiteX13" fmla="*/ 7144 w 914400"/>
                <a:gd name="connsiteY13" fmla="*/ 72291 h 619125"/>
                <a:gd name="connsiteX14" fmla="*/ 7144 w 914400"/>
                <a:gd name="connsiteY14" fmla="*/ 263744 h 619125"/>
                <a:gd name="connsiteX15" fmla="*/ 15716 w 914400"/>
                <a:gd name="connsiteY15" fmla="*/ 267554 h 619125"/>
                <a:gd name="connsiteX16" fmla="*/ 19526 w 914400"/>
                <a:gd name="connsiteY16" fmla="*/ 277079 h 619125"/>
                <a:gd name="connsiteX17" fmla="*/ 15716 w 914400"/>
                <a:gd name="connsiteY17" fmla="*/ 286604 h 619125"/>
                <a:gd name="connsiteX18" fmla="*/ 12859 w 914400"/>
                <a:gd name="connsiteY18" fmla="*/ 290414 h 619125"/>
                <a:gd name="connsiteX19" fmla="*/ 8096 w 914400"/>
                <a:gd name="connsiteY19" fmla="*/ 294224 h 619125"/>
                <a:gd name="connsiteX20" fmla="*/ 8096 w 914400"/>
                <a:gd name="connsiteY20" fmla="*/ 460911 h 619125"/>
                <a:gd name="connsiteX21" fmla="*/ 96679 w 914400"/>
                <a:gd name="connsiteY21" fmla="*/ 567591 h 619125"/>
                <a:gd name="connsiteX22" fmla="*/ 801529 w 914400"/>
                <a:gd name="connsiteY22" fmla="*/ 359946 h 619125"/>
                <a:gd name="connsiteX23" fmla="*/ 801529 w 914400"/>
                <a:gd name="connsiteY23" fmla="*/ 376139 h 619125"/>
                <a:gd name="connsiteX24" fmla="*/ 801529 w 914400"/>
                <a:gd name="connsiteY24" fmla="*/ 359946 h 619125"/>
                <a:gd name="connsiteX25" fmla="*/ 659606 w 914400"/>
                <a:gd name="connsiteY25" fmla="*/ 421859 h 619125"/>
                <a:gd name="connsiteX26" fmla="*/ 663416 w 914400"/>
                <a:gd name="connsiteY26" fmla="*/ 422811 h 619125"/>
                <a:gd name="connsiteX27" fmla="*/ 663416 w 914400"/>
                <a:gd name="connsiteY27" fmla="*/ 436146 h 619125"/>
                <a:gd name="connsiteX28" fmla="*/ 659606 w 914400"/>
                <a:gd name="connsiteY28" fmla="*/ 437099 h 619125"/>
                <a:gd name="connsiteX29" fmla="*/ 650081 w 914400"/>
                <a:gd name="connsiteY29" fmla="*/ 429479 h 619125"/>
                <a:gd name="connsiteX30" fmla="*/ 659606 w 914400"/>
                <a:gd name="connsiteY30" fmla="*/ 421859 h 619125"/>
                <a:gd name="connsiteX31" fmla="*/ 527209 w 914400"/>
                <a:gd name="connsiteY31" fmla="*/ 411382 h 619125"/>
                <a:gd name="connsiteX32" fmla="*/ 531019 w 914400"/>
                <a:gd name="connsiteY32" fmla="*/ 407571 h 619125"/>
                <a:gd name="connsiteX33" fmla="*/ 546259 w 914400"/>
                <a:gd name="connsiteY33" fmla="*/ 407571 h 619125"/>
                <a:gd name="connsiteX34" fmla="*/ 546259 w 914400"/>
                <a:gd name="connsiteY34" fmla="*/ 422811 h 619125"/>
                <a:gd name="connsiteX35" fmla="*/ 542449 w 914400"/>
                <a:gd name="connsiteY35" fmla="*/ 426621 h 619125"/>
                <a:gd name="connsiteX36" fmla="*/ 527209 w 914400"/>
                <a:gd name="connsiteY36" fmla="*/ 426621 h 619125"/>
                <a:gd name="connsiteX37" fmla="*/ 527209 w 914400"/>
                <a:gd name="connsiteY37" fmla="*/ 411382 h 619125"/>
                <a:gd name="connsiteX38" fmla="*/ 408146 w 914400"/>
                <a:gd name="connsiteY38" fmla="*/ 349469 h 619125"/>
                <a:gd name="connsiteX39" fmla="*/ 408146 w 914400"/>
                <a:gd name="connsiteY39" fmla="*/ 358994 h 619125"/>
                <a:gd name="connsiteX40" fmla="*/ 408146 w 914400"/>
                <a:gd name="connsiteY40" fmla="*/ 349469 h 619125"/>
                <a:gd name="connsiteX41" fmla="*/ 246221 w 914400"/>
                <a:gd name="connsiteY41" fmla="*/ 349469 h 619125"/>
                <a:gd name="connsiteX42" fmla="*/ 246221 w 914400"/>
                <a:gd name="connsiteY42" fmla="*/ 366614 h 619125"/>
                <a:gd name="connsiteX43" fmla="*/ 246221 w 914400"/>
                <a:gd name="connsiteY43" fmla="*/ 349469 h 619125"/>
                <a:gd name="connsiteX44" fmla="*/ 234791 w 914400"/>
                <a:gd name="connsiteY44" fmla="*/ 539969 h 619125"/>
                <a:gd name="connsiteX45" fmla="*/ 234791 w 914400"/>
                <a:gd name="connsiteY45" fmla="*/ 565686 h 619125"/>
                <a:gd name="connsiteX46" fmla="*/ 234791 w 914400"/>
                <a:gd name="connsiteY46" fmla="*/ 539969 h 619125"/>
                <a:gd name="connsiteX47" fmla="*/ 170974 w 914400"/>
                <a:gd name="connsiteY47" fmla="*/ 434241 h 619125"/>
                <a:gd name="connsiteX48" fmla="*/ 181451 w 914400"/>
                <a:gd name="connsiteY48" fmla="*/ 425669 h 619125"/>
                <a:gd name="connsiteX49" fmla="*/ 195739 w 914400"/>
                <a:gd name="connsiteY49" fmla="*/ 439957 h 619125"/>
                <a:gd name="connsiteX50" fmla="*/ 187166 w 914400"/>
                <a:gd name="connsiteY50" fmla="*/ 450434 h 619125"/>
                <a:gd name="connsiteX51" fmla="*/ 172879 w 914400"/>
                <a:gd name="connsiteY51" fmla="*/ 448529 h 619125"/>
                <a:gd name="connsiteX52" fmla="*/ 170974 w 914400"/>
                <a:gd name="connsiteY52" fmla="*/ 434241 h 619125"/>
                <a:gd name="connsiteX53" fmla="*/ 87154 w 914400"/>
                <a:gd name="connsiteY53" fmla="*/ 398999 h 619125"/>
                <a:gd name="connsiteX54" fmla="*/ 87154 w 914400"/>
                <a:gd name="connsiteY54" fmla="*/ 409476 h 619125"/>
                <a:gd name="connsiteX55" fmla="*/ 87154 w 914400"/>
                <a:gd name="connsiteY55" fmla="*/ 398999 h 619125"/>
                <a:gd name="connsiteX56" fmla="*/ 54769 w 914400"/>
                <a:gd name="connsiteY56" fmla="*/ 155159 h 619125"/>
                <a:gd name="connsiteX57" fmla="*/ 54769 w 914400"/>
                <a:gd name="connsiteY57" fmla="*/ 140871 h 619125"/>
                <a:gd name="connsiteX58" fmla="*/ 54769 w 914400"/>
                <a:gd name="connsiteY58" fmla="*/ 155159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914400" h="619125">
                  <a:moveTo>
                    <a:pt x="96679" y="567591"/>
                  </a:moveTo>
                  <a:cubicBezTo>
                    <a:pt x="145256" y="607596"/>
                    <a:pt x="212884" y="631409"/>
                    <a:pt x="272891" y="610454"/>
                  </a:cubicBezTo>
                  <a:cubicBezTo>
                    <a:pt x="304324" y="599024"/>
                    <a:pt x="330041" y="577116"/>
                    <a:pt x="359569" y="561876"/>
                  </a:cubicBezTo>
                  <a:cubicBezTo>
                    <a:pt x="428149" y="524729"/>
                    <a:pt x="510064" y="524729"/>
                    <a:pt x="588169" y="532349"/>
                  </a:cubicBezTo>
                  <a:cubicBezTo>
                    <a:pt x="622459" y="536159"/>
                    <a:pt x="656749" y="540921"/>
                    <a:pt x="691039" y="538064"/>
                  </a:cubicBezTo>
                  <a:cubicBezTo>
                    <a:pt x="741521" y="533301"/>
                    <a:pt x="789146" y="511394"/>
                    <a:pt x="832961" y="485676"/>
                  </a:cubicBezTo>
                  <a:cubicBezTo>
                    <a:pt x="858679" y="470436"/>
                    <a:pt x="885349" y="453291"/>
                    <a:pt x="898684" y="426621"/>
                  </a:cubicBezTo>
                  <a:cubicBezTo>
                    <a:pt x="926306" y="371376"/>
                    <a:pt x="883444" y="302796"/>
                    <a:pt x="827246" y="278031"/>
                  </a:cubicBezTo>
                  <a:cubicBezTo>
                    <a:pt x="771049" y="253266"/>
                    <a:pt x="707231" y="258029"/>
                    <a:pt x="645319" y="257076"/>
                  </a:cubicBezTo>
                  <a:cubicBezTo>
                    <a:pt x="574834" y="256124"/>
                    <a:pt x="503396" y="246599"/>
                    <a:pt x="441484" y="213261"/>
                  </a:cubicBezTo>
                  <a:cubicBezTo>
                    <a:pt x="344329" y="160874"/>
                    <a:pt x="279559" y="56099"/>
                    <a:pt x="176689" y="17999"/>
                  </a:cubicBezTo>
                  <a:cubicBezTo>
                    <a:pt x="149066" y="7521"/>
                    <a:pt x="117634" y="2759"/>
                    <a:pt x="89059" y="12284"/>
                  </a:cubicBezTo>
                  <a:cubicBezTo>
                    <a:pt x="58579" y="22761"/>
                    <a:pt x="36671" y="47526"/>
                    <a:pt x="11906" y="68481"/>
                  </a:cubicBezTo>
                  <a:cubicBezTo>
                    <a:pt x="10001" y="70386"/>
                    <a:pt x="8096" y="71339"/>
                    <a:pt x="7144" y="72291"/>
                  </a:cubicBezTo>
                  <a:lnTo>
                    <a:pt x="7144" y="263744"/>
                  </a:lnTo>
                  <a:cubicBezTo>
                    <a:pt x="10001" y="263744"/>
                    <a:pt x="12859" y="264696"/>
                    <a:pt x="15716" y="267554"/>
                  </a:cubicBezTo>
                  <a:cubicBezTo>
                    <a:pt x="18574" y="269459"/>
                    <a:pt x="19526" y="274221"/>
                    <a:pt x="19526" y="277079"/>
                  </a:cubicBezTo>
                  <a:cubicBezTo>
                    <a:pt x="19526" y="280889"/>
                    <a:pt x="17621" y="283746"/>
                    <a:pt x="15716" y="286604"/>
                  </a:cubicBezTo>
                  <a:cubicBezTo>
                    <a:pt x="14764" y="287556"/>
                    <a:pt x="13811" y="289461"/>
                    <a:pt x="12859" y="290414"/>
                  </a:cubicBezTo>
                  <a:cubicBezTo>
                    <a:pt x="11906" y="292319"/>
                    <a:pt x="10001" y="293271"/>
                    <a:pt x="8096" y="294224"/>
                  </a:cubicBezTo>
                  <a:lnTo>
                    <a:pt x="8096" y="460911"/>
                  </a:lnTo>
                  <a:cubicBezTo>
                    <a:pt x="31909" y="499964"/>
                    <a:pt x="60484" y="538064"/>
                    <a:pt x="96679" y="567591"/>
                  </a:cubicBezTo>
                  <a:close/>
                  <a:moveTo>
                    <a:pt x="801529" y="359946"/>
                  </a:moveTo>
                  <a:cubicBezTo>
                    <a:pt x="812006" y="359946"/>
                    <a:pt x="812006" y="376139"/>
                    <a:pt x="801529" y="376139"/>
                  </a:cubicBezTo>
                  <a:cubicBezTo>
                    <a:pt x="791051" y="376139"/>
                    <a:pt x="791051" y="359946"/>
                    <a:pt x="801529" y="359946"/>
                  </a:cubicBezTo>
                  <a:close/>
                  <a:moveTo>
                    <a:pt x="659606" y="421859"/>
                  </a:moveTo>
                  <a:cubicBezTo>
                    <a:pt x="660559" y="421859"/>
                    <a:pt x="661511" y="422811"/>
                    <a:pt x="663416" y="422811"/>
                  </a:cubicBezTo>
                  <a:cubicBezTo>
                    <a:pt x="670084" y="424716"/>
                    <a:pt x="670084" y="434241"/>
                    <a:pt x="663416" y="436146"/>
                  </a:cubicBezTo>
                  <a:cubicBezTo>
                    <a:pt x="662464" y="436146"/>
                    <a:pt x="661511" y="437099"/>
                    <a:pt x="659606" y="437099"/>
                  </a:cubicBezTo>
                  <a:cubicBezTo>
                    <a:pt x="654844" y="438051"/>
                    <a:pt x="650081" y="434241"/>
                    <a:pt x="650081" y="429479"/>
                  </a:cubicBezTo>
                  <a:cubicBezTo>
                    <a:pt x="649129" y="424716"/>
                    <a:pt x="654844" y="420907"/>
                    <a:pt x="659606" y="421859"/>
                  </a:cubicBezTo>
                  <a:close/>
                  <a:moveTo>
                    <a:pt x="527209" y="411382"/>
                  </a:moveTo>
                  <a:cubicBezTo>
                    <a:pt x="528161" y="410429"/>
                    <a:pt x="529114" y="408524"/>
                    <a:pt x="531019" y="407571"/>
                  </a:cubicBezTo>
                  <a:cubicBezTo>
                    <a:pt x="534829" y="402809"/>
                    <a:pt x="542449" y="403761"/>
                    <a:pt x="546259" y="407571"/>
                  </a:cubicBezTo>
                  <a:cubicBezTo>
                    <a:pt x="550069" y="411382"/>
                    <a:pt x="551021" y="419001"/>
                    <a:pt x="546259" y="422811"/>
                  </a:cubicBezTo>
                  <a:cubicBezTo>
                    <a:pt x="545306" y="423764"/>
                    <a:pt x="543401" y="424716"/>
                    <a:pt x="542449" y="426621"/>
                  </a:cubicBezTo>
                  <a:cubicBezTo>
                    <a:pt x="537686" y="430432"/>
                    <a:pt x="531971" y="430432"/>
                    <a:pt x="527209" y="426621"/>
                  </a:cubicBezTo>
                  <a:cubicBezTo>
                    <a:pt x="522446" y="421859"/>
                    <a:pt x="523399" y="415191"/>
                    <a:pt x="527209" y="411382"/>
                  </a:cubicBezTo>
                  <a:close/>
                  <a:moveTo>
                    <a:pt x="408146" y="349469"/>
                  </a:moveTo>
                  <a:cubicBezTo>
                    <a:pt x="413861" y="349469"/>
                    <a:pt x="413861" y="358994"/>
                    <a:pt x="408146" y="358994"/>
                  </a:cubicBezTo>
                  <a:cubicBezTo>
                    <a:pt x="402431" y="358994"/>
                    <a:pt x="402431" y="349469"/>
                    <a:pt x="408146" y="349469"/>
                  </a:cubicBezTo>
                  <a:close/>
                  <a:moveTo>
                    <a:pt x="246221" y="349469"/>
                  </a:moveTo>
                  <a:cubicBezTo>
                    <a:pt x="256699" y="349469"/>
                    <a:pt x="256699" y="366614"/>
                    <a:pt x="246221" y="366614"/>
                  </a:cubicBezTo>
                  <a:cubicBezTo>
                    <a:pt x="234791" y="365661"/>
                    <a:pt x="234791" y="349469"/>
                    <a:pt x="246221" y="349469"/>
                  </a:cubicBezTo>
                  <a:close/>
                  <a:moveTo>
                    <a:pt x="234791" y="539969"/>
                  </a:moveTo>
                  <a:cubicBezTo>
                    <a:pt x="250984" y="539969"/>
                    <a:pt x="250984" y="565686"/>
                    <a:pt x="234791" y="565686"/>
                  </a:cubicBezTo>
                  <a:cubicBezTo>
                    <a:pt x="218599" y="564734"/>
                    <a:pt x="218599" y="539969"/>
                    <a:pt x="234791" y="539969"/>
                  </a:cubicBezTo>
                  <a:close/>
                  <a:moveTo>
                    <a:pt x="170974" y="434241"/>
                  </a:moveTo>
                  <a:cubicBezTo>
                    <a:pt x="172879" y="429479"/>
                    <a:pt x="176689" y="426621"/>
                    <a:pt x="181451" y="425669"/>
                  </a:cubicBezTo>
                  <a:cubicBezTo>
                    <a:pt x="190024" y="422811"/>
                    <a:pt x="198596" y="431384"/>
                    <a:pt x="195739" y="439957"/>
                  </a:cubicBezTo>
                  <a:cubicBezTo>
                    <a:pt x="193834" y="444719"/>
                    <a:pt x="190976" y="448529"/>
                    <a:pt x="187166" y="450434"/>
                  </a:cubicBezTo>
                  <a:cubicBezTo>
                    <a:pt x="182404" y="452339"/>
                    <a:pt x="176689" y="452339"/>
                    <a:pt x="172879" y="448529"/>
                  </a:cubicBezTo>
                  <a:cubicBezTo>
                    <a:pt x="169069" y="444719"/>
                    <a:pt x="169069" y="439004"/>
                    <a:pt x="170974" y="434241"/>
                  </a:cubicBezTo>
                  <a:close/>
                  <a:moveTo>
                    <a:pt x="87154" y="398999"/>
                  </a:moveTo>
                  <a:cubicBezTo>
                    <a:pt x="93821" y="398999"/>
                    <a:pt x="93821" y="409476"/>
                    <a:pt x="87154" y="409476"/>
                  </a:cubicBezTo>
                  <a:cubicBezTo>
                    <a:pt x="80486" y="409476"/>
                    <a:pt x="80486" y="398999"/>
                    <a:pt x="87154" y="398999"/>
                  </a:cubicBezTo>
                  <a:close/>
                  <a:moveTo>
                    <a:pt x="54769" y="155159"/>
                  </a:moveTo>
                  <a:cubicBezTo>
                    <a:pt x="45244" y="155159"/>
                    <a:pt x="45244" y="140871"/>
                    <a:pt x="54769" y="140871"/>
                  </a:cubicBezTo>
                  <a:cubicBezTo>
                    <a:pt x="64294" y="140871"/>
                    <a:pt x="64294" y="155159"/>
                    <a:pt x="54769" y="155159"/>
                  </a:cubicBezTo>
                  <a:close/>
                </a:path>
              </a:pathLst>
            </a:custGeom>
            <a:solidFill>
              <a:srgbClr val="2730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2921859-3A2A-4315-9D1C-F7EE450A9950}"/>
                </a:ext>
              </a:extLst>
            </p:cNvPr>
            <p:cNvGrpSpPr/>
            <p:nvPr/>
          </p:nvGrpSpPr>
          <p:grpSpPr>
            <a:xfrm>
              <a:off x="20008" y="4829290"/>
              <a:ext cx="1239412" cy="970982"/>
              <a:chOff x="1179897" y="4829290"/>
              <a:chExt cx="1239412" cy="970982"/>
            </a:xfrm>
          </p:grpSpPr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id="{9EBADF30-B048-4340-989B-4EC33AD632E5}"/>
                  </a:ext>
                </a:extLst>
              </p:cNvPr>
              <p:cNvSpPr/>
              <p:nvPr/>
            </p:nvSpPr>
            <p:spPr>
              <a:xfrm>
                <a:off x="1179897" y="5104896"/>
                <a:ext cx="42401" cy="84802"/>
              </a:xfrm>
              <a:custGeom>
                <a:avLst/>
                <a:gdLst>
                  <a:gd name="connsiteX0" fmla="*/ 15716 w 19050"/>
                  <a:gd name="connsiteY0" fmla="*/ 30004 h 38100"/>
                  <a:gd name="connsiteX1" fmla="*/ 19526 w 19050"/>
                  <a:gd name="connsiteY1" fmla="*/ 20479 h 38100"/>
                  <a:gd name="connsiteX2" fmla="*/ 15716 w 19050"/>
                  <a:gd name="connsiteY2" fmla="*/ 10954 h 38100"/>
                  <a:gd name="connsiteX3" fmla="*/ 7144 w 19050"/>
                  <a:gd name="connsiteY3" fmla="*/ 7144 h 38100"/>
                  <a:gd name="connsiteX4" fmla="*/ 7144 w 19050"/>
                  <a:gd name="connsiteY4" fmla="*/ 37624 h 38100"/>
                  <a:gd name="connsiteX5" fmla="*/ 11906 w 19050"/>
                  <a:gd name="connsiteY5" fmla="*/ 33814 h 38100"/>
                  <a:gd name="connsiteX6" fmla="*/ 15716 w 19050"/>
                  <a:gd name="connsiteY6" fmla="*/ 3000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50" h="38100">
                    <a:moveTo>
                      <a:pt x="15716" y="30004"/>
                    </a:moveTo>
                    <a:cubicBezTo>
                      <a:pt x="17621" y="27146"/>
                      <a:pt x="19526" y="24289"/>
                      <a:pt x="19526" y="20479"/>
                    </a:cubicBezTo>
                    <a:cubicBezTo>
                      <a:pt x="19526" y="17621"/>
                      <a:pt x="17621" y="12859"/>
                      <a:pt x="15716" y="10954"/>
                    </a:cubicBezTo>
                    <a:cubicBezTo>
                      <a:pt x="12859" y="9049"/>
                      <a:pt x="10001" y="7144"/>
                      <a:pt x="7144" y="7144"/>
                    </a:cubicBezTo>
                    <a:lnTo>
                      <a:pt x="7144" y="37624"/>
                    </a:lnTo>
                    <a:cubicBezTo>
                      <a:pt x="9049" y="36671"/>
                      <a:pt x="10954" y="35719"/>
                      <a:pt x="11906" y="33814"/>
                    </a:cubicBezTo>
                    <a:cubicBezTo>
                      <a:pt x="13811" y="32861"/>
                      <a:pt x="14764" y="30956"/>
                      <a:pt x="15716" y="30004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3" name="任意多边形: 形状 112">
                <a:extLst>
                  <a:ext uri="{FF2B5EF4-FFF2-40B4-BE49-F238E27FC236}">
                    <a16:creationId xmlns:a16="http://schemas.microsoft.com/office/drawing/2014/main" id="{2F4090AA-DF0C-4288-BAA5-8E95EBC0E4B4}"/>
                  </a:ext>
                </a:extLst>
              </p:cNvPr>
              <p:cNvSpPr/>
              <p:nvPr/>
            </p:nvSpPr>
            <p:spPr>
              <a:xfrm>
                <a:off x="1274239" y="4829290"/>
                <a:ext cx="63601" cy="63601"/>
              </a:xfrm>
              <a:custGeom>
                <a:avLst/>
                <a:gdLst>
                  <a:gd name="connsiteX0" fmla="*/ 14288 w 28575"/>
                  <a:gd name="connsiteY0" fmla="*/ 7144 h 28575"/>
                  <a:gd name="connsiteX1" fmla="*/ 14288 w 28575"/>
                  <a:gd name="connsiteY1" fmla="*/ 21431 h 28575"/>
                  <a:gd name="connsiteX2" fmla="*/ 14288 w 28575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4288" y="7144"/>
                    </a:moveTo>
                    <a:cubicBezTo>
                      <a:pt x="4763" y="7144"/>
                      <a:pt x="4763" y="21431"/>
                      <a:pt x="14288" y="21431"/>
                    </a:cubicBezTo>
                    <a:cubicBezTo>
                      <a:pt x="23813" y="21431"/>
                      <a:pt x="23813" y="7144"/>
                      <a:pt x="14288" y="7144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4" name="任意多边形: 形状 113">
                <a:extLst>
                  <a:ext uri="{FF2B5EF4-FFF2-40B4-BE49-F238E27FC236}">
                    <a16:creationId xmlns:a16="http://schemas.microsoft.com/office/drawing/2014/main" id="{CAE7C7B2-B34A-49C9-915B-A87B47DC3B73}"/>
                  </a:ext>
                </a:extLst>
              </p:cNvPr>
              <p:cNvSpPr/>
              <p:nvPr/>
            </p:nvSpPr>
            <p:spPr>
              <a:xfrm>
                <a:off x="1546001" y="5461937"/>
                <a:ext cx="84802" cy="84802"/>
              </a:xfrm>
              <a:custGeom>
                <a:avLst/>
                <a:gdLst>
                  <a:gd name="connsiteX0" fmla="*/ 24588 w 38100"/>
                  <a:gd name="connsiteY0" fmla="*/ 32469 h 38100"/>
                  <a:gd name="connsiteX1" fmla="*/ 33160 w 38100"/>
                  <a:gd name="connsiteY1" fmla="*/ 21992 h 38100"/>
                  <a:gd name="connsiteX2" fmla="*/ 18873 w 38100"/>
                  <a:gd name="connsiteY2" fmla="*/ 7704 h 38100"/>
                  <a:gd name="connsiteX3" fmla="*/ 8395 w 38100"/>
                  <a:gd name="connsiteY3" fmla="*/ 16277 h 38100"/>
                  <a:gd name="connsiteX4" fmla="*/ 10300 w 38100"/>
                  <a:gd name="connsiteY4" fmla="*/ 30564 h 38100"/>
                  <a:gd name="connsiteX5" fmla="*/ 24588 w 38100"/>
                  <a:gd name="connsiteY5" fmla="*/ 3246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" h="38100">
                    <a:moveTo>
                      <a:pt x="24588" y="32469"/>
                    </a:moveTo>
                    <a:cubicBezTo>
                      <a:pt x="29350" y="30564"/>
                      <a:pt x="32208" y="26754"/>
                      <a:pt x="33160" y="21992"/>
                    </a:cubicBezTo>
                    <a:cubicBezTo>
                      <a:pt x="36018" y="13419"/>
                      <a:pt x="27445" y="4847"/>
                      <a:pt x="18873" y="7704"/>
                    </a:cubicBezTo>
                    <a:cubicBezTo>
                      <a:pt x="14110" y="9609"/>
                      <a:pt x="10300" y="12467"/>
                      <a:pt x="8395" y="16277"/>
                    </a:cubicBezTo>
                    <a:cubicBezTo>
                      <a:pt x="6490" y="21039"/>
                      <a:pt x="6490" y="26754"/>
                      <a:pt x="10300" y="30564"/>
                    </a:cubicBezTo>
                    <a:cubicBezTo>
                      <a:pt x="14110" y="34374"/>
                      <a:pt x="19825" y="35327"/>
                      <a:pt x="24588" y="32469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5" name="任意多边形: 形状 114">
                <a:extLst>
                  <a:ext uri="{FF2B5EF4-FFF2-40B4-BE49-F238E27FC236}">
                    <a16:creationId xmlns:a16="http://schemas.microsoft.com/office/drawing/2014/main" id="{A2063963-1474-4379-B8E9-4F8D2CC11CDB}"/>
                  </a:ext>
                </a:extLst>
              </p:cNvPr>
              <p:cNvSpPr/>
              <p:nvPr/>
            </p:nvSpPr>
            <p:spPr>
              <a:xfrm>
                <a:off x="2067139" y="5293582"/>
                <a:ext cx="42401" cy="42401"/>
              </a:xfrm>
              <a:custGeom>
                <a:avLst/>
                <a:gdLst>
                  <a:gd name="connsiteX0" fmla="*/ 11430 w 19050"/>
                  <a:gd name="connsiteY0" fmla="*/ 16669 h 19050"/>
                  <a:gd name="connsiteX1" fmla="*/ 11430 w 19050"/>
                  <a:gd name="connsiteY1" fmla="*/ 7144 h 19050"/>
                  <a:gd name="connsiteX2" fmla="*/ 11430 w 19050"/>
                  <a:gd name="connsiteY2" fmla="*/ 1666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0" h="19050">
                    <a:moveTo>
                      <a:pt x="11430" y="16669"/>
                    </a:moveTo>
                    <a:cubicBezTo>
                      <a:pt x="17145" y="16669"/>
                      <a:pt x="17145" y="7144"/>
                      <a:pt x="11430" y="7144"/>
                    </a:cubicBezTo>
                    <a:cubicBezTo>
                      <a:pt x="5715" y="7144"/>
                      <a:pt x="5715" y="16669"/>
                      <a:pt x="11430" y="16669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6" name="任意多边形: 形状 115">
                <a:extLst>
                  <a:ext uri="{FF2B5EF4-FFF2-40B4-BE49-F238E27FC236}">
                    <a16:creationId xmlns:a16="http://schemas.microsoft.com/office/drawing/2014/main" id="{4801F167-3B98-4A38-9060-D638E84BA4B7}"/>
                  </a:ext>
                </a:extLst>
              </p:cNvPr>
              <p:cNvSpPr/>
              <p:nvPr/>
            </p:nvSpPr>
            <p:spPr>
              <a:xfrm>
                <a:off x="1663798" y="5715470"/>
                <a:ext cx="84802" cy="84802"/>
              </a:xfrm>
              <a:custGeom>
                <a:avLst/>
                <a:gdLst>
                  <a:gd name="connsiteX0" fmla="*/ 19288 w 38100"/>
                  <a:gd name="connsiteY0" fmla="*/ 32861 h 38100"/>
                  <a:gd name="connsiteX1" fmla="*/ 19288 w 38100"/>
                  <a:gd name="connsiteY1" fmla="*/ 7144 h 38100"/>
                  <a:gd name="connsiteX2" fmla="*/ 19288 w 38100"/>
                  <a:gd name="connsiteY2" fmla="*/ 3286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100" h="38100">
                    <a:moveTo>
                      <a:pt x="19288" y="32861"/>
                    </a:moveTo>
                    <a:cubicBezTo>
                      <a:pt x="35481" y="32861"/>
                      <a:pt x="35481" y="7144"/>
                      <a:pt x="19288" y="7144"/>
                    </a:cubicBezTo>
                    <a:cubicBezTo>
                      <a:pt x="3096" y="8096"/>
                      <a:pt x="3096" y="32861"/>
                      <a:pt x="19288" y="32861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7" name="任意多边形: 形状 116">
                <a:extLst>
                  <a:ext uri="{FF2B5EF4-FFF2-40B4-BE49-F238E27FC236}">
                    <a16:creationId xmlns:a16="http://schemas.microsoft.com/office/drawing/2014/main" id="{EB93C7EB-5C37-457D-9033-8E1D67783655}"/>
                  </a:ext>
                </a:extLst>
              </p:cNvPr>
              <p:cNvSpPr/>
              <p:nvPr/>
            </p:nvSpPr>
            <p:spPr>
              <a:xfrm>
                <a:off x="1697189" y="5291460"/>
                <a:ext cx="63601" cy="63601"/>
              </a:xfrm>
              <a:custGeom>
                <a:avLst/>
                <a:gdLst>
                  <a:gd name="connsiteX0" fmla="*/ 15716 w 28575"/>
                  <a:gd name="connsiteY0" fmla="*/ 24289 h 28575"/>
                  <a:gd name="connsiteX1" fmla="*/ 15716 w 28575"/>
                  <a:gd name="connsiteY1" fmla="*/ 7144 h 28575"/>
                  <a:gd name="connsiteX2" fmla="*/ 15716 w 28575"/>
                  <a:gd name="connsiteY2" fmla="*/ 2428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5716" y="24289"/>
                    </a:moveTo>
                    <a:cubicBezTo>
                      <a:pt x="26194" y="24289"/>
                      <a:pt x="26194" y="7144"/>
                      <a:pt x="15716" y="7144"/>
                    </a:cubicBezTo>
                    <a:cubicBezTo>
                      <a:pt x="4286" y="8096"/>
                      <a:pt x="4286" y="24289"/>
                      <a:pt x="15716" y="24289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8" name="任意多边形: 形状 117">
                <a:extLst>
                  <a:ext uri="{FF2B5EF4-FFF2-40B4-BE49-F238E27FC236}">
                    <a16:creationId xmlns:a16="http://schemas.microsoft.com/office/drawing/2014/main" id="{BBB4E5DC-9C33-4C53-8FF7-AA015E75E1C3}"/>
                  </a:ext>
                </a:extLst>
              </p:cNvPr>
              <p:cNvSpPr/>
              <p:nvPr/>
            </p:nvSpPr>
            <p:spPr>
              <a:xfrm>
                <a:off x="1351092" y="5403824"/>
                <a:ext cx="42401" cy="42401"/>
              </a:xfrm>
              <a:custGeom>
                <a:avLst/>
                <a:gdLst>
                  <a:gd name="connsiteX0" fmla="*/ 12144 w 19050"/>
                  <a:gd name="connsiteY0" fmla="*/ 17621 h 19050"/>
                  <a:gd name="connsiteX1" fmla="*/ 12144 w 19050"/>
                  <a:gd name="connsiteY1" fmla="*/ 7144 h 19050"/>
                  <a:gd name="connsiteX2" fmla="*/ 12144 w 19050"/>
                  <a:gd name="connsiteY2" fmla="*/ 1762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0" h="19050">
                    <a:moveTo>
                      <a:pt x="12144" y="17621"/>
                    </a:moveTo>
                    <a:cubicBezTo>
                      <a:pt x="18812" y="17621"/>
                      <a:pt x="18812" y="7144"/>
                      <a:pt x="12144" y="7144"/>
                    </a:cubicBezTo>
                    <a:cubicBezTo>
                      <a:pt x="5477" y="7144"/>
                      <a:pt x="5477" y="17621"/>
                      <a:pt x="12144" y="17621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9" name="任意多边形: 形状 118">
                <a:extLst>
                  <a:ext uri="{FF2B5EF4-FFF2-40B4-BE49-F238E27FC236}">
                    <a16:creationId xmlns:a16="http://schemas.microsoft.com/office/drawing/2014/main" id="{722DFC94-D39A-4FB0-8C9C-CC087435CE9C}"/>
                  </a:ext>
                </a:extLst>
              </p:cNvPr>
              <p:cNvSpPr/>
              <p:nvPr/>
            </p:nvSpPr>
            <p:spPr>
              <a:xfrm>
                <a:off x="2334507" y="5415728"/>
                <a:ext cx="84802" cy="84802"/>
              </a:xfrm>
              <a:custGeom>
                <a:avLst/>
                <a:gdLst>
                  <a:gd name="connsiteX0" fmla="*/ 25608 w 38100"/>
                  <a:gd name="connsiteY0" fmla="*/ 29418 h 38100"/>
                  <a:gd name="connsiteX1" fmla="*/ 29418 w 38100"/>
                  <a:gd name="connsiteY1" fmla="*/ 25608 h 38100"/>
                  <a:gd name="connsiteX2" fmla="*/ 29418 w 38100"/>
                  <a:gd name="connsiteY2" fmla="*/ 10368 h 38100"/>
                  <a:gd name="connsiteX3" fmla="*/ 14178 w 38100"/>
                  <a:gd name="connsiteY3" fmla="*/ 10368 h 38100"/>
                  <a:gd name="connsiteX4" fmla="*/ 10368 w 38100"/>
                  <a:gd name="connsiteY4" fmla="*/ 14179 h 38100"/>
                  <a:gd name="connsiteX5" fmla="*/ 10368 w 38100"/>
                  <a:gd name="connsiteY5" fmla="*/ 29418 h 38100"/>
                  <a:gd name="connsiteX6" fmla="*/ 25608 w 38100"/>
                  <a:gd name="connsiteY6" fmla="*/ 2941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 h="38100">
                    <a:moveTo>
                      <a:pt x="25608" y="29418"/>
                    </a:moveTo>
                    <a:cubicBezTo>
                      <a:pt x="26561" y="28466"/>
                      <a:pt x="28466" y="27513"/>
                      <a:pt x="29418" y="25608"/>
                    </a:cubicBezTo>
                    <a:cubicBezTo>
                      <a:pt x="34181" y="21798"/>
                      <a:pt x="33228" y="14179"/>
                      <a:pt x="29418" y="10368"/>
                    </a:cubicBezTo>
                    <a:cubicBezTo>
                      <a:pt x="25608" y="6558"/>
                      <a:pt x="17988" y="5606"/>
                      <a:pt x="14178" y="10368"/>
                    </a:cubicBezTo>
                    <a:cubicBezTo>
                      <a:pt x="13226" y="11321"/>
                      <a:pt x="12273" y="13226"/>
                      <a:pt x="10368" y="14179"/>
                    </a:cubicBezTo>
                    <a:cubicBezTo>
                      <a:pt x="6558" y="17988"/>
                      <a:pt x="5606" y="25608"/>
                      <a:pt x="10368" y="29418"/>
                    </a:cubicBezTo>
                    <a:cubicBezTo>
                      <a:pt x="14178" y="33229"/>
                      <a:pt x="20846" y="33229"/>
                      <a:pt x="25608" y="29418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4DAE6C32-6A77-424D-9C1C-9EBC8404BF70}"/>
                </a:ext>
              </a:extLst>
            </p:cNvPr>
            <p:cNvGrpSpPr/>
            <p:nvPr/>
          </p:nvGrpSpPr>
          <p:grpSpPr>
            <a:xfrm>
              <a:off x="4683653" y="-21378"/>
              <a:ext cx="4028090" cy="784417"/>
              <a:chOff x="4705537" y="-21378"/>
              <a:chExt cx="4028090" cy="784417"/>
            </a:xfrm>
          </p:grpSpPr>
          <p:sp>
            <p:nvSpPr>
              <p:cNvPr id="102" name="任意多边形: 形状 101">
                <a:extLst>
                  <a:ext uri="{FF2B5EF4-FFF2-40B4-BE49-F238E27FC236}">
                    <a16:creationId xmlns:a16="http://schemas.microsoft.com/office/drawing/2014/main" id="{DCE23FAA-FF2D-4A90-949C-E481261AEAF3}"/>
                  </a:ext>
                </a:extLst>
              </p:cNvPr>
              <p:cNvSpPr/>
              <p:nvPr/>
            </p:nvSpPr>
            <p:spPr>
              <a:xfrm>
                <a:off x="4705537" y="-21378"/>
                <a:ext cx="4028090" cy="784417"/>
              </a:xfrm>
              <a:custGeom>
                <a:avLst/>
                <a:gdLst>
                  <a:gd name="connsiteX0" fmla="*/ 183356 w 1809750"/>
                  <a:gd name="connsiteY0" fmla="*/ 199549 h 352425"/>
                  <a:gd name="connsiteX1" fmla="*/ 700564 w 1809750"/>
                  <a:gd name="connsiteY1" fmla="*/ 324326 h 352425"/>
                  <a:gd name="connsiteX2" fmla="*/ 929164 w 1809750"/>
                  <a:gd name="connsiteY2" fmla="*/ 202406 h 352425"/>
                  <a:gd name="connsiteX3" fmla="*/ 1489234 w 1809750"/>
                  <a:gd name="connsiteY3" fmla="*/ 150971 h 352425"/>
                  <a:gd name="connsiteX4" fmla="*/ 1782604 w 1809750"/>
                  <a:gd name="connsiteY4" fmla="*/ 27146 h 352425"/>
                  <a:gd name="connsiteX5" fmla="*/ 1808321 w 1809750"/>
                  <a:gd name="connsiteY5" fmla="*/ 7144 h 352425"/>
                  <a:gd name="connsiteX6" fmla="*/ 1112996 w 1809750"/>
                  <a:gd name="connsiteY6" fmla="*/ 7144 h 352425"/>
                  <a:gd name="connsiteX7" fmla="*/ 1106329 w 1809750"/>
                  <a:gd name="connsiteY7" fmla="*/ 34766 h 352425"/>
                  <a:gd name="connsiteX8" fmla="*/ 1099661 w 1809750"/>
                  <a:gd name="connsiteY8" fmla="*/ 7144 h 352425"/>
                  <a:gd name="connsiteX9" fmla="*/ 185261 w 1809750"/>
                  <a:gd name="connsiteY9" fmla="*/ 7144 h 352425"/>
                  <a:gd name="connsiteX10" fmla="*/ 180499 w 1809750"/>
                  <a:gd name="connsiteY10" fmla="*/ 14764 h 352425"/>
                  <a:gd name="connsiteX11" fmla="*/ 176689 w 1809750"/>
                  <a:gd name="connsiteY11" fmla="*/ 17621 h 352425"/>
                  <a:gd name="connsiteX12" fmla="*/ 175736 w 1809750"/>
                  <a:gd name="connsiteY12" fmla="*/ 17621 h 352425"/>
                  <a:gd name="connsiteX13" fmla="*/ 163354 w 1809750"/>
                  <a:gd name="connsiteY13" fmla="*/ 21431 h 352425"/>
                  <a:gd name="connsiteX14" fmla="*/ 137636 w 1809750"/>
                  <a:gd name="connsiteY14" fmla="*/ 7144 h 352425"/>
                  <a:gd name="connsiteX15" fmla="*/ 7144 w 1809750"/>
                  <a:gd name="connsiteY15" fmla="*/ 7144 h 352425"/>
                  <a:gd name="connsiteX16" fmla="*/ 183356 w 1809750"/>
                  <a:gd name="connsiteY16" fmla="*/ 199549 h 352425"/>
                  <a:gd name="connsiteX17" fmla="*/ 1413986 w 1809750"/>
                  <a:gd name="connsiteY17" fmla="*/ 54769 h 352425"/>
                  <a:gd name="connsiteX18" fmla="*/ 1413986 w 1809750"/>
                  <a:gd name="connsiteY18" fmla="*/ 73819 h 352425"/>
                  <a:gd name="connsiteX19" fmla="*/ 1413986 w 1809750"/>
                  <a:gd name="connsiteY19" fmla="*/ 54769 h 352425"/>
                  <a:gd name="connsiteX20" fmla="*/ 802481 w 1809750"/>
                  <a:gd name="connsiteY20" fmla="*/ 93821 h 352425"/>
                  <a:gd name="connsiteX21" fmla="*/ 802481 w 1809750"/>
                  <a:gd name="connsiteY21" fmla="*/ 115729 h 352425"/>
                  <a:gd name="connsiteX22" fmla="*/ 802481 w 1809750"/>
                  <a:gd name="connsiteY22" fmla="*/ 93821 h 352425"/>
                  <a:gd name="connsiteX23" fmla="*/ 722471 w 1809750"/>
                  <a:gd name="connsiteY23" fmla="*/ 49054 h 352425"/>
                  <a:gd name="connsiteX24" fmla="*/ 722471 w 1809750"/>
                  <a:gd name="connsiteY24" fmla="*/ 71914 h 352425"/>
                  <a:gd name="connsiteX25" fmla="*/ 722471 w 1809750"/>
                  <a:gd name="connsiteY25" fmla="*/ 49054 h 352425"/>
                  <a:gd name="connsiteX26" fmla="*/ 704374 w 1809750"/>
                  <a:gd name="connsiteY26" fmla="*/ 155734 h 352425"/>
                  <a:gd name="connsiteX27" fmla="*/ 704374 w 1809750"/>
                  <a:gd name="connsiteY27" fmla="*/ 178594 h 352425"/>
                  <a:gd name="connsiteX28" fmla="*/ 704374 w 1809750"/>
                  <a:gd name="connsiteY28" fmla="*/ 155734 h 352425"/>
                  <a:gd name="connsiteX29" fmla="*/ 539591 w 1809750"/>
                  <a:gd name="connsiteY29" fmla="*/ 48101 h 352425"/>
                  <a:gd name="connsiteX30" fmla="*/ 539591 w 1809750"/>
                  <a:gd name="connsiteY30" fmla="*/ 64294 h 352425"/>
                  <a:gd name="connsiteX31" fmla="*/ 539591 w 1809750"/>
                  <a:gd name="connsiteY31" fmla="*/ 48101 h 352425"/>
                  <a:gd name="connsiteX32" fmla="*/ 432911 w 1809750"/>
                  <a:gd name="connsiteY32" fmla="*/ 203359 h 352425"/>
                  <a:gd name="connsiteX33" fmla="*/ 432911 w 1809750"/>
                  <a:gd name="connsiteY33" fmla="*/ 221456 h 352425"/>
                  <a:gd name="connsiteX34" fmla="*/ 432911 w 1809750"/>
                  <a:gd name="connsiteY34" fmla="*/ 203359 h 352425"/>
                  <a:gd name="connsiteX35" fmla="*/ 338614 w 1809750"/>
                  <a:gd name="connsiteY35" fmla="*/ 50959 h 352425"/>
                  <a:gd name="connsiteX36" fmla="*/ 356711 w 1809750"/>
                  <a:gd name="connsiteY36" fmla="*/ 41434 h 352425"/>
                  <a:gd name="connsiteX37" fmla="*/ 367189 w 1809750"/>
                  <a:gd name="connsiteY37" fmla="*/ 59531 h 352425"/>
                  <a:gd name="connsiteX38" fmla="*/ 361474 w 1809750"/>
                  <a:gd name="connsiteY38" fmla="*/ 70961 h 352425"/>
                  <a:gd name="connsiteX39" fmla="*/ 350044 w 1809750"/>
                  <a:gd name="connsiteY39" fmla="*/ 74771 h 352425"/>
                  <a:gd name="connsiteX40" fmla="*/ 336709 w 1809750"/>
                  <a:gd name="connsiteY40" fmla="*/ 64294 h 352425"/>
                  <a:gd name="connsiteX41" fmla="*/ 338614 w 1809750"/>
                  <a:gd name="connsiteY41" fmla="*/ 50959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809750" h="352425">
                    <a:moveTo>
                      <a:pt x="183356" y="199549"/>
                    </a:moveTo>
                    <a:cubicBezTo>
                      <a:pt x="317659" y="330041"/>
                      <a:pt x="526256" y="393859"/>
                      <a:pt x="700564" y="324326"/>
                    </a:cubicBezTo>
                    <a:cubicBezTo>
                      <a:pt x="780574" y="292894"/>
                      <a:pt x="849154" y="235744"/>
                      <a:pt x="929164" y="202406"/>
                    </a:cubicBezTo>
                    <a:cubicBezTo>
                      <a:pt x="1103471" y="130016"/>
                      <a:pt x="1303496" y="180499"/>
                      <a:pt x="1489234" y="150971"/>
                    </a:cubicBezTo>
                    <a:cubicBezTo>
                      <a:pt x="1594961" y="133826"/>
                      <a:pt x="1696879" y="90964"/>
                      <a:pt x="1782604" y="27146"/>
                    </a:cubicBezTo>
                    <a:cubicBezTo>
                      <a:pt x="1791176" y="20479"/>
                      <a:pt x="1799749" y="13811"/>
                      <a:pt x="1808321" y="7144"/>
                    </a:cubicBezTo>
                    <a:lnTo>
                      <a:pt x="1112996" y="7144"/>
                    </a:lnTo>
                    <a:cubicBezTo>
                      <a:pt x="1124426" y="12859"/>
                      <a:pt x="1122521" y="34766"/>
                      <a:pt x="1106329" y="34766"/>
                    </a:cubicBezTo>
                    <a:cubicBezTo>
                      <a:pt x="1090136" y="34766"/>
                      <a:pt x="1088231" y="12859"/>
                      <a:pt x="1099661" y="7144"/>
                    </a:cubicBezTo>
                    <a:lnTo>
                      <a:pt x="185261" y="7144"/>
                    </a:lnTo>
                    <a:cubicBezTo>
                      <a:pt x="184309" y="10001"/>
                      <a:pt x="182404" y="12859"/>
                      <a:pt x="180499" y="14764"/>
                    </a:cubicBezTo>
                    <a:cubicBezTo>
                      <a:pt x="179546" y="15716"/>
                      <a:pt x="178594" y="16669"/>
                      <a:pt x="176689" y="17621"/>
                    </a:cubicBezTo>
                    <a:cubicBezTo>
                      <a:pt x="176689" y="17621"/>
                      <a:pt x="176689" y="17621"/>
                      <a:pt x="175736" y="17621"/>
                    </a:cubicBezTo>
                    <a:cubicBezTo>
                      <a:pt x="171926" y="20479"/>
                      <a:pt x="167164" y="21431"/>
                      <a:pt x="163354" y="21431"/>
                    </a:cubicBezTo>
                    <a:cubicBezTo>
                      <a:pt x="153829" y="22384"/>
                      <a:pt x="142399" y="16669"/>
                      <a:pt x="137636" y="7144"/>
                    </a:cubicBezTo>
                    <a:lnTo>
                      <a:pt x="7144" y="7144"/>
                    </a:lnTo>
                    <a:cubicBezTo>
                      <a:pt x="69056" y="65246"/>
                      <a:pt x="120491" y="139541"/>
                      <a:pt x="183356" y="199549"/>
                    </a:cubicBezTo>
                    <a:close/>
                    <a:moveTo>
                      <a:pt x="1413986" y="54769"/>
                    </a:moveTo>
                    <a:cubicBezTo>
                      <a:pt x="1426369" y="54769"/>
                      <a:pt x="1426369" y="73819"/>
                      <a:pt x="1413986" y="73819"/>
                    </a:cubicBezTo>
                    <a:cubicBezTo>
                      <a:pt x="1400651" y="74771"/>
                      <a:pt x="1400651" y="54769"/>
                      <a:pt x="1413986" y="54769"/>
                    </a:cubicBezTo>
                    <a:close/>
                    <a:moveTo>
                      <a:pt x="802481" y="93821"/>
                    </a:moveTo>
                    <a:cubicBezTo>
                      <a:pt x="816769" y="93821"/>
                      <a:pt x="816769" y="115729"/>
                      <a:pt x="802481" y="115729"/>
                    </a:cubicBezTo>
                    <a:cubicBezTo>
                      <a:pt x="788194" y="115729"/>
                      <a:pt x="788194" y="93821"/>
                      <a:pt x="802481" y="93821"/>
                    </a:cubicBezTo>
                    <a:close/>
                    <a:moveTo>
                      <a:pt x="722471" y="49054"/>
                    </a:moveTo>
                    <a:cubicBezTo>
                      <a:pt x="736759" y="49054"/>
                      <a:pt x="736759" y="71914"/>
                      <a:pt x="722471" y="71914"/>
                    </a:cubicBezTo>
                    <a:cubicBezTo>
                      <a:pt x="708184" y="71914"/>
                      <a:pt x="708184" y="49054"/>
                      <a:pt x="722471" y="49054"/>
                    </a:cubicBezTo>
                    <a:close/>
                    <a:moveTo>
                      <a:pt x="704374" y="155734"/>
                    </a:moveTo>
                    <a:cubicBezTo>
                      <a:pt x="719614" y="155734"/>
                      <a:pt x="719614" y="178594"/>
                      <a:pt x="704374" y="178594"/>
                    </a:cubicBezTo>
                    <a:cubicBezTo>
                      <a:pt x="690086" y="178594"/>
                      <a:pt x="690086" y="155734"/>
                      <a:pt x="704374" y="155734"/>
                    </a:cubicBezTo>
                    <a:close/>
                    <a:moveTo>
                      <a:pt x="539591" y="48101"/>
                    </a:moveTo>
                    <a:cubicBezTo>
                      <a:pt x="550069" y="48101"/>
                      <a:pt x="550069" y="64294"/>
                      <a:pt x="539591" y="64294"/>
                    </a:cubicBezTo>
                    <a:cubicBezTo>
                      <a:pt x="529114" y="64294"/>
                      <a:pt x="529114" y="48101"/>
                      <a:pt x="539591" y="48101"/>
                    </a:cubicBezTo>
                    <a:close/>
                    <a:moveTo>
                      <a:pt x="432911" y="203359"/>
                    </a:moveTo>
                    <a:cubicBezTo>
                      <a:pt x="444341" y="203359"/>
                      <a:pt x="444341" y="221456"/>
                      <a:pt x="432911" y="221456"/>
                    </a:cubicBezTo>
                    <a:cubicBezTo>
                      <a:pt x="421481" y="220504"/>
                      <a:pt x="421481" y="203359"/>
                      <a:pt x="432911" y="203359"/>
                    </a:cubicBezTo>
                    <a:close/>
                    <a:moveTo>
                      <a:pt x="338614" y="50959"/>
                    </a:moveTo>
                    <a:cubicBezTo>
                      <a:pt x="341471" y="43339"/>
                      <a:pt x="349091" y="40481"/>
                      <a:pt x="356711" y="41434"/>
                    </a:cubicBezTo>
                    <a:cubicBezTo>
                      <a:pt x="365284" y="43339"/>
                      <a:pt x="368141" y="51911"/>
                      <a:pt x="367189" y="59531"/>
                    </a:cubicBezTo>
                    <a:cubicBezTo>
                      <a:pt x="366236" y="64294"/>
                      <a:pt x="364331" y="68104"/>
                      <a:pt x="361474" y="70961"/>
                    </a:cubicBezTo>
                    <a:cubicBezTo>
                      <a:pt x="358616" y="73819"/>
                      <a:pt x="353854" y="74771"/>
                      <a:pt x="350044" y="74771"/>
                    </a:cubicBezTo>
                    <a:cubicBezTo>
                      <a:pt x="343376" y="74771"/>
                      <a:pt x="338614" y="70009"/>
                      <a:pt x="336709" y="64294"/>
                    </a:cubicBezTo>
                    <a:cubicBezTo>
                      <a:pt x="333851" y="59531"/>
                      <a:pt x="334804" y="54769"/>
                      <a:pt x="338614" y="50959"/>
                    </a:cubicBezTo>
                    <a:close/>
                  </a:path>
                </a:pathLst>
              </a:custGeom>
              <a:solidFill>
                <a:srgbClr val="2730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>
                <a:extLst>
                  <a:ext uri="{FF2B5EF4-FFF2-40B4-BE49-F238E27FC236}">
                    <a16:creationId xmlns:a16="http://schemas.microsoft.com/office/drawing/2014/main" id="{F3DF7C96-5AD0-4EC4-9EAE-DEA7A877CFD1}"/>
                  </a:ext>
                </a:extLst>
              </p:cNvPr>
              <p:cNvSpPr/>
              <p:nvPr/>
            </p:nvSpPr>
            <p:spPr>
              <a:xfrm>
                <a:off x="5431949" y="53864"/>
                <a:ext cx="84802" cy="106002"/>
              </a:xfrm>
              <a:custGeom>
                <a:avLst/>
                <a:gdLst>
                  <a:gd name="connsiteX0" fmla="*/ 22727 w 38100"/>
                  <a:gd name="connsiteY0" fmla="*/ 40967 h 47625"/>
                  <a:gd name="connsiteX1" fmla="*/ 34157 w 38100"/>
                  <a:gd name="connsiteY1" fmla="*/ 37157 h 47625"/>
                  <a:gd name="connsiteX2" fmla="*/ 39872 w 38100"/>
                  <a:gd name="connsiteY2" fmla="*/ 25727 h 47625"/>
                  <a:gd name="connsiteX3" fmla="*/ 29395 w 38100"/>
                  <a:gd name="connsiteY3" fmla="*/ 7629 h 47625"/>
                  <a:gd name="connsiteX4" fmla="*/ 11297 w 38100"/>
                  <a:gd name="connsiteY4" fmla="*/ 17154 h 47625"/>
                  <a:gd name="connsiteX5" fmla="*/ 7487 w 38100"/>
                  <a:gd name="connsiteY5" fmla="*/ 30489 h 47625"/>
                  <a:gd name="connsiteX6" fmla="*/ 22727 w 38100"/>
                  <a:gd name="connsiteY6" fmla="*/ 40967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 h="47625">
                    <a:moveTo>
                      <a:pt x="22727" y="40967"/>
                    </a:moveTo>
                    <a:cubicBezTo>
                      <a:pt x="26537" y="40967"/>
                      <a:pt x="31300" y="40014"/>
                      <a:pt x="34157" y="37157"/>
                    </a:cubicBezTo>
                    <a:cubicBezTo>
                      <a:pt x="37967" y="34299"/>
                      <a:pt x="39872" y="30489"/>
                      <a:pt x="39872" y="25727"/>
                    </a:cubicBezTo>
                    <a:cubicBezTo>
                      <a:pt x="40825" y="18107"/>
                      <a:pt x="37967" y="9534"/>
                      <a:pt x="29395" y="7629"/>
                    </a:cubicBezTo>
                    <a:cubicBezTo>
                      <a:pt x="21775" y="5724"/>
                      <a:pt x="14155" y="9534"/>
                      <a:pt x="11297" y="17154"/>
                    </a:cubicBezTo>
                    <a:cubicBezTo>
                      <a:pt x="7487" y="20964"/>
                      <a:pt x="6535" y="26679"/>
                      <a:pt x="7487" y="30489"/>
                    </a:cubicBezTo>
                    <a:cubicBezTo>
                      <a:pt x="10345" y="36204"/>
                      <a:pt x="16060" y="40967"/>
                      <a:pt x="22727" y="40967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>
                <a:extLst>
                  <a:ext uri="{FF2B5EF4-FFF2-40B4-BE49-F238E27FC236}">
                    <a16:creationId xmlns:a16="http://schemas.microsoft.com/office/drawing/2014/main" id="{DB518395-DD29-44CE-94E6-1DB249490D83}"/>
                  </a:ext>
                </a:extLst>
              </p:cNvPr>
              <p:cNvSpPr/>
              <p:nvPr/>
            </p:nvSpPr>
            <p:spPr>
              <a:xfrm>
                <a:off x="5634118" y="413233"/>
                <a:ext cx="63601" cy="63601"/>
              </a:xfrm>
              <a:custGeom>
                <a:avLst/>
                <a:gdLst>
                  <a:gd name="connsiteX0" fmla="*/ 15716 w 28575"/>
                  <a:gd name="connsiteY0" fmla="*/ 25241 h 28575"/>
                  <a:gd name="connsiteX1" fmla="*/ 15716 w 28575"/>
                  <a:gd name="connsiteY1" fmla="*/ 7144 h 28575"/>
                  <a:gd name="connsiteX2" fmla="*/ 15716 w 28575"/>
                  <a:gd name="connsiteY2" fmla="*/ 2524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5716" y="25241"/>
                    </a:moveTo>
                    <a:cubicBezTo>
                      <a:pt x="27146" y="25241"/>
                      <a:pt x="27146" y="7144"/>
                      <a:pt x="15716" y="7144"/>
                    </a:cubicBezTo>
                    <a:cubicBezTo>
                      <a:pt x="4286" y="8096"/>
                      <a:pt x="4286" y="25241"/>
                      <a:pt x="15716" y="25241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>
                <a:extLst>
                  <a:ext uri="{FF2B5EF4-FFF2-40B4-BE49-F238E27FC236}">
                    <a16:creationId xmlns:a16="http://schemas.microsoft.com/office/drawing/2014/main" id="{13AF37AE-D7B8-4091-9039-E030C606E519}"/>
                  </a:ext>
                </a:extLst>
              </p:cNvPr>
              <p:cNvSpPr/>
              <p:nvPr/>
            </p:nvSpPr>
            <p:spPr>
              <a:xfrm>
                <a:off x="5873152" y="69785"/>
                <a:ext cx="63601" cy="63601"/>
              </a:xfrm>
              <a:custGeom>
                <a:avLst/>
                <a:gdLst>
                  <a:gd name="connsiteX0" fmla="*/ 15002 w 28575"/>
                  <a:gd name="connsiteY0" fmla="*/ 23336 h 28575"/>
                  <a:gd name="connsiteX1" fmla="*/ 15002 w 28575"/>
                  <a:gd name="connsiteY1" fmla="*/ 7144 h 28575"/>
                  <a:gd name="connsiteX2" fmla="*/ 15002 w 28575"/>
                  <a:gd name="connsiteY2" fmla="*/ 2333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5002" y="23336"/>
                    </a:moveTo>
                    <a:cubicBezTo>
                      <a:pt x="25479" y="23336"/>
                      <a:pt x="25479" y="7144"/>
                      <a:pt x="15002" y="7144"/>
                    </a:cubicBezTo>
                    <a:cubicBezTo>
                      <a:pt x="4524" y="7144"/>
                      <a:pt x="4524" y="23336"/>
                      <a:pt x="15002" y="23336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6" name="任意多边形: 形状 105">
                <a:extLst>
                  <a:ext uri="{FF2B5EF4-FFF2-40B4-BE49-F238E27FC236}">
                    <a16:creationId xmlns:a16="http://schemas.microsoft.com/office/drawing/2014/main" id="{624CFA08-636E-4FF7-A96C-7C47BA3D5997}"/>
                  </a:ext>
                </a:extLst>
              </p:cNvPr>
              <p:cNvSpPr/>
              <p:nvPr/>
            </p:nvSpPr>
            <p:spPr>
              <a:xfrm>
                <a:off x="7119487" y="-21378"/>
                <a:ext cx="84802" cy="84802"/>
              </a:xfrm>
              <a:custGeom>
                <a:avLst/>
                <a:gdLst>
                  <a:gd name="connsiteX0" fmla="*/ 21784 w 38100"/>
                  <a:gd name="connsiteY0" fmla="*/ 34766 h 38100"/>
                  <a:gd name="connsiteX1" fmla="*/ 28451 w 38100"/>
                  <a:gd name="connsiteY1" fmla="*/ 7144 h 38100"/>
                  <a:gd name="connsiteX2" fmla="*/ 15116 w 38100"/>
                  <a:gd name="connsiteY2" fmla="*/ 7144 h 38100"/>
                  <a:gd name="connsiteX3" fmla="*/ 21784 w 38100"/>
                  <a:gd name="connsiteY3" fmla="*/ 3476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38100">
                    <a:moveTo>
                      <a:pt x="21784" y="34766"/>
                    </a:moveTo>
                    <a:cubicBezTo>
                      <a:pt x="37976" y="34766"/>
                      <a:pt x="39882" y="12859"/>
                      <a:pt x="28451" y="7144"/>
                    </a:cubicBezTo>
                    <a:lnTo>
                      <a:pt x="15116" y="7144"/>
                    </a:lnTo>
                    <a:cubicBezTo>
                      <a:pt x="2734" y="12859"/>
                      <a:pt x="4639" y="34766"/>
                      <a:pt x="21784" y="34766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7" name="任意多边形: 形状 106">
                <a:extLst>
                  <a:ext uri="{FF2B5EF4-FFF2-40B4-BE49-F238E27FC236}">
                    <a16:creationId xmlns:a16="http://schemas.microsoft.com/office/drawing/2014/main" id="{7E75E5CB-EAB8-4A73-B6DB-D638B114D022}"/>
                  </a:ext>
                </a:extLst>
              </p:cNvPr>
              <p:cNvSpPr/>
              <p:nvPr/>
            </p:nvSpPr>
            <p:spPr>
              <a:xfrm>
                <a:off x="7814586" y="86672"/>
                <a:ext cx="63601" cy="63601"/>
              </a:xfrm>
              <a:custGeom>
                <a:avLst/>
                <a:gdLst>
                  <a:gd name="connsiteX0" fmla="*/ 17145 w 28575"/>
                  <a:gd name="connsiteY0" fmla="*/ 26227 h 28575"/>
                  <a:gd name="connsiteX1" fmla="*/ 17145 w 28575"/>
                  <a:gd name="connsiteY1" fmla="*/ 7177 h 28575"/>
                  <a:gd name="connsiteX2" fmla="*/ 17145 w 28575"/>
                  <a:gd name="connsiteY2" fmla="*/ 26227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7145" y="26227"/>
                    </a:moveTo>
                    <a:cubicBezTo>
                      <a:pt x="29527" y="26227"/>
                      <a:pt x="29527" y="7177"/>
                      <a:pt x="17145" y="7177"/>
                    </a:cubicBezTo>
                    <a:cubicBezTo>
                      <a:pt x="3810" y="6224"/>
                      <a:pt x="3810" y="26227"/>
                      <a:pt x="17145" y="26227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8" name="任意多边形: 形状 107">
                <a:extLst>
                  <a:ext uri="{FF2B5EF4-FFF2-40B4-BE49-F238E27FC236}">
                    <a16:creationId xmlns:a16="http://schemas.microsoft.com/office/drawing/2014/main" id="{2A7D34E1-F1C1-4F11-A7CA-6ABFDDC34F2C}"/>
                  </a:ext>
                </a:extLst>
              </p:cNvPr>
              <p:cNvSpPr/>
              <p:nvPr/>
            </p:nvSpPr>
            <p:spPr>
              <a:xfrm>
                <a:off x="6233560" y="309349"/>
                <a:ext cx="63601" cy="63601"/>
              </a:xfrm>
              <a:custGeom>
                <a:avLst/>
                <a:gdLst>
                  <a:gd name="connsiteX0" fmla="*/ 17859 w 28575"/>
                  <a:gd name="connsiteY0" fmla="*/ 30004 h 28575"/>
                  <a:gd name="connsiteX1" fmla="*/ 17859 w 28575"/>
                  <a:gd name="connsiteY1" fmla="*/ 7144 h 28575"/>
                  <a:gd name="connsiteX2" fmla="*/ 17859 w 28575"/>
                  <a:gd name="connsiteY2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7859" y="30004"/>
                    </a:moveTo>
                    <a:cubicBezTo>
                      <a:pt x="33099" y="30004"/>
                      <a:pt x="33099" y="7144"/>
                      <a:pt x="17859" y="7144"/>
                    </a:cubicBezTo>
                    <a:cubicBezTo>
                      <a:pt x="3572" y="7144"/>
                      <a:pt x="3572" y="30004"/>
                      <a:pt x="17859" y="30004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9" name="任意多边形: 形状 108">
                <a:extLst>
                  <a:ext uri="{FF2B5EF4-FFF2-40B4-BE49-F238E27FC236}">
                    <a16:creationId xmlns:a16="http://schemas.microsoft.com/office/drawing/2014/main" id="{E1969A9A-CFA3-4B16-B3DE-6EE01B04FAFF}"/>
                  </a:ext>
                </a:extLst>
              </p:cNvPr>
              <p:cNvSpPr/>
              <p:nvPr/>
            </p:nvSpPr>
            <p:spPr>
              <a:xfrm>
                <a:off x="6273842" y="71904"/>
                <a:ext cx="63601" cy="63601"/>
              </a:xfrm>
              <a:custGeom>
                <a:avLst/>
                <a:gdLst>
                  <a:gd name="connsiteX0" fmla="*/ 17859 w 28575"/>
                  <a:gd name="connsiteY0" fmla="*/ 30004 h 28575"/>
                  <a:gd name="connsiteX1" fmla="*/ 17859 w 28575"/>
                  <a:gd name="connsiteY1" fmla="*/ 7144 h 28575"/>
                  <a:gd name="connsiteX2" fmla="*/ 17859 w 28575"/>
                  <a:gd name="connsiteY2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7859" y="30004"/>
                    </a:moveTo>
                    <a:cubicBezTo>
                      <a:pt x="32147" y="30004"/>
                      <a:pt x="32147" y="7144"/>
                      <a:pt x="17859" y="7144"/>
                    </a:cubicBezTo>
                    <a:cubicBezTo>
                      <a:pt x="3572" y="7144"/>
                      <a:pt x="3572" y="30004"/>
                      <a:pt x="17859" y="30004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0" name="任意多边形: 形状 109">
                <a:extLst>
                  <a:ext uri="{FF2B5EF4-FFF2-40B4-BE49-F238E27FC236}">
                    <a16:creationId xmlns:a16="http://schemas.microsoft.com/office/drawing/2014/main" id="{1CDF1D57-CA33-4ACE-AD4D-C3E8D500F0D1}"/>
                  </a:ext>
                </a:extLst>
              </p:cNvPr>
              <p:cNvSpPr/>
              <p:nvPr/>
            </p:nvSpPr>
            <p:spPr>
              <a:xfrm>
                <a:off x="6451926" y="171547"/>
                <a:ext cx="63601" cy="63601"/>
              </a:xfrm>
              <a:custGeom>
                <a:avLst/>
                <a:gdLst>
                  <a:gd name="connsiteX0" fmla="*/ 17859 w 28575"/>
                  <a:gd name="connsiteY0" fmla="*/ 29051 h 28575"/>
                  <a:gd name="connsiteX1" fmla="*/ 17859 w 28575"/>
                  <a:gd name="connsiteY1" fmla="*/ 7144 h 28575"/>
                  <a:gd name="connsiteX2" fmla="*/ 17859 w 28575"/>
                  <a:gd name="connsiteY2" fmla="*/ 2905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7859" y="29051"/>
                    </a:moveTo>
                    <a:cubicBezTo>
                      <a:pt x="32147" y="29051"/>
                      <a:pt x="32147" y="7144"/>
                      <a:pt x="17859" y="7144"/>
                    </a:cubicBezTo>
                    <a:cubicBezTo>
                      <a:pt x="3572" y="7144"/>
                      <a:pt x="3572" y="29051"/>
                      <a:pt x="17859" y="29051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1" name="任意多边形: 形状 110">
                <a:extLst>
                  <a:ext uri="{FF2B5EF4-FFF2-40B4-BE49-F238E27FC236}">
                    <a16:creationId xmlns:a16="http://schemas.microsoft.com/office/drawing/2014/main" id="{C3F321DF-6A5A-47A4-8AD8-FEBE9BFC6019}"/>
                  </a:ext>
                </a:extLst>
              </p:cNvPr>
              <p:cNvSpPr/>
              <p:nvPr/>
            </p:nvSpPr>
            <p:spPr>
              <a:xfrm>
                <a:off x="4995982" y="-21378"/>
                <a:ext cx="127203" cy="63601"/>
              </a:xfrm>
              <a:custGeom>
                <a:avLst/>
                <a:gdLst>
                  <a:gd name="connsiteX0" fmla="*/ 32861 w 57150"/>
                  <a:gd name="connsiteY0" fmla="*/ 21431 h 28575"/>
                  <a:gd name="connsiteX1" fmla="*/ 45244 w 57150"/>
                  <a:gd name="connsiteY1" fmla="*/ 17621 h 28575"/>
                  <a:gd name="connsiteX2" fmla="*/ 46196 w 57150"/>
                  <a:gd name="connsiteY2" fmla="*/ 17621 h 28575"/>
                  <a:gd name="connsiteX3" fmla="*/ 50006 w 57150"/>
                  <a:gd name="connsiteY3" fmla="*/ 14764 h 28575"/>
                  <a:gd name="connsiteX4" fmla="*/ 54769 w 57150"/>
                  <a:gd name="connsiteY4" fmla="*/ 7144 h 28575"/>
                  <a:gd name="connsiteX5" fmla="*/ 7144 w 57150"/>
                  <a:gd name="connsiteY5" fmla="*/ 7144 h 28575"/>
                  <a:gd name="connsiteX6" fmla="*/ 32861 w 57150"/>
                  <a:gd name="connsiteY6" fmla="*/ 2143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28575">
                    <a:moveTo>
                      <a:pt x="32861" y="21431"/>
                    </a:moveTo>
                    <a:cubicBezTo>
                      <a:pt x="36671" y="22384"/>
                      <a:pt x="41434" y="20479"/>
                      <a:pt x="45244" y="17621"/>
                    </a:cubicBezTo>
                    <a:cubicBezTo>
                      <a:pt x="45244" y="17621"/>
                      <a:pt x="45244" y="17621"/>
                      <a:pt x="46196" y="17621"/>
                    </a:cubicBezTo>
                    <a:cubicBezTo>
                      <a:pt x="47149" y="16669"/>
                      <a:pt x="49054" y="15716"/>
                      <a:pt x="50006" y="14764"/>
                    </a:cubicBezTo>
                    <a:cubicBezTo>
                      <a:pt x="51911" y="12859"/>
                      <a:pt x="53816" y="10001"/>
                      <a:pt x="54769" y="7144"/>
                    </a:cubicBezTo>
                    <a:lnTo>
                      <a:pt x="7144" y="7144"/>
                    </a:lnTo>
                    <a:cubicBezTo>
                      <a:pt x="11906" y="16669"/>
                      <a:pt x="23336" y="22384"/>
                      <a:pt x="32861" y="21431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E3BC726D-921D-4065-AB65-BB1E73004516}"/>
                </a:ext>
              </a:extLst>
            </p:cNvPr>
            <p:cNvSpPr/>
            <p:nvPr/>
          </p:nvSpPr>
          <p:spPr>
            <a:xfrm>
              <a:off x="326975" y="325154"/>
              <a:ext cx="11538050" cy="6207692"/>
            </a:xfrm>
            <a:custGeom>
              <a:avLst/>
              <a:gdLst>
                <a:gd name="connsiteX0" fmla="*/ 7144 w 4629150"/>
                <a:gd name="connsiteY0" fmla="*/ 7144 h 2647950"/>
                <a:gd name="connsiteX1" fmla="*/ 4622959 w 4629150"/>
                <a:gd name="connsiteY1" fmla="*/ 7144 h 2647950"/>
                <a:gd name="connsiteX2" fmla="*/ 4622959 w 4629150"/>
                <a:gd name="connsiteY2" fmla="*/ 2647474 h 2647950"/>
                <a:gd name="connsiteX3" fmla="*/ 7144 w 4629150"/>
                <a:gd name="connsiteY3" fmla="*/ 2647474 h 2647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9150" h="2647950">
                  <a:moveTo>
                    <a:pt x="7144" y="7144"/>
                  </a:moveTo>
                  <a:lnTo>
                    <a:pt x="4622959" y="7144"/>
                  </a:lnTo>
                  <a:lnTo>
                    <a:pt x="4622959" y="2647474"/>
                  </a:lnTo>
                  <a:lnTo>
                    <a:pt x="7144" y="264747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A0E6F55B-5911-4569-BF58-FE7AD9038F37}"/>
                </a:ext>
              </a:extLst>
            </p:cNvPr>
            <p:cNvGrpSpPr/>
            <p:nvPr/>
          </p:nvGrpSpPr>
          <p:grpSpPr>
            <a:xfrm>
              <a:off x="525153" y="807804"/>
              <a:ext cx="5171596" cy="5206594"/>
              <a:chOff x="2480629" y="807804"/>
              <a:chExt cx="5171596" cy="5206594"/>
            </a:xfrm>
          </p:grpSpPr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8C30D2B4-6EFB-48CA-BCBC-3F538C43706C}"/>
                  </a:ext>
                </a:extLst>
              </p:cNvPr>
              <p:cNvSpPr/>
              <p:nvPr/>
            </p:nvSpPr>
            <p:spPr>
              <a:xfrm>
                <a:off x="2614937" y="5454378"/>
                <a:ext cx="63601" cy="63601"/>
              </a:xfrm>
              <a:custGeom>
                <a:avLst/>
                <a:gdLst>
                  <a:gd name="connsiteX0" fmla="*/ 16774 w 28575"/>
                  <a:gd name="connsiteY0" fmla="*/ 22531 h 28575"/>
                  <a:gd name="connsiteX1" fmla="*/ 20584 w 28575"/>
                  <a:gd name="connsiteY1" fmla="*/ 21578 h 28575"/>
                  <a:gd name="connsiteX2" fmla="*/ 20584 w 28575"/>
                  <a:gd name="connsiteY2" fmla="*/ 8243 h 28575"/>
                  <a:gd name="connsiteX3" fmla="*/ 16774 w 28575"/>
                  <a:gd name="connsiteY3" fmla="*/ 7291 h 28575"/>
                  <a:gd name="connsiteX4" fmla="*/ 7249 w 28575"/>
                  <a:gd name="connsiteY4" fmla="*/ 14911 h 28575"/>
                  <a:gd name="connsiteX5" fmla="*/ 16774 w 28575"/>
                  <a:gd name="connsiteY5" fmla="*/ 2253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575" h="28575">
                    <a:moveTo>
                      <a:pt x="16774" y="22531"/>
                    </a:moveTo>
                    <a:cubicBezTo>
                      <a:pt x="17726" y="22531"/>
                      <a:pt x="18679" y="21578"/>
                      <a:pt x="20584" y="21578"/>
                    </a:cubicBezTo>
                    <a:cubicBezTo>
                      <a:pt x="27251" y="19673"/>
                      <a:pt x="27251" y="10148"/>
                      <a:pt x="20584" y="8243"/>
                    </a:cubicBezTo>
                    <a:cubicBezTo>
                      <a:pt x="19631" y="8243"/>
                      <a:pt x="18679" y="7291"/>
                      <a:pt x="16774" y="7291"/>
                    </a:cubicBezTo>
                    <a:cubicBezTo>
                      <a:pt x="12011" y="6338"/>
                      <a:pt x="7249" y="10148"/>
                      <a:pt x="7249" y="14911"/>
                    </a:cubicBezTo>
                    <a:cubicBezTo>
                      <a:pt x="6296" y="19673"/>
                      <a:pt x="12011" y="23483"/>
                      <a:pt x="16774" y="22531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BEE22FCA-ACB3-415E-88BC-038D59DEC911}"/>
                  </a:ext>
                </a:extLst>
              </p:cNvPr>
              <p:cNvSpPr/>
              <p:nvPr/>
            </p:nvSpPr>
            <p:spPr>
              <a:xfrm>
                <a:off x="2934767" y="5316901"/>
                <a:ext cx="63601" cy="63601"/>
              </a:xfrm>
              <a:custGeom>
                <a:avLst/>
                <a:gdLst>
                  <a:gd name="connsiteX0" fmla="*/ 15002 w 28575"/>
                  <a:gd name="connsiteY0" fmla="*/ 23336 h 28575"/>
                  <a:gd name="connsiteX1" fmla="*/ 15002 w 28575"/>
                  <a:gd name="connsiteY1" fmla="*/ 7144 h 28575"/>
                  <a:gd name="connsiteX2" fmla="*/ 15002 w 28575"/>
                  <a:gd name="connsiteY2" fmla="*/ 2333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5002" y="23336"/>
                    </a:moveTo>
                    <a:cubicBezTo>
                      <a:pt x="25479" y="23336"/>
                      <a:pt x="25479" y="7144"/>
                      <a:pt x="15002" y="7144"/>
                    </a:cubicBezTo>
                    <a:cubicBezTo>
                      <a:pt x="4524" y="7144"/>
                      <a:pt x="4524" y="23336"/>
                      <a:pt x="15002" y="23336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F84C4786-BCE8-4200-997A-CF3CB4B2F9E6}"/>
                  </a:ext>
                </a:extLst>
              </p:cNvPr>
              <p:cNvSpPr/>
              <p:nvPr/>
            </p:nvSpPr>
            <p:spPr>
              <a:xfrm>
                <a:off x="4959943" y="4925978"/>
                <a:ext cx="466410" cy="826818"/>
              </a:xfrm>
              <a:custGeom>
                <a:avLst/>
                <a:gdLst>
                  <a:gd name="connsiteX0" fmla="*/ 46196 w 209550"/>
                  <a:gd name="connsiteY0" fmla="*/ 274219 h 371475"/>
                  <a:gd name="connsiteX1" fmla="*/ 93821 w 209550"/>
                  <a:gd name="connsiteY1" fmla="*/ 205639 h 371475"/>
                  <a:gd name="connsiteX2" fmla="*/ 107156 w 209550"/>
                  <a:gd name="connsiteY2" fmla="*/ 160871 h 371475"/>
                  <a:gd name="connsiteX3" fmla="*/ 90011 w 209550"/>
                  <a:gd name="connsiteY3" fmla="*/ 176111 h 371475"/>
                  <a:gd name="connsiteX4" fmla="*/ 84296 w 209550"/>
                  <a:gd name="connsiteY4" fmla="*/ 175159 h 371475"/>
                  <a:gd name="connsiteX5" fmla="*/ 96679 w 209550"/>
                  <a:gd name="connsiteY5" fmla="*/ 153251 h 371475"/>
                  <a:gd name="connsiteX6" fmla="*/ 111919 w 209550"/>
                  <a:gd name="connsiteY6" fmla="*/ 142774 h 371475"/>
                  <a:gd name="connsiteX7" fmla="*/ 111919 w 209550"/>
                  <a:gd name="connsiteY7" fmla="*/ 142774 h 371475"/>
                  <a:gd name="connsiteX8" fmla="*/ 130016 w 209550"/>
                  <a:gd name="connsiteY8" fmla="*/ 119914 h 371475"/>
                  <a:gd name="connsiteX9" fmla="*/ 162401 w 209550"/>
                  <a:gd name="connsiteY9" fmla="*/ 104674 h 371475"/>
                  <a:gd name="connsiteX10" fmla="*/ 200501 w 209550"/>
                  <a:gd name="connsiteY10" fmla="*/ 24664 h 371475"/>
                  <a:gd name="connsiteX11" fmla="*/ 206216 w 209550"/>
                  <a:gd name="connsiteY11" fmla="*/ 8471 h 371475"/>
                  <a:gd name="connsiteX12" fmla="*/ 175736 w 209550"/>
                  <a:gd name="connsiteY12" fmla="*/ 9424 h 371475"/>
                  <a:gd name="connsiteX13" fmla="*/ 105251 w 209550"/>
                  <a:gd name="connsiteY13" fmla="*/ 121819 h 371475"/>
                  <a:gd name="connsiteX14" fmla="*/ 40481 w 209550"/>
                  <a:gd name="connsiteY14" fmla="*/ 154204 h 371475"/>
                  <a:gd name="connsiteX15" fmla="*/ 10001 w 209550"/>
                  <a:gd name="connsiteY15" fmla="*/ 271361 h 371475"/>
                  <a:gd name="connsiteX16" fmla="*/ 7144 w 209550"/>
                  <a:gd name="connsiteY16" fmla="*/ 303746 h 371475"/>
                  <a:gd name="connsiteX17" fmla="*/ 43339 w 209550"/>
                  <a:gd name="connsiteY17" fmla="*/ 363754 h 371475"/>
                  <a:gd name="connsiteX18" fmla="*/ 45244 w 209550"/>
                  <a:gd name="connsiteY18" fmla="*/ 366611 h 371475"/>
                  <a:gd name="connsiteX19" fmla="*/ 43339 w 209550"/>
                  <a:gd name="connsiteY19" fmla="*/ 346609 h 371475"/>
                  <a:gd name="connsiteX20" fmla="*/ 46196 w 209550"/>
                  <a:gd name="connsiteY20" fmla="*/ 274219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9550" h="371475">
                    <a:moveTo>
                      <a:pt x="46196" y="274219"/>
                    </a:moveTo>
                    <a:cubicBezTo>
                      <a:pt x="55721" y="247549"/>
                      <a:pt x="81439" y="230404"/>
                      <a:pt x="93821" y="205639"/>
                    </a:cubicBezTo>
                    <a:cubicBezTo>
                      <a:pt x="100489" y="192304"/>
                      <a:pt x="103346" y="176111"/>
                      <a:pt x="107156" y="160871"/>
                    </a:cubicBezTo>
                    <a:cubicBezTo>
                      <a:pt x="100489" y="164681"/>
                      <a:pt x="93821" y="170396"/>
                      <a:pt x="90011" y="176111"/>
                    </a:cubicBezTo>
                    <a:cubicBezTo>
                      <a:pt x="89059" y="178016"/>
                      <a:pt x="85249" y="178016"/>
                      <a:pt x="84296" y="175159"/>
                    </a:cubicBezTo>
                    <a:cubicBezTo>
                      <a:pt x="82391" y="167539"/>
                      <a:pt x="91916" y="158966"/>
                      <a:pt x="96679" y="153251"/>
                    </a:cubicBezTo>
                    <a:cubicBezTo>
                      <a:pt x="101441" y="148489"/>
                      <a:pt x="106204" y="145631"/>
                      <a:pt x="111919" y="142774"/>
                    </a:cubicBezTo>
                    <a:cubicBezTo>
                      <a:pt x="111919" y="142774"/>
                      <a:pt x="111919" y="142774"/>
                      <a:pt x="111919" y="142774"/>
                    </a:cubicBezTo>
                    <a:cubicBezTo>
                      <a:pt x="115729" y="134201"/>
                      <a:pt x="121444" y="125629"/>
                      <a:pt x="130016" y="119914"/>
                    </a:cubicBezTo>
                    <a:cubicBezTo>
                      <a:pt x="140494" y="113246"/>
                      <a:pt x="152876" y="111341"/>
                      <a:pt x="162401" y="104674"/>
                    </a:cubicBezTo>
                    <a:cubicBezTo>
                      <a:pt x="188119" y="89434"/>
                      <a:pt x="191929" y="54191"/>
                      <a:pt x="200501" y="24664"/>
                    </a:cubicBezTo>
                    <a:cubicBezTo>
                      <a:pt x="202406" y="18949"/>
                      <a:pt x="204311" y="13234"/>
                      <a:pt x="206216" y="8471"/>
                    </a:cubicBezTo>
                    <a:cubicBezTo>
                      <a:pt x="195739" y="6566"/>
                      <a:pt x="185261" y="6566"/>
                      <a:pt x="175736" y="9424"/>
                    </a:cubicBezTo>
                    <a:cubicBezTo>
                      <a:pt x="122396" y="22759"/>
                      <a:pt x="137636" y="90386"/>
                      <a:pt x="105251" y="121819"/>
                    </a:cubicBezTo>
                    <a:cubicBezTo>
                      <a:pt x="88106" y="138964"/>
                      <a:pt x="60484" y="139916"/>
                      <a:pt x="40481" y="154204"/>
                    </a:cubicBezTo>
                    <a:cubicBezTo>
                      <a:pt x="6191" y="178969"/>
                      <a:pt x="9049" y="229452"/>
                      <a:pt x="10001" y="271361"/>
                    </a:cubicBezTo>
                    <a:cubicBezTo>
                      <a:pt x="10001" y="281839"/>
                      <a:pt x="9049" y="293269"/>
                      <a:pt x="7144" y="303746"/>
                    </a:cubicBezTo>
                    <a:cubicBezTo>
                      <a:pt x="18574" y="323749"/>
                      <a:pt x="30956" y="343752"/>
                      <a:pt x="43339" y="363754"/>
                    </a:cubicBezTo>
                    <a:cubicBezTo>
                      <a:pt x="44291" y="364706"/>
                      <a:pt x="44291" y="365659"/>
                      <a:pt x="45244" y="366611"/>
                    </a:cubicBezTo>
                    <a:cubicBezTo>
                      <a:pt x="45244" y="359944"/>
                      <a:pt x="44291" y="353277"/>
                      <a:pt x="43339" y="346609"/>
                    </a:cubicBezTo>
                    <a:cubicBezTo>
                      <a:pt x="43339" y="323749"/>
                      <a:pt x="37624" y="298031"/>
                      <a:pt x="46196" y="274219"/>
                    </a:cubicBezTo>
                    <a:close/>
                  </a:path>
                </a:pathLst>
              </a:custGeom>
              <a:solidFill>
                <a:srgbClr val="D198A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7DBF738A-072F-4E2B-B537-EB595470C775}"/>
                  </a:ext>
                </a:extLst>
              </p:cNvPr>
              <p:cNvSpPr/>
              <p:nvPr/>
            </p:nvSpPr>
            <p:spPr>
              <a:xfrm>
                <a:off x="5039031" y="4933174"/>
                <a:ext cx="805618" cy="1081224"/>
              </a:xfrm>
              <a:custGeom>
                <a:avLst/>
                <a:gdLst>
                  <a:gd name="connsiteX0" fmla="*/ 172588 w 361950"/>
                  <a:gd name="connsiteY0" fmla="*/ 7144 h 485775"/>
                  <a:gd name="connsiteX1" fmla="*/ 166873 w 361950"/>
                  <a:gd name="connsiteY1" fmla="*/ 23336 h 485775"/>
                  <a:gd name="connsiteX2" fmla="*/ 128773 w 361950"/>
                  <a:gd name="connsiteY2" fmla="*/ 103346 h 485775"/>
                  <a:gd name="connsiteX3" fmla="*/ 96388 w 361950"/>
                  <a:gd name="connsiteY3" fmla="*/ 118586 h 485775"/>
                  <a:gd name="connsiteX4" fmla="*/ 78291 w 361950"/>
                  <a:gd name="connsiteY4" fmla="*/ 141446 h 485775"/>
                  <a:gd name="connsiteX5" fmla="*/ 92578 w 361950"/>
                  <a:gd name="connsiteY5" fmla="*/ 133826 h 485775"/>
                  <a:gd name="connsiteX6" fmla="*/ 97341 w 361950"/>
                  <a:gd name="connsiteY6" fmla="*/ 150019 h 485775"/>
                  <a:gd name="connsiteX7" fmla="*/ 72576 w 361950"/>
                  <a:gd name="connsiteY7" fmla="*/ 158591 h 485775"/>
                  <a:gd name="connsiteX8" fmla="*/ 59241 w 361950"/>
                  <a:gd name="connsiteY8" fmla="*/ 203359 h 485775"/>
                  <a:gd name="connsiteX9" fmla="*/ 11616 w 361950"/>
                  <a:gd name="connsiteY9" fmla="*/ 271939 h 485775"/>
                  <a:gd name="connsiteX10" fmla="*/ 12568 w 361950"/>
                  <a:gd name="connsiteY10" fmla="*/ 345281 h 485775"/>
                  <a:gd name="connsiteX11" fmla="*/ 14473 w 361950"/>
                  <a:gd name="connsiteY11" fmla="*/ 365284 h 485775"/>
                  <a:gd name="connsiteX12" fmla="*/ 173541 w 361950"/>
                  <a:gd name="connsiteY12" fmla="*/ 480536 h 485775"/>
                  <a:gd name="connsiteX13" fmla="*/ 292603 w 361950"/>
                  <a:gd name="connsiteY13" fmla="*/ 389096 h 485775"/>
                  <a:gd name="connsiteX14" fmla="*/ 351658 w 361950"/>
                  <a:gd name="connsiteY14" fmla="*/ 30956 h 485775"/>
                  <a:gd name="connsiteX15" fmla="*/ 312606 w 361950"/>
                  <a:gd name="connsiteY15" fmla="*/ 43339 h 485775"/>
                  <a:gd name="connsiteX16" fmla="*/ 172588 w 361950"/>
                  <a:gd name="connsiteY16" fmla="*/ 7144 h 485775"/>
                  <a:gd name="connsiteX17" fmla="*/ 160206 w 361950"/>
                  <a:gd name="connsiteY17" fmla="*/ 224314 h 485775"/>
                  <a:gd name="connsiteX18" fmla="*/ 128773 w 361950"/>
                  <a:gd name="connsiteY18" fmla="*/ 233839 h 485775"/>
                  <a:gd name="connsiteX19" fmla="*/ 78291 w 361950"/>
                  <a:gd name="connsiteY19" fmla="*/ 230981 h 485775"/>
                  <a:gd name="connsiteX20" fmla="*/ 78291 w 361950"/>
                  <a:gd name="connsiteY20" fmla="*/ 218599 h 485775"/>
                  <a:gd name="connsiteX21" fmla="*/ 152586 w 361950"/>
                  <a:gd name="connsiteY21" fmla="*/ 210979 h 485775"/>
                  <a:gd name="connsiteX22" fmla="*/ 160206 w 361950"/>
                  <a:gd name="connsiteY22" fmla="*/ 224314 h 485775"/>
                  <a:gd name="connsiteX23" fmla="*/ 295461 w 361950"/>
                  <a:gd name="connsiteY23" fmla="*/ 203359 h 485775"/>
                  <a:gd name="connsiteX24" fmla="*/ 235453 w 361950"/>
                  <a:gd name="connsiteY24" fmla="*/ 204311 h 485775"/>
                  <a:gd name="connsiteX25" fmla="*/ 241168 w 361950"/>
                  <a:gd name="connsiteY25" fmla="*/ 200501 h 485775"/>
                  <a:gd name="connsiteX26" fmla="*/ 271648 w 361950"/>
                  <a:gd name="connsiteY26" fmla="*/ 196691 h 485775"/>
                  <a:gd name="connsiteX27" fmla="*/ 294508 w 361950"/>
                  <a:gd name="connsiteY27" fmla="*/ 193834 h 485775"/>
                  <a:gd name="connsiteX28" fmla="*/ 295461 w 361950"/>
                  <a:gd name="connsiteY28" fmla="*/ 203359 h 485775"/>
                  <a:gd name="connsiteX29" fmla="*/ 301176 w 361950"/>
                  <a:gd name="connsiteY29" fmla="*/ 134779 h 485775"/>
                  <a:gd name="connsiteX30" fmla="*/ 283078 w 361950"/>
                  <a:gd name="connsiteY30" fmla="*/ 126206 h 485775"/>
                  <a:gd name="connsiteX31" fmla="*/ 261171 w 361950"/>
                  <a:gd name="connsiteY31" fmla="*/ 124301 h 485775"/>
                  <a:gd name="connsiteX32" fmla="*/ 260218 w 361950"/>
                  <a:gd name="connsiteY32" fmla="*/ 119539 h 485775"/>
                  <a:gd name="connsiteX33" fmla="*/ 283078 w 361950"/>
                  <a:gd name="connsiteY33" fmla="*/ 113824 h 485775"/>
                  <a:gd name="connsiteX34" fmla="*/ 304986 w 361950"/>
                  <a:gd name="connsiteY34" fmla="*/ 120491 h 485775"/>
                  <a:gd name="connsiteX35" fmla="*/ 301176 w 361950"/>
                  <a:gd name="connsiteY35" fmla="*/ 134779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61950" h="485775">
                    <a:moveTo>
                      <a:pt x="172588" y="7144"/>
                    </a:moveTo>
                    <a:cubicBezTo>
                      <a:pt x="170683" y="12859"/>
                      <a:pt x="167826" y="17621"/>
                      <a:pt x="166873" y="23336"/>
                    </a:cubicBezTo>
                    <a:cubicBezTo>
                      <a:pt x="158301" y="51911"/>
                      <a:pt x="154491" y="87154"/>
                      <a:pt x="128773" y="103346"/>
                    </a:cubicBezTo>
                    <a:cubicBezTo>
                      <a:pt x="118296" y="110014"/>
                      <a:pt x="105913" y="111919"/>
                      <a:pt x="96388" y="118586"/>
                    </a:cubicBezTo>
                    <a:cubicBezTo>
                      <a:pt x="87816" y="124301"/>
                      <a:pt x="82101" y="131921"/>
                      <a:pt x="78291" y="141446"/>
                    </a:cubicBezTo>
                    <a:cubicBezTo>
                      <a:pt x="83053" y="138589"/>
                      <a:pt x="87816" y="135731"/>
                      <a:pt x="92578" y="133826"/>
                    </a:cubicBezTo>
                    <a:cubicBezTo>
                      <a:pt x="103056" y="130016"/>
                      <a:pt x="107818" y="148114"/>
                      <a:pt x="97341" y="150019"/>
                    </a:cubicBezTo>
                    <a:cubicBezTo>
                      <a:pt x="88768" y="150971"/>
                      <a:pt x="80196" y="153829"/>
                      <a:pt x="72576" y="158591"/>
                    </a:cubicBezTo>
                    <a:cubicBezTo>
                      <a:pt x="68766" y="173831"/>
                      <a:pt x="65908" y="190024"/>
                      <a:pt x="59241" y="203359"/>
                    </a:cubicBezTo>
                    <a:cubicBezTo>
                      <a:pt x="46858" y="228124"/>
                      <a:pt x="21141" y="245269"/>
                      <a:pt x="11616" y="271939"/>
                    </a:cubicBezTo>
                    <a:cubicBezTo>
                      <a:pt x="3043" y="294799"/>
                      <a:pt x="8758" y="320516"/>
                      <a:pt x="12568" y="345281"/>
                    </a:cubicBezTo>
                    <a:cubicBezTo>
                      <a:pt x="13521" y="351949"/>
                      <a:pt x="14473" y="358616"/>
                      <a:pt x="14473" y="365284"/>
                    </a:cubicBezTo>
                    <a:cubicBezTo>
                      <a:pt x="48763" y="415766"/>
                      <a:pt x="104961" y="471964"/>
                      <a:pt x="173541" y="480536"/>
                    </a:cubicBezTo>
                    <a:cubicBezTo>
                      <a:pt x="237358" y="488156"/>
                      <a:pt x="268791" y="433864"/>
                      <a:pt x="292603" y="389096"/>
                    </a:cubicBezTo>
                    <a:cubicBezTo>
                      <a:pt x="350706" y="279559"/>
                      <a:pt x="371661" y="152876"/>
                      <a:pt x="351658" y="30956"/>
                    </a:cubicBezTo>
                    <a:cubicBezTo>
                      <a:pt x="339276" y="37624"/>
                      <a:pt x="325941" y="41434"/>
                      <a:pt x="312606" y="43339"/>
                    </a:cubicBezTo>
                    <a:cubicBezTo>
                      <a:pt x="264981" y="48101"/>
                      <a:pt x="216403" y="13811"/>
                      <a:pt x="172588" y="7144"/>
                    </a:cubicBezTo>
                    <a:close/>
                    <a:moveTo>
                      <a:pt x="160206" y="224314"/>
                    </a:moveTo>
                    <a:cubicBezTo>
                      <a:pt x="153538" y="230981"/>
                      <a:pt x="138298" y="233839"/>
                      <a:pt x="128773" y="233839"/>
                    </a:cubicBezTo>
                    <a:cubicBezTo>
                      <a:pt x="111628" y="233839"/>
                      <a:pt x="94483" y="231934"/>
                      <a:pt x="78291" y="230981"/>
                    </a:cubicBezTo>
                    <a:cubicBezTo>
                      <a:pt x="70671" y="230981"/>
                      <a:pt x="70671" y="218599"/>
                      <a:pt x="78291" y="218599"/>
                    </a:cubicBezTo>
                    <a:cubicBezTo>
                      <a:pt x="104008" y="217646"/>
                      <a:pt x="128773" y="217646"/>
                      <a:pt x="152586" y="210979"/>
                    </a:cubicBezTo>
                    <a:cubicBezTo>
                      <a:pt x="159253" y="209074"/>
                      <a:pt x="165921" y="219551"/>
                      <a:pt x="160206" y="224314"/>
                    </a:cubicBezTo>
                    <a:close/>
                    <a:moveTo>
                      <a:pt x="295461" y="203359"/>
                    </a:moveTo>
                    <a:cubicBezTo>
                      <a:pt x="288793" y="215741"/>
                      <a:pt x="233548" y="223361"/>
                      <a:pt x="235453" y="204311"/>
                    </a:cubicBezTo>
                    <a:cubicBezTo>
                      <a:pt x="235453" y="201454"/>
                      <a:pt x="239263" y="199549"/>
                      <a:pt x="241168" y="200501"/>
                    </a:cubicBezTo>
                    <a:cubicBezTo>
                      <a:pt x="250693" y="197644"/>
                      <a:pt x="262123" y="198596"/>
                      <a:pt x="271648" y="196691"/>
                    </a:cubicBezTo>
                    <a:cubicBezTo>
                      <a:pt x="278316" y="195739"/>
                      <a:pt x="288793" y="188119"/>
                      <a:pt x="294508" y="193834"/>
                    </a:cubicBezTo>
                    <a:cubicBezTo>
                      <a:pt x="296413" y="195739"/>
                      <a:pt x="296413" y="200501"/>
                      <a:pt x="295461" y="203359"/>
                    </a:cubicBezTo>
                    <a:close/>
                    <a:moveTo>
                      <a:pt x="301176" y="134779"/>
                    </a:moveTo>
                    <a:cubicBezTo>
                      <a:pt x="294508" y="133826"/>
                      <a:pt x="290698" y="127159"/>
                      <a:pt x="283078" y="126206"/>
                    </a:cubicBezTo>
                    <a:cubicBezTo>
                      <a:pt x="275458" y="125254"/>
                      <a:pt x="268791" y="124301"/>
                      <a:pt x="261171" y="124301"/>
                    </a:cubicBezTo>
                    <a:cubicBezTo>
                      <a:pt x="258313" y="124301"/>
                      <a:pt x="257361" y="120491"/>
                      <a:pt x="260218" y="119539"/>
                    </a:cubicBezTo>
                    <a:cubicBezTo>
                      <a:pt x="267838" y="115729"/>
                      <a:pt x="274506" y="114776"/>
                      <a:pt x="283078" y="113824"/>
                    </a:cubicBezTo>
                    <a:cubicBezTo>
                      <a:pt x="292603" y="112871"/>
                      <a:pt x="297366" y="117634"/>
                      <a:pt x="304986" y="120491"/>
                    </a:cubicBezTo>
                    <a:cubicBezTo>
                      <a:pt x="314511" y="123349"/>
                      <a:pt x="310701" y="136684"/>
                      <a:pt x="301176" y="134779"/>
                    </a:cubicBezTo>
                    <a:close/>
                  </a:path>
                </a:pathLst>
              </a:custGeom>
              <a:solidFill>
                <a:srgbClr val="E0A8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D2C1AC1C-8AFA-4A7C-BC8A-EB62E5C5EF7F}"/>
                  </a:ext>
                </a:extLst>
              </p:cNvPr>
              <p:cNvSpPr/>
              <p:nvPr/>
            </p:nvSpPr>
            <p:spPr>
              <a:xfrm>
                <a:off x="6424894" y="2330488"/>
                <a:ext cx="360408" cy="360408"/>
              </a:xfrm>
              <a:custGeom>
                <a:avLst/>
                <a:gdLst>
                  <a:gd name="connsiteX0" fmla="*/ 132874 w 161925"/>
                  <a:gd name="connsiteY0" fmla="*/ 122067 h 161925"/>
                  <a:gd name="connsiteX1" fmla="*/ 157639 w 161925"/>
                  <a:gd name="connsiteY1" fmla="*/ 51582 h 161925"/>
                  <a:gd name="connsiteX2" fmla="*/ 46196 w 161925"/>
                  <a:gd name="connsiteY2" fmla="*/ 7767 h 161925"/>
                  <a:gd name="connsiteX3" fmla="*/ 7144 w 161925"/>
                  <a:gd name="connsiteY3" fmla="*/ 10624 h 161925"/>
                  <a:gd name="connsiteX4" fmla="*/ 71914 w 161925"/>
                  <a:gd name="connsiteY4" fmla="*/ 155404 h 161925"/>
                  <a:gd name="connsiteX5" fmla="*/ 132874 w 161925"/>
                  <a:gd name="connsiteY5" fmla="*/ 122067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1925" h="161925">
                    <a:moveTo>
                      <a:pt x="132874" y="122067"/>
                    </a:moveTo>
                    <a:cubicBezTo>
                      <a:pt x="151924" y="103969"/>
                      <a:pt x="165259" y="76347"/>
                      <a:pt x="157639" y="51582"/>
                    </a:cubicBezTo>
                    <a:cubicBezTo>
                      <a:pt x="144304" y="10624"/>
                      <a:pt x="89059" y="4909"/>
                      <a:pt x="46196" y="7767"/>
                    </a:cubicBezTo>
                    <a:cubicBezTo>
                      <a:pt x="32861" y="8719"/>
                      <a:pt x="20479" y="9672"/>
                      <a:pt x="7144" y="10624"/>
                    </a:cubicBezTo>
                    <a:cubicBezTo>
                      <a:pt x="37624" y="55392"/>
                      <a:pt x="59531" y="103969"/>
                      <a:pt x="71914" y="155404"/>
                    </a:cubicBezTo>
                    <a:cubicBezTo>
                      <a:pt x="93821" y="148737"/>
                      <a:pt x="114776" y="138259"/>
                      <a:pt x="132874" y="122067"/>
                    </a:cubicBezTo>
                    <a:close/>
                  </a:path>
                </a:pathLst>
              </a:custGeom>
              <a:solidFill>
                <a:srgbClr val="2730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90AB1975-5A98-4714-BF21-86965F1D7E8F}"/>
                  </a:ext>
                </a:extLst>
              </p:cNvPr>
              <p:cNvSpPr/>
              <p:nvPr/>
            </p:nvSpPr>
            <p:spPr>
              <a:xfrm>
                <a:off x="6117489" y="2751644"/>
                <a:ext cx="190804" cy="63601"/>
              </a:xfrm>
              <a:custGeom>
                <a:avLst/>
                <a:gdLst>
                  <a:gd name="connsiteX0" fmla="*/ 83344 w 85725"/>
                  <a:gd name="connsiteY0" fmla="*/ 7144 h 28575"/>
                  <a:gd name="connsiteX1" fmla="*/ 7144 w 85725"/>
                  <a:gd name="connsiteY1" fmla="*/ 30004 h 28575"/>
                  <a:gd name="connsiteX2" fmla="*/ 83344 w 85725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25" h="28575">
                    <a:moveTo>
                      <a:pt x="83344" y="7144"/>
                    </a:moveTo>
                    <a:cubicBezTo>
                      <a:pt x="57626" y="14764"/>
                      <a:pt x="32861" y="22384"/>
                      <a:pt x="7144" y="30004"/>
                    </a:cubicBezTo>
                    <a:cubicBezTo>
                      <a:pt x="32861" y="22384"/>
                      <a:pt x="57626" y="14764"/>
                      <a:pt x="83344" y="7144"/>
                    </a:cubicBezTo>
                    <a:close/>
                  </a:path>
                </a:pathLst>
              </a:custGeom>
              <a:solidFill>
                <a:srgbClr val="2730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D58894B7-EA6C-42AA-9D8A-28E7820989A5}"/>
                  </a:ext>
                </a:extLst>
              </p:cNvPr>
              <p:cNvSpPr/>
              <p:nvPr/>
            </p:nvSpPr>
            <p:spPr>
              <a:xfrm>
                <a:off x="5303390" y="2804646"/>
                <a:ext cx="826819" cy="233205"/>
              </a:xfrm>
              <a:custGeom>
                <a:avLst/>
                <a:gdLst>
                  <a:gd name="connsiteX0" fmla="*/ 7144 w 371475"/>
                  <a:gd name="connsiteY0" fmla="*/ 98584 h 104775"/>
                  <a:gd name="connsiteX1" fmla="*/ 369094 w 371475"/>
                  <a:gd name="connsiteY1" fmla="*/ 7144 h 104775"/>
                  <a:gd name="connsiteX2" fmla="*/ 52864 w 371475"/>
                  <a:gd name="connsiteY2" fmla="*/ 89059 h 104775"/>
                  <a:gd name="connsiteX3" fmla="*/ 7144 w 371475"/>
                  <a:gd name="connsiteY3" fmla="*/ 98584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475" h="104775">
                    <a:moveTo>
                      <a:pt x="7144" y="98584"/>
                    </a:moveTo>
                    <a:cubicBezTo>
                      <a:pt x="129064" y="75724"/>
                      <a:pt x="250031" y="42386"/>
                      <a:pt x="369094" y="7144"/>
                    </a:cubicBezTo>
                    <a:cubicBezTo>
                      <a:pt x="264319" y="38576"/>
                      <a:pt x="159544" y="67151"/>
                      <a:pt x="52864" y="89059"/>
                    </a:cubicBezTo>
                    <a:cubicBezTo>
                      <a:pt x="38576" y="92869"/>
                      <a:pt x="23336" y="95726"/>
                      <a:pt x="7144" y="98584"/>
                    </a:cubicBezTo>
                    <a:close/>
                  </a:path>
                </a:pathLst>
              </a:custGeom>
              <a:solidFill>
                <a:srgbClr val="2730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39F4A24B-494B-4634-8AB2-BC238FFA655C}"/>
                  </a:ext>
                </a:extLst>
              </p:cNvPr>
              <p:cNvSpPr/>
              <p:nvPr/>
            </p:nvSpPr>
            <p:spPr>
              <a:xfrm>
                <a:off x="5142267" y="3031490"/>
                <a:ext cx="63601" cy="21200"/>
              </a:xfrm>
              <a:custGeom>
                <a:avLst/>
                <a:gdLst>
                  <a:gd name="connsiteX0" fmla="*/ 24289 w 28575"/>
                  <a:gd name="connsiteY0" fmla="*/ 7144 h 9525"/>
                  <a:gd name="connsiteX1" fmla="*/ 7144 w 28575"/>
                  <a:gd name="connsiteY1" fmla="*/ 10001 h 9525"/>
                  <a:gd name="connsiteX2" fmla="*/ 24289 w 2857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9525">
                    <a:moveTo>
                      <a:pt x="24289" y="7144"/>
                    </a:moveTo>
                    <a:cubicBezTo>
                      <a:pt x="18574" y="8096"/>
                      <a:pt x="12859" y="9049"/>
                      <a:pt x="7144" y="10001"/>
                    </a:cubicBezTo>
                    <a:cubicBezTo>
                      <a:pt x="12859" y="9049"/>
                      <a:pt x="18574" y="8096"/>
                      <a:pt x="24289" y="7144"/>
                    </a:cubicBezTo>
                    <a:close/>
                  </a:path>
                </a:pathLst>
              </a:custGeom>
              <a:solidFill>
                <a:srgbClr val="2730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B338685D-E643-4900-8C22-065FE0E9DC46}"/>
                  </a:ext>
                </a:extLst>
              </p:cNvPr>
              <p:cNvSpPr/>
              <p:nvPr/>
            </p:nvSpPr>
            <p:spPr>
              <a:xfrm>
                <a:off x="6318892" y="2730443"/>
                <a:ext cx="63601" cy="42401"/>
              </a:xfrm>
              <a:custGeom>
                <a:avLst/>
                <a:gdLst>
                  <a:gd name="connsiteX0" fmla="*/ 25241 w 28575"/>
                  <a:gd name="connsiteY0" fmla="*/ 7144 h 19050"/>
                  <a:gd name="connsiteX1" fmla="*/ 7144 w 28575"/>
                  <a:gd name="connsiteY1" fmla="*/ 12859 h 19050"/>
                  <a:gd name="connsiteX2" fmla="*/ 25241 w 28575"/>
                  <a:gd name="connsiteY2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19050">
                    <a:moveTo>
                      <a:pt x="25241" y="7144"/>
                    </a:moveTo>
                    <a:cubicBezTo>
                      <a:pt x="19526" y="9049"/>
                      <a:pt x="13811" y="10954"/>
                      <a:pt x="7144" y="12859"/>
                    </a:cubicBezTo>
                    <a:cubicBezTo>
                      <a:pt x="12859" y="10001"/>
                      <a:pt x="19526" y="8096"/>
                      <a:pt x="25241" y="7144"/>
                    </a:cubicBezTo>
                    <a:close/>
                  </a:path>
                </a:pathLst>
              </a:custGeom>
              <a:solidFill>
                <a:srgbClr val="2730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B185431B-1C0E-44D5-9FA3-195B5F0B652D}"/>
                  </a:ext>
                </a:extLst>
              </p:cNvPr>
              <p:cNvSpPr/>
              <p:nvPr/>
            </p:nvSpPr>
            <p:spPr>
              <a:xfrm>
                <a:off x="5053225" y="3046332"/>
                <a:ext cx="42401" cy="21200"/>
              </a:xfrm>
              <a:custGeom>
                <a:avLst/>
                <a:gdLst>
                  <a:gd name="connsiteX0" fmla="*/ 17621 w 19050"/>
                  <a:gd name="connsiteY0" fmla="*/ 7144 h 9525"/>
                  <a:gd name="connsiteX1" fmla="*/ 7144 w 19050"/>
                  <a:gd name="connsiteY1" fmla="*/ 9049 h 9525"/>
                  <a:gd name="connsiteX2" fmla="*/ 17621 w 19050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0" h="9525">
                    <a:moveTo>
                      <a:pt x="17621" y="7144"/>
                    </a:moveTo>
                    <a:cubicBezTo>
                      <a:pt x="13811" y="8096"/>
                      <a:pt x="10954" y="8096"/>
                      <a:pt x="7144" y="9049"/>
                    </a:cubicBezTo>
                    <a:cubicBezTo>
                      <a:pt x="10001" y="8096"/>
                      <a:pt x="13811" y="8096"/>
                      <a:pt x="17621" y="7144"/>
                    </a:cubicBezTo>
                    <a:close/>
                  </a:path>
                </a:pathLst>
              </a:custGeom>
              <a:solidFill>
                <a:srgbClr val="2730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E35A7932-DEF6-44F9-AA5D-17CB9633F2DD}"/>
                  </a:ext>
                </a:extLst>
              </p:cNvPr>
              <p:cNvSpPr/>
              <p:nvPr/>
            </p:nvSpPr>
            <p:spPr>
              <a:xfrm>
                <a:off x="5214348" y="3010290"/>
                <a:ext cx="106002" cy="42401"/>
              </a:xfrm>
              <a:custGeom>
                <a:avLst/>
                <a:gdLst>
                  <a:gd name="connsiteX0" fmla="*/ 42386 w 47625"/>
                  <a:gd name="connsiteY0" fmla="*/ 7144 h 19050"/>
                  <a:gd name="connsiteX1" fmla="*/ 7144 w 47625"/>
                  <a:gd name="connsiteY1" fmla="*/ 13811 h 19050"/>
                  <a:gd name="connsiteX2" fmla="*/ 42386 w 47625"/>
                  <a:gd name="connsiteY2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" h="19050">
                    <a:moveTo>
                      <a:pt x="42386" y="7144"/>
                    </a:moveTo>
                    <a:cubicBezTo>
                      <a:pt x="30956" y="9049"/>
                      <a:pt x="18574" y="11906"/>
                      <a:pt x="7144" y="13811"/>
                    </a:cubicBezTo>
                    <a:cubicBezTo>
                      <a:pt x="18574" y="11906"/>
                      <a:pt x="30956" y="10001"/>
                      <a:pt x="42386" y="7144"/>
                    </a:cubicBezTo>
                    <a:close/>
                  </a:path>
                </a:pathLst>
              </a:custGeom>
              <a:solidFill>
                <a:srgbClr val="2730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B8523A79-3DBE-4CD1-ABC0-15279751B61C}"/>
                  </a:ext>
                </a:extLst>
              </p:cNvPr>
              <p:cNvSpPr/>
              <p:nvPr/>
            </p:nvSpPr>
            <p:spPr>
              <a:xfrm>
                <a:off x="4402734" y="2745285"/>
                <a:ext cx="445210" cy="360408"/>
              </a:xfrm>
              <a:custGeom>
                <a:avLst/>
                <a:gdLst>
                  <a:gd name="connsiteX0" fmla="*/ 185098 w 200025"/>
                  <a:gd name="connsiteY0" fmla="*/ 7144 h 161925"/>
                  <a:gd name="connsiteX1" fmla="*/ 118423 w 200025"/>
                  <a:gd name="connsiteY1" fmla="*/ 34766 h 161925"/>
                  <a:gd name="connsiteX2" fmla="*/ 17458 w 200025"/>
                  <a:gd name="connsiteY2" fmla="*/ 103346 h 161925"/>
                  <a:gd name="connsiteX3" fmla="*/ 8885 w 200025"/>
                  <a:gd name="connsiteY3" fmla="*/ 140494 h 161925"/>
                  <a:gd name="connsiteX4" fmla="*/ 57463 w 200025"/>
                  <a:gd name="connsiteY4" fmla="*/ 161449 h 161925"/>
                  <a:gd name="connsiteX5" fmla="*/ 197480 w 200025"/>
                  <a:gd name="connsiteY5" fmla="*/ 156686 h 161925"/>
                  <a:gd name="connsiteX6" fmla="*/ 184145 w 200025"/>
                  <a:gd name="connsiteY6" fmla="*/ 54769 h 161925"/>
                  <a:gd name="connsiteX7" fmla="*/ 185098 w 200025"/>
                  <a:gd name="connsiteY7" fmla="*/ 7144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0025" h="161925">
                    <a:moveTo>
                      <a:pt x="185098" y="7144"/>
                    </a:moveTo>
                    <a:cubicBezTo>
                      <a:pt x="163190" y="15716"/>
                      <a:pt x="140330" y="25241"/>
                      <a:pt x="118423" y="34766"/>
                    </a:cubicBezTo>
                    <a:cubicBezTo>
                      <a:pt x="80323" y="50959"/>
                      <a:pt x="41270" y="70009"/>
                      <a:pt x="17458" y="103346"/>
                    </a:cubicBezTo>
                    <a:cubicBezTo>
                      <a:pt x="9838" y="113824"/>
                      <a:pt x="4123" y="128111"/>
                      <a:pt x="8885" y="140494"/>
                    </a:cubicBezTo>
                    <a:cubicBezTo>
                      <a:pt x="15553" y="157639"/>
                      <a:pt x="38413" y="161449"/>
                      <a:pt x="57463" y="161449"/>
                    </a:cubicBezTo>
                    <a:cubicBezTo>
                      <a:pt x="104135" y="161449"/>
                      <a:pt x="150808" y="160496"/>
                      <a:pt x="197480" y="156686"/>
                    </a:cubicBezTo>
                    <a:cubicBezTo>
                      <a:pt x="188908" y="123349"/>
                      <a:pt x="185098" y="89059"/>
                      <a:pt x="184145" y="54769"/>
                    </a:cubicBezTo>
                    <a:cubicBezTo>
                      <a:pt x="183193" y="38576"/>
                      <a:pt x="184145" y="22384"/>
                      <a:pt x="185098" y="7144"/>
                    </a:cubicBezTo>
                    <a:close/>
                  </a:path>
                </a:pathLst>
              </a:custGeom>
              <a:solidFill>
                <a:srgbClr val="2730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E51826B7-A773-4E4A-ADEE-69BBED836043}"/>
                  </a:ext>
                </a:extLst>
              </p:cNvPr>
              <p:cNvSpPr/>
              <p:nvPr/>
            </p:nvSpPr>
            <p:spPr>
              <a:xfrm>
                <a:off x="2480629" y="807804"/>
                <a:ext cx="4621703" cy="5109314"/>
              </a:xfrm>
              <a:custGeom>
                <a:avLst/>
                <a:gdLst>
                  <a:gd name="connsiteX0" fmla="*/ 1628738 w 2076450"/>
                  <a:gd name="connsiteY0" fmla="*/ 1234807 h 2295525"/>
                  <a:gd name="connsiteX1" fmla="*/ 1302983 w 2076450"/>
                  <a:gd name="connsiteY1" fmla="*/ 1244332 h 2295525"/>
                  <a:gd name="connsiteX2" fmla="*/ 1258215 w 2076450"/>
                  <a:gd name="connsiteY2" fmla="*/ 1228140 h 2295525"/>
                  <a:gd name="connsiteX3" fmla="*/ 1201065 w 2076450"/>
                  <a:gd name="connsiteY3" fmla="*/ 1199565 h 2295525"/>
                  <a:gd name="connsiteX4" fmla="*/ 787680 w 2076450"/>
                  <a:gd name="connsiteY4" fmla="*/ 1250047 h 2295525"/>
                  <a:gd name="connsiteX5" fmla="*/ 652425 w 2076450"/>
                  <a:gd name="connsiteY5" fmla="*/ 1227187 h 2295525"/>
                  <a:gd name="connsiteX6" fmla="*/ 577178 w 2076450"/>
                  <a:gd name="connsiteY6" fmla="*/ 1120507 h 2295525"/>
                  <a:gd name="connsiteX7" fmla="*/ 615278 w 2076450"/>
                  <a:gd name="connsiteY7" fmla="*/ 1030972 h 2295525"/>
                  <a:gd name="connsiteX8" fmla="*/ 773393 w 2076450"/>
                  <a:gd name="connsiteY8" fmla="*/ 895717 h 2295525"/>
                  <a:gd name="connsiteX9" fmla="*/ 822923 w 2076450"/>
                  <a:gd name="connsiteY9" fmla="*/ 869047 h 2295525"/>
                  <a:gd name="connsiteX10" fmla="*/ 1050570 w 2076450"/>
                  <a:gd name="connsiteY10" fmla="*/ 790942 h 2295525"/>
                  <a:gd name="connsiteX11" fmla="*/ 1062000 w 2076450"/>
                  <a:gd name="connsiteY11" fmla="*/ 787132 h 2295525"/>
                  <a:gd name="connsiteX12" fmla="*/ 1142010 w 2076450"/>
                  <a:gd name="connsiteY12" fmla="*/ 628065 h 2295525"/>
                  <a:gd name="connsiteX13" fmla="*/ 1622070 w 2076450"/>
                  <a:gd name="connsiteY13" fmla="*/ 551865 h 2295525"/>
                  <a:gd name="connsiteX14" fmla="*/ 1666838 w 2076450"/>
                  <a:gd name="connsiteY14" fmla="*/ 577582 h 2295525"/>
                  <a:gd name="connsiteX15" fmla="*/ 1706843 w 2076450"/>
                  <a:gd name="connsiteY15" fmla="*/ 609967 h 2295525"/>
                  <a:gd name="connsiteX16" fmla="*/ 1789710 w 2076450"/>
                  <a:gd name="connsiteY16" fmla="*/ 597584 h 2295525"/>
                  <a:gd name="connsiteX17" fmla="*/ 2053553 w 2076450"/>
                  <a:gd name="connsiteY17" fmla="*/ 569962 h 2295525"/>
                  <a:gd name="connsiteX18" fmla="*/ 2070698 w 2076450"/>
                  <a:gd name="connsiteY18" fmla="*/ 456614 h 2295525"/>
                  <a:gd name="connsiteX19" fmla="*/ 2020215 w 2076450"/>
                  <a:gd name="connsiteY19" fmla="*/ 333742 h 2295525"/>
                  <a:gd name="connsiteX20" fmla="*/ 2020215 w 2076450"/>
                  <a:gd name="connsiteY20" fmla="*/ 334694 h 2295525"/>
                  <a:gd name="connsiteX21" fmla="*/ 1967828 w 2076450"/>
                  <a:gd name="connsiteY21" fmla="*/ 410894 h 2295525"/>
                  <a:gd name="connsiteX22" fmla="*/ 1863053 w 2076450"/>
                  <a:gd name="connsiteY22" fmla="*/ 434707 h 2295525"/>
                  <a:gd name="connsiteX23" fmla="*/ 1781138 w 2076450"/>
                  <a:gd name="connsiteY23" fmla="*/ 390892 h 2295525"/>
                  <a:gd name="connsiteX24" fmla="*/ 1763993 w 2076450"/>
                  <a:gd name="connsiteY24" fmla="*/ 318502 h 2295525"/>
                  <a:gd name="connsiteX25" fmla="*/ 1769708 w 2076450"/>
                  <a:gd name="connsiteY25" fmla="*/ 272782 h 2295525"/>
                  <a:gd name="connsiteX26" fmla="*/ 1802093 w 2076450"/>
                  <a:gd name="connsiteY26" fmla="*/ 208964 h 2295525"/>
                  <a:gd name="connsiteX27" fmla="*/ 1829715 w 2076450"/>
                  <a:gd name="connsiteY27" fmla="*/ 187057 h 2295525"/>
                  <a:gd name="connsiteX28" fmla="*/ 1826858 w 2076450"/>
                  <a:gd name="connsiteY28" fmla="*/ 185152 h 2295525"/>
                  <a:gd name="connsiteX29" fmla="*/ 1752563 w 2076450"/>
                  <a:gd name="connsiteY29" fmla="*/ 160387 h 2295525"/>
                  <a:gd name="connsiteX30" fmla="*/ 1693508 w 2076450"/>
                  <a:gd name="connsiteY30" fmla="*/ 168959 h 2295525"/>
                  <a:gd name="connsiteX31" fmla="*/ 1451573 w 2076450"/>
                  <a:gd name="connsiteY31" fmla="*/ 98474 h 2295525"/>
                  <a:gd name="connsiteX32" fmla="*/ 921982 w 2076450"/>
                  <a:gd name="connsiteY32" fmla="*/ 13702 h 2295525"/>
                  <a:gd name="connsiteX33" fmla="*/ 629565 w 2076450"/>
                  <a:gd name="connsiteY33" fmla="*/ 187057 h 2295525"/>
                  <a:gd name="connsiteX34" fmla="*/ 602895 w 2076450"/>
                  <a:gd name="connsiteY34" fmla="*/ 281354 h 2295525"/>
                  <a:gd name="connsiteX35" fmla="*/ 628613 w 2076450"/>
                  <a:gd name="connsiteY35" fmla="*/ 301357 h 2295525"/>
                  <a:gd name="connsiteX36" fmla="*/ 709575 w 2076450"/>
                  <a:gd name="connsiteY36" fmla="*/ 437564 h 2295525"/>
                  <a:gd name="connsiteX37" fmla="*/ 725768 w 2076450"/>
                  <a:gd name="connsiteY37" fmla="*/ 555674 h 2295525"/>
                  <a:gd name="connsiteX38" fmla="*/ 721005 w 2076450"/>
                  <a:gd name="connsiteY38" fmla="*/ 587107 h 2295525"/>
                  <a:gd name="connsiteX39" fmla="*/ 606705 w 2076450"/>
                  <a:gd name="connsiteY39" fmla="*/ 753794 h 2295525"/>
                  <a:gd name="connsiteX40" fmla="*/ 378105 w 2076450"/>
                  <a:gd name="connsiteY40" fmla="*/ 806182 h 2295525"/>
                  <a:gd name="connsiteX41" fmla="*/ 199035 w 2076450"/>
                  <a:gd name="connsiteY41" fmla="*/ 710932 h 2295525"/>
                  <a:gd name="connsiteX42" fmla="*/ 161888 w 2076450"/>
                  <a:gd name="connsiteY42" fmla="*/ 553769 h 2295525"/>
                  <a:gd name="connsiteX43" fmla="*/ 168555 w 2076450"/>
                  <a:gd name="connsiteY43" fmla="*/ 480427 h 2295525"/>
                  <a:gd name="connsiteX44" fmla="*/ 13298 w 2076450"/>
                  <a:gd name="connsiteY44" fmla="*/ 733792 h 2295525"/>
                  <a:gd name="connsiteX45" fmla="*/ 68543 w 2076450"/>
                  <a:gd name="connsiteY45" fmla="*/ 840472 h 2295525"/>
                  <a:gd name="connsiteX46" fmla="*/ 76163 w 2076450"/>
                  <a:gd name="connsiteY46" fmla="*/ 955724 h 2295525"/>
                  <a:gd name="connsiteX47" fmla="*/ 48540 w 2076450"/>
                  <a:gd name="connsiteY47" fmla="*/ 989062 h 2295525"/>
                  <a:gd name="connsiteX48" fmla="*/ 47587 w 2076450"/>
                  <a:gd name="connsiteY48" fmla="*/ 1193849 h 2295525"/>
                  <a:gd name="connsiteX49" fmla="*/ 88545 w 2076450"/>
                  <a:gd name="connsiteY49" fmla="*/ 1250999 h 2295525"/>
                  <a:gd name="connsiteX50" fmla="*/ 100927 w 2076450"/>
                  <a:gd name="connsiteY50" fmla="*/ 1235760 h 2295525"/>
                  <a:gd name="connsiteX51" fmla="*/ 194273 w 2076450"/>
                  <a:gd name="connsiteY51" fmla="*/ 1198612 h 2295525"/>
                  <a:gd name="connsiteX52" fmla="*/ 228563 w 2076450"/>
                  <a:gd name="connsiteY52" fmla="*/ 1203374 h 2295525"/>
                  <a:gd name="connsiteX53" fmla="*/ 230468 w 2076450"/>
                  <a:gd name="connsiteY53" fmla="*/ 1191945 h 2295525"/>
                  <a:gd name="connsiteX54" fmla="*/ 235230 w 2076450"/>
                  <a:gd name="connsiteY54" fmla="*/ 1186229 h 2295525"/>
                  <a:gd name="connsiteX55" fmla="*/ 258090 w 2076450"/>
                  <a:gd name="connsiteY55" fmla="*/ 1185277 h 2295525"/>
                  <a:gd name="connsiteX56" fmla="*/ 262852 w 2076450"/>
                  <a:gd name="connsiteY56" fmla="*/ 1208137 h 2295525"/>
                  <a:gd name="connsiteX57" fmla="*/ 259995 w 2076450"/>
                  <a:gd name="connsiteY57" fmla="*/ 1212899 h 2295525"/>
                  <a:gd name="connsiteX58" fmla="*/ 290475 w 2076450"/>
                  <a:gd name="connsiteY58" fmla="*/ 1230997 h 2295525"/>
                  <a:gd name="connsiteX59" fmla="*/ 330480 w 2076450"/>
                  <a:gd name="connsiteY59" fmla="*/ 1297672 h 2295525"/>
                  <a:gd name="connsiteX60" fmla="*/ 338100 w 2076450"/>
                  <a:gd name="connsiteY60" fmla="*/ 1355774 h 2295525"/>
                  <a:gd name="connsiteX61" fmla="*/ 336195 w 2076450"/>
                  <a:gd name="connsiteY61" fmla="*/ 1371015 h 2295525"/>
                  <a:gd name="connsiteX62" fmla="*/ 282855 w 2076450"/>
                  <a:gd name="connsiteY62" fmla="*/ 1451024 h 2295525"/>
                  <a:gd name="connsiteX63" fmla="*/ 319050 w 2076450"/>
                  <a:gd name="connsiteY63" fmla="*/ 1528177 h 2295525"/>
                  <a:gd name="connsiteX64" fmla="*/ 317145 w 2076450"/>
                  <a:gd name="connsiteY64" fmla="*/ 1571992 h 2295525"/>
                  <a:gd name="connsiteX65" fmla="*/ 276188 w 2076450"/>
                  <a:gd name="connsiteY65" fmla="*/ 1603424 h 2295525"/>
                  <a:gd name="connsiteX66" fmla="*/ 292380 w 2076450"/>
                  <a:gd name="connsiteY66" fmla="*/ 1739632 h 2295525"/>
                  <a:gd name="connsiteX67" fmla="*/ 436208 w 2076450"/>
                  <a:gd name="connsiteY67" fmla="*/ 1801545 h 2295525"/>
                  <a:gd name="connsiteX68" fmla="*/ 447638 w 2076450"/>
                  <a:gd name="connsiteY68" fmla="*/ 1806307 h 2295525"/>
                  <a:gd name="connsiteX69" fmla="*/ 447638 w 2076450"/>
                  <a:gd name="connsiteY69" fmla="*/ 1806307 h 2295525"/>
                  <a:gd name="connsiteX70" fmla="*/ 476213 w 2076450"/>
                  <a:gd name="connsiteY70" fmla="*/ 1726297 h 2295525"/>
                  <a:gd name="connsiteX71" fmla="*/ 551460 w 2076450"/>
                  <a:gd name="connsiteY71" fmla="*/ 1629142 h 2295525"/>
                  <a:gd name="connsiteX72" fmla="*/ 681953 w 2076450"/>
                  <a:gd name="connsiteY72" fmla="*/ 1631047 h 2295525"/>
                  <a:gd name="connsiteX73" fmla="*/ 613373 w 2076450"/>
                  <a:gd name="connsiteY73" fmla="*/ 1845360 h 2295525"/>
                  <a:gd name="connsiteX74" fmla="*/ 695288 w 2076450"/>
                  <a:gd name="connsiteY74" fmla="*/ 1976804 h 2295525"/>
                  <a:gd name="connsiteX75" fmla="*/ 824828 w 2076450"/>
                  <a:gd name="connsiteY75" fmla="*/ 1970137 h 2295525"/>
                  <a:gd name="connsiteX76" fmla="*/ 839115 w 2076450"/>
                  <a:gd name="connsiteY76" fmla="*/ 1962517 h 2295525"/>
                  <a:gd name="connsiteX77" fmla="*/ 932460 w 2076450"/>
                  <a:gd name="connsiteY77" fmla="*/ 1890127 h 2295525"/>
                  <a:gd name="connsiteX78" fmla="*/ 873405 w 2076450"/>
                  <a:gd name="connsiteY78" fmla="*/ 2050147 h 2295525"/>
                  <a:gd name="connsiteX79" fmla="*/ 715290 w 2076450"/>
                  <a:gd name="connsiteY79" fmla="*/ 2126347 h 2295525"/>
                  <a:gd name="connsiteX80" fmla="*/ 680048 w 2076450"/>
                  <a:gd name="connsiteY80" fmla="*/ 2131110 h 2295525"/>
                  <a:gd name="connsiteX81" fmla="*/ 714338 w 2076450"/>
                  <a:gd name="connsiteY81" fmla="*/ 2190164 h 2295525"/>
                  <a:gd name="connsiteX82" fmla="*/ 910553 w 2076450"/>
                  <a:gd name="connsiteY82" fmla="*/ 2290177 h 2295525"/>
                  <a:gd name="connsiteX83" fmla="*/ 962940 w 2076450"/>
                  <a:gd name="connsiteY83" fmla="*/ 2272080 h 2295525"/>
                  <a:gd name="connsiteX84" fmla="*/ 1008660 w 2076450"/>
                  <a:gd name="connsiteY84" fmla="*/ 2222550 h 2295525"/>
                  <a:gd name="connsiteX85" fmla="*/ 1071525 w 2076450"/>
                  <a:gd name="connsiteY85" fmla="*/ 2223502 h 2295525"/>
                  <a:gd name="connsiteX86" fmla="*/ 1124865 w 2076450"/>
                  <a:gd name="connsiteY86" fmla="*/ 2155875 h 2295525"/>
                  <a:gd name="connsiteX87" fmla="*/ 1127723 w 2076450"/>
                  <a:gd name="connsiteY87" fmla="*/ 2123489 h 2295525"/>
                  <a:gd name="connsiteX88" fmla="*/ 1158203 w 2076450"/>
                  <a:gd name="connsiteY88" fmla="*/ 2006332 h 2295525"/>
                  <a:gd name="connsiteX89" fmla="*/ 1222973 w 2076450"/>
                  <a:gd name="connsiteY89" fmla="*/ 1973947 h 2295525"/>
                  <a:gd name="connsiteX90" fmla="*/ 1293458 w 2076450"/>
                  <a:gd name="connsiteY90" fmla="*/ 1861552 h 2295525"/>
                  <a:gd name="connsiteX91" fmla="*/ 1323938 w 2076450"/>
                  <a:gd name="connsiteY91" fmla="*/ 1860599 h 2295525"/>
                  <a:gd name="connsiteX92" fmla="*/ 1463003 w 2076450"/>
                  <a:gd name="connsiteY92" fmla="*/ 1895842 h 2295525"/>
                  <a:gd name="connsiteX93" fmla="*/ 1502055 w 2076450"/>
                  <a:gd name="connsiteY93" fmla="*/ 1883460 h 2295525"/>
                  <a:gd name="connsiteX94" fmla="*/ 1559205 w 2076450"/>
                  <a:gd name="connsiteY94" fmla="*/ 1817737 h 2295525"/>
                  <a:gd name="connsiteX95" fmla="*/ 1606830 w 2076450"/>
                  <a:gd name="connsiteY95" fmla="*/ 1772970 h 2295525"/>
                  <a:gd name="connsiteX96" fmla="*/ 1673505 w 2076450"/>
                  <a:gd name="connsiteY96" fmla="*/ 1744395 h 2295525"/>
                  <a:gd name="connsiteX97" fmla="*/ 1713510 w 2076450"/>
                  <a:gd name="connsiteY97" fmla="*/ 1694865 h 2295525"/>
                  <a:gd name="connsiteX98" fmla="*/ 1894485 w 2076450"/>
                  <a:gd name="connsiteY98" fmla="*/ 1556752 h 2295525"/>
                  <a:gd name="connsiteX99" fmla="*/ 1928775 w 2076450"/>
                  <a:gd name="connsiteY99" fmla="*/ 1518652 h 2295525"/>
                  <a:gd name="connsiteX100" fmla="*/ 1891628 w 2076450"/>
                  <a:gd name="connsiteY100" fmla="*/ 1495792 h 2295525"/>
                  <a:gd name="connsiteX101" fmla="*/ 1882103 w 2076450"/>
                  <a:gd name="connsiteY101" fmla="*/ 1455787 h 2295525"/>
                  <a:gd name="connsiteX102" fmla="*/ 1884960 w 2076450"/>
                  <a:gd name="connsiteY102" fmla="*/ 1430070 h 2295525"/>
                  <a:gd name="connsiteX103" fmla="*/ 1903058 w 2076450"/>
                  <a:gd name="connsiteY103" fmla="*/ 1394827 h 2295525"/>
                  <a:gd name="connsiteX104" fmla="*/ 1949730 w 2076450"/>
                  <a:gd name="connsiteY104" fmla="*/ 1375777 h 2295525"/>
                  <a:gd name="connsiteX105" fmla="*/ 1936395 w 2076450"/>
                  <a:gd name="connsiteY105" fmla="*/ 1357679 h 2295525"/>
                  <a:gd name="connsiteX106" fmla="*/ 1863053 w 2076450"/>
                  <a:gd name="connsiteY106" fmla="*/ 1295767 h 2295525"/>
                  <a:gd name="connsiteX107" fmla="*/ 1857338 w 2076450"/>
                  <a:gd name="connsiteY107" fmla="*/ 1254810 h 2295525"/>
                  <a:gd name="connsiteX108" fmla="*/ 1900200 w 2076450"/>
                  <a:gd name="connsiteY108" fmla="*/ 1228140 h 2295525"/>
                  <a:gd name="connsiteX109" fmla="*/ 2013548 w 2076450"/>
                  <a:gd name="connsiteY109" fmla="*/ 1036687 h 2295525"/>
                  <a:gd name="connsiteX110" fmla="*/ 2004023 w 2076450"/>
                  <a:gd name="connsiteY110" fmla="*/ 970012 h 2295525"/>
                  <a:gd name="connsiteX111" fmla="*/ 1828763 w 2076450"/>
                  <a:gd name="connsiteY111" fmla="*/ 1037640 h 2295525"/>
                  <a:gd name="connsiteX112" fmla="*/ 1628738 w 2076450"/>
                  <a:gd name="connsiteY112" fmla="*/ 1234807 h 2295525"/>
                  <a:gd name="connsiteX113" fmla="*/ 1827810 w 2076450"/>
                  <a:gd name="connsiteY113" fmla="*/ 445184 h 2295525"/>
                  <a:gd name="connsiteX114" fmla="*/ 1827810 w 2076450"/>
                  <a:gd name="connsiteY114" fmla="*/ 467092 h 2295525"/>
                  <a:gd name="connsiteX115" fmla="*/ 1827810 w 2076450"/>
                  <a:gd name="connsiteY115" fmla="*/ 445184 h 2295525"/>
                  <a:gd name="connsiteX116" fmla="*/ 1634453 w 2076450"/>
                  <a:gd name="connsiteY116" fmla="*/ 323264 h 2295525"/>
                  <a:gd name="connsiteX117" fmla="*/ 1634453 w 2076450"/>
                  <a:gd name="connsiteY117" fmla="*/ 346124 h 2295525"/>
                  <a:gd name="connsiteX118" fmla="*/ 1634453 w 2076450"/>
                  <a:gd name="connsiteY118" fmla="*/ 323264 h 2295525"/>
                  <a:gd name="connsiteX119" fmla="*/ 1562063 w 2076450"/>
                  <a:gd name="connsiteY119" fmla="*/ 202297 h 2295525"/>
                  <a:gd name="connsiteX120" fmla="*/ 1562063 w 2076450"/>
                  <a:gd name="connsiteY120" fmla="*/ 218489 h 2295525"/>
                  <a:gd name="connsiteX121" fmla="*/ 1562063 w 2076450"/>
                  <a:gd name="connsiteY121" fmla="*/ 202297 h 2295525"/>
                  <a:gd name="connsiteX122" fmla="*/ 1448715 w 2076450"/>
                  <a:gd name="connsiteY122" fmla="*/ 377557 h 2295525"/>
                  <a:gd name="connsiteX123" fmla="*/ 1448715 w 2076450"/>
                  <a:gd name="connsiteY123" fmla="*/ 397559 h 2295525"/>
                  <a:gd name="connsiteX124" fmla="*/ 1448715 w 2076450"/>
                  <a:gd name="connsiteY124" fmla="*/ 377557 h 2295525"/>
                  <a:gd name="connsiteX125" fmla="*/ 995325 w 2076450"/>
                  <a:gd name="connsiteY125" fmla="*/ 591869 h 2295525"/>
                  <a:gd name="connsiteX126" fmla="*/ 958178 w 2076450"/>
                  <a:gd name="connsiteY126" fmla="*/ 591869 h 2295525"/>
                  <a:gd name="connsiteX127" fmla="*/ 954368 w 2076450"/>
                  <a:gd name="connsiteY127" fmla="*/ 579487 h 2295525"/>
                  <a:gd name="connsiteX128" fmla="*/ 957225 w 2076450"/>
                  <a:gd name="connsiteY128" fmla="*/ 567104 h 2295525"/>
                  <a:gd name="connsiteX129" fmla="*/ 975323 w 2076450"/>
                  <a:gd name="connsiteY129" fmla="*/ 556627 h 2295525"/>
                  <a:gd name="connsiteX130" fmla="*/ 993420 w 2076450"/>
                  <a:gd name="connsiteY130" fmla="*/ 567104 h 2295525"/>
                  <a:gd name="connsiteX131" fmla="*/ 996278 w 2076450"/>
                  <a:gd name="connsiteY131" fmla="*/ 579487 h 2295525"/>
                  <a:gd name="connsiteX132" fmla="*/ 995325 w 2076450"/>
                  <a:gd name="connsiteY132" fmla="*/ 591869 h 2295525"/>
                  <a:gd name="connsiteX133" fmla="*/ 1125818 w 2076450"/>
                  <a:gd name="connsiteY133" fmla="*/ 595679 h 2295525"/>
                  <a:gd name="connsiteX134" fmla="*/ 1125818 w 2076450"/>
                  <a:gd name="connsiteY134" fmla="*/ 574724 h 2295525"/>
                  <a:gd name="connsiteX135" fmla="*/ 1125818 w 2076450"/>
                  <a:gd name="connsiteY135" fmla="*/ 595679 h 2295525"/>
                  <a:gd name="connsiteX136" fmla="*/ 1358228 w 2076450"/>
                  <a:gd name="connsiteY136" fmla="*/ 209917 h 2295525"/>
                  <a:gd name="connsiteX137" fmla="*/ 1362990 w 2076450"/>
                  <a:gd name="connsiteY137" fmla="*/ 206107 h 2295525"/>
                  <a:gd name="connsiteX138" fmla="*/ 1377278 w 2076450"/>
                  <a:gd name="connsiteY138" fmla="*/ 200392 h 2295525"/>
                  <a:gd name="connsiteX139" fmla="*/ 1391565 w 2076450"/>
                  <a:gd name="connsiteY139" fmla="*/ 206107 h 2295525"/>
                  <a:gd name="connsiteX140" fmla="*/ 1397280 w 2076450"/>
                  <a:gd name="connsiteY140" fmla="*/ 220394 h 2295525"/>
                  <a:gd name="connsiteX141" fmla="*/ 1391565 w 2076450"/>
                  <a:gd name="connsiteY141" fmla="*/ 234682 h 2295525"/>
                  <a:gd name="connsiteX142" fmla="*/ 1387755 w 2076450"/>
                  <a:gd name="connsiteY142" fmla="*/ 239444 h 2295525"/>
                  <a:gd name="connsiteX143" fmla="*/ 1373468 w 2076450"/>
                  <a:gd name="connsiteY143" fmla="*/ 245159 h 2295525"/>
                  <a:gd name="connsiteX144" fmla="*/ 1359180 w 2076450"/>
                  <a:gd name="connsiteY144" fmla="*/ 239444 h 2295525"/>
                  <a:gd name="connsiteX145" fmla="*/ 1353465 w 2076450"/>
                  <a:gd name="connsiteY145" fmla="*/ 225157 h 2295525"/>
                  <a:gd name="connsiteX146" fmla="*/ 1358228 w 2076450"/>
                  <a:gd name="connsiteY146" fmla="*/ 209917 h 2295525"/>
                  <a:gd name="connsiteX147" fmla="*/ 941985 w 2076450"/>
                  <a:gd name="connsiteY147" fmla="*/ 264209 h 2295525"/>
                  <a:gd name="connsiteX148" fmla="*/ 949605 w 2076450"/>
                  <a:gd name="connsiteY148" fmla="*/ 207059 h 2295525"/>
                  <a:gd name="connsiteX149" fmla="*/ 989610 w 2076450"/>
                  <a:gd name="connsiteY149" fmla="*/ 128002 h 2295525"/>
                  <a:gd name="connsiteX150" fmla="*/ 1097243 w 2076450"/>
                  <a:gd name="connsiteY150" fmla="*/ 84187 h 2295525"/>
                  <a:gd name="connsiteX151" fmla="*/ 1207733 w 2076450"/>
                  <a:gd name="connsiteY151" fmla="*/ 120382 h 2295525"/>
                  <a:gd name="connsiteX152" fmla="*/ 1254405 w 2076450"/>
                  <a:gd name="connsiteY152" fmla="*/ 197534 h 2295525"/>
                  <a:gd name="connsiteX153" fmla="*/ 1262978 w 2076450"/>
                  <a:gd name="connsiteY153" fmla="*/ 264209 h 2295525"/>
                  <a:gd name="connsiteX154" fmla="*/ 1260120 w 2076450"/>
                  <a:gd name="connsiteY154" fmla="*/ 282307 h 2295525"/>
                  <a:gd name="connsiteX155" fmla="*/ 1195350 w 2076450"/>
                  <a:gd name="connsiteY155" fmla="*/ 377557 h 2295525"/>
                  <a:gd name="connsiteX156" fmla="*/ 1065810 w 2076450"/>
                  <a:gd name="connsiteY156" fmla="*/ 407084 h 2295525"/>
                  <a:gd name="connsiteX157" fmla="*/ 963893 w 2076450"/>
                  <a:gd name="connsiteY157" fmla="*/ 352792 h 2295525"/>
                  <a:gd name="connsiteX158" fmla="*/ 941985 w 2076450"/>
                  <a:gd name="connsiteY158" fmla="*/ 264209 h 2295525"/>
                  <a:gd name="connsiteX159" fmla="*/ 860070 w 2076450"/>
                  <a:gd name="connsiteY159" fmla="*/ 395654 h 2295525"/>
                  <a:gd name="connsiteX160" fmla="*/ 860070 w 2076450"/>
                  <a:gd name="connsiteY160" fmla="*/ 378509 h 2295525"/>
                  <a:gd name="connsiteX161" fmla="*/ 860070 w 2076450"/>
                  <a:gd name="connsiteY161" fmla="*/ 395654 h 2295525"/>
                  <a:gd name="connsiteX162" fmla="*/ 841020 w 2076450"/>
                  <a:gd name="connsiteY162" fmla="*/ 155624 h 2295525"/>
                  <a:gd name="connsiteX163" fmla="*/ 844830 w 2076450"/>
                  <a:gd name="connsiteY163" fmla="*/ 148957 h 2295525"/>
                  <a:gd name="connsiteX164" fmla="*/ 859118 w 2076450"/>
                  <a:gd name="connsiteY164" fmla="*/ 142289 h 2295525"/>
                  <a:gd name="connsiteX165" fmla="*/ 861975 w 2076450"/>
                  <a:gd name="connsiteY165" fmla="*/ 143242 h 2295525"/>
                  <a:gd name="connsiteX166" fmla="*/ 866738 w 2076450"/>
                  <a:gd name="connsiteY166" fmla="*/ 163244 h 2295525"/>
                  <a:gd name="connsiteX167" fmla="*/ 848640 w 2076450"/>
                  <a:gd name="connsiteY167" fmla="*/ 168007 h 2295525"/>
                  <a:gd name="connsiteX168" fmla="*/ 841020 w 2076450"/>
                  <a:gd name="connsiteY168" fmla="*/ 155624 h 2295525"/>
                  <a:gd name="connsiteX169" fmla="*/ 678143 w 2076450"/>
                  <a:gd name="connsiteY169" fmla="*/ 817612 h 2295525"/>
                  <a:gd name="connsiteX170" fmla="*/ 678143 w 2076450"/>
                  <a:gd name="connsiteY170" fmla="*/ 836662 h 2295525"/>
                  <a:gd name="connsiteX171" fmla="*/ 678143 w 2076450"/>
                  <a:gd name="connsiteY171" fmla="*/ 817612 h 2295525"/>
                  <a:gd name="connsiteX172" fmla="*/ 89498 w 2076450"/>
                  <a:gd name="connsiteY172" fmla="*/ 712837 h 2295525"/>
                  <a:gd name="connsiteX173" fmla="*/ 89498 w 2076450"/>
                  <a:gd name="connsiteY173" fmla="*/ 712837 h 2295525"/>
                  <a:gd name="connsiteX174" fmla="*/ 77115 w 2076450"/>
                  <a:gd name="connsiteY174" fmla="*/ 714742 h 2295525"/>
                  <a:gd name="connsiteX175" fmla="*/ 70448 w 2076450"/>
                  <a:gd name="connsiteY175" fmla="*/ 710932 h 2295525"/>
                  <a:gd name="connsiteX176" fmla="*/ 70448 w 2076450"/>
                  <a:gd name="connsiteY176" fmla="*/ 689977 h 2295525"/>
                  <a:gd name="connsiteX177" fmla="*/ 76163 w 2076450"/>
                  <a:gd name="connsiteY177" fmla="*/ 686167 h 2295525"/>
                  <a:gd name="connsiteX178" fmla="*/ 87593 w 2076450"/>
                  <a:gd name="connsiteY178" fmla="*/ 688072 h 2295525"/>
                  <a:gd name="connsiteX179" fmla="*/ 88545 w 2076450"/>
                  <a:gd name="connsiteY179" fmla="*/ 689024 h 2295525"/>
                  <a:gd name="connsiteX180" fmla="*/ 95213 w 2076450"/>
                  <a:gd name="connsiteY180" fmla="*/ 701407 h 2295525"/>
                  <a:gd name="connsiteX181" fmla="*/ 89498 w 2076450"/>
                  <a:gd name="connsiteY181" fmla="*/ 712837 h 2295525"/>
                  <a:gd name="connsiteX182" fmla="*/ 198083 w 2076450"/>
                  <a:gd name="connsiteY182" fmla="*/ 1012874 h 2295525"/>
                  <a:gd name="connsiteX183" fmla="*/ 198083 w 2076450"/>
                  <a:gd name="connsiteY183" fmla="*/ 995729 h 2295525"/>
                  <a:gd name="connsiteX184" fmla="*/ 198083 w 2076450"/>
                  <a:gd name="connsiteY184" fmla="*/ 1012874 h 2295525"/>
                  <a:gd name="connsiteX185" fmla="*/ 368580 w 2076450"/>
                  <a:gd name="connsiteY185" fmla="*/ 1672957 h 2295525"/>
                  <a:gd name="connsiteX186" fmla="*/ 364770 w 2076450"/>
                  <a:gd name="connsiteY186" fmla="*/ 1672004 h 2295525"/>
                  <a:gd name="connsiteX187" fmla="*/ 357150 w 2076450"/>
                  <a:gd name="connsiteY187" fmla="*/ 1661527 h 2295525"/>
                  <a:gd name="connsiteX188" fmla="*/ 364770 w 2076450"/>
                  <a:gd name="connsiteY188" fmla="*/ 1651049 h 2295525"/>
                  <a:gd name="connsiteX189" fmla="*/ 368580 w 2076450"/>
                  <a:gd name="connsiteY189" fmla="*/ 1650097 h 2295525"/>
                  <a:gd name="connsiteX190" fmla="*/ 382868 w 2076450"/>
                  <a:gd name="connsiteY190" fmla="*/ 1660574 h 2295525"/>
                  <a:gd name="connsiteX191" fmla="*/ 368580 w 2076450"/>
                  <a:gd name="connsiteY191" fmla="*/ 1672957 h 2295525"/>
                  <a:gd name="connsiteX192" fmla="*/ 400965 w 2076450"/>
                  <a:gd name="connsiteY192" fmla="*/ 884287 h 2295525"/>
                  <a:gd name="connsiteX193" fmla="*/ 383820 w 2076450"/>
                  <a:gd name="connsiteY193" fmla="*/ 890954 h 2295525"/>
                  <a:gd name="connsiteX194" fmla="*/ 374295 w 2076450"/>
                  <a:gd name="connsiteY194" fmla="*/ 884287 h 2295525"/>
                  <a:gd name="connsiteX195" fmla="*/ 372390 w 2076450"/>
                  <a:gd name="connsiteY195" fmla="*/ 872857 h 2295525"/>
                  <a:gd name="connsiteX196" fmla="*/ 372390 w 2076450"/>
                  <a:gd name="connsiteY196" fmla="*/ 869047 h 2295525"/>
                  <a:gd name="connsiteX197" fmla="*/ 383820 w 2076450"/>
                  <a:gd name="connsiteY197" fmla="*/ 857617 h 2295525"/>
                  <a:gd name="connsiteX198" fmla="*/ 391440 w 2076450"/>
                  <a:gd name="connsiteY198" fmla="*/ 856665 h 2295525"/>
                  <a:gd name="connsiteX199" fmla="*/ 405727 w 2076450"/>
                  <a:gd name="connsiteY199" fmla="*/ 868094 h 2295525"/>
                  <a:gd name="connsiteX200" fmla="*/ 400965 w 2076450"/>
                  <a:gd name="connsiteY200" fmla="*/ 884287 h 2295525"/>
                  <a:gd name="connsiteX201" fmla="*/ 444780 w 2076450"/>
                  <a:gd name="connsiteY201" fmla="*/ 1026210 h 2295525"/>
                  <a:gd name="connsiteX202" fmla="*/ 444780 w 2076450"/>
                  <a:gd name="connsiteY202" fmla="*/ 1047165 h 2295525"/>
                  <a:gd name="connsiteX203" fmla="*/ 444780 w 2076450"/>
                  <a:gd name="connsiteY203" fmla="*/ 1026210 h 2295525"/>
                  <a:gd name="connsiteX204" fmla="*/ 452400 w 2076450"/>
                  <a:gd name="connsiteY204" fmla="*/ 1428165 h 2295525"/>
                  <a:gd name="connsiteX205" fmla="*/ 452400 w 2076450"/>
                  <a:gd name="connsiteY205" fmla="*/ 1411972 h 2295525"/>
                  <a:gd name="connsiteX206" fmla="*/ 452400 w 2076450"/>
                  <a:gd name="connsiteY206" fmla="*/ 1428165 h 2295525"/>
                  <a:gd name="connsiteX207" fmla="*/ 560985 w 2076450"/>
                  <a:gd name="connsiteY207" fmla="*/ 1233854 h 2295525"/>
                  <a:gd name="connsiteX208" fmla="*/ 560985 w 2076450"/>
                  <a:gd name="connsiteY208" fmla="*/ 1210995 h 2295525"/>
                  <a:gd name="connsiteX209" fmla="*/ 560985 w 2076450"/>
                  <a:gd name="connsiteY209" fmla="*/ 1233854 h 2295525"/>
                  <a:gd name="connsiteX210" fmla="*/ 609563 w 2076450"/>
                  <a:gd name="connsiteY210" fmla="*/ 1329104 h 2295525"/>
                  <a:gd name="connsiteX211" fmla="*/ 609563 w 2076450"/>
                  <a:gd name="connsiteY211" fmla="*/ 1308149 h 2295525"/>
                  <a:gd name="connsiteX212" fmla="*/ 609563 w 2076450"/>
                  <a:gd name="connsiteY212" fmla="*/ 1329104 h 2295525"/>
                  <a:gd name="connsiteX213" fmla="*/ 740055 w 2076450"/>
                  <a:gd name="connsiteY213" fmla="*/ 1411972 h 2295525"/>
                  <a:gd name="connsiteX214" fmla="*/ 726720 w 2076450"/>
                  <a:gd name="connsiteY214" fmla="*/ 1419592 h 2295525"/>
                  <a:gd name="connsiteX215" fmla="*/ 713385 w 2076450"/>
                  <a:gd name="connsiteY215" fmla="*/ 1411972 h 2295525"/>
                  <a:gd name="connsiteX216" fmla="*/ 710528 w 2076450"/>
                  <a:gd name="connsiteY216" fmla="*/ 1401495 h 2295525"/>
                  <a:gd name="connsiteX217" fmla="*/ 716243 w 2076450"/>
                  <a:gd name="connsiteY217" fmla="*/ 1389112 h 2295525"/>
                  <a:gd name="connsiteX218" fmla="*/ 738150 w 2076450"/>
                  <a:gd name="connsiteY218" fmla="*/ 1389112 h 2295525"/>
                  <a:gd name="connsiteX219" fmla="*/ 743865 w 2076450"/>
                  <a:gd name="connsiteY219" fmla="*/ 1401495 h 2295525"/>
                  <a:gd name="connsiteX220" fmla="*/ 740055 w 2076450"/>
                  <a:gd name="connsiteY220" fmla="*/ 1411972 h 2295525"/>
                  <a:gd name="connsiteX221" fmla="*/ 836257 w 2076450"/>
                  <a:gd name="connsiteY221" fmla="*/ 1805354 h 2295525"/>
                  <a:gd name="connsiteX222" fmla="*/ 835305 w 2076450"/>
                  <a:gd name="connsiteY222" fmla="*/ 1806307 h 2295525"/>
                  <a:gd name="connsiteX223" fmla="*/ 815303 w 2076450"/>
                  <a:gd name="connsiteY223" fmla="*/ 1803449 h 2295525"/>
                  <a:gd name="connsiteX224" fmla="*/ 812445 w 2076450"/>
                  <a:gd name="connsiteY224" fmla="*/ 1783447 h 2295525"/>
                  <a:gd name="connsiteX225" fmla="*/ 813398 w 2076450"/>
                  <a:gd name="connsiteY225" fmla="*/ 1782495 h 2295525"/>
                  <a:gd name="connsiteX226" fmla="*/ 840068 w 2076450"/>
                  <a:gd name="connsiteY226" fmla="*/ 1778685 h 2295525"/>
                  <a:gd name="connsiteX227" fmla="*/ 836257 w 2076450"/>
                  <a:gd name="connsiteY227" fmla="*/ 1805354 h 2295525"/>
                  <a:gd name="connsiteX228" fmla="*/ 910553 w 2076450"/>
                  <a:gd name="connsiteY228" fmla="*/ 1497697 h 2295525"/>
                  <a:gd name="connsiteX229" fmla="*/ 909600 w 2076450"/>
                  <a:gd name="connsiteY229" fmla="*/ 1499602 h 2295525"/>
                  <a:gd name="connsiteX230" fmla="*/ 909600 w 2076450"/>
                  <a:gd name="connsiteY230" fmla="*/ 1499602 h 2295525"/>
                  <a:gd name="connsiteX231" fmla="*/ 907695 w 2076450"/>
                  <a:gd name="connsiteY231" fmla="*/ 1500554 h 2295525"/>
                  <a:gd name="connsiteX232" fmla="*/ 905790 w 2076450"/>
                  <a:gd name="connsiteY232" fmla="*/ 1501507 h 2295525"/>
                  <a:gd name="connsiteX233" fmla="*/ 903885 w 2076450"/>
                  <a:gd name="connsiteY233" fmla="*/ 1502460 h 2295525"/>
                  <a:gd name="connsiteX234" fmla="*/ 901980 w 2076450"/>
                  <a:gd name="connsiteY234" fmla="*/ 1503412 h 2295525"/>
                  <a:gd name="connsiteX235" fmla="*/ 900075 w 2076450"/>
                  <a:gd name="connsiteY235" fmla="*/ 1504365 h 2295525"/>
                  <a:gd name="connsiteX236" fmla="*/ 898170 w 2076450"/>
                  <a:gd name="connsiteY236" fmla="*/ 1504365 h 2295525"/>
                  <a:gd name="connsiteX237" fmla="*/ 896265 w 2076450"/>
                  <a:gd name="connsiteY237" fmla="*/ 1504365 h 2295525"/>
                  <a:gd name="connsiteX238" fmla="*/ 894360 w 2076450"/>
                  <a:gd name="connsiteY238" fmla="*/ 1504365 h 2295525"/>
                  <a:gd name="connsiteX239" fmla="*/ 893407 w 2076450"/>
                  <a:gd name="connsiteY239" fmla="*/ 1504365 h 2295525"/>
                  <a:gd name="connsiteX240" fmla="*/ 890550 w 2076450"/>
                  <a:gd name="connsiteY240" fmla="*/ 1503412 h 2295525"/>
                  <a:gd name="connsiteX241" fmla="*/ 889598 w 2076450"/>
                  <a:gd name="connsiteY241" fmla="*/ 1502460 h 2295525"/>
                  <a:gd name="connsiteX242" fmla="*/ 886740 w 2076450"/>
                  <a:gd name="connsiteY242" fmla="*/ 1501507 h 2295525"/>
                  <a:gd name="connsiteX243" fmla="*/ 885788 w 2076450"/>
                  <a:gd name="connsiteY243" fmla="*/ 1500554 h 2295525"/>
                  <a:gd name="connsiteX244" fmla="*/ 883882 w 2076450"/>
                  <a:gd name="connsiteY244" fmla="*/ 1499602 h 2295525"/>
                  <a:gd name="connsiteX245" fmla="*/ 883882 w 2076450"/>
                  <a:gd name="connsiteY245" fmla="*/ 1499602 h 2295525"/>
                  <a:gd name="connsiteX246" fmla="*/ 882930 w 2076450"/>
                  <a:gd name="connsiteY246" fmla="*/ 1497697 h 2295525"/>
                  <a:gd name="connsiteX247" fmla="*/ 878168 w 2076450"/>
                  <a:gd name="connsiteY247" fmla="*/ 1479599 h 2295525"/>
                  <a:gd name="connsiteX248" fmla="*/ 883882 w 2076450"/>
                  <a:gd name="connsiteY248" fmla="*/ 1466265 h 2295525"/>
                  <a:gd name="connsiteX249" fmla="*/ 897218 w 2076450"/>
                  <a:gd name="connsiteY249" fmla="*/ 1460549 h 2295525"/>
                  <a:gd name="connsiteX250" fmla="*/ 910553 w 2076450"/>
                  <a:gd name="connsiteY250" fmla="*/ 1466265 h 2295525"/>
                  <a:gd name="connsiteX251" fmla="*/ 916268 w 2076450"/>
                  <a:gd name="connsiteY251" fmla="*/ 1479599 h 2295525"/>
                  <a:gd name="connsiteX252" fmla="*/ 910553 w 2076450"/>
                  <a:gd name="connsiteY252" fmla="*/ 1497697 h 2295525"/>
                  <a:gd name="connsiteX253" fmla="*/ 1013423 w 2076450"/>
                  <a:gd name="connsiteY253" fmla="*/ 1661527 h 2295525"/>
                  <a:gd name="connsiteX254" fmla="*/ 1013423 w 2076450"/>
                  <a:gd name="connsiteY254" fmla="*/ 1677720 h 2295525"/>
                  <a:gd name="connsiteX255" fmla="*/ 1013423 w 2076450"/>
                  <a:gd name="connsiteY255" fmla="*/ 1661527 h 2295525"/>
                  <a:gd name="connsiteX256" fmla="*/ 1013423 w 2076450"/>
                  <a:gd name="connsiteY256" fmla="*/ 1865362 h 2295525"/>
                  <a:gd name="connsiteX257" fmla="*/ 1013423 w 2076450"/>
                  <a:gd name="connsiteY257" fmla="*/ 1846312 h 2295525"/>
                  <a:gd name="connsiteX258" fmla="*/ 1013423 w 2076450"/>
                  <a:gd name="connsiteY258" fmla="*/ 1865362 h 2295525"/>
                  <a:gd name="connsiteX259" fmla="*/ 1262978 w 2076450"/>
                  <a:gd name="connsiteY259" fmla="*/ 1416735 h 2295525"/>
                  <a:gd name="connsiteX260" fmla="*/ 1262978 w 2076450"/>
                  <a:gd name="connsiteY260" fmla="*/ 1439595 h 2295525"/>
                  <a:gd name="connsiteX261" fmla="*/ 1262978 w 2076450"/>
                  <a:gd name="connsiteY261" fmla="*/ 1416735 h 2295525"/>
                  <a:gd name="connsiteX262" fmla="*/ 1065810 w 2076450"/>
                  <a:gd name="connsiteY262" fmla="*/ 1338629 h 2295525"/>
                  <a:gd name="connsiteX263" fmla="*/ 1065810 w 2076450"/>
                  <a:gd name="connsiteY263" fmla="*/ 1355774 h 2295525"/>
                  <a:gd name="connsiteX264" fmla="*/ 1065810 w 2076450"/>
                  <a:gd name="connsiteY264" fmla="*/ 1338629 h 2295525"/>
                  <a:gd name="connsiteX265" fmla="*/ 1037235 w 2076450"/>
                  <a:gd name="connsiteY265" fmla="*/ 2104439 h 2295525"/>
                  <a:gd name="connsiteX266" fmla="*/ 1037235 w 2076450"/>
                  <a:gd name="connsiteY266" fmla="*/ 2081579 h 2295525"/>
                  <a:gd name="connsiteX267" fmla="*/ 1037235 w 2076450"/>
                  <a:gd name="connsiteY267" fmla="*/ 2104439 h 2295525"/>
                  <a:gd name="connsiteX268" fmla="*/ 1312508 w 2076450"/>
                  <a:gd name="connsiteY268" fmla="*/ 1684387 h 2295525"/>
                  <a:gd name="connsiteX269" fmla="*/ 1310603 w 2076450"/>
                  <a:gd name="connsiteY269" fmla="*/ 1699627 h 2295525"/>
                  <a:gd name="connsiteX270" fmla="*/ 1254405 w 2076450"/>
                  <a:gd name="connsiteY270" fmla="*/ 1781542 h 2295525"/>
                  <a:gd name="connsiteX271" fmla="*/ 1142010 w 2076450"/>
                  <a:gd name="connsiteY271" fmla="*/ 1807260 h 2295525"/>
                  <a:gd name="connsiteX272" fmla="*/ 1054380 w 2076450"/>
                  <a:gd name="connsiteY272" fmla="*/ 1760587 h 2295525"/>
                  <a:gd name="connsiteX273" fmla="*/ 1036282 w 2076450"/>
                  <a:gd name="connsiteY273" fmla="*/ 1683435 h 2295525"/>
                  <a:gd name="connsiteX274" fmla="*/ 1042950 w 2076450"/>
                  <a:gd name="connsiteY274" fmla="*/ 1633904 h 2295525"/>
                  <a:gd name="connsiteX275" fmla="*/ 1077240 w 2076450"/>
                  <a:gd name="connsiteY275" fmla="*/ 1565324 h 2295525"/>
                  <a:gd name="connsiteX276" fmla="*/ 1170585 w 2076450"/>
                  <a:gd name="connsiteY276" fmla="*/ 1528177 h 2295525"/>
                  <a:gd name="connsiteX277" fmla="*/ 1177253 w 2076450"/>
                  <a:gd name="connsiteY277" fmla="*/ 1529129 h 2295525"/>
                  <a:gd name="connsiteX278" fmla="*/ 1182968 w 2076450"/>
                  <a:gd name="connsiteY278" fmla="*/ 1527224 h 2295525"/>
                  <a:gd name="connsiteX279" fmla="*/ 1190588 w 2076450"/>
                  <a:gd name="connsiteY279" fmla="*/ 1531035 h 2295525"/>
                  <a:gd name="connsiteX280" fmla="*/ 1265835 w 2076450"/>
                  <a:gd name="connsiteY280" fmla="*/ 1559610 h 2295525"/>
                  <a:gd name="connsiteX281" fmla="*/ 1305840 w 2076450"/>
                  <a:gd name="connsiteY281" fmla="*/ 1626285 h 2295525"/>
                  <a:gd name="connsiteX282" fmla="*/ 1312508 w 2076450"/>
                  <a:gd name="connsiteY282" fmla="*/ 1684387 h 2295525"/>
                  <a:gd name="connsiteX283" fmla="*/ 1348703 w 2076450"/>
                  <a:gd name="connsiteY283" fmla="*/ 1318627 h 2295525"/>
                  <a:gd name="connsiteX284" fmla="*/ 1325843 w 2076450"/>
                  <a:gd name="connsiteY284" fmla="*/ 1324342 h 2295525"/>
                  <a:gd name="connsiteX285" fmla="*/ 1325843 w 2076450"/>
                  <a:gd name="connsiteY285" fmla="*/ 1324342 h 2295525"/>
                  <a:gd name="connsiteX286" fmla="*/ 1316318 w 2076450"/>
                  <a:gd name="connsiteY286" fmla="*/ 1309102 h 2295525"/>
                  <a:gd name="connsiteX287" fmla="*/ 1335368 w 2076450"/>
                  <a:gd name="connsiteY287" fmla="*/ 1296720 h 2295525"/>
                  <a:gd name="connsiteX288" fmla="*/ 1338225 w 2076450"/>
                  <a:gd name="connsiteY288" fmla="*/ 1297672 h 2295525"/>
                  <a:gd name="connsiteX289" fmla="*/ 1348703 w 2076450"/>
                  <a:gd name="connsiteY289" fmla="*/ 1311960 h 2295525"/>
                  <a:gd name="connsiteX290" fmla="*/ 1348703 w 2076450"/>
                  <a:gd name="connsiteY290" fmla="*/ 1318627 h 2295525"/>
                  <a:gd name="connsiteX291" fmla="*/ 1532535 w 2076450"/>
                  <a:gd name="connsiteY291" fmla="*/ 1672004 h 2295525"/>
                  <a:gd name="connsiteX292" fmla="*/ 1530630 w 2076450"/>
                  <a:gd name="connsiteY292" fmla="*/ 1675815 h 2295525"/>
                  <a:gd name="connsiteX293" fmla="*/ 1515390 w 2076450"/>
                  <a:gd name="connsiteY293" fmla="*/ 1678672 h 2295525"/>
                  <a:gd name="connsiteX294" fmla="*/ 1512533 w 2076450"/>
                  <a:gd name="connsiteY294" fmla="*/ 1665337 h 2295525"/>
                  <a:gd name="connsiteX295" fmla="*/ 1519200 w 2076450"/>
                  <a:gd name="connsiteY295" fmla="*/ 1657717 h 2295525"/>
                  <a:gd name="connsiteX296" fmla="*/ 1523963 w 2076450"/>
                  <a:gd name="connsiteY296" fmla="*/ 1656765 h 2295525"/>
                  <a:gd name="connsiteX297" fmla="*/ 1532535 w 2076450"/>
                  <a:gd name="connsiteY297" fmla="*/ 1661527 h 2295525"/>
                  <a:gd name="connsiteX298" fmla="*/ 1532535 w 2076450"/>
                  <a:gd name="connsiteY298" fmla="*/ 1672004 h 2295525"/>
                  <a:gd name="connsiteX299" fmla="*/ 1554443 w 2076450"/>
                  <a:gd name="connsiteY299" fmla="*/ 1391970 h 2295525"/>
                  <a:gd name="connsiteX300" fmla="*/ 1535393 w 2076450"/>
                  <a:gd name="connsiteY300" fmla="*/ 1404352 h 2295525"/>
                  <a:gd name="connsiteX301" fmla="*/ 1520153 w 2076450"/>
                  <a:gd name="connsiteY301" fmla="*/ 1387207 h 2295525"/>
                  <a:gd name="connsiteX302" fmla="*/ 1520153 w 2076450"/>
                  <a:gd name="connsiteY302" fmla="*/ 1387207 h 2295525"/>
                  <a:gd name="connsiteX303" fmla="*/ 1521105 w 2076450"/>
                  <a:gd name="connsiteY303" fmla="*/ 1380540 h 2295525"/>
                  <a:gd name="connsiteX304" fmla="*/ 1521105 w 2076450"/>
                  <a:gd name="connsiteY304" fmla="*/ 1380540 h 2295525"/>
                  <a:gd name="connsiteX305" fmla="*/ 1521105 w 2076450"/>
                  <a:gd name="connsiteY305" fmla="*/ 1380540 h 2295525"/>
                  <a:gd name="connsiteX306" fmla="*/ 1521105 w 2076450"/>
                  <a:gd name="connsiteY306" fmla="*/ 1380540 h 2295525"/>
                  <a:gd name="connsiteX307" fmla="*/ 1540155 w 2076450"/>
                  <a:gd name="connsiteY307" fmla="*/ 1368157 h 2295525"/>
                  <a:gd name="connsiteX308" fmla="*/ 1555395 w 2076450"/>
                  <a:gd name="connsiteY308" fmla="*/ 1385302 h 2295525"/>
                  <a:gd name="connsiteX309" fmla="*/ 1554443 w 2076450"/>
                  <a:gd name="connsiteY309" fmla="*/ 1391970 h 2295525"/>
                  <a:gd name="connsiteX310" fmla="*/ 1704938 w 2076450"/>
                  <a:gd name="connsiteY310" fmla="*/ 1395779 h 2295525"/>
                  <a:gd name="connsiteX311" fmla="*/ 1704938 w 2076450"/>
                  <a:gd name="connsiteY311" fmla="*/ 1377682 h 2295525"/>
                  <a:gd name="connsiteX312" fmla="*/ 1704938 w 2076450"/>
                  <a:gd name="connsiteY312" fmla="*/ 1395779 h 2295525"/>
                  <a:gd name="connsiteX313" fmla="*/ 1730655 w 2076450"/>
                  <a:gd name="connsiteY313" fmla="*/ 1558657 h 2295525"/>
                  <a:gd name="connsiteX314" fmla="*/ 1730655 w 2076450"/>
                  <a:gd name="connsiteY314" fmla="*/ 1538654 h 2295525"/>
                  <a:gd name="connsiteX315" fmla="*/ 1730655 w 2076450"/>
                  <a:gd name="connsiteY315" fmla="*/ 1558657 h 229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</a:cxnLst>
                <a:rect l="l" t="t" r="r" b="b"/>
                <a:pathLst>
                  <a:path w="2076450" h="2295525">
                    <a:moveTo>
                      <a:pt x="1628738" y="1234807"/>
                    </a:moveTo>
                    <a:cubicBezTo>
                      <a:pt x="1526820" y="1278622"/>
                      <a:pt x="1408710" y="1277670"/>
                      <a:pt x="1302983" y="1244332"/>
                    </a:cubicBezTo>
                    <a:cubicBezTo>
                      <a:pt x="1287743" y="1239570"/>
                      <a:pt x="1272503" y="1233854"/>
                      <a:pt x="1258215" y="1228140"/>
                    </a:cubicBezTo>
                    <a:cubicBezTo>
                      <a:pt x="1239165" y="1220520"/>
                      <a:pt x="1219163" y="1210995"/>
                      <a:pt x="1201065" y="1199565"/>
                    </a:cubicBezTo>
                    <a:cubicBezTo>
                      <a:pt x="1064858" y="1228140"/>
                      <a:pt x="926745" y="1250047"/>
                      <a:pt x="787680" y="1250047"/>
                    </a:cubicBezTo>
                    <a:cubicBezTo>
                      <a:pt x="741960" y="1250047"/>
                      <a:pt x="694335" y="1247190"/>
                      <a:pt x="652425" y="1227187"/>
                    </a:cubicBezTo>
                    <a:cubicBezTo>
                      <a:pt x="610515" y="1207185"/>
                      <a:pt x="576225" y="1166227"/>
                      <a:pt x="577178" y="1120507"/>
                    </a:cubicBezTo>
                    <a:cubicBezTo>
                      <a:pt x="577178" y="1087170"/>
                      <a:pt x="595275" y="1056690"/>
                      <a:pt x="615278" y="1030972"/>
                    </a:cubicBezTo>
                    <a:cubicBezTo>
                      <a:pt x="658140" y="974774"/>
                      <a:pt x="713385" y="930960"/>
                      <a:pt x="773393" y="895717"/>
                    </a:cubicBezTo>
                    <a:cubicBezTo>
                      <a:pt x="789585" y="886192"/>
                      <a:pt x="806730" y="877619"/>
                      <a:pt x="822923" y="869047"/>
                    </a:cubicBezTo>
                    <a:cubicBezTo>
                      <a:pt x="896265" y="833804"/>
                      <a:pt x="973418" y="812849"/>
                      <a:pt x="1050570" y="790942"/>
                    </a:cubicBezTo>
                    <a:cubicBezTo>
                      <a:pt x="1054380" y="789990"/>
                      <a:pt x="1058190" y="789037"/>
                      <a:pt x="1062000" y="787132"/>
                    </a:cubicBezTo>
                    <a:cubicBezTo>
                      <a:pt x="1077240" y="729029"/>
                      <a:pt x="1102958" y="673784"/>
                      <a:pt x="1142010" y="628065"/>
                    </a:cubicBezTo>
                    <a:cubicBezTo>
                      <a:pt x="1250595" y="500429"/>
                      <a:pt x="1474433" y="484237"/>
                      <a:pt x="1622070" y="551865"/>
                    </a:cubicBezTo>
                    <a:cubicBezTo>
                      <a:pt x="1637310" y="559484"/>
                      <a:pt x="1652550" y="568057"/>
                      <a:pt x="1666838" y="577582"/>
                    </a:cubicBezTo>
                    <a:cubicBezTo>
                      <a:pt x="1681125" y="587107"/>
                      <a:pt x="1694460" y="598537"/>
                      <a:pt x="1706843" y="609967"/>
                    </a:cubicBezTo>
                    <a:cubicBezTo>
                      <a:pt x="1734465" y="606157"/>
                      <a:pt x="1762088" y="601394"/>
                      <a:pt x="1789710" y="597584"/>
                    </a:cubicBezTo>
                    <a:cubicBezTo>
                      <a:pt x="1877340" y="584249"/>
                      <a:pt x="1965923" y="570915"/>
                      <a:pt x="2053553" y="569962"/>
                    </a:cubicBezTo>
                    <a:cubicBezTo>
                      <a:pt x="2067840" y="533767"/>
                      <a:pt x="2074508" y="495667"/>
                      <a:pt x="2070698" y="456614"/>
                    </a:cubicBezTo>
                    <a:cubicBezTo>
                      <a:pt x="2065935" y="410894"/>
                      <a:pt x="2047838" y="369937"/>
                      <a:pt x="2020215" y="333742"/>
                    </a:cubicBezTo>
                    <a:cubicBezTo>
                      <a:pt x="2020215" y="333742"/>
                      <a:pt x="2020215" y="334694"/>
                      <a:pt x="2020215" y="334694"/>
                    </a:cubicBezTo>
                    <a:cubicBezTo>
                      <a:pt x="2013548" y="365174"/>
                      <a:pt x="1993545" y="393749"/>
                      <a:pt x="1967828" y="410894"/>
                    </a:cubicBezTo>
                    <a:cubicBezTo>
                      <a:pt x="1937348" y="431849"/>
                      <a:pt x="1899248" y="439469"/>
                      <a:pt x="1863053" y="434707"/>
                    </a:cubicBezTo>
                    <a:cubicBezTo>
                      <a:pt x="1831620" y="430897"/>
                      <a:pt x="1799235" y="417562"/>
                      <a:pt x="1781138" y="390892"/>
                    </a:cubicBezTo>
                    <a:cubicBezTo>
                      <a:pt x="1766850" y="369937"/>
                      <a:pt x="1763993" y="344219"/>
                      <a:pt x="1763993" y="318502"/>
                    </a:cubicBezTo>
                    <a:cubicBezTo>
                      <a:pt x="1763993" y="303262"/>
                      <a:pt x="1765898" y="287069"/>
                      <a:pt x="1769708" y="272782"/>
                    </a:cubicBezTo>
                    <a:cubicBezTo>
                      <a:pt x="1775423" y="248969"/>
                      <a:pt x="1785900" y="227062"/>
                      <a:pt x="1802093" y="208964"/>
                    </a:cubicBezTo>
                    <a:cubicBezTo>
                      <a:pt x="1809713" y="200392"/>
                      <a:pt x="1819238" y="192772"/>
                      <a:pt x="1829715" y="187057"/>
                    </a:cubicBezTo>
                    <a:cubicBezTo>
                      <a:pt x="1828763" y="186104"/>
                      <a:pt x="1827810" y="186104"/>
                      <a:pt x="1826858" y="185152"/>
                    </a:cubicBezTo>
                    <a:cubicBezTo>
                      <a:pt x="1803045" y="172769"/>
                      <a:pt x="1778280" y="160387"/>
                      <a:pt x="1752563" y="160387"/>
                    </a:cubicBezTo>
                    <a:cubicBezTo>
                      <a:pt x="1732560" y="160387"/>
                      <a:pt x="1713510" y="166102"/>
                      <a:pt x="1693508" y="168959"/>
                    </a:cubicBezTo>
                    <a:cubicBezTo>
                      <a:pt x="1608735" y="181342"/>
                      <a:pt x="1528725" y="133717"/>
                      <a:pt x="1451573" y="98474"/>
                    </a:cubicBezTo>
                    <a:cubicBezTo>
                      <a:pt x="1286790" y="22274"/>
                      <a:pt x="1102005" y="-7253"/>
                      <a:pt x="921982" y="13702"/>
                    </a:cubicBezTo>
                    <a:cubicBezTo>
                      <a:pt x="803873" y="27037"/>
                      <a:pt x="673380" y="75614"/>
                      <a:pt x="629565" y="187057"/>
                    </a:cubicBezTo>
                    <a:cubicBezTo>
                      <a:pt x="618135" y="217537"/>
                      <a:pt x="613373" y="250874"/>
                      <a:pt x="602895" y="281354"/>
                    </a:cubicBezTo>
                    <a:cubicBezTo>
                      <a:pt x="612420" y="287069"/>
                      <a:pt x="620993" y="293737"/>
                      <a:pt x="628613" y="301357"/>
                    </a:cubicBezTo>
                    <a:cubicBezTo>
                      <a:pt x="667665" y="337552"/>
                      <a:pt x="693382" y="386129"/>
                      <a:pt x="709575" y="437564"/>
                    </a:cubicBezTo>
                    <a:cubicBezTo>
                      <a:pt x="721957" y="475664"/>
                      <a:pt x="728625" y="515669"/>
                      <a:pt x="725768" y="555674"/>
                    </a:cubicBezTo>
                    <a:cubicBezTo>
                      <a:pt x="724815" y="566152"/>
                      <a:pt x="722910" y="576629"/>
                      <a:pt x="721005" y="587107"/>
                    </a:cubicBezTo>
                    <a:cubicBezTo>
                      <a:pt x="706718" y="654734"/>
                      <a:pt x="663855" y="714742"/>
                      <a:pt x="606705" y="753794"/>
                    </a:cubicBezTo>
                    <a:cubicBezTo>
                      <a:pt x="540983" y="798562"/>
                      <a:pt x="458115" y="815707"/>
                      <a:pt x="378105" y="806182"/>
                    </a:cubicBezTo>
                    <a:cubicBezTo>
                      <a:pt x="308573" y="798562"/>
                      <a:pt x="238088" y="769034"/>
                      <a:pt x="199035" y="710932"/>
                    </a:cubicBezTo>
                    <a:cubicBezTo>
                      <a:pt x="168555" y="665212"/>
                      <a:pt x="160935" y="608062"/>
                      <a:pt x="161888" y="553769"/>
                    </a:cubicBezTo>
                    <a:cubicBezTo>
                      <a:pt x="162840" y="529004"/>
                      <a:pt x="164745" y="505192"/>
                      <a:pt x="168555" y="480427"/>
                    </a:cubicBezTo>
                    <a:cubicBezTo>
                      <a:pt x="70448" y="526147"/>
                      <a:pt x="-17182" y="629969"/>
                      <a:pt x="13298" y="733792"/>
                    </a:cubicBezTo>
                    <a:cubicBezTo>
                      <a:pt x="24728" y="772844"/>
                      <a:pt x="50445" y="805229"/>
                      <a:pt x="68543" y="840472"/>
                    </a:cubicBezTo>
                    <a:cubicBezTo>
                      <a:pt x="86640" y="876667"/>
                      <a:pt x="97118" y="921435"/>
                      <a:pt x="76163" y="955724"/>
                    </a:cubicBezTo>
                    <a:cubicBezTo>
                      <a:pt x="68543" y="968107"/>
                      <a:pt x="58065" y="977632"/>
                      <a:pt x="48540" y="989062"/>
                    </a:cubicBezTo>
                    <a:cubicBezTo>
                      <a:pt x="3773" y="1045260"/>
                      <a:pt x="12345" y="1130032"/>
                      <a:pt x="47587" y="1193849"/>
                    </a:cubicBezTo>
                    <a:cubicBezTo>
                      <a:pt x="59018" y="1214804"/>
                      <a:pt x="73305" y="1232902"/>
                      <a:pt x="88545" y="1250999"/>
                    </a:cubicBezTo>
                    <a:cubicBezTo>
                      <a:pt x="92355" y="1245285"/>
                      <a:pt x="96165" y="1240522"/>
                      <a:pt x="100927" y="1235760"/>
                    </a:cubicBezTo>
                    <a:cubicBezTo>
                      <a:pt x="123788" y="1210042"/>
                      <a:pt x="159030" y="1193849"/>
                      <a:pt x="194273" y="1198612"/>
                    </a:cubicBezTo>
                    <a:cubicBezTo>
                      <a:pt x="205702" y="1199565"/>
                      <a:pt x="217133" y="1201470"/>
                      <a:pt x="228563" y="1203374"/>
                    </a:cubicBezTo>
                    <a:cubicBezTo>
                      <a:pt x="228563" y="1199565"/>
                      <a:pt x="228563" y="1195754"/>
                      <a:pt x="230468" y="1191945"/>
                    </a:cubicBezTo>
                    <a:cubicBezTo>
                      <a:pt x="231420" y="1190040"/>
                      <a:pt x="233325" y="1188135"/>
                      <a:pt x="235230" y="1186229"/>
                    </a:cubicBezTo>
                    <a:cubicBezTo>
                      <a:pt x="240945" y="1179562"/>
                      <a:pt x="251423" y="1179562"/>
                      <a:pt x="258090" y="1185277"/>
                    </a:cubicBezTo>
                    <a:cubicBezTo>
                      <a:pt x="265710" y="1190992"/>
                      <a:pt x="266663" y="1199565"/>
                      <a:pt x="262852" y="1208137"/>
                    </a:cubicBezTo>
                    <a:cubicBezTo>
                      <a:pt x="261900" y="1210042"/>
                      <a:pt x="260948" y="1210995"/>
                      <a:pt x="259995" y="1212899"/>
                    </a:cubicBezTo>
                    <a:cubicBezTo>
                      <a:pt x="270473" y="1216710"/>
                      <a:pt x="280950" y="1223377"/>
                      <a:pt x="290475" y="1230997"/>
                    </a:cubicBezTo>
                    <a:cubicBezTo>
                      <a:pt x="309525" y="1249095"/>
                      <a:pt x="322860" y="1272907"/>
                      <a:pt x="330480" y="1297672"/>
                    </a:cubicBezTo>
                    <a:cubicBezTo>
                      <a:pt x="336195" y="1316722"/>
                      <a:pt x="340005" y="1335772"/>
                      <a:pt x="338100" y="1355774"/>
                    </a:cubicBezTo>
                    <a:cubicBezTo>
                      <a:pt x="338100" y="1361490"/>
                      <a:pt x="337148" y="1366252"/>
                      <a:pt x="336195" y="1371015"/>
                    </a:cubicBezTo>
                    <a:cubicBezTo>
                      <a:pt x="329527" y="1403399"/>
                      <a:pt x="309525" y="1431974"/>
                      <a:pt x="282855" y="1451024"/>
                    </a:cubicBezTo>
                    <a:cubicBezTo>
                      <a:pt x="299048" y="1474837"/>
                      <a:pt x="311430" y="1500554"/>
                      <a:pt x="319050" y="1528177"/>
                    </a:cubicBezTo>
                    <a:cubicBezTo>
                      <a:pt x="322860" y="1542465"/>
                      <a:pt x="324765" y="1558657"/>
                      <a:pt x="317145" y="1571992"/>
                    </a:cubicBezTo>
                    <a:cubicBezTo>
                      <a:pt x="308573" y="1587232"/>
                      <a:pt x="290475" y="1592947"/>
                      <a:pt x="276188" y="1603424"/>
                    </a:cubicBezTo>
                    <a:cubicBezTo>
                      <a:pt x="235230" y="1635810"/>
                      <a:pt x="252375" y="1706295"/>
                      <a:pt x="292380" y="1739632"/>
                    </a:cubicBezTo>
                    <a:cubicBezTo>
                      <a:pt x="333338" y="1772970"/>
                      <a:pt x="387630" y="1783447"/>
                      <a:pt x="436208" y="1801545"/>
                    </a:cubicBezTo>
                    <a:cubicBezTo>
                      <a:pt x="440018" y="1803449"/>
                      <a:pt x="443827" y="1804402"/>
                      <a:pt x="447638" y="1806307"/>
                    </a:cubicBezTo>
                    <a:cubicBezTo>
                      <a:pt x="447638" y="1806307"/>
                      <a:pt x="447638" y="1806307"/>
                      <a:pt x="447638" y="1806307"/>
                    </a:cubicBezTo>
                    <a:cubicBezTo>
                      <a:pt x="454305" y="1778685"/>
                      <a:pt x="463830" y="1752015"/>
                      <a:pt x="476213" y="1726297"/>
                    </a:cubicBezTo>
                    <a:cubicBezTo>
                      <a:pt x="494310" y="1689149"/>
                      <a:pt x="519075" y="1654860"/>
                      <a:pt x="551460" y="1629142"/>
                    </a:cubicBezTo>
                    <a:cubicBezTo>
                      <a:pt x="580988" y="1605329"/>
                      <a:pt x="735293" y="1548179"/>
                      <a:pt x="681953" y="1631047"/>
                    </a:cubicBezTo>
                    <a:cubicBezTo>
                      <a:pt x="637185" y="1700579"/>
                      <a:pt x="602895" y="1757729"/>
                      <a:pt x="613373" y="1845360"/>
                    </a:cubicBezTo>
                    <a:cubicBezTo>
                      <a:pt x="620040" y="1898699"/>
                      <a:pt x="646710" y="1953945"/>
                      <a:pt x="695288" y="1976804"/>
                    </a:cubicBezTo>
                    <a:cubicBezTo>
                      <a:pt x="736245" y="1995854"/>
                      <a:pt x="784823" y="1989187"/>
                      <a:pt x="824828" y="1970137"/>
                    </a:cubicBezTo>
                    <a:cubicBezTo>
                      <a:pt x="829590" y="1968232"/>
                      <a:pt x="834353" y="1965374"/>
                      <a:pt x="839115" y="1962517"/>
                    </a:cubicBezTo>
                    <a:cubicBezTo>
                      <a:pt x="873405" y="1943467"/>
                      <a:pt x="902932" y="1916797"/>
                      <a:pt x="932460" y="1890127"/>
                    </a:cubicBezTo>
                    <a:cubicBezTo>
                      <a:pt x="941985" y="1948229"/>
                      <a:pt x="915315" y="2009190"/>
                      <a:pt x="873405" y="2050147"/>
                    </a:cubicBezTo>
                    <a:cubicBezTo>
                      <a:pt x="830543" y="2091104"/>
                      <a:pt x="773393" y="2114917"/>
                      <a:pt x="715290" y="2126347"/>
                    </a:cubicBezTo>
                    <a:cubicBezTo>
                      <a:pt x="703860" y="2128252"/>
                      <a:pt x="691478" y="2130157"/>
                      <a:pt x="680048" y="2131110"/>
                    </a:cubicBezTo>
                    <a:cubicBezTo>
                      <a:pt x="692430" y="2149207"/>
                      <a:pt x="701955" y="2171114"/>
                      <a:pt x="714338" y="2190164"/>
                    </a:cubicBezTo>
                    <a:cubicBezTo>
                      <a:pt x="755295" y="2255887"/>
                      <a:pt x="833400" y="2295892"/>
                      <a:pt x="910553" y="2290177"/>
                    </a:cubicBezTo>
                    <a:cubicBezTo>
                      <a:pt x="929603" y="2288272"/>
                      <a:pt x="948653" y="2284462"/>
                      <a:pt x="962940" y="2272080"/>
                    </a:cubicBezTo>
                    <a:cubicBezTo>
                      <a:pt x="980085" y="2256839"/>
                      <a:pt x="987705" y="2231122"/>
                      <a:pt x="1008660" y="2222550"/>
                    </a:cubicBezTo>
                    <a:cubicBezTo>
                      <a:pt x="1028663" y="2214930"/>
                      <a:pt x="1050570" y="2226360"/>
                      <a:pt x="1071525" y="2223502"/>
                    </a:cubicBezTo>
                    <a:cubicBezTo>
                      <a:pt x="1102958" y="2219692"/>
                      <a:pt x="1119150" y="2188260"/>
                      <a:pt x="1124865" y="2155875"/>
                    </a:cubicBezTo>
                    <a:cubicBezTo>
                      <a:pt x="1126770" y="2145397"/>
                      <a:pt x="1127723" y="2133967"/>
                      <a:pt x="1127723" y="2123489"/>
                    </a:cubicBezTo>
                    <a:cubicBezTo>
                      <a:pt x="1126770" y="2081579"/>
                      <a:pt x="1123913" y="2031097"/>
                      <a:pt x="1158203" y="2006332"/>
                    </a:cubicBezTo>
                    <a:cubicBezTo>
                      <a:pt x="1178205" y="1992045"/>
                      <a:pt x="1204875" y="1991092"/>
                      <a:pt x="1222973" y="1973947"/>
                    </a:cubicBezTo>
                    <a:cubicBezTo>
                      <a:pt x="1255358" y="1942515"/>
                      <a:pt x="1240118" y="1874887"/>
                      <a:pt x="1293458" y="1861552"/>
                    </a:cubicBezTo>
                    <a:cubicBezTo>
                      <a:pt x="1302983" y="1858695"/>
                      <a:pt x="1313460" y="1858695"/>
                      <a:pt x="1323938" y="1860599"/>
                    </a:cubicBezTo>
                    <a:cubicBezTo>
                      <a:pt x="1367753" y="1867267"/>
                      <a:pt x="1416330" y="1901557"/>
                      <a:pt x="1463003" y="1895842"/>
                    </a:cubicBezTo>
                    <a:cubicBezTo>
                      <a:pt x="1476338" y="1893937"/>
                      <a:pt x="1489673" y="1890127"/>
                      <a:pt x="1502055" y="1883460"/>
                    </a:cubicBezTo>
                    <a:cubicBezTo>
                      <a:pt x="1529678" y="1869172"/>
                      <a:pt x="1551585" y="1845360"/>
                      <a:pt x="1559205" y="1817737"/>
                    </a:cubicBezTo>
                    <a:cubicBezTo>
                      <a:pt x="1564920" y="1794877"/>
                      <a:pt x="1583970" y="1776779"/>
                      <a:pt x="1606830" y="1772970"/>
                    </a:cubicBezTo>
                    <a:cubicBezTo>
                      <a:pt x="1631595" y="1768207"/>
                      <a:pt x="1654455" y="1760587"/>
                      <a:pt x="1673505" y="1744395"/>
                    </a:cubicBezTo>
                    <a:cubicBezTo>
                      <a:pt x="1689698" y="1730107"/>
                      <a:pt x="1700175" y="1712010"/>
                      <a:pt x="1713510" y="1694865"/>
                    </a:cubicBezTo>
                    <a:cubicBezTo>
                      <a:pt x="1761135" y="1634857"/>
                      <a:pt x="1836383" y="1606282"/>
                      <a:pt x="1894485" y="1556752"/>
                    </a:cubicBezTo>
                    <a:cubicBezTo>
                      <a:pt x="1906867" y="1546274"/>
                      <a:pt x="1919250" y="1532940"/>
                      <a:pt x="1928775" y="1518652"/>
                    </a:cubicBezTo>
                    <a:cubicBezTo>
                      <a:pt x="1914488" y="1515795"/>
                      <a:pt x="1900200" y="1508174"/>
                      <a:pt x="1891628" y="1495792"/>
                    </a:cubicBezTo>
                    <a:cubicBezTo>
                      <a:pt x="1884008" y="1484362"/>
                      <a:pt x="1882103" y="1470074"/>
                      <a:pt x="1882103" y="1455787"/>
                    </a:cubicBezTo>
                    <a:cubicBezTo>
                      <a:pt x="1882103" y="1447215"/>
                      <a:pt x="1883055" y="1438642"/>
                      <a:pt x="1884960" y="1430070"/>
                    </a:cubicBezTo>
                    <a:cubicBezTo>
                      <a:pt x="1887817" y="1416735"/>
                      <a:pt x="1893533" y="1404352"/>
                      <a:pt x="1903058" y="1394827"/>
                    </a:cubicBezTo>
                    <a:cubicBezTo>
                      <a:pt x="1914488" y="1382445"/>
                      <a:pt x="1932585" y="1373872"/>
                      <a:pt x="1949730" y="1375777"/>
                    </a:cubicBezTo>
                    <a:cubicBezTo>
                      <a:pt x="1945920" y="1369110"/>
                      <a:pt x="1942110" y="1363395"/>
                      <a:pt x="1936395" y="1357679"/>
                    </a:cubicBezTo>
                    <a:cubicBezTo>
                      <a:pt x="1914488" y="1334820"/>
                      <a:pt x="1881150" y="1324342"/>
                      <a:pt x="1863053" y="1295767"/>
                    </a:cubicBezTo>
                    <a:cubicBezTo>
                      <a:pt x="1855433" y="1283385"/>
                      <a:pt x="1852575" y="1268145"/>
                      <a:pt x="1857338" y="1254810"/>
                    </a:cubicBezTo>
                    <a:cubicBezTo>
                      <a:pt x="1864958" y="1234807"/>
                      <a:pt x="1884008" y="1232902"/>
                      <a:pt x="1900200" y="1228140"/>
                    </a:cubicBezTo>
                    <a:cubicBezTo>
                      <a:pt x="1977353" y="1206232"/>
                      <a:pt x="2017358" y="1116697"/>
                      <a:pt x="2013548" y="1036687"/>
                    </a:cubicBezTo>
                    <a:cubicBezTo>
                      <a:pt x="2012595" y="1013827"/>
                      <a:pt x="2008785" y="991919"/>
                      <a:pt x="2004023" y="970012"/>
                    </a:cubicBezTo>
                    <a:cubicBezTo>
                      <a:pt x="1946873" y="995729"/>
                      <a:pt x="1888770" y="1017637"/>
                      <a:pt x="1828763" y="1037640"/>
                    </a:cubicBezTo>
                    <a:cubicBezTo>
                      <a:pt x="1789710" y="1125270"/>
                      <a:pt x="1716368" y="1197660"/>
                      <a:pt x="1628738" y="1234807"/>
                    </a:cubicBezTo>
                    <a:close/>
                    <a:moveTo>
                      <a:pt x="1827810" y="445184"/>
                    </a:moveTo>
                    <a:cubicBezTo>
                      <a:pt x="1842098" y="445184"/>
                      <a:pt x="1842098" y="467092"/>
                      <a:pt x="1827810" y="467092"/>
                    </a:cubicBezTo>
                    <a:cubicBezTo>
                      <a:pt x="1813523" y="467092"/>
                      <a:pt x="1813523" y="445184"/>
                      <a:pt x="1827810" y="445184"/>
                    </a:cubicBezTo>
                    <a:close/>
                    <a:moveTo>
                      <a:pt x="1634453" y="323264"/>
                    </a:moveTo>
                    <a:cubicBezTo>
                      <a:pt x="1648740" y="323264"/>
                      <a:pt x="1648740" y="346124"/>
                      <a:pt x="1634453" y="346124"/>
                    </a:cubicBezTo>
                    <a:cubicBezTo>
                      <a:pt x="1620165" y="346124"/>
                      <a:pt x="1620165" y="323264"/>
                      <a:pt x="1634453" y="323264"/>
                    </a:cubicBezTo>
                    <a:close/>
                    <a:moveTo>
                      <a:pt x="1562063" y="202297"/>
                    </a:moveTo>
                    <a:cubicBezTo>
                      <a:pt x="1572540" y="202297"/>
                      <a:pt x="1572540" y="218489"/>
                      <a:pt x="1562063" y="218489"/>
                    </a:cubicBezTo>
                    <a:cubicBezTo>
                      <a:pt x="1551585" y="217537"/>
                      <a:pt x="1551585" y="202297"/>
                      <a:pt x="1562063" y="202297"/>
                    </a:cubicBezTo>
                    <a:close/>
                    <a:moveTo>
                      <a:pt x="1448715" y="377557"/>
                    </a:moveTo>
                    <a:cubicBezTo>
                      <a:pt x="1462050" y="377557"/>
                      <a:pt x="1462050" y="397559"/>
                      <a:pt x="1448715" y="397559"/>
                    </a:cubicBezTo>
                    <a:cubicBezTo>
                      <a:pt x="1435380" y="397559"/>
                      <a:pt x="1435380" y="377557"/>
                      <a:pt x="1448715" y="377557"/>
                    </a:cubicBezTo>
                    <a:close/>
                    <a:moveTo>
                      <a:pt x="995325" y="591869"/>
                    </a:moveTo>
                    <a:cubicBezTo>
                      <a:pt x="988657" y="606157"/>
                      <a:pt x="965798" y="606157"/>
                      <a:pt x="958178" y="591869"/>
                    </a:cubicBezTo>
                    <a:cubicBezTo>
                      <a:pt x="956273" y="587107"/>
                      <a:pt x="954368" y="584249"/>
                      <a:pt x="954368" y="579487"/>
                    </a:cubicBezTo>
                    <a:cubicBezTo>
                      <a:pt x="954368" y="574724"/>
                      <a:pt x="955320" y="570915"/>
                      <a:pt x="957225" y="567104"/>
                    </a:cubicBezTo>
                    <a:cubicBezTo>
                      <a:pt x="960082" y="560437"/>
                      <a:pt x="968655" y="556627"/>
                      <a:pt x="975323" y="556627"/>
                    </a:cubicBezTo>
                    <a:cubicBezTo>
                      <a:pt x="981990" y="556627"/>
                      <a:pt x="990563" y="560437"/>
                      <a:pt x="993420" y="567104"/>
                    </a:cubicBezTo>
                    <a:cubicBezTo>
                      <a:pt x="995325" y="571867"/>
                      <a:pt x="997230" y="574724"/>
                      <a:pt x="996278" y="579487"/>
                    </a:cubicBezTo>
                    <a:cubicBezTo>
                      <a:pt x="998182" y="584249"/>
                      <a:pt x="997230" y="587107"/>
                      <a:pt x="995325" y="591869"/>
                    </a:cubicBezTo>
                    <a:close/>
                    <a:moveTo>
                      <a:pt x="1125818" y="595679"/>
                    </a:moveTo>
                    <a:cubicBezTo>
                      <a:pt x="1112483" y="595679"/>
                      <a:pt x="1112483" y="574724"/>
                      <a:pt x="1125818" y="574724"/>
                    </a:cubicBezTo>
                    <a:cubicBezTo>
                      <a:pt x="1139153" y="574724"/>
                      <a:pt x="1139153" y="595679"/>
                      <a:pt x="1125818" y="595679"/>
                    </a:cubicBezTo>
                    <a:close/>
                    <a:moveTo>
                      <a:pt x="1358228" y="209917"/>
                    </a:moveTo>
                    <a:cubicBezTo>
                      <a:pt x="1360133" y="208964"/>
                      <a:pt x="1361085" y="208012"/>
                      <a:pt x="1362990" y="206107"/>
                    </a:cubicBezTo>
                    <a:cubicBezTo>
                      <a:pt x="1367753" y="202297"/>
                      <a:pt x="1371563" y="200392"/>
                      <a:pt x="1377278" y="200392"/>
                    </a:cubicBezTo>
                    <a:cubicBezTo>
                      <a:pt x="1382993" y="200392"/>
                      <a:pt x="1387755" y="202297"/>
                      <a:pt x="1391565" y="206107"/>
                    </a:cubicBezTo>
                    <a:cubicBezTo>
                      <a:pt x="1395375" y="209917"/>
                      <a:pt x="1397280" y="215632"/>
                      <a:pt x="1397280" y="220394"/>
                    </a:cubicBezTo>
                    <a:cubicBezTo>
                      <a:pt x="1397280" y="226109"/>
                      <a:pt x="1394423" y="229919"/>
                      <a:pt x="1391565" y="234682"/>
                    </a:cubicBezTo>
                    <a:cubicBezTo>
                      <a:pt x="1390613" y="236587"/>
                      <a:pt x="1389660" y="237539"/>
                      <a:pt x="1387755" y="239444"/>
                    </a:cubicBezTo>
                    <a:cubicBezTo>
                      <a:pt x="1384898" y="243254"/>
                      <a:pt x="1378230" y="245159"/>
                      <a:pt x="1373468" y="245159"/>
                    </a:cubicBezTo>
                    <a:cubicBezTo>
                      <a:pt x="1367753" y="245159"/>
                      <a:pt x="1362990" y="242302"/>
                      <a:pt x="1359180" y="239444"/>
                    </a:cubicBezTo>
                    <a:cubicBezTo>
                      <a:pt x="1355370" y="235634"/>
                      <a:pt x="1353465" y="229919"/>
                      <a:pt x="1353465" y="225157"/>
                    </a:cubicBezTo>
                    <a:cubicBezTo>
                      <a:pt x="1352513" y="220394"/>
                      <a:pt x="1354418" y="212774"/>
                      <a:pt x="1358228" y="209917"/>
                    </a:cubicBezTo>
                    <a:close/>
                    <a:moveTo>
                      <a:pt x="941985" y="264209"/>
                    </a:moveTo>
                    <a:cubicBezTo>
                      <a:pt x="941985" y="245159"/>
                      <a:pt x="944843" y="226109"/>
                      <a:pt x="949605" y="207059"/>
                    </a:cubicBezTo>
                    <a:cubicBezTo>
                      <a:pt x="956273" y="177532"/>
                      <a:pt x="969607" y="149909"/>
                      <a:pt x="989610" y="128002"/>
                    </a:cubicBezTo>
                    <a:cubicBezTo>
                      <a:pt x="1016280" y="98474"/>
                      <a:pt x="1057238" y="79424"/>
                      <a:pt x="1097243" y="84187"/>
                    </a:cubicBezTo>
                    <a:cubicBezTo>
                      <a:pt x="1136295" y="88949"/>
                      <a:pt x="1177253" y="92759"/>
                      <a:pt x="1207733" y="120382"/>
                    </a:cubicBezTo>
                    <a:cubicBezTo>
                      <a:pt x="1230593" y="141337"/>
                      <a:pt x="1244880" y="168959"/>
                      <a:pt x="1254405" y="197534"/>
                    </a:cubicBezTo>
                    <a:cubicBezTo>
                      <a:pt x="1261073" y="219442"/>
                      <a:pt x="1264883" y="242302"/>
                      <a:pt x="1262978" y="264209"/>
                    </a:cubicBezTo>
                    <a:cubicBezTo>
                      <a:pt x="1262978" y="269924"/>
                      <a:pt x="1262025" y="276592"/>
                      <a:pt x="1260120" y="282307"/>
                    </a:cubicBezTo>
                    <a:cubicBezTo>
                      <a:pt x="1251548" y="320407"/>
                      <a:pt x="1227735" y="354697"/>
                      <a:pt x="1195350" y="377557"/>
                    </a:cubicBezTo>
                    <a:cubicBezTo>
                      <a:pt x="1158203" y="403274"/>
                      <a:pt x="1110578" y="412799"/>
                      <a:pt x="1065810" y="407084"/>
                    </a:cubicBezTo>
                    <a:cubicBezTo>
                      <a:pt x="1026757" y="402322"/>
                      <a:pt x="985800" y="386129"/>
                      <a:pt x="963893" y="352792"/>
                    </a:cubicBezTo>
                    <a:cubicBezTo>
                      <a:pt x="944843" y="328027"/>
                      <a:pt x="941032" y="295642"/>
                      <a:pt x="941985" y="264209"/>
                    </a:cubicBezTo>
                    <a:close/>
                    <a:moveTo>
                      <a:pt x="860070" y="395654"/>
                    </a:moveTo>
                    <a:cubicBezTo>
                      <a:pt x="848640" y="395654"/>
                      <a:pt x="848640" y="378509"/>
                      <a:pt x="860070" y="378509"/>
                    </a:cubicBezTo>
                    <a:cubicBezTo>
                      <a:pt x="870548" y="378509"/>
                      <a:pt x="870548" y="395654"/>
                      <a:pt x="860070" y="395654"/>
                    </a:cubicBezTo>
                    <a:close/>
                    <a:moveTo>
                      <a:pt x="841020" y="155624"/>
                    </a:moveTo>
                    <a:cubicBezTo>
                      <a:pt x="841020" y="152767"/>
                      <a:pt x="842925" y="150862"/>
                      <a:pt x="844830" y="148957"/>
                    </a:cubicBezTo>
                    <a:cubicBezTo>
                      <a:pt x="846735" y="143242"/>
                      <a:pt x="853403" y="140384"/>
                      <a:pt x="859118" y="142289"/>
                    </a:cubicBezTo>
                    <a:cubicBezTo>
                      <a:pt x="860070" y="142289"/>
                      <a:pt x="861023" y="143242"/>
                      <a:pt x="861975" y="143242"/>
                    </a:cubicBezTo>
                    <a:cubicBezTo>
                      <a:pt x="870548" y="146099"/>
                      <a:pt x="873405" y="155624"/>
                      <a:pt x="866738" y="163244"/>
                    </a:cubicBezTo>
                    <a:cubicBezTo>
                      <a:pt x="861975" y="168007"/>
                      <a:pt x="855307" y="169912"/>
                      <a:pt x="848640" y="168007"/>
                    </a:cubicBezTo>
                    <a:cubicBezTo>
                      <a:pt x="843878" y="167054"/>
                      <a:pt x="841020" y="161339"/>
                      <a:pt x="841020" y="155624"/>
                    </a:cubicBezTo>
                    <a:close/>
                    <a:moveTo>
                      <a:pt x="678143" y="817612"/>
                    </a:moveTo>
                    <a:cubicBezTo>
                      <a:pt x="690525" y="817612"/>
                      <a:pt x="690525" y="836662"/>
                      <a:pt x="678143" y="836662"/>
                    </a:cubicBezTo>
                    <a:cubicBezTo>
                      <a:pt x="665760" y="836662"/>
                      <a:pt x="665760" y="817612"/>
                      <a:pt x="678143" y="817612"/>
                    </a:cubicBezTo>
                    <a:close/>
                    <a:moveTo>
                      <a:pt x="89498" y="712837"/>
                    </a:moveTo>
                    <a:cubicBezTo>
                      <a:pt x="89498" y="712837"/>
                      <a:pt x="89498" y="712837"/>
                      <a:pt x="89498" y="712837"/>
                    </a:cubicBezTo>
                    <a:cubicBezTo>
                      <a:pt x="85688" y="715694"/>
                      <a:pt x="80925" y="715694"/>
                      <a:pt x="77115" y="714742"/>
                    </a:cubicBezTo>
                    <a:cubicBezTo>
                      <a:pt x="74258" y="713790"/>
                      <a:pt x="72352" y="712837"/>
                      <a:pt x="70448" y="710932"/>
                    </a:cubicBezTo>
                    <a:cubicBezTo>
                      <a:pt x="62827" y="706169"/>
                      <a:pt x="62827" y="693787"/>
                      <a:pt x="70448" y="689977"/>
                    </a:cubicBezTo>
                    <a:cubicBezTo>
                      <a:pt x="72352" y="688072"/>
                      <a:pt x="74258" y="687119"/>
                      <a:pt x="76163" y="686167"/>
                    </a:cubicBezTo>
                    <a:cubicBezTo>
                      <a:pt x="79020" y="685215"/>
                      <a:pt x="84735" y="685215"/>
                      <a:pt x="87593" y="688072"/>
                    </a:cubicBezTo>
                    <a:cubicBezTo>
                      <a:pt x="87593" y="688072"/>
                      <a:pt x="87593" y="688072"/>
                      <a:pt x="88545" y="689024"/>
                    </a:cubicBezTo>
                    <a:cubicBezTo>
                      <a:pt x="92355" y="691882"/>
                      <a:pt x="95213" y="695692"/>
                      <a:pt x="95213" y="701407"/>
                    </a:cubicBezTo>
                    <a:cubicBezTo>
                      <a:pt x="97118" y="706169"/>
                      <a:pt x="94260" y="709979"/>
                      <a:pt x="89498" y="712837"/>
                    </a:cubicBezTo>
                    <a:close/>
                    <a:moveTo>
                      <a:pt x="198083" y="1012874"/>
                    </a:moveTo>
                    <a:cubicBezTo>
                      <a:pt x="187605" y="1012874"/>
                      <a:pt x="187605" y="995729"/>
                      <a:pt x="198083" y="995729"/>
                    </a:cubicBezTo>
                    <a:cubicBezTo>
                      <a:pt x="209513" y="995729"/>
                      <a:pt x="209513" y="1012874"/>
                      <a:pt x="198083" y="1012874"/>
                    </a:cubicBezTo>
                    <a:close/>
                    <a:moveTo>
                      <a:pt x="368580" y="1672957"/>
                    </a:moveTo>
                    <a:cubicBezTo>
                      <a:pt x="367627" y="1672957"/>
                      <a:pt x="365723" y="1672957"/>
                      <a:pt x="364770" y="1672004"/>
                    </a:cubicBezTo>
                    <a:cubicBezTo>
                      <a:pt x="360008" y="1671052"/>
                      <a:pt x="357150" y="1666290"/>
                      <a:pt x="357150" y="1661527"/>
                    </a:cubicBezTo>
                    <a:cubicBezTo>
                      <a:pt x="357150" y="1657717"/>
                      <a:pt x="360960" y="1652002"/>
                      <a:pt x="364770" y="1651049"/>
                    </a:cubicBezTo>
                    <a:cubicBezTo>
                      <a:pt x="365723" y="1651049"/>
                      <a:pt x="367627" y="1651049"/>
                      <a:pt x="368580" y="1650097"/>
                    </a:cubicBezTo>
                    <a:cubicBezTo>
                      <a:pt x="375248" y="1649145"/>
                      <a:pt x="382868" y="1652954"/>
                      <a:pt x="382868" y="1660574"/>
                    </a:cubicBezTo>
                    <a:cubicBezTo>
                      <a:pt x="382868" y="1670099"/>
                      <a:pt x="376200" y="1673910"/>
                      <a:pt x="368580" y="1672957"/>
                    </a:cubicBezTo>
                    <a:close/>
                    <a:moveTo>
                      <a:pt x="400965" y="884287"/>
                    </a:moveTo>
                    <a:cubicBezTo>
                      <a:pt x="397155" y="890002"/>
                      <a:pt x="391440" y="891907"/>
                      <a:pt x="383820" y="890954"/>
                    </a:cubicBezTo>
                    <a:cubicBezTo>
                      <a:pt x="380010" y="890002"/>
                      <a:pt x="376200" y="887144"/>
                      <a:pt x="374295" y="884287"/>
                    </a:cubicBezTo>
                    <a:cubicBezTo>
                      <a:pt x="372390" y="880477"/>
                      <a:pt x="372390" y="876667"/>
                      <a:pt x="372390" y="872857"/>
                    </a:cubicBezTo>
                    <a:cubicBezTo>
                      <a:pt x="372390" y="871904"/>
                      <a:pt x="372390" y="870952"/>
                      <a:pt x="372390" y="869047"/>
                    </a:cubicBezTo>
                    <a:cubicBezTo>
                      <a:pt x="373343" y="864285"/>
                      <a:pt x="379058" y="859522"/>
                      <a:pt x="383820" y="857617"/>
                    </a:cubicBezTo>
                    <a:cubicBezTo>
                      <a:pt x="386677" y="856665"/>
                      <a:pt x="388583" y="856665"/>
                      <a:pt x="391440" y="856665"/>
                    </a:cubicBezTo>
                    <a:cubicBezTo>
                      <a:pt x="398108" y="856665"/>
                      <a:pt x="403823" y="861427"/>
                      <a:pt x="405727" y="868094"/>
                    </a:cubicBezTo>
                    <a:cubicBezTo>
                      <a:pt x="408585" y="872857"/>
                      <a:pt x="405727" y="880477"/>
                      <a:pt x="400965" y="884287"/>
                    </a:cubicBezTo>
                    <a:close/>
                    <a:moveTo>
                      <a:pt x="444780" y="1026210"/>
                    </a:moveTo>
                    <a:cubicBezTo>
                      <a:pt x="458115" y="1026210"/>
                      <a:pt x="458115" y="1047165"/>
                      <a:pt x="444780" y="1047165"/>
                    </a:cubicBezTo>
                    <a:cubicBezTo>
                      <a:pt x="430493" y="1047165"/>
                      <a:pt x="430493" y="1026210"/>
                      <a:pt x="444780" y="1026210"/>
                    </a:cubicBezTo>
                    <a:close/>
                    <a:moveTo>
                      <a:pt x="452400" y="1428165"/>
                    </a:moveTo>
                    <a:cubicBezTo>
                      <a:pt x="441923" y="1428165"/>
                      <a:pt x="441923" y="1411972"/>
                      <a:pt x="452400" y="1411972"/>
                    </a:cubicBezTo>
                    <a:cubicBezTo>
                      <a:pt x="462877" y="1411972"/>
                      <a:pt x="462877" y="1428165"/>
                      <a:pt x="452400" y="1428165"/>
                    </a:cubicBezTo>
                    <a:close/>
                    <a:moveTo>
                      <a:pt x="560985" y="1233854"/>
                    </a:moveTo>
                    <a:cubicBezTo>
                      <a:pt x="546698" y="1233854"/>
                      <a:pt x="546698" y="1210995"/>
                      <a:pt x="560985" y="1210995"/>
                    </a:cubicBezTo>
                    <a:cubicBezTo>
                      <a:pt x="576225" y="1210995"/>
                      <a:pt x="576225" y="1233854"/>
                      <a:pt x="560985" y="1233854"/>
                    </a:cubicBezTo>
                    <a:close/>
                    <a:moveTo>
                      <a:pt x="609563" y="1329104"/>
                    </a:moveTo>
                    <a:cubicBezTo>
                      <a:pt x="596228" y="1329104"/>
                      <a:pt x="596228" y="1308149"/>
                      <a:pt x="609563" y="1308149"/>
                    </a:cubicBezTo>
                    <a:cubicBezTo>
                      <a:pt x="622898" y="1309102"/>
                      <a:pt x="622898" y="1329104"/>
                      <a:pt x="609563" y="1329104"/>
                    </a:cubicBezTo>
                    <a:close/>
                    <a:moveTo>
                      <a:pt x="740055" y="1411972"/>
                    </a:moveTo>
                    <a:cubicBezTo>
                      <a:pt x="736245" y="1416735"/>
                      <a:pt x="732435" y="1419592"/>
                      <a:pt x="726720" y="1419592"/>
                    </a:cubicBezTo>
                    <a:cubicBezTo>
                      <a:pt x="721005" y="1419592"/>
                      <a:pt x="716243" y="1416735"/>
                      <a:pt x="713385" y="1411972"/>
                    </a:cubicBezTo>
                    <a:cubicBezTo>
                      <a:pt x="711480" y="1409115"/>
                      <a:pt x="710528" y="1405304"/>
                      <a:pt x="710528" y="1401495"/>
                    </a:cubicBezTo>
                    <a:cubicBezTo>
                      <a:pt x="710528" y="1396732"/>
                      <a:pt x="712432" y="1392922"/>
                      <a:pt x="716243" y="1389112"/>
                    </a:cubicBezTo>
                    <a:cubicBezTo>
                      <a:pt x="721957" y="1383397"/>
                      <a:pt x="733388" y="1383397"/>
                      <a:pt x="738150" y="1389112"/>
                    </a:cubicBezTo>
                    <a:cubicBezTo>
                      <a:pt x="741007" y="1392922"/>
                      <a:pt x="743865" y="1396732"/>
                      <a:pt x="743865" y="1401495"/>
                    </a:cubicBezTo>
                    <a:cubicBezTo>
                      <a:pt x="742913" y="1404352"/>
                      <a:pt x="742913" y="1409115"/>
                      <a:pt x="740055" y="1411972"/>
                    </a:cubicBezTo>
                    <a:close/>
                    <a:moveTo>
                      <a:pt x="836257" y="1805354"/>
                    </a:moveTo>
                    <a:cubicBezTo>
                      <a:pt x="836257" y="1805354"/>
                      <a:pt x="835305" y="1805354"/>
                      <a:pt x="835305" y="1806307"/>
                    </a:cubicBezTo>
                    <a:cubicBezTo>
                      <a:pt x="828638" y="1810117"/>
                      <a:pt x="821018" y="1809165"/>
                      <a:pt x="815303" y="1803449"/>
                    </a:cubicBezTo>
                    <a:cubicBezTo>
                      <a:pt x="809588" y="1798687"/>
                      <a:pt x="809588" y="1790115"/>
                      <a:pt x="812445" y="1783447"/>
                    </a:cubicBezTo>
                    <a:lnTo>
                      <a:pt x="813398" y="1782495"/>
                    </a:lnTo>
                    <a:cubicBezTo>
                      <a:pt x="818160" y="1772970"/>
                      <a:pt x="832448" y="1772017"/>
                      <a:pt x="840068" y="1778685"/>
                    </a:cubicBezTo>
                    <a:cubicBezTo>
                      <a:pt x="846735" y="1786304"/>
                      <a:pt x="845782" y="1800592"/>
                      <a:pt x="836257" y="1805354"/>
                    </a:cubicBezTo>
                    <a:close/>
                    <a:moveTo>
                      <a:pt x="910553" y="1497697"/>
                    </a:moveTo>
                    <a:cubicBezTo>
                      <a:pt x="910553" y="1498649"/>
                      <a:pt x="909600" y="1498649"/>
                      <a:pt x="909600" y="1499602"/>
                    </a:cubicBezTo>
                    <a:cubicBezTo>
                      <a:pt x="909600" y="1499602"/>
                      <a:pt x="909600" y="1499602"/>
                      <a:pt x="909600" y="1499602"/>
                    </a:cubicBezTo>
                    <a:cubicBezTo>
                      <a:pt x="908648" y="1499602"/>
                      <a:pt x="908648" y="1500554"/>
                      <a:pt x="907695" y="1500554"/>
                    </a:cubicBezTo>
                    <a:cubicBezTo>
                      <a:pt x="906743" y="1500554"/>
                      <a:pt x="906743" y="1501507"/>
                      <a:pt x="905790" y="1501507"/>
                    </a:cubicBezTo>
                    <a:cubicBezTo>
                      <a:pt x="904838" y="1501507"/>
                      <a:pt x="904838" y="1502460"/>
                      <a:pt x="903885" y="1502460"/>
                    </a:cubicBezTo>
                    <a:cubicBezTo>
                      <a:pt x="902932" y="1502460"/>
                      <a:pt x="902932" y="1503412"/>
                      <a:pt x="901980" y="1503412"/>
                    </a:cubicBezTo>
                    <a:cubicBezTo>
                      <a:pt x="901028" y="1503412"/>
                      <a:pt x="901028" y="1503412"/>
                      <a:pt x="900075" y="1504365"/>
                    </a:cubicBezTo>
                    <a:cubicBezTo>
                      <a:pt x="899123" y="1504365"/>
                      <a:pt x="899123" y="1504365"/>
                      <a:pt x="898170" y="1504365"/>
                    </a:cubicBezTo>
                    <a:cubicBezTo>
                      <a:pt x="897218" y="1504365"/>
                      <a:pt x="897218" y="1504365"/>
                      <a:pt x="896265" y="1504365"/>
                    </a:cubicBezTo>
                    <a:cubicBezTo>
                      <a:pt x="895313" y="1504365"/>
                      <a:pt x="894360" y="1504365"/>
                      <a:pt x="894360" y="1504365"/>
                    </a:cubicBezTo>
                    <a:cubicBezTo>
                      <a:pt x="894360" y="1504365"/>
                      <a:pt x="893407" y="1504365"/>
                      <a:pt x="893407" y="1504365"/>
                    </a:cubicBezTo>
                    <a:cubicBezTo>
                      <a:pt x="892455" y="1504365"/>
                      <a:pt x="891503" y="1504365"/>
                      <a:pt x="890550" y="1503412"/>
                    </a:cubicBezTo>
                    <a:cubicBezTo>
                      <a:pt x="890550" y="1503412"/>
                      <a:pt x="889598" y="1503412"/>
                      <a:pt x="889598" y="1502460"/>
                    </a:cubicBezTo>
                    <a:cubicBezTo>
                      <a:pt x="888645" y="1502460"/>
                      <a:pt x="887693" y="1501507"/>
                      <a:pt x="886740" y="1501507"/>
                    </a:cubicBezTo>
                    <a:cubicBezTo>
                      <a:pt x="885788" y="1501507"/>
                      <a:pt x="885788" y="1500554"/>
                      <a:pt x="885788" y="1500554"/>
                    </a:cubicBezTo>
                    <a:cubicBezTo>
                      <a:pt x="884835" y="1500554"/>
                      <a:pt x="884835" y="1499602"/>
                      <a:pt x="883882" y="1499602"/>
                    </a:cubicBezTo>
                    <a:cubicBezTo>
                      <a:pt x="883882" y="1499602"/>
                      <a:pt x="883882" y="1499602"/>
                      <a:pt x="883882" y="1499602"/>
                    </a:cubicBezTo>
                    <a:cubicBezTo>
                      <a:pt x="883882" y="1499602"/>
                      <a:pt x="882930" y="1498649"/>
                      <a:pt x="882930" y="1497697"/>
                    </a:cubicBezTo>
                    <a:cubicBezTo>
                      <a:pt x="879120" y="1492935"/>
                      <a:pt x="877215" y="1486267"/>
                      <a:pt x="878168" y="1479599"/>
                    </a:cubicBezTo>
                    <a:cubicBezTo>
                      <a:pt x="879120" y="1473885"/>
                      <a:pt x="880073" y="1470074"/>
                      <a:pt x="883882" y="1466265"/>
                    </a:cubicBezTo>
                    <a:cubicBezTo>
                      <a:pt x="887693" y="1462454"/>
                      <a:pt x="892455" y="1460549"/>
                      <a:pt x="897218" y="1460549"/>
                    </a:cubicBezTo>
                    <a:cubicBezTo>
                      <a:pt x="901980" y="1460549"/>
                      <a:pt x="907695" y="1462454"/>
                      <a:pt x="910553" y="1466265"/>
                    </a:cubicBezTo>
                    <a:cubicBezTo>
                      <a:pt x="914363" y="1470074"/>
                      <a:pt x="915315" y="1474837"/>
                      <a:pt x="916268" y="1479599"/>
                    </a:cubicBezTo>
                    <a:cubicBezTo>
                      <a:pt x="916268" y="1486267"/>
                      <a:pt x="914363" y="1492935"/>
                      <a:pt x="910553" y="1497697"/>
                    </a:cubicBezTo>
                    <a:close/>
                    <a:moveTo>
                      <a:pt x="1013423" y="1661527"/>
                    </a:moveTo>
                    <a:cubicBezTo>
                      <a:pt x="1023900" y="1661527"/>
                      <a:pt x="1023900" y="1677720"/>
                      <a:pt x="1013423" y="1677720"/>
                    </a:cubicBezTo>
                    <a:cubicBezTo>
                      <a:pt x="1002945" y="1677720"/>
                      <a:pt x="1002945" y="1661527"/>
                      <a:pt x="1013423" y="1661527"/>
                    </a:cubicBezTo>
                    <a:close/>
                    <a:moveTo>
                      <a:pt x="1013423" y="1865362"/>
                    </a:moveTo>
                    <a:cubicBezTo>
                      <a:pt x="1001040" y="1865362"/>
                      <a:pt x="1001040" y="1846312"/>
                      <a:pt x="1013423" y="1846312"/>
                    </a:cubicBezTo>
                    <a:cubicBezTo>
                      <a:pt x="1025805" y="1846312"/>
                      <a:pt x="1025805" y="1865362"/>
                      <a:pt x="1013423" y="1865362"/>
                    </a:cubicBezTo>
                    <a:close/>
                    <a:moveTo>
                      <a:pt x="1262978" y="1416735"/>
                    </a:moveTo>
                    <a:cubicBezTo>
                      <a:pt x="1277265" y="1416735"/>
                      <a:pt x="1277265" y="1439595"/>
                      <a:pt x="1262978" y="1439595"/>
                    </a:cubicBezTo>
                    <a:cubicBezTo>
                      <a:pt x="1248690" y="1439595"/>
                      <a:pt x="1248690" y="1416735"/>
                      <a:pt x="1262978" y="1416735"/>
                    </a:cubicBezTo>
                    <a:close/>
                    <a:moveTo>
                      <a:pt x="1065810" y="1338629"/>
                    </a:moveTo>
                    <a:cubicBezTo>
                      <a:pt x="1077240" y="1338629"/>
                      <a:pt x="1077240" y="1355774"/>
                      <a:pt x="1065810" y="1355774"/>
                    </a:cubicBezTo>
                    <a:cubicBezTo>
                      <a:pt x="1054380" y="1355774"/>
                      <a:pt x="1054380" y="1338629"/>
                      <a:pt x="1065810" y="1338629"/>
                    </a:cubicBezTo>
                    <a:close/>
                    <a:moveTo>
                      <a:pt x="1037235" y="2104439"/>
                    </a:moveTo>
                    <a:cubicBezTo>
                      <a:pt x="1022948" y="2104439"/>
                      <a:pt x="1022948" y="2081579"/>
                      <a:pt x="1037235" y="2081579"/>
                    </a:cubicBezTo>
                    <a:cubicBezTo>
                      <a:pt x="1052475" y="2081579"/>
                      <a:pt x="1052475" y="2104439"/>
                      <a:pt x="1037235" y="2104439"/>
                    </a:cubicBezTo>
                    <a:close/>
                    <a:moveTo>
                      <a:pt x="1312508" y="1684387"/>
                    </a:moveTo>
                    <a:cubicBezTo>
                      <a:pt x="1312508" y="1690102"/>
                      <a:pt x="1311555" y="1694865"/>
                      <a:pt x="1310603" y="1699627"/>
                    </a:cubicBezTo>
                    <a:cubicBezTo>
                      <a:pt x="1303935" y="1732965"/>
                      <a:pt x="1282028" y="1762492"/>
                      <a:pt x="1254405" y="1781542"/>
                    </a:cubicBezTo>
                    <a:cubicBezTo>
                      <a:pt x="1222020" y="1803449"/>
                      <a:pt x="1181063" y="1812022"/>
                      <a:pt x="1142010" y="1807260"/>
                    </a:cubicBezTo>
                    <a:cubicBezTo>
                      <a:pt x="1107720" y="1803449"/>
                      <a:pt x="1073430" y="1789162"/>
                      <a:pt x="1054380" y="1760587"/>
                    </a:cubicBezTo>
                    <a:cubicBezTo>
                      <a:pt x="1039140" y="1737727"/>
                      <a:pt x="1035330" y="1710104"/>
                      <a:pt x="1036282" y="1683435"/>
                    </a:cubicBezTo>
                    <a:cubicBezTo>
                      <a:pt x="1036282" y="1667242"/>
                      <a:pt x="1038188" y="1650097"/>
                      <a:pt x="1042950" y="1633904"/>
                    </a:cubicBezTo>
                    <a:cubicBezTo>
                      <a:pt x="1048665" y="1608187"/>
                      <a:pt x="1060095" y="1584374"/>
                      <a:pt x="1077240" y="1565324"/>
                    </a:cubicBezTo>
                    <a:cubicBezTo>
                      <a:pt x="1100100" y="1539607"/>
                      <a:pt x="1135343" y="1523415"/>
                      <a:pt x="1170585" y="1528177"/>
                    </a:cubicBezTo>
                    <a:cubicBezTo>
                      <a:pt x="1172490" y="1528177"/>
                      <a:pt x="1175348" y="1529129"/>
                      <a:pt x="1177253" y="1529129"/>
                    </a:cubicBezTo>
                    <a:cubicBezTo>
                      <a:pt x="1179158" y="1528177"/>
                      <a:pt x="1181063" y="1527224"/>
                      <a:pt x="1182968" y="1527224"/>
                    </a:cubicBezTo>
                    <a:cubicBezTo>
                      <a:pt x="1186778" y="1527224"/>
                      <a:pt x="1188683" y="1529129"/>
                      <a:pt x="1190588" y="1531035"/>
                    </a:cubicBezTo>
                    <a:cubicBezTo>
                      <a:pt x="1217258" y="1534845"/>
                      <a:pt x="1244880" y="1540560"/>
                      <a:pt x="1265835" y="1559610"/>
                    </a:cubicBezTo>
                    <a:cubicBezTo>
                      <a:pt x="1284885" y="1577707"/>
                      <a:pt x="1298220" y="1601520"/>
                      <a:pt x="1305840" y="1626285"/>
                    </a:cubicBezTo>
                    <a:cubicBezTo>
                      <a:pt x="1310603" y="1645335"/>
                      <a:pt x="1314413" y="1665337"/>
                      <a:pt x="1312508" y="1684387"/>
                    </a:cubicBezTo>
                    <a:close/>
                    <a:moveTo>
                      <a:pt x="1348703" y="1318627"/>
                    </a:moveTo>
                    <a:cubicBezTo>
                      <a:pt x="1345845" y="1328152"/>
                      <a:pt x="1332510" y="1332915"/>
                      <a:pt x="1325843" y="1324342"/>
                    </a:cubicBezTo>
                    <a:cubicBezTo>
                      <a:pt x="1325843" y="1324342"/>
                      <a:pt x="1325843" y="1324342"/>
                      <a:pt x="1325843" y="1324342"/>
                    </a:cubicBezTo>
                    <a:cubicBezTo>
                      <a:pt x="1320128" y="1321485"/>
                      <a:pt x="1315365" y="1315770"/>
                      <a:pt x="1316318" y="1309102"/>
                    </a:cubicBezTo>
                    <a:cubicBezTo>
                      <a:pt x="1317270" y="1300529"/>
                      <a:pt x="1326795" y="1292910"/>
                      <a:pt x="1335368" y="1296720"/>
                    </a:cubicBezTo>
                    <a:cubicBezTo>
                      <a:pt x="1336320" y="1296720"/>
                      <a:pt x="1337273" y="1297672"/>
                      <a:pt x="1338225" y="1297672"/>
                    </a:cubicBezTo>
                    <a:cubicBezTo>
                      <a:pt x="1344893" y="1300529"/>
                      <a:pt x="1348703" y="1304340"/>
                      <a:pt x="1348703" y="1311960"/>
                    </a:cubicBezTo>
                    <a:cubicBezTo>
                      <a:pt x="1349655" y="1313865"/>
                      <a:pt x="1349655" y="1316722"/>
                      <a:pt x="1348703" y="1318627"/>
                    </a:cubicBezTo>
                    <a:close/>
                    <a:moveTo>
                      <a:pt x="1532535" y="1672004"/>
                    </a:moveTo>
                    <a:cubicBezTo>
                      <a:pt x="1531583" y="1672957"/>
                      <a:pt x="1530630" y="1673910"/>
                      <a:pt x="1530630" y="1675815"/>
                    </a:cubicBezTo>
                    <a:cubicBezTo>
                      <a:pt x="1526820" y="1680577"/>
                      <a:pt x="1520153" y="1682482"/>
                      <a:pt x="1515390" y="1678672"/>
                    </a:cubicBezTo>
                    <a:cubicBezTo>
                      <a:pt x="1510628" y="1675815"/>
                      <a:pt x="1510628" y="1670099"/>
                      <a:pt x="1512533" y="1665337"/>
                    </a:cubicBezTo>
                    <a:cubicBezTo>
                      <a:pt x="1513485" y="1661527"/>
                      <a:pt x="1516343" y="1658670"/>
                      <a:pt x="1519200" y="1657717"/>
                    </a:cubicBezTo>
                    <a:cubicBezTo>
                      <a:pt x="1521105" y="1656765"/>
                      <a:pt x="1522058" y="1656765"/>
                      <a:pt x="1523963" y="1656765"/>
                    </a:cubicBezTo>
                    <a:cubicBezTo>
                      <a:pt x="1527773" y="1656765"/>
                      <a:pt x="1530630" y="1658670"/>
                      <a:pt x="1532535" y="1661527"/>
                    </a:cubicBezTo>
                    <a:cubicBezTo>
                      <a:pt x="1534440" y="1664385"/>
                      <a:pt x="1534440" y="1669147"/>
                      <a:pt x="1532535" y="1672004"/>
                    </a:cubicBezTo>
                    <a:close/>
                    <a:moveTo>
                      <a:pt x="1554443" y="1391970"/>
                    </a:moveTo>
                    <a:cubicBezTo>
                      <a:pt x="1552538" y="1400542"/>
                      <a:pt x="1543965" y="1405304"/>
                      <a:pt x="1535393" y="1404352"/>
                    </a:cubicBezTo>
                    <a:cubicBezTo>
                      <a:pt x="1526820" y="1403399"/>
                      <a:pt x="1520153" y="1395779"/>
                      <a:pt x="1520153" y="1387207"/>
                    </a:cubicBezTo>
                    <a:cubicBezTo>
                      <a:pt x="1520153" y="1387207"/>
                      <a:pt x="1520153" y="1387207"/>
                      <a:pt x="1520153" y="1387207"/>
                    </a:cubicBezTo>
                    <a:cubicBezTo>
                      <a:pt x="1520153" y="1385302"/>
                      <a:pt x="1520153" y="1383397"/>
                      <a:pt x="1521105" y="1380540"/>
                    </a:cubicBezTo>
                    <a:cubicBezTo>
                      <a:pt x="1521105" y="1380540"/>
                      <a:pt x="1521105" y="1380540"/>
                      <a:pt x="1521105" y="1380540"/>
                    </a:cubicBezTo>
                    <a:cubicBezTo>
                      <a:pt x="1521105" y="1380540"/>
                      <a:pt x="1521105" y="1380540"/>
                      <a:pt x="1521105" y="1380540"/>
                    </a:cubicBezTo>
                    <a:cubicBezTo>
                      <a:pt x="1521105" y="1380540"/>
                      <a:pt x="1521105" y="1380540"/>
                      <a:pt x="1521105" y="1380540"/>
                    </a:cubicBezTo>
                    <a:cubicBezTo>
                      <a:pt x="1523963" y="1371967"/>
                      <a:pt x="1531583" y="1367204"/>
                      <a:pt x="1540155" y="1368157"/>
                    </a:cubicBezTo>
                    <a:cubicBezTo>
                      <a:pt x="1548728" y="1369110"/>
                      <a:pt x="1554443" y="1376729"/>
                      <a:pt x="1555395" y="1385302"/>
                    </a:cubicBezTo>
                    <a:cubicBezTo>
                      <a:pt x="1555395" y="1387207"/>
                      <a:pt x="1555395" y="1390065"/>
                      <a:pt x="1554443" y="1391970"/>
                    </a:cubicBezTo>
                    <a:close/>
                    <a:moveTo>
                      <a:pt x="1704938" y="1395779"/>
                    </a:moveTo>
                    <a:cubicBezTo>
                      <a:pt x="1693508" y="1395779"/>
                      <a:pt x="1693508" y="1377682"/>
                      <a:pt x="1704938" y="1377682"/>
                    </a:cubicBezTo>
                    <a:cubicBezTo>
                      <a:pt x="1716368" y="1377682"/>
                      <a:pt x="1716368" y="1395779"/>
                      <a:pt x="1704938" y="1395779"/>
                    </a:cubicBezTo>
                    <a:close/>
                    <a:moveTo>
                      <a:pt x="1730655" y="1558657"/>
                    </a:moveTo>
                    <a:cubicBezTo>
                      <a:pt x="1718273" y="1558657"/>
                      <a:pt x="1718273" y="1538654"/>
                      <a:pt x="1730655" y="1538654"/>
                    </a:cubicBezTo>
                    <a:cubicBezTo>
                      <a:pt x="1743990" y="1539607"/>
                      <a:pt x="1743990" y="1558657"/>
                      <a:pt x="1730655" y="1558657"/>
                    </a:cubicBezTo>
                    <a:close/>
                  </a:path>
                </a:pathLst>
              </a:custGeom>
              <a:solidFill>
                <a:srgbClr val="2730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EB15674C-2EC6-420A-B34A-22FBF1244422}"/>
                  </a:ext>
                </a:extLst>
              </p:cNvPr>
              <p:cNvSpPr/>
              <p:nvPr/>
            </p:nvSpPr>
            <p:spPr>
              <a:xfrm>
                <a:off x="5135906" y="3345257"/>
                <a:ext cx="530012" cy="233205"/>
              </a:xfrm>
              <a:custGeom>
                <a:avLst/>
                <a:gdLst>
                  <a:gd name="connsiteX0" fmla="*/ 109061 w 238125"/>
                  <a:gd name="connsiteY0" fmla="*/ 104299 h 104775"/>
                  <a:gd name="connsiteX1" fmla="*/ 110014 w 238125"/>
                  <a:gd name="connsiteY1" fmla="*/ 102394 h 104775"/>
                  <a:gd name="connsiteX2" fmla="*/ 234791 w 238125"/>
                  <a:gd name="connsiteY2" fmla="*/ 19526 h 104775"/>
                  <a:gd name="connsiteX3" fmla="*/ 236696 w 238125"/>
                  <a:gd name="connsiteY3" fmla="*/ 7144 h 104775"/>
                  <a:gd name="connsiteX4" fmla="*/ 195739 w 238125"/>
                  <a:gd name="connsiteY4" fmla="*/ 16669 h 104775"/>
                  <a:gd name="connsiteX5" fmla="*/ 7144 w 238125"/>
                  <a:gd name="connsiteY5" fmla="*/ 59531 h 104775"/>
                  <a:gd name="connsiteX6" fmla="*/ 64294 w 238125"/>
                  <a:gd name="connsiteY6" fmla="*/ 88106 h 104775"/>
                  <a:gd name="connsiteX7" fmla="*/ 109061 w 238125"/>
                  <a:gd name="connsiteY7" fmla="*/ 104299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8125" h="104775">
                    <a:moveTo>
                      <a:pt x="109061" y="104299"/>
                    </a:moveTo>
                    <a:cubicBezTo>
                      <a:pt x="109061" y="103346"/>
                      <a:pt x="110014" y="103346"/>
                      <a:pt x="110014" y="102394"/>
                    </a:cubicBezTo>
                    <a:cubicBezTo>
                      <a:pt x="145256" y="65246"/>
                      <a:pt x="220504" y="69056"/>
                      <a:pt x="234791" y="19526"/>
                    </a:cubicBezTo>
                    <a:cubicBezTo>
                      <a:pt x="235744" y="15716"/>
                      <a:pt x="236696" y="10954"/>
                      <a:pt x="236696" y="7144"/>
                    </a:cubicBezTo>
                    <a:cubicBezTo>
                      <a:pt x="223361" y="10001"/>
                      <a:pt x="209074" y="13811"/>
                      <a:pt x="195739" y="16669"/>
                    </a:cubicBezTo>
                    <a:cubicBezTo>
                      <a:pt x="132874" y="31909"/>
                      <a:pt x="70009" y="46196"/>
                      <a:pt x="7144" y="59531"/>
                    </a:cubicBezTo>
                    <a:cubicBezTo>
                      <a:pt x="25241" y="70009"/>
                      <a:pt x="44291" y="79534"/>
                      <a:pt x="64294" y="88106"/>
                    </a:cubicBezTo>
                    <a:cubicBezTo>
                      <a:pt x="79534" y="93821"/>
                      <a:pt x="93821" y="99536"/>
                      <a:pt x="109061" y="104299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3F203712-DB7D-48BE-A6EB-5A872BDB349E}"/>
                  </a:ext>
                </a:extLst>
              </p:cNvPr>
              <p:cNvSpPr/>
              <p:nvPr/>
            </p:nvSpPr>
            <p:spPr>
              <a:xfrm>
                <a:off x="5364871" y="3103572"/>
                <a:ext cx="1187227" cy="530012"/>
              </a:xfrm>
              <a:custGeom>
                <a:avLst/>
                <a:gdLst>
                  <a:gd name="connsiteX0" fmla="*/ 8096 w 533400"/>
                  <a:gd name="connsiteY0" fmla="*/ 210979 h 238125"/>
                  <a:gd name="connsiteX1" fmla="*/ 7144 w 533400"/>
                  <a:gd name="connsiteY1" fmla="*/ 212884 h 238125"/>
                  <a:gd name="connsiteX2" fmla="*/ 332899 w 533400"/>
                  <a:gd name="connsiteY2" fmla="*/ 203359 h 238125"/>
                  <a:gd name="connsiteX3" fmla="*/ 531019 w 533400"/>
                  <a:gd name="connsiteY3" fmla="*/ 7144 h 238125"/>
                  <a:gd name="connsiteX4" fmla="*/ 505301 w 533400"/>
                  <a:gd name="connsiteY4" fmla="*/ 15716 h 238125"/>
                  <a:gd name="connsiteX5" fmla="*/ 496729 w 533400"/>
                  <a:gd name="connsiteY5" fmla="*/ 18574 h 238125"/>
                  <a:gd name="connsiteX6" fmla="*/ 479584 w 533400"/>
                  <a:gd name="connsiteY6" fmla="*/ 24289 h 238125"/>
                  <a:gd name="connsiteX7" fmla="*/ 469106 w 533400"/>
                  <a:gd name="connsiteY7" fmla="*/ 27146 h 238125"/>
                  <a:gd name="connsiteX8" fmla="*/ 453866 w 533400"/>
                  <a:gd name="connsiteY8" fmla="*/ 31909 h 238125"/>
                  <a:gd name="connsiteX9" fmla="*/ 442436 w 533400"/>
                  <a:gd name="connsiteY9" fmla="*/ 35719 h 238125"/>
                  <a:gd name="connsiteX10" fmla="*/ 428149 w 533400"/>
                  <a:gd name="connsiteY10" fmla="*/ 40481 h 238125"/>
                  <a:gd name="connsiteX11" fmla="*/ 415766 w 533400"/>
                  <a:gd name="connsiteY11" fmla="*/ 44291 h 238125"/>
                  <a:gd name="connsiteX12" fmla="*/ 401479 w 533400"/>
                  <a:gd name="connsiteY12" fmla="*/ 48101 h 238125"/>
                  <a:gd name="connsiteX13" fmla="*/ 389096 w 533400"/>
                  <a:gd name="connsiteY13" fmla="*/ 51911 h 238125"/>
                  <a:gd name="connsiteX14" fmla="*/ 375761 w 533400"/>
                  <a:gd name="connsiteY14" fmla="*/ 55721 h 238125"/>
                  <a:gd name="connsiteX15" fmla="*/ 362426 w 533400"/>
                  <a:gd name="connsiteY15" fmla="*/ 59531 h 238125"/>
                  <a:gd name="connsiteX16" fmla="*/ 350044 w 533400"/>
                  <a:gd name="connsiteY16" fmla="*/ 63341 h 238125"/>
                  <a:gd name="connsiteX17" fmla="*/ 335756 w 533400"/>
                  <a:gd name="connsiteY17" fmla="*/ 67151 h 238125"/>
                  <a:gd name="connsiteX18" fmla="*/ 325279 w 533400"/>
                  <a:gd name="connsiteY18" fmla="*/ 70009 h 238125"/>
                  <a:gd name="connsiteX19" fmla="*/ 310039 w 533400"/>
                  <a:gd name="connsiteY19" fmla="*/ 73819 h 238125"/>
                  <a:gd name="connsiteX20" fmla="*/ 303371 w 533400"/>
                  <a:gd name="connsiteY20" fmla="*/ 75724 h 238125"/>
                  <a:gd name="connsiteX21" fmla="*/ 134779 w 533400"/>
                  <a:gd name="connsiteY21" fmla="*/ 117634 h 238125"/>
                  <a:gd name="connsiteX22" fmla="*/ 132874 w 533400"/>
                  <a:gd name="connsiteY22" fmla="*/ 130016 h 238125"/>
                  <a:gd name="connsiteX23" fmla="*/ 8096 w 533400"/>
                  <a:gd name="connsiteY23" fmla="*/ 210979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33400" h="238125">
                    <a:moveTo>
                      <a:pt x="8096" y="210979"/>
                    </a:moveTo>
                    <a:cubicBezTo>
                      <a:pt x="8096" y="211931"/>
                      <a:pt x="7144" y="211931"/>
                      <a:pt x="7144" y="212884"/>
                    </a:cubicBezTo>
                    <a:cubicBezTo>
                      <a:pt x="113824" y="246221"/>
                      <a:pt x="230981" y="247174"/>
                      <a:pt x="332899" y="203359"/>
                    </a:cubicBezTo>
                    <a:cubicBezTo>
                      <a:pt x="420529" y="166211"/>
                      <a:pt x="494824" y="93821"/>
                      <a:pt x="531019" y="7144"/>
                    </a:cubicBezTo>
                    <a:cubicBezTo>
                      <a:pt x="522446" y="10001"/>
                      <a:pt x="513874" y="12859"/>
                      <a:pt x="505301" y="15716"/>
                    </a:cubicBezTo>
                    <a:cubicBezTo>
                      <a:pt x="502444" y="16669"/>
                      <a:pt x="499586" y="17621"/>
                      <a:pt x="496729" y="18574"/>
                    </a:cubicBezTo>
                    <a:cubicBezTo>
                      <a:pt x="491014" y="20479"/>
                      <a:pt x="485299" y="22384"/>
                      <a:pt x="479584" y="24289"/>
                    </a:cubicBezTo>
                    <a:cubicBezTo>
                      <a:pt x="475774" y="25241"/>
                      <a:pt x="472916" y="26194"/>
                      <a:pt x="469106" y="27146"/>
                    </a:cubicBezTo>
                    <a:cubicBezTo>
                      <a:pt x="464344" y="29051"/>
                      <a:pt x="458629" y="30004"/>
                      <a:pt x="453866" y="31909"/>
                    </a:cubicBezTo>
                    <a:cubicBezTo>
                      <a:pt x="450056" y="32861"/>
                      <a:pt x="446246" y="33814"/>
                      <a:pt x="442436" y="35719"/>
                    </a:cubicBezTo>
                    <a:cubicBezTo>
                      <a:pt x="437674" y="37624"/>
                      <a:pt x="432911" y="38576"/>
                      <a:pt x="428149" y="40481"/>
                    </a:cubicBezTo>
                    <a:cubicBezTo>
                      <a:pt x="424339" y="41434"/>
                      <a:pt x="420529" y="42386"/>
                      <a:pt x="415766" y="44291"/>
                    </a:cubicBezTo>
                    <a:cubicBezTo>
                      <a:pt x="411004" y="45244"/>
                      <a:pt x="406241" y="47149"/>
                      <a:pt x="401479" y="48101"/>
                    </a:cubicBezTo>
                    <a:cubicBezTo>
                      <a:pt x="397669" y="49054"/>
                      <a:pt x="392906" y="50959"/>
                      <a:pt x="389096" y="51911"/>
                    </a:cubicBezTo>
                    <a:cubicBezTo>
                      <a:pt x="384334" y="52864"/>
                      <a:pt x="380524" y="54769"/>
                      <a:pt x="375761" y="55721"/>
                    </a:cubicBezTo>
                    <a:cubicBezTo>
                      <a:pt x="370999" y="56674"/>
                      <a:pt x="367189" y="58579"/>
                      <a:pt x="362426" y="59531"/>
                    </a:cubicBezTo>
                    <a:cubicBezTo>
                      <a:pt x="358616" y="60484"/>
                      <a:pt x="353854" y="61436"/>
                      <a:pt x="350044" y="63341"/>
                    </a:cubicBezTo>
                    <a:cubicBezTo>
                      <a:pt x="345281" y="64294"/>
                      <a:pt x="340519" y="66199"/>
                      <a:pt x="335756" y="67151"/>
                    </a:cubicBezTo>
                    <a:cubicBezTo>
                      <a:pt x="331946" y="68104"/>
                      <a:pt x="328136" y="69056"/>
                      <a:pt x="325279" y="70009"/>
                    </a:cubicBezTo>
                    <a:cubicBezTo>
                      <a:pt x="320516" y="70961"/>
                      <a:pt x="314801" y="72866"/>
                      <a:pt x="310039" y="73819"/>
                    </a:cubicBezTo>
                    <a:cubicBezTo>
                      <a:pt x="308134" y="74771"/>
                      <a:pt x="305276" y="74771"/>
                      <a:pt x="303371" y="75724"/>
                    </a:cubicBezTo>
                    <a:cubicBezTo>
                      <a:pt x="247174" y="90011"/>
                      <a:pt x="190976" y="104299"/>
                      <a:pt x="134779" y="117634"/>
                    </a:cubicBezTo>
                    <a:cubicBezTo>
                      <a:pt x="134779" y="121444"/>
                      <a:pt x="133826" y="126206"/>
                      <a:pt x="132874" y="130016"/>
                    </a:cubicBezTo>
                    <a:cubicBezTo>
                      <a:pt x="117634" y="177641"/>
                      <a:pt x="43339" y="173831"/>
                      <a:pt x="8096" y="210979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3E2B860F-D438-4A88-B5EB-998FC3AB4DF6}"/>
                  </a:ext>
                </a:extLst>
              </p:cNvPr>
              <p:cNvSpPr/>
              <p:nvPr/>
            </p:nvSpPr>
            <p:spPr>
              <a:xfrm>
                <a:off x="5407272" y="2077469"/>
                <a:ext cx="1187227" cy="932821"/>
              </a:xfrm>
              <a:custGeom>
                <a:avLst/>
                <a:gdLst>
                  <a:gd name="connsiteX0" fmla="*/ 311944 w 533400"/>
                  <a:gd name="connsiteY0" fmla="*/ 95726 h 419100"/>
                  <a:gd name="connsiteX1" fmla="*/ 225266 w 533400"/>
                  <a:gd name="connsiteY1" fmla="*/ 125254 h 419100"/>
                  <a:gd name="connsiteX2" fmla="*/ 179546 w 533400"/>
                  <a:gd name="connsiteY2" fmla="*/ 193834 h 419100"/>
                  <a:gd name="connsiteX3" fmla="*/ 240506 w 533400"/>
                  <a:gd name="connsiteY3" fmla="*/ 240506 h 419100"/>
                  <a:gd name="connsiteX4" fmla="*/ 261461 w 533400"/>
                  <a:gd name="connsiteY4" fmla="*/ 303371 h 419100"/>
                  <a:gd name="connsiteX5" fmla="*/ 241459 w 533400"/>
                  <a:gd name="connsiteY5" fmla="*/ 310991 h 419100"/>
                  <a:gd name="connsiteX6" fmla="*/ 91916 w 533400"/>
                  <a:gd name="connsiteY6" fmla="*/ 325279 h 419100"/>
                  <a:gd name="connsiteX7" fmla="*/ 7144 w 533400"/>
                  <a:gd name="connsiteY7" fmla="*/ 416719 h 419100"/>
                  <a:gd name="connsiteX8" fmla="*/ 323374 w 533400"/>
                  <a:gd name="connsiteY8" fmla="*/ 334804 h 419100"/>
                  <a:gd name="connsiteX9" fmla="*/ 326231 w 533400"/>
                  <a:gd name="connsiteY9" fmla="*/ 333851 h 419100"/>
                  <a:gd name="connsiteX10" fmla="*/ 402431 w 533400"/>
                  <a:gd name="connsiteY10" fmla="*/ 310991 h 419100"/>
                  <a:gd name="connsiteX11" fmla="*/ 416719 w 533400"/>
                  <a:gd name="connsiteY11" fmla="*/ 306229 h 419100"/>
                  <a:gd name="connsiteX12" fmla="*/ 434816 w 533400"/>
                  <a:gd name="connsiteY12" fmla="*/ 300514 h 419100"/>
                  <a:gd name="connsiteX13" fmla="*/ 467201 w 533400"/>
                  <a:gd name="connsiteY13" fmla="*/ 290036 h 419100"/>
                  <a:gd name="connsiteX14" fmla="*/ 469106 w 533400"/>
                  <a:gd name="connsiteY14" fmla="*/ 289084 h 419100"/>
                  <a:gd name="connsiteX15" fmla="*/ 498634 w 533400"/>
                  <a:gd name="connsiteY15" fmla="*/ 279559 h 419100"/>
                  <a:gd name="connsiteX16" fmla="*/ 529114 w 533400"/>
                  <a:gd name="connsiteY16" fmla="*/ 269081 h 419100"/>
                  <a:gd name="connsiteX17" fmla="*/ 464344 w 533400"/>
                  <a:gd name="connsiteY17" fmla="*/ 124301 h 419100"/>
                  <a:gd name="connsiteX18" fmla="*/ 409099 w 533400"/>
                  <a:gd name="connsiteY18" fmla="*/ 56674 h 419100"/>
                  <a:gd name="connsiteX19" fmla="*/ 391001 w 533400"/>
                  <a:gd name="connsiteY19" fmla="*/ 39529 h 419100"/>
                  <a:gd name="connsiteX20" fmla="*/ 350996 w 533400"/>
                  <a:gd name="connsiteY20" fmla="*/ 7144 h 419100"/>
                  <a:gd name="connsiteX21" fmla="*/ 311944 w 533400"/>
                  <a:gd name="connsiteY21" fmla="*/ 95726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33400" h="419100">
                    <a:moveTo>
                      <a:pt x="311944" y="95726"/>
                    </a:moveTo>
                    <a:cubicBezTo>
                      <a:pt x="286226" y="111919"/>
                      <a:pt x="253841" y="113824"/>
                      <a:pt x="225266" y="125254"/>
                    </a:cubicBezTo>
                    <a:cubicBezTo>
                      <a:pt x="196691" y="136684"/>
                      <a:pt x="169069" y="165259"/>
                      <a:pt x="179546" y="193834"/>
                    </a:cubicBezTo>
                    <a:cubicBezTo>
                      <a:pt x="188119" y="218599"/>
                      <a:pt x="217646" y="227171"/>
                      <a:pt x="240506" y="240506"/>
                    </a:cubicBezTo>
                    <a:cubicBezTo>
                      <a:pt x="263366" y="253841"/>
                      <a:pt x="281464" y="287179"/>
                      <a:pt x="261461" y="303371"/>
                    </a:cubicBezTo>
                    <a:cubicBezTo>
                      <a:pt x="255746" y="308134"/>
                      <a:pt x="248126" y="310039"/>
                      <a:pt x="241459" y="310991"/>
                    </a:cubicBezTo>
                    <a:cubicBezTo>
                      <a:pt x="191929" y="319564"/>
                      <a:pt x="140494" y="312896"/>
                      <a:pt x="91916" y="325279"/>
                    </a:cubicBezTo>
                    <a:cubicBezTo>
                      <a:pt x="49054" y="336709"/>
                      <a:pt x="7144" y="374809"/>
                      <a:pt x="7144" y="416719"/>
                    </a:cubicBezTo>
                    <a:cubicBezTo>
                      <a:pt x="112871" y="394811"/>
                      <a:pt x="218599" y="365284"/>
                      <a:pt x="323374" y="334804"/>
                    </a:cubicBezTo>
                    <a:cubicBezTo>
                      <a:pt x="324326" y="334804"/>
                      <a:pt x="325279" y="333851"/>
                      <a:pt x="326231" y="333851"/>
                    </a:cubicBezTo>
                    <a:cubicBezTo>
                      <a:pt x="351949" y="326231"/>
                      <a:pt x="376714" y="318611"/>
                      <a:pt x="402431" y="310991"/>
                    </a:cubicBezTo>
                    <a:cubicBezTo>
                      <a:pt x="407194" y="309086"/>
                      <a:pt x="411956" y="308134"/>
                      <a:pt x="416719" y="306229"/>
                    </a:cubicBezTo>
                    <a:cubicBezTo>
                      <a:pt x="422434" y="304324"/>
                      <a:pt x="428149" y="302419"/>
                      <a:pt x="434816" y="300514"/>
                    </a:cubicBezTo>
                    <a:cubicBezTo>
                      <a:pt x="445294" y="296704"/>
                      <a:pt x="456724" y="293846"/>
                      <a:pt x="467201" y="290036"/>
                    </a:cubicBezTo>
                    <a:cubicBezTo>
                      <a:pt x="468154" y="290036"/>
                      <a:pt x="469106" y="290036"/>
                      <a:pt x="469106" y="289084"/>
                    </a:cubicBezTo>
                    <a:cubicBezTo>
                      <a:pt x="478631" y="286226"/>
                      <a:pt x="488156" y="283369"/>
                      <a:pt x="498634" y="279559"/>
                    </a:cubicBezTo>
                    <a:cubicBezTo>
                      <a:pt x="509111" y="276701"/>
                      <a:pt x="518636" y="272891"/>
                      <a:pt x="529114" y="269081"/>
                    </a:cubicBezTo>
                    <a:cubicBezTo>
                      <a:pt x="517684" y="217646"/>
                      <a:pt x="494824" y="168116"/>
                      <a:pt x="464344" y="124301"/>
                    </a:cubicBezTo>
                    <a:cubicBezTo>
                      <a:pt x="448151" y="100489"/>
                      <a:pt x="429101" y="77629"/>
                      <a:pt x="409099" y="56674"/>
                    </a:cubicBezTo>
                    <a:cubicBezTo>
                      <a:pt x="403384" y="50959"/>
                      <a:pt x="397669" y="45244"/>
                      <a:pt x="391001" y="39529"/>
                    </a:cubicBezTo>
                    <a:cubicBezTo>
                      <a:pt x="378619" y="28099"/>
                      <a:pt x="365284" y="16669"/>
                      <a:pt x="350996" y="7144"/>
                    </a:cubicBezTo>
                    <a:cubicBezTo>
                      <a:pt x="353854" y="42386"/>
                      <a:pt x="340519" y="76676"/>
                      <a:pt x="311944" y="95726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496592C4-8239-4107-9F9C-FA2586333445}"/>
                  </a:ext>
                </a:extLst>
              </p:cNvPr>
              <p:cNvSpPr/>
              <p:nvPr/>
            </p:nvSpPr>
            <p:spPr>
              <a:xfrm>
                <a:off x="4791581" y="1933446"/>
                <a:ext cx="1399231" cy="1166026"/>
              </a:xfrm>
              <a:custGeom>
                <a:avLst/>
                <a:gdLst>
                  <a:gd name="connsiteX0" fmla="*/ 368536 w 628650"/>
                  <a:gd name="connsiteY0" fmla="*/ 389986 h 523875"/>
                  <a:gd name="connsiteX1" fmla="*/ 518078 w 628650"/>
                  <a:gd name="connsiteY1" fmla="*/ 375698 h 523875"/>
                  <a:gd name="connsiteX2" fmla="*/ 538081 w 628650"/>
                  <a:gd name="connsiteY2" fmla="*/ 368079 h 523875"/>
                  <a:gd name="connsiteX3" fmla="*/ 517126 w 628650"/>
                  <a:gd name="connsiteY3" fmla="*/ 305214 h 523875"/>
                  <a:gd name="connsiteX4" fmla="*/ 456166 w 628650"/>
                  <a:gd name="connsiteY4" fmla="*/ 258541 h 523875"/>
                  <a:gd name="connsiteX5" fmla="*/ 501886 w 628650"/>
                  <a:gd name="connsiteY5" fmla="*/ 189961 h 523875"/>
                  <a:gd name="connsiteX6" fmla="*/ 588563 w 628650"/>
                  <a:gd name="connsiteY6" fmla="*/ 160434 h 523875"/>
                  <a:gd name="connsiteX7" fmla="*/ 627616 w 628650"/>
                  <a:gd name="connsiteY7" fmla="*/ 72804 h 523875"/>
                  <a:gd name="connsiteX8" fmla="*/ 582848 w 628650"/>
                  <a:gd name="connsiteY8" fmla="*/ 47086 h 523875"/>
                  <a:gd name="connsiteX9" fmla="*/ 102788 w 628650"/>
                  <a:gd name="connsiteY9" fmla="*/ 123286 h 523875"/>
                  <a:gd name="connsiteX10" fmla="*/ 22778 w 628650"/>
                  <a:gd name="connsiteY10" fmla="*/ 282354 h 523875"/>
                  <a:gd name="connsiteX11" fmla="*/ 8491 w 628650"/>
                  <a:gd name="connsiteY11" fmla="*/ 371889 h 523875"/>
                  <a:gd name="connsiteX12" fmla="*/ 7538 w 628650"/>
                  <a:gd name="connsiteY12" fmla="*/ 418561 h 523875"/>
                  <a:gd name="connsiteX13" fmla="*/ 20873 w 628650"/>
                  <a:gd name="connsiteY13" fmla="*/ 520479 h 523875"/>
                  <a:gd name="connsiteX14" fmla="*/ 50401 w 628650"/>
                  <a:gd name="connsiteY14" fmla="*/ 517621 h 523875"/>
                  <a:gd name="connsiteX15" fmla="*/ 58021 w 628650"/>
                  <a:gd name="connsiteY15" fmla="*/ 516669 h 523875"/>
                  <a:gd name="connsiteX16" fmla="*/ 84691 w 628650"/>
                  <a:gd name="connsiteY16" fmla="*/ 513811 h 523875"/>
                  <a:gd name="connsiteX17" fmla="*/ 87548 w 628650"/>
                  <a:gd name="connsiteY17" fmla="*/ 513811 h 523875"/>
                  <a:gd name="connsiteX18" fmla="*/ 122791 w 628650"/>
                  <a:gd name="connsiteY18" fmla="*/ 509048 h 523875"/>
                  <a:gd name="connsiteX19" fmla="*/ 133268 w 628650"/>
                  <a:gd name="connsiteY19" fmla="*/ 507144 h 523875"/>
                  <a:gd name="connsiteX20" fmla="*/ 163748 w 628650"/>
                  <a:gd name="connsiteY20" fmla="*/ 502381 h 523875"/>
                  <a:gd name="connsiteX21" fmla="*/ 180893 w 628650"/>
                  <a:gd name="connsiteY21" fmla="*/ 499523 h 523875"/>
                  <a:gd name="connsiteX22" fmla="*/ 196133 w 628650"/>
                  <a:gd name="connsiteY22" fmla="*/ 496666 h 523875"/>
                  <a:gd name="connsiteX23" fmla="*/ 231376 w 628650"/>
                  <a:gd name="connsiteY23" fmla="*/ 489998 h 523875"/>
                  <a:gd name="connsiteX24" fmla="*/ 236138 w 628650"/>
                  <a:gd name="connsiteY24" fmla="*/ 489046 h 523875"/>
                  <a:gd name="connsiteX25" fmla="*/ 282811 w 628650"/>
                  <a:gd name="connsiteY25" fmla="*/ 479521 h 523875"/>
                  <a:gd name="connsiteX26" fmla="*/ 368536 w 628650"/>
                  <a:gd name="connsiteY26" fmla="*/ 389986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28650" h="523875">
                    <a:moveTo>
                      <a:pt x="368536" y="389986"/>
                    </a:moveTo>
                    <a:cubicBezTo>
                      <a:pt x="417113" y="376651"/>
                      <a:pt x="468548" y="384271"/>
                      <a:pt x="518078" y="375698"/>
                    </a:cubicBezTo>
                    <a:cubicBezTo>
                      <a:pt x="524746" y="374746"/>
                      <a:pt x="532366" y="372841"/>
                      <a:pt x="538081" y="368079"/>
                    </a:cubicBezTo>
                    <a:cubicBezTo>
                      <a:pt x="558083" y="351886"/>
                      <a:pt x="539986" y="318549"/>
                      <a:pt x="517126" y="305214"/>
                    </a:cubicBezTo>
                    <a:cubicBezTo>
                      <a:pt x="494266" y="291879"/>
                      <a:pt x="464738" y="283306"/>
                      <a:pt x="456166" y="258541"/>
                    </a:cubicBezTo>
                    <a:cubicBezTo>
                      <a:pt x="446641" y="229966"/>
                      <a:pt x="473311" y="200439"/>
                      <a:pt x="501886" y="189961"/>
                    </a:cubicBezTo>
                    <a:cubicBezTo>
                      <a:pt x="530461" y="179484"/>
                      <a:pt x="562846" y="177579"/>
                      <a:pt x="588563" y="160434"/>
                    </a:cubicBezTo>
                    <a:cubicBezTo>
                      <a:pt x="617138" y="141384"/>
                      <a:pt x="629521" y="107093"/>
                      <a:pt x="627616" y="72804"/>
                    </a:cubicBezTo>
                    <a:cubicBezTo>
                      <a:pt x="613328" y="63279"/>
                      <a:pt x="599041" y="53754"/>
                      <a:pt x="582848" y="47086"/>
                    </a:cubicBezTo>
                    <a:cubicBezTo>
                      <a:pt x="435211" y="-21494"/>
                      <a:pt x="211373" y="-5301"/>
                      <a:pt x="102788" y="123286"/>
                    </a:cubicBezTo>
                    <a:cubicBezTo>
                      <a:pt x="63736" y="169006"/>
                      <a:pt x="38018" y="224251"/>
                      <a:pt x="22778" y="282354"/>
                    </a:cubicBezTo>
                    <a:cubicBezTo>
                      <a:pt x="15158" y="311881"/>
                      <a:pt x="10396" y="341409"/>
                      <a:pt x="8491" y="371889"/>
                    </a:cubicBezTo>
                    <a:cubicBezTo>
                      <a:pt x="7538" y="387129"/>
                      <a:pt x="6586" y="403321"/>
                      <a:pt x="7538" y="418561"/>
                    </a:cubicBezTo>
                    <a:cubicBezTo>
                      <a:pt x="8491" y="452851"/>
                      <a:pt x="12301" y="487141"/>
                      <a:pt x="20873" y="520479"/>
                    </a:cubicBezTo>
                    <a:cubicBezTo>
                      <a:pt x="30398" y="519526"/>
                      <a:pt x="40876" y="518573"/>
                      <a:pt x="50401" y="517621"/>
                    </a:cubicBezTo>
                    <a:cubicBezTo>
                      <a:pt x="53258" y="517621"/>
                      <a:pt x="55163" y="516669"/>
                      <a:pt x="58021" y="516669"/>
                    </a:cubicBezTo>
                    <a:cubicBezTo>
                      <a:pt x="66593" y="515716"/>
                      <a:pt x="76118" y="514764"/>
                      <a:pt x="84691" y="513811"/>
                    </a:cubicBezTo>
                    <a:cubicBezTo>
                      <a:pt x="85643" y="513811"/>
                      <a:pt x="86596" y="513811"/>
                      <a:pt x="87548" y="513811"/>
                    </a:cubicBezTo>
                    <a:cubicBezTo>
                      <a:pt x="98978" y="512859"/>
                      <a:pt x="111361" y="510954"/>
                      <a:pt x="122791" y="509048"/>
                    </a:cubicBezTo>
                    <a:cubicBezTo>
                      <a:pt x="126601" y="508096"/>
                      <a:pt x="129458" y="508096"/>
                      <a:pt x="133268" y="507144"/>
                    </a:cubicBezTo>
                    <a:cubicBezTo>
                      <a:pt x="143746" y="506191"/>
                      <a:pt x="153271" y="504286"/>
                      <a:pt x="163748" y="502381"/>
                    </a:cubicBezTo>
                    <a:cubicBezTo>
                      <a:pt x="169463" y="501429"/>
                      <a:pt x="175178" y="500476"/>
                      <a:pt x="180893" y="499523"/>
                    </a:cubicBezTo>
                    <a:cubicBezTo>
                      <a:pt x="185656" y="498571"/>
                      <a:pt x="190418" y="497619"/>
                      <a:pt x="196133" y="496666"/>
                    </a:cubicBezTo>
                    <a:cubicBezTo>
                      <a:pt x="207563" y="494761"/>
                      <a:pt x="219946" y="492856"/>
                      <a:pt x="231376" y="489998"/>
                    </a:cubicBezTo>
                    <a:cubicBezTo>
                      <a:pt x="233281" y="489998"/>
                      <a:pt x="235186" y="489046"/>
                      <a:pt x="236138" y="489046"/>
                    </a:cubicBezTo>
                    <a:cubicBezTo>
                      <a:pt x="251378" y="486189"/>
                      <a:pt x="267571" y="483331"/>
                      <a:pt x="282811" y="479521"/>
                    </a:cubicBezTo>
                    <a:cubicBezTo>
                      <a:pt x="283763" y="438564"/>
                      <a:pt x="325673" y="401416"/>
                      <a:pt x="368536" y="389986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E743A2CB-44B0-4883-A708-8509C144139F}"/>
                  </a:ext>
                </a:extLst>
              </p:cNvPr>
              <p:cNvSpPr/>
              <p:nvPr/>
            </p:nvSpPr>
            <p:spPr>
              <a:xfrm>
                <a:off x="4090545" y="2064437"/>
                <a:ext cx="3561680" cy="1378031"/>
              </a:xfrm>
              <a:custGeom>
                <a:avLst/>
                <a:gdLst>
                  <a:gd name="connsiteX0" fmla="*/ 1588373 w 1600200"/>
                  <a:gd name="connsiteY0" fmla="*/ 83484 h 619125"/>
                  <a:gd name="connsiteX1" fmla="*/ 1486456 w 1600200"/>
                  <a:gd name="connsiteY1" fmla="*/ 21571 h 619125"/>
                  <a:gd name="connsiteX2" fmla="*/ 1329293 w 1600200"/>
                  <a:gd name="connsiteY2" fmla="*/ 7284 h 619125"/>
                  <a:gd name="connsiteX3" fmla="*/ 1065451 w 1600200"/>
                  <a:gd name="connsiteY3" fmla="*/ 34906 h 619125"/>
                  <a:gd name="connsiteX4" fmla="*/ 982583 w 1600200"/>
                  <a:gd name="connsiteY4" fmla="*/ 47289 h 619125"/>
                  <a:gd name="connsiteX5" fmla="*/ 1000681 w 1600200"/>
                  <a:gd name="connsiteY5" fmla="*/ 64434 h 619125"/>
                  <a:gd name="connsiteX6" fmla="*/ 1055926 w 1600200"/>
                  <a:gd name="connsiteY6" fmla="*/ 132061 h 619125"/>
                  <a:gd name="connsiteX7" fmla="*/ 1094978 w 1600200"/>
                  <a:gd name="connsiteY7" fmla="*/ 129204 h 619125"/>
                  <a:gd name="connsiteX8" fmla="*/ 1206421 w 1600200"/>
                  <a:gd name="connsiteY8" fmla="*/ 173019 h 619125"/>
                  <a:gd name="connsiteX9" fmla="*/ 1181656 w 1600200"/>
                  <a:gd name="connsiteY9" fmla="*/ 243504 h 619125"/>
                  <a:gd name="connsiteX10" fmla="*/ 1120696 w 1600200"/>
                  <a:gd name="connsiteY10" fmla="*/ 277794 h 619125"/>
                  <a:gd name="connsiteX11" fmla="*/ 1090216 w 1600200"/>
                  <a:gd name="connsiteY11" fmla="*/ 288271 h 619125"/>
                  <a:gd name="connsiteX12" fmla="*/ 1060688 w 1600200"/>
                  <a:gd name="connsiteY12" fmla="*/ 297796 h 619125"/>
                  <a:gd name="connsiteX13" fmla="*/ 1058783 w 1600200"/>
                  <a:gd name="connsiteY13" fmla="*/ 298749 h 619125"/>
                  <a:gd name="connsiteX14" fmla="*/ 1026398 w 1600200"/>
                  <a:gd name="connsiteY14" fmla="*/ 309226 h 619125"/>
                  <a:gd name="connsiteX15" fmla="*/ 1008301 w 1600200"/>
                  <a:gd name="connsiteY15" fmla="*/ 314941 h 619125"/>
                  <a:gd name="connsiteX16" fmla="*/ 994013 w 1600200"/>
                  <a:gd name="connsiteY16" fmla="*/ 319704 h 619125"/>
                  <a:gd name="connsiteX17" fmla="*/ 917813 w 1600200"/>
                  <a:gd name="connsiteY17" fmla="*/ 342564 h 619125"/>
                  <a:gd name="connsiteX18" fmla="*/ 914956 w 1600200"/>
                  <a:gd name="connsiteY18" fmla="*/ 343516 h 619125"/>
                  <a:gd name="connsiteX19" fmla="*/ 553006 w 1600200"/>
                  <a:gd name="connsiteY19" fmla="*/ 434956 h 619125"/>
                  <a:gd name="connsiteX20" fmla="*/ 548243 w 1600200"/>
                  <a:gd name="connsiteY20" fmla="*/ 435909 h 619125"/>
                  <a:gd name="connsiteX21" fmla="*/ 513001 w 1600200"/>
                  <a:gd name="connsiteY21" fmla="*/ 442576 h 619125"/>
                  <a:gd name="connsiteX22" fmla="*/ 497761 w 1600200"/>
                  <a:gd name="connsiteY22" fmla="*/ 445434 h 619125"/>
                  <a:gd name="connsiteX23" fmla="*/ 480616 w 1600200"/>
                  <a:gd name="connsiteY23" fmla="*/ 448291 h 619125"/>
                  <a:gd name="connsiteX24" fmla="*/ 450136 w 1600200"/>
                  <a:gd name="connsiteY24" fmla="*/ 453054 h 619125"/>
                  <a:gd name="connsiteX25" fmla="*/ 439658 w 1600200"/>
                  <a:gd name="connsiteY25" fmla="*/ 454959 h 619125"/>
                  <a:gd name="connsiteX26" fmla="*/ 404416 w 1600200"/>
                  <a:gd name="connsiteY26" fmla="*/ 459721 h 619125"/>
                  <a:gd name="connsiteX27" fmla="*/ 401558 w 1600200"/>
                  <a:gd name="connsiteY27" fmla="*/ 459721 h 619125"/>
                  <a:gd name="connsiteX28" fmla="*/ 374888 w 1600200"/>
                  <a:gd name="connsiteY28" fmla="*/ 462579 h 619125"/>
                  <a:gd name="connsiteX29" fmla="*/ 367268 w 1600200"/>
                  <a:gd name="connsiteY29" fmla="*/ 463531 h 619125"/>
                  <a:gd name="connsiteX30" fmla="*/ 337741 w 1600200"/>
                  <a:gd name="connsiteY30" fmla="*/ 466389 h 619125"/>
                  <a:gd name="connsiteX31" fmla="*/ 197723 w 1600200"/>
                  <a:gd name="connsiteY31" fmla="*/ 471151 h 619125"/>
                  <a:gd name="connsiteX32" fmla="*/ 149146 w 1600200"/>
                  <a:gd name="connsiteY32" fmla="*/ 450196 h 619125"/>
                  <a:gd name="connsiteX33" fmla="*/ 157718 w 1600200"/>
                  <a:gd name="connsiteY33" fmla="*/ 413049 h 619125"/>
                  <a:gd name="connsiteX34" fmla="*/ 258683 w 1600200"/>
                  <a:gd name="connsiteY34" fmla="*/ 344469 h 619125"/>
                  <a:gd name="connsiteX35" fmla="*/ 325358 w 1600200"/>
                  <a:gd name="connsiteY35" fmla="*/ 316846 h 619125"/>
                  <a:gd name="connsiteX36" fmla="*/ 339646 w 1600200"/>
                  <a:gd name="connsiteY36" fmla="*/ 227311 h 619125"/>
                  <a:gd name="connsiteX37" fmla="*/ 328216 w 1600200"/>
                  <a:gd name="connsiteY37" fmla="*/ 231121 h 619125"/>
                  <a:gd name="connsiteX38" fmla="*/ 100568 w 1600200"/>
                  <a:gd name="connsiteY38" fmla="*/ 309226 h 619125"/>
                  <a:gd name="connsiteX39" fmla="*/ 51038 w 1600200"/>
                  <a:gd name="connsiteY39" fmla="*/ 335896 h 619125"/>
                  <a:gd name="connsiteX40" fmla="*/ 18653 w 1600200"/>
                  <a:gd name="connsiteY40" fmla="*/ 449244 h 619125"/>
                  <a:gd name="connsiteX41" fmla="*/ 16748 w 1600200"/>
                  <a:gd name="connsiteY41" fmla="*/ 535921 h 619125"/>
                  <a:gd name="connsiteX42" fmla="*/ 8176 w 1600200"/>
                  <a:gd name="connsiteY42" fmla="*/ 580689 h 619125"/>
                  <a:gd name="connsiteX43" fmla="*/ 38656 w 1600200"/>
                  <a:gd name="connsiteY43" fmla="*/ 609264 h 619125"/>
                  <a:gd name="connsiteX44" fmla="*/ 236776 w 1600200"/>
                  <a:gd name="connsiteY44" fmla="*/ 538779 h 619125"/>
                  <a:gd name="connsiteX45" fmla="*/ 362506 w 1600200"/>
                  <a:gd name="connsiteY45" fmla="*/ 570211 h 619125"/>
                  <a:gd name="connsiteX46" fmla="*/ 613966 w 1600200"/>
                  <a:gd name="connsiteY46" fmla="*/ 495916 h 619125"/>
                  <a:gd name="connsiteX47" fmla="*/ 815896 w 1600200"/>
                  <a:gd name="connsiteY47" fmla="*/ 491154 h 619125"/>
                  <a:gd name="connsiteX48" fmla="*/ 1007348 w 1600200"/>
                  <a:gd name="connsiteY48" fmla="*/ 400666 h 619125"/>
                  <a:gd name="connsiteX49" fmla="*/ 1080691 w 1600200"/>
                  <a:gd name="connsiteY49" fmla="*/ 396856 h 619125"/>
                  <a:gd name="connsiteX50" fmla="*/ 1211183 w 1600200"/>
                  <a:gd name="connsiteY50" fmla="*/ 347326 h 619125"/>
                  <a:gd name="connsiteX51" fmla="*/ 1492171 w 1600200"/>
                  <a:gd name="connsiteY51" fmla="*/ 293034 h 619125"/>
                  <a:gd name="connsiteX52" fmla="*/ 1596946 w 1600200"/>
                  <a:gd name="connsiteY52" fmla="*/ 144444 h 619125"/>
                  <a:gd name="connsiteX53" fmla="*/ 1588373 w 1600200"/>
                  <a:gd name="connsiteY53" fmla="*/ 83484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600200" h="619125">
                    <a:moveTo>
                      <a:pt x="1588373" y="83484"/>
                    </a:moveTo>
                    <a:cubicBezTo>
                      <a:pt x="1571228" y="46336"/>
                      <a:pt x="1527413" y="30144"/>
                      <a:pt x="1486456" y="21571"/>
                    </a:cubicBezTo>
                    <a:cubicBezTo>
                      <a:pt x="1435021" y="10141"/>
                      <a:pt x="1381681" y="6331"/>
                      <a:pt x="1329293" y="7284"/>
                    </a:cubicBezTo>
                    <a:cubicBezTo>
                      <a:pt x="1241663" y="8236"/>
                      <a:pt x="1153081" y="21571"/>
                      <a:pt x="1065451" y="34906"/>
                    </a:cubicBezTo>
                    <a:cubicBezTo>
                      <a:pt x="1037828" y="39669"/>
                      <a:pt x="1010206" y="43479"/>
                      <a:pt x="982583" y="47289"/>
                    </a:cubicBezTo>
                    <a:cubicBezTo>
                      <a:pt x="988298" y="53004"/>
                      <a:pt x="994966" y="58719"/>
                      <a:pt x="1000681" y="64434"/>
                    </a:cubicBezTo>
                    <a:cubicBezTo>
                      <a:pt x="1020683" y="85389"/>
                      <a:pt x="1038781" y="107296"/>
                      <a:pt x="1055926" y="132061"/>
                    </a:cubicBezTo>
                    <a:cubicBezTo>
                      <a:pt x="1069261" y="131109"/>
                      <a:pt x="1081643" y="130156"/>
                      <a:pt x="1094978" y="129204"/>
                    </a:cubicBezTo>
                    <a:cubicBezTo>
                      <a:pt x="1137841" y="126346"/>
                      <a:pt x="1193086" y="132061"/>
                      <a:pt x="1206421" y="173019"/>
                    </a:cubicBezTo>
                    <a:cubicBezTo>
                      <a:pt x="1214041" y="197784"/>
                      <a:pt x="1201658" y="225406"/>
                      <a:pt x="1181656" y="243504"/>
                    </a:cubicBezTo>
                    <a:cubicBezTo>
                      <a:pt x="1164511" y="259696"/>
                      <a:pt x="1142603" y="269221"/>
                      <a:pt x="1120696" y="277794"/>
                    </a:cubicBezTo>
                    <a:cubicBezTo>
                      <a:pt x="1110218" y="281604"/>
                      <a:pt x="1100693" y="284461"/>
                      <a:pt x="1090216" y="288271"/>
                    </a:cubicBezTo>
                    <a:cubicBezTo>
                      <a:pt x="1080691" y="291129"/>
                      <a:pt x="1071166" y="293986"/>
                      <a:pt x="1060688" y="297796"/>
                    </a:cubicBezTo>
                    <a:cubicBezTo>
                      <a:pt x="1059736" y="297796"/>
                      <a:pt x="1058783" y="297796"/>
                      <a:pt x="1058783" y="298749"/>
                    </a:cubicBezTo>
                    <a:cubicBezTo>
                      <a:pt x="1048306" y="302559"/>
                      <a:pt x="1036876" y="305416"/>
                      <a:pt x="1026398" y="309226"/>
                    </a:cubicBezTo>
                    <a:cubicBezTo>
                      <a:pt x="1020683" y="311131"/>
                      <a:pt x="1014968" y="313036"/>
                      <a:pt x="1008301" y="314941"/>
                    </a:cubicBezTo>
                    <a:cubicBezTo>
                      <a:pt x="1003538" y="316846"/>
                      <a:pt x="998776" y="317799"/>
                      <a:pt x="994013" y="319704"/>
                    </a:cubicBezTo>
                    <a:cubicBezTo>
                      <a:pt x="968296" y="327324"/>
                      <a:pt x="943531" y="334944"/>
                      <a:pt x="917813" y="342564"/>
                    </a:cubicBezTo>
                    <a:cubicBezTo>
                      <a:pt x="916861" y="342564"/>
                      <a:pt x="915908" y="343516"/>
                      <a:pt x="914956" y="343516"/>
                    </a:cubicBezTo>
                    <a:cubicBezTo>
                      <a:pt x="794941" y="379711"/>
                      <a:pt x="674926" y="412096"/>
                      <a:pt x="553006" y="434956"/>
                    </a:cubicBezTo>
                    <a:cubicBezTo>
                      <a:pt x="551101" y="434956"/>
                      <a:pt x="549196" y="435909"/>
                      <a:pt x="548243" y="435909"/>
                    </a:cubicBezTo>
                    <a:cubicBezTo>
                      <a:pt x="536813" y="437814"/>
                      <a:pt x="524431" y="440671"/>
                      <a:pt x="513001" y="442576"/>
                    </a:cubicBezTo>
                    <a:cubicBezTo>
                      <a:pt x="508238" y="443529"/>
                      <a:pt x="503476" y="444481"/>
                      <a:pt x="497761" y="445434"/>
                    </a:cubicBezTo>
                    <a:cubicBezTo>
                      <a:pt x="492046" y="446386"/>
                      <a:pt x="486331" y="447339"/>
                      <a:pt x="480616" y="448291"/>
                    </a:cubicBezTo>
                    <a:cubicBezTo>
                      <a:pt x="470138" y="450196"/>
                      <a:pt x="460613" y="451149"/>
                      <a:pt x="450136" y="453054"/>
                    </a:cubicBezTo>
                    <a:cubicBezTo>
                      <a:pt x="446326" y="454006"/>
                      <a:pt x="443468" y="454006"/>
                      <a:pt x="439658" y="454959"/>
                    </a:cubicBezTo>
                    <a:cubicBezTo>
                      <a:pt x="428228" y="456864"/>
                      <a:pt x="415846" y="457816"/>
                      <a:pt x="404416" y="459721"/>
                    </a:cubicBezTo>
                    <a:cubicBezTo>
                      <a:pt x="403463" y="459721"/>
                      <a:pt x="402511" y="459721"/>
                      <a:pt x="401558" y="459721"/>
                    </a:cubicBezTo>
                    <a:cubicBezTo>
                      <a:pt x="392986" y="460674"/>
                      <a:pt x="384413" y="461626"/>
                      <a:pt x="374888" y="462579"/>
                    </a:cubicBezTo>
                    <a:cubicBezTo>
                      <a:pt x="372031" y="462579"/>
                      <a:pt x="370126" y="463531"/>
                      <a:pt x="367268" y="463531"/>
                    </a:cubicBezTo>
                    <a:cubicBezTo>
                      <a:pt x="357743" y="464484"/>
                      <a:pt x="347266" y="465436"/>
                      <a:pt x="337741" y="466389"/>
                    </a:cubicBezTo>
                    <a:cubicBezTo>
                      <a:pt x="291068" y="470199"/>
                      <a:pt x="244396" y="472104"/>
                      <a:pt x="197723" y="471151"/>
                    </a:cubicBezTo>
                    <a:cubicBezTo>
                      <a:pt x="178673" y="471151"/>
                      <a:pt x="155813" y="467341"/>
                      <a:pt x="149146" y="450196"/>
                    </a:cubicBezTo>
                    <a:cubicBezTo>
                      <a:pt x="144383" y="437814"/>
                      <a:pt x="150098" y="424479"/>
                      <a:pt x="157718" y="413049"/>
                    </a:cubicBezTo>
                    <a:cubicBezTo>
                      <a:pt x="181531" y="379711"/>
                      <a:pt x="220583" y="361614"/>
                      <a:pt x="258683" y="344469"/>
                    </a:cubicBezTo>
                    <a:cubicBezTo>
                      <a:pt x="280591" y="334944"/>
                      <a:pt x="303451" y="325419"/>
                      <a:pt x="325358" y="316846"/>
                    </a:cubicBezTo>
                    <a:cubicBezTo>
                      <a:pt x="327263" y="286366"/>
                      <a:pt x="332026" y="256839"/>
                      <a:pt x="339646" y="227311"/>
                    </a:cubicBezTo>
                    <a:cubicBezTo>
                      <a:pt x="335836" y="228264"/>
                      <a:pt x="332026" y="230169"/>
                      <a:pt x="328216" y="231121"/>
                    </a:cubicBezTo>
                    <a:cubicBezTo>
                      <a:pt x="251063" y="253029"/>
                      <a:pt x="173911" y="274936"/>
                      <a:pt x="100568" y="309226"/>
                    </a:cubicBezTo>
                    <a:cubicBezTo>
                      <a:pt x="83423" y="317799"/>
                      <a:pt x="67231" y="326371"/>
                      <a:pt x="51038" y="335896"/>
                    </a:cubicBezTo>
                    <a:cubicBezTo>
                      <a:pt x="30083" y="370186"/>
                      <a:pt x="18653" y="409239"/>
                      <a:pt x="18653" y="449244"/>
                    </a:cubicBezTo>
                    <a:cubicBezTo>
                      <a:pt x="18653" y="477819"/>
                      <a:pt x="24368" y="507346"/>
                      <a:pt x="16748" y="535921"/>
                    </a:cubicBezTo>
                    <a:cubicBezTo>
                      <a:pt x="11986" y="551161"/>
                      <a:pt x="4366" y="565449"/>
                      <a:pt x="8176" y="580689"/>
                    </a:cubicBezTo>
                    <a:cubicBezTo>
                      <a:pt x="11033" y="594976"/>
                      <a:pt x="24368" y="605454"/>
                      <a:pt x="38656" y="609264"/>
                    </a:cubicBezTo>
                    <a:cubicBezTo>
                      <a:pt x="107236" y="631171"/>
                      <a:pt x="165338" y="543541"/>
                      <a:pt x="236776" y="538779"/>
                    </a:cubicBezTo>
                    <a:cubicBezTo>
                      <a:pt x="279638" y="535921"/>
                      <a:pt x="319643" y="563544"/>
                      <a:pt x="362506" y="570211"/>
                    </a:cubicBezTo>
                    <a:cubicBezTo>
                      <a:pt x="450136" y="583546"/>
                      <a:pt x="526336" y="510204"/>
                      <a:pt x="613966" y="495916"/>
                    </a:cubicBezTo>
                    <a:cubicBezTo>
                      <a:pt x="680641" y="484486"/>
                      <a:pt x="750173" y="508299"/>
                      <a:pt x="815896" y="491154"/>
                    </a:cubicBezTo>
                    <a:cubicBezTo>
                      <a:pt x="884476" y="473056"/>
                      <a:pt x="936863" y="411144"/>
                      <a:pt x="1007348" y="400666"/>
                    </a:cubicBezTo>
                    <a:cubicBezTo>
                      <a:pt x="1032113" y="396856"/>
                      <a:pt x="1056878" y="399714"/>
                      <a:pt x="1080691" y="396856"/>
                    </a:cubicBezTo>
                    <a:cubicBezTo>
                      <a:pt x="1127363" y="392094"/>
                      <a:pt x="1169273" y="367329"/>
                      <a:pt x="1211183" y="347326"/>
                    </a:cubicBezTo>
                    <a:cubicBezTo>
                      <a:pt x="1297861" y="306369"/>
                      <a:pt x="1397873" y="280651"/>
                      <a:pt x="1492171" y="293034"/>
                    </a:cubicBezTo>
                    <a:cubicBezTo>
                      <a:pt x="1543606" y="254934"/>
                      <a:pt x="1588373" y="207309"/>
                      <a:pt x="1596946" y="144444"/>
                    </a:cubicBezTo>
                    <a:cubicBezTo>
                      <a:pt x="1597898" y="120631"/>
                      <a:pt x="1596946" y="100629"/>
                      <a:pt x="1588373" y="83484"/>
                    </a:cubicBezTo>
                    <a:close/>
                  </a:path>
                </a:pathLst>
              </a:custGeom>
              <a:solidFill>
                <a:srgbClr val="D4688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54F170AD-D142-4D22-B87D-2F8D86255214}"/>
                  </a:ext>
                </a:extLst>
              </p:cNvPr>
              <p:cNvSpPr/>
              <p:nvPr/>
            </p:nvSpPr>
            <p:spPr>
              <a:xfrm>
                <a:off x="3749395" y="2681982"/>
                <a:ext cx="3667682" cy="911620"/>
              </a:xfrm>
              <a:custGeom>
                <a:avLst/>
                <a:gdLst>
                  <a:gd name="connsiteX0" fmla="*/ 1363504 w 1647825"/>
                  <a:gd name="connsiteY0" fmla="*/ 65112 h 409575"/>
                  <a:gd name="connsiteX1" fmla="*/ 1233011 w 1647825"/>
                  <a:gd name="connsiteY1" fmla="*/ 114642 h 409575"/>
                  <a:gd name="connsiteX2" fmla="*/ 1159669 w 1647825"/>
                  <a:gd name="connsiteY2" fmla="*/ 118452 h 409575"/>
                  <a:gd name="connsiteX3" fmla="*/ 968216 w 1647825"/>
                  <a:gd name="connsiteY3" fmla="*/ 208940 h 409575"/>
                  <a:gd name="connsiteX4" fmla="*/ 766286 w 1647825"/>
                  <a:gd name="connsiteY4" fmla="*/ 213702 h 409575"/>
                  <a:gd name="connsiteX5" fmla="*/ 514826 w 1647825"/>
                  <a:gd name="connsiteY5" fmla="*/ 287997 h 409575"/>
                  <a:gd name="connsiteX6" fmla="*/ 389096 w 1647825"/>
                  <a:gd name="connsiteY6" fmla="*/ 256565 h 409575"/>
                  <a:gd name="connsiteX7" fmla="*/ 190976 w 1647825"/>
                  <a:gd name="connsiteY7" fmla="*/ 327050 h 409575"/>
                  <a:gd name="connsiteX8" fmla="*/ 160496 w 1647825"/>
                  <a:gd name="connsiteY8" fmla="*/ 298475 h 409575"/>
                  <a:gd name="connsiteX9" fmla="*/ 169069 w 1647825"/>
                  <a:gd name="connsiteY9" fmla="*/ 253707 h 409575"/>
                  <a:gd name="connsiteX10" fmla="*/ 170974 w 1647825"/>
                  <a:gd name="connsiteY10" fmla="*/ 167030 h 409575"/>
                  <a:gd name="connsiteX11" fmla="*/ 203359 w 1647825"/>
                  <a:gd name="connsiteY11" fmla="*/ 53682 h 409575"/>
                  <a:gd name="connsiteX12" fmla="*/ 45244 w 1647825"/>
                  <a:gd name="connsiteY12" fmla="*/ 188937 h 409575"/>
                  <a:gd name="connsiteX13" fmla="*/ 7144 w 1647825"/>
                  <a:gd name="connsiteY13" fmla="*/ 278472 h 409575"/>
                  <a:gd name="connsiteX14" fmla="*/ 82391 w 1647825"/>
                  <a:gd name="connsiteY14" fmla="*/ 385152 h 409575"/>
                  <a:gd name="connsiteX15" fmla="*/ 217646 w 1647825"/>
                  <a:gd name="connsiteY15" fmla="*/ 408012 h 409575"/>
                  <a:gd name="connsiteX16" fmla="*/ 631031 w 1647825"/>
                  <a:gd name="connsiteY16" fmla="*/ 357530 h 409575"/>
                  <a:gd name="connsiteX17" fmla="*/ 819626 w 1647825"/>
                  <a:gd name="connsiteY17" fmla="*/ 314667 h 409575"/>
                  <a:gd name="connsiteX18" fmla="*/ 860584 w 1647825"/>
                  <a:gd name="connsiteY18" fmla="*/ 305142 h 409575"/>
                  <a:gd name="connsiteX19" fmla="*/ 1029176 w 1647825"/>
                  <a:gd name="connsiteY19" fmla="*/ 263232 h 409575"/>
                  <a:gd name="connsiteX20" fmla="*/ 1035844 w 1647825"/>
                  <a:gd name="connsiteY20" fmla="*/ 261327 h 409575"/>
                  <a:gd name="connsiteX21" fmla="*/ 1051084 w 1647825"/>
                  <a:gd name="connsiteY21" fmla="*/ 257517 h 409575"/>
                  <a:gd name="connsiteX22" fmla="*/ 1061561 w 1647825"/>
                  <a:gd name="connsiteY22" fmla="*/ 254660 h 409575"/>
                  <a:gd name="connsiteX23" fmla="*/ 1075849 w 1647825"/>
                  <a:gd name="connsiteY23" fmla="*/ 250850 h 409575"/>
                  <a:gd name="connsiteX24" fmla="*/ 1088231 w 1647825"/>
                  <a:gd name="connsiteY24" fmla="*/ 247040 h 409575"/>
                  <a:gd name="connsiteX25" fmla="*/ 1101566 w 1647825"/>
                  <a:gd name="connsiteY25" fmla="*/ 243230 h 409575"/>
                  <a:gd name="connsiteX26" fmla="*/ 1114901 w 1647825"/>
                  <a:gd name="connsiteY26" fmla="*/ 239420 h 409575"/>
                  <a:gd name="connsiteX27" fmla="*/ 1127284 w 1647825"/>
                  <a:gd name="connsiteY27" fmla="*/ 235610 h 409575"/>
                  <a:gd name="connsiteX28" fmla="*/ 1141571 w 1647825"/>
                  <a:gd name="connsiteY28" fmla="*/ 231800 h 409575"/>
                  <a:gd name="connsiteX29" fmla="*/ 1153954 w 1647825"/>
                  <a:gd name="connsiteY29" fmla="*/ 227990 h 409575"/>
                  <a:gd name="connsiteX30" fmla="*/ 1168241 w 1647825"/>
                  <a:gd name="connsiteY30" fmla="*/ 223227 h 409575"/>
                  <a:gd name="connsiteX31" fmla="*/ 1179671 w 1647825"/>
                  <a:gd name="connsiteY31" fmla="*/ 219417 h 409575"/>
                  <a:gd name="connsiteX32" fmla="*/ 1194911 w 1647825"/>
                  <a:gd name="connsiteY32" fmla="*/ 214655 h 409575"/>
                  <a:gd name="connsiteX33" fmla="*/ 1205389 w 1647825"/>
                  <a:gd name="connsiteY33" fmla="*/ 211797 h 409575"/>
                  <a:gd name="connsiteX34" fmla="*/ 1222534 w 1647825"/>
                  <a:gd name="connsiteY34" fmla="*/ 206082 h 409575"/>
                  <a:gd name="connsiteX35" fmla="*/ 1231106 w 1647825"/>
                  <a:gd name="connsiteY35" fmla="*/ 203225 h 409575"/>
                  <a:gd name="connsiteX36" fmla="*/ 1256824 w 1647825"/>
                  <a:gd name="connsiteY36" fmla="*/ 194652 h 409575"/>
                  <a:gd name="connsiteX37" fmla="*/ 1432084 w 1647825"/>
                  <a:gd name="connsiteY37" fmla="*/ 127025 h 409575"/>
                  <a:gd name="connsiteX38" fmla="*/ 1599724 w 1647825"/>
                  <a:gd name="connsiteY38" fmla="*/ 39395 h 409575"/>
                  <a:gd name="connsiteX39" fmla="*/ 1644491 w 1647825"/>
                  <a:gd name="connsiteY39" fmla="*/ 9867 h 409575"/>
                  <a:gd name="connsiteX40" fmla="*/ 1363504 w 1647825"/>
                  <a:gd name="connsiteY40" fmla="*/ 65112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647825" h="409575">
                    <a:moveTo>
                      <a:pt x="1363504" y="65112"/>
                    </a:moveTo>
                    <a:cubicBezTo>
                      <a:pt x="1321594" y="85115"/>
                      <a:pt x="1279684" y="108927"/>
                      <a:pt x="1233011" y="114642"/>
                    </a:cubicBezTo>
                    <a:cubicBezTo>
                      <a:pt x="1208246" y="117500"/>
                      <a:pt x="1183481" y="114642"/>
                      <a:pt x="1159669" y="118452"/>
                    </a:cubicBezTo>
                    <a:cubicBezTo>
                      <a:pt x="1089184" y="128930"/>
                      <a:pt x="1036796" y="190842"/>
                      <a:pt x="968216" y="208940"/>
                    </a:cubicBezTo>
                    <a:cubicBezTo>
                      <a:pt x="902494" y="226085"/>
                      <a:pt x="832961" y="202272"/>
                      <a:pt x="766286" y="213702"/>
                    </a:cubicBezTo>
                    <a:cubicBezTo>
                      <a:pt x="678656" y="227990"/>
                      <a:pt x="602456" y="301332"/>
                      <a:pt x="514826" y="287997"/>
                    </a:cubicBezTo>
                    <a:cubicBezTo>
                      <a:pt x="471964" y="281330"/>
                      <a:pt x="432911" y="253707"/>
                      <a:pt x="389096" y="256565"/>
                    </a:cubicBezTo>
                    <a:cubicBezTo>
                      <a:pt x="317659" y="261327"/>
                      <a:pt x="259556" y="348957"/>
                      <a:pt x="190976" y="327050"/>
                    </a:cubicBezTo>
                    <a:cubicBezTo>
                      <a:pt x="176689" y="322287"/>
                      <a:pt x="163354" y="312762"/>
                      <a:pt x="160496" y="298475"/>
                    </a:cubicBezTo>
                    <a:cubicBezTo>
                      <a:pt x="156686" y="283235"/>
                      <a:pt x="165259" y="267995"/>
                      <a:pt x="169069" y="253707"/>
                    </a:cubicBezTo>
                    <a:cubicBezTo>
                      <a:pt x="176689" y="226085"/>
                      <a:pt x="170974" y="196557"/>
                      <a:pt x="170974" y="167030"/>
                    </a:cubicBezTo>
                    <a:cubicBezTo>
                      <a:pt x="170974" y="127025"/>
                      <a:pt x="182404" y="87020"/>
                      <a:pt x="203359" y="53682"/>
                    </a:cubicBezTo>
                    <a:cubicBezTo>
                      <a:pt x="142399" y="88925"/>
                      <a:pt x="88106" y="132740"/>
                      <a:pt x="45244" y="188937"/>
                    </a:cubicBezTo>
                    <a:cubicBezTo>
                      <a:pt x="25241" y="215607"/>
                      <a:pt x="7144" y="246087"/>
                      <a:pt x="7144" y="278472"/>
                    </a:cubicBezTo>
                    <a:cubicBezTo>
                      <a:pt x="7144" y="324192"/>
                      <a:pt x="41434" y="365150"/>
                      <a:pt x="82391" y="385152"/>
                    </a:cubicBezTo>
                    <a:cubicBezTo>
                      <a:pt x="124301" y="405155"/>
                      <a:pt x="170974" y="408012"/>
                      <a:pt x="217646" y="408012"/>
                    </a:cubicBezTo>
                    <a:cubicBezTo>
                      <a:pt x="356711" y="408012"/>
                      <a:pt x="493871" y="386105"/>
                      <a:pt x="631031" y="357530"/>
                    </a:cubicBezTo>
                    <a:cubicBezTo>
                      <a:pt x="693896" y="344195"/>
                      <a:pt x="756761" y="328955"/>
                      <a:pt x="819626" y="314667"/>
                    </a:cubicBezTo>
                    <a:cubicBezTo>
                      <a:pt x="832961" y="311810"/>
                      <a:pt x="847249" y="308000"/>
                      <a:pt x="860584" y="305142"/>
                    </a:cubicBezTo>
                    <a:cubicBezTo>
                      <a:pt x="916781" y="291807"/>
                      <a:pt x="972979" y="278472"/>
                      <a:pt x="1029176" y="263232"/>
                    </a:cubicBezTo>
                    <a:cubicBezTo>
                      <a:pt x="1031081" y="262280"/>
                      <a:pt x="1033939" y="262280"/>
                      <a:pt x="1035844" y="261327"/>
                    </a:cubicBezTo>
                    <a:cubicBezTo>
                      <a:pt x="1040606" y="260375"/>
                      <a:pt x="1046321" y="258470"/>
                      <a:pt x="1051084" y="257517"/>
                    </a:cubicBezTo>
                    <a:cubicBezTo>
                      <a:pt x="1054894" y="256565"/>
                      <a:pt x="1058704" y="255612"/>
                      <a:pt x="1061561" y="254660"/>
                    </a:cubicBezTo>
                    <a:cubicBezTo>
                      <a:pt x="1066324" y="253707"/>
                      <a:pt x="1071086" y="251802"/>
                      <a:pt x="1075849" y="250850"/>
                    </a:cubicBezTo>
                    <a:cubicBezTo>
                      <a:pt x="1079659" y="249897"/>
                      <a:pt x="1084421" y="248945"/>
                      <a:pt x="1088231" y="247040"/>
                    </a:cubicBezTo>
                    <a:cubicBezTo>
                      <a:pt x="1092994" y="246087"/>
                      <a:pt x="1096804" y="244182"/>
                      <a:pt x="1101566" y="243230"/>
                    </a:cubicBezTo>
                    <a:cubicBezTo>
                      <a:pt x="1106329" y="242277"/>
                      <a:pt x="1110139" y="240372"/>
                      <a:pt x="1114901" y="239420"/>
                    </a:cubicBezTo>
                    <a:cubicBezTo>
                      <a:pt x="1118711" y="238467"/>
                      <a:pt x="1123474" y="236562"/>
                      <a:pt x="1127284" y="235610"/>
                    </a:cubicBezTo>
                    <a:cubicBezTo>
                      <a:pt x="1132046" y="234657"/>
                      <a:pt x="1136809" y="232752"/>
                      <a:pt x="1141571" y="231800"/>
                    </a:cubicBezTo>
                    <a:cubicBezTo>
                      <a:pt x="1145381" y="230847"/>
                      <a:pt x="1149191" y="229895"/>
                      <a:pt x="1153954" y="227990"/>
                    </a:cubicBezTo>
                    <a:cubicBezTo>
                      <a:pt x="1158716" y="227037"/>
                      <a:pt x="1163479" y="225132"/>
                      <a:pt x="1168241" y="223227"/>
                    </a:cubicBezTo>
                    <a:cubicBezTo>
                      <a:pt x="1172051" y="222275"/>
                      <a:pt x="1175861" y="221322"/>
                      <a:pt x="1179671" y="219417"/>
                    </a:cubicBezTo>
                    <a:cubicBezTo>
                      <a:pt x="1184434" y="217512"/>
                      <a:pt x="1190149" y="216560"/>
                      <a:pt x="1194911" y="214655"/>
                    </a:cubicBezTo>
                    <a:cubicBezTo>
                      <a:pt x="1198721" y="213702"/>
                      <a:pt x="1201579" y="212750"/>
                      <a:pt x="1205389" y="211797"/>
                    </a:cubicBezTo>
                    <a:cubicBezTo>
                      <a:pt x="1211104" y="209892"/>
                      <a:pt x="1216819" y="207987"/>
                      <a:pt x="1222534" y="206082"/>
                    </a:cubicBezTo>
                    <a:cubicBezTo>
                      <a:pt x="1225391" y="205130"/>
                      <a:pt x="1228249" y="204177"/>
                      <a:pt x="1231106" y="203225"/>
                    </a:cubicBezTo>
                    <a:cubicBezTo>
                      <a:pt x="1239679" y="200367"/>
                      <a:pt x="1248251" y="197510"/>
                      <a:pt x="1256824" y="194652"/>
                    </a:cubicBezTo>
                    <a:cubicBezTo>
                      <a:pt x="1315879" y="174650"/>
                      <a:pt x="1374934" y="151790"/>
                      <a:pt x="1432084" y="127025"/>
                    </a:cubicBezTo>
                    <a:cubicBezTo>
                      <a:pt x="1489234" y="101307"/>
                      <a:pt x="1545431" y="72732"/>
                      <a:pt x="1599724" y="39395"/>
                    </a:cubicBezTo>
                    <a:cubicBezTo>
                      <a:pt x="1614964" y="29870"/>
                      <a:pt x="1629251" y="20345"/>
                      <a:pt x="1644491" y="9867"/>
                    </a:cubicBezTo>
                    <a:cubicBezTo>
                      <a:pt x="1550194" y="-1563"/>
                      <a:pt x="1450181" y="24155"/>
                      <a:pt x="1363504" y="65112"/>
                    </a:cubicBezTo>
                    <a:close/>
                  </a:path>
                </a:pathLst>
              </a:custGeom>
              <a:solidFill>
                <a:srgbClr val="AE496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ACB44F84-75B1-403F-A748-781A02CFCCCC}"/>
                  </a:ext>
                </a:extLst>
              </p:cNvPr>
              <p:cNvSpPr/>
              <p:nvPr/>
            </p:nvSpPr>
            <p:spPr>
              <a:xfrm>
                <a:off x="3433509" y="4634246"/>
                <a:ext cx="148403" cy="360408"/>
              </a:xfrm>
              <a:custGeom>
                <a:avLst/>
                <a:gdLst>
                  <a:gd name="connsiteX0" fmla="*/ 60484 w 66675"/>
                  <a:gd name="connsiteY0" fmla="*/ 134779 h 161925"/>
                  <a:gd name="connsiteX1" fmla="*/ 48101 w 66675"/>
                  <a:gd name="connsiteY1" fmla="*/ 98584 h 161925"/>
                  <a:gd name="connsiteX2" fmla="*/ 64294 w 66675"/>
                  <a:gd name="connsiteY2" fmla="*/ 62389 h 161925"/>
                  <a:gd name="connsiteX3" fmla="*/ 59531 w 66675"/>
                  <a:gd name="connsiteY3" fmla="*/ 18574 h 161925"/>
                  <a:gd name="connsiteX4" fmla="*/ 46196 w 66675"/>
                  <a:gd name="connsiteY4" fmla="*/ 7144 h 161925"/>
                  <a:gd name="connsiteX5" fmla="*/ 17621 w 66675"/>
                  <a:gd name="connsiteY5" fmla="*/ 87154 h 161925"/>
                  <a:gd name="connsiteX6" fmla="*/ 17621 w 66675"/>
                  <a:gd name="connsiteY6" fmla="*/ 87154 h 161925"/>
                  <a:gd name="connsiteX7" fmla="*/ 7144 w 66675"/>
                  <a:gd name="connsiteY7" fmla="*/ 154781 h 161925"/>
                  <a:gd name="connsiteX8" fmla="*/ 19526 w 66675"/>
                  <a:gd name="connsiteY8" fmla="*/ 161449 h 161925"/>
                  <a:gd name="connsiteX9" fmla="*/ 60484 w 66675"/>
                  <a:gd name="connsiteY9" fmla="*/ 134779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5" h="161925">
                    <a:moveTo>
                      <a:pt x="60484" y="134779"/>
                    </a:moveTo>
                    <a:cubicBezTo>
                      <a:pt x="59531" y="122396"/>
                      <a:pt x="48101" y="110966"/>
                      <a:pt x="48101" y="98584"/>
                    </a:cubicBezTo>
                    <a:cubicBezTo>
                      <a:pt x="48101" y="85249"/>
                      <a:pt x="59531" y="74771"/>
                      <a:pt x="64294" y="62389"/>
                    </a:cubicBezTo>
                    <a:cubicBezTo>
                      <a:pt x="70961" y="48101"/>
                      <a:pt x="69056" y="30956"/>
                      <a:pt x="59531" y="18574"/>
                    </a:cubicBezTo>
                    <a:cubicBezTo>
                      <a:pt x="55721" y="13811"/>
                      <a:pt x="51911" y="10001"/>
                      <a:pt x="46196" y="7144"/>
                    </a:cubicBezTo>
                    <a:cubicBezTo>
                      <a:pt x="33814" y="32861"/>
                      <a:pt x="24289" y="59531"/>
                      <a:pt x="17621" y="87154"/>
                    </a:cubicBezTo>
                    <a:cubicBezTo>
                      <a:pt x="17621" y="87154"/>
                      <a:pt x="17621" y="87154"/>
                      <a:pt x="17621" y="87154"/>
                    </a:cubicBezTo>
                    <a:cubicBezTo>
                      <a:pt x="11906" y="109061"/>
                      <a:pt x="8096" y="131921"/>
                      <a:pt x="7144" y="154781"/>
                    </a:cubicBezTo>
                    <a:cubicBezTo>
                      <a:pt x="10954" y="157639"/>
                      <a:pt x="14764" y="160496"/>
                      <a:pt x="19526" y="161449"/>
                    </a:cubicBezTo>
                    <a:cubicBezTo>
                      <a:pt x="38576" y="168116"/>
                      <a:pt x="61436" y="153829"/>
                      <a:pt x="60484" y="134779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267398D0-C0A6-4CA2-83AA-28A316FF060A}"/>
                  </a:ext>
                </a:extLst>
              </p:cNvPr>
              <p:cNvSpPr/>
              <p:nvPr/>
            </p:nvSpPr>
            <p:spPr>
              <a:xfrm>
                <a:off x="3482269" y="5001015"/>
                <a:ext cx="1081224" cy="572413"/>
              </a:xfrm>
              <a:custGeom>
                <a:avLst/>
                <a:gdLst>
                  <a:gd name="connsiteX0" fmla="*/ 422434 w 485775"/>
                  <a:gd name="connsiteY0" fmla="*/ 167164 h 257175"/>
                  <a:gd name="connsiteX1" fmla="*/ 481489 w 485775"/>
                  <a:gd name="connsiteY1" fmla="*/ 7144 h 257175"/>
                  <a:gd name="connsiteX2" fmla="*/ 388144 w 485775"/>
                  <a:gd name="connsiteY2" fmla="*/ 79534 h 257175"/>
                  <a:gd name="connsiteX3" fmla="*/ 391001 w 485775"/>
                  <a:gd name="connsiteY3" fmla="*/ 98584 h 257175"/>
                  <a:gd name="connsiteX4" fmla="*/ 395764 w 485775"/>
                  <a:gd name="connsiteY4" fmla="*/ 128111 h 257175"/>
                  <a:gd name="connsiteX5" fmla="*/ 376714 w 485775"/>
                  <a:gd name="connsiteY5" fmla="*/ 154781 h 257175"/>
                  <a:gd name="connsiteX6" fmla="*/ 233839 w 485775"/>
                  <a:gd name="connsiteY6" fmla="*/ 176689 h 257175"/>
                  <a:gd name="connsiteX7" fmla="*/ 200501 w 485775"/>
                  <a:gd name="connsiteY7" fmla="*/ 167164 h 257175"/>
                  <a:gd name="connsiteX8" fmla="*/ 140494 w 485775"/>
                  <a:gd name="connsiteY8" fmla="*/ 182404 h 257175"/>
                  <a:gd name="connsiteX9" fmla="*/ 40481 w 485775"/>
                  <a:gd name="connsiteY9" fmla="*/ 136684 h 257175"/>
                  <a:gd name="connsiteX10" fmla="*/ 7144 w 485775"/>
                  <a:gd name="connsiteY10" fmla="*/ 130969 h 257175"/>
                  <a:gd name="connsiteX11" fmla="*/ 91916 w 485775"/>
                  <a:gd name="connsiteY11" fmla="*/ 225266 h 257175"/>
                  <a:gd name="connsiteX12" fmla="*/ 228124 w 485775"/>
                  <a:gd name="connsiteY12" fmla="*/ 249079 h 257175"/>
                  <a:gd name="connsiteX13" fmla="*/ 263366 w 485775"/>
                  <a:gd name="connsiteY13" fmla="*/ 244316 h 257175"/>
                  <a:gd name="connsiteX14" fmla="*/ 422434 w 485775"/>
                  <a:gd name="connsiteY14" fmla="*/ 167164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5775" h="257175">
                    <a:moveTo>
                      <a:pt x="422434" y="167164"/>
                    </a:moveTo>
                    <a:cubicBezTo>
                      <a:pt x="465296" y="126206"/>
                      <a:pt x="491014" y="65246"/>
                      <a:pt x="481489" y="7144"/>
                    </a:cubicBezTo>
                    <a:cubicBezTo>
                      <a:pt x="451961" y="33814"/>
                      <a:pt x="422434" y="60484"/>
                      <a:pt x="388144" y="79534"/>
                    </a:cubicBezTo>
                    <a:cubicBezTo>
                      <a:pt x="388144" y="86201"/>
                      <a:pt x="389096" y="91916"/>
                      <a:pt x="391001" y="98584"/>
                    </a:cubicBezTo>
                    <a:cubicBezTo>
                      <a:pt x="393859" y="108109"/>
                      <a:pt x="397669" y="118586"/>
                      <a:pt x="395764" y="128111"/>
                    </a:cubicBezTo>
                    <a:cubicBezTo>
                      <a:pt x="393859" y="138589"/>
                      <a:pt x="385286" y="147161"/>
                      <a:pt x="376714" y="154781"/>
                    </a:cubicBezTo>
                    <a:cubicBezTo>
                      <a:pt x="336709" y="185261"/>
                      <a:pt x="281464" y="193834"/>
                      <a:pt x="233839" y="176689"/>
                    </a:cubicBezTo>
                    <a:cubicBezTo>
                      <a:pt x="222409" y="172879"/>
                      <a:pt x="211931" y="167164"/>
                      <a:pt x="200501" y="167164"/>
                    </a:cubicBezTo>
                    <a:cubicBezTo>
                      <a:pt x="179546" y="166211"/>
                      <a:pt x="161449" y="180499"/>
                      <a:pt x="140494" y="182404"/>
                    </a:cubicBezTo>
                    <a:cubicBezTo>
                      <a:pt x="103346" y="185261"/>
                      <a:pt x="75724" y="150019"/>
                      <a:pt x="40481" y="136684"/>
                    </a:cubicBezTo>
                    <a:cubicBezTo>
                      <a:pt x="30004" y="132874"/>
                      <a:pt x="18574" y="130969"/>
                      <a:pt x="7144" y="130969"/>
                    </a:cubicBezTo>
                    <a:cubicBezTo>
                      <a:pt x="25241" y="170021"/>
                      <a:pt x="53816" y="205264"/>
                      <a:pt x="91916" y="225266"/>
                    </a:cubicBezTo>
                    <a:cubicBezTo>
                      <a:pt x="132874" y="248126"/>
                      <a:pt x="181451" y="252889"/>
                      <a:pt x="228124" y="249079"/>
                    </a:cubicBezTo>
                    <a:cubicBezTo>
                      <a:pt x="240506" y="248126"/>
                      <a:pt x="251936" y="246221"/>
                      <a:pt x="263366" y="244316"/>
                    </a:cubicBezTo>
                    <a:cubicBezTo>
                      <a:pt x="323374" y="230981"/>
                      <a:pt x="380524" y="208121"/>
                      <a:pt x="422434" y="167164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010666B1-6D93-404C-ACE1-15122EB056D8}"/>
                  </a:ext>
                </a:extLst>
              </p:cNvPr>
              <p:cNvSpPr/>
              <p:nvPr/>
            </p:nvSpPr>
            <p:spPr>
              <a:xfrm>
                <a:off x="3437484" y="4324835"/>
                <a:ext cx="932821" cy="1102425"/>
              </a:xfrm>
              <a:custGeom>
                <a:avLst/>
                <a:gdLst>
                  <a:gd name="connsiteX0" fmla="*/ 161568 w 419100"/>
                  <a:gd name="connsiteY0" fmla="*/ 485247 h 495300"/>
                  <a:gd name="connsiteX1" fmla="*/ 221575 w 419100"/>
                  <a:gd name="connsiteY1" fmla="*/ 470007 h 495300"/>
                  <a:gd name="connsiteX2" fmla="*/ 254913 w 419100"/>
                  <a:gd name="connsiteY2" fmla="*/ 479532 h 495300"/>
                  <a:gd name="connsiteX3" fmla="*/ 397788 w 419100"/>
                  <a:gd name="connsiteY3" fmla="*/ 457624 h 495300"/>
                  <a:gd name="connsiteX4" fmla="*/ 416838 w 419100"/>
                  <a:gd name="connsiteY4" fmla="*/ 430954 h 495300"/>
                  <a:gd name="connsiteX5" fmla="*/ 412075 w 419100"/>
                  <a:gd name="connsiteY5" fmla="*/ 401427 h 495300"/>
                  <a:gd name="connsiteX6" fmla="*/ 409218 w 419100"/>
                  <a:gd name="connsiteY6" fmla="*/ 382377 h 495300"/>
                  <a:gd name="connsiteX7" fmla="*/ 394930 w 419100"/>
                  <a:gd name="connsiteY7" fmla="*/ 389997 h 495300"/>
                  <a:gd name="connsiteX8" fmla="*/ 265390 w 419100"/>
                  <a:gd name="connsiteY8" fmla="*/ 396664 h 495300"/>
                  <a:gd name="connsiteX9" fmla="*/ 183475 w 419100"/>
                  <a:gd name="connsiteY9" fmla="*/ 265219 h 495300"/>
                  <a:gd name="connsiteX10" fmla="*/ 252055 w 419100"/>
                  <a:gd name="connsiteY10" fmla="*/ 50907 h 495300"/>
                  <a:gd name="connsiteX11" fmla="*/ 121563 w 419100"/>
                  <a:gd name="connsiteY11" fmla="*/ 49002 h 495300"/>
                  <a:gd name="connsiteX12" fmla="*/ 46315 w 419100"/>
                  <a:gd name="connsiteY12" fmla="*/ 146157 h 495300"/>
                  <a:gd name="connsiteX13" fmla="*/ 59650 w 419100"/>
                  <a:gd name="connsiteY13" fmla="*/ 157587 h 495300"/>
                  <a:gd name="connsiteX14" fmla="*/ 64413 w 419100"/>
                  <a:gd name="connsiteY14" fmla="*/ 201402 h 495300"/>
                  <a:gd name="connsiteX15" fmla="*/ 48220 w 419100"/>
                  <a:gd name="connsiteY15" fmla="*/ 237597 h 495300"/>
                  <a:gd name="connsiteX16" fmla="*/ 60603 w 419100"/>
                  <a:gd name="connsiteY16" fmla="*/ 273792 h 495300"/>
                  <a:gd name="connsiteX17" fmla="*/ 20598 w 419100"/>
                  <a:gd name="connsiteY17" fmla="*/ 301414 h 495300"/>
                  <a:gd name="connsiteX18" fmla="*/ 8215 w 419100"/>
                  <a:gd name="connsiteY18" fmla="*/ 294747 h 495300"/>
                  <a:gd name="connsiteX19" fmla="*/ 16788 w 419100"/>
                  <a:gd name="connsiteY19" fmla="*/ 394759 h 495300"/>
                  <a:gd name="connsiteX20" fmla="*/ 31075 w 419100"/>
                  <a:gd name="connsiteY20" fmla="*/ 433812 h 495300"/>
                  <a:gd name="connsiteX21" fmla="*/ 64413 w 419100"/>
                  <a:gd name="connsiteY21" fmla="*/ 439527 h 495300"/>
                  <a:gd name="connsiteX22" fmla="*/ 161568 w 419100"/>
                  <a:gd name="connsiteY22" fmla="*/ 485247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9100" h="495300">
                    <a:moveTo>
                      <a:pt x="161568" y="485247"/>
                    </a:moveTo>
                    <a:cubicBezTo>
                      <a:pt x="182523" y="483342"/>
                      <a:pt x="200620" y="469054"/>
                      <a:pt x="221575" y="470007"/>
                    </a:cubicBezTo>
                    <a:cubicBezTo>
                      <a:pt x="233005" y="470959"/>
                      <a:pt x="244435" y="475722"/>
                      <a:pt x="254913" y="479532"/>
                    </a:cubicBezTo>
                    <a:cubicBezTo>
                      <a:pt x="302538" y="496677"/>
                      <a:pt x="357783" y="488104"/>
                      <a:pt x="397788" y="457624"/>
                    </a:cubicBezTo>
                    <a:cubicBezTo>
                      <a:pt x="406360" y="450957"/>
                      <a:pt x="414933" y="442384"/>
                      <a:pt x="416838" y="430954"/>
                    </a:cubicBezTo>
                    <a:cubicBezTo>
                      <a:pt x="418743" y="421429"/>
                      <a:pt x="413980" y="410952"/>
                      <a:pt x="412075" y="401427"/>
                    </a:cubicBezTo>
                    <a:cubicBezTo>
                      <a:pt x="410170" y="395712"/>
                      <a:pt x="410170" y="389044"/>
                      <a:pt x="409218" y="382377"/>
                    </a:cubicBezTo>
                    <a:cubicBezTo>
                      <a:pt x="404455" y="385234"/>
                      <a:pt x="399693" y="387139"/>
                      <a:pt x="394930" y="389997"/>
                    </a:cubicBezTo>
                    <a:cubicBezTo>
                      <a:pt x="353973" y="409047"/>
                      <a:pt x="305395" y="415714"/>
                      <a:pt x="265390" y="396664"/>
                    </a:cubicBezTo>
                    <a:cubicBezTo>
                      <a:pt x="216813" y="373804"/>
                      <a:pt x="190143" y="318559"/>
                      <a:pt x="183475" y="265219"/>
                    </a:cubicBezTo>
                    <a:cubicBezTo>
                      <a:pt x="172998" y="178542"/>
                      <a:pt x="207288" y="120439"/>
                      <a:pt x="252055" y="50907"/>
                    </a:cubicBezTo>
                    <a:cubicBezTo>
                      <a:pt x="305395" y="-32913"/>
                      <a:pt x="151090" y="25189"/>
                      <a:pt x="121563" y="49002"/>
                    </a:cubicBezTo>
                    <a:cubicBezTo>
                      <a:pt x="89178" y="74719"/>
                      <a:pt x="64413" y="109009"/>
                      <a:pt x="46315" y="146157"/>
                    </a:cubicBezTo>
                    <a:cubicBezTo>
                      <a:pt x="51078" y="149014"/>
                      <a:pt x="55840" y="152824"/>
                      <a:pt x="59650" y="157587"/>
                    </a:cubicBezTo>
                    <a:cubicBezTo>
                      <a:pt x="68223" y="169969"/>
                      <a:pt x="70128" y="187114"/>
                      <a:pt x="64413" y="201402"/>
                    </a:cubicBezTo>
                    <a:cubicBezTo>
                      <a:pt x="58698" y="213784"/>
                      <a:pt x="47268" y="224262"/>
                      <a:pt x="48220" y="237597"/>
                    </a:cubicBezTo>
                    <a:cubicBezTo>
                      <a:pt x="48220" y="250932"/>
                      <a:pt x="59650" y="261409"/>
                      <a:pt x="60603" y="273792"/>
                    </a:cubicBezTo>
                    <a:cubicBezTo>
                      <a:pt x="62508" y="292842"/>
                      <a:pt x="38695" y="307129"/>
                      <a:pt x="20598" y="301414"/>
                    </a:cubicBezTo>
                    <a:cubicBezTo>
                      <a:pt x="15835" y="299509"/>
                      <a:pt x="12025" y="297604"/>
                      <a:pt x="8215" y="294747"/>
                    </a:cubicBezTo>
                    <a:cubicBezTo>
                      <a:pt x="5358" y="328084"/>
                      <a:pt x="8215" y="362374"/>
                      <a:pt x="16788" y="394759"/>
                    </a:cubicBezTo>
                    <a:cubicBezTo>
                      <a:pt x="20598" y="408094"/>
                      <a:pt x="25360" y="421429"/>
                      <a:pt x="31075" y="433812"/>
                    </a:cubicBezTo>
                    <a:cubicBezTo>
                      <a:pt x="42505" y="433812"/>
                      <a:pt x="53935" y="434764"/>
                      <a:pt x="64413" y="439527"/>
                    </a:cubicBezTo>
                    <a:cubicBezTo>
                      <a:pt x="96798" y="451909"/>
                      <a:pt x="124420" y="488104"/>
                      <a:pt x="161568" y="485247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9ABD1A02-BC4B-42F6-9954-6E23DDDFF062}"/>
                  </a:ext>
                </a:extLst>
              </p:cNvPr>
              <p:cNvSpPr/>
              <p:nvPr/>
            </p:nvSpPr>
            <p:spPr>
              <a:xfrm>
                <a:off x="2830082" y="1551552"/>
                <a:ext cx="1272028" cy="1060024"/>
              </a:xfrm>
              <a:custGeom>
                <a:avLst/>
                <a:gdLst>
                  <a:gd name="connsiteX0" fmla="*/ 42985 w 571500"/>
                  <a:gd name="connsiteY0" fmla="*/ 377732 h 476250"/>
                  <a:gd name="connsiteX1" fmla="*/ 222055 w 571500"/>
                  <a:gd name="connsiteY1" fmla="*/ 472982 h 476250"/>
                  <a:gd name="connsiteX2" fmla="*/ 450655 w 571500"/>
                  <a:gd name="connsiteY2" fmla="*/ 420594 h 476250"/>
                  <a:gd name="connsiteX3" fmla="*/ 564955 w 571500"/>
                  <a:gd name="connsiteY3" fmla="*/ 253907 h 476250"/>
                  <a:gd name="connsiteX4" fmla="*/ 463038 w 571500"/>
                  <a:gd name="connsiteY4" fmla="*/ 323439 h 476250"/>
                  <a:gd name="connsiteX5" fmla="*/ 463038 w 571500"/>
                  <a:gd name="connsiteY5" fmla="*/ 323439 h 476250"/>
                  <a:gd name="connsiteX6" fmla="*/ 407793 w 571500"/>
                  <a:gd name="connsiteY6" fmla="*/ 296769 h 476250"/>
                  <a:gd name="connsiteX7" fmla="*/ 380170 w 571500"/>
                  <a:gd name="connsiteY7" fmla="*/ 315819 h 476250"/>
                  <a:gd name="connsiteX8" fmla="*/ 358263 w 571500"/>
                  <a:gd name="connsiteY8" fmla="*/ 319629 h 476250"/>
                  <a:gd name="connsiteX9" fmla="*/ 344928 w 571500"/>
                  <a:gd name="connsiteY9" fmla="*/ 292959 h 476250"/>
                  <a:gd name="connsiteX10" fmla="*/ 403030 w 571500"/>
                  <a:gd name="connsiteY10" fmla="*/ 207234 h 476250"/>
                  <a:gd name="connsiteX11" fmla="*/ 433510 w 571500"/>
                  <a:gd name="connsiteY11" fmla="*/ 123414 h 476250"/>
                  <a:gd name="connsiteX12" fmla="*/ 322068 w 571500"/>
                  <a:gd name="connsiteY12" fmla="*/ 164372 h 476250"/>
                  <a:gd name="connsiteX13" fmla="*/ 235390 w 571500"/>
                  <a:gd name="connsiteY13" fmla="*/ 250097 h 476250"/>
                  <a:gd name="connsiteX14" fmla="*/ 194433 w 571500"/>
                  <a:gd name="connsiteY14" fmla="*/ 260574 h 476250"/>
                  <a:gd name="connsiteX15" fmla="*/ 187765 w 571500"/>
                  <a:gd name="connsiteY15" fmla="*/ 234857 h 476250"/>
                  <a:gd name="connsiteX16" fmla="*/ 218245 w 571500"/>
                  <a:gd name="connsiteY16" fmla="*/ 117699 h 476250"/>
                  <a:gd name="connsiteX17" fmla="*/ 113470 w 571500"/>
                  <a:gd name="connsiteY17" fmla="*/ 183422 h 476250"/>
                  <a:gd name="connsiteX18" fmla="*/ 156333 w 571500"/>
                  <a:gd name="connsiteY18" fmla="*/ 86267 h 476250"/>
                  <a:gd name="connsiteX19" fmla="*/ 178240 w 571500"/>
                  <a:gd name="connsiteY19" fmla="*/ 31974 h 476250"/>
                  <a:gd name="connsiteX20" fmla="*/ 140140 w 571500"/>
                  <a:gd name="connsiteY20" fmla="*/ 7209 h 476250"/>
                  <a:gd name="connsiteX21" fmla="*/ 69655 w 571500"/>
                  <a:gd name="connsiteY21" fmla="*/ 56739 h 476250"/>
                  <a:gd name="connsiteX22" fmla="*/ 20125 w 571500"/>
                  <a:gd name="connsiteY22" fmla="*/ 119604 h 476250"/>
                  <a:gd name="connsiteX23" fmla="*/ 14410 w 571500"/>
                  <a:gd name="connsiteY23" fmla="*/ 147227 h 476250"/>
                  <a:gd name="connsiteX24" fmla="*/ 7743 w 571500"/>
                  <a:gd name="connsiteY24" fmla="*/ 220569 h 476250"/>
                  <a:gd name="connsiteX25" fmla="*/ 42985 w 571500"/>
                  <a:gd name="connsiteY25" fmla="*/ 377732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71500" h="476250">
                    <a:moveTo>
                      <a:pt x="42985" y="377732"/>
                    </a:moveTo>
                    <a:cubicBezTo>
                      <a:pt x="82038" y="435834"/>
                      <a:pt x="152523" y="465362"/>
                      <a:pt x="222055" y="472982"/>
                    </a:cubicBezTo>
                    <a:cubicBezTo>
                      <a:pt x="301113" y="481554"/>
                      <a:pt x="383980" y="465362"/>
                      <a:pt x="450655" y="420594"/>
                    </a:cubicBezTo>
                    <a:cubicBezTo>
                      <a:pt x="507805" y="381542"/>
                      <a:pt x="550668" y="321534"/>
                      <a:pt x="564955" y="253907"/>
                    </a:cubicBezTo>
                    <a:cubicBezTo>
                      <a:pt x="525903" y="259622"/>
                      <a:pt x="504948" y="335822"/>
                      <a:pt x="463038" y="323439"/>
                    </a:cubicBezTo>
                    <a:lnTo>
                      <a:pt x="463038" y="323439"/>
                    </a:lnTo>
                    <a:cubicBezTo>
                      <a:pt x="461133" y="295817"/>
                      <a:pt x="430653" y="281529"/>
                      <a:pt x="407793" y="296769"/>
                    </a:cubicBezTo>
                    <a:cubicBezTo>
                      <a:pt x="398268" y="303437"/>
                      <a:pt x="388743" y="309152"/>
                      <a:pt x="380170" y="315819"/>
                    </a:cubicBezTo>
                    <a:cubicBezTo>
                      <a:pt x="373503" y="319629"/>
                      <a:pt x="367788" y="324392"/>
                      <a:pt x="358263" y="319629"/>
                    </a:cubicBezTo>
                    <a:cubicBezTo>
                      <a:pt x="348738" y="314867"/>
                      <a:pt x="343975" y="304389"/>
                      <a:pt x="344928" y="292959"/>
                    </a:cubicBezTo>
                    <a:cubicBezTo>
                      <a:pt x="349690" y="256764"/>
                      <a:pt x="379218" y="232952"/>
                      <a:pt x="403030" y="207234"/>
                    </a:cubicBezTo>
                    <a:cubicBezTo>
                      <a:pt x="423985" y="184374"/>
                      <a:pt x="443035" y="152942"/>
                      <a:pt x="433510" y="123414"/>
                    </a:cubicBezTo>
                    <a:cubicBezTo>
                      <a:pt x="393505" y="119604"/>
                      <a:pt x="353500" y="138654"/>
                      <a:pt x="322068" y="164372"/>
                    </a:cubicBezTo>
                    <a:cubicBezTo>
                      <a:pt x="290635" y="190089"/>
                      <a:pt x="264918" y="221522"/>
                      <a:pt x="235390" y="250097"/>
                    </a:cubicBezTo>
                    <a:cubicBezTo>
                      <a:pt x="223960" y="260574"/>
                      <a:pt x="206815" y="272004"/>
                      <a:pt x="194433" y="260574"/>
                    </a:cubicBezTo>
                    <a:cubicBezTo>
                      <a:pt x="186813" y="253907"/>
                      <a:pt x="184908" y="244382"/>
                      <a:pt x="187765" y="234857"/>
                    </a:cubicBezTo>
                    <a:cubicBezTo>
                      <a:pt x="198243" y="196757"/>
                      <a:pt x="256345" y="189137"/>
                      <a:pt x="218245" y="117699"/>
                    </a:cubicBezTo>
                    <a:cubicBezTo>
                      <a:pt x="175383" y="109127"/>
                      <a:pt x="155380" y="196757"/>
                      <a:pt x="113470" y="183422"/>
                    </a:cubicBezTo>
                    <a:cubicBezTo>
                      <a:pt x="119185" y="148179"/>
                      <a:pt x="134425" y="114842"/>
                      <a:pt x="156333" y="86267"/>
                    </a:cubicBezTo>
                    <a:cubicBezTo>
                      <a:pt x="168715" y="70074"/>
                      <a:pt x="184908" y="52929"/>
                      <a:pt x="178240" y="31974"/>
                    </a:cubicBezTo>
                    <a:cubicBezTo>
                      <a:pt x="173478" y="15782"/>
                      <a:pt x="156333" y="6257"/>
                      <a:pt x="140140" y="7209"/>
                    </a:cubicBezTo>
                    <a:cubicBezTo>
                      <a:pt x="107755" y="9114"/>
                      <a:pt x="87753" y="33879"/>
                      <a:pt x="69655" y="56739"/>
                    </a:cubicBezTo>
                    <a:cubicBezTo>
                      <a:pt x="53463" y="77694"/>
                      <a:pt x="36318" y="98649"/>
                      <a:pt x="20125" y="119604"/>
                    </a:cubicBezTo>
                    <a:cubicBezTo>
                      <a:pt x="18220" y="128177"/>
                      <a:pt x="16315" y="137702"/>
                      <a:pt x="14410" y="147227"/>
                    </a:cubicBezTo>
                    <a:cubicBezTo>
                      <a:pt x="10600" y="171039"/>
                      <a:pt x="7743" y="195804"/>
                      <a:pt x="7743" y="220569"/>
                    </a:cubicBezTo>
                    <a:cubicBezTo>
                      <a:pt x="4885" y="274862"/>
                      <a:pt x="11553" y="332012"/>
                      <a:pt x="42985" y="377732"/>
                    </a:cubicBezTo>
                    <a:close/>
                  </a:path>
                </a:pathLst>
              </a:custGeom>
              <a:solidFill>
                <a:srgbClr val="AE496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9AE4E4E5-B3A2-43FE-A7CB-1452787CF75C}"/>
                  </a:ext>
                </a:extLst>
              </p:cNvPr>
              <p:cNvSpPr/>
              <p:nvPr/>
            </p:nvSpPr>
            <p:spPr>
              <a:xfrm>
                <a:off x="2852616" y="1319747"/>
                <a:ext cx="1250828" cy="954021"/>
              </a:xfrm>
              <a:custGeom>
                <a:avLst/>
                <a:gdLst>
                  <a:gd name="connsiteX0" fmla="*/ 128111 w 561975"/>
                  <a:gd name="connsiteY0" fmla="*/ 111355 h 428625"/>
                  <a:gd name="connsiteX1" fmla="*/ 166211 w 561975"/>
                  <a:gd name="connsiteY1" fmla="*/ 136121 h 428625"/>
                  <a:gd name="connsiteX2" fmla="*/ 144304 w 561975"/>
                  <a:gd name="connsiteY2" fmla="*/ 190413 h 428625"/>
                  <a:gd name="connsiteX3" fmla="*/ 101441 w 561975"/>
                  <a:gd name="connsiteY3" fmla="*/ 287568 h 428625"/>
                  <a:gd name="connsiteX4" fmla="*/ 206216 w 561975"/>
                  <a:gd name="connsiteY4" fmla="*/ 221846 h 428625"/>
                  <a:gd name="connsiteX5" fmla="*/ 175736 w 561975"/>
                  <a:gd name="connsiteY5" fmla="*/ 339003 h 428625"/>
                  <a:gd name="connsiteX6" fmla="*/ 182404 w 561975"/>
                  <a:gd name="connsiteY6" fmla="*/ 364721 h 428625"/>
                  <a:gd name="connsiteX7" fmla="*/ 223361 w 561975"/>
                  <a:gd name="connsiteY7" fmla="*/ 354243 h 428625"/>
                  <a:gd name="connsiteX8" fmla="*/ 310039 w 561975"/>
                  <a:gd name="connsiteY8" fmla="*/ 268518 h 428625"/>
                  <a:gd name="connsiteX9" fmla="*/ 421481 w 561975"/>
                  <a:gd name="connsiteY9" fmla="*/ 227561 h 428625"/>
                  <a:gd name="connsiteX10" fmla="*/ 391001 w 561975"/>
                  <a:gd name="connsiteY10" fmla="*/ 311380 h 428625"/>
                  <a:gd name="connsiteX11" fmla="*/ 332899 w 561975"/>
                  <a:gd name="connsiteY11" fmla="*/ 397105 h 428625"/>
                  <a:gd name="connsiteX12" fmla="*/ 346234 w 561975"/>
                  <a:gd name="connsiteY12" fmla="*/ 423776 h 428625"/>
                  <a:gd name="connsiteX13" fmla="*/ 368141 w 561975"/>
                  <a:gd name="connsiteY13" fmla="*/ 419965 h 428625"/>
                  <a:gd name="connsiteX14" fmla="*/ 395764 w 561975"/>
                  <a:gd name="connsiteY14" fmla="*/ 400915 h 428625"/>
                  <a:gd name="connsiteX15" fmla="*/ 451009 w 561975"/>
                  <a:gd name="connsiteY15" fmla="*/ 427586 h 428625"/>
                  <a:gd name="connsiteX16" fmla="*/ 451009 w 561975"/>
                  <a:gd name="connsiteY16" fmla="*/ 427586 h 428625"/>
                  <a:gd name="connsiteX17" fmla="*/ 552926 w 561975"/>
                  <a:gd name="connsiteY17" fmla="*/ 358053 h 428625"/>
                  <a:gd name="connsiteX18" fmla="*/ 557689 w 561975"/>
                  <a:gd name="connsiteY18" fmla="*/ 326621 h 428625"/>
                  <a:gd name="connsiteX19" fmla="*/ 541496 w 561975"/>
                  <a:gd name="connsiteY19" fmla="*/ 208511 h 428625"/>
                  <a:gd name="connsiteX20" fmla="*/ 460534 w 561975"/>
                  <a:gd name="connsiteY20" fmla="*/ 72303 h 428625"/>
                  <a:gd name="connsiteX21" fmla="*/ 434816 w 561975"/>
                  <a:gd name="connsiteY21" fmla="*/ 52300 h 428625"/>
                  <a:gd name="connsiteX22" fmla="*/ 266224 w 561975"/>
                  <a:gd name="connsiteY22" fmla="*/ 8486 h 428625"/>
                  <a:gd name="connsiteX23" fmla="*/ 77629 w 561975"/>
                  <a:gd name="connsiteY23" fmla="*/ 84686 h 428625"/>
                  <a:gd name="connsiteX24" fmla="*/ 7144 w 561975"/>
                  <a:gd name="connsiteY24" fmla="*/ 223750 h 428625"/>
                  <a:gd name="connsiteX25" fmla="*/ 56674 w 561975"/>
                  <a:gd name="connsiteY25" fmla="*/ 160886 h 428625"/>
                  <a:gd name="connsiteX26" fmla="*/ 128111 w 561975"/>
                  <a:gd name="connsiteY26" fmla="*/ 111355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61975" h="428625">
                    <a:moveTo>
                      <a:pt x="128111" y="111355"/>
                    </a:moveTo>
                    <a:cubicBezTo>
                      <a:pt x="145256" y="110403"/>
                      <a:pt x="161449" y="119928"/>
                      <a:pt x="166211" y="136121"/>
                    </a:cubicBezTo>
                    <a:cubicBezTo>
                      <a:pt x="172879" y="157075"/>
                      <a:pt x="156686" y="174221"/>
                      <a:pt x="144304" y="190413"/>
                    </a:cubicBezTo>
                    <a:cubicBezTo>
                      <a:pt x="122396" y="218988"/>
                      <a:pt x="107156" y="252325"/>
                      <a:pt x="101441" y="287568"/>
                    </a:cubicBezTo>
                    <a:cubicBezTo>
                      <a:pt x="143351" y="300903"/>
                      <a:pt x="163354" y="213273"/>
                      <a:pt x="206216" y="221846"/>
                    </a:cubicBezTo>
                    <a:cubicBezTo>
                      <a:pt x="244316" y="293283"/>
                      <a:pt x="186214" y="300903"/>
                      <a:pt x="175736" y="339003"/>
                    </a:cubicBezTo>
                    <a:cubicBezTo>
                      <a:pt x="172879" y="348528"/>
                      <a:pt x="175736" y="359005"/>
                      <a:pt x="182404" y="364721"/>
                    </a:cubicBezTo>
                    <a:cubicBezTo>
                      <a:pt x="195739" y="375198"/>
                      <a:pt x="211931" y="364721"/>
                      <a:pt x="223361" y="354243"/>
                    </a:cubicBezTo>
                    <a:cubicBezTo>
                      <a:pt x="252889" y="326621"/>
                      <a:pt x="278606" y="294236"/>
                      <a:pt x="310039" y="268518"/>
                    </a:cubicBezTo>
                    <a:cubicBezTo>
                      <a:pt x="341471" y="242800"/>
                      <a:pt x="380524" y="223750"/>
                      <a:pt x="421481" y="227561"/>
                    </a:cubicBezTo>
                    <a:cubicBezTo>
                      <a:pt x="431006" y="257088"/>
                      <a:pt x="411956" y="288521"/>
                      <a:pt x="391001" y="311380"/>
                    </a:cubicBezTo>
                    <a:cubicBezTo>
                      <a:pt x="367189" y="337098"/>
                      <a:pt x="337661" y="360911"/>
                      <a:pt x="332899" y="397105"/>
                    </a:cubicBezTo>
                    <a:cubicBezTo>
                      <a:pt x="331946" y="407583"/>
                      <a:pt x="336709" y="418061"/>
                      <a:pt x="346234" y="423776"/>
                    </a:cubicBezTo>
                    <a:cubicBezTo>
                      <a:pt x="355759" y="428538"/>
                      <a:pt x="362426" y="423776"/>
                      <a:pt x="368141" y="419965"/>
                    </a:cubicBezTo>
                    <a:cubicBezTo>
                      <a:pt x="377666" y="413298"/>
                      <a:pt x="387191" y="407583"/>
                      <a:pt x="395764" y="400915"/>
                    </a:cubicBezTo>
                    <a:cubicBezTo>
                      <a:pt x="418624" y="385676"/>
                      <a:pt x="449104" y="400915"/>
                      <a:pt x="451009" y="427586"/>
                    </a:cubicBezTo>
                    <a:lnTo>
                      <a:pt x="451009" y="427586"/>
                    </a:lnTo>
                    <a:cubicBezTo>
                      <a:pt x="491966" y="439968"/>
                      <a:pt x="513874" y="363768"/>
                      <a:pt x="552926" y="358053"/>
                    </a:cubicBezTo>
                    <a:cubicBezTo>
                      <a:pt x="554831" y="347576"/>
                      <a:pt x="556736" y="337098"/>
                      <a:pt x="557689" y="326621"/>
                    </a:cubicBezTo>
                    <a:cubicBezTo>
                      <a:pt x="560546" y="286615"/>
                      <a:pt x="553879" y="246611"/>
                      <a:pt x="541496" y="208511"/>
                    </a:cubicBezTo>
                    <a:cubicBezTo>
                      <a:pt x="525304" y="157075"/>
                      <a:pt x="499586" y="108498"/>
                      <a:pt x="460534" y="72303"/>
                    </a:cubicBezTo>
                    <a:cubicBezTo>
                      <a:pt x="451961" y="64683"/>
                      <a:pt x="443389" y="58015"/>
                      <a:pt x="434816" y="52300"/>
                    </a:cubicBezTo>
                    <a:cubicBezTo>
                      <a:pt x="385286" y="20868"/>
                      <a:pt x="324326" y="15153"/>
                      <a:pt x="266224" y="8486"/>
                    </a:cubicBezTo>
                    <a:cubicBezTo>
                      <a:pt x="195739" y="-87"/>
                      <a:pt x="123349" y="33250"/>
                      <a:pt x="77629" y="84686"/>
                    </a:cubicBezTo>
                    <a:cubicBezTo>
                      <a:pt x="42386" y="123738"/>
                      <a:pt x="20479" y="172315"/>
                      <a:pt x="7144" y="223750"/>
                    </a:cubicBezTo>
                    <a:cubicBezTo>
                      <a:pt x="23336" y="202796"/>
                      <a:pt x="40481" y="181840"/>
                      <a:pt x="56674" y="160886"/>
                    </a:cubicBezTo>
                    <a:cubicBezTo>
                      <a:pt x="75724" y="137073"/>
                      <a:pt x="95726" y="112308"/>
                      <a:pt x="128111" y="111355"/>
                    </a:cubicBezTo>
                    <a:close/>
                  </a:path>
                </a:pathLst>
              </a:custGeom>
              <a:solidFill>
                <a:srgbClr val="D4688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DA6E559A-0A1D-4E56-B5D9-1B3C33926DB8}"/>
                  </a:ext>
                </a:extLst>
              </p:cNvPr>
              <p:cNvSpPr/>
              <p:nvPr/>
            </p:nvSpPr>
            <p:spPr>
              <a:xfrm>
                <a:off x="5472994" y="1237930"/>
                <a:ext cx="127203" cy="127203"/>
              </a:xfrm>
              <a:custGeom>
                <a:avLst/>
                <a:gdLst>
                  <a:gd name="connsiteX0" fmla="*/ 28099 w 57150"/>
                  <a:gd name="connsiteY0" fmla="*/ 51911 h 57150"/>
                  <a:gd name="connsiteX1" fmla="*/ 42386 w 57150"/>
                  <a:gd name="connsiteY1" fmla="*/ 46196 h 57150"/>
                  <a:gd name="connsiteX2" fmla="*/ 46196 w 57150"/>
                  <a:gd name="connsiteY2" fmla="*/ 41434 h 57150"/>
                  <a:gd name="connsiteX3" fmla="*/ 51911 w 57150"/>
                  <a:gd name="connsiteY3" fmla="*/ 27146 h 57150"/>
                  <a:gd name="connsiteX4" fmla="*/ 46196 w 57150"/>
                  <a:gd name="connsiteY4" fmla="*/ 12859 h 57150"/>
                  <a:gd name="connsiteX5" fmla="*/ 31909 w 57150"/>
                  <a:gd name="connsiteY5" fmla="*/ 7144 h 57150"/>
                  <a:gd name="connsiteX6" fmla="*/ 17621 w 57150"/>
                  <a:gd name="connsiteY6" fmla="*/ 12859 h 57150"/>
                  <a:gd name="connsiteX7" fmla="*/ 12859 w 57150"/>
                  <a:gd name="connsiteY7" fmla="*/ 16669 h 57150"/>
                  <a:gd name="connsiteX8" fmla="*/ 7144 w 57150"/>
                  <a:gd name="connsiteY8" fmla="*/ 30956 h 57150"/>
                  <a:gd name="connsiteX9" fmla="*/ 12859 w 57150"/>
                  <a:gd name="connsiteY9" fmla="*/ 45244 h 57150"/>
                  <a:gd name="connsiteX10" fmla="*/ 28099 w 57150"/>
                  <a:gd name="connsiteY10" fmla="*/ 51911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150" h="57150">
                    <a:moveTo>
                      <a:pt x="28099" y="51911"/>
                    </a:moveTo>
                    <a:cubicBezTo>
                      <a:pt x="32861" y="51911"/>
                      <a:pt x="39529" y="50006"/>
                      <a:pt x="42386" y="46196"/>
                    </a:cubicBezTo>
                    <a:cubicBezTo>
                      <a:pt x="43339" y="44291"/>
                      <a:pt x="44291" y="43339"/>
                      <a:pt x="46196" y="41434"/>
                    </a:cubicBezTo>
                    <a:cubicBezTo>
                      <a:pt x="50006" y="36671"/>
                      <a:pt x="51911" y="32861"/>
                      <a:pt x="51911" y="27146"/>
                    </a:cubicBezTo>
                    <a:cubicBezTo>
                      <a:pt x="51911" y="22384"/>
                      <a:pt x="50006" y="16669"/>
                      <a:pt x="46196" y="12859"/>
                    </a:cubicBezTo>
                    <a:cubicBezTo>
                      <a:pt x="42386" y="9049"/>
                      <a:pt x="37624" y="7144"/>
                      <a:pt x="31909" y="7144"/>
                    </a:cubicBezTo>
                    <a:cubicBezTo>
                      <a:pt x="26194" y="7144"/>
                      <a:pt x="22384" y="10001"/>
                      <a:pt x="17621" y="12859"/>
                    </a:cubicBezTo>
                    <a:cubicBezTo>
                      <a:pt x="15716" y="13811"/>
                      <a:pt x="14764" y="14764"/>
                      <a:pt x="12859" y="16669"/>
                    </a:cubicBezTo>
                    <a:cubicBezTo>
                      <a:pt x="9049" y="19526"/>
                      <a:pt x="7144" y="26194"/>
                      <a:pt x="7144" y="30956"/>
                    </a:cubicBezTo>
                    <a:cubicBezTo>
                      <a:pt x="7144" y="35719"/>
                      <a:pt x="9049" y="42386"/>
                      <a:pt x="12859" y="45244"/>
                    </a:cubicBezTo>
                    <a:cubicBezTo>
                      <a:pt x="17621" y="50006"/>
                      <a:pt x="23336" y="52864"/>
                      <a:pt x="28099" y="51911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B3C68AE0-A5B4-4C98-8569-A88D2FCFE69C}"/>
                  </a:ext>
                </a:extLst>
              </p:cNvPr>
              <p:cNvSpPr/>
              <p:nvPr/>
            </p:nvSpPr>
            <p:spPr>
              <a:xfrm>
                <a:off x="6078798" y="1511417"/>
                <a:ext cx="63601" cy="63601"/>
              </a:xfrm>
              <a:custGeom>
                <a:avLst/>
                <a:gdLst>
                  <a:gd name="connsiteX0" fmla="*/ 17859 w 28575"/>
                  <a:gd name="connsiteY0" fmla="*/ 30004 h 28575"/>
                  <a:gd name="connsiteX1" fmla="*/ 17859 w 28575"/>
                  <a:gd name="connsiteY1" fmla="*/ 7144 h 28575"/>
                  <a:gd name="connsiteX2" fmla="*/ 17859 w 28575"/>
                  <a:gd name="connsiteY2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7859" y="30004"/>
                    </a:moveTo>
                    <a:cubicBezTo>
                      <a:pt x="32147" y="30004"/>
                      <a:pt x="32147" y="7144"/>
                      <a:pt x="17859" y="7144"/>
                    </a:cubicBezTo>
                    <a:cubicBezTo>
                      <a:pt x="3572" y="7144"/>
                      <a:pt x="3572" y="30004"/>
                      <a:pt x="17859" y="30004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FF7E8689-6713-4078-9A0D-58D76FD4F125}"/>
                  </a:ext>
                </a:extLst>
              </p:cNvPr>
              <p:cNvSpPr/>
              <p:nvPr/>
            </p:nvSpPr>
            <p:spPr>
              <a:xfrm>
                <a:off x="6509167" y="1782783"/>
                <a:ext cx="63601" cy="63601"/>
              </a:xfrm>
              <a:custGeom>
                <a:avLst/>
                <a:gdLst>
                  <a:gd name="connsiteX0" fmla="*/ 17859 w 28575"/>
                  <a:gd name="connsiteY0" fmla="*/ 29051 h 28575"/>
                  <a:gd name="connsiteX1" fmla="*/ 17859 w 28575"/>
                  <a:gd name="connsiteY1" fmla="*/ 7144 h 28575"/>
                  <a:gd name="connsiteX2" fmla="*/ 17859 w 28575"/>
                  <a:gd name="connsiteY2" fmla="*/ 2905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7859" y="29051"/>
                    </a:moveTo>
                    <a:cubicBezTo>
                      <a:pt x="32147" y="29051"/>
                      <a:pt x="32147" y="7144"/>
                      <a:pt x="17859" y="7144"/>
                    </a:cubicBezTo>
                    <a:cubicBezTo>
                      <a:pt x="3572" y="7144"/>
                      <a:pt x="3572" y="29051"/>
                      <a:pt x="17859" y="29051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7E93CFA5-0C46-40F6-AD0B-6CB122DAD487}"/>
                  </a:ext>
                </a:extLst>
              </p:cNvPr>
              <p:cNvSpPr/>
              <p:nvPr/>
            </p:nvSpPr>
            <p:spPr>
              <a:xfrm>
                <a:off x="3294438" y="2696523"/>
                <a:ext cx="106002" cy="106002"/>
              </a:xfrm>
              <a:custGeom>
                <a:avLst/>
                <a:gdLst>
                  <a:gd name="connsiteX0" fmla="*/ 26763 w 47625"/>
                  <a:gd name="connsiteY0" fmla="*/ 7144 h 47625"/>
                  <a:gd name="connsiteX1" fmla="*/ 19143 w 47625"/>
                  <a:gd name="connsiteY1" fmla="*/ 8096 h 47625"/>
                  <a:gd name="connsiteX2" fmla="*/ 7713 w 47625"/>
                  <a:gd name="connsiteY2" fmla="*/ 19526 h 47625"/>
                  <a:gd name="connsiteX3" fmla="*/ 7713 w 47625"/>
                  <a:gd name="connsiteY3" fmla="*/ 23336 h 47625"/>
                  <a:gd name="connsiteX4" fmla="*/ 9618 w 47625"/>
                  <a:gd name="connsiteY4" fmla="*/ 34766 h 47625"/>
                  <a:gd name="connsiteX5" fmla="*/ 19143 w 47625"/>
                  <a:gd name="connsiteY5" fmla="*/ 41434 h 47625"/>
                  <a:gd name="connsiteX6" fmla="*/ 36288 w 47625"/>
                  <a:gd name="connsiteY6" fmla="*/ 34766 h 47625"/>
                  <a:gd name="connsiteX7" fmla="*/ 42003 w 47625"/>
                  <a:gd name="connsiteY7" fmla="*/ 18574 h 47625"/>
                  <a:gd name="connsiteX8" fmla="*/ 26763 w 47625"/>
                  <a:gd name="connsiteY8" fmla="*/ 71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47625">
                    <a:moveTo>
                      <a:pt x="26763" y="7144"/>
                    </a:moveTo>
                    <a:cubicBezTo>
                      <a:pt x="23906" y="7144"/>
                      <a:pt x="22001" y="7144"/>
                      <a:pt x="19143" y="8096"/>
                    </a:cubicBezTo>
                    <a:cubicBezTo>
                      <a:pt x="14381" y="9049"/>
                      <a:pt x="8666" y="13811"/>
                      <a:pt x="7713" y="19526"/>
                    </a:cubicBezTo>
                    <a:cubicBezTo>
                      <a:pt x="7713" y="20479"/>
                      <a:pt x="7713" y="21431"/>
                      <a:pt x="7713" y="23336"/>
                    </a:cubicBezTo>
                    <a:cubicBezTo>
                      <a:pt x="6761" y="28099"/>
                      <a:pt x="6761" y="30956"/>
                      <a:pt x="9618" y="34766"/>
                    </a:cubicBezTo>
                    <a:cubicBezTo>
                      <a:pt x="11523" y="37624"/>
                      <a:pt x="15333" y="41434"/>
                      <a:pt x="19143" y="41434"/>
                    </a:cubicBezTo>
                    <a:cubicBezTo>
                      <a:pt x="25811" y="43339"/>
                      <a:pt x="32478" y="40481"/>
                      <a:pt x="36288" y="34766"/>
                    </a:cubicBezTo>
                    <a:cubicBezTo>
                      <a:pt x="41051" y="31909"/>
                      <a:pt x="43908" y="24289"/>
                      <a:pt x="42003" y="18574"/>
                    </a:cubicBezTo>
                    <a:cubicBezTo>
                      <a:pt x="39146" y="11906"/>
                      <a:pt x="33431" y="7144"/>
                      <a:pt x="26763" y="7144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2B38CA14-D7D2-466B-BC14-10DB573B82E9}"/>
                  </a:ext>
                </a:extLst>
              </p:cNvPr>
              <p:cNvSpPr/>
              <p:nvPr/>
            </p:nvSpPr>
            <p:spPr>
              <a:xfrm>
                <a:off x="3432449" y="3076012"/>
                <a:ext cx="63601" cy="63601"/>
              </a:xfrm>
              <a:custGeom>
                <a:avLst/>
                <a:gdLst>
                  <a:gd name="connsiteX0" fmla="*/ 17145 w 28575"/>
                  <a:gd name="connsiteY0" fmla="*/ 7144 h 28575"/>
                  <a:gd name="connsiteX1" fmla="*/ 17145 w 28575"/>
                  <a:gd name="connsiteY1" fmla="*/ 28099 h 28575"/>
                  <a:gd name="connsiteX2" fmla="*/ 17145 w 28575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7145" y="7144"/>
                    </a:moveTo>
                    <a:cubicBezTo>
                      <a:pt x="3810" y="7144"/>
                      <a:pt x="3810" y="28099"/>
                      <a:pt x="17145" y="28099"/>
                    </a:cubicBezTo>
                    <a:cubicBezTo>
                      <a:pt x="30480" y="28099"/>
                      <a:pt x="30480" y="7144"/>
                      <a:pt x="17145" y="7144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EE362C2C-A2BD-4BD7-BC6F-B5C0C70270C3}"/>
                  </a:ext>
                </a:extLst>
              </p:cNvPr>
              <p:cNvSpPr/>
              <p:nvPr/>
            </p:nvSpPr>
            <p:spPr>
              <a:xfrm>
                <a:off x="3953449" y="2611721"/>
                <a:ext cx="63601" cy="63601"/>
              </a:xfrm>
              <a:custGeom>
                <a:avLst/>
                <a:gdLst>
                  <a:gd name="connsiteX0" fmla="*/ 16431 w 28575"/>
                  <a:gd name="connsiteY0" fmla="*/ 26194 h 28575"/>
                  <a:gd name="connsiteX1" fmla="*/ 16431 w 28575"/>
                  <a:gd name="connsiteY1" fmla="*/ 7144 h 28575"/>
                  <a:gd name="connsiteX2" fmla="*/ 16431 w 28575"/>
                  <a:gd name="connsiteY2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6431" y="26194"/>
                    </a:moveTo>
                    <a:cubicBezTo>
                      <a:pt x="28813" y="26194"/>
                      <a:pt x="28813" y="7144"/>
                      <a:pt x="16431" y="7144"/>
                    </a:cubicBezTo>
                    <a:cubicBezTo>
                      <a:pt x="4048" y="7144"/>
                      <a:pt x="4048" y="26194"/>
                      <a:pt x="16431" y="26194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CECF49B0-BC31-49E2-9366-386FBD5BF20F}"/>
                  </a:ext>
                </a:extLst>
              </p:cNvPr>
              <p:cNvSpPr/>
              <p:nvPr/>
            </p:nvSpPr>
            <p:spPr>
              <a:xfrm>
                <a:off x="4416670" y="4044873"/>
                <a:ext cx="106002" cy="127203"/>
              </a:xfrm>
              <a:custGeom>
                <a:avLst/>
                <a:gdLst>
                  <a:gd name="connsiteX0" fmla="*/ 39772 w 47625"/>
                  <a:gd name="connsiteY0" fmla="*/ 12859 h 57150"/>
                  <a:gd name="connsiteX1" fmla="*/ 26436 w 47625"/>
                  <a:gd name="connsiteY1" fmla="*/ 7144 h 57150"/>
                  <a:gd name="connsiteX2" fmla="*/ 13102 w 47625"/>
                  <a:gd name="connsiteY2" fmla="*/ 12859 h 57150"/>
                  <a:gd name="connsiteX3" fmla="*/ 7386 w 47625"/>
                  <a:gd name="connsiteY3" fmla="*/ 26194 h 57150"/>
                  <a:gd name="connsiteX4" fmla="*/ 12149 w 47625"/>
                  <a:gd name="connsiteY4" fmla="*/ 44291 h 57150"/>
                  <a:gd name="connsiteX5" fmla="*/ 13102 w 47625"/>
                  <a:gd name="connsiteY5" fmla="*/ 46196 h 57150"/>
                  <a:gd name="connsiteX6" fmla="*/ 13102 w 47625"/>
                  <a:gd name="connsiteY6" fmla="*/ 46196 h 57150"/>
                  <a:gd name="connsiteX7" fmla="*/ 15006 w 47625"/>
                  <a:gd name="connsiteY7" fmla="*/ 47149 h 57150"/>
                  <a:gd name="connsiteX8" fmla="*/ 15959 w 47625"/>
                  <a:gd name="connsiteY8" fmla="*/ 48101 h 57150"/>
                  <a:gd name="connsiteX9" fmla="*/ 18816 w 47625"/>
                  <a:gd name="connsiteY9" fmla="*/ 49054 h 57150"/>
                  <a:gd name="connsiteX10" fmla="*/ 19769 w 47625"/>
                  <a:gd name="connsiteY10" fmla="*/ 50006 h 57150"/>
                  <a:gd name="connsiteX11" fmla="*/ 22627 w 47625"/>
                  <a:gd name="connsiteY11" fmla="*/ 50959 h 57150"/>
                  <a:gd name="connsiteX12" fmla="*/ 23579 w 47625"/>
                  <a:gd name="connsiteY12" fmla="*/ 50959 h 57150"/>
                  <a:gd name="connsiteX13" fmla="*/ 25484 w 47625"/>
                  <a:gd name="connsiteY13" fmla="*/ 50959 h 57150"/>
                  <a:gd name="connsiteX14" fmla="*/ 27389 w 47625"/>
                  <a:gd name="connsiteY14" fmla="*/ 50959 h 57150"/>
                  <a:gd name="connsiteX15" fmla="*/ 29294 w 47625"/>
                  <a:gd name="connsiteY15" fmla="*/ 50959 h 57150"/>
                  <a:gd name="connsiteX16" fmla="*/ 31199 w 47625"/>
                  <a:gd name="connsiteY16" fmla="*/ 50006 h 57150"/>
                  <a:gd name="connsiteX17" fmla="*/ 33104 w 47625"/>
                  <a:gd name="connsiteY17" fmla="*/ 49054 h 57150"/>
                  <a:gd name="connsiteX18" fmla="*/ 35009 w 47625"/>
                  <a:gd name="connsiteY18" fmla="*/ 48101 h 57150"/>
                  <a:gd name="connsiteX19" fmla="*/ 36914 w 47625"/>
                  <a:gd name="connsiteY19" fmla="*/ 47149 h 57150"/>
                  <a:gd name="connsiteX20" fmla="*/ 38819 w 47625"/>
                  <a:gd name="connsiteY20" fmla="*/ 46196 h 57150"/>
                  <a:gd name="connsiteX21" fmla="*/ 38819 w 47625"/>
                  <a:gd name="connsiteY21" fmla="*/ 46196 h 57150"/>
                  <a:gd name="connsiteX22" fmla="*/ 39772 w 47625"/>
                  <a:gd name="connsiteY22" fmla="*/ 44291 h 57150"/>
                  <a:gd name="connsiteX23" fmla="*/ 44534 w 47625"/>
                  <a:gd name="connsiteY23" fmla="*/ 27146 h 57150"/>
                  <a:gd name="connsiteX24" fmla="*/ 39772 w 47625"/>
                  <a:gd name="connsiteY24" fmla="*/ 128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7625" h="57150">
                    <a:moveTo>
                      <a:pt x="39772" y="12859"/>
                    </a:moveTo>
                    <a:cubicBezTo>
                      <a:pt x="36914" y="10001"/>
                      <a:pt x="31199" y="7144"/>
                      <a:pt x="26436" y="7144"/>
                    </a:cubicBezTo>
                    <a:cubicBezTo>
                      <a:pt x="21674" y="7144"/>
                      <a:pt x="15959" y="9049"/>
                      <a:pt x="13102" y="12859"/>
                    </a:cubicBezTo>
                    <a:cubicBezTo>
                      <a:pt x="9291" y="16669"/>
                      <a:pt x="8339" y="21431"/>
                      <a:pt x="7386" y="26194"/>
                    </a:cubicBezTo>
                    <a:cubicBezTo>
                      <a:pt x="6434" y="32861"/>
                      <a:pt x="8339" y="38576"/>
                      <a:pt x="12149" y="44291"/>
                    </a:cubicBezTo>
                    <a:cubicBezTo>
                      <a:pt x="12149" y="45244"/>
                      <a:pt x="13102" y="45244"/>
                      <a:pt x="13102" y="46196"/>
                    </a:cubicBezTo>
                    <a:cubicBezTo>
                      <a:pt x="13102" y="46196"/>
                      <a:pt x="13102" y="46196"/>
                      <a:pt x="13102" y="46196"/>
                    </a:cubicBezTo>
                    <a:cubicBezTo>
                      <a:pt x="14054" y="47149"/>
                      <a:pt x="14054" y="47149"/>
                      <a:pt x="15006" y="47149"/>
                    </a:cubicBezTo>
                    <a:cubicBezTo>
                      <a:pt x="15006" y="47149"/>
                      <a:pt x="15959" y="48101"/>
                      <a:pt x="15959" y="48101"/>
                    </a:cubicBezTo>
                    <a:cubicBezTo>
                      <a:pt x="16911" y="49054"/>
                      <a:pt x="17864" y="49054"/>
                      <a:pt x="18816" y="49054"/>
                    </a:cubicBezTo>
                    <a:cubicBezTo>
                      <a:pt x="18816" y="49054"/>
                      <a:pt x="19769" y="49054"/>
                      <a:pt x="19769" y="50006"/>
                    </a:cubicBezTo>
                    <a:cubicBezTo>
                      <a:pt x="20722" y="50006"/>
                      <a:pt x="21674" y="50006"/>
                      <a:pt x="22627" y="50959"/>
                    </a:cubicBezTo>
                    <a:cubicBezTo>
                      <a:pt x="22627" y="50959"/>
                      <a:pt x="23579" y="50959"/>
                      <a:pt x="23579" y="50959"/>
                    </a:cubicBezTo>
                    <a:cubicBezTo>
                      <a:pt x="24531" y="50959"/>
                      <a:pt x="25484" y="50959"/>
                      <a:pt x="25484" y="50959"/>
                    </a:cubicBezTo>
                    <a:cubicBezTo>
                      <a:pt x="26436" y="50959"/>
                      <a:pt x="26436" y="50959"/>
                      <a:pt x="27389" y="50959"/>
                    </a:cubicBezTo>
                    <a:cubicBezTo>
                      <a:pt x="28341" y="50959"/>
                      <a:pt x="28341" y="50959"/>
                      <a:pt x="29294" y="50959"/>
                    </a:cubicBezTo>
                    <a:cubicBezTo>
                      <a:pt x="30247" y="50959"/>
                      <a:pt x="30247" y="50959"/>
                      <a:pt x="31199" y="50006"/>
                    </a:cubicBezTo>
                    <a:cubicBezTo>
                      <a:pt x="32152" y="50006"/>
                      <a:pt x="32152" y="49054"/>
                      <a:pt x="33104" y="49054"/>
                    </a:cubicBezTo>
                    <a:cubicBezTo>
                      <a:pt x="34056" y="49054"/>
                      <a:pt x="34056" y="48101"/>
                      <a:pt x="35009" y="48101"/>
                    </a:cubicBezTo>
                    <a:cubicBezTo>
                      <a:pt x="35961" y="48101"/>
                      <a:pt x="35961" y="47149"/>
                      <a:pt x="36914" y="47149"/>
                    </a:cubicBezTo>
                    <a:cubicBezTo>
                      <a:pt x="37866" y="47149"/>
                      <a:pt x="37866" y="46196"/>
                      <a:pt x="38819" y="46196"/>
                    </a:cubicBezTo>
                    <a:cubicBezTo>
                      <a:pt x="38819" y="46196"/>
                      <a:pt x="38819" y="46196"/>
                      <a:pt x="38819" y="46196"/>
                    </a:cubicBezTo>
                    <a:cubicBezTo>
                      <a:pt x="39772" y="45244"/>
                      <a:pt x="39772" y="45244"/>
                      <a:pt x="39772" y="44291"/>
                    </a:cubicBezTo>
                    <a:cubicBezTo>
                      <a:pt x="43581" y="39529"/>
                      <a:pt x="45486" y="32861"/>
                      <a:pt x="44534" y="27146"/>
                    </a:cubicBezTo>
                    <a:cubicBezTo>
                      <a:pt x="44534" y="20479"/>
                      <a:pt x="43581" y="16669"/>
                      <a:pt x="39772" y="12859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245D181D-74A1-4EA4-AD70-7E9964B15451}"/>
                  </a:ext>
                </a:extLst>
              </p:cNvPr>
              <p:cNvSpPr/>
              <p:nvPr/>
            </p:nvSpPr>
            <p:spPr>
              <a:xfrm>
                <a:off x="4702886" y="4490083"/>
                <a:ext cx="63601" cy="63601"/>
              </a:xfrm>
              <a:custGeom>
                <a:avLst/>
                <a:gdLst>
                  <a:gd name="connsiteX0" fmla="*/ 15002 w 28575"/>
                  <a:gd name="connsiteY0" fmla="*/ 23336 h 28575"/>
                  <a:gd name="connsiteX1" fmla="*/ 15002 w 28575"/>
                  <a:gd name="connsiteY1" fmla="*/ 7144 h 28575"/>
                  <a:gd name="connsiteX2" fmla="*/ 15002 w 28575"/>
                  <a:gd name="connsiteY2" fmla="*/ 2333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5002" y="23336"/>
                    </a:moveTo>
                    <a:cubicBezTo>
                      <a:pt x="25479" y="23336"/>
                      <a:pt x="25479" y="7144"/>
                      <a:pt x="15002" y="7144"/>
                    </a:cubicBezTo>
                    <a:cubicBezTo>
                      <a:pt x="4524" y="7144"/>
                      <a:pt x="4524" y="23336"/>
                      <a:pt x="15002" y="23336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7B963289-4E9B-4946-96AE-39C6359BEACE}"/>
                  </a:ext>
                </a:extLst>
              </p:cNvPr>
              <p:cNvSpPr/>
              <p:nvPr/>
            </p:nvSpPr>
            <p:spPr>
              <a:xfrm>
                <a:off x="4699706" y="4901372"/>
                <a:ext cx="63601" cy="63601"/>
              </a:xfrm>
              <a:custGeom>
                <a:avLst/>
                <a:gdLst>
                  <a:gd name="connsiteX0" fmla="*/ 16431 w 28575"/>
                  <a:gd name="connsiteY0" fmla="*/ 7144 h 28575"/>
                  <a:gd name="connsiteX1" fmla="*/ 16431 w 28575"/>
                  <a:gd name="connsiteY1" fmla="*/ 26194 h 28575"/>
                  <a:gd name="connsiteX2" fmla="*/ 16431 w 28575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6431" y="7144"/>
                    </a:moveTo>
                    <a:cubicBezTo>
                      <a:pt x="4048" y="7144"/>
                      <a:pt x="4048" y="26194"/>
                      <a:pt x="16431" y="26194"/>
                    </a:cubicBezTo>
                    <a:cubicBezTo>
                      <a:pt x="28813" y="26194"/>
                      <a:pt x="28813" y="7144"/>
                      <a:pt x="16431" y="7144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42BADF7B-0BA9-45B3-9C8D-CBAEC69C8606}"/>
                  </a:ext>
                </a:extLst>
              </p:cNvPr>
              <p:cNvSpPr/>
              <p:nvPr/>
            </p:nvSpPr>
            <p:spPr>
              <a:xfrm>
                <a:off x="5251980" y="3945232"/>
                <a:ext cx="63601" cy="63601"/>
              </a:xfrm>
              <a:custGeom>
                <a:avLst/>
                <a:gdLst>
                  <a:gd name="connsiteX0" fmla="*/ 17859 w 28575"/>
                  <a:gd name="connsiteY0" fmla="*/ 30004 h 28575"/>
                  <a:gd name="connsiteX1" fmla="*/ 17859 w 28575"/>
                  <a:gd name="connsiteY1" fmla="*/ 7144 h 28575"/>
                  <a:gd name="connsiteX2" fmla="*/ 17859 w 28575"/>
                  <a:gd name="connsiteY2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7859" y="30004"/>
                    </a:moveTo>
                    <a:cubicBezTo>
                      <a:pt x="32147" y="30004"/>
                      <a:pt x="32147" y="7144"/>
                      <a:pt x="17859" y="7144"/>
                    </a:cubicBezTo>
                    <a:cubicBezTo>
                      <a:pt x="3572" y="7144"/>
                      <a:pt x="3572" y="30004"/>
                      <a:pt x="17859" y="30004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47CF4F1D-2C05-4BB2-BED8-967E5266C312}"/>
                  </a:ext>
                </a:extLst>
              </p:cNvPr>
              <p:cNvSpPr/>
              <p:nvPr/>
            </p:nvSpPr>
            <p:spPr>
              <a:xfrm>
                <a:off x="6240451" y="3858309"/>
                <a:ext cx="63601" cy="63601"/>
              </a:xfrm>
              <a:custGeom>
                <a:avLst/>
                <a:gdLst>
                  <a:gd name="connsiteX0" fmla="*/ 15716 w 28575"/>
                  <a:gd name="connsiteY0" fmla="*/ 7144 h 28575"/>
                  <a:gd name="connsiteX1" fmla="*/ 15716 w 28575"/>
                  <a:gd name="connsiteY1" fmla="*/ 25241 h 28575"/>
                  <a:gd name="connsiteX2" fmla="*/ 15716 w 28575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5716" y="7144"/>
                    </a:moveTo>
                    <a:cubicBezTo>
                      <a:pt x="4286" y="7144"/>
                      <a:pt x="4286" y="25241"/>
                      <a:pt x="15716" y="25241"/>
                    </a:cubicBezTo>
                    <a:cubicBezTo>
                      <a:pt x="27146" y="25241"/>
                      <a:pt x="27146" y="7144"/>
                      <a:pt x="15716" y="7144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C1F22D39-1F81-4045-BD39-53B404172820}"/>
                  </a:ext>
                </a:extLst>
              </p:cNvPr>
              <p:cNvSpPr/>
              <p:nvPr/>
            </p:nvSpPr>
            <p:spPr>
              <a:xfrm>
                <a:off x="5828632" y="4479483"/>
                <a:ext cx="63601" cy="84802"/>
              </a:xfrm>
              <a:custGeom>
                <a:avLst/>
                <a:gdLst>
                  <a:gd name="connsiteX0" fmla="*/ 19764 w 28575"/>
                  <a:gd name="connsiteY0" fmla="*/ 7144 h 38100"/>
                  <a:gd name="connsiteX1" fmla="*/ 15001 w 28575"/>
                  <a:gd name="connsiteY1" fmla="*/ 8096 h 38100"/>
                  <a:gd name="connsiteX2" fmla="*/ 8334 w 28575"/>
                  <a:gd name="connsiteY2" fmla="*/ 15716 h 38100"/>
                  <a:gd name="connsiteX3" fmla="*/ 11191 w 28575"/>
                  <a:gd name="connsiteY3" fmla="*/ 29051 h 38100"/>
                  <a:gd name="connsiteX4" fmla="*/ 26431 w 28575"/>
                  <a:gd name="connsiteY4" fmla="*/ 26194 h 38100"/>
                  <a:gd name="connsiteX5" fmla="*/ 28336 w 28575"/>
                  <a:gd name="connsiteY5" fmla="*/ 22384 h 38100"/>
                  <a:gd name="connsiteX6" fmla="*/ 28336 w 28575"/>
                  <a:gd name="connsiteY6" fmla="*/ 11906 h 38100"/>
                  <a:gd name="connsiteX7" fmla="*/ 19764 w 28575"/>
                  <a:gd name="connsiteY7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75" h="38100">
                    <a:moveTo>
                      <a:pt x="19764" y="7144"/>
                    </a:moveTo>
                    <a:cubicBezTo>
                      <a:pt x="17859" y="7144"/>
                      <a:pt x="16906" y="7144"/>
                      <a:pt x="15001" y="8096"/>
                    </a:cubicBezTo>
                    <a:cubicBezTo>
                      <a:pt x="12144" y="9049"/>
                      <a:pt x="9286" y="12859"/>
                      <a:pt x="8334" y="15716"/>
                    </a:cubicBezTo>
                    <a:cubicBezTo>
                      <a:pt x="6429" y="20479"/>
                      <a:pt x="6429" y="25241"/>
                      <a:pt x="11191" y="29051"/>
                    </a:cubicBezTo>
                    <a:cubicBezTo>
                      <a:pt x="15954" y="32861"/>
                      <a:pt x="22621" y="30956"/>
                      <a:pt x="26431" y="26194"/>
                    </a:cubicBezTo>
                    <a:cubicBezTo>
                      <a:pt x="27384" y="25241"/>
                      <a:pt x="28336" y="24289"/>
                      <a:pt x="28336" y="22384"/>
                    </a:cubicBezTo>
                    <a:cubicBezTo>
                      <a:pt x="30241" y="19526"/>
                      <a:pt x="30241" y="14764"/>
                      <a:pt x="28336" y="11906"/>
                    </a:cubicBezTo>
                    <a:cubicBezTo>
                      <a:pt x="26431" y="9049"/>
                      <a:pt x="23574" y="7144"/>
                      <a:pt x="19764" y="7144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11691C9D-621A-4BBF-9B25-651C2A4BBD99}"/>
                  </a:ext>
                </a:extLst>
              </p:cNvPr>
              <p:cNvSpPr/>
              <p:nvPr/>
            </p:nvSpPr>
            <p:spPr>
              <a:xfrm>
                <a:off x="2970506" y="3420237"/>
                <a:ext cx="106002" cy="84802"/>
              </a:xfrm>
              <a:custGeom>
                <a:avLst/>
                <a:gdLst>
                  <a:gd name="connsiteX0" fmla="*/ 41807 w 47625"/>
                  <a:gd name="connsiteY0" fmla="*/ 33465 h 38100"/>
                  <a:gd name="connsiteX1" fmla="*/ 37045 w 47625"/>
                  <a:gd name="connsiteY1" fmla="*/ 10605 h 38100"/>
                  <a:gd name="connsiteX2" fmla="*/ 14185 w 47625"/>
                  <a:gd name="connsiteY2" fmla="*/ 11557 h 38100"/>
                  <a:gd name="connsiteX3" fmla="*/ 9422 w 47625"/>
                  <a:gd name="connsiteY3" fmla="*/ 17272 h 38100"/>
                  <a:gd name="connsiteX4" fmla="*/ 7517 w 47625"/>
                  <a:gd name="connsiteY4" fmla="*/ 28702 h 38100"/>
                  <a:gd name="connsiteX5" fmla="*/ 38950 w 47625"/>
                  <a:gd name="connsiteY5" fmla="*/ 37275 h 38100"/>
                  <a:gd name="connsiteX6" fmla="*/ 41807 w 47625"/>
                  <a:gd name="connsiteY6" fmla="*/ 33465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8100">
                    <a:moveTo>
                      <a:pt x="41807" y="33465"/>
                    </a:moveTo>
                    <a:cubicBezTo>
                      <a:pt x="45617" y="25845"/>
                      <a:pt x="44665" y="16320"/>
                      <a:pt x="37045" y="10605"/>
                    </a:cubicBezTo>
                    <a:cubicBezTo>
                      <a:pt x="30377" y="5842"/>
                      <a:pt x="19900" y="5842"/>
                      <a:pt x="14185" y="11557"/>
                    </a:cubicBezTo>
                    <a:cubicBezTo>
                      <a:pt x="12280" y="13462"/>
                      <a:pt x="10375" y="15367"/>
                      <a:pt x="9422" y="17272"/>
                    </a:cubicBezTo>
                    <a:cubicBezTo>
                      <a:pt x="7517" y="21082"/>
                      <a:pt x="6565" y="24892"/>
                      <a:pt x="7517" y="28702"/>
                    </a:cubicBezTo>
                    <a:cubicBezTo>
                      <a:pt x="17995" y="30607"/>
                      <a:pt x="28472" y="33465"/>
                      <a:pt x="38950" y="37275"/>
                    </a:cubicBezTo>
                    <a:cubicBezTo>
                      <a:pt x="39902" y="36322"/>
                      <a:pt x="40855" y="34417"/>
                      <a:pt x="41807" y="33465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DBEFEF54-9EC3-43E3-9895-0ECFDAE3E9E7}"/>
                  </a:ext>
                </a:extLst>
              </p:cNvPr>
              <p:cNvSpPr/>
              <p:nvPr/>
            </p:nvSpPr>
            <p:spPr>
              <a:xfrm>
                <a:off x="3454179" y="3934630"/>
                <a:ext cx="63601" cy="63601"/>
              </a:xfrm>
              <a:custGeom>
                <a:avLst/>
                <a:gdLst>
                  <a:gd name="connsiteX0" fmla="*/ 15002 w 28575"/>
                  <a:gd name="connsiteY0" fmla="*/ 7144 h 28575"/>
                  <a:gd name="connsiteX1" fmla="*/ 15002 w 28575"/>
                  <a:gd name="connsiteY1" fmla="*/ 23336 h 28575"/>
                  <a:gd name="connsiteX2" fmla="*/ 15002 w 28575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5002" y="7144"/>
                    </a:moveTo>
                    <a:cubicBezTo>
                      <a:pt x="4524" y="7144"/>
                      <a:pt x="4524" y="23336"/>
                      <a:pt x="15002" y="23336"/>
                    </a:cubicBezTo>
                    <a:cubicBezTo>
                      <a:pt x="25479" y="23336"/>
                      <a:pt x="25479" y="7144"/>
                      <a:pt x="15002" y="7144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BF62048D-A4B1-430F-9A12-73AC2A69A496}"/>
                  </a:ext>
                </a:extLst>
              </p:cNvPr>
              <p:cNvSpPr/>
              <p:nvPr/>
            </p:nvSpPr>
            <p:spPr>
              <a:xfrm>
                <a:off x="4592610" y="2028709"/>
                <a:ext cx="127203" cy="127203"/>
              </a:xfrm>
              <a:custGeom>
                <a:avLst/>
                <a:gdLst>
                  <a:gd name="connsiteX0" fmla="*/ 28352 w 57150"/>
                  <a:gd name="connsiteY0" fmla="*/ 7144 h 57150"/>
                  <a:gd name="connsiteX1" fmla="*/ 10255 w 57150"/>
                  <a:gd name="connsiteY1" fmla="*/ 17621 h 57150"/>
                  <a:gd name="connsiteX2" fmla="*/ 7397 w 57150"/>
                  <a:gd name="connsiteY2" fmla="*/ 30004 h 57150"/>
                  <a:gd name="connsiteX3" fmla="*/ 11207 w 57150"/>
                  <a:gd name="connsiteY3" fmla="*/ 42386 h 57150"/>
                  <a:gd name="connsiteX4" fmla="*/ 48355 w 57150"/>
                  <a:gd name="connsiteY4" fmla="*/ 42386 h 57150"/>
                  <a:gd name="connsiteX5" fmla="*/ 52165 w 57150"/>
                  <a:gd name="connsiteY5" fmla="*/ 30004 h 57150"/>
                  <a:gd name="connsiteX6" fmla="*/ 49307 w 57150"/>
                  <a:gd name="connsiteY6" fmla="*/ 17621 h 57150"/>
                  <a:gd name="connsiteX7" fmla="*/ 28352 w 57150"/>
                  <a:gd name="connsiteY7" fmla="*/ 714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57150">
                    <a:moveTo>
                      <a:pt x="28352" y="7144"/>
                    </a:moveTo>
                    <a:cubicBezTo>
                      <a:pt x="21685" y="7144"/>
                      <a:pt x="13112" y="10954"/>
                      <a:pt x="10255" y="17621"/>
                    </a:cubicBezTo>
                    <a:cubicBezTo>
                      <a:pt x="8350" y="22384"/>
                      <a:pt x="6445" y="25241"/>
                      <a:pt x="7397" y="30004"/>
                    </a:cubicBezTo>
                    <a:cubicBezTo>
                      <a:pt x="7397" y="34766"/>
                      <a:pt x="8350" y="38576"/>
                      <a:pt x="11207" y="42386"/>
                    </a:cubicBezTo>
                    <a:cubicBezTo>
                      <a:pt x="17875" y="56674"/>
                      <a:pt x="40735" y="56674"/>
                      <a:pt x="48355" y="42386"/>
                    </a:cubicBezTo>
                    <a:cubicBezTo>
                      <a:pt x="50260" y="37624"/>
                      <a:pt x="52165" y="34766"/>
                      <a:pt x="52165" y="30004"/>
                    </a:cubicBezTo>
                    <a:cubicBezTo>
                      <a:pt x="52165" y="25241"/>
                      <a:pt x="51212" y="21431"/>
                      <a:pt x="49307" y="17621"/>
                    </a:cubicBezTo>
                    <a:cubicBezTo>
                      <a:pt x="43592" y="10954"/>
                      <a:pt x="35020" y="7144"/>
                      <a:pt x="28352" y="7144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71DF694C-7D86-46ED-A088-892EC0176211}"/>
                  </a:ext>
                </a:extLst>
              </p:cNvPr>
              <p:cNvSpPr/>
              <p:nvPr/>
            </p:nvSpPr>
            <p:spPr>
              <a:xfrm>
                <a:off x="4948282" y="2071110"/>
                <a:ext cx="63601" cy="63601"/>
              </a:xfrm>
              <a:custGeom>
                <a:avLst/>
                <a:gdLst>
                  <a:gd name="connsiteX0" fmla="*/ 17145 w 28575"/>
                  <a:gd name="connsiteY0" fmla="*/ 7144 h 28575"/>
                  <a:gd name="connsiteX1" fmla="*/ 17145 w 28575"/>
                  <a:gd name="connsiteY1" fmla="*/ 28099 h 28575"/>
                  <a:gd name="connsiteX2" fmla="*/ 17145 w 28575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7145" y="7144"/>
                    </a:moveTo>
                    <a:cubicBezTo>
                      <a:pt x="3810" y="7144"/>
                      <a:pt x="3810" y="28099"/>
                      <a:pt x="17145" y="28099"/>
                    </a:cubicBezTo>
                    <a:cubicBezTo>
                      <a:pt x="30480" y="28099"/>
                      <a:pt x="30480" y="7144"/>
                      <a:pt x="17145" y="7144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924E76E1-2B8F-4458-ACAA-385D2585674F}"/>
                  </a:ext>
                </a:extLst>
              </p:cNvPr>
              <p:cNvSpPr/>
              <p:nvPr/>
            </p:nvSpPr>
            <p:spPr>
              <a:xfrm>
                <a:off x="4359968" y="1634380"/>
                <a:ext cx="63601" cy="63601"/>
              </a:xfrm>
              <a:custGeom>
                <a:avLst/>
                <a:gdLst>
                  <a:gd name="connsiteX0" fmla="*/ 15716 w 28575"/>
                  <a:gd name="connsiteY0" fmla="*/ 7144 h 28575"/>
                  <a:gd name="connsiteX1" fmla="*/ 15716 w 28575"/>
                  <a:gd name="connsiteY1" fmla="*/ 24289 h 28575"/>
                  <a:gd name="connsiteX2" fmla="*/ 15716 w 28575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5716" y="7144"/>
                    </a:moveTo>
                    <a:cubicBezTo>
                      <a:pt x="4286" y="7144"/>
                      <a:pt x="4286" y="24289"/>
                      <a:pt x="15716" y="24289"/>
                    </a:cubicBezTo>
                    <a:cubicBezTo>
                      <a:pt x="26194" y="24289"/>
                      <a:pt x="26194" y="7144"/>
                      <a:pt x="15716" y="7144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E6148B5A-67E9-4FC1-A13B-9C9E4F577BE5}"/>
                  </a:ext>
                </a:extLst>
              </p:cNvPr>
              <p:cNvSpPr/>
              <p:nvPr/>
            </p:nvSpPr>
            <p:spPr>
              <a:xfrm>
                <a:off x="3689503" y="3487301"/>
                <a:ext cx="63601" cy="63601"/>
              </a:xfrm>
              <a:custGeom>
                <a:avLst/>
                <a:gdLst>
                  <a:gd name="connsiteX0" fmla="*/ 17859 w 28575"/>
                  <a:gd name="connsiteY0" fmla="*/ 7144 h 28575"/>
                  <a:gd name="connsiteX1" fmla="*/ 17859 w 28575"/>
                  <a:gd name="connsiteY1" fmla="*/ 30004 h 28575"/>
                  <a:gd name="connsiteX2" fmla="*/ 17859 w 28575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7859" y="7144"/>
                    </a:moveTo>
                    <a:cubicBezTo>
                      <a:pt x="3572" y="7144"/>
                      <a:pt x="3572" y="30004"/>
                      <a:pt x="17859" y="30004"/>
                    </a:cubicBezTo>
                    <a:cubicBezTo>
                      <a:pt x="33099" y="30004"/>
                      <a:pt x="33099" y="7144"/>
                      <a:pt x="17859" y="7144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B43F33CA-A0D0-43A2-9831-A11499770318}"/>
                  </a:ext>
                </a:extLst>
              </p:cNvPr>
              <p:cNvSpPr/>
              <p:nvPr/>
            </p:nvSpPr>
            <p:spPr>
              <a:xfrm>
                <a:off x="3799216" y="3705665"/>
                <a:ext cx="63601" cy="63601"/>
              </a:xfrm>
              <a:custGeom>
                <a:avLst/>
                <a:gdLst>
                  <a:gd name="connsiteX0" fmla="*/ 17145 w 28575"/>
                  <a:gd name="connsiteY0" fmla="*/ 7144 h 28575"/>
                  <a:gd name="connsiteX1" fmla="*/ 17145 w 28575"/>
                  <a:gd name="connsiteY1" fmla="*/ 28099 h 28575"/>
                  <a:gd name="connsiteX2" fmla="*/ 17145 w 28575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7145" y="7144"/>
                    </a:moveTo>
                    <a:cubicBezTo>
                      <a:pt x="3810" y="7144"/>
                      <a:pt x="3810" y="28099"/>
                      <a:pt x="17145" y="28099"/>
                    </a:cubicBezTo>
                    <a:cubicBezTo>
                      <a:pt x="30480" y="27146"/>
                      <a:pt x="30480" y="7144"/>
                      <a:pt x="17145" y="7144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3991C7FE-BA5E-4C13-AC22-E0CB528D6B47}"/>
                  </a:ext>
                </a:extLst>
              </p:cNvPr>
              <p:cNvSpPr/>
              <p:nvPr/>
            </p:nvSpPr>
            <p:spPr>
              <a:xfrm>
                <a:off x="4044082" y="3872090"/>
                <a:ext cx="84802" cy="106002"/>
              </a:xfrm>
              <a:custGeom>
                <a:avLst/>
                <a:gdLst>
                  <a:gd name="connsiteX0" fmla="*/ 12859 w 38100"/>
                  <a:gd name="connsiteY0" fmla="*/ 11430 h 47625"/>
                  <a:gd name="connsiteX1" fmla="*/ 7144 w 38100"/>
                  <a:gd name="connsiteY1" fmla="*/ 23812 h 47625"/>
                  <a:gd name="connsiteX2" fmla="*/ 10001 w 38100"/>
                  <a:gd name="connsiteY2" fmla="*/ 34290 h 47625"/>
                  <a:gd name="connsiteX3" fmla="*/ 23336 w 38100"/>
                  <a:gd name="connsiteY3" fmla="*/ 41910 h 47625"/>
                  <a:gd name="connsiteX4" fmla="*/ 36671 w 38100"/>
                  <a:gd name="connsiteY4" fmla="*/ 34290 h 47625"/>
                  <a:gd name="connsiteX5" fmla="*/ 39529 w 38100"/>
                  <a:gd name="connsiteY5" fmla="*/ 23812 h 47625"/>
                  <a:gd name="connsiteX6" fmla="*/ 33814 w 38100"/>
                  <a:gd name="connsiteY6" fmla="*/ 11430 h 47625"/>
                  <a:gd name="connsiteX7" fmla="*/ 12859 w 38100"/>
                  <a:gd name="connsiteY7" fmla="*/ 11430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00" h="47625">
                    <a:moveTo>
                      <a:pt x="12859" y="11430"/>
                    </a:moveTo>
                    <a:cubicBezTo>
                      <a:pt x="10001" y="15240"/>
                      <a:pt x="7144" y="19050"/>
                      <a:pt x="7144" y="23812"/>
                    </a:cubicBezTo>
                    <a:cubicBezTo>
                      <a:pt x="7144" y="27623"/>
                      <a:pt x="8096" y="31432"/>
                      <a:pt x="10001" y="34290"/>
                    </a:cubicBezTo>
                    <a:cubicBezTo>
                      <a:pt x="13811" y="39052"/>
                      <a:pt x="17621" y="41910"/>
                      <a:pt x="23336" y="41910"/>
                    </a:cubicBezTo>
                    <a:cubicBezTo>
                      <a:pt x="29051" y="41910"/>
                      <a:pt x="33814" y="39052"/>
                      <a:pt x="36671" y="34290"/>
                    </a:cubicBezTo>
                    <a:cubicBezTo>
                      <a:pt x="38576" y="31432"/>
                      <a:pt x="39529" y="27623"/>
                      <a:pt x="39529" y="23812"/>
                    </a:cubicBezTo>
                    <a:cubicBezTo>
                      <a:pt x="39529" y="19050"/>
                      <a:pt x="37624" y="15240"/>
                      <a:pt x="33814" y="11430"/>
                    </a:cubicBezTo>
                    <a:cubicBezTo>
                      <a:pt x="30004" y="5715"/>
                      <a:pt x="18574" y="5715"/>
                      <a:pt x="12859" y="11430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>
                <a:extLst>
                  <a:ext uri="{FF2B5EF4-FFF2-40B4-BE49-F238E27FC236}">
                    <a16:creationId xmlns:a16="http://schemas.microsoft.com/office/drawing/2014/main" id="{662C6E2D-182E-4674-830A-1F6CD28D1511}"/>
                  </a:ext>
                </a:extLst>
              </p:cNvPr>
              <p:cNvSpPr/>
              <p:nvPr/>
            </p:nvSpPr>
            <p:spPr>
              <a:xfrm>
                <a:off x="2888126" y="3008171"/>
                <a:ext cx="63601" cy="63601"/>
              </a:xfrm>
              <a:custGeom>
                <a:avLst/>
                <a:gdLst>
                  <a:gd name="connsiteX0" fmla="*/ 15002 w 28575"/>
                  <a:gd name="connsiteY0" fmla="*/ 7144 h 28575"/>
                  <a:gd name="connsiteX1" fmla="*/ 15002 w 28575"/>
                  <a:gd name="connsiteY1" fmla="*/ 24289 h 28575"/>
                  <a:gd name="connsiteX2" fmla="*/ 15002 w 28575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5002" y="7144"/>
                    </a:moveTo>
                    <a:cubicBezTo>
                      <a:pt x="4524" y="7144"/>
                      <a:pt x="4524" y="24289"/>
                      <a:pt x="15002" y="24289"/>
                    </a:cubicBezTo>
                    <a:cubicBezTo>
                      <a:pt x="26432" y="24289"/>
                      <a:pt x="26432" y="7144"/>
                      <a:pt x="15002" y="7144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>
                <a:extLst>
                  <a:ext uri="{FF2B5EF4-FFF2-40B4-BE49-F238E27FC236}">
                    <a16:creationId xmlns:a16="http://schemas.microsoft.com/office/drawing/2014/main" id="{207815AB-C71C-4386-8832-5E73CB016D3E}"/>
                  </a:ext>
                </a:extLst>
              </p:cNvPr>
              <p:cNvSpPr/>
              <p:nvPr/>
            </p:nvSpPr>
            <p:spPr>
              <a:xfrm>
                <a:off x="5396350" y="3676739"/>
                <a:ext cx="106002" cy="84802"/>
              </a:xfrm>
              <a:custGeom>
                <a:avLst/>
                <a:gdLst>
                  <a:gd name="connsiteX0" fmla="*/ 29196 w 47625"/>
                  <a:gd name="connsiteY0" fmla="*/ 8711 h 38100"/>
                  <a:gd name="connsiteX1" fmla="*/ 26339 w 47625"/>
                  <a:gd name="connsiteY1" fmla="*/ 7758 h 38100"/>
                  <a:gd name="connsiteX2" fmla="*/ 7289 w 47625"/>
                  <a:gd name="connsiteY2" fmla="*/ 20141 h 38100"/>
                  <a:gd name="connsiteX3" fmla="*/ 16814 w 47625"/>
                  <a:gd name="connsiteY3" fmla="*/ 35380 h 38100"/>
                  <a:gd name="connsiteX4" fmla="*/ 16814 w 47625"/>
                  <a:gd name="connsiteY4" fmla="*/ 35380 h 38100"/>
                  <a:gd name="connsiteX5" fmla="*/ 39674 w 47625"/>
                  <a:gd name="connsiteY5" fmla="*/ 29666 h 38100"/>
                  <a:gd name="connsiteX6" fmla="*/ 40626 w 47625"/>
                  <a:gd name="connsiteY6" fmla="*/ 22998 h 38100"/>
                  <a:gd name="connsiteX7" fmla="*/ 29196 w 47625"/>
                  <a:gd name="connsiteY7" fmla="*/ 871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38100">
                    <a:moveTo>
                      <a:pt x="29196" y="8711"/>
                    </a:moveTo>
                    <a:cubicBezTo>
                      <a:pt x="28244" y="8711"/>
                      <a:pt x="27291" y="7758"/>
                      <a:pt x="26339" y="7758"/>
                    </a:cubicBezTo>
                    <a:cubicBezTo>
                      <a:pt x="17766" y="4900"/>
                      <a:pt x="8241" y="12520"/>
                      <a:pt x="7289" y="20141"/>
                    </a:cubicBezTo>
                    <a:cubicBezTo>
                      <a:pt x="6336" y="27761"/>
                      <a:pt x="10146" y="33475"/>
                      <a:pt x="16814" y="35380"/>
                    </a:cubicBezTo>
                    <a:cubicBezTo>
                      <a:pt x="16814" y="35380"/>
                      <a:pt x="16814" y="35380"/>
                      <a:pt x="16814" y="35380"/>
                    </a:cubicBezTo>
                    <a:cubicBezTo>
                      <a:pt x="23481" y="43000"/>
                      <a:pt x="36816" y="39191"/>
                      <a:pt x="39674" y="29666"/>
                    </a:cubicBezTo>
                    <a:cubicBezTo>
                      <a:pt x="40626" y="27761"/>
                      <a:pt x="40626" y="24903"/>
                      <a:pt x="40626" y="22998"/>
                    </a:cubicBezTo>
                    <a:cubicBezTo>
                      <a:pt x="38721" y="15378"/>
                      <a:pt x="35864" y="11568"/>
                      <a:pt x="29196" y="8711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F1230164-BF0F-4C9C-9D97-67818AF5F46B}"/>
                  </a:ext>
                </a:extLst>
              </p:cNvPr>
              <p:cNvSpPr/>
              <p:nvPr/>
            </p:nvSpPr>
            <p:spPr>
              <a:xfrm>
                <a:off x="4817898" y="3771388"/>
                <a:ext cx="63601" cy="63601"/>
              </a:xfrm>
              <a:custGeom>
                <a:avLst/>
                <a:gdLst>
                  <a:gd name="connsiteX0" fmla="*/ 15716 w 28575"/>
                  <a:gd name="connsiteY0" fmla="*/ 24289 h 28575"/>
                  <a:gd name="connsiteX1" fmla="*/ 15716 w 28575"/>
                  <a:gd name="connsiteY1" fmla="*/ 7144 h 28575"/>
                  <a:gd name="connsiteX2" fmla="*/ 15716 w 28575"/>
                  <a:gd name="connsiteY2" fmla="*/ 2428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5716" y="24289"/>
                    </a:moveTo>
                    <a:cubicBezTo>
                      <a:pt x="27146" y="24289"/>
                      <a:pt x="27146" y="7144"/>
                      <a:pt x="15716" y="7144"/>
                    </a:cubicBezTo>
                    <a:cubicBezTo>
                      <a:pt x="4286" y="7144"/>
                      <a:pt x="4286" y="24289"/>
                      <a:pt x="15716" y="24289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>
                <a:extLst>
                  <a:ext uri="{FF2B5EF4-FFF2-40B4-BE49-F238E27FC236}">
                    <a16:creationId xmlns:a16="http://schemas.microsoft.com/office/drawing/2014/main" id="{B66995B6-29BB-4DCF-AC06-53E317D0EA65}"/>
                  </a:ext>
                </a:extLst>
              </p:cNvPr>
              <p:cNvSpPr/>
              <p:nvPr/>
            </p:nvSpPr>
            <p:spPr>
              <a:xfrm>
                <a:off x="5085024" y="4191157"/>
                <a:ext cx="42401" cy="21200"/>
              </a:xfrm>
              <a:custGeom>
                <a:avLst/>
                <a:gdLst>
                  <a:gd name="connsiteX0" fmla="*/ 12859 w 19050"/>
                  <a:gd name="connsiteY0" fmla="*/ 7144 h 9525"/>
                  <a:gd name="connsiteX1" fmla="*/ 7144 w 19050"/>
                  <a:gd name="connsiteY1" fmla="*/ 9049 h 9525"/>
                  <a:gd name="connsiteX2" fmla="*/ 20479 w 19050"/>
                  <a:gd name="connsiteY2" fmla="*/ 10954 h 9525"/>
                  <a:gd name="connsiteX3" fmla="*/ 12859 w 19050"/>
                  <a:gd name="connsiteY3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9525">
                    <a:moveTo>
                      <a:pt x="12859" y="7144"/>
                    </a:moveTo>
                    <a:cubicBezTo>
                      <a:pt x="10001" y="7144"/>
                      <a:pt x="8096" y="8096"/>
                      <a:pt x="7144" y="9049"/>
                    </a:cubicBezTo>
                    <a:cubicBezTo>
                      <a:pt x="11906" y="10001"/>
                      <a:pt x="15716" y="10001"/>
                      <a:pt x="20479" y="10954"/>
                    </a:cubicBezTo>
                    <a:cubicBezTo>
                      <a:pt x="18574" y="9049"/>
                      <a:pt x="15716" y="7144"/>
                      <a:pt x="12859" y="7144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DC190B55-7E19-4FCC-94ED-691DED39268E}"/>
                  </a:ext>
                </a:extLst>
              </p:cNvPr>
              <p:cNvSpPr/>
              <p:nvPr/>
            </p:nvSpPr>
            <p:spPr>
              <a:xfrm>
                <a:off x="4268870" y="4741281"/>
                <a:ext cx="106002" cy="106002"/>
              </a:xfrm>
              <a:custGeom>
                <a:avLst/>
                <a:gdLst>
                  <a:gd name="connsiteX0" fmla="*/ 9973 w 47625"/>
                  <a:gd name="connsiteY0" fmla="*/ 15253 h 47625"/>
                  <a:gd name="connsiteX1" fmla="*/ 9021 w 47625"/>
                  <a:gd name="connsiteY1" fmla="*/ 16205 h 47625"/>
                  <a:gd name="connsiteX2" fmla="*/ 11878 w 47625"/>
                  <a:gd name="connsiteY2" fmla="*/ 36208 h 47625"/>
                  <a:gd name="connsiteX3" fmla="*/ 31881 w 47625"/>
                  <a:gd name="connsiteY3" fmla="*/ 39065 h 47625"/>
                  <a:gd name="connsiteX4" fmla="*/ 32833 w 47625"/>
                  <a:gd name="connsiteY4" fmla="*/ 38113 h 47625"/>
                  <a:gd name="connsiteX5" fmla="*/ 36643 w 47625"/>
                  <a:gd name="connsiteY5" fmla="*/ 11443 h 47625"/>
                  <a:gd name="connsiteX6" fmla="*/ 9973 w 47625"/>
                  <a:gd name="connsiteY6" fmla="*/ 1525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47625">
                    <a:moveTo>
                      <a:pt x="9973" y="15253"/>
                    </a:moveTo>
                    <a:lnTo>
                      <a:pt x="9021" y="16205"/>
                    </a:lnTo>
                    <a:cubicBezTo>
                      <a:pt x="6163" y="22873"/>
                      <a:pt x="6163" y="31445"/>
                      <a:pt x="11878" y="36208"/>
                    </a:cubicBezTo>
                    <a:cubicBezTo>
                      <a:pt x="17593" y="40970"/>
                      <a:pt x="25213" y="41923"/>
                      <a:pt x="31881" y="39065"/>
                    </a:cubicBezTo>
                    <a:cubicBezTo>
                      <a:pt x="31881" y="39065"/>
                      <a:pt x="32833" y="39065"/>
                      <a:pt x="32833" y="38113"/>
                    </a:cubicBezTo>
                    <a:cubicBezTo>
                      <a:pt x="42358" y="33350"/>
                      <a:pt x="43311" y="19063"/>
                      <a:pt x="36643" y="11443"/>
                    </a:cubicBezTo>
                    <a:cubicBezTo>
                      <a:pt x="29023" y="4775"/>
                      <a:pt x="14736" y="5728"/>
                      <a:pt x="9973" y="15253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F0AF7115-875E-43CC-AAB0-44CAA1D4C3DB}"/>
                  </a:ext>
                </a:extLst>
              </p:cNvPr>
              <p:cNvSpPr/>
              <p:nvPr/>
            </p:nvSpPr>
            <p:spPr>
              <a:xfrm>
                <a:off x="4749527" y="5425025"/>
                <a:ext cx="63601" cy="63601"/>
              </a:xfrm>
              <a:custGeom>
                <a:avLst/>
                <a:gdLst>
                  <a:gd name="connsiteX0" fmla="*/ 17859 w 28575"/>
                  <a:gd name="connsiteY0" fmla="*/ 7144 h 28575"/>
                  <a:gd name="connsiteX1" fmla="*/ 17859 w 28575"/>
                  <a:gd name="connsiteY1" fmla="*/ 30004 h 28575"/>
                  <a:gd name="connsiteX2" fmla="*/ 17859 w 28575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7859" y="7144"/>
                    </a:moveTo>
                    <a:cubicBezTo>
                      <a:pt x="3572" y="7144"/>
                      <a:pt x="3572" y="30004"/>
                      <a:pt x="17859" y="30004"/>
                    </a:cubicBezTo>
                    <a:cubicBezTo>
                      <a:pt x="33099" y="30004"/>
                      <a:pt x="33099" y="7144"/>
                      <a:pt x="17859" y="7144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D8F1C98A-4E3B-4AD5-8867-1A80B16E7670}"/>
                  </a:ext>
                </a:extLst>
              </p:cNvPr>
              <p:cNvSpPr/>
              <p:nvPr/>
            </p:nvSpPr>
            <p:spPr>
              <a:xfrm>
                <a:off x="3259665" y="4466447"/>
                <a:ext cx="84802" cy="63601"/>
              </a:xfrm>
              <a:custGeom>
                <a:avLst/>
                <a:gdLst>
                  <a:gd name="connsiteX0" fmla="*/ 18574 w 38100"/>
                  <a:gd name="connsiteY0" fmla="*/ 7286 h 28575"/>
                  <a:gd name="connsiteX1" fmla="*/ 14764 w 38100"/>
                  <a:gd name="connsiteY1" fmla="*/ 8238 h 28575"/>
                  <a:gd name="connsiteX2" fmla="*/ 7144 w 38100"/>
                  <a:gd name="connsiteY2" fmla="*/ 18716 h 28575"/>
                  <a:gd name="connsiteX3" fmla="*/ 14764 w 38100"/>
                  <a:gd name="connsiteY3" fmla="*/ 29193 h 28575"/>
                  <a:gd name="connsiteX4" fmla="*/ 18574 w 38100"/>
                  <a:gd name="connsiteY4" fmla="*/ 30146 h 28575"/>
                  <a:gd name="connsiteX5" fmla="*/ 32861 w 38100"/>
                  <a:gd name="connsiteY5" fmla="*/ 19668 h 28575"/>
                  <a:gd name="connsiteX6" fmla="*/ 18574 w 38100"/>
                  <a:gd name="connsiteY6" fmla="*/ 728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 h="28575">
                    <a:moveTo>
                      <a:pt x="18574" y="7286"/>
                    </a:moveTo>
                    <a:cubicBezTo>
                      <a:pt x="17621" y="7286"/>
                      <a:pt x="15716" y="7286"/>
                      <a:pt x="14764" y="8238"/>
                    </a:cubicBezTo>
                    <a:cubicBezTo>
                      <a:pt x="10001" y="9191"/>
                      <a:pt x="7144" y="13953"/>
                      <a:pt x="7144" y="18716"/>
                    </a:cubicBezTo>
                    <a:cubicBezTo>
                      <a:pt x="7144" y="23478"/>
                      <a:pt x="10001" y="28241"/>
                      <a:pt x="14764" y="29193"/>
                    </a:cubicBezTo>
                    <a:cubicBezTo>
                      <a:pt x="15716" y="29193"/>
                      <a:pt x="17621" y="29193"/>
                      <a:pt x="18574" y="30146"/>
                    </a:cubicBezTo>
                    <a:cubicBezTo>
                      <a:pt x="25241" y="31098"/>
                      <a:pt x="32861" y="27288"/>
                      <a:pt x="32861" y="19668"/>
                    </a:cubicBezTo>
                    <a:cubicBezTo>
                      <a:pt x="32861" y="10143"/>
                      <a:pt x="26194" y="6333"/>
                      <a:pt x="18574" y="7286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CC6F352F-68B2-4057-840A-2E93C38CFD17}"/>
                  </a:ext>
                </a:extLst>
              </p:cNvPr>
              <p:cNvSpPr/>
              <p:nvPr/>
            </p:nvSpPr>
            <p:spPr>
              <a:xfrm>
                <a:off x="5848242" y="3836841"/>
                <a:ext cx="106002" cy="106002"/>
              </a:xfrm>
              <a:custGeom>
                <a:avLst/>
                <a:gdLst>
                  <a:gd name="connsiteX0" fmla="*/ 27146 w 47625"/>
                  <a:gd name="connsiteY0" fmla="*/ 7264 h 47625"/>
                  <a:gd name="connsiteX1" fmla="*/ 8096 w 47625"/>
                  <a:gd name="connsiteY1" fmla="*/ 19646 h 47625"/>
                  <a:gd name="connsiteX2" fmla="*/ 8096 w 47625"/>
                  <a:gd name="connsiteY2" fmla="*/ 19646 h 47625"/>
                  <a:gd name="connsiteX3" fmla="*/ 8096 w 47625"/>
                  <a:gd name="connsiteY3" fmla="*/ 19646 h 47625"/>
                  <a:gd name="connsiteX4" fmla="*/ 8096 w 47625"/>
                  <a:gd name="connsiteY4" fmla="*/ 19646 h 47625"/>
                  <a:gd name="connsiteX5" fmla="*/ 7144 w 47625"/>
                  <a:gd name="connsiteY5" fmla="*/ 26314 h 47625"/>
                  <a:gd name="connsiteX6" fmla="*/ 7144 w 47625"/>
                  <a:gd name="connsiteY6" fmla="*/ 26314 h 47625"/>
                  <a:gd name="connsiteX7" fmla="*/ 22384 w 47625"/>
                  <a:gd name="connsiteY7" fmla="*/ 43459 h 47625"/>
                  <a:gd name="connsiteX8" fmla="*/ 41434 w 47625"/>
                  <a:gd name="connsiteY8" fmla="*/ 31076 h 47625"/>
                  <a:gd name="connsiteX9" fmla="*/ 42386 w 47625"/>
                  <a:gd name="connsiteY9" fmla="*/ 24409 h 47625"/>
                  <a:gd name="connsiteX10" fmla="*/ 27146 w 47625"/>
                  <a:gd name="connsiteY10" fmla="*/ 726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625" h="47625">
                    <a:moveTo>
                      <a:pt x="27146" y="7264"/>
                    </a:moveTo>
                    <a:cubicBezTo>
                      <a:pt x="18574" y="6311"/>
                      <a:pt x="10954" y="11074"/>
                      <a:pt x="8096" y="19646"/>
                    </a:cubicBezTo>
                    <a:cubicBezTo>
                      <a:pt x="8096" y="19646"/>
                      <a:pt x="8096" y="19646"/>
                      <a:pt x="8096" y="19646"/>
                    </a:cubicBezTo>
                    <a:cubicBezTo>
                      <a:pt x="8096" y="19646"/>
                      <a:pt x="8096" y="19646"/>
                      <a:pt x="8096" y="19646"/>
                    </a:cubicBezTo>
                    <a:cubicBezTo>
                      <a:pt x="8096" y="19646"/>
                      <a:pt x="8096" y="19646"/>
                      <a:pt x="8096" y="19646"/>
                    </a:cubicBezTo>
                    <a:cubicBezTo>
                      <a:pt x="7144" y="21551"/>
                      <a:pt x="7144" y="23456"/>
                      <a:pt x="7144" y="26314"/>
                    </a:cubicBezTo>
                    <a:cubicBezTo>
                      <a:pt x="7144" y="26314"/>
                      <a:pt x="7144" y="26314"/>
                      <a:pt x="7144" y="26314"/>
                    </a:cubicBezTo>
                    <a:cubicBezTo>
                      <a:pt x="7144" y="34886"/>
                      <a:pt x="13811" y="42506"/>
                      <a:pt x="22384" y="43459"/>
                    </a:cubicBezTo>
                    <a:cubicBezTo>
                      <a:pt x="30956" y="44411"/>
                      <a:pt x="39529" y="39649"/>
                      <a:pt x="41434" y="31076"/>
                    </a:cubicBezTo>
                    <a:cubicBezTo>
                      <a:pt x="42386" y="29171"/>
                      <a:pt x="42386" y="26314"/>
                      <a:pt x="42386" y="24409"/>
                    </a:cubicBezTo>
                    <a:cubicBezTo>
                      <a:pt x="42386" y="15836"/>
                      <a:pt x="35719" y="8217"/>
                      <a:pt x="27146" y="7264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C6C1ACC2-B79F-4722-960B-E466542A71B8}"/>
                  </a:ext>
                </a:extLst>
              </p:cNvPr>
              <p:cNvSpPr/>
              <p:nvPr/>
            </p:nvSpPr>
            <p:spPr>
              <a:xfrm>
                <a:off x="6296102" y="4218717"/>
                <a:ext cx="63601" cy="63601"/>
              </a:xfrm>
              <a:custGeom>
                <a:avLst/>
                <a:gdLst>
                  <a:gd name="connsiteX0" fmla="*/ 16431 w 28575"/>
                  <a:gd name="connsiteY0" fmla="*/ 7144 h 28575"/>
                  <a:gd name="connsiteX1" fmla="*/ 16431 w 28575"/>
                  <a:gd name="connsiteY1" fmla="*/ 27146 h 28575"/>
                  <a:gd name="connsiteX2" fmla="*/ 16431 w 28575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6431" y="7144"/>
                    </a:moveTo>
                    <a:cubicBezTo>
                      <a:pt x="4048" y="7144"/>
                      <a:pt x="4048" y="27146"/>
                      <a:pt x="16431" y="27146"/>
                    </a:cubicBezTo>
                    <a:cubicBezTo>
                      <a:pt x="29766" y="26194"/>
                      <a:pt x="29766" y="7144"/>
                      <a:pt x="16431" y="7144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DEFD8739-6AE2-4E40-892D-FC3AFD91F3C0}"/>
                  </a:ext>
                </a:extLst>
              </p:cNvPr>
              <p:cNvSpPr/>
              <p:nvPr/>
            </p:nvSpPr>
            <p:spPr>
              <a:xfrm>
                <a:off x="5924033" y="1240051"/>
                <a:ext cx="63601" cy="63601"/>
              </a:xfrm>
              <a:custGeom>
                <a:avLst/>
                <a:gdLst>
                  <a:gd name="connsiteX0" fmla="*/ 15002 w 28575"/>
                  <a:gd name="connsiteY0" fmla="*/ 23336 h 28575"/>
                  <a:gd name="connsiteX1" fmla="*/ 15002 w 28575"/>
                  <a:gd name="connsiteY1" fmla="*/ 7144 h 28575"/>
                  <a:gd name="connsiteX2" fmla="*/ 15002 w 28575"/>
                  <a:gd name="connsiteY2" fmla="*/ 2333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5002" y="23336"/>
                    </a:moveTo>
                    <a:cubicBezTo>
                      <a:pt x="25479" y="23336"/>
                      <a:pt x="25479" y="7144"/>
                      <a:pt x="15002" y="7144"/>
                    </a:cubicBezTo>
                    <a:cubicBezTo>
                      <a:pt x="4524" y="8096"/>
                      <a:pt x="4524" y="23336"/>
                      <a:pt x="15002" y="23336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01762E8E-3BE8-4CF2-B94B-7039D477DFCB}"/>
                  </a:ext>
                </a:extLst>
              </p:cNvPr>
              <p:cNvSpPr/>
              <p:nvPr/>
            </p:nvSpPr>
            <p:spPr>
              <a:xfrm>
                <a:off x="5666979" y="1632259"/>
                <a:ext cx="63601" cy="63601"/>
              </a:xfrm>
              <a:custGeom>
                <a:avLst/>
                <a:gdLst>
                  <a:gd name="connsiteX0" fmla="*/ 17145 w 28575"/>
                  <a:gd name="connsiteY0" fmla="*/ 27146 h 28575"/>
                  <a:gd name="connsiteX1" fmla="*/ 17145 w 28575"/>
                  <a:gd name="connsiteY1" fmla="*/ 7144 h 28575"/>
                  <a:gd name="connsiteX2" fmla="*/ 17145 w 28575"/>
                  <a:gd name="connsiteY2" fmla="*/ 2714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7145" y="27146"/>
                    </a:moveTo>
                    <a:cubicBezTo>
                      <a:pt x="30480" y="27146"/>
                      <a:pt x="30480" y="7144"/>
                      <a:pt x="17145" y="7144"/>
                    </a:cubicBezTo>
                    <a:cubicBezTo>
                      <a:pt x="3810" y="7144"/>
                      <a:pt x="3810" y="27146"/>
                      <a:pt x="17145" y="27146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>
                <a:extLst>
                  <a:ext uri="{FF2B5EF4-FFF2-40B4-BE49-F238E27FC236}">
                    <a16:creationId xmlns:a16="http://schemas.microsoft.com/office/drawing/2014/main" id="{3B9F5DA4-5EA5-45DD-94D1-E87A16B506BA}"/>
                  </a:ext>
                </a:extLst>
              </p:cNvPr>
              <p:cNvSpPr/>
              <p:nvPr/>
            </p:nvSpPr>
            <p:spPr>
              <a:xfrm>
                <a:off x="4336649" y="1107493"/>
                <a:ext cx="84802" cy="84802"/>
              </a:xfrm>
              <a:custGeom>
                <a:avLst/>
                <a:gdLst>
                  <a:gd name="connsiteX0" fmla="*/ 14764 w 38100"/>
                  <a:gd name="connsiteY0" fmla="*/ 33362 h 38100"/>
                  <a:gd name="connsiteX1" fmla="*/ 32861 w 38100"/>
                  <a:gd name="connsiteY1" fmla="*/ 28600 h 38100"/>
                  <a:gd name="connsiteX2" fmla="*/ 28099 w 38100"/>
                  <a:gd name="connsiteY2" fmla="*/ 8597 h 38100"/>
                  <a:gd name="connsiteX3" fmla="*/ 25241 w 38100"/>
                  <a:gd name="connsiteY3" fmla="*/ 7645 h 38100"/>
                  <a:gd name="connsiteX4" fmla="*/ 10954 w 38100"/>
                  <a:gd name="connsiteY4" fmla="*/ 14312 h 38100"/>
                  <a:gd name="connsiteX5" fmla="*/ 7144 w 38100"/>
                  <a:gd name="connsiteY5" fmla="*/ 20980 h 38100"/>
                  <a:gd name="connsiteX6" fmla="*/ 14764 w 38100"/>
                  <a:gd name="connsiteY6" fmla="*/ 33362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 h="38100">
                    <a:moveTo>
                      <a:pt x="14764" y="33362"/>
                    </a:moveTo>
                    <a:cubicBezTo>
                      <a:pt x="21431" y="34315"/>
                      <a:pt x="28099" y="33362"/>
                      <a:pt x="32861" y="28600"/>
                    </a:cubicBezTo>
                    <a:cubicBezTo>
                      <a:pt x="38576" y="21932"/>
                      <a:pt x="36671" y="11455"/>
                      <a:pt x="28099" y="8597"/>
                    </a:cubicBezTo>
                    <a:cubicBezTo>
                      <a:pt x="27146" y="8597"/>
                      <a:pt x="26194" y="7645"/>
                      <a:pt x="25241" y="7645"/>
                    </a:cubicBezTo>
                    <a:cubicBezTo>
                      <a:pt x="19526" y="5740"/>
                      <a:pt x="12859" y="9550"/>
                      <a:pt x="10954" y="14312"/>
                    </a:cubicBezTo>
                    <a:cubicBezTo>
                      <a:pt x="9049" y="16217"/>
                      <a:pt x="7144" y="18122"/>
                      <a:pt x="7144" y="20980"/>
                    </a:cubicBezTo>
                    <a:cubicBezTo>
                      <a:pt x="7144" y="26695"/>
                      <a:pt x="10001" y="32410"/>
                      <a:pt x="14764" y="33362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6A541C13-476A-4F86-99A9-5F1B4D211FC8}"/>
                  </a:ext>
                </a:extLst>
              </p:cNvPr>
              <p:cNvSpPr/>
              <p:nvPr/>
            </p:nvSpPr>
            <p:spPr>
              <a:xfrm>
                <a:off x="4770952" y="4307759"/>
                <a:ext cx="636014" cy="530012"/>
              </a:xfrm>
              <a:custGeom>
                <a:avLst/>
                <a:gdLst>
                  <a:gd name="connsiteX0" fmla="*/ 231118 w 285750"/>
                  <a:gd name="connsiteY0" fmla="*/ 162401 h 238125"/>
                  <a:gd name="connsiteX1" fmla="*/ 204448 w 285750"/>
                  <a:gd name="connsiteY1" fmla="*/ 149066 h 238125"/>
                  <a:gd name="connsiteX2" fmla="*/ 191113 w 285750"/>
                  <a:gd name="connsiteY2" fmla="*/ 158591 h 238125"/>
                  <a:gd name="connsiteX3" fmla="*/ 180636 w 285750"/>
                  <a:gd name="connsiteY3" fmla="*/ 160496 h 238125"/>
                  <a:gd name="connsiteX4" fmla="*/ 173968 w 285750"/>
                  <a:gd name="connsiteY4" fmla="*/ 147161 h 238125"/>
                  <a:gd name="connsiteX5" fmla="*/ 202543 w 285750"/>
                  <a:gd name="connsiteY5" fmla="*/ 105251 h 238125"/>
                  <a:gd name="connsiteX6" fmla="*/ 217783 w 285750"/>
                  <a:gd name="connsiteY6" fmla="*/ 64294 h 238125"/>
                  <a:gd name="connsiteX7" fmla="*/ 162538 w 285750"/>
                  <a:gd name="connsiteY7" fmla="*/ 84296 h 238125"/>
                  <a:gd name="connsiteX8" fmla="*/ 119676 w 285750"/>
                  <a:gd name="connsiteY8" fmla="*/ 126206 h 238125"/>
                  <a:gd name="connsiteX9" fmla="*/ 99673 w 285750"/>
                  <a:gd name="connsiteY9" fmla="*/ 131921 h 238125"/>
                  <a:gd name="connsiteX10" fmla="*/ 95863 w 285750"/>
                  <a:gd name="connsiteY10" fmla="*/ 119539 h 238125"/>
                  <a:gd name="connsiteX11" fmla="*/ 111103 w 285750"/>
                  <a:gd name="connsiteY11" fmla="*/ 61436 h 238125"/>
                  <a:gd name="connsiteX12" fmla="*/ 59668 w 285750"/>
                  <a:gd name="connsiteY12" fmla="*/ 93821 h 238125"/>
                  <a:gd name="connsiteX13" fmla="*/ 80623 w 285750"/>
                  <a:gd name="connsiteY13" fmla="*/ 46196 h 238125"/>
                  <a:gd name="connsiteX14" fmla="*/ 91101 w 285750"/>
                  <a:gd name="connsiteY14" fmla="*/ 19526 h 238125"/>
                  <a:gd name="connsiteX15" fmla="*/ 72051 w 285750"/>
                  <a:gd name="connsiteY15" fmla="*/ 7144 h 238125"/>
                  <a:gd name="connsiteX16" fmla="*/ 37761 w 285750"/>
                  <a:gd name="connsiteY16" fmla="*/ 31909 h 238125"/>
                  <a:gd name="connsiteX17" fmla="*/ 13948 w 285750"/>
                  <a:gd name="connsiteY17" fmla="*/ 63341 h 238125"/>
                  <a:gd name="connsiteX18" fmla="*/ 7281 w 285750"/>
                  <a:gd name="connsiteY18" fmla="*/ 112871 h 238125"/>
                  <a:gd name="connsiteX19" fmla="*/ 25378 w 285750"/>
                  <a:gd name="connsiteY19" fmla="*/ 190024 h 238125"/>
                  <a:gd name="connsiteX20" fmla="*/ 113008 w 285750"/>
                  <a:gd name="connsiteY20" fmla="*/ 236696 h 238125"/>
                  <a:gd name="connsiteX21" fmla="*/ 225403 w 285750"/>
                  <a:gd name="connsiteY21" fmla="*/ 210979 h 238125"/>
                  <a:gd name="connsiteX22" fmla="*/ 281601 w 285750"/>
                  <a:gd name="connsiteY22" fmla="*/ 129064 h 238125"/>
                  <a:gd name="connsiteX23" fmla="*/ 231118 w 285750"/>
                  <a:gd name="connsiteY23" fmla="*/ 162401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5750" h="238125">
                    <a:moveTo>
                      <a:pt x="231118" y="162401"/>
                    </a:moveTo>
                    <a:cubicBezTo>
                      <a:pt x="230166" y="149066"/>
                      <a:pt x="214926" y="141446"/>
                      <a:pt x="204448" y="149066"/>
                    </a:cubicBezTo>
                    <a:cubicBezTo>
                      <a:pt x="199686" y="151924"/>
                      <a:pt x="194923" y="155734"/>
                      <a:pt x="191113" y="158591"/>
                    </a:cubicBezTo>
                    <a:cubicBezTo>
                      <a:pt x="188256" y="160496"/>
                      <a:pt x="184446" y="162401"/>
                      <a:pt x="180636" y="160496"/>
                    </a:cubicBezTo>
                    <a:cubicBezTo>
                      <a:pt x="175873" y="157639"/>
                      <a:pt x="173016" y="152876"/>
                      <a:pt x="173968" y="147161"/>
                    </a:cubicBezTo>
                    <a:cubicBezTo>
                      <a:pt x="175873" y="129064"/>
                      <a:pt x="191113" y="117634"/>
                      <a:pt x="202543" y="105251"/>
                    </a:cubicBezTo>
                    <a:cubicBezTo>
                      <a:pt x="213021" y="93821"/>
                      <a:pt x="222546" y="78581"/>
                      <a:pt x="217783" y="64294"/>
                    </a:cubicBezTo>
                    <a:cubicBezTo>
                      <a:pt x="197781" y="62389"/>
                      <a:pt x="178731" y="71914"/>
                      <a:pt x="162538" y="84296"/>
                    </a:cubicBezTo>
                    <a:cubicBezTo>
                      <a:pt x="147298" y="96679"/>
                      <a:pt x="133963" y="112871"/>
                      <a:pt x="119676" y="126206"/>
                    </a:cubicBezTo>
                    <a:cubicBezTo>
                      <a:pt x="113961" y="131921"/>
                      <a:pt x="105388" y="136684"/>
                      <a:pt x="99673" y="131921"/>
                    </a:cubicBezTo>
                    <a:cubicBezTo>
                      <a:pt x="95863" y="129064"/>
                      <a:pt x="94911" y="123349"/>
                      <a:pt x="95863" y="119539"/>
                    </a:cubicBezTo>
                    <a:cubicBezTo>
                      <a:pt x="101578" y="100489"/>
                      <a:pt x="130153" y="96679"/>
                      <a:pt x="111103" y="61436"/>
                    </a:cubicBezTo>
                    <a:cubicBezTo>
                      <a:pt x="90148" y="56674"/>
                      <a:pt x="79671" y="100489"/>
                      <a:pt x="59668" y="93821"/>
                    </a:cubicBezTo>
                    <a:cubicBezTo>
                      <a:pt x="62526" y="76676"/>
                      <a:pt x="70146" y="59531"/>
                      <a:pt x="80623" y="46196"/>
                    </a:cubicBezTo>
                    <a:cubicBezTo>
                      <a:pt x="86338" y="38576"/>
                      <a:pt x="94911" y="30004"/>
                      <a:pt x="91101" y="19526"/>
                    </a:cubicBezTo>
                    <a:cubicBezTo>
                      <a:pt x="88243" y="11906"/>
                      <a:pt x="80623" y="7144"/>
                      <a:pt x="72051" y="7144"/>
                    </a:cubicBezTo>
                    <a:cubicBezTo>
                      <a:pt x="55858" y="8096"/>
                      <a:pt x="46333" y="20479"/>
                      <a:pt x="37761" y="31909"/>
                    </a:cubicBezTo>
                    <a:cubicBezTo>
                      <a:pt x="29188" y="42386"/>
                      <a:pt x="21568" y="52864"/>
                      <a:pt x="13948" y="63341"/>
                    </a:cubicBezTo>
                    <a:cubicBezTo>
                      <a:pt x="10138" y="79534"/>
                      <a:pt x="8233" y="96679"/>
                      <a:pt x="7281" y="112871"/>
                    </a:cubicBezTo>
                    <a:cubicBezTo>
                      <a:pt x="6328" y="139541"/>
                      <a:pt x="10138" y="168116"/>
                      <a:pt x="25378" y="190024"/>
                    </a:cubicBezTo>
                    <a:cubicBezTo>
                      <a:pt x="44428" y="218599"/>
                      <a:pt x="79671" y="232886"/>
                      <a:pt x="113008" y="236696"/>
                    </a:cubicBezTo>
                    <a:cubicBezTo>
                      <a:pt x="152061" y="241459"/>
                      <a:pt x="193018" y="232886"/>
                      <a:pt x="225403" y="210979"/>
                    </a:cubicBezTo>
                    <a:cubicBezTo>
                      <a:pt x="253978" y="191929"/>
                      <a:pt x="274933" y="162401"/>
                      <a:pt x="281601" y="129064"/>
                    </a:cubicBezTo>
                    <a:cubicBezTo>
                      <a:pt x="262551" y="130969"/>
                      <a:pt x="252073" y="168116"/>
                      <a:pt x="231118" y="162401"/>
                    </a:cubicBezTo>
                    <a:close/>
                  </a:path>
                </a:pathLst>
              </a:custGeom>
              <a:solidFill>
                <a:srgbClr val="AE496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id="{88CC1C51-1CF5-4C90-B7F3-03186879CDFA}"/>
                  </a:ext>
                </a:extLst>
              </p:cNvPr>
              <p:cNvSpPr/>
              <p:nvPr/>
            </p:nvSpPr>
            <p:spPr>
              <a:xfrm>
                <a:off x="4783978" y="4192043"/>
                <a:ext cx="614814" cy="487611"/>
              </a:xfrm>
              <a:custGeom>
                <a:avLst/>
                <a:gdLst>
                  <a:gd name="connsiteX0" fmla="*/ 230029 w 276225"/>
                  <a:gd name="connsiteY0" fmla="*/ 39131 h 219075"/>
                  <a:gd name="connsiteX1" fmla="*/ 154781 w 276225"/>
                  <a:gd name="connsiteY1" fmla="*/ 10556 h 219075"/>
                  <a:gd name="connsiteX2" fmla="*/ 141446 w 276225"/>
                  <a:gd name="connsiteY2" fmla="*/ 8651 h 219075"/>
                  <a:gd name="connsiteX3" fmla="*/ 134779 w 276225"/>
                  <a:gd name="connsiteY3" fmla="*/ 7698 h 219075"/>
                  <a:gd name="connsiteX4" fmla="*/ 41434 w 276225"/>
                  <a:gd name="connsiteY4" fmla="*/ 44846 h 219075"/>
                  <a:gd name="connsiteX5" fmla="*/ 7144 w 276225"/>
                  <a:gd name="connsiteY5" fmla="*/ 113426 h 219075"/>
                  <a:gd name="connsiteX6" fmla="*/ 30956 w 276225"/>
                  <a:gd name="connsiteY6" fmla="*/ 81993 h 219075"/>
                  <a:gd name="connsiteX7" fmla="*/ 65246 w 276225"/>
                  <a:gd name="connsiteY7" fmla="*/ 57228 h 219075"/>
                  <a:gd name="connsiteX8" fmla="*/ 84296 w 276225"/>
                  <a:gd name="connsiteY8" fmla="*/ 69611 h 219075"/>
                  <a:gd name="connsiteX9" fmla="*/ 73819 w 276225"/>
                  <a:gd name="connsiteY9" fmla="*/ 96281 h 219075"/>
                  <a:gd name="connsiteX10" fmla="*/ 52864 w 276225"/>
                  <a:gd name="connsiteY10" fmla="*/ 143906 h 219075"/>
                  <a:gd name="connsiteX11" fmla="*/ 104299 w 276225"/>
                  <a:gd name="connsiteY11" fmla="*/ 111521 h 219075"/>
                  <a:gd name="connsiteX12" fmla="*/ 89059 w 276225"/>
                  <a:gd name="connsiteY12" fmla="*/ 169623 h 219075"/>
                  <a:gd name="connsiteX13" fmla="*/ 92869 w 276225"/>
                  <a:gd name="connsiteY13" fmla="*/ 182006 h 219075"/>
                  <a:gd name="connsiteX14" fmla="*/ 112871 w 276225"/>
                  <a:gd name="connsiteY14" fmla="*/ 176291 h 219075"/>
                  <a:gd name="connsiteX15" fmla="*/ 155734 w 276225"/>
                  <a:gd name="connsiteY15" fmla="*/ 134381 h 219075"/>
                  <a:gd name="connsiteX16" fmla="*/ 210979 w 276225"/>
                  <a:gd name="connsiteY16" fmla="*/ 114378 h 219075"/>
                  <a:gd name="connsiteX17" fmla="*/ 195739 w 276225"/>
                  <a:gd name="connsiteY17" fmla="*/ 155336 h 219075"/>
                  <a:gd name="connsiteX18" fmla="*/ 167164 w 276225"/>
                  <a:gd name="connsiteY18" fmla="*/ 197246 h 219075"/>
                  <a:gd name="connsiteX19" fmla="*/ 173831 w 276225"/>
                  <a:gd name="connsiteY19" fmla="*/ 210581 h 219075"/>
                  <a:gd name="connsiteX20" fmla="*/ 184309 w 276225"/>
                  <a:gd name="connsiteY20" fmla="*/ 208676 h 219075"/>
                  <a:gd name="connsiteX21" fmla="*/ 197644 w 276225"/>
                  <a:gd name="connsiteY21" fmla="*/ 199151 h 219075"/>
                  <a:gd name="connsiteX22" fmla="*/ 224314 w 276225"/>
                  <a:gd name="connsiteY22" fmla="*/ 212486 h 219075"/>
                  <a:gd name="connsiteX23" fmla="*/ 274796 w 276225"/>
                  <a:gd name="connsiteY23" fmla="*/ 178196 h 219075"/>
                  <a:gd name="connsiteX24" fmla="*/ 276701 w 276225"/>
                  <a:gd name="connsiteY24" fmla="*/ 162956 h 219075"/>
                  <a:gd name="connsiteX25" fmla="*/ 269081 w 276225"/>
                  <a:gd name="connsiteY25" fmla="*/ 104853 h 219075"/>
                  <a:gd name="connsiteX26" fmla="*/ 230029 w 276225"/>
                  <a:gd name="connsiteY26" fmla="*/ 39131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76225" h="219075">
                    <a:moveTo>
                      <a:pt x="230029" y="39131"/>
                    </a:moveTo>
                    <a:cubicBezTo>
                      <a:pt x="209074" y="20081"/>
                      <a:pt x="182404" y="14366"/>
                      <a:pt x="154781" y="10556"/>
                    </a:cubicBezTo>
                    <a:cubicBezTo>
                      <a:pt x="150019" y="9603"/>
                      <a:pt x="146209" y="9603"/>
                      <a:pt x="141446" y="8651"/>
                    </a:cubicBezTo>
                    <a:cubicBezTo>
                      <a:pt x="138589" y="8651"/>
                      <a:pt x="136684" y="7698"/>
                      <a:pt x="134779" y="7698"/>
                    </a:cubicBezTo>
                    <a:cubicBezTo>
                      <a:pt x="100489" y="3888"/>
                      <a:pt x="64294" y="20081"/>
                      <a:pt x="41434" y="44846"/>
                    </a:cubicBezTo>
                    <a:cubicBezTo>
                      <a:pt x="24289" y="63896"/>
                      <a:pt x="12859" y="87708"/>
                      <a:pt x="7144" y="113426"/>
                    </a:cubicBezTo>
                    <a:cubicBezTo>
                      <a:pt x="14764" y="102948"/>
                      <a:pt x="23336" y="92471"/>
                      <a:pt x="30956" y="81993"/>
                    </a:cubicBezTo>
                    <a:cubicBezTo>
                      <a:pt x="39529" y="70563"/>
                      <a:pt x="50006" y="58181"/>
                      <a:pt x="65246" y="57228"/>
                    </a:cubicBezTo>
                    <a:cubicBezTo>
                      <a:pt x="73819" y="57228"/>
                      <a:pt x="81439" y="61991"/>
                      <a:pt x="84296" y="69611"/>
                    </a:cubicBezTo>
                    <a:cubicBezTo>
                      <a:pt x="87154" y="80088"/>
                      <a:pt x="79534" y="88661"/>
                      <a:pt x="73819" y="96281"/>
                    </a:cubicBezTo>
                    <a:cubicBezTo>
                      <a:pt x="63341" y="110568"/>
                      <a:pt x="55721" y="126761"/>
                      <a:pt x="52864" y="143906"/>
                    </a:cubicBezTo>
                    <a:cubicBezTo>
                      <a:pt x="73819" y="150573"/>
                      <a:pt x="83344" y="106758"/>
                      <a:pt x="104299" y="111521"/>
                    </a:cubicBezTo>
                    <a:cubicBezTo>
                      <a:pt x="123349" y="146763"/>
                      <a:pt x="94774" y="150573"/>
                      <a:pt x="89059" y="169623"/>
                    </a:cubicBezTo>
                    <a:cubicBezTo>
                      <a:pt x="88106" y="174386"/>
                      <a:pt x="89059" y="179148"/>
                      <a:pt x="92869" y="182006"/>
                    </a:cubicBezTo>
                    <a:cubicBezTo>
                      <a:pt x="99536" y="187721"/>
                      <a:pt x="107156" y="182006"/>
                      <a:pt x="112871" y="176291"/>
                    </a:cubicBezTo>
                    <a:cubicBezTo>
                      <a:pt x="127159" y="162956"/>
                      <a:pt x="139541" y="146763"/>
                      <a:pt x="155734" y="134381"/>
                    </a:cubicBezTo>
                    <a:cubicBezTo>
                      <a:pt x="170974" y="121998"/>
                      <a:pt x="190976" y="112473"/>
                      <a:pt x="210979" y="114378"/>
                    </a:cubicBezTo>
                    <a:cubicBezTo>
                      <a:pt x="215741" y="128666"/>
                      <a:pt x="206216" y="144858"/>
                      <a:pt x="195739" y="155336"/>
                    </a:cubicBezTo>
                    <a:cubicBezTo>
                      <a:pt x="184309" y="167718"/>
                      <a:pt x="169069" y="179148"/>
                      <a:pt x="167164" y="197246"/>
                    </a:cubicBezTo>
                    <a:cubicBezTo>
                      <a:pt x="166211" y="202008"/>
                      <a:pt x="169069" y="207723"/>
                      <a:pt x="173831" y="210581"/>
                    </a:cubicBezTo>
                    <a:cubicBezTo>
                      <a:pt x="178594" y="212486"/>
                      <a:pt x="181451" y="210581"/>
                      <a:pt x="184309" y="208676"/>
                    </a:cubicBezTo>
                    <a:cubicBezTo>
                      <a:pt x="189071" y="205818"/>
                      <a:pt x="193834" y="202008"/>
                      <a:pt x="197644" y="199151"/>
                    </a:cubicBezTo>
                    <a:cubicBezTo>
                      <a:pt x="209074" y="191531"/>
                      <a:pt x="223361" y="199151"/>
                      <a:pt x="224314" y="212486"/>
                    </a:cubicBezTo>
                    <a:cubicBezTo>
                      <a:pt x="244316" y="218201"/>
                      <a:pt x="254794" y="181053"/>
                      <a:pt x="274796" y="178196"/>
                    </a:cubicBezTo>
                    <a:cubicBezTo>
                      <a:pt x="275749" y="173433"/>
                      <a:pt x="276701" y="167718"/>
                      <a:pt x="276701" y="162956"/>
                    </a:cubicBezTo>
                    <a:cubicBezTo>
                      <a:pt x="278606" y="142953"/>
                      <a:pt x="274796" y="123903"/>
                      <a:pt x="269081" y="104853"/>
                    </a:cubicBezTo>
                    <a:cubicBezTo>
                      <a:pt x="262414" y="81041"/>
                      <a:pt x="250031" y="57228"/>
                      <a:pt x="230029" y="39131"/>
                    </a:cubicBezTo>
                    <a:close/>
                  </a:path>
                </a:pathLst>
              </a:custGeom>
              <a:solidFill>
                <a:srgbClr val="D4688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89C7D3CC-4514-44E8-A93F-36D6BBDB831A}"/>
                  </a:ext>
                </a:extLst>
              </p:cNvPr>
              <p:cNvSpPr/>
              <p:nvPr/>
            </p:nvSpPr>
            <p:spPr>
              <a:xfrm>
                <a:off x="6645379" y="3911311"/>
                <a:ext cx="339208" cy="296807"/>
              </a:xfrm>
              <a:custGeom>
                <a:avLst/>
                <a:gdLst>
                  <a:gd name="connsiteX0" fmla="*/ 124301 w 152400"/>
                  <a:gd name="connsiteY0" fmla="*/ 87154 h 133350"/>
                  <a:gd name="connsiteX1" fmla="*/ 110014 w 152400"/>
                  <a:gd name="connsiteY1" fmla="*/ 80486 h 133350"/>
                  <a:gd name="connsiteX2" fmla="*/ 103346 w 152400"/>
                  <a:gd name="connsiteY2" fmla="*/ 85249 h 133350"/>
                  <a:gd name="connsiteX3" fmla="*/ 97631 w 152400"/>
                  <a:gd name="connsiteY3" fmla="*/ 86201 h 133350"/>
                  <a:gd name="connsiteX4" fmla="*/ 93821 w 152400"/>
                  <a:gd name="connsiteY4" fmla="*/ 79534 h 133350"/>
                  <a:gd name="connsiteX5" fmla="*/ 108109 w 152400"/>
                  <a:gd name="connsiteY5" fmla="*/ 57626 h 133350"/>
                  <a:gd name="connsiteX6" fmla="*/ 115729 w 152400"/>
                  <a:gd name="connsiteY6" fmla="*/ 36671 h 133350"/>
                  <a:gd name="connsiteX7" fmla="*/ 87154 w 152400"/>
                  <a:gd name="connsiteY7" fmla="*/ 47149 h 133350"/>
                  <a:gd name="connsiteX8" fmla="*/ 65246 w 152400"/>
                  <a:gd name="connsiteY8" fmla="*/ 69056 h 133350"/>
                  <a:gd name="connsiteX9" fmla="*/ 54769 w 152400"/>
                  <a:gd name="connsiteY9" fmla="*/ 71914 h 133350"/>
                  <a:gd name="connsiteX10" fmla="*/ 52864 w 152400"/>
                  <a:gd name="connsiteY10" fmla="*/ 65246 h 133350"/>
                  <a:gd name="connsiteX11" fmla="*/ 60484 w 152400"/>
                  <a:gd name="connsiteY11" fmla="*/ 35719 h 133350"/>
                  <a:gd name="connsiteX12" fmla="*/ 33814 w 152400"/>
                  <a:gd name="connsiteY12" fmla="*/ 51911 h 133350"/>
                  <a:gd name="connsiteX13" fmla="*/ 44291 w 152400"/>
                  <a:gd name="connsiteY13" fmla="*/ 27146 h 133350"/>
                  <a:gd name="connsiteX14" fmla="*/ 50006 w 152400"/>
                  <a:gd name="connsiteY14" fmla="*/ 13811 h 133350"/>
                  <a:gd name="connsiteX15" fmla="*/ 40481 w 152400"/>
                  <a:gd name="connsiteY15" fmla="*/ 7144 h 133350"/>
                  <a:gd name="connsiteX16" fmla="*/ 22384 w 152400"/>
                  <a:gd name="connsiteY16" fmla="*/ 19526 h 133350"/>
                  <a:gd name="connsiteX17" fmla="*/ 10001 w 152400"/>
                  <a:gd name="connsiteY17" fmla="*/ 35719 h 133350"/>
                  <a:gd name="connsiteX18" fmla="*/ 7144 w 152400"/>
                  <a:gd name="connsiteY18" fmla="*/ 61436 h 133350"/>
                  <a:gd name="connsiteX19" fmla="*/ 16669 w 152400"/>
                  <a:gd name="connsiteY19" fmla="*/ 101441 h 133350"/>
                  <a:gd name="connsiteX20" fmla="*/ 53816 w 152400"/>
                  <a:gd name="connsiteY20" fmla="*/ 124301 h 133350"/>
                  <a:gd name="connsiteX21" fmla="*/ 62389 w 152400"/>
                  <a:gd name="connsiteY21" fmla="*/ 126206 h 133350"/>
                  <a:gd name="connsiteX22" fmla="*/ 120491 w 152400"/>
                  <a:gd name="connsiteY22" fmla="*/ 112871 h 133350"/>
                  <a:gd name="connsiteX23" fmla="*/ 149066 w 152400"/>
                  <a:gd name="connsiteY23" fmla="*/ 70961 h 133350"/>
                  <a:gd name="connsiteX24" fmla="*/ 124301 w 152400"/>
                  <a:gd name="connsiteY24" fmla="*/ 87154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2400" h="133350">
                    <a:moveTo>
                      <a:pt x="124301" y="87154"/>
                    </a:moveTo>
                    <a:cubicBezTo>
                      <a:pt x="124301" y="80486"/>
                      <a:pt x="115729" y="76676"/>
                      <a:pt x="110014" y="80486"/>
                    </a:cubicBezTo>
                    <a:cubicBezTo>
                      <a:pt x="108109" y="82391"/>
                      <a:pt x="105251" y="83344"/>
                      <a:pt x="103346" y="85249"/>
                    </a:cubicBezTo>
                    <a:cubicBezTo>
                      <a:pt x="101441" y="86201"/>
                      <a:pt x="100489" y="87154"/>
                      <a:pt x="97631" y="86201"/>
                    </a:cubicBezTo>
                    <a:cubicBezTo>
                      <a:pt x="94774" y="85249"/>
                      <a:pt x="93821" y="82391"/>
                      <a:pt x="93821" y="79534"/>
                    </a:cubicBezTo>
                    <a:cubicBezTo>
                      <a:pt x="94774" y="70009"/>
                      <a:pt x="102394" y="64294"/>
                      <a:pt x="108109" y="57626"/>
                    </a:cubicBezTo>
                    <a:cubicBezTo>
                      <a:pt x="113824" y="51911"/>
                      <a:pt x="118586" y="44291"/>
                      <a:pt x="115729" y="36671"/>
                    </a:cubicBezTo>
                    <a:cubicBezTo>
                      <a:pt x="105251" y="35719"/>
                      <a:pt x="95726" y="40481"/>
                      <a:pt x="87154" y="47149"/>
                    </a:cubicBezTo>
                    <a:cubicBezTo>
                      <a:pt x="79534" y="53816"/>
                      <a:pt x="72866" y="61436"/>
                      <a:pt x="65246" y="69056"/>
                    </a:cubicBezTo>
                    <a:cubicBezTo>
                      <a:pt x="62389" y="71914"/>
                      <a:pt x="58579" y="74771"/>
                      <a:pt x="54769" y="71914"/>
                    </a:cubicBezTo>
                    <a:cubicBezTo>
                      <a:pt x="52864" y="70009"/>
                      <a:pt x="51911" y="68104"/>
                      <a:pt x="52864" y="65246"/>
                    </a:cubicBezTo>
                    <a:cubicBezTo>
                      <a:pt x="55721" y="55721"/>
                      <a:pt x="70009" y="53816"/>
                      <a:pt x="60484" y="35719"/>
                    </a:cubicBezTo>
                    <a:cubicBezTo>
                      <a:pt x="49054" y="33814"/>
                      <a:pt x="44291" y="55721"/>
                      <a:pt x="33814" y="51911"/>
                    </a:cubicBezTo>
                    <a:cubicBezTo>
                      <a:pt x="35719" y="43339"/>
                      <a:pt x="38576" y="34766"/>
                      <a:pt x="44291" y="27146"/>
                    </a:cubicBezTo>
                    <a:cubicBezTo>
                      <a:pt x="47149" y="23336"/>
                      <a:pt x="50959" y="18574"/>
                      <a:pt x="50006" y="13811"/>
                    </a:cubicBezTo>
                    <a:cubicBezTo>
                      <a:pt x="49054" y="10001"/>
                      <a:pt x="44291" y="7144"/>
                      <a:pt x="40481" y="7144"/>
                    </a:cubicBezTo>
                    <a:cubicBezTo>
                      <a:pt x="31909" y="7144"/>
                      <a:pt x="27146" y="13811"/>
                      <a:pt x="22384" y="19526"/>
                    </a:cubicBezTo>
                    <a:cubicBezTo>
                      <a:pt x="18574" y="25241"/>
                      <a:pt x="13811" y="30004"/>
                      <a:pt x="10001" y="35719"/>
                    </a:cubicBezTo>
                    <a:cubicBezTo>
                      <a:pt x="8096" y="44291"/>
                      <a:pt x="7144" y="52864"/>
                      <a:pt x="7144" y="61436"/>
                    </a:cubicBezTo>
                    <a:cubicBezTo>
                      <a:pt x="7144" y="75724"/>
                      <a:pt x="9049" y="90011"/>
                      <a:pt x="16669" y="101441"/>
                    </a:cubicBezTo>
                    <a:cubicBezTo>
                      <a:pt x="25241" y="113824"/>
                      <a:pt x="38576" y="120491"/>
                      <a:pt x="53816" y="124301"/>
                    </a:cubicBezTo>
                    <a:cubicBezTo>
                      <a:pt x="56674" y="125254"/>
                      <a:pt x="59531" y="125254"/>
                      <a:pt x="62389" y="126206"/>
                    </a:cubicBezTo>
                    <a:cubicBezTo>
                      <a:pt x="82391" y="128111"/>
                      <a:pt x="103346" y="124301"/>
                      <a:pt x="120491" y="112871"/>
                    </a:cubicBezTo>
                    <a:cubicBezTo>
                      <a:pt x="134779" y="103346"/>
                      <a:pt x="146209" y="88106"/>
                      <a:pt x="149066" y="70961"/>
                    </a:cubicBezTo>
                    <a:cubicBezTo>
                      <a:pt x="139541" y="70961"/>
                      <a:pt x="134779" y="90964"/>
                      <a:pt x="124301" y="87154"/>
                    </a:cubicBezTo>
                    <a:close/>
                  </a:path>
                </a:pathLst>
              </a:custGeom>
              <a:solidFill>
                <a:srgbClr val="E1B37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25434229-AB9E-4374-9915-C63951930F5F}"/>
                  </a:ext>
                </a:extLst>
              </p:cNvPr>
              <p:cNvSpPr/>
              <p:nvPr/>
            </p:nvSpPr>
            <p:spPr>
              <a:xfrm>
                <a:off x="6653860" y="3853479"/>
                <a:ext cx="339208" cy="254406"/>
              </a:xfrm>
              <a:custGeom>
                <a:avLst/>
                <a:gdLst>
                  <a:gd name="connsiteX0" fmla="*/ 25241 w 152400"/>
                  <a:gd name="connsiteY0" fmla="*/ 26459 h 114300"/>
                  <a:gd name="connsiteX1" fmla="*/ 7144 w 152400"/>
                  <a:gd name="connsiteY1" fmla="*/ 61701 h 114300"/>
                  <a:gd name="connsiteX2" fmla="*/ 19526 w 152400"/>
                  <a:gd name="connsiteY2" fmla="*/ 45509 h 114300"/>
                  <a:gd name="connsiteX3" fmla="*/ 37624 w 152400"/>
                  <a:gd name="connsiteY3" fmla="*/ 33126 h 114300"/>
                  <a:gd name="connsiteX4" fmla="*/ 47149 w 152400"/>
                  <a:gd name="connsiteY4" fmla="*/ 39794 h 114300"/>
                  <a:gd name="connsiteX5" fmla="*/ 41434 w 152400"/>
                  <a:gd name="connsiteY5" fmla="*/ 53129 h 114300"/>
                  <a:gd name="connsiteX6" fmla="*/ 30956 w 152400"/>
                  <a:gd name="connsiteY6" fmla="*/ 77894 h 114300"/>
                  <a:gd name="connsiteX7" fmla="*/ 57626 w 152400"/>
                  <a:gd name="connsiteY7" fmla="*/ 61701 h 114300"/>
                  <a:gd name="connsiteX8" fmla="*/ 50006 w 152400"/>
                  <a:gd name="connsiteY8" fmla="*/ 91229 h 114300"/>
                  <a:gd name="connsiteX9" fmla="*/ 51911 w 152400"/>
                  <a:gd name="connsiteY9" fmla="*/ 97896 h 114300"/>
                  <a:gd name="connsiteX10" fmla="*/ 62389 w 152400"/>
                  <a:gd name="connsiteY10" fmla="*/ 95039 h 114300"/>
                  <a:gd name="connsiteX11" fmla="*/ 84296 w 152400"/>
                  <a:gd name="connsiteY11" fmla="*/ 73131 h 114300"/>
                  <a:gd name="connsiteX12" fmla="*/ 112871 w 152400"/>
                  <a:gd name="connsiteY12" fmla="*/ 62654 h 114300"/>
                  <a:gd name="connsiteX13" fmla="*/ 105251 w 152400"/>
                  <a:gd name="connsiteY13" fmla="*/ 83609 h 114300"/>
                  <a:gd name="connsiteX14" fmla="*/ 90964 w 152400"/>
                  <a:gd name="connsiteY14" fmla="*/ 105516 h 114300"/>
                  <a:gd name="connsiteX15" fmla="*/ 94774 w 152400"/>
                  <a:gd name="connsiteY15" fmla="*/ 112184 h 114300"/>
                  <a:gd name="connsiteX16" fmla="*/ 100489 w 152400"/>
                  <a:gd name="connsiteY16" fmla="*/ 111231 h 114300"/>
                  <a:gd name="connsiteX17" fmla="*/ 107156 w 152400"/>
                  <a:gd name="connsiteY17" fmla="*/ 106469 h 114300"/>
                  <a:gd name="connsiteX18" fmla="*/ 121444 w 152400"/>
                  <a:gd name="connsiteY18" fmla="*/ 113136 h 114300"/>
                  <a:gd name="connsiteX19" fmla="*/ 147161 w 152400"/>
                  <a:gd name="connsiteY19" fmla="*/ 95039 h 114300"/>
                  <a:gd name="connsiteX20" fmla="*/ 148114 w 152400"/>
                  <a:gd name="connsiteY20" fmla="*/ 87419 h 114300"/>
                  <a:gd name="connsiteX21" fmla="*/ 144304 w 152400"/>
                  <a:gd name="connsiteY21" fmla="*/ 57891 h 114300"/>
                  <a:gd name="connsiteX22" fmla="*/ 123349 w 152400"/>
                  <a:gd name="connsiteY22" fmla="*/ 23601 h 114300"/>
                  <a:gd name="connsiteX23" fmla="*/ 73819 w 152400"/>
                  <a:gd name="connsiteY23" fmla="*/ 7409 h 114300"/>
                  <a:gd name="connsiteX24" fmla="*/ 72866 w 152400"/>
                  <a:gd name="connsiteY24" fmla="*/ 7409 h 114300"/>
                  <a:gd name="connsiteX25" fmla="*/ 25241 w 152400"/>
                  <a:gd name="connsiteY25" fmla="*/ 26459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2400" h="114300">
                    <a:moveTo>
                      <a:pt x="25241" y="26459"/>
                    </a:moveTo>
                    <a:cubicBezTo>
                      <a:pt x="16669" y="35984"/>
                      <a:pt x="10954" y="48366"/>
                      <a:pt x="7144" y="61701"/>
                    </a:cubicBezTo>
                    <a:cubicBezTo>
                      <a:pt x="10954" y="55986"/>
                      <a:pt x="15716" y="51224"/>
                      <a:pt x="19526" y="45509"/>
                    </a:cubicBezTo>
                    <a:cubicBezTo>
                      <a:pt x="24289" y="39794"/>
                      <a:pt x="29051" y="33126"/>
                      <a:pt x="37624" y="33126"/>
                    </a:cubicBezTo>
                    <a:cubicBezTo>
                      <a:pt x="42386" y="33126"/>
                      <a:pt x="46196" y="35031"/>
                      <a:pt x="47149" y="39794"/>
                    </a:cubicBezTo>
                    <a:cubicBezTo>
                      <a:pt x="49054" y="45509"/>
                      <a:pt x="45244" y="49319"/>
                      <a:pt x="41434" y="53129"/>
                    </a:cubicBezTo>
                    <a:cubicBezTo>
                      <a:pt x="35719" y="59796"/>
                      <a:pt x="31909" y="68369"/>
                      <a:pt x="30956" y="77894"/>
                    </a:cubicBezTo>
                    <a:cubicBezTo>
                      <a:pt x="41434" y="80751"/>
                      <a:pt x="46196" y="58844"/>
                      <a:pt x="57626" y="61701"/>
                    </a:cubicBezTo>
                    <a:cubicBezTo>
                      <a:pt x="67151" y="79799"/>
                      <a:pt x="52864" y="81704"/>
                      <a:pt x="50006" y="91229"/>
                    </a:cubicBezTo>
                    <a:cubicBezTo>
                      <a:pt x="49054" y="93134"/>
                      <a:pt x="50006" y="95991"/>
                      <a:pt x="51911" y="97896"/>
                    </a:cubicBezTo>
                    <a:cubicBezTo>
                      <a:pt x="54769" y="100754"/>
                      <a:pt x="59531" y="97896"/>
                      <a:pt x="62389" y="95039"/>
                    </a:cubicBezTo>
                    <a:cubicBezTo>
                      <a:pt x="70009" y="88371"/>
                      <a:pt x="76676" y="79799"/>
                      <a:pt x="84296" y="73131"/>
                    </a:cubicBezTo>
                    <a:cubicBezTo>
                      <a:pt x="91916" y="66464"/>
                      <a:pt x="102394" y="61701"/>
                      <a:pt x="112871" y="62654"/>
                    </a:cubicBezTo>
                    <a:cubicBezTo>
                      <a:pt x="115729" y="70274"/>
                      <a:pt x="110966" y="77894"/>
                      <a:pt x="105251" y="83609"/>
                    </a:cubicBezTo>
                    <a:cubicBezTo>
                      <a:pt x="99536" y="90276"/>
                      <a:pt x="91916" y="95991"/>
                      <a:pt x="90964" y="105516"/>
                    </a:cubicBezTo>
                    <a:cubicBezTo>
                      <a:pt x="90964" y="108374"/>
                      <a:pt x="91916" y="111231"/>
                      <a:pt x="94774" y="112184"/>
                    </a:cubicBezTo>
                    <a:cubicBezTo>
                      <a:pt x="96679" y="113136"/>
                      <a:pt x="98584" y="112184"/>
                      <a:pt x="100489" y="111231"/>
                    </a:cubicBezTo>
                    <a:cubicBezTo>
                      <a:pt x="102394" y="109326"/>
                      <a:pt x="105251" y="108374"/>
                      <a:pt x="107156" y="106469"/>
                    </a:cubicBezTo>
                    <a:cubicBezTo>
                      <a:pt x="112871" y="102659"/>
                      <a:pt x="120491" y="106469"/>
                      <a:pt x="121444" y="113136"/>
                    </a:cubicBezTo>
                    <a:cubicBezTo>
                      <a:pt x="131921" y="115994"/>
                      <a:pt x="137636" y="96944"/>
                      <a:pt x="147161" y="95039"/>
                    </a:cubicBezTo>
                    <a:cubicBezTo>
                      <a:pt x="148114" y="92181"/>
                      <a:pt x="148114" y="89324"/>
                      <a:pt x="148114" y="87419"/>
                    </a:cubicBezTo>
                    <a:cubicBezTo>
                      <a:pt x="149066" y="76941"/>
                      <a:pt x="147161" y="67416"/>
                      <a:pt x="144304" y="57891"/>
                    </a:cubicBezTo>
                    <a:cubicBezTo>
                      <a:pt x="140494" y="44556"/>
                      <a:pt x="133826" y="32174"/>
                      <a:pt x="123349" y="23601"/>
                    </a:cubicBezTo>
                    <a:cubicBezTo>
                      <a:pt x="110014" y="11219"/>
                      <a:pt x="90964" y="9314"/>
                      <a:pt x="73819" y="7409"/>
                    </a:cubicBezTo>
                    <a:cubicBezTo>
                      <a:pt x="73819" y="7409"/>
                      <a:pt x="72866" y="7409"/>
                      <a:pt x="72866" y="7409"/>
                    </a:cubicBezTo>
                    <a:cubicBezTo>
                      <a:pt x="54769" y="5504"/>
                      <a:pt x="36671" y="14076"/>
                      <a:pt x="25241" y="26459"/>
                    </a:cubicBezTo>
                    <a:close/>
                  </a:path>
                </a:pathLst>
              </a:custGeom>
              <a:solidFill>
                <a:srgbClr val="E7CCA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BA4EA997-BBED-4829-A71C-AA3C53880722}"/>
                  </a:ext>
                </a:extLst>
              </p:cNvPr>
              <p:cNvSpPr/>
              <p:nvPr/>
            </p:nvSpPr>
            <p:spPr>
              <a:xfrm>
                <a:off x="6388548" y="1288811"/>
                <a:ext cx="593613" cy="487611"/>
              </a:xfrm>
              <a:custGeom>
                <a:avLst/>
                <a:gdLst>
                  <a:gd name="connsiteX0" fmla="*/ 217784 w 266700"/>
                  <a:gd name="connsiteY0" fmla="*/ 151924 h 219075"/>
                  <a:gd name="connsiteX1" fmla="*/ 217784 w 266700"/>
                  <a:gd name="connsiteY1" fmla="*/ 151924 h 219075"/>
                  <a:gd name="connsiteX2" fmla="*/ 193019 w 266700"/>
                  <a:gd name="connsiteY2" fmla="*/ 139541 h 219075"/>
                  <a:gd name="connsiteX3" fmla="*/ 180636 w 266700"/>
                  <a:gd name="connsiteY3" fmla="*/ 148114 h 219075"/>
                  <a:gd name="connsiteX4" fmla="*/ 170159 w 266700"/>
                  <a:gd name="connsiteY4" fmla="*/ 150019 h 219075"/>
                  <a:gd name="connsiteX5" fmla="*/ 164444 w 266700"/>
                  <a:gd name="connsiteY5" fmla="*/ 137636 h 219075"/>
                  <a:gd name="connsiteX6" fmla="*/ 191114 w 266700"/>
                  <a:gd name="connsiteY6" fmla="*/ 98584 h 219075"/>
                  <a:gd name="connsiteX7" fmla="*/ 205401 w 266700"/>
                  <a:gd name="connsiteY7" fmla="*/ 60484 h 219075"/>
                  <a:gd name="connsiteX8" fmla="*/ 153966 w 266700"/>
                  <a:gd name="connsiteY8" fmla="*/ 79534 h 219075"/>
                  <a:gd name="connsiteX9" fmla="*/ 113961 w 266700"/>
                  <a:gd name="connsiteY9" fmla="*/ 118586 h 219075"/>
                  <a:gd name="connsiteX10" fmla="*/ 94911 w 266700"/>
                  <a:gd name="connsiteY10" fmla="*/ 123349 h 219075"/>
                  <a:gd name="connsiteX11" fmla="*/ 92054 w 266700"/>
                  <a:gd name="connsiteY11" fmla="*/ 111919 h 219075"/>
                  <a:gd name="connsiteX12" fmla="*/ 106341 w 266700"/>
                  <a:gd name="connsiteY12" fmla="*/ 57626 h 219075"/>
                  <a:gd name="connsiteX13" fmla="*/ 57764 w 266700"/>
                  <a:gd name="connsiteY13" fmla="*/ 88106 h 219075"/>
                  <a:gd name="connsiteX14" fmla="*/ 76814 w 266700"/>
                  <a:gd name="connsiteY14" fmla="*/ 43339 h 219075"/>
                  <a:gd name="connsiteX15" fmla="*/ 86339 w 266700"/>
                  <a:gd name="connsiteY15" fmla="*/ 18574 h 219075"/>
                  <a:gd name="connsiteX16" fmla="*/ 68241 w 266700"/>
                  <a:gd name="connsiteY16" fmla="*/ 7144 h 219075"/>
                  <a:gd name="connsiteX17" fmla="*/ 35856 w 266700"/>
                  <a:gd name="connsiteY17" fmla="*/ 30004 h 219075"/>
                  <a:gd name="connsiteX18" fmla="*/ 12996 w 266700"/>
                  <a:gd name="connsiteY18" fmla="*/ 58579 h 219075"/>
                  <a:gd name="connsiteX19" fmla="*/ 7281 w 266700"/>
                  <a:gd name="connsiteY19" fmla="*/ 104299 h 219075"/>
                  <a:gd name="connsiteX20" fmla="*/ 24426 w 266700"/>
                  <a:gd name="connsiteY20" fmla="*/ 176689 h 219075"/>
                  <a:gd name="connsiteX21" fmla="*/ 106341 w 266700"/>
                  <a:gd name="connsiteY21" fmla="*/ 220504 h 219075"/>
                  <a:gd name="connsiteX22" fmla="*/ 211116 w 266700"/>
                  <a:gd name="connsiteY22" fmla="*/ 196691 h 219075"/>
                  <a:gd name="connsiteX23" fmla="*/ 263504 w 266700"/>
                  <a:gd name="connsiteY23" fmla="*/ 120491 h 219075"/>
                  <a:gd name="connsiteX24" fmla="*/ 217784 w 266700"/>
                  <a:gd name="connsiteY24" fmla="*/ 15192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00" h="219075">
                    <a:moveTo>
                      <a:pt x="217784" y="151924"/>
                    </a:moveTo>
                    <a:lnTo>
                      <a:pt x="217784" y="151924"/>
                    </a:lnTo>
                    <a:cubicBezTo>
                      <a:pt x="216832" y="139541"/>
                      <a:pt x="202544" y="132874"/>
                      <a:pt x="193019" y="139541"/>
                    </a:cubicBezTo>
                    <a:cubicBezTo>
                      <a:pt x="189209" y="142399"/>
                      <a:pt x="184446" y="145256"/>
                      <a:pt x="180636" y="148114"/>
                    </a:cubicBezTo>
                    <a:cubicBezTo>
                      <a:pt x="177779" y="150019"/>
                      <a:pt x="174921" y="151924"/>
                      <a:pt x="170159" y="150019"/>
                    </a:cubicBezTo>
                    <a:cubicBezTo>
                      <a:pt x="165396" y="148114"/>
                      <a:pt x="163491" y="142399"/>
                      <a:pt x="164444" y="137636"/>
                    </a:cubicBezTo>
                    <a:cubicBezTo>
                      <a:pt x="166349" y="121444"/>
                      <a:pt x="179684" y="110014"/>
                      <a:pt x="191114" y="98584"/>
                    </a:cubicBezTo>
                    <a:cubicBezTo>
                      <a:pt x="200639" y="88106"/>
                      <a:pt x="209211" y="73819"/>
                      <a:pt x="205401" y="60484"/>
                    </a:cubicBezTo>
                    <a:cubicBezTo>
                      <a:pt x="187304" y="58579"/>
                      <a:pt x="169207" y="67151"/>
                      <a:pt x="153966" y="79534"/>
                    </a:cubicBezTo>
                    <a:cubicBezTo>
                      <a:pt x="139679" y="90964"/>
                      <a:pt x="128249" y="106204"/>
                      <a:pt x="113961" y="118586"/>
                    </a:cubicBezTo>
                    <a:cubicBezTo>
                      <a:pt x="109199" y="123349"/>
                      <a:pt x="100626" y="128111"/>
                      <a:pt x="94911" y="123349"/>
                    </a:cubicBezTo>
                    <a:cubicBezTo>
                      <a:pt x="91101" y="120491"/>
                      <a:pt x="90149" y="115729"/>
                      <a:pt x="92054" y="111919"/>
                    </a:cubicBezTo>
                    <a:cubicBezTo>
                      <a:pt x="96816" y="94774"/>
                      <a:pt x="123486" y="90964"/>
                      <a:pt x="106341" y="57626"/>
                    </a:cubicBezTo>
                    <a:cubicBezTo>
                      <a:pt x="86339" y="53816"/>
                      <a:pt x="77766" y="93821"/>
                      <a:pt x="57764" y="88106"/>
                    </a:cubicBezTo>
                    <a:cubicBezTo>
                      <a:pt x="60621" y="71914"/>
                      <a:pt x="67289" y="56674"/>
                      <a:pt x="76814" y="43339"/>
                    </a:cubicBezTo>
                    <a:cubicBezTo>
                      <a:pt x="82529" y="35719"/>
                      <a:pt x="90149" y="28099"/>
                      <a:pt x="86339" y="18574"/>
                    </a:cubicBezTo>
                    <a:cubicBezTo>
                      <a:pt x="84434" y="10954"/>
                      <a:pt x="76814" y="7144"/>
                      <a:pt x="68241" y="7144"/>
                    </a:cubicBezTo>
                    <a:cubicBezTo>
                      <a:pt x="53954" y="8096"/>
                      <a:pt x="44429" y="19526"/>
                      <a:pt x="35856" y="30004"/>
                    </a:cubicBezTo>
                    <a:cubicBezTo>
                      <a:pt x="28236" y="39529"/>
                      <a:pt x="20616" y="49054"/>
                      <a:pt x="12996" y="58579"/>
                    </a:cubicBezTo>
                    <a:cubicBezTo>
                      <a:pt x="9186" y="73819"/>
                      <a:pt x="7281" y="89059"/>
                      <a:pt x="7281" y="104299"/>
                    </a:cubicBezTo>
                    <a:cubicBezTo>
                      <a:pt x="6329" y="129064"/>
                      <a:pt x="10139" y="155734"/>
                      <a:pt x="24426" y="176689"/>
                    </a:cubicBezTo>
                    <a:cubicBezTo>
                      <a:pt x="42524" y="203359"/>
                      <a:pt x="74909" y="216694"/>
                      <a:pt x="106341" y="220504"/>
                    </a:cubicBezTo>
                    <a:cubicBezTo>
                      <a:pt x="142536" y="224314"/>
                      <a:pt x="180636" y="216694"/>
                      <a:pt x="211116" y="196691"/>
                    </a:cubicBezTo>
                    <a:cubicBezTo>
                      <a:pt x="236834" y="178594"/>
                      <a:pt x="256836" y="150971"/>
                      <a:pt x="263504" y="120491"/>
                    </a:cubicBezTo>
                    <a:cubicBezTo>
                      <a:pt x="246359" y="122396"/>
                      <a:pt x="236834" y="157639"/>
                      <a:pt x="217784" y="151924"/>
                    </a:cubicBezTo>
                    <a:close/>
                  </a:path>
                </a:pathLst>
              </a:custGeom>
              <a:solidFill>
                <a:srgbClr val="E1B37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>
                <a:extLst>
                  <a:ext uri="{FF2B5EF4-FFF2-40B4-BE49-F238E27FC236}">
                    <a16:creationId xmlns:a16="http://schemas.microsoft.com/office/drawing/2014/main" id="{79CF0899-0258-4858-A900-914292FA687C}"/>
                  </a:ext>
                </a:extLst>
              </p:cNvPr>
              <p:cNvSpPr/>
              <p:nvPr/>
            </p:nvSpPr>
            <p:spPr>
              <a:xfrm>
                <a:off x="6403694" y="1181887"/>
                <a:ext cx="593613" cy="445210"/>
              </a:xfrm>
              <a:custGeom>
                <a:avLst/>
                <a:gdLst>
                  <a:gd name="connsiteX0" fmla="*/ 39529 w 266700"/>
                  <a:gd name="connsiteY0" fmla="*/ 42800 h 200025"/>
                  <a:gd name="connsiteX1" fmla="*/ 7144 w 266700"/>
                  <a:gd name="connsiteY1" fmla="*/ 106618 h 200025"/>
                  <a:gd name="connsiteX2" fmla="*/ 30004 w 266700"/>
                  <a:gd name="connsiteY2" fmla="*/ 78043 h 200025"/>
                  <a:gd name="connsiteX3" fmla="*/ 62389 w 266700"/>
                  <a:gd name="connsiteY3" fmla="*/ 55183 h 200025"/>
                  <a:gd name="connsiteX4" fmla="*/ 80486 w 266700"/>
                  <a:gd name="connsiteY4" fmla="*/ 66613 h 200025"/>
                  <a:gd name="connsiteX5" fmla="*/ 70961 w 266700"/>
                  <a:gd name="connsiteY5" fmla="*/ 91378 h 200025"/>
                  <a:gd name="connsiteX6" fmla="*/ 51911 w 266700"/>
                  <a:gd name="connsiteY6" fmla="*/ 136145 h 200025"/>
                  <a:gd name="connsiteX7" fmla="*/ 100489 w 266700"/>
                  <a:gd name="connsiteY7" fmla="*/ 105665 h 200025"/>
                  <a:gd name="connsiteX8" fmla="*/ 86201 w 266700"/>
                  <a:gd name="connsiteY8" fmla="*/ 159958 h 200025"/>
                  <a:gd name="connsiteX9" fmla="*/ 89059 w 266700"/>
                  <a:gd name="connsiteY9" fmla="*/ 171388 h 200025"/>
                  <a:gd name="connsiteX10" fmla="*/ 108109 w 266700"/>
                  <a:gd name="connsiteY10" fmla="*/ 166625 h 200025"/>
                  <a:gd name="connsiteX11" fmla="*/ 148114 w 266700"/>
                  <a:gd name="connsiteY11" fmla="*/ 127573 h 200025"/>
                  <a:gd name="connsiteX12" fmla="*/ 199549 w 266700"/>
                  <a:gd name="connsiteY12" fmla="*/ 108523 h 200025"/>
                  <a:gd name="connsiteX13" fmla="*/ 185261 w 266700"/>
                  <a:gd name="connsiteY13" fmla="*/ 146623 h 200025"/>
                  <a:gd name="connsiteX14" fmla="*/ 158591 w 266700"/>
                  <a:gd name="connsiteY14" fmla="*/ 185675 h 200025"/>
                  <a:gd name="connsiteX15" fmla="*/ 164306 w 266700"/>
                  <a:gd name="connsiteY15" fmla="*/ 198058 h 200025"/>
                  <a:gd name="connsiteX16" fmla="*/ 174784 w 266700"/>
                  <a:gd name="connsiteY16" fmla="*/ 196153 h 200025"/>
                  <a:gd name="connsiteX17" fmla="*/ 187166 w 266700"/>
                  <a:gd name="connsiteY17" fmla="*/ 187580 h 200025"/>
                  <a:gd name="connsiteX18" fmla="*/ 211931 w 266700"/>
                  <a:gd name="connsiteY18" fmla="*/ 199963 h 200025"/>
                  <a:gd name="connsiteX19" fmla="*/ 211931 w 266700"/>
                  <a:gd name="connsiteY19" fmla="*/ 199963 h 200025"/>
                  <a:gd name="connsiteX20" fmla="*/ 258604 w 266700"/>
                  <a:gd name="connsiteY20" fmla="*/ 167578 h 200025"/>
                  <a:gd name="connsiteX21" fmla="*/ 258604 w 266700"/>
                  <a:gd name="connsiteY21" fmla="*/ 166625 h 200025"/>
                  <a:gd name="connsiteX22" fmla="*/ 260509 w 266700"/>
                  <a:gd name="connsiteY22" fmla="*/ 153290 h 200025"/>
                  <a:gd name="connsiteX23" fmla="*/ 252889 w 266700"/>
                  <a:gd name="connsiteY23" fmla="*/ 98998 h 200025"/>
                  <a:gd name="connsiteX24" fmla="*/ 215741 w 266700"/>
                  <a:gd name="connsiteY24" fmla="*/ 37085 h 200025"/>
                  <a:gd name="connsiteX25" fmla="*/ 126206 w 266700"/>
                  <a:gd name="connsiteY25" fmla="*/ 7558 h 200025"/>
                  <a:gd name="connsiteX26" fmla="*/ 68104 w 266700"/>
                  <a:gd name="connsiteY26" fmla="*/ 19940 h 200025"/>
                  <a:gd name="connsiteX27" fmla="*/ 39529 w 266700"/>
                  <a:gd name="connsiteY27" fmla="*/ 42800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66700" h="200025">
                    <a:moveTo>
                      <a:pt x="39529" y="42800"/>
                    </a:moveTo>
                    <a:cubicBezTo>
                      <a:pt x="23336" y="60898"/>
                      <a:pt x="12859" y="82805"/>
                      <a:pt x="7144" y="106618"/>
                    </a:cubicBezTo>
                    <a:cubicBezTo>
                      <a:pt x="14764" y="97093"/>
                      <a:pt x="22384" y="87568"/>
                      <a:pt x="30004" y="78043"/>
                    </a:cubicBezTo>
                    <a:cubicBezTo>
                      <a:pt x="38576" y="67565"/>
                      <a:pt x="47149" y="56135"/>
                      <a:pt x="62389" y="55183"/>
                    </a:cubicBezTo>
                    <a:cubicBezTo>
                      <a:pt x="70009" y="55183"/>
                      <a:pt x="77629" y="58993"/>
                      <a:pt x="80486" y="66613"/>
                    </a:cubicBezTo>
                    <a:cubicBezTo>
                      <a:pt x="83344" y="76138"/>
                      <a:pt x="76676" y="83758"/>
                      <a:pt x="70961" y="91378"/>
                    </a:cubicBezTo>
                    <a:cubicBezTo>
                      <a:pt x="60484" y="104713"/>
                      <a:pt x="53816" y="119953"/>
                      <a:pt x="51911" y="136145"/>
                    </a:cubicBezTo>
                    <a:cubicBezTo>
                      <a:pt x="70961" y="141860"/>
                      <a:pt x="80486" y="101855"/>
                      <a:pt x="100489" y="105665"/>
                    </a:cubicBezTo>
                    <a:cubicBezTo>
                      <a:pt x="117634" y="138050"/>
                      <a:pt x="90964" y="141860"/>
                      <a:pt x="86201" y="159958"/>
                    </a:cubicBezTo>
                    <a:cubicBezTo>
                      <a:pt x="85249" y="163768"/>
                      <a:pt x="86201" y="168530"/>
                      <a:pt x="89059" y="171388"/>
                    </a:cubicBezTo>
                    <a:cubicBezTo>
                      <a:pt x="94774" y="176150"/>
                      <a:pt x="102394" y="171388"/>
                      <a:pt x="108109" y="166625"/>
                    </a:cubicBezTo>
                    <a:cubicBezTo>
                      <a:pt x="121444" y="154243"/>
                      <a:pt x="132874" y="139003"/>
                      <a:pt x="148114" y="127573"/>
                    </a:cubicBezTo>
                    <a:cubicBezTo>
                      <a:pt x="162401" y="116143"/>
                      <a:pt x="180499" y="107570"/>
                      <a:pt x="199549" y="108523"/>
                    </a:cubicBezTo>
                    <a:cubicBezTo>
                      <a:pt x="204311" y="121858"/>
                      <a:pt x="195739" y="136145"/>
                      <a:pt x="185261" y="146623"/>
                    </a:cubicBezTo>
                    <a:cubicBezTo>
                      <a:pt x="173831" y="158053"/>
                      <a:pt x="160496" y="169483"/>
                      <a:pt x="158591" y="185675"/>
                    </a:cubicBezTo>
                    <a:cubicBezTo>
                      <a:pt x="157639" y="190438"/>
                      <a:pt x="160496" y="195200"/>
                      <a:pt x="164306" y="198058"/>
                    </a:cubicBezTo>
                    <a:cubicBezTo>
                      <a:pt x="168116" y="199963"/>
                      <a:pt x="171926" y="198058"/>
                      <a:pt x="174784" y="196153"/>
                    </a:cubicBezTo>
                    <a:cubicBezTo>
                      <a:pt x="178594" y="193295"/>
                      <a:pt x="183356" y="190438"/>
                      <a:pt x="187166" y="187580"/>
                    </a:cubicBezTo>
                    <a:cubicBezTo>
                      <a:pt x="197644" y="180913"/>
                      <a:pt x="211931" y="187580"/>
                      <a:pt x="211931" y="199963"/>
                    </a:cubicBezTo>
                    <a:lnTo>
                      <a:pt x="211931" y="199963"/>
                    </a:lnTo>
                    <a:cubicBezTo>
                      <a:pt x="230981" y="205678"/>
                      <a:pt x="240506" y="170435"/>
                      <a:pt x="258604" y="167578"/>
                    </a:cubicBezTo>
                    <a:cubicBezTo>
                      <a:pt x="258604" y="167578"/>
                      <a:pt x="258604" y="166625"/>
                      <a:pt x="258604" y="166625"/>
                    </a:cubicBezTo>
                    <a:cubicBezTo>
                      <a:pt x="259556" y="161863"/>
                      <a:pt x="260509" y="158053"/>
                      <a:pt x="260509" y="153290"/>
                    </a:cubicBezTo>
                    <a:cubicBezTo>
                      <a:pt x="261461" y="135193"/>
                      <a:pt x="258604" y="117095"/>
                      <a:pt x="252889" y="98998"/>
                    </a:cubicBezTo>
                    <a:cubicBezTo>
                      <a:pt x="245269" y="75185"/>
                      <a:pt x="233839" y="53278"/>
                      <a:pt x="215741" y="37085"/>
                    </a:cubicBezTo>
                    <a:cubicBezTo>
                      <a:pt x="190976" y="15178"/>
                      <a:pt x="157639" y="11368"/>
                      <a:pt x="126206" y="7558"/>
                    </a:cubicBezTo>
                    <a:cubicBezTo>
                      <a:pt x="106204" y="5653"/>
                      <a:pt x="85249" y="10415"/>
                      <a:pt x="68104" y="19940"/>
                    </a:cubicBezTo>
                    <a:cubicBezTo>
                      <a:pt x="56674" y="26608"/>
                      <a:pt x="47149" y="34228"/>
                      <a:pt x="39529" y="42800"/>
                    </a:cubicBezTo>
                    <a:close/>
                  </a:path>
                </a:pathLst>
              </a:custGeom>
              <a:solidFill>
                <a:srgbClr val="E7CCA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43D9CB96-55E8-46A6-91CE-168C8F02E2DA}"/>
                  </a:ext>
                </a:extLst>
              </p:cNvPr>
              <p:cNvSpPr/>
              <p:nvPr/>
            </p:nvSpPr>
            <p:spPr>
              <a:xfrm>
                <a:off x="2597905" y="3572103"/>
                <a:ext cx="636014" cy="530012"/>
              </a:xfrm>
              <a:custGeom>
                <a:avLst/>
                <a:gdLst>
                  <a:gd name="connsiteX0" fmla="*/ 281601 w 285750"/>
                  <a:gd name="connsiteY0" fmla="*/ 128111 h 238125"/>
                  <a:gd name="connsiteX1" fmla="*/ 231118 w 285750"/>
                  <a:gd name="connsiteY1" fmla="*/ 162401 h 238125"/>
                  <a:gd name="connsiteX2" fmla="*/ 204448 w 285750"/>
                  <a:gd name="connsiteY2" fmla="*/ 149066 h 238125"/>
                  <a:gd name="connsiteX3" fmla="*/ 191113 w 285750"/>
                  <a:gd name="connsiteY3" fmla="*/ 158591 h 238125"/>
                  <a:gd name="connsiteX4" fmla="*/ 180636 w 285750"/>
                  <a:gd name="connsiteY4" fmla="*/ 160496 h 238125"/>
                  <a:gd name="connsiteX5" fmla="*/ 173968 w 285750"/>
                  <a:gd name="connsiteY5" fmla="*/ 147161 h 238125"/>
                  <a:gd name="connsiteX6" fmla="*/ 202543 w 285750"/>
                  <a:gd name="connsiteY6" fmla="*/ 105251 h 238125"/>
                  <a:gd name="connsiteX7" fmla="*/ 217783 w 285750"/>
                  <a:gd name="connsiteY7" fmla="*/ 64294 h 238125"/>
                  <a:gd name="connsiteX8" fmla="*/ 162538 w 285750"/>
                  <a:gd name="connsiteY8" fmla="*/ 84296 h 238125"/>
                  <a:gd name="connsiteX9" fmla="*/ 119676 w 285750"/>
                  <a:gd name="connsiteY9" fmla="*/ 126206 h 238125"/>
                  <a:gd name="connsiteX10" fmla="*/ 99673 w 285750"/>
                  <a:gd name="connsiteY10" fmla="*/ 131921 h 238125"/>
                  <a:gd name="connsiteX11" fmla="*/ 95863 w 285750"/>
                  <a:gd name="connsiteY11" fmla="*/ 119539 h 238125"/>
                  <a:gd name="connsiteX12" fmla="*/ 111103 w 285750"/>
                  <a:gd name="connsiteY12" fmla="*/ 61436 h 238125"/>
                  <a:gd name="connsiteX13" fmla="*/ 59668 w 285750"/>
                  <a:gd name="connsiteY13" fmla="*/ 93821 h 238125"/>
                  <a:gd name="connsiteX14" fmla="*/ 80623 w 285750"/>
                  <a:gd name="connsiteY14" fmla="*/ 46196 h 238125"/>
                  <a:gd name="connsiteX15" fmla="*/ 91101 w 285750"/>
                  <a:gd name="connsiteY15" fmla="*/ 19526 h 238125"/>
                  <a:gd name="connsiteX16" fmla="*/ 72051 w 285750"/>
                  <a:gd name="connsiteY16" fmla="*/ 7144 h 238125"/>
                  <a:gd name="connsiteX17" fmla="*/ 37761 w 285750"/>
                  <a:gd name="connsiteY17" fmla="*/ 31909 h 238125"/>
                  <a:gd name="connsiteX18" fmla="*/ 13948 w 285750"/>
                  <a:gd name="connsiteY18" fmla="*/ 63341 h 238125"/>
                  <a:gd name="connsiteX19" fmla="*/ 7281 w 285750"/>
                  <a:gd name="connsiteY19" fmla="*/ 112871 h 238125"/>
                  <a:gd name="connsiteX20" fmla="*/ 25378 w 285750"/>
                  <a:gd name="connsiteY20" fmla="*/ 190024 h 238125"/>
                  <a:gd name="connsiteX21" fmla="*/ 113008 w 285750"/>
                  <a:gd name="connsiteY21" fmla="*/ 236696 h 238125"/>
                  <a:gd name="connsiteX22" fmla="*/ 225403 w 285750"/>
                  <a:gd name="connsiteY22" fmla="*/ 210979 h 238125"/>
                  <a:gd name="connsiteX23" fmla="*/ 228261 w 285750"/>
                  <a:gd name="connsiteY23" fmla="*/ 209074 h 238125"/>
                  <a:gd name="connsiteX24" fmla="*/ 281601 w 285750"/>
                  <a:gd name="connsiteY24" fmla="*/ 128111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85750" h="238125">
                    <a:moveTo>
                      <a:pt x="281601" y="128111"/>
                    </a:moveTo>
                    <a:cubicBezTo>
                      <a:pt x="262551" y="130969"/>
                      <a:pt x="252073" y="169069"/>
                      <a:pt x="231118" y="162401"/>
                    </a:cubicBezTo>
                    <a:cubicBezTo>
                      <a:pt x="230166" y="149066"/>
                      <a:pt x="214926" y="141446"/>
                      <a:pt x="204448" y="149066"/>
                    </a:cubicBezTo>
                    <a:cubicBezTo>
                      <a:pt x="199686" y="151924"/>
                      <a:pt x="194923" y="155734"/>
                      <a:pt x="191113" y="158591"/>
                    </a:cubicBezTo>
                    <a:cubicBezTo>
                      <a:pt x="188256" y="160496"/>
                      <a:pt x="184446" y="162401"/>
                      <a:pt x="180636" y="160496"/>
                    </a:cubicBezTo>
                    <a:cubicBezTo>
                      <a:pt x="175873" y="157639"/>
                      <a:pt x="173016" y="152876"/>
                      <a:pt x="173968" y="147161"/>
                    </a:cubicBezTo>
                    <a:cubicBezTo>
                      <a:pt x="175873" y="129064"/>
                      <a:pt x="191113" y="117634"/>
                      <a:pt x="202543" y="105251"/>
                    </a:cubicBezTo>
                    <a:cubicBezTo>
                      <a:pt x="213021" y="93821"/>
                      <a:pt x="222546" y="78581"/>
                      <a:pt x="217783" y="64294"/>
                    </a:cubicBezTo>
                    <a:cubicBezTo>
                      <a:pt x="197781" y="62389"/>
                      <a:pt x="178731" y="71914"/>
                      <a:pt x="162538" y="84296"/>
                    </a:cubicBezTo>
                    <a:cubicBezTo>
                      <a:pt x="147298" y="96679"/>
                      <a:pt x="133963" y="112871"/>
                      <a:pt x="119676" y="126206"/>
                    </a:cubicBezTo>
                    <a:cubicBezTo>
                      <a:pt x="113961" y="131921"/>
                      <a:pt x="105388" y="136684"/>
                      <a:pt x="99673" y="131921"/>
                    </a:cubicBezTo>
                    <a:cubicBezTo>
                      <a:pt x="95863" y="129064"/>
                      <a:pt x="94911" y="123349"/>
                      <a:pt x="95863" y="119539"/>
                    </a:cubicBezTo>
                    <a:cubicBezTo>
                      <a:pt x="101578" y="100489"/>
                      <a:pt x="130153" y="96679"/>
                      <a:pt x="111103" y="61436"/>
                    </a:cubicBezTo>
                    <a:cubicBezTo>
                      <a:pt x="90148" y="56674"/>
                      <a:pt x="79671" y="100489"/>
                      <a:pt x="59668" y="93821"/>
                    </a:cubicBezTo>
                    <a:cubicBezTo>
                      <a:pt x="62526" y="76676"/>
                      <a:pt x="70146" y="59531"/>
                      <a:pt x="80623" y="46196"/>
                    </a:cubicBezTo>
                    <a:cubicBezTo>
                      <a:pt x="86338" y="38576"/>
                      <a:pt x="94911" y="30004"/>
                      <a:pt x="91101" y="19526"/>
                    </a:cubicBezTo>
                    <a:cubicBezTo>
                      <a:pt x="88243" y="11906"/>
                      <a:pt x="80623" y="7144"/>
                      <a:pt x="72051" y="7144"/>
                    </a:cubicBezTo>
                    <a:cubicBezTo>
                      <a:pt x="55858" y="8096"/>
                      <a:pt x="46333" y="20479"/>
                      <a:pt x="37761" y="31909"/>
                    </a:cubicBezTo>
                    <a:cubicBezTo>
                      <a:pt x="30141" y="42386"/>
                      <a:pt x="21568" y="52864"/>
                      <a:pt x="13948" y="63341"/>
                    </a:cubicBezTo>
                    <a:cubicBezTo>
                      <a:pt x="10138" y="79534"/>
                      <a:pt x="8233" y="96679"/>
                      <a:pt x="7281" y="112871"/>
                    </a:cubicBezTo>
                    <a:cubicBezTo>
                      <a:pt x="6328" y="139541"/>
                      <a:pt x="10138" y="168116"/>
                      <a:pt x="25378" y="190024"/>
                    </a:cubicBezTo>
                    <a:cubicBezTo>
                      <a:pt x="44428" y="218599"/>
                      <a:pt x="79671" y="232886"/>
                      <a:pt x="113008" y="236696"/>
                    </a:cubicBezTo>
                    <a:cubicBezTo>
                      <a:pt x="152061" y="241459"/>
                      <a:pt x="193018" y="232886"/>
                      <a:pt x="225403" y="210979"/>
                    </a:cubicBezTo>
                    <a:cubicBezTo>
                      <a:pt x="226356" y="210026"/>
                      <a:pt x="227308" y="210026"/>
                      <a:pt x="228261" y="209074"/>
                    </a:cubicBezTo>
                    <a:cubicBezTo>
                      <a:pt x="254931" y="189071"/>
                      <a:pt x="274933" y="160496"/>
                      <a:pt x="281601" y="128111"/>
                    </a:cubicBezTo>
                    <a:close/>
                  </a:path>
                </a:pathLst>
              </a:custGeom>
              <a:solidFill>
                <a:srgbClr val="E1B37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2E3281F8-01C5-4B22-8484-92611FD69594}"/>
                  </a:ext>
                </a:extLst>
              </p:cNvPr>
              <p:cNvSpPr/>
              <p:nvPr/>
            </p:nvSpPr>
            <p:spPr>
              <a:xfrm>
                <a:off x="2606690" y="3458507"/>
                <a:ext cx="636014" cy="487611"/>
              </a:xfrm>
              <a:custGeom>
                <a:avLst/>
                <a:gdLst>
                  <a:gd name="connsiteX0" fmla="*/ 68104 w 285750"/>
                  <a:gd name="connsiteY0" fmla="*/ 58181 h 219075"/>
                  <a:gd name="connsiteX1" fmla="*/ 87154 w 285750"/>
                  <a:gd name="connsiteY1" fmla="*/ 70563 h 219075"/>
                  <a:gd name="connsiteX2" fmla="*/ 76676 w 285750"/>
                  <a:gd name="connsiteY2" fmla="*/ 97233 h 219075"/>
                  <a:gd name="connsiteX3" fmla="*/ 55721 w 285750"/>
                  <a:gd name="connsiteY3" fmla="*/ 144858 h 219075"/>
                  <a:gd name="connsiteX4" fmla="*/ 107156 w 285750"/>
                  <a:gd name="connsiteY4" fmla="*/ 112473 h 219075"/>
                  <a:gd name="connsiteX5" fmla="*/ 91916 w 285750"/>
                  <a:gd name="connsiteY5" fmla="*/ 170576 h 219075"/>
                  <a:gd name="connsiteX6" fmla="*/ 95726 w 285750"/>
                  <a:gd name="connsiteY6" fmla="*/ 182958 h 219075"/>
                  <a:gd name="connsiteX7" fmla="*/ 115729 w 285750"/>
                  <a:gd name="connsiteY7" fmla="*/ 177243 h 219075"/>
                  <a:gd name="connsiteX8" fmla="*/ 158591 w 285750"/>
                  <a:gd name="connsiteY8" fmla="*/ 135333 h 219075"/>
                  <a:gd name="connsiteX9" fmla="*/ 213836 w 285750"/>
                  <a:gd name="connsiteY9" fmla="*/ 115331 h 219075"/>
                  <a:gd name="connsiteX10" fmla="*/ 198596 w 285750"/>
                  <a:gd name="connsiteY10" fmla="*/ 156288 h 219075"/>
                  <a:gd name="connsiteX11" fmla="*/ 170021 w 285750"/>
                  <a:gd name="connsiteY11" fmla="*/ 198198 h 219075"/>
                  <a:gd name="connsiteX12" fmla="*/ 176689 w 285750"/>
                  <a:gd name="connsiteY12" fmla="*/ 211533 h 219075"/>
                  <a:gd name="connsiteX13" fmla="*/ 187166 w 285750"/>
                  <a:gd name="connsiteY13" fmla="*/ 209628 h 219075"/>
                  <a:gd name="connsiteX14" fmla="*/ 200501 w 285750"/>
                  <a:gd name="connsiteY14" fmla="*/ 200103 h 219075"/>
                  <a:gd name="connsiteX15" fmla="*/ 227171 w 285750"/>
                  <a:gd name="connsiteY15" fmla="*/ 213438 h 219075"/>
                  <a:gd name="connsiteX16" fmla="*/ 277654 w 285750"/>
                  <a:gd name="connsiteY16" fmla="*/ 179148 h 219075"/>
                  <a:gd name="connsiteX17" fmla="*/ 279559 w 285750"/>
                  <a:gd name="connsiteY17" fmla="*/ 163908 h 219075"/>
                  <a:gd name="connsiteX18" fmla="*/ 271939 w 285750"/>
                  <a:gd name="connsiteY18" fmla="*/ 105806 h 219075"/>
                  <a:gd name="connsiteX19" fmla="*/ 231934 w 285750"/>
                  <a:gd name="connsiteY19" fmla="*/ 39131 h 219075"/>
                  <a:gd name="connsiteX20" fmla="*/ 201454 w 285750"/>
                  <a:gd name="connsiteY20" fmla="*/ 21033 h 219075"/>
                  <a:gd name="connsiteX21" fmla="*/ 170021 w 285750"/>
                  <a:gd name="connsiteY21" fmla="*/ 12461 h 219075"/>
                  <a:gd name="connsiteX22" fmla="*/ 135731 w 285750"/>
                  <a:gd name="connsiteY22" fmla="*/ 7698 h 219075"/>
                  <a:gd name="connsiteX23" fmla="*/ 42386 w 285750"/>
                  <a:gd name="connsiteY23" fmla="*/ 44846 h 219075"/>
                  <a:gd name="connsiteX24" fmla="*/ 30004 w 285750"/>
                  <a:gd name="connsiteY24" fmla="*/ 60086 h 219075"/>
                  <a:gd name="connsiteX25" fmla="*/ 7144 w 285750"/>
                  <a:gd name="connsiteY25" fmla="*/ 113426 h 219075"/>
                  <a:gd name="connsiteX26" fmla="*/ 30956 w 285750"/>
                  <a:gd name="connsiteY26" fmla="*/ 81993 h 219075"/>
                  <a:gd name="connsiteX27" fmla="*/ 68104 w 285750"/>
                  <a:gd name="connsiteY27" fmla="*/ 58181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85750" h="219075">
                    <a:moveTo>
                      <a:pt x="68104" y="58181"/>
                    </a:moveTo>
                    <a:cubicBezTo>
                      <a:pt x="76676" y="58181"/>
                      <a:pt x="84296" y="62943"/>
                      <a:pt x="87154" y="70563"/>
                    </a:cubicBezTo>
                    <a:cubicBezTo>
                      <a:pt x="90011" y="81041"/>
                      <a:pt x="82391" y="89613"/>
                      <a:pt x="76676" y="97233"/>
                    </a:cubicBezTo>
                    <a:cubicBezTo>
                      <a:pt x="66199" y="111521"/>
                      <a:pt x="58579" y="127713"/>
                      <a:pt x="55721" y="144858"/>
                    </a:cubicBezTo>
                    <a:cubicBezTo>
                      <a:pt x="76676" y="151526"/>
                      <a:pt x="86201" y="107711"/>
                      <a:pt x="107156" y="112473"/>
                    </a:cubicBezTo>
                    <a:cubicBezTo>
                      <a:pt x="126206" y="147716"/>
                      <a:pt x="97631" y="151526"/>
                      <a:pt x="91916" y="170576"/>
                    </a:cubicBezTo>
                    <a:cubicBezTo>
                      <a:pt x="90964" y="175338"/>
                      <a:pt x="91916" y="180101"/>
                      <a:pt x="95726" y="182958"/>
                    </a:cubicBezTo>
                    <a:cubicBezTo>
                      <a:pt x="102394" y="188673"/>
                      <a:pt x="110014" y="182958"/>
                      <a:pt x="115729" y="177243"/>
                    </a:cubicBezTo>
                    <a:cubicBezTo>
                      <a:pt x="130016" y="163908"/>
                      <a:pt x="142399" y="147716"/>
                      <a:pt x="158591" y="135333"/>
                    </a:cubicBezTo>
                    <a:cubicBezTo>
                      <a:pt x="173831" y="122951"/>
                      <a:pt x="193834" y="113426"/>
                      <a:pt x="213836" y="115331"/>
                    </a:cubicBezTo>
                    <a:cubicBezTo>
                      <a:pt x="218599" y="129618"/>
                      <a:pt x="209074" y="145811"/>
                      <a:pt x="198596" y="156288"/>
                    </a:cubicBezTo>
                    <a:cubicBezTo>
                      <a:pt x="187166" y="168671"/>
                      <a:pt x="171926" y="180101"/>
                      <a:pt x="170021" y="198198"/>
                    </a:cubicBezTo>
                    <a:cubicBezTo>
                      <a:pt x="169069" y="202961"/>
                      <a:pt x="171926" y="208676"/>
                      <a:pt x="176689" y="211533"/>
                    </a:cubicBezTo>
                    <a:cubicBezTo>
                      <a:pt x="181451" y="213438"/>
                      <a:pt x="184309" y="211533"/>
                      <a:pt x="187166" y="209628"/>
                    </a:cubicBezTo>
                    <a:cubicBezTo>
                      <a:pt x="191929" y="206771"/>
                      <a:pt x="196691" y="202961"/>
                      <a:pt x="200501" y="200103"/>
                    </a:cubicBezTo>
                    <a:cubicBezTo>
                      <a:pt x="211931" y="192483"/>
                      <a:pt x="226219" y="200103"/>
                      <a:pt x="227171" y="213438"/>
                    </a:cubicBezTo>
                    <a:cubicBezTo>
                      <a:pt x="247174" y="219153"/>
                      <a:pt x="257651" y="182006"/>
                      <a:pt x="277654" y="179148"/>
                    </a:cubicBezTo>
                    <a:cubicBezTo>
                      <a:pt x="278606" y="174386"/>
                      <a:pt x="279559" y="168671"/>
                      <a:pt x="279559" y="163908"/>
                    </a:cubicBezTo>
                    <a:cubicBezTo>
                      <a:pt x="281464" y="143906"/>
                      <a:pt x="277654" y="124856"/>
                      <a:pt x="271939" y="105806"/>
                    </a:cubicBezTo>
                    <a:cubicBezTo>
                      <a:pt x="264319" y="81041"/>
                      <a:pt x="250984" y="56276"/>
                      <a:pt x="231934" y="39131"/>
                    </a:cubicBezTo>
                    <a:cubicBezTo>
                      <a:pt x="223361" y="30558"/>
                      <a:pt x="212884" y="24843"/>
                      <a:pt x="201454" y="21033"/>
                    </a:cubicBezTo>
                    <a:cubicBezTo>
                      <a:pt x="190976" y="17223"/>
                      <a:pt x="180499" y="14366"/>
                      <a:pt x="170021" y="12461"/>
                    </a:cubicBezTo>
                    <a:cubicBezTo>
                      <a:pt x="158591" y="10556"/>
                      <a:pt x="147161" y="9603"/>
                      <a:pt x="135731" y="7698"/>
                    </a:cubicBezTo>
                    <a:cubicBezTo>
                      <a:pt x="101441" y="3888"/>
                      <a:pt x="65246" y="20081"/>
                      <a:pt x="42386" y="44846"/>
                    </a:cubicBezTo>
                    <a:cubicBezTo>
                      <a:pt x="37624" y="49608"/>
                      <a:pt x="33814" y="55323"/>
                      <a:pt x="30004" y="60086"/>
                    </a:cubicBezTo>
                    <a:cubicBezTo>
                      <a:pt x="19526" y="76278"/>
                      <a:pt x="11906" y="94376"/>
                      <a:pt x="7144" y="113426"/>
                    </a:cubicBezTo>
                    <a:cubicBezTo>
                      <a:pt x="14764" y="102948"/>
                      <a:pt x="23336" y="92471"/>
                      <a:pt x="30956" y="81993"/>
                    </a:cubicBezTo>
                    <a:cubicBezTo>
                      <a:pt x="42386" y="70563"/>
                      <a:pt x="52864" y="59133"/>
                      <a:pt x="68104" y="58181"/>
                    </a:cubicBezTo>
                    <a:close/>
                  </a:path>
                </a:pathLst>
              </a:custGeom>
              <a:solidFill>
                <a:srgbClr val="E7CCA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id="{4F0A4AC0-E545-49FD-B777-41B61056414D}"/>
                  </a:ext>
                </a:extLst>
              </p:cNvPr>
              <p:cNvSpPr/>
              <p:nvPr/>
            </p:nvSpPr>
            <p:spPr>
              <a:xfrm>
                <a:off x="4556876" y="1108608"/>
                <a:ext cx="742017" cy="614814"/>
              </a:xfrm>
              <a:custGeom>
                <a:avLst/>
                <a:gdLst>
                  <a:gd name="connsiteX0" fmla="*/ 132037 w 333375"/>
                  <a:gd name="connsiteY0" fmla="*/ 272891 h 276225"/>
                  <a:gd name="connsiteX1" fmla="*/ 261577 w 333375"/>
                  <a:gd name="connsiteY1" fmla="*/ 243364 h 276225"/>
                  <a:gd name="connsiteX2" fmla="*/ 326347 w 333375"/>
                  <a:gd name="connsiteY2" fmla="*/ 148114 h 276225"/>
                  <a:gd name="connsiteX3" fmla="*/ 268244 w 333375"/>
                  <a:gd name="connsiteY3" fmla="*/ 188119 h 276225"/>
                  <a:gd name="connsiteX4" fmla="*/ 268244 w 333375"/>
                  <a:gd name="connsiteY4" fmla="*/ 188119 h 276225"/>
                  <a:gd name="connsiteX5" fmla="*/ 236812 w 333375"/>
                  <a:gd name="connsiteY5" fmla="*/ 172879 h 276225"/>
                  <a:gd name="connsiteX6" fmla="*/ 220619 w 333375"/>
                  <a:gd name="connsiteY6" fmla="*/ 183356 h 276225"/>
                  <a:gd name="connsiteX7" fmla="*/ 208237 w 333375"/>
                  <a:gd name="connsiteY7" fmla="*/ 185261 h 276225"/>
                  <a:gd name="connsiteX8" fmla="*/ 200617 w 333375"/>
                  <a:gd name="connsiteY8" fmla="*/ 170021 h 276225"/>
                  <a:gd name="connsiteX9" fmla="*/ 233954 w 333375"/>
                  <a:gd name="connsiteY9" fmla="*/ 121444 h 276225"/>
                  <a:gd name="connsiteX10" fmla="*/ 251099 w 333375"/>
                  <a:gd name="connsiteY10" fmla="*/ 73819 h 276225"/>
                  <a:gd name="connsiteX11" fmla="*/ 188234 w 333375"/>
                  <a:gd name="connsiteY11" fmla="*/ 96679 h 276225"/>
                  <a:gd name="connsiteX12" fmla="*/ 138704 w 333375"/>
                  <a:gd name="connsiteY12" fmla="*/ 145256 h 276225"/>
                  <a:gd name="connsiteX13" fmla="*/ 114892 w 333375"/>
                  <a:gd name="connsiteY13" fmla="*/ 150971 h 276225"/>
                  <a:gd name="connsiteX14" fmla="*/ 111082 w 333375"/>
                  <a:gd name="connsiteY14" fmla="*/ 136684 h 276225"/>
                  <a:gd name="connsiteX15" fmla="*/ 128227 w 333375"/>
                  <a:gd name="connsiteY15" fmla="*/ 70009 h 276225"/>
                  <a:gd name="connsiteX16" fmla="*/ 68219 w 333375"/>
                  <a:gd name="connsiteY16" fmla="*/ 107156 h 276225"/>
                  <a:gd name="connsiteX17" fmla="*/ 92032 w 333375"/>
                  <a:gd name="connsiteY17" fmla="*/ 51911 h 276225"/>
                  <a:gd name="connsiteX18" fmla="*/ 104414 w 333375"/>
                  <a:gd name="connsiteY18" fmla="*/ 21431 h 276225"/>
                  <a:gd name="connsiteX19" fmla="*/ 82507 w 333375"/>
                  <a:gd name="connsiteY19" fmla="*/ 7144 h 276225"/>
                  <a:gd name="connsiteX20" fmla="*/ 42502 w 333375"/>
                  <a:gd name="connsiteY20" fmla="*/ 35719 h 276225"/>
                  <a:gd name="connsiteX21" fmla="*/ 14879 w 333375"/>
                  <a:gd name="connsiteY21" fmla="*/ 71914 h 276225"/>
                  <a:gd name="connsiteX22" fmla="*/ 7259 w 333375"/>
                  <a:gd name="connsiteY22" fmla="*/ 129064 h 276225"/>
                  <a:gd name="connsiteX23" fmla="*/ 28214 w 333375"/>
                  <a:gd name="connsiteY23" fmla="*/ 218599 h 276225"/>
                  <a:gd name="connsiteX24" fmla="*/ 132037 w 333375"/>
                  <a:gd name="connsiteY24" fmla="*/ 272891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33375" h="276225">
                    <a:moveTo>
                      <a:pt x="132037" y="272891"/>
                    </a:moveTo>
                    <a:cubicBezTo>
                      <a:pt x="176804" y="277654"/>
                      <a:pt x="224429" y="268129"/>
                      <a:pt x="261577" y="243364"/>
                    </a:cubicBezTo>
                    <a:cubicBezTo>
                      <a:pt x="293962" y="221456"/>
                      <a:pt x="318727" y="187166"/>
                      <a:pt x="326347" y="148114"/>
                    </a:cubicBezTo>
                    <a:cubicBezTo>
                      <a:pt x="304439" y="150971"/>
                      <a:pt x="292057" y="194786"/>
                      <a:pt x="268244" y="188119"/>
                    </a:cubicBezTo>
                    <a:lnTo>
                      <a:pt x="268244" y="188119"/>
                    </a:lnTo>
                    <a:cubicBezTo>
                      <a:pt x="267292" y="172879"/>
                      <a:pt x="250147" y="164306"/>
                      <a:pt x="236812" y="172879"/>
                    </a:cubicBezTo>
                    <a:cubicBezTo>
                      <a:pt x="231097" y="176689"/>
                      <a:pt x="226334" y="180499"/>
                      <a:pt x="220619" y="183356"/>
                    </a:cubicBezTo>
                    <a:cubicBezTo>
                      <a:pt x="216809" y="186214"/>
                      <a:pt x="212999" y="188119"/>
                      <a:pt x="208237" y="185261"/>
                    </a:cubicBezTo>
                    <a:cubicBezTo>
                      <a:pt x="202522" y="182404"/>
                      <a:pt x="199664" y="176689"/>
                      <a:pt x="200617" y="170021"/>
                    </a:cubicBezTo>
                    <a:cubicBezTo>
                      <a:pt x="203474" y="149066"/>
                      <a:pt x="219667" y="135731"/>
                      <a:pt x="233954" y="121444"/>
                    </a:cubicBezTo>
                    <a:cubicBezTo>
                      <a:pt x="246337" y="108109"/>
                      <a:pt x="256814" y="90964"/>
                      <a:pt x="251099" y="73819"/>
                    </a:cubicBezTo>
                    <a:cubicBezTo>
                      <a:pt x="228239" y="71914"/>
                      <a:pt x="205379" y="82391"/>
                      <a:pt x="188234" y="96679"/>
                    </a:cubicBezTo>
                    <a:cubicBezTo>
                      <a:pt x="170137" y="110966"/>
                      <a:pt x="155849" y="129064"/>
                      <a:pt x="138704" y="145256"/>
                    </a:cubicBezTo>
                    <a:cubicBezTo>
                      <a:pt x="132037" y="150971"/>
                      <a:pt x="122512" y="157639"/>
                      <a:pt x="114892" y="150971"/>
                    </a:cubicBezTo>
                    <a:cubicBezTo>
                      <a:pt x="111082" y="147161"/>
                      <a:pt x="109177" y="141446"/>
                      <a:pt x="111082" y="136684"/>
                    </a:cubicBezTo>
                    <a:cubicBezTo>
                      <a:pt x="117749" y="114776"/>
                      <a:pt x="150134" y="110966"/>
                      <a:pt x="128227" y="70009"/>
                    </a:cubicBezTo>
                    <a:cubicBezTo>
                      <a:pt x="103462" y="65246"/>
                      <a:pt x="92032" y="114776"/>
                      <a:pt x="68219" y="107156"/>
                    </a:cubicBezTo>
                    <a:cubicBezTo>
                      <a:pt x="72029" y="87154"/>
                      <a:pt x="79649" y="68104"/>
                      <a:pt x="92032" y="51911"/>
                    </a:cubicBezTo>
                    <a:cubicBezTo>
                      <a:pt x="98699" y="42386"/>
                      <a:pt x="108224" y="32861"/>
                      <a:pt x="104414" y="21431"/>
                    </a:cubicBezTo>
                    <a:cubicBezTo>
                      <a:pt x="101557" y="11906"/>
                      <a:pt x="92032" y="7144"/>
                      <a:pt x="82507" y="7144"/>
                    </a:cubicBezTo>
                    <a:cubicBezTo>
                      <a:pt x="64409" y="8096"/>
                      <a:pt x="52979" y="22384"/>
                      <a:pt x="42502" y="35719"/>
                    </a:cubicBezTo>
                    <a:cubicBezTo>
                      <a:pt x="32977" y="48101"/>
                      <a:pt x="23452" y="59531"/>
                      <a:pt x="14879" y="71914"/>
                    </a:cubicBezTo>
                    <a:cubicBezTo>
                      <a:pt x="10117" y="90964"/>
                      <a:pt x="8212" y="110014"/>
                      <a:pt x="7259" y="129064"/>
                    </a:cubicBezTo>
                    <a:cubicBezTo>
                      <a:pt x="6307" y="160496"/>
                      <a:pt x="11069" y="192881"/>
                      <a:pt x="28214" y="218599"/>
                    </a:cubicBezTo>
                    <a:cubicBezTo>
                      <a:pt x="52027" y="251936"/>
                      <a:pt x="92032" y="269081"/>
                      <a:pt x="132037" y="272891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>
                <a:extLst>
                  <a:ext uri="{FF2B5EF4-FFF2-40B4-BE49-F238E27FC236}">
                    <a16:creationId xmlns:a16="http://schemas.microsoft.com/office/drawing/2014/main" id="{9B593F61-5555-47F2-A89A-63B666F4A84C}"/>
                  </a:ext>
                </a:extLst>
              </p:cNvPr>
              <p:cNvSpPr/>
              <p:nvPr/>
            </p:nvSpPr>
            <p:spPr>
              <a:xfrm>
                <a:off x="4580453" y="981904"/>
                <a:ext cx="720816" cy="551212"/>
              </a:xfrm>
              <a:custGeom>
                <a:avLst/>
                <a:gdLst>
                  <a:gd name="connsiteX0" fmla="*/ 73819 w 323850"/>
                  <a:gd name="connsiteY0" fmla="*/ 65022 h 247650"/>
                  <a:gd name="connsiteX1" fmla="*/ 95726 w 323850"/>
                  <a:gd name="connsiteY1" fmla="*/ 79310 h 247650"/>
                  <a:gd name="connsiteX2" fmla="*/ 83344 w 323850"/>
                  <a:gd name="connsiteY2" fmla="*/ 109790 h 247650"/>
                  <a:gd name="connsiteX3" fmla="*/ 59531 w 323850"/>
                  <a:gd name="connsiteY3" fmla="*/ 165035 h 247650"/>
                  <a:gd name="connsiteX4" fmla="*/ 119539 w 323850"/>
                  <a:gd name="connsiteY4" fmla="*/ 127887 h 247650"/>
                  <a:gd name="connsiteX5" fmla="*/ 102394 w 323850"/>
                  <a:gd name="connsiteY5" fmla="*/ 194562 h 247650"/>
                  <a:gd name="connsiteX6" fmla="*/ 106204 w 323850"/>
                  <a:gd name="connsiteY6" fmla="*/ 208850 h 247650"/>
                  <a:gd name="connsiteX7" fmla="*/ 130016 w 323850"/>
                  <a:gd name="connsiteY7" fmla="*/ 203135 h 247650"/>
                  <a:gd name="connsiteX8" fmla="*/ 179546 w 323850"/>
                  <a:gd name="connsiteY8" fmla="*/ 154557 h 247650"/>
                  <a:gd name="connsiteX9" fmla="*/ 242411 w 323850"/>
                  <a:gd name="connsiteY9" fmla="*/ 131697 h 247650"/>
                  <a:gd name="connsiteX10" fmla="*/ 225266 w 323850"/>
                  <a:gd name="connsiteY10" fmla="*/ 179322 h 247650"/>
                  <a:gd name="connsiteX11" fmla="*/ 191929 w 323850"/>
                  <a:gd name="connsiteY11" fmla="*/ 227900 h 247650"/>
                  <a:gd name="connsiteX12" fmla="*/ 199549 w 323850"/>
                  <a:gd name="connsiteY12" fmla="*/ 243140 h 247650"/>
                  <a:gd name="connsiteX13" fmla="*/ 211931 w 323850"/>
                  <a:gd name="connsiteY13" fmla="*/ 241235 h 247650"/>
                  <a:gd name="connsiteX14" fmla="*/ 228124 w 323850"/>
                  <a:gd name="connsiteY14" fmla="*/ 230757 h 247650"/>
                  <a:gd name="connsiteX15" fmla="*/ 259556 w 323850"/>
                  <a:gd name="connsiteY15" fmla="*/ 245997 h 247650"/>
                  <a:gd name="connsiteX16" fmla="*/ 259556 w 323850"/>
                  <a:gd name="connsiteY16" fmla="*/ 245997 h 247650"/>
                  <a:gd name="connsiteX17" fmla="*/ 317659 w 323850"/>
                  <a:gd name="connsiteY17" fmla="*/ 205992 h 247650"/>
                  <a:gd name="connsiteX18" fmla="*/ 320516 w 323850"/>
                  <a:gd name="connsiteY18" fmla="*/ 187895 h 247650"/>
                  <a:gd name="connsiteX19" fmla="*/ 311944 w 323850"/>
                  <a:gd name="connsiteY19" fmla="*/ 121220 h 247650"/>
                  <a:gd name="connsiteX20" fmla="*/ 265271 w 323850"/>
                  <a:gd name="connsiteY20" fmla="*/ 44067 h 247650"/>
                  <a:gd name="connsiteX21" fmla="*/ 154781 w 323850"/>
                  <a:gd name="connsiteY21" fmla="*/ 7872 h 247650"/>
                  <a:gd name="connsiteX22" fmla="*/ 47149 w 323850"/>
                  <a:gd name="connsiteY22" fmla="*/ 51687 h 247650"/>
                  <a:gd name="connsiteX23" fmla="*/ 7144 w 323850"/>
                  <a:gd name="connsiteY23" fmla="*/ 130745 h 247650"/>
                  <a:gd name="connsiteX24" fmla="*/ 34766 w 323850"/>
                  <a:gd name="connsiteY24" fmla="*/ 94550 h 247650"/>
                  <a:gd name="connsiteX25" fmla="*/ 73819 w 323850"/>
                  <a:gd name="connsiteY25" fmla="*/ 65022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23850" h="247650">
                    <a:moveTo>
                      <a:pt x="73819" y="65022"/>
                    </a:moveTo>
                    <a:cubicBezTo>
                      <a:pt x="83344" y="65022"/>
                      <a:pt x="92869" y="69785"/>
                      <a:pt x="95726" y="79310"/>
                    </a:cubicBezTo>
                    <a:cubicBezTo>
                      <a:pt x="99536" y="90740"/>
                      <a:pt x="90964" y="101217"/>
                      <a:pt x="83344" y="109790"/>
                    </a:cubicBezTo>
                    <a:cubicBezTo>
                      <a:pt x="70961" y="125982"/>
                      <a:pt x="62389" y="145032"/>
                      <a:pt x="59531" y="165035"/>
                    </a:cubicBezTo>
                    <a:cubicBezTo>
                      <a:pt x="83344" y="172655"/>
                      <a:pt x="94774" y="122172"/>
                      <a:pt x="119539" y="127887"/>
                    </a:cubicBezTo>
                    <a:cubicBezTo>
                      <a:pt x="141446" y="168845"/>
                      <a:pt x="108109" y="172655"/>
                      <a:pt x="102394" y="194562"/>
                    </a:cubicBezTo>
                    <a:cubicBezTo>
                      <a:pt x="100489" y="200277"/>
                      <a:pt x="102394" y="205992"/>
                      <a:pt x="106204" y="208850"/>
                    </a:cubicBezTo>
                    <a:cubicBezTo>
                      <a:pt x="113824" y="215517"/>
                      <a:pt x="123349" y="208850"/>
                      <a:pt x="130016" y="203135"/>
                    </a:cubicBezTo>
                    <a:cubicBezTo>
                      <a:pt x="146209" y="186942"/>
                      <a:pt x="161449" y="168845"/>
                      <a:pt x="179546" y="154557"/>
                    </a:cubicBezTo>
                    <a:cubicBezTo>
                      <a:pt x="197644" y="140270"/>
                      <a:pt x="219551" y="128840"/>
                      <a:pt x="242411" y="131697"/>
                    </a:cubicBezTo>
                    <a:cubicBezTo>
                      <a:pt x="248126" y="148842"/>
                      <a:pt x="237649" y="165987"/>
                      <a:pt x="225266" y="179322"/>
                    </a:cubicBezTo>
                    <a:cubicBezTo>
                      <a:pt x="211931" y="193610"/>
                      <a:pt x="194786" y="206945"/>
                      <a:pt x="191929" y="227900"/>
                    </a:cubicBezTo>
                    <a:cubicBezTo>
                      <a:pt x="190976" y="233615"/>
                      <a:pt x="193834" y="240282"/>
                      <a:pt x="199549" y="243140"/>
                    </a:cubicBezTo>
                    <a:cubicBezTo>
                      <a:pt x="205264" y="245997"/>
                      <a:pt x="209074" y="243140"/>
                      <a:pt x="211931" y="241235"/>
                    </a:cubicBezTo>
                    <a:cubicBezTo>
                      <a:pt x="217646" y="237425"/>
                      <a:pt x="222409" y="233615"/>
                      <a:pt x="228124" y="230757"/>
                    </a:cubicBezTo>
                    <a:cubicBezTo>
                      <a:pt x="240506" y="222185"/>
                      <a:pt x="258604" y="230757"/>
                      <a:pt x="259556" y="245997"/>
                    </a:cubicBezTo>
                    <a:lnTo>
                      <a:pt x="259556" y="245997"/>
                    </a:lnTo>
                    <a:cubicBezTo>
                      <a:pt x="283369" y="252665"/>
                      <a:pt x="294799" y="209802"/>
                      <a:pt x="317659" y="205992"/>
                    </a:cubicBezTo>
                    <a:cubicBezTo>
                      <a:pt x="318611" y="200277"/>
                      <a:pt x="319564" y="193610"/>
                      <a:pt x="320516" y="187895"/>
                    </a:cubicBezTo>
                    <a:cubicBezTo>
                      <a:pt x="322421" y="165035"/>
                      <a:pt x="318611" y="142175"/>
                      <a:pt x="311944" y="121220"/>
                    </a:cubicBezTo>
                    <a:cubicBezTo>
                      <a:pt x="302419" y="92645"/>
                      <a:pt x="288131" y="64070"/>
                      <a:pt x="265271" y="44067"/>
                    </a:cubicBezTo>
                    <a:cubicBezTo>
                      <a:pt x="234791" y="16445"/>
                      <a:pt x="193834" y="12635"/>
                      <a:pt x="154781" y="7872"/>
                    </a:cubicBezTo>
                    <a:cubicBezTo>
                      <a:pt x="114776" y="3110"/>
                      <a:pt x="73819" y="22160"/>
                      <a:pt x="47149" y="51687"/>
                    </a:cubicBezTo>
                    <a:cubicBezTo>
                      <a:pt x="27146" y="73595"/>
                      <a:pt x="14764" y="101217"/>
                      <a:pt x="7144" y="130745"/>
                    </a:cubicBezTo>
                    <a:cubicBezTo>
                      <a:pt x="16669" y="118362"/>
                      <a:pt x="26194" y="106932"/>
                      <a:pt x="34766" y="94550"/>
                    </a:cubicBezTo>
                    <a:cubicBezTo>
                      <a:pt x="44291" y="79310"/>
                      <a:pt x="55721" y="65975"/>
                      <a:pt x="73819" y="65022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095EA0F3-7919-4DCE-8750-BBF5565A1131}"/>
                  </a:ext>
                </a:extLst>
              </p:cNvPr>
              <p:cNvSpPr/>
              <p:nvPr/>
            </p:nvSpPr>
            <p:spPr>
              <a:xfrm>
                <a:off x="5182547" y="5386354"/>
                <a:ext cx="212005" cy="63601"/>
              </a:xfrm>
              <a:custGeom>
                <a:avLst/>
                <a:gdLst>
                  <a:gd name="connsiteX0" fmla="*/ 87154 w 95250"/>
                  <a:gd name="connsiteY0" fmla="*/ 7373 h 28575"/>
                  <a:gd name="connsiteX1" fmla="*/ 12859 w 95250"/>
                  <a:gd name="connsiteY1" fmla="*/ 14992 h 28575"/>
                  <a:gd name="connsiteX2" fmla="*/ 12859 w 95250"/>
                  <a:gd name="connsiteY2" fmla="*/ 27375 h 28575"/>
                  <a:gd name="connsiteX3" fmla="*/ 63341 w 95250"/>
                  <a:gd name="connsiteY3" fmla="*/ 30233 h 28575"/>
                  <a:gd name="connsiteX4" fmla="*/ 94774 w 95250"/>
                  <a:gd name="connsiteY4" fmla="*/ 20708 h 28575"/>
                  <a:gd name="connsiteX5" fmla="*/ 87154 w 95250"/>
                  <a:gd name="connsiteY5" fmla="*/ 7373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50" h="28575">
                    <a:moveTo>
                      <a:pt x="87154" y="7373"/>
                    </a:moveTo>
                    <a:cubicBezTo>
                      <a:pt x="63341" y="14992"/>
                      <a:pt x="37624" y="14040"/>
                      <a:pt x="12859" y="14992"/>
                    </a:cubicBezTo>
                    <a:cubicBezTo>
                      <a:pt x="5239" y="14992"/>
                      <a:pt x="5239" y="27375"/>
                      <a:pt x="12859" y="27375"/>
                    </a:cubicBezTo>
                    <a:cubicBezTo>
                      <a:pt x="30004" y="28327"/>
                      <a:pt x="47149" y="30233"/>
                      <a:pt x="63341" y="30233"/>
                    </a:cubicBezTo>
                    <a:cubicBezTo>
                      <a:pt x="72866" y="30233"/>
                      <a:pt x="88106" y="27375"/>
                      <a:pt x="94774" y="20708"/>
                    </a:cubicBezTo>
                    <a:cubicBezTo>
                      <a:pt x="101441" y="15945"/>
                      <a:pt x="94774" y="5467"/>
                      <a:pt x="87154" y="7373"/>
                    </a:cubicBezTo>
                    <a:close/>
                  </a:path>
                </a:pathLst>
              </a:custGeom>
              <a:solidFill>
                <a:srgbClr val="9950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>
                <a:extLst>
                  <a:ext uri="{FF2B5EF4-FFF2-40B4-BE49-F238E27FC236}">
                    <a16:creationId xmlns:a16="http://schemas.microsoft.com/office/drawing/2014/main" id="{FC06CA2C-DA58-48FD-903F-E918B979E574}"/>
                  </a:ext>
                </a:extLst>
              </p:cNvPr>
              <p:cNvSpPr/>
              <p:nvPr/>
            </p:nvSpPr>
            <p:spPr>
              <a:xfrm>
                <a:off x="5544969" y="5344013"/>
                <a:ext cx="148403" cy="63601"/>
              </a:xfrm>
              <a:custGeom>
                <a:avLst/>
                <a:gdLst>
                  <a:gd name="connsiteX0" fmla="*/ 43387 w 66675"/>
                  <a:gd name="connsiteY0" fmla="*/ 12108 h 28575"/>
                  <a:gd name="connsiteX1" fmla="*/ 12907 w 66675"/>
                  <a:gd name="connsiteY1" fmla="*/ 15918 h 28575"/>
                  <a:gd name="connsiteX2" fmla="*/ 7192 w 66675"/>
                  <a:gd name="connsiteY2" fmla="*/ 19728 h 28575"/>
                  <a:gd name="connsiteX3" fmla="*/ 67199 w 66675"/>
                  <a:gd name="connsiteY3" fmla="*/ 18775 h 28575"/>
                  <a:gd name="connsiteX4" fmla="*/ 66247 w 66675"/>
                  <a:gd name="connsiteY4" fmla="*/ 9250 h 28575"/>
                  <a:gd name="connsiteX5" fmla="*/ 43387 w 66675"/>
                  <a:gd name="connsiteY5" fmla="*/ 1210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75" h="28575">
                    <a:moveTo>
                      <a:pt x="43387" y="12108"/>
                    </a:moveTo>
                    <a:cubicBezTo>
                      <a:pt x="33862" y="14013"/>
                      <a:pt x="22432" y="13060"/>
                      <a:pt x="12907" y="15918"/>
                    </a:cubicBezTo>
                    <a:cubicBezTo>
                      <a:pt x="11002" y="14965"/>
                      <a:pt x="7192" y="16870"/>
                      <a:pt x="7192" y="19728"/>
                    </a:cubicBezTo>
                    <a:cubicBezTo>
                      <a:pt x="5287" y="37825"/>
                      <a:pt x="60532" y="30205"/>
                      <a:pt x="67199" y="18775"/>
                    </a:cubicBezTo>
                    <a:cubicBezTo>
                      <a:pt x="69104" y="15918"/>
                      <a:pt x="68152" y="12108"/>
                      <a:pt x="66247" y="9250"/>
                    </a:cubicBezTo>
                    <a:cubicBezTo>
                      <a:pt x="60532" y="3535"/>
                      <a:pt x="50054" y="11155"/>
                      <a:pt x="43387" y="12108"/>
                    </a:cubicBezTo>
                    <a:close/>
                  </a:path>
                </a:pathLst>
              </a:custGeom>
              <a:solidFill>
                <a:srgbClr val="9950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>
                <a:extLst>
                  <a:ext uri="{FF2B5EF4-FFF2-40B4-BE49-F238E27FC236}">
                    <a16:creationId xmlns:a16="http://schemas.microsoft.com/office/drawing/2014/main" id="{6A799F27-60D2-4D6F-83EB-5BECE61F2936}"/>
                  </a:ext>
                </a:extLst>
              </p:cNvPr>
              <p:cNvSpPr/>
              <p:nvPr/>
            </p:nvSpPr>
            <p:spPr>
              <a:xfrm>
                <a:off x="5131113" y="5216545"/>
                <a:ext cx="148403" cy="106002"/>
              </a:xfrm>
              <a:custGeom>
                <a:avLst/>
                <a:gdLst>
                  <a:gd name="connsiteX0" fmla="*/ 19775 w 66675"/>
                  <a:gd name="connsiteY0" fmla="*/ 24609 h 47625"/>
                  <a:gd name="connsiteX1" fmla="*/ 7392 w 66675"/>
                  <a:gd name="connsiteY1" fmla="*/ 46517 h 47625"/>
                  <a:gd name="connsiteX2" fmla="*/ 13107 w 66675"/>
                  <a:gd name="connsiteY2" fmla="*/ 47469 h 47625"/>
                  <a:gd name="connsiteX3" fmla="*/ 30252 w 66675"/>
                  <a:gd name="connsiteY3" fmla="*/ 32229 h 47625"/>
                  <a:gd name="connsiteX4" fmla="*/ 55017 w 66675"/>
                  <a:gd name="connsiteY4" fmla="*/ 23657 h 47625"/>
                  <a:gd name="connsiteX5" fmla="*/ 50255 w 66675"/>
                  <a:gd name="connsiteY5" fmla="*/ 7464 h 47625"/>
                  <a:gd name="connsiteX6" fmla="*/ 35967 w 66675"/>
                  <a:gd name="connsiteY6" fmla="*/ 15084 h 47625"/>
                  <a:gd name="connsiteX7" fmla="*/ 35967 w 66675"/>
                  <a:gd name="connsiteY7" fmla="*/ 15084 h 47625"/>
                  <a:gd name="connsiteX8" fmla="*/ 19775 w 66675"/>
                  <a:gd name="connsiteY8" fmla="*/ 2460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47625">
                    <a:moveTo>
                      <a:pt x="19775" y="24609"/>
                    </a:moveTo>
                    <a:cubicBezTo>
                      <a:pt x="15012" y="29372"/>
                      <a:pt x="5487" y="38897"/>
                      <a:pt x="7392" y="46517"/>
                    </a:cubicBezTo>
                    <a:cubicBezTo>
                      <a:pt x="8345" y="49374"/>
                      <a:pt x="11202" y="49374"/>
                      <a:pt x="13107" y="47469"/>
                    </a:cubicBezTo>
                    <a:cubicBezTo>
                      <a:pt x="16917" y="40802"/>
                      <a:pt x="22632" y="36039"/>
                      <a:pt x="30252" y="32229"/>
                    </a:cubicBezTo>
                    <a:cubicBezTo>
                      <a:pt x="37872" y="27467"/>
                      <a:pt x="47397" y="24609"/>
                      <a:pt x="55017" y="23657"/>
                    </a:cubicBezTo>
                    <a:cubicBezTo>
                      <a:pt x="65495" y="21752"/>
                      <a:pt x="60732" y="4607"/>
                      <a:pt x="50255" y="7464"/>
                    </a:cubicBezTo>
                    <a:cubicBezTo>
                      <a:pt x="45492" y="9369"/>
                      <a:pt x="40730" y="12227"/>
                      <a:pt x="35967" y="15084"/>
                    </a:cubicBezTo>
                    <a:cubicBezTo>
                      <a:pt x="35967" y="15084"/>
                      <a:pt x="35967" y="15084"/>
                      <a:pt x="35967" y="15084"/>
                    </a:cubicBezTo>
                    <a:cubicBezTo>
                      <a:pt x="29300" y="16037"/>
                      <a:pt x="24537" y="18894"/>
                      <a:pt x="19775" y="24609"/>
                    </a:cubicBezTo>
                    <a:close/>
                  </a:path>
                </a:pathLst>
              </a:custGeom>
              <a:solidFill>
                <a:srgbClr val="2730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>
                <a:extLst>
                  <a:ext uri="{FF2B5EF4-FFF2-40B4-BE49-F238E27FC236}">
                    <a16:creationId xmlns:a16="http://schemas.microsoft.com/office/drawing/2014/main" id="{055A6C3F-015F-46F9-9F47-5063FBCAFCC1}"/>
                  </a:ext>
                </a:extLst>
              </p:cNvPr>
              <p:cNvSpPr/>
              <p:nvPr/>
            </p:nvSpPr>
            <p:spPr>
              <a:xfrm>
                <a:off x="5602125" y="5170343"/>
                <a:ext cx="127203" cy="63601"/>
              </a:xfrm>
              <a:custGeom>
                <a:avLst/>
                <a:gdLst>
                  <a:gd name="connsiteX0" fmla="*/ 52950 w 57150"/>
                  <a:gd name="connsiteY0" fmla="*/ 13935 h 28575"/>
                  <a:gd name="connsiteX1" fmla="*/ 31042 w 57150"/>
                  <a:gd name="connsiteY1" fmla="*/ 7268 h 28575"/>
                  <a:gd name="connsiteX2" fmla="*/ 8182 w 57150"/>
                  <a:gd name="connsiteY2" fmla="*/ 12983 h 28575"/>
                  <a:gd name="connsiteX3" fmla="*/ 9135 w 57150"/>
                  <a:gd name="connsiteY3" fmla="*/ 17745 h 28575"/>
                  <a:gd name="connsiteX4" fmla="*/ 31042 w 57150"/>
                  <a:gd name="connsiteY4" fmla="*/ 19650 h 28575"/>
                  <a:gd name="connsiteX5" fmla="*/ 49140 w 57150"/>
                  <a:gd name="connsiteY5" fmla="*/ 28223 h 28575"/>
                  <a:gd name="connsiteX6" fmla="*/ 52950 w 57150"/>
                  <a:gd name="connsiteY6" fmla="*/ 1393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28575">
                    <a:moveTo>
                      <a:pt x="52950" y="13935"/>
                    </a:moveTo>
                    <a:cubicBezTo>
                      <a:pt x="45330" y="11078"/>
                      <a:pt x="39615" y="6315"/>
                      <a:pt x="31042" y="7268"/>
                    </a:cubicBezTo>
                    <a:cubicBezTo>
                      <a:pt x="22470" y="8220"/>
                      <a:pt x="15802" y="9173"/>
                      <a:pt x="8182" y="12983"/>
                    </a:cubicBezTo>
                    <a:cubicBezTo>
                      <a:pt x="6277" y="13935"/>
                      <a:pt x="7230" y="17745"/>
                      <a:pt x="9135" y="17745"/>
                    </a:cubicBezTo>
                    <a:cubicBezTo>
                      <a:pt x="16755" y="17745"/>
                      <a:pt x="23422" y="18698"/>
                      <a:pt x="31042" y="19650"/>
                    </a:cubicBezTo>
                    <a:cubicBezTo>
                      <a:pt x="38662" y="20603"/>
                      <a:pt x="42472" y="27270"/>
                      <a:pt x="49140" y="28223"/>
                    </a:cubicBezTo>
                    <a:cubicBezTo>
                      <a:pt x="57712" y="30128"/>
                      <a:pt x="61522" y="16793"/>
                      <a:pt x="52950" y="13935"/>
                    </a:cubicBezTo>
                    <a:close/>
                  </a:path>
                </a:pathLst>
              </a:custGeom>
              <a:solidFill>
                <a:srgbClr val="2730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1C57CA10-53D9-41F1-B6D9-F5882AF129B7}"/>
                </a:ext>
              </a:extLst>
            </p:cNvPr>
            <p:cNvGrpSpPr/>
            <p:nvPr/>
          </p:nvGrpSpPr>
          <p:grpSpPr>
            <a:xfrm>
              <a:off x="9266335" y="5034936"/>
              <a:ext cx="2925665" cy="1844441"/>
              <a:chOff x="9266335" y="5034936"/>
              <a:chExt cx="2925665" cy="1844441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E2ED5BE0-7E22-4A24-885A-8D0139B3B039}"/>
                  </a:ext>
                </a:extLst>
              </p:cNvPr>
              <p:cNvSpPr/>
              <p:nvPr/>
            </p:nvSpPr>
            <p:spPr>
              <a:xfrm>
                <a:off x="9266335" y="5034936"/>
                <a:ext cx="2925665" cy="1844441"/>
              </a:xfrm>
              <a:custGeom>
                <a:avLst/>
                <a:gdLst>
                  <a:gd name="connsiteX0" fmla="*/ 1309906 w 1314450"/>
                  <a:gd name="connsiteY0" fmla="*/ 7144 h 828675"/>
                  <a:gd name="connsiteX1" fmla="*/ 1194653 w 1314450"/>
                  <a:gd name="connsiteY1" fmla="*/ 31909 h 828675"/>
                  <a:gd name="connsiteX2" fmla="*/ 1038443 w 1314450"/>
                  <a:gd name="connsiteY2" fmla="*/ 92869 h 828675"/>
                  <a:gd name="connsiteX3" fmla="*/ 766028 w 1314450"/>
                  <a:gd name="connsiteY3" fmla="*/ 43339 h 828675"/>
                  <a:gd name="connsiteX4" fmla="*/ 499328 w 1314450"/>
                  <a:gd name="connsiteY4" fmla="*/ 121444 h 828675"/>
                  <a:gd name="connsiteX5" fmla="*/ 357406 w 1314450"/>
                  <a:gd name="connsiteY5" fmla="*/ 295751 h 828675"/>
                  <a:gd name="connsiteX6" fmla="*/ 271681 w 1314450"/>
                  <a:gd name="connsiteY6" fmla="*/ 337661 h 828675"/>
                  <a:gd name="connsiteX7" fmla="*/ 217388 w 1314450"/>
                  <a:gd name="connsiteY7" fmla="*/ 337661 h 828675"/>
                  <a:gd name="connsiteX8" fmla="*/ 38318 w 1314450"/>
                  <a:gd name="connsiteY8" fmla="*/ 380524 h 828675"/>
                  <a:gd name="connsiteX9" fmla="*/ 84038 w 1314450"/>
                  <a:gd name="connsiteY9" fmla="*/ 632936 h 828675"/>
                  <a:gd name="connsiteX10" fmla="*/ 90706 w 1314450"/>
                  <a:gd name="connsiteY10" fmla="*/ 720566 h 828675"/>
                  <a:gd name="connsiteX11" fmla="*/ 120233 w 1314450"/>
                  <a:gd name="connsiteY11" fmla="*/ 821531 h 828675"/>
                  <a:gd name="connsiteX12" fmla="*/ 1310858 w 1314450"/>
                  <a:gd name="connsiteY12" fmla="*/ 821531 h 828675"/>
                  <a:gd name="connsiteX13" fmla="*/ 1310858 w 1314450"/>
                  <a:gd name="connsiteY13" fmla="*/ 7144 h 828675"/>
                  <a:gd name="connsiteX14" fmla="*/ 164048 w 1314450"/>
                  <a:gd name="connsiteY14" fmla="*/ 437674 h 828675"/>
                  <a:gd name="connsiteX15" fmla="*/ 164048 w 1314450"/>
                  <a:gd name="connsiteY15" fmla="*/ 458629 h 828675"/>
                  <a:gd name="connsiteX16" fmla="*/ 164048 w 1314450"/>
                  <a:gd name="connsiteY16" fmla="*/ 437674 h 828675"/>
                  <a:gd name="connsiteX17" fmla="*/ 178335 w 1314450"/>
                  <a:gd name="connsiteY17" fmla="*/ 777716 h 828675"/>
                  <a:gd name="connsiteX18" fmla="*/ 178335 w 1314450"/>
                  <a:gd name="connsiteY18" fmla="*/ 754856 h 828675"/>
                  <a:gd name="connsiteX19" fmla="*/ 178335 w 1314450"/>
                  <a:gd name="connsiteY19" fmla="*/ 777716 h 828675"/>
                  <a:gd name="connsiteX20" fmla="*/ 398363 w 1314450"/>
                  <a:gd name="connsiteY20" fmla="*/ 542449 h 828675"/>
                  <a:gd name="connsiteX21" fmla="*/ 394553 w 1314450"/>
                  <a:gd name="connsiteY21" fmla="*/ 529114 h 828675"/>
                  <a:gd name="connsiteX22" fmla="*/ 398363 w 1314450"/>
                  <a:gd name="connsiteY22" fmla="*/ 515779 h 828675"/>
                  <a:gd name="connsiteX23" fmla="*/ 410745 w 1314450"/>
                  <a:gd name="connsiteY23" fmla="*/ 506254 h 828675"/>
                  <a:gd name="connsiteX24" fmla="*/ 422175 w 1314450"/>
                  <a:gd name="connsiteY24" fmla="*/ 506254 h 828675"/>
                  <a:gd name="connsiteX25" fmla="*/ 432653 w 1314450"/>
                  <a:gd name="connsiteY25" fmla="*/ 513874 h 828675"/>
                  <a:gd name="connsiteX26" fmla="*/ 436463 w 1314450"/>
                  <a:gd name="connsiteY26" fmla="*/ 520541 h 828675"/>
                  <a:gd name="connsiteX27" fmla="*/ 437416 w 1314450"/>
                  <a:gd name="connsiteY27" fmla="*/ 526256 h 828675"/>
                  <a:gd name="connsiteX28" fmla="*/ 437416 w 1314450"/>
                  <a:gd name="connsiteY28" fmla="*/ 529114 h 828675"/>
                  <a:gd name="connsiteX29" fmla="*/ 436463 w 1314450"/>
                  <a:gd name="connsiteY29" fmla="*/ 523399 h 828675"/>
                  <a:gd name="connsiteX30" fmla="*/ 437416 w 1314450"/>
                  <a:gd name="connsiteY30" fmla="*/ 529114 h 828675"/>
                  <a:gd name="connsiteX31" fmla="*/ 437416 w 1314450"/>
                  <a:gd name="connsiteY31" fmla="*/ 531019 h 828675"/>
                  <a:gd name="connsiteX32" fmla="*/ 437416 w 1314450"/>
                  <a:gd name="connsiteY32" fmla="*/ 531019 h 828675"/>
                  <a:gd name="connsiteX33" fmla="*/ 437416 w 1314450"/>
                  <a:gd name="connsiteY33" fmla="*/ 531019 h 828675"/>
                  <a:gd name="connsiteX34" fmla="*/ 434558 w 1314450"/>
                  <a:gd name="connsiteY34" fmla="*/ 542449 h 828675"/>
                  <a:gd name="connsiteX35" fmla="*/ 424081 w 1314450"/>
                  <a:gd name="connsiteY35" fmla="*/ 551021 h 828675"/>
                  <a:gd name="connsiteX36" fmla="*/ 398363 w 1314450"/>
                  <a:gd name="connsiteY36" fmla="*/ 542449 h 828675"/>
                  <a:gd name="connsiteX37" fmla="*/ 438368 w 1314450"/>
                  <a:gd name="connsiteY37" fmla="*/ 773906 h 828675"/>
                  <a:gd name="connsiteX38" fmla="*/ 438368 w 1314450"/>
                  <a:gd name="connsiteY38" fmla="*/ 752951 h 828675"/>
                  <a:gd name="connsiteX39" fmla="*/ 438368 w 1314450"/>
                  <a:gd name="connsiteY39" fmla="*/ 773906 h 828675"/>
                  <a:gd name="connsiteX40" fmla="*/ 549810 w 1314450"/>
                  <a:gd name="connsiteY40" fmla="*/ 654844 h 828675"/>
                  <a:gd name="connsiteX41" fmla="*/ 549810 w 1314450"/>
                  <a:gd name="connsiteY41" fmla="*/ 640556 h 828675"/>
                  <a:gd name="connsiteX42" fmla="*/ 549810 w 1314450"/>
                  <a:gd name="connsiteY42" fmla="*/ 654844 h 828675"/>
                  <a:gd name="connsiteX43" fmla="*/ 631725 w 1314450"/>
                  <a:gd name="connsiteY43" fmla="*/ 395764 h 828675"/>
                  <a:gd name="connsiteX44" fmla="*/ 631725 w 1314450"/>
                  <a:gd name="connsiteY44" fmla="*/ 395764 h 828675"/>
                  <a:gd name="connsiteX45" fmla="*/ 625058 w 1314450"/>
                  <a:gd name="connsiteY45" fmla="*/ 401479 h 828675"/>
                  <a:gd name="connsiteX46" fmla="*/ 615533 w 1314450"/>
                  <a:gd name="connsiteY46" fmla="*/ 402431 h 828675"/>
                  <a:gd name="connsiteX47" fmla="*/ 609818 w 1314450"/>
                  <a:gd name="connsiteY47" fmla="*/ 399574 h 828675"/>
                  <a:gd name="connsiteX48" fmla="*/ 609818 w 1314450"/>
                  <a:gd name="connsiteY48" fmla="*/ 377666 h 828675"/>
                  <a:gd name="connsiteX49" fmla="*/ 615533 w 1314450"/>
                  <a:gd name="connsiteY49" fmla="*/ 374809 h 828675"/>
                  <a:gd name="connsiteX50" fmla="*/ 631725 w 1314450"/>
                  <a:gd name="connsiteY50" fmla="*/ 381476 h 828675"/>
                  <a:gd name="connsiteX51" fmla="*/ 631725 w 1314450"/>
                  <a:gd name="connsiteY51" fmla="*/ 381476 h 828675"/>
                  <a:gd name="connsiteX52" fmla="*/ 631725 w 1314450"/>
                  <a:gd name="connsiteY52" fmla="*/ 395764 h 828675"/>
                  <a:gd name="connsiteX53" fmla="*/ 634583 w 1314450"/>
                  <a:gd name="connsiteY53" fmla="*/ 286226 h 828675"/>
                  <a:gd name="connsiteX54" fmla="*/ 634583 w 1314450"/>
                  <a:gd name="connsiteY54" fmla="*/ 260509 h 828675"/>
                  <a:gd name="connsiteX55" fmla="*/ 634583 w 1314450"/>
                  <a:gd name="connsiteY55" fmla="*/ 286226 h 828675"/>
                  <a:gd name="connsiteX56" fmla="*/ 701258 w 1314450"/>
                  <a:gd name="connsiteY56" fmla="*/ 574834 h 828675"/>
                  <a:gd name="connsiteX57" fmla="*/ 701258 w 1314450"/>
                  <a:gd name="connsiteY57" fmla="*/ 557689 h 828675"/>
                  <a:gd name="connsiteX58" fmla="*/ 701258 w 1314450"/>
                  <a:gd name="connsiteY58" fmla="*/ 574834 h 828675"/>
                  <a:gd name="connsiteX59" fmla="*/ 775553 w 1314450"/>
                  <a:gd name="connsiteY59" fmla="*/ 418624 h 828675"/>
                  <a:gd name="connsiteX60" fmla="*/ 775553 w 1314450"/>
                  <a:gd name="connsiteY60" fmla="*/ 395764 h 828675"/>
                  <a:gd name="connsiteX61" fmla="*/ 775553 w 1314450"/>
                  <a:gd name="connsiteY61" fmla="*/ 418624 h 828675"/>
                  <a:gd name="connsiteX62" fmla="*/ 790793 w 1314450"/>
                  <a:gd name="connsiteY62" fmla="*/ 193834 h 828675"/>
                  <a:gd name="connsiteX63" fmla="*/ 790793 w 1314450"/>
                  <a:gd name="connsiteY63" fmla="*/ 174784 h 828675"/>
                  <a:gd name="connsiteX64" fmla="*/ 790793 w 1314450"/>
                  <a:gd name="connsiteY64" fmla="*/ 193834 h 828675"/>
                  <a:gd name="connsiteX65" fmla="*/ 856516 w 1314450"/>
                  <a:gd name="connsiteY65" fmla="*/ 576739 h 828675"/>
                  <a:gd name="connsiteX66" fmla="*/ 838418 w 1314450"/>
                  <a:gd name="connsiteY66" fmla="*/ 581501 h 828675"/>
                  <a:gd name="connsiteX67" fmla="*/ 837466 w 1314450"/>
                  <a:gd name="connsiteY67" fmla="*/ 581501 h 828675"/>
                  <a:gd name="connsiteX68" fmla="*/ 824131 w 1314450"/>
                  <a:gd name="connsiteY68" fmla="*/ 563404 h 828675"/>
                  <a:gd name="connsiteX69" fmla="*/ 837466 w 1314450"/>
                  <a:gd name="connsiteY69" fmla="*/ 545306 h 828675"/>
                  <a:gd name="connsiteX70" fmla="*/ 838418 w 1314450"/>
                  <a:gd name="connsiteY70" fmla="*/ 545306 h 828675"/>
                  <a:gd name="connsiteX71" fmla="*/ 856516 w 1314450"/>
                  <a:gd name="connsiteY71" fmla="*/ 550069 h 828675"/>
                  <a:gd name="connsiteX72" fmla="*/ 862231 w 1314450"/>
                  <a:gd name="connsiteY72" fmla="*/ 563404 h 828675"/>
                  <a:gd name="connsiteX73" fmla="*/ 856516 w 1314450"/>
                  <a:gd name="connsiteY73" fmla="*/ 576739 h 828675"/>
                  <a:gd name="connsiteX74" fmla="*/ 961291 w 1314450"/>
                  <a:gd name="connsiteY74" fmla="*/ 430054 h 828675"/>
                  <a:gd name="connsiteX75" fmla="*/ 961291 w 1314450"/>
                  <a:gd name="connsiteY75" fmla="*/ 406241 h 828675"/>
                  <a:gd name="connsiteX76" fmla="*/ 961291 w 1314450"/>
                  <a:gd name="connsiteY76" fmla="*/ 430054 h 828675"/>
                  <a:gd name="connsiteX77" fmla="*/ 1039395 w 1314450"/>
                  <a:gd name="connsiteY77" fmla="*/ 771049 h 828675"/>
                  <a:gd name="connsiteX78" fmla="*/ 1039395 w 1314450"/>
                  <a:gd name="connsiteY78" fmla="*/ 747236 h 828675"/>
                  <a:gd name="connsiteX79" fmla="*/ 1039395 w 1314450"/>
                  <a:gd name="connsiteY79" fmla="*/ 771049 h 828675"/>
                  <a:gd name="connsiteX80" fmla="*/ 1131788 w 1314450"/>
                  <a:gd name="connsiteY80" fmla="*/ 291941 h 828675"/>
                  <a:gd name="connsiteX81" fmla="*/ 1131788 w 1314450"/>
                  <a:gd name="connsiteY81" fmla="*/ 270034 h 828675"/>
                  <a:gd name="connsiteX82" fmla="*/ 1131788 w 1314450"/>
                  <a:gd name="connsiteY82" fmla="*/ 291941 h 828675"/>
                  <a:gd name="connsiteX83" fmla="*/ 1161316 w 1314450"/>
                  <a:gd name="connsiteY83" fmla="*/ 189071 h 828675"/>
                  <a:gd name="connsiteX84" fmla="*/ 1161316 w 1314450"/>
                  <a:gd name="connsiteY84" fmla="*/ 165259 h 828675"/>
                  <a:gd name="connsiteX85" fmla="*/ 1161316 w 1314450"/>
                  <a:gd name="connsiteY85" fmla="*/ 189071 h 828675"/>
                  <a:gd name="connsiteX86" fmla="*/ 1190843 w 1314450"/>
                  <a:gd name="connsiteY86" fmla="*/ 751999 h 828675"/>
                  <a:gd name="connsiteX87" fmla="*/ 1190843 w 1314450"/>
                  <a:gd name="connsiteY87" fmla="*/ 722471 h 828675"/>
                  <a:gd name="connsiteX88" fmla="*/ 1190843 w 1314450"/>
                  <a:gd name="connsiteY88" fmla="*/ 751999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1314450" h="828675">
                    <a:moveTo>
                      <a:pt x="1309906" y="7144"/>
                    </a:moveTo>
                    <a:cubicBezTo>
                      <a:pt x="1269901" y="10001"/>
                      <a:pt x="1230848" y="17621"/>
                      <a:pt x="1194653" y="31909"/>
                    </a:cubicBezTo>
                    <a:cubicBezTo>
                      <a:pt x="1142266" y="52864"/>
                      <a:pt x="1095593" y="84296"/>
                      <a:pt x="1038443" y="92869"/>
                    </a:cubicBezTo>
                    <a:cubicBezTo>
                      <a:pt x="946050" y="107156"/>
                      <a:pt x="858420" y="56674"/>
                      <a:pt x="766028" y="43339"/>
                    </a:cubicBezTo>
                    <a:cubicBezTo>
                      <a:pt x="668873" y="29051"/>
                      <a:pt x="565050" y="59531"/>
                      <a:pt x="499328" y="121444"/>
                    </a:cubicBezTo>
                    <a:cubicBezTo>
                      <a:pt x="443131" y="173831"/>
                      <a:pt x="415508" y="245269"/>
                      <a:pt x="357406" y="295751"/>
                    </a:cubicBezTo>
                    <a:cubicBezTo>
                      <a:pt x="334545" y="315754"/>
                      <a:pt x="305018" y="332899"/>
                      <a:pt x="271681" y="337661"/>
                    </a:cubicBezTo>
                    <a:cubicBezTo>
                      <a:pt x="253583" y="339566"/>
                      <a:pt x="235485" y="338614"/>
                      <a:pt x="217388" y="337661"/>
                    </a:cubicBezTo>
                    <a:cubicBezTo>
                      <a:pt x="152618" y="333851"/>
                      <a:pt x="78323" y="337661"/>
                      <a:pt x="38318" y="380524"/>
                    </a:cubicBezTo>
                    <a:cubicBezTo>
                      <a:pt x="-40740" y="465296"/>
                      <a:pt x="51653" y="555784"/>
                      <a:pt x="84038" y="632936"/>
                    </a:cubicBezTo>
                    <a:cubicBezTo>
                      <a:pt x="95468" y="660559"/>
                      <a:pt x="90706" y="691039"/>
                      <a:pt x="90706" y="720566"/>
                    </a:cubicBezTo>
                    <a:cubicBezTo>
                      <a:pt x="91658" y="755809"/>
                      <a:pt x="102135" y="790099"/>
                      <a:pt x="120233" y="821531"/>
                    </a:cubicBezTo>
                    <a:lnTo>
                      <a:pt x="1310858" y="821531"/>
                    </a:lnTo>
                    <a:lnTo>
                      <a:pt x="1310858" y="7144"/>
                    </a:lnTo>
                    <a:close/>
                    <a:moveTo>
                      <a:pt x="164048" y="437674"/>
                    </a:moveTo>
                    <a:cubicBezTo>
                      <a:pt x="177383" y="437674"/>
                      <a:pt x="177383" y="458629"/>
                      <a:pt x="164048" y="458629"/>
                    </a:cubicBezTo>
                    <a:cubicBezTo>
                      <a:pt x="150713" y="458629"/>
                      <a:pt x="150713" y="437674"/>
                      <a:pt x="164048" y="437674"/>
                    </a:cubicBezTo>
                    <a:close/>
                    <a:moveTo>
                      <a:pt x="178335" y="777716"/>
                    </a:moveTo>
                    <a:cubicBezTo>
                      <a:pt x="164048" y="777716"/>
                      <a:pt x="164048" y="754856"/>
                      <a:pt x="178335" y="754856"/>
                    </a:cubicBezTo>
                    <a:cubicBezTo>
                      <a:pt x="193575" y="755809"/>
                      <a:pt x="193575" y="777716"/>
                      <a:pt x="178335" y="777716"/>
                    </a:cubicBezTo>
                    <a:close/>
                    <a:moveTo>
                      <a:pt x="398363" y="542449"/>
                    </a:moveTo>
                    <a:cubicBezTo>
                      <a:pt x="396458" y="537686"/>
                      <a:pt x="394553" y="533876"/>
                      <a:pt x="394553" y="529114"/>
                    </a:cubicBezTo>
                    <a:cubicBezTo>
                      <a:pt x="394553" y="524351"/>
                      <a:pt x="396458" y="520541"/>
                      <a:pt x="398363" y="515779"/>
                    </a:cubicBezTo>
                    <a:cubicBezTo>
                      <a:pt x="400268" y="511969"/>
                      <a:pt x="406935" y="507206"/>
                      <a:pt x="410745" y="506254"/>
                    </a:cubicBezTo>
                    <a:cubicBezTo>
                      <a:pt x="414556" y="505301"/>
                      <a:pt x="418366" y="505301"/>
                      <a:pt x="422175" y="506254"/>
                    </a:cubicBezTo>
                    <a:cubicBezTo>
                      <a:pt x="426938" y="507206"/>
                      <a:pt x="430748" y="510064"/>
                      <a:pt x="432653" y="513874"/>
                    </a:cubicBezTo>
                    <a:cubicBezTo>
                      <a:pt x="434558" y="515779"/>
                      <a:pt x="435510" y="518636"/>
                      <a:pt x="436463" y="520541"/>
                    </a:cubicBezTo>
                    <a:cubicBezTo>
                      <a:pt x="436463" y="522446"/>
                      <a:pt x="437416" y="524351"/>
                      <a:pt x="437416" y="526256"/>
                    </a:cubicBezTo>
                    <a:cubicBezTo>
                      <a:pt x="437416" y="527209"/>
                      <a:pt x="437416" y="528161"/>
                      <a:pt x="437416" y="529114"/>
                    </a:cubicBezTo>
                    <a:cubicBezTo>
                      <a:pt x="437416" y="527209"/>
                      <a:pt x="436463" y="525304"/>
                      <a:pt x="436463" y="523399"/>
                    </a:cubicBezTo>
                    <a:cubicBezTo>
                      <a:pt x="436463" y="525304"/>
                      <a:pt x="437416" y="527209"/>
                      <a:pt x="437416" y="529114"/>
                    </a:cubicBezTo>
                    <a:cubicBezTo>
                      <a:pt x="437416" y="530066"/>
                      <a:pt x="437416" y="530066"/>
                      <a:pt x="437416" y="531019"/>
                    </a:cubicBezTo>
                    <a:cubicBezTo>
                      <a:pt x="437416" y="531019"/>
                      <a:pt x="437416" y="531019"/>
                      <a:pt x="437416" y="531019"/>
                    </a:cubicBezTo>
                    <a:cubicBezTo>
                      <a:pt x="437416" y="531019"/>
                      <a:pt x="437416" y="531019"/>
                      <a:pt x="437416" y="531019"/>
                    </a:cubicBezTo>
                    <a:cubicBezTo>
                      <a:pt x="437416" y="534829"/>
                      <a:pt x="436463" y="538639"/>
                      <a:pt x="434558" y="542449"/>
                    </a:cubicBezTo>
                    <a:cubicBezTo>
                      <a:pt x="432653" y="546259"/>
                      <a:pt x="428843" y="549116"/>
                      <a:pt x="424081" y="551021"/>
                    </a:cubicBezTo>
                    <a:cubicBezTo>
                      <a:pt x="415508" y="554831"/>
                      <a:pt x="403125" y="551974"/>
                      <a:pt x="398363" y="542449"/>
                    </a:cubicBezTo>
                    <a:close/>
                    <a:moveTo>
                      <a:pt x="438368" y="773906"/>
                    </a:moveTo>
                    <a:cubicBezTo>
                      <a:pt x="425033" y="773906"/>
                      <a:pt x="425033" y="752951"/>
                      <a:pt x="438368" y="752951"/>
                    </a:cubicBezTo>
                    <a:cubicBezTo>
                      <a:pt x="451703" y="752951"/>
                      <a:pt x="451703" y="773906"/>
                      <a:pt x="438368" y="773906"/>
                    </a:cubicBezTo>
                    <a:close/>
                    <a:moveTo>
                      <a:pt x="549810" y="654844"/>
                    </a:moveTo>
                    <a:cubicBezTo>
                      <a:pt x="540285" y="654844"/>
                      <a:pt x="540285" y="640556"/>
                      <a:pt x="549810" y="640556"/>
                    </a:cubicBezTo>
                    <a:cubicBezTo>
                      <a:pt x="558383" y="641509"/>
                      <a:pt x="558383" y="654844"/>
                      <a:pt x="549810" y="654844"/>
                    </a:cubicBezTo>
                    <a:close/>
                    <a:moveTo>
                      <a:pt x="631725" y="395764"/>
                    </a:moveTo>
                    <a:cubicBezTo>
                      <a:pt x="631725" y="395764"/>
                      <a:pt x="631725" y="395764"/>
                      <a:pt x="631725" y="395764"/>
                    </a:cubicBezTo>
                    <a:cubicBezTo>
                      <a:pt x="629820" y="398621"/>
                      <a:pt x="627916" y="400526"/>
                      <a:pt x="625058" y="401479"/>
                    </a:cubicBezTo>
                    <a:cubicBezTo>
                      <a:pt x="622200" y="402431"/>
                      <a:pt x="618391" y="403384"/>
                      <a:pt x="615533" y="402431"/>
                    </a:cubicBezTo>
                    <a:cubicBezTo>
                      <a:pt x="613628" y="401479"/>
                      <a:pt x="611723" y="400526"/>
                      <a:pt x="609818" y="399574"/>
                    </a:cubicBezTo>
                    <a:cubicBezTo>
                      <a:pt x="601245" y="394811"/>
                      <a:pt x="601245" y="381476"/>
                      <a:pt x="609818" y="377666"/>
                    </a:cubicBezTo>
                    <a:cubicBezTo>
                      <a:pt x="611723" y="376714"/>
                      <a:pt x="613628" y="375761"/>
                      <a:pt x="615533" y="374809"/>
                    </a:cubicBezTo>
                    <a:cubicBezTo>
                      <a:pt x="621248" y="372904"/>
                      <a:pt x="628868" y="376714"/>
                      <a:pt x="631725" y="381476"/>
                    </a:cubicBezTo>
                    <a:cubicBezTo>
                      <a:pt x="631725" y="381476"/>
                      <a:pt x="631725" y="381476"/>
                      <a:pt x="631725" y="381476"/>
                    </a:cubicBezTo>
                    <a:cubicBezTo>
                      <a:pt x="633631" y="386239"/>
                      <a:pt x="633631" y="391001"/>
                      <a:pt x="631725" y="395764"/>
                    </a:cubicBezTo>
                    <a:close/>
                    <a:moveTo>
                      <a:pt x="634583" y="286226"/>
                    </a:moveTo>
                    <a:cubicBezTo>
                      <a:pt x="617438" y="286226"/>
                      <a:pt x="617438" y="260509"/>
                      <a:pt x="634583" y="260509"/>
                    </a:cubicBezTo>
                    <a:cubicBezTo>
                      <a:pt x="651728" y="260509"/>
                      <a:pt x="651728" y="286226"/>
                      <a:pt x="634583" y="286226"/>
                    </a:cubicBezTo>
                    <a:close/>
                    <a:moveTo>
                      <a:pt x="701258" y="574834"/>
                    </a:moveTo>
                    <a:cubicBezTo>
                      <a:pt x="689828" y="574834"/>
                      <a:pt x="689828" y="557689"/>
                      <a:pt x="701258" y="557689"/>
                    </a:cubicBezTo>
                    <a:cubicBezTo>
                      <a:pt x="712688" y="557689"/>
                      <a:pt x="712688" y="574834"/>
                      <a:pt x="701258" y="574834"/>
                    </a:cubicBezTo>
                    <a:close/>
                    <a:moveTo>
                      <a:pt x="775553" y="418624"/>
                    </a:moveTo>
                    <a:cubicBezTo>
                      <a:pt x="761266" y="418624"/>
                      <a:pt x="761266" y="395764"/>
                      <a:pt x="775553" y="395764"/>
                    </a:cubicBezTo>
                    <a:cubicBezTo>
                      <a:pt x="790793" y="395764"/>
                      <a:pt x="789841" y="418624"/>
                      <a:pt x="775553" y="418624"/>
                    </a:cubicBezTo>
                    <a:close/>
                    <a:moveTo>
                      <a:pt x="790793" y="193834"/>
                    </a:moveTo>
                    <a:cubicBezTo>
                      <a:pt x="778410" y="193834"/>
                      <a:pt x="778410" y="174784"/>
                      <a:pt x="790793" y="174784"/>
                    </a:cubicBezTo>
                    <a:cubicBezTo>
                      <a:pt x="803175" y="174784"/>
                      <a:pt x="803175" y="193834"/>
                      <a:pt x="790793" y="193834"/>
                    </a:cubicBezTo>
                    <a:close/>
                    <a:moveTo>
                      <a:pt x="856516" y="576739"/>
                    </a:moveTo>
                    <a:cubicBezTo>
                      <a:pt x="851753" y="581501"/>
                      <a:pt x="845085" y="582454"/>
                      <a:pt x="838418" y="581501"/>
                    </a:cubicBezTo>
                    <a:cubicBezTo>
                      <a:pt x="838418" y="581501"/>
                      <a:pt x="837466" y="581501"/>
                      <a:pt x="837466" y="581501"/>
                    </a:cubicBezTo>
                    <a:cubicBezTo>
                      <a:pt x="828893" y="579596"/>
                      <a:pt x="824131" y="571024"/>
                      <a:pt x="824131" y="563404"/>
                    </a:cubicBezTo>
                    <a:cubicBezTo>
                      <a:pt x="824131" y="555784"/>
                      <a:pt x="829845" y="547211"/>
                      <a:pt x="837466" y="545306"/>
                    </a:cubicBezTo>
                    <a:cubicBezTo>
                      <a:pt x="837466" y="545306"/>
                      <a:pt x="838418" y="545306"/>
                      <a:pt x="838418" y="545306"/>
                    </a:cubicBezTo>
                    <a:cubicBezTo>
                      <a:pt x="845085" y="544354"/>
                      <a:pt x="851753" y="545306"/>
                      <a:pt x="856516" y="550069"/>
                    </a:cubicBezTo>
                    <a:cubicBezTo>
                      <a:pt x="860325" y="553879"/>
                      <a:pt x="862231" y="558641"/>
                      <a:pt x="862231" y="563404"/>
                    </a:cubicBezTo>
                    <a:cubicBezTo>
                      <a:pt x="862231" y="568166"/>
                      <a:pt x="860325" y="572929"/>
                      <a:pt x="856516" y="576739"/>
                    </a:cubicBezTo>
                    <a:close/>
                    <a:moveTo>
                      <a:pt x="961291" y="430054"/>
                    </a:moveTo>
                    <a:cubicBezTo>
                      <a:pt x="946050" y="430054"/>
                      <a:pt x="946050" y="406241"/>
                      <a:pt x="961291" y="406241"/>
                    </a:cubicBezTo>
                    <a:cubicBezTo>
                      <a:pt x="976531" y="406241"/>
                      <a:pt x="976531" y="430054"/>
                      <a:pt x="961291" y="430054"/>
                    </a:cubicBezTo>
                    <a:close/>
                    <a:moveTo>
                      <a:pt x="1039395" y="771049"/>
                    </a:moveTo>
                    <a:cubicBezTo>
                      <a:pt x="1024156" y="771049"/>
                      <a:pt x="1024156" y="747236"/>
                      <a:pt x="1039395" y="747236"/>
                    </a:cubicBezTo>
                    <a:cubicBezTo>
                      <a:pt x="1054635" y="747236"/>
                      <a:pt x="1054635" y="771049"/>
                      <a:pt x="1039395" y="771049"/>
                    </a:cubicBezTo>
                    <a:close/>
                    <a:moveTo>
                      <a:pt x="1131788" y="291941"/>
                    </a:moveTo>
                    <a:cubicBezTo>
                      <a:pt x="1117501" y="291941"/>
                      <a:pt x="1117501" y="270034"/>
                      <a:pt x="1131788" y="270034"/>
                    </a:cubicBezTo>
                    <a:cubicBezTo>
                      <a:pt x="1146076" y="270034"/>
                      <a:pt x="1146076" y="291941"/>
                      <a:pt x="1131788" y="291941"/>
                    </a:cubicBezTo>
                    <a:close/>
                    <a:moveTo>
                      <a:pt x="1161316" y="189071"/>
                    </a:moveTo>
                    <a:cubicBezTo>
                      <a:pt x="1146076" y="189071"/>
                      <a:pt x="1146076" y="165259"/>
                      <a:pt x="1161316" y="165259"/>
                    </a:cubicBezTo>
                    <a:cubicBezTo>
                      <a:pt x="1176556" y="165259"/>
                      <a:pt x="1176556" y="189071"/>
                      <a:pt x="1161316" y="189071"/>
                    </a:cubicBezTo>
                    <a:close/>
                    <a:moveTo>
                      <a:pt x="1190843" y="751999"/>
                    </a:moveTo>
                    <a:cubicBezTo>
                      <a:pt x="1171793" y="751999"/>
                      <a:pt x="1171793" y="722471"/>
                      <a:pt x="1190843" y="722471"/>
                    </a:cubicBezTo>
                    <a:cubicBezTo>
                      <a:pt x="1210845" y="722471"/>
                      <a:pt x="1210845" y="751999"/>
                      <a:pt x="1190843" y="751999"/>
                    </a:cubicBezTo>
                    <a:close/>
                  </a:path>
                </a:pathLst>
              </a:custGeom>
              <a:solidFill>
                <a:srgbClr val="27305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73688537-2010-4863-8651-F425806F1A88}"/>
                  </a:ext>
                </a:extLst>
              </p:cNvPr>
              <p:cNvSpPr/>
              <p:nvPr/>
            </p:nvSpPr>
            <p:spPr>
              <a:xfrm>
                <a:off x="10128618" y="6144249"/>
                <a:ext cx="127203" cy="127203"/>
              </a:xfrm>
              <a:custGeom>
                <a:avLst/>
                <a:gdLst>
                  <a:gd name="connsiteX0" fmla="*/ 47149 w 57150"/>
                  <a:gd name="connsiteY0" fmla="*/ 44053 h 57150"/>
                  <a:gd name="connsiteX1" fmla="*/ 50006 w 57150"/>
                  <a:gd name="connsiteY1" fmla="*/ 32623 h 57150"/>
                  <a:gd name="connsiteX2" fmla="*/ 50006 w 57150"/>
                  <a:gd name="connsiteY2" fmla="*/ 32623 h 57150"/>
                  <a:gd name="connsiteX3" fmla="*/ 50006 w 57150"/>
                  <a:gd name="connsiteY3" fmla="*/ 32623 h 57150"/>
                  <a:gd name="connsiteX4" fmla="*/ 50006 w 57150"/>
                  <a:gd name="connsiteY4" fmla="*/ 30718 h 57150"/>
                  <a:gd name="connsiteX5" fmla="*/ 49054 w 57150"/>
                  <a:gd name="connsiteY5" fmla="*/ 25003 h 57150"/>
                  <a:gd name="connsiteX6" fmla="*/ 50006 w 57150"/>
                  <a:gd name="connsiteY6" fmla="*/ 30718 h 57150"/>
                  <a:gd name="connsiteX7" fmla="*/ 50006 w 57150"/>
                  <a:gd name="connsiteY7" fmla="*/ 27861 h 57150"/>
                  <a:gd name="connsiteX8" fmla="*/ 49054 w 57150"/>
                  <a:gd name="connsiteY8" fmla="*/ 22146 h 57150"/>
                  <a:gd name="connsiteX9" fmla="*/ 45244 w 57150"/>
                  <a:gd name="connsiteY9" fmla="*/ 15478 h 57150"/>
                  <a:gd name="connsiteX10" fmla="*/ 34766 w 57150"/>
                  <a:gd name="connsiteY10" fmla="*/ 7858 h 57150"/>
                  <a:gd name="connsiteX11" fmla="*/ 23336 w 57150"/>
                  <a:gd name="connsiteY11" fmla="*/ 7858 h 57150"/>
                  <a:gd name="connsiteX12" fmla="*/ 10954 w 57150"/>
                  <a:gd name="connsiteY12" fmla="*/ 17383 h 57150"/>
                  <a:gd name="connsiteX13" fmla="*/ 7144 w 57150"/>
                  <a:gd name="connsiteY13" fmla="*/ 30718 h 57150"/>
                  <a:gd name="connsiteX14" fmla="*/ 10954 w 57150"/>
                  <a:gd name="connsiteY14" fmla="*/ 44053 h 57150"/>
                  <a:gd name="connsiteX15" fmla="*/ 37624 w 57150"/>
                  <a:gd name="connsiteY15" fmla="*/ 52626 h 57150"/>
                  <a:gd name="connsiteX16" fmla="*/ 47149 w 57150"/>
                  <a:gd name="connsiteY16" fmla="*/ 4405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150" h="57150">
                    <a:moveTo>
                      <a:pt x="47149" y="44053"/>
                    </a:moveTo>
                    <a:cubicBezTo>
                      <a:pt x="49054" y="40243"/>
                      <a:pt x="50006" y="36433"/>
                      <a:pt x="50006" y="32623"/>
                    </a:cubicBezTo>
                    <a:cubicBezTo>
                      <a:pt x="50006" y="32623"/>
                      <a:pt x="50006" y="32623"/>
                      <a:pt x="50006" y="32623"/>
                    </a:cubicBezTo>
                    <a:cubicBezTo>
                      <a:pt x="50006" y="32623"/>
                      <a:pt x="50006" y="32623"/>
                      <a:pt x="50006" y="32623"/>
                    </a:cubicBezTo>
                    <a:cubicBezTo>
                      <a:pt x="50006" y="31671"/>
                      <a:pt x="50006" y="31671"/>
                      <a:pt x="50006" y="30718"/>
                    </a:cubicBezTo>
                    <a:cubicBezTo>
                      <a:pt x="50006" y="28813"/>
                      <a:pt x="50006" y="26908"/>
                      <a:pt x="49054" y="25003"/>
                    </a:cubicBezTo>
                    <a:cubicBezTo>
                      <a:pt x="49054" y="26908"/>
                      <a:pt x="50006" y="28813"/>
                      <a:pt x="50006" y="30718"/>
                    </a:cubicBezTo>
                    <a:cubicBezTo>
                      <a:pt x="50006" y="29766"/>
                      <a:pt x="50006" y="28813"/>
                      <a:pt x="50006" y="27861"/>
                    </a:cubicBezTo>
                    <a:cubicBezTo>
                      <a:pt x="50006" y="25956"/>
                      <a:pt x="49054" y="24051"/>
                      <a:pt x="49054" y="22146"/>
                    </a:cubicBezTo>
                    <a:cubicBezTo>
                      <a:pt x="48101" y="19288"/>
                      <a:pt x="47149" y="17383"/>
                      <a:pt x="45244" y="15478"/>
                    </a:cubicBezTo>
                    <a:cubicBezTo>
                      <a:pt x="42386" y="11668"/>
                      <a:pt x="38576" y="8811"/>
                      <a:pt x="34766" y="7858"/>
                    </a:cubicBezTo>
                    <a:cubicBezTo>
                      <a:pt x="30956" y="6906"/>
                      <a:pt x="27146" y="6906"/>
                      <a:pt x="23336" y="7858"/>
                    </a:cubicBezTo>
                    <a:cubicBezTo>
                      <a:pt x="18574" y="8811"/>
                      <a:pt x="12859" y="13573"/>
                      <a:pt x="10954" y="17383"/>
                    </a:cubicBezTo>
                    <a:cubicBezTo>
                      <a:pt x="9049" y="22146"/>
                      <a:pt x="7144" y="25956"/>
                      <a:pt x="7144" y="30718"/>
                    </a:cubicBezTo>
                    <a:cubicBezTo>
                      <a:pt x="7144" y="35481"/>
                      <a:pt x="9049" y="40243"/>
                      <a:pt x="10954" y="44053"/>
                    </a:cubicBezTo>
                    <a:cubicBezTo>
                      <a:pt x="15716" y="53578"/>
                      <a:pt x="28099" y="56436"/>
                      <a:pt x="37624" y="52626"/>
                    </a:cubicBezTo>
                    <a:cubicBezTo>
                      <a:pt x="41434" y="50721"/>
                      <a:pt x="45244" y="47863"/>
                      <a:pt x="47149" y="44053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2B5929EB-8B36-4D35-B1C0-D723FCCFE82A}"/>
                  </a:ext>
                </a:extLst>
              </p:cNvPr>
              <p:cNvSpPr/>
              <p:nvPr/>
            </p:nvSpPr>
            <p:spPr>
              <a:xfrm>
                <a:off x="10634249" y="5598868"/>
                <a:ext cx="84802" cy="84802"/>
              </a:xfrm>
              <a:custGeom>
                <a:avLst/>
                <a:gdLst>
                  <a:gd name="connsiteX0" fmla="*/ 20002 w 38100"/>
                  <a:gd name="connsiteY0" fmla="*/ 7144 h 38100"/>
                  <a:gd name="connsiteX1" fmla="*/ 20002 w 38100"/>
                  <a:gd name="connsiteY1" fmla="*/ 32861 h 38100"/>
                  <a:gd name="connsiteX2" fmla="*/ 20002 w 38100"/>
                  <a:gd name="connsiteY2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100" h="38100">
                    <a:moveTo>
                      <a:pt x="20002" y="7144"/>
                    </a:moveTo>
                    <a:cubicBezTo>
                      <a:pt x="2858" y="7144"/>
                      <a:pt x="2858" y="32861"/>
                      <a:pt x="20002" y="32861"/>
                    </a:cubicBezTo>
                    <a:cubicBezTo>
                      <a:pt x="37148" y="32861"/>
                      <a:pt x="37148" y="7144"/>
                      <a:pt x="20002" y="7144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0D97A5E3-C238-402C-BB29-18354287529E}"/>
                  </a:ext>
                </a:extLst>
              </p:cNvPr>
              <p:cNvSpPr/>
              <p:nvPr/>
            </p:nvSpPr>
            <p:spPr>
              <a:xfrm>
                <a:off x="11084558" y="6229904"/>
                <a:ext cx="106002" cy="106002"/>
              </a:xfrm>
              <a:custGeom>
                <a:avLst/>
                <a:gdLst>
                  <a:gd name="connsiteX0" fmla="*/ 21522 w 47625"/>
                  <a:gd name="connsiteY0" fmla="*/ 7476 h 47625"/>
                  <a:gd name="connsiteX1" fmla="*/ 21522 w 47625"/>
                  <a:gd name="connsiteY1" fmla="*/ 7476 h 47625"/>
                  <a:gd name="connsiteX2" fmla="*/ 7235 w 47625"/>
                  <a:gd name="connsiteY2" fmla="*/ 25573 h 47625"/>
                  <a:gd name="connsiteX3" fmla="*/ 20569 w 47625"/>
                  <a:gd name="connsiteY3" fmla="*/ 43671 h 47625"/>
                  <a:gd name="connsiteX4" fmla="*/ 21522 w 47625"/>
                  <a:gd name="connsiteY4" fmla="*/ 43671 h 47625"/>
                  <a:gd name="connsiteX5" fmla="*/ 39619 w 47625"/>
                  <a:gd name="connsiteY5" fmla="*/ 38908 h 47625"/>
                  <a:gd name="connsiteX6" fmla="*/ 45335 w 47625"/>
                  <a:gd name="connsiteY6" fmla="*/ 25573 h 47625"/>
                  <a:gd name="connsiteX7" fmla="*/ 39619 w 47625"/>
                  <a:gd name="connsiteY7" fmla="*/ 12238 h 47625"/>
                  <a:gd name="connsiteX8" fmla="*/ 21522 w 47625"/>
                  <a:gd name="connsiteY8" fmla="*/ 7476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47625">
                    <a:moveTo>
                      <a:pt x="21522" y="7476"/>
                    </a:moveTo>
                    <a:cubicBezTo>
                      <a:pt x="21522" y="7476"/>
                      <a:pt x="21522" y="8428"/>
                      <a:pt x="21522" y="7476"/>
                    </a:cubicBezTo>
                    <a:cubicBezTo>
                      <a:pt x="12949" y="9381"/>
                      <a:pt x="6282" y="17953"/>
                      <a:pt x="7235" y="25573"/>
                    </a:cubicBezTo>
                    <a:cubicBezTo>
                      <a:pt x="7235" y="33193"/>
                      <a:pt x="12949" y="41766"/>
                      <a:pt x="20569" y="43671"/>
                    </a:cubicBezTo>
                    <a:cubicBezTo>
                      <a:pt x="20569" y="43671"/>
                      <a:pt x="21522" y="43671"/>
                      <a:pt x="21522" y="43671"/>
                    </a:cubicBezTo>
                    <a:cubicBezTo>
                      <a:pt x="28189" y="44623"/>
                      <a:pt x="34857" y="43671"/>
                      <a:pt x="39619" y="38908"/>
                    </a:cubicBezTo>
                    <a:cubicBezTo>
                      <a:pt x="43429" y="35098"/>
                      <a:pt x="45335" y="30336"/>
                      <a:pt x="45335" y="25573"/>
                    </a:cubicBezTo>
                    <a:cubicBezTo>
                      <a:pt x="45335" y="20811"/>
                      <a:pt x="43429" y="16048"/>
                      <a:pt x="39619" y="12238"/>
                    </a:cubicBezTo>
                    <a:cubicBezTo>
                      <a:pt x="34857" y="7476"/>
                      <a:pt x="28189" y="6523"/>
                      <a:pt x="21522" y="7476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504BACDD-EEB5-42CE-BF47-B19C2F6054C7}"/>
                  </a:ext>
                </a:extLst>
              </p:cNvPr>
              <p:cNvSpPr/>
              <p:nvPr/>
            </p:nvSpPr>
            <p:spPr>
              <a:xfrm>
                <a:off x="11364605" y="5923235"/>
                <a:ext cx="63601" cy="84802"/>
              </a:xfrm>
              <a:custGeom>
                <a:avLst/>
                <a:gdLst>
                  <a:gd name="connsiteX0" fmla="*/ 18574 w 28575"/>
                  <a:gd name="connsiteY0" fmla="*/ 7144 h 38100"/>
                  <a:gd name="connsiteX1" fmla="*/ 18574 w 28575"/>
                  <a:gd name="connsiteY1" fmla="*/ 30956 h 38100"/>
                  <a:gd name="connsiteX2" fmla="*/ 18574 w 28575"/>
                  <a:gd name="connsiteY2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38100">
                    <a:moveTo>
                      <a:pt x="18574" y="7144"/>
                    </a:moveTo>
                    <a:cubicBezTo>
                      <a:pt x="3334" y="7144"/>
                      <a:pt x="3334" y="30956"/>
                      <a:pt x="18574" y="30956"/>
                    </a:cubicBezTo>
                    <a:cubicBezTo>
                      <a:pt x="33814" y="30956"/>
                      <a:pt x="33814" y="7144"/>
                      <a:pt x="18574" y="7144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7BFDA9CF-ED1E-4B96-B338-2D97A7D2A7F8}"/>
                  </a:ext>
                </a:extLst>
              </p:cNvPr>
              <p:cNvSpPr/>
              <p:nvPr/>
            </p:nvSpPr>
            <p:spPr>
              <a:xfrm>
                <a:off x="10952786" y="5899915"/>
                <a:ext cx="63601" cy="63601"/>
              </a:xfrm>
              <a:custGeom>
                <a:avLst/>
                <a:gdLst>
                  <a:gd name="connsiteX0" fmla="*/ 17859 w 28575"/>
                  <a:gd name="connsiteY0" fmla="*/ 7144 h 28575"/>
                  <a:gd name="connsiteX1" fmla="*/ 17859 w 28575"/>
                  <a:gd name="connsiteY1" fmla="*/ 30004 h 28575"/>
                  <a:gd name="connsiteX2" fmla="*/ 17859 w 28575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7859" y="7144"/>
                    </a:moveTo>
                    <a:cubicBezTo>
                      <a:pt x="3572" y="7144"/>
                      <a:pt x="3572" y="30004"/>
                      <a:pt x="17859" y="30004"/>
                    </a:cubicBezTo>
                    <a:cubicBezTo>
                      <a:pt x="32147" y="30004"/>
                      <a:pt x="33099" y="7144"/>
                      <a:pt x="17859" y="7144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27209688-44CC-4C6E-9D06-F82BBDD2F614}"/>
                  </a:ext>
                </a:extLst>
              </p:cNvPr>
              <p:cNvSpPr/>
              <p:nvPr/>
            </p:nvSpPr>
            <p:spPr>
              <a:xfrm>
                <a:off x="10792192" y="6260323"/>
                <a:ext cx="63601" cy="63601"/>
              </a:xfrm>
              <a:custGeom>
                <a:avLst/>
                <a:gdLst>
                  <a:gd name="connsiteX0" fmla="*/ 15716 w 28575"/>
                  <a:gd name="connsiteY0" fmla="*/ 7144 h 28575"/>
                  <a:gd name="connsiteX1" fmla="*/ 15716 w 28575"/>
                  <a:gd name="connsiteY1" fmla="*/ 24289 h 28575"/>
                  <a:gd name="connsiteX2" fmla="*/ 15716 w 28575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5716" y="7144"/>
                    </a:moveTo>
                    <a:cubicBezTo>
                      <a:pt x="4286" y="7144"/>
                      <a:pt x="4286" y="24289"/>
                      <a:pt x="15716" y="24289"/>
                    </a:cubicBezTo>
                    <a:cubicBezTo>
                      <a:pt x="27146" y="24289"/>
                      <a:pt x="27146" y="7144"/>
                      <a:pt x="15716" y="7144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2C587FF1-15A0-41EF-9AD3-F5BD1DB13CF7}"/>
                  </a:ext>
                </a:extLst>
              </p:cNvPr>
              <p:cNvSpPr/>
              <p:nvPr/>
            </p:nvSpPr>
            <p:spPr>
              <a:xfrm>
                <a:off x="11869176" y="6627090"/>
                <a:ext cx="84802" cy="84802"/>
              </a:xfrm>
              <a:custGeom>
                <a:avLst/>
                <a:gdLst>
                  <a:gd name="connsiteX0" fmla="*/ 21431 w 38100"/>
                  <a:gd name="connsiteY0" fmla="*/ 7144 h 38100"/>
                  <a:gd name="connsiteX1" fmla="*/ 21431 w 38100"/>
                  <a:gd name="connsiteY1" fmla="*/ 36671 h 38100"/>
                  <a:gd name="connsiteX2" fmla="*/ 21431 w 38100"/>
                  <a:gd name="connsiteY2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100" h="38100">
                    <a:moveTo>
                      <a:pt x="21431" y="7144"/>
                    </a:moveTo>
                    <a:cubicBezTo>
                      <a:pt x="2381" y="7144"/>
                      <a:pt x="2381" y="36671"/>
                      <a:pt x="21431" y="36671"/>
                    </a:cubicBezTo>
                    <a:cubicBezTo>
                      <a:pt x="41434" y="36671"/>
                      <a:pt x="41434" y="7144"/>
                      <a:pt x="21431" y="7144"/>
                    </a:cubicBezTo>
                    <a:close/>
                  </a:path>
                </a:pathLst>
              </a:custGeom>
              <a:solidFill>
                <a:srgbClr val="95A3E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ABADB932-D16B-47E9-BB8B-5BCA9936765B}"/>
                  </a:ext>
                </a:extLst>
              </p:cNvPr>
              <p:cNvSpPr/>
              <p:nvPr/>
            </p:nvSpPr>
            <p:spPr>
              <a:xfrm>
                <a:off x="10989887" y="5408064"/>
                <a:ext cx="63601" cy="63601"/>
              </a:xfrm>
              <a:custGeom>
                <a:avLst/>
                <a:gdLst>
                  <a:gd name="connsiteX0" fmla="*/ 16431 w 28575"/>
                  <a:gd name="connsiteY0" fmla="*/ 7144 h 28575"/>
                  <a:gd name="connsiteX1" fmla="*/ 16431 w 28575"/>
                  <a:gd name="connsiteY1" fmla="*/ 26194 h 28575"/>
                  <a:gd name="connsiteX2" fmla="*/ 16431 w 28575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6431" y="7144"/>
                    </a:moveTo>
                    <a:cubicBezTo>
                      <a:pt x="4048" y="7144"/>
                      <a:pt x="4048" y="26194"/>
                      <a:pt x="16431" y="26194"/>
                    </a:cubicBezTo>
                    <a:cubicBezTo>
                      <a:pt x="28813" y="26194"/>
                      <a:pt x="28813" y="7144"/>
                      <a:pt x="16431" y="7144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DA70E55C-DED7-413D-8685-DE6BA9B5BDB6}"/>
                  </a:ext>
                </a:extLst>
              </p:cNvPr>
              <p:cNvSpPr/>
              <p:nvPr/>
            </p:nvSpPr>
            <p:spPr>
              <a:xfrm>
                <a:off x="10593437" y="5852159"/>
                <a:ext cx="84802" cy="84802"/>
              </a:xfrm>
              <a:custGeom>
                <a:avLst/>
                <a:gdLst>
                  <a:gd name="connsiteX0" fmla="*/ 35481 w 38100"/>
                  <a:gd name="connsiteY0" fmla="*/ 14312 h 38100"/>
                  <a:gd name="connsiteX1" fmla="*/ 19288 w 38100"/>
                  <a:gd name="connsiteY1" fmla="*/ 7645 h 38100"/>
                  <a:gd name="connsiteX2" fmla="*/ 13573 w 38100"/>
                  <a:gd name="connsiteY2" fmla="*/ 10502 h 38100"/>
                  <a:gd name="connsiteX3" fmla="*/ 13573 w 38100"/>
                  <a:gd name="connsiteY3" fmla="*/ 32410 h 38100"/>
                  <a:gd name="connsiteX4" fmla="*/ 19288 w 38100"/>
                  <a:gd name="connsiteY4" fmla="*/ 35267 h 38100"/>
                  <a:gd name="connsiteX5" fmla="*/ 28813 w 38100"/>
                  <a:gd name="connsiteY5" fmla="*/ 34315 h 38100"/>
                  <a:gd name="connsiteX6" fmla="*/ 35481 w 38100"/>
                  <a:gd name="connsiteY6" fmla="*/ 28600 h 38100"/>
                  <a:gd name="connsiteX7" fmla="*/ 35481 w 38100"/>
                  <a:gd name="connsiteY7" fmla="*/ 28600 h 38100"/>
                  <a:gd name="connsiteX8" fmla="*/ 35481 w 38100"/>
                  <a:gd name="connsiteY8" fmla="*/ 14312 h 38100"/>
                  <a:gd name="connsiteX9" fmla="*/ 35481 w 38100"/>
                  <a:gd name="connsiteY9" fmla="*/ 14312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00" h="38100">
                    <a:moveTo>
                      <a:pt x="35481" y="14312"/>
                    </a:moveTo>
                    <a:cubicBezTo>
                      <a:pt x="32623" y="9550"/>
                      <a:pt x="25003" y="5740"/>
                      <a:pt x="19288" y="7645"/>
                    </a:cubicBezTo>
                    <a:cubicBezTo>
                      <a:pt x="17383" y="8597"/>
                      <a:pt x="15478" y="9550"/>
                      <a:pt x="13573" y="10502"/>
                    </a:cubicBezTo>
                    <a:cubicBezTo>
                      <a:pt x="5001" y="15265"/>
                      <a:pt x="5001" y="28600"/>
                      <a:pt x="13573" y="32410"/>
                    </a:cubicBezTo>
                    <a:cubicBezTo>
                      <a:pt x="15478" y="33362"/>
                      <a:pt x="17383" y="34315"/>
                      <a:pt x="19288" y="35267"/>
                    </a:cubicBezTo>
                    <a:cubicBezTo>
                      <a:pt x="22146" y="36220"/>
                      <a:pt x="25956" y="35267"/>
                      <a:pt x="28813" y="34315"/>
                    </a:cubicBezTo>
                    <a:cubicBezTo>
                      <a:pt x="31671" y="33362"/>
                      <a:pt x="33576" y="31457"/>
                      <a:pt x="35481" y="28600"/>
                    </a:cubicBezTo>
                    <a:cubicBezTo>
                      <a:pt x="35481" y="28600"/>
                      <a:pt x="35481" y="28600"/>
                      <a:pt x="35481" y="28600"/>
                    </a:cubicBezTo>
                    <a:cubicBezTo>
                      <a:pt x="37386" y="23837"/>
                      <a:pt x="37386" y="19075"/>
                      <a:pt x="35481" y="14312"/>
                    </a:cubicBezTo>
                    <a:cubicBezTo>
                      <a:pt x="35481" y="14312"/>
                      <a:pt x="35481" y="14312"/>
                      <a:pt x="35481" y="14312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65213018-F757-41B7-9D3F-72574AB7EA85}"/>
                  </a:ext>
                </a:extLst>
              </p:cNvPr>
              <p:cNvSpPr/>
              <p:nvPr/>
            </p:nvSpPr>
            <p:spPr>
              <a:xfrm>
                <a:off x="10458284" y="6446887"/>
                <a:ext cx="42401" cy="63601"/>
              </a:xfrm>
              <a:custGeom>
                <a:avLst/>
                <a:gdLst>
                  <a:gd name="connsiteX0" fmla="*/ 14288 w 19050"/>
                  <a:gd name="connsiteY0" fmla="*/ 7144 h 28575"/>
                  <a:gd name="connsiteX1" fmla="*/ 14288 w 19050"/>
                  <a:gd name="connsiteY1" fmla="*/ 21431 h 28575"/>
                  <a:gd name="connsiteX2" fmla="*/ 14288 w 19050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0" h="28575">
                    <a:moveTo>
                      <a:pt x="14288" y="7144"/>
                    </a:moveTo>
                    <a:cubicBezTo>
                      <a:pt x="4763" y="7144"/>
                      <a:pt x="4763" y="21431"/>
                      <a:pt x="14288" y="21431"/>
                    </a:cubicBezTo>
                    <a:cubicBezTo>
                      <a:pt x="22860" y="20479"/>
                      <a:pt x="22860" y="7144"/>
                      <a:pt x="14288" y="7144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0281EC1F-DB72-4EC0-B672-859C95AE2E9E}"/>
                  </a:ext>
                </a:extLst>
              </p:cNvPr>
              <p:cNvSpPr/>
              <p:nvPr/>
            </p:nvSpPr>
            <p:spPr>
              <a:xfrm>
                <a:off x="10203878" y="6694932"/>
                <a:ext cx="63601" cy="63601"/>
              </a:xfrm>
              <a:custGeom>
                <a:avLst/>
                <a:gdLst>
                  <a:gd name="connsiteX0" fmla="*/ 17145 w 28575"/>
                  <a:gd name="connsiteY0" fmla="*/ 7144 h 28575"/>
                  <a:gd name="connsiteX1" fmla="*/ 17145 w 28575"/>
                  <a:gd name="connsiteY1" fmla="*/ 28099 h 28575"/>
                  <a:gd name="connsiteX2" fmla="*/ 17145 w 28575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7145" y="7144"/>
                    </a:moveTo>
                    <a:cubicBezTo>
                      <a:pt x="3810" y="7144"/>
                      <a:pt x="3810" y="28099"/>
                      <a:pt x="17145" y="28099"/>
                    </a:cubicBezTo>
                    <a:cubicBezTo>
                      <a:pt x="30480" y="28099"/>
                      <a:pt x="30480" y="7144"/>
                      <a:pt x="17145" y="7144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13D32E89-4627-4654-98C5-C40776D5B854}"/>
                  </a:ext>
                </a:extLst>
              </p:cNvPr>
              <p:cNvSpPr/>
              <p:nvPr/>
            </p:nvSpPr>
            <p:spPr>
              <a:xfrm>
                <a:off x="9593305" y="5993197"/>
                <a:ext cx="63601" cy="63601"/>
              </a:xfrm>
              <a:custGeom>
                <a:avLst/>
                <a:gdLst>
                  <a:gd name="connsiteX0" fmla="*/ 17145 w 28575"/>
                  <a:gd name="connsiteY0" fmla="*/ 7144 h 28575"/>
                  <a:gd name="connsiteX1" fmla="*/ 17145 w 28575"/>
                  <a:gd name="connsiteY1" fmla="*/ 28099 h 28575"/>
                  <a:gd name="connsiteX2" fmla="*/ 17145 w 28575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7145" y="7144"/>
                    </a:moveTo>
                    <a:cubicBezTo>
                      <a:pt x="3810" y="7144"/>
                      <a:pt x="3810" y="28099"/>
                      <a:pt x="17145" y="28099"/>
                    </a:cubicBezTo>
                    <a:cubicBezTo>
                      <a:pt x="30480" y="28099"/>
                      <a:pt x="30480" y="7144"/>
                      <a:pt x="17145" y="7144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241EEDC8-6752-4BFE-9A67-9352FE597D3B}"/>
                  </a:ext>
                </a:extLst>
              </p:cNvPr>
              <p:cNvSpPr/>
              <p:nvPr/>
            </p:nvSpPr>
            <p:spPr>
              <a:xfrm>
                <a:off x="11809815" y="5386864"/>
                <a:ext cx="63601" cy="84802"/>
              </a:xfrm>
              <a:custGeom>
                <a:avLst/>
                <a:gdLst>
                  <a:gd name="connsiteX0" fmla="*/ 18574 w 28575"/>
                  <a:gd name="connsiteY0" fmla="*/ 7144 h 38100"/>
                  <a:gd name="connsiteX1" fmla="*/ 18574 w 28575"/>
                  <a:gd name="connsiteY1" fmla="*/ 30956 h 38100"/>
                  <a:gd name="connsiteX2" fmla="*/ 18574 w 28575"/>
                  <a:gd name="connsiteY2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38100">
                    <a:moveTo>
                      <a:pt x="18574" y="7144"/>
                    </a:moveTo>
                    <a:cubicBezTo>
                      <a:pt x="3334" y="7144"/>
                      <a:pt x="3334" y="30956"/>
                      <a:pt x="18574" y="30956"/>
                    </a:cubicBezTo>
                    <a:cubicBezTo>
                      <a:pt x="33814" y="30956"/>
                      <a:pt x="33814" y="7144"/>
                      <a:pt x="18574" y="7144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6F372E80-8855-45F4-AC9F-C006251229B5}"/>
                  </a:ext>
                </a:extLst>
              </p:cNvPr>
              <p:cNvSpPr/>
              <p:nvPr/>
            </p:nvSpPr>
            <p:spPr>
              <a:xfrm>
                <a:off x="11745684" y="5620069"/>
                <a:ext cx="63601" cy="63601"/>
              </a:xfrm>
              <a:custGeom>
                <a:avLst/>
                <a:gdLst>
                  <a:gd name="connsiteX0" fmla="*/ 17859 w 28575"/>
                  <a:gd name="connsiteY0" fmla="*/ 7144 h 28575"/>
                  <a:gd name="connsiteX1" fmla="*/ 17859 w 28575"/>
                  <a:gd name="connsiteY1" fmla="*/ 29051 h 28575"/>
                  <a:gd name="connsiteX2" fmla="*/ 17859 w 28575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7859" y="7144"/>
                    </a:moveTo>
                    <a:cubicBezTo>
                      <a:pt x="3572" y="7144"/>
                      <a:pt x="3572" y="29051"/>
                      <a:pt x="17859" y="29051"/>
                    </a:cubicBezTo>
                    <a:cubicBezTo>
                      <a:pt x="32147" y="29051"/>
                      <a:pt x="32147" y="7144"/>
                      <a:pt x="17859" y="7144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2FB5B54C-EE0B-4CBE-B60D-1660365A15E1}"/>
                  </a:ext>
                </a:extLst>
              </p:cNvPr>
              <p:cNvSpPr/>
              <p:nvPr/>
            </p:nvSpPr>
            <p:spPr>
              <a:xfrm>
                <a:off x="9623517" y="6701293"/>
                <a:ext cx="63601" cy="63601"/>
              </a:xfrm>
              <a:custGeom>
                <a:avLst/>
                <a:gdLst>
                  <a:gd name="connsiteX0" fmla="*/ 17859 w 28575"/>
                  <a:gd name="connsiteY0" fmla="*/ 7144 h 28575"/>
                  <a:gd name="connsiteX1" fmla="*/ 17859 w 28575"/>
                  <a:gd name="connsiteY1" fmla="*/ 30004 h 28575"/>
                  <a:gd name="connsiteX2" fmla="*/ 17859 w 28575"/>
                  <a:gd name="connsiteY2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28575">
                    <a:moveTo>
                      <a:pt x="17859" y="7144"/>
                    </a:moveTo>
                    <a:cubicBezTo>
                      <a:pt x="3572" y="7144"/>
                      <a:pt x="3572" y="30004"/>
                      <a:pt x="17859" y="30004"/>
                    </a:cubicBezTo>
                    <a:cubicBezTo>
                      <a:pt x="33099" y="29051"/>
                      <a:pt x="33099" y="7144"/>
                      <a:pt x="17859" y="7144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052D27F7-D413-4A25-9A33-13262E19F8B5}"/>
                  </a:ext>
                </a:extLst>
              </p:cNvPr>
              <p:cNvSpPr/>
              <p:nvPr/>
            </p:nvSpPr>
            <p:spPr>
              <a:xfrm>
                <a:off x="11538449" y="6682211"/>
                <a:ext cx="63601" cy="84802"/>
              </a:xfrm>
              <a:custGeom>
                <a:avLst/>
                <a:gdLst>
                  <a:gd name="connsiteX0" fmla="*/ 18574 w 28575"/>
                  <a:gd name="connsiteY0" fmla="*/ 7144 h 38100"/>
                  <a:gd name="connsiteX1" fmla="*/ 18574 w 28575"/>
                  <a:gd name="connsiteY1" fmla="*/ 30956 h 38100"/>
                  <a:gd name="connsiteX2" fmla="*/ 18574 w 28575"/>
                  <a:gd name="connsiteY2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38100">
                    <a:moveTo>
                      <a:pt x="18574" y="7144"/>
                    </a:moveTo>
                    <a:cubicBezTo>
                      <a:pt x="3334" y="7144"/>
                      <a:pt x="3334" y="30956"/>
                      <a:pt x="18574" y="30956"/>
                    </a:cubicBezTo>
                    <a:cubicBezTo>
                      <a:pt x="33814" y="30956"/>
                      <a:pt x="33814" y="7144"/>
                      <a:pt x="18574" y="7144"/>
                    </a:cubicBezTo>
                    <a:close/>
                  </a:path>
                </a:pathLst>
              </a:custGeom>
              <a:solidFill>
                <a:srgbClr val="C3CB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9802" name="标题 1"/>
          <p:cNvSpPr>
            <a:spLocks noGrp="1"/>
          </p:cNvSpPr>
          <p:nvPr>
            <p:ph type="ctrTitle" hasCustomPrompt="1"/>
          </p:nvPr>
        </p:nvSpPr>
        <p:spPr>
          <a:xfrm>
            <a:off x="6275875" y="1576020"/>
            <a:ext cx="5135669" cy="1231506"/>
          </a:xfrm>
          <a:noFill/>
        </p:spPr>
        <p:txBody>
          <a:bodyPr anchor="ctr">
            <a:norm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9801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251661" y="3253471"/>
            <a:ext cx="5157033" cy="258922"/>
          </a:xfrm>
          <a:noFill/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6251661" y="4268894"/>
            <a:ext cx="5157033" cy="258922"/>
          </a:xfrm>
          <a:noFill/>
        </p:spPr>
        <p:txBody>
          <a:bodyPr vert="horz" anchor="ctr">
            <a:noAutofit/>
          </a:bodyPr>
          <a:lstStyle>
            <a:lvl1pPr marL="0" indent="0" algn="l">
              <a:buNone/>
              <a:defRPr sz="1600" b="0" u="sng">
                <a:solidFill>
                  <a:schemeClr val="accent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6251660" y="4570055"/>
            <a:ext cx="5157034" cy="296392"/>
          </a:xfrm>
          <a:noFill/>
        </p:spPr>
        <p:txBody>
          <a:bodyPr vert="horz" anchor="ctr">
            <a:noAutofit/>
          </a:bodyPr>
          <a:lstStyle>
            <a:lvl1pPr marL="0" indent="0" algn="l">
              <a:buNone/>
              <a:defRPr sz="1600" b="0" u="sng">
                <a:solidFill>
                  <a:schemeClr val="accent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888B6D7-9D3F-49D7-BACE-73A9D114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1E8C3-2B02-48E7-9492-A95138EC4F36}" type="datetime1">
              <a:rPr lang="zh-CN" altLang="en-US" smtClean="0"/>
              <a:t>2023-7-8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A9825E-1876-42AD-ABCF-E0E100F3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124F9DB-C87A-423F-9657-38C7A2901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2070191C-4093-409C-8FD5-7369A79637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759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7A1C-3684-4AAF-A408-C63B6CB641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-20096"/>
            <a:ext cx="10850563" cy="102869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6EA5F-D77D-4318-90E9-C04AA8AD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EEA8-F5E9-41C6-AE19-89CD13534F68}" type="datetime1">
              <a:rPr lang="zh-CN" altLang="en-US" smtClean="0"/>
              <a:t>2023-7-8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32621-D9D9-445E-BFF9-F8348FA1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1151B-F790-4A9F-962F-B8718A95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012" y="6551959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17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D42B7-5349-4ADF-9017-96996C988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-20096"/>
            <a:ext cx="10850563" cy="102869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8CAD5-2CE8-4E9B-9F41-8C499B102E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</p:spPr>
        <p:txBody>
          <a:bodyPr/>
          <a:lstStyle/>
          <a:p>
            <a:fld id="{7D9A358D-49B8-45DD-AD2D-662882484790}" type="datetime1">
              <a:rPr lang="zh-CN" altLang="en-US" smtClean="0"/>
              <a:t>2023-7-8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FAD4FF-48D2-4962-88A2-ED566BF2F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AD1E5-7BBB-432B-9D36-46A13990C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007" y="6541911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dobe 楷体 Std R" panose="02020400000000000000" pitchFamily="18" charset="-122"/>
                <a:ea typeface="Adobe 楷体 Std R" panose="02020400000000000000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B1BF-235D-403E-A95A-36CD9796E26C}" type="datetime1">
              <a:rPr lang="zh-CN" altLang="en-US" smtClean="0"/>
              <a:t>2023-7-8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6265-8FE5-4422-8AAE-0D0ACF2F00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04388434-9949-479C-A9C3-67A953F6A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4974A1-50EC-41D3-8B70-98A395015CCE}" type="datetime1">
              <a:rPr lang="zh-CN" altLang="en-US" smtClean="0"/>
              <a:t>2023-7-8</a:t>
            </a:fld>
            <a:endParaRPr lang="zh-CN" altLang="en-US"/>
          </a:p>
        </p:txBody>
      </p:sp>
      <p:sp>
        <p:nvSpPr>
          <p:cNvPr id="9" name="页脚占位符 4">
            <a:extLst>
              <a:ext uri="{FF2B5EF4-FFF2-40B4-BE49-F238E27FC236}">
                <a16:creationId xmlns:a16="http://schemas.microsoft.com/office/drawing/2014/main" id="{50A5656E-7A33-4865-A262-1F96263BA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5BF52F79-380E-4278-8B67-588AFE584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3108" y="6562007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9" r:id="rId2"/>
    <p:sldLayoutId id="2147483662" r:id="rId3"/>
    <p:sldLayoutId id="2147483655" r:id="rId4"/>
    <p:sldLayoutId id="2147483670" r:id="rId5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1.emf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.x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>
            <a:extLst>
              <a:ext uri="{FF2B5EF4-FFF2-40B4-BE49-F238E27FC236}">
                <a16:creationId xmlns:a16="http://schemas.microsoft.com/office/drawing/2014/main" id="{3C326D0B-7DAB-41B6-8030-2E4A18CC94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0861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think-cell Slide" r:id="rId6" imgW="347" imgH="348" progId="TCLayout.ActiveDocument.1">
                  <p:embed/>
                </p:oleObj>
              </mc:Choice>
              <mc:Fallback>
                <p:oleObj name="think-cell Slide" r:id="rId6" imgW="347" imgH="348" progId="TCLayout.ActiveDocument.1">
                  <p:embed/>
                  <p:pic>
                    <p:nvPicPr>
                      <p:cNvPr id="3" name="对象 2" hidden="1">
                        <a:extLst>
                          <a:ext uri="{FF2B5EF4-FFF2-40B4-BE49-F238E27FC236}">
                            <a16:creationId xmlns:a16="http://schemas.microsoft.com/office/drawing/2014/main" id="{3C326D0B-7DAB-41B6-8030-2E4A18CC94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 hidden="1">
            <a:extLst>
              <a:ext uri="{FF2B5EF4-FFF2-40B4-BE49-F238E27FC236}">
                <a16:creationId xmlns:a16="http://schemas.microsoft.com/office/drawing/2014/main" id="{EC933494-1B63-4A32-964F-D05236799BAA}"/>
              </a:ext>
            </a:extLst>
          </p:cNvPr>
          <p:cNvSpPr/>
          <p:nvPr/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4000" b="1" dirty="0"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5746400" y="793767"/>
            <a:ext cx="5866479" cy="2182910"/>
          </a:xfrm>
          <a:noFill/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dirty="0"/>
              <a:t>空间高能天文</a:t>
            </a:r>
            <a:br>
              <a:rPr lang="en-US" altLang="zh-CN" sz="4400" dirty="0"/>
            </a:br>
            <a:r>
              <a:rPr lang="zh-CN" altLang="en-US" sz="4400" dirty="0"/>
              <a:t>联合观测与研究支持平台</a:t>
            </a:r>
            <a:endParaRPr lang="zh-CN" altLang="en-US" sz="4400" dirty="0">
              <a:solidFill>
                <a:schemeClr val="accent1"/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817521" y="3881323"/>
            <a:ext cx="5271198" cy="1634067"/>
          </a:xfrm>
        </p:spPr>
        <p:txBody>
          <a:bodyPr/>
          <a:lstStyle/>
          <a:p>
            <a:pPr algn="ctr"/>
            <a:r>
              <a:rPr lang="zh-CN" altLang="en-US" sz="2800" b="1" u="sng" dirty="0">
                <a:solidFill>
                  <a:schemeClr val="accent1"/>
                </a:solidFill>
              </a:rPr>
              <a:t>高能物理研究所</a:t>
            </a:r>
            <a:endParaRPr lang="en-US" altLang="zh-CN" sz="2800" b="1" u="sng" dirty="0">
              <a:solidFill>
                <a:schemeClr val="accent1"/>
              </a:solidFill>
            </a:endParaRPr>
          </a:p>
          <a:p>
            <a:pPr algn="ctr"/>
            <a:r>
              <a:rPr lang="zh-CN" altLang="en-US" sz="2800" b="1" u="sng" dirty="0">
                <a:solidFill>
                  <a:schemeClr val="accent1"/>
                </a:solidFill>
              </a:rPr>
              <a:t>宋黎明</a:t>
            </a:r>
            <a:endParaRPr lang="en-US" altLang="zh-CN" sz="2800" b="1" u="sng" dirty="0">
              <a:solidFill>
                <a:schemeClr val="accent1"/>
              </a:solidFill>
            </a:endParaRPr>
          </a:p>
          <a:p>
            <a:pPr algn="ctr"/>
            <a:r>
              <a:rPr lang="en-US" altLang="zh-CN" sz="2800" b="1" u="sng" dirty="0">
                <a:solidFill>
                  <a:schemeClr val="accent1"/>
                </a:solidFill>
              </a:rPr>
              <a:t>2023.7.9</a:t>
            </a:r>
            <a:endParaRPr lang="en-US" altLang="en-US" sz="2800" b="1" u="sng" dirty="0">
              <a:solidFill>
                <a:schemeClr val="accent1"/>
              </a:solidFill>
            </a:endParaRP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118533"/>
            <a:ext cx="10850563" cy="910167"/>
          </a:xfrm>
        </p:spPr>
        <p:txBody>
          <a:bodyPr>
            <a:noAutofit/>
          </a:bodyPr>
          <a:lstStyle/>
          <a:p>
            <a:r>
              <a:rPr lang="en-US" altLang="zh-CN" sz="3600" dirty="0"/>
              <a:t>1. </a:t>
            </a:r>
            <a:r>
              <a:rPr lang="zh-CN" altLang="en-US" sz="3600" dirty="0"/>
              <a:t>现状（高能所）</a:t>
            </a:r>
            <a:r>
              <a:rPr lang="en-US" altLang="zh-CN" sz="3600" dirty="0"/>
              <a:t>-</a:t>
            </a:r>
            <a:r>
              <a:rPr lang="zh-CN" altLang="en-US" sz="3600" b="0" dirty="0">
                <a:sym typeface="+mn-lt"/>
              </a:rPr>
              <a:t>慧眼和</a:t>
            </a:r>
            <a:r>
              <a:rPr lang="en-US" altLang="zh-CN" sz="3600" b="0" dirty="0">
                <a:sym typeface="+mn-lt"/>
              </a:rPr>
              <a:t>GECAM----</a:t>
            </a:r>
            <a:r>
              <a:rPr lang="zh-CN" altLang="en-US" sz="3600" b="0" dirty="0">
                <a:sym typeface="+mn-lt"/>
              </a:rPr>
              <a:t>数据产品生产</a:t>
            </a:r>
            <a:endParaRPr lang="zh-CN" altLang="en-US" sz="3600" dirty="0"/>
          </a:p>
        </p:txBody>
      </p:sp>
      <p:sp>
        <p:nvSpPr>
          <p:cNvPr id="6" name="iṡľïḑè">
            <a:extLst>
              <a:ext uri="{FF2B5EF4-FFF2-40B4-BE49-F238E27FC236}">
                <a16:creationId xmlns:a16="http://schemas.microsoft.com/office/drawing/2014/main" id="{48F70259-7598-4270-874A-6F50772D10F6}"/>
              </a:ext>
            </a:extLst>
          </p:cNvPr>
          <p:cNvSpPr txBox="1"/>
          <p:nvPr/>
        </p:nvSpPr>
        <p:spPr bwMode="auto">
          <a:xfrm>
            <a:off x="568764" y="1225512"/>
            <a:ext cx="10886636" cy="5130424"/>
          </a:xfrm>
          <a:prstGeom prst="rect">
            <a:avLst/>
          </a:prstGeom>
          <a:noFill/>
        </p:spPr>
        <p:txBody>
          <a:bodyPr wrap="square" tIns="0" anchor="t">
            <a:noAutofit/>
          </a:bodyPr>
          <a:lstStyle>
            <a:defPPr>
              <a:defRPr lang="zh-CN"/>
            </a:defPPr>
            <a:lvl1pPr>
              <a:defRPr sz="1600" b="1"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742950" indent="-28575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0" dirty="0">
                <a:solidFill>
                  <a:srgbClr val="F8472A"/>
                </a:solidFill>
                <a:latin typeface="+mn-lt"/>
                <a:ea typeface="+mn-ea"/>
                <a:sym typeface="+mn-lt"/>
              </a:rPr>
              <a:t>插件式开发</a:t>
            </a:r>
            <a:r>
              <a:rPr lang="en-US" altLang="zh-CN" sz="2800" b="0" dirty="0">
                <a:solidFill>
                  <a:srgbClr val="F8472A"/>
                </a:solidFill>
                <a:latin typeface="+mn-lt"/>
                <a:ea typeface="+mn-ea"/>
                <a:sym typeface="+mn-lt"/>
              </a:rPr>
              <a:t>+</a:t>
            </a:r>
            <a:r>
              <a:rPr lang="zh-CN" altLang="en-US" sz="2800" b="0" dirty="0">
                <a:solidFill>
                  <a:srgbClr val="F8472A"/>
                </a:solidFill>
                <a:latin typeface="+mn-lt"/>
                <a:ea typeface="+mn-ea"/>
                <a:sym typeface="+mn-lt"/>
              </a:rPr>
              <a:t>运行监管调度；</a:t>
            </a:r>
            <a:endParaRPr lang="en-US" altLang="zh-CN" sz="2800" b="0" dirty="0">
              <a:solidFill>
                <a:srgbClr val="F8472A"/>
              </a:solidFill>
              <a:latin typeface="+mn-lt"/>
              <a:ea typeface="+mn-ea"/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dirty="0">
                <a:latin typeface="+mn-lt"/>
                <a:ea typeface="+mn-ea"/>
                <a:sym typeface="+mn-lt"/>
              </a:rPr>
              <a:t>插件：对应某种数据产品的生产</a:t>
            </a:r>
            <a:r>
              <a:rPr lang="en-US" altLang="zh-CN" sz="2400" b="0" dirty="0">
                <a:latin typeface="+mn-lt"/>
                <a:ea typeface="+mn-ea"/>
                <a:sym typeface="+mn-lt"/>
              </a:rPr>
              <a:t>--》</a:t>
            </a:r>
            <a:r>
              <a:rPr lang="zh-CN" altLang="en-US" sz="2400" b="0" dirty="0">
                <a:latin typeface="+mn-lt"/>
                <a:ea typeface="+mn-ea"/>
                <a:sym typeface="+mn-lt"/>
              </a:rPr>
              <a:t>输入</a:t>
            </a:r>
            <a:r>
              <a:rPr lang="en-US" altLang="zh-CN" sz="2400" b="0" dirty="0">
                <a:latin typeface="+mn-lt"/>
                <a:ea typeface="+mn-ea"/>
                <a:sym typeface="+mn-lt"/>
              </a:rPr>
              <a:t>+</a:t>
            </a:r>
            <a:r>
              <a:rPr lang="zh-CN" altLang="en-US" sz="2400" b="0" dirty="0">
                <a:latin typeface="+mn-lt"/>
                <a:ea typeface="+mn-ea"/>
                <a:sym typeface="+mn-lt"/>
              </a:rPr>
              <a:t>输出</a:t>
            </a:r>
            <a:r>
              <a:rPr lang="en-US" altLang="zh-CN" sz="2400" b="0" dirty="0">
                <a:latin typeface="+mn-lt"/>
                <a:ea typeface="+mn-ea"/>
                <a:sym typeface="+mn-lt"/>
              </a:rPr>
              <a:t>+</a:t>
            </a:r>
            <a:r>
              <a:rPr lang="zh-CN" altLang="en-US" sz="2400" b="0" dirty="0">
                <a:latin typeface="+mn-lt"/>
                <a:ea typeface="+mn-ea"/>
                <a:sym typeface="+mn-lt"/>
              </a:rPr>
              <a:t>算法</a:t>
            </a:r>
            <a:endParaRPr lang="en-US" altLang="zh-CN" sz="2400" b="0" dirty="0">
              <a:latin typeface="+mn-lt"/>
              <a:ea typeface="+mn-ea"/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dirty="0">
                <a:latin typeface="+mn-lt"/>
                <a:ea typeface="+mn-ea"/>
                <a:sym typeface="+mn-lt"/>
              </a:rPr>
              <a:t>运行监管与调度系统：收集并判断输入信息是否齐备，生成任务单，提交相应任务到作业队列，并通过读取任务运行日志信息判断数据生产的进程和作业状态</a:t>
            </a:r>
            <a:endParaRPr lang="en-US" altLang="zh-CN" sz="2400" b="0" dirty="0"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0" dirty="0">
                <a:latin typeface="+mn-lt"/>
                <a:ea typeface="+mn-ea"/>
                <a:sym typeface="+mn-lt"/>
              </a:rPr>
              <a:t>优点：对插件的约束满足输入输出需求，每组插件的开发形式灵活，不局限编程语言；</a:t>
            </a:r>
            <a:endParaRPr lang="en-US" altLang="zh-CN" sz="2800" b="0" dirty="0"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0" dirty="0">
                <a:solidFill>
                  <a:srgbClr val="FF0000"/>
                </a:solidFill>
                <a:latin typeface="+mn-lt"/>
                <a:ea typeface="+mn-ea"/>
                <a:sym typeface="+mn-lt"/>
              </a:rPr>
              <a:t>问题：插件功能定制开发，模块依赖性强，可移植性差。</a:t>
            </a:r>
            <a:endParaRPr lang="en-US" altLang="zh-CN" sz="2800" b="0" dirty="0">
              <a:solidFill>
                <a:srgbClr val="FF0000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0213C24-6F71-4011-B072-8782B8601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010B49-FA77-4427-B9E0-7C3AD84F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1322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118533"/>
            <a:ext cx="10850563" cy="910167"/>
          </a:xfrm>
        </p:spPr>
        <p:txBody>
          <a:bodyPr>
            <a:noAutofit/>
          </a:bodyPr>
          <a:lstStyle/>
          <a:p>
            <a:r>
              <a:rPr lang="en-US" altLang="zh-CN" sz="3600" dirty="0"/>
              <a:t>1. </a:t>
            </a:r>
            <a:r>
              <a:rPr lang="zh-CN" altLang="en-US" sz="3600" dirty="0"/>
              <a:t>现状</a:t>
            </a:r>
            <a:r>
              <a:rPr lang="en-US" altLang="zh-CN" sz="3600" dirty="0"/>
              <a:t>-</a:t>
            </a:r>
            <a:r>
              <a:rPr lang="zh-CN" altLang="en-US" sz="3600" b="0" dirty="0">
                <a:sym typeface="+mn-lt"/>
              </a:rPr>
              <a:t>慧眼</a:t>
            </a:r>
            <a:r>
              <a:rPr lang="en-US" altLang="zh-CN" sz="3600" b="0" dirty="0">
                <a:sym typeface="+mn-lt"/>
              </a:rPr>
              <a:t>---</a:t>
            </a:r>
            <a:r>
              <a:rPr lang="zh-CN" altLang="en-US" sz="3600" b="0" dirty="0">
                <a:sym typeface="+mn-lt"/>
              </a:rPr>
              <a:t>用户数据分析软件</a:t>
            </a:r>
            <a:r>
              <a:rPr lang="en-US" altLang="zh-CN" sz="3600" b="0" dirty="0">
                <a:sym typeface="+mn-lt"/>
              </a:rPr>
              <a:t>HXMTDAS</a:t>
            </a:r>
            <a:endParaRPr lang="zh-CN" altLang="en-US" sz="3600" dirty="0"/>
          </a:p>
        </p:txBody>
      </p:sp>
      <p:sp>
        <p:nvSpPr>
          <p:cNvPr id="6" name="iṡľïḑè">
            <a:extLst>
              <a:ext uri="{FF2B5EF4-FFF2-40B4-BE49-F238E27FC236}">
                <a16:creationId xmlns:a16="http://schemas.microsoft.com/office/drawing/2014/main" id="{48F70259-7598-4270-874A-6F50772D10F6}"/>
              </a:ext>
            </a:extLst>
          </p:cNvPr>
          <p:cNvSpPr txBox="1"/>
          <p:nvPr/>
        </p:nvSpPr>
        <p:spPr bwMode="auto">
          <a:xfrm>
            <a:off x="780431" y="1294323"/>
            <a:ext cx="10514102" cy="5130424"/>
          </a:xfrm>
          <a:prstGeom prst="rect">
            <a:avLst/>
          </a:prstGeom>
          <a:noFill/>
        </p:spPr>
        <p:txBody>
          <a:bodyPr wrap="square" tIns="0" anchor="t">
            <a:noAutofit/>
          </a:bodyPr>
          <a:lstStyle>
            <a:defPPr>
              <a:defRPr lang="zh-CN"/>
            </a:defPPr>
            <a:lvl1pPr>
              <a:defRPr sz="1600" b="1"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742950" indent="-28575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0" dirty="0">
                <a:latin typeface="+mn-lt"/>
                <a:ea typeface="+mn-ea"/>
                <a:sym typeface="+mn-lt"/>
              </a:rPr>
              <a:t>在</a:t>
            </a:r>
            <a:r>
              <a:rPr lang="en-US" altLang="zh-CN" sz="2800" b="0" dirty="0">
                <a:latin typeface="+mn-lt"/>
                <a:ea typeface="+mn-ea"/>
                <a:sym typeface="+mn-lt"/>
              </a:rPr>
              <a:t>HEADAS</a:t>
            </a:r>
            <a:r>
              <a:rPr lang="zh-CN" altLang="en-US" sz="2800" b="0" dirty="0">
                <a:latin typeface="+mn-lt"/>
                <a:ea typeface="+mn-ea"/>
                <a:sym typeface="+mn-lt"/>
              </a:rPr>
              <a:t>架构下开发，使用</a:t>
            </a:r>
            <a:r>
              <a:rPr lang="en-US" altLang="zh-CN" sz="2800" b="0" dirty="0">
                <a:latin typeface="+mn-lt"/>
                <a:ea typeface="+mn-ea"/>
                <a:sym typeface="+mn-lt"/>
              </a:rPr>
              <a:t>HEASARC</a:t>
            </a:r>
            <a:r>
              <a:rPr lang="zh-CN" altLang="en-US" sz="2800" b="0" dirty="0">
                <a:latin typeface="+mn-lt"/>
                <a:ea typeface="+mn-ea"/>
                <a:sym typeface="+mn-lt"/>
              </a:rPr>
              <a:t>提供的</a:t>
            </a:r>
            <a:r>
              <a:rPr lang="en-US" altLang="zh-CN" sz="2800" b="0" dirty="0">
                <a:latin typeface="+mn-lt"/>
                <a:ea typeface="+mn-ea"/>
                <a:sym typeface="+mn-lt"/>
              </a:rPr>
              <a:t>CALDB</a:t>
            </a:r>
            <a:r>
              <a:rPr lang="zh-CN" altLang="en-US" sz="2800" b="0" dirty="0">
                <a:latin typeface="+mn-lt"/>
                <a:ea typeface="+mn-ea"/>
                <a:sym typeface="+mn-lt"/>
              </a:rPr>
              <a:t>格式，数据分析流程和操作与国际上其他卫星的使用方式一致；</a:t>
            </a:r>
            <a:endParaRPr lang="en-US" altLang="zh-CN" sz="2800" b="0" dirty="0"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0" dirty="0">
                <a:latin typeface="+mn-lt"/>
                <a:ea typeface="+mn-ea"/>
                <a:sym typeface="+mn-lt"/>
              </a:rPr>
              <a:t>NASA</a:t>
            </a:r>
            <a:r>
              <a:rPr lang="zh-CN" altLang="en-US" sz="2800" b="0" dirty="0">
                <a:latin typeface="+mn-lt"/>
                <a:ea typeface="+mn-ea"/>
                <a:sym typeface="+mn-lt"/>
              </a:rPr>
              <a:t>拒绝</a:t>
            </a:r>
            <a:r>
              <a:rPr lang="en-US" altLang="zh-CN" sz="2800" b="0" dirty="0">
                <a:latin typeface="+mn-lt"/>
                <a:ea typeface="+mn-ea"/>
                <a:sym typeface="+mn-lt"/>
              </a:rPr>
              <a:t>HXMT</a:t>
            </a:r>
            <a:r>
              <a:rPr lang="zh-CN" altLang="en-US" sz="2800" b="0" dirty="0">
                <a:latin typeface="+mn-lt"/>
                <a:ea typeface="+mn-ea"/>
                <a:sym typeface="+mn-lt"/>
              </a:rPr>
              <a:t>卫星加入</a:t>
            </a:r>
            <a:r>
              <a:rPr lang="en-US" altLang="zh-CN" sz="2800" b="0" dirty="0" err="1">
                <a:latin typeface="+mn-lt"/>
                <a:ea typeface="+mn-ea"/>
                <a:sym typeface="+mn-lt"/>
              </a:rPr>
              <a:t>HEAsoft</a:t>
            </a:r>
            <a:r>
              <a:rPr lang="zh-CN" altLang="en-US" sz="2800" b="0" dirty="0">
                <a:latin typeface="+mn-lt"/>
                <a:ea typeface="+mn-ea"/>
                <a:sym typeface="+mn-lt"/>
              </a:rPr>
              <a:t>（</a:t>
            </a:r>
            <a:r>
              <a:rPr lang="zh-CN" altLang="en-US" sz="2800" b="0" dirty="0">
                <a:solidFill>
                  <a:srgbClr val="0070C0"/>
                </a:solidFill>
                <a:latin typeface="+mn-lt"/>
                <a:ea typeface="+mn-ea"/>
                <a:sym typeface="+mn-lt"/>
              </a:rPr>
              <a:t>可预见将来都如此</a:t>
            </a:r>
            <a:r>
              <a:rPr lang="zh-CN" altLang="en-US" sz="2800" b="0" dirty="0">
                <a:latin typeface="+mn-lt"/>
                <a:ea typeface="+mn-ea"/>
                <a:sym typeface="+mn-lt"/>
              </a:rPr>
              <a:t>）；</a:t>
            </a:r>
            <a:endParaRPr lang="en-US" altLang="zh-CN" sz="2800" b="0" dirty="0">
              <a:latin typeface="+mn-lt"/>
              <a:ea typeface="+mn-ea"/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dirty="0">
                <a:solidFill>
                  <a:srgbClr val="F8472A"/>
                </a:solidFill>
                <a:latin typeface="+mn-lt"/>
                <a:ea typeface="+mn-ea"/>
                <a:sym typeface="+mn-lt"/>
              </a:rPr>
              <a:t>软件安装</a:t>
            </a:r>
            <a:r>
              <a:rPr lang="en-US" altLang="zh-CN" sz="2400" b="0" dirty="0">
                <a:solidFill>
                  <a:srgbClr val="F8472A"/>
                </a:solidFill>
                <a:latin typeface="+mn-lt"/>
                <a:ea typeface="+mn-ea"/>
                <a:sym typeface="+mn-lt"/>
              </a:rPr>
              <a:t>(</a:t>
            </a:r>
            <a:r>
              <a:rPr lang="zh-CN" altLang="en-US" sz="2400" b="0" dirty="0">
                <a:solidFill>
                  <a:srgbClr val="F8472A"/>
                </a:solidFill>
                <a:latin typeface="+mn-lt"/>
                <a:ea typeface="+mn-ea"/>
                <a:sym typeface="+mn-lt"/>
              </a:rPr>
              <a:t>两种方式</a:t>
            </a:r>
            <a:r>
              <a:rPr lang="en-US" altLang="zh-CN" sz="2400" b="0" dirty="0">
                <a:solidFill>
                  <a:srgbClr val="F8472A"/>
                </a:solidFill>
                <a:latin typeface="+mn-lt"/>
                <a:ea typeface="+mn-ea"/>
                <a:sym typeface="+mn-lt"/>
              </a:rPr>
              <a:t>)</a:t>
            </a:r>
            <a:r>
              <a:rPr lang="zh-CN" altLang="en-US" sz="2400" b="0" dirty="0">
                <a:solidFill>
                  <a:srgbClr val="F8472A"/>
                </a:solidFill>
                <a:latin typeface="+mn-lt"/>
                <a:ea typeface="+mn-ea"/>
                <a:sym typeface="+mn-lt"/>
              </a:rPr>
              <a:t>，更新，用户培训等问题；</a:t>
            </a:r>
            <a:endParaRPr lang="en-US" altLang="zh-CN" sz="2400" b="0" dirty="0">
              <a:solidFill>
                <a:srgbClr val="F8472A"/>
              </a:solidFill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0" dirty="0">
                <a:latin typeface="+mn-lt"/>
                <a:ea typeface="+mn-ea"/>
                <a:sym typeface="+mn-lt"/>
              </a:rPr>
              <a:t>优点：软件的底层部分直接移植到其他项目</a:t>
            </a:r>
            <a:r>
              <a:rPr lang="en-US" altLang="zh-CN" sz="2800" b="0" dirty="0">
                <a:latin typeface="+mn-lt"/>
                <a:ea typeface="+mn-ea"/>
                <a:sym typeface="+mn-lt"/>
              </a:rPr>
              <a:t>EP/FXT</a:t>
            </a:r>
            <a:r>
              <a:rPr lang="zh-CN" altLang="en-US" sz="2800" b="0" dirty="0">
                <a:latin typeface="+mn-lt"/>
                <a:ea typeface="+mn-ea"/>
                <a:sym typeface="+mn-lt"/>
              </a:rPr>
              <a:t>，降低软件代码和测试工作量</a:t>
            </a:r>
            <a:endParaRPr lang="en-US" altLang="zh-CN" sz="2800" b="0" dirty="0"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0" dirty="0">
                <a:solidFill>
                  <a:srgbClr val="FF0000"/>
                </a:solidFill>
                <a:latin typeface="+mn-lt"/>
                <a:ea typeface="+mn-ea"/>
                <a:sym typeface="+mn-lt"/>
              </a:rPr>
              <a:t>问题：依赖</a:t>
            </a:r>
            <a:r>
              <a:rPr lang="en-US" altLang="zh-CN" sz="2800" b="0" dirty="0">
                <a:solidFill>
                  <a:srgbClr val="FF0000"/>
                </a:solidFill>
                <a:latin typeface="+mn-lt"/>
                <a:ea typeface="+mn-ea"/>
                <a:sym typeface="+mn-lt"/>
              </a:rPr>
              <a:t>HEADAS</a:t>
            </a:r>
            <a:r>
              <a:rPr lang="zh-CN" altLang="en-US" sz="2800" b="0" dirty="0">
                <a:solidFill>
                  <a:srgbClr val="FF0000"/>
                </a:solidFill>
                <a:latin typeface="+mn-lt"/>
                <a:ea typeface="+mn-ea"/>
                <a:sym typeface="+mn-lt"/>
              </a:rPr>
              <a:t>，未实现所有卫星软件集成</a:t>
            </a:r>
            <a:endParaRPr lang="en-US" altLang="zh-CN" sz="2800" b="0" dirty="0">
              <a:solidFill>
                <a:srgbClr val="FF0000"/>
              </a:solidFill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altLang="zh-CN" sz="2800" b="0" dirty="0"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altLang="zh-CN" sz="2800" b="0" dirty="0">
              <a:latin typeface="+mn-lt"/>
              <a:ea typeface="+mn-ea"/>
              <a:sym typeface="+mn-lt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E6EFC38-E11A-4DB5-8145-4DC76DC52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0E057D-FD61-4343-9D42-FA6D4508C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599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118533"/>
            <a:ext cx="10850563" cy="910167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1. </a:t>
            </a:r>
            <a:r>
              <a:rPr lang="zh-CN" altLang="en-US" sz="3600" dirty="0"/>
              <a:t>现状</a:t>
            </a:r>
            <a:r>
              <a:rPr lang="en-US" altLang="zh-CN" sz="3600" dirty="0"/>
              <a:t>-</a:t>
            </a:r>
            <a:r>
              <a:rPr lang="zh-CN" altLang="en-US" sz="3600" b="0" dirty="0">
                <a:sym typeface="+mn-lt"/>
              </a:rPr>
              <a:t>慧眼和</a:t>
            </a:r>
            <a:r>
              <a:rPr lang="en-US" altLang="zh-CN" sz="3600" b="0" dirty="0">
                <a:sym typeface="+mn-lt"/>
              </a:rPr>
              <a:t>GECAM</a:t>
            </a:r>
            <a:r>
              <a:rPr lang="zh-CN" altLang="en-US" sz="3600" b="0" dirty="0">
                <a:sym typeface="+mn-lt"/>
              </a:rPr>
              <a:t>分析工具</a:t>
            </a:r>
            <a:r>
              <a:rPr lang="en-US" altLang="zh-CN" sz="3600" b="0" dirty="0">
                <a:sym typeface="+mn-lt"/>
              </a:rPr>
              <a:t>----</a:t>
            </a:r>
            <a:r>
              <a:rPr lang="zh-CN" altLang="en-US" sz="3600" b="0" dirty="0">
                <a:sym typeface="+mn-lt"/>
              </a:rPr>
              <a:t>高能爆发现象</a:t>
            </a:r>
            <a:endParaRPr lang="zh-CN" altLang="en-US" sz="3600" dirty="0"/>
          </a:p>
        </p:txBody>
      </p:sp>
      <p:sp>
        <p:nvSpPr>
          <p:cNvPr id="6" name="iṡľïḑè">
            <a:extLst>
              <a:ext uri="{FF2B5EF4-FFF2-40B4-BE49-F238E27FC236}">
                <a16:creationId xmlns:a16="http://schemas.microsoft.com/office/drawing/2014/main" id="{48F70259-7598-4270-874A-6F50772D10F6}"/>
              </a:ext>
            </a:extLst>
          </p:cNvPr>
          <p:cNvSpPr txBox="1"/>
          <p:nvPr/>
        </p:nvSpPr>
        <p:spPr bwMode="auto">
          <a:xfrm>
            <a:off x="636500" y="1225512"/>
            <a:ext cx="10886636" cy="5130424"/>
          </a:xfrm>
          <a:prstGeom prst="rect">
            <a:avLst/>
          </a:prstGeom>
          <a:noFill/>
        </p:spPr>
        <p:txBody>
          <a:bodyPr wrap="square" tIns="0" anchor="t">
            <a:noAutofit/>
          </a:bodyPr>
          <a:lstStyle>
            <a:defPPr>
              <a:defRPr lang="zh-CN"/>
            </a:defPPr>
            <a:lvl1pPr>
              <a:defRPr sz="1600" b="1"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742950" indent="-28575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0" dirty="0">
                <a:solidFill>
                  <a:srgbClr val="F8472A"/>
                </a:solidFill>
                <a:latin typeface="+mn-lt"/>
                <a:ea typeface="+mn-ea"/>
                <a:sym typeface="+mn-lt"/>
              </a:rPr>
              <a:t>每个项目一个软件：</a:t>
            </a:r>
            <a:endParaRPr lang="en-US" altLang="zh-CN" sz="2800" b="0" dirty="0">
              <a:solidFill>
                <a:srgbClr val="F8472A"/>
              </a:solidFill>
              <a:latin typeface="+mn-lt"/>
              <a:ea typeface="+mn-ea"/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慧眼</a:t>
            </a:r>
            <a:r>
              <a:rPr lang="en-US" altLang="zh-CN" sz="2400" b="0" dirty="0" err="1">
                <a:solidFill>
                  <a:schemeClr val="tx1"/>
                </a:solidFill>
                <a:sym typeface="+mn-lt"/>
              </a:rPr>
              <a:t>CsI</a:t>
            </a: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数据的伽马暴软件（宋欣颖）</a:t>
            </a:r>
            <a:endParaRPr lang="en-US" altLang="zh-CN" sz="2400" b="0" dirty="0">
              <a:solidFill>
                <a:schemeClr val="tx1"/>
              </a:solidFill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0" dirty="0">
                <a:solidFill>
                  <a:schemeClr val="tx1"/>
                </a:solidFill>
                <a:sym typeface="+mn-lt"/>
              </a:rPr>
              <a:t>GECAM</a:t>
            </a: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爆发事件分析软件（宋欣颖）</a:t>
            </a:r>
            <a:endParaRPr lang="en-US" altLang="zh-CN" sz="2400" b="0" dirty="0">
              <a:solidFill>
                <a:schemeClr val="tx1"/>
              </a:solidFill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0" dirty="0" err="1">
                <a:solidFill>
                  <a:schemeClr val="tx1"/>
                </a:solidFill>
                <a:sym typeface="+mn-lt"/>
              </a:rPr>
              <a:t>GECAMTools</a:t>
            </a:r>
            <a:r>
              <a:rPr lang="en-US" altLang="zh-CN" sz="2400" b="0" dirty="0">
                <a:solidFill>
                  <a:schemeClr val="tx1"/>
                </a:solidFill>
                <a:sym typeface="+mn-lt"/>
              </a:rPr>
              <a:t> </a:t>
            </a: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（张鹏等）</a:t>
            </a:r>
            <a:endParaRPr lang="en-US" altLang="zh-CN" sz="2400" b="0" dirty="0">
              <a:solidFill>
                <a:schemeClr val="tx1"/>
              </a:solidFill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0" dirty="0">
                <a:solidFill>
                  <a:schemeClr val="tx1"/>
                </a:solidFill>
                <a:sym typeface="+mn-lt"/>
              </a:rPr>
              <a:t>SVOM: </a:t>
            </a:r>
            <a:r>
              <a:rPr lang="en-US" altLang="zh-CN" sz="2400" b="0" dirty="0" err="1">
                <a:solidFill>
                  <a:schemeClr val="tx1"/>
                </a:solidFill>
                <a:sym typeface="+mn-lt"/>
              </a:rPr>
              <a:t>GRMTools</a:t>
            </a: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（庹攸隶）</a:t>
            </a:r>
            <a:endParaRPr lang="en-US" altLang="zh-CN" sz="2400" b="0" dirty="0">
              <a:solidFill>
                <a:schemeClr val="tx1"/>
              </a:solidFill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0" dirty="0">
                <a:latin typeface="+mn-lt"/>
                <a:ea typeface="+mn-ea"/>
                <a:sym typeface="+mn-lt"/>
              </a:rPr>
              <a:t>均借鉴</a:t>
            </a:r>
            <a:r>
              <a:rPr lang="en-US" altLang="zh-CN" sz="2800" b="0" dirty="0" err="1">
                <a:latin typeface="+mn-lt"/>
                <a:ea typeface="+mn-ea"/>
                <a:sym typeface="+mn-lt"/>
              </a:rPr>
              <a:t>gbmtools</a:t>
            </a:r>
            <a:r>
              <a:rPr lang="zh-CN" altLang="en-US" sz="2800" b="0" dirty="0">
                <a:latin typeface="+mn-lt"/>
                <a:ea typeface="+mn-ea"/>
                <a:sym typeface="+mn-lt"/>
              </a:rPr>
              <a:t>；</a:t>
            </a:r>
            <a:endParaRPr lang="en-US" altLang="zh-CN" sz="2800" b="0" dirty="0"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0" dirty="0">
                <a:solidFill>
                  <a:srgbClr val="FF0000"/>
                </a:solidFill>
                <a:latin typeface="+mn-lt"/>
                <a:ea typeface="+mn-ea"/>
                <a:sym typeface="+mn-lt"/>
              </a:rPr>
              <a:t>问题：整合成统一的分析软件难度大</a:t>
            </a:r>
            <a:endParaRPr lang="en-US" altLang="zh-CN" sz="2800" b="0" dirty="0">
              <a:solidFill>
                <a:srgbClr val="FF0000"/>
              </a:solidFill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altLang="zh-CN" sz="2800" b="0" dirty="0">
              <a:latin typeface="+mn-lt"/>
              <a:ea typeface="+mn-ea"/>
              <a:sym typeface="+mn-lt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0C689E0-A3CD-4987-B106-F645EF55A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1F65B3-BDC9-4E1E-B1EA-CE97E96E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6490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118533"/>
            <a:ext cx="10850563" cy="910167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1. </a:t>
            </a:r>
            <a:r>
              <a:rPr lang="zh-CN" altLang="en-US" sz="3600" dirty="0"/>
              <a:t>现状</a:t>
            </a:r>
            <a:r>
              <a:rPr lang="en-US" altLang="zh-CN" sz="3600" dirty="0"/>
              <a:t>-</a:t>
            </a:r>
            <a:r>
              <a:rPr lang="zh-CN" altLang="en-US" sz="3600" b="0" dirty="0">
                <a:sym typeface="+mn-lt"/>
              </a:rPr>
              <a:t>慧眼和</a:t>
            </a:r>
            <a:r>
              <a:rPr lang="en-US" altLang="zh-CN" sz="3600" b="0" dirty="0">
                <a:sym typeface="+mn-lt"/>
              </a:rPr>
              <a:t>GECAM</a:t>
            </a:r>
            <a:r>
              <a:rPr lang="zh-CN" altLang="en-US" sz="3600" b="0" dirty="0">
                <a:sym typeface="+mn-lt"/>
              </a:rPr>
              <a:t>等探测模拟软件</a:t>
            </a:r>
            <a:endParaRPr lang="zh-CN" altLang="en-US" sz="3600" dirty="0"/>
          </a:p>
        </p:txBody>
      </p:sp>
      <p:sp>
        <p:nvSpPr>
          <p:cNvPr id="6" name="iṡľïḑè">
            <a:extLst>
              <a:ext uri="{FF2B5EF4-FFF2-40B4-BE49-F238E27FC236}">
                <a16:creationId xmlns:a16="http://schemas.microsoft.com/office/drawing/2014/main" id="{48F70259-7598-4270-874A-6F50772D10F6}"/>
              </a:ext>
            </a:extLst>
          </p:cNvPr>
          <p:cNvSpPr txBox="1"/>
          <p:nvPr/>
        </p:nvSpPr>
        <p:spPr bwMode="auto">
          <a:xfrm>
            <a:off x="636500" y="1217045"/>
            <a:ext cx="10886636" cy="5130424"/>
          </a:xfrm>
          <a:prstGeom prst="rect">
            <a:avLst/>
          </a:prstGeom>
          <a:noFill/>
        </p:spPr>
        <p:txBody>
          <a:bodyPr wrap="square" tIns="0" anchor="t">
            <a:noAutofit/>
          </a:bodyPr>
          <a:lstStyle>
            <a:defPPr>
              <a:defRPr lang="zh-CN"/>
            </a:defPPr>
            <a:lvl1pPr>
              <a:defRPr sz="1600" b="1"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742950" indent="-28575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0" dirty="0">
                <a:solidFill>
                  <a:srgbClr val="F8472A"/>
                </a:solidFill>
                <a:latin typeface="+mn-lt"/>
                <a:ea typeface="+mn-ea"/>
                <a:sym typeface="+mn-lt"/>
              </a:rPr>
              <a:t>每个项目一个软件（提供探测器的响应，本底等）：</a:t>
            </a:r>
            <a:endParaRPr lang="en-US" altLang="zh-CN" sz="2800" b="0" dirty="0">
              <a:solidFill>
                <a:srgbClr val="F8472A"/>
              </a:solidFill>
              <a:latin typeface="+mn-lt"/>
              <a:ea typeface="+mn-ea"/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慧眼性能模拟软件（李小波），慧眼本底模拟软件（张娟）</a:t>
            </a:r>
            <a:endParaRPr lang="en-US" altLang="zh-CN" sz="2400" b="0" dirty="0">
              <a:solidFill>
                <a:schemeClr val="tx1"/>
              </a:solidFill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慧眼卫星观测模拟器（金晶、聂建胤）</a:t>
            </a:r>
            <a:endParaRPr lang="en-US" altLang="zh-CN" sz="2400" b="0" dirty="0">
              <a:solidFill>
                <a:schemeClr val="tx1"/>
              </a:solidFill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0" dirty="0">
                <a:solidFill>
                  <a:schemeClr val="tx1"/>
                </a:solidFill>
                <a:sym typeface="+mn-lt"/>
              </a:rPr>
              <a:t>GECAM</a:t>
            </a: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模拟软件（郭东亚）</a:t>
            </a:r>
            <a:endParaRPr lang="en-US" altLang="zh-CN" sz="2400" b="0" dirty="0">
              <a:solidFill>
                <a:schemeClr val="tx1"/>
              </a:solidFill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0" dirty="0">
                <a:solidFill>
                  <a:schemeClr val="tx1"/>
                </a:solidFill>
                <a:sym typeface="+mn-lt"/>
              </a:rPr>
              <a:t>SVOM/GRM</a:t>
            </a: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模拟软件（何江）</a:t>
            </a:r>
            <a:endParaRPr lang="en-US" altLang="zh-CN" sz="2400" b="0" dirty="0">
              <a:solidFill>
                <a:schemeClr val="tx1"/>
              </a:solidFill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0" dirty="0">
                <a:solidFill>
                  <a:schemeClr val="tx1"/>
                </a:solidFill>
                <a:sym typeface="+mn-lt"/>
              </a:rPr>
              <a:t>EP/FXT</a:t>
            </a: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模拟软件（张娟）</a:t>
            </a:r>
            <a:endParaRPr lang="en-US" altLang="zh-CN" sz="2400" b="0" dirty="0">
              <a:solidFill>
                <a:schemeClr val="tx1"/>
              </a:solidFill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0" dirty="0" err="1">
                <a:solidFill>
                  <a:schemeClr val="tx1"/>
                </a:solidFill>
                <a:sym typeface="+mn-lt"/>
              </a:rPr>
              <a:t>eXTP</a:t>
            </a: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模拟软件（李刚，戚利强，张娟）</a:t>
            </a:r>
            <a:endParaRPr lang="en-US" altLang="zh-CN" sz="2400" b="0" dirty="0">
              <a:solidFill>
                <a:schemeClr val="tx1"/>
              </a:solidFill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0" dirty="0">
                <a:latin typeface="+mn-lt"/>
                <a:ea typeface="+mn-ea"/>
                <a:sym typeface="+mn-lt"/>
              </a:rPr>
              <a:t>均使用</a:t>
            </a:r>
            <a:r>
              <a:rPr lang="en-US" altLang="zh-CN" sz="2800" b="0" dirty="0">
                <a:latin typeface="+mn-lt"/>
                <a:ea typeface="+mn-ea"/>
                <a:sym typeface="+mn-lt"/>
              </a:rPr>
              <a:t>GEANT4</a:t>
            </a:r>
            <a:r>
              <a:rPr lang="zh-CN" altLang="en-US" sz="2800" b="0" dirty="0">
                <a:latin typeface="+mn-lt"/>
                <a:ea typeface="+mn-ea"/>
                <a:sym typeface="+mn-lt"/>
              </a:rPr>
              <a:t>开发</a:t>
            </a:r>
            <a:endParaRPr lang="en-US" altLang="zh-CN" sz="2800" b="0" dirty="0"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0" dirty="0">
                <a:solidFill>
                  <a:srgbClr val="FF0000"/>
                </a:solidFill>
                <a:latin typeface="+mn-lt"/>
                <a:ea typeface="+mn-ea"/>
                <a:sym typeface="+mn-lt"/>
              </a:rPr>
              <a:t>问题：没有整合，不利于使用和发展。</a:t>
            </a:r>
            <a:endParaRPr lang="en-US" altLang="zh-CN" sz="2800" b="0" dirty="0">
              <a:solidFill>
                <a:srgbClr val="FF0000"/>
              </a:solidFill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altLang="zh-CN" sz="2800" b="0" dirty="0">
              <a:latin typeface="+mn-lt"/>
              <a:ea typeface="+mn-ea"/>
              <a:sym typeface="+mn-lt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E63C374-082B-4C1B-A0C2-395130783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2217CA-9D11-4126-A2B1-73CC00D85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0840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118533"/>
            <a:ext cx="10850563" cy="910167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1. </a:t>
            </a:r>
            <a:r>
              <a:rPr lang="zh-CN" altLang="en-US" sz="3600" dirty="0"/>
              <a:t>现状</a:t>
            </a:r>
            <a:r>
              <a:rPr lang="en-US" altLang="zh-CN" sz="3600" dirty="0"/>
              <a:t>-</a:t>
            </a:r>
            <a:r>
              <a:rPr lang="zh-CN" altLang="en-US" sz="3600" b="0" dirty="0">
                <a:sym typeface="+mn-lt"/>
              </a:rPr>
              <a:t>慧眼和</a:t>
            </a:r>
            <a:r>
              <a:rPr lang="en-US" altLang="zh-CN" sz="3600" b="0" dirty="0">
                <a:sym typeface="+mn-lt"/>
              </a:rPr>
              <a:t>GECAM</a:t>
            </a:r>
            <a:r>
              <a:rPr lang="zh-CN" altLang="en-US" sz="3600" b="0" dirty="0">
                <a:sym typeface="+mn-lt"/>
              </a:rPr>
              <a:t>项目运行监测软件</a:t>
            </a:r>
            <a:endParaRPr lang="zh-CN" altLang="en-US" sz="3600" dirty="0"/>
          </a:p>
        </p:txBody>
      </p:sp>
      <p:sp>
        <p:nvSpPr>
          <p:cNvPr id="6" name="iṡľïḑè">
            <a:extLst>
              <a:ext uri="{FF2B5EF4-FFF2-40B4-BE49-F238E27FC236}">
                <a16:creationId xmlns:a16="http://schemas.microsoft.com/office/drawing/2014/main" id="{48F70259-7598-4270-874A-6F50772D10F6}"/>
              </a:ext>
            </a:extLst>
          </p:cNvPr>
          <p:cNvSpPr txBox="1"/>
          <p:nvPr/>
        </p:nvSpPr>
        <p:spPr bwMode="auto">
          <a:xfrm>
            <a:off x="780431" y="1201190"/>
            <a:ext cx="7339102" cy="4556144"/>
          </a:xfrm>
          <a:prstGeom prst="rect">
            <a:avLst/>
          </a:prstGeom>
          <a:noFill/>
        </p:spPr>
        <p:txBody>
          <a:bodyPr wrap="square" tIns="0" anchor="t">
            <a:noAutofit/>
          </a:bodyPr>
          <a:lstStyle>
            <a:defPPr>
              <a:defRPr lang="zh-CN"/>
            </a:defPPr>
            <a:lvl1pPr>
              <a:defRPr sz="1600" b="1"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742950" indent="-28575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dirty="0">
                <a:latin typeface="+mn-lt"/>
                <a:ea typeface="+mn-ea"/>
                <a:sym typeface="+mn-lt"/>
              </a:rPr>
              <a:t>慧眼运行值班</a:t>
            </a:r>
            <a:r>
              <a:rPr lang="en-US" altLang="zh-CN" sz="2400" b="0" dirty="0">
                <a:latin typeface="+mn-lt"/>
                <a:ea typeface="+mn-ea"/>
                <a:sym typeface="+mn-lt"/>
              </a:rPr>
              <a:t>+GECAM</a:t>
            </a:r>
            <a:r>
              <a:rPr lang="zh-CN" altLang="en-US" sz="2400" b="0" dirty="0">
                <a:latin typeface="+mn-lt"/>
                <a:ea typeface="+mn-ea"/>
                <a:sym typeface="+mn-lt"/>
              </a:rPr>
              <a:t>运行值班</a:t>
            </a:r>
            <a:endParaRPr lang="en-US" altLang="zh-CN" sz="2400" b="0" dirty="0"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dirty="0">
                <a:latin typeface="+mn-lt"/>
                <a:ea typeface="+mn-ea"/>
                <a:sym typeface="+mn-lt"/>
              </a:rPr>
              <a:t>未来</a:t>
            </a:r>
            <a:r>
              <a:rPr lang="en-US" altLang="zh-CN" sz="2400" b="0" dirty="0">
                <a:latin typeface="+mn-lt"/>
                <a:ea typeface="+mn-ea"/>
                <a:sym typeface="+mn-lt"/>
              </a:rPr>
              <a:t>EP/FXT</a:t>
            </a:r>
            <a:r>
              <a:rPr lang="zh-CN" altLang="en-US" sz="2400" b="0" dirty="0">
                <a:latin typeface="+mn-lt"/>
                <a:ea typeface="+mn-ea"/>
                <a:sym typeface="+mn-lt"/>
              </a:rPr>
              <a:t>，</a:t>
            </a:r>
            <a:r>
              <a:rPr lang="en-US" altLang="zh-CN" sz="2400" b="0" dirty="0">
                <a:latin typeface="+mn-lt"/>
                <a:ea typeface="+mn-ea"/>
                <a:sym typeface="+mn-lt"/>
              </a:rPr>
              <a:t>DRO/GTM</a:t>
            </a:r>
            <a:r>
              <a:rPr lang="zh-CN" altLang="en-US" sz="2400" b="0" dirty="0">
                <a:latin typeface="+mn-lt"/>
                <a:ea typeface="+mn-ea"/>
                <a:sym typeface="+mn-lt"/>
              </a:rPr>
              <a:t>等项目陆续加入</a:t>
            </a:r>
            <a:endParaRPr lang="en-US" altLang="zh-CN" sz="2400" b="0" dirty="0"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altLang="zh-CN" sz="2400" b="0" dirty="0">
              <a:latin typeface="+mn-lt"/>
              <a:ea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4" y="2626637"/>
            <a:ext cx="4088119" cy="341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22" y="2626637"/>
            <a:ext cx="3394235" cy="361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F9CE70-D72C-4756-A952-69470246F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977D65-F3BA-4CEA-AEBA-3CB4F951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295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680" y="118533"/>
            <a:ext cx="11521440" cy="910167"/>
          </a:xfrm>
        </p:spPr>
        <p:txBody>
          <a:bodyPr>
            <a:noAutofit/>
          </a:bodyPr>
          <a:lstStyle/>
          <a:p>
            <a:r>
              <a:rPr lang="en-US" altLang="zh-CN" sz="3600" dirty="0"/>
              <a:t>1. </a:t>
            </a:r>
            <a:r>
              <a:rPr lang="zh-CN" altLang="en-US" sz="3600" dirty="0"/>
              <a:t>现状</a:t>
            </a:r>
            <a:r>
              <a:rPr lang="en-US" altLang="zh-CN" sz="3600" dirty="0"/>
              <a:t>-</a:t>
            </a:r>
            <a:r>
              <a:rPr lang="zh-CN" altLang="en-US" sz="3600" b="0" dirty="0">
                <a:sym typeface="+mn-lt"/>
              </a:rPr>
              <a:t>数据分析工具</a:t>
            </a:r>
            <a:r>
              <a:rPr lang="en-US" altLang="zh-CN" sz="3600" b="0" dirty="0">
                <a:sym typeface="+mn-lt"/>
              </a:rPr>
              <a:t>----</a:t>
            </a:r>
            <a:r>
              <a:rPr lang="zh-CN" altLang="en-US" sz="3600" b="0" dirty="0">
                <a:sym typeface="+mn-lt"/>
              </a:rPr>
              <a:t>类似</a:t>
            </a:r>
            <a:r>
              <a:rPr lang="en-US" altLang="zh-CN" sz="3600" b="0" dirty="0" err="1">
                <a:sym typeface="+mn-lt"/>
              </a:rPr>
              <a:t>ftools</a:t>
            </a:r>
            <a:r>
              <a:rPr lang="zh-CN" altLang="en-US" sz="3600" b="0" dirty="0">
                <a:sym typeface="+mn-lt"/>
              </a:rPr>
              <a:t>，</a:t>
            </a:r>
            <a:r>
              <a:rPr lang="en-US" altLang="zh-CN" sz="3600" b="0" dirty="0" err="1">
                <a:sym typeface="+mn-lt"/>
              </a:rPr>
              <a:t>xspec</a:t>
            </a:r>
            <a:r>
              <a:rPr lang="zh-CN" altLang="en-US" sz="3600" b="0" dirty="0">
                <a:sym typeface="+mn-lt"/>
              </a:rPr>
              <a:t>，</a:t>
            </a:r>
            <a:r>
              <a:rPr lang="en-US" altLang="zh-CN" sz="3600" b="0" dirty="0" err="1">
                <a:sym typeface="+mn-lt"/>
              </a:rPr>
              <a:t>powspec</a:t>
            </a:r>
            <a:r>
              <a:rPr lang="zh-CN" altLang="en-US" sz="3600" b="0" dirty="0">
                <a:sym typeface="+mn-lt"/>
              </a:rPr>
              <a:t>等</a:t>
            </a:r>
            <a:endParaRPr lang="zh-CN" altLang="en-US" sz="3600" dirty="0"/>
          </a:p>
        </p:txBody>
      </p:sp>
      <p:sp>
        <p:nvSpPr>
          <p:cNvPr id="6" name="iṡľïḑè">
            <a:extLst>
              <a:ext uri="{FF2B5EF4-FFF2-40B4-BE49-F238E27FC236}">
                <a16:creationId xmlns:a16="http://schemas.microsoft.com/office/drawing/2014/main" id="{48F70259-7598-4270-874A-6F50772D10F6}"/>
              </a:ext>
            </a:extLst>
          </p:cNvPr>
          <p:cNvSpPr txBox="1"/>
          <p:nvPr/>
        </p:nvSpPr>
        <p:spPr bwMode="auto">
          <a:xfrm>
            <a:off x="636500" y="1217045"/>
            <a:ext cx="10886636" cy="5130424"/>
          </a:xfrm>
          <a:prstGeom prst="rect">
            <a:avLst/>
          </a:prstGeom>
          <a:noFill/>
        </p:spPr>
        <p:txBody>
          <a:bodyPr wrap="square" tIns="0" anchor="t">
            <a:noAutofit/>
          </a:bodyPr>
          <a:lstStyle>
            <a:defPPr>
              <a:defRPr lang="zh-CN"/>
            </a:defPPr>
            <a:lvl1pPr>
              <a:defRPr sz="1600" b="1"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742950" indent="-28575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0" dirty="0">
                <a:solidFill>
                  <a:srgbClr val="F8472A"/>
                </a:solidFill>
                <a:latin typeface="+mn-lt"/>
                <a:ea typeface="+mn-ea"/>
                <a:sym typeface="+mn-lt"/>
              </a:rPr>
              <a:t>如何加快标准化分析流程，提升科学产出？目前做法：</a:t>
            </a:r>
            <a:endParaRPr lang="en-US" altLang="zh-CN" sz="2800" b="0" dirty="0">
              <a:solidFill>
                <a:srgbClr val="F8472A"/>
              </a:solidFill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0" dirty="0">
                <a:latin typeface="+mn-lt"/>
                <a:ea typeface="+mn-ea"/>
                <a:sym typeface="+mn-lt"/>
              </a:rPr>
              <a:t>慧眼：</a:t>
            </a:r>
            <a:endParaRPr lang="en-US" altLang="zh-CN" sz="2800" b="0" dirty="0">
              <a:latin typeface="+mn-lt"/>
              <a:ea typeface="+mn-ea"/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脚本：数据处理</a:t>
            </a:r>
            <a:r>
              <a:rPr lang="en-US" altLang="zh-CN" sz="2400" b="0" dirty="0">
                <a:solidFill>
                  <a:schemeClr val="tx1"/>
                </a:solidFill>
                <a:sym typeface="+mn-lt"/>
              </a:rPr>
              <a:t>pipeline</a:t>
            </a: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，</a:t>
            </a:r>
            <a:r>
              <a:rPr lang="en-US" altLang="zh-CN" sz="2400" b="0" dirty="0">
                <a:solidFill>
                  <a:schemeClr val="tx1"/>
                </a:solidFill>
                <a:sym typeface="+mn-lt"/>
              </a:rPr>
              <a:t>phase resolve spectrum</a:t>
            </a: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，</a:t>
            </a:r>
            <a:r>
              <a:rPr lang="en-US" altLang="zh-CN" sz="2400" b="0" dirty="0">
                <a:solidFill>
                  <a:schemeClr val="tx1"/>
                </a:solidFill>
                <a:sym typeface="+mn-lt"/>
              </a:rPr>
              <a:t>HID</a:t>
            </a: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等</a:t>
            </a:r>
            <a:endParaRPr lang="en-US" altLang="zh-CN" sz="2400" b="0" dirty="0">
              <a:solidFill>
                <a:schemeClr val="tx1"/>
              </a:solidFill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模块：脉冲星搜索，折叠，计时等</a:t>
            </a:r>
            <a:endParaRPr lang="en-US" altLang="zh-CN" sz="2400" b="0" dirty="0">
              <a:solidFill>
                <a:schemeClr val="tx1"/>
              </a:solidFill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其他：强宽带噪声下</a:t>
            </a:r>
            <a:r>
              <a:rPr lang="en-US" altLang="zh-CN" sz="2400" b="0" dirty="0">
                <a:solidFill>
                  <a:schemeClr val="tx1"/>
                </a:solidFill>
                <a:sym typeface="+mn-lt"/>
              </a:rPr>
              <a:t>QPO</a:t>
            </a: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性质的研究等</a:t>
            </a:r>
            <a:endParaRPr lang="en-US" altLang="zh-CN" sz="2400" b="0" dirty="0">
              <a:solidFill>
                <a:schemeClr val="tx1"/>
              </a:solidFill>
              <a:sym typeface="+mn-lt"/>
            </a:endParaRP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GECAM</a:t>
            </a:r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脚本</a:t>
            </a:r>
            <a:endParaRPr lang="en-US" altLang="zh-CN" sz="2400" b="0" dirty="0">
              <a:solidFill>
                <a:schemeClr val="tx1"/>
              </a:solidFill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数据处理</a:t>
            </a:r>
            <a:r>
              <a:rPr lang="en-US" altLang="zh-CN" sz="2400" b="0" dirty="0">
                <a:solidFill>
                  <a:schemeClr val="tx1"/>
                </a:solidFill>
                <a:sym typeface="+mn-lt"/>
              </a:rPr>
              <a:t>pipeline</a:t>
            </a:r>
          </a:p>
          <a:p>
            <a:pPr marL="10858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dirty="0">
                <a:solidFill>
                  <a:schemeClr val="tx1"/>
                </a:solidFill>
                <a:sym typeface="+mn-lt"/>
              </a:rPr>
              <a:t>能谱分析工具</a:t>
            </a:r>
            <a:endParaRPr lang="en-US" altLang="zh-CN" sz="2400" b="0" dirty="0">
              <a:solidFill>
                <a:schemeClr val="tx1"/>
              </a:solidFill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800" b="0" dirty="0"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altLang="zh-CN" sz="2800" b="0" dirty="0">
              <a:latin typeface="+mn-lt"/>
              <a:ea typeface="+mn-ea"/>
              <a:sym typeface="+mn-lt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560BE7-987D-48C0-8EAA-49E9E65AE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E614E5-7EF1-45AD-BD37-8593E8884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383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3BCF0F-37B0-421E-9D38-7F93B3E67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2. </a:t>
            </a:r>
            <a:r>
              <a:rPr lang="zh-CN" altLang="en-US" sz="3600" dirty="0"/>
              <a:t>需求分析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E105630-9E48-4804-AE9E-5DEAAC2E1003}"/>
              </a:ext>
            </a:extLst>
          </p:cNvPr>
          <p:cNvSpPr txBox="1"/>
          <p:nvPr/>
        </p:nvSpPr>
        <p:spPr>
          <a:xfrm>
            <a:off x="1137920" y="1249680"/>
            <a:ext cx="10382567" cy="3247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/>
              <a:t>1</a:t>
            </a:r>
            <a:r>
              <a:rPr lang="zh-CN" altLang="en-US" sz="2800" dirty="0"/>
              <a:t>）载荷运行监测、科学观测规划集成化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en-US" altLang="zh-CN" sz="2800" dirty="0"/>
              <a:t>2</a:t>
            </a:r>
            <a:r>
              <a:rPr lang="zh-CN" altLang="en-US" sz="2800" dirty="0"/>
              <a:t>）探测设备研制、标定、数据分析全面融合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en-US" altLang="zh-CN" sz="2800" dirty="0"/>
              <a:t>3</a:t>
            </a:r>
            <a:r>
              <a:rPr lang="zh-CN" altLang="en-US" sz="2800" dirty="0"/>
              <a:t>）数据分析流程统一，数据分析工具完备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en-US" altLang="zh-CN" sz="2800" dirty="0"/>
              <a:t>4</a:t>
            </a:r>
            <a:r>
              <a:rPr lang="zh-CN" altLang="en-US" sz="2800" dirty="0"/>
              <a:t>）对物理过程深入理解的模拟工具和环境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en-US" altLang="zh-CN" sz="2800" dirty="0"/>
              <a:t>5</a:t>
            </a:r>
            <a:r>
              <a:rPr lang="zh-CN" altLang="en-US" sz="2800" dirty="0"/>
              <a:t>）多信使发布与联合分析研究</a:t>
            </a:r>
            <a:endParaRPr lang="en-US" altLang="zh-CN" sz="2800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9904C07-7BC8-49FE-A33E-F15775BA9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533105-ACF6-4435-85D1-DDCD85E78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613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E5DE581-5575-4918-AAA8-C97E648E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3. </a:t>
            </a:r>
            <a:r>
              <a:rPr lang="zh-CN" altLang="en-US" sz="3600" dirty="0"/>
              <a:t>初步方案</a:t>
            </a:r>
            <a:r>
              <a:rPr lang="en-US" altLang="zh-CN" sz="3600" dirty="0"/>
              <a:t>-</a:t>
            </a:r>
            <a:r>
              <a:rPr lang="zh-CN" altLang="en-US" sz="3600" dirty="0"/>
              <a:t>组成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F02DF93-B081-41AE-8EB7-859F127D80DA}"/>
              </a:ext>
            </a:extLst>
          </p:cNvPr>
          <p:cNvSpPr/>
          <p:nvPr/>
        </p:nvSpPr>
        <p:spPr>
          <a:xfrm>
            <a:off x="914400" y="1452880"/>
            <a:ext cx="10444480" cy="453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3275" lvl="1" indent="-539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ym typeface="+mn-lt"/>
              </a:rPr>
              <a:t>科学运行监测、观测规划与值班集成系统（工程需求）</a:t>
            </a:r>
            <a:endParaRPr lang="en-US" altLang="zh-CN" sz="2800" dirty="0">
              <a:sym typeface="+mn-lt"/>
            </a:endParaRPr>
          </a:p>
          <a:p>
            <a:pPr marL="803275" lvl="1" indent="-539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ym typeface="+mn-lt"/>
              </a:rPr>
              <a:t>探测器模拟、观测模拟研究平台（工程、科学研究需求）</a:t>
            </a:r>
            <a:endParaRPr lang="en-US" altLang="zh-CN" sz="2800" dirty="0">
              <a:sym typeface="+mn-lt"/>
            </a:endParaRPr>
          </a:p>
          <a:p>
            <a:pPr marL="803275" lvl="1" indent="-539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ym typeface="+mn-lt"/>
              </a:rPr>
              <a:t>数据产品生产集成系统（工程需求）</a:t>
            </a:r>
            <a:endParaRPr lang="en-US" altLang="zh-CN" sz="2800" dirty="0">
              <a:sym typeface="+mn-lt"/>
            </a:endParaRPr>
          </a:p>
          <a:p>
            <a:pPr marL="803275" lvl="1" indent="-539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ym typeface="+mn-lt"/>
              </a:rPr>
              <a:t>数据分析集成工作平台（包括特定的数据分析工具）（科学研究需求）</a:t>
            </a:r>
            <a:endParaRPr lang="en-US" altLang="zh-CN" sz="2800" dirty="0">
              <a:sym typeface="+mn-lt"/>
            </a:endParaRPr>
          </a:p>
          <a:p>
            <a:pPr marL="803275" lvl="1" indent="-539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ym typeface="+mn-lt"/>
              </a:rPr>
              <a:t>物理模拟综合研究系统（科学研究需求）</a:t>
            </a:r>
            <a:endParaRPr lang="en-US" altLang="zh-CN" sz="2800" dirty="0">
              <a:sym typeface="+mn-lt"/>
            </a:endParaRPr>
          </a:p>
          <a:p>
            <a:pPr marL="803275" lvl="1" indent="-539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ym typeface="+mn-lt"/>
              </a:rPr>
              <a:t>多信息发布与联合分析研究平台（科学研究需求）</a:t>
            </a:r>
            <a:endParaRPr lang="en-US" altLang="zh-CN" sz="2800" dirty="0">
              <a:sym typeface="+mn-lt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828507B-2383-403F-9D75-888843158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507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3</a:t>
            </a:r>
            <a:r>
              <a:rPr lang="zh-CN" altLang="en-US" sz="3600" dirty="0"/>
              <a:t>、初步方案</a:t>
            </a:r>
            <a:r>
              <a:rPr lang="en-US" altLang="zh-CN" sz="3600" dirty="0"/>
              <a:t>-</a:t>
            </a:r>
            <a:r>
              <a:rPr lang="zh-CN" altLang="en-US" sz="3600" dirty="0"/>
              <a:t>基本考虑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56640" y="1310640"/>
            <a:ext cx="10463847" cy="4832985"/>
          </a:xfrm>
        </p:spPr>
        <p:txBody>
          <a:bodyPr/>
          <a:lstStyle/>
          <a:p>
            <a:pPr marL="803275" indent="-803275">
              <a:buFont typeface="Wingdings" panose="05000000000000000000" pitchFamily="2" charset="2"/>
              <a:buChar char="ü"/>
            </a:pPr>
            <a:r>
              <a:rPr lang="zh-CN" altLang="en-US" sz="3200" dirty="0"/>
              <a:t>开发：物理基础</a:t>
            </a:r>
            <a:endParaRPr lang="en-US" altLang="zh-CN" sz="3200" dirty="0"/>
          </a:p>
          <a:p>
            <a:pPr marL="803275" indent="-803275">
              <a:buFont typeface="Wingdings" panose="05000000000000000000" pitchFamily="2" charset="2"/>
              <a:buChar char="ü"/>
            </a:pPr>
            <a:r>
              <a:rPr lang="zh-CN" altLang="zh-CN" sz="3200" dirty="0"/>
              <a:t>模块化</a:t>
            </a:r>
            <a:r>
              <a:rPr lang="zh-CN" altLang="en-US" sz="3200" dirty="0"/>
              <a:t>，可移植，便于扩展</a:t>
            </a:r>
            <a:endParaRPr lang="zh-CN" altLang="zh-CN" sz="3200" dirty="0"/>
          </a:p>
          <a:p>
            <a:pPr marL="803275" indent="-803275">
              <a:buFont typeface="Wingdings" panose="05000000000000000000" pitchFamily="2" charset="2"/>
              <a:buChar char="ü"/>
            </a:pPr>
            <a:r>
              <a:rPr lang="zh-CN" altLang="zh-CN" sz="3200" dirty="0"/>
              <a:t>通用</a:t>
            </a:r>
            <a:r>
              <a:rPr lang="zh-CN" altLang="en-US" sz="3200" dirty="0"/>
              <a:t>性，比如产生的</a:t>
            </a:r>
            <a:r>
              <a:rPr lang="zh-CN" altLang="zh-CN" sz="3200" dirty="0"/>
              <a:t>数据</a:t>
            </a:r>
            <a:r>
              <a:rPr lang="zh-CN" altLang="en-US" sz="3200" dirty="0"/>
              <a:t>产品</a:t>
            </a:r>
            <a:r>
              <a:rPr lang="zh-CN" altLang="zh-CN" sz="3200" dirty="0"/>
              <a:t>格式</a:t>
            </a:r>
            <a:endParaRPr lang="en-US" altLang="zh-CN" sz="3200" dirty="0"/>
          </a:p>
          <a:p>
            <a:pPr marL="803275" indent="-803275">
              <a:buFont typeface="Wingdings" panose="05000000000000000000" pitchFamily="2" charset="2"/>
              <a:buChar char="ü"/>
            </a:pPr>
            <a:r>
              <a:rPr lang="zh-CN" altLang="en-US" sz="3200" dirty="0"/>
              <a:t>易用性</a:t>
            </a:r>
            <a:endParaRPr lang="en-US" altLang="zh-CN" sz="3200" dirty="0"/>
          </a:p>
          <a:p>
            <a:pPr marL="803275" indent="-803275">
              <a:buFont typeface="Wingdings" panose="05000000000000000000" pitchFamily="2" charset="2"/>
              <a:buChar char="ü"/>
            </a:pPr>
            <a:endParaRPr lang="zh-CN" altLang="zh-CN" sz="3200" dirty="0"/>
          </a:p>
          <a:p>
            <a:pPr marL="803275" indent="-803275">
              <a:buFont typeface="Wingdings" panose="05000000000000000000" pitchFamily="2" charset="2"/>
              <a:buChar char="ü"/>
            </a:pPr>
            <a:r>
              <a:rPr lang="zh-CN" altLang="zh-CN" sz="3200" dirty="0"/>
              <a:t>应用</a:t>
            </a:r>
            <a:r>
              <a:rPr lang="en-US" altLang="zh-CN" sz="3200" dirty="0"/>
              <a:t>&amp;</a:t>
            </a:r>
            <a:r>
              <a:rPr lang="zh-CN" altLang="zh-CN" sz="3200" dirty="0"/>
              <a:t>需求</a:t>
            </a:r>
            <a:endParaRPr lang="en-US" altLang="zh-CN" sz="3200" dirty="0"/>
          </a:p>
          <a:p>
            <a:pPr marL="803275" indent="-803275">
              <a:buFont typeface="Wingdings" panose="05000000000000000000" pitchFamily="2" charset="2"/>
              <a:buChar char="ü"/>
            </a:pPr>
            <a:r>
              <a:rPr lang="zh-CN" altLang="en-US" sz="3200" dirty="0"/>
              <a:t>更大程度地发挥模拟软件的作用</a:t>
            </a:r>
          </a:p>
          <a:p>
            <a:endParaRPr lang="zh-CN" altLang="zh-CN" dirty="0"/>
          </a:p>
          <a:p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26EEEA1-531D-4688-BCBC-CF9DF3B2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8737F5-C51E-47BD-A9EC-B9BAD4C9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6265-8FE5-4422-8AAE-0D0ACF2F00F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319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3.</a:t>
            </a:r>
            <a:r>
              <a:rPr lang="zh-CN" altLang="en-US" sz="3600" dirty="0"/>
              <a:t> 初步方案</a:t>
            </a:r>
            <a:r>
              <a:rPr lang="en-US" altLang="zh-CN" sz="3600" dirty="0"/>
              <a:t>- </a:t>
            </a:r>
            <a:r>
              <a:rPr lang="zh-CN" altLang="en-US" sz="3600" dirty="0"/>
              <a:t>物理模拟集成平台现状</a:t>
            </a:r>
          </a:p>
        </p:txBody>
      </p:sp>
      <p:sp>
        <p:nvSpPr>
          <p:cNvPr id="5" name="iṡľïḑè">
            <a:extLst>
              <a:ext uri="{FF2B5EF4-FFF2-40B4-BE49-F238E27FC236}">
                <a16:creationId xmlns:a16="http://schemas.microsoft.com/office/drawing/2014/main" id="{48F70259-7598-4270-874A-6F50772D10F6}"/>
              </a:ext>
            </a:extLst>
          </p:cNvPr>
          <p:cNvSpPr txBox="1"/>
          <p:nvPr/>
        </p:nvSpPr>
        <p:spPr bwMode="auto">
          <a:xfrm>
            <a:off x="454688" y="1160006"/>
            <a:ext cx="8282912" cy="5518670"/>
          </a:xfrm>
          <a:prstGeom prst="rect">
            <a:avLst/>
          </a:prstGeom>
          <a:noFill/>
        </p:spPr>
        <p:txBody>
          <a:bodyPr wrap="square" tIns="0" anchor="t">
            <a:noAutofit/>
          </a:bodyPr>
          <a:lstStyle>
            <a:defPPr>
              <a:defRPr lang="zh-CN"/>
            </a:defPPr>
            <a:lvl1pPr>
              <a:defRPr sz="1600" b="1"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742950" indent="-28575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400" b="0" dirty="0">
                <a:latin typeface="+mn-lt"/>
                <a:ea typeface="+mn-ea"/>
                <a:sym typeface="+mn-lt"/>
              </a:rPr>
              <a:t>X</a:t>
            </a:r>
            <a:r>
              <a:rPr lang="zh-CN" altLang="en-US" sz="2400" b="0" dirty="0">
                <a:latin typeface="+mn-lt"/>
                <a:ea typeface="+mn-ea"/>
                <a:sym typeface="+mn-lt"/>
              </a:rPr>
              <a:t>射线在</a:t>
            </a:r>
            <a:r>
              <a:rPr lang="en-US" altLang="zh-CN" sz="2400" b="0" dirty="0">
                <a:latin typeface="+mn-lt"/>
                <a:ea typeface="+mn-ea"/>
                <a:sym typeface="+mn-lt"/>
              </a:rPr>
              <a:t>AGN</a:t>
            </a:r>
            <a:r>
              <a:rPr lang="zh-CN" altLang="en-US" sz="2400" b="0" dirty="0">
                <a:latin typeface="+mn-lt"/>
                <a:ea typeface="+mn-ea"/>
                <a:sym typeface="+mn-lt"/>
              </a:rPr>
              <a:t>中的辐射转移（李小波）</a:t>
            </a:r>
            <a:endParaRPr lang="en-US" altLang="zh-CN" sz="2400" b="0" dirty="0">
              <a:latin typeface="+mn-lt"/>
              <a:ea typeface="+mn-ea"/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0" dirty="0">
                <a:latin typeface="+mn-lt"/>
                <a:ea typeface="+mn-ea"/>
                <a:sym typeface="+mn-lt"/>
              </a:rPr>
              <a:t>连续尘埃环（不同几何构型）</a:t>
            </a:r>
            <a:endParaRPr lang="en-US" altLang="zh-CN" sz="2000" b="0" dirty="0">
              <a:latin typeface="+mn-lt"/>
              <a:ea typeface="+mn-ea"/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0" dirty="0">
                <a:latin typeface="+mn-lt"/>
                <a:ea typeface="+mn-ea"/>
                <a:sym typeface="+mn-lt"/>
              </a:rPr>
              <a:t>团块状尘埃环（不同填充比，柱密度等）</a:t>
            </a:r>
            <a:endParaRPr lang="en-US" altLang="zh-CN" sz="2000" b="0" dirty="0">
              <a:latin typeface="+mn-lt"/>
              <a:ea typeface="+mn-ea"/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000" b="0" dirty="0"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b="0" dirty="0">
                <a:latin typeface="+mn-lt"/>
                <a:ea typeface="+mn-ea"/>
                <a:sym typeface="+mn-lt"/>
              </a:rPr>
              <a:t>逆康普顿过程在 </a:t>
            </a:r>
            <a:r>
              <a:rPr lang="en-US" altLang="zh-CN" sz="2400" b="0" dirty="0">
                <a:latin typeface="+mn-lt"/>
                <a:ea typeface="+mn-ea"/>
                <a:sym typeface="+mn-lt"/>
              </a:rPr>
              <a:t>PULX</a:t>
            </a:r>
            <a:r>
              <a:rPr lang="zh-CN" altLang="en-US" sz="2400" b="0" dirty="0">
                <a:latin typeface="+mn-lt"/>
                <a:ea typeface="+mn-ea"/>
                <a:sym typeface="+mn-lt"/>
              </a:rPr>
              <a:t>模拟（油元）</a:t>
            </a:r>
            <a:endParaRPr lang="en-US" altLang="zh-CN" sz="2400" b="0" dirty="0">
              <a:latin typeface="+mn-lt"/>
              <a:ea typeface="+mn-ea"/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0" dirty="0">
                <a:sym typeface="+mn-lt"/>
              </a:rPr>
              <a:t>聚束效应</a:t>
            </a:r>
            <a:r>
              <a:rPr lang="en-US" altLang="zh-CN" sz="2000" b="0" dirty="0">
                <a:sym typeface="+mn-lt"/>
              </a:rPr>
              <a:t>beaming</a:t>
            </a:r>
            <a:r>
              <a:rPr lang="zh-CN" altLang="en-US" sz="2000" b="0" dirty="0">
                <a:sym typeface="+mn-lt"/>
              </a:rPr>
              <a:t>的强弱</a:t>
            </a:r>
            <a:endParaRPr lang="en-US" altLang="zh-CN" sz="2000" b="0" dirty="0"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0" dirty="0">
                <a:sym typeface="+mn-lt"/>
              </a:rPr>
              <a:t>脉冲轮廓的形状</a:t>
            </a:r>
            <a:endParaRPr lang="en-US" altLang="zh-CN" sz="2000" b="0" dirty="0"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000" b="0" dirty="0"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b="0" dirty="0">
                <a:latin typeface="+mn-lt"/>
                <a:ea typeface="+mn-ea"/>
                <a:sym typeface="+mn-lt"/>
              </a:rPr>
              <a:t>高能宇宙工具箱（易疏序）</a:t>
            </a:r>
            <a:endParaRPr lang="en-US" altLang="zh-CN" sz="2400" b="0" dirty="0">
              <a:latin typeface="+mn-lt"/>
              <a:ea typeface="+mn-ea"/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0" dirty="0">
                <a:sym typeface="+mn-lt"/>
              </a:rPr>
              <a:t>致密天体与引力波（双中子星</a:t>
            </a:r>
            <a:r>
              <a:rPr lang="en-US" altLang="zh-CN" sz="2000" b="0" dirty="0">
                <a:sym typeface="+mn-lt"/>
              </a:rPr>
              <a:t>/</a:t>
            </a:r>
            <a:r>
              <a:rPr lang="zh-CN" altLang="en-US" sz="2000" b="0" dirty="0">
                <a:sym typeface="+mn-lt"/>
              </a:rPr>
              <a:t>黑洞并和，磁星，脉冲星等）</a:t>
            </a:r>
            <a:endParaRPr lang="en-US" altLang="zh-CN" sz="2000" b="0" dirty="0"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0" dirty="0">
                <a:sym typeface="+mn-lt"/>
              </a:rPr>
              <a:t>物理过程（吸积，喷流，磁重联等）</a:t>
            </a:r>
            <a:endParaRPr lang="en-US" altLang="zh-CN" sz="2000" b="0" dirty="0"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2400" b="0" dirty="0"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altLang="zh-CN" sz="2400" b="0" dirty="0">
              <a:latin typeface="+mn-lt"/>
              <a:ea typeface="+mn-ea"/>
              <a:sym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26" y="1672367"/>
            <a:ext cx="5647430" cy="245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6590B2-422A-4449-9A08-3AB974E69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013D96-FA26-4A19-8FEF-8626D2692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33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0498D3A-B738-48EC-A39C-94C58B88932B}"/>
              </a:ext>
            </a:extLst>
          </p:cNvPr>
          <p:cNvGrpSpPr/>
          <p:nvPr/>
        </p:nvGrpSpPr>
        <p:grpSpPr>
          <a:xfrm>
            <a:off x="409787" y="847167"/>
            <a:ext cx="11296968" cy="5198032"/>
            <a:chOff x="757282" y="1547120"/>
            <a:chExt cx="10787462" cy="4237296"/>
          </a:xfrm>
        </p:grpSpPr>
        <p:grpSp>
          <p:nvGrpSpPr>
            <p:cNvPr id="6" name="2b751056-6b97-492c-b763-340acee7e99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A759C196-DA28-4241-ABB5-975367026F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7282" y="1547120"/>
              <a:ext cx="10787462" cy="4237296"/>
              <a:chOff x="1175743" y="1547120"/>
              <a:chExt cx="10368056" cy="4237296"/>
            </a:xfrm>
          </p:grpSpPr>
          <p:sp>
            <p:nvSpPr>
              <p:cNvPr id="7" name="iṡľïḑè">
                <a:extLst>
                  <a:ext uri="{FF2B5EF4-FFF2-40B4-BE49-F238E27FC236}">
                    <a16:creationId xmlns:a16="http://schemas.microsoft.com/office/drawing/2014/main" id="{48F70259-7598-4270-874A-6F50772D10F6}"/>
                  </a:ext>
                </a:extLst>
              </p:cNvPr>
              <p:cNvSpPr txBox="1"/>
              <p:nvPr/>
            </p:nvSpPr>
            <p:spPr bwMode="auto">
              <a:xfrm>
                <a:off x="4602526" y="1605280"/>
                <a:ext cx="6941273" cy="4179136"/>
              </a:xfrm>
              <a:prstGeom prst="rect">
                <a:avLst/>
              </a:prstGeom>
              <a:noFill/>
            </p:spPr>
            <p:txBody>
              <a:bodyPr wrap="square" tIns="0" anchor="t">
                <a:noAutofit/>
              </a:bodyPr>
              <a:lstStyle>
                <a:defPPr>
                  <a:defRPr lang="zh-CN"/>
                </a:defPPr>
                <a:lvl1pPr>
                  <a:defRPr sz="1600" b="1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  <a:lvl2pPr marL="742950" indent="-285750"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endParaRPr lang="en-US" altLang="zh-CN" sz="2800" dirty="0">
                  <a:latin typeface="+mn-lt"/>
                  <a:ea typeface="+mn-ea"/>
                  <a:sym typeface="+mn-lt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zh-CN" altLang="en-US" sz="2800" dirty="0">
                    <a:latin typeface="+mn-lt"/>
                    <a:ea typeface="+mn-ea"/>
                    <a:sym typeface="+mn-lt"/>
                  </a:rPr>
                  <a:t>目前软件和数据分析现状</a:t>
                </a:r>
                <a:endParaRPr lang="en-US" altLang="zh-CN" sz="2800" dirty="0">
                  <a:latin typeface="+mn-lt"/>
                  <a:ea typeface="+mn-ea"/>
                  <a:sym typeface="+mn-lt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endParaRPr lang="en-US" altLang="zh-CN" sz="2800" dirty="0">
                  <a:latin typeface="+mn-lt"/>
                  <a:ea typeface="+mn-ea"/>
                  <a:sym typeface="+mn-lt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zh-CN" altLang="en-US" sz="2800" dirty="0">
                    <a:latin typeface="+mn-lt"/>
                    <a:ea typeface="+mn-ea"/>
                    <a:sym typeface="+mn-lt"/>
                  </a:rPr>
                  <a:t>联合研究平台需求分析</a:t>
                </a:r>
                <a:endParaRPr lang="en-US" altLang="zh-CN" sz="2800" dirty="0">
                  <a:latin typeface="+mn-lt"/>
                  <a:ea typeface="+mn-ea"/>
                  <a:sym typeface="+mn-lt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endParaRPr lang="en-US" altLang="zh-CN" sz="2800" dirty="0">
                  <a:latin typeface="+mn-lt"/>
                  <a:ea typeface="+mn-ea"/>
                  <a:sym typeface="+mn-lt"/>
                </a:endParaRPr>
              </a:p>
              <a:p>
                <a:pPr marL="0" lvl="1" indent="0">
                  <a:lnSpc>
                    <a:spcPct val="150000"/>
                  </a:lnSpc>
                </a:pPr>
                <a:r>
                  <a:rPr lang="en-US" altLang="zh-CN" sz="2800" dirty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rPr>
                  <a:t>3. 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rPr>
                  <a:t>初步方案和目前进展</a:t>
                </a:r>
                <a:endParaRPr lang="en-US" altLang="zh-CN" sz="28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DA1FB18E-FA01-4588-BEF9-FB96A98A84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3595" y="1547120"/>
                <a:ext cx="0" cy="4003616"/>
              </a:xfrm>
              <a:prstGeom prst="line">
                <a:avLst/>
              </a:prstGeom>
              <a:solidFill>
                <a:srgbClr val="FFCC00"/>
              </a:solidFill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" name="išľïḋé">
                <a:extLst>
                  <a:ext uri="{FF2B5EF4-FFF2-40B4-BE49-F238E27FC236}">
                    <a16:creationId xmlns:a16="http://schemas.microsoft.com/office/drawing/2014/main" id="{0DB1D0A1-2667-455C-9387-D7ABF0A00B8C}"/>
                  </a:ext>
                </a:extLst>
              </p:cNvPr>
              <p:cNvSpPr txBox="1"/>
              <p:nvPr/>
            </p:nvSpPr>
            <p:spPr>
              <a:xfrm>
                <a:off x="1175743" y="1700808"/>
                <a:ext cx="2927917" cy="13234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r-TR" sz="40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CONTENTS</a:t>
                </a:r>
                <a:endParaRPr lang="en-US" sz="40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  <a:p>
                <a:pPr algn="r"/>
                <a:endParaRPr lang="tr-TR" sz="40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0" name="poetry_91022">
              <a:extLst>
                <a:ext uri="{FF2B5EF4-FFF2-40B4-BE49-F238E27FC236}">
                  <a16:creationId xmlns:a16="http://schemas.microsoft.com/office/drawing/2014/main" id="{ADAD6BE3-DC11-4582-9F68-50D831ADD00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79533" y="4867348"/>
              <a:ext cx="870506" cy="915667"/>
            </a:xfrm>
            <a:custGeom>
              <a:avLst/>
              <a:gdLst>
                <a:gd name="T0" fmla="*/ 3353 w 5127"/>
                <a:gd name="T1" fmla="*/ 1728 h 5401"/>
                <a:gd name="T2" fmla="*/ 2183 w 5127"/>
                <a:gd name="T3" fmla="*/ 1608 h 5401"/>
                <a:gd name="T4" fmla="*/ 3353 w 5127"/>
                <a:gd name="T5" fmla="*/ 1488 h 5401"/>
                <a:gd name="T6" fmla="*/ 3103 w 5127"/>
                <a:gd name="T7" fmla="*/ 2231 h 5401"/>
                <a:gd name="T8" fmla="*/ 3103 w 5127"/>
                <a:gd name="T9" fmla="*/ 1991 h 5401"/>
                <a:gd name="T10" fmla="*/ 2432 w 5127"/>
                <a:gd name="T11" fmla="*/ 2111 h 5401"/>
                <a:gd name="T12" fmla="*/ 3103 w 5127"/>
                <a:gd name="T13" fmla="*/ 2231 h 5401"/>
                <a:gd name="T14" fmla="*/ 3353 w 5127"/>
                <a:gd name="T15" fmla="*/ 2648 h 5401"/>
                <a:gd name="T16" fmla="*/ 2183 w 5127"/>
                <a:gd name="T17" fmla="*/ 2768 h 5401"/>
                <a:gd name="T18" fmla="*/ 3353 w 5127"/>
                <a:gd name="T19" fmla="*/ 2888 h 5401"/>
                <a:gd name="T20" fmla="*/ 2552 w 5127"/>
                <a:gd name="T21" fmla="*/ 3151 h 5401"/>
                <a:gd name="T22" fmla="*/ 2552 w 5127"/>
                <a:gd name="T23" fmla="*/ 3391 h 5401"/>
                <a:gd name="T24" fmla="*/ 3223 w 5127"/>
                <a:gd name="T25" fmla="*/ 3271 h 5401"/>
                <a:gd name="T26" fmla="*/ 2552 w 5127"/>
                <a:gd name="T27" fmla="*/ 3151 h 5401"/>
                <a:gd name="T28" fmla="*/ 4448 w 5127"/>
                <a:gd name="T29" fmla="*/ 1442 h 5401"/>
                <a:gd name="T30" fmla="*/ 4688 w 5127"/>
                <a:gd name="T31" fmla="*/ 1442 h 5401"/>
                <a:gd name="T32" fmla="*/ 3988 w 5127"/>
                <a:gd name="T33" fmla="*/ 0 h 5401"/>
                <a:gd name="T34" fmla="*/ 0 w 5127"/>
                <a:gd name="T35" fmla="*/ 604 h 5401"/>
                <a:gd name="T36" fmla="*/ 120 w 5127"/>
                <a:gd name="T37" fmla="*/ 1792 h 5401"/>
                <a:gd name="T38" fmla="*/ 686 w 5127"/>
                <a:gd name="T39" fmla="*/ 1672 h 5401"/>
                <a:gd name="T40" fmla="*/ 240 w 5127"/>
                <a:gd name="T41" fmla="*/ 1552 h 5401"/>
                <a:gd name="T42" fmla="*/ 604 w 5127"/>
                <a:gd name="T43" fmla="*/ 240 h 5401"/>
                <a:gd name="T44" fmla="*/ 968 w 5127"/>
                <a:gd name="T45" fmla="*/ 4179 h 5401"/>
                <a:gd name="T46" fmla="*/ 3904 w 5127"/>
                <a:gd name="T47" fmla="*/ 4879 h 5401"/>
                <a:gd name="T48" fmla="*/ 3904 w 5127"/>
                <a:gd name="T49" fmla="*/ 4639 h 5401"/>
                <a:gd name="T50" fmla="*/ 1208 w 5127"/>
                <a:gd name="T51" fmla="*/ 4179 h 5401"/>
                <a:gd name="T52" fmla="*/ 1086 w 5127"/>
                <a:gd name="T53" fmla="*/ 240 h 5401"/>
                <a:gd name="T54" fmla="*/ 4448 w 5127"/>
                <a:gd name="T55" fmla="*/ 700 h 5401"/>
                <a:gd name="T56" fmla="*/ 4568 w 5127"/>
                <a:gd name="T57" fmla="*/ 2000 h 5401"/>
                <a:gd name="T58" fmla="*/ 4568 w 5127"/>
                <a:gd name="T59" fmla="*/ 2240 h 5401"/>
                <a:gd name="T60" fmla="*/ 4887 w 5127"/>
                <a:gd name="T61" fmla="*/ 2340 h 5401"/>
                <a:gd name="T62" fmla="*/ 5007 w 5127"/>
                <a:gd name="T63" fmla="*/ 3838 h 5401"/>
                <a:gd name="T64" fmla="*/ 5127 w 5127"/>
                <a:gd name="T65" fmla="*/ 2340 h 5401"/>
                <a:gd name="T66" fmla="*/ 4568 w 5127"/>
                <a:gd name="T67" fmla="*/ 5139 h 5401"/>
                <a:gd name="T68" fmla="*/ 4448 w 5127"/>
                <a:gd name="T69" fmla="*/ 5281 h 5401"/>
                <a:gd name="T70" fmla="*/ 4688 w 5127"/>
                <a:gd name="T71" fmla="*/ 5281 h 5401"/>
                <a:gd name="T72" fmla="*/ 4568 w 5127"/>
                <a:gd name="T73" fmla="*/ 5139 h 5401"/>
                <a:gd name="T74" fmla="*/ 4448 w 5127"/>
                <a:gd name="T75" fmla="*/ 2559 h 5401"/>
                <a:gd name="T76" fmla="*/ 4568 w 5127"/>
                <a:gd name="T77" fmla="*/ 4974 h 5401"/>
                <a:gd name="T78" fmla="*/ 4688 w 5127"/>
                <a:gd name="T79" fmla="*/ 2559 h 5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27" h="5401">
                  <a:moveTo>
                    <a:pt x="3473" y="1608"/>
                  </a:moveTo>
                  <a:cubicBezTo>
                    <a:pt x="3473" y="1674"/>
                    <a:pt x="3419" y="1728"/>
                    <a:pt x="3353" y="1728"/>
                  </a:cubicBezTo>
                  <a:lnTo>
                    <a:pt x="2303" y="1728"/>
                  </a:lnTo>
                  <a:cubicBezTo>
                    <a:pt x="2236" y="1728"/>
                    <a:pt x="2183" y="1674"/>
                    <a:pt x="2183" y="1608"/>
                  </a:cubicBezTo>
                  <a:cubicBezTo>
                    <a:pt x="2183" y="1542"/>
                    <a:pt x="2236" y="1488"/>
                    <a:pt x="2303" y="1488"/>
                  </a:cubicBezTo>
                  <a:lnTo>
                    <a:pt x="3353" y="1488"/>
                  </a:lnTo>
                  <a:cubicBezTo>
                    <a:pt x="3419" y="1488"/>
                    <a:pt x="3473" y="1542"/>
                    <a:pt x="3473" y="1608"/>
                  </a:cubicBezTo>
                  <a:close/>
                  <a:moveTo>
                    <a:pt x="3103" y="2231"/>
                  </a:moveTo>
                  <a:cubicBezTo>
                    <a:pt x="3170" y="2231"/>
                    <a:pt x="3223" y="2178"/>
                    <a:pt x="3223" y="2111"/>
                  </a:cubicBezTo>
                  <a:cubicBezTo>
                    <a:pt x="3223" y="2045"/>
                    <a:pt x="3170" y="1991"/>
                    <a:pt x="3103" y="1991"/>
                  </a:cubicBezTo>
                  <a:lnTo>
                    <a:pt x="2552" y="1991"/>
                  </a:lnTo>
                  <a:cubicBezTo>
                    <a:pt x="2486" y="1991"/>
                    <a:pt x="2432" y="2045"/>
                    <a:pt x="2432" y="2111"/>
                  </a:cubicBezTo>
                  <a:cubicBezTo>
                    <a:pt x="2432" y="2178"/>
                    <a:pt x="2486" y="2231"/>
                    <a:pt x="2552" y="2231"/>
                  </a:cubicBezTo>
                  <a:lnTo>
                    <a:pt x="3103" y="2231"/>
                  </a:lnTo>
                  <a:close/>
                  <a:moveTo>
                    <a:pt x="3473" y="2768"/>
                  </a:moveTo>
                  <a:cubicBezTo>
                    <a:pt x="3473" y="2701"/>
                    <a:pt x="3419" y="2648"/>
                    <a:pt x="3353" y="2648"/>
                  </a:cubicBezTo>
                  <a:lnTo>
                    <a:pt x="2303" y="2648"/>
                  </a:lnTo>
                  <a:cubicBezTo>
                    <a:pt x="2236" y="2648"/>
                    <a:pt x="2183" y="2701"/>
                    <a:pt x="2183" y="2768"/>
                  </a:cubicBezTo>
                  <a:cubicBezTo>
                    <a:pt x="2183" y="2834"/>
                    <a:pt x="2236" y="2888"/>
                    <a:pt x="2303" y="2888"/>
                  </a:cubicBezTo>
                  <a:lnTo>
                    <a:pt x="3353" y="2888"/>
                  </a:lnTo>
                  <a:cubicBezTo>
                    <a:pt x="3419" y="2888"/>
                    <a:pt x="3473" y="2834"/>
                    <a:pt x="3473" y="2768"/>
                  </a:cubicBezTo>
                  <a:close/>
                  <a:moveTo>
                    <a:pt x="2552" y="3151"/>
                  </a:moveTo>
                  <a:cubicBezTo>
                    <a:pt x="2486" y="3151"/>
                    <a:pt x="2432" y="3205"/>
                    <a:pt x="2432" y="3271"/>
                  </a:cubicBezTo>
                  <a:cubicBezTo>
                    <a:pt x="2432" y="3338"/>
                    <a:pt x="2486" y="3391"/>
                    <a:pt x="2552" y="3391"/>
                  </a:cubicBezTo>
                  <a:lnTo>
                    <a:pt x="3103" y="3391"/>
                  </a:lnTo>
                  <a:cubicBezTo>
                    <a:pt x="3170" y="3391"/>
                    <a:pt x="3223" y="3338"/>
                    <a:pt x="3223" y="3271"/>
                  </a:cubicBezTo>
                  <a:cubicBezTo>
                    <a:pt x="3223" y="3205"/>
                    <a:pt x="3170" y="3151"/>
                    <a:pt x="3103" y="3151"/>
                  </a:cubicBezTo>
                  <a:lnTo>
                    <a:pt x="2552" y="3151"/>
                  </a:lnTo>
                  <a:close/>
                  <a:moveTo>
                    <a:pt x="4448" y="700"/>
                  </a:moveTo>
                  <a:lnTo>
                    <a:pt x="4448" y="1442"/>
                  </a:lnTo>
                  <a:cubicBezTo>
                    <a:pt x="4448" y="1509"/>
                    <a:pt x="4501" y="1562"/>
                    <a:pt x="4568" y="1562"/>
                  </a:cubicBezTo>
                  <a:cubicBezTo>
                    <a:pt x="4634" y="1562"/>
                    <a:pt x="4688" y="1509"/>
                    <a:pt x="4688" y="1442"/>
                  </a:cubicBezTo>
                  <a:lnTo>
                    <a:pt x="4688" y="700"/>
                  </a:lnTo>
                  <a:cubicBezTo>
                    <a:pt x="4688" y="314"/>
                    <a:pt x="4374" y="0"/>
                    <a:pt x="3988" y="0"/>
                  </a:cubicBezTo>
                  <a:lnTo>
                    <a:pt x="604" y="0"/>
                  </a:lnTo>
                  <a:cubicBezTo>
                    <a:pt x="271" y="0"/>
                    <a:pt x="0" y="271"/>
                    <a:pt x="0" y="604"/>
                  </a:cubicBezTo>
                  <a:lnTo>
                    <a:pt x="0" y="1672"/>
                  </a:lnTo>
                  <a:cubicBezTo>
                    <a:pt x="0" y="1738"/>
                    <a:pt x="53" y="1792"/>
                    <a:pt x="120" y="1792"/>
                  </a:cubicBezTo>
                  <a:lnTo>
                    <a:pt x="566" y="1792"/>
                  </a:lnTo>
                  <a:cubicBezTo>
                    <a:pt x="632" y="1792"/>
                    <a:pt x="686" y="1738"/>
                    <a:pt x="686" y="1672"/>
                  </a:cubicBezTo>
                  <a:cubicBezTo>
                    <a:pt x="686" y="1606"/>
                    <a:pt x="632" y="1552"/>
                    <a:pt x="566" y="1552"/>
                  </a:cubicBezTo>
                  <a:lnTo>
                    <a:pt x="240" y="1552"/>
                  </a:lnTo>
                  <a:lnTo>
                    <a:pt x="240" y="604"/>
                  </a:lnTo>
                  <a:cubicBezTo>
                    <a:pt x="240" y="403"/>
                    <a:pt x="403" y="240"/>
                    <a:pt x="604" y="240"/>
                  </a:cubicBezTo>
                  <a:cubicBezTo>
                    <a:pt x="805" y="240"/>
                    <a:pt x="968" y="403"/>
                    <a:pt x="968" y="604"/>
                  </a:cubicBezTo>
                  <a:lnTo>
                    <a:pt x="968" y="4179"/>
                  </a:lnTo>
                  <a:cubicBezTo>
                    <a:pt x="968" y="4565"/>
                    <a:pt x="1282" y="4879"/>
                    <a:pt x="1668" y="4879"/>
                  </a:cubicBezTo>
                  <a:lnTo>
                    <a:pt x="3904" y="4879"/>
                  </a:lnTo>
                  <a:cubicBezTo>
                    <a:pt x="3970" y="4879"/>
                    <a:pt x="4024" y="4825"/>
                    <a:pt x="4024" y="4759"/>
                  </a:cubicBezTo>
                  <a:cubicBezTo>
                    <a:pt x="4024" y="4693"/>
                    <a:pt x="3970" y="4639"/>
                    <a:pt x="3904" y="4639"/>
                  </a:cubicBezTo>
                  <a:lnTo>
                    <a:pt x="1668" y="4639"/>
                  </a:lnTo>
                  <a:cubicBezTo>
                    <a:pt x="1415" y="4639"/>
                    <a:pt x="1208" y="4433"/>
                    <a:pt x="1208" y="4179"/>
                  </a:cubicBezTo>
                  <a:lnTo>
                    <a:pt x="1208" y="604"/>
                  </a:lnTo>
                  <a:cubicBezTo>
                    <a:pt x="1208" y="468"/>
                    <a:pt x="1163" y="341"/>
                    <a:pt x="1086" y="240"/>
                  </a:cubicBezTo>
                  <a:lnTo>
                    <a:pt x="3988" y="240"/>
                  </a:lnTo>
                  <a:cubicBezTo>
                    <a:pt x="4241" y="240"/>
                    <a:pt x="4448" y="446"/>
                    <a:pt x="4448" y="700"/>
                  </a:cubicBezTo>
                  <a:close/>
                  <a:moveTo>
                    <a:pt x="4787" y="2000"/>
                  </a:moveTo>
                  <a:lnTo>
                    <a:pt x="4568" y="2000"/>
                  </a:lnTo>
                  <a:cubicBezTo>
                    <a:pt x="4501" y="2000"/>
                    <a:pt x="4448" y="2054"/>
                    <a:pt x="4448" y="2120"/>
                  </a:cubicBezTo>
                  <a:cubicBezTo>
                    <a:pt x="4448" y="2187"/>
                    <a:pt x="4501" y="2240"/>
                    <a:pt x="4568" y="2240"/>
                  </a:cubicBezTo>
                  <a:lnTo>
                    <a:pt x="4787" y="2240"/>
                  </a:lnTo>
                  <a:cubicBezTo>
                    <a:pt x="4842" y="2240"/>
                    <a:pt x="4887" y="2285"/>
                    <a:pt x="4887" y="2340"/>
                  </a:cubicBezTo>
                  <a:lnTo>
                    <a:pt x="4887" y="3718"/>
                  </a:lnTo>
                  <a:cubicBezTo>
                    <a:pt x="4887" y="3785"/>
                    <a:pt x="4941" y="3838"/>
                    <a:pt x="5007" y="3838"/>
                  </a:cubicBezTo>
                  <a:cubicBezTo>
                    <a:pt x="5073" y="3838"/>
                    <a:pt x="5127" y="3785"/>
                    <a:pt x="5127" y="3718"/>
                  </a:cubicBezTo>
                  <a:lnTo>
                    <a:pt x="5127" y="2340"/>
                  </a:lnTo>
                  <a:cubicBezTo>
                    <a:pt x="5127" y="2153"/>
                    <a:pt x="4975" y="2000"/>
                    <a:pt x="4787" y="2000"/>
                  </a:cubicBezTo>
                  <a:close/>
                  <a:moveTo>
                    <a:pt x="4568" y="5139"/>
                  </a:moveTo>
                  <a:cubicBezTo>
                    <a:pt x="4501" y="5139"/>
                    <a:pt x="4448" y="5193"/>
                    <a:pt x="4448" y="5259"/>
                  </a:cubicBezTo>
                  <a:lnTo>
                    <a:pt x="4448" y="5281"/>
                  </a:lnTo>
                  <a:cubicBezTo>
                    <a:pt x="4448" y="5347"/>
                    <a:pt x="4501" y="5401"/>
                    <a:pt x="4568" y="5401"/>
                  </a:cubicBezTo>
                  <a:cubicBezTo>
                    <a:pt x="4634" y="5401"/>
                    <a:pt x="4688" y="5347"/>
                    <a:pt x="4688" y="5281"/>
                  </a:cubicBezTo>
                  <a:lnTo>
                    <a:pt x="4688" y="5259"/>
                  </a:lnTo>
                  <a:cubicBezTo>
                    <a:pt x="4688" y="5193"/>
                    <a:pt x="4634" y="5139"/>
                    <a:pt x="4568" y="5139"/>
                  </a:cubicBezTo>
                  <a:close/>
                  <a:moveTo>
                    <a:pt x="4568" y="2439"/>
                  </a:moveTo>
                  <a:cubicBezTo>
                    <a:pt x="4501" y="2439"/>
                    <a:pt x="4448" y="2492"/>
                    <a:pt x="4448" y="2559"/>
                  </a:cubicBezTo>
                  <a:lnTo>
                    <a:pt x="4448" y="4854"/>
                  </a:lnTo>
                  <a:cubicBezTo>
                    <a:pt x="4448" y="4920"/>
                    <a:pt x="4501" y="4974"/>
                    <a:pt x="4568" y="4974"/>
                  </a:cubicBezTo>
                  <a:cubicBezTo>
                    <a:pt x="4634" y="4974"/>
                    <a:pt x="4688" y="4920"/>
                    <a:pt x="4688" y="4854"/>
                  </a:cubicBezTo>
                  <a:lnTo>
                    <a:pt x="4688" y="2559"/>
                  </a:lnTo>
                  <a:cubicBezTo>
                    <a:pt x="4688" y="2492"/>
                    <a:pt x="4634" y="2439"/>
                    <a:pt x="4568" y="243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9755599-1790-45B5-AAD1-6681846E9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3A0FF6-0886-49C5-8BB2-3883C6DEE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5736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7603641-884F-4FF9-9A61-74FA914A9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-30479"/>
            <a:ext cx="10850563" cy="1028699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3.</a:t>
            </a:r>
            <a:r>
              <a:rPr lang="zh-CN" altLang="en-US" sz="3600" dirty="0"/>
              <a:t> 初步方案</a:t>
            </a:r>
            <a:r>
              <a:rPr lang="en-US" altLang="zh-CN" sz="3600" dirty="0"/>
              <a:t>- </a:t>
            </a:r>
            <a:r>
              <a:rPr lang="zh-CN" altLang="en-US" sz="3600" dirty="0"/>
              <a:t>物理模拟集成平台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60F519-F1DE-4B46-AB12-DF5AEC3007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9925" y="1351280"/>
            <a:ext cx="10850563" cy="47859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/>
              <a:t>初步考虑几个方面：</a:t>
            </a:r>
            <a:endParaRPr lang="en-US" altLang="zh-CN" sz="3600" dirty="0"/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1</a:t>
            </a:r>
            <a:r>
              <a:rPr lang="zh-CN" altLang="en-US" sz="2800" dirty="0"/>
              <a:t>）天体过程仿真（超新星暴发、喷流、吸积、并合等）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2</a:t>
            </a:r>
            <a:r>
              <a:rPr lang="zh-CN" altLang="en-US" sz="2800" dirty="0"/>
              <a:t>）物理过程仿真（</a:t>
            </a:r>
            <a:r>
              <a:rPr lang="en-US" altLang="zh-CN" sz="2800" dirty="0"/>
              <a:t>GEANT4</a:t>
            </a:r>
            <a:r>
              <a:rPr lang="zh-CN" altLang="en-US" sz="2800" dirty="0"/>
              <a:t>、等离子体等）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3</a:t>
            </a:r>
            <a:r>
              <a:rPr lang="zh-CN" altLang="en-US" sz="2800" dirty="0"/>
              <a:t>）物理环境仿真（包括强引力、强磁场、高密度等）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4</a:t>
            </a:r>
            <a:r>
              <a:rPr lang="zh-CN" altLang="en-US" sz="2800" dirty="0"/>
              <a:t>）数据分析方针（偏振分析，空间本底等）</a:t>
            </a:r>
            <a:endParaRPr lang="en-US" altLang="zh-CN" sz="28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29C3FEC-B75F-44E2-8A0D-F04A025D9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126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r>
              <a:rPr lang="en-US" altLang="zh-CN" sz="3600" dirty="0"/>
              <a:t>3. </a:t>
            </a:r>
            <a:r>
              <a:rPr lang="zh-CN" altLang="en-US" sz="3600" dirty="0"/>
              <a:t>初步方案</a:t>
            </a:r>
            <a:r>
              <a:rPr lang="en-US" altLang="zh-CN" sz="3600" dirty="0"/>
              <a:t>-</a:t>
            </a:r>
            <a:r>
              <a:rPr lang="zh-CN" altLang="en-US" sz="3600" dirty="0"/>
              <a:t>观测模拟集成平台</a:t>
            </a:r>
          </a:p>
        </p:txBody>
      </p:sp>
      <p:sp>
        <p:nvSpPr>
          <p:cNvPr id="6" name="iṡľïḑè">
            <a:extLst>
              <a:ext uri="{FF2B5EF4-FFF2-40B4-BE49-F238E27FC236}">
                <a16:creationId xmlns:a16="http://schemas.microsoft.com/office/drawing/2014/main" id="{48F70259-7598-4270-874A-6F50772D10F6}"/>
              </a:ext>
            </a:extLst>
          </p:cNvPr>
          <p:cNvSpPr txBox="1"/>
          <p:nvPr/>
        </p:nvSpPr>
        <p:spPr bwMode="auto">
          <a:xfrm>
            <a:off x="865096" y="1217044"/>
            <a:ext cx="10001035" cy="5265036"/>
          </a:xfrm>
          <a:prstGeom prst="rect">
            <a:avLst/>
          </a:prstGeom>
          <a:noFill/>
        </p:spPr>
        <p:txBody>
          <a:bodyPr wrap="square" tIns="0" anchor="t">
            <a:noAutofit/>
          </a:bodyPr>
          <a:lstStyle>
            <a:defPPr>
              <a:defRPr lang="zh-CN"/>
            </a:defPPr>
            <a:lvl1pPr>
              <a:defRPr sz="1600" b="1"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742950" indent="-28575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b="0" dirty="0">
                <a:latin typeface="+mn-lt"/>
                <a:ea typeface="+mn-ea"/>
                <a:sym typeface="+mn-lt"/>
              </a:rPr>
              <a:t>模拟分类：</a:t>
            </a:r>
            <a:endParaRPr lang="en-US" altLang="zh-CN" sz="2400" b="0" dirty="0">
              <a:latin typeface="+mn-lt"/>
              <a:ea typeface="+mn-ea"/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0" dirty="0">
                <a:latin typeface="+mn-lt"/>
                <a:ea typeface="+mn-ea"/>
                <a:sym typeface="+mn-lt"/>
              </a:rPr>
              <a:t>探测过程模拟（</a:t>
            </a:r>
            <a:r>
              <a:rPr lang="zh-CN" altLang="en-US" sz="2000" b="0" dirty="0">
                <a:solidFill>
                  <a:srgbClr val="C00000"/>
                </a:solidFill>
                <a:latin typeface="+mn-lt"/>
                <a:ea typeface="+mn-ea"/>
                <a:sym typeface="+mn-lt"/>
              </a:rPr>
              <a:t>优化探测器设计，探测器的响应文件，本底，时间特性</a:t>
            </a:r>
            <a:r>
              <a:rPr lang="zh-CN" altLang="en-US" sz="2000" b="0" dirty="0">
                <a:latin typeface="+mn-lt"/>
                <a:ea typeface="+mn-ea"/>
                <a:sym typeface="+mn-lt"/>
              </a:rPr>
              <a:t>）</a:t>
            </a:r>
            <a:endParaRPr lang="en-US" altLang="zh-CN" sz="2000" b="0" dirty="0">
              <a:latin typeface="+mn-lt"/>
              <a:ea typeface="+mn-ea"/>
              <a:sym typeface="+mn-lt"/>
            </a:endParaRPr>
          </a:p>
          <a:p>
            <a:pPr marL="1485900" lvl="2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0" dirty="0">
                <a:latin typeface="+mn-lt"/>
                <a:ea typeface="+mn-ea"/>
                <a:sym typeface="+mn-lt"/>
              </a:rPr>
              <a:t>光学系统，探测器，电子学</a:t>
            </a:r>
            <a:endParaRPr lang="en-US" altLang="zh-CN" sz="2000" b="0" dirty="0">
              <a:latin typeface="+mn-lt"/>
              <a:ea typeface="+mn-ea"/>
              <a:sym typeface="+mn-lt"/>
            </a:endParaRP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0" dirty="0">
                <a:latin typeface="+mn-lt"/>
                <a:ea typeface="+mn-ea"/>
                <a:sym typeface="+mn-lt"/>
              </a:rPr>
              <a:t>在轨观测模拟（</a:t>
            </a:r>
            <a:r>
              <a:rPr lang="zh-CN" altLang="en-US" sz="2000" b="0" dirty="0">
                <a:solidFill>
                  <a:srgbClr val="C00000"/>
                </a:solidFill>
                <a:latin typeface="+mn-lt"/>
                <a:ea typeface="+mn-ea"/>
                <a:sym typeface="+mn-lt"/>
              </a:rPr>
              <a:t>端到端的模拟，后端数据生产，分析软件测试，科学目标研究</a:t>
            </a:r>
            <a:r>
              <a:rPr lang="zh-CN" altLang="en-US" sz="2000" b="0" dirty="0">
                <a:latin typeface="+mn-lt"/>
                <a:ea typeface="+mn-ea"/>
                <a:sym typeface="+mn-lt"/>
              </a:rPr>
              <a:t>）</a:t>
            </a:r>
            <a:endParaRPr lang="en-US" altLang="zh-CN" sz="2000" b="0" dirty="0">
              <a:latin typeface="+mn-lt"/>
              <a:ea typeface="+mn-ea"/>
              <a:sym typeface="+mn-lt"/>
            </a:endParaRPr>
          </a:p>
          <a:p>
            <a:pPr marL="1485900" lvl="2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0" dirty="0">
                <a:solidFill>
                  <a:schemeClr val="tx1"/>
                </a:solidFill>
                <a:latin typeface="+mn-lt"/>
                <a:ea typeface="+mn-ea"/>
                <a:sym typeface="+mn-lt"/>
              </a:rPr>
              <a:t>天体源的输入，卫星的姿态轨道，探测模拟，标准的数据产品</a:t>
            </a:r>
            <a:endParaRPr lang="en-US" altLang="zh-CN" sz="2000" b="0" dirty="0">
              <a:solidFill>
                <a:schemeClr val="tx1"/>
              </a:solidFill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b="0" dirty="0">
                <a:sym typeface="+mn-lt"/>
              </a:rPr>
              <a:t>探测过程模拟：建立不同探测过程模拟环境，电子学相应参数，按照功能提取</a:t>
            </a:r>
            <a:r>
              <a:rPr lang="zh-CN" altLang="en-US" sz="2400" b="0" dirty="0">
                <a:latin typeface="+mn-lt"/>
                <a:ea typeface="+mn-ea"/>
                <a:sym typeface="+mn-lt"/>
              </a:rPr>
              <a:t>进行研究和开发，建成有关的数据库</a:t>
            </a:r>
            <a:r>
              <a:rPr lang="zh-CN" altLang="en-US" sz="2400" b="0" dirty="0">
                <a:sym typeface="+mn-lt"/>
              </a:rPr>
              <a:t>。</a:t>
            </a:r>
            <a:endParaRPr lang="en-US" altLang="zh-CN" sz="2400" b="0" dirty="0"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b="0" dirty="0">
                <a:sym typeface="+mn-lt"/>
              </a:rPr>
              <a:t>在轨观测模拟：选出典型源表，建立空间环境，定义标准的产品模版，形成数据库。</a:t>
            </a:r>
            <a:endParaRPr lang="en-US" altLang="zh-CN" sz="2400" b="0" dirty="0"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b="0" dirty="0">
                <a:latin typeface="+mn-lt"/>
                <a:ea typeface="+mn-ea"/>
                <a:sym typeface="+mn-lt"/>
              </a:rPr>
              <a:t>使用要求：易用性，网页化</a:t>
            </a:r>
            <a:endParaRPr lang="en-US" altLang="zh-CN" sz="2400" b="0" dirty="0"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altLang="zh-CN" sz="2400" b="0" dirty="0"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altLang="zh-CN" sz="2400" b="0" dirty="0">
              <a:latin typeface="+mn-lt"/>
              <a:ea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altLang="zh-CN" sz="2400" b="0" dirty="0">
              <a:latin typeface="+mn-lt"/>
              <a:ea typeface="+mn-ea"/>
              <a:sym typeface="+mn-lt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AB1C49-C5D9-4C2C-A7EA-2715AED84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EC7B46-F4BE-4C3B-B575-E1D4C13D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8711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3. </a:t>
            </a:r>
            <a:r>
              <a:rPr lang="zh-CN" altLang="en-US" sz="3600" dirty="0"/>
              <a:t>初步方案</a:t>
            </a:r>
            <a:r>
              <a:rPr lang="en-US" altLang="zh-CN" sz="3600" dirty="0"/>
              <a:t>-</a:t>
            </a:r>
            <a:r>
              <a:rPr lang="zh-CN" altLang="en-US" sz="3600" dirty="0"/>
              <a:t>现有基础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4" y="1123950"/>
            <a:ext cx="10850563" cy="5606359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597089" y="1825625"/>
            <a:ext cx="2931795" cy="369887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3539993" y="1825625"/>
            <a:ext cx="1952625" cy="412432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7621903" y="-1496321"/>
            <a:ext cx="2628900" cy="58769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2409" y="2861049"/>
            <a:ext cx="4762500" cy="36004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97089" y="5715298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入射粒子：</a:t>
            </a:r>
            <a:endParaRPr lang="en-US" altLang="zh-CN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r>
              <a:rPr lang="zh-CN" altLang="en-US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与物质相互作用过程</a:t>
            </a:r>
            <a:endParaRPr lang="en-US" altLang="zh-CN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r>
              <a:rPr lang="zh-CN" altLang="en-US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信号电子学读出过程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539993" y="5705464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r>
              <a:rPr lang="zh-CN" altLang="en-US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本底</a:t>
            </a:r>
            <a:endParaRPr lang="en-US" altLang="zh-CN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r>
              <a:rPr lang="zh-CN" altLang="en-US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仪器响应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86552945-F953-4F1D-AFF1-CBEA60298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B5A42B49-D525-4AE1-B0E7-137CDC8A0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6265-8FE5-4422-8AAE-0D0ACF2F00F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4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具体实现方法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4485" y="1083310"/>
            <a:ext cx="5050156" cy="5019675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粒子与物质的相互作用：</a:t>
            </a:r>
            <a:r>
              <a:rPr lang="en-US" altLang="zh-CN" sz="2400" dirty="0"/>
              <a:t>Geant4</a:t>
            </a:r>
          </a:p>
          <a:p>
            <a:pPr marL="893763" lvl="1" indent="-446088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/>
              <a:t>聚焦过程：</a:t>
            </a:r>
            <a:endParaRPr lang="en-US" altLang="zh-CN" sz="2400" dirty="0"/>
          </a:p>
          <a:p>
            <a:pPr marL="1341438" lvl="2" indent="-427038">
              <a:lnSpc>
                <a:spcPct val="100000"/>
              </a:lnSpc>
            </a:pPr>
            <a:r>
              <a:rPr lang="zh-CN" altLang="en-US" sz="2400" dirty="0"/>
              <a:t>光子：</a:t>
            </a:r>
            <a:r>
              <a:rPr lang="en-US" altLang="zh-CN" sz="2400" dirty="0"/>
              <a:t>Geant4</a:t>
            </a:r>
            <a:r>
              <a:rPr lang="zh-CN" altLang="en-US" sz="2400" dirty="0"/>
              <a:t>扩展包，其它</a:t>
            </a:r>
            <a:r>
              <a:rPr lang="en-US" altLang="zh-CN" sz="2400" dirty="0"/>
              <a:t>ray tracing</a:t>
            </a:r>
            <a:r>
              <a:rPr lang="zh-CN" altLang="en-US" sz="2400" dirty="0"/>
              <a:t>的工具等等</a:t>
            </a:r>
            <a:endParaRPr lang="en-US" altLang="zh-CN" sz="2400" dirty="0"/>
          </a:p>
          <a:p>
            <a:pPr marL="1341438" lvl="2" indent="-427038">
              <a:lnSpc>
                <a:spcPct val="100000"/>
              </a:lnSpc>
            </a:pPr>
            <a:r>
              <a:rPr lang="zh-CN" altLang="en-US" sz="2400" dirty="0"/>
              <a:t>质子、电子：</a:t>
            </a:r>
            <a:r>
              <a:rPr lang="en-US" altLang="zh-CN" sz="2400" dirty="0"/>
              <a:t>Geant4 </a:t>
            </a:r>
            <a:r>
              <a:rPr lang="zh-CN" altLang="en-US" sz="2400" dirty="0"/>
              <a:t>的库伦散射</a:t>
            </a:r>
            <a:endParaRPr lang="en-US" altLang="zh-CN" sz="2400" dirty="0"/>
          </a:p>
          <a:p>
            <a:pPr marL="1341438" lvl="2" indent="-427038">
              <a:lnSpc>
                <a:spcPct val="100000"/>
              </a:lnSpc>
            </a:pPr>
            <a:endParaRPr lang="en-US" altLang="zh-CN" sz="2400" dirty="0"/>
          </a:p>
          <a:p>
            <a:pPr marL="893763" lvl="1" indent="-446088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/>
              <a:t>电子学读出过程：</a:t>
            </a:r>
            <a:endParaRPr lang="en-US" altLang="zh-CN" sz="2400" dirty="0"/>
          </a:p>
          <a:p>
            <a:pPr marL="1341438" lvl="2" indent="-427038">
              <a:lnSpc>
                <a:spcPct val="100000"/>
              </a:lnSpc>
            </a:pPr>
            <a:r>
              <a:rPr lang="en-US" altLang="zh-CN" sz="2400" dirty="0" err="1"/>
              <a:t>eRosita</a:t>
            </a:r>
            <a:endParaRPr lang="en-US" altLang="zh-CN" sz="2400" dirty="0"/>
          </a:p>
          <a:p>
            <a:pPr marL="1341438" lvl="2" indent="-427038">
              <a:lnSpc>
                <a:spcPct val="100000"/>
              </a:lnSpc>
            </a:pPr>
            <a:r>
              <a:rPr lang="en-US" altLang="zh-CN" sz="2400" dirty="0"/>
              <a:t>SFA</a:t>
            </a:r>
            <a:endParaRPr lang="zh-CN" altLang="en-US" sz="2400" dirty="0"/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6228081" y="199836"/>
            <a:ext cx="5125720" cy="3539649"/>
          </a:xfrm>
          <a:prstGeom prst="rect">
            <a:avLst/>
          </a:prstGeom>
        </p:spPr>
      </p:pic>
      <p:pic>
        <p:nvPicPr>
          <p:cNvPr id="5" name="图片 4" descr="捕获3"/>
          <p:cNvPicPr/>
          <p:nvPr/>
        </p:nvPicPr>
        <p:blipFill>
          <a:blip r:embed="rId4"/>
          <a:stretch>
            <a:fillRect/>
          </a:stretch>
        </p:blipFill>
        <p:spPr>
          <a:xfrm>
            <a:off x="3063873" y="4211319"/>
            <a:ext cx="4718685" cy="2311400"/>
          </a:xfrm>
          <a:prstGeom prst="rect">
            <a:avLst/>
          </a:prstGeom>
        </p:spPr>
      </p:pic>
      <p:pic>
        <p:nvPicPr>
          <p:cNvPr id="6" name="图片 5" descr="捕获1"/>
          <p:cNvPicPr/>
          <p:nvPr/>
        </p:nvPicPr>
        <p:blipFill>
          <a:blip r:embed="rId5"/>
          <a:stretch>
            <a:fillRect/>
          </a:stretch>
        </p:blipFill>
        <p:spPr>
          <a:xfrm>
            <a:off x="7680958" y="4223703"/>
            <a:ext cx="4373881" cy="229901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343400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200" b="0" i="0" dirty="0">
                <a:solidFill>
                  <a:srgbClr val="0080AC"/>
                </a:solidFill>
                <a:effectLst/>
                <a:latin typeface="CharisSIL"/>
              </a:rPr>
              <a:t>Nuclear Inst. and Methods in Physics Research, A 1025 (2022) 166105</a:t>
            </a:r>
            <a:r>
              <a:rPr lang="en-US" altLang="zh-CN" sz="3600" dirty="0"/>
              <a:t> </a:t>
            </a:r>
            <a:endParaRPr lang="zh-CN" altLang="en-US" sz="3600" dirty="0"/>
          </a:p>
        </p:txBody>
      </p:sp>
      <p:sp>
        <p:nvSpPr>
          <p:cNvPr id="8" name="矩形 7"/>
          <p:cNvSpPr/>
          <p:nvPr/>
        </p:nvSpPr>
        <p:spPr>
          <a:xfrm>
            <a:off x="5511799" y="35565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zh-CN" sz="1200" b="0" i="0" dirty="0">
                <a:solidFill>
                  <a:srgbClr val="000000"/>
                </a:solidFill>
                <a:effectLst/>
                <a:latin typeface="Times-Roman"/>
              </a:rPr>
              <a:t>IEEE TRANSACTIONS ON NUCLEAR SCIENCE, VOL. 60, NO. 4, AUGUST 2013</a:t>
            </a:r>
            <a:r>
              <a:rPr lang="en-US" altLang="zh-CN" sz="3600" dirty="0"/>
              <a:t> </a:t>
            </a:r>
            <a:endParaRPr lang="zh-CN" altLang="en-US" sz="3600" dirty="0"/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id="{3BBEFE93-29C4-45BD-8389-536166B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93A4189D-8924-4A12-B9CC-7D0A85A6A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6265-8FE5-4422-8AAE-0D0ACF2F00F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934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慧眼观测模拟器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zh-CN" sz="2400" dirty="0"/>
              <a:t>仿真 真实的观测过程，</a:t>
            </a:r>
            <a:endParaRPr lang="en-US" altLang="zh-CN" sz="2400" dirty="0"/>
          </a:p>
          <a:p>
            <a:pPr marL="985838" lvl="1" indent="-528638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zh-CN" sz="2400" dirty="0"/>
              <a:t>包括天体源输入、望远镜姿态、</a:t>
            </a:r>
            <a:r>
              <a:rPr lang="zh-CN" altLang="zh-CN" sz="2400" b="1" dirty="0">
                <a:solidFill>
                  <a:srgbClr val="0000FF"/>
                </a:solidFill>
              </a:rPr>
              <a:t>探测模拟</a:t>
            </a:r>
            <a:r>
              <a:rPr lang="zh-CN" altLang="zh-CN" sz="2400" dirty="0"/>
              <a:t>、数据输出</a:t>
            </a:r>
            <a:r>
              <a:rPr lang="zh-CN" altLang="en-US" sz="2400" dirty="0"/>
              <a:t>等过程</a:t>
            </a:r>
            <a:endParaRPr lang="en-US" altLang="zh-CN" sz="24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altLang="zh-CN" sz="2400" dirty="0"/>
          </a:p>
          <a:p>
            <a:pPr marL="985838" lvl="1" indent="-528638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/>
              <a:t>探测模拟：</a:t>
            </a:r>
            <a:endParaRPr lang="en-US" altLang="zh-CN" sz="2400" dirty="0"/>
          </a:p>
          <a:p>
            <a:pPr marL="1341438" lvl="2" indent="-427038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/>
              <a:t>可以输入响应文件</a:t>
            </a:r>
            <a:endParaRPr lang="en-US" altLang="zh-CN" sz="2400" dirty="0"/>
          </a:p>
          <a:p>
            <a:pPr marL="1341438" lvl="2" indent="-427038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/>
              <a:t>可以是具体的探测</a:t>
            </a:r>
            <a:endParaRPr lang="en-US" altLang="zh-CN" sz="2400" dirty="0"/>
          </a:p>
          <a:p>
            <a:pPr marL="914353" lvl="2" indent="0">
              <a:lnSpc>
                <a:spcPct val="100000"/>
              </a:lnSpc>
              <a:buNone/>
            </a:pPr>
            <a:r>
              <a:rPr lang="zh-CN" altLang="en-US" sz="2400" dirty="0"/>
              <a:t>     模拟过程包</a:t>
            </a:r>
            <a:endParaRPr lang="en-US" altLang="zh-CN" sz="2400" dirty="0"/>
          </a:p>
          <a:p>
            <a:pPr lvl="1">
              <a:lnSpc>
                <a:spcPct val="100000"/>
              </a:lnSpc>
            </a:pP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C57A4F7-756E-45F1-A5E1-6025460C2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100233"/>
            <a:ext cx="6887527" cy="4561868"/>
          </a:xfrm>
          <a:prstGeom prst="rect">
            <a:avLst/>
          </a:prstGeom>
        </p:spPr>
      </p:pic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8189CA-EA6E-4FA6-BF3E-9512BE15C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FF99AA-0F92-4122-A54E-737D9C1F5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6265-8FE5-4422-8AAE-0D0ACF2F00F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651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3"/>
          <p:cNvPicPr>
            <a:picLocks noGrp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6764867" y="1635968"/>
            <a:ext cx="5283201" cy="28447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现有观测模拟器：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3" y="4124987"/>
            <a:ext cx="8457142" cy="249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391E4DF1-65B6-4D35-9FF4-16F6A9ADF282}"/>
              </a:ext>
            </a:extLst>
          </p:cNvPr>
          <p:cNvSpPr txBox="1"/>
          <p:nvPr/>
        </p:nvSpPr>
        <p:spPr>
          <a:xfrm>
            <a:off x="714495" y="1297001"/>
            <a:ext cx="5152905" cy="21698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慧眼</a:t>
            </a:r>
            <a:endParaRPr lang="en-US" altLang="zh-CN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SIXTE</a:t>
            </a: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en-US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EP/FXT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pc="226" dirty="0" err="1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eXTP</a:t>
            </a:r>
            <a:r>
              <a:rPr lang="en-US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/PFA &amp; </a:t>
            </a:r>
            <a:r>
              <a:rPr lang="en-US" altLang="zh-CN" spc="226" dirty="0" err="1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eXTP</a:t>
            </a:r>
            <a:r>
              <a:rPr lang="en-US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/SFA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EP/WXT: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https://nadc.china-vo.org/ep/simulator/</a:t>
            </a:r>
          </a:p>
        </p:txBody>
      </p:sp>
      <p:sp>
        <p:nvSpPr>
          <p:cNvPr id="8" name="文本框 4"/>
          <p:cNvSpPr txBox="1"/>
          <p:nvPr/>
        </p:nvSpPr>
        <p:spPr>
          <a:xfrm>
            <a:off x="9232617" y="1266636"/>
            <a:ext cx="2287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Qi, et al. </a:t>
            </a:r>
            <a:r>
              <a:rPr lang="en-US" altLang="zh-CN" dirty="0" err="1"/>
              <a:t>ApJ</a:t>
            </a:r>
            <a:r>
              <a:rPr lang="en-US" altLang="zh-CN" dirty="0"/>
              <a:t>  (2022)</a:t>
            </a:r>
            <a:endParaRPr lang="zh-CN" altLang="en-US" dirty="0"/>
          </a:p>
        </p:txBody>
      </p:sp>
      <p:sp>
        <p:nvSpPr>
          <p:cNvPr id="9" name="文本框 4"/>
          <p:cNvSpPr txBox="1"/>
          <p:nvPr/>
        </p:nvSpPr>
        <p:spPr>
          <a:xfrm>
            <a:off x="1913710" y="3738721"/>
            <a:ext cx="401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T.Dauser</a:t>
            </a:r>
            <a:r>
              <a:rPr lang="en-US" altLang="zh-CN" dirty="0"/>
              <a:t> et al. A&amp;A 630, A66 (2019) )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6974E90-3234-4C71-8C1F-352E677AE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773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3</a:t>
            </a:r>
            <a:r>
              <a:rPr lang="zh-CN" altLang="en-US" sz="3600" dirty="0"/>
              <a:t>、初步方案</a:t>
            </a:r>
            <a:r>
              <a:rPr lang="en-US" altLang="zh-CN" sz="3600" dirty="0"/>
              <a:t>-</a:t>
            </a:r>
            <a:r>
              <a:rPr lang="en-US" altLang="zh-CN" sz="3600" dirty="0" err="1"/>
              <a:t>eXTP</a:t>
            </a:r>
            <a:r>
              <a:rPr lang="en-US" altLang="zh-CN" sz="3600" dirty="0"/>
              <a:t>/FPA</a:t>
            </a:r>
            <a:r>
              <a:rPr lang="zh-CN" altLang="en-US" sz="3600" dirty="0"/>
              <a:t>偏振观测预研</a:t>
            </a:r>
          </a:p>
        </p:txBody>
      </p:sp>
      <p:pic>
        <p:nvPicPr>
          <p:cNvPr id="5" name="Picture 3" descr="Screenshot from 2022-05-31 22-11-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32" y="1217716"/>
            <a:ext cx="6733438" cy="2783889"/>
          </a:xfrm>
          <a:prstGeom prst="rect">
            <a:avLst/>
          </a:prstGeom>
        </p:spPr>
      </p:pic>
      <p:pic>
        <p:nvPicPr>
          <p:cNvPr id="6" name="Picture 4" descr="Screenshot from 2022-05-31 22-1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994" y="618160"/>
            <a:ext cx="3143562" cy="3079043"/>
          </a:xfrm>
          <a:prstGeom prst="rect">
            <a:avLst/>
          </a:prstGeom>
        </p:spPr>
      </p:pic>
      <p:pic>
        <p:nvPicPr>
          <p:cNvPr id="7" name="Picture 5" descr="Screenshot from 2022-05-31 22-12-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994" y="3606063"/>
            <a:ext cx="3200016" cy="3058881"/>
          </a:xfrm>
          <a:prstGeom prst="rect">
            <a:avLst/>
          </a:prstGeom>
        </p:spPr>
      </p:pic>
      <p:sp>
        <p:nvSpPr>
          <p:cNvPr id="8" name="Text Box 10"/>
          <p:cNvSpPr txBox="1"/>
          <p:nvPr/>
        </p:nvSpPr>
        <p:spPr>
          <a:xfrm>
            <a:off x="1961207" y="4540509"/>
            <a:ext cx="5215890" cy="59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CN" altLang="en-US" sz="1635" dirty="0"/>
              <a:t>由于有限的角分辨以及偏振方向的不均匀性，</a:t>
            </a:r>
            <a:r>
              <a:rPr lang="en-US" altLang="zh-CN" sz="1635" dirty="0"/>
              <a:t>Crab</a:t>
            </a:r>
            <a:r>
              <a:rPr lang="zh-CN" altLang="en-US" sz="1635" dirty="0"/>
              <a:t>星云</a:t>
            </a:r>
          </a:p>
          <a:p>
            <a:pPr algn="just"/>
            <a:r>
              <a:rPr lang="zh-CN" altLang="en-US" sz="1635" dirty="0"/>
              <a:t>的偏振度被稀释，比输入模型低。</a:t>
            </a:r>
          </a:p>
        </p:txBody>
      </p:sp>
      <p:sp>
        <p:nvSpPr>
          <p:cNvPr id="9" name="Text Box 11"/>
          <p:cNvSpPr txBox="1"/>
          <p:nvPr/>
        </p:nvSpPr>
        <p:spPr>
          <a:xfrm>
            <a:off x="1980912" y="5454717"/>
            <a:ext cx="5177632" cy="84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35" dirty="0"/>
              <a:t>Crab</a:t>
            </a:r>
            <a:r>
              <a:rPr lang="zh-CN" altLang="en-US" sz="1635" dirty="0"/>
              <a:t>脉冲星受到附近星云的影响，偏振度也有不同程度的降低，但是通过扣本底的方式能有效降低稀释作用的影响。</a:t>
            </a:r>
          </a:p>
        </p:txBody>
      </p:sp>
      <p:sp>
        <p:nvSpPr>
          <p:cNvPr id="10" name="矩形 9"/>
          <p:cNvSpPr/>
          <p:nvPr/>
        </p:nvSpPr>
        <p:spPr>
          <a:xfrm>
            <a:off x="3566639" y="4086391"/>
            <a:ext cx="2223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Qi, et al. </a:t>
            </a:r>
            <a:r>
              <a:rPr lang="en-US" altLang="zh-CN" dirty="0" err="1"/>
              <a:t>ApJ</a:t>
            </a:r>
            <a:r>
              <a:rPr lang="en-US" altLang="zh-CN" dirty="0"/>
              <a:t> (2022)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29F3C4B-160C-41A5-AB4D-A4890461B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8FE9F3-27BD-469E-B134-550AEC22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6265-8FE5-4422-8AAE-0D0ACF2F00F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569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3. </a:t>
            </a:r>
            <a:r>
              <a:rPr lang="zh-CN" altLang="en-US" sz="3600" dirty="0"/>
              <a:t>初步方案</a:t>
            </a:r>
            <a:r>
              <a:rPr lang="en-US" altLang="zh-CN" sz="3600" dirty="0"/>
              <a:t>-</a:t>
            </a:r>
            <a:r>
              <a:rPr lang="zh-CN" altLang="en-US" sz="3600" dirty="0"/>
              <a:t>数据产品生产集成平台</a:t>
            </a:r>
          </a:p>
        </p:txBody>
      </p:sp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EB390B59-1A6E-45CF-A9D4-A8413A39D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060" y="1596843"/>
            <a:ext cx="7867015" cy="4888865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391E4DF1-65B6-4D35-9FF4-16F6A9ADF282}"/>
              </a:ext>
            </a:extLst>
          </p:cNvPr>
          <p:cNvSpPr txBox="1"/>
          <p:nvPr/>
        </p:nvSpPr>
        <p:spPr>
          <a:xfrm>
            <a:off x="254000" y="2032000"/>
            <a:ext cx="3345543" cy="38318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分布式架构</a:t>
            </a: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设计</a:t>
            </a:r>
            <a:r>
              <a:rPr lang="zh-CN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支持</a:t>
            </a:r>
            <a:r>
              <a:rPr lang="zh-CN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未来多颗卫星数据</a:t>
            </a: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生产、爆发事件分析</a:t>
            </a:r>
            <a:r>
              <a:rPr lang="zh-CN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功能</a:t>
            </a:r>
            <a:r>
              <a:rPr lang="zh-CN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可扩展</a:t>
            </a: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en-US" altLang="zh-CN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保证各个卫星数据</a:t>
            </a: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生产，分析任务</a:t>
            </a:r>
            <a:r>
              <a:rPr lang="zh-CN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独立运行，互不干扰</a:t>
            </a: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en-US" altLang="zh-CN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支持多个</a:t>
            </a:r>
            <a:r>
              <a:rPr lang="zh-CN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卫星之间联合</a:t>
            </a: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数据</a:t>
            </a:r>
            <a:r>
              <a:rPr lang="zh-CN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分析，</a:t>
            </a: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分析结果集成展示</a:t>
            </a:r>
            <a:r>
              <a:rPr lang="zh-CN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en-US" altLang="zh-CN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E5ABE1-8BB7-4828-9F95-569D2134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E15F09-FB77-4BD5-BF62-74DC0B2CE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430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3. </a:t>
            </a:r>
            <a:r>
              <a:rPr lang="zh-CN" altLang="en-US" sz="3600" dirty="0"/>
              <a:t>初步方案</a:t>
            </a:r>
            <a:r>
              <a:rPr lang="en-US" altLang="zh-CN" sz="3600" dirty="0"/>
              <a:t>-</a:t>
            </a:r>
            <a:r>
              <a:rPr lang="zh-CN" altLang="en-US" sz="3600" dirty="0"/>
              <a:t>数据产品生产集成平台</a:t>
            </a:r>
            <a:r>
              <a:rPr lang="en-US" altLang="zh-CN" sz="3600" dirty="0"/>
              <a:t>-DAISY</a:t>
            </a:r>
            <a:r>
              <a:rPr lang="zh-CN" altLang="en-US" sz="3600" dirty="0"/>
              <a:t>框架</a:t>
            </a:r>
          </a:p>
        </p:txBody>
      </p:sp>
      <p:sp>
        <p:nvSpPr>
          <p:cNvPr id="3" name="矩形 2"/>
          <p:cNvSpPr/>
          <p:nvPr/>
        </p:nvSpPr>
        <p:spPr>
          <a:xfrm>
            <a:off x="666306" y="1138812"/>
            <a:ext cx="110642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zh-CN" sz="2400" dirty="0">
                <a:solidFill>
                  <a:srgbClr val="4B2D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DAISY</a:t>
            </a:r>
            <a:r>
              <a:rPr lang="zh-CN" altLang="en-US" sz="2400" dirty="0">
                <a:solidFill>
                  <a:srgbClr val="4B2D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solidFill>
                  <a:srgbClr val="4B2D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Analysis Integrated software system for X-ray experiments </a:t>
            </a:r>
            <a:r>
              <a:rPr lang="zh-CN" altLang="en-US" sz="2400" dirty="0">
                <a:solidFill>
                  <a:srgbClr val="4B2D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dirty="0">
              <a:solidFill>
                <a:srgbClr val="4B2D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日程表&#10;&#10;描述已自动生成">
            <a:extLst>
              <a:ext uri="{FF2B5EF4-FFF2-40B4-BE49-F238E27FC236}">
                <a16:creationId xmlns:a16="http://schemas.microsoft.com/office/drawing/2014/main" id="{A9954E74-5B72-44EF-A343-D80A47CD7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5" y="1710267"/>
            <a:ext cx="4795197" cy="4953000"/>
          </a:xfrm>
          <a:prstGeom prst="rect">
            <a:avLst/>
          </a:prstGeom>
        </p:spPr>
      </p:pic>
      <p:pic>
        <p:nvPicPr>
          <p:cNvPr id="10" name="Picture 3" descr="图片1">
            <a:extLst>
              <a:ext uri="{FF2B5EF4-FFF2-40B4-BE49-F238E27FC236}">
                <a16:creationId xmlns:a16="http://schemas.microsoft.com/office/drawing/2014/main" id="{6A5F690B-6450-4878-8164-C45CD3F5121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127" y="3655538"/>
            <a:ext cx="3625936" cy="300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391E4DF1-65B6-4D35-9FF4-16F6A9ADF282}"/>
              </a:ext>
            </a:extLst>
          </p:cNvPr>
          <p:cNvSpPr txBox="1"/>
          <p:nvPr/>
        </p:nvSpPr>
        <p:spPr>
          <a:xfrm>
            <a:off x="5596467" y="1710267"/>
            <a:ext cx="6134123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给北方光源（</a:t>
            </a:r>
            <a:r>
              <a:rPr lang="en-US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HEPS</a:t>
            </a: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）开发的软件框架；</a:t>
            </a:r>
            <a:endParaRPr lang="en-US" altLang="zh-CN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提供统一和简单的调用接口</a:t>
            </a:r>
            <a:r>
              <a:rPr lang="en-US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工作流引擎</a:t>
            </a:r>
            <a:r>
              <a:rPr lang="en-US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数据仓库</a:t>
            </a:r>
            <a:r>
              <a:rPr lang="en-US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集成多种算法和分析工具</a:t>
            </a:r>
            <a:r>
              <a:rPr lang="en-US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算法</a:t>
            </a:r>
            <a:r>
              <a:rPr lang="en-US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工作流</a:t>
            </a:r>
            <a:r>
              <a:rPr lang="en-US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数据可视化</a:t>
            </a:r>
            <a:r>
              <a:rPr lang="en-US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分析桌面</a:t>
            </a:r>
            <a:r>
              <a:rPr lang="en-US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en-US" altLang="zh-CN" spc="226" dirty="0" err="1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Jupyter</a:t>
            </a:r>
            <a:r>
              <a:rPr lang="en-US" altLang="zh-CN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AFA58DD-E8AF-4567-B50F-EF2866957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7D25C55-E8FC-4D1F-9F7F-F7D834CE1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69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5E245BB-D381-4D5E-BB72-18BB5F915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3. </a:t>
            </a:r>
            <a:r>
              <a:rPr lang="zh-CN" altLang="en-US" sz="3600" dirty="0"/>
              <a:t>初步方案</a:t>
            </a:r>
            <a:r>
              <a:rPr lang="en-US" altLang="zh-CN" sz="3600" dirty="0"/>
              <a:t>-</a:t>
            </a:r>
            <a:r>
              <a:rPr lang="zh-CN" altLang="en-US" sz="3600" dirty="0">
                <a:sym typeface="+mn-lt"/>
              </a:rPr>
              <a:t>运行监测、观测规划、值班集成系统</a:t>
            </a:r>
            <a:endParaRPr lang="zh-CN" altLang="en-US" sz="3600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74D1E5-33ED-49F8-B96F-25EB3A32A47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9925" y="1188720"/>
            <a:ext cx="10850563" cy="49485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400" dirty="0"/>
              <a:t>目前有</a:t>
            </a:r>
            <a:r>
              <a:rPr lang="en-US" altLang="zh-CN" sz="2400" dirty="0"/>
              <a:t>HXMT</a:t>
            </a:r>
            <a:r>
              <a:rPr lang="zh-CN" altLang="en-US" sz="2400" dirty="0"/>
              <a:t>、</a:t>
            </a:r>
            <a:r>
              <a:rPr lang="en-US" altLang="zh-CN" sz="2400" dirty="0"/>
              <a:t>GECAM</a:t>
            </a:r>
            <a:r>
              <a:rPr lang="zh-CN" altLang="en-US" sz="2400" dirty="0"/>
              <a:t>等卫星正在运行，开始考虑统一的系统。</a:t>
            </a:r>
            <a:endParaRPr lang="en-US" altLang="zh-CN" sz="2400" dirty="0"/>
          </a:p>
          <a:p>
            <a:pPr marL="0" indent="0">
              <a:buNone/>
            </a:pPr>
            <a:r>
              <a:rPr lang="zh-CN" altLang="en-US" sz="2400" dirty="0"/>
              <a:t>和载荷、平台、地面支撑有密切关系，需要协调统一；空间中心的同事们开始考虑有关的标准化问题，后续还会积极推进。</a:t>
            </a:r>
            <a:endParaRPr lang="en-US" altLang="zh-CN" sz="2400" dirty="0"/>
          </a:p>
          <a:p>
            <a:pPr marL="0" indent="0">
              <a:buNone/>
            </a:pPr>
            <a:endParaRPr lang="en-US" altLang="zh-CN" sz="2400" dirty="0"/>
          </a:p>
          <a:p>
            <a:pPr marL="0" indent="0">
              <a:buNone/>
            </a:pPr>
            <a:r>
              <a:rPr lang="zh-CN" altLang="en-US" sz="2400" dirty="0"/>
              <a:t>在技术上需要计算中心的大力支持；</a:t>
            </a:r>
            <a:endParaRPr lang="en-US" altLang="zh-CN" sz="2400" dirty="0"/>
          </a:p>
          <a:p>
            <a:pPr marL="0" indent="0">
              <a:buNone/>
            </a:pPr>
            <a:endParaRPr lang="en-US" altLang="zh-CN" sz="2400" dirty="0"/>
          </a:p>
          <a:p>
            <a:pPr marL="0" indent="0">
              <a:buNone/>
            </a:pPr>
            <a:r>
              <a:rPr lang="zh-CN" altLang="en-US" sz="2400" dirty="0"/>
              <a:t>需要首先要规范：</a:t>
            </a:r>
            <a:endParaRPr lang="en-US" altLang="zh-CN" sz="2400" dirty="0"/>
          </a:p>
          <a:p>
            <a:pPr marL="0" indent="538163">
              <a:buNone/>
            </a:pPr>
            <a:r>
              <a:rPr lang="en-US" altLang="zh-CN" sz="2400" dirty="0"/>
              <a:t>1</a:t>
            </a:r>
            <a:r>
              <a:rPr lang="zh-CN" altLang="en-US" sz="2400" dirty="0"/>
              <a:t>）信息内容</a:t>
            </a:r>
            <a:endParaRPr lang="en-US" altLang="zh-CN" sz="2400" dirty="0"/>
          </a:p>
          <a:p>
            <a:pPr marL="0" indent="538163">
              <a:buNone/>
            </a:pPr>
            <a:r>
              <a:rPr lang="en-US" altLang="zh-CN" sz="2400" dirty="0"/>
              <a:t>2</a:t>
            </a:r>
            <a:r>
              <a:rPr lang="zh-CN" altLang="en-US" sz="2400" dirty="0"/>
              <a:t>）信息格式</a:t>
            </a:r>
            <a:endParaRPr lang="en-US" altLang="zh-CN" sz="2400" dirty="0"/>
          </a:p>
          <a:p>
            <a:pPr marL="0" indent="538163">
              <a:buNone/>
            </a:pPr>
            <a:r>
              <a:rPr lang="en-US" altLang="zh-CN" sz="2400" dirty="0"/>
              <a:t>3</a:t>
            </a:r>
            <a:r>
              <a:rPr lang="zh-CN" altLang="en-US" sz="2400" dirty="0"/>
              <a:t>）运行流程</a:t>
            </a:r>
            <a:endParaRPr lang="en-US" altLang="zh-CN" sz="2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C155D5B-519B-4BE3-B65C-9FED485C2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227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4303" y="248897"/>
            <a:ext cx="10261377" cy="706143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+mj-ea"/>
              </a:rPr>
              <a:t>示例：</a:t>
            </a:r>
            <a:r>
              <a:rPr lang="en-US" altLang="zh-CN" sz="3600" b="1" dirty="0">
                <a:latin typeface="+mj-ea"/>
              </a:rPr>
              <a:t>X</a:t>
            </a:r>
            <a:r>
              <a:rPr lang="zh-CN" altLang="en-US" sz="3600" b="1" dirty="0">
                <a:latin typeface="+mj-ea"/>
              </a:rPr>
              <a:t>射线双星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95829" y="2296160"/>
            <a:ext cx="10661301" cy="4450080"/>
          </a:xfrm>
        </p:spPr>
        <p:txBody>
          <a:bodyPr>
            <a:normAutofit/>
          </a:bodyPr>
          <a:lstStyle/>
          <a:p>
            <a:endParaRPr lang="en-US" altLang="zh-CN" b="0" dirty="0"/>
          </a:p>
          <a:p>
            <a:pPr marL="0" indent="0">
              <a:buNone/>
            </a:pPr>
            <a:endParaRPr lang="en-US" altLang="zh-CN" b="0" dirty="0"/>
          </a:p>
          <a:p>
            <a:endParaRPr lang="en-US" altLang="zh-CN" b="0" dirty="0"/>
          </a:p>
          <a:p>
            <a:endParaRPr lang="en-US" altLang="zh-CN" b="0" dirty="0"/>
          </a:p>
          <a:p>
            <a:endParaRPr lang="en-US" altLang="zh-CN" b="0" dirty="0"/>
          </a:p>
          <a:p>
            <a:endParaRPr lang="en-US" altLang="zh-CN" b="0" dirty="0"/>
          </a:p>
          <a:p>
            <a:endParaRPr lang="en-US" altLang="zh-CN" b="0" dirty="0"/>
          </a:p>
          <a:p>
            <a:pPr marL="0" indent="0" algn="ctr">
              <a:buNone/>
            </a:pPr>
            <a:r>
              <a:rPr lang="en-US" altLang="zh-CN" dirty="0"/>
              <a:t>X</a:t>
            </a:r>
            <a:r>
              <a:rPr lang="zh-CN" altLang="zh-CN" dirty="0"/>
              <a:t>射线双星的吸积图像</a:t>
            </a:r>
            <a:endParaRPr lang="en-US" altLang="zh-CN" dirty="0"/>
          </a:p>
          <a:p>
            <a:pPr marL="0" indent="0">
              <a:lnSpc>
                <a:spcPct val="100000"/>
              </a:lnSpc>
              <a:buNone/>
            </a:pPr>
            <a:r>
              <a:rPr lang="zh-CN" altLang="zh-CN" sz="2800" b="1" dirty="0">
                <a:latin typeface="+mn-ea"/>
              </a:rPr>
              <a:t>图右方为正常恒星，左方为致密星，致密星吸积来自正常恒星的物质。在吸积过程中，释放的引力能是非常巨大的，使得致密星周围区域成为</a:t>
            </a:r>
            <a:r>
              <a:rPr lang="en-US" altLang="zh-CN" sz="2800" b="1" dirty="0">
                <a:latin typeface="+mn-ea"/>
              </a:rPr>
              <a:t>X</a:t>
            </a:r>
            <a:r>
              <a:rPr lang="zh-CN" altLang="zh-CN" sz="2800" b="1" dirty="0">
                <a:latin typeface="+mn-ea"/>
              </a:rPr>
              <a:t>射线辐射区</a:t>
            </a:r>
            <a:r>
              <a:rPr lang="zh-CN" altLang="en-US" sz="2800" b="1" dirty="0">
                <a:latin typeface="+mn-ea"/>
              </a:rPr>
              <a:t>。</a:t>
            </a:r>
          </a:p>
        </p:txBody>
      </p:sp>
      <p:pic>
        <p:nvPicPr>
          <p:cNvPr id="3074" name="Picture 2" descr="phypub4high-e－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412" y="1467296"/>
            <a:ext cx="6853176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762ECA7-C08F-4444-BDDB-7C2BB4DE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D67AA4-25D4-438B-A46D-D87445C35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6265-8FE5-4422-8AAE-0D0ACF2F00F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2FF2663-BE32-4610-A06B-AB0E8D58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3. </a:t>
            </a:r>
            <a:r>
              <a:rPr lang="zh-CN" altLang="en-US" sz="3600" dirty="0"/>
              <a:t>初步方案</a:t>
            </a:r>
            <a:r>
              <a:rPr lang="en-US" altLang="zh-CN" sz="3600" dirty="0"/>
              <a:t>-</a:t>
            </a:r>
            <a:r>
              <a:rPr lang="zh-CN" altLang="en-US" sz="3600" dirty="0"/>
              <a:t>数据分析集成平台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D85D16-7EF3-4453-8D3D-A00917759F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2960" y="1326856"/>
            <a:ext cx="10697528" cy="4810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800" dirty="0"/>
              <a:t>1</a:t>
            </a:r>
            <a:r>
              <a:rPr lang="zh-CN" altLang="en-US" sz="2800" dirty="0"/>
              <a:t>）通用数据分析工具，如</a:t>
            </a:r>
            <a:r>
              <a:rPr lang="en-US" altLang="zh-CN" sz="2800" dirty="0" err="1"/>
              <a:t>Heasoft</a:t>
            </a:r>
            <a:r>
              <a:rPr lang="zh-CN" altLang="en-US" sz="2800" dirty="0"/>
              <a:t>、</a:t>
            </a:r>
            <a:r>
              <a:rPr lang="en-US" altLang="zh-CN" sz="2800" dirty="0"/>
              <a:t>SAS</a:t>
            </a:r>
            <a:r>
              <a:rPr lang="zh-CN" altLang="en-US" sz="2800" dirty="0"/>
              <a:t>等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2</a:t>
            </a:r>
            <a:r>
              <a:rPr lang="zh-CN" altLang="en-US" sz="2800" dirty="0"/>
              <a:t>）发展的新的软件包，</a:t>
            </a:r>
            <a:r>
              <a:rPr lang="en-US" altLang="zh-CN" sz="2800" dirty="0" err="1"/>
              <a:t>Astropy</a:t>
            </a:r>
            <a:r>
              <a:rPr lang="zh-CN" altLang="en-US" sz="2800" dirty="0"/>
              <a:t>，</a:t>
            </a:r>
            <a:r>
              <a:rPr lang="en-US" altLang="zh-CN" sz="2800" dirty="0"/>
              <a:t>Stingray</a:t>
            </a:r>
            <a:r>
              <a:rPr lang="zh-CN" altLang="en-US" sz="2800" dirty="0"/>
              <a:t>等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3</a:t>
            </a:r>
            <a:r>
              <a:rPr lang="zh-CN" altLang="en-US" sz="2800" dirty="0"/>
              <a:t>）偏振联合数据分析软件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4</a:t>
            </a:r>
            <a:r>
              <a:rPr lang="zh-CN" altLang="en-US" sz="2800" dirty="0"/>
              <a:t>）暂现和暴发事件分析软件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27D6B70-3F81-47BF-A952-9245BD966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139" y="4598375"/>
            <a:ext cx="8724132" cy="932769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CD395FE-CF0E-46EA-BFF0-D497D42CA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386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3. </a:t>
            </a:r>
            <a:r>
              <a:rPr lang="zh-CN" altLang="en-US" sz="3600" dirty="0"/>
              <a:t>初步方案</a:t>
            </a:r>
            <a:r>
              <a:rPr lang="en-US" altLang="zh-CN" sz="3600" dirty="0"/>
              <a:t>-HXMT web </a:t>
            </a:r>
            <a:r>
              <a:rPr lang="zh-CN" altLang="en-US" sz="3600" dirty="0"/>
              <a:t>数据处理平台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D99C962-D9FB-4A00-A876-3ADA4905738E}"/>
              </a:ext>
            </a:extLst>
          </p:cNvPr>
          <p:cNvSpPr/>
          <p:nvPr/>
        </p:nvSpPr>
        <p:spPr>
          <a:xfrm>
            <a:off x="616374" y="1221034"/>
            <a:ext cx="1101682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可视化 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HXMT 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数据处理流程，以 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web 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的形式为用户提供服务</a:t>
            </a:r>
            <a:r>
              <a:rPr lang="zh-CN" altLang="en-US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https://sdccompute.ihep.ac.cn/ </a:t>
            </a:r>
            <a:endParaRPr lang="en-US" altLang="zh-CN" b="1" kern="1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4000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用户不用下载、安装软件，配置计算环境，随时随地都可以通过浏览器访问服务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4000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服务保持最新版本，用户不用自己更新服务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4000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用户友好界面，适合不同专业程度的用户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4000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用户不受操作系统限制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5BD7CBD-B396-4DCA-93DB-BC417BDB3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" r="592"/>
          <a:stretch/>
        </p:blipFill>
        <p:spPr>
          <a:xfrm>
            <a:off x="616374" y="3384979"/>
            <a:ext cx="4840936" cy="330264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36D10B-391B-48FE-AB41-EB5DB8254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269" y="3413283"/>
            <a:ext cx="6256598" cy="3274342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934D1A-7984-44DD-94B5-92083EE76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DDA083-2CE3-4259-8F19-09DBC4494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214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3. </a:t>
            </a:r>
            <a:r>
              <a:rPr lang="zh-CN" altLang="en-US" sz="3600" dirty="0"/>
              <a:t>初步方案</a:t>
            </a:r>
            <a:r>
              <a:rPr lang="en-US" altLang="zh-CN" sz="3600" dirty="0"/>
              <a:t>-</a:t>
            </a:r>
            <a:r>
              <a:rPr lang="zh-CN" altLang="en-US" sz="3600" dirty="0"/>
              <a:t>暴发信息发布与联合分析平台</a:t>
            </a: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391E4DF1-65B6-4D35-9FF4-16F6A9ADF282}"/>
              </a:ext>
            </a:extLst>
          </p:cNvPr>
          <p:cNvSpPr txBox="1"/>
          <p:nvPr/>
        </p:nvSpPr>
        <p:spPr>
          <a:xfrm>
            <a:off x="6062111" y="1494851"/>
            <a:ext cx="5003822" cy="4663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相关工作：</a:t>
            </a:r>
            <a:endParaRPr lang="en-US" altLang="zh-CN" sz="2400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监测</a:t>
            </a:r>
            <a:r>
              <a:rPr lang="en-US" altLang="zh-CN" sz="20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MAXI</a:t>
            </a:r>
            <a:r>
              <a:rPr lang="zh-CN" altLang="en-US" sz="20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en-US" altLang="zh-CN" sz="20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BAT</a:t>
            </a:r>
            <a:r>
              <a:rPr lang="zh-CN" altLang="en-US" sz="20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等官网</a:t>
            </a:r>
            <a:endParaRPr lang="en-US" altLang="zh-CN" sz="2000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可观测的源流量阈值</a:t>
            </a:r>
            <a:endParaRPr lang="en-US" altLang="zh-CN" sz="2000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天体源的可见时间（观测约束）</a:t>
            </a:r>
            <a:endParaRPr lang="en-US" altLang="zh-CN" sz="2000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观测计划（评级）</a:t>
            </a:r>
            <a:endParaRPr lang="en-US" altLang="zh-CN" sz="2000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观测策略（模式和频率等）</a:t>
            </a:r>
            <a:endParaRPr lang="en-US" altLang="zh-CN" sz="2000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联合定位</a:t>
            </a:r>
            <a:endParaRPr lang="en-US" altLang="zh-CN" sz="2000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提交</a:t>
            </a:r>
            <a:r>
              <a:rPr lang="en-US" altLang="zh-CN" sz="2000" spc="226" dirty="0" err="1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ToO</a:t>
            </a:r>
            <a:r>
              <a:rPr lang="zh-CN" altLang="en-US" sz="20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观测申请</a:t>
            </a:r>
            <a:endParaRPr lang="en-US" altLang="zh-CN" sz="2000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联合观测数据分析结果汇总</a:t>
            </a:r>
            <a:endParaRPr lang="en-US" altLang="zh-CN" sz="2000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zh-CN" altLang="en-US" sz="1600" dirty="0"/>
          </a:p>
        </p:txBody>
      </p:sp>
      <p:sp>
        <p:nvSpPr>
          <p:cNvPr id="6" name="文本框 9">
            <a:extLst>
              <a:ext uri="{FF2B5EF4-FFF2-40B4-BE49-F238E27FC236}">
                <a16:creationId xmlns:a16="http://schemas.microsoft.com/office/drawing/2014/main" id="{391E4DF1-65B6-4D35-9FF4-16F6A9ADF282}"/>
              </a:ext>
            </a:extLst>
          </p:cNvPr>
          <p:cNvSpPr txBox="1"/>
          <p:nvPr/>
        </p:nvSpPr>
        <p:spPr>
          <a:xfrm>
            <a:off x="499535" y="1533432"/>
            <a:ext cx="4825999" cy="42011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触发联合观测的场景：</a:t>
            </a:r>
            <a:endParaRPr lang="en-US" altLang="zh-CN" sz="2800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天体源突然进入爆发期</a:t>
            </a:r>
            <a:endParaRPr lang="en-US" altLang="zh-CN" sz="2400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磁星进入活跃期</a:t>
            </a:r>
            <a:endParaRPr lang="en-US" altLang="zh-CN" sz="2400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伽马暴的后随观测</a:t>
            </a:r>
            <a:endParaRPr lang="en-US" altLang="zh-CN" sz="2400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82404B6-E0BF-4EF6-9C6D-232E3E9A1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2A5A50-8A0B-4EA4-9058-8E89452D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217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3.</a:t>
            </a:r>
            <a:r>
              <a:rPr lang="zh-CN" altLang="en-US" sz="3600" dirty="0"/>
              <a:t> 初步方案</a:t>
            </a:r>
            <a:r>
              <a:rPr lang="en-US" altLang="zh-CN" sz="3600" dirty="0"/>
              <a:t>-</a:t>
            </a:r>
            <a:r>
              <a:rPr lang="zh-CN" altLang="en-US" sz="3600" dirty="0"/>
              <a:t>暴发信息发布与联合分析平台</a:t>
            </a:r>
            <a:r>
              <a:rPr lang="en-US" altLang="zh-CN" sz="3600" dirty="0"/>
              <a:t>-GECAM</a:t>
            </a:r>
            <a:endParaRPr lang="zh-CN" altLang="en-US" sz="3600" dirty="0"/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391E4DF1-65B6-4D35-9FF4-16F6A9ADF282}"/>
              </a:ext>
            </a:extLst>
          </p:cNvPr>
          <p:cNvSpPr txBox="1"/>
          <p:nvPr/>
        </p:nvSpPr>
        <p:spPr>
          <a:xfrm>
            <a:off x="714494" y="1178462"/>
            <a:ext cx="10334506" cy="188410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天文警报信息的搜集汇总，分类，显示，订阅</a:t>
            </a:r>
            <a:endParaRPr lang="en-US" altLang="zh-CN" sz="2000" spc="226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/>
              <a:t>建立新的</a:t>
            </a:r>
            <a:r>
              <a:rPr lang="en-US" altLang="zh-CN" sz="2000" dirty="0"/>
              <a:t>GCN</a:t>
            </a:r>
            <a:r>
              <a:rPr lang="zh-CN" altLang="en-US" sz="2000" dirty="0"/>
              <a:t>系统，提供警报信息的收发功能</a:t>
            </a:r>
            <a:endParaRPr lang="en-US" altLang="zh-CN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/>
              <a:t>搜集卫星的轨道姿态预报数据，用于及时判断卫星是否被遮挡或过</a:t>
            </a:r>
            <a:r>
              <a:rPr lang="en-US" altLang="zh-CN" sz="2000" dirty="0"/>
              <a:t>SAA</a:t>
            </a:r>
            <a:r>
              <a:rPr lang="zh-CN" altLang="en-US" sz="2000" dirty="0"/>
              <a:t>区</a:t>
            </a:r>
            <a:endParaRPr lang="en-US" altLang="zh-CN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/>
              <a:t>离线联合定位分析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99" y="3134497"/>
            <a:ext cx="9503834" cy="353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96896E4-3E96-4274-8CA5-26443654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76EA01-9DDF-4352-B551-086DF86C7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258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469E62-35D8-4C10-8AAC-5FD4DB0A2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结束语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3F41BD-3ED1-4A12-8503-3CEEFC556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24" y="1219200"/>
            <a:ext cx="10850563" cy="5516880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zh-CN" altLang="en-US" sz="2800" dirty="0"/>
              <a:t>随着我国空间探测项目的不断增加，对科学应用工作提出了更高的要求，特别是对科学产出的要求。</a:t>
            </a:r>
            <a:endParaRPr lang="en-US" altLang="zh-CN" sz="2800" dirty="0"/>
          </a:p>
          <a:p>
            <a:pPr marL="0" indent="0">
              <a:lnSpc>
                <a:spcPct val="125000"/>
              </a:lnSpc>
              <a:buNone/>
            </a:pPr>
            <a:r>
              <a:rPr lang="zh-CN" altLang="en-US" sz="2800" dirty="0"/>
              <a:t>根据实际工作</a:t>
            </a:r>
            <a:r>
              <a:rPr lang="zh-CN" altLang="en-US" sz="2800"/>
              <a:t>内容和发展</a:t>
            </a:r>
            <a:r>
              <a:rPr lang="zh-CN" altLang="en-US" sz="2800" dirty="0"/>
              <a:t>的考虑，提出了一些工作规划和考虑，希望和各单位同事深入</a:t>
            </a:r>
            <a:r>
              <a:rPr lang="zh-CN" altLang="en-US" sz="2800"/>
              <a:t>沟通，获得支持，持续</a:t>
            </a:r>
            <a:r>
              <a:rPr lang="zh-CN" altLang="en-US" sz="2800" dirty="0"/>
              <a:t>推进研制和建设工作。</a:t>
            </a:r>
            <a:endParaRPr lang="en-US" altLang="zh-CN" sz="2800" dirty="0"/>
          </a:p>
          <a:p>
            <a:pPr marL="0" indent="0">
              <a:lnSpc>
                <a:spcPct val="125000"/>
              </a:lnSpc>
              <a:buNone/>
            </a:pPr>
            <a:r>
              <a:rPr lang="zh-CN" altLang="en-US" sz="2800" dirty="0"/>
              <a:t>从目前发展趋势来分析，科学应用系统在完成既定的工作内容的基础上，需要将工作界面向载荷研制、数据分析两个方向延伸，提供更多分析工具支持，在不断提升科学应用工作效率和工作质量的基础上，为我国空间探测发展提供更坚实的支撑。</a:t>
            </a:r>
            <a:endParaRPr lang="en-US" altLang="zh-CN" sz="28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984C176-090D-4814-8403-BF75D0A4E40F}"/>
              </a:ext>
            </a:extLst>
          </p:cNvPr>
          <p:cNvSpPr txBox="1"/>
          <p:nvPr/>
        </p:nvSpPr>
        <p:spPr>
          <a:xfrm>
            <a:off x="8524240" y="5638800"/>
            <a:ext cx="218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/>
              <a:t>谢谢！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72BBBC-30E5-433F-B768-AC74EFE1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D4458-B179-4878-A92E-38C98F39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6265-8FE5-4422-8AAE-0D0ACF2F00F7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0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3</a:t>
            </a:r>
            <a:r>
              <a:rPr lang="zh-CN" altLang="en-US" sz="3600" dirty="0"/>
              <a:t>、初步方案</a:t>
            </a:r>
            <a:r>
              <a:rPr lang="en-US" altLang="zh-CN" sz="3600" dirty="0"/>
              <a:t>-</a:t>
            </a:r>
            <a:r>
              <a:rPr lang="zh-CN" altLang="en-US" sz="3600" dirty="0"/>
              <a:t>应用考虑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有效载荷优化设计</a:t>
            </a:r>
            <a:endParaRPr lang="en-US" altLang="zh-CN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dirty="0"/>
              <a:t>    </a:t>
            </a:r>
            <a:r>
              <a:rPr lang="zh-CN" altLang="en-US" dirty="0"/>
              <a:t>比如本底水平估计，屏蔽设计等</a:t>
            </a:r>
            <a:endParaRPr lang="en-US" altLang="zh-CN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仪器性能的物理分析</a:t>
            </a:r>
            <a:endParaRPr lang="en-US" altLang="zh-CN" dirty="0"/>
          </a:p>
          <a:p>
            <a:pPr marL="457177" lvl="1" indent="0">
              <a:lnSpc>
                <a:spcPct val="100000"/>
              </a:lnSpc>
              <a:buNone/>
            </a:pPr>
            <a:r>
              <a:rPr lang="zh-CN" altLang="en-US" dirty="0"/>
              <a:t>比如响应文件，</a:t>
            </a:r>
            <a:r>
              <a:rPr lang="en-US" altLang="zh-CN" dirty="0" err="1"/>
              <a:t>arf</a:t>
            </a:r>
            <a:r>
              <a:rPr lang="zh-CN" altLang="zh-CN" dirty="0"/>
              <a:t>，</a:t>
            </a:r>
            <a:r>
              <a:rPr lang="en-US" altLang="zh-CN" dirty="0" err="1"/>
              <a:t>rmf</a:t>
            </a:r>
            <a:r>
              <a:rPr lang="zh-CN" altLang="zh-CN" dirty="0"/>
              <a:t>，</a:t>
            </a:r>
            <a:r>
              <a:rPr lang="en-US" altLang="zh-CN" dirty="0" err="1"/>
              <a:t>vig</a:t>
            </a:r>
            <a:r>
              <a:rPr lang="zh-CN" altLang="zh-CN" dirty="0"/>
              <a:t>，</a:t>
            </a:r>
            <a:r>
              <a:rPr lang="en-US" altLang="zh-CN" dirty="0" err="1"/>
              <a:t>psf</a:t>
            </a:r>
            <a:r>
              <a:rPr lang="zh-CN" altLang="en-US" dirty="0"/>
              <a:t>等</a:t>
            </a:r>
            <a:endParaRPr lang="en-US" altLang="zh-CN" dirty="0"/>
          </a:p>
          <a:p>
            <a:pPr marL="457177" lvl="1" indent="0">
              <a:lnSpc>
                <a:spcPct val="100000"/>
              </a:lnSpc>
              <a:buNone/>
            </a:pPr>
            <a:r>
              <a:rPr lang="zh-CN" altLang="en-US" dirty="0"/>
              <a:t>比如时间响应特性</a:t>
            </a:r>
            <a:endParaRPr lang="en-US" altLang="zh-CN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数据处理流程的预演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观测策略的研究：观测模式、滤光膜选择等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科学目标的预研</a:t>
            </a:r>
            <a:endParaRPr lang="en-US" altLang="zh-CN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算法研究</a:t>
            </a:r>
          </a:p>
          <a:p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F51CB8E-6517-4555-BA40-BBBD3A41A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9911B8-8AE9-4A36-A151-5AD54DDA3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6265-8FE5-4422-8AAE-0D0ACF2F00F7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7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334" y="1631445"/>
            <a:ext cx="9907347" cy="41440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367808" y="5912570"/>
            <a:ext cx="1476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磁层半径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en-US" altLang="zh-CN" sz="2000" b="1" baseline="-25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endParaRPr lang="zh-CN" altLang="en-US" sz="2000" b="1" baseline="-25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5807967" y="6066907"/>
            <a:ext cx="46050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左箭头 9"/>
          <p:cNvSpPr/>
          <p:nvPr/>
        </p:nvSpPr>
        <p:spPr>
          <a:xfrm>
            <a:off x="3572351" y="6066907"/>
            <a:ext cx="651441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3572352" y="5912570"/>
            <a:ext cx="0" cy="4001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268488" y="5912570"/>
            <a:ext cx="0" cy="4001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标题 1">
            <a:extLst>
              <a:ext uri="{FF2B5EF4-FFF2-40B4-BE49-F238E27FC236}">
                <a16:creationId xmlns:a16="http://schemas.microsoft.com/office/drawing/2014/main" id="{C24C7C85-F706-48D3-B491-610B98AD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352" y="260350"/>
            <a:ext cx="9306448" cy="808038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+mj-ea"/>
              </a:rPr>
              <a:t>示例：中子星</a:t>
            </a:r>
            <a:r>
              <a:rPr lang="en-US" altLang="zh-CN" sz="3600" b="1" dirty="0">
                <a:latin typeface="+mj-ea"/>
              </a:rPr>
              <a:t>X</a:t>
            </a:r>
            <a:r>
              <a:rPr lang="zh-CN" altLang="en-US" sz="3600" b="1" dirty="0">
                <a:latin typeface="+mj-ea"/>
              </a:rPr>
              <a:t>射线双星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8242EC66-1917-48A0-9C13-A4A71F8C1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BD9422B-D315-4D72-9132-DF3E234B3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6265-8FE5-4422-8AAE-0D0ACF2F00F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74207" y="188640"/>
            <a:ext cx="9254531" cy="830997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latin typeface="+mj-ea"/>
              </a:rPr>
              <a:t>示例：强磁场的</a:t>
            </a:r>
            <a:r>
              <a:rPr lang="en-US" altLang="zh-CN" sz="3600" b="1" dirty="0">
                <a:latin typeface="+mj-ea"/>
              </a:rPr>
              <a:t>X</a:t>
            </a:r>
            <a:r>
              <a:rPr lang="zh-CN" altLang="en-US" sz="3600" b="1" dirty="0">
                <a:latin typeface="+mj-ea"/>
              </a:rPr>
              <a:t>射线回旋吸收线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6516" y="1448023"/>
            <a:ext cx="3698759" cy="375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8146024" y="1907537"/>
            <a:ext cx="109837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 err="1">
                <a:solidFill>
                  <a:srgbClr val="000000"/>
                </a:solidFill>
              </a:rPr>
              <a:t>Maitra</a:t>
            </a:r>
            <a:r>
              <a:rPr lang="en-US" altLang="zh-CN" sz="1350" dirty="0">
                <a:solidFill>
                  <a:srgbClr val="000000"/>
                </a:solidFill>
              </a:rPr>
              <a:t> 2016</a:t>
            </a:r>
            <a:endParaRPr lang="zh-CN" altLang="en-US" sz="1350" dirty="0">
              <a:solidFill>
                <a:srgbClr val="000000"/>
              </a:solidFill>
            </a:endParaRP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338" y="2532187"/>
            <a:ext cx="5468886" cy="108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框 7"/>
          <p:cNvSpPr txBox="1"/>
          <p:nvPr/>
        </p:nvSpPr>
        <p:spPr>
          <a:xfrm>
            <a:off x="693336" y="1412777"/>
            <a:ext cx="5600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朗道根据量子电动力学预测的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射线吸收线能量和中子星磁场的关系：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303" y="3658122"/>
            <a:ext cx="5060609" cy="2928777"/>
          </a:xfrm>
          <a:prstGeom prst="rect">
            <a:avLst/>
          </a:prstGeom>
        </p:spPr>
      </p:pic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234842"/>
              </p:ext>
            </p:extLst>
          </p:nvPr>
        </p:nvGraphicFramePr>
        <p:xfrm>
          <a:off x="7136570" y="5392993"/>
          <a:ext cx="3624680" cy="435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公式" r:id="rId6" imgW="2006600" imgH="241300" progId="Equation.3">
                  <p:embed/>
                </p:oleObj>
              </mc:Choice>
              <mc:Fallback>
                <p:oleObj name="公式" r:id="rId6" imgW="2006600" imgH="241300" progId="Equation.3">
                  <p:embed/>
                  <p:pic>
                    <p:nvPicPr>
                      <p:cNvPr id="11" name="对象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6570" y="5392993"/>
                        <a:ext cx="3624680" cy="435879"/>
                      </a:xfrm>
                      <a:prstGeom prst="rect">
                        <a:avLst/>
                      </a:prstGeom>
                      <a:solidFill>
                        <a:srgbClr val="F0FEB4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/>
        </p:nvSpPr>
        <p:spPr>
          <a:xfrm>
            <a:off x="6866773" y="5879013"/>
            <a:ext cx="4430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GRO J1008-57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80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keV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附近的回旋吸收线对应的磁场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~10</a:t>
            </a:r>
            <a:r>
              <a:rPr lang="en-US" altLang="zh-CN" sz="2000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13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Gauss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46CE41D7-EF72-4B6F-A369-6398A609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367839A-2095-4A39-B5BB-CE36DB018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6265-8FE5-4422-8AAE-0D0ACF2F00F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2E8CC0-AAE2-42B7-B6D7-759A7EB24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79" y="286605"/>
            <a:ext cx="11286755" cy="721532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+mj-ea"/>
              </a:rPr>
              <a:t>示例：发现快速射电暴来自磁星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E4CF1A-40C0-48EB-B27C-F2280CFC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313" y="1322150"/>
            <a:ext cx="4144433" cy="448711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4933630-F133-452F-BF7B-2E30E5BBD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799"/>
            <a:ext cx="3876622" cy="371699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EC64617-EC68-4217-B636-AE5DC29A868D}"/>
              </a:ext>
            </a:extLst>
          </p:cNvPr>
          <p:cNvSpPr txBox="1"/>
          <p:nvPr/>
        </p:nvSpPr>
        <p:spPr>
          <a:xfrm>
            <a:off x="106376" y="5474544"/>
            <a:ext cx="3727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  <a:latin typeface="+mn-lt"/>
              </a:rPr>
              <a:t>2020</a:t>
            </a:r>
            <a:r>
              <a:rPr lang="zh-CN" altLang="en-US" sz="2400" dirty="0">
                <a:solidFill>
                  <a:srgbClr val="C00000"/>
                </a:solidFill>
                <a:latin typeface="+mn-lt"/>
              </a:rPr>
              <a:t>年</a:t>
            </a:r>
            <a:r>
              <a:rPr lang="en-US" altLang="zh-CN" sz="2400" dirty="0">
                <a:solidFill>
                  <a:srgbClr val="C00000"/>
                </a:solidFill>
                <a:latin typeface="+mn-lt"/>
              </a:rPr>
              <a:t>4</a:t>
            </a:r>
            <a:r>
              <a:rPr lang="zh-CN" altLang="en-US" sz="2400" dirty="0">
                <a:solidFill>
                  <a:srgbClr val="C00000"/>
                </a:solidFill>
                <a:latin typeface="+mn-lt"/>
              </a:rPr>
              <a:t>月</a:t>
            </a:r>
            <a:r>
              <a:rPr lang="en-US" altLang="zh-CN" sz="2400" dirty="0">
                <a:solidFill>
                  <a:srgbClr val="C00000"/>
                </a:solidFill>
                <a:latin typeface="+mn-lt"/>
              </a:rPr>
              <a:t>28</a:t>
            </a:r>
            <a:r>
              <a:rPr lang="zh-CN" altLang="en-US" sz="2400" dirty="0">
                <a:solidFill>
                  <a:srgbClr val="C00000"/>
                </a:solidFill>
                <a:latin typeface="+mn-lt"/>
              </a:rPr>
              <a:t>号快速射电暴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2FE3456-7903-4250-9AED-91B072CF4013}"/>
              </a:ext>
            </a:extLst>
          </p:cNvPr>
          <p:cNvSpPr txBox="1"/>
          <p:nvPr/>
        </p:nvSpPr>
        <p:spPr>
          <a:xfrm>
            <a:off x="7971025" y="2479157"/>
            <a:ext cx="4075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+mn-lt"/>
              </a:rPr>
              <a:t>FRB 200428 &amp; SGR J1935+2154</a:t>
            </a:r>
          </a:p>
          <a:p>
            <a:r>
              <a:rPr lang="zh-CN" altLang="en-US" sz="2400" b="1" dirty="0">
                <a:solidFill>
                  <a:srgbClr val="C00000"/>
                </a:solidFill>
                <a:latin typeface="+mn-lt"/>
              </a:rPr>
              <a:t>同一时刻慧眼的</a:t>
            </a:r>
            <a:r>
              <a:rPr lang="en-US" altLang="zh-CN" sz="2400" b="1" dirty="0">
                <a:solidFill>
                  <a:srgbClr val="C00000"/>
                </a:solidFill>
                <a:latin typeface="+mn-lt"/>
              </a:rPr>
              <a:t>X</a:t>
            </a:r>
            <a:r>
              <a:rPr lang="zh-CN" altLang="en-US" sz="2400" b="1" dirty="0">
                <a:solidFill>
                  <a:srgbClr val="C00000"/>
                </a:solidFill>
                <a:latin typeface="+mn-lt"/>
              </a:rPr>
              <a:t>射线数据</a:t>
            </a: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5DA15DD4-0C80-44AC-B654-22568322C80A}"/>
              </a:ext>
            </a:extLst>
          </p:cNvPr>
          <p:cNvCxnSpPr>
            <a:cxnSpLocks/>
          </p:cNvCxnSpPr>
          <p:nvPr/>
        </p:nvCxnSpPr>
        <p:spPr bwMode="auto">
          <a:xfrm flipV="1">
            <a:off x="1938311" y="1743004"/>
            <a:ext cx="4144433" cy="438977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lgDash"/>
            <a:round/>
            <a:headEnd type="none" w="med" len="med"/>
            <a:tailEnd type="triangle"/>
          </a:ln>
          <a:effectLst/>
        </p:spPr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01AA8C1-54F3-4B0B-8F7B-CDE0CCBE50CC}"/>
              </a:ext>
            </a:extLst>
          </p:cNvPr>
          <p:cNvCxnSpPr>
            <a:cxnSpLocks/>
          </p:cNvCxnSpPr>
          <p:nvPr/>
        </p:nvCxnSpPr>
        <p:spPr bwMode="auto">
          <a:xfrm flipV="1">
            <a:off x="2877591" y="1520051"/>
            <a:ext cx="3275569" cy="445906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lgDash"/>
            <a:round/>
            <a:headEnd type="none" w="med" len="med"/>
            <a:tailEnd type="triangle"/>
          </a:ln>
          <a:effectLst/>
        </p:spPr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4C5008A2-E5F1-490B-961E-B7C168481A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>
          <a:xfrm>
            <a:off x="8022009" y="3644755"/>
            <a:ext cx="3730271" cy="219779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A9B155D-F188-413C-87EC-3B45C2789150}"/>
              </a:ext>
            </a:extLst>
          </p:cNvPr>
          <p:cNvSpPr txBox="1"/>
          <p:nvPr/>
        </p:nvSpPr>
        <p:spPr>
          <a:xfrm>
            <a:off x="8370296" y="3921843"/>
            <a:ext cx="256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FFFFF"/>
                </a:solidFill>
                <a:latin typeface="+mn-lt"/>
              </a:rPr>
              <a:t>中子星</a:t>
            </a:r>
            <a:r>
              <a:rPr lang="zh-CN" altLang="en-US" sz="1400" b="1" dirty="0">
                <a:solidFill>
                  <a:srgbClr val="FFFFFF"/>
                </a:solidFill>
                <a:latin typeface="+mn-lt"/>
              </a:rPr>
              <a:t>（外星人无法生存）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A0D2CC9-77B1-4AF7-AD4E-B113706134C1}"/>
              </a:ext>
            </a:extLst>
          </p:cNvPr>
          <p:cNvSpPr txBox="1"/>
          <p:nvPr/>
        </p:nvSpPr>
        <p:spPr>
          <a:xfrm>
            <a:off x="9837802" y="4707571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FFC000"/>
                </a:solidFill>
                <a:latin typeface="+mn-lt"/>
              </a:rPr>
              <a:t>射电和</a:t>
            </a:r>
            <a:r>
              <a:rPr lang="en-US" altLang="zh-CN" sz="2000" dirty="0">
                <a:solidFill>
                  <a:srgbClr val="FFC000"/>
                </a:solidFill>
                <a:latin typeface="+mn-lt"/>
              </a:rPr>
              <a:t>X</a:t>
            </a:r>
            <a:r>
              <a:rPr lang="zh-CN" altLang="en-US" sz="2000" dirty="0">
                <a:solidFill>
                  <a:srgbClr val="FFC000"/>
                </a:solidFill>
                <a:latin typeface="+mn-lt"/>
              </a:rPr>
              <a:t>射线暴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572C61A-51DA-44CA-98B2-45F944E69A87}"/>
              </a:ext>
            </a:extLst>
          </p:cNvPr>
          <p:cNvSpPr txBox="1"/>
          <p:nvPr/>
        </p:nvSpPr>
        <p:spPr>
          <a:xfrm>
            <a:off x="9488988" y="542151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FFFFFF"/>
                </a:solidFill>
                <a:latin typeface="+mn-lt"/>
              </a:rPr>
              <a:t>地球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0AB03E7-4E2B-4C20-B3F8-B4A32EED5DB4}"/>
              </a:ext>
            </a:extLst>
          </p:cNvPr>
          <p:cNvSpPr txBox="1"/>
          <p:nvPr/>
        </p:nvSpPr>
        <p:spPr>
          <a:xfrm>
            <a:off x="5239921" y="5961775"/>
            <a:ext cx="685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+mn-lt"/>
              </a:rPr>
              <a:t>李承奎、林琳、熊少林等，</a:t>
            </a:r>
            <a:r>
              <a:rPr lang="en-US" altLang="zh-CN" b="1" dirty="0">
                <a:solidFill>
                  <a:srgbClr val="FF0000"/>
                </a:solidFill>
                <a:latin typeface="+mn-lt"/>
              </a:rPr>
              <a:t>2021</a:t>
            </a:r>
            <a:r>
              <a:rPr lang="zh-CN" altLang="en-US" b="1" dirty="0">
                <a:solidFill>
                  <a:srgbClr val="FF0000"/>
                </a:solidFill>
                <a:latin typeface="+mn-lt"/>
              </a:rPr>
              <a:t>，自然</a:t>
            </a:r>
            <a:r>
              <a:rPr lang="en-US" altLang="zh-CN" b="1" dirty="0">
                <a:solidFill>
                  <a:srgbClr val="FF0000"/>
                </a:solidFill>
                <a:latin typeface="+mn-lt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+mn-lt"/>
              </a:rPr>
              <a:t>天文（</a:t>
            </a:r>
            <a:r>
              <a:rPr lang="en-US" altLang="zh-CN" b="1" dirty="0">
                <a:solidFill>
                  <a:srgbClr val="FF0000"/>
                </a:solidFill>
                <a:latin typeface="+mn-lt"/>
              </a:rPr>
              <a:t>arXiv:2005.11071,</a:t>
            </a:r>
            <a:r>
              <a:rPr lang="zh-CN" altLang="en-US" b="1" dirty="0">
                <a:solidFill>
                  <a:srgbClr val="FF0000"/>
                </a:solidFill>
                <a:latin typeface="+mn-lt"/>
              </a:rPr>
              <a:t>）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0A4CF35-86A3-45F4-8D37-07723B071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B468C5-6AC4-4420-9D8F-0CC83B2D1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6265-8FE5-4422-8AAE-0D0ACF2F00F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90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26A176-056D-4311-A1C3-F885CA264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594" y="2492866"/>
            <a:ext cx="3894270" cy="38139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A329BB2-E16F-4175-9A6A-A95D9C9FB7B2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881" y="2532735"/>
            <a:ext cx="4573403" cy="377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14F6B345-E64F-418F-A57C-685A4C674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200" y="287339"/>
            <a:ext cx="10291164" cy="748982"/>
          </a:xfrm>
        </p:spPr>
        <p:txBody>
          <a:bodyPr>
            <a:noAutofit/>
          </a:bodyPr>
          <a:lstStyle/>
          <a:p>
            <a:r>
              <a:rPr lang="zh-CN" altLang="en-US" sz="3600" dirty="0">
                <a:latin typeface="+mj-ea"/>
              </a:rPr>
              <a:t>示例：</a:t>
            </a:r>
            <a:r>
              <a:rPr lang="en-US" altLang="zh-CN" sz="3600" dirty="0">
                <a:latin typeface="+mj-ea"/>
              </a:rPr>
              <a:t>X</a:t>
            </a:r>
            <a:r>
              <a:rPr lang="zh-CN" altLang="en-US" sz="3600" dirty="0">
                <a:latin typeface="+mj-ea"/>
              </a:rPr>
              <a:t>射线脉冲星导航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0C83D03-47D5-4BFA-91AB-C451662A190F}"/>
              </a:ext>
            </a:extLst>
          </p:cNvPr>
          <p:cNvSpPr/>
          <p:nvPr/>
        </p:nvSpPr>
        <p:spPr>
          <a:xfrm>
            <a:off x="864199" y="1300132"/>
            <a:ext cx="103543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1463"/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慧眼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实现了高精度脉冲星导航在轨验证，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利用脉冲星观测数据确定的慧眼卫星的轨道位置误差为几公里，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和国际空间站美国实验结果相当，为飞行器深空航行自主导航进行了原理验证。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63137D6-7457-4474-B7F6-2F8095F89C32}"/>
              </a:ext>
            </a:extLst>
          </p:cNvPr>
          <p:cNvSpPr/>
          <p:nvPr/>
        </p:nvSpPr>
        <p:spPr>
          <a:xfrm>
            <a:off x="8668161" y="6032516"/>
            <a:ext cx="247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altLang="zh-CN" b="1" dirty="0">
                <a:solidFill>
                  <a:srgbClr val="C00000"/>
                </a:solidFill>
              </a:rPr>
              <a:t>(Zheng et al. ApJS,2019)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8E92AD2B-5E21-4866-AFAB-1C05B1D83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150993-BA80-428C-A786-174C8410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6265-8FE5-4422-8AAE-0D0ACF2F00F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03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04B6F2-2C26-465F-9576-B0D00891C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5249"/>
            <a:ext cx="10515600" cy="869951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射线探测是空间天文前沿领域、中国重点领域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382F67-1600-445C-8BF0-FF2C76FE6F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81050" y="1404893"/>
            <a:ext cx="10515600" cy="40106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38163" indent="-538163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射线双星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HXMT</a:t>
            </a:r>
            <a:r>
              <a:rPr lang="zh-CN" altLang="en-US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</a:t>
            </a:r>
            <a:r>
              <a:rPr lang="zh-CN" altLang="en-US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SVOM</a:t>
            </a:r>
            <a:r>
              <a:rPr lang="zh-CN" altLang="en-US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 err="1">
                <a:solidFill>
                  <a:srgbClr val="F847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eXTP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WXPT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538163" indent="-538163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高能爆发现象（</a:t>
            </a:r>
            <a:r>
              <a:rPr lang="en-US" altLang="zh-CN" sz="2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POLAR</a:t>
            </a:r>
            <a:r>
              <a:rPr lang="zh-CN" altLang="en-US" sz="2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GECAMs</a:t>
            </a:r>
            <a:r>
              <a:rPr lang="zh-CN" altLang="en-US" sz="2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、天格</a:t>
            </a:r>
            <a:r>
              <a:rPr lang="zh-CN" altLang="en-US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</a:t>
            </a:r>
            <a:r>
              <a:rPr lang="zh-CN" altLang="en-US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SVOM</a:t>
            </a:r>
            <a:r>
              <a:rPr lang="zh-CN" altLang="en-US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 err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eXTP</a:t>
            </a: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HERD</a:t>
            </a: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POLAR2</a:t>
            </a: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CATCH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WXPT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538163" indent="-538163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孤立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脉冲星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和磁星（</a:t>
            </a:r>
            <a:r>
              <a:rPr lang="en-US" altLang="zh-CN" sz="2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HXMT</a:t>
            </a:r>
            <a:r>
              <a:rPr lang="zh-CN" altLang="en-US" sz="2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、极光</a:t>
            </a:r>
            <a:r>
              <a:rPr lang="zh-CN" altLang="en-US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</a:t>
            </a:r>
            <a:r>
              <a:rPr lang="zh-CN" altLang="en-US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 err="1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eXTP</a:t>
            </a:r>
            <a:r>
              <a:rPr lang="zh-CN" altLang="en-US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WXPT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538163" indent="-538163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星系的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射线辐射（</a:t>
            </a:r>
            <a:r>
              <a:rPr lang="en-US" altLang="zh-CN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</a:t>
            </a:r>
            <a:r>
              <a:rPr lang="zh-CN" altLang="en-US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HUBS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38163" indent="-538163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星系团及星系际物质（</a:t>
            </a:r>
            <a:r>
              <a:rPr lang="en-US" altLang="zh-CN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</a:t>
            </a:r>
            <a:r>
              <a:rPr lang="zh-CN" altLang="en-US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HUBS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38163" indent="-538163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活动星系核（</a:t>
            </a:r>
            <a:r>
              <a:rPr lang="en-US" altLang="zh-CN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</a:t>
            </a:r>
            <a:r>
              <a:rPr lang="zh-CN" altLang="en-US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 err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eXTP</a:t>
            </a: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HUBS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38163" indent="-538163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TDE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</a:t>
            </a:r>
            <a:r>
              <a:rPr lang="zh-CN" altLang="en-US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HUBS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38163" indent="-538163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高红移早期宇宙（</a:t>
            </a:r>
            <a:r>
              <a:rPr lang="en-US" altLang="zh-CN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EP</a:t>
            </a:r>
            <a:r>
              <a:rPr lang="zh-CN" altLang="en-US" sz="2400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HUBS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FDB11C0-10D1-4039-A965-5F0B5DED047F}"/>
              </a:ext>
            </a:extLst>
          </p:cNvPr>
          <p:cNvSpPr txBox="1"/>
          <p:nvPr/>
        </p:nvSpPr>
        <p:spPr>
          <a:xfrm>
            <a:off x="638495" y="5942931"/>
            <a:ext cx="11003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Launched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r>
              <a:rPr lang="en-US" altLang="zh-CN" sz="28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Construction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altLang="zh-CN" sz="2800" b="1" dirty="0">
                <a:solidFill>
                  <a:srgbClr val="F847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adopted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Feasibility Study</a:t>
            </a:r>
            <a:endParaRPr lang="zh-CN" altLang="en-US" sz="2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8376A2A-EE01-448B-8C61-76A9C9A73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977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6DE87D7-0A86-4D3F-A70E-E10D01F7E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188" y="3253442"/>
            <a:ext cx="1563253" cy="1272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F8A3BF8-2C26-4E21-A4B0-F6089A9A1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377" y="4898082"/>
            <a:ext cx="1515838" cy="12336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972CD72-A786-44FC-AE5F-19F4F0D13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335" y="3254775"/>
            <a:ext cx="1680423" cy="12855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3A32BF5-2D26-414F-9F1D-8E248EABA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6377" y="1381628"/>
            <a:ext cx="1477350" cy="1149500"/>
          </a:xfrm>
          <a:prstGeom prst="rect">
            <a:avLst/>
          </a:prstGeom>
        </p:spPr>
      </p:pic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7DCC072D-8CB3-4010-9797-E031D21F210C}"/>
              </a:ext>
            </a:extLst>
          </p:cNvPr>
          <p:cNvCxnSpPr>
            <a:cxnSpLocks/>
          </p:cNvCxnSpPr>
          <p:nvPr/>
        </p:nvCxnSpPr>
        <p:spPr>
          <a:xfrm flipH="1" flipV="1">
            <a:off x="3035828" y="5544111"/>
            <a:ext cx="1848132" cy="765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722217C-C0B6-4BF3-97A4-741AC116AA0F}"/>
              </a:ext>
            </a:extLst>
          </p:cNvPr>
          <p:cNvCxnSpPr>
            <a:cxnSpLocks/>
          </p:cNvCxnSpPr>
          <p:nvPr/>
        </p:nvCxnSpPr>
        <p:spPr>
          <a:xfrm flipV="1">
            <a:off x="2834635" y="4529104"/>
            <a:ext cx="11480" cy="60344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2FBED256-B692-4CAA-B7DA-E5F5E0D0A82D}"/>
              </a:ext>
            </a:extLst>
          </p:cNvPr>
          <p:cNvCxnSpPr>
            <a:cxnSpLocks/>
          </p:cNvCxnSpPr>
          <p:nvPr/>
        </p:nvCxnSpPr>
        <p:spPr>
          <a:xfrm flipV="1">
            <a:off x="3732510" y="3637573"/>
            <a:ext cx="4140368" cy="1530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B86EF5EE-73A4-4952-8754-2F11289FFC12}"/>
              </a:ext>
            </a:extLst>
          </p:cNvPr>
          <p:cNvCxnSpPr>
            <a:cxnSpLocks/>
          </p:cNvCxnSpPr>
          <p:nvPr/>
        </p:nvCxnSpPr>
        <p:spPr>
          <a:xfrm flipV="1">
            <a:off x="8399784" y="1977894"/>
            <a:ext cx="0" cy="124696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0DD0538F-27D6-43A4-9DAC-A959D252F727}"/>
              </a:ext>
            </a:extLst>
          </p:cNvPr>
          <p:cNvCxnSpPr>
            <a:cxnSpLocks/>
          </p:cNvCxnSpPr>
          <p:nvPr/>
        </p:nvCxnSpPr>
        <p:spPr>
          <a:xfrm flipH="1" flipV="1">
            <a:off x="6486759" y="1977894"/>
            <a:ext cx="1898112" cy="1693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A0F5E906-1E7C-48BC-80EE-2141E816620F}"/>
              </a:ext>
            </a:extLst>
          </p:cNvPr>
          <p:cNvCxnSpPr>
            <a:cxnSpLocks/>
          </p:cNvCxnSpPr>
          <p:nvPr/>
        </p:nvCxnSpPr>
        <p:spPr>
          <a:xfrm>
            <a:off x="6519136" y="2149898"/>
            <a:ext cx="1772243" cy="10548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EA2BE508-87E1-4143-A099-70FDAAF03703}"/>
              </a:ext>
            </a:extLst>
          </p:cNvPr>
          <p:cNvCxnSpPr>
            <a:cxnSpLocks/>
          </p:cNvCxnSpPr>
          <p:nvPr/>
        </p:nvCxnSpPr>
        <p:spPr>
          <a:xfrm flipH="1">
            <a:off x="2920878" y="2038057"/>
            <a:ext cx="1909008" cy="10355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AB0C385E-EBB0-4229-B14A-86C2933A776F}"/>
              </a:ext>
            </a:extLst>
          </p:cNvPr>
          <p:cNvCxnSpPr>
            <a:cxnSpLocks/>
          </p:cNvCxnSpPr>
          <p:nvPr/>
        </p:nvCxnSpPr>
        <p:spPr>
          <a:xfrm flipH="1" flipV="1">
            <a:off x="3758251" y="3947235"/>
            <a:ext cx="4061310" cy="50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8ECBC9E5-4F1F-4CC1-8347-47BFB58B78BF}"/>
              </a:ext>
            </a:extLst>
          </p:cNvPr>
          <p:cNvCxnSpPr>
            <a:cxnSpLocks/>
          </p:cNvCxnSpPr>
          <p:nvPr/>
        </p:nvCxnSpPr>
        <p:spPr>
          <a:xfrm>
            <a:off x="3188889" y="4524749"/>
            <a:ext cx="1729355" cy="8328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>
            <a:extLst>
              <a:ext uri="{FF2B5EF4-FFF2-40B4-BE49-F238E27FC236}">
                <a16:creationId xmlns:a16="http://schemas.microsoft.com/office/drawing/2014/main" id="{6FFDD8FB-2BB2-495A-B346-A0DA3C60C731}"/>
              </a:ext>
            </a:extLst>
          </p:cNvPr>
          <p:cNvSpPr/>
          <p:nvPr/>
        </p:nvSpPr>
        <p:spPr>
          <a:xfrm>
            <a:off x="2169556" y="5145590"/>
            <a:ext cx="12795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Obs. Plan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9EEF14FD-6F20-4CBF-B66E-28326194ADE3}"/>
              </a:ext>
            </a:extLst>
          </p:cNvPr>
          <p:cNvSpPr/>
          <p:nvPr/>
        </p:nvSpPr>
        <p:spPr>
          <a:xfrm>
            <a:off x="4583225" y="3591482"/>
            <a:ext cx="2066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Plan Commands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0552B8EE-4564-4A93-B919-83EB6EC6C2FB}"/>
              </a:ext>
            </a:extLst>
          </p:cNvPr>
          <p:cNvSpPr/>
          <p:nvPr/>
        </p:nvSpPr>
        <p:spPr>
          <a:xfrm>
            <a:off x="6688655" y="1626404"/>
            <a:ext cx="1494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Commands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BCA1355A-2018-42C6-B9D9-28134C572953}"/>
              </a:ext>
            </a:extLst>
          </p:cNvPr>
          <p:cNvSpPr/>
          <p:nvPr/>
        </p:nvSpPr>
        <p:spPr>
          <a:xfrm>
            <a:off x="6869185" y="2233219"/>
            <a:ext cx="11332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Telemetry </a:t>
            </a:r>
          </a:p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43AD42AD-0B8C-4912-B16E-9B82F5BEEEFB}"/>
              </a:ext>
            </a:extLst>
          </p:cNvPr>
          <p:cNvSpPr/>
          <p:nvPr/>
        </p:nvSpPr>
        <p:spPr>
          <a:xfrm>
            <a:off x="3035828" y="2508299"/>
            <a:ext cx="10695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Obs. Data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18C5D4C3-6BD4-4066-94B3-0F55DF125A0C}"/>
              </a:ext>
            </a:extLst>
          </p:cNvPr>
          <p:cNvSpPr/>
          <p:nvPr/>
        </p:nvSpPr>
        <p:spPr>
          <a:xfrm>
            <a:off x="4674829" y="3952419"/>
            <a:ext cx="15580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Telemetry Data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B21BAB4A-C545-4FF8-A5DE-16C6069B2930}"/>
              </a:ext>
            </a:extLst>
          </p:cNvPr>
          <p:cNvSpPr/>
          <p:nvPr/>
        </p:nvSpPr>
        <p:spPr>
          <a:xfrm>
            <a:off x="3748835" y="4386438"/>
            <a:ext cx="609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AFBE379-F71D-4BDB-8802-9ED13BBBECCC}"/>
              </a:ext>
            </a:extLst>
          </p:cNvPr>
          <p:cNvSpPr/>
          <p:nvPr/>
        </p:nvSpPr>
        <p:spPr>
          <a:xfrm>
            <a:off x="6482215" y="5324061"/>
            <a:ext cx="1059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高能所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600" b="1" dirty="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5F3C8AFE-C6EC-43BB-A8A7-5AC1F7F48741}"/>
              </a:ext>
            </a:extLst>
          </p:cNvPr>
          <p:cNvSpPr/>
          <p:nvPr/>
        </p:nvSpPr>
        <p:spPr>
          <a:xfrm>
            <a:off x="1309376" y="3791537"/>
            <a:ext cx="8268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怀柔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600" b="1" dirty="0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C92C74C2-0305-4D7F-980C-6AB536D18865}"/>
              </a:ext>
            </a:extLst>
          </p:cNvPr>
          <p:cNvSpPr/>
          <p:nvPr/>
        </p:nvSpPr>
        <p:spPr>
          <a:xfrm>
            <a:off x="9947305" y="3776148"/>
            <a:ext cx="8018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西安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600" b="1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FFDD8FB-2BB2-495A-B346-A0DA3C60C731}"/>
              </a:ext>
            </a:extLst>
          </p:cNvPr>
          <p:cNvSpPr/>
          <p:nvPr/>
        </p:nvSpPr>
        <p:spPr>
          <a:xfrm>
            <a:off x="758050" y="1451602"/>
            <a:ext cx="21513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Blue:  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上行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 :  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下行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28" name="内容占位符 2">
            <a:extLst>
              <a:ext uri="{FF2B5EF4-FFF2-40B4-BE49-F238E27FC236}">
                <a16:creationId xmlns:a16="http://schemas.microsoft.com/office/drawing/2014/main" id="{AFAEB38D-92F7-42A6-B336-55D614E2D173}"/>
              </a:ext>
            </a:extLst>
          </p:cNvPr>
          <p:cNvSpPr txBox="1">
            <a:spLocks/>
          </p:cNvSpPr>
          <p:nvPr/>
        </p:nvSpPr>
        <p:spPr>
          <a:xfrm>
            <a:off x="1127555" y="270725"/>
            <a:ext cx="9936890" cy="927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CN" sz="4400" b="1" spc="-50" dirty="0">
                <a:solidFill>
                  <a:srgbClr val="C00000"/>
                </a:solidFill>
                <a:latin typeface="微软雅黑"/>
                <a:ea typeface="微软雅黑"/>
                <a:cs typeface="微软雅黑"/>
              </a:rPr>
              <a:t>2</a:t>
            </a:r>
            <a:r>
              <a:rPr lang="zh-CN" altLang="en-US" sz="4400" b="1" spc="-50" dirty="0">
                <a:solidFill>
                  <a:srgbClr val="C00000"/>
                </a:solidFill>
                <a:latin typeface="微软雅黑"/>
                <a:ea typeface="微软雅黑"/>
                <a:cs typeface="微软雅黑"/>
              </a:rPr>
              <a:t>）科学观测与数据发布</a:t>
            </a:r>
            <a:endParaRPr lang="zh-CN" altLang="en-US" sz="4400" b="1" dirty="0">
              <a:solidFill>
                <a:srgbClr val="C0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571581" y="2921249"/>
            <a:ext cx="2508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正常计划：    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Day</a:t>
            </a:r>
          </a:p>
          <a:p>
            <a:r>
              <a:rPr lang="en-US" altLang="zh-CN" b="1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ToO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计划：  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 Min</a:t>
            </a:r>
            <a:endParaRPr lang="zh-CN" altLang="en-US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97971" y="1692705"/>
            <a:ext cx="1633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每天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轨下传：</a:t>
            </a: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1, 2, 4, 6, 8 </a:t>
            </a:r>
            <a:endParaRPr lang="zh-CN" altLang="en-US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14698" y="2200522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指令上传：  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Day</a:t>
            </a:r>
          </a:p>
          <a:p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紧急情况：  最快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 Min</a:t>
            </a:r>
          </a:p>
          <a:p>
            <a:r>
              <a:rPr lang="en-US" altLang="zh-CN" b="1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ToO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指令：  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h</a:t>
            </a:r>
            <a:endParaRPr lang="zh-CN" altLang="en-US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7CFC7F7-FC06-4C5D-ABA4-8D937AE87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993DA-C006-48BD-8E6E-7BA24CCB6816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FC71A8-E02F-41CF-9AA6-308FFC29B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0561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#22284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heme/theme1.xml><?xml version="1.0" encoding="utf-8"?>
<a:theme xmlns:a="http://schemas.openxmlformats.org/drawingml/2006/main" name="主题5">
  <a:themeElements>
    <a:clrScheme name="房利美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262F59"/>
      </a:accent1>
      <a:accent2>
        <a:srgbClr val="94A2ED"/>
      </a:accent2>
      <a:accent3>
        <a:srgbClr val="C2CAEF"/>
      </a:accent3>
      <a:accent4>
        <a:srgbClr val="AD486C"/>
      </a:accent4>
      <a:accent5>
        <a:srgbClr val="D4688F"/>
      </a:accent5>
      <a:accent6>
        <a:srgbClr val="E1B37F"/>
      </a:accent6>
      <a:hlink>
        <a:srgbClr val="4276AA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262F59"/>
    </a:accent1>
    <a:accent2>
      <a:srgbClr val="94A2ED"/>
    </a:accent2>
    <a:accent3>
      <a:srgbClr val="C2CAEF"/>
    </a:accent3>
    <a:accent4>
      <a:srgbClr val="AD486C"/>
    </a:accent4>
    <a:accent5>
      <a:srgbClr val="D4688F"/>
    </a:accent5>
    <a:accent6>
      <a:srgbClr val="E1B37F"/>
    </a:accent6>
    <a:hlink>
      <a:srgbClr val="4276AA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4966</TotalTime>
  <Words>3167</Words>
  <Application>Microsoft Office PowerPoint</Application>
  <PresentationFormat>宽屏</PresentationFormat>
  <Paragraphs>360</Paragraphs>
  <Slides>35</Slides>
  <Notes>21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49" baseType="lpstr">
      <vt:lpstr>Adobe 黑体 Std R</vt:lpstr>
      <vt:lpstr>Adobe 楷体 Std R</vt:lpstr>
      <vt:lpstr>CharisSIL</vt:lpstr>
      <vt:lpstr>Times-Roman</vt:lpstr>
      <vt:lpstr>黑体</vt:lpstr>
      <vt:lpstr>宋体</vt:lpstr>
      <vt:lpstr>微软雅黑</vt:lpstr>
      <vt:lpstr>Arial</vt:lpstr>
      <vt:lpstr>Calibri</vt:lpstr>
      <vt:lpstr>Times New Roman</vt:lpstr>
      <vt:lpstr>Wingdings</vt:lpstr>
      <vt:lpstr>主题5</vt:lpstr>
      <vt:lpstr>think-cell Slide</vt:lpstr>
      <vt:lpstr>公式</vt:lpstr>
      <vt:lpstr>空间高能天文 联合观测与研究支持平台</vt:lpstr>
      <vt:lpstr>PowerPoint 演示文稿</vt:lpstr>
      <vt:lpstr>示例：X射线双星</vt:lpstr>
      <vt:lpstr>示例：中子星X射线双星</vt:lpstr>
      <vt:lpstr>示例：强磁场的X射线回旋吸收线</vt:lpstr>
      <vt:lpstr>示例：发现快速射电暴来自磁星</vt:lpstr>
      <vt:lpstr>示例：X射线脉冲星导航</vt:lpstr>
      <vt:lpstr>X射线探测是空间天文前沿领域、中国重点领域</vt:lpstr>
      <vt:lpstr>PowerPoint 演示文稿</vt:lpstr>
      <vt:lpstr>1. 现状（高能所）-慧眼和GECAM----数据产品生产</vt:lpstr>
      <vt:lpstr>1. 现状-慧眼---用户数据分析软件HXMTDAS</vt:lpstr>
      <vt:lpstr>1. 现状-慧眼和GECAM分析工具----高能爆发现象</vt:lpstr>
      <vt:lpstr>1. 现状-慧眼和GECAM等探测模拟软件</vt:lpstr>
      <vt:lpstr>1. 现状-慧眼和GECAM项目运行监测软件</vt:lpstr>
      <vt:lpstr>1. 现状-数据分析工具----类似ftools，xspec，powspec等</vt:lpstr>
      <vt:lpstr>2. 需求分析</vt:lpstr>
      <vt:lpstr>3. 初步方案-组成</vt:lpstr>
      <vt:lpstr>3、初步方案-基本考虑</vt:lpstr>
      <vt:lpstr>3. 初步方案- 物理模拟集成平台现状</vt:lpstr>
      <vt:lpstr>3. 初步方案- 物理模拟集成平台</vt:lpstr>
      <vt:lpstr> 3. 初步方案-观测模拟集成平台</vt:lpstr>
      <vt:lpstr>3. 初步方案-现有基础</vt:lpstr>
      <vt:lpstr>具体实现方法</vt:lpstr>
      <vt:lpstr>慧眼观测模拟器</vt:lpstr>
      <vt:lpstr>现有观测模拟器：</vt:lpstr>
      <vt:lpstr>3、初步方案-eXTP/FPA偏振观测预研</vt:lpstr>
      <vt:lpstr>3. 初步方案-数据产品生产集成平台</vt:lpstr>
      <vt:lpstr>3. 初步方案-数据产品生产集成平台-DAISY框架</vt:lpstr>
      <vt:lpstr>3. 初步方案-运行监测、观测规划、值班集成系统</vt:lpstr>
      <vt:lpstr>3. 初步方案-数据分析集成平台</vt:lpstr>
      <vt:lpstr>3. 初步方案-HXMT web 数据处理平台</vt:lpstr>
      <vt:lpstr>3. 初步方案-暴发信息发布与联合分析平台</vt:lpstr>
      <vt:lpstr>3. 初步方案-暴发信息发布与联合分析平台-GECAM</vt:lpstr>
      <vt:lpstr>结束语</vt:lpstr>
      <vt:lpstr>3、初步方案-应用考虑</vt:lpstr>
    </vt:vector>
  </TitlesOfParts>
  <Manager>iSlide</Manager>
  <Company>iSlide</Company>
  <LinksUpToDate>false</LinksUpToDate>
  <SharedDoc>false</SharedDoc>
  <HyperlinkBase>https://www.islide.cc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songlm</cp:lastModifiedBy>
  <cp:revision>156</cp:revision>
  <cp:lastPrinted>2018-10-30T16:00:00Z</cp:lastPrinted>
  <dcterms:created xsi:type="dcterms:W3CDTF">2018-10-30T16:00:00Z</dcterms:created>
  <dcterms:modified xsi:type="dcterms:W3CDTF">2023-07-08T08:49:04Z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</Properties>
</file>