
<file path=[Content_Types].xml><?xml version="1.0" encoding="utf-8"?>
<Types xmlns="http://schemas.openxmlformats.org/package/2006/content-types">
  <Default Extension="jpeg" ContentType="image/jpeg"/>
  <Default Extension="JPG" ContentType="image/.jpg"/>
  <Default Extension="png" ContentType="image/png"/>
  <Default Extension="tiff" ContentType="image/tiff"/>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handoutMasterIdLst>
    <p:handoutMasterId r:id="rId23"/>
  </p:handoutMasterIdLst>
  <p:sldIdLst>
    <p:sldId id="256" r:id="rId4"/>
    <p:sldId id="910" r:id="rId6"/>
    <p:sldId id="441" r:id="rId7"/>
    <p:sldId id="940" r:id="rId8"/>
    <p:sldId id="941" r:id="rId9"/>
    <p:sldId id="942" r:id="rId10"/>
    <p:sldId id="943" r:id="rId11"/>
    <p:sldId id="994" r:id="rId12"/>
    <p:sldId id="974" r:id="rId13"/>
    <p:sldId id="975" r:id="rId14"/>
    <p:sldId id="987" r:id="rId15"/>
    <p:sldId id="981" r:id="rId16"/>
    <p:sldId id="976" r:id="rId17"/>
    <p:sldId id="1004" r:id="rId18"/>
    <p:sldId id="977" r:id="rId19"/>
    <p:sldId id="978" r:id="rId20"/>
    <p:sldId id="979" r:id="rId21"/>
    <p:sldId id="980" r:id="rId22"/>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oqi"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07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notesViewPr>
    <p:cSldViewPr snapToGrid="0">
      <p:cViewPr varScale="1">
        <p:scale>
          <a:sx n="124" d="100"/>
          <a:sy n="124" d="100"/>
        </p:scale>
        <p:origin x="7590" y="96"/>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8" Type="http://schemas.openxmlformats.org/officeDocument/2006/relationships/tags" Target="tags/tag165.xml"/><Relationship Id="rId27" Type="http://schemas.openxmlformats.org/officeDocument/2006/relationships/commentAuthors" Target="commentAuthors.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2F8B07-5374-4555-8511-A32AC2E83BED}"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DCDF39-BC2A-4818-8B49-951612574A28}"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3826F0-D95C-4E71-80FE-688DD517553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A27EC-9961-4D3A-9084-7A3FE774A78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hello everyone ,I am honored to be here to give this report,my name is luoqi ,i from </a:t>
            </a:r>
            <a:r>
              <a:rPr lang="en-US" altLang="zh-CN">
                <a:solidFill>
                  <a:srgbClr val="FF0000"/>
                </a:solidFill>
                <a:sym typeface="+mn-ea"/>
              </a:rPr>
              <a:t>The Institute of High Energy Physics of the</a:t>
            </a:r>
            <a:r>
              <a:rPr lang="en-US" altLang="zh-CN">
                <a:solidFill>
                  <a:schemeClr val="bg1">
                    <a:lumMod val="65000"/>
                  </a:schemeClr>
                </a:solidFill>
                <a:sym typeface="+mn-ea"/>
              </a:rPr>
              <a:t> </a:t>
            </a:r>
            <a:r>
              <a:rPr lang="en-US" altLang="zh-CN">
                <a:solidFill>
                  <a:srgbClr val="FF0000"/>
                </a:solidFill>
                <a:sym typeface="+mn-ea"/>
              </a:rPr>
              <a:t>Chinese Academy of Sciences,computing center.The topic of my report today is’</a:t>
            </a:r>
            <a:r>
              <a:rPr lang="en-US" altLang="zh-CN" b="1" dirty="0">
                <a:sym typeface="+mn-ea"/>
              </a:rPr>
              <a:t>The design of the unified identity authentication system for IHEP</a:t>
            </a:r>
            <a:r>
              <a:rPr lang="en-US" altLang="zh-CN">
                <a:solidFill>
                  <a:srgbClr val="FF0000"/>
                </a:solidFill>
                <a:sym typeface="+mn-ea"/>
              </a:rPr>
              <a:t>’Let's start now.</a:t>
            </a:r>
            <a:endParaRPr lang="en-US" altLang="zh-CN">
              <a:solidFill>
                <a:srgbClr val="FF0000"/>
              </a:solidFill>
              <a:sym typeface="+mn-ea"/>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This is </a:t>
            </a:r>
            <a:r>
              <a:rPr lang="en-US" altLang="zh-CN" b="1">
                <a:solidFill>
                  <a:srgbClr val="00B0F0"/>
                </a:solidFill>
                <a:sym typeface="+mn-ea"/>
              </a:rPr>
              <a:t>Dynamic authority management </a:t>
            </a:r>
            <a:r>
              <a:rPr lang="en-US" altLang="zh-CN">
                <a:sym typeface="+mn-ea"/>
              </a:rPr>
              <a:t>process.You can apply for them at any time.It is divided two parts Internal and External.Internal is has local account such as IHEP account.When you have a IHEP account,and~</a:t>
            </a:r>
            <a:endParaRPr lang="en-US" altLang="zh-CN">
              <a:sym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As you can see in this </a:t>
            </a:r>
            <a:r>
              <a:rPr lang="en-US" altLang="zh-CN"/>
              <a:t>Internal user </a:t>
            </a:r>
            <a:r>
              <a:rPr lang="zh-CN" altLang="en-US"/>
              <a:t>example</a:t>
            </a:r>
            <a:r>
              <a:rPr lang="en-US" altLang="zh-CN"/>
              <a:t>,When user apply his collabroration,he just click apply for collabrotarion and choose he want join collaboration. When the </a:t>
            </a:r>
            <a:r>
              <a:rPr lang="en-US" altLang="zh-CN" b="1">
                <a:sym typeface="+mn-ea"/>
              </a:rPr>
              <a:t>collaborate </a:t>
            </a:r>
            <a:r>
              <a:rPr lang="en-US" altLang="zh-CN"/>
              <a:t>administrators accpect it ,you can use this group  resource and </a:t>
            </a:r>
            <a:r>
              <a:rPr lang="en-US" altLang="zh-CN" b="1">
                <a:sym typeface="+mn-ea"/>
              </a:rPr>
              <a:t>Can also have multiple cooperation group permissions at the same time.  As shown above,IThis account have BES3</a:t>
            </a:r>
            <a:r>
              <a:rPr lang="zh-CN" altLang="en-US" b="1">
                <a:sym typeface="+mn-ea"/>
              </a:rPr>
              <a:t>、</a:t>
            </a:r>
            <a:r>
              <a:rPr lang="en-US" altLang="zh-CN" b="1">
                <a:sym typeface="+mn-ea"/>
              </a:rPr>
              <a:t>HEPS and so on,you can apply collabroration at ant time.</a:t>
            </a:r>
            <a:endParaRPr lang="en-US" altLang="zh-CN" b="1">
              <a:sym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As you can see in this </a:t>
            </a:r>
            <a:r>
              <a:rPr lang="en-US" altLang="zh-CN"/>
              <a:t>VPN </a:t>
            </a:r>
            <a:r>
              <a:rPr lang="zh-CN" altLang="en-US"/>
              <a:t>example</a:t>
            </a:r>
            <a:r>
              <a:rPr lang="en-US" altLang="zh-CN"/>
              <a:t>,When IHEP user apply VPN.   ~when </a:t>
            </a:r>
            <a:r>
              <a:rPr lang="en-US" altLang="zh-CN" b="1">
                <a:sym typeface="+mn-ea"/>
              </a:rPr>
              <a:t>Guarantor accpect it,you can use vpn to connect experiment </a:t>
            </a:r>
            <a:r>
              <a:rPr lang="en-US" altLang="zh-CN">
                <a:sym typeface="+mn-ea"/>
              </a:rPr>
              <a:t>resource.</a:t>
            </a:r>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for </a:t>
            </a:r>
            <a:r>
              <a:rPr lang="en-US" altLang="zh-CN" b="1">
                <a:solidFill>
                  <a:srgbClr val="00B0F0"/>
                </a:solidFill>
                <a:sym typeface="+mn-ea"/>
              </a:rPr>
              <a:t>Exception Detection  we will use deep learing algorithm to detect expection</a:t>
            </a:r>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As you can see in this </a:t>
            </a:r>
            <a:r>
              <a:rPr lang="en-US" altLang="zh-CN"/>
              <a:t>VPN </a:t>
            </a:r>
            <a:r>
              <a:rPr lang="zh-CN" altLang="en-US"/>
              <a:t>example</a:t>
            </a:r>
            <a:r>
              <a:rPr lang="en-US" altLang="zh-CN"/>
              <a:t>,When IHEP user apply VPN.   ~when </a:t>
            </a:r>
            <a:r>
              <a:rPr lang="en-US" altLang="zh-CN" b="1">
                <a:sym typeface="+mn-ea"/>
              </a:rPr>
              <a:t>Guarantor accpect it,you can use vpn to connect experiment </a:t>
            </a:r>
            <a:r>
              <a:rPr lang="en-US" altLang="zh-CN">
                <a:sym typeface="+mn-ea"/>
              </a:rPr>
              <a:t>resource.</a:t>
            </a:r>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The entire system use a standard interface design</a:t>
            </a:r>
            <a:r>
              <a:rPr lang="en-US" altLang="zh-CN"/>
              <a:t>,From the database to the application, all calls are made using interfaces.It will~~~~</a:t>
            </a:r>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This report mainly covers four aspects</a:t>
            </a:r>
            <a:r>
              <a:rPr lang="en-US" altLang="zh-CN"/>
              <a:t>.</a:t>
            </a:r>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August 2023</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my report outline is .</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    The Institute of High Energy Physics (IHEP) is China’s biggest laboratory for the study of particle physics. As well as theoretical and experimental research into particle and astroparticle physics, we have a broad range of research in related fields such as accelerator technologies and nuclear analysis techniques. The Institute also provides beam facilities for researchers in other fields of study.  Now ~~~~~~~          </a:t>
            </a:r>
            <a:r>
              <a:rPr lang="en-US" altLang="zh-CN">
                <a:sym typeface="+mn-ea"/>
              </a:rPr>
              <a:t>exceed 15.</a:t>
            </a:r>
            <a:r>
              <a:rPr lang="en-US" altLang="zh-CN"/>
              <a:t>PB level of data are produced every year.Therefore, the security of personnel information and data is particularly important.</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indent="0" fontAlgn="auto">
              <a:lnSpc>
                <a:spcPct val="150000"/>
              </a:lnSpc>
            </a:pPr>
            <a:r>
              <a:rPr lang="en-US" altLang="zh-CN"/>
              <a:t>As you can see from these page,This is IHEP sso platform framework,It is divided three layers,data \</a:t>
            </a:r>
            <a:r>
              <a:rPr lang="en-US" altLang="zh-CN" b="1">
                <a:solidFill>
                  <a:schemeClr val="bg1"/>
                </a:solidFill>
                <a:sym typeface="+mn-ea"/>
              </a:rPr>
              <a:t>Authentication and application.</a:t>
            </a:r>
            <a:r>
              <a:rPr lang="en-US" altLang="zh-CN">
                <a:sym typeface="+mn-ea"/>
              </a:rPr>
              <a:t> At the data layer we have localdb(mysql) to IHEP user accounts informations,CCS to use storage computing cluster user accounts informations and mysql synchronization user informations to LDAP database. At the Authrntication layer,we support We support multiple authentication protocols there are  kerberos5 </a:t>
            </a:r>
            <a:r>
              <a:rPr lang="zh-CN" altLang="en-US">
                <a:sym typeface="+mn-ea"/>
              </a:rPr>
              <a:t>、</a:t>
            </a:r>
            <a:r>
              <a:rPr lang="en-US" altLang="zh-CN">
                <a:sym typeface="+mn-ea"/>
              </a:rPr>
              <a:t>Oauth2 and Shibboleth.They all play an important role in this system.Finally the application layer,We not only have our own developed application systems, but also support the access of each experimental group's own systems.We also have access to the Authentication federation,CARSI(CERNET Authentication and Resource Sharing Infrastructure) and Edugain.Facilitate experimental cooperation. </a:t>
            </a:r>
            <a:r>
              <a:rPr lang="en-US" altLang="zh-CN" b="1">
                <a:sym typeface="+mn-ea"/>
              </a:rPr>
              <a:t> n</a:t>
            </a:r>
            <a:r>
              <a:rPr lang="en-US" altLang="zh-CN" b="1">
                <a:sym typeface="+mn-ea"/>
              </a:rPr>
              <a:t>ow  the cirrent status</a:t>
            </a:r>
            <a:r>
              <a:rPr lang="en-US" altLang="zh-CN">
                <a:sym typeface="+mn-ea"/>
              </a:rPr>
              <a:t> is  </a:t>
            </a:r>
            <a:r>
              <a:rPr lang="en-US" altLang="zh-CN" dirty="0">
                <a:sym typeface="+mn-ea"/>
              </a:rPr>
              <a:t>Support OAuth2</a:t>
            </a:r>
            <a:r>
              <a:rPr lang="zh-CN" altLang="en-US" dirty="0">
                <a:sym typeface="+mn-ea"/>
              </a:rPr>
              <a:t>、</a:t>
            </a:r>
            <a:r>
              <a:rPr lang="en-US" altLang="zh-CN" dirty="0">
                <a:sym typeface="+mn-ea"/>
              </a:rPr>
              <a:t>LDAP and Shibboleth applications :260~</a:t>
            </a:r>
            <a:r>
              <a:rPr lang="en-US" altLang="zh-CN">
                <a:sym typeface="+mn-ea"/>
              </a:rPr>
              <a:t>                         </a:t>
            </a:r>
            <a:r>
              <a:rPr lang="en-US" altLang="zh-CN" b="1">
                <a:sym typeface="+mn-ea"/>
              </a:rPr>
              <a:t>greater than</a:t>
            </a:r>
            <a:r>
              <a:rPr lang="en-US" altLang="zh-CN">
                <a:sym typeface="+mn-ea"/>
              </a:rPr>
              <a:t>~~~~~</a:t>
            </a:r>
            <a:endParaRPr lang="en-US" altLang="zh-CN">
              <a:sym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IHEP also have many challenges.</a:t>
            </a:r>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so We will achieve these goals </a:t>
            </a:r>
            <a:r>
              <a:rPr lang="zh-CN" altLang="en-US"/>
              <a:t>读题目</a:t>
            </a:r>
            <a:r>
              <a:rPr lang="en-US" altLang="zh-CN"/>
              <a:t>  make </a:t>
            </a:r>
            <a:r>
              <a:rPr lang="zh-CN" altLang="en-US">
                <a:sym typeface="+mn-ea"/>
              </a:rPr>
              <a:t>scientists</a:t>
            </a:r>
            <a:r>
              <a:rPr lang="en-US" altLang="zh-CN">
                <a:sym typeface="+mn-ea"/>
              </a:rPr>
              <a:t> can </a:t>
            </a:r>
            <a:r>
              <a:rPr lang="en-US" altLang="zh-CN"/>
              <a:t> </a:t>
            </a:r>
            <a:r>
              <a:rPr lang="en-US" altLang="zh-CN" dirty="0">
                <a:sym typeface="+mn-ea"/>
              </a:rPr>
              <a:t>Interworking between different sites   </a:t>
            </a:r>
            <a:r>
              <a:rPr lang="en-US" altLang="zh-CN"/>
              <a:t> ~~~~~~~~~~~~~~~~~</a:t>
            </a:r>
            <a:r>
              <a:rPr lang="zh-CN" altLang="en-US"/>
              <a:t>We do our best to facilitate scientists</a:t>
            </a:r>
            <a:r>
              <a:rPr lang="en-US" altLang="zh-CN"/>
              <a:t>.</a:t>
            </a:r>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a:t>Take HEPS as an example,Besa on IHEP framework,We designed and implemented HEPS framework.Look at the green part,this is  update function .We have integrated user information from four campuses , build a </a:t>
            </a:r>
            <a:r>
              <a:rPr lang="en-US" altLang="zh-CN">
                <a:sym typeface="+mn-ea"/>
              </a:rPr>
              <a:t>Internal authentication</a:t>
            </a:r>
            <a:r>
              <a:rPr lang="en-US" altLang="zh-CN" b="1">
                <a:sym typeface="+mn-ea"/>
              </a:rPr>
              <a:t> </a:t>
            </a:r>
            <a:r>
              <a:rPr lang="en-US" altLang="zh-CN">
                <a:sym typeface="+mn-ea"/>
              </a:rPr>
              <a:t>Alliance.Realize accessible login for all users.HEPS also use mysql and ldap database to stroge user information.Also support kerberos5 </a:t>
            </a:r>
            <a:r>
              <a:rPr lang="zh-CN" altLang="en-US">
                <a:sym typeface="+mn-ea"/>
              </a:rPr>
              <a:t>、</a:t>
            </a:r>
            <a:r>
              <a:rPr lang="en-US" altLang="zh-CN">
                <a:sym typeface="+mn-ea"/>
              </a:rPr>
              <a:t>Oauth2 and shibboleth protocols .Here, we have added a new detection layer,Collect login information, network request information, and system logs  . We will use Deep learning algorithm to automatically detect exception.The exception Will be divided into three types include alert </a:t>
            </a:r>
            <a:r>
              <a:rPr lang="zh-CN" altLang="en-US">
                <a:sym typeface="+mn-ea"/>
              </a:rPr>
              <a:t>、</a:t>
            </a:r>
            <a:r>
              <a:rPr lang="en-US" altLang="zh-CN">
                <a:sym typeface="+mn-ea"/>
              </a:rPr>
              <a:t>lock and logout.Different types correspond to different solution processes,Can unlock accounts that have been locked.It will also support our own developed application systems and  each experimental group's own application systems and unitid CARSI and EduGain. Ti will fir our needs.</a:t>
            </a:r>
            <a:endParaRPr lang="en-US" altLang="zh-CN">
              <a:sym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This is UASF function diagram,As we can see ,If Scientists visit experimental resources outside the campus,he connect Campus net need use VPN.Exception Detection will collect Computing cluster</a:t>
            </a:r>
            <a:r>
              <a:rPr lang="zh-CN" altLang="en-US"/>
              <a:t>、</a:t>
            </a:r>
            <a:r>
              <a:rPr lang="en-US" altLang="zh-CN"/>
              <a:t>Applications</a:t>
            </a:r>
            <a:endParaRPr lang="en-US" altLang="zh-CN"/>
          </a:p>
          <a:p>
            <a:r>
              <a:rPr lang="en-US" altLang="zh-CN"/>
              <a:t>(develpment or experment Group’s) and Experment resource all login infeomations,it will use deep learning arithmetic to handle,If have any exceptions,It will automatically categorize the alarm.</a:t>
            </a:r>
            <a:r>
              <a:rPr lang="en-US" altLang="zh-CN" b="1">
                <a:sym typeface="+mn-ea"/>
              </a:rPr>
              <a:t>Authentication Function</a:t>
            </a:r>
            <a:endParaRPr lang="en-US" altLang="zh-CN" b="1"/>
          </a:p>
          <a:p>
            <a:pPr marL="0" lvl="1"/>
            <a:r>
              <a:rPr lang="en-US" altLang="zh-CN"/>
              <a:t> will authenticating login request by user informations.The user informations </a:t>
            </a:r>
            <a:r>
              <a:rPr lang="en-US" altLang="zh-CN">
                <a:sym typeface="+mn-ea"/>
              </a:rPr>
              <a:t>Collect personnel information of the four site.This system will provide a safe and reliable way When a scientist wants to visit experment resource or application .</a:t>
            </a:r>
            <a:endParaRPr lang="en-US" altLang="zh-CN">
              <a:sym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This is what I said above</a:t>
            </a:r>
            <a:r>
              <a:rPr lang="en-US" altLang="zh-CN"/>
              <a:t>.               ~~~Realize the experimental needs of scientists in different campus</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E3C3655-1EA8-49F4-A088-41640B31DB8B}" type="datetime1">
              <a:rPr lang="en-US" altLang="zh-CN" smtClean="0"/>
            </a:fld>
            <a:endParaRPr lang="zh-CN" altLang="en-US"/>
          </a:p>
        </p:txBody>
      </p:sp>
      <p:sp>
        <p:nvSpPr>
          <p:cNvPr id="5" name="页脚占位符 4"/>
          <p:cNvSpPr>
            <a:spLocks noGrp="1"/>
          </p:cNvSpPr>
          <p:nvPr>
            <p:ph type="ftr" sz="quarter" idx="11"/>
          </p:nvPr>
        </p:nvSpPr>
        <p:spPr/>
        <p:txBody>
          <a:bodyPr/>
          <a:lstStyle>
            <a:lvl1pPr>
              <a:defRPr/>
            </a:lvl1pPr>
          </a:lstStyle>
          <a:p>
            <a:r>
              <a:rPr lang="en-US" altLang="zh-CN" dirty="0"/>
              <a:t>ISGC2022</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pic>
        <p:nvPicPr>
          <p:cNvPr id="10" name="图片 1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72488" y="-4763"/>
            <a:ext cx="3719512" cy="8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F160E5B-BE66-4172-8861-217B2ADBC45A}" type="datetime1">
              <a:rPr lang="en-US" altLang="zh-CN" smtClean="0"/>
            </a:fld>
            <a:endParaRPr lang="zh-CN" altLang="en-US"/>
          </a:p>
        </p:txBody>
      </p:sp>
      <p:sp>
        <p:nvSpPr>
          <p:cNvPr id="5" name="页脚占位符 4"/>
          <p:cNvSpPr>
            <a:spLocks noGrp="1"/>
          </p:cNvSpPr>
          <p:nvPr>
            <p:ph type="ftr" sz="quarter" idx="11"/>
          </p:nvPr>
        </p:nvSpPr>
        <p:spPr/>
        <p:txBody>
          <a:bodyPr/>
          <a:lstStyle/>
          <a:p>
            <a:r>
              <a:rPr lang="en-US" altLang="zh-CN"/>
              <a:t>The Second LHAASO Collaboration Meeting</a:t>
            </a:r>
            <a:endParaRPr lang="zh-CN" altLang="en-US"/>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AEBA7E1-22E1-41C5-86A1-53E465495F2A}" type="datetime1">
              <a:rPr lang="en-US" altLang="zh-CN" smtClean="0"/>
            </a:fld>
            <a:endParaRPr lang="zh-CN" altLang="en-US"/>
          </a:p>
        </p:txBody>
      </p:sp>
      <p:sp>
        <p:nvSpPr>
          <p:cNvPr id="5" name="页脚占位符 4"/>
          <p:cNvSpPr>
            <a:spLocks noGrp="1"/>
          </p:cNvSpPr>
          <p:nvPr>
            <p:ph type="ftr" sz="quarter" idx="11"/>
          </p:nvPr>
        </p:nvSpPr>
        <p:spPr/>
        <p:txBody>
          <a:bodyPr/>
          <a:lstStyle/>
          <a:p>
            <a:r>
              <a:rPr lang="en-US" altLang="zh-CN"/>
              <a:t>The Second LHAASO Collaboration Meeting</a:t>
            </a:r>
            <a:endParaRPr lang="zh-CN" altLang="en-US"/>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E3C3655-1EA8-49F4-A088-41640B31DB8B}" type="datetime1">
              <a:rPr lang="en-US" altLang="zh-CN" smtClean="0"/>
            </a:fld>
            <a:endParaRPr lang="zh-CN" altLang="en-US"/>
          </a:p>
        </p:txBody>
      </p:sp>
      <p:sp>
        <p:nvSpPr>
          <p:cNvPr id="5" name="页脚占位符 4"/>
          <p:cNvSpPr>
            <a:spLocks noGrp="1"/>
          </p:cNvSpPr>
          <p:nvPr>
            <p:ph type="ftr" sz="quarter" idx="11"/>
          </p:nvPr>
        </p:nvSpPr>
        <p:spPr/>
        <p:txBody>
          <a:bodyPr/>
          <a:lstStyle>
            <a:lvl1pPr>
              <a:defRPr/>
            </a:lvl1pPr>
          </a:lstStyle>
          <a:p>
            <a:r>
              <a:rPr lang="en-US" altLang="zh-CN" dirty="0"/>
              <a:t>ISGC2022</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pic>
        <p:nvPicPr>
          <p:cNvPr id="10" name="图片 1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72488" y="-4763"/>
            <a:ext cx="3719512" cy="8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421941" y="102589"/>
            <a:ext cx="8399635" cy="833499"/>
          </a:xfrm>
        </p:spPr>
        <p:txBody>
          <a:bodyPr/>
          <a:lstStyle>
            <a:lvl1pPr>
              <a:defRPr>
                <a:solidFill>
                  <a:srgbClr val="0070C0"/>
                </a:solidFill>
              </a:defRPr>
            </a:lvl1pPr>
          </a:lstStyle>
          <a:p>
            <a:r>
              <a:rPr lang="zh-CN" altLang="en-US" dirty="0"/>
              <a:t>单击此处编辑母版标题样式</a:t>
            </a:r>
            <a:endParaRPr lang="zh-CN" altLang="en-US" dirty="0"/>
          </a:p>
        </p:txBody>
      </p:sp>
      <p:sp>
        <p:nvSpPr>
          <p:cNvPr id="3" name="内容占位符 2"/>
          <p:cNvSpPr>
            <a:spLocks noGrp="1"/>
          </p:cNvSpPr>
          <p:nvPr>
            <p:ph idx="1" hasCustomPrompt="1"/>
          </p:nvPr>
        </p:nvSpPr>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8DEA0C2A-2D54-44BF-B657-47970E2CE7C7}" type="datetime1">
              <a:rPr lang="en-US" altLang="zh-CN" smtClean="0"/>
            </a:fld>
            <a:endParaRPr lang="zh-CN" altLang="en-US"/>
          </a:p>
        </p:txBody>
      </p:sp>
      <p:sp>
        <p:nvSpPr>
          <p:cNvPr id="5" name="页脚占位符 4"/>
          <p:cNvSpPr>
            <a:spLocks noGrp="1"/>
          </p:cNvSpPr>
          <p:nvPr>
            <p:ph type="ftr" sz="quarter" idx="11"/>
          </p:nvPr>
        </p:nvSpPr>
        <p:spPr/>
        <p:txBody>
          <a:bodyPr/>
          <a:lstStyle>
            <a:lvl1pPr>
              <a:defRPr/>
            </a:lvl1pPr>
          </a:lstStyle>
          <a:p>
            <a:r>
              <a:rPr lang="en-US" altLang="zh-CN" dirty="0"/>
              <a:t>ISGC2022</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pic>
        <p:nvPicPr>
          <p:cNvPr id="13" name="图片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6349" y="63818"/>
            <a:ext cx="1622753" cy="807941"/>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968842C2-1352-4477-8CDC-00E952B0FF77}" type="datetime1">
              <a:rPr lang="en-US" altLang="zh-CN" smtClean="0"/>
            </a:fld>
            <a:endParaRPr lang="zh-CN" altLang="en-US"/>
          </a:p>
        </p:txBody>
      </p:sp>
      <p:sp>
        <p:nvSpPr>
          <p:cNvPr id="5" name="页脚占位符 4"/>
          <p:cNvSpPr>
            <a:spLocks noGrp="1"/>
          </p:cNvSpPr>
          <p:nvPr>
            <p:ph type="ftr" sz="quarter" idx="11"/>
          </p:nvPr>
        </p:nvSpPr>
        <p:spPr/>
        <p:txBody>
          <a:bodyPr/>
          <a:lstStyle>
            <a:lvl1pPr>
              <a:defRPr/>
            </a:lvl1pPr>
          </a:lstStyle>
          <a:p>
            <a:r>
              <a:rPr lang="zh-CN" altLang="en-US"/>
              <a:t>中国科学数据大会</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ED0D33F8-C747-462C-A111-8F6D0B1350B3}" type="datetime1">
              <a:rPr lang="en-US" altLang="zh-CN" smtClean="0"/>
            </a:fld>
            <a:endParaRPr lang="zh-CN" altLang="en-US"/>
          </a:p>
        </p:txBody>
      </p:sp>
      <p:sp>
        <p:nvSpPr>
          <p:cNvPr id="6" name="页脚占位符 5"/>
          <p:cNvSpPr>
            <a:spLocks noGrp="1"/>
          </p:cNvSpPr>
          <p:nvPr>
            <p:ph type="ftr" sz="quarter" idx="11"/>
          </p:nvPr>
        </p:nvSpPr>
        <p:spPr/>
        <p:txBody>
          <a:bodyPr/>
          <a:lstStyle>
            <a:lvl1pPr>
              <a:defRPr/>
            </a:lvl1pPr>
          </a:lstStyle>
          <a:p>
            <a:r>
              <a:rPr lang="en-US" altLang="zh-CN" dirty="0"/>
              <a:t>ISGC2022</a:t>
            </a:r>
            <a:endParaRPr lang="en-US" altLang="zh-CN" dirty="0"/>
          </a:p>
        </p:txBody>
      </p:sp>
      <p:sp>
        <p:nvSpPr>
          <p:cNvPr id="7" name="灯片编号占位符 6"/>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FB1BFEC-D10E-41A1-B458-814FB95296E8}" type="datetime1">
              <a:rPr lang="en-US" altLang="zh-CN" smtClean="0"/>
            </a:fld>
            <a:endParaRPr lang="zh-CN" altLang="en-US"/>
          </a:p>
        </p:txBody>
      </p:sp>
      <p:sp>
        <p:nvSpPr>
          <p:cNvPr id="8" name="页脚占位符 7"/>
          <p:cNvSpPr>
            <a:spLocks noGrp="1"/>
          </p:cNvSpPr>
          <p:nvPr>
            <p:ph type="ftr" sz="quarter" idx="11"/>
          </p:nvPr>
        </p:nvSpPr>
        <p:spPr/>
        <p:txBody>
          <a:bodyPr/>
          <a:lstStyle/>
          <a:p>
            <a:r>
              <a:rPr lang="en-US" altLang="zh-CN" dirty="0"/>
              <a:t>ISGC2022</a:t>
            </a:r>
            <a:endParaRPr lang="zh-CN" altLang="en-US" dirty="0"/>
          </a:p>
        </p:txBody>
      </p:sp>
      <p:sp>
        <p:nvSpPr>
          <p:cNvPr id="9" name="灯片编号占位符 8"/>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0C45944-4C22-4D87-ABD0-9B80F7789E4E}" type="datetime1">
              <a:rPr lang="en-US" altLang="zh-CN" smtClean="0"/>
            </a:fld>
            <a:endParaRPr lang="zh-CN" altLang="en-US"/>
          </a:p>
        </p:txBody>
      </p:sp>
      <p:sp>
        <p:nvSpPr>
          <p:cNvPr id="4" name="页脚占位符 3"/>
          <p:cNvSpPr>
            <a:spLocks noGrp="1"/>
          </p:cNvSpPr>
          <p:nvPr>
            <p:ph type="ftr" sz="quarter" idx="11"/>
          </p:nvPr>
        </p:nvSpPr>
        <p:spPr/>
        <p:txBody>
          <a:bodyPr/>
          <a:lstStyle/>
          <a:p>
            <a:r>
              <a:rPr lang="en-US" altLang="zh-CN"/>
              <a:t>The Second LHAASO Collaboration Meeting</a:t>
            </a:r>
            <a:endParaRPr lang="zh-CN" altLang="en-US"/>
          </a:p>
        </p:txBody>
      </p:sp>
      <p:sp>
        <p:nvSpPr>
          <p:cNvPr id="5" name="灯片编号占位符 4"/>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908BDDE-E6C2-4815-9EF2-21CC4D6D03E4}" type="datetime1">
              <a:rPr lang="en-US" altLang="zh-CN" smtClean="0"/>
            </a:fld>
            <a:endParaRPr lang="zh-CN" altLang="en-US"/>
          </a:p>
        </p:txBody>
      </p:sp>
      <p:sp>
        <p:nvSpPr>
          <p:cNvPr id="3" name="页脚占位符 2"/>
          <p:cNvSpPr>
            <a:spLocks noGrp="1"/>
          </p:cNvSpPr>
          <p:nvPr>
            <p:ph type="ftr" sz="quarter" idx="11"/>
          </p:nvPr>
        </p:nvSpPr>
        <p:spPr/>
        <p:txBody>
          <a:bodyPr/>
          <a:lstStyle/>
          <a:p>
            <a:r>
              <a:rPr lang="en-US" altLang="zh-CN"/>
              <a:t>The Second LHAASO Collaboration Meeting</a:t>
            </a:r>
            <a:endParaRPr lang="zh-CN" altLang="en-US"/>
          </a:p>
        </p:txBody>
      </p:sp>
      <p:sp>
        <p:nvSpPr>
          <p:cNvPr id="4" name="灯片编号占位符 3"/>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D80090F0-608E-492A-B183-85C9A8800F68}" type="datetime1">
              <a:rPr lang="en-US" altLang="zh-CN" smtClean="0"/>
            </a:fld>
            <a:endParaRPr lang="zh-CN" altLang="en-US"/>
          </a:p>
        </p:txBody>
      </p:sp>
      <p:sp>
        <p:nvSpPr>
          <p:cNvPr id="6" name="页脚占位符 5"/>
          <p:cNvSpPr>
            <a:spLocks noGrp="1"/>
          </p:cNvSpPr>
          <p:nvPr>
            <p:ph type="ftr" sz="quarter" idx="11"/>
          </p:nvPr>
        </p:nvSpPr>
        <p:spPr/>
        <p:txBody>
          <a:bodyPr/>
          <a:lstStyle/>
          <a:p>
            <a:r>
              <a:rPr lang="en-US" altLang="zh-CN"/>
              <a:t>The Second LHAASO Collaboration Meeting</a:t>
            </a:r>
            <a:endParaRPr lang="zh-CN" altLang="en-US"/>
          </a:p>
        </p:txBody>
      </p:sp>
      <p:sp>
        <p:nvSpPr>
          <p:cNvPr id="7" name="灯片编号占位符 6"/>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421941" y="102589"/>
            <a:ext cx="8399635" cy="833499"/>
          </a:xfrm>
        </p:spPr>
        <p:txBody>
          <a:bodyPr/>
          <a:lstStyle>
            <a:lvl1pPr>
              <a:defRPr>
                <a:solidFill>
                  <a:srgbClr val="0070C0"/>
                </a:solidFill>
              </a:defRPr>
            </a:lvl1pPr>
          </a:lstStyle>
          <a:p>
            <a:r>
              <a:rPr lang="zh-CN" altLang="en-US" dirty="0"/>
              <a:t>单击此处编辑母版标题样式</a:t>
            </a:r>
            <a:endParaRPr lang="zh-CN" altLang="en-US" dirty="0"/>
          </a:p>
        </p:txBody>
      </p:sp>
      <p:sp>
        <p:nvSpPr>
          <p:cNvPr id="3" name="内容占位符 2"/>
          <p:cNvSpPr>
            <a:spLocks noGrp="1"/>
          </p:cNvSpPr>
          <p:nvPr>
            <p:ph idx="1" hasCustomPrompt="1"/>
          </p:nvPr>
        </p:nvSpPr>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8DEA0C2A-2D54-44BF-B657-47970E2CE7C7}" type="datetime1">
              <a:rPr lang="en-US" altLang="zh-CN" smtClean="0"/>
            </a:fld>
            <a:endParaRPr lang="zh-CN" altLang="en-US"/>
          </a:p>
        </p:txBody>
      </p:sp>
      <p:sp>
        <p:nvSpPr>
          <p:cNvPr id="5" name="页脚占位符 4"/>
          <p:cNvSpPr>
            <a:spLocks noGrp="1"/>
          </p:cNvSpPr>
          <p:nvPr>
            <p:ph type="ftr" sz="quarter" idx="11"/>
          </p:nvPr>
        </p:nvSpPr>
        <p:spPr/>
        <p:txBody>
          <a:bodyPr/>
          <a:lstStyle>
            <a:lvl1pPr>
              <a:defRPr/>
            </a:lvl1pPr>
          </a:lstStyle>
          <a:p>
            <a:r>
              <a:rPr lang="en-US" altLang="zh-CN" dirty="0"/>
              <a:t>ISGC2022</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pic>
        <p:nvPicPr>
          <p:cNvPr id="13" name="图片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86349" y="63818"/>
            <a:ext cx="1622753" cy="807941"/>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08135DC0-D22B-4A6D-B953-260F7CBC0679}" type="datetime1">
              <a:rPr lang="en-US" altLang="zh-CN" smtClean="0"/>
            </a:fld>
            <a:endParaRPr lang="zh-CN" altLang="en-US"/>
          </a:p>
        </p:txBody>
      </p:sp>
      <p:sp>
        <p:nvSpPr>
          <p:cNvPr id="6" name="页脚占位符 5"/>
          <p:cNvSpPr>
            <a:spLocks noGrp="1"/>
          </p:cNvSpPr>
          <p:nvPr>
            <p:ph type="ftr" sz="quarter" idx="11"/>
          </p:nvPr>
        </p:nvSpPr>
        <p:spPr/>
        <p:txBody>
          <a:bodyPr/>
          <a:lstStyle/>
          <a:p>
            <a:r>
              <a:rPr lang="en-US" altLang="zh-CN"/>
              <a:t>The Second LHAASO Collaboration Meeting</a:t>
            </a:r>
            <a:endParaRPr lang="zh-CN" altLang="en-US"/>
          </a:p>
        </p:txBody>
      </p:sp>
      <p:sp>
        <p:nvSpPr>
          <p:cNvPr id="7" name="灯片编号占位符 6"/>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F160E5B-BE66-4172-8861-217B2ADBC45A}" type="datetime1">
              <a:rPr lang="en-US" altLang="zh-CN" smtClean="0"/>
            </a:fld>
            <a:endParaRPr lang="zh-CN" altLang="en-US"/>
          </a:p>
        </p:txBody>
      </p:sp>
      <p:sp>
        <p:nvSpPr>
          <p:cNvPr id="5" name="页脚占位符 4"/>
          <p:cNvSpPr>
            <a:spLocks noGrp="1"/>
          </p:cNvSpPr>
          <p:nvPr>
            <p:ph type="ftr" sz="quarter" idx="11"/>
          </p:nvPr>
        </p:nvSpPr>
        <p:spPr/>
        <p:txBody>
          <a:bodyPr/>
          <a:lstStyle/>
          <a:p>
            <a:r>
              <a:rPr lang="en-US" altLang="zh-CN"/>
              <a:t>The Second LHAASO Collaboration Meeting</a:t>
            </a:r>
            <a:endParaRPr lang="zh-CN" altLang="en-US"/>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AEBA7E1-22E1-41C5-86A1-53E465495F2A}" type="datetime1">
              <a:rPr lang="en-US" altLang="zh-CN" smtClean="0"/>
            </a:fld>
            <a:endParaRPr lang="zh-CN" altLang="en-US"/>
          </a:p>
        </p:txBody>
      </p:sp>
      <p:sp>
        <p:nvSpPr>
          <p:cNvPr id="5" name="页脚占位符 4"/>
          <p:cNvSpPr>
            <a:spLocks noGrp="1"/>
          </p:cNvSpPr>
          <p:nvPr>
            <p:ph type="ftr" sz="quarter" idx="11"/>
          </p:nvPr>
        </p:nvSpPr>
        <p:spPr/>
        <p:txBody>
          <a:bodyPr/>
          <a:lstStyle/>
          <a:p>
            <a:r>
              <a:rPr lang="en-US" altLang="zh-CN"/>
              <a:t>The Second LHAASO Collaboration Meeting</a:t>
            </a:r>
            <a:endParaRPr lang="zh-CN" altLang="en-US"/>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968842C2-1352-4477-8CDC-00E952B0FF77}" type="datetime1">
              <a:rPr lang="en-US" altLang="zh-CN" smtClean="0"/>
            </a:fld>
            <a:endParaRPr lang="zh-CN" altLang="en-US"/>
          </a:p>
        </p:txBody>
      </p:sp>
      <p:sp>
        <p:nvSpPr>
          <p:cNvPr id="5" name="页脚占位符 4"/>
          <p:cNvSpPr>
            <a:spLocks noGrp="1"/>
          </p:cNvSpPr>
          <p:nvPr>
            <p:ph type="ftr" sz="quarter" idx="11"/>
          </p:nvPr>
        </p:nvSpPr>
        <p:spPr/>
        <p:txBody>
          <a:bodyPr/>
          <a:lstStyle>
            <a:lvl1pPr>
              <a:defRPr/>
            </a:lvl1pPr>
          </a:lstStyle>
          <a:p>
            <a:r>
              <a:rPr lang="zh-CN" altLang="en-US"/>
              <a:t>中国科学数据大会</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ED0D33F8-C747-462C-A111-8F6D0B1350B3}" type="datetime1">
              <a:rPr lang="en-US" altLang="zh-CN" smtClean="0"/>
            </a:fld>
            <a:endParaRPr lang="zh-CN" altLang="en-US"/>
          </a:p>
        </p:txBody>
      </p:sp>
      <p:sp>
        <p:nvSpPr>
          <p:cNvPr id="6" name="页脚占位符 5"/>
          <p:cNvSpPr>
            <a:spLocks noGrp="1"/>
          </p:cNvSpPr>
          <p:nvPr>
            <p:ph type="ftr" sz="quarter" idx="11"/>
          </p:nvPr>
        </p:nvSpPr>
        <p:spPr/>
        <p:txBody>
          <a:bodyPr/>
          <a:lstStyle>
            <a:lvl1pPr>
              <a:defRPr/>
            </a:lvl1pPr>
          </a:lstStyle>
          <a:p>
            <a:r>
              <a:rPr lang="en-US" altLang="zh-CN" dirty="0"/>
              <a:t>ISGC2022</a:t>
            </a:r>
            <a:endParaRPr lang="en-US" altLang="zh-CN" dirty="0"/>
          </a:p>
        </p:txBody>
      </p:sp>
      <p:sp>
        <p:nvSpPr>
          <p:cNvPr id="7" name="灯片编号占位符 6"/>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FB1BFEC-D10E-41A1-B458-814FB95296E8}" type="datetime1">
              <a:rPr lang="en-US" altLang="zh-CN" smtClean="0"/>
            </a:fld>
            <a:endParaRPr lang="zh-CN" altLang="en-US"/>
          </a:p>
        </p:txBody>
      </p:sp>
      <p:sp>
        <p:nvSpPr>
          <p:cNvPr id="8" name="页脚占位符 7"/>
          <p:cNvSpPr>
            <a:spLocks noGrp="1"/>
          </p:cNvSpPr>
          <p:nvPr>
            <p:ph type="ftr" sz="quarter" idx="11"/>
          </p:nvPr>
        </p:nvSpPr>
        <p:spPr/>
        <p:txBody>
          <a:bodyPr/>
          <a:lstStyle/>
          <a:p>
            <a:r>
              <a:rPr lang="en-US" altLang="zh-CN" dirty="0"/>
              <a:t>ISGC2022</a:t>
            </a:r>
            <a:endParaRPr lang="zh-CN" altLang="en-US" dirty="0"/>
          </a:p>
        </p:txBody>
      </p:sp>
      <p:sp>
        <p:nvSpPr>
          <p:cNvPr id="9" name="灯片编号占位符 8"/>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0C45944-4C22-4D87-ABD0-9B80F7789E4E}" type="datetime1">
              <a:rPr lang="en-US" altLang="zh-CN" smtClean="0"/>
            </a:fld>
            <a:endParaRPr lang="zh-CN" altLang="en-US"/>
          </a:p>
        </p:txBody>
      </p:sp>
      <p:sp>
        <p:nvSpPr>
          <p:cNvPr id="4" name="页脚占位符 3"/>
          <p:cNvSpPr>
            <a:spLocks noGrp="1"/>
          </p:cNvSpPr>
          <p:nvPr>
            <p:ph type="ftr" sz="quarter" idx="11"/>
          </p:nvPr>
        </p:nvSpPr>
        <p:spPr/>
        <p:txBody>
          <a:bodyPr/>
          <a:lstStyle/>
          <a:p>
            <a:r>
              <a:rPr lang="en-US" altLang="zh-CN"/>
              <a:t>The Second LHAASO Collaboration Meeting</a:t>
            </a:r>
            <a:endParaRPr lang="zh-CN" altLang="en-US"/>
          </a:p>
        </p:txBody>
      </p:sp>
      <p:sp>
        <p:nvSpPr>
          <p:cNvPr id="5" name="灯片编号占位符 4"/>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908BDDE-E6C2-4815-9EF2-21CC4D6D03E4}" type="datetime1">
              <a:rPr lang="en-US" altLang="zh-CN" smtClean="0"/>
            </a:fld>
            <a:endParaRPr lang="zh-CN" altLang="en-US"/>
          </a:p>
        </p:txBody>
      </p:sp>
      <p:sp>
        <p:nvSpPr>
          <p:cNvPr id="3" name="页脚占位符 2"/>
          <p:cNvSpPr>
            <a:spLocks noGrp="1"/>
          </p:cNvSpPr>
          <p:nvPr>
            <p:ph type="ftr" sz="quarter" idx="11"/>
          </p:nvPr>
        </p:nvSpPr>
        <p:spPr/>
        <p:txBody>
          <a:bodyPr/>
          <a:lstStyle/>
          <a:p>
            <a:r>
              <a:rPr lang="en-US" altLang="zh-CN"/>
              <a:t>The Second LHAASO Collaboration Meeting</a:t>
            </a:r>
            <a:endParaRPr lang="zh-CN" altLang="en-US"/>
          </a:p>
        </p:txBody>
      </p:sp>
      <p:sp>
        <p:nvSpPr>
          <p:cNvPr id="4" name="灯片编号占位符 3"/>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D80090F0-608E-492A-B183-85C9A8800F68}" type="datetime1">
              <a:rPr lang="en-US" altLang="zh-CN" smtClean="0"/>
            </a:fld>
            <a:endParaRPr lang="zh-CN" altLang="en-US"/>
          </a:p>
        </p:txBody>
      </p:sp>
      <p:sp>
        <p:nvSpPr>
          <p:cNvPr id="6" name="页脚占位符 5"/>
          <p:cNvSpPr>
            <a:spLocks noGrp="1"/>
          </p:cNvSpPr>
          <p:nvPr>
            <p:ph type="ftr" sz="quarter" idx="11"/>
          </p:nvPr>
        </p:nvSpPr>
        <p:spPr/>
        <p:txBody>
          <a:bodyPr/>
          <a:lstStyle/>
          <a:p>
            <a:r>
              <a:rPr lang="en-US" altLang="zh-CN"/>
              <a:t>The Second LHAASO Collaboration Meeting</a:t>
            </a:r>
            <a:endParaRPr lang="zh-CN" altLang="en-US"/>
          </a:p>
        </p:txBody>
      </p:sp>
      <p:sp>
        <p:nvSpPr>
          <p:cNvPr id="7" name="灯片编号占位符 6"/>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08135DC0-D22B-4A6D-B953-260F7CBC0679}" type="datetime1">
              <a:rPr lang="en-US" altLang="zh-CN" smtClean="0"/>
            </a:fld>
            <a:endParaRPr lang="zh-CN" altLang="en-US"/>
          </a:p>
        </p:txBody>
      </p:sp>
      <p:sp>
        <p:nvSpPr>
          <p:cNvPr id="6" name="页脚占位符 5"/>
          <p:cNvSpPr>
            <a:spLocks noGrp="1"/>
          </p:cNvSpPr>
          <p:nvPr>
            <p:ph type="ftr" sz="quarter" idx="11"/>
          </p:nvPr>
        </p:nvSpPr>
        <p:spPr/>
        <p:txBody>
          <a:bodyPr/>
          <a:lstStyle/>
          <a:p>
            <a:r>
              <a:rPr lang="en-US" altLang="zh-CN"/>
              <a:t>The Second LHAASO Collaboration Meeting</a:t>
            </a:r>
            <a:endParaRPr lang="zh-CN" altLang="en-US"/>
          </a:p>
        </p:txBody>
      </p:sp>
      <p:sp>
        <p:nvSpPr>
          <p:cNvPr id="7" name="灯片编号占位符 6"/>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矩形 14"/>
          <p:cNvSpPr/>
          <p:nvPr userDrawn="1"/>
        </p:nvSpPr>
        <p:spPr>
          <a:xfrm>
            <a:off x="0" y="6433955"/>
            <a:ext cx="12192000" cy="42134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latin typeface="Calibri" panose="020F0502020204030204" pitchFamily="34" charset="0"/>
              <a:cs typeface="Calibri" panose="020F0502020204030204" pitchFamily="34" charset="0"/>
            </a:endParaRPr>
          </a:p>
        </p:txBody>
      </p:sp>
      <p:sp>
        <p:nvSpPr>
          <p:cNvPr id="2" name="标题占位符 1"/>
          <p:cNvSpPr>
            <a:spLocks noGrp="1"/>
          </p:cNvSpPr>
          <p:nvPr>
            <p:ph type="title"/>
          </p:nvPr>
        </p:nvSpPr>
        <p:spPr>
          <a:xfrm>
            <a:off x="1421942" y="30814"/>
            <a:ext cx="7340510" cy="88711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221187"/>
            <a:ext cx="10515600" cy="4955776"/>
          </a:xfrm>
          <a:prstGeom prst="rect">
            <a:avLst/>
          </a:prstGeom>
        </p:spPr>
        <p:txBody>
          <a:bodyPr vert="horz" lIns="91440" tIns="45720" rIns="91440" bIns="45720" rtlCol="0">
            <a:normAutofit/>
          </a:body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743087" y="646206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875A1-16D2-4B7F-9231-BEBD998986D6}" type="datetime1">
              <a:rPr lang="en-US" altLang="zh-CN" smtClean="0"/>
            </a:fld>
            <a:endParaRPr lang="zh-CN" altLang="en-US"/>
          </a:p>
        </p:txBody>
      </p:sp>
      <p:sp>
        <p:nvSpPr>
          <p:cNvPr id="5" name="页脚占位符 4"/>
          <p:cNvSpPr>
            <a:spLocks noGrp="1"/>
          </p:cNvSpPr>
          <p:nvPr>
            <p:ph type="ftr" sz="quarter" idx="3"/>
          </p:nvPr>
        </p:nvSpPr>
        <p:spPr>
          <a:xfrm>
            <a:off x="4229374" y="6462061"/>
            <a:ext cx="4114800" cy="365125"/>
          </a:xfrm>
          <a:prstGeom prst="rect">
            <a:avLst/>
          </a:prstGeom>
        </p:spPr>
        <p:txBody>
          <a:bodyPr vert="horz" lIns="91440" tIns="45720" rIns="91440" bIns="45720" rtlCol="0" anchor="ctr"/>
          <a:lstStyle>
            <a:lvl1pPr algn="ctr">
              <a:defRPr sz="1200" i="0">
                <a:solidFill>
                  <a:schemeClr val="tx1">
                    <a:tint val="75000"/>
                  </a:schemeClr>
                </a:solidFill>
              </a:defRPr>
            </a:lvl1pPr>
          </a:lstStyle>
          <a:p>
            <a:r>
              <a:rPr lang="en-US" altLang="zh-CN" dirty="0"/>
              <a:t>ISGC2022</a:t>
            </a:r>
            <a:endParaRPr lang="zh-CN" altLang="en-US" dirty="0"/>
          </a:p>
        </p:txBody>
      </p:sp>
      <p:sp>
        <p:nvSpPr>
          <p:cNvPr id="6" name="灯片编号占位符 5"/>
          <p:cNvSpPr>
            <a:spLocks noGrp="1"/>
          </p:cNvSpPr>
          <p:nvPr>
            <p:ph type="sldNum" sz="quarter" idx="4"/>
          </p:nvPr>
        </p:nvSpPr>
        <p:spPr>
          <a:xfrm>
            <a:off x="9402751" y="64620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2F480-0866-4C36-99B6-3656151950EC}" type="slidenum">
              <a:rPr lang="zh-CN" altLang="en-US" smtClean="0"/>
            </a:fld>
            <a:endParaRPr lang="zh-CN" altLang="en-US" dirty="0"/>
          </a:p>
        </p:txBody>
      </p:sp>
      <p:grpSp>
        <p:nvGrpSpPr>
          <p:cNvPr id="10" name="组合 9"/>
          <p:cNvGrpSpPr/>
          <p:nvPr userDrawn="1"/>
        </p:nvGrpSpPr>
        <p:grpSpPr>
          <a:xfrm>
            <a:off x="0" y="936321"/>
            <a:ext cx="12192000" cy="87076"/>
            <a:chOff x="0" y="821645"/>
            <a:chExt cx="9191194" cy="135018"/>
          </a:xfrm>
        </p:grpSpPr>
        <p:grpSp>
          <p:nvGrpSpPr>
            <p:cNvPr id="11" name="组合 10"/>
            <p:cNvGrpSpPr/>
            <p:nvPr/>
          </p:nvGrpSpPr>
          <p:grpSpPr>
            <a:xfrm>
              <a:off x="0" y="836712"/>
              <a:ext cx="9191194" cy="110437"/>
              <a:chOff x="0" y="836712"/>
              <a:chExt cx="9191194" cy="110437"/>
            </a:xfrm>
          </p:grpSpPr>
          <p:sp>
            <p:nvSpPr>
              <p:cNvPr id="13" name="矩形 12"/>
              <p:cNvSpPr/>
              <p:nvPr/>
            </p:nvSpPr>
            <p:spPr>
              <a:xfrm>
                <a:off x="922847" y="836712"/>
                <a:ext cx="8268347" cy="11043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0070C0"/>
                  </a:solidFill>
                </a:endParaRPr>
              </a:p>
            </p:txBody>
          </p:sp>
          <p:sp>
            <p:nvSpPr>
              <p:cNvPr id="14" name="矩形 13"/>
              <p:cNvSpPr/>
              <p:nvPr/>
            </p:nvSpPr>
            <p:spPr>
              <a:xfrm>
                <a:off x="0" y="836713"/>
                <a:ext cx="975360" cy="11043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0070C0"/>
                  </a:solidFill>
                </a:endParaRPr>
              </a:p>
            </p:txBody>
          </p:sp>
        </p:grpSp>
        <p:cxnSp>
          <p:nvCxnSpPr>
            <p:cNvPr id="12" name="直接连接符 11"/>
            <p:cNvCxnSpPr/>
            <p:nvPr/>
          </p:nvCxnSpPr>
          <p:spPr>
            <a:xfrm flipV="1">
              <a:off x="975360" y="821645"/>
              <a:ext cx="0" cy="13501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rgbClr val="0070C0"/>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矩形 14"/>
          <p:cNvSpPr/>
          <p:nvPr userDrawn="1"/>
        </p:nvSpPr>
        <p:spPr>
          <a:xfrm>
            <a:off x="0" y="6433955"/>
            <a:ext cx="12192000" cy="42134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latin typeface="Calibri" panose="020F0502020204030204" pitchFamily="34" charset="0"/>
              <a:cs typeface="Calibri" panose="020F0502020204030204" pitchFamily="34" charset="0"/>
            </a:endParaRPr>
          </a:p>
        </p:txBody>
      </p:sp>
      <p:sp>
        <p:nvSpPr>
          <p:cNvPr id="2" name="标题占位符 1"/>
          <p:cNvSpPr>
            <a:spLocks noGrp="1"/>
          </p:cNvSpPr>
          <p:nvPr>
            <p:ph type="title"/>
          </p:nvPr>
        </p:nvSpPr>
        <p:spPr>
          <a:xfrm>
            <a:off x="1421942" y="30814"/>
            <a:ext cx="7340510" cy="88711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221187"/>
            <a:ext cx="10515600" cy="4955776"/>
          </a:xfrm>
          <a:prstGeom prst="rect">
            <a:avLst/>
          </a:prstGeom>
        </p:spPr>
        <p:txBody>
          <a:bodyPr vert="horz" lIns="91440" tIns="45720" rIns="91440" bIns="45720" rtlCol="0">
            <a:normAutofit/>
          </a:body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743087" y="646206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875A1-16D2-4B7F-9231-BEBD998986D6}" type="datetime1">
              <a:rPr lang="en-US" altLang="zh-CN" smtClean="0"/>
            </a:fld>
            <a:endParaRPr lang="zh-CN" altLang="en-US"/>
          </a:p>
        </p:txBody>
      </p:sp>
      <p:sp>
        <p:nvSpPr>
          <p:cNvPr id="5" name="页脚占位符 4"/>
          <p:cNvSpPr>
            <a:spLocks noGrp="1"/>
          </p:cNvSpPr>
          <p:nvPr>
            <p:ph type="ftr" sz="quarter" idx="3"/>
          </p:nvPr>
        </p:nvSpPr>
        <p:spPr>
          <a:xfrm>
            <a:off x="4229374" y="6462061"/>
            <a:ext cx="4114800" cy="365125"/>
          </a:xfrm>
          <a:prstGeom prst="rect">
            <a:avLst/>
          </a:prstGeom>
        </p:spPr>
        <p:txBody>
          <a:bodyPr vert="horz" lIns="91440" tIns="45720" rIns="91440" bIns="45720" rtlCol="0" anchor="ctr"/>
          <a:lstStyle>
            <a:lvl1pPr algn="ctr">
              <a:defRPr sz="1200" i="0">
                <a:solidFill>
                  <a:schemeClr val="tx1">
                    <a:tint val="75000"/>
                  </a:schemeClr>
                </a:solidFill>
              </a:defRPr>
            </a:lvl1pPr>
          </a:lstStyle>
          <a:p>
            <a:r>
              <a:rPr lang="en-US" altLang="zh-CN" dirty="0"/>
              <a:t>ISGC2022</a:t>
            </a:r>
            <a:endParaRPr lang="zh-CN" altLang="en-US" dirty="0"/>
          </a:p>
        </p:txBody>
      </p:sp>
      <p:sp>
        <p:nvSpPr>
          <p:cNvPr id="6" name="灯片编号占位符 5"/>
          <p:cNvSpPr>
            <a:spLocks noGrp="1"/>
          </p:cNvSpPr>
          <p:nvPr>
            <p:ph type="sldNum" sz="quarter" idx="4"/>
          </p:nvPr>
        </p:nvSpPr>
        <p:spPr>
          <a:xfrm>
            <a:off x="9402751" y="64620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2F480-0866-4C36-99B6-3656151950EC}" type="slidenum">
              <a:rPr lang="zh-CN" altLang="en-US" smtClean="0"/>
            </a:fld>
            <a:endParaRPr lang="zh-CN" altLang="en-US" dirty="0"/>
          </a:p>
        </p:txBody>
      </p:sp>
      <p:grpSp>
        <p:nvGrpSpPr>
          <p:cNvPr id="10" name="组合 9"/>
          <p:cNvGrpSpPr/>
          <p:nvPr userDrawn="1"/>
        </p:nvGrpSpPr>
        <p:grpSpPr>
          <a:xfrm>
            <a:off x="0" y="936321"/>
            <a:ext cx="12192000" cy="87076"/>
            <a:chOff x="0" y="821645"/>
            <a:chExt cx="9191194" cy="135018"/>
          </a:xfrm>
        </p:grpSpPr>
        <p:grpSp>
          <p:nvGrpSpPr>
            <p:cNvPr id="11" name="组合 10"/>
            <p:cNvGrpSpPr/>
            <p:nvPr/>
          </p:nvGrpSpPr>
          <p:grpSpPr>
            <a:xfrm>
              <a:off x="0" y="836712"/>
              <a:ext cx="9191194" cy="110437"/>
              <a:chOff x="0" y="836712"/>
              <a:chExt cx="9191194" cy="110437"/>
            </a:xfrm>
          </p:grpSpPr>
          <p:sp>
            <p:nvSpPr>
              <p:cNvPr id="13" name="矩形 12"/>
              <p:cNvSpPr/>
              <p:nvPr/>
            </p:nvSpPr>
            <p:spPr>
              <a:xfrm>
                <a:off x="922847" y="836712"/>
                <a:ext cx="8268347" cy="11043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0070C0"/>
                  </a:solidFill>
                </a:endParaRPr>
              </a:p>
            </p:txBody>
          </p:sp>
          <p:sp>
            <p:nvSpPr>
              <p:cNvPr id="14" name="矩形 13"/>
              <p:cNvSpPr/>
              <p:nvPr/>
            </p:nvSpPr>
            <p:spPr>
              <a:xfrm>
                <a:off x="0" y="836713"/>
                <a:ext cx="975360" cy="11043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0070C0"/>
                  </a:solidFill>
                </a:endParaRPr>
              </a:p>
            </p:txBody>
          </p:sp>
        </p:grpSp>
        <p:cxnSp>
          <p:nvCxnSpPr>
            <p:cNvPr id="12" name="直接连接符 11"/>
            <p:cNvCxnSpPr/>
            <p:nvPr/>
          </p:nvCxnSpPr>
          <p:spPr>
            <a:xfrm flipV="1">
              <a:off x="975360" y="821645"/>
              <a:ext cx="0" cy="13501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rgbClr val="0070C0"/>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2.xml"/><Relationship Id="rId3" Type="http://schemas.openxmlformats.org/officeDocument/2006/relationships/image" Target="../media/image9.png"/><Relationship Id="rId2" Type="http://schemas.openxmlformats.org/officeDocument/2006/relationships/tags" Target="../tags/tag117.xml"/><Relationship Id="rId1" Type="http://schemas.openxmlformats.org/officeDocument/2006/relationships/tags" Target="../tags/tag116.xml"/></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120.xml"/><Relationship Id="rId3" Type="http://schemas.openxmlformats.org/officeDocument/2006/relationships/image" Target="../media/image10.png"/><Relationship Id="rId2" Type="http://schemas.openxmlformats.org/officeDocument/2006/relationships/tags" Target="../tags/tag119.xml"/><Relationship Id="rId1" Type="http://schemas.openxmlformats.org/officeDocument/2006/relationships/tags" Target="../tags/tag118.xml"/></Relationships>
</file>

<file path=ppt/slides/_rels/slide12.xml.rels><?xml version="1.0" encoding="UTF-8" standalone="yes"?>
<Relationships xmlns="http://schemas.openxmlformats.org/package/2006/relationships"><Relationship Id="rId9" Type="http://schemas.openxmlformats.org/officeDocument/2006/relationships/tags" Target="../tags/tag126.xml"/><Relationship Id="rId8" Type="http://schemas.openxmlformats.org/officeDocument/2006/relationships/tags" Target="../tags/tag125.xml"/><Relationship Id="rId7" Type="http://schemas.openxmlformats.org/officeDocument/2006/relationships/image" Target="../media/image13.png"/><Relationship Id="rId6" Type="http://schemas.openxmlformats.org/officeDocument/2006/relationships/tags" Target="../tags/tag124.xml"/><Relationship Id="rId5" Type="http://schemas.openxmlformats.org/officeDocument/2006/relationships/image" Target="../media/image12.png"/><Relationship Id="rId4" Type="http://schemas.openxmlformats.org/officeDocument/2006/relationships/tags" Target="../tags/tag123.xml"/><Relationship Id="rId3" Type="http://schemas.openxmlformats.org/officeDocument/2006/relationships/image" Target="../media/image11.png"/><Relationship Id="rId2" Type="http://schemas.openxmlformats.org/officeDocument/2006/relationships/tags" Target="../tags/tag122.xml"/><Relationship Id="rId12" Type="http://schemas.openxmlformats.org/officeDocument/2006/relationships/notesSlide" Target="../notesSlides/notesSlide12.xml"/><Relationship Id="rId11" Type="http://schemas.openxmlformats.org/officeDocument/2006/relationships/slideLayout" Target="../slideLayouts/slideLayout2.xml"/><Relationship Id="rId10" Type="http://schemas.openxmlformats.org/officeDocument/2006/relationships/tags" Target="../tags/tag127.xml"/><Relationship Id="rId1" Type="http://schemas.openxmlformats.org/officeDocument/2006/relationships/tags" Target="../tags/tag121.xml"/></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130.xml"/><Relationship Id="rId3" Type="http://schemas.openxmlformats.org/officeDocument/2006/relationships/tags" Target="../tags/tag129.xml"/><Relationship Id="rId2" Type="http://schemas.openxmlformats.org/officeDocument/2006/relationships/image" Target="../media/image14.png"/><Relationship Id="rId1" Type="http://schemas.openxmlformats.org/officeDocument/2006/relationships/tags" Target="../tags/tag128.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2.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image" Target="../media/image15.png"/><Relationship Id="rId1" Type="http://schemas.openxmlformats.org/officeDocument/2006/relationships/tags" Target="../tags/tag131.xml"/></Relationships>
</file>

<file path=ppt/slides/_rels/slide15.xml.rels><?xml version="1.0" encoding="UTF-8" standalone="yes"?>
<Relationships xmlns="http://schemas.openxmlformats.org/package/2006/relationships"><Relationship Id="rId9" Type="http://schemas.openxmlformats.org/officeDocument/2006/relationships/tags" Target="../tags/tag142.xml"/><Relationship Id="rId8" Type="http://schemas.openxmlformats.org/officeDocument/2006/relationships/tags" Target="../tags/tag141.xml"/><Relationship Id="rId7" Type="http://schemas.openxmlformats.org/officeDocument/2006/relationships/tags" Target="../tags/tag140.xml"/><Relationship Id="rId6" Type="http://schemas.openxmlformats.org/officeDocument/2006/relationships/tags" Target="../tags/tag139.xml"/><Relationship Id="rId5" Type="http://schemas.openxmlformats.org/officeDocument/2006/relationships/tags" Target="../tags/tag138.xml"/><Relationship Id="rId4" Type="http://schemas.openxmlformats.org/officeDocument/2006/relationships/tags" Target="../tags/tag137.xml"/><Relationship Id="rId30" Type="http://schemas.openxmlformats.org/officeDocument/2006/relationships/notesSlide" Target="../notesSlides/notesSlide15.xml"/><Relationship Id="rId3" Type="http://schemas.openxmlformats.org/officeDocument/2006/relationships/tags" Target="../tags/tag136.xml"/><Relationship Id="rId29" Type="http://schemas.openxmlformats.org/officeDocument/2006/relationships/slideLayout" Target="../slideLayouts/slideLayout2.xml"/><Relationship Id="rId28" Type="http://schemas.openxmlformats.org/officeDocument/2006/relationships/tags" Target="../tags/tag161.xml"/><Relationship Id="rId27" Type="http://schemas.openxmlformats.org/officeDocument/2006/relationships/tags" Target="../tags/tag160.xml"/><Relationship Id="rId26" Type="http://schemas.openxmlformats.org/officeDocument/2006/relationships/tags" Target="../tags/tag159.xml"/><Relationship Id="rId25" Type="http://schemas.openxmlformats.org/officeDocument/2006/relationships/tags" Target="../tags/tag158.xml"/><Relationship Id="rId24" Type="http://schemas.openxmlformats.org/officeDocument/2006/relationships/tags" Target="../tags/tag157.xml"/><Relationship Id="rId23" Type="http://schemas.openxmlformats.org/officeDocument/2006/relationships/tags" Target="../tags/tag156.xml"/><Relationship Id="rId22" Type="http://schemas.openxmlformats.org/officeDocument/2006/relationships/tags" Target="../tags/tag155.xml"/><Relationship Id="rId21" Type="http://schemas.openxmlformats.org/officeDocument/2006/relationships/tags" Target="../tags/tag154.xml"/><Relationship Id="rId20" Type="http://schemas.openxmlformats.org/officeDocument/2006/relationships/tags" Target="../tags/tag153.xml"/><Relationship Id="rId2" Type="http://schemas.openxmlformats.org/officeDocument/2006/relationships/tags" Target="../tags/tag135.xml"/><Relationship Id="rId19" Type="http://schemas.openxmlformats.org/officeDocument/2006/relationships/tags" Target="../tags/tag152.xml"/><Relationship Id="rId18" Type="http://schemas.openxmlformats.org/officeDocument/2006/relationships/tags" Target="../tags/tag151.xml"/><Relationship Id="rId17" Type="http://schemas.openxmlformats.org/officeDocument/2006/relationships/tags" Target="../tags/tag150.xml"/><Relationship Id="rId16" Type="http://schemas.openxmlformats.org/officeDocument/2006/relationships/tags" Target="../tags/tag149.xml"/><Relationship Id="rId15" Type="http://schemas.openxmlformats.org/officeDocument/2006/relationships/tags" Target="../tags/tag148.xml"/><Relationship Id="rId14" Type="http://schemas.openxmlformats.org/officeDocument/2006/relationships/tags" Target="../tags/tag147.xml"/><Relationship Id="rId13" Type="http://schemas.openxmlformats.org/officeDocument/2006/relationships/tags" Target="../tags/tag146.xml"/><Relationship Id="rId12" Type="http://schemas.openxmlformats.org/officeDocument/2006/relationships/tags" Target="../tags/tag145.xml"/><Relationship Id="rId11" Type="http://schemas.openxmlformats.org/officeDocument/2006/relationships/tags" Target="../tags/tag144.xml"/><Relationship Id="rId10" Type="http://schemas.openxmlformats.org/officeDocument/2006/relationships/tags" Target="../tags/tag143.xml"/><Relationship Id="rId1" Type="http://schemas.openxmlformats.org/officeDocument/2006/relationships/tags" Target="../tags/tag134.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2.xml"/><Relationship Id="rId3" Type="http://schemas.openxmlformats.org/officeDocument/2006/relationships/image" Target="../media/image16.jpeg"/><Relationship Id="rId2" Type="http://schemas.openxmlformats.org/officeDocument/2006/relationships/tags" Target="../tags/tag163.xml"/><Relationship Id="rId1" Type="http://schemas.openxmlformats.org/officeDocument/2006/relationships/tags" Target="../tags/tag16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3.xml"/><Relationship Id="rId3" Type="http://schemas.openxmlformats.org/officeDocument/2006/relationships/tags" Target="../tags/tag3.xml"/><Relationship Id="rId2" Type="http://schemas.openxmlformats.org/officeDocument/2006/relationships/image" Target="../media/image5.png"/><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3.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9" Type="http://schemas.openxmlformats.org/officeDocument/2006/relationships/tags" Target="../tags/tag16.xml"/><Relationship Id="rId8" Type="http://schemas.openxmlformats.org/officeDocument/2006/relationships/tags" Target="../tags/tag15.xml"/><Relationship Id="rId79" Type="http://schemas.openxmlformats.org/officeDocument/2006/relationships/notesSlide" Target="../notesSlides/notesSlide7.xml"/><Relationship Id="rId78" Type="http://schemas.openxmlformats.org/officeDocument/2006/relationships/slideLayout" Target="../slideLayouts/slideLayout13.xml"/><Relationship Id="rId77" Type="http://schemas.openxmlformats.org/officeDocument/2006/relationships/tags" Target="../tags/tag82.xml"/><Relationship Id="rId76" Type="http://schemas.openxmlformats.org/officeDocument/2006/relationships/tags" Target="../tags/tag81.xml"/><Relationship Id="rId75" Type="http://schemas.openxmlformats.org/officeDocument/2006/relationships/tags" Target="../tags/tag80.xml"/><Relationship Id="rId74" Type="http://schemas.openxmlformats.org/officeDocument/2006/relationships/tags" Target="../tags/tag79.xml"/><Relationship Id="rId73" Type="http://schemas.openxmlformats.org/officeDocument/2006/relationships/tags" Target="../tags/tag78.xml"/><Relationship Id="rId72" Type="http://schemas.openxmlformats.org/officeDocument/2006/relationships/tags" Target="../tags/tag77.xml"/><Relationship Id="rId71" Type="http://schemas.openxmlformats.org/officeDocument/2006/relationships/tags" Target="../tags/tag76.xml"/><Relationship Id="rId70" Type="http://schemas.openxmlformats.org/officeDocument/2006/relationships/tags" Target="../tags/tag75.xml"/><Relationship Id="rId7" Type="http://schemas.openxmlformats.org/officeDocument/2006/relationships/tags" Target="../tags/tag14.xml"/><Relationship Id="rId69" Type="http://schemas.openxmlformats.org/officeDocument/2006/relationships/tags" Target="../tags/tag74.xml"/><Relationship Id="rId68" Type="http://schemas.openxmlformats.org/officeDocument/2006/relationships/tags" Target="../tags/tag73.xml"/><Relationship Id="rId67" Type="http://schemas.openxmlformats.org/officeDocument/2006/relationships/tags" Target="../tags/tag72.xml"/><Relationship Id="rId66" Type="http://schemas.openxmlformats.org/officeDocument/2006/relationships/tags" Target="../tags/tag71.xml"/><Relationship Id="rId65" Type="http://schemas.openxmlformats.org/officeDocument/2006/relationships/tags" Target="../tags/tag70.xml"/><Relationship Id="rId64" Type="http://schemas.openxmlformats.org/officeDocument/2006/relationships/tags" Target="../tags/tag69.xml"/><Relationship Id="rId63" Type="http://schemas.openxmlformats.org/officeDocument/2006/relationships/tags" Target="../tags/tag68.xml"/><Relationship Id="rId62" Type="http://schemas.openxmlformats.org/officeDocument/2006/relationships/tags" Target="../tags/tag67.xml"/><Relationship Id="rId61" Type="http://schemas.openxmlformats.org/officeDocument/2006/relationships/tags" Target="../tags/tag66.xml"/><Relationship Id="rId60" Type="http://schemas.openxmlformats.org/officeDocument/2006/relationships/tags" Target="../tags/tag65.xml"/><Relationship Id="rId6" Type="http://schemas.openxmlformats.org/officeDocument/2006/relationships/tags" Target="../tags/tag13.xml"/><Relationship Id="rId59" Type="http://schemas.openxmlformats.org/officeDocument/2006/relationships/tags" Target="../tags/tag64.xml"/><Relationship Id="rId58" Type="http://schemas.openxmlformats.org/officeDocument/2006/relationships/tags" Target="../tags/tag63.xml"/><Relationship Id="rId57" Type="http://schemas.openxmlformats.org/officeDocument/2006/relationships/tags" Target="../tags/tag62.xml"/><Relationship Id="rId56" Type="http://schemas.openxmlformats.org/officeDocument/2006/relationships/tags" Target="../tags/tag61.xml"/><Relationship Id="rId55" Type="http://schemas.openxmlformats.org/officeDocument/2006/relationships/tags" Target="../tags/tag60.xml"/><Relationship Id="rId54" Type="http://schemas.openxmlformats.org/officeDocument/2006/relationships/tags" Target="../tags/tag59.xml"/><Relationship Id="rId53" Type="http://schemas.openxmlformats.org/officeDocument/2006/relationships/tags" Target="../tags/tag58.xml"/><Relationship Id="rId52" Type="http://schemas.openxmlformats.org/officeDocument/2006/relationships/tags" Target="../tags/tag57.xml"/><Relationship Id="rId51" Type="http://schemas.openxmlformats.org/officeDocument/2006/relationships/tags" Target="../tags/tag56.xml"/><Relationship Id="rId50" Type="http://schemas.openxmlformats.org/officeDocument/2006/relationships/image" Target="../media/image7.GIF"/><Relationship Id="rId5" Type="http://schemas.openxmlformats.org/officeDocument/2006/relationships/tags" Target="../tags/tag12.xml"/><Relationship Id="rId49" Type="http://schemas.openxmlformats.org/officeDocument/2006/relationships/tags" Target="../tags/tag55.xml"/><Relationship Id="rId48" Type="http://schemas.openxmlformats.org/officeDocument/2006/relationships/image" Target="../media/image6.png"/><Relationship Id="rId47" Type="http://schemas.openxmlformats.org/officeDocument/2006/relationships/tags" Target="../tags/tag54.xml"/><Relationship Id="rId46" Type="http://schemas.openxmlformats.org/officeDocument/2006/relationships/tags" Target="../tags/tag53.xml"/><Relationship Id="rId45" Type="http://schemas.openxmlformats.org/officeDocument/2006/relationships/tags" Target="../tags/tag52.xml"/><Relationship Id="rId44" Type="http://schemas.openxmlformats.org/officeDocument/2006/relationships/tags" Target="../tags/tag51.xml"/><Relationship Id="rId43" Type="http://schemas.openxmlformats.org/officeDocument/2006/relationships/tags" Target="../tags/tag50.xml"/><Relationship Id="rId42" Type="http://schemas.openxmlformats.org/officeDocument/2006/relationships/tags" Target="../tags/tag49.xml"/><Relationship Id="rId41" Type="http://schemas.openxmlformats.org/officeDocument/2006/relationships/tags" Target="../tags/tag48.xml"/><Relationship Id="rId40" Type="http://schemas.openxmlformats.org/officeDocument/2006/relationships/tags" Target="../tags/tag47.xml"/><Relationship Id="rId4" Type="http://schemas.openxmlformats.org/officeDocument/2006/relationships/tags" Target="../tags/tag11.xml"/><Relationship Id="rId39" Type="http://schemas.openxmlformats.org/officeDocument/2006/relationships/tags" Target="../tags/tag46.xml"/><Relationship Id="rId38" Type="http://schemas.openxmlformats.org/officeDocument/2006/relationships/tags" Target="../tags/tag45.xml"/><Relationship Id="rId37" Type="http://schemas.openxmlformats.org/officeDocument/2006/relationships/tags" Target="../tags/tag44.xml"/><Relationship Id="rId36" Type="http://schemas.openxmlformats.org/officeDocument/2006/relationships/tags" Target="../tags/tag43.xml"/><Relationship Id="rId35" Type="http://schemas.openxmlformats.org/officeDocument/2006/relationships/tags" Target="../tags/tag42.xml"/><Relationship Id="rId34" Type="http://schemas.openxmlformats.org/officeDocument/2006/relationships/tags" Target="../tags/tag41.xml"/><Relationship Id="rId33" Type="http://schemas.openxmlformats.org/officeDocument/2006/relationships/tags" Target="../tags/tag40.xml"/><Relationship Id="rId32" Type="http://schemas.openxmlformats.org/officeDocument/2006/relationships/tags" Target="../tags/tag39.xml"/><Relationship Id="rId31" Type="http://schemas.openxmlformats.org/officeDocument/2006/relationships/tags" Target="../tags/tag38.xml"/><Relationship Id="rId30" Type="http://schemas.openxmlformats.org/officeDocument/2006/relationships/tags" Target="../tags/tag37.xml"/><Relationship Id="rId3" Type="http://schemas.openxmlformats.org/officeDocument/2006/relationships/tags" Target="../tags/tag10.xml"/><Relationship Id="rId29" Type="http://schemas.openxmlformats.org/officeDocument/2006/relationships/tags" Target="../tags/tag36.xml"/><Relationship Id="rId28" Type="http://schemas.openxmlformats.org/officeDocument/2006/relationships/tags" Target="../tags/tag35.xml"/><Relationship Id="rId27" Type="http://schemas.openxmlformats.org/officeDocument/2006/relationships/tags" Target="../tags/tag34.xml"/><Relationship Id="rId26" Type="http://schemas.openxmlformats.org/officeDocument/2006/relationships/tags" Target="../tags/tag33.xml"/><Relationship Id="rId25" Type="http://schemas.openxmlformats.org/officeDocument/2006/relationships/tags" Target="../tags/tag32.xml"/><Relationship Id="rId24" Type="http://schemas.openxmlformats.org/officeDocument/2006/relationships/tags" Target="../tags/tag31.xml"/><Relationship Id="rId23" Type="http://schemas.openxmlformats.org/officeDocument/2006/relationships/tags" Target="../tags/tag30.xml"/><Relationship Id="rId22" Type="http://schemas.openxmlformats.org/officeDocument/2006/relationships/tags" Target="../tags/tag29.xml"/><Relationship Id="rId21" Type="http://schemas.openxmlformats.org/officeDocument/2006/relationships/tags" Target="../tags/tag28.xml"/><Relationship Id="rId20" Type="http://schemas.openxmlformats.org/officeDocument/2006/relationships/tags" Target="../tags/tag27.xml"/><Relationship Id="rId2" Type="http://schemas.openxmlformats.org/officeDocument/2006/relationships/tags" Target="../tags/tag9.xml"/><Relationship Id="rId19" Type="http://schemas.openxmlformats.org/officeDocument/2006/relationships/tags" Target="../tags/tag26.xml"/><Relationship Id="rId18" Type="http://schemas.openxmlformats.org/officeDocument/2006/relationships/tags" Target="../tags/tag25.xml"/><Relationship Id="rId17" Type="http://schemas.openxmlformats.org/officeDocument/2006/relationships/tags" Target="../tags/tag24.xml"/><Relationship Id="rId16" Type="http://schemas.openxmlformats.org/officeDocument/2006/relationships/tags" Target="../tags/tag23.xml"/><Relationship Id="rId15" Type="http://schemas.openxmlformats.org/officeDocument/2006/relationships/tags" Target="../tags/tag22.xml"/><Relationship Id="rId14" Type="http://schemas.openxmlformats.org/officeDocument/2006/relationships/tags" Target="../tags/tag21.xml"/><Relationship Id="rId13" Type="http://schemas.openxmlformats.org/officeDocument/2006/relationships/tags" Target="../tags/tag20.xml"/><Relationship Id="rId12" Type="http://schemas.openxmlformats.org/officeDocument/2006/relationships/tags" Target="../tags/tag19.xml"/><Relationship Id="rId11" Type="http://schemas.openxmlformats.org/officeDocument/2006/relationships/tags" Target="../tags/tag18.xml"/><Relationship Id="rId10" Type="http://schemas.openxmlformats.org/officeDocument/2006/relationships/tags" Target="../tags/tag1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9" Type="http://schemas.openxmlformats.org/officeDocument/2006/relationships/tags" Target="../tags/tag90.xml"/><Relationship Id="rId8" Type="http://schemas.openxmlformats.org/officeDocument/2006/relationships/tags" Target="../tags/tag89.xml"/><Relationship Id="rId7" Type="http://schemas.openxmlformats.org/officeDocument/2006/relationships/tags" Target="../tags/tag88.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image" Target="../media/image8.png"/><Relationship Id="rId23" Type="http://schemas.openxmlformats.org/officeDocument/2006/relationships/notesSlide" Target="../notesSlides/notesSlide8.xml"/><Relationship Id="rId22" Type="http://schemas.openxmlformats.org/officeDocument/2006/relationships/slideLayout" Target="../slideLayouts/slideLayout13.xml"/><Relationship Id="rId21" Type="http://schemas.openxmlformats.org/officeDocument/2006/relationships/tags" Target="../tags/tag102.xml"/><Relationship Id="rId20" Type="http://schemas.openxmlformats.org/officeDocument/2006/relationships/tags" Target="../tags/tag101.xml"/><Relationship Id="rId2" Type="http://schemas.openxmlformats.org/officeDocument/2006/relationships/tags" Target="../tags/tag84.xml"/><Relationship Id="rId19" Type="http://schemas.openxmlformats.org/officeDocument/2006/relationships/tags" Target="../tags/tag100.xml"/><Relationship Id="rId18" Type="http://schemas.openxmlformats.org/officeDocument/2006/relationships/tags" Target="../tags/tag99.xml"/><Relationship Id="rId17" Type="http://schemas.openxmlformats.org/officeDocument/2006/relationships/tags" Target="../tags/tag98.xml"/><Relationship Id="rId16" Type="http://schemas.openxmlformats.org/officeDocument/2006/relationships/tags" Target="../tags/tag97.xml"/><Relationship Id="rId15" Type="http://schemas.openxmlformats.org/officeDocument/2006/relationships/tags" Target="../tags/tag96.xml"/><Relationship Id="rId14" Type="http://schemas.openxmlformats.org/officeDocument/2006/relationships/tags" Target="../tags/tag95.xml"/><Relationship Id="rId13" Type="http://schemas.openxmlformats.org/officeDocument/2006/relationships/tags" Target="../tags/tag94.xml"/><Relationship Id="rId12" Type="http://schemas.openxmlformats.org/officeDocument/2006/relationships/tags" Target="../tags/tag93.xml"/><Relationship Id="rId11" Type="http://schemas.openxmlformats.org/officeDocument/2006/relationships/tags" Target="../tags/tag92.xml"/><Relationship Id="rId10" Type="http://schemas.openxmlformats.org/officeDocument/2006/relationships/tags" Target="../tags/tag91.xml"/><Relationship Id="rId1" Type="http://schemas.openxmlformats.org/officeDocument/2006/relationships/tags" Target="../tags/tag83.xml"/></Relationships>
</file>

<file path=ppt/slides/_rels/slide9.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5" Type="http://schemas.openxmlformats.org/officeDocument/2006/relationships/notesSlide" Target="../notesSlides/notesSlide9.xml"/><Relationship Id="rId14" Type="http://schemas.openxmlformats.org/officeDocument/2006/relationships/slideLayout" Target="../slideLayouts/slideLayout2.xml"/><Relationship Id="rId13" Type="http://schemas.openxmlformats.org/officeDocument/2006/relationships/tags" Target="../tags/tag115.xml"/><Relationship Id="rId12" Type="http://schemas.openxmlformats.org/officeDocument/2006/relationships/tags" Target="../tags/tag114.xml"/><Relationship Id="rId11" Type="http://schemas.openxmlformats.org/officeDocument/2006/relationships/tags" Target="../tags/tag113.xml"/><Relationship Id="rId10" Type="http://schemas.openxmlformats.org/officeDocument/2006/relationships/tags" Target="../tags/tag112.xml"/><Relationship Id="rId1" Type="http://schemas.openxmlformats.org/officeDocument/2006/relationships/tags" Target="../tags/tag10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93850" y="1961515"/>
            <a:ext cx="9144000" cy="1467485"/>
          </a:xfrm>
        </p:spPr>
        <p:txBody>
          <a:bodyPr>
            <a:noAutofit/>
          </a:bodyPr>
          <a:lstStyle/>
          <a:p>
            <a:r>
              <a:rPr sz="4400" b="1" dirty="0"/>
              <a:t>基于</a:t>
            </a:r>
            <a:r>
              <a:rPr lang="en-US" sz="4400" b="1" dirty="0"/>
              <a:t>HEPS</a:t>
            </a:r>
            <a:r>
              <a:rPr sz="4400" b="1" dirty="0"/>
              <a:t>的多园区异地统一身份认证系统设计</a:t>
            </a:r>
            <a:endParaRPr sz="4400" b="1" dirty="0"/>
          </a:p>
        </p:txBody>
      </p:sp>
      <p:sp>
        <p:nvSpPr>
          <p:cNvPr id="3" name="副标题 2"/>
          <p:cNvSpPr>
            <a:spLocks noGrp="1"/>
          </p:cNvSpPr>
          <p:nvPr>
            <p:ph type="subTitle" idx="1"/>
          </p:nvPr>
        </p:nvSpPr>
        <p:spPr>
          <a:xfrm>
            <a:off x="1524000" y="4192063"/>
            <a:ext cx="9144000" cy="2371725"/>
          </a:xfrm>
        </p:spPr>
        <p:txBody>
          <a:bodyPr>
            <a:normAutofit/>
          </a:bodyPr>
          <a:lstStyle/>
          <a:p>
            <a:r>
              <a:rPr lang="zh-CN" altLang="en-US" sz="2800" dirty="0">
                <a:solidFill>
                  <a:schemeClr val="tx1"/>
                </a:solidFill>
              </a:rPr>
              <a:t>罗齐</a:t>
            </a:r>
            <a:r>
              <a:rPr lang="en-US" altLang="zh-CN" sz="2800" b="1" dirty="0">
                <a:solidFill>
                  <a:schemeClr val="tx1"/>
                </a:solidFill>
              </a:rPr>
              <a:t>, </a:t>
            </a:r>
            <a:r>
              <a:rPr lang="en-US" altLang="zh-CN" sz="2800" dirty="0">
                <a:solidFill>
                  <a:schemeClr val="tx1"/>
                </a:solidFill>
              </a:rPr>
              <a:t>luoq@ihep.ac.cn</a:t>
            </a:r>
            <a:endParaRPr lang="en-US" altLang="zh-CN" sz="2800" dirty="0">
              <a:solidFill>
                <a:schemeClr val="tx1"/>
              </a:solidFill>
            </a:endParaRPr>
          </a:p>
          <a:p>
            <a:r>
              <a:rPr lang="zh-CN" altLang="en-US" b="1" dirty="0">
                <a:solidFill>
                  <a:schemeClr val="tx1"/>
                </a:solidFill>
                <a:ea typeface="宋体" panose="02010600030101010101" pitchFamily="2" charset="-122"/>
                <a:sym typeface="+mn-ea"/>
              </a:rPr>
              <a:t>中国科学院高能物理研究所</a:t>
            </a:r>
            <a:r>
              <a:rPr lang="en-US" b="1" dirty="0">
                <a:solidFill>
                  <a:schemeClr val="tx1"/>
                </a:solidFill>
                <a:ea typeface="宋体" panose="02010600030101010101" pitchFamily="2" charset="-122"/>
                <a:sym typeface="+mn-ea"/>
              </a:rPr>
              <a:t>,</a:t>
            </a:r>
            <a:endParaRPr lang="en-US" b="1" dirty="0">
              <a:solidFill>
                <a:schemeClr val="tx1"/>
              </a:solidFill>
              <a:ea typeface="宋体" panose="02010600030101010101" pitchFamily="2" charset="-122"/>
              <a:sym typeface="+mn-ea"/>
            </a:endParaRPr>
          </a:p>
          <a:p>
            <a:r>
              <a:rPr lang="zh-CN" altLang="en-US" b="1" dirty="0">
                <a:solidFill>
                  <a:schemeClr val="tx1"/>
                </a:solidFill>
                <a:ea typeface="宋体" panose="02010600030101010101" pitchFamily="2" charset="-122"/>
                <a:sym typeface="+mn-ea"/>
              </a:rPr>
              <a:t>计算中心</a:t>
            </a:r>
            <a:r>
              <a:rPr lang="en-US" b="1" dirty="0">
                <a:solidFill>
                  <a:schemeClr val="tx1"/>
                </a:solidFill>
                <a:ea typeface="宋体" panose="02010600030101010101" pitchFamily="2" charset="-122"/>
                <a:sym typeface="+mn-ea"/>
              </a:rPr>
              <a:t> </a:t>
            </a:r>
            <a:endParaRPr lang="en-US" altLang="zh-CN" sz="2800" dirty="0">
              <a:solidFill>
                <a:schemeClr val="tx1"/>
              </a:solidFill>
            </a:endParaRPr>
          </a:p>
          <a:p>
            <a:pPr marL="182880" eaLnBrk="0" fontAlgn="base" hangingPunct="0">
              <a:lnSpc>
                <a:spcPct val="120000"/>
              </a:lnSpc>
              <a:spcAft>
                <a:spcPct val="0"/>
              </a:spcAft>
            </a:pPr>
            <a:r>
              <a:rPr lang="en-US" altLang="zh-CN" dirty="0">
                <a:solidFill>
                  <a:schemeClr val="tx1"/>
                </a:solidFill>
              </a:rPr>
              <a:t>2023-07</a:t>
            </a:r>
            <a:endParaRPr lang="en-US" altLang="zh-CN" dirty="0">
              <a:solidFill>
                <a:schemeClr val="tx1"/>
              </a:solidFill>
            </a:endParaRPr>
          </a:p>
        </p:txBody>
      </p:sp>
      <p:sp>
        <p:nvSpPr>
          <p:cNvPr id="5" name="页脚占位符 4"/>
          <p:cNvSpPr>
            <a:spLocks noGrp="1"/>
          </p:cNvSpPr>
          <p:nvPr>
            <p:ph type="ftr" sz="quarter" idx="11"/>
          </p:nvPr>
        </p:nvSpPr>
        <p:spPr/>
        <p:txBody>
          <a:bodyPr/>
          <a:lstStyle/>
          <a:p>
            <a:r>
              <a:rPr lang="en-US" altLang="zh-CN" dirty="0"/>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5265" y="102235"/>
            <a:ext cx="9677400" cy="833755"/>
          </a:xfrm>
        </p:spPr>
        <p:txBody>
          <a:bodyPr>
            <a:normAutofit/>
          </a:bodyPr>
          <a:lstStyle/>
          <a:p>
            <a:pPr algn="l">
              <a:buClrTx/>
              <a:buSzTx/>
              <a:buFontTx/>
            </a:pPr>
            <a:r>
              <a:rPr lang="zh-CN" altLang="en-US" sz="4400" b="1" dirty="0">
                <a:solidFill>
                  <a:srgbClr val="FF0000"/>
                </a:solidFill>
                <a:latin typeface="+mn-lt"/>
                <a:ea typeface="+mn-lt"/>
                <a:sym typeface="+mn-ea"/>
              </a:rPr>
              <a:t>动态权限管理</a:t>
            </a:r>
            <a:endParaRPr lang="zh-CN" altLang="en-US" sz="4400" b="1" dirty="0">
              <a:solidFill>
                <a:srgbClr val="FF0000"/>
              </a:solidFill>
              <a:latin typeface="+mn-lt"/>
              <a:ea typeface="+mn-lt"/>
              <a:sym typeface="+mn-ea"/>
            </a:endParaRPr>
          </a:p>
        </p:txBody>
      </p:sp>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37" name="文本框 36"/>
          <p:cNvSpPr txBox="1"/>
          <p:nvPr>
            <p:custDataLst>
              <p:tags r:id="rId1"/>
            </p:custDataLst>
          </p:nvPr>
        </p:nvSpPr>
        <p:spPr>
          <a:xfrm>
            <a:off x="215265" y="1161415"/>
            <a:ext cx="5715000" cy="6739255"/>
          </a:xfrm>
          <a:prstGeom prst="rect">
            <a:avLst/>
          </a:prstGeom>
          <a:noFill/>
        </p:spPr>
        <p:txBody>
          <a:bodyPr wrap="square" rtlCol="0">
            <a:spAutoFit/>
          </a:bodyPr>
          <a:lstStyle/>
          <a:p>
            <a:pPr marL="285750" indent="-285750" fontAlgn="auto">
              <a:lnSpc>
                <a:spcPct val="150000"/>
              </a:lnSpc>
              <a:buClr>
                <a:srgbClr val="FFC000"/>
              </a:buClr>
              <a:buFont typeface="Wingdings" panose="05000000000000000000" charset="0"/>
              <a:buChar char="q"/>
            </a:pPr>
            <a:r>
              <a:rPr lang="en-US" altLang="zh-CN" sz="2400" b="1" dirty="0">
                <a:solidFill>
                  <a:srgbClr val="00B0F0"/>
                </a:solidFill>
              </a:rPr>
              <a:t>IHEP</a:t>
            </a:r>
            <a:r>
              <a:rPr lang="zh-CN" altLang="en-US" sz="2400" b="1" dirty="0">
                <a:solidFill>
                  <a:srgbClr val="00B0F0"/>
                </a:solidFill>
              </a:rPr>
              <a:t>用户</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实验相关权限全部放入内网使用</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sz="2000" dirty="0">
                <a:solidFill>
                  <a:schemeClr val="tx1"/>
                </a:solidFill>
              </a:rPr>
              <a:t>每个实验设立对应的权限分组</a:t>
            </a:r>
            <a:endParaRPr 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一个账号可以拥有多个实验组权限</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修改实验权限，需要实验管理员同意后才能修改</a:t>
            </a:r>
            <a:endParaRPr lang="en-US" altLang="zh-CN" sz="2000" dirty="0">
              <a:solidFill>
                <a:schemeClr val="tx1"/>
              </a:solidFill>
            </a:endParaRPr>
          </a:p>
          <a:p>
            <a:pPr marL="285750" indent="-285750" fontAlgn="auto">
              <a:lnSpc>
                <a:spcPct val="150000"/>
              </a:lnSpc>
              <a:buClr>
                <a:srgbClr val="FFC000"/>
              </a:buClr>
              <a:buFont typeface="Wingdings" panose="05000000000000000000" charset="0"/>
              <a:buChar char="q"/>
            </a:pPr>
            <a:r>
              <a:rPr lang="en-US" altLang="zh-CN" sz="2400" b="1" dirty="0">
                <a:solidFill>
                  <a:srgbClr val="00B0F0"/>
                </a:solidFill>
              </a:rPr>
              <a:t>IHEP</a:t>
            </a:r>
            <a:r>
              <a:rPr lang="zh-CN" altLang="en-US" sz="2400" b="1" dirty="0">
                <a:solidFill>
                  <a:srgbClr val="00B0F0"/>
                </a:solidFill>
              </a:rPr>
              <a:t>所外用户</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使用</a:t>
            </a:r>
            <a:r>
              <a:rPr lang="en-US" altLang="zh-CN" sz="2000" dirty="0">
                <a:solidFill>
                  <a:schemeClr val="tx1"/>
                </a:solidFill>
              </a:rPr>
              <a:t>VPN</a:t>
            </a:r>
            <a:r>
              <a:rPr lang="zh-CN" altLang="en-US" sz="2000" dirty="0">
                <a:solidFill>
                  <a:schemeClr val="tx1"/>
                </a:solidFill>
              </a:rPr>
              <a:t>接入内部网络</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用户账号对应</a:t>
            </a:r>
            <a:r>
              <a:rPr lang="en-US" altLang="zh-CN" sz="2000" dirty="0">
                <a:solidFill>
                  <a:schemeClr val="tx1"/>
                </a:solidFill>
              </a:rPr>
              <a:t>VPN不同授权的访问列表</a:t>
            </a:r>
            <a:endParaRPr lang="en-US" altLang="zh-CN" sz="2000" dirty="0">
              <a:solidFill>
                <a:schemeClr val="tx1"/>
              </a:solidFill>
            </a:endParaRPr>
          </a:p>
          <a:p>
            <a:pPr marL="800100" lvl="2" indent="-342900" fontAlgn="auto">
              <a:lnSpc>
                <a:spcPct val="150000"/>
              </a:lnSpc>
              <a:buClr>
                <a:srgbClr val="FFC000"/>
              </a:buClr>
              <a:buFont typeface="Wingdings" panose="05000000000000000000" charset="0"/>
              <a:buChar char="l"/>
            </a:pPr>
            <a:r>
              <a:rPr lang="zh-CN" altLang="en-US" sz="2000" dirty="0">
                <a:sym typeface="+mn-ea"/>
              </a:rPr>
              <a:t>修改</a:t>
            </a:r>
            <a:r>
              <a:rPr lang="en-US" altLang="zh-CN" sz="2000" dirty="0">
                <a:sym typeface="+mn-ea"/>
              </a:rPr>
              <a:t>VPN</a:t>
            </a:r>
            <a:r>
              <a:rPr lang="zh-CN" altLang="en-US" sz="2000" dirty="0">
                <a:sym typeface="+mn-ea"/>
              </a:rPr>
              <a:t>权限，需要实验管理员同意后才能修改</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endParaRPr lang="en-US" altLang="zh-CN" sz="2000" dirty="0">
              <a:solidFill>
                <a:schemeClr val="tx1"/>
              </a:solidFill>
            </a:endParaRPr>
          </a:p>
          <a:p>
            <a:pPr marL="285750" indent="-285750" fontAlgn="auto">
              <a:lnSpc>
                <a:spcPct val="150000"/>
              </a:lnSpc>
              <a:buClr>
                <a:srgbClr val="FFC000"/>
              </a:buClr>
              <a:buFont typeface="Wingdings" panose="05000000000000000000" charset="0"/>
              <a:buChar char="q"/>
            </a:pPr>
            <a:endParaRPr lang="en-US" altLang="zh-CN" sz="2000" b="1" dirty="0">
              <a:solidFill>
                <a:srgbClr val="00B0F0"/>
              </a:solidFill>
            </a:endParaRPr>
          </a:p>
          <a:p>
            <a:pPr lvl="1" indent="0" fontAlgn="auto">
              <a:lnSpc>
                <a:spcPct val="150000"/>
              </a:lnSpc>
              <a:buClr>
                <a:srgbClr val="FFC000"/>
              </a:buClr>
              <a:buFont typeface="Wingdings" panose="05000000000000000000" charset="0"/>
              <a:buNone/>
            </a:pPr>
            <a:endParaRPr lang="en-US" altLang="zh-CN" sz="2000" dirty="0">
              <a:solidFill>
                <a:schemeClr val="bg1">
                  <a:lumMod val="65000"/>
                </a:schemeClr>
              </a:solidFill>
            </a:endParaRPr>
          </a:p>
        </p:txBody>
      </p:sp>
      <p:pic>
        <p:nvPicPr>
          <p:cNvPr id="38" name="图片 37"/>
          <p:cNvPicPr>
            <a:picLocks noChangeAspect="1"/>
          </p:cNvPicPr>
          <p:nvPr>
            <p:custDataLst>
              <p:tags r:id="rId2"/>
            </p:custDataLst>
          </p:nvPr>
        </p:nvPicPr>
        <p:blipFill>
          <a:blip r:embed="rId3"/>
          <a:stretch>
            <a:fillRect/>
          </a:stretch>
        </p:blipFill>
        <p:spPr>
          <a:xfrm>
            <a:off x="5930265" y="1685290"/>
            <a:ext cx="5975350" cy="368046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37" name="文本框 36"/>
          <p:cNvSpPr txBox="1"/>
          <p:nvPr>
            <p:custDataLst>
              <p:tags r:id="rId1"/>
            </p:custDataLst>
          </p:nvPr>
        </p:nvSpPr>
        <p:spPr>
          <a:xfrm>
            <a:off x="231140" y="1370965"/>
            <a:ext cx="8559165" cy="2491740"/>
          </a:xfrm>
          <a:prstGeom prst="rect">
            <a:avLst/>
          </a:prstGeom>
          <a:noFill/>
        </p:spPr>
        <p:txBody>
          <a:bodyPr wrap="square" rtlCol="0">
            <a:spAutoFit/>
          </a:bodyPr>
          <a:lstStyle/>
          <a:p>
            <a:pPr marL="285750" indent="-285750" fontAlgn="auto">
              <a:lnSpc>
                <a:spcPct val="150000"/>
              </a:lnSpc>
              <a:buClr>
                <a:srgbClr val="FFC000"/>
              </a:buClr>
              <a:buFont typeface="Wingdings" panose="05000000000000000000" charset="0"/>
              <a:buChar char="q"/>
            </a:pPr>
            <a:r>
              <a:rPr lang="en-US" altLang="zh-CN" sz="2400" b="1" dirty="0">
                <a:solidFill>
                  <a:srgbClr val="00B0F0"/>
                </a:solidFill>
              </a:rPr>
              <a:t>IHEP </a:t>
            </a:r>
            <a:r>
              <a:rPr lang="zh-CN" altLang="en-US" sz="2400" b="1" dirty="0">
                <a:solidFill>
                  <a:srgbClr val="00B0F0"/>
                </a:solidFill>
              </a:rPr>
              <a:t>用户</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可以选择自己的合作组</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自动发送申请邮件给合作组管理员</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可以拥有多个实验组访问权限</a:t>
            </a:r>
            <a:endParaRPr lang="en-US" altLang="zh-CN" sz="2000" dirty="0">
              <a:solidFill>
                <a:schemeClr val="tx1"/>
              </a:solidFill>
            </a:endParaRPr>
          </a:p>
          <a:p>
            <a:pPr lvl="1" indent="0" fontAlgn="auto">
              <a:lnSpc>
                <a:spcPct val="150000"/>
              </a:lnSpc>
              <a:buClr>
                <a:srgbClr val="FFC000"/>
              </a:buClr>
              <a:buFont typeface="Wingdings" panose="05000000000000000000" charset="0"/>
              <a:buNone/>
            </a:pPr>
            <a:endParaRPr lang="en-US" altLang="zh-CN" sz="2000" dirty="0">
              <a:solidFill>
                <a:schemeClr val="bg1">
                  <a:lumMod val="65000"/>
                </a:schemeClr>
              </a:solidFill>
            </a:endParaRPr>
          </a:p>
        </p:txBody>
      </p:sp>
      <p:pic>
        <p:nvPicPr>
          <p:cNvPr id="13" name="图片 12"/>
          <p:cNvPicPr>
            <a:picLocks noChangeAspect="1"/>
          </p:cNvPicPr>
          <p:nvPr>
            <p:custDataLst>
              <p:tags r:id="rId2"/>
            </p:custDataLst>
          </p:nvPr>
        </p:nvPicPr>
        <p:blipFill>
          <a:blip r:embed="rId3"/>
          <a:stretch>
            <a:fillRect/>
          </a:stretch>
        </p:blipFill>
        <p:spPr>
          <a:xfrm>
            <a:off x="1657985" y="3429000"/>
            <a:ext cx="8875395" cy="2865120"/>
          </a:xfrm>
          <a:prstGeom prst="rect">
            <a:avLst/>
          </a:prstGeom>
        </p:spPr>
      </p:pic>
      <p:sp>
        <p:nvSpPr>
          <p:cNvPr id="8" name="标题 1"/>
          <p:cNvSpPr>
            <a:spLocks noGrp="1"/>
          </p:cNvSpPr>
          <p:nvPr>
            <p:custDataLst>
              <p:tags r:id="rId4"/>
            </p:custDataLst>
          </p:nvPr>
        </p:nvSpPr>
        <p:spPr>
          <a:xfrm>
            <a:off x="335915" y="116840"/>
            <a:ext cx="9677400" cy="8337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70C0"/>
                </a:solidFill>
                <a:latin typeface="Calibri Light" panose="020F0302020204030204" pitchFamily="34" charset="0"/>
                <a:ea typeface="+mj-ea"/>
                <a:cs typeface="Calibri Light" panose="020F0302020204030204" pitchFamily="34" charset="0"/>
              </a:defRPr>
            </a:lvl1pPr>
          </a:lstStyle>
          <a:p>
            <a:r>
              <a:rPr lang="zh-CN" altLang="en-US" sz="4400" b="1" dirty="0">
                <a:solidFill>
                  <a:srgbClr val="FF0000"/>
                </a:solidFill>
                <a:latin typeface="+mn-lt"/>
                <a:ea typeface="+mn-lt"/>
                <a:sym typeface="+mn-ea"/>
              </a:rPr>
              <a:t>动态权限管理-- IHEP用户</a:t>
            </a:r>
            <a:endParaRPr lang="zh-CN" altLang="en-US" sz="4400" b="1" dirty="0">
              <a:solidFill>
                <a:srgbClr val="FF0000"/>
              </a:solidFill>
              <a:latin typeface="+mn-lt"/>
              <a:ea typeface="+mn-lt"/>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37" name="文本框 36"/>
          <p:cNvSpPr txBox="1"/>
          <p:nvPr>
            <p:custDataLst>
              <p:tags r:id="rId1"/>
            </p:custDataLst>
          </p:nvPr>
        </p:nvSpPr>
        <p:spPr>
          <a:xfrm>
            <a:off x="215265" y="1207770"/>
            <a:ext cx="5011420" cy="5354320"/>
          </a:xfrm>
          <a:prstGeom prst="rect">
            <a:avLst/>
          </a:prstGeom>
          <a:noFill/>
        </p:spPr>
        <p:txBody>
          <a:bodyPr wrap="square" rtlCol="0">
            <a:spAutoFit/>
          </a:bodyPr>
          <a:lstStyle/>
          <a:p>
            <a:pPr marL="285750" indent="-285750" fontAlgn="auto">
              <a:lnSpc>
                <a:spcPct val="150000"/>
              </a:lnSpc>
              <a:buClr>
                <a:srgbClr val="FFC000"/>
              </a:buClr>
              <a:buFont typeface="Wingdings" panose="05000000000000000000" charset="0"/>
              <a:buChar char="q"/>
            </a:pPr>
            <a:r>
              <a:rPr lang="en-US" altLang="zh-CN" sz="2400" b="1" dirty="0">
                <a:solidFill>
                  <a:srgbClr val="00B0F0"/>
                </a:solidFill>
              </a:rPr>
              <a:t>VPN IHEP </a:t>
            </a:r>
            <a:r>
              <a:rPr lang="zh-CN" altLang="en-US" sz="2400" b="1" dirty="0">
                <a:solidFill>
                  <a:srgbClr val="00B0F0"/>
                </a:solidFill>
              </a:rPr>
              <a:t>邮箱</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选择本部门领导</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ym typeface="+mn-ea"/>
              </a:rPr>
              <a:t>填写申请原因</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自动发送申请审批邮件</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邮件将会发送本部门领导，同意后</a:t>
            </a:r>
            <a:r>
              <a:rPr lang="en-US" altLang="zh-CN" sz="2000" dirty="0">
                <a:solidFill>
                  <a:schemeClr val="tx1"/>
                </a:solidFill>
              </a:rPr>
              <a:t>VPN</a:t>
            </a:r>
            <a:r>
              <a:rPr lang="zh-CN" altLang="en-US" sz="2000" dirty="0">
                <a:solidFill>
                  <a:schemeClr val="tx1"/>
                </a:solidFill>
              </a:rPr>
              <a:t>生效</a:t>
            </a:r>
            <a:endParaRPr lang="en-US" altLang="zh-CN" sz="2000" dirty="0">
              <a:solidFill>
                <a:schemeClr val="tx1"/>
              </a:solidFill>
            </a:endParaRPr>
          </a:p>
          <a:p>
            <a:pPr marL="342900" lvl="0" indent="-342900" fontAlgn="auto">
              <a:lnSpc>
                <a:spcPct val="150000"/>
              </a:lnSpc>
              <a:buClr>
                <a:srgbClr val="FFC000"/>
              </a:buClr>
              <a:buFont typeface="Wingdings" panose="05000000000000000000" charset="0"/>
              <a:buChar char="q"/>
            </a:pPr>
            <a:r>
              <a:rPr lang="en-US" altLang="zh-CN" sz="2400" b="1" dirty="0">
                <a:solidFill>
                  <a:srgbClr val="00B0F0"/>
                </a:solidFill>
              </a:rPr>
              <a:t>VPN </a:t>
            </a:r>
            <a:r>
              <a:rPr lang="zh-CN" altLang="en-US" sz="2400" b="1" dirty="0">
                <a:solidFill>
                  <a:srgbClr val="00B0F0"/>
                </a:solidFill>
              </a:rPr>
              <a:t>所外邮箱</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ym typeface="+mn-ea"/>
              </a:rPr>
              <a:t>填写高能所相关联系人</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填写申请理由</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en-US" altLang="zh-CN" sz="2000" dirty="0">
                <a:solidFill>
                  <a:schemeClr val="tx1"/>
                </a:solidFill>
              </a:rPr>
              <a:t>I</a:t>
            </a:r>
            <a:r>
              <a:rPr lang="zh-CN" altLang="en-US" sz="2000" dirty="0">
                <a:solidFill>
                  <a:schemeClr val="tx1"/>
                </a:solidFill>
              </a:rPr>
              <a:t>邮件将会自动发送高能所联系人</a:t>
            </a:r>
            <a:r>
              <a:rPr lang="en-US" altLang="zh-CN" sz="2000" dirty="0">
                <a:sym typeface="+mn-ea"/>
              </a:rPr>
              <a:t> </a:t>
            </a:r>
            <a:endParaRPr lang="en-US" altLang="zh-CN" sz="2000" dirty="0">
              <a:solidFill>
                <a:srgbClr val="00B0F0"/>
              </a:solidFill>
            </a:endParaRPr>
          </a:p>
          <a:p>
            <a:pPr lvl="1" indent="0" fontAlgn="auto">
              <a:lnSpc>
                <a:spcPct val="150000"/>
              </a:lnSpc>
              <a:buClr>
                <a:srgbClr val="FFC000"/>
              </a:buClr>
              <a:buFont typeface="Wingdings" panose="05000000000000000000" charset="0"/>
              <a:buNone/>
            </a:pPr>
            <a:endParaRPr lang="en-US" altLang="zh-CN" sz="2000" dirty="0">
              <a:solidFill>
                <a:schemeClr val="bg1">
                  <a:lumMod val="65000"/>
                </a:schemeClr>
              </a:solidFill>
            </a:endParaRPr>
          </a:p>
        </p:txBody>
      </p:sp>
      <p:pic>
        <p:nvPicPr>
          <p:cNvPr id="3" name="图片 2"/>
          <p:cNvPicPr>
            <a:picLocks noChangeAspect="1"/>
          </p:cNvPicPr>
          <p:nvPr>
            <p:custDataLst>
              <p:tags r:id="rId2"/>
            </p:custDataLst>
          </p:nvPr>
        </p:nvPicPr>
        <p:blipFill>
          <a:blip r:embed="rId3"/>
          <a:stretch>
            <a:fillRect/>
          </a:stretch>
        </p:blipFill>
        <p:spPr>
          <a:xfrm>
            <a:off x="5170805" y="1260475"/>
            <a:ext cx="7214235" cy="1112520"/>
          </a:xfrm>
          <a:prstGeom prst="rect">
            <a:avLst/>
          </a:prstGeom>
        </p:spPr>
      </p:pic>
      <p:pic>
        <p:nvPicPr>
          <p:cNvPr id="7" name="图片 6"/>
          <p:cNvPicPr>
            <a:picLocks noChangeAspect="1"/>
          </p:cNvPicPr>
          <p:nvPr>
            <p:custDataLst>
              <p:tags r:id="rId4"/>
            </p:custDataLst>
          </p:nvPr>
        </p:nvPicPr>
        <p:blipFill>
          <a:blip r:embed="rId5"/>
          <a:stretch>
            <a:fillRect/>
          </a:stretch>
        </p:blipFill>
        <p:spPr>
          <a:xfrm>
            <a:off x="5170805" y="3429000"/>
            <a:ext cx="3343910" cy="2901315"/>
          </a:xfrm>
          <a:prstGeom prst="rect">
            <a:avLst/>
          </a:prstGeom>
        </p:spPr>
      </p:pic>
      <p:pic>
        <p:nvPicPr>
          <p:cNvPr id="8" name="图片 7"/>
          <p:cNvPicPr>
            <a:picLocks noChangeAspect="1"/>
          </p:cNvPicPr>
          <p:nvPr>
            <p:custDataLst>
              <p:tags r:id="rId6"/>
            </p:custDataLst>
          </p:nvPr>
        </p:nvPicPr>
        <p:blipFill>
          <a:blip r:embed="rId7"/>
          <a:stretch>
            <a:fillRect/>
          </a:stretch>
        </p:blipFill>
        <p:spPr>
          <a:xfrm>
            <a:off x="8696960" y="3442970"/>
            <a:ext cx="3302000" cy="2887345"/>
          </a:xfrm>
          <a:prstGeom prst="rect">
            <a:avLst/>
          </a:prstGeom>
        </p:spPr>
      </p:pic>
      <p:sp>
        <p:nvSpPr>
          <p:cNvPr id="9" name="下箭头 8"/>
          <p:cNvSpPr/>
          <p:nvPr/>
        </p:nvSpPr>
        <p:spPr>
          <a:xfrm>
            <a:off x="6257290" y="2317115"/>
            <a:ext cx="468630" cy="89408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下箭头 9"/>
          <p:cNvSpPr/>
          <p:nvPr>
            <p:custDataLst>
              <p:tags r:id="rId8"/>
            </p:custDataLst>
          </p:nvPr>
        </p:nvSpPr>
        <p:spPr>
          <a:xfrm>
            <a:off x="10113645" y="2460625"/>
            <a:ext cx="468630" cy="89408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725920" y="2460625"/>
            <a:ext cx="1472565" cy="368300"/>
          </a:xfrm>
          <a:prstGeom prst="rect">
            <a:avLst/>
          </a:prstGeom>
          <a:noFill/>
        </p:spPr>
        <p:txBody>
          <a:bodyPr wrap="square" rtlCol="0">
            <a:spAutoFit/>
          </a:bodyPr>
          <a:lstStyle/>
          <a:p>
            <a:r>
              <a:rPr lang="en-US" altLang="zh-CN" b="1"/>
              <a:t>IHEP user</a:t>
            </a:r>
            <a:endParaRPr lang="en-US" altLang="zh-CN" b="1"/>
          </a:p>
        </p:txBody>
      </p:sp>
      <p:sp>
        <p:nvSpPr>
          <p:cNvPr id="12" name="文本框 11"/>
          <p:cNvSpPr txBox="1"/>
          <p:nvPr>
            <p:custDataLst>
              <p:tags r:id="rId9"/>
            </p:custDataLst>
          </p:nvPr>
        </p:nvSpPr>
        <p:spPr>
          <a:xfrm>
            <a:off x="10490200" y="2580005"/>
            <a:ext cx="1154430" cy="368300"/>
          </a:xfrm>
          <a:prstGeom prst="rect">
            <a:avLst/>
          </a:prstGeom>
          <a:noFill/>
        </p:spPr>
        <p:txBody>
          <a:bodyPr wrap="square" rtlCol="0">
            <a:spAutoFit/>
          </a:bodyPr>
          <a:lstStyle/>
          <a:p>
            <a:r>
              <a:rPr lang="en-US" altLang="zh-CN" b="1"/>
              <a:t>External</a:t>
            </a:r>
            <a:endParaRPr lang="en-US" altLang="zh-CN" b="1"/>
          </a:p>
        </p:txBody>
      </p:sp>
      <p:sp>
        <p:nvSpPr>
          <p:cNvPr id="14" name="标题 13"/>
          <p:cNvSpPr>
            <a:spLocks noGrp="1"/>
          </p:cNvSpPr>
          <p:nvPr>
            <p:ph type="title"/>
            <p:custDataLst>
              <p:tags r:id="rId10"/>
            </p:custDataLst>
          </p:nvPr>
        </p:nvSpPr>
        <p:spPr>
          <a:xfrm>
            <a:off x="215264" y="102235"/>
            <a:ext cx="11130759" cy="833755"/>
          </a:xfrm>
        </p:spPr>
        <p:txBody>
          <a:bodyPr>
            <a:normAutofit/>
          </a:bodyPr>
          <a:lstStyle/>
          <a:p>
            <a:pPr algn="l">
              <a:buClrTx/>
              <a:buSzTx/>
              <a:buFontTx/>
            </a:pPr>
            <a:r>
              <a:rPr lang="zh-CN" altLang="en-US" sz="4400" b="1" dirty="0">
                <a:solidFill>
                  <a:srgbClr val="FF0000"/>
                </a:solidFill>
                <a:latin typeface="+mn-lt"/>
                <a:ea typeface="+mn-lt"/>
                <a:sym typeface="+mn-ea"/>
              </a:rPr>
              <a:t>动态权限管理-- VPN申请</a:t>
            </a:r>
            <a:endParaRPr lang="zh-CN" altLang="en-US" sz="4400" b="1" dirty="0">
              <a:solidFill>
                <a:srgbClr val="FF0000"/>
              </a:solidFill>
              <a:latin typeface="+mn-lt"/>
              <a:ea typeface="+mn-lt"/>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pic>
        <p:nvPicPr>
          <p:cNvPr id="3" name="图片 2"/>
          <p:cNvPicPr>
            <a:picLocks noChangeAspect="1"/>
          </p:cNvPicPr>
          <p:nvPr>
            <p:custDataLst>
              <p:tags r:id="rId1"/>
            </p:custDataLst>
          </p:nvPr>
        </p:nvPicPr>
        <p:blipFill>
          <a:blip r:embed="rId2"/>
          <a:stretch>
            <a:fillRect/>
          </a:stretch>
        </p:blipFill>
        <p:spPr>
          <a:xfrm>
            <a:off x="5932170" y="1936750"/>
            <a:ext cx="6094730" cy="3234690"/>
          </a:xfrm>
          <a:prstGeom prst="rect">
            <a:avLst/>
          </a:prstGeom>
        </p:spPr>
      </p:pic>
      <p:sp>
        <p:nvSpPr>
          <p:cNvPr id="37" name="文本框 36"/>
          <p:cNvSpPr txBox="1"/>
          <p:nvPr>
            <p:custDataLst>
              <p:tags r:id="rId3"/>
            </p:custDataLst>
          </p:nvPr>
        </p:nvSpPr>
        <p:spPr>
          <a:xfrm>
            <a:off x="215265" y="1384935"/>
            <a:ext cx="5766435" cy="4338320"/>
          </a:xfrm>
          <a:prstGeom prst="rect">
            <a:avLst/>
          </a:prstGeom>
          <a:noFill/>
        </p:spPr>
        <p:txBody>
          <a:bodyPr wrap="square" rtlCol="0">
            <a:spAutoFit/>
          </a:bodyPr>
          <a:lstStyle/>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rPr>
              <a:t>监测</a:t>
            </a:r>
            <a:r>
              <a:rPr lang="en-US" altLang="zh-CN" sz="2400" b="1" dirty="0">
                <a:solidFill>
                  <a:srgbClr val="00B0F0"/>
                </a:solidFill>
              </a:rPr>
              <a:t>&amp; </a:t>
            </a:r>
            <a:r>
              <a:rPr lang="zh-CN" altLang="en-US" sz="2400" b="1" dirty="0">
                <a:solidFill>
                  <a:srgbClr val="00B0F0"/>
                </a:solidFill>
              </a:rPr>
              <a:t>报警</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收集多种日志数据</a:t>
            </a:r>
            <a:endParaRPr lang="en-US" altLang="zh-CN" sz="2000" dirty="0">
              <a:solidFill>
                <a:schemeClr val="tx1"/>
              </a:solidFill>
            </a:endParaRPr>
          </a:p>
          <a:p>
            <a:pPr marL="1257300" lvl="2" indent="-342900" fontAlgn="auto">
              <a:lnSpc>
                <a:spcPct val="150000"/>
              </a:lnSpc>
              <a:buClr>
                <a:srgbClr val="FFC000"/>
              </a:buClr>
              <a:buFont typeface="Wingdings" panose="05000000000000000000" charset="0"/>
              <a:buChar char="ü"/>
            </a:pPr>
            <a:r>
              <a:rPr lang="zh-CN" altLang="en-US" sz="2000" dirty="0">
                <a:solidFill>
                  <a:schemeClr val="tx1"/>
                </a:solidFill>
              </a:rPr>
              <a:t>网络请求、系统日志和</a:t>
            </a:r>
            <a:r>
              <a:rPr lang="en-US" altLang="zh-CN" sz="2000" dirty="0">
                <a:solidFill>
                  <a:schemeClr val="tx1"/>
                </a:solidFill>
              </a:rPr>
              <a:t>SAML </a:t>
            </a:r>
            <a:r>
              <a:rPr lang="zh-CN" altLang="en-US" sz="2000" dirty="0">
                <a:solidFill>
                  <a:schemeClr val="tx1"/>
                </a:solidFill>
              </a:rPr>
              <a:t>登录日志信息</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sz="2000" dirty="0">
                <a:solidFill>
                  <a:schemeClr val="tx1"/>
                </a:solidFill>
              </a:rPr>
              <a:t>使用深度学习网络自动处理登录异常</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自动分类异常等级</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自动对</a:t>
            </a:r>
            <a:r>
              <a:rPr lang="en-US" altLang="zh-CN" sz="2000" dirty="0">
                <a:solidFill>
                  <a:schemeClr val="tx1"/>
                </a:solidFill>
              </a:rPr>
              <a:t>不同级别报警</a:t>
            </a:r>
            <a:r>
              <a:rPr lang="zh-CN" altLang="en-US" sz="2000" dirty="0">
                <a:solidFill>
                  <a:schemeClr val="tx1"/>
                </a:solidFill>
              </a:rPr>
              <a:t>启用不同处理流程</a:t>
            </a:r>
            <a:endParaRPr lang="en-US" altLang="zh-CN" sz="2000" dirty="0">
              <a:solidFill>
                <a:schemeClr val="tx1"/>
              </a:solidFill>
            </a:endParaRPr>
          </a:p>
          <a:p>
            <a:pPr marL="1257300" lvl="2" indent="-342900" fontAlgn="auto">
              <a:lnSpc>
                <a:spcPct val="150000"/>
              </a:lnSpc>
              <a:buClr>
                <a:srgbClr val="FFC000"/>
              </a:buClr>
              <a:buFont typeface="Wingdings" panose="05000000000000000000" charset="0"/>
              <a:buChar char="ü"/>
            </a:pPr>
            <a:r>
              <a:rPr lang="zh-CN" altLang="en-US" sz="2000" dirty="0">
                <a:solidFill>
                  <a:schemeClr val="tx1"/>
                </a:solidFill>
              </a:rPr>
              <a:t>警告、锁定、</a:t>
            </a:r>
            <a:r>
              <a:rPr lang="zh-CN" altLang="en-US" sz="2000" dirty="0">
                <a:solidFill>
                  <a:schemeClr val="tx1"/>
                </a:solidFill>
              </a:rPr>
              <a:t>登出</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en-US" altLang="zh-CN" sz="2000" dirty="0">
                <a:solidFill>
                  <a:schemeClr val="tx1"/>
                </a:solidFill>
              </a:rPr>
              <a:t>对于不同级别的告警，有相应的解锁策略</a:t>
            </a:r>
            <a:endParaRPr lang="en-US" altLang="zh-CN" sz="2000" dirty="0">
              <a:solidFill>
                <a:schemeClr val="tx1"/>
              </a:solidFill>
            </a:endParaRPr>
          </a:p>
        </p:txBody>
      </p:sp>
      <p:sp>
        <p:nvSpPr>
          <p:cNvPr id="8" name="标题 7"/>
          <p:cNvSpPr>
            <a:spLocks noGrp="1"/>
          </p:cNvSpPr>
          <p:nvPr>
            <p:ph type="title"/>
            <p:custDataLst>
              <p:tags r:id="rId4"/>
            </p:custDataLst>
          </p:nvPr>
        </p:nvSpPr>
        <p:spPr>
          <a:xfrm>
            <a:off x="215265" y="102235"/>
            <a:ext cx="9677400" cy="833755"/>
          </a:xfrm>
        </p:spPr>
        <p:txBody>
          <a:bodyPr>
            <a:normAutofit/>
          </a:bodyPr>
          <a:lstStyle/>
          <a:p>
            <a:pPr algn="l">
              <a:buClrTx/>
              <a:buSzTx/>
              <a:buFontTx/>
            </a:pPr>
            <a:r>
              <a:rPr lang="zh-CN" altLang="en-US" sz="4400" b="1" dirty="0">
                <a:solidFill>
                  <a:srgbClr val="FF0000"/>
                </a:solidFill>
                <a:latin typeface="+mn-lt"/>
                <a:ea typeface="+mn-lt"/>
                <a:sym typeface="+mn-ea"/>
              </a:rPr>
              <a:t>异常检测</a:t>
            </a:r>
            <a:endParaRPr lang="zh-CN" altLang="en-US" sz="4400" b="1" dirty="0">
              <a:solidFill>
                <a:srgbClr val="FF0000"/>
              </a:solidFill>
              <a:latin typeface="+mn-lt"/>
              <a:ea typeface="+mn-lt"/>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2"/>
          <a:stretch>
            <a:fillRect/>
          </a:stretch>
        </p:blipFill>
        <p:spPr>
          <a:xfrm>
            <a:off x="5796280" y="2588895"/>
            <a:ext cx="6349365" cy="3707130"/>
          </a:xfrm>
          <a:prstGeom prst="rect">
            <a:avLst/>
          </a:prstGeom>
        </p:spPr>
      </p:pic>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37" name="文本框 36"/>
          <p:cNvSpPr txBox="1"/>
          <p:nvPr>
            <p:custDataLst>
              <p:tags r:id="rId3"/>
            </p:custDataLst>
          </p:nvPr>
        </p:nvSpPr>
        <p:spPr>
          <a:xfrm>
            <a:off x="163195" y="1045210"/>
            <a:ext cx="6771005" cy="6062345"/>
          </a:xfrm>
          <a:prstGeom prst="rect">
            <a:avLst/>
          </a:prstGeom>
          <a:noFill/>
        </p:spPr>
        <p:txBody>
          <a:bodyPr wrap="square" rtlCol="0">
            <a:spAutoFit/>
          </a:bodyPr>
          <a:lstStyle/>
          <a:p>
            <a:pPr marL="285750" indent="-285750">
              <a:buClr>
                <a:srgbClr val="FFC000"/>
              </a:buClr>
              <a:buFont typeface="Wingdings" panose="05000000000000000000" charset="0"/>
              <a:buChar char="q"/>
            </a:pPr>
            <a:r>
              <a:rPr lang="en-US" altLang="zh-CN" sz="2400" b="1" dirty="0">
                <a:solidFill>
                  <a:srgbClr val="00B0F0"/>
                </a:solidFill>
              </a:rPr>
              <a:t> IHEP </a:t>
            </a:r>
            <a:r>
              <a:rPr lang="zh-CN" altLang="en-US" sz="2400" b="1" dirty="0">
                <a:solidFill>
                  <a:srgbClr val="00B0F0"/>
                </a:solidFill>
              </a:rPr>
              <a:t>计算账号流程</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使用高能所统一认证进行申请</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通过计算账号管理系统（</a:t>
            </a:r>
            <a:r>
              <a:rPr lang="en-US" altLang="zh-CN" sz="2000" dirty="0">
                <a:solidFill>
                  <a:schemeClr val="tx1"/>
                </a:solidFill>
              </a:rPr>
              <a:t>CCS</a:t>
            </a:r>
            <a:r>
              <a:rPr lang="zh-CN" altLang="en-US" sz="2000" dirty="0">
                <a:solidFill>
                  <a:schemeClr val="tx1"/>
                </a:solidFill>
              </a:rPr>
              <a:t>），进行账号创建</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自动发送申请审批邮件给计算组管理员</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sz="2000" dirty="0">
                <a:solidFill>
                  <a:schemeClr val="tx1"/>
                </a:solidFill>
              </a:rPr>
              <a:t>管理员同意后，统一创建</a:t>
            </a:r>
            <a:r>
              <a:rPr lang="en-US" altLang="zh-CN" sz="2000" dirty="0">
                <a:solidFill>
                  <a:schemeClr val="tx1"/>
                </a:solidFill>
              </a:rPr>
              <a:t>uid</a:t>
            </a:r>
            <a:r>
              <a:rPr lang="zh-CN" altLang="en-US" sz="2000" dirty="0">
                <a:solidFill>
                  <a:schemeClr val="tx1"/>
                </a:solidFill>
              </a:rPr>
              <a:t>、</a:t>
            </a:r>
            <a:r>
              <a:rPr lang="en-US" altLang="zh-CN" sz="2000" dirty="0">
                <a:solidFill>
                  <a:schemeClr val="tx1"/>
                </a:solidFill>
              </a:rPr>
              <a:t>gid</a:t>
            </a:r>
            <a:r>
              <a:rPr lang="zh-CN" altLang="en-US" sz="2000" dirty="0">
                <a:solidFill>
                  <a:schemeClr val="tx1"/>
                </a:solidFill>
              </a:rPr>
              <a:t>，写入高能所计算环境</a:t>
            </a:r>
            <a:endParaRPr lang="en-US" altLang="zh-CN" sz="2000" dirty="0">
              <a:solidFill>
                <a:schemeClr val="tx1"/>
              </a:solidFill>
            </a:endParaRPr>
          </a:p>
          <a:p>
            <a:pPr marL="342900" lvl="0" indent="-342900">
              <a:buClr>
                <a:srgbClr val="FFC000"/>
              </a:buClr>
              <a:buFont typeface="Wingdings" panose="05000000000000000000" charset="0"/>
              <a:buChar char="q"/>
            </a:pPr>
            <a:r>
              <a:rPr lang="en-US" altLang="zh-CN" sz="2400" b="1" dirty="0">
                <a:solidFill>
                  <a:srgbClr val="00B0F0"/>
                </a:solidFill>
              </a:rPr>
              <a:t>HEPS </a:t>
            </a:r>
            <a:r>
              <a:rPr lang="zh-CN" altLang="en-US" sz="2400" b="1" dirty="0">
                <a:solidFill>
                  <a:srgbClr val="00B0F0"/>
                </a:solidFill>
                <a:sym typeface="+mn-ea"/>
              </a:rPr>
              <a:t>计算账号流程</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实现用户服务系统和高能所统一认证申请双入口</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管理员同意后，由高能所统一认证进行</a:t>
            </a:r>
            <a:r>
              <a:rPr lang="en-US" altLang="zh-CN" sz="2000" dirty="0">
                <a:solidFill>
                  <a:schemeClr val="tx1"/>
                </a:solidFill>
              </a:rPr>
              <a:t>uid</a:t>
            </a:r>
            <a:r>
              <a:rPr lang="zh-CN" altLang="en-US" sz="2000" dirty="0">
                <a:solidFill>
                  <a:schemeClr val="tx1"/>
                </a:solidFill>
              </a:rPr>
              <a:t>、</a:t>
            </a:r>
            <a:r>
              <a:rPr lang="en-US" altLang="zh-CN" sz="2000" dirty="0">
                <a:solidFill>
                  <a:schemeClr val="tx1"/>
                </a:solidFill>
              </a:rPr>
              <a:t>gid</a:t>
            </a:r>
            <a:r>
              <a:rPr lang="zh-CN" altLang="en-US" sz="2000" dirty="0">
                <a:solidFill>
                  <a:schemeClr val="tx1"/>
                </a:solidFill>
              </a:rPr>
              <a:t>分配</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账号信息全部由</a:t>
            </a:r>
            <a:r>
              <a:rPr lang="en-US" altLang="zh-CN" sz="2000" dirty="0">
                <a:solidFill>
                  <a:schemeClr val="tx1"/>
                </a:solidFill>
              </a:rPr>
              <a:t>LDAP</a:t>
            </a:r>
            <a:r>
              <a:rPr lang="zh-CN" altLang="en-US" sz="2000" dirty="0">
                <a:solidFill>
                  <a:schemeClr val="tx1"/>
                </a:solidFill>
              </a:rPr>
              <a:t>进行存储管理</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由</a:t>
            </a:r>
            <a:r>
              <a:rPr lang="en-US" altLang="zh-CN" sz="2000" dirty="0">
                <a:solidFill>
                  <a:schemeClr val="tx1"/>
                </a:solidFill>
              </a:rPr>
              <a:t>SSSD</a:t>
            </a:r>
            <a:r>
              <a:rPr lang="zh-CN" altLang="en-US" sz="2000" dirty="0">
                <a:solidFill>
                  <a:schemeClr val="tx1"/>
                </a:solidFill>
              </a:rPr>
              <a:t>模块</a:t>
            </a:r>
            <a:r>
              <a:rPr lang="en-US" altLang="zh-CN" sz="2000" dirty="0">
                <a:solidFill>
                  <a:schemeClr val="tx1"/>
                </a:solidFill>
              </a:rPr>
              <a:t>+KRB5</a:t>
            </a:r>
            <a:r>
              <a:rPr lang="zh-CN" altLang="en-US" sz="2000" dirty="0">
                <a:solidFill>
                  <a:schemeClr val="tx1"/>
                </a:solidFill>
              </a:rPr>
              <a:t>对计算集群账号认证</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实现账号创建、修改时延为秒级</a:t>
            </a:r>
            <a:endParaRPr lang="en-US" altLang="zh-CN" sz="2000" dirty="0">
              <a:solidFill>
                <a:schemeClr val="tx1"/>
              </a:solidFill>
            </a:endParaRPr>
          </a:p>
          <a:p>
            <a:pPr marL="800100" lvl="1" indent="-342900">
              <a:buClr>
                <a:srgbClr val="FFC000"/>
              </a:buClr>
              <a:buFont typeface="Wingdings" panose="05000000000000000000" charset="0"/>
              <a:buChar char="l"/>
            </a:pPr>
            <a:endParaRPr lang="en-US" altLang="zh-CN" sz="2000" dirty="0">
              <a:solidFill>
                <a:srgbClr val="00B0F0"/>
              </a:solidFill>
            </a:endParaRPr>
          </a:p>
          <a:p>
            <a:pPr lvl="1" indent="0">
              <a:buClr>
                <a:srgbClr val="FFC000"/>
              </a:buClr>
              <a:buFont typeface="Wingdings" panose="05000000000000000000" charset="0"/>
              <a:buNone/>
            </a:pPr>
            <a:endParaRPr lang="en-US" altLang="zh-CN" sz="2000" dirty="0">
              <a:solidFill>
                <a:schemeClr val="bg1">
                  <a:lumMod val="65000"/>
                </a:schemeClr>
              </a:solidFill>
            </a:endParaRPr>
          </a:p>
        </p:txBody>
      </p:sp>
      <p:sp>
        <p:nvSpPr>
          <p:cNvPr id="14" name="标题 13"/>
          <p:cNvSpPr>
            <a:spLocks noGrp="1"/>
          </p:cNvSpPr>
          <p:nvPr>
            <p:ph type="title"/>
            <p:custDataLst>
              <p:tags r:id="rId4"/>
            </p:custDataLst>
          </p:nvPr>
        </p:nvSpPr>
        <p:spPr>
          <a:xfrm>
            <a:off x="215264" y="102235"/>
            <a:ext cx="11130759" cy="833755"/>
          </a:xfrm>
        </p:spPr>
        <p:txBody>
          <a:bodyPr>
            <a:normAutofit/>
          </a:bodyPr>
          <a:lstStyle/>
          <a:p>
            <a:pPr algn="l">
              <a:buClrTx/>
              <a:buSzTx/>
              <a:buFontTx/>
            </a:pPr>
            <a:r>
              <a:rPr lang="zh-CN" altLang="en-US" sz="4400" b="1" dirty="0">
                <a:solidFill>
                  <a:srgbClr val="FF0000"/>
                </a:solidFill>
                <a:latin typeface="+mn-lt"/>
                <a:ea typeface="+mn-lt"/>
                <a:sym typeface="+mn-ea"/>
              </a:rPr>
              <a:t>计算集群认证迁移</a:t>
            </a:r>
            <a:endParaRPr lang="zh-CN" altLang="en-US" sz="4400" b="1" dirty="0">
              <a:solidFill>
                <a:srgbClr val="FF0000"/>
              </a:solidFill>
              <a:latin typeface="+mn-lt"/>
              <a:ea typeface="+mn-lt"/>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1645" y="120015"/>
            <a:ext cx="9599295" cy="833755"/>
          </a:xfrm>
        </p:spPr>
        <p:txBody>
          <a:bodyPr>
            <a:normAutofit/>
          </a:bodyPr>
          <a:lstStyle/>
          <a:p>
            <a:pPr algn="l">
              <a:buClrTx/>
              <a:buSzTx/>
              <a:buFontTx/>
            </a:pPr>
            <a:r>
              <a:rPr lang="zh-CN" altLang="en-US" sz="4400" b="1" dirty="0">
                <a:solidFill>
                  <a:srgbClr val="FF0000"/>
                </a:solidFill>
                <a:latin typeface="+mn-lt"/>
                <a:ea typeface="+mn-lt"/>
                <a:sym typeface="+mn-ea"/>
              </a:rPr>
              <a:t>扩展性、兼容性</a:t>
            </a:r>
            <a:endParaRPr lang="zh-CN" altLang="en-US" sz="4400" b="1" dirty="0">
              <a:solidFill>
                <a:srgbClr val="FF0000"/>
              </a:solidFill>
              <a:latin typeface="+mn-lt"/>
              <a:ea typeface="+mn-lt"/>
              <a:sym typeface="+mn-ea"/>
            </a:endParaRPr>
          </a:p>
        </p:txBody>
      </p:sp>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37" name="文本框 36"/>
          <p:cNvSpPr txBox="1"/>
          <p:nvPr>
            <p:custDataLst>
              <p:tags r:id="rId1"/>
            </p:custDataLst>
          </p:nvPr>
        </p:nvSpPr>
        <p:spPr>
          <a:xfrm>
            <a:off x="833120" y="2133600"/>
            <a:ext cx="5969635" cy="2491740"/>
          </a:xfrm>
          <a:prstGeom prst="rect">
            <a:avLst/>
          </a:prstGeom>
          <a:noFill/>
        </p:spPr>
        <p:txBody>
          <a:bodyPr wrap="square" rtlCol="0">
            <a:spAutoFit/>
          </a:bodyPr>
          <a:lstStyle/>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rPr>
              <a:t>标准化接接口</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en-US" altLang="zh-CN" sz="2000" dirty="0"/>
              <a:t>以获得更好的可扩展性和访问应用程序</a:t>
            </a:r>
            <a:endParaRPr lang="en-US" altLang="zh-CN" sz="2000" dirty="0"/>
          </a:p>
          <a:p>
            <a:pPr marL="800100" lvl="1" indent="-342900" fontAlgn="auto">
              <a:lnSpc>
                <a:spcPct val="150000"/>
              </a:lnSpc>
              <a:buClr>
                <a:srgbClr val="FFC000"/>
              </a:buClr>
              <a:buFont typeface="Wingdings" panose="05000000000000000000" charset="0"/>
              <a:buChar char="l"/>
            </a:pPr>
            <a:r>
              <a:rPr lang="en-US" altLang="zh-CN" sz="2000" dirty="0">
                <a:solidFill>
                  <a:schemeClr val="tx1"/>
                </a:solidFill>
              </a:rPr>
              <a:t>这些模块使用标准的Restful API相互通信</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sz="2000" dirty="0">
                <a:solidFill>
                  <a:schemeClr val="tx1"/>
                </a:solidFill>
              </a:rPr>
              <a:t>支持实验组自建应用可以通过</a:t>
            </a:r>
            <a:r>
              <a:rPr sz="2000" dirty="0">
                <a:solidFill>
                  <a:schemeClr val="tx1"/>
                </a:solidFill>
              </a:rPr>
              <a:t>Oauth2, Shibboleth</a:t>
            </a:r>
            <a:r>
              <a:rPr lang="zh-CN" sz="2000" dirty="0">
                <a:solidFill>
                  <a:schemeClr val="tx1"/>
                </a:solidFill>
              </a:rPr>
              <a:t>协议接入统一认证系统</a:t>
            </a:r>
            <a:endParaRPr lang="zh-CN" sz="2000" dirty="0">
              <a:solidFill>
                <a:schemeClr val="tx1"/>
              </a:solidFill>
            </a:endParaRPr>
          </a:p>
        </p:txBody>
      </p:sp>
      <p:sp>
        <p:nvSpPr>
          <p:cNvPr id="3" name="矩形 2"/>
          <p:cNvSpPr/>
          <p:nvPr>
            <p:custDataLst>
              <p:tags r:id="rId2"/>
            </p:custDataLst>
          </p:nvPr>
        </p:nvSpPr>
        <p:spPr>
          <a:xfrm>
            <a:off x="7590155" y="4354195"/>
            <a:ext cx="3115310" cy="903605"/>
          </a:xfrm>
          <a:prstGeom prst="rect">
            <a:avLst/>
          </a:prstGeom>
          <a:solidFill>
            <a:schemeClr val="accent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custDataLst>
              <p:tags r:id="rId3"/>
            </p:custDataLst>
          </p:nvPr>
        </p:nvSpPr>
        <p:spPr>
          <a:xfrm>
            <a:off x="7680325" y="4440555"/>
            <a:ext cx="1447165" cy="3270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custDataLst>
              <p:tags r:id="rId4"/>
            </p:custDataLst>
          </p:nvPr>
        </p:nvSpPr>
        <p:spPr>
          <a:xfrm>
            <a:off x="9207500" y="4440555"/>
            <a:ext cx="1400810" cy="3270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custDataLst>
              <p:tags r:id="rId5"/>
            </p:custDataLst>
          </p:nvPr>
        </p:nvSpPr>
        <p:spPr>
          <a:xfrm>
            <a:off x="7680325" y="4827270"/>
            <a:ext cx="1447165" cy="3270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custDataLst>
              <p:tags r:id="rId6"/>
            </p:custDataLst>
          </p:nvPr>
        </p:nvSpPr>
        <p:spPr>
          <a:xfrm>
            <a:off x="9207500" y="4827270"/>
            <a:ext cx="1400810" cy="32702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custDataLst>
              <p:tags r:id="rId7"/>
            </p:custDataLst>
          </p:nvPr>
        </p:nvSpPr>
        <p:spPr>
          <a:xfrm>
            <a:off x="7590155" y="3875405"/>
            <a:ext cx="3115310" cy="444500"/>
          </a:xfrm>
          <a:prstGeom prst="rect">
            <a:avLst/>
          </a:prstGeom>
          <a:solidFill>
            <a:schemeClr val="accent6">
              <a:lumMod val="60000"/>
              <a:lumOff val="40000"/>
            </a:schemeClr>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custDataLst>
              <p:tags r:id="rId8"/>
            </p:custDataLst>
          </p:nvPr>
        </p:nvSpPr>
        <p:spPr>
          <a:xfrm>
            <a:off x="7590155" y="3504565"/>
            <a:ext cx="3115310" cy="327025"/>
          </a:xfrm>
          <a:prstGeom prst="rect">
            <a:avLst/>
          </a:prstGeom>
          <a:solidFill>
            <a:schemeClr val="accent4">
              <a:lumMod val="40000"/>
              <a:lumOff val="60000"/>
            </a:schemeClr>
          </a:solidFill>
          <a:ln w="1905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custDataLst>
              <p:tags r:id="rId9"/>
            </p:custDataLst>
          </p:nvPr>
        </p:nvSpPr>
        <p:spPr>
          <a:xfrm>
            <a:off x="7590155" y="2969895"/>
            <a:ext cx="3115310" cy="327025"/>
          </a:xfrm>
          <a:prstGeom prst="rect">
            <a:avLst/>
          </a:prstGeom>
          <a:solidFill>
            <a:schemeClr val="accent5">
              <a:lumMod val="75000"/>
            </a:schemeClr>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custDataLst>
              <p:tags r:id="rId10"/>
            </p:custDataLst>
          </p:nvPr>
        </p:nvSpPr>
        <p:spPr>
          <a:xfrm>
            <a:off x="7553960" y="2388870"/>
            <a:ext cx="3151505" cy="40449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custDataLst>
              <p:tags r:id="rId11"/>
            </p:custDataLst>
          </p:nvPr>
        </p:nvSpPr>
        <p:spPr>
          <a:xfrm>
            <a:off x="7747000" y="2473325"/>
            <a:ext cx="2828290" cy="253365"/>
          </a:xfrm>
          <a:prstGeom prst="roundRect">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上箭头 15"/>
          <p:cNvSpPr/>
          <p:nvPr>
            <p:custDataLst>
              <p:tags r:id="rId12"/>
            </p:custDataLst>
          </p:nvPr>
        </p:nvSpPr>
        <p:spPr>
          <a:xfrm>
            <a:off x="7940675" y="4246245"/>
            <a:ext cx="213360" cy="166370"/>
          </a:xfrm>
          <a:prstGeom prst="up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上箭头 16"/>
          <p:cNvSpPr/>
          <p:nvPr>
            <p:custDataLst>
              <p:tags r:id="rId13"/>
            </p:custDataLst>
          </p:nvPr>
        </p:nvSpPr>
        <p:spPr>
          <a:xfrm>
            <a:off x="10248265" y="4246245"/>
            <a:ext cx="213360" cy="166370"/>
          </a:xfrm>
          <a:prstGeom prst="upArrow">
            <a:avLst/>
          </a:prstGeom>
          <a:solidFill>
            <a:schemeClr val="accent5">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上下箭头 17"/>
          <p:cNvSpPr/>
          <p:nvPr>
            <p:custDataLst>
              <p:tags r:id="rId14"/>
            </p:custDataLst>
          </p:nvPr>
        </p:nvSpPr>
        <p:spPr>
          <a:xfrm>
            <a:off x="7940675" y="2733040"/>
            <a:ext cx="160020" cy="280670"/>
          </a:xfrm>
          <a:prstGeom prst="upDown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上下箭头 18"/>
          <p:cNvSpPr/>
          <p:nvPr>
            <p:custDataLst>
              <p:tags r:id="rId15"/>
            </p:custDataLst>
          </p:nvPr>
        </p:nvSpPr>
        <p:spPr>
          <a:xfrm>
            <a:off x="9901555" y="2733040"/>
            <a:ext cx="160020" cy="280670"/>
          </a:xfrm>
          <a:prstGeom prst="upDown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上下箭头 19"/>
          <p:cNvSpPr/>
          <p:nvPr>
            <p:custDataLst>
              <p:tags r:id="rId16"/>
            </p:custDataLst>
          </p:nvPr>
        </p:nvSpPr>
        <p:spPr>
          <a:xfrm>
            <a:off x="8967470" y="3296920"/>
            <a:ext cx="160020" cy="280670"/>
          </a:xfrm>
          <a:prstGeom prst="upDown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custDataLst>
              <p:tags r:id="rId17"/>
            </p:custDataLst>
          </p:nvPr>
        </p:nvSpPr>
        <p:spPr>
          <a:xfrm>
            <a:off x="7887335" y="4096385"/>
            <a:ext cx="340360" cy="146685"/>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custDataLst>
              <p:tags r:id="rId18"/>
            </p:custDataLst>
          </p:nvPr>
        </p:nvSpPr>
        <p:spPr>
          <a:xfrm>
            <a:off x="7855585" y="4030345"/>
            <a:ext cx="493395" cy="275590"/>
          </a:xfrm>
          <a:prstGeom prst="rect">
            <a:avLst/>
          </a:prstGeom>
          <a:noFill/>
        </p:spPr>
        <p:txBody>
          <a:bodyPr wrap="square" rtlCol="0">
            <a:spAutoFit/>
          </a:bodyPr>
          <a:lstStyle/>
          <a:p>
            <a:r>
              <a:rPr lang="en-US" altLang="zh-CN" sz="1200" b="1"/>
              <a:t>API</a:t>
            </a:r>
            <a:endParaRPr lang="en-US" altLang="zh-CN" sz="1200" b="1"/>
          </a:p>
        </p:txBody>
      </p:sp>
      <p:sp>
        <p:nvSpPr>
          <p:cNvPr id="23" name="矩形 22"/>
          <p:cNvSpPr/>
          <p:nvPr>
            <p:custDataLst>
              <p:tags r:id="rId19"/>
            </p:custDataLst>
          </p:nvPr>
        </p:nvSpPr>
        <p:spPr>
          <a:xfrm>
            <a:off x="10178415" y="4096385"/>
            <a:ext cx="353060" cy="146050"/>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custDataLst>
              <p:tags r:id="rId20"/>
            </p:custDataLst>
          </p:nvPr>
        </p:nvSpPr>
        <p:spPr>
          <a:xfrm>
            <a:off x="10140315" y="4022725"/>
            <a:ext cx="493395" cy="275590"/>
          </a:xfrm>
          <a:prstGeom prst="rect">
            <a:avLst/>
          </a:prstGeom>
          <a:noFill/>
        </p:spPr>
        <p:txBody>
          <a:bodyPr wrap="square" rtlCol="0">
            <a:spAutoFit/>
          </a:bodyPr>
          <a:lstStyle/>
          <a:p>
            <a:r>
              <a:rPr lang="en-US" altLang="zh-CN" sz="1200" b="1"/>
              <a:t>API</a:t>
            </a:r>
            <a:endParaRPr lang="en-US" altLang="zh-CN" sz="1200" b="1"/>
          </a:p>
        </p:txBody>
      </p:sp>
      <p:sp>
        <p:nvSpPr>
          <p:cNvPr id="25" name="文本框 24"/>
          <p:cNvSpPr txBox="1"/>
          <p:nvPr>
            <p:custDataLst>
              <p:tags r:id="rId21"/>
            </p:custDataLst>
          </p:nvPr>
        </p:nvSpPr>
        <p:spPr>
          <a:xfrm>
            <a:off x="8348980" y="3909060"/>
            <a:ext cx="1440815" cy="368300"/>
          </a:xfrm>
          <a:prstGeom prst="rect">
            <a:avLst/>
          </a:prstGeom>
          <a:noFill/>
        </p:spPr>
        <p:txBody>
          <a:bodyPr wrap="square" rtlCol="0">
            <a:spAutoFit/>
          </a:bodyPr>
          <a:lstStyle/>
          <a:p>
            <a:pPr algn="ctr"/>
            <a:r>
              <a:rPr lang="en-US" altLang="zh-CN" b="1">
                <a:solidFill>
                  <a:schemeClr val="bg1"/>
                </a:solidFill>
              </a:rPr>
              <a:t>MySQL</a:t>
            </a:r>
            <a:endParaRPr lang="en-US" altLang="zh-CN" b="1">
              <a:solidFill>
                <a:schemeClr val="bg1"/>
              </a:solidFill>
            </a:endParaRPr>
          </a:p>
        </p:txBody>
      </p:sp>
      <p:sp>
        <p:nvSpPr>
          <p:cNvPr id="26" name="文本框 25"/>
          <p:cNvSpPr txBox="1"/>
          <p:nvPr>
            <p:custDataLst>
              <p:tags r:id="rId22"/>
            </p:custDataLst>
          </p:nvPr>
        </p:nvSpPr>
        <p:spPr>
          <a:xfrm>
            <a:off x="7680325" y="4440555"/>
            <a:ext cx="1440815" cy="306705"/>
          </a:xfrm>
          <a:prstGeom prst="rect">
            <a:avLst/>
          </a:prstGeom>
          <a:noFill/>
        </p:spPr>
        <p:txBody>
          <a:bodyPr wrap="square" rtlCol="0">
            <a:spAutoFit/>
          </a:bodyPr>
          <a:lstStyle/>
          <a:p>
            <a:pPr algn="ctr"/>
            <a:r>
              <a:rPr lang="en-US" altLang="zh-CN" sz="1400" b="1">
                <a:solidFill>
                  <a:schemeClr val="tx1"/>
                </a:solidFill>
              </a:rPr>
              <a:t>CSTCloud</a:t>
            </a:r>
            <a:endParaRPr lang="en-US" altLang="zh-CN" sz="1400" b="1">
              <a:solidFill>
                <a:schemeClr val="tx1"/>
              </a:solidFill>
            </a:endParaRPr>
          </a:p>
        </p:txBody>
      </p:sp>
      <p:sp>
        <p:nvSpPr>
          <p:cNvPr id="27" name="文本框 26"/>
          <p:cNvSpPr txBox="1"/>
          <p:nvPr>
            <p:custDataLst>
              <p:tags r:id="rId23"/>
            </p:custDataLst>
          </p:nvPr>
        </p:nvSpPr>
        <p:spPr>
          <a:xfrm>
            <a:off x="7686675" y="4827270"/>
            <a:ext cx="1440815" cy="306705"/>
          </a:xfrm>
          <a:prstGeom prst="rect">
            <a:avLst/>
          </a:prstGeom>
          <a:noFill/>
        </p:spPr>
        <p:txBody>
          <a:bodyPr wrap="square" rtlCol="0">
            <a:spAutoFit/>
          </a:bodyPr>
          <a:lstStyle/>
          <a:p>
            <a:pPr algn="ctr"/>
            <a:r>
              <a:rPr lang="en-US" altLang="zh-CN" sz="1400" b="1">
                <a:solidFill>
                  <a:schemeClr val="tx1"/>
                </a:solidFill>
              </a:rPr>
              <a:t>IHEP</a:t>
            </a:r>
            <a:endParaRPr lang="en-US" altLang="zh-CN" sz="1400" b="1">
              <a:solidFill>
                <a:schemeClr val="tx1"/>
              </a:solidFill>
            </a:endParaRPr>
          </a:p>
        </p:txBody>
      </p:sp>
      <p:sp>
        <p:nvSpPr>
          <p:cNvPr id="28" name="文本框 27"/>
          <p:cNvSpPr txBox="1"/>
          <p:nvPr>
            <p:custDataLst>
              <p:tags r:id="rId24"/>
            </p:custDataLst>
          </p:nvPr>
        </p:nvSpPr>
        <p:spPr>
          <a:xfrm>
            <a:off x="9167495" y="4440555"/>
            <a:ext cx="1440815" cy="306705"/>
          </a:xfrm>
          <a:prstGeom prst="rect">
            <a:avLst/>
          </a:prstGeom>
          <a:noFill/>
        </p:spPr>
        <p:txBody>
          <a:bodyPr wrap="square" rtlCol="0">
            <a:spAutoFit/>
          </a:bodyPr>
          <a:lstStyle/>
          <a:p>
            <a:pPr algn="ctr"/>
            <a:r>
              <a:rPr lang="en-US" altLang="zh-CN" sz="1400" b="1">
                <a:solidFill>
                  <a:schemeClr val="tx1"/>
                </a:solidFill>
              </a:rPr>
              <a:t>HEPS</a:t>
            </a:r>
            <a:endParaRPr lang="en-US" altLang="zh-CN" sz="1400" b="1">
              <a:solidFill>
                <a:schemeClr val="tx1"/>
              </a:solidFill>
            </a:endParaRPr>
          </a:p>
        </p:txBody>
      </p:sp>
      <p:sp>
        <p:nvSpPr>
          <p:cNvPr id="29" name="文本框 28"/>
          <p:cNvSpPr txBox="1"/>
          <p:nvPr>
            <p:custDataLst>
              <p:tags r:id="rId25"/>
            </p:custDataLst>
          </p:nvPr>
        </p:nvSpPr>
        <p:spPr>
          <a:xfrm>
            <a:off x="9192895" y="4827270"/>
            <a:ext cx="1440815" cy="306705"/>
          </a:xfrm>
          <a:prstGeom prst="rect">
            <a:avLst/>
          </a:prstGeom>
          <a:noFill/>
        </p:spPr>
        <p:txBody>
          <a:bodyPr wrap="square" rtlCol="0">
            <a:spAutoFit/>
          </a:bodyPr>
          <a:lstStyle/>
          <a:p>
            <a:pPr algn="ctr"/>
            <a:r>
              <a:rPr lang="en-US" altLang="zh-CN" sz="1400" b="1">
                <a:solidFill>
                  <a:schemeClr val="tx1"/>
                </a:solidFill>
              </a:rPr>
              <a:t>CSNS</a:t>
            </a:r>
            <a:endParaRPr lang="en-US" altLang="zh-CN" sz="1400" b="1">
              <a:solidFill>
                <a:schemeClr val="tx1"/>
              </a:solidFill>
            </a:endParaRPr>
          </a:p>
        </p:txBody>
      </p:sp>
      <p:sp>
        <p:nvSpPr>
          <p:cNvPr id="30" name="文本框 29"/>
          <p:cNvSpPr txBox="1"/>
          <p:nvPr>
            <p:custDataLst>
              <p:tags r:id="rId26"/>
            </p:custDataLst>
          </p:nvPr>
        </p:nvSpPr>
        <p:spPr>
          <a:xfrm>
            <a:off x="8326755" y="3489325"/>
            <a:ext cx="1440815" cy="368300"/>
          </a:xfrm>
          <a:prstGeom prst="rect">
            <a:avLst/>
          </a:prstGeom>
          <a:noFill/>
        </p:spPr>
        <p:txBody>
          <a:bodyPr wrap="square" rtlCol="0">
            <a:spAutoFit/>
          </a:bodyPr>
          <a:lstStyle/>
          <a:p>
            <a:pPr algn="ctr"/>
            <a:r>
              <a:rPr lang="en-US" altLang="zh-CN" b="1">
                <a:solidFill>
                  <a:schemeClr val="bg1"/>
                </a:solidFill>
              </a:rPr>
              <a:t>Server API</a:t>
            </a:r>
            <a:endParaRPr lang="en-US" altLang="zh-CN" b="1">
              <a:solidFill>
                <a:schemeClr val="bg1"/>
              </a:solidFill>
            </a:endParaRPr>
          </a:p>
        </p:txBody>
      </p:sp>
      <p:sp>
        <p:nvSpPr>
          <p:cNvPr id="31" name="文本框 30"/>
          <p:cNvSpPr txBox="1"/>
          <p:nvPr>
            <p:custDataLst>
              <p:tags r:id="rId27"/>
            </p:custDataLst>
          </p:nvPr>
        </p:nvSpPr>
        <p:spPr>
          <a:xfrm>
            <a:off x="8180705" y="2980690"/>
            <a:ext cx="2280920" cy="338554"/>
          </a:xfrm>
          <a:prstGeom prst="rect">
            <a:avLst/>
          </a:prstGeom>
          <a:noFill/>
        </p:spPr>
        <p:txBody>
          <a:bodyPr wrap="square" rtlCol="0">
            <a:spAutoFit/>
          </a:bodyPr>
          <a:lstStyle/>
          <a:p>
            <a:pPr algn="ctr"/>
            <a:r>
              <a:rPr lang="en-US" altLang="zh-CN" sz="1600" b="1" dirty="0">
                <a:solidFill>
                  <a:schemeClr val="bg1"/>
                </a:solidFill>
              </a:rPr>
              <a:t>Illegal Login detection</a:t>
            </a:r>
            <a:endParaRPr lang="en-US" altLang="zh-CN" sz="1600" b="1" dirty="0">
              <a:solidFill>
                <a:schemeClr val="bg1"/>
              </a:solidFill>
            </a:endParaRPr>
          </a:p>
        </p:txBody>
      </p:sp>
      <p:sp>
        <p:nvSpPr>
          <p:cNvPr id="32" name="文本框 31"/>
          <p:cNvSpPr txBox="1"/>
          <p:nvPr>
            <p:custDataLst>
              <p:tags r:id="rId28"/>
            </p:custDataLst>
          </p:nvPr>
        </p:nvSpPr>
        <p:spPr>
          <a:xfrm>
            <a:off x="8187055" y="2425700"/>
            <a:ext cx="1734820" cy="337185"/>
          </a:xfrm>
          <a:prstGeom prst="rect">
            <a:avLst/>
          </a:prstGeom>
          <a:noFill/>
        </p:spPr>
        <p:txBody>
          <a:bodyPr wrap="square" rtlCol="0">
            <a:spAutoFit/>
          </a:bodyPr>
          <a:lstStyle/>
          <a:p>
            <a:pPr algn="ctr"/>
            <a:r>
              <a:rPr lang="en-US" altLang="zh-CN" sz="1600" b="1">
                <a:solidFill>
                  <a:schemeClr val="bg1"/>
                </a:solidFill>
              </a:rPr>
              <a:t>Applications</a:t>
            </a:r>
            <a:endParaRPr lang="en-US" altLang="zh-CN" sz="1600" b="1">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02841" y="101954"/>
            <a:ext cx="8399635" cy="833499"/>
          </a:xfrm>
        </p:spPr>
        <p:txBody>
          <a:bodyPr>
            <a:normAutofit/>
          </a:bodyPr>
          <a:lstStyle/>
          <a:p>
            <a:pPr algn="l">
              <a:buClrTx/>
              <a:buSzTx/>
              <a:buFontTx/>
            </a:pPr>
            <a:r>
              <a:rPr lang="zh-CN" altLang="en-US" sz="4400" b="1" dirty="0">
                <a:solidFill>
                  <a:srgbClr val="FF0000"/>
                </a:solidFill>
                <a:latin typeface="+mn-lt"/>
                <a:ea typeface="+mn-lt"/>
                <a:sym typeface="+mn-ea"/>
              </a:rPr>
              <a:t>总结 </a:t>
            </a:r>
            <a:endParaRPr lang="zh-CN" altLang="en-US" sz="4400" b="1" dirty="0">
              <a:solidFill>
                <a:srgbClr val="FF0000"/>
              </a:solidFill>
              <a:latin typeface="+mn-lt"/>
              <a:ea typeface="+mn-lt"/>
              <a:sym typeface="+mn-ea"/>
            </a:endParaRPr>
          </a:p>
        </p:txBody>
      </p:sp>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37" name="文本框 36"/>
          <p:cNvSpPr txBox="1"/>
          <p:nvPr>
            <p:custDataLst>
              <p:tags r:id="rId1"/>
            </p:custDataLst>
          </p:nvPr>
        </p:nvSpPr>
        <p:spPr>
          <a:xfrm>
            <a:off x="528320" y="1042035"/>
            <a:ext cx="6954520" cy="5539105"/>
          </a:xfrm>
          <a:prstGeom prst="rect">
            <a:avLst/>
          </a:prstGeom>
          <a:noFill/>
        </p:spPr>
        <p:txBody>
          <a:bodyPr wrap="square" rtlCol="0">
            <a:spAutoFit/>
          </a:bodyPr>
          <a:lstStyle/>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sym typeface="+mn-ea"/>
              </a:rPr>
              <a:t>建立异地、多源认证联盟</a:t>
            </a:r>
            <a:endParaRPr lang="en-US" altLang="zh-CN" sz="2400" b="1" dirty="0">
              <a:solidFill>
                <a:srgbClr val="00B0F0"/>
              </a:solidFill>
              <a:sym typeface="+mn-ea"/>
            </a:endParaRPr>
          </a:p>
          <a:p>
            <a:pPr marL="800100" lvl="1" indent="-342900" fontAlgn="auto">
              <a:lnSpc>
                <a:spcPct val="150000"/>
              </a:lnSpc>
              <a:buClr>
                <a:srgbClr val="FFC000"/>
              </a:buClr>
              <a:buFont typeface="Wingdings" panose="05000000000000000000" charset="0"/>
              <a:buChar char="l"/>
            </a:pPr>
            <a:r>
              <a:rPr lang="zh-CN" altLang="en-US" sz="2000" b="1" dirty="0">
                <a:solidFill>
                  <a:schemeClr val="tx1"/>
                </a:solidFill>
                <a:sym typeface="+mn-ea"/>
              </a:rPr>
              <a:t>实现多园区人员信息联动</a:t>
            </a:r>
            <a:endParaRPr lang="en-US" altLang="zh-CN" sz="2000" b="1" dirty="0">
              <a:solidFill>
                <a:schemeClr val="tx1"/>
              </a:solidFill>
              <a:sym typeface="+mn-ea"/>
            </a:endParaRPr>
          </a:p>
          <a:p>
            <a:pPr marL="800100" lvl="1" indent="-342900" fontAlgn="auto">
              <a:lnSpc>
                <a:spcPct val="150000"/>
              </a:lnSpc>
              <a:buClr>
                <a:srgbClr val="FFC000"/>
              </a:buClr>
              <a:buFont typeface="Wingdings" panose="05000000000000000000" charset="0"/>
              <a:buChar char="l"/>
            </a:pPr>
            <a:r>
              <a:rPr lang="zh-CN" altLang="en-US" sz="2000" b="1" dirty="0">
                <a:solidFill>
                  <a:schemeClr val="tx1"/>
                </a:solidFill>
                <a:sym typeface="+mn-ea"/>
              </a:rPr>
              <a:t>多园区内部网络无障碍通信</a:t>
            </a:r>
            <a:endParaRPr lang="en-US" altLang="zh-CN" sz="2000" b="1" dirty="0">
              <a:solidFill>
                <a:schemeClr val="tx1"/>
              </a:solidFill>
              <a:sym typeface="+mn-ea"/>
            </a:endParaRPr>
          </a:p>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sym typeface="+mn-ea"/>
              </a:rPr>
              <a:t>动态资源管理</a:t>
            </a:r>
            <a:endParaRPr lang="en-US" altLang="zh-CN" sz="2400" b="1" dirty="0">
              <a:solidFill>
                <a:srgbClr val="00B0F0"/>
              </a:solidFill>
              <a:sym typeface="+mn-ea"/>
            </a:endParaRPr>
          </a:p>
          <a:p>
            <a:pPr marL="800100" lvl="1" indent="-342900" fontAlgn="auto">
              <a:lnSpc>
                <a:spcPct val="150000"/>
              </a:lnSpc>
              <a:buClr>
                <a:srgbClr val="FFC000"/>
              </a:buClr>
              <a:buFont typeface="Wingdings" panose="05000000000000000000" charset="0"/>
              <a:buChar char="l"/>
            </a:pPr>
            <a:r>
              <a:rPr lang="zh-CN" altLang="en-US" sz="2000" b="1" dirty="0">
                <a:solidFill>
                  <a:schemeClr val="tx1"/>
                </a:solidFill>
                <a:sym typeface="+mn-ea"/>
              </a:rPr>
              <a:t>实验个人动态权限管理</a:t>
            </a:r>
            <a:endParaRPr lang="zh-CN" altLang="en-US" sz="2000" b="1" dirty="0">
              <a:solidFill>
                <a:schemeClr val="tx1"/>
              </a:solidFill>
              <a:sym typeface="+mn-ea"/>
            </a:endParaRPr>
          </a:p>
          <a:p>
            <a:pPr marL="800100" lvl="1" indent="-342900" fontAlgn="auto">
              <a:lnSpc>
                <a:spcPct val="150000"/>
              </a:lnSpc>
              <a:buClr>
                <a:srgbClr val="FFC000"/>
              </a:buClr>
              <a:buFont typeface="Wingdings" panose="05000000000000000000" charset="0"/>
              <a:buChar char="l"/>
            </a:pPr>
            <a:r>
              <a:rPr lang="zh-CN" altLang="en-US" sz="2000" b="1" dirty="0">
                <a:solidFill>
                  <a:schemeClr val="tx1"/>
                </a:solidFill>
                <a:sym typeface="+mn-ea"/>
              </a:rPr>
              <a:t>简单、高效申请流程</a:t>
            </a:r>
            <a:endParaRPr lang="en-US" altLang="zh-CN" sz="2000" b="1" dirty="0">
              <a:solidFill>
                <a:schemeClr val="tx1"/>
              </a:solidFill>
              <a:sym typeface="+mn-ea"/>
            </a:endParaRPr>
          </a:p>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sym typeface="+mn-ea"/>
              </a:rPr>
              <a:t>基于深度学习异常检测</a:t>
            </a:r>
            <a:endParaRPr lang="en-US" altLang="zh-CN" sz="2400" b="1" dirty="0">
              <a:solidFill>
                <a:srgbClr val="00B0F0"/>
              </a:solidFill>
              <a:sym typeface="+mn-ea"/>
            </a:endParaRPr>
          </a:p>
          <a:p>
            <a:pPr marL="800100" lvl="1" indent="-342900" fontAlgn="auto">
              <a:lnSpc>
                <a:spcPct val="150000"/>
              </a:lnSpc>
              <a:buClr>
                <a:srgbClr val="FFC000"/>
              </a:buClr>
              <a:buFont typeface="Wingdings" panose="05000000000000000000" charset="0"/>
              <a:buChar char="l"/>
            </a:pPr>
            <a:r>
              <a:rPr lang="zh-CN" altLang="en-US" sz="2000" b="1" dirty="0">
                <a:solidFill>
                  <a:schemeClr val="tx1"/>
                </a:solidFill>
                <a:sym typeface="+mn-ea"/>
              </a:rPr>
              <a:t>实现一个统的监控大数据平台</a:t>
            </a:r>
            <a:endParaRPr lang="zh-CN" altLang="en-US" sz="2000" b="1" dirty="0">
              <a:solidFill>
                <a:schemeClr val="tx1"/>
              </a:solidFill>
              <a:sym typeface="+mn-ea"/>
            </a:endParaRPr>
          </a:p>
          <a:p>
            <a:pPr marL="800100" lvl="1" indent="-342900" fontAlgn="auto">
              <a:lnSpc>
                <a:spcPct val="150000"/>
              </a:lnSpc>
              <a:buClr>
                <a:srgbClr val="FFC000"/>
              </a:buClr>
              <a:buFont typeface="Wingdings" panose="05000000000000000000" charset="0"/>
              <a:buChar char="l"/>
            </a:pPr>
            <a:r>
              <a:rPr lang="zh-CN" altLang="en-US" sz="2000" b="1" dirty="0">
                <a:solidFill>
                  <a:schemeClr val="tx1"/>
                </a:solidFill>
                <a:sym typeface="+mn-ea"/>
              </a:rPr>
              <a:t>使用深度学习算法自动检测账号异常</a:t>
            </a:r>
            <a:endParaRPr lang="en-US" altLang="zh-CN" sz="2000" b="1" dirty="0">
              <a:solidFill>
                <a:schemeClr val="tx1"/>
              </a:solidFill>
              <a:sym typeface="+mn-ea"/>
            </a:endParaRPr>
          </a:p>
          <a:p>
            <a:pPr marL="800100" lvl="1" indent="-342900" fontAlgn="auto">
              <a:lnSpc>
                <a:spcPct val="150000"/>
              </a:lnSpc>
              <a:buClr>
                <a:srgbClr val="FFC000"/>
              </a:buClr>
              <a:buFont typeface="Wingdings" panose="05000000000000000000" charset="0"/>
              <a:buChar char="l"/>
            </a:pPr>
            <a:r>
              <a:rPr lang="zh-CN" altLang="en-US" sz="2000" b="1" dirty="0">
                <a:solidFill>
                  <a:schemeClr val="tx1"/>
                </a:solidFill>
                <a:sym typeface="+mn-ea"/>
              </a:rPr>
              <a:t>细粒度异常管理和解锁规范</a:t>
            </a:r>
            <a:r>
              <a:rPr lang="en-US" altLang="zh-CN" sz="2000" b="1" dirty="0">
                <a:solidFill>
                  <a:schemeClr val="tx1"/>
                </a:solidFill>
                <a:sym typeface="+mn-ea"/>
              </a:rPr>
              <a:t> </a:t>
            </a:r>
            <a:endParaRPr lang="en-US" altLang="zh-CN" sz="2000" b="1" dirty="0">
              <a:solidFill>
                <a:schemeClr val="tx1"/>
              </a:solidFill>
              <a:sym typeface="+mn-ea"/>
            </a:endParaRPr>
          </a:p>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sym typeface="+mn-ea"/>
              </a:rPr>
              <a:t>标准化接口</a:t>
            </a:r>
            <a:r>
              <a:rPr lang="en-US" altLang="zh-CN" sz="2400" b="1" dirty="0">
                <a:solidFill>
                  <a:srgbClr val="00B0F0"/>
                </a:solidFill>
                <a:sym typeface="+mn-ea"/>
              </a:rPr>
              <a:t>，更好地扩展和访问应用程序</a:t>
            </a:r>
            <a:endParaRPr lang="en-US" altLang="zh-CN" sz="2400" b="1" dirty="0">
              <a:solidFill>
                <a:srgbClr val="00B0F0"/>
              </a:solidFill>
              <a:sym typeface="+mn-ea"/>
            </a:endParaRPr>
          </a:p>
        </p:txBody>
      </p:sp>
      <p:pic>
        <p:nvPicPr>
          <p:cNvPr id="3" name="图片 2"/>
          <p:cNvPicPr>
            <a:picLocks noChangeAspect="1"/>
          </p:cNvPicPr>
          <p:nvPr>
            <p:custDataLst>
              <p:tags r:id="rId2"/>
            </p:custDataLst>
          </p:nvPr>
        </p:nvPicPr>
        <p:blipFill>
          <a:blip r:embed="rId3"/>
          <a:stretch>
            <a:fillRect/>
          </a:stretch>
        </p:blipFill>
        <p:spPr>
          <a:xfrm>
            <a:off x="6644005" y="3258185"/>
            <a:ext cx="5501640" cy="313944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buClrTx/>
              <a:buSzTx/>
              <a:buFontTx/>
            </a:pPr>
            <a:r>
              <a:rPr lang="zh-CN" altLang="en-US" b="1" dirty="0">
                <a:solidFill>
                  <a:srgbClr val="FF0000"/>
                </a:solidFill>
                <a:latin typeface="+mn-lt"/>
                <a:ea typeface="+mn-lt"/>
                <a:sym typeface="+mn-ea"/>
              </a:rPr>
              <a:t>下一步计划</a:t>
            </a:r>
            <a:endParaRPr lang="zh-CN" altLang="en-US" sz="4400" b="1" dirty="0">
              <a:solidFill>
                <a:srgbClr val="FF0000"/>
              </a:solidFill>
              <a:latin typeface="+mn-lt"/>
              <a:ea typeface="+mn-lt"/>
            </a:endParaRPr>
          </a:p>
        </p:txBody>
      </p:sp>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37" name="文本框 36"/>
          <p:cNvSpPr txBox="1"/>
          <p:nvPr>
            <p:custDataLst>
              <p:tags r:id="rId1"/>
            </p:custDataLst>
          </p:nvPr>
        </p:nvSpPr>
        <p:spPr>
          <a:xfrm>
            <a:off x="1322070" y="1974215"/>
            <a:ext cx="9547225" cy="2953385"/>
          </a:xfrm>
          <a:prstGeom prst="rect">
            <a:avLst/>
          </a:prstGeom>
          <a:noFill/>
        </p:spPr>
        <p:txBody>
          <a:bodyPr wrap="square" rtlCol="0">
            <a:spAutoFit/>
          </a:bodyPr>
          <a:lstStyle/>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sym typeface="+mn-ea"/>
              </a:rPr>
              <a:t>下一步计划</a:t>
            </a:r>
            <a:endParaRPr lang="en-US" altLang="zh-CN" sz="2400" b="1" dirty="0">
              <a:solidFill>
                <a:srgbClr val="00B0F0"/>
              </a:solidFill>
              <a:sym typeface="+mn-ea"/>
            </a:endParaRPr>
          </a:p>
          <a:p>
            <a:pPr marL="800100" lvl="1" indent="-342900" fontAlgn="auto">
              <a:lnSpc>
                <a:spcPct val="150000"/>
              </a:lnSpc>
              <a:buClr>
                <a:srgbClr val="FFC000"/>
              </a:buClr>
              <a:buFont typeface="Wingdings" panose="05000000000000000000" charset="0"/>
              <a:buChar char="l"/>
            </a:pPr>
            <a:r>
              <a:rPr lang="en-US" altLang="zh-CN" sz="2000" b="1" dirty="0">
                <a:sym typeface="+mn-ea"/>
              </a:rPr>
              <a:t>2023.8实现第一版HEPS即统一身份认证系统</a:t>
            </a:r>
            <a:endParaRPr lang="en-US" altLang="zh-CN" sz="2000" b="1" dirty="0">
              <a:sym typeface="+mn-ea"/>
            </a:endParaRPr>
          </a:p>
          <a:p>
            <a:pPr marL="800100" lvl="1" indent="-342900" fontAlgn="auto">
              <a:lnSpc>
                <a:spcPct val="150000"/>
              </a:lnSpc>
              <a:buClr>
                <a:srgbClr val="FFC000"/>
              </a:buClr>
              <a:buFont typeface="Wingdings" panose="05000000000000000000" charset="0"/>
              <a:buChar char="l"/>
            </a:pPr>
            <a:r>
              <a:rPr lang="zh-CN" altLang="en-US" sz="2000" b="1" dirty="0">
                <a:solidFill>
                  <a:schemeClr val="tx1"/>
                </a:solidFill>
              </a:rPr>
              <a:t>支持</a:t>
            </a:r>
            <a:r>
              <a:rPr lang="en-US" altLang="zh-CN" sz="2000" b="1" dirty="0">
                <a:solidFill>
                  <a:schemeClr val="tx1"/>
                </a:solidFill>
              </a:rPr>
              <a:t>HEPS</a:t>
            </a:r>
            <a:r>
              <a:rPr lang="zh-CN" altLang="en-US" sz="2000" b="1" dirty="0">
                <a:solidFill>
                  <a:schemeClr val="tx1"/>
                </a:solidFill>
              </a:rPr>
              <a:t>第一批</a:t>
            </a:r>
            <a:r>
              <a:rPr lang="en-US" altLang="zh-CN" sz="2000" b="1" dirty="0">
                <a:solidFill>
                  <a:schemeClr val="tx1"/>
                </a:solidFill>
              </a:rPr>
              <a:t>14</a:t>
            </a:r>
            <a:r>
              <a:rPr lang="zh-CN" altLang="en-US" sz="2000" b="1" dirty="0">
                <a:solidFill>
                  <a:schemeClr val="tx1"/>
                </a:solidFill>
              </a:rPr>
              <a:t>个线站使用</a:t>
            </a:r>
            <a:endParaRPr lang="en-US" altLang="zh-CN" sz="2000" b="1" dirty="0">
              <a:solidFill>
                <a:schemeClr val="tx1"/>
              </a:solidFill>
            </a:endParaRPr>
          </a:p>
          <a:p>
            <a:pPr marL="1257300" lvl="2" indent="-342900" fontAlgn="auto">
              <a:lnSpc>
                <a:spcPct val="150000"/>
              </a:lnSpc>
              <a:buClr>
                <a:srgbClr val="FFC000"/>
              </a:buClr>
              <a:buFont typeface="Wingdings" panose="05000000000000000000" charset="0"/>
              <a:buChar char="ü"/>
            </a:pPr>
            <a:r>
              <a:rPr lang="zh-CN" altLang="en-US" sz="2000" b="1" dirty="0">
                <a:solidFill>
                  <a:schemeClr val="tx1"/>
                </a:solidFill>
              </a:rPr>
              <a:t>联动</a:t>
            </a:r>
            <a:r>
              <a:rPr lang="en-US" altLang="zh-CN" sz="2000" b="1" dirty="0">
                <a:solidFill>
                  <a:schemeClr val="tx1"/>
                </a:solidFill>
              </a:rPr>
              <a:t>多站点帐号数据，实现一个帐号的多功能</a:t>
            </a:r>
            <a:r>
              <a:rPr lang="en-US" altLang="zh-CN" sz="2000" b="1" dirty="0">
                <a:solidFill>
                  <a:schemeClr val="tx1"/>
                </a:solidFill>
                <a:sym typeface="+mn-ea"/>
              </a:rPr>
              <a:t> </a:t>
            </a:r>
            <a:endParaRPr lang="en-US" altLang="zh-CN" sz="2000" b="1" dirty="0">
              <a:solidFill>
                <a:schemeClr val="tx1"/>
              </a:solidFill>
              <a:sym typeface="+mn-ea"/>
            </a:endParaRPr>
          </a:p>
          <a:p>
            <a:pPr marL="1257300" lvl="2" indent="-342900" fontAlgn="auto">
              <a:lnSpc>
                <a:spcPct val="150000"/>
              </a:lnSpc>
              <a:buClr>
                <a:srgbClr val="FFC000"/>
              </a:buClr>
              <a:buFont typeface="Wingdings" panose="05000000000000000000" charset="0"/>
              <a:buChar char="ü"/>
            </a:pPr>
            <a:r>
              <a:rPr lang="zh-CN" altLang="en-US" sz="2000" b="1" dirty="0">
                <a:solidFill>
                  <a:schemeClr val="tx1"/>
                </a:solidFill>
                <a:sym typeface="+mn-ea"/>
              </a:rPr>
              <a:t>动态权限管理</a:t>
            </a:r>
            <a:endParaRPr lang="zh-CN" altLang="en-US" sz="2000" b="1" dirty="0">
              <a:solidFill>
                <a:schemeClr val="tx1"/>
              </a:solidFill>
              <a:sym typeface="+mn-ea"/>
            </a:endParaRPr>
          </a:p>
          <a:p>
            <a:pPr marL="1257300" lvl="2" indent="-342900" fontAlgn="auto">
              <a:lnSpc>
                <a:spcPct val="150000"/>
              </a:lnSpc>
              <a:buClr>
                <a:srgbClr val="FFC000"/>
              </a:buClr>
              <a:buFont typeface="Wingdings" panose="05000000000000000000" charset="0"/>
              <a:buChar char="ü"/>
            </a:pPr>
            <a:r>
              <a:rPr lang="zh-CN" altLang="en-US" sz="2000" b="1" dirty="0">
                <a:solidFill>
                  <a:schemeClr val="tx1"/>
                </a:solidFill>
                <a:sym typeface="+mn-ea"/>
              </a:rPr>
              <a:t>计算集群账号迁移</a:t>
            </a:r>
            <a:r>
              <a:rPr lang="en-US" altLang="zh-CN" sz="2000" b="1" dirty="0">
                <a:solidFill>
                  <a:schemeClr val="tx1"/>
                </a:solidFill>
                <a:sym typeface="+mn-ea"/>
              </a:rPr>
              <a:t>LDAP</a:t>
            </a:r>
            <a:endParaRPr lang="en-US" altLang="zh-CN" sz="2000" b="1" dirty="0">
              <a:solidFill>
                <a:schemeClr val="tx1"/>
              </a:solidFill>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3" name="文本框 2"/>
          <p:cNvSpPr txBox="1"/>
          <p:nvPr/>
        </p:nvSpPr>
        <p:spPr>
          <a:xfrm>
            <a:off x="3048000" y="2829560"/>
            <a:ext cx="6096000" cy="1198880"/>
          </a:xfrm>
          <a:prstGeom prst="rect">
            <a:avLst/>
          </a:prstGeom>
          <a:noFill/>
        </p:spPr>
        <p:txBody>
          <a:bodyPr wrap="square" rtlCol="0" anchor="t">
            <a:spAutoFit/>
          </a:bodyPr>
          <a:lstStyle/>
          <a:p>
            <a:pPr marL="0" indent="0" algn="ctr">
              <a:spcBef>
                <a:spcPct val="0"/>
              </a:spcBef>
              <a:buNone/>
            </a:pPr>
            <a:r>
              <a:rPr lang="en-US" altLang="zh-CN" sz="3600" b="1" dirty="0">
                <a:solidFill>
                  <a:schemeClr val="tx2">
                    <a:lumMod val="60000"/>
                    <a:lumOff val="40000"/>
                  </a:schemeClr>
                </a:solidFill>
                <a:sym typeface="+mn-ea"/>
              </a:rPr>
              <a:t>Thanks for your attentions!</a:t>
            </a:r>
            <a:endParaRPr lang="en-US" altLang="zh-CN" sz="3600" b="1" dirty="0">
              <a:solidFill>
                <a:schemeClr val="tx2">
                  <a:lumMod val="60000"/>
                  <a:lumOff val="40000"/>
                </a:schemeClr>
              </a:solidFill>
            </a:endParaRPr>
          </a:p>
          <a:p>
            <a:pPr marL="0" indent="0" algn="ctr">
              <a:spcBef>
                <a:spcPct val="0"/>
              </a:spcBef>
              <a:buNone/>
            </a:pPr>
            <a:endParaRPr lang="en-US" altLang="zh-CN" sz="3600" b="1" dirty="0">
              <a:solidFill>
                <a:schemeClr val="tx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02841" y="102589"/>
            <a:ext cx="8399635" cy="833499"/>
          </a:xfrm>
        </p:spPr>
        <p:txBody>
          <a:bodyPr/>
          <a:lstStyle/>
          <a:p>
            <a:r>
              <a:rPr lang="zh-CN" altLang="en-US" b="1" dirty="0">
                <a:solidFill>
                  <a:srgbClr val="FF0000"/>
                </a:solidFill>
                <a:latin typeface="+mn-lt"/>
                <a:ea typeface="+mn-lt"/>
              </a:rPr>
              <a:t>大纲</a:t>
            </a:r>
            <a:endParaRPr lang="zh-CN" altLang="en-US" b="1" dirty="0">
              <a:solidFill>
                <a:srgbClr val="FF0000"/>
              </a:solidFill>
              <a:latin typeface="+mn-lt"/>
              <a:ea typeface="+mn-lt"/>
            </a:endParaRPr>
          </a:p>
        </p:txBody>
      </p:sp>
      <p:sp>
        <p:nvSpPr>
          <p:cNvPr id="3" name="内容占位符 2"/>
          <p:cNvSpPr>
            <a:spLocks noGrp="1"/>
          </p:cNvSpPr>
          <p:nvPr>
            <p:ph idx="1"/>
          </p:nvPr>
        </p:nvSpPr>
        <p:spPr/>
        <p:txBody>
          <a:bodyPr>
            <a:normAutofit/>
          </a:bodyPr>
          <a:lstStyle/>
          <a:p>
            <a:pPr fontAlgn="auto">
              <a:lnSpc>
                <a:spcPct val="150000"/>
              </a:lnSpc>
            </a:pPr>
            <a:r>
              <a:rPr lang="zh-CN" altLang="en-US" b="1" dirty="0">
                <a:solidFill>
                  <a:schemeClr val="tx1"/>
                </a:solidFill>
                <a:sym typeface="+mn-ea"/>
              </a:rPr>
              <a:t>统一认证平台</a:t>
            </a:r>
            <a:r>
              <a:rPr lang="en-US" altLang="zh-CN" b="1" dirty="0">
                <a:solidFill>
                  <a:schemeClr val="tx1"/>
                </a:solidFill>
                <a:sym typeface="+mn-ea"/>
              </a:rPr>
              <a:t> @IHEP</a:t>
            </a:r>
            <a:endParaRPr lang="en-US" altLang="zh-CN" b="1" dirty="0">
              <a:solidFill>
                <a:schemeClr val="tx1"/>
              </a:solidFill>
            </a:endParaRPr>
          </a:p>
          <a:p>
            <a:pPr fontAlgn="auto">
              <a:lnSpc>
                <a:spcPct val="150000"/>
              </a:lnSpc>
            </a:pPr>
            <a:r>
              <a:rPr lang="zh-CN" altLang="en-US" b="1" dirty="0">
                <a:solidFill>
                  <a:schemeClr val="tx1"/>
                </a:solidFill>
                <a:sym typeface="+mn-ea"/>
              </a:rPr>
              <a:t>基于</a:t>
            </a:r>
            <a:r>
              <a:rPr lang="en-US" altLang="zh-CN" b="1" dirty="0">
                <a:solidFill>
                  <a:schemeClr val="tx1"/>
                </a:solidFill>
                <a:sym typeface="+mn-ea"/>
              </a:rPr>
              <a:t>HEPS</a:t>
            </a:r>
            <a:r>
              <a:rPr lang="zh-CN" altLang="en-US" b="1" dirty="0">
                <a:solidFill>
                  <a:schemeClr val="tx1"/>
                </a:solidFill>
                <a:sym typeface="+mn-ea"/>
              </a:rPr>
              <a:t>统一认证</a:t>
            </a:r>
            <a:r>
              <a:rPr lang="zh-CN" altLang="en-US" b="1" dirty="0">
                <a:solidFill>
                  <a:schemeClr val="tx1"/>
                </a:solidFill>
              </a:rPr>
              <a:t>挑战</a:t>
            </a:r>
            <a:r>
              <a:rPr lang="en-US" altLang="zh-CN" b="1" dirty="0">
                <a:solidFill>
                  <a:schemeClr val="tx1"/>
                </a:solidFill>
              </a:rPr>
              <a:t>&amp;</a:t>
            </a:r>
            <a:r>
              <a:rPr lang="zh-CN" altLang="en-US" b="1" dirty="0">
                <a:solidFill>
                  <a:schemeClr val="tx1"/>
                </a:solidFill>
              </a:rPr>
              <a:t>目标</a:t>
            </a:r>
            <a:endParaRPr lang="en-US" altLang="zh-CN" b="1" dirty="0">
              <a:solidFill>
                <a:schemeClr val="tx1"/>
              </a:solidFill>
            </a:endParaRPr>
          </a:p>
          <a:p>
            <a:pPr fontAlgn="auto">
              <a:lnSpc>
                <a:spcPct val="150000"/>
              </a:lnSpc>
            </a:pPr>
            <a:r>
              <a:rPr lang="zh-CN" altLang="en-US" b="1" dirty="0">
                <a:solidFill>
                  <a:schemeClr val="tx1"/>
                </a:solidFill>
                <a:sym typeface="+mn-ea"/>
              </a:rPr>
              <a:t>基于HEPS的多园区异地统一身份认证系统</a:t>
            </a:r>
            <a:endParaRPr lang="zh-CN" altLang="en-US" b="1" dirty="0">
              <a:solidFill>
                <a:schemeClr val="tx1"/>
              </a:solidFill>
              <a:sym typeface="+mn-ea"/>
            </a:endParaRPr>
          </a:p>
          <a:p>
            <a:pPr fontAlgn="auto">
              <a:lnSpc>
                <a:spcPct val="150000"/>
              </a:lnSpc>
            </a:pPr>
            <a:r>
              <a:rPr lang="zh-CN" altLang="en-US" b="1" dirty="0">
                <a:solidFill>
                  <a:schemeClr val="tx1"/>
                </a:solidFill>
              </a:rPr>
              <a:t>总结</a:t>
            </a:r>
            <a:r>
              <a:rPr lang="en-US" altLang="zh-CN" b="1" dirty="0">
                <a:solidFill>
                  <a:schemeClr val="tx1"/>
                </a:solidFill>
              </a:rPr>
              <a:t> &amp; </a:t>
            </a:r>
            <a:r>
              <a:rPr lang="zh-CN" altLang="en-US" b="1" dirty="0">
                <a:solidFill>
                  <a:schemeClr val="tx1"/>
                </a:solidFill>
              </a:rPr>
              <a:t>计划</a:t>
            </a:r>
            <a:endParaRPr lang="zh-CN" altLang="en-US" b="1" dirty="0">
              <a:solidFill>
                <a:schemeClr val="tx1"/>
              </a:solidFill>
            </a:endParaRPr>
          </a:p>
        </p:txBody>
      </p:sp>
      <p:sp>
        <p:nvSpPr>
          <p:cNvPr id="5" name="页脚占位符 4"/>
          <p:cNvSpPr>
            <a:spLocks noGrp="1"/>
          </p:cNvSpPr>
          <p:nvPr>
            <p:ph type="ftr" sz="quarter" idx="11"/>
          </p:nvPr>
        </p:nvSpPr>
        <p:spPr/>
        <p:txBody>
          <a:bodyPr/>
          <a:lstStyle/>
          <a:p>
            <a:r>
              <a:rPr lang="en-US" altLang="zh-CN" dirty="0"/>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42950" y="102235"/>
            <a:ext cx="8659495" cy="833755"/>
          </a:xfrm>
        </p:spPr>
        <p:txBody>
          <a:bodyPr>
            <a:normAutofit/>
          </a:bodyPr>
          <a:lstStyle/>
          <a:p>
            <a:pPr algn="l">
              <a:buClrTx/>
              <a:buSzTx/>
              <a:buFontTx/>
            </a:pPr>
            <a:r>
              <a:rPr lang="zh-CN" altLang="en-US" sz="4400" b="1" dirty="0">
                <a:solidFill>
                  <a:srgbClr val="FF0000"/>
                </a:solidFill>
                <a:latin typeface="+mn-lt"/>
                <a:ea typeface="+mn-lt"/>
                <a:sym typeface="+mn-ea"/>
              </a:rPr>
              <a:t>IHEP-中科院高能物理研究所</a:t>
            </a:r>
            <a:endParaRPr lang="zh-CN" altLang="en-US" sz="4400" b="1" dirty="0">
              <a:solidFill>
                <a:srgbClr val="FF0000"/>
              </a:solidFill>
              <a:latin typeface="+mn-lt"/>
              <a:ea typeface="+mn-lt"/>
              <a:sym typeface="+mn-ea"/>
            </a:endParaRPr>
          </a:p>
        </p:txBody>
      </p:sp>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8" name="文本框 7"/>
          <p:cNvSpPr txBox="1"/>
          <p:nvPr/>
        </p:nvSpPr>
        <p:spPr>
          <a:xfrm>
            <a:off x="553719" y="1402715"/>
            <a:ext cx="10919020" cy="1198880"/>
          </a:xfrm>
          <a:prstGeom prst="rect">
            <a:avLst/>
          </a:prstGeom>
          <a:noFill/>
        </p:spPr>
        <p:txBody>
          <a:bodyPr wrap="square" rtlCol="0" anchor="t">
            <a:spAutoFit/>
          </a:bodyPr>
          <a:lstStyle/>
          <a:p>
            <a:pPr marL="457200" indent="-457200">
              <a:buClr>
                <a:srgbClr val="FFC000"/>
              </a:buClr>
              <a:buFont typeface="Wingdings" panose="05000000000000000000" charset="0"/>
              <a:buChar char="q"/>
            </a:pPr>
            <a:r>
              <a:rPr lang="zh-CN" altLang="en-US" sz="2400" dirty="0">
                <a:solidFill>
                  <a:schemeClr val="tx1"/>
                </a:solidFill>
                <a:sym typeface="+mn-ea"/>
              </a:rPr>
              <a:t>高能所</a:t>
            </a:r>
            <a:r>
              <a:rPr lang="en-US" altLang="zh-CN" sz="2400" dirty="0">
                <a:solidFill>
                  <a:schemeClr val="tx1"/>
                </a:solidFill>
                <a:sym typeface="+mn-ea"/>
              </a:rPr>
              <a:t>在高能物理领域主持或参加了15个以上的实验</a:t>
            </a:r>
            <a:endParaRPr lang="en-US" altLang="zh-CN" sz="2400" b="1" dirty="0">
              <a:solidFill>
                <a:srgbClr val="00B0F0"/>
              </a:solidFill>
              <a:sym typeface="+mn-ea"/>
            </a:endParaRPr>
          </a:p>
          <a:p>
            <a:pPr marL="457200" indent="-457200">
              <a:buClr>
                <a:srgbClr val="FFC000"/>
              </a:buClr>
              <a:buFont typeface="Wingdings" panose="05000000000000000000" charset="0"/>
              <a:buChar char="q"/>
            </a:pPr>
            <a:r>
              <a:rPr lang="zh-CN" altLang="en-US" sz="2400" dirty="0">
                <a:solidFill>
                  <a:schemeClr val="tx1"/>
                </a:solidFill>
                <a:sym typeface="+mn-ea"/>
              </a:rPr>
              <a:t>从多种实验产生海量数据 (~PB/year) </a:t>
            </a:r>
            <a:endParaRPr lang="en-US" altLang="zh-CN" sz="2400" b="1" dirty="0">
              <a:solidFill>
                <a:schemeClr val="tx1"/>
              </a:solidFill>
              <a:sym typeface="+mn-ea"/>
            </a:endParaRPr>
          </a:p>
          <a:p>
            <a:pPr marL="457200" indent="-457200">
              <a:buClr>
                <a:srgbClr val="FFC000"/>
              </a:buClr>
              <a:buFont typeface="Wingdings" panose="05000000000000000000" charset="0"/>
              <a:buChar char="q"/>
            </a:pPr>
            <a:r>
              <a:rPr lang="zh-CN" altLang="en-US" sz="2400" dirty="0">
                <a:sym typeface="+mn-ea"/>
              </a:rPr>
              <a:t>多学科交叉研究，实验方法学</a:t>
            </a:r>
            <a:r>
              <a:rPr lang="zh-CN" altLang="en-US" sz="2400" dirty="0">
                <a:sym typeface="Wingdings" panose="05000000000000000000" pitchFamily="2" charset="2"/>
              </a:rPr>
              <a:t></a:t>
            </a:r>
            <a:r>
              <a:rPr lang="zh-CN" altLang="en-US" sz="2400" b="1" dirty="0">
                <a:solidFill>
                  <a:srgbClr val="C00000"/>
                </a:solidFill>
                <a:ea typeface="+mn-lt"/>
                <a:sym typeface="+mn-ea"/>
              </a:rPr>
              <a:t>数据格式多样，元数据复杂</a:t>
            </a:r>
            <a:endParaRPr lang="zh-CN" altLang="en-US" sz="2400" b="1" dirty="0">
              <a:solidFill>
                <a:srgbClr val="C00000"/>
              </a:solidFill>
              <a:ea typeface="+mn-lt"/>
              <a:sym typeface="+mn-ea"/>
            </a:endParaRPr>
          </a:p>
        </p:txBody>
      </p:sp>
      <p:pic>
        <p:nvPicPr>
          <p:cNvPr id="9" name="图片 8"/>
          <p:cNvPicPr>
            <a:picLocks noChangeAspect="1"/>
          </p:cNvPicPr>
          <p:nvPr>
            <p:custDataLst>
              <p:tags r:id="rId1"/>
            </p:custDataLst>
          </p:nvPr>
        </p:nvPicPr>
        <p:blipFill>
          <a:blip r:embed="rId2"/>
          <a:stretch>
            <a:fillRect/>
          </a:stretch>
        </p:blipFill>
        <p:spPr>
          <a:xfrm>
            <a:off x="6006465" y="3195955"/>
            <a:ext cx="6139180" cy="3055620"/>
          </a:xfrm>
          <a:prstGeom prst="rect">
            <a:avLst/>
          </a:prstGeom>
        </p:spPr>
      </p:pic>
      <p:pic>
        <p:nvPicPr>
          <p:cNvPr id="10" name="图片 9" descr="W020210918329015880187"/>
          <p:cNvPicPr>
            <a:picLocks noChangeAspect="1"/>
          </p:cNvPicPr>
          <p:nvPr/>
        </p:nvPicPr>
        <p:blipFill>
          <a:blip r:embed="rId3"/>
          <a:stretch>
            <a:fillRect/>
          </a:stretch>
        </p:blipFill>
        <p:spPr>
          <a:xfrm>
            <a:off x="1147445" y="2923540"/>
            <a:ext cx="4605020" cy="34696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custDataLst>
              <p:tags r:id="rId1"/>
            </p:custDataLst>
          </p:nvPr>
        </p:nvPicPr>
        <p:blipFill>
          <a:blip r:embed="rId2"/>
          <a:stretch>
            <a:fillRect/>
          </a:stretch>
        </p:blipFill>
        <p:spPr>
          <a:xfrm>
            <a:off x="4741545" y="2727960"/>
            <a:ext cx="7450455" cy="3733800"/>
          </a:xfrm>
          <a:prstGeom prst="rect">
            <a:avLst/>
          </a:prstGeom>
        </p:spPr>
      </p:pic>
      <p:sp>
        <p:nvSpPr>
          <p:cNvPr id="2" name="标题 1"/>
          <p:cNvSpPr>
            <a:spLocks noGrp="1"/>
          </p:cNvSpPr>
          <p:nvPr>
            <p:ph type="title"/>
          </p:nvPr>
        </p:nvSpPr>
        <p:spPr>
          <a:xfrm>
            <a:off x="605966" y="102589"/>
            <a:ext cx="9704361" cy="833499"/>
          </a:xfrm>
        </p:spPr>
        <p:txBody>
          <a:bodyPr>
            <a:normAutofit/>
          </a:bodyPr>
          <a:lstStyle/>
          <a:p>
            <a:r>
              <a:rPr lang="zh-CN" altLang="en-US" b="1" dirty="0">
                <a:solidFill>
                  <a:srgbClr val="FF0000"/>
                </a:solidFill>
                <a:latin typeface="+mn-lt"/>
                <a:ea typeface="+mn-lt"/>
                <a:sym typeface="+mn-ea"/>
              </a:rPr>
              <a:t>统一认证平台 @IHEP</a:t>
            </a:r>
            <a:endParaRPr lang="zh-CN" altLang="en-US" b="1" dirty="0">
              <a:solidFill>
                <a:srgbClr val="FF0000"/>
              </a:solidFill>
              <a:latin typeface="+mn-lt"/>
              <a:ea typeface="+mn-lt"/>
              <a:sym typeface="+mn-ea"/>
            </a:endParaRPr>
          </a:p>
        </p:txBody>
      </p:sp>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19" name="文本框 18"/>
          <p:cNvSpPr txBox="1"/>
          <p:nvPr>
            <p:custDataLst>
              <p:tags r:id="rId3"/>
            </p:custDataLst>
          </p:nvPr>
        </p:nvSpPr>
        <p:spPr>
          <a:xfrm>
            <a:off x="121285" y="1043940"/>
            <a:ext cx="11015980" cy="4681220"/>
          </a:xfrm>
          <a:prstGeom prst="rect">
            <a:avLst/>
          </a:prstGeom>
          <a:noFill/>
        </p:spPr>
        <p:txBody>
          <a:bodyPr wrap="square" rtlCol="0" anchor="t">
            <a:noAutofit/>
          </a:bodyPr>
          <a:lstStyle/>
          <a:p>
            <a:pPr marL="457200" indent="-457200">
              <a:buClr>
                <a:srgbClr val="FFC000"/>
              </a:buClr>
              <a:buFont typeface="Wingdings" panose="05000000000000000000" charset="0"/>
              <a:buChar char="q"/>
            </a:pPr>
            <a:r>
              <a:rPr lang="en-US" altLang="zh-CN" sz="2400" b="1" dirty="0">
                <a:solidFill>
                  <a:srgbClr val="00B0F0"/>
                </a:solidFill>
                <a:sym typeface="+mn-ea"/>
              </a:rPr>
              <a:t>IHEP SSO </a:t>
            </a:r>
            <a:r>
              <a:rPr lang="zh-CN" altLang="en-US" sz="2400" b="1" dirty="0">
                <a:solidFill>
                  <a:srgbClr val="00B0F0"/>
                </a:solidFill>
                <a:sym typeface="+mn-ea"/>
              </a:rPr>
              <a:t>现状</a:t>
            </a:r>
            <a:endParaRPr lang="en-US" altLang="zh-CN" sz="2400" b="1" dirty="0">
              <a:solidFill>
                <a:srgbClr val="00B0F0"/>
              </a:solidFill>
              <a:sym typeface="+mn-ea"/>
            </a:endParaRPr>
          </a:p>
          <a:p>
            <a:pPr marL="914400" lvl="1" indent="-457200" fontAlgn="auto">
              <a:lnSpc>
                <a:spcPct val="150000"/>
              </a:lnSpc>
              <a:buClr>
                <a:srgbClr val="FFC000"/>
              </a:buClr>
              <a:buFont typeface="Wingdings" panose="05000000000000000000" charset="0"/>
              <a:buChar char="l"/>
            </a:pPr>
            <a:r>
              <a:rPr lang="zh-CN" altLang="en-US" sz="2000" dirty="0">
                <a:sym typeface="+mn-ea"/>
              </a:rPr>
              <a:t>支持多种认证协议</a:t>
            </a:r>
            <a:r>
              <a:rPr lang="en-US" altLang="zh-CN" sz="2000" dirty="0">
                <a:sym typeface="+mn-ea"/>
              </a:rPr>
              <a:t> Kerberos5</a:t>
            </a:r>
            <a:r>
              <a:rPr lang="zh-CN" altLang="en-US" sz="2000" dirty="0">
                <a:sym typeface="+mn-ea"/>
              </a:rPr>
              <a:t>、</a:t>
            </a:r>
            <a:r>
              <a:rPr lang="en-US" altLang="zh-CN" sz="2000" dirty="0">
                <a:sym typeface="+mn-ea"/>
              </a:rPr>
              <a:t>OAuth2 and Shibboleth</a:t>
            </a:r>
            <a:endParaRPr lang="en-US" altLang="zh-CN" sz="2000" dirty="0">
              <a:sym typeface="+mn-ea"/>
            </a:endParaRPr>
          </a:p>
          <a:p>
            <a:pPr marL="914400" lvl="1" indent="-457200" fontAlgn="auto">
              <a:lnSpc>
                <a:spcPct val="150000"/>
              </a:lnSpc>
              <a:buClr>
                <a:srgbClr val="FFC000"/>
              </a:buClr>
              <a:buFont typeface="Wingdings" panose="05000000000000000000" charset="0"/>
              <a:buChar char="l"/>
            </a:pPr>
            <a:r>
              <a:rPr lang="zh-CN" altLang="en-US" sz="2000" dirty="0">
                <a:sym typeface="+mn-ea"/>
              </a:rPr>
              <a:t>支持多种数据源，</a:t>
            </a:r>
            <a:r>
              <a:rPr lang="en-US" altLang="zh-CN" sz="2000" dirty="0" err="1">
                <a:sym typeface="+mn-ea"/>
              </a:rPr>
              <a:t>mysql</a:t>
            </a:r>
            <a:r>
              <a:rPr lang="en-US" altLang="zh-CN" sz="2000" dirty="0">
                <a:sym typeface="+mn-ea"/>
              </a:rPr>
              <a:t> and LDAP</a:t>
            </a:r>
            <a:endParaRPr lang="en-US" altLang="zh-CN" sz="2000" dirty="0">
              <a:sym typeface="+mn-ea"/>
            </a:endParaRPr>
          </a:p>
          <a:p>
            <a:pPr marL="914400" lvl="1" indent="-457200" fontAlgn="auto">
              <a:lnSpc>
                <a:spcPct val="150000"/>
              </a:lnSpc>
              <a:buClr>
                <a:srgbClr val="FFC000"/>
              </a:buClr>
              <a:buFont typeface="Wingdings" panose="05000000000000000000" charset="0"/>
              <a:buChar char="l"/>
            </a:pPr>
            <a:r>
              <a:rPr lang="zh-CN" altLang="en-US" sz="2000" dirty="0">
                <a:sym typeface="+mn-ea"/>
              </a:rPr>
              <a:t>支持</a:t>
            </a:r>
            <a:r>
              <a:rPr lang="en-US" altLang="zh-CN" sz="2000" dirty="0">
                <a:sym typeface="+mn-ea"/>
              </a:rPr>
              <a:t> OAuth2</a:t>
            </a:r>
            <a:r>
              <a:rPr lang="zh-CN" altLang="en-US" sz="2000" dirty="0">
                <a:sym typeface="+mn-ea"/>
              </a:rPr>
              <a:t>、</a:t>
            </a:r>
            <a:r>
              <a:rPr lang="en-US" altLang="zh-CN" sz="2000" dirty="0">
                <a:sym typeface="+mn-ea"/>
              </a:rPr>
              <a:t>LDAP and Shibboleth </a:t>
            </a:r>
            <a:r>
              <a:rPr lang="zh-CN" altLang="en-US" sz="2000" dirty="0">
                <a:sym typeface="+mn-ea"/>
              </a:rPr>
              <a:t>应用接入</a:t>
            </a:r>
            <a:r>
              <a:rPr lang="en-US" altLang="zh-CN" sz="2000" dirty="0">
                <a:sym typeface="+mn-ea"/>
              </a:rPr>
              <a:t> :260~</a:t>
            </a:r>
            <a:endParaRPr lang="en-US" altLang="zh-CN" sz="2000" dirty="0">
              <a:sym typeface="+mn-ea"/>
            </a:endParaRPr>
          </a:p>
          <a:p>
            <a:pPr marL="914400" lvl="1" indent="-457200" fontAlgn="auto">
              <a:lnSpc>
                <a:spcPct val="150000"/>
              </a:lnSpc>
              <a:buClr>
                <a:srgbClr val="FFC000"/>
              </a:buClr>
              <a:buFont typeface="Wingdings" panose="05000000000000000000" charset="0"/>
              <a:buChar char="l"/>
            </a:pPr>
            <a:r>
              <a:rPr lang="zh-CN" altLang="en-US" sz="2000" dirty="0">
                <a:sym typeface="+mn-ea"/>
              </a:rPr>
              <a:t>接入</a:t>
            </a:r>
            <a:r>
              <a:rPr lang="en-US" altLang="zh-CN" sz="2000" dirty="0">
                <a:sym typeface="+mn-ea"/>
              </a:rPr>
              <a:t>CARSI</a:t>
            </a:r>
            <a:r>
              <a:rPr lang="zh-CN" altLang="en-US" sz="2000" dirty="0">
                <a:sym typeface="+mn-ea"/>
              </a:rPr>
              <a:t>、</a:t>
            </a:r>
            <a:r>
              <a:rPr lang="en-US" altLang="zh-CN" sz="2000" dirty="0">
                <a:sym typeface="+mn-ea"/>
              </a:rPr>
              <a:t>EduGAIN</a:t>
            </a:r>
            <a:r>
              <a:rPr lang="zh-CN" altLang="en-US" sz="2000" dirty="0">
                <a:sym typeface="+mn-ea"/>
              </a:rPr>
              <a:t>认证联盟</a:t>
            </a:r>
            <a:endParaRPr lang="en-US" altLang="zh-CN" sz="2400" b="1" dirty="0">
              <a:solidFill>
                <a:srgbClr val="00B0F0"/>
              </a:solidFill>
              <a:highlight>
                <a:srgbClr val="FFFF00"/>
              </a:highlight>
              <a:sym typeface="+mn-ea"/>
            </a:endParaRPr>
          </a:p>
          <a:p>
            <a:pPr marL="457200" indent="-457200">
              <a:buClr>
                <a:srgbClr val="FFC000"/>
              </a:buClr>
              <a:buFont typeface="Wingdings" panose="05000000000000000000" charset="0"/>
              <a:buChar char="q"/>
            </a:pPr>
            <a:r>
              <a:rPr lang="zh-CN" altLang="en-US" sz="2400" b="1" dirty="0">
                <a:solidFill>
                  <a:srgbClr val="00B0F0"/>
                </a:solidFill>
                <a:sym typeface="+mn-ea"/>
              </a:rPr>
              <a:t>当前状态</a:t>
            </a:r>
            <a:endParaRPr lang="en-US" altLang="zh-CN" sz="3200" b="1" dirty="0">
              <a:sym typeface="+mn-ea"/>
            </a:endParaRPr>
          </a:p>
          <a:p>
            <a:pPr marL="914400" lvl="1" indent="-457200" fontAlgn="auto">
              <a:lnSpc>
                <a:spcPct val="150000"/>
              </a:lnSpc>
              <a:buClr>
                <a:srgbClr val="FFC000"/>
              </a:buClr>
              <a:buFont typeface="Wingdings" panose="05000000000000000000" charset="0"/>
              <a:buChar char="l"/>
            </a:pPr>
            <a:r>
              <a:rPr lang="zh-CN" altLang="en-US" sz="2000" dirty="0">
                <a:solidFill>
                  <a:schemeClr val="tx1"/>
                </a:solidFill>
                <a:sym typeface="+mn-ea"/>
              </a:rPr>
              <a:t>总用户数</a:t>
            </a:r>
            <a:r>
              <a:rPr lang="en-US" altLang="zh-CN" sz="2000" dirty="0">
                <a:solidFill>
                  <a:schemeClr val="tx1"/>
                </a:solidFill>
                <a:sym typeface="+mn-ea"/>
              </a:rPr>
              <a:t> :  25000~</a:t>
            </a:r>
            <a:endParaRPr lang="en-US" altLang="zh-CN" sz="2000" dirty="0">
              <a:solidFill>
                <a:schemeClr val="tx1"/>
              </a:solidFill>
              <a:sym typeface="+mn-ea"/>
            </a:endParaRPr>
          </a:p>
          <a:p>
            <a:pPr marL="914400" lvl="1" indent="-457200" fontAlgn="auto">
              <a:lnSpc>
                <a:spcPct val="150000"/>
              </a:lnSpc>
              <a:buClr>
                <a:srgbClr val="FFC000"/>
              </a:buClr>
              <a:buFont typeface="Wingdings" panose="05000000000000000000" charset="0"/>
              <a:buChar char="l"/>
            </a:pPr>
            <a:r>
              <a:rPr lang="en-US" altLang="zh-CN" sz="2000" dirty="0">
                <a:solidFill>
                  <a:schemeClr val="tx1"/>
                </a:solidFill>
                <a:sym typeface="+mn-ea"/>
              </a:rPr>
              <a:t>VPN </a:t>
            </a:r>
            <a:r>
              <a:rPr lang="zh-CN" altLang="en-US" sz="2000" dirty="0">
                <a:solidFill>
                  <a:schemeClr val="tx1"/>
                </a:solidFill>
                <a:sym typeface="+mn-ea"/>
              </a:rPr>
              <a:t>组</a:t>
            </a:r>
            <a:r>
              <a:rPr lang="en-US" altLang="zh-CN" sz="2000" dirty="0">
                <a:solidFill>
                  <a:schemeClr val="tx1"/>
                </a:solidFill>
                <a:sym typeface="+mn-ea"/>
              </a:rPr>
              <a:t>: 27~</a:t>
            </a:r>
            <a:endParaRPr lang="en-US" altLang="zh-CN" sz="2000" dirty="0">
              <a:solidFill>
                <a:schemeClr val="tx1"/>
              </a:solidFill>
              <a:sym typeface="+mn-ea"/>
            </a:endParaRPr>
          </a:p>
          <a:p>
            <a:pPr marL="914400" lvl="1" indent="-457200" fontAlgn="auto">
              <a:lnSpc>
                <a:spcPct val="150000"/>
              </a:lnSpc>
              <a:buClr>
                <a:srgbClr val="FFC000"/>
              </a:buClr>
              <a:buFont typeface="Wingdings" panose="05000000000000000000" charset="0"/>
              <a:buChar char="l"/>
            </a:pPr>
            <a:r>
              <a:rPr lang="zh-CN" altLang="en-US" sz="2000" dirty="0">
                <a:solidFill>
                  <a:schemeClr val="tx1"/>
                </a:solidFill>
                <a:sym typeface="+mn-ea"/>
              </a:rPr>
              <a:t>合作组</a:t>
            </a:r>
            <a:r>
              <a:rPr lang="en-US" altLang="zh-CN" sz="2000" dirty="0">
                <a:solidFill>
                  <a:schemeClr val="tx1"/>
                </a:solidFill>
                <a:sym typeface="+mn-ea"/>
              </a:rPr>
              <a:t> : 160~</a:t>
            </a:r>
            <a:endParaRPr lang="en-US" altLang="zh-CN" sz="2000" dirty="0">
              <a:solidFill>
                <a:schemeClr val="tx1"/>
              </a:solidFill>
              <a:sym typeface="+mn-ea"/>
            </a:endParaRPr>
          </a:p>
          <a:p>
            <a:pPr marL="914400" lvl="1" indent="-457200" fontAlgn="auto">
              <a:lnSpc>
                <a:spcPct val="150000"/>
              </a:lnSpc>
              <a:buClr>
                <a:srgbClr val="FFC000"/>
              </a:buClr>
              <a:buFont typeface="Wingdings" panose="05000000000000000000" charset="0"/>
              <a:buChar char="l"/>
            </a:pPr>
            <a:r>
              <a:rPr lang="zh-CN" altLang="en-US" sz="2000" dirty="0">
                <a:solidFill>
                  <a:schemeClr val="tx1"/>
                </a:solidFill>
                <a:sym typeface="+mn-ea"/>
              </a:rPr>
              <a:t>计算集群用户</a:t>
            </a:r>
            <a:r>
              <a:rPr lang="en-US" altLang="zh-CN" sz="2000" dirty="0">
                <a:solidFill>
                  <a:schemeClr val="tx1"/>
                </a:solidFill>
                <a:sym typeface="+mn-ea"/>
              </a:rPr>
              <a:t>: 4100~</a:t>
            </a:r>
            <a:endParaRPr lang="en-US" altLang="zh-CN" sz="2000" dirty="0">
              <a:solidFill>
                <a:schemeClr val="tx1"/>
              </a:solidFill>
              <a:sym typeface="+mn-ea"/>
            </a:endParaRPr>
          </a:p>
          <a:p>
            <a:pPr marL="914400" lvl="1" indent="-457200" fontAlgn="auto">
              <a:lnSpc>
                <a:spcPct val="150000"/>
              </a:lnSpc>
              <a:buClr>
                <a:srgbClr val="FFC000"/>
              </a:buClr>
              <a:buFont typeface="Wingdings" panose="05000000000000000000" charset="0"/>
              <a:buChar char="l"/>
            </a:pPr>
            <a:r>
              <a:rPr lang="zh-CN" altLang="en-US" sz="2000" dirty="0">
                <a:sym typeface="+mn-ea"/>
              </a:rPr>
              <a:t>计算集群组</a:t>
            </a:r>
            <a:r>
              <a:rPr lang="en-US" altLang="zh-CN" sz="2000" dirty="0">
                <a:solidFill>
                  <a:schemeClr val="tx1"/>
                </a:solidFill>
                <a:sym typeface="+mn-ea"/>
              </a:rPr>
              <a:t>: 130~</a:t>
            </a:r>
            <a:endParaRPr lang="en-US" altLang="zh-CN" sz="2000" dirty="0">
              <a:solidFill>
                <a:schemeClr val="tx1"/>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376" y="102589"/>
            <a:ext cx="9341210" cy="833499"/>
          </a:xfrm>
        </p:spPr>
        <p:txBody>
          <a:bodyPr>
            <a:normAutofit/>
          </a:bodyPr>
          <a:lstStyle/>
          <a:p>
            <a:r>
              <a:rPr lang="zh-CN" altLang="en-US" b="1" dirty="0">
                <a:solidFill>
                  <a:srgbClr val="FF0000"/>
                </a:solidFill>
                <a:latin typeface="+mn-lt"/>
                <a:ea typeface="+mn-lt"/>
                <a:sym typeface="+mn-ea"/>
              </a:rPr>
              <a:t>基于IEPS统一认证挑战</a:t>
            </a:r>
            <a:endParaRPr lang="zh-CN" altLang="en-US" b="1" dirty="0">
              <a:solidFill>
                <a:schemeClr val="tx1"/>
              </a:solidFill>
              <a:sym typeface="+mn-ea"/>
            </a:endParaRPr>
          </a:p>
        </p:txBody>
      </p:sp>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7" name="文本框 6"/>
          <p:cNvSpPr txBox="1"/>
          <p:nvPr/>
        </p:nvSpPr>
        <p:spPr>
          <a:xfrm>
            <a:off x="149860" y="1268730"/>
            <a:ext cx="7070090" cy="4276725"/>
          </a:xfrm>
          <a:prstGeom prst="rect">
            <a:avLst/>
          </a:prstGeom>
          <a:noFill/>
        </p:spPr>
        <p:txBody>
          <a:bodyPr wrap="square" rtlCol="0">
            <a:spAutoFit/>
          </a:bodyPr>
          <a:lstStyle/>
          <a:p>
            <a:pPr marL="285750" indent="-285750" fontAlgn="auto">
              <a:lnSpc>
                <a:spcPct val="150000"/>
              </a:lnSpc>
              <a:buClr>
                <a:srgbClr val="FFC000"/>
              </a:buClr>
              <a:buFont typeface="Wingdings" panose="05000000000000000000" charset="0"/>
              <a:buChar char="q"/>
            </a:pPr>
            <a:r>
              <a:rPr lang="en-US" altLang="zh-CN" sz="2400" b="1" dirty="0">
                <a:solidFill>
                  <a:srgbClr val="00B0F0"/>
                </a:solidFill>
              </a:rPr>
              <a:t>IHEP </a:t>
            </a:r>
            <a:r>
              <a:rPr lang="zh-CN" altLang="en-US" sz="2400" b="1" dirty="0">
                <a:solidFill>
                  <a:srgbClr val="00B0F0"/>
                </a:solidFill>
              </a:rPr>
              <a:t>异地、多园区认证</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en-US" altLang="zh-CN" sz="2000" dirty="0">
                <a:solidFill>
                  <a:schemeClr val="tx1"/>
                </a:solidFill>
              </a:rPr>
              <a:t>IHEP </a:t>
            </a:r>
            <a:r>
              <a:rPr lang="zh-CN" altLang="en-US" sz="2000" dirty="0">
                <a:solidFill>
                  <a:schemeClr val="tx1"/>
                </a:solidFill>
              </a:rPr>
              <a:t>承担异地、多园区大装置运行任务</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大量交叉学科实验需求</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各学科科学家将会加入</a:t>
            </a:r>
            <a:endParaRPr lang="en-US" altLang="zh-CN" sz="2000" dirty="0">
              <a:solidFill>
                <a:schemeClr val="tx1"/>
              </a:solidFill>
            </a:endParaRPr>
          </a:p>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rPr>
              <a:t>动态权限管理</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学科深度交叉</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交叉学科实验日益增多</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en-US" altLang="zh-CN" sz="2000" dirty="0">
                <a:solidFill>
                  <a:schemeClr val="tx1"/>
                </a:solidFill>
              </a:rPr>
              <a:t>不同的实验需要不同的操作权限</a:t>
            </a:r>
            <a:endParaRPr lang="en-US" altLang="zh-CN" sz="2000" dirty="0">
              <a:solidFill>
                <a:schemeClr val="tx1"/>
              </a:solidFill>
            </a:endParaRPr>
          </a:p>
          <a:p>
            <a:pPr marL="342900" lvl="0" indent="-342900">
              <a:buClr>
                <a:srgbClr val="FFC000"/>
              </a:buClr>
              <a:buFont typeface="Wingdings" panose="05000000000000000000" charset="0"/>
              <a:buChar char="q"/>
            </a:pPr>
            <a:endParaRPr lang="en-US" altLang="zh-CN" sz="2000" dirty="0">
              <a:solidFill>
                <a:schemeClr val="tx1"/>
              </a:solidFill>
            </a:endParaRPr>
          </a:p>
        </p:txBody>
      </p:sp>
      <p:sp>
        <p:nvSpPr>
          <p:cNvPr id="3" name="文本框 2"/>
          <p:cNvSpPr txBox="1"/>
          <p:nvPr>
            <p:custDataLst>
              <p:tags r:id="rId1"/>
            </p:custDataLst>
          </p:nvPr>
        </p:nvSpPr>
        <p:spPr>
          <a:xfrm>
            <a:off x="5559425" y="1287145"/>
            <a:ext cx="6586855" cy="3969385"/>
          </a:xfrm>
          <a:prstGeom prst="rect">
            <a:avLst/>
          </a:prstGeom>
          <a:noFill/>
        </p:spPr>
        <p:txBody>
          <a:bodyPr wrap="square" rtlCol="0">
            <a:spAutoFit/>
          </a:bodyPr>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rPr>
              <a:t>计算集群账号管理</a:t>
            </a:r>
            <a:endParaRPr lang="zh-CN" altLang="en-US" sz="2400" b="1" dirty="0">
              <a:solidFill>
                <a:srgbClr val="00B0F0"/>
              </a:solidFill>
            </a:endParaRPr>
          </a:p>
          <a:p>
            <a:pPr marL="800100" lvl="1" indent="-342900" algn="l" fontAlgn="auto">
              <a:lnSpc>
                <a:spcPct val="150000"/>
              </a:lnSpc>
              <a:buClr>
                <a:srgbClr val="FFC000"/>
              </a:buClr>
              <a:buSzTx/>
              <a:buFont typeface="Wingdings" panose="05000000000000000000" charset="0"/>
              <a:buChar char="l"/>
            </a:pPr>
            <a:r>
              <a:rPr lang="zh-CN" altLang="en-US" sz="2000" dirty="0"/>
              <a:t>创建延时长，大约5分钟</a:t>
            </a:r>
            <a:endParaRPr lang="zh-CN" altLang="en-US" sz="2000" dirty="0"/>
          </a:p>
          <a:p>
            <a:pPr marL="800100" lvl="1" indent="-342900" algn="l" fontAlgn="auto">
              <a:lnSpc>
                <a:spcPct val="150000"/>
              </a:lnSpc>
              <a:buClr>
                <a:srgbClr val="FFC000"/>
              </a:buClr>
              <a:buSzTx/>
              <a:buFont typeface="Wingdings" panose="05000000000000000000" charset="0"/>
              <a:buChar char="l"/>
            </a:pPr>
            <a:r>
              <a:rPr lang="zh-CN" altLang="en-US" sz="2000" dirty="0"/>
              <a:t>账号信息写入系统本地文件，对想信息修改时工作量大</a:t>
            </a:r>
            <a:endParaRPr lang="zh-CN" altLang="en-US" sz="2000" dirty="0"/>
          </a:p>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rPr>
              <a:t>账号、数据安全</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每年产生海量实验数据</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科学家在实验中需要扮演多种身份</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ym typeface="+mn-ea"/>
              </a:rPr>
              <a:t>远程操作实验需求</a:t>
            </a:r>
            <a:r>
              <a:rPr lang="en-US" altLang="zh-CN" sz="2000" dirty="0">
                <a:sym typeface="+mn-ea"/>
              </a:rPr>
              <a:t> </a:t>
            </a:r>
            <a:endParaRPr lang="en-US" altLang="zh-CN" sz="20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7" name="文本框 6"/>
          <p:cNvSpPr txBox="1"/>
          <p:nvPr>
            <p:custDataLst>
              <p:tags r:id="rId1"/>
            </p:custDataLst>
          </p:nvPr>
        </p:nvSpPr>
        <p:spPr>
          <a:xfrm>
            <a:off x="252730" y="1320800"/>
            <a:ext cx="5920105" cy="4276725"/>
          </a:xfrm>
          <a:prstGeom prst="rect">
            <a:avLst/>
          </a:prstGeom>
          <a:noFill/>
        </p:spPr>
        <p:txBody>
          <a:bodyPr wrap="square" rtlCol="0">
            <a:spAutoFit/>
          </a:bodyPr>
          <a:lstStyle/>
          <a:p>
            <a:pPr marL="285750" indent="-285750" fontAlgn="auto">
              <a:lnSpc>
                <a:spcPct val="150000"/>
              </a:lnSpc>
              <a:buClr>
                <a:srgbClr val="FFC000"/>
              </a:buClr>
              <a:buFont typeface="Wingdings" panose="05000000000000000000" charset="0"/>
              <a:buChar char="q"/>
            </a:pPr>
            <a:r>
              <a:rPr lang="en-US" altLang="zh-CN" sz="2400" b="1" dirty="0">
                <a:solidFill>
                  <a:srgbClr val="00B0F0"/>
                </a:solidFill>
                <a:sym typeface="+mn-ea"/>
              </a:rPr>
              <a:t>IHEP </a:t>
            </a:r>
            <a:r>
              <a:rPr lang="zh-CN" altLang="en-US" sz="2400" b="1" dirty="0">
                <a:solidFill>
                  <a:srgbClr val="00B0F0"/>
                </a:solidFill>
                <a:sym typeface="+mn-ea"/>
              </a:rPr>
              <a:t>异地、多园区认证</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en-US" altLang="zh-CN" sz="2000" dirty="0">
                <a:solidFill>
                  <a:schemeClr val="tx1"/>
                </a:solidFill>
              </a:rPr>
              <a:t>不同站点之间</a:t>
            </a:r>
            <a:r>
              <a:rPr lang="zh-CN" altLang="en-US" sz="2000" dirty="0">
                <a:solidFill>
                  <a:schemeClr val="tx1"/>
                </a:solidFill>
              </a:rPr>
              <a:t>实现内网互通</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唯一账号绑定多种实验角色</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加入</a:t>
            </a:r>
            <a:r>
              <a:rPr lang="en-US" altLang="zh-CN" sz="2000" dirty="0">
                <a:solidFill>
                  <a:schemeClr val="tx1"/>
                </a:solidFill>
              </a:rPr>
              <a:t>CARSI</a:t>
            </a:r>
            <a:r>
              <a:rPr lang="zh-CN" altLang="en-US" sz="2000" dirty="0">
                <a:solidFill>
                  <a:schemeClr val="tx1"/>
                </a:solidFill>
              </a:rPr>
              <a:t>和</a:t>
            </a:r>
            <a:r>
              <a:rPr lang="en-US" altLang="zh-CN" sz="2000" dirty="0">
                <a:solidFill>
                  <a:schemeClr val="tx1"/>
                </a:solidFill>
              </a:rPr>
              <a:t>EduGAIN</a:t>
            </a:r>
            <a:r>
              <a:rPr lang="zh-CN" altLang="en-US" sz="2000" dirty="0">
                <a:solidFill>
                  <a:schemeClr val="tx1"/>
                </a:solidFill>
              </a:rPr>
              <a:t>认证联盟</a:t>
            </a:r>
            <a:endParaRPr lang="en-US" altLang="zh-CN" sz="2000" dirty="0">
              <a:solidFill>
                <a:schemeClr val="tx1"/>
              </a:solidFill>
            </a:endParaRPr>
          </a:p>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sym typeface="+mn-ea"/>
              </a:rPr>
              <a:t>动态权限管理</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en-US" altLang="zh-CN" sz="2000" dirty="0">
                <a:solidFill>
                  <a:schemeClr val="tx1"/>
                </a:solidFill>
              </a:rPr>
              <a:t>可随时申请权限变</a:t>
            </a:r>
            <a:r>
              <a:rPr lang="zh-CN" altLang="en-US" sz="2000" dirty="0">
                <a:solidFill>
                  <a:schemeClr val="tx1"/>
                </a:solidFill>
              </a:rPr>
              <a:t>动</a:t>
            </a:r>
            <a:endParaRPr lang="en-US" altLang="zh-CN" sz="2000" dirty="0">
              <a:solidFill>
                <a:schemeClr val="tx1"/>
              </a:solidFill>
            </a:endParaRPr>
          </a:p>
          <a:p>
            <a:pPr marL="800100" lvl="1" indent="-342900" fontAlgn="auto">
              <a:lnSpc>
                <a:spcPct val="150000"/>
              </a:lnSpc>
              <a:buClr>
                <a:srgbClr val="FFC000"/>
              </a:buClr>
              <a:buFont typeface="Wingdings" panose="05000000000000000000" charset="0"/>
              <a:buChar char="l"/>
            </a:pPr>
            <a:r>
              <a:rPr lang="en-US" altLang="zh-CN" sz="2000" dirty="0"/>
              <a:t>IHEP内部和外部用户有不同的</a:t>
            </a:r>
            <a:r>
              <a:rPr lang="zh-CN" altLang="en-US" sz="2000" dirty="0"/>
              <a:t>权限申请</a:t>
            </a:r>
            <a:r>
              <a:rPr lang="en-US" altLang="zh-CN" sz="2000" dirty="0"/>
              <a:t>流程</a:t>
            </a:r>
            <a:endParaRPr lang="en-US" altLang="zh-CN" sz="2000" dirty="0"/>
          </a:p>
          <a:p>
            <a:pPr marL="800100" lvl="1" indent="-342900" fontAlgn="auto">
              <a:lnSpc>
                <a:spcPct val="150000"/>
              </a:lnSpc>
              <a:buClr>
                <a:srgbClr val="FFC000"/>
              </a:buClr>
              <a:buFont typeface="Wingdings" panose="05000000000000000000" charset="0"/>
              <a:buChar char="l"/>
            </a:pPr>
            <a:r>
              <a:rPr lang="zh-CN" altLang="en-US" sz="2000" dirty="0"/>
              <a:t>用户在</a:t>
            </a:r>
            <a:r>
              <a:rPr lang="en-US" altLang="zh-CN" sz="2000" dirty="0"/>
              <a:t>不同实验具有不同的权限</a:t>
            </a:r>
            <a:endParaRPr lang="en-US" altLang="zh-CN" sz="2000" dirty="0"/>
          </a:p>
          <a:p>
            <a:pPr marL="800100" lvl="1" indent="-342900">
              <a:buClr>
                <a:srgbClr val="FFC000"/>
              </a:buClr>
              <a:buFont typeface="Wingdings" panose="05000000000000000000" charset="0"/>
              <a:buChar char="l"/>
            </a:pPr>
            <a:endParaRPr lang="en-US" altLang="zh-CN" sz="2000" dirty="0">
              <a:solidFill>
                <a:schemeClr val="tx1"/>
              </a:solidFill>
            </a:endParaRPr>
          </a:p>
        </p:txBody>
      </p:sp>
      <p:sp>
        <p:nvSpPr>
          <p:cNvPr id="9" name="标题 1"/>
          <p:cNvSpPr>
            <a:spLocks noGrp="1"/>
          </p:cNvSpPr>
          <p:nvPr>
            <p:custDataLst>
              <p:tags r:id="rId2"/>
            </p:custDataLst>
          </p:nvPr>
        </p:nvSpPr>
        <p:spPr>
          <a:xfrm>
            <a:off x="838376" y="102589"/>
            <a:ext cx="8399635" cy="833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70C0"/>
                </a:solidFill>
                <a:latin typeface="Calibri Light" panose="020F0302020204030204" pitchFamily="34" charset="0"/>
                <a:ea typeface="+mj-ea"/>
                <a:cs typeface="Calibri Light" panose="020F0302020204030204" pitchFamily="34" charset="0"/>
              </a:defRPr>
            </a:lvl1pPr>
          </a:lstStyle>
          <a:p>
            <a:r>
              <a:rPr lang="zh-CN" altLang="en-US" b="1" dirty="0">
                <a:solidFill>
                  <a:srgbClr val="FF0000"/>
                </a:solidFill>
                <a:latin typeface="+mn-lt"/>
                <a:ea typeface="+mn-lt"/>
                <a:sym typeface="+mn-ea"/>
              </a:rPr>
              <a:t>目标</a:t>
            </a:r>
            <a:endParaRPr lang="zh-CN" altLang="en-US" b="1" dirty="0">
              <a:solidFill>
                <a:srgbClr val="FF0000"/>
              </a:solidFill>
              <a:latin typeface="+mn-lt"/>
              <a:ea typeface="+mn-lt"/>
              <a:sym typeface="+mn-ea"/>
            </a:endParaRPr>
          </a:p>
        </p:txBody>
      </p:sp>
      <p:sp>
        <p:nvSpPr>
          <p:cNvPr id="2" name="文本框 1"/>
          <p:cNvSpPr txBox="1"/>
          <p:nvPr>
            <p:custDataLst>
              <p:tags r:id="rId3"/>
            </p:custDataLst>
          </p:nvPr>
        </p:nvSpPr>
        <p:spPr>
          <a:xfrm>
            <a:off x="6387465" y="1402080"/>
            <a:ext cx="5920105" cy="4276725"/>
          </a:xfrm>
          <a:prstGeom prst="rect">
            <a:avLst/>
          </a:prstGeom>
          <a:noFill/>
        </p:spPr>
        <p:txBody>
          <a:bodyPr wrap="square" rtlCol="0">
            <a:spAutoFit/>
          </a:bodyPr>
          <a:p>
            <a:pPr marL="342900" lvl="0" indent="-342900" algn="l" fontAlgn="auto">
              <a:lnSpc>
                <a:spcPct val="150000"/>
              </a:lnSpc>
              <a:buClr>
                <a:srgbClr val="FFC000"/>
              </a:buClr>
              <a:buSzTx/>
              <a:buFont typeface="Wingdings" panose="05000000000000000000" charset="0"/>
              <a:buChar char="q"/>
            </a:pPr>
            <a:r>
              <a:rPr lang="zh-CN" altLang="en-US" sz="2400" b="1" dirty="0">
                <a:solidFill>
                  <a:srgbClr val="00B0F0"/>
                </a:solidFill>
                <a:sym typeface="+mn-ea"/>
              </a:rPr>
              <a:t>计算集群账号管理</a:t>
            </a:r>
            <a:endParaRPr lang="zh-CN" altLang="en-US"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t>重构计算集群架构，优化申请、修改流程</a:t>
            </a:r>
            <a:endParaRPr lang="zh-CN" altLang="en-US" sz="2000" dirty="0"/>
          </a:p>
          <a:p>
            <a:pPr marL="800100" lvl="1" indent="-342900" fontAlgn="auto">
              <a:lnSpc>
                <a:spcPct val="150000"/>
              </a:lnSpc>
              <a:buClr>
                <a:srgbClr val="FFC000"/>
              </a:buClr>
              <a:buFont typeface="Wingdings" panose="05000000000000000000" charset="0"/>
              <a:buChar char="l"/>
            </a:pPr>
            <a:endParaRPr lang="zh-CN" altLang="en-US" sz="2000" dirty="0"/>
          </a:p>
          <a:p>
            <a:pPr marL="800100" lvl="1" indent="-342900" fontAlgn="auto">
              <a:lnSpc>
                <a:spcPct val="150000"/>
              </a:lnSpc>
              <a:buClr>
                <a:srgbClr val="FFC000"/>
              </a:buClr>
              <a:buFont typeface="Wingdings" panose="05000000000000000000" charset="0"/>
              <a:buChar char="l"/>
            </a:pPr>
            <a:endParaRPr lang="en-US" altLang="zh-CN" sz="2000" dirty="0"/>
          </a:p>
          <a:p>
            <a:pPr marL="342900" lvl="0" indent="-342900" fontAlgn="auto">
              <a:lnSpc>
                <a:spcPct val="150000"/>
              </a:lnSpc>
              <a:buClr>
                <a:srgbClr val="FFC000"/>
              </a:buClr>
              <a:buFont typeface="Wingdings" panose="05000000000000000000" charset="0"/>
              <a:buChar char="q"/>
            </a:pPr>
            <a:r>
              <a:rPr lang="zh-CN" altLang="en-US" sz="2400" b="1" dirty="0">
                <a:solidFill>
                  <a:srgbClr val="00B0F0"/>
                </a:solidFill>
                <a:sym typeface="+mn-ea"/>
              </a:rPr>
              <a:t>账号、数据安全</a:t>
            </a:r>
            <a:endParaRPr lang="en-US" altLang="zh-CN" sz="2400" b="1" dirty="0">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收集用户全部登录日志，实现登录报警</a:t>
            </a:r>
            <a:endParaRPr lang="en-US" altLang="zh-CN" sz="2000" b="1"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olidFill>
                  <a:schemeClr val="tx1"/>
                </a:solidFill>
              </a:rPr>
              <a:t>异常用户监测</a:t>
            </a:r>
            <a:endParaRPr lang="zh-CN" altLang="en-US" sz="2000" dirty="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t>全自动处理异常登陆请求</a:t>
            </a:r>
            <a:r>
              <a:rPr lang="en-US" altLang="zh-CN" sz="2000" dirty="0">
                <a:highlight>
                  <a:srgbClr val="FFFF00"/>
                </a:highlight>
              </a:rPr>
              <a:t> </a:t>
            </a:r>
            <a:endParaRPr lang="en-US" altLang="zh-CN" sz="2000" dirty="0">
              <a:solidFill>
                <a:schemeClr val="tx1"/>
              </a:solidFill>
              <a:highlight>
                <a:srgbClr val="FFFF00"/>
              </a:highlight>
            </a:endParaRPr>
          </a:p>
          <a:p>
            <a:pPr marL="800100" lvl="1" indent="-342900">
              <a:buClr>
                <a:srgbClr val="FFC000"/>
              </a:buClr>
              <a:buFont typeface="Wingdings" panose="05000000000000000000" charset="0"/>
              <a:buChar char="l"/>
            </a:pPr>
            <a:endParaRPr lang="en-US" altLang="zh-CN" sz="20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618" y="119932"/>
            <a:ext cx="10730974" cy="833499"/>
          </a:xfrm>
        </p:spPr>
        <p:txBody>
          <a:bodyPr>
            <a:noAutofit/>
          </a:bodyPr>
          <a:lstStyle/>
          <a:p>
            <a:pPr algn="l">
              <a:buClrTx/>
              <a:buSzTx/>
              <a:buFontTx/>
            </a:pPr>
            <a:r>
              <a:rPr lang="zh-CN" altLang="en-US" sz="4400" b="1" dirty="0">
                <a:solidFill>
                  <a:srgbClr val="FF0000"/>
                </a:solidFill>
                <a:latin typeface="+mn-lt"/>
                <a:ea typeface="+mn-lt"/>
                <a:sym typeface="+mn-ea"/>
              </a:rPr>
              <a:t>基于HEPS的多园区异地统一身份认证系统</a:t>
            </a:r>
            <a:endParaRPr lang="zh-CN" altLang="en-US" sz="4400" b="1" dirty="0">
              <a:solidFill>
                <a:srgbClr val="FF0000"/>
              </a:solidFill>
              <a:latin typeface="+mn-lt"/>
              <a:ea typeface="+mn-lt"/>
              <a:sym typeface="+mn-ea"/>
            </a:endParaRPr>
          </a:p>
        </p:txBody>
      </p:sp>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67" name="文本框 66"/>
          <p:cNvSpPr txBox="1"/>
          <p:nvPr/>
        </p:nvSpPr>
        <p:spPr>
          <a:xfrm>
            <a:off x="194945" y="1653540"/>
            <a:ext cx="3431540" cy="4431030"/>
          </a:xfrm>
          <a:prstGeom prst="rect">
            <a:avLst/>
          </a:prstGeom>
          <a:noFill/>
        </p:spPr>
        <p:txBody>
          <a:bodyPr wrap="square" rtlCol="0">
            <a:spAutoFit/>
          </a:bodyPr>
          <a:lstStyle/>
          <a:p>
            <a:pPr marL="342900" indent="-342900">
              <a:buClr>
                <a:srgbClr val="FFC000"/>
              </a:buClr>
              <a:buFont typeface="Wingdings" panose="05000000000000000000" charset="0"/>
              <a:buChar char="q"/>
            </a:pPr>
            <a:r>
              <a:rPr lang="zh-CN" altLang="en-US" sz="2400" b="1" dirty="0">
                <a:solidFill>
                  <a:srgbClr val="00B0F0"/>
                </a:solidFill>
                <a:sym typeface="+mn-ea"/>
              </a:rPr>
              <a:t>高能同步辐射光源</a:t>
            </a:r>
            <a:r>
              <a:rPr lang="en-US" altLang="zh-CN" sz="2400">
                <a:sym typeface="+mn-ea"/>
              </a:rPr>
              <a:t>(</a:t>
            </a:r>
            <a:r>
              <a:rPr lang="en-US" altLang="zh-CN" sz="2400">
                <a:solidFill>
                  <a:srgbClr val="FF0000"/>
                </a:solidFill>
                <a:sym typeface="+mn-ea"/>
              </a:rPr>
              <a:t>HEPS</a:t>
            </a:r>
            <a:r>
              <a:rPr lang="en-US" altLang="zh-CN" sz="2400">
                <a:sym typeface="+mn-ea"/>
              </a:rPr>
              <a:t>) </a:t>
            </a:r>
            <a:endParaRPr lang="en-US" altLang="zh-CN" sz="2400" b="1" dirty="0">
              <a:solidFill>
                <a:srgbClr val="00B0F0"/>
              </a:solidFill>
              <a:sym typeface="+mn-ea"/>
            </a:endParaRPr>
          </a:p>
          <a:p>
            <a:pPr marL="342900" indent="-342900">
              <a:buClr>
                <a:srgbClr val="FFC000"/>
              </a:buClr>
              <a:buFont typeface="Wingdings" panose="05000000000000000000" charset="0"/>
              <a:buChar char="q"/>
            </a:pPr>
            <a:r>
              <a:rPr lang="en-US" altLang="zh-CN" sz="2400" b="1" dirty="0">
                <a:solidFill>
                  <a:srgbClr val="00B0F0"/>
                </a:solidFill>
                <a:sym typeface="+mn-ea"/>
              </a:rPr>
              <a:t>New Features:</a:t>
            </a:r>
            <a:endParaRPr lang="en-US" altLang="zh-CN" b="1" dirty="0">
              <a:solidFill>
                <a:srgbClr val="00B0F0"/>
              </a:solidFill>
              <a:sym typeface="+mn-ea"/>
            </a:endParaRPr>
          </a:p>
          <a:p>
            <a:pPr marL="742950" lvl="1" indent="-285750" fontAlgn="auto">
              <a:lnSpc>
                <a:spcPct val="150000"/>
              </a:lnSpc>
              <a:buClr>
                <a:srgbClr val="FFC000"/>
              </a:buClr>
              <a:buFont typeface="Wingdings" panose="05000000000000000000" charset="0"/>
              <a:buChar char="l"/>
            </a:pPr>
            <a:r>
              <a:rPr lang="zh-CN" altLang="en-US" sz="2000" dirty="0">
                <a:solidFill>
                  <a:schemeClr val="tx1"/>
                </a:solidFill>
                <a:sym typeface="+mn-ea"/>
              </a:rPr>
              <a:t>实现高能所内部认证联盟</a:t>
            </a:r>
            <a:endParaRPr lang="zh-CN" altLang="en-US" sz="2000" dirty="0">
              <a:solidFill>
                <a:schemeClr val="tx1"/>
              </a:solidFill>
              <a:sym typeface="+mn-ea"/>
            </a:endParaRPr>
          </a:p>
          <a:p>
            <a:pPr marL="742950" lvl="1" indent="-285750" fontAlgn="auto">
              <a:lnSpc>
                <a:spcPct val="150000"/>
              </a:lnSpc>
              <a:buClr>
                <a:srgbClr val="FFC000"/>
              </a:buClr>
              <a:buFont typeface="Wingdings" panose="05000000000000000000" charset="0"/>
              <a:buChar char="l"/>
            </a:pPr>
            <a:r>
              <a:rPr lang="zh-CN" altLang="en-US" sz="2000" dirty="0">
                <a:solidFill>
                  <a:schemeClr val="tx1"/>
                </a:solidFill>
                <a:sym typeface="+mn-ea"/>
              </a:rPr>
              <a:t>计算集群认证迁移至</a:t>
            </a:r>
            <a:r>
              <a:rPr lang="en-US" altLang="zh-CN" sz="2000" dirty="0">
                <a:solidFill>
                  <a:schemeClr val="tx1"/>
                </a:solidFill>
                <a:sym typeface="+mn-ea"/>
              </a:rPr>
              <a:t>ldap</a:t>
            </a:r>
            <a:endParaRPr lang="zh-CN" altLang="en-US" sz="2000" dirty="0">
              <a:solidFill>
                <a:schemeClr val="tx1"/>
              </a:solidFill>
              <a:sym typeface="+mn-ea"/>
            </a:endParaRPr>
          </a:p>
          <a:p>
            <a:pPr marL="742950" lvl="1" indent="-285750" fontAlgn="auto">
              <a:lnSpc>
                <a:spcPct val="150000"/>
              </a:lnSpc>
              <a:buClr>
                <a:srgbClr val="FFC000"/>
              </a:buClr>
              <a:buFont typeface="Wingdings" panose="05000000000000000000" charset="0"/>
              <a:buChar char="l"/>
            </a:pPr>
            <a:r>
              <a:rPr lang="zh-CN" altLang="en-US" sz="2000" dirty="0">
                <a:sym typeface="+mn-ea"/>
              </a:rPr>
              <a:t>利用深度学习网络进行异常检测报警</a:t>
            </a:r>
            <a:endParaRPr lang="zh-CN" altLang="en-US" sz="2000" dirty="0">
              <a:sym typeface="+mn-ea"/>
            </a:endParaRPr>
          </a:p>
          <a:p>
            <a:pPr marL="742950" lvl="1" indent="-285750" fontAlgn="auto">
              <a:lnSpc>
                <a:spcPct val="150000"/>
              </a:lnSpc>
              <a:buClr>
                <a:srgbClr val="FFC000"/>
              </a:buClr>
              <a:buFont typeface="Wingdings" panose="05000000000000000000" charset="0"/>
              <a:buChar char="l"/>
            </a:pPr>
            <a:r>
              <a:rPr lang="zh-CN" altLang="en-US" sz="2000" dirty="0">
                <a:solidFill>
                  <a:schemeClr val="tx1"/>
                </a:solidFill>
                <a:sym typeface="+mn-ea"/>
              </a:rPr>
              <a:t>全自动异常检测</a:t>
            </a:r>
            <a:endParaRPr lang="zh-CN" altLang="en-US" sz="2000" b="1" dirty="0">
              <a:solidFill>
                <a:schemeClr val="tx1"/>
              </a:solidFill>
              <a:sym typeface="+mn-ea"/>
            </a:endParaRPr>
          </a:p>
        </p:txBody>
      </p:sp>
      <p:sp>
        <p:nvSpPr>
          <p:cNvPr id="3" name="矩形 2"/>
          <p:cNvSpPr/>
          <p:nvPr>
            <p:custDataLst>
              <p:tags r:id="rId1"/>
            </p:custDataLst>
          </p:nvPr>
        </p:nvSpPr>
        <p:spPr>
          <a:xfrm>
            <a:off x="4431030" y="1863090"/>
            <a:ext cx="6128385" cy="86233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custDataLst>
              <p:tags r:id="rId2"/>
            </p:custDataLst>
          </p:nvPr>
        </p:nvSpPr>
        <p:spPr>
          <a:xfrm>
            <a:off x="4431030" y="3425190"/>
            <a:ext cx="6129020" cy="10096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3" name="矩形 82"/>
          <p:cNvSpPr/>
          <p:nvPr>
            <p:custDataLst>
              <p:tags r:id="rId3"/>
            </p:custDataLst>
          </p:nvPr>
        </p:nvSpPr>
        <p:spPr>
          <a:xfrm>
            <a:off x="4431030" y="4511675"/>
            <a:ext cx="5257165" cy="80327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4" name="矩形 83"/>
          <p:cNvSpPr/>
          <p:nvPr>
            <p:custDataLst>
              <p:tags r:id="rId4"/>
            </p:custDataLst>
          </p:nvPr>
        </p:nvSpPr>
        <p:spPr>
          <a:xfrm>
            <a:off x="4431665" y="2765425"/>
            <a:ext cx="6127750" cy="5937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5" name="矩形 84"/>
          <p:cNvSpPr/>
          <p:nvPr>
            <p:custDataLst>
              <p:tags r:id="rId5"/>
            </p:custDataLst>
          </p:nvPr>
        </p:nvSpPr>
        <p:spPr>
          <a:xfrm>
            <a:off x="3686175" y="1159510"/>
            <a:ext cx="8355330" cy="5084445"/>
          </a:xfrm>
          <a:prstGeom prst="rect">
            <a:avLst/>
          </a:prstGeom>
          <a:noFill/>
          <a:ln w="19050">
            <a:solidFill>
              <a:schemeClr val="tx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6" name="文本框 85"/>
          <p:cNvSpPr txBox="1"/>
          <p:nvPr>
            <p:custDataLst>
              <p:tags r:id="rId6"/>
            </p:custDataLst>
          </p:nvPr>
        </p:nvSpPr>
        <p:spPr>
          <a:xfrm>
            <a:off x="5369560" y="1159510"/>
            <a:ext cx="4466590" cy="460375"/>
          </a:xfrm>
          <a:prstGeom prst="rect">
            <a:avLst/>
          </a:prstGeom>
          <a:noFill/>
        </p:spPr>
        <p:txBody>
          <a:bodyPr wrap="square" rtlCol="0">
            <a:spAutoFit/>
          </a:bodyPr>
          <a:p>
            <a:pPr algn="ctr"/>
            <a:r>
              <a:rPr lang="en-US" altLang="zh-CN" sz="2400" b="1"/>
              <a:t>HEPS </a:t>
            </a:r>
            <a:r>
              <a:rPr lang="en-US" altLang="zh-CN" sz="2400" b="1">
                <a:sym typeface="+mn-ea"/>
              </a:rPr>
              <a:t>FRAMEWORK</a:t>
            </a:r>
            <a:endParaRPr lang="zh-CN" altLang="zh-CN" sz="2400" b="1"/>
          </a:p>
        </p:txBody>
      </p:sp>
      <p:sp>
        <p:nvSpPr>
          <p:cNvPr id="87" name="矩形 86"/>
          <p:cNvSpPr/>
          <p:nvPr>
            <p:custDataLst>
              <p:tags r:id="rId7"/>
            </p:custDataLst>
          </p:nvPr>
        </p:nvSpPr>
        <p:spPr>
          <a:xfrm>
            <a:off x="10647045" y="1862455"/>
            <a:ext cx="1336675" cy="4328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8" name="矩形 87"/>
          <p:cNvSpPr/>
          <p:nvPr>
            <p:custDataLst>
              <p:tags r:id="rId8"/>
            </p:custDataLst>
          </p:nvPr>
        </p:nvSpPr>
        <p:spPr>
          <a:xfrm>
            <a:off x="4431030" y="5480050"/>
            <a:ext cx="6129020" cy="71056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9" name="文本框 88"/>
          <p:cNvSpPr txBox="1"/>
          <p:nvPr>
            <p:custDataLst>
              <p:tags r:id="rId9"/>
            </p:custDataLst>
          </p:nvPr>
        </p:nvSpPr>
        <p:spPr>
          <a:xfrm>
            <a:off x="4372610" y="5480685"/>
            <a:ext cx="367030" cy="763905"/>
          </a:xfrm>
          <a:prstGeom prst="rect">
            <a:avLst/>
          </a:prstGeom>
          <a:noFill/>
        </p:spPr>
        <p:txBody>
          <a:bodyPr vert="eaVert" wrap="square" rtlCol="0">
            <a:spAutoFit/>
          </a:bodyPr>
          <a:p>
            <a:pPr algn="ctr"/>
            <a:r>
              <a:rPr lang="en-US" altLang="zh-CN" sz="1200" b="1">
                <a:solidFill>
                  <a:schemeClr val="bg1"/>
                </a:solidFill>
              </a:rPr>
              <a:t>Facilities</a:t>
            </a:r>
            <a:endParaRPr lang="en-US" altLang="zh-CN" sz="1200" b="1">
              <a:solidFill>
                <a:schemeClr val="bg1"/>
              </a:solidFill>
            </a:endParaRPr>
          </a:p>
        </p:txBody>
      </p:sp>
      <p:sp>
        <p:nvSpPr>
          <p:cNvPr id="90" name="文本框 89"/>
          <p:cNvSpPr txBox="1"/>
          <p:nvPr>
            <p:custDataLst>
              <p:tags r:id="rId10"/>
            </p:custDataLst>
          </p:nvPr>
        </p:nvSpPr>
        <p:spPr>
          <a:xfrm>
            <a:off x="4366895" y="4511675"/>
            <a:ext cx="367030" cy="763905"/>
          </a:xfrm>
          <a:prstGeom prst="rect">
            <a:avLst/>
          </a:prstGeom>
          <a:noFill/>
        </p:spPr>
        <p:txBody>
          <a:bodyPr vert="eaVert" wrap="square" rtlCol="0">
            <a:spAutoFit/>
          </a:bodyPr>
          <a:p>
            <a:pPr algn="ctr"/>
            <a:r>
              <a:rPr lang="en-US" altLang="zh-CN" sz="1200" b="1">
                <a:solidFill>
                  <a:schemeClr val="bg1"/>
                </a:solidFill>
                <a:sym typeface="+mn-ea"/>
              </a:rPr>
              <a:t>Data</a:t>
            </a:r>
            <a:endParaRPr lang="zh-CN" altLang="en-US" sz="1200" b="1">
              <a:solidFill>
                <a:schemeClr val="bg1"/>
              </a:solidFill>
            </a:endParaRPr>
          </a:p>
        </p:txBody>
      </p:sp>
      <p:sp>
        <p:nvSpPr>
          <p:cNvPr id="91" name="文本框 90"/>
          <p:cNvSpPr txBox="1"/>
          <p:nvPr>
            <p:custDataLst>
              <p:tags r:id="rId11"/>
            </p:custDataLst>
          </p:nvPr>
        </p:nvSpPr>
        <p:spPr>
          <a:xfrm>
            <a:off x="4166870" y="3353435"/>
            <a:ext cx="551815" cy="1104900"/>
          </a:xfrm>
          <a:prstGeom prst="rect">
            <a:avLst/>
          </a:prstGeom>
          <a:noFill/>
        </p:spPr>
        <p:txBody>
          <a:bodyPr vert="eaVert" wrap="square" rtlCol="0">
            <a:spAutoFit/>
          </a:bodyPr>
          <a:p>
            <a:pPr algn="ctr"/>
            <a:r>
              <a:rPr lang="en-US" altLang="zh-CN" sz="1200" b="1">
                <a:solidFill>
                  <a:schemeClr val="bg1"/>
                </a:solidFill>
                <a:sym typeface="+mn-ea"/>
              </a:rPr>
              <a:t>Authentication</a:t>
            </a:r>
            <a:endParaRPr lang="zh-CN" altLang="en-US" sz="1200" b="1">
              <a:solidFill>
                <a:schemeClr val="bg1"/>
              </a:solidFill>
            </a:endParaRPr>
          </a:p>
        </p:txBody>
      </p:sp>
      <p:sp>
        <p:nvSpPr>
          <p:cNvPr id="92" name="文本框 91"/>
          <p:cNvSpPr txBox="1"/>
          <p:nvPr>
            <p:custDataLst>
              <p:tags r:id="rId12"/>
            </p:custDataLst>
          </p:nvPr>
        </p:nvSpPr>
        <p:spPr>
          <a:xfrm>
            <a:off x="4356100" y="2695575"/>
            <a:ext cx="367030" cy="763905"/>
          </a:xfrm>
          <a:prstGeom prst="rect">
            <a:avLst/>
          </a:prstGeom>
          <a:noFill/>
        </p:spPr>
        <p:txBody>
          <a:bodyPr vert="eaVert" wrap="square" rtlCol="0">
            <a:spAutoFit/>
          </a:bodyPr>
          <a:p>
            <a:pPr algn="ctr"/>
            <a:r>
              <a:rPr lang="en-US" altLang="zh-CN" sz="1200" b="1">
                <a:solidFill>
                  <a:schemeClr val="bg1"/>
                </a:solidFill>
              </a:rPr>
              <a:t>Detection</a:t>
            </a:r>
            <a:endParaRPr lang="en-US" altLang="zh-CN" sz="1200" b="1">
              <a:solidFill>
                <a:schemeClr val="bg1"/>
              </a:solidFill>
            </a:endParaRPr>
          </a:p>
        </p:txBody>
      </p:sp>
      <p:sp>
        <p:nvSpPr>
          <p:cNvPr id="93" name="文本框 92"/>
          <p:cNvSpPr txBox="1"/>
          <p:nvPr>
            <p:custDataLst>
              <p:tags r:id="rId13"/>
            </p:custDataLst>
          </p:nvPr>
        </p:nvSpPr>
        <p:spPr>
          <a:xfrm>
            <a:off x="4170045" y="1904365"/>
            <a:ext cx="551815" cy="763905"/>
          </a:xfrm>
          <a:prstGeom prst="rect">
            <a:avLst/>
          </a:prstGeom>
          <a:noFill/>
        </p:spPr>
        <p:txBody>
          <a:bodyPr vert="eaVert" wrap="square" rtlCol="0">
            <a:spAutoFit/>
          </a:bodyPr>
          <a:p>
            <a:pPr algn="ctr"/>
            <a:r>
              <a:rPr lang="en-US" altLang="zh-CN" sz="1200" b="1">
                <a:solidFill>
                  <a:schemeClr val="bg1"/>
                </a:solidFill>
                <a:sym typeface="+mn-ea"/>
              </a:rPr>
              <a:t>Application</a:t>
            </a:r>
            <a:endParaRPr lang="zh-CN" altLang="en-US" sz="1200" b="1">
              <a:solidFill>
                <a:schemeClr val="bg1"/>
              </a:solidFill>
            </a:endParaRPr>
          </a:p>
        </p:txBody>
      </p:sp>
      <p:sp>
        <p:nvSpPr>
          <p:cNvPr id="94" name="文本框 93"/>
          <p:cNvSpPr txBox="1"/>
          <p:nvPr>
            <p:custDataLst>
              <p:tags r:id="rId14"/>
            </p:custDataLst>
          </p:nvPr>
        </p:nvSpPr>
        <p:spPr>
          <a:xfrm>
            <a:off x="10608310" y="1840865"/>
            <a:ext cx="1433195" cy="521970"/>
          </a:xfrm>
          <a:prstGeom prst="rect">
            <a:avLst/>
          </a:prstGeom>
          <a:noFill/>
        </p:spPr>
        <p:txBody>
          <a:bodyPr wrap="square" rtlCol="0">
            <a:spAutoFit/>
          </a:bodyPr>
          <a:p>
            <a:pPr algn="ctr"/>
            <a:r>
              <a:rPr lang="en-US" altLang="zh-CN" sz="1400" b="1">
                <a:solidFill>
                  <a:schemeClr val="bg1"/>
                </a:solidFill>
                <a:sym typeface="+mn-ea"/>
              </a:rPr>
              <a:t>Authentication Federation</a:t>
            </a:r>
            <a:endParaRPr lang="zh-CN" altLang="en-US" sz="1400" b="1">
              <a:solidFill>
                <a:schemeClr val="bg1"/>
              </a:solidFill>
            </a:endParaRPr>
          </a:p>
        </p:txBody>
      </p:sp>
      <p:sp>
        <p:nvSpPr>
          <p:cNvPr id="95" name="矩形 94"/>
          <p:cNvSpPr/>
          <p:nvPr>
            <p:custDataLst>
              <p:tags r:id="rId15"/>
            </p:custDataLst>
          </p:nvPr>
        </p:nvSpPr>
        <p:spPr>
          <a:xfrm>
            <a:off x="5029200" y="5614035"/>
            <a:ext cx="1040765" cy="5003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6" name="矩形 95"/>
          <p:cNvSpPr/>
          <p:nvPr>
            <p:custDataLst>
              <p:tags r:id="rId16"/>
            </p:custDataLst>
          </p:nvPr>
        </p:nvSpPr>
        <p:spPr>
          <a:xfrm>
            <a:off x="6626225" y="5614035"/>
            <a:ext cx="1040765" cy="5003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7" name="矩形 96"/>
          <p:cNvSpPr/>
          <p:nvPr>
            <p:custDataLst>
              <p:tags r:id="rId17"/>
            </p:custDataLst>
          </p:nvPr>
        </p:nvSpPr>
        <p:spPr>
          <a:xfrm>
            <a:off x="8223250" y="5614035"/>
            <a:ext cx="1040765" cy="5003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8" name="文本框 97"/>
          <p:cNvSpPr txBox="1"/>
          <p:nvPr>
            <p:custDataLst>
              <p:tags r:id="rId18"/>
            </p:custDataLst>
          </p:nvPr>
        </p:nvSpPr>
        <p:spPr>
          <a:xfrm>
            <a:off x="4961255" y="5697220"/>
            <a:ext cx="1177290" cy="337185"/>
          </a:xfrm>
          <a:prstGeom prst="rect">
            <a:avLst/>
          </a:prstGeom>
          <a:noFill/>
        </p:spPr>
        <p:txBody>
          <a:bodyPr wrap="square" rtlCol="0">
            <a:spAutoFit/>
          </a:bodyPr>
          <a:p>
            <a:pPr algn="ctr"/>
            <a:r>
              <a:rPr lang="zh-CN" altLang="en-US" sz="1600">
                <a:solidFill>
                  <a:schemeClr val="bg1"/>
                </a:solidFill>
              </a:rPr>
              <a:t>CSTCloud</a:t>
            </a:r>
            <a:endParaRPr lang="zh-CN" altLang="en-US" sz="1600">
              <a:solidFill>
                <a:schemeClr val="bg1"/>
              </a:solidFill>
            </a:endParaRPr>
          </a:p>
        </p:txBody>
      </p:sp>
      <p:sp>
        <p:nvSpPr>
          <p:cNvPr id="99" name="文本框 98"/>
          <p:cNvSpPr txBox="1"/>
          <p:nvPr>
            <p:custDataLst>
              <p:tags r:id="rId19"/>
            </p:custDataLst>
          </p:nvPr>
        </p:nvSpPr>
        <p:spPr>
          <a:xfrm>
            <a:off x="6557645" y="5647690"/>
            <a:ext cx="1177290" cy="460375"/>
          </a:xfrm>
          <a:prstGeom prst="rect">
            <a:avLst/>
          </a:prstGeom>
          <a:noFill/>
        </p:spPr>
        <p:txBody>
          <a:bodyPr wrap="square" rtlCol="0">
            <a:spAutoFit/>
          </a:bodyPr>
          <a:p>
            <a:pPr algn="ctr"/>
            <a:r>
              <a:rPr lang="en-US" altLang="zh-CN" sz="2400">
                <a:solidFill>
                  <a:schemeClr val="bg1"/>
                </a:solidFill>
              </a:rPr>
              <a:t>CSNS</a:t>
            </a:r>
            <a:endParaRPr lang="en-US" altLang="zh-CN" sz="2400">
              <a:solidFill>
                <a:schemeClr val="bg1"/>
              </a:solidFill>
            </a:endParaRPr>
          </a:p>
        </p:txBody>
      </p:sp>
      <p:sp>
        <p:nvSpPr>
          <p:cNvPr id="102" name="矩形 101"/>
          <p:cNvSpPr/>
          <p:nvPr>
            <p:custDataLst>
              <p:tags r:id="rId20"/>
            </p:custDataLst>
          </p:nvPr>
        </p:nvSpPr>
        <p:spPr>
          <a:xfrm>
            <a:off x="5029200" y="4684395"/>
            <a:ext cx="1040765" cy="50038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3" name="矩形 102"/>
          <p:cNvSpPr/>
          <p:nvPr>
            <p:custDataLst>
              <p:tags r:id="rId21"/>
            </p:custDataLst>
          </p:nvPr>
        </p:nvSpPr>
        <p:spPr>
          <a:xfrm>
            <a:off x="6626225" y="4686935"/>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 name="矩形 103"/>
          <p:cNvSpPr/>
          <p:nvPr>
            <p:custDataLst>
              <p:tags r:id="rId22"/>
            </p:custDataLst>
          </p:nvPr>
        </p:nvSpPr>
        <p:spPr>
          <a:xfrm>
            <a:off x="8223250" y="4700270"/>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5" name="上箭头 104"/>
          <p:cNvSpPr/>
          <p:nvPr>
            <p:custDataLst>
              <p:tags r:id="rId23"/>
            </p:custDataLst>
          </p:nvPr>
        </p:nvSpPr>
        <p:spPr>
          <a:xfrm>
            <a:off x="6973570" y="5230495"/>
            <a:ext cx="306705" cy="22352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6" name="文本框 105"/>
          <p:cNvSpPr txBox="1"/>
          <p:nvPr>
            <p:custDataLst>
              <p:tags r:id="rId24"/>
            </p:custDataLst>
          </p:nvPr>
        </p:nvSpPr>
        <p:spPr>
          <a:xfrm>
            <a:off x="4961255" y="4635500"/>
            <a:ext cx="675005" cy="304800"/>
          </a:xfrm>
          <a:prstGeom prst="rect">
            <a:avLst/>
          </a:prstGeom>
          <a:noFill/>
        </p:spPr>
        <p:txBody>
          <a:bodyPr wrap="square" rtlCol="0">
            <a:noAutofit/>
          </a:bodyPr>
          <a:p>
            <a:r>
              <a:rPr lang="en-US" altLang="zh-CN" sz="1600">
                <a:solidFill>
                  <a:schemeClr val="bg1"/>
                </a:solidFill>
              </a:rPr>
              <a:t>CCS</a:t>
            </a:r>
            <a:endParaRPr lang="en-US" altLang="zh-CN" sz="1600">
              <a:solidFill>
                <a:schemeClr val="bg1"/>
              </a:solidFill>
            </a:endParaRPr>
          </a:p>
        </p:txBody>
      </p:sp>
      <p:sp>
        <p:nvSpPr>
          <p:cNvPr id="107" name="圆角矩形 106"/>
          <p:cNvSpPr/>
          <p:nvPr>
            <p:custDataLst>
              <p:tags r:id="rId25"/>
            </p:custDataLst>
          </p:nvPr>
        </p:nvSpPr>
        <p:spPr>
          <a:xfrm>
            <a:off x="5393055" y="4920615"/>
            <a:ext cx="573405" cy="24638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8" name="文本框 107"/>
          <p:cNvSpPr txBox="1"/>
          <p:nvPr>
            <p:custDataLst>
              <p:tags r:id="rId26"/>
            </p:custDataLst>
          </p:nvPr>
        </p:nvSpPr>
        <p:spPr>
          <a:xfrm>
            <a:off x="5396230" y="4907915"/>
            <a:ext cx="666115" cy="268605"/>
          </a:xfrm>
          <a:prstGeom prst="rect">
            <a:avLst/>
          </a:prstGeom>
          <a:noFill/>
        </p:spPr>
        <p:txBody>
          <a:bodyPr wrap="square" rtlCol="0">
            <a:noAutofit/>
          </a:bodyPr>
          <a:p>
            <a:r>
              <a:rPr lang="en-US" altLang="zh-CN" sz="1400">
                <a:solidFill>
                  <a:schemeClr val="bg1"/>
                </a:solidFill>
              </a:rPr>
              <a:t>Mysql</a:t>
            </a:r>
            <a:endParaRPr lang="en-US" altLang="zh-CN" sz="1400">
              <a:solidFill>
                <a:schemeClr val="bg1"/>
              </a:solidFill>
            </a:endParaRPr>
          </a:p>
        </p:txBody>
      </p:sp>
      <p:sp>
        <p:nvSpPr>
          <p:cNvPr id="109" name="圆角矩形 108"/>
          <p:cNvSpPr/>
          <p:nvPr>
            <p:custDataLst>
              <p:tags r:id="rId27"/>
            </p:custDataLst>
          </p:nvPr>
        </p:nvSpPr>
        <p:spPr>
          <a:xfrm>
            <a:off x="7014210" y="4920615"/>
            <a:ext cx="573405" cy="246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0" name="圆角矩形 109"/>
          <p:cNvSpPr/>
          <p:nvPr>
            <p:custDataLst>
              <p:tags r:id="rId28"/>
            </p:custDataLst>
          </p:nvPr>
        </p:nvSpPr>
        <p:spPr>
          <a:xfrm>
            <a:off x="8635365" y="4938395"/>
            <a:ext cx="573405" cy="246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1" name="文本框 110"/>
          <p:cNvSpPr txBox="1"/>
          <p:nvPr>
            <p:custDataLst>
              <p:tags r:id="rId29"/>
            </p:custDataLst>
          </p:nvPr>
        </p:nvSpPr>
        <p:spPr>
          <a:xfrm>
            <a:off x="6979920" y="4885055"/>
            <a:ext cx="756920" cy="306705"/>
          </a:xfrm>
          <a:prstGeom prst="rect">
            <a:avLst/>
          </a:prstGeom>
          <a:noFill/>
        </p:spPr>
        <p:txBody>
          <a:bodyPr wrap="square" rtlCol="0">
            <a:spAutoFit/>
          </a:bodyPr>
          <a:p>
            <a:r>
              <a:rPr lang="en-US" altLang="zh-CN" sz="1400">
                <a:solidFill>
                  <a:schemeClr val="bg1"/>
                </a:solidFill>
              </a:rPr>
              <a:t>Mysql</a:t>
            </a:r>
            <a:endParaRPr lang="en-US" altLang="zh-CN" sz="1400">
              <a:solidFill>
                <a:schemeClr val="bg1"/>
              </a:solidFill>
            </a:endParaRPr>
          </a:p>
        </p:txBody>
      </p:sp>
      <p:sp>
        <p:nvSpPr>
          <p:cNvPr id="112" name="文本框 111"/>
          <p:cNvSpPr txBox="1"/>
          <p:nvPr>
            <p:custDataLst>
              <p:tags r:id="rId30"/>
            </p:custDataLst>
          </p:nvPr>
        </p:nvSpPr>
        <p:spPr>
          <a:xfrm>
            <a:off x="8646160" y="4893945"/>
            <a:ext cx="756920" cy="306705"/>
          </a:xfrm>
          <a:prstGeom prst="rect">
            <a:avLst/>
          </a:prstGeom>
          <a:noFill/>
        </p:spPr>
        <p:txBody>
          <a:bodyPr wrap="square" rtlCol="0">
            <a:spAutoFit/>
          </a:bodyPr>
          <a:p>
            <a:r>
              <a:rPr lang="en-US" altLang="zh-CN" sz="1400">
                <a:solidFill>
                  <a:schemeClr val="bg1"/>
                </a:solidFill>
              </a:rPr>
              <a:t>LDAP</a:t>
            </a:r>
            <a:endParaRPr lang="en-US" altLang="zh-CN" sz="1400">
              <a:solidFill>
                <a:schemeClr val="bg1"/>
              </a:solidFill>
            </a:endParaRPr>
          </a:p>
        </p:txBody>
      </p:sp>
      <p:sp>
        <p:nvSpPr>
          <p:cNvPr id="113" name="文本框 112"/>
          <p:cNvSpPr txBox="1"/>
          <p:nvPr>
            <p:custDataLst>
              <p:tags r:id="rId31"/>
            </p:custDataLst>
          </p:nvPr>
        </p:nvSpPr>
        <p:spPr>
          <a:xfrm>
            <a:off x="6568440" y="4633595"/>
            <a:ext cx="1048385" cy="304800"/>
          </a:xfrm>
          <a:prstGeom prst="rect">
            <a:avLst/>
          </a:prstGeom>
          <a:noFill/>
        </p:spPr>
        <p:txBody>
          <a:bodyPr wrap="square" rtlCol="0">
            <a:noAutofit/>
          </a:bodyPr>
          <a:p>
            <a:r>
              <a:rPr lang="en-US" altLang="zh-CN" sz="1600">
                <a:solidFill>
                  <a:schemeClr val="bg1"/>
                </a:solidFill>
              </a:rPr>
              <a:t>LocalDB</a:t>
            </a:r>
            <a:endParaRPr lang="en-US" altLang="zh-CN" sz="1600">
              <a:solidFill>
                <a:schemeClr val="bg1"/>
              </a:solidFill>
            </a:endParaRPr>
          </a:p>
        </p:txBody>
      </p:sp>
      <p:sp>
        <p:nvSpPr>
          <p:cNvPr id="114" name="文本框 113"/>
          <p:cNvSpPr txBox="1"/>
          <p:nvPr>
            <p:custDataLst>
              <p:tags r:id="rId32"/>
            </p:custDataLst>
          </p:nvPr>
        </p:nvSpPr>
        <p:spPr>
          <a:xfrm>
            <a:off x="8154670" y="4636135"/>
            <a:ext cx="1048385" cy="304800"/>
          </a:xfrm>
          <a:prstGeom prst="rect">
            <a:avLst/>
          </a:prstGeom>
          <a:noFill/>
        </p:spPr>
        <p:txBody>
          <a:bodyPr wrap="square" rtlCol="0">
            <a:noAutofit/>
          </a:bodyPr>
          <a:p>
            <a:r>
              <a:rPr lang="en-US" altLang="zh-CN" sz="1600">
                <a:solidFill>
                  <a:schemeClr val="bg1"/>
                </a:solidFill>
              </a:rPr>
              <a:t>LocalDB</a:t>
            </a:r>
            <a:endParaRPr lang="en-US" altLang="zh-CN" sz="1600">
              <a:solidFill>
                <a:schemeClr val="bg1"/>
              </a:solidFill>
            </a:endParaRPr>
          </a:p>
        </p:txBody>
      </p:sp>
      <p:sp>
        <p:nvSpPr>
          <p:cNvPr id="116" name="上箭头 115"/>
          <p:cNvSpPr/>
          <p:nvPr>
            <p:custDataLst>
              <p:tags r:id="rId33"/>
            </p:custDataLst>
          </p:nvPr>
        </p:nvSpPr>
        <p:spPr>
          <a:xfrm rot="5400000">
            <a:off x="7825105" y="4824730"/>
            <a:ext cx="306705" cy="339725"/>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7" name="矩形 116"/>
          <p:cNvSpPr/>
          <p:nvPr>
            <p:custDataLst>
              <p:tags r:id="rId34"/>
            </p:custDataLst>
          </p:nvPr>
        </p:nvSpPr>
        <p:spPr>
          <a:xfrm>
            <a:off x="6626225" y="3631565"/>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8" name="矩形 117"/>
          <p:cNvSpPr/>
          <p:nvPr>
            <p:custDataLst>
              <p:tags r:id="rId35"/>
            </p:custDataLst>
          </p:nvPr>
        </p:nvSpPr>
        <p:spPr>
          <a:xfrm>
            <a:off x="5024755" y="3619500"/>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9" name="矩形 118"/>
          <p:cNvSpPr/>
          <p:nvPr>
            <p:custDataLst>
              <p:tags r:id="rId36"/>
            </p:custDataLst>
          </p:nvPr>
        </p:nvSpPr>
        <p:spPr>
          <a:xfrm>
            <a:off x="8162290" y="3628390"/>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0" name="矩形 119"/>
          <p:cNvSpPr/>
          <p:nvPr>
            <p:custDataLst>
              <p:tags r:id="rId37"/>
            </p:custDataLst>
          </p:nvPr>
        </p:nvSpPr>
        <p:spPr>
          <a:xfrm>
            <a:off x="9404985" y="3622675"/>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1" name="矩形 120"/>
          <p:cNvSpPr/>
          <p:nvPr>
            <p:custDataLst>
              <p:tags r:id="rId38"/>
            </p:custDataLst>
          </p:nvPr>
        </p:nvSpPr>
        <p:spPr>
          <a:xfrm>
            <a:off x="8027035" y="3386455"/>
            <a:ext cx="2581275" cy="2027555"/>
          </a:xfrm>
          <a:prstGeom prst="rect">
            <a:avLst/>
          </a:prstGeom>
          <a:noFill/>
          <a:ln w="19050">
            <a:solidFill>
              <a:srgbClr val="92D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2" name="上箭头 121"/>
          <p:cNvSpPr/>
          <p:nvPr>
            <p:custDataLst>
              <p:tags r:id="rId39"/>
            </p:custDataLst>
          </p:nvPr>
        </p:nvSpPr>
        <p:spPr>
          <a:xfrm rot="16200000">
            <a:off x="10403840" y="3001645"/>
            <a:ext cx="306705" cy="223520"/>
          </a:xfrm>
          <a:prstGeom prst="upArrow">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3" name="文本框 122"/>
          <p:cNvSpPr txBox="1"/>
          <p:nvPr>
            <p:custDataLst>
              <p:tags r:id="rId40"/>
            </p:custDataLst>
          </p:nvPr>
        </p:nvSpPr>
        <p:spPr>
          <a:xfrm>
            <a:off x="4961255" y="3698875"/>
            <a:ext cx="1177290" cy="337185"/>
          </a:xfrm>
          <a:prstGeom prst="rect">
            <a:avLst/>
          </a:prstGeom>
          <a:noFill/>
        </p:spPr>
        <p:txBody>
          <a:bodyPr wrap="square" rtlCol="0">
            <a:spAutoFit/>
          </a:bodyPr>
          <a:p>
            <a:pPr algn="ctr"/>
            <a:r>
              <a:rPr lang="en-US" altLang="zh-CN" sz="1600">
                <a:solidFill>
                  <a:schemeClr val="bg1"/>
                </a:solidFill>
              </a:rPr>
              <a:t>Kerberos5</a:t>
            </a:r>
            <a:endParaRPr lang="en-US" altLang="zh-CN" sz="1600">
              <a:solidFill>
                <a:schemeClr val="bg1"/>
              </a:solidFill>
            </a:endParaRPr>
          </a:p>
        </p:txBody>
      </p:sp>
      <p:sp>
        <p:nvSpPr>
          <p:cNvPr id="124" name="文本框 123"/>
          <p:cNvSpPr txBox="1"/>
          <p:nvPr>
            <p:custDataLst>
              <p:tags r:id="rId41"/>
            </p:custDataLst>
          </p:nvPr>
        </p:nvSpPr>
        <p:spPr>
          <a:xfrm>
            <a:off x="6568440" y="3698875"/>
            <a:ext cx="1177290" cy="337185"/>
          </a:xfrm>
          <a:prstGeom prst="rect">
            <a:avLst/>
          </a:prstGeom>
          <a:noFill/>
        </p:spPr>
        <p:txBody>
          <a:bodyPr wrap="square" rtlCol="0">
            <a:spAutoFit/>
          </a:bodyPr>
          <a:p>
            <a:pPr algn="ctr"/>
            <a:r>
              <a:rPr lang="en-US" altLang="zh-CN" sz="1600">
                <a:solidFill>
                  <a:schemeClr val="bg1"/>
                </a:solidFill>
              </a:rPr>
              <a:t>Oauth2</a:t>
            </a:r>
            <a:endParaRPr lang="en-US" altLang="zh-CN" sz="1600">
              <a:solidFill>
                <a:schemeClr val="bg1"/>
              </a:solidFill>
            </a:endParaRPr>
          </a:p>
        </p:txBody>
      </p:sp>
      <p:sp>
        <p:nvSpPr>
          <p:cNvPr id="125" name="文本框 124"/>
          <p:cNvSpPr txBox="1"/>
          <p:nvPr>
            <p:custDataLst>
              <p:tags r:id="rId42"/>
            </p:custDataLst>
          </p:nvPr>
        </p:nvSpPr>
        <p:spPr>
          <a:xfrm>
            <a:off x="8086725" y="3698240"/>
            <a:ext cx="1177290" cy="337185"/>
          </a:xfrm>
          <a:prstGeom prst="rect">
            <a:avLst/>
          </a:prstGeom>
          <a:noFill/>
        </p:spPr>
        <p:txBody>
          <a:bodyPr wrap="square" rtlCol="0">
            <a:spAutoFit/>
          </a:bodyPr>
          <a:p>
            <a:pPr algn="ctr"/>
            <a:r>
              <a:rPr lang="en-US" altLang="zh-CN" sz="1600">
                <a:solidFill>
                  <a:schemeClr val="bg1"/>
                </a:solidFill>
              </a:rPr>
              <a:t>LDAP</a:t>
            </a:r>
            <a:endParaRPr lang="en-US" altLang="zh-CN" sz="1600">
              <a:solidFill>
                <a:schemeClr val="bg1"/>
              </a:solidFill>
            </a:endParaRPr>
          </a:p>
        </p:txBody>
      </p:sp>
      <p:sp>
        <p:nvSpPr>
          <p:cNvPr id="126" name="文本框 125"/>
          <p:cNvSpPr txBox="1"/>
          <p:nvPr>
            <p:custDataLst>
              <p:tags r:id="rId43"/>
            </p:custDataLst>
          </p:nvPr>
        </p:nvSpPr>
        <p:spPr>
          <a:xfrm>
            <a:off x="9331960" y="3698240"/>
            <a:ext cx="1177290" cy="337185"/>
          </a:xfrm>
          <a:prstGeom prst="rect">
            <a:avLst/>
          </a:prstGeom>
          <a:noFill/>
        </p:spPr>
        <p:txBody>
          <a:bodyPr wrap="square" rtlCol="0">
            <a:spAutoFit/>
          </a:bodyPr>
          <a:p>
            <a:pPr algn="ctr"/>
            <a:r>
              <a:rPr lang="en-US" altLang="zh-CN" sz="1600">
                <a:solidFill>
                  <a:schemeClr val="bg1"/>
                </a:solidFill>
              </a:rPr>
              <a:t>Shibboleth</a:t>
            </a:r>
            <a:endParaRPr lang="en-US" altLang="zh-CN" sz="1600">
              <a:solidFill>
                <a:schemeClr val="bg1"/>
              </a:solidFill>
            </a:endParaRPr>
          </a:p>
        </p:txBody>
      </p:sp>
      <p:sp>
        <p:nvSpPr>
          <p:cNvPr id="127" name="左右箭头 126"/>
          <p:cNvSpPr/>
          <p:nvPr>
            <p:custDataLst>
              <p:tags r:id="rId44"/>
            </p:custDataLst>
          </p:nvPr>
        </p:nvSpPr>
        <p:spPr>
          <a:xfrm>
            <a:off x="9138285" y="3780155"/>
            <a:ext cx="327025" cy="219710"/>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p>
            <a:pPr algn="ctr"/>
            <a:endParaRPr lang="zh-CN" altLang="en-US"/>
          </a:p>
        </p:txBody>
      </p:sp>
      <p:sp>
        <p:nvSpPr>
          <p:cNvPr id="128" name="上箭头 127"/>
          <p:cNvSpPr/>
          <p:nvPr>
            <p:custDataLst>
              <p:tags r:id="rId45"/>
            </p:custDataLst>
          </p:nvPr>
        </p:nvSpPr>
        <p:spPr>
          <a:xfrm>
            <a:off x="7014210" y="4144645"/>
            <a:ext cx="266700" cy="491490"/>
          </a:xfrm>
          <a:prstGeom prst="upArrow">
            <a:avLst/>
          </a:prstGeom>
          <a:solidFill>
            <a:schemeClr val="accent1">
              <a:lumMod val="40000"/>
              <a:lumOff val="60000"/>
            </a:schemeClr>
          </a:solidFill>
          <a:ln>
            <a:solidFill>
              <a:schemeClr val="accent1">
                <a:lumMod val="40000"/>
                <a:lumOff val="6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p>
            <a:pPr algn="ctr"/>
            <a:endParaRPr lang="zh-CN" altLang="en-US"/>
          </a:p>
        </p:txBody>
      </p:sp>
      <p:sp>
        <p:nvSpPr>
          <p:cNvPr id="129" name="上箭头 128"/>
          <p:cNvSpPr/>
          <p:nvPr>
            <p:custDataLst>
              <p:tags r:id="rId46"/>
            </p:custDataLst>
          </p:nvPr>
        </p:nvSpPr>
        <p:spPr>
          <a:xfrm>
            <a:off x="8549640" y="4119880"/>
            <a:ext cx="266700" cy="491490"/>
          </a:xfrm>
          <a:prstGeom prst="upArrow">
            <a:avLst/>
          </a:prstGeom>
          <a:solidFill>
            <a:schemeClr val="accent1">
              <a:lumMod val="40000"/>
              <a:lumOff val="60000"/>
            </a:schemeClr>
          </a:solidFill>
          <a:ln>
            <a:solidFill>
              <a:schemeClr val="accent1">
                <a:lumMod val="40000"/>
                <a:lumOff val="6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p>
            <a:pPr algn="ctr"/>
            <a:endParaRPr lang="zh-CN" altLang="en-US"/>
          </a:p>
        </p:txBody>
      </p:sp>
      <p:pic>
        <p:nvPicPr>
          <p:cNvPr id="130" name="图片 129"/>
          <p:cNvPicPr/>
          <p:nvPr>
            <p:custDataLst>
              <p:tags r:id="rId47"/>
            </p:custDataLst>
          </p:nvPr>
        </p:nvPicPr>
        <p:blipFill>
          <a:blip r:embed="rId48"/>
          <a:stretch>
            <a:fillRect/>
          </a:stretch>
        </p:blipFill>
        <p:spPr>
          <a:xfrm>
            <a:off x="10932795" y="2668270"/>
            <a:ext cx="727075" cy="690245"/>
          </a:xfrm>
          <a:prstGeom prst="rect">
            <a:avLst/>
          </a:prstGeom>
          <a:noFill/>
          <a:ln w="9525">
            <a:noFill/>
          </a:ln>
        </p:spPr>
      </p:pic>
      <p:pic>
        <p:nvPicPr>
          <p:cNvPr id="131" name="图片 130"/>
          <p:cNvPicPr/>
          <p:nvPr>
            <p:custDataLst>
              <p:tags r:id="rId49"/>
            </p:custDataLst>
          </p:nvPr>
        </p:nvPicPr>
        <p:blipFill>
          <a:blip r:embed="rId50"/>
          <a:stretch>
            <a:fillRect/>
          </a:stretch>
        </p:blipFill>
        <p:spPr>
          <a:xfrm>
            <a:off x="10932795" y="4635500"/>
            <a:ext cx="842645" cy="331470"/>
          </a:xfrm>
          <a:prstGeom prst="rect">
            <a:avLst/>
          </a:prstGeom>
          <a:noFill/>
          <a:ln w="9525">
            <a:noFill/>
          </a:ln>
        </p:spPr>
      </p:pic>
      <p:sp>
        <p:nvSpPr>
          <p:cNvPr id="133" name="矩形 132"/>
          <p:cNvSpPr/>
          <p:nvPr>
            <p:custDataLst>
              <p:tags r:id="rId51"/>
            </p:custDataLst>
          </p:nvPr>
        </p:nvSpPr>
        <p:spPr>
          <a:xfrm>
            <a:off x="5412105" y="2899410"/>
            <a:ext cx="4443095" cy="36766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4" name="文本框 133"/>
          <p:cNvSpPr txBox="1"/>
          <p:nvPr>
            <p:custDataLst>
              <p:tags r:id="rId52"/>
            </p:custDataLst>
          </p:nvPr>
        </p:nvSpPr>
        <p:spPr>
          <a:xfrm>
            <a:off x="5913755" y="2899410"/>
            <a:ext cx="3682365" cy="337185"/>
          </a:xfrm>
          <a:prstGeom prst="rect">
            <a:avLst/>
          </a:prstGeom>
          <a:noFill/>
        </p:spPr>
        <p:txBody>
          <a:bodyPr wrap="square" rtlCol="0">
            <a:spAutoFit/>
          </a:bodyPr>
          <a:p>
            <a:pPr algn="ctr"/>
            <a:r>
              <a:rPr lang="zh-CN" altLang="en-US" sz="1600">
                <a:solidFill>
                  <a:schemeClr val="bg1"/>
                </a:solidFill>
              </a:rPr>
              <a:t>Deep learning detection login exception</a:t>
            </a:r>
            <a:endParaRPr lang="zh-CN" altLang="en-US" sz="1600">
              <a:solidFill>
                <a:schemeClr val="bg1"/>
              </a:solidFill>
            </a:endParaRPr>
          </a:p>
        </p:txBody>
      </p:sp>
      <p:sp>
        <p:nvSpPr>
          <p:cNvPr id="135" name="上箭头 134"/>
          <p:cNvSpPr/>
          <p:nvPr>
            <p:custDataLst>
              <p:tags r:id="rId53"/>
            </p:custDataLst>
          </p:nvPr>
        </p:nvSpPr>
        <p:spPr>
          <a:xfrm>
            <a:off x="7616825" y="3207385"/>
            <a:ext cx="257810" cy="252095"/>
          </a:xfrm>
          <a:prstGeom prst="upArrow">
            <a:avLst/>
          </a:prstGeom>
          <a:solidFill>
            <a:schemeClr val="accent1">
              <a:lumMod val="40000"/>
              <a:lumOff val="60000"/>
            </a:schemeClr>
          </a:solidFill>
          <a:ln>
            <a:solidFill>
              <a:schemeClr val="accent1">
                <a:lumMod val="40000"/>
                <a:lumOff val="6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p>
            <a:pPr algn="ctr"/>
            <a:endParaRPr lang="zh-CN" altLang="en-US"/>
          </a:p>
        </p:txBody>
      </p:sp>
      <p:sp>
        <p:nvSpPr>
          <p:cNvPr id="136" name="上箭头 135"/>
          <p:cNvSpPr/>
          <p:nvPr>
            <p:custDataLst>
              <p:tags r:id="rId54"/>
            </p:custDataLst>
          </p:nvPr>
        </p:nvSpPr>
        <p:spPr>
          <a:xfrm>
            <a:off x="7616825" y="2647315"/>
            <a:ext cx="257810" cy="252095"/>
          </a:xfrm>
          <a:prstGeom prst="upArrow">
            <a:avLst/>
          </a:prstGeom>
          <a:solidFill>
            <a:schemeClr val="accent1">
              <a:lumMod val="40000"/>
              <a:lumOff val="60000"/>
            </a:schemeClr>
          </a:solidFill>
          <a:ln>
            <a:solidFill>
              <a:schemeClr val="accent1">
                <a:lumMod val="40000"/>
                <a:lumOff val="6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p>
            <a:pPr algn="ctr"/>
            <a:endParaRPr lang="zh-CN" altLang="en-US"/>
          </a:p>
        </p:txBody>
      </p:sp>
      <p:sp>
        <p:nvSpPr>
          <p:cNvPr id="137" name="矩形 136"/>
          <p:cNvSpPr/>
          <p:nvPr>
            <p:custDataLst>
              <p:tags r:id="rId55"/>
            </p:custDataLst>
          </p:nvPr>
        </p:nvSpPr>
        <p:spPr>
          <a:xfrm>
            <a:off x="3729355" y="1862455"/>
            <a:ext cx="642620" cy="432816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8" name="文本框 137"/>
          <p:cNvSpPr txBox="1"/>
          <p:nvPr>
            <p:custDataLst>
              <p:tags r:id="rId56"/>
            </p:custDataLst>
          </p:nvPr>
        </p:nvSpPr>
        <p:spPr>
          <a:xfrm>
            <a:off x="3626485" y="1862455"/>
            <a:ext cx="914400" cy="460375"/>
          </a:xfrm>
          <a:prstGeom prst="rect">
            <a:avLst/>
          </a:prstGeom>
          <a:noFill/>
        </p:spPr>
        <p:txBody>
          <a:bodyPr wrap="square" rtlCol="0">
            <a:spAutoFit/>
          </a:bodyPr>
          <a:p>
            <a:r>
              <a:rPr lang="en-US" altLang="zh-CN" sz="1200" b="1">
                <a:solidFill>
                  <a:schemeClr val="bg1"/>
                </a:solidFill>
              </a:rPr>
              <a:t>Exception</a:t>
            </a:r>
            <a:endParaRPr lang="en-US" altLang="zh-CN" sz="1200" b="1">
              <a:solidFill>
                <a:schemeClr val="bg1"/>
              </a:solidFill>
            </a:endParaRPr>
          </a:p>
          <a:p>
            <a:pPr algn="ctr"/>
            <a:r>
              <a:rPr lang="en-US" altLang="zh-CN" sz="1200" b="1">
                <a:solidFill>
                  <a:schemeClr val="bg1"/>
                </a:solidFill>
              </a:rPr>
              <a:t>handle</a:t>
            </a:r>
            <a:endParaRPr lang="en-US" altLang="zh-CN" sz="1200" b="1">
              <a:solidFill>
                <a:schemeClr val="bg1"/>
              </a:solidFill>
            </a:endParaRPr>
          </a:p>
        </p:txBody>
      </p:sp>
      <p:sp>
        <p:nvSpPr>
          <p:cNvPr id="139" name="上箭头 138"/>
          <p:cNvSpPr/>
          <p:nvPr>
            <p:custDataLst>
              <p:tags r:id="rId57"/>
            </p:custDataLst>
          </p:nvPr>
        </p:nvSpPr>
        <p:spPr>
          <a:xfrm rot="16200000">
            <a:off x="4269105" y="2979420"/>
            <a:ext cx="194310" cy="155575"/>
          </a:xfrm>
          <a:prstGeom prst="upArrow">
            <a:avLst/>
          </a:prstGeom>
          <a:solidFill>
            <a:schemeClr val="accent1">
              <a:lumMod val="40000"/>
              <a:lumOff val="60000"/>
            </a:schemeClr>
          </a:solidFill>
          <a:ln>
            <a:solidFill>
              <a:schemeClr val="accent1">
                <a:lumMod val="40000"/>
                <a:lumOff val="6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p>
            <a:pPr algn="ctr"/>
            <a:endParaRPr lang="zh-CN" altLang="en-US"/>
          </a:p>
        </p:txBody>
      </p:sp>
      <p:sp>
        <p:nvSpPr>
          <p:cNvPr id="140" name="矩形 139"/>
          <p:cNvSpPr/>
          <p:nvPr>
            <p:custDataLst>
              <p:tags r:id="rId58"/>
            </p:custDataLst>
          </p:nvPr>
        </p:nvSpPr>
        <p:spPr>
          <a:xfrm>
            <a:off x="4838065" y="1784985"/>
            <a:ext cx="1447800" cy="3628390"/>
          </a:xfrm>
          <a:prstGeom prst="rect">
            <a:avLst/>
          </a:prstGeom>
          <a:noFill/>
          <a:ln w="19050">
            <a:solidFill>
              <a:schemeClr val="accent2">
                <a:lumMod val="60000"/>
                <a:lumOff val="40000"/>
              </a:schemeClr>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1" name="矩形 140"/>
          <p:cNvSpPr/>
          <p:nvPr>
            <p:custDataLst>
              <p:tags r:id="rId59"/>
            </p:custDataLst>
          </p:nvPr>
        </p:nvSpPr>
        <p:spPr>
          <a:xfrm>
            <a:off x="5024755" y="1958975"/>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2" name="文本框 141"/>
          <p:cNvSpPr txBox="1"/>
          <p:nvPr>
            <p:custDataLst>
              <p:tags r:id="rId60"/>
            </p:custDataLst>
          </p:nvPr>
        </p:nvSpPr>
        <p:spPr>
          <a:xfrm>
            <a:off x="4961255" y="1939925"/>
            <a:ext cx="1177290" cy="583565"/>
          </a:xfrm>
          <a:prstGeom prst="rect">
            <a:avLst/>
          </a:prstGeom>
          <a:noFill/>
        </p:spPr>
        <p:txBody>
          <a:bodyPr wrap="square" rtlCol="0">
            <a:spAutoFit/>
          </a:bodyPr>
          <a:p>
            <a:pPr algn="ctr"/>
            <a:r>
              <a:rPr lang="en-US" altLang="zh-CN" sz="900">
                <a:solidFill>
                  <a:schemeClr val="bg1"/>
                </a:solidFill>
              </a:rPr>
              <a:t>Computing Cluster</a:t>
            </a:r>
            <a:r>
              <a:rPr lang="en-US" altLang="zh-CN" sz="1600">
                <a:solidFill>
                  <a:schemeClr val="bg1"/>
                </a:solidFill>
              </a:rPr>
              <a:t>  XRootD</a:t>
            </a:r>
            <a:endParaRPr lang="en-US" altLang="zh-CN" sz="1600">
              <a:solidFill>
                <a:schemeClr val="bg1"/>
              </a:solidFill>
            </a:endParaRPr>
          </a:p>
        </p:txBody>
      </p:sp>
      <p:sp>
        <p:nvSpPr>
          <p:cNvPr id="143" name="矩形 142"/>
          <p:cNvSpPr/>
          <p:nvPr>
            <p:custDataLst>
              <p:tags r:id="rId61"/>
            </p:custDataLst>
          </p:nvPr>
        </p:nvSpPr>
        <p:spPr>
          <a:xfrm>
            <a:off x="6576060" y="1958975"/>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4" name="矩形 143"/>
          <p:cNvSpPr/>
          <p:nvPr>
            <p:custDataLst>
              <p:tags r:id="rId62"/>
            </p:custDataLst>
          </p:nvPr>
        </p:nvSpPr>
        <p:spPr>
          <a:xfrm>
            <a:off x="8168005" y="1958975"/>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5" name="矩形 144"/>
          <p:cNvSpPr/>
          <p:nvPr>
            <p:custDataLst>
              <p:tags r:id="rId63"/>
            </p:custDataLst>
          </p:nvPr>
        </p:nvSpPr>
        <p:spPr>
          <a:xfrm>
            <a:off x="9468485" y="1958975"/>
            <a:ext cx="1040765" cy="500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6" name="文本框 145"/>
          <p:cNvSpPr txBox="1"/>
          <p:nvPr>
            <p:custDataLst>
              <p:tags r:id="rId64"/>
            </p:custDataLst>
          </p:nvPr>
        </p:nvSpPr>
        <p:spPr>
          <a:xfrm>
            <a:off x="8058785" y="1939925"/>
            <a:ext cx="1245235" cy="583565"/>
          </a:xfrm>
          <a:prstGeom prst="rect">
            <a:avLst/>
          </a:prstGeom>
          <a:noFill/>
        </p:spPr>
        <p:txBody>
          <a:bodyPr wrap="square" rtlCol="0">
            <a:spAutoFit/>
          </a:bodyPr>
          <a:p>
            <a:pPr algn="ctr"/>
            <a:r>
              <a:rPr lang="en-US" altLang="zh-CN" sz="1600">
                <a:solidFill>
                  <a:schemeClr val="bg1"/>
                </a:solidFill>
              </a:rPr>
              <a:t>DocDB Code VPN</a:t>
            </a:r>
            <a:endParaRPr lang="en-US" altLang="zh-CN" sz="1600">
              <a:solidFill>
                <a:schemeClr val="bg1"/>
              </a:solidFill>
            </a:endParaRPr>
          </a:p>
        </p:txBody>
      </p:sp>
      <p:sp>
        <p:nvSpPr>
          <p:cNvPr id="147" name="文本框 146"/>
          <p:cNvSpPr txBox="1"/>
          <p:nvPr>
            <p:custDataLst>
              <p:tags r:id="rId65"/>
            </p:custDataLst>
          </p:nvPr>
        </p:nvSpPr>
        <p:spPr>
          <a:xfrm>
            <a:off x="9404985" y="1904365"/>
            <a:ext cx="1177290" cy="583565"/>
          </a:xfrm>
          <a:prstGeom prst="rect">
            <a:avLst/>
          </a:prstGeom>
          <a:noFill/>
        </p:spPr>
        <p:txBody>
          <a:bodyPr wrap="square" rtlCol="0">
            <a:spAutoFit/>
          </a:bodyPr>
          <a:p>
            <a:pPr algn="ctr"/>
            <a:r>
              <a:rPr lang="en-US" altLang="zh-CN" sz="1600">
                <a:solidFill>
                  <a:schemeClr val="bg1"/>
                </a:solidFill>
              </a:rPr>
              <a:t>Indico  IAM-Juno</a:t>
            </a:r>
            <a:endParaRPr lang="en-US" altLang="zh-CN" sz="1600">
              <a:solidFill>
                <a:schemeClr val="bg1"/>
              </a:solidFill>
            </a:endParaRPr>
          </a:p>
        </p:txBody>
      </p:sp>
      <p:cxnSp>
        <p:nvCxnSpPr>
          <p:cNvPr id="148" name="直接连接符 147"/>
          <p:cNvCxnSpPr/>
          <p:nvPr>
            <p:custDataLst>
              <p:tags r:id="rId66"/>
            </p:custDataLst>
          </p:nvPr>
        </p:nvCxnSpPr>
        <p:spPr>
          <a:xfrm>
            <a:off x="3678555" y="1598930"/>
            <a:ext cx="8342630" cy="8255"/>
          </a:xfrm>
          <a:prstGeom prst="line">
            <a:avLst/>
          </a:prstGeom>
          <a:ln w="28575" cmpd="sng">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9" name="矩形 148"/>
          <p:cNvSpPr/>
          <p:nvPr>
            <p:custDataLst>
              <p:tags r:id="rId67"/>
            </p:custDataLst>
          </p:nvPr>
        </p:nvSpPr>
        <p:spPr>
          <a:xfrm>
            <a:off x="3729990" y="2459355"/>
            <a:ext cx="621665" cy="44005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0" name="矩形 149"/>
          <p:cNvSpPr/>
          <p:nvPr>
            <p:custDataLst>
              <p:tags r:id="rId68"/>
            </p:custDataLst>
          </p:nvPr>
        </p:nvSpPr>
        <p:spPr>
          <a:xfrm>
            <a:off x="3729990" y="3619500"/>
            <a:ext cx="621665" cy="44005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1" name="矩形 150"/>
          <p:cNvSpPr/>
          <p:nvPr>
            <p:custDataLst>
              <p:tags r:id="rId69"/>
            </p:custDataLst>
          </p:nvPr>
        </p:nvSpPr>
        <p:spPr>
          <a:xfrm>
            <a:off x="3729355" y="4790440"/>
            <a:ext cx="621665" cy="44005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2" name="文本框 151"/>
          <p:cNvSpPr txBox="1"/>
          <p:nvPr>
            <p:custDataLst>
              <p:tags r:id="rId70"/>
            </p:custDataLst>
          </p:nvPr>
        </p:nvSpPr>
        <p:spPr>
          <a:xfrm>
            <a:off x="3758565" y="2523490"/>
            <a:ext cx="608330" cy="304800"/>
          </a:xfrm>
          <a:prstGeom prst="rect">
            <a:avLst/>
          </a:prstGeom>
          <a:noFill/>
        </p:spPr>
        <p:txBody>
          <a:bodyPr wrap="square" rtlCol="0">
            <a:noAutofit/>
          </a:bodyPr>
          <a:p>
            <a:r>
              <a:rPr lang="en-US" altLang="zh-CN" sz="1600">
                <a:solidFill>
                  <a:schemeClr val="bg1"/>
                </a:solidFill>
              </a:rPr>
              <a:t>Alert</a:t>
            </a:r>
            <a:endParaRPr lang="en-US" altLang="zh-CN" sz="1600">
              <a:solidFill>
                <a:schemeClr val="bg1"/>
              </a:solidFill>
            </a:endParaRPr>
          </a:p>
        </p:txBody>
      </p:sp>
      <p:sp>
        <p:nvSpPr>
          <p:cNvPr id="153" name="文本框 152"/>
          <p:cNvSpPr txBox="1"/>
          <p:nvPr>
            <p:custDataLst>
              <p:tags r:id="rId71"/>
            </p:custDataLst>
          </p:nvPr>
        </p:nvSpPr>
        <p:spPr>
          <a:xfrm>
            <a:off x="3746500" y="3698875"/>
            <a:ext cx="608330" cy="304800"/>
          </a:xfrm>
          <a:prstGeom prst="rect">
            <a:avLst/>
          </a:prstGeom>
          <a:noFill/>
        </p:spPr>
        <p:txBody>
          <a:bodyPr wrap="square" rtlCol="0">
            <a:noAutofit/>
          </a:bodyPr>
          <a:p>
            <a:r>
              <a:rPr lang="en-US" altLang="zh-CN" sz="1600">
                <a:solidFill>
                  <a:schemeClr val="bg1"/>
                </a:solidFill>
              </a:rPr>
              <a:t>Lock</a:t>
            </a:r>
            <a:endParaRPr lang="en-US" altLang="zh-CN" sz="1600">
              <a:solidFill>
                <a:schemeClr val="bg1"/>
              </a:solidFill>
            </a:endParaRPr>
          </a:p>
        </p:txBody>
      </p:sp>
      <p:sp>
        <p:nvSpPr>
          <p:cNvPr id="154" name="文本框 153"/>
          <p:cNvSpPr txBox="1"/>
          <p:nvPr>
            <p:custDataLst>
              <p:tags r:id="rId72"/>
            </p:custDataLst>
          </p:nvPr>
        </p:nvSpPr>
        <p:spPr>
          <a:xfrm>
            <a:off x="3643630" y="4862195"/>
            <a:ext cx="913765" cy="304800"/>
          </a:xfrm>
          <a:prstGeom prst="rect">
            <a:avLst/>
          </a:prstGeom>
          <a:noFill/>
        </p:spPr>
        <p:txBody>
          <a:bodyPr wrap="square" rtlCol="0">
            <a:noAutofit/>
          </a:bodyPr>
          <a:p>
            <a:r>
              <a:rPr lang="en-US" altLang="zh-CN" sz="1600">
                <a:solidFill>
                  <a:schemeClr val="bg1"/>
                </a:solidFill>
              </a:rPr>
              <a:t>Logout</a:t>
            </a:r>
            <a:endParaRPr lang="en-US" altLang="zh-CN" sz="1600">
              <a:solidFill>
                <a:schemeClr val="bg1"/>
              </a:solidFill>
            </a:endParaRPr>
          </a:p>
        </p:txBody>
      </p:sp>
      <p:sp>
        <p:nvSpPr>
          <p:cNvPr id="155" name="矩形 154"/>
          <p:cNvSpPr/>
          <p:nvPr>
            <p:custDataLst>
              <p:tags r:id="rId73"/>
            </p:custDataLst>
          </p:nvPr>
        </p:nvSpPr>
        <p:spPr>
          <a:xfrm>
            <a:off x="9468485" y="5614035"/>
            <a:ext cx="1040765" cy="5003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6" name="文本框 155"/>
          <p:cNvSpPr txBox="1"/>
          <p:nvPr>
            <p:custDataLst>
              <p:tags r:id="rId74"/>
            </p:custDataLst>
          </p:nvPr>
        </p:nvSpPr>
        <p:spPr>
          <a:xfrm>
            <a:off x="9403080" y="5647690"/>
            <a:ext cx="1177290" cy="460375"/>
          </a:xfrm>
          <a:prstGeom prst="rect">
            <a:avLst/>
          </a:prstGeom>
          <a:noFill/>
        </p:spPr>
        <p:txBody>
          <a:bodyPr wrap="square" rtlCol="0">
            <a:spAutoFit/>
          </a:bodyPr>
          <a:p>
            <a:pPr algn="ctr"/>
            <a:r>
              <a:rPr lang="en-US" altLang="zh-CN" sz="2400">
                <a:solidFill>
                  <a:schemeClr val="bg1"/>
                </a:solidFill>
              </a:rPr>
              <a:t>HEPS</a:t>
            </a:r>
            <a:endParaRPr lang="en-US" altLang="zh-CN" sz="2400">
              <a:solidFill>
                <a:schemeClr val="bg1"/>
              </a:solidFill>
            </a:endParaRPr>
          </a:p>
        </p:txBody>
      </p:sp>
      <p:sp>
        <p:nvSpPr>
          <p:cNvPr id="157" name="文本框 156"/>
          <p:cNvSpPr txBox="1"/>
          <p:nvPr>
            <p:custDataLst>
              <p:tags r:id="rId75"/>
            </p:custDataLst>
          </p:nvPr>
        </p:nvSpPr>
        <p:spPr>
          <a:xfrm>
            <a:off x="8152765" y="5654040"/>
            <a:ext cx="1177290" cy="460375"/>
          </a:xfrm>
          <a:prstGeom prst="rect">
            <a:avLst/>
          </a:prstGeom>
          <a:noFill/>
        </p:spPr>
        <p:txBody>
          <a:bodyPr wrap="square" rtlCol="0">
            <a:spAutoFit/>
          </a:bodyPr>
          <a:p>
            <a:pPr algn="ctr"/>
            <a:r>
              <a:rPr lang="en-US" altLang="zh-CN" sz="2400">
                <a:solidFill>
                  <a:schemeClr val="bg1"/>
                </a:solidFill>
              </a:rPr>
              <a:t>IHEP</a:t>
            </a:r>
            <a:endParaRPr lang="en-US" altLang="zh-CN" sz="2400">
              <a:solidFill>
                <a:schemeClr val="bg1"/>
              </a:solidFill>
            </a:endParaRPr>
          </a:p>
        </p:txBody>
      </p:sp>
      <p:sp>
        <p:nvSpPr>
          <p:cNvPr id="158" name="文本框 157"/>
          <p:cNvSpPr txBox="1"/>
          <p:nvPr>
            <p:custDataLst>
              <p:tags r:id="rId76"/>
            </p:custDataLst>
          </p:nvPr>
        </p:nvSpPr>
        <p:spPr>
          <a:xfrm>
            <a:off x="6489700" y="1904365"/>
            <a:ext cx="1177290" cy="583565"/>
          </a:xfrm>
          <a:prstGeom prst="rect">
            <a:avLst/>
          </a:prstGeom>
          <a:noFill/>
        </p:spPr>
        <p:txBody>
          <a:bodyPr wrap="square" rtlCol="0">
            <a:spAutoFit/>
          </a:bodyPr>
          <a:p>
            <a:pPr algn="ctr"/>
            <a:r>
              <a:rPr lang="en-US" altLang="zh-CN" sz="1200">
                <a:solidFill>
                  <a:schemeClr val="bg1"/>
                </a:solidFill>
              </a:rPr>
              <a:t>Informatization</a:t>
            </a:r>
            <a:r>
              <a:rPr lang="en-US" altLang="zh-CN" sz="1600">
                <a:solidFill>
                  <a:schemeClr val="bg1"/>
                </a:solidFill>
              </a:rPr>
              <a:t> DMS </a:t>
            </a:r>
            <a:endParaRPr lang="en-US" altLang="zh-CN" sz="1600">
              <a:solidFill>
                <a:schemeClr val="bg1"/>
              </a:solidFill>
            </a:endParaRPr>
          </a:p>
        </p:txBody>
      </p:sp>
      <p:sp>
        <p:nvSpPr>
          <p:cNvPr id="115" name="上箭头 114"/>
          <p:cNvSpPr/>
          <p:nvPr>
            <p:custDataLst>
              <p:tags r:id="rId77"/>
            </p:custDataLst>
          </p:nvPr>
        </p:nvSpPr>
        <p:spPr>
          <a:xfrm rot="17820000">
            <a:off x="6978015" y="3410585"/>
            <a:ext cx="196215" cy="1674495"/>
          </a:xfrm>
          <a:prstGeom prst="upArrow">
            <a:avLst/>
          </a:prstGeom>
          <a:solidFill>
            <a:srgbClr val="92D050"/>
          </a:solidFill>
          <a:ln>
            <a:solidFill>
              <a:srgbClr val="92D050"/>
            </a:solidFill>
          </a:ln>
        </p:spPr>
        <p:style>
          <a:lnRef idx="2">
            <a:schemeClr val="dk1">
              <a:shade val="50000"/>
            </a:schemeClr>
          </a:lnRef>
          <a:fillRef idx="1">
            <a:schemeClr val="dk1"/>
          </a:fillRef>
          <a:effectRef idx="0">
            <a:schemeClr val="dk1"/>
          </a:effectRef>
          <a:fontRef idx="minor">
            <a:schemeClr val="lt1"/>
          </a:fontRef>
        </p:style>
        <p:txBody>
          <a:bodyPr rtlCol="0" anchor="ctr"/>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页脚占位符 4"/>
          <p:cNvSpPr>
            <a:spLocks noGrp="1"/>
          </p:cNvSpPr>
          <p:nvPr>
            <p:ph type="ftr" sz="quarter" idx="11"/>
          </p:nvPr>
        </p:nvSpPr>
        <p:spPr/>
        <p:txBody>
          <a:bodyPr/>
          <a:p>
            <a:r>
              <a:rPr lang="en-US" altLang="zh-CN" dirty="0"/>
              <a:t>2023</a:t>
            </a:r>
            <a:endParaRPr lang="en-US" altLang="zh-CN" dirty="0"/>
          </a:p>
        </p:txBody>
      </p:sp>
      <p:sp>
        <p:nvSpPr>
          <p:cNvPr id="6" name="灯片编号占位符 5"/>
          <p:cNvSpPr>
            <a:spLocks noGrp="1"/>
          </p:cNvSpPr>
          <p:nvPr>
            <p:ph type="sldNum" sz="quarter" idx="12"/>
          </p:nvPr>
        </p:nvSpPr>
        <p:spPr/>
        <p:txBody>
          <a:bodyPr/>
          <a:p>
            <a:fld id="{4BE2F480-0866-4C36-99B6-3656151950EC}" type="slidenum">
              <a:rPr lang="zh-CN" altLang="en-US" smtClean="0"/>
            </a:fld>
            <a:endParaRPr lang="zh-CN" altLang="en-US"/>
          </a:p>
        </p:txBody>
      </p:sp>
      <p:sp>
        <p:nvSpPr>
          <p:cNvPr id="7" name="文本框 6"/>
          <p:cNvSpPr txBox="1"/>
          <p:nvPr/>
        </p:nvSpPr>
        <p:spPr>
          <a:xfrm>
            <a:off x="828675" y="202565"/>
            <a:ext cx="8968740" cy="768350"/>
          </a:xfrm>
          <a:prstGeom prst="rect">
            <a:avLst/>
          </a:prstGeom>
          <a:noFill/>
        </p:spPr>
        <p:txBody>
          <a:bodyPr wrap="square" rtlCol="0" anchor="t">
            <a:spAutoFit/>
          </a:bodyPr>
          <a:p>
            <a:r>
              <a:rPr lang="zh-CN" altLang="en-US" sz="4400" b="1" dirty="0">
                <a:solidFill>
                  <a:srgbClr val="FF0000"/>
                </a:solidFill>
                <a:ea typeface="+mn-lt"/>
                <a:cs typeface="Calibri Light" panose="020F0302020204030204" pitchFamily="34" charset="0"/>
                <a:sym typeface="+mn-ea"/>
              </a:rPr>
              <a:t>HEPS统一认证访问流程</a:t>
            </a:r>
            <a:endParaRPr lang="zh-CN" altLang="en-US" sz="3200" b="1" dirty="0">
              <a:sym typeface="+mn-ea"/>
            </a:endParaRPr>
          </a:p>
        </p:txBody>
      </p:sp>
      <p:sp>
        <p:nvSpPr>
          <p:cNvPr id="10" name="矩形 9"/>
          <p:cNvSpPr/>
          <p:nvPr/>
        </p:nvSpPr>
        <p:spPr>
          <a:xfrm>
            <a:off x="6691630" y="1597025"/>
            <a:ext cx="4993005" cy="353695"/>
          </a:xfrm>
          <a:prstGeom prst="rect">
            <a:avLst/>
          </a:prstGeom>
          <a:noFill/>
          <a:ln w="28575" cmpd="sng">
            <a:solidFill>
              <a:srgbClr val="00B0F0"/>
            </a:solidFill>
            <a:prstDash val="sys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矩形 10"/>
          <p:cNvSpPr/>
          <p:nvPr>
            <p:custDataLst>
              <p:tags r:id="rId1"/>
            </p:custDataLst>
          </p:nvPr>
        </p:nvSpPr>
        <p:spPr>
          <a:xfrm>
            <a:off x="6710680" y="2155190"/>
            <a:ext cx="5021580" cy="4216400"/>
          </a:xfrm>
          <a:prstGeom prst="rect">
            <a:avLst/>
          </a:prstGeom>
          <a:noFill/>
          <a:ln w="28575" cmpd="sng">
            <a:solidFill>
              <a:srgbClr val="92D050"/>
            </a:solidFill>
            <a:prstDash val="sys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2" name="图片 11"/>
          <p:cNvPicPr>
            <a:picLocks noChangeAspect="1"/>
          </p:cNvPicPr>
          <p:nvPr>
            <p:custDataLst>
              <p:tags r:id="rId2"/>
            </p:custDataLst>
          </p:nvPr>
        </p:nvPicPr>
        <p:blipFill>
          <a:blip r:embed="rId3"/>
          <a:stretch>
            <a:fillRect/>
          </a:stretch>
        </p:blipFill>
        <p:spPr>
          <a:xfrm>
            <a:off x="7233920" y="2270125"/>
            <a:ext cx="429260" cy="431165"/>
          </a:xfrm>
          <a:prstGeom prst="rect">
            <a:avLst/>
          </a:prstGeom>
        </p:spPr>
      </p:pic>
      <p:sp>
        <p:nvSpPr>
          <p:cNvPr id="13" name="矩形 12"/>
          <p:cNvSpPr/>
          <p:nvPr>
            <p:custDataLst>
              <p:tags r:id="rId4"/>
            </p:custDataLst>
          </p:nvPr>
        </p:nvSpPr>
        <p:spPr>
          <a:xfrm>
            <a:off x="6861175" y="3279140"/>
            <a:ext cx="4664075" cy="2969895"/>
          </a:xfrm>
          <a:prstGeom prst="rect">
            <a:avLst/>
          </a:prstGeom>
          <a:noFill/>
          <a:ln w="28575" cmpd="sng">
            <a:solidFill>
              <a:schemeClr val="accent1">
                <a:shade val="50000"/>
              </a:schemeClr>
            </a:solidFill>
            <a:prstDash val="sys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p:cNvSpPr/>
          <p:nvPr>
            <p:custDataLst>
              <p:tags r:id="rId5"/>
            </p:custDataLst>
          </p:nvPr>
        </p:nvSpPr>
        <p:spPr>
          <a:xfrm>
            <a:off x="7661910" y="3574415"/>
            <a:ext cx="1090295" cy="411480"/>
          </a:xfrm>
          <a:prstGeom prst="rect">
            <a:avLst/>
          </a:prstGeom>
          <a:noFill/>
          <a:ln w="28575" cmpd="sng">
            <a:solidFill>
              <a:schemeClr val="tx1"/>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矩形 14"/>
          <p:cNvSpPr/>
          <p:nvPr>
            <p:custDataLst>
              <p:tags r:id="rId6"/>
            </p:custDataLst>
          </p:nvPr>
        </p:nvSpPr>
        <p:spPr>
          <a:xfrm>
            <a:off x="8953500" y="3574415"/>
            <a:ext cx="1351915" cy="411480"/>
          </a:xfrm>
          <a:prstGeom prst="rect">
            <a:avLst/>
          </a:prstGeom>
          <a:noFill/>
          <a:ln w="28575" cmpd="sng">
            <a:solidFill>
              <a:schemeClr val="tx1"/>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矩形 15"/>
          <p:cNvSpPr/>
          <p:nvPr>
            <p:custDataLst>
              <p:tags r:id="rId7"/>
            </p:custDataLst>
          </p:nvPr>
        </p:nvSpPr>
        <p:spPr>
          <a:xfrm>
            <a:off x="10550525" y="3574415"/>
            <a:ext cx="875030" cy="411480"/>
          </a:xfrm>
          <a:prstGeom prst="rect">
            <a:avLst/>
          </a:prstGeom>
          <a:noFill/>
          <a:ln w="28575" cmpd="sng">
            <a:solidFill>
              <a:schemeClr val="tx1"/>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矩形 16"/>
          <p:cNvSpPr/>
          <p:nvPr>
            <p:custDataLst>
              <p:tags r:id="rId8"/>
            </p:custDataLst>
          </p:nvPr>
        </p:nvSpPr>
        <p:spPr>
          <a:xfrm>
            <a:off x="7661910" y="4147185"/>
            <a:ext cx="3763645" cy="353695"/>
          </a:xfrm>
          <a:prstGeom prst="rect">
            <a:avLst/>
          </a:prstGeom>
          <a:noFill/>
          <a:ln w="28575" cmpd="sng">
            <a:solidFill>
              <a:schemeClr val="tx1"/>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矩形 17"/>
          <p:cNvSpPr/>
          <p:nvPr>
            <p:custDataLst>
              <p:tags r:id="rId9"/>
            </p:custDataLst>
          </p:nvPr>
        </p:nvSpPr>
        <p:spPr>
          <a:xfrm>
            <a:off x="7663180" y="4662170"/>
            <a:ext cx="3762375" cy="353695"/>
          </a:xfrm>
          <a:prstGeom prst="rect">
            <a:avLst/>
          </a:prstGeom>
          <a:noFill/>
          <a:ln w="28575" cmpd="sng">
            <a:solidFill>
              <a:schemeClr val="tx1"/>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custDataLst>
              <p:tags r:id="rId10"/>
            </p:custDataLst>
          </p:nvPr>
        </p:nvSpPr>
        <p:spPr>
          <a:xfrm>
            <a:off x="7663180" y="5177155"/>
            <a:ext cx="3762375" cy="573405"/>
          </a:xfrm>
          <a:prstGeom prst="rect">
            <a:avLst/>
          </a:prstGeom>
          <a:noFill/>
          <a:ln w="28575" cmpd="sng">
            <a:solidFill>
              <a:schemeClr val="tx1"/>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custDataLst>
              <p:tags r:id="rId11"/>
            </p:custDataLst>
          </p:nvPr>
        </p:nvSpPr>
        <p:spPr>
          <a:xfrm>
            <a:off x="7075170" y="3573780"/>
            <a:ext cx="496570" cy="2177415"/>
          </a:xfrm>
          <a:prstGeom prst="rect">
            <a:avLst/>
          </a:prstGeom>
          <a:noFill/>
          <a:ln w="28575" cmpd="sng">
            <a:solidFill>
              <a:schemeClr val="tx1"/>
            </a:solidFill>
            <a:prstDash val="solid"/>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1" name="肘形连接符 20"/>
          <p:cNvCxnSpPr>
            <a:stCxn id="10" idx="2"/>
            <a:endCxn id="13" idx="0"/>
          </p:cNvCxnSpPr>
          <p:nvPr/>
        </p:nvCxnSpPr>
        <p:spPr>
          <a:xfrm rot="5400000" flipV="1">
            <a:off x="8526780" y="2612390"/>
            <a:ext cx="1328420" cy="5080"/>
          </a:xfrm>
          <a:prstGeom prst="bentConnector3">
            <a:avLst>
              <a:gd name="adj1" fmla="val 50000"/>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2" name="肘形连接符 21"/>
          <p:cNvCxnSpPr>
            <a:stCxn id="12" idx="2"/>
            <a:endCxn id="13" idx="0"/>
          </p:cNvCxnSpPr>
          <p:nvPr/>
        </p:nvCxnSpPr>
        <p:spPr>
          <a:xfrm rot="5400000" flipV="1">
            <a:off x="8032115" y="2117725"/>
            <a:ext cx="577850" cy="1744980"/>
          </a:xfrm>
          <a:prstGeom prst="bentConnector3">
            <a:avLst>
              <a:gd name="adj1" fmla="val 50000"/>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7992745" y="1607820"/>
            <a:ext cx="2463800" cy="368300"/>
          </a:xfrm>
          <a:prstGeom prst="rect">
            <a:avLst/>
          </a:prstGeom>
          <a:noFill/>
        </p:spPr>
        <p:txBody>
          <a:bodyPr wrap="square" rtlCol="0">
            <a:spAutoFit/>
          </a:bodyPr>
          <a:p>
            <a:pPr algn="ctr"/>
            <a:r>
              <a:rPr lang="en-US" altLang="zh-CN" b="1"/>
              <a:t>VPN</a:t>
            </a:r>
            <a:endParaRPr lang="en-US" altLang="zh-CN" b="1"/>
          </a:p>
        </p:txBody>
      </p:sp>
      <p:sp>
        <p:nvSpPr>
          <p:cNvPr id="24" name="文本框 23"/>
          <p:cNvSpPr txBox="1"/>
          <p:nvPr>
            <p:custDataLst>
              <p:tags r:id="rId12"/>
            </p:custDataLst>
          </p:nvPr>
        </p:nvSpPr>
        <p:spPr>
          <a:xfrm>
            <a:off x="7613015" y="3530600"/>
            <a:ext cx="1191895" cy="521970"/>
          </a:xfrm>
          <a:prstGeom prst="rect">
            <a:avLst/>
          </a:prstGeom>
          <a:noFill/>
        </p:spPr>
        <p:txBody>
          <a:bodyPr wrap="square" rtlCol="0">
            <a:spAutoFit/>
          </a:bodyPr>
          <a:p>
            <a:pPr algn="ctr"/>
            <a:r>
              <a:rPr lang="en-US" altLang="zh-CN" sz="1400" b="1"/>
              <a:t>Computing</a:t>
            </a:r>
            <a:endParaRPr lang="en-US" altLang="zh-CN" sz="1400" b="1"/>
          </a:p>
          <a:p>
            <a:pPr algn="ctr"/>
            <a:r>
              <a:rPr lang="en-US" altLang="zh-CN" sz="1400" b="1"/>
              <a:t>cluster</a:t>
            </a:r>
            <a:endParaRPr lang="en-US" altLang="zh-CN" sz="1400" b="1"/>
          </a:p>
        </p:txBody>
      </p:sp>
      <p:sp>
        <p:nvSpPr>
          <p:cNvPr id="25" name="文本框 24"/>
          <p:cNvSpPr txBox="1"/>
          <p:nvPr>
            <p:custDataLst>
              <p:tags r:id="rId13"/>
            </p:custDataLst>
          </p:nvPr>
        </p:nvSpPr>
        <p:spPr>
          <a:xfrm>
            <a:off x="9024620" y="3625850"/>
            <a:ext cx="1191895" cy="306705"/>
          </a:xfrm>
          <a:prstGeom prst="rect">
            <a:avLst/>
          </a:prstGeom>
          <a:noFill/>
        </p:spPr>
        <p:txBody>
          <a:bodyPr wrap="square" rtlCol="0">
            <a:spAutoFit/>
          </a:bodyPr>
          <a:p>
            <a:pPr algn="ctr"/>
            <a:r>
              <a:rPr lang="en-US" altLang="zh-CN" sz="1400" b="1"/>
              <a:t>Applications</a:t>
            </a:r>
            <a:endParaRPr lang="en-US" altLang="zh-CN" sz="1400" b="1"/>
          </a:p>
        </p:txBody>
      </p:sp>
      <p:sp>
        <p:nvSpPr>
          <p:cNvPr id="26" name="文本框 25"/>
          <p:cNvSpPr txBox="1"/>
          <p:nvPr>
            <p:custDataLst>
              <p:tags r:id="rId14"/>
            </p:custDataLst>
          </p:nvPr>
        </p:nvSpPr>
        <p:spPr>
          <a:xfrm>
            <a:off x="10388600" y="3530600"/>
            <a:ext cx="1191895" cy="521970"/>
          </a:xfrm>
          <a:prstGeom prst="rect">
            <a:avLst/>
          </a:prstGeom>
          <a:noFill/>
        </p:spPr>
        <p:txBody>
          <a:bodyPr wrap="square" rtlCol="0">
            <a:spAutoFit/>
          </a:bodyPr>
          <a:p>
            <a:pPr algn="ctr"/>
            <a:r>
              <a:rPr lang="en-US" altLang="zh-CN" sz="1400" b="1"/>
              <a:t>Experment</a:t>
            </a:r>
            <a:endParaRPr lang="en-US" altLang="zh-CN" sz="1400" b="1"/>
          </a:p>
          <a:p>
            <a:pPr algn="ctr"/>
            <a:r>
              <a:rPr lang="en-US" altLang="zh-CN" sz="1400" b="1"/>
              <a:t>resources</a:t>
            </a:r>
            <a:endParaRPr lang="en-US" altLang="zh-CN" sz="1400" b="1"/>
          </a:p>
        </p:txBody>
      </p:sp>
      <p:sp>
        <p:nvSpPr>
          <p:cNvPr id="27" name="文本框 26"/>
          <p:cNvSpPr txBox="1"/>
          <p:nvPr>
            <p:custDataLst>
              <p:tags r:id="rId15"/>
            </p:custDataLst>
          </p:nvPr>
        </p:nvSpPr>
        <p:spPr>
          <a:xfrm>
            <a:off x="7992110" y="4159250"/>
            <a:ext cx="3263265" cy="306705"/>
          </a:xfrm>
          <a:prstGeom prst="rect">
            <a:avLst/>
          </a:prstGeom>
          <a:noFill/>
        </p:spPr>
        <p:txBody>
          <a:bodyPr wrap="square" rtlCol="0">
            <a:spAutoFit/>
          </a:bodyPr>
          <a:p>
            <a:pPr algn="ctr"/>
            <a:r>
              <a:rPr lang="en-US" altLang="zh-CN" sz="1400" b="1"/>
              <a:t>Exception Detection</a:t>
            </a:r>
            <a:endParaRPr lang="en-US" altLang="zh-CN" sz="1400" b="1"/>
          </a:p>
        </p:txBody>
      </p:sp>
      <p:sp>
        <p:nvSpPr>
          <p:cNvPr id="28" name="文本框 27"/>
          <p:cNvSpPr txBox="1"/>
          <p:nvPr>
            <p:custDataLst>
              <p:tags r:id="rId16"/>
            </p:custDataLst>
          </p:nvPr>
        </p:nvSpPr>
        <p:spPr>
          <a:xfrm>
            <a:off x="7992745" y="4668520"/>
            <a:ext cx="3263265" cy="306705"/>
          </a:xfrm>
          <a:prstGeom prst="rect">
            <a:avLst/>
          </a:prstGeom>
          <a:noFill/>
        </p:spPr>
        <p:txBody>
          <a:bodyPr wrap="square" rtlCol="0">
            <a:spAutoFit/>
          </a:bodyPr>
          <a:p>
            <a:pPr algn="ctr"/>
            <a:r>
              <a:rPr lang="en-US" altLang="zh-CN" sz="1400" b="1"/>
              <a:t>Authentication Function</a:t>
            </a:r>
            <a:endParaRPr lang="en-US" altLang="zh-CN" sz="1400" b="1"/>
          </a:p>
        </p:txBody>
      </p:sp>
      <p:sp>
        <p:nvSpPr>
          <p:cNvPr id="29" name="文本框 28"/>
          <p:cNvSpPr txBox="1"/>
          <p:nvPr>
            <p:custDataLst>
              <p:tags r:id="rId17"/>
            </p:custDataLst>
          </p:nvPr>
        </p:nvSpPr>
        <p:spPr>
          <a:xfrm>
            <a:off x="7912100" y="5327650"/>
            <a:ext cx="3263265" cy="306705"/>
          </a:xfrm>
          <a:prstGeom prst="rect">
            <a:avLst/>
          </a:prstGeom>
          <a:noFill/>
        </p:spPr>
        <p:txBody>
          <a:bodyPr wrap="square" rtlCol="0">
            <a:spAutoFit/>
          </a:bodyPr>
          <a:p>
            <a:pPr algn="ctr"/>
            <a:r>
              <a:rPr lang="en-US" altLang="zh-CN" sz="1400" b="1"/>
              <a:t>User Informations</a:t>
            </a:r>
            <a:endParaRPr lang="en-US" altLang="zh-CN" sz="1400" b="1"/>
          </a:p>
        </p:txBody>
      </p:sp>
      <p:sp>
        <p:nvSpPr>
          <p:cNvPr id="30" name="文本框 29"/>
          <p:cNvSpPr txBox="1"/>
          <p:nvPr/>
        </p:nvSpPr>
        <p:spPr>
          <a:xfrm>
            <a:off x="7063105" y="3663950"/>
            <a:ext cx="459740" cy="1969135"/>
          </a:xfrm>
          <a:prstGeom prst="rect">
            <a:avLst/>
          </a:prstGeom>
          <a:noFill/>
        </p:spPr>
        <p:txBody>
          <a:bodyPr vert="eaVert" wrap="square" rtlCol="0">
            <a:spAutoFit/>
          </a:bodyPr>
          <a:p>
            <a:r>
              <a:rPr lang="en-US" altLang="zh-CN" b="1"/>
              <a:t>Exception Handle</a:t>
            </a:r>
            <a:endParaRPr lang="en-US" altLang="zh-CN" b="1"/>
          </a:p>
        </p:txBody>
      </p:sp>
      <p:sp>
        <p:nvSpPr>
          <p:cNvPr id="31" name="文本框 30"/>
          <p:cNvSpPr txBox="1"/>
          <p:nvPr>
            <p:custDataLst>
              <p:tags r:id="rId18"/>
            </p:custDataLst>
          </p:nvPr>
        </p:nvSpPr>
        <p:spPr>
          <a:xfrm>
            <a:off x="9863455" y="2270125"/>
            <a:ext cx="1716405" cy="431165"/>
          </a:xfrm>
          <a:prstGeom prst="rect">
            <a:avLst/>
          </a:prstGeom>
          <a:noFill/>
        </p:spPr>
        <p:txBody>
          <a:bodyPr wrap="square" rtlCol="0">
            <a:noAutofit/>
          </a:bodyPr>
          <a:p>
            <a:pPr algn="ctr"/>
            <a:r>
              <a:rPr lang="en-US" altLang="zh-CN" sz="2000" b="1">
                <a:solidFill>
                  <a:schemeClr val="accent1">
                    <a:lumMod val="75000"/>
                  </a:schemeClr>
                </a:solidFill>
              </a:rPr>
              <a:t>Campus Net</a:t>
            </a:r>
            <a:endParaRPr lang="en-US" altLang="zh-CN" sz="2000" b="1">
              <a:solidFill>
                <a:schemeClr val="accent1">
                  <a:lumMod val="75000"/>
                </a:schemeClr>
              </a:solidFill>
            </a:endParaRPr>
          </a:p>
        </p:txBody>
      </p:sp>
      <p:sp>
        <p:nvSpPr>
          <p:cNvPr id="32" name="文本框 31"/>
          <p:cNvSpPr txBox="1"/>
          <p:nvPr>
            <p:custDataLst>
              <p:tags r:id="rId19"/>
            </p:custDataLst>
          </p:nvPr>
        </p:nvSpPr>
        <p:spPr>
          <a:xfrm>
            <a:off x="106680" y="1950720"/>
            <a:ext cx="6816090" cy="2491740"/>
          </a:xfrm>
          <a:prstGeom prst="rect">
            <a:avLst/>
          </a:prstGeom>
          <a:noFill/>
        </p:spPr>
        <p:txBody>
          <a:bodyPr wrap="square" rtlCol="0">
            <a:spAutoFit/>
          </a:bodyPr>
          <a:p>
            <a:pPr marL="285750" indent="-285750" fontAlgn="auto">
              <a:lnSpc>
                <a:spcPct val="150000"/>
              </a:lnSpc>
              <a:buClr>
                <a:srgbClr val="FFC000"/>
              </a:buClr>
              <a:buFont typeface="Wingdings" panose="05000000000000000000" charset="0"/>
              <a:buChar char="q"/>
            </a:pPr>
            <a:r>
              <a:rPr lang="en-US" altLang="zh-CN" sz="2400" b="1">
                <a:solidFill>
                  <a:srgbClr val="00B0F0"/>
                </a:solidFill>
              </a:rPr>
              <a:t>HEPS </a:t>
            </a:r>
            <a:r>
              <a:rPr lang="zh-CN" altLang="en-US" sz="2400" b="1">
                <a:solidFill>
                  <a:srgbClr val="00B0F0"/>
                </a:solidFill>
                <a:sym typeface="+mn-ea"/>
              </a:rPr>
              <a:t>统一认证访问流程</a:t>
            </a:r>
            <a:endParaRPr lang="en-US" altLang="zh-CN" sz="2000" b="1">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a:solidFill>
                  <a:schemeClr val="tx1"/>
                </a:solidFill>
              </a:rPr>
              <a:t>园区外科学家使用</a:t>
            </a:r>
            <a:r>
              <a:rPr lang="en-US" altLang="zh-CN" sz="2000">
                <a:solidFill>
                  <a:schemeClr val="tx1"/>
                </a:solidFill>
              </a:rPr>
              <a:t>VPN</a:t>
            </a:r>
            <a:r>
              <a:rPr lang="zh-CN" altLang="en-US" sz="2000">
                <a:solidFill>
                  <a:schemeClr val="tx1"/>
                </a:solidFill>
              </a:rPr>
              <a:t>进行资源访问</a:t>
            </a:r>
            <a:endParaRPr lang="zh-CN" altLang="en-US" sz="2000">
              <a:solidFill>
                <a:schemeClr val="tx1"/>
              </a:solidFill>
            </a:endParaRPr>
          </a:p>
          <a:p>
            <a:pPr marL="800100" lvl="1" indent="-342900" fontAlgn="auto">
              <a:lnSpc>
                <a:spcPct val="150000"/>
              </a:lnSpc>
              <a:buClr>
                <a:srgbClr val="FFC000"/>
              </a:buClr>
              <a:buFont typeface="Wingdings" panose="05000000000000000000" charset="0"/>
              <a:buChar char="l"/>
            </a:pPr>
            <a:r>
              <a:rPr lang="en-US" altLang="zh-CN" sz="2000">
                <a:solidFill>
                  <a:schemeClr val="tx1"/>
                </a:solidFill>
              </a:rPr>
              <a:t>异常检测</a:t>
            </a:r>
            <a:r>
              <a:rPr lang="zh-CN" altLang="en-US" sz="2000">
                <a:solidFill>
                  <a:schemeClr val="tx1"/>
                </a:solidFill>
              </a:rPr>
              <a:t>功能</a:t>
            </a:r>
            <a:r>
              <a:rPr lang="en-US" altLang="zh-CN" sz="2000">
                <a:solidFill>
                  <a:schemeClr val="tx1"/>
                </a:solidFill>
              </a:rPr>
              <a:t>收集</a:t>
            </a:r>
            <a:r>
              <a:rPr lang="zh-CN" altLang="en-US" sz="2000">
                <a:solidFill>
                  <a:schemeClr val="tx1"/>
                </a:solidFill>
              </a:rPr>
              <a:t>登录、计算等相关日志分析</a:t>
            </a:r>
            <a:endParaRPr lang="en-US" altLang="zh-CN" sz="200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a:solidFill>
                  <a:schemeClr val="tx1"/>
                </a:solidFill>
              </a:rPr>
              <a:t>实现四个园区用户信息统一</a:t>
            </a:r>
            <a:endParaRPr lang="zh-CN" altLang="en-US" sz="200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dirty="0">
                <a:sym typeface="+mn-ea"/>
              </a:rPr>
              <a:t>实现全自动异常登陆报警与处理</a:t>
            </a:r>
            <a:endParaRPr lang="zh-CN" altLang="en-US" sz="2000" dirty="0">
              <a:solidFill>
                <a:schemeClr val="tx1"/>
              </a:solidFill>
              <a:sym typeface="+mn-ea"/>
            </a:endParaRPr>
          </a:p>
        </p:txBody>
      </p:sp>
      <p:pic>
        <p:nvPicPr>
          <p:cNvPr id="33" name="图片 32"/>
          <p:cNvPicPr>
            <a:picLocks noChangeAspect="1"/>
          </p:cNvPicPr>
          <p:nvPr>
            <p:custDataLst>
              <p:tags r:id="rId20"/>
            </p:custDataLst>
          </p:nvPr>
        </p:nvPicPr>
        <p:blipFill>
          <a:blip r:embed="rId3"/>
          <a:stretch>
            <a:fillRect/>
          </a:stretch>
        </p:blipFill>
        <p:spPr>
          <a:xfrm>
            <a:off x="9015095" y="1113155"/>
            <a:ext cx="429260" cy="431165"/>
          </a:xfrm>
          <a:prstGeom prst="rect">
            <a:avLst/>
          </a:prstGeom>
        </p:spPr>
      </p:pic>
      <p:cxnSp>
        <p:nvCxnSpPr>
          <p:cNvPr id="34" name="直接连接符 33"/>
          <p:cNvCxnSpPr/>
          <p:nvPr/>
        </p:nvCxnSpPr>
        <p:spPr>
          <a:xfrm>
            <a:off x="6861810" y="5891530"/>
            <a:ext cx="4686935" cy="0"/>
          </a:xfrm>
          <a:prstGeom prst="line">
            <a:avLst/>
          </a:prstGeom>
          <a:ln w="28575" cmpd="sng">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文本框 34"/>
          <p:cNvSpPr txBox="1"/>
          <p:nvPr>
            <p:custDataLst>
              <p:tags r:id="rId21"/>
            </p:custDataLst>
          </p:nvPr>
        </p:nvSpPr>
        <p:spPr>
          <a:xfrm>
            <a:off x="7522845" y="5911850"/>
            <a:ext cx="3263265" cy="306705"/>
          </a:xfrm>
          <a:prstGeom prst="rect">
            <a:avLst/>
          </a:prstGeom>
          <a:noFill/>
        </p:spPr>
        <p:txBody>
          <a:bodyPr wrap="square" rtlCol="0">
            <a:spAutoFit/>
          </a:bodyPr>
          <a:p>
            <a:pPr algn="ctr"/>
            <a:r>
              <a:rPr lang="en-US" altLang="zh-CN" sz="1400" b="1" dirty="0">
                <a:sym typeface="+mn-ea"/>
              </a:rPr>
              <a:t>Unify authentication systems</a:t>
            </a:r>
            <a:endParaRPr lang="en-US" altLang="zh-CN" sz="14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 y="102235"/>
            <a:ext cx="10099040" cy="833755"/>
          </a:xfrm>
        </p:spPr>
        <p:txBody>
          <a:bodyPr>
            <a:normAutofit/>
          </a:bodyPr>
          <a:lstStyle/>
          <a:p>
            <a:r>
              <a:rPr lang="zh-CN" altLang="en-US" sz="4400" b="1" dirty="0">
                <a:solidFill>
                  <a:srgbClr val="FF0000"/>
                </a:solidFill>
                <a:latin typeface="+mn-lt"/>
                <a:ea typeface="+mn-lt"/>
                <a:sym typeface="+mn-ea"/>
              </a:rPr>
              <a:t>异地、多园区认证</a:t>
            </a:r>
            <a:endParaRPr lang="zh-CN" altLang="en-US" sz="4400" b="1" dirty="0">
              <a:solidFill>
                <a:srgbClr val="FF0000"/>
              </a:solidFill>
              <a:latin typeface="+mn-lt"/>
              <a:ea typeface="+mn-lt"/>
              <a:sym typeface="+mn-ea"/>
            </a:endParaRPr>
          </a:p>
        </p:txBody>
      </p:sp>
      <p:sp>
        <p:nvSpPr>
          <p:cNvPr id="5" name="页脚占位符 4"/>
          <p:cNvSpPr>
            <a:spLocks noGrp="1"/>
          </p:cNvSpPr>
          <p:nvPr>
            <p:ph type="ftr" sz="quarter" idx="11"/>
          </p:nvPr>
        </p:nvSpPr>
        <p:spPr/>
        <p:txBody>
          <a:bodyPr/>
          <a:lstStyle/>
          <a:p>
            <a:r>
              <a:rPr lang="en-US" altLang="zh-CN" dirty="0">
                <a:sym typeface="+mn-ea"/>
              </a:rPr>
              <a:t>2023</a:t>
            </a:r>
            <a:endParaRPr lang="en-US" altLang="zh-CN" dirty="0"/>
          </a:p>
        </p:txBody>
      </p:sp>
      <p:sp>
        <p:nvSpPr>
          <p:cNvPr id="6" name="灯片编号占位符 5"/>
          <p:cNvSpPr>
            <a:spLocks noGrp="1"/>
          </p:cNvSpPr>
          <p:nvPr>
            <p:ph type="sldNum" sz="quarter" idx="12"/>
          </p:nvPr>
        </p:nvSpPr>
        <p:spPr/>
        <p:txBody>
          <a:bodyPr/>
          <a:lstStyle/>
          <a:p>
            <a:fld id="{4BE2F480-0866-4C36-99B6-3656151950EC}" type="slidenum">
              <a:rPr lang="zh-CN" altLang="en-US" smtClean="0"/>
            </a:fld>
            <a:endParaRPr lang="zh-CN" altLang="en-US"/>
          </a:p>
        </p:txBody>
      </p:sp>
      <p:sp>
        <p:nvSpPr>
          <p:cNvPr id="8" name="椭圆 7"/>
          <p:cNvSpPr/>
          <p:nvPr>
            <p:custDataLst>
              <p:tags r:id="rId1"/>
            </p:custDataLst>
          </p:nvPr>
        </p:nvSpPr>
        <p:spPr>
          <a:xfrm>
            <a:off x="8232304" y="1839733"/>
            <a:ext cx="3369365" cy="3369365"/>
          </a:xfrm>
          <a:prstGeom prst="ellipse">
            <a:avLst/>
          </a:prstGeom>
          <a:noFill/>
          <a:ln w="127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custDataLst>
              <p:tags r:id="rId2"/>
            </p:custDataLst>
          </p:nvPr>
        </p:nvSpPr>
        <p:spPr>
          <a:xfrm>
            <a:off x="8916006" y="2565869"/>
            <a:ext cx="1987826" cy="1987826"/>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custDataLst>
              <p:tags r:id="rId3"/>
            </p:custDataLst>
          </p:nvPr>
        </p:nvSpPr>
        <p:spPr>
          <a:xfrm>
            <a:off x="9369397" y="1364312"/>
            <a:ext cx="1093304" cy="1093304"/>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custDataLst>
              <p:tags r:id="rId4"/>
            </p:custDataLst>
          </p:nvPr>
        </p:nvSpPr>
        <p:spPr>
          <a:xfrm>
            <a:off x="7729861" y="2940519"/>
            <a:ext cx="1093304" cy="109330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custDataLst>
              <p:tags r:id="rId5"/>
            </p:custDataLst>
          </p:nvPr>
        </p:nvSpPr>
        <p:spPr>
          <a:xfrm>
            <a:off x="10960596" y="2937979"/>
            <a:ext cx="1093304" cy="109330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custDataLst>
              <p:tags r:id="rId6"/>
            </p:custDataLst>
          </p:nvPr>
        </p:nvSpPr>
        <p:spPr>
          <a:xfrm>
            <a:off x="9369781" y="4662777"/>
            <a:ext cx="1093304" cy="10933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custDataLst>
              <p:tags r:id="rId7"/>
            </p:custDataLst>
          </p:nvPr>
        </p:nvSpPr>
        <p:spPr>
          <a:xfrm>
            <a:off x="8712835" y="3083560"/>
            <a:ext cx="2428875" cy="953135"/>
          </a:xfrm>
          <a:prstGeom prst="rect">
            <a:avLst/>
          </a:prstGeom>
          <a:noFill/>
        </p:spPr>
        <p:txBody>
          <a:bodyPr wrap="square" rtlCol="0">
            <a:spAutoFit/>
          </a:bodyPr>
          <a:lstStyle/>
          <a:p>
            <a:pPr algn="ctr" defTabSz="685800">
              <a:defRPr/>
            </a:pPr>
            <a:r>
              <a:rPr lang="en-US" altLang="zh-CN" sz="2800" b="1">
                <a:solidFill>
                  <a:srgbClr val="00B0F0"/>
                </a:solidFill>
                <a:sym typeface="+mn-ea"/>
              </a:rPr>
              <a:t>Multi-site Multi-source</a:t>
            </a:r>
            <a:endParaRPr lang="zh-CN" altLang="en-US" sz="2800" dirty="0">
              <a:solidFill>
                <a:schemeClr val="bg1"/>
              </a:solidFill>
              <a:latin typeface="微软雅黑" panose="020B0503020204020204" charset="-122"/>
              <a:ea typeface="微软雅黑" panose="020B0503020204020204" charset="-122"/>
            </a:endParaRPr>
          </a:p>
        </p:txBody>
      </p:sp>
      <p:sp>
        <p:nvSpPr>
          <p:cNvPr id="20" name="文本框 19"/>
          <p:cNvSpPr txBox="1"/>
          <p:nvPr>
            <p:custDataLst>
              <p:tags r:id="rId8"/>
            </p:custDataLst>
          </p:nvPr>
        </p:nvSpPr>
        <p:spPr>
          <a:xfrm>
            <a:off x="9012828" y="4910612"/>
            <a:ext cx="1828801" cy="583565"/>
          </a:xfrm>
          <a:prstGeom prst="rect">
            <a:avLst/>
          </a:prstGeom>
          <a:noFill/>
        </p:spPr>
        <p:txBody>
          <a:bodyPr wrap="square" rtlCol="0">
            <a:spAutoFit/>
          </a:bodyPr>
          <a:lstStyle/>
          <a:p>
            <a:pPr algn="ctr" defTabSz="685800">
              <a:defRPr/>
            </a:pPr>
            <a:r>
              <a:rPr lang="en-US" altLang="zh-CN" sz="1600" b="1" kern="0" dirty="0">
                <a:solidFill>
                  <a:prstClr val="white"/>
                </a:solidFill>
                <a:latin typeface="微软雅黑" panose="020B0503020204020204" charset="-122"/>
                <a:ea typeface="微软雅黑" panose="020B0503020204020204" charset="-122"/>
                <a:sym typeface="+mn-ea"/>
              </a:rPr>
              <a:t>CST</a:t>
            </a:r>
            <a:endParaRPr lang="en-US" altLang="zh-CN" sz="1600" b="1" kern="0" dirty="0">
              <a:solidFill>
                <a:prstClr val="white"/>
              </a:solidFill>
              <a:latin typeface="微软雅黑" panose="020B0503020204020204" charset="-122"/>
              <a:ea typeface="微软雅黑" panose="020B0503020204020204" charset="-122"/>
              <a:sym typeface="+mn-ea"/>
            </a:endParaRPr>
          </a:p>
          <a:p>
            <a:pPr algn="ctr" defTabSz="685800">
              <a:defRPr/>
            </a:pPr>
            <a:r>
              <a:rPr lang="en-US" altLang="zh-CN" sz="1600" dirty="0">
                <a:solidFill>
                  <a:schemeClr val="bg1"/>
                </a:solidFill>
                <a:latin typeface="微软雅黑" panose="020B0503020204020204" charset="-122"/>
                <a:ea typeface="微软雅黑" panose="020B0503020204020204" charset="-122"/>
              </a:rPr>
              <a:t>Cloud</a:t>
            </a:r>
            <a:endParaRPr lang="en-US" altLang="zh-CN" sz="1600" dirty="0">
              <a:solidFill>
                <a:schemeClr val="bg1"/>
              </a:solidFill>
              <a:latin typeface="微软雅黑" panose="020B0503020204020204" charset="-122"/>
              <a:ea typeface="微软雅黑" panose="020B0503020204020204" charset="-122"/>
            </a:endParaRPr>
          </a:p>
        </p:txBody>
      </p:sp>
      <p:sp>
        <p:nvSpPr>
          <p:cNvPr id="21" name="文本框 20"/>
          <p:cNvSpPr txBox="1"/>
          <p:nvPr>
            <p:custDataLst>
              <p:tags r:id="rId9"/>
            </p:custDataLst>
          </p:nvPr>
        </p:nvSpPr>
        <p:spPr>
          <a:xfrm>
            <a:off x="7981337" y="4910612"/>
            <a:ext cx="1828801" cy="338554"/>
          </a:xfrm>
          <a:prstGeom prst="rect">
            <a:avLst/>
          </a:prstGeom>
          <a:noFill/>
        </p:spPr>
        <p:txBody>
          <a:bodyPr wrap="square" rtlCol="0">
            <a:spAutoFit/>
          </a:bodyPr>
          <a:lstStyle/>
          <a:p>
            <a:pPr algn="ctr"/>
            <a:r>
              <a:rPr lang="zh-CN" altLang="en-US" sz="1600" dirty="0">
                <a:solidFill>
                  <a:schemeClr val="bg1"/>
                </a:solidFill>
                <a:latin typeface="微软雅黑" panose="020B0503020204020204" charset="-122"/>
                <a:ea typeface="微软雅黑" panose="020B0503020204020204" charset="-122"/>
              </a:rPr>
              <a:t>添加文字</a:t>
            </a:r>
            <a:endParaRPr lang="zh-CN" altLang="en-US" sz="1600" dirty="0">
              <a:solidFill>
                <a:schemeClr val="bg1"/>
              </a:solidFill>
              <a:latin typeface="微软雅黑" panose="020B0503020204020204" charset="-122"/>
              <a:ea typeface="微软雅黑" panose="020B0503020204020204" charset="-122"/>
            </a:endParaRPr>
          </a:p>
        </p:txBody>
      </p:sp>
      <p:sp>
        <p:nvSpPr>
          <p:cNvPr id="22" name="文本框 21"/>
          <p:cNvSpPr txBox="1"/>
          <p:nvPr>
            <p:custDataLst>
              <p:tags r:id="rId10"/>
            </p:custDataLst>
          </p:nvPr>
        </p:nvSpPr>
        <p:spPr>
          <a:xfrm>
            <a:off x="9012444" y="1759467"/>
            <a:ext cx="1828801" cy="337185"/>
          </a:xfrm>
          <a:prstGeom prst="rect">
            <a:avLst/>
          </a:prstGeom>
          <a:noFill/>
        </p:spPr>
        <p:txBody>
          <a:bodyPr wrap="square" rtlCol="0">
            <a:spAutoFit/>
          </a:bodyPr>
          <a:lstStyle/>
          <a:p>
            <a:pPr algn="ctr"/>
            <a:r>
              <a:rPr lang="en-US" altLang="zh-CN" sz="1600" b="1" dirty="0">
                <a:solidFill>
                  <a:schemeClr val="bg1"/>
                </a:solidFill>
                <a:latin typeface="微软雅黑" panose="020B0503020204020204" charset="-122"/>
                <a:ea typeface="微软雅黑" panose="020B0503020204020204" charset="-122"/>
              </a:rPr>
              <a:t>IHEP</a:t>
            </a:r>
            <a:endParaRPr lang="en-US" altLang="zh-CN" sz="1600" b="1" dirty="0">
              <a:solidFill>
                <a:schemeClr val="bg1"/>
              </a:solidFill>
              <a:latin typeface="微软雅黑" panose="020B0503020204020204" charset="-122"/>
              <a:ea typeface="微软雅黑" panose="020B0503020204020204" charset="-122"/>
            </a:endParaRPr>
          </a:p>
        </p:txBody>
      </p:sp>
      <p:sp>
        <p:nvSpPr>
          <p:cNvPr id="12" name="文本框 11"/>
          <p:cNvSpPr txBox="1"/>
          <p:nvPr>
            <p:custDataLst>
              <p:tags r:id="rId11"/>
            </p:custDataLst>
          </p:nvPr>
        </p:nvSpPr>
        <p:spPr>
          <a:xfrm>
            <a:off x="7362079" y="3315852"/>
            <a:ext cx="1828801" cy="337185"/>
          </a:xfrm>
          <a:prstGeom prst="rect">
            <a:avLst/>
          </a:prstGeom>
          <a:noFill/>
        </p:spPr>
        <p:txBody>
          <a:bodyPr wrap="square" rtlCol="0">
            <a:spAutoFit/>
          </a:bodyPr>
          <a:lstStyle/>
          <a:p>
            <a:pPr algn="ctr"/>
            <a:r>
              <a:rPr lang="en-US" altLang="zh-CN" sz="1600" b="1" dirty="0">
                <a:solidFill>
                  <a:schemeClr val="bg1"/>
                </a:solidFill>
                <a:latin typeface="微软雅黑" panose="020B0503020204020204" charset="-122"/>
                <a:ea typeface="微软雅黑" panose="020B0503020204020204" charset="-122"/>
              </a:rPr>
              <a:t>HEPS</a:t>
            </a:r>
            <a:endParaRPr lang="en-US" altLang="zh-CN" sz="1600" b="1" dirty="0">
              <a:solidFill>
                <a:schemeClr val="bg1"/>
              </a:solidFill>
              <a:latin typeface="微软雅黑" panose="020B0503020204020204" charset="-122"/>
              <a:ea typeface="微软雅黑" panose="020B0503020204020204" charset="-122"/>
            </a:endParaRPr>
          </a:p>
        </p:txBody>
      </p:sp>
      <p:sp>
        <p:nvSpPr>
          <p:cNvPr id="13" name="文本框 12"/>
          <p:cNvSpPr txBox="1"/>
          <p:nvPr>
            <p:custDataLst>
              <p:tags r:id="rId12"/>
            </p:custDataLst>
          </p:nvPr>
        </p:nvSpPr>
        <p:spPr>
          <a:xfrm>
            <a:off x="10960735" y="3315970"/>
            <a:ext cx="1184910" cy="337185"/>
          </a:xfrm>
          <a:prstGeom prst="rect">
            <a:avLst/>
          </a:prstGeom>
          <a:noFill/>
        </p:spPr>
        <p:txBody>
          <a:bodyPr wrap="square" rtlCol="0">
            <a:spAutoFit/>
          </a:bodyPr>
          <a:lstStyle/>
          <a:p>
            <a:pPr algn="ctr"/>
            <a:r>
              <a:rPr lang="en-US" altLang="zh-CN" sz="1600" b="1" dirty="0">
                <a:solidFill>
                  <a:schemeClr val="bg1"/>
                </a:solidFill>
                <a:latin typeface="微软雅黑" panose="020B0503020204020204" charset="-122"/>
                <a:ea typeface="微软雅黑" panose="020B0503020204020204" charset="-122"/>
              </a:rPr>
              <a:t>CSNS</a:t>
            </a:r>
            <a:endParaRPr lang="en-US" altLang="zh-CN" sz="1600" b="1" dirty="0">
              <a:solidFill>
                <a:schemeClr val="bg1"/>
              </a:solidFill>
              <a:latin typeface="微软雅黑" panose="020B0503020204020204" charset="-122"/>
              <a:ea typeface="微软雅黑" panose="020B0503020204020204" charset="-122"/>
            </a:endParaRPr>
          </a:p>
        </p:txBody>
      </p:sp>
      <p:sp>
        <p:nvSpPr>
          <p:cNvPr id="14" name="文本框 13"/>
          <p:cNvSpPr txBox="1"/>
          <p:nvPr>
            <p:custDataLst>
              <p:tags r:id="rId13"/>
            </p:custDataLst>
          </p:nvPr>
        </p:nvSpPr>
        <p:spPr>
          <a:xfrm>
            <a:off x="162560" y="2049145"/>
            <a:ext cx="7818120" cy="3876675"/>
          </a:xfrm>
          <a:prstGeom prst="rect">
            <a:avLst/>
          </a:prstGeom>
          <a:noFill/>
        </p:spPr>
        <p:txBody>
          <a:bodyPr wrap="square" rtlCol="0">
            <a:spAutoFit/>
          </a:bodyPr>
          <a:lstStyle/>
          <a:p>
            <a:pPr marL="285750" indent="-285750" fontAlgn="auto">
              <a:lnSpc>
                <a:spcPct val="150000"/>
              </a:lnSpc>
              <a:buClr>
                <a:srgbClr val="FFC000"/>
              </a:buClr>
              <a:buFont typeface="Wingdings" panose="05000000000000000000" charset="0"/>
              <a:buChar char="q"/>
            </a:pPr>
            <a:r>
              <a:rPr lang="en-US" altLang="zh-CN" sz="2400" b="1">
                <a:solidFill>
                  <a:srgbClr val="00B0F0"/>
                </a:solidFill>
              </a:rPr>
              <a:t>HEPS </a:t>
            </a:r>
            <a:r>
              <a:rPr lang="zh-CN" altLang="en-US" sz="2400" b="1">
                <a:solidFill>
                  <a:srgbClr val="00B0F0"/>
                </a:solidFill>
              </a:rPr>
              <a:t>异地、多园区认证</a:t>
            </a:r>
            <a:endParaRPr lang="en-US" altLang="zh-CN" sz="2000" b="1">
              <a:solidFill>
                <a:srgbClr val="00B0F0"/>
              </a:solidFill>
            </a:endParaRPr>
          </a:p>
          <a:p>
            <a:pPr marL="800100" lvl="1" indent="-342900" fontAlgn="auto">
              <a:lnSpc>
                <a:spcPct val="150000"/>
              </a:lnSpc>
              <a:buClr>
                <a:srgbClr val="FFC000"/>
              </a:buClr>
              <a:buFont typeface="Wingdings" panose="05000000000000000000" charset="0"/>
              <a:buChar char="l"/>
            </a:pPr>
            <a:r>
              <a:rPr lang="zh-CN" altLang="en-US" sz="2000">
                <a:solidFill>
                  <a:schemeClr val="tx1"/>
                </a:solidFill>
              </a:rPr>
              <a:t>建立一个内部认证联盟</a:t>
            </a:r>
            <a:endParaRPr lang="zh-CN" altLang="en-US" sz="200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a:solidFill>
                  <a:schemeClr val="tx1"/>
                </a:solidFill>
              </a:rPr>
              <a:t>使</a:t>
            </a:r>
            <a:r>
              <a:rPr lang="en-US" altLang="zh-CN" sz="2000">
                <a:solidFill>
                  <a:schemeClr val="bg1">
                    <a:lumMod val="65000"/>
                  </a:schemeClr>
                </a:solidFill>
              </a:rPr>
              <a:t> </a:t>
            </a:r>
            <a:r>
              <a:rPr lang="zh-CN" altLang="en-US" sz="2000">
                <a:solidFill>
                  <a:srgbClr val="FF0000"/>
                </a:solidFill>
              </a:rPr>
              <a:t>中国科学院高能物理研究所</a:t>
            </a:r>
            <a:r>
              <a:rPr lang="en-US" altLang="zh-CN" sz="2000">
                <a:solidFill>
                  <a:schemeClr val="bg1">
                    <a:lumMod val="65000"/>
                  </a:schemeClr>
                </a:solidFill>
              </a:rPr>
              <a:t> </a:t>
            </a:r>
            <a:r>
              <a:rPr lang="en-US" altLang="zh-CN" sz="2000">
                <a:solidFill>
                  <a:schemeClr val="tx1"/>
                </a:solidFill>
              </a:rPr>
              <a:t>(IHEP)</a:t>
            </a:r>
            <a:r>
              <a:rPr lang="zh-CN" altLang="en-US" sz="2000">
                <a:solidFill>
                  <a:schemeClr val="tx1"/>
                </a:solidFill>
              </a:rPr>
              <a:t>、</a:t>
            </a:r>
            <a:r>
              <a:rPr lang="zh-CN" altLang="en-US" sz="2000">
                <a:solidFill>
                  <a:srgbClr val="FF0000"/>
                </a:solidFill>
              </a:rPr>
              <a:t>中国散裂中子源</a:t>
            </a:r>
            <a:r>
              <a:rPr lang="en-US" altLang="zh-CN" sz="2000">
                <a:solidFill>
                  <a:schemeClr val="tx1"/>
                </a:solidFill>
              </a:rPr>
              <a:t>(CSNS)</a:t>
            </a:r>
            <a:r>
              <a:rPr lang="zh-CN" altLang="en-US" sz="2000">
                <a:solidFill>
                  <a:schemeClr val="tx1"/>
                </a:solidFill>
              </a:rPr>
              <a:t>、</a:t>
            </a:r>
            <a:r>
              <a:rPr lang="zh-CN" altLang="en-US" sz="2000">
                <a:solidFill>
                  <a:srgbClr val="FF0000"/>
                </a:solidFill>
              </a:rPr>
              <a:t>高能同步辐射光源</a:t>
            </a:r>
            <a:r>
              <a:rPr lang="en-US" altLang="zh-CN" sz="2000">
                <a:solidFill>
                  <a:schemeClr val="tx1"/>
                </a:solidFill>
              </a:rPr>
              <a:t>(HEPS) and</a:t>
            </a:r>
            <a:r>
              <a:rPr lang="en-US" altLang="zh-CN" sz="2000">
                <a:solidFill>
                  <a:schemeClr val="bg1">
                    <a:lumMod val="65000"/>
                  </a:schemeClr>
                </a:solidFill>
              </a:rPr>
              <a:t> </a:t>
            </a:r>
            <a:r>
              <a:rPr lang="zh-CN" altLang="en-US" sz="2000">
                <a:solidFill>
                  <a:srgbClr val="FF0000"/>
                </a:solidFill>
              </a:rPr>
              <a:t>中国科学院</a:t>
            </a:r>
            <a:r>
              <a:rPr lang="en-US" altLang="zh-CN" sz="2000">
                <a:solidFill>
                  <a:schemeClr val="tx1"/>
                </a:solidFill>
              </a:rPr>
              <a:t>(CSTCloud) </a:t>
            </a:r>
            <a:r>
              <a:rPr lang="zh-CN" altLang="en-US" sz="2000">
                <a:solidFill>
                  <a:schemeClr val="tx1"/>
                </a:solidFill>
              </a:rPr>
              <a:t>人员信息联动</a:t>
            </a:r>
            <a:endParaRPr lang="en-US" altLang="zh-CN" sz="2000">
              <a:solidFill>
                <a:schemeClr val="tx1"/>
              </a:solidFill>
            </a:endParaRPr>
          </a:p>
          <a:p>
            <a:pPr marL="800100" lvl="1" indent="-342900" fontAlgn="auto">
              <a:lnSpc>
                <a:spcPct val="150000"/>
              </a:lnSpc>
              <a:buClr>
                <a:srgbClr val="FFC000"/>
              </a:buClr>
              <a:buFont typeface="Wingdings" panose="05000000000000000000" charset="0"/>
              <a:buChar char="l"/>
            </a:pPr>
            <a:r>
              <a:rPr lang="zh-CN" altLang="en-US" sz="2000">
                <a:solidFill>
                  <a:schemeClr val="tx1"/>
                </a:solidFill>
              </a:rPr>
              <a:t>实现一个账号登录多园区功能</a:t>
            </a:r>
            <a:endParaRPr lang="zh-CN" altLang="en-US" sz="2000">
              <a:solidFill>
                <a:schemeClr val="tx1"/>
              </a:solidFill>
            </a:endParaRPr>
          </a:p>
          <a:p>
            <a:pPr marL="800100" lvl="1" indent="-342900" fontAlgn="auto">
              <a:lnSpc>
                <a:spcPct val="150000"/>
              </a:lnSpc>
              <a:buClr>
                <a:srgbClr val="FFC000"/>
              </a:buClr>
              <a:buFont typeface="Wingdings" panose="05000000000000000000" charset="0"/>
              <a:buChar char="l"/>
            </a:pPr>
            <a:endParaRPr lang="en-US" altLang="zh-CN" sz="2000">
              <a:solidFill>
                <a:schemeClr val="tx1"/>
              </a:solidFill>
            </a:endParaRPr>
          </a:p>
          <a:p>
            <a:pPr marL="800100" lvl="1" indent="-342900" fontAlgn="auto">
              <a:lnSpc>
                <a:spcPct val="150000"/>
              </a:lnSpc>
              <a:buClr>
                <a:srgbClr val="FFC000"/>
              </a:buClr>
              <a:buFont typeface="Wingdings" panose="05000000000000000000" charset="0"/>
              <a:buChar char="l"/>
            </a:pPr>
            <a:endParaRPr lang="en-US" altLang="zh-CN" sz="2000">
              <a:solidFill>
                <a:schemeClr val="tx1"/>
              </a:solidFill>
            </a:endParaRPr>
          </a:p>
        </p:txBody>
      </p:sp>
    </p:spTree>
  </p:cSld>
  <p:clrMapOvr>
    <a:masterClrMapping/>
  </p:clrMapOvr>
</p:sld>
</file>

<file path=ppt/tags/tag1.xml><?xml version="1.0" encoding="utf-8"?>
<p:tagLst xmlns:p="http://schemas.openxmlformats.org/presentationml/2006/main">
  <p:tag name="KSO_WM_UNIT_PLACING_PICTURE_USER_VIEWPORT" val="{&quot;height&quot;:5442,&quot;width&quot;:10932}"/>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 name="KSO_WM_UNIT_PLACING_PICTURE_USER_VIEWPORT" val="{&quot;height&quot;:5655,&quot;width&quot;:16545}"/>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 name="KSO_WM_UNIT_PLACING_PICTURE_USER_VIEWPORT" val="{&quot;height&quot;:2580,&quot;width&quot;:15435}"/>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 name="KSO_WM_UNIT_PLACING_PICTURE_USER_VIEWPORT" val="{&quot;height&quot;:5094,&quot;width&quot;:9598}"/>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PP_MARK_KEY" val="102cd2e0-01cc-4535-99bc-ac79a2a1f666"/>
  <p:tag name="COMMONDATA" val="eyJoZGlkIjoiY2FiYTI4MGEwODk0YmQ4OGIxYWEzZGVmOGRmYjgxOTAifQ=="/>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2745</Words>
  <Application>WPS 演示</Application>
  <PresentationFormat>宽屏</PresentationFormat>
  <Paragraphs>390</Paragraphs>
  <Slides>18</Slides>
  <Notes>15</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18</vt:i4>
      </vt:variant>
    </vt:vector>
  </HeadingPairs>
  <TitlesOfParts>
    <vt:vector size="30" baseType="lpstr">
      <vt:lpstr>Arial</vt:lpstr>
      <vt:lpstr>宋体</vt:lpstr>
      <vt:lpstr>Wingdings</vt:lpstr>
      <vt:lpstr>Calibri</vt:lpstr>
      <vt:lpstr>Calibri Light</vt:lpstr>
      <vt:lpstr>Wingdings</vt:lpstr>
      <vt:lpstr>微软雅黑</vt:lpstr>
      <vt:lpstr>等线 Light</vt:lpstr>
      <vt:lpstr>等线</vt:lpstr>
      <vt:lpstr>Arial Unicode MS</vt:lpstr>
      <vt:lpstr>Office 主题​​</vt:lpstr>
      <vt:lpstr>1_Office 主题​​</vt:lpstr>
      <vt:lpstr>基于HEPS的多园区异地统一身份认证系统设计</vt:lpstr>
      <vt:lpstr>大纲</vt:lpstr>
      <vt:lpstr>IHEP-中科院高能物理研究所</vt:lpstr>
      <vt:lpstr>统一认证平台 @IHEP</vt:lpstr>
      <vt:lpstr>基于IEPS统一认证挑战&amp;目标</vt:lpstr>
      <vt:lpstr>PowerPoint 演示文稿</vt:lpstr>
      <vt:lpstr>基于HEPS的多园区异地统一身份认证系统</vt:lpstr>
      <vt:lpstr>PowerPoint 演示文稿</vt:lpstr>
      <vt:lpstr>异地、多园区认证</vt:lpstr>
      <vt:lpstr>动态权限管理</vt:lpstr>
      <vt:lpstr>PowerPoint 演示文稿</vt:lpstr>
      <vt:lpstr>动态权限管理-- VPN申请</vt:lpstr>
      <vt:lpstr>异常检测</vt:lpstr>
      <vt:lpstr>计算集群认证迁移</vt:lpstr>
      <vt:lpstr>扩展性、兼容性</vt:lpstr>
      <vt:lpstr>Summary </vt:lpstr>
      <vt:lpstr> Next Plan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EOS at IHEP</dc:title>
  <dc:creator>haibo</dc:creator>
  <cp:lastModifiedBy>罗齐</cp:lastModifiedBy>
  <cp:revision>396</cp:revision>
  <dcterms:created xsi:type="dcterms:W3CDTF">2021-02-21T13:27:00Z</dcterms:created>
  <dcterms:modified xsi:type="dcterms:W3CDTF">2023-07-11T01:53:47Z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436262A3976E48A3AD6A5F1783B4D8A3</vt:lpwstr>
  </property>
  <property fmtid="{D5CDD505-2E9C-101B-9397-08002B2CF9AE}" pid="3" name="KSOProductBuildVer">
    <vt:lpwstr>2052-11.1.0.14309</vt:lpwstr>
  </property>
</Properties>
</file>