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74" r:id="rId4"/>
    <p:sldId id="287" r:id="rId5"/>
    <p:sldId id="277" r:id="rId6"/>
    <p:sldId id="276" r:id="rId7"/>
    <p:sldId id="278" r:id="rId8"/>
    <p:sldId id="281" r:id="rId9"/>
    <p:sldId id="280" r:id="rId10"/>
    <p:sldId id="284" r:id="rId11"/>
    <p:sldId id="289" r:id="rId12"/>
    <p:sldId id="283" r:id="rId13"/>
    <p:sldId id="285" r:id="rId14"/>
    <p:sldId id="282" r:id="rId15"/>
    <p:sldId id="288" r:id="rId16"/>
    <p:sldId id="273" r:id="rId17"/>
    <p:sldId id="270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8BC63E"/>
    <a:srgbClr val="84F8AB"/>
    <a:srgbClr val="FF56FF"/>
    <a:srgbClr val="B33C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523C41-6772-4A89-AD55-69D0216A8891}" v="53" dt="2023-03-29T06:32:03.6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30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DD1B0294-7919-E5C4-DED3-5B6039BF1C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F21DDD-C692-A753-6284-F6FC311194E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BF312-E448-48AE-B474-C8239CEB7928}" type="datetimeFigureOut">
              <a:rPr lang="zh-CN" altLang="en-US" smtClean="0"/>
              <a:t>2023/7/12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DB9B41C-437C-3E58-BD4B-33023D1840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E78F8D-65B6-1DEE-EBF9-ABAF959F57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6683F0-8DBF-479A-91D3-C946804153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85049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57BD2D-ED56-4FBA-A89F-E2406D623288}" type="datetimeFigureOut">
              <a:rPr lang="zh-CN" altLang="en-US" smtClean="0"/>
              <a:t>2023/7/12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5B0AE0-3E7F-42DB-90CF-AA0D0427A6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32030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F6E99F-D92B-B97B-0D50-35AA395039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C9D4EAF-22B7-D36C-908F-3AC609EF02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A6DFC7-5C28-F5A0-731C-32B8F548F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054F4-51D9-468C-B298-90FD6780D0DA}" type="datetime1">
              <a:rPr lang="zh-CN" altLang="en-US" smtClean="0"/>
              <a:t>2023/7/12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9B93435-44E2-7038-A477-00222CBB4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5DB889-5FBA-3AC9-5053-4FB34E6A6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A7F7C-D344-40D1-B5F6-4214A2B64B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868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1F64C1-C0B3-9941-43C9-5C3FAA0B9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FBA8C1-3DEC-4EC8-92FC-D069EBE2FE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6F92A4-FD01-B9DF-7AB2-38E4E4697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C9BE2-1AB7-4222-B465-DD522F77872F}" type="datetime1">
              <a:rPr lang="zh-CN" altLang="en-US" smtClean="0"/>
              <a:t>2023/7/12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F6E6A7-DCBF-037F-2C6C-2D3AA160E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40A541-AAB4-1455-DBC2-A41D6DEF3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A7F7C-D344-40D1-B5F6-4214A2B64B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792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99CBE2-55E7-3A32-DB33-6F99B70CCF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B4E0855-D30C-51DC-D221-858F0EC8F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9B59D8-D8AC-822E-C2F2-91C28CE2F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8EA52-97AD-4134-9A91-98211B2DEBF8}" type="datetime1">
              <a:rPr lang="zh-CN" altLang="en-US" smtClean="0"/>
              <a:t>2023/7/12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E233366-E260-9C1A-20F1-C92F9AFCD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1D58A3C-3434-BACC-CFBC-CDC4A1562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A7F7C-D344-40D1-B5F6-4214A2B64B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108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255FC5-2D42-2D90-E503-49090E4C1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929A68-9284-3CE9-B1ED-485E949D3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83E642-D00E-99E9-E7E8-97CA11B6D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51CCA-9F84-4F92-8A25-5DB6C92F931C}" type="datetime1">
              <a:rPr lang="zh-CN" altLang="en-US" smtClean="0"/>
              <a:t>2023/7/12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95FDD8-49E0-CF86-F176-D5EB862C7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27FE6B-B0FB-18CF-556D-BB1A0CB3E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A7F7C-D344-40D1-B5F6-4214A2B64B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2507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7E2AA9-0E30-4CC1-3545-CA6C8424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FC9683A-D72F-7F8F-CE02-13396ACA62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E8835-C936-3CE1-B010-069A13ABD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FC4A3-5AC8-41E7-B8EF-693F1EF0C0D5}" type="datetime1">
              <a:rPr lang="zh-CN" altLang="en-US" smtClean="0"/>
              <a:t>2023/7/12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51CC17-FA60-E07D-B64C-FBDB4BFBC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7B312D-F187-2862-0052-E8F7DFF50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A7F7C-D344-40D1-B5F6-4214A2B64B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766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AF3006-7FCB-6157-D60D-36E3269B8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659B61-6C07-0F37-7060-8CADE08F71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C289951-6624-579C-C8F5-987EE9653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B4FFF1-3F17-B481-3E61-076484B7C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B21E-AEC5-4A45-BD4D-718CFE32240B}" type="datetime1">
              <a:rPr lang="zh-CN" altLang="en-US" smtClean="0"/>
              <a:t>2023/7/12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0FA5864-B904-DE4E-2365-DAB174A9A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98EB48-C40F-7052-D7A5-E73ED2087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A7F7C-D344-40D1-B5F6-4214A2B64B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6740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BE6756-2EED-BBA3-3EF1-B9EFC053D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856AEF-6F58-25E1-20FC-4090B99A3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585B4CB-C404-7854-8C5B-CCD44FFB57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6558FC7-6AF0-DDE2-058E-F73F4CB916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B117323-1A8B-BF28-BBDE-D978198F89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FE07E13-1DDE-1ED6-D12F-865A38631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6679B-7418-4DCB-AD9C-81012E69E515}" type="datetime1">
              <a:rPr lang="zh-CN" altLang="en-US" smtClean="0"/>
              <a:t>2023/7/12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BB78758-3372-2472-CE7A-3D7E0EAF5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F23A28-95F4-49AE-2170-42D54E548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A7F7C-D344-40D1-B5F6-4214A2B64B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696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81B7C9-C5AB-E056-07A5-EF3188D00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DB0D3B1-0C74-3D92-2B25-103DE8331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B0811-ADA9-4F4F-8088-7E7265AA86F8}" type="datetime1">
              <a:rPr lang="zh-CN" altLang="en-US" smtClean="0"/>
              <a:t>2023/7/12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A0BF30B-12A2-D97B-A50D-56F217383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6AD4712-A48F-53EA-945E-2CA82AE9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A7F7C-D344-40D1-B5F6-4214A2B64B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869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3511948-2894-2008-9F22-2CCB0D9C9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44026-629C-40B6-A6FD-783D2BB39ABE}" type="datetime1">
              <a:rPr lang="zh-CN" altLang="en-US" smtClean="0"/>
              <a:t>2023/7/12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CDE90AA-3C93-459D-5997-E2F5BFCCA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BBAAD58-120B-A087-290D-7D45067F8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A7F7C-D344-40D1-B5F6-4214A2B64B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277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C199B8-D263-4D0E-CC15-55AB4BCF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7A02A5-0993-1FFA-2B3A-CAC66555C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F847C23-26C3-3C73-BFDC-D4229889D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1CF0861-2FA2-566F-E436-034921CA4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94FD-A4B1-40C9-97C6-6907D893E02F}" type="datetime1">
              <a:rPr lang="zh-CN" altLang="en-US" smtClean="0"/>
              <a:t>2023/7/12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EB41B58-B413-6FBE-4268-BA5B90E52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3F3F13-3480-3422-1E35-6075ACA51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A7F7C-D344-40D1-B5F6-4214A2B64B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455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16D5AE-835C-E883-9A91-5938AC99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D58092F-BC4E-09DB-64FB-B11F67E93D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EE4E1E6-DBCC-24EF-3EE2-F81001BC65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6496EB-5E08-1017-12E3-75DABA25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F8DF8-C914-444E-9E95-740E06A73471}" type="datetime1">
              <a:rPr lang="zh-CN" altLang="en-US" smtClean="0"/>
              <a:t>2023/7/12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B44C579-4EB4-3928-0C4C-CD09B574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3EAD86F-3099-AA0B-B92F-151A26DB6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A7F7C-D344-40D1-B5F6-4214A2B64B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27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95B1D87-0570-80D0-AC2E-C87749229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4BEA7D-03E5-0189-324B-D691394E15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9A2577-8C90-0978-C283-4E403A78FA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B2879-D89C-4AD1-992A-4EBB93FADF5E}" type="datetime1">
              <a:rPr lang="zh-CN" altLang="en-US" smtClean="0"/>
              <a:t>2023/7/12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D90A19-1B59-55AF-1661-8B1C4277BF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0A0AAD-D8F8-B6F8-74F5-AC8F54D56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A7F7C-D344-40D1-B5F6-4214A2B64B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3268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lihuang@ihep.ac.cn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jp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E2D469-5843-D378-9315-53420381DF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" y="1063837"/>
            <a:ext cx="12192001" cy="81609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altLang="zh-CN" sz="4400" b="1" dirty="0"/>
              <a:t>JUNO</a:t>
            </a:r>
            <a:r>
              <a:rPr lang="zh-CN" altLang="en-US" sz="4400" b="1" dirty="0"/>
              <a:t>探测器监控系统框架改进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5BA9073-46CB-6347-6F2E-ED60A2830A4C}"/>
              </a:ext>
            </a:extLst>
          </p:cNvPr>
          <p:cNvSpPr txBox="1"/>
          <p:nvPr/>
        </p:nvSpPr>
        <p:spPr>
          <a:xfrm>
            <a:off x="2307767" y="5059482"/>
            <a:ext cx="757645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/>
              <a:t>黎晃 </a:t>
            </a:r>
            <a:r>
              <a:rPr lang="en-US" altLang="zh-CN" sz="1400" dirty="0">
                <a:hlinkClick r:id="rId2"/>
              </a:rPr>
              <a:t>lihuang@ihep.ac.cn</a:t>
            </a:r>
            <a:endParaRPr lang="en-US" altLang="zh-CN" sz="1400" dirty="0"/>
          </a:p>
          <a:p>
            <a:pPr algn="ctr"/>
            <a:endParaRPr lang="en-US" altLang="zh-CN" sz="1400" b="1" dirty="0"/>
          </a:p>
          <a:p>
            <a:pPr algn="ctr"/>
            <a:r>
              <a:rPr lang="zh-CN" altLang="en-US" sz="1400" b="1" dirty="0"/>
              <a:t>叶梅、谢小川、刘生辉、黎晃、黄生恒 等</a:t>
            </a:r>
            <a:endParaRPr lang="en-US" altLang="zh-CN" sz="1400" b="1" dirty="0"/>
          </a:p>
          <a:p>
            <a:pPr algn="ctr"/>
            <a:endParaRPr lang="en-US" altLang="zh-CN" dirty="0"/>
          </a:p>
          <a:p>
            <a:pPr algn="ctr"/>
            <a:r>
              <a:rPr lang="en-US" altLang="zh-CN" sz="1400" b="1" dirty="0">
                <a:solidFill>
                  <a:schemeClr val="bg2">
                    <a:lumMod val="25000"/>
                  </a:schemeClr>
                </a:solidFill>
              </a:rPr>
              <a:t>2023-7-12</a:t>
            </a:r>
          </a:p>
          <a:p>
            <a:pPr algn="ctr"/>
            <a:endParaRPr lang="en-US" altLang="zh-CN" sz="1400" b="1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zh-CN" altLang="en-US" sz="1400" b="1" dirty="0">
                <a:solidFill>
                  <a:schemeClr val="bg2">
                    <a:lumMod val="25000"/>
                  </a:schemeClr>
                </a:solidFill>
              </a:rPr>
              <a:t>中国科学院高能物理研究所</a:t>
            </a:r>
            <a:r>
              <a:rPr lang="en-US" altLang="zh-CN" sz="1400" b="1" dirty="0">
                <a:solidFill>
                  <a:schemeClr val="bg2">
                    <a:lumMod val="25000"/>
                  </a:schemeClr>
                </a:solidFill>
              </a:rPr>
              <a:t>·</a:t>
            </a:r>
            <a:r>
              <a:rPr lang="zh-CN" altLang="en-US" sz="1400" b="1" dirty="0">
                <a:solidFill>
                  <a:schemeClr val="bg2">
                    <a:lumMod val="25000"/>
                  </a:schemeClr>
                </a:solidFill>
              </a:rPr>
              <a:t>实验物理中心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1F5398A2-37D4-0424-A2AD-255908CC1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A7F7C-D344-40D1-B5F6-4214A2B64BA7}" type="slidenum">
              <a:rPr lang="zh-CN" altLang="en-US" smtClean="0"/>
              <a:t>1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81C0D0F-DFFB-8D24-A776-10725B212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594" y="131248"/>
            <a:ext cx="786142" cy="73102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0F6E820-2A11-96A8-F67F-E18E8575F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190" y="2140033"/>
            <a:ext cx="4281615" cy="2854410"/>
          </a:xfrm>
          <a:prstGeom prst="ellipse">
            <a:avLst/>
          </a:prstGeom>
          <a:ln w="190500" cap="rnd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3E7EC0B-5E4D-E61A-D7E5-3EC8BD6E0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32" y="29994"/>
            <a:ext cx="3690294" cy="83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3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6A7EA0A8-85A8-2EE7-41DB-7029E185C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8" y="1387115"/>
            <a:ext cx="4450171" cy="265329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00AE4DB1-30E2-E79F-0253-9E8D5932E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02" y="110352"/>
            <a:ext cx="11868809" cy="693690"/>
          </a:xfrm>
        </p:spPr>
        <p:txBody>
          <a:bodyPr>
            <a:normAutofit/>
          </a:bodyPr>
          <a:lstStyle/>
          <a:p>
            <a:r>
              <a:rPr lang="zh-CN" altLang="en-US" sz="4000" b="1" dirty="0"/>
              <a:t>两种通信方式的对比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5CE2FD-7541-B95F-6E1B-CA6BF11C5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5076" y="1046893"/>
            <a:ext cx="2136293" cy="4192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2000" b="1" dirty="0"/>
              <a:t>Control Hub</a:t>
            </a:r>
            <a:endParaRPr lang="en-US" altLang="zh-CN" sz="1600" b="1" dirty="0">
              <a:highlight>
                <a:srgbClr val="FFFF00"/>
              </a:highlight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2CEB3ADE-3C38-2B2F-E392-A8D3262A73D9}"/>
              </a:ext>
            </a:extLst>
          </p:cNvPr>
          <p:cNvCxnSpPr/>
          <p:nvPr/>
        </p:nvCxnSpPr>
        <p:spPr>
          <a:xfrm>
            <a:off x="105102" y="950784"/>
            <a:ext cx="12191999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矩形 101">
            <a:extLst>
              <a:ext uri="{FF2B5EF4-FFF2-40B4-BE49-F238E27FC236}">
                <a16:creationId xmlns:a16="http://schemas.microsoft.com/office/drawing/2014/main" id="{FF4239A6-0D8C-1ABA-02BD-8B59198E8BC0}"/>
              </a:ext>
            </a:extLst>
          </p:cNvPr>
          <p:cNvSpPr/>
          <p:nvPr/>
        </p:nvSpPr>
        <p:spPr>
          <a:xfrm>
            <a:off x="10502462" y="695107"/>
            <a:ext cx="620111" cy="485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256BABD3-9299-81A7-0D56-74E6F8AF9486}"/>
              </a:ext>
            </a:extLst>
          </p:cNvPr>
          <p:cNvSpPr/>
          <p:nvPr/>
        </p:nvSpPr>
        <p:spPr>
          <a:xfrm>
            <a:off x="418705" y="1377466"/>
            <a:ext cx="1518745" cy="231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矩形 118">
            <a:extLst>
              <a:ext uri="{FF2B5EF4-FFF2-40B4-BE49-F238E27FC236}">
                <a16:creationId xmlns:a16="http://schemas.microsoft.com/office/drawing/2014/main" id="{A7F9E3DA-368E-6E7B-546D-B33CE26F2176}"/>
              </a:ext>
            </a:extLst>
          </p:cNvPr>
          <p:cNvSpPr/>
          <p:nvPr/>
        </p:nvSpPr>
        <p:spPr>
          <a:xfrm>
            <a:off x="418705" y="2360185"/>
            <a:ext cx="2275490" cy="231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6">
            <a:extLst>
              <a:ext uri="{FF2B5EF4-FFF2-40B4-BE49-F238E27FC236}">
                <a16:creationId xmlns:a16="http://schemas.microsoft.com/office/drawing/2014/main" id="{45276419-1296-31DF-EB90-200FEB370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0711" y="6355255"/>
            <a:ext cx="2743200" cy="365125"/>
          </a:xfrm>
        </p:spPr>
        <p:txBody>
          <a:bodyPr/>
          <a:lstStyle/>
          <a:p>
            <a:fld id="{1FCA7F7C-D344-40D1-B5F6-4214A2B64BA7}" type="slidenum">
              <a:rPr lang="zh-CN" altLang="en-US" smtClean="0"/>
              <a:t>10</a:t>
            </a:fld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F6A74A3-EA7A-D469-9F60-2AB7773B44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1" t="4946" r="13767" b="89374"/>
          <a:stretch/>
        </p:blipFill>
        <p:spPr>
          <a:xfrm>
            <a:off x="336311" y="4476739"/>
            <a:ext cx="4487405" cy="1691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3104BE-6B38-E350-2142-553DE3E09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665" y="1434069"/>
            <a:ext cx="4450171" cy="2653294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0563D48B-0DC6-4D17-8E8C-02CF9E696DF9}"/>
              </a:ext>
            </a:extLst>
          </p:cNvPr>
          <p:cNvSpPr/>
          <p:nvPr/>
        </p:nvSpPr>
        <p:spPr>
          <a:xfrm>
            <a:off x="7090787" y="1965283"/>
            <a:ext cx="4168486" cy="1457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C57C33F-EBA8-3AF3-9D57-3BFAB6277C43}"/>
              </a:ext>
            </a:extLst>
          </p:cNvPr>
          <p:cNvSpPr/>
          <p:nvPr/>
        </p:nvSpPr>
        <p:spPr>
          <a:xfrm>
            <a:off x="7897957" y="3793217"/>
            <a:ext cx="4168486" cy="829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6CC7F49-2EE2-67DB-0141-C3AAF344A453}"/>
              </a:ext>
            </a:extLst>
          </p:cNvPr>
          <p:cNvSpPr/>
          <p:nvPr/>
        </p:nvSpPr>
        <p:spPr>
          <a:xfrm>
            <a:off x="7861496" y="3422356"/>
            <a:ext cx="760965" cy="417230"/>
          </a:xfrm>
          <a:prstGeom prst="rect">
            <a:avLst/>
          </a:prstGeom>
          <a:solidFill>
            <a:srgbClr val="8BC63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Device 1</a:t>
            </a:r>
            <a:endParaRPr lang="zh-CN" altLang="en-US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B6522E2-1F3C-D28E-ED3D-6756FD0418BC}"/>
              </a:ext>
            </a:extLst>
          </p:cNvPr>
          <p:cNvSpPr/>
          <p:nvPr/>
        </p:nvSpPr>
        <p:spPr>
          <a:xfrm>
            <a:off x="8681863" y="3415536"/>
            <a:ext cx="760965" cy="417230"/>
          </a:xfrm>
          <a:prstGeom prst="rect">
            <a:avLst/>
          </a:prstGeom>
          <a:solidFill>
            <a:srgbClr val="8BC63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Device 2</a:t>
            </a:r>
            <a:endParaRPr lang="zh-CN" altLang="en-US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07F2921A-DEAD-4768-7B01-B53B89FFAEB9}"/>
              </a:ext>
            </a:extLst>
          </p:cNvPr>
          <p:cNvSpPr/>
          <p:nvPr/>
        </p:nvSpPr>
        <p:spPr>
          <a:xfrm>
            <a:off x="9502230" y="3408673"/>
            <a:ext cx="760965" cy="417230"/>
          </a:xfrm>
          <a:prstGeom prst="rect">
            <a:avLst/>
          </a:prstGeom>
          <a:solidFill>
            <a:srgbClr val="8BC63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Device 3</a:t>
            </a:r>
            <a:endParaRPr lang="zh-CN" altLang="en-US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694A46C-3A37-00D3-B1AB-A8BED4F2639E}"/>
              </a:ext>
            </a:extLst>
          </p:cNvPr>
          <p:cNvSpPr/>
          <p:nvPr/>
        </p:nvSpPr>
        <p:spPr>
          <a:xfrm>
            <a:off x="10396387" y="3415536"/>
            <a:ext cx="818332" cy="417230"/>
          </a:xfrm>
          <a:prstGeom prst="rect">
            <a:avLst/>
          </a:prstGeom>
          <a:solidFill>
            <a:srgbClr val="8BC63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Device N</a:t>
            </a:r>
            <a:endParaRPr lang="zh-CN" altLang="en-US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89D2F657-6D80-840F-B1E6-503180496AC0}"/>
              </a:ext>
            </a:extLst>
          </p:cNvPr>
          <p:cNvCxnSpPr>
            <a:endCxn id="19" idx="0"/>
          </p:cNvCxnSpPr>
          <p:nvPr/>
        </p:nvCxnSpPr>
        <p:spPr>
          <a:xfrm>
            <a:off x="8241978" y="1965284"/>
            <a:ext cx="1" cy="145707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49C6DF3B-A6B5-1313-5B88-DB6AE01D867C}"/>
              </a:ext>
            </a:extLst>
          </p:cNvPr>
          <p:cNvCxnSpPr/>
          <p:nvPr/>
        </p:nvCxnSpPr>
        <p:spPr>
          <a:xfrm>
            <a:off x="9042184" y="1939185"/>
            <a:ext cx="1" cy="145707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60251DAC-C192-F72E-2235-D5ECD51B55B9}"/>
              </a:ext>
            </a:extLst>
          </p:cNvPr>
          <p:cNvCxnSpPr/>
          <p:nvPr/>
        </p:nvCxnSpPr>
        <p:spPr>
          <a:xfrm>
            <a:off x="9842390" y="1939185"/>
            <a:ext cx="1" cy="145707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5DF3C3B7-E137-0022-BE92-A214A88F955D}"/>
              </a:ext>
            </a:extLst>
          </p:cNvPr>
          <p:cNvCxnSpPr/>
          <p:nvPr/>
        </p:nvCxnSpPr>
        <p:spPr>
          <a:xfrm>
            <a:off x="10734089" y="1951601"/>
            <a:ext cx="1" cy="145707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5FE2E5D1-2E8E-6BEE-D459-D832A92101B2}"/>
              </a:ext>
            </a:extLst>
          </p:cNvPr>
          <p:cNvSpPr txBox="1"/>
          <p:nvPr/>
        </p:nvSpPr>
        <p:spPr>
          <a:xfrm>
            <a:off x="6990426" y="2628781"/>
            <a:ext cx="1251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</a:rPr>
              <a:t>UDP packets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内容占位符 2">
            <a:extLst>
              <a:ext uri="{FF2B5EF4-FFF2-40B4-BE49-F238E27FC236}">
                <a16:creationId xmlns:a16="http://schemas.microsoft.com/office/drawing/2014/main" id="{0D06B291-1EF1-3561-9F5B-DCB1626EF088}"/>
              </a:ext>
            </a:extLst>
          </p:cNvPr>
          <p:cNvSpPr txBox="1">
            <a:spLocks/>
          </p:cNvSpPr>
          <p:nvPr/>
        </p:nvSpPr>
        <p:spPr>
          <a:xfrm>
            <a:off x="8106883" y="1044745"/>
            <a:ext cx="2136293" cy="41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2000" b="1" dirty="0" err="1"/>
              <a:t>IPBus</a:t>
            </a:r>
            <a:r>
              <a:rPr lang="en-US" altLang="zh-CN" sz="2000" b="1" dirty="0"/>
              <a:t> UDP</a:t>
            </a:r>
            <a:endParaRPr lang="en-US" altLang="zh-CN" sz="1600" b="1" dirty="0">
              <a:highlight>
                <a:srgbClr val="FFFF00"/>
              </a:highlight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57C2BFD7-95DD-9071-F5B2-D9659F8F22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/>
          <a:stretch/>
        </p:blipFill>
        <p:spPr>
          <a:xfrm>
            <a:off x="6801928" y="4196764"/>
            <a:ext cx="4932895" cy="21160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15A9D1A7-C0B6-FC6E-55D9-1A88ABF01369}"/>
              </a:ext>
            </a:extLst>
          </p:cNvPr>
          <p:cNvCxnSpPr>
            <a:cxnSpLocks/>
          </p:cNvCxnSpPr>
          <p:nvPr/>
        </p:nvCxnSpPr>
        <p:spPr>
          <a:xfrm flipH="1">
            <a:off x="8285759" y="1965281"/>
            <a:ext cx="756424" cy="142788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椭圆 34">
            <a:extLst>
              <a:ext uri="{FF2B5EF4-FFF2-40B4-BE49-F238E27FC236}">
                <a16:creationId xmlns:a16="http://schemas.microsoft.com/office/drawing/2014/main" id="{86696806-32DE-CF20-5D14-AA471F400D14}"/>
              </a:ext>
            </a:extLst>
          </p:cNvPr>
          <p:cNvSpPr/>
          <p:nvPr/>
        </p:nvSpPr>
        <p:spPr>
          <a:xfrm>
            <a:off x="8399904" y="2428866"/>
            <a:ext cx="445114" cy="39131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</a:rPr>
              <a:t>X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68813D35-819B-E5F4-D158-2B045BEE79BA}"/>
              </a:ext>
            </a:extLst>
          </p:cNvPr>
          <p:cNvSpPr/>
          <p:nvPr/>
        </p:nvSpPr>
        <p:spPr>
          <a:xfrm>
            <a:off x="5083568" y="4831205"/>
            <a:ext cx="1287966" cy="579859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CPU</a:t>
            </a:r>
            <a:r>
              <a:rPr lang="zh-CN" altLang="en-US" dirty="0"/>
              <a:t>开销</a:t>
            </a: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E7A1516A-6834-352B-842A-F9A9823C52C8}"/>
              </a:ext>
            </a:extLst>
          </p:cNvPr>
          <p:cNvSpPr/>
          <p:nvPr/>
        </p:nvSpPr>
        <p:spPr>
          <a:xfrm>
            <a:off x="5078504" y="2202810"/>
            <a:ext cx="1287966" cy="579859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通信方式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4D32BE1-378B-2905-C3D8-48851AC414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529" y="118505"/>
            <a:ext cx="3690294" cy="832279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17F5035B-A5F0-836D-5F05-400676824F98}"/>
              </a:ext>
            </a:extLst>
          </p:cNvPr>
          <p:cNvSpPr txBox="1"/>
          <p:nvPr/>
        </p:nvSpPr>
        <p:spPr>
          <a:xfrm>
            <a:off x="247356" y="4598042"/>
            <a:ext cx="670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/>
              <a:t>90%</a:t>
            </a:r>
            <a:endParaRPr lang="zh-CN" altLang="en-US" sz="1600" b="1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ED4CDCB-B974-12DA-1893-D0EFBB5ED4C0}"/>
              </a:ext>
            </a:extLst>
          </p:cNvPr>
          <p:cNvSpPr txBox="1"/>
          <p:nvPr/>
        </p:nvSpPr>
        <p:spPr>
          <a:xfrm>
            <a:off x="247356" y="5737939"/>
            <a:ext cx="670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/>
              <a:t>89%</a:t>
            </a:r>
            <a:endParaRPr lang="zh-CN" altLang="en-US" sz="1600" b="1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1665B1E-C0EF-8586-B57B-A634E433D413}"/>
              </a:ext>
            </a:extLst>
          </p:cNvPr>
          <p:cNvSpPr txBox="1"/>
          <p:nvPr/>
        </p:nvSpPr>
        <p:spPr>
          <a:xfrm>
            <a:off x="6801928" y="4710220"/>
            <a:ext cx="670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/>
              <a:t>23%</a:t>
            </a:r>
            <a:endParaRPr lang="zh-CN" altLang="en-US" sz="1600" b="1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7BC3991-E560-13F2-C4AB-4875409F21AD}"/>
              </a:ext>
            </a:extLst>
          </p:cNvPr>
          <p:cNvSpPr txBox="1"/>
          <p:nvPr/>
        </p:nvSpPr>
        <p:spPr>
          <a:xfrm>
            <a:off x="6822111" y="5511531"/>
            <a:ext cx="670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/>
              <a:t>9%</a:t>
            </a:r>
            <a:endParaRPr lang="zh-CN" altLang="en-US" sz="1600" b="1" dirty="0"/>
          </a:p>
        </p:txBody>
      </p: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D306B95B-2101-5A72-FB9E-C64C17187751}"/>
              </a:ext>
            </a:extLst>
          </p:cNvPr>
          <p:cNvCxnSpPr/>
          <p:nvPr/>
        </p:nvCxnSpPr>
        <p:spPr>
          <a:xfrm flipH="1" flipV="1">
            <a:off x="7254240" y="4936596"/>
            <a:ext cx="790289" cy="1845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FFD828E1-1724-9C25-1F85-8FB40B2CD433}"/>
              </a:ext>
            </a:extLst>
          </p:cNvPr>
          <p:cNvCxnSpPr>
            <a:cxnSpLocks/>
          </p:cNvCxnSpPr>
          <p:nvPr/>
        </p:nvCxnSpPr>
        <p:spPr>
          <a:xfrm flipH="1">
            <a:off x="7157418" y="5680808"/>
            <a:ext cx="94946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30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平行四边形 69">
            <a:extLst>
              <a:ext uri="{FF2B5EF4-FFF2-40B4-BE49-F238E27FC236}">
                <a16:creationId xmlns:a16="http://schemas.microsoft.com/office/drawing/2014/main" id="{F425F619-475F-1F99-BDCD-086F840D3821}"/>
              </a:ext>
            </a:extLst>
          </p:cNvPr>
          <p:cNvSpPr/>
          <p:nvPr/>
        </p:nvSpPr>
        <p:spPr>
          <a:xfrm>
            <a:off x="7779524" y="2280030"/>
            <a:ext cx="1778019" cy="743323"/>
          </a:xfrm>
          <a:prstGeom prst="parallelogram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是否超过</a:t>
            </a:r>
            <a:endParaRPr lang="en-US" altLang="zh-CN" dirty="0"/>
          </a:p>
          <a:p>
            <a:pPr algn="ctr"/>
            <a:r>
              <a:rPr lang="zh-CN" altLang="en-US" dirty="0"/>
              <a:t>数据有效期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0AE4DB1-30E2-E79F-0253-9E8D5932E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02" y="110352"/>
            <a:ext cx="11868809" cy="693690"/>
          </a:xfrm>
        </p:spPr>
        <p:txBody>
          <a:bodyPr>
            <a:normAutofit/>
          </a:bodyPr>
          <a:lstStyle/>
          <a:p>
            <a:r>
              <a:rPr lang="zh-CN" altLang="en-US" sz="4000" b="1" dirty="0"/>
              <a:t>使用</a:t>
            </a:r>
            <a:r>
              <a:rPr lang="en-US" altLang="zh-CN" sz="4000" b="1" dirty="0" err="1"/>
              <a:t>IPBus</a:t>
            </a:r>
            <a:r>
              <a:rPr lang="en-US" altLang="zh-CN" sz="4000" b="1" dirty="0"/>
              <a:t> UDP</a:t>
            </a:r>
            <a:r>
              <a:rPr lang="zh-CN" altLang="en-US" sz="4000" b="1" dirty="0"/>
              <a:t>的改进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2CEB3ADE-3C38-2B2F-E392-A8D3262A73D9}"/>
              </a:ext>
            </a:extLst>
          </p:cNvPr>
          <p:cNvCxnSpPr/>
          <p:nvPr/>
        </p:nvCxnSpPr>
        <p:spPr>
          <a:xfrm>
            <a:off x="105102" y="950784"/>
            <a:ext cx="12191999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矩形 101">
            <a:extLst>
              <a:ext uri="{FF2B5EF4-FFF2-40B4-BE49-F238E27FC236}">
                <a16:creationId xmlns:a16="http://schemas.microsoft.com/office/drawing/2014/main" id="{FF4239A6-0D8C-1ABA-02BD-8B59198E8BC0}"/>
              </a:ext>
            </a:extLst>
          </p:cNvPr>
          <p:cNvSpPr/>
          <p:nvPr/>
        </p:nvSpPr>
        <p:spPr>
          <a:xfrm>
            <a:off x="10502462" y="695107"/>
            <a:ext cx="620111" cy="485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6">
            <a:extLst>
              <a:ext uri="{FF2B5EF4-FFF2-40B4-BE49-F238E27FC236}">
                <a16:creationId xmlns:a16="http://schemas.microsoft.com/office/drawing/2014/main" id="{45276419-1296-31DF-EB90-200FEB370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0711" y="6355255"/>
            <a:ext cx="2743200" cy="365125"/>
          </a:xfrm>
        </p:spPr>
        <p:txBody>
          <a:bodyPr/>
          <a:lstStyle/>
          <a:p>
            <a:fld id="{1FCA7F7C-D344-40D1-B5F6-4214A2B64BA7}" type="slidenum">
              <a:rPr lang="zh-CN" altLang="en-US" smtClean="0"/>
              <a:t>11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4D32BE1-378B-2905-C3D8-48851AC41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529" y="118505"/>
            <a:ext cx="3690294" cy="83227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CAB8586-6C40-0233-6DA4-AA0A30B30F63}"/>
              </a:ext>
            </a:extLst>
          </p:cNvPr>
          <p:cNvSpPr txBox="1"/>
          <p:nvPr/>
        </p:nvSpPr>
        <p:spPr>
          <a:xfrm>
            <a:off x="279400" y="1180990"/>
            <a:ext cx="52197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b="1" dirty="0"/>
              <a:t>单点访问</a:t>
            </a:r>
            <a:endParaRPr lang="en-US" altLang="zh-CN" dirty="0"/>
          </a:p>
          <a:p>
            <a:r>
              <a:rPr lang="zh-CN" altLang="en-US" dirty="0"/>
              <a:t>在不依赖</a:t>
            </a:r>
            <a:r>
              <a:rPr lang="en-US" altLang="zh-CN" dirty="0"/>
              <a:t>Control Hub</a:t>
            </a:r>
            <a:r>
              <a:rPr lang="zh-CN" altLang="en-US" dirty="0"/>
              <a:t>的条件下，使用多个</a:t>
            </a:r>
            <a:r>
              <a:rPr lang="en-US" altLang="zh-CN" dirty="0"/>
              <a:t>IOC</a:t>
            </a:r>
            <a:r>
              <a:rPr lang="zh-CN" altLang="en-US" dirty="0"/>
              <a:t>分别控制不同的设备来达到</a:t>
            </a:r>
            <a:r>
              <a:rPr lang="en-US" altLang="zh-CN" dirty="0"/>
              <a:t>Control Hub</a:t>
            </a:r>
            <a:r>
              <a:rPr lang="zh-CN" altLang="en-US" dirty="0"/>
              <a:t>单点访问的效果</a:t>
            </a:r>
            <a:endParaRPr lang="en-US" altLang="zh-CN" dirty="0"/>
          </a:p>
          <a:p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/>
              <a:t>可靠性</a:t>
            </a:r>
            <a:endParaRPr lang="en-US" altLang="zh-CN" sz="2000" b="1" dirty="0"/>
          </a:p>
          <a:p>
            <a:r>
              <a:rPr lang="zh-CN" altLang="en-US" dirty="0"/>
              <a:t>为保证使用</a:t>
            </a:r>
            <a:r>
              <a:rPr lang="en-US" altLang="zh-CN" dirty="0" err="1"/>
              <a:t>IPBus</a:t>
            </a:r>
            <a:r>
              <a:rPr lang="en-US" altLang="zh-CN" dirty="0"/>
              <a:t> UDP</a:t>
            </a:r>
            <a:r>
              <a:rPr lang="zh-CN" altLang="en-US" dirty="0"/>
              <a:t>控制设备时的可靠性，使用递归保证每次操作正确并限定递归深度（在有效的数据时间范围类进行递归）</a:t>
            </a:r>
            <a:endParaRPr lang="en-US" altLang="zh-CN" dirty="0"/>
          </a:p>
          <a:p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提升服务器资源利用率</a:t>
            </a:r>
            <a:endParaRPr lang="en-US" altLang="zh-CN" b="1" dirty="0"/>
          </a:p>
          <a:p>
            <a:r>
              <a:rPr lang="zh-CN" altLang="en-US" dirty="0"/>
              <a:t>多个</a:t>
            </a:r>
            <a:r>
              <a:rPr lang="en-US" altLang="zh-CN" dirty="0"/>
              <a:t>IOC</a:t>
            </a:r>
            <a:r>
              <a:rPr lang="zh-CN" altLang="en-US" dirty="0"/>
              <a:t>的启动方式，充分利用服务器资源；</a:t>
            </a:r>
            <a:endParaRPr lang="en-US" altLang="zh-CN" dirty="0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295145B9-C76D-700A-F03D-7B5EBE4E1CEC}"/>
              </a:ext>
            </a:extLst>
          </p:cNvPr>
          <p:cNvSpPr/>
          <p:nvPr/>
        </p:nvSpPr>
        <p:spPr>
          <a:xfrm>
            <a:off x="9964520" y="1292918"/>
            <a:ext cx="1644650" cy="7873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IOC</a:t>
            </a:r>
            <a:endParaRPr lang="zh-CN" altLang="en-US" dirty="0"/>
          </a:p>
        </p:txBody>
      </p:sp>
      <p:sp>
        <p:nvSpPr>
          <p:cNvPr id="24" name="平行四边形 23">
            <a:extLst>
              <a:ext uri="{FF2B5EF4-FFF2-40B4-BE49-F238E27FC236}">
                <a16:creationId xmlns:a16="http://schemas.microsoft.com/office/drawing/2014/main" id="{63F6652E-9671-2F6C-38AD-A742979E30A8}"/>
              </a:ext>
            </a:extLst>
          </p:cNvPr>
          <p:cNvSpPr/>
          <p:nvPr/>
        </p:nvSpPr>
        <p:spPr>
          <a:xfrm>
            <a:off x="9436100" y="3279177"/>
            <a:ext cx="2476500" cy="971542"/>
          </a:xfrm>
          <a:prstGeom prst="parallelogram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是否读</a:t>
            </a:r>
            <a:r>
              <a:rPr lang="en-US" altLang="zh-CN" dirty="0"/>
              <a:t>/</a:t>
            </a:r>
            <a:r>
              <a:rPr lang="zh-CN" altLang="en-US" dirty="0"/>
              <a:t>写成功</a:t>
            </a: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52422AAA-FDAA-7BA3-070E-388619AF86DF}"/>
              </a:ext>
            </a:extLst>
          </p:cNvPr>
          <p:cNvSpPr/>
          <p:nvPr/>
        </p:nvSpPr>
        <p:spPr>
          <a:xfrm>
            <a:off x="9945688" y="5602676"/>
            <a:ext cx="1457325" cy="64065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完成</a:t>
            </a:r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CB820708-D264-579E-AC89-E8036B61A85D}"/>
              </a:ext>
            </a:extLst>
          </p:cNvPr>
          <p:cNvSpPr/>
          <p:nvPr/>
        </p:nvSpPr>
        <p:spPr>
          <a:xfrm>
            <a:off x="6096000" y="3444622"/>
            <a:ext cx="1457325" cy="640651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失败</a:t>
            </a:r>
          </a:p>
        </p:txBody>
      </p:sp>
      <p:cxnSp>
        <p:nvCxnSpPr>
          <p:cNvPr id="43" name="连接符: 肘形 42">
            <a:extLst>
              <a:ext uri="{FF2B5EF4-FFF2-40B4-BE49-F238E27FC236}">
                <a16:creationId xmlns:a16="http://schemas.microsoft.com/office/drawing/2014/main" id="{847F13D7-F3FD-1F4F-FD23-D7488D4343F0}"/>
              </a:ext>
            </a:extLst>
          </p:cNvPr>
          <p:cNvCxnSpPr>
            <a:stCxn id="24" idx="4"/>
            <a:endCxn id="33" idx="0"/>
          </p:cNvCxnSpPr>
          <p:nvPr/>
        </p:nvCxnSpPr>
        <p:spPr>
          <a:xfrm rot="16200000" flipH="1">
            <a:off x="9998372" y="4926696"/>
            <a:ext cx="1351957" cy="1"/>
          </a:xfrm>
          <a:prstGeom prst="bentConnector3">
            <a:avLst/>
          </a:prstGeom>
          <a:ln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连接符: 肘形 45">
            <a:extLst>
              <a:ext uri="{FF2B5EF4-FFF2-40B4-BE49-F238E27FC236}">
                <a16:creationId xmlns:a16="http://schemas.microsoft.com/office/drawing/2014/main" id="{14D1BFC5-DA53-DE57-6154-921C82D97DFC}"/>
              </a:ext>
            </a:extLst>
          </p:cNvPr>
          <p:cNvCxnSpPr>
            <a:cxnSpLocks/>
            <a:stCxn id="24" idx="5"/>
            <a:endCxn id="41" idx="2"/>
          </p:cNvCxnSpPr>
          <p:nvPr/>
        </p:nvCxnSpPr>
        <p:spPr>
          <a:xfrm rot="10800000" flipV="1">
            <a:off x="6824663" y="3764947"/>
            <a:ext cx="2732880" cy="320325"/>
          </a:xfrm>
          <a:prstGeom prst="bentConnector4">
            <a:avLst>
              <a:gd name="adj1" fmla="val 34447"/>
              <a:gd name="adj2" fmla="val 223014"/>
            </a:avLst>
          </a:prstGeom>
          <a:ln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9" name="文本框 48">
            <a:extLst>
              <a:ext uri="{FF2B5EF4-FFF2-40B4-BE49-F238E27FC236}">
                <a16:creationId xmlns:a16="http://schemas.microsoft.com/office/drawing/2014/main" id="{2599B6D3-9B1A-5FAA-4F77-B091020CC699}"/>
              </a:ext>
            </a:extLst>
          </p:cNvPr>
          <p:cNvSpPr txBox="1"/>
          <p:nvPr/>
        </p:nvSpPr>
        <p:spPr>
          <a:xfrm>
            <a:off x="10734755" y="4730089"/>
            <a:ext cx="461665" cy="3932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/>
              <a:t>是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C365FDB0-2748-2B0E-204D-D8A29CAE1AAD}"/>
              </a:ext>
            </a:extLst>
          </p:cNvPr>
          <p:cNvSpPr txBox="1"/>
          <p:nvPr/>
        </p:nvSpPr>
        <p:spPr>
          <a:xfrm>
            <a:off x="8769046" y="3857505"/>
            <a:ext cx="461665" cy="3932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/>
              <a:t>否</a:t>
            </a:r>
          </a:p>
        </p:txBody>
      </p:sp>
      <p:cxnSp>
        <p:nvCxnSpPr>
          <p:cNvPr id="52" name="直接箭头连接符 51">
            <a:extLst>
              <a:ext uri="{FF2B5EF4-FFF2-40B4-BE49-F238E27FC236}">
                <a16:creationId xmlns:a16="http://schemas.microsoft.com/office/drawing/2014/main" id="{7B069F3F-AFD2-B9A2-4651-EA71141A6BF0}"/>
              </a:ext>
            </a:extLst>
          </p:cNvPr>
          <p:cNvCxnSpPr>
            <a:stCxn id="10" idx="2"/>
            <a:endCxn id="24" idx="1"/>
          </p:cNvCxnSpPr>
          <p:nvPr/>
        </p:nvCxnSpPr>
        <p:spPr>
          <a:xfrm>
            <a:off x="10786845" y="2080312"/>
            <a:ext cx="8948" cy="1198865"/>
          </a:xfrm>
          <a:prstGeom prst="straightConnector1">
            <a:avLst/>
          </a:prstGeom>
          <a:ln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3" name="文本框 52">
            <a:extLst>
              <a:ext uri="{FF2B5EF4-FFF2-40B4-BE49-F238E27FC236}">
                <a16:creationId xmlns:a16="http://schemas.microsoft.com/office/drawing/2014/main" id="{7DACF7AF-E902-636F-FBD9-53901F73ABAC}"/>
              </a:ext>
            </a:extLst>
          </p:cNvPr>
          <p:cNvSpPr txBox="1"/>
          <p:nvPr/>
        </p:nvSpPr>
        <p:spPr>
          <a:xfrm>
            <a:off x="10795793" y="2461546"/>
            <a:ext cx="943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读</a:t>
            </a:r>
            <a:r>
              <a:rPr lang="en-US" altLang="zh-CN" dirty="0"/>
              <a:t>/</a:t>
            </a:r>
            <a:r>
              <a:rPr lang="zh-CN" altLang="en-US" dirty="0"/>
              <a:t>写</a:t>
            </a:r>
            <a:r>
              <a:rPr lang="en-US" altLang="zh-CN" dirty="0"/>
              <a:t> </a:t>
            </a:r>
            <a:r>
              <a:rPr lang="zh-CN" altLang="en-US" dirty="0"/>
              <a:t>并计时</a:t>
            </a:r>
          </a:p>
        </p:txBody>
      </p:sp>
      <p:cxnSp>
        <p:nvCxnSpPr>
          <p:cNvPr id="55" name="连接符: 肘形 54">
            <a:extLst>
              <a:ext uri="{FF2B5EF4-FFF2-40B4-BE49-F238E27FC236}">
                <a16:creationId xmlns:a16="http://schemas.microsoft.com/office/drawing/2014/main" id="{1A168B4E-82E8-6BC2-E7EF-C39598847836}"/>
              </a:ext>
            </a:extLst>
          </p:cNvPr>
          <p:cNvCxnSpPr>
            <a:cxnSpLocks/>
            <a:stCxn id="41" idx="0"/>
            <a:endCxn id="70" idx="5"/>
          </p:cNvCxnSpPr>
          <p:nvPr/>
        </p:nvCxnSpPr>
        <p:spPr>
          <a:xfrm rot="5400000" flipH="1" flipV="1">
            <a:off x="6952086" y="2524269"/>
            <a:ext cx="792930" cy="1047776"/>
          </a:xfrm>
          <a:prstGeom prst="bentConnector2">
            <a:avLst/>
          </a:prstGeom>
          <a:ln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1" name="文本框 80">
            <a:extLst>
              <a:ext uri="{FF2B5EF4-FFF2-40B4-BE49-F238E27FC236}">
                <a16:creationId xmlns:a16="http://schemas.microsoft.com/office/drawing/2014/main" id="{BA56A0DB-1095-8B12-DA0B-A98963763335}"/>
              </a:ext>
            </a:extLst>
          </p:cNvPr>
          <p:cNvSpPr txBox="1"/>
          <p:nvPr/>
        </p:nvSpPr>
        <p:spPr>
          <a:xfrm>
            <a:off x="9566491" y="2378170"/>
            <a:ext cx="461665" cy="3932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/>
              <a:t>否</a:t>
            </a: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2164E66F-E319-6E56-6A84-465E571BFA2D}"/>
              </a:ext>
            </a:extLst>
          </p:cNvPr>
          <p:cNvSpPr txBox="1"/>
          <p:nvPr/>
        </p:nvSpPr>
        <p:spPr>
          <a:xfrm>
            <a:off x="8319870" y="1788678"/>
            <a:ext cx="461665" cy="3932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/>
              <a:t>是</a:t>
            </a:r>
          </a:p>
        </p:txBody>
      </p:sp>
      <p:cxnSp>
        <p:nvCxnSpPr>
          <p:cNvPr id="83" name="连接符: 肘形 82">
            <a:extLst>
              <a:ext uri="{FF2B5EF4-FFF2-40B4-BE49-F238E27FC236}">
                <a16:creationId xmlns:a16="http://schemas.microsoft.com/office/drawing/2014/main" id="{5ECEA3AE-AED8-DE66-CFE0-AD6977D11BFE}"/>
              </a:ext>
            </a:extLst>
          </p:cNvPr>
          <p:cNvCxnSpPr>
            <a:cxnSpLocks/>
            <a:stCxn id="70" idx="1"/>
            <a:endCxn id="10" idx="1"/>
          </p:cNvCxnSpPr>
          <p:nvPr/>
        </p:nvCxnSpPr>
        <p:spPr>
          <a:xfrm rot="5400000" flipH="1" flipV="1">
            <a:off x="9066277" y="1381788"/>
            <a:ext cx="593415" cy="1203071"/>
          </a:xfrm>
          <a:prstGeom prst="bentConnector2">
            <a:avLst/>
          </a:prstGeom>
          <a:ln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6" name="箭头: 右 85">
            <a:extLst>
              <a:ext uri="{FF2B5EF4-FFF2-40B4-BE49-F238E27FC236}">
                <a16:creationId xmlns:a16="http://schemas.microsoft.com/office/drawing/2014/main" id="{9FEA8366-E0E0-511A-859D-E1FEEBB12BB1}"/>
              </a:ext>
            </a:extLst>
          </p:cNvPr>
          <p:cNvSpPr/>
          <p:nvPr/>
        </p:nvSpPr>
        <p:spPr>
          <a:xfrm>
            <a:off x="5454650" y="3162300"/>
            <a:ext cx="692150" cy="135574"/>
          </a:xfrm>
          <a:prstGeom prst="rightArrow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0" name="直接箭头连接符 89">
            <a:extLst>
              <a:ext uri="{FF2B5EF4-FFF2-40B4-BE49-F238E27FC236}">
                <a16:creationId xmlns:a16="http://schemas.microsoft.com/office/drawing/2014/main" id="{1398A245-FC0C-6728-8F41-42F0D9DA3229}"/>
              </a:ext>
            </a:extLst>
          </p:cNvPr>
          <p:cNvCxnSpPr>
            <a:stCxn id="70" idx="2"/>
          </p:cNvCxnSpPr>
          <p:nvPr/>
        </p:nvCxnSpPr>
        <p:spPr>
          <a:xfrm flipV="1">
            <a:off x="9464628" y="2651691"/>
            <a:ext cx="1331165" cy="1"/>
          </a:xfrm>
          <a:prstGeom prst="straightConnector1">
            <a:avLst/>
          </a:prstGeom>
          <a:ln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665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AE4DB1-30E2-E79F-0253-9E8D5932E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02" y="110352"/>
            <a:ext cx="11868809" cy="693690"/>
          </a:xfrm>
        </p:spPr>
        <p:txBody>
          <a:bodyPr>
            <a:normAutofit/>
          </a:bodyPr>
          <a:lstStyle/>
          <a:p>
            <a:r>
              <a:rPr lang="en-US" altLang="zh-CN" sz="4000" b="1" dirty="0" err="1"/>
              <a:t>PyTools</a:t>
            </a:r>
            <a:endParaRPr lang="zh-CN" altLang="en-US" sz="4000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5CE2FD-7541-B95F-6E1B-CA6BF11C5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02" y="1700790"/>
            <a:ext cx="4288478" cy="17541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2000" b="1" dirty="0"/>
              <a:t>功能</a:t>
            </a:r>
            <a:endParaRPr lang="en-US" altLang="zh-CN" sz="2000" b="1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sz="1600" b="1" dirty="0"/>
              <a:t>生成</a:t>
            </a:r>
            <a:r>
              <a:rPr lang="en-US" altLang="zh-CN" sz="1600" b="1" dirty="0"/>
              <a:t>Phoebus GUI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1600" b="1" dirty="0"/>
              <a:t>EPICS PV</a:t>
            </a:r>
            <a:r>
              <a:rPr lang="zh-CN" altLang="en-US" sz="1600" b="1" dirty="0"/>
              <a:t>操作</a:t>
            </a:r>
            <a:endParaRPr lang="en-US" altLang="zh-CN" sz="1600" b="1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sz="1600" b="1" dirty="0"/>
              <a:t>生成</a:t>
            </a:r>
            <a:r>
              <a:rPr lang="en-US" altLang="zh-CN" sz="1600" b="1" dirty="0"/>
              <a:t>EPICS DB</a:t>
            </a:r>
          </a:p>
          <a:p>
            <a:pPr marL="342900" indent="-342900">
              <a:buFont typeface="+mj-lt"/>
              <a:buAutoNum type="arabicPeriod"/>
            </a:pPr>
            <a:r>
              <a:rPr lang="zh-CN" altLang="en-US" sz="1600" b="1" dirty="0"/>
              <a:t>通过</a:t>
            </a:r>
            <a:r>
              <a:rPr lang="en-US" altLang="zh-CN" sz="1600" b="1" dirty="0" err="1"/>
              <a:t>uHal</a:t>
            </a:r>
            <a:r>
              <a:rPr lang="en-US" altLang="zh-CN" sz="1600" b="1" dirty="0"/>
              <a:t>(</a:t>
            </a:r>
            <a:r>
              <a:rPr lang="zh-CN" altLang="en-US" sz="1600" b="1" dirty="0"/>
              <a:t>硬件访问库</a:t>
            </a:r>
            <a:r>
              <a:rPr lang="en-US" altLang="zh-CN" sz="1600" b="1" dirty="0"/>
              <a:t>) </a:t>
            </a:r>
            <a:r>
              <a:rPr lang="zh-CN" altLang="en-US" sz="1600" b="1" dirty="0"/>
              <a:t>获取</a:t>
            </a:r>
            <a:r>
              <a:rPr lang="en-US" altLang="zh-CN" sz="1600" b="1" dirty="0"/>
              <a:t>FPGA</a:t>
            </a:r>
            <a:r>
              <a:rPr lang="zh-CN" altLang="en-US" sz="1600" b="1" dirty="0"/>
              <a:t>设备数据</a:t>
            </a:r>
            <a:endParaRPr lang="en-US" altLang="zh-CN" sz="1600" b="1" dirty="0"/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2CEB3ADE-3C38-2B2F-E392-A8D3262A73D9}"/>
              </a:ext>
            </a:extLst>
          </p:cNvPr>
          <p:cNvCxnSpPr>
            <a:cxnSpLocks/>
          </p:cNvCxnSpPr>
          <p:nvPr/>
        </p:nvCxnSpPr>
        <p:spPr>
          <a:xfrm>
            <a:off x="1" y="1501915"/>
            <a:ext cx="12191999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矩形 101">
            <a:extLst>
              <a:ext uri="{FF2B5EF4-FFF2-40B4-BE49-F238E27FC236}">
                <a16:creationId xmlns:a16="http://schemas.microsoft.com/office/drawing/2014/main" id="{FF4239A6-0D8C-1ABA-02BD-8B59198E8BC0}"/>
              </a:ext>
            </a:extLst>
          </p:cNvPr>
          <p:cNvSpPr/>
          <p:nvPr/>
        </p:nvSpPr>
        <p:spPr>
          <a:xfrm>
            <a:off x="10502462" y="695107"/>
            <a:ext cx="620111" cy="485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256BABD3-9299-81A7-0D56-74E6F8AF9486}"/>
              </a:ext>
            </a:extLst>
          </p:cNvPr>
          <p:cNvSpPr/>
          <p:nvPr/>
        </p:nvSpPr>
        <p:spPr>
          <a:xfrm>
            <a:off x="425669" y="1960178"/>
            <a:ext cx="1518745" cy="231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矩形 118">
            <a:extLst>
              <a:ext uri="{FF2B5EF4-FFF2-40B4-BE49-F238E27FC236}">
                <a16:creationId xmlns:a16="http://schemas.microsoft.com/office/drawing/2014/main" id="{A7F9E3DA-368E-6E7B-546D-B33CE26F2176}"/>
              </a:ext>
            </a:extLst>
          </p:cNvPr>
          <p:cNvSpPr/>
          <p:nvPr/>
        </p:nvSpPr>
        <p:spPr>
          <a:xfrm>
            <a:off x="425669" y="2942897"/>
            <a:ext cx="2275490" cy="231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6">
            <a:extLst>
              <a:ext uri="{FF2B5EF4-FFF2-40B4-BE49-F238E27FC236}">
                <a16:creationId xmlns:a16="http://schemas.microsoft.com/office/drawing/2014/main" id="{45276419-1296-31DF-EB90-200FEB370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FCA7F7C-D344-40D1-B5F6-4214A2B64BA7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274BB56-876C-817F-1C4F-C5953C3A6AE0}"/>
              </a:ext>
            </a:extLst>
          </p:cNvPr>
          <p:cNvSpPr txBox="1"/>
          <p:nvPr/>
        </p:nvSpPr>
        <p:spPr>
          <a:xfrm>
            <a:off x="105102" y="918798"/>
            <a:ext cx="11868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DCS</a:t>
            </a:r>
            <a:r>
              <a:rPr lang="zh-CN" altLang="en-US" sz="2000" dirty="0"/>
              <a:t>开发用于</a:t>
            </a:r>
            <a:r>
              <a:rPr lang="en-US" altLang="zh-CN" sz="2000" b="1" dirty="0"/>
              <a:t>JUNO</a:t>
            </a:r>
            <a:r>
              <a:rPr lang="zh-CN" altLang="en-US" sz="2000" b="1" dirty="0"/>
              <a:t>电子学</a:t>
            </a:r>
            <a:r>
              <a:rPr lang="en-US" altLang="zh-CN" sz="2000" dirty="0"/>
              <a:t>-</a:t>
            </a:r>
            <a:r>
              <a:rPr lang="zh-CN" altLang="en-US" sz="2000" b="1" dirty="0"/>
              <a:t>高压系统</a:t>
            </a:r>
            <a:r>
              <a:rPr lang="en-US" altLang="zh-CN" sz="2000" dirty="0"/>
              <a:t>-</a:t>
            </a:r>
            <a:r>
              <a:rPr lang="zh-CN" altLang="en-US" sz="2000" b="1" dirty="0"/>
              <a:t>低压电源</a:t>
            </a:r>
            <a:r>
              <a:rPr lang="en-US" altLang="zh-CN" sz="2000" dirty="0"/>
              <a:t>-</a:t>
            </a:r>
            <a:r>
              <a:rPr lang="en-US" altLang="zh-CN" sz="2000" b="1" dirty="0"/>
              <a:t>Phoebus </a:t>
            </a:r>
            <a:r>
              <a:rPr lang="zh-CN" altLang="en-US" sz="2000" b="1" dirty="0"/>
              <a:t>操作界面</a:t>
            </a:r>
            <a:r>
              <a:rPr lang="zh-CN" altLang="en-US" sz="2000" dirty="0"/>
              <a:t>的</a:t>
            </a:r>
            <a:r>
              <a:rPr lang="en-US" altLang="zh-CN" sz="2000" dirty="0"/>
              <a:t>Python</a:t>
            </a:r>
            <a:r>
              <a:rPr lang="zh-CN" altLang="en-US" sz="2000" dirty="0"/>
              <a:t>工具库</a:t>
            </a:r>
            <a:endParaRPr lang="en-US" altLang="zh-CN" sz="20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BD46B16-7657-D0F8-C444-A0124E23C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669" y="3714333"/>
            <a:ext cx="9284238" cy="27986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5BCB744-F341-9C53-D578-4915CE15B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889" y="1570856"/>
            <a:ext cx="3768628" cy="23096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5B836C8-DB12-7AA3-9AB2-BC48944DBD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053" y="136525"/>
            <a:ext cx="3690294" cy="83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5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27031EA-6497-B360-DDB4-7921C7546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310" y="1738477"/>
            <a:ext cx="8610600" cy="484071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00AE4DB1-30E2-E79F-0253-9E8D5932E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02" y="110352"/>
            <a:ext cx="11868809" cy="693690"/>
          </a:xfrm>
        </p:spPr>
        <p:txBody>
          <a:bodyPr>
            <a:normAutofit/>
          </a:bodyPr>
          <a:lstStyle/>
          <a:p>
            <a:r>
              <a:rPr lang="en-US" altLang="zh-CN" sz="4000" b="1" dirty="0"/>
              <a:t>DCS</a:t>
            </a:r>
            <a:r>
              <a:rPr lang="zh-CN" altLang="en-US" sz="4000" b="1" dirty="0"/>
              <a:t>工作流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5CE2FD-7541-B95F-6E1B-CA6BF11C5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02" y="1700789"/>
            <a:ext cx="3574800" cy="4582919"/>
          </a:xfrm>
        </p:spPr>
        <p:txBody>
          <a:bodyPr>
            <a:normAutofit/>
          </a:bodyPr>
          <a:lstStyle/>
          <a:p>
            <a:r>
              <a:rPr lang="en-US" altLang="zh-CN" sz="2000" b="1" dirty="0"/>
              <a:t>IOC</a:t>
            </a:r>
            <a:endParaRPr lang="en-US" altLang="zh-CN" sz="1600" b="1" dirty="0"/>
          </a:p>
          <a:p>
            <a:pPr lvl="1"/>
            <a:r>
              <a:rPr lang="en-US" altLang="zh-CN" sz="1600" dirty="0"/>
              <a:t>EPICS DB</a:t>
            </a:r>
            <a:r>
              <a:rPr lang="zh-CN" altLang="en-US" sz="1600" dirty="0"/>
              <a:t>文件</a:t>
            </a:r>
            <a:endParaRPr lang="en-US" altLang="zh-CN" sz="1600" dirty="0"/>
          </a:p>
          <a:p>
            <a:pPr lvl="1"/>
            <a:r>
              <a:rPr lang="en-US" altLang="zh-CN" sz="1600" dirty="0"/>
              <a:t>EPICS </a:t>
            </a:r>
            <a:r>
              <a:rPr lang="zh-CN" altLang="en-US" sz="1600" dirty="0"/>
              <a:t>运行参数</a:t>
            </a:r>
            <a:endParaRPr lang="en-US" altLang="zh-CN" sz="1600" dirty="0"/>
          </a:p>
          <a:p>
            <a:pPr lvl="1"/>
            <a:r>
              <a:rPr lang="en-US" altLang="zh-CN" sz="1600" dirty="0" err="1"/>
              <a:t>IPBus</a:t>
            </a:r>
            <a:r>
              <a:rPr lang="en-US" altLang="zh-CN" sz="1600" dirty="0"/>
              <a:t> connections</a:t>
            </a:r>
            <a:r>
              <a:rPr lang="zh-CN" altLang="en-US" sz="1600" dirty="0"/>
              <a:t>配置</a:t>
            </a:r>
            <a:endParaRPr lang="en-US" altLang="zh-CN" sz="1600" dirty="0"/>
          </a:p>
          <a:p>
            <a:r>
              <a:rPr lang="en-US" altLang="zh-CN" sz="2000" b="1" dirty="0"/>
              <a:t>Phoebus GUI </a:t>
            </a:r>
            <a:r>
              <a:rPr lang="zh-CN" altLang="en-US" sz="2000" b="1" dirty="0"/>
              <a:t>控制界面</a:t>
            </a:r>
            <a:endParaRPr lang="en-US" altLang="zh-CN" sz="2000" b="1" dirty="0"/>
          </a:p>
          <a:p>
            <a:pPr lvl="1"/>
            <a:r>
              <a:rPr lang="zh-CN" altLang="en-US" sz="1600" dirty="0"/>
              <a:t>批量控制</a:t>
            </a:r>
            <a:endParaRPr lang="en-US" altLang="zh-CN" sz="1600" dirty="0"/>
          </a:p>
          <a:p>
            <a:pPr lvl="1"/>
            <a:r>
              <a:rPr lang="zh-CN" altLang="en-US" sz="1600" dirty="0"/>
              <a:t>电子学设备和光电倍增管</a:t>
            </a:r>
            <a:r>
              <a:rPr lang="en-US" altLang="zh-CN" sz="1600" dirty="0"/>
              <a:t>(PMT)</a:t>
            </a:r>
            <a:r>
              <a:rPr lang="zh-CN" altLang="en-US" sz="1600" dirty="0"/>
              <a:t>信息显示</a:t>
            </a:r>
            <a:endParaRPr lang="en-US" altLang="zh-CN" sz="1600" dirty="0"/>
          </a:p>
          <a:p>
            <a:r>
              <a:rPr lang="zh-CN" altLang="en-US" sz="2000" b="1" dirty="0"/>
              <a:t>报警服务</a:t>
            </a:r>
            <a:endParaRPr lang="en-US" altLang="zh-CN" sz="2000" b="1" dirty="0"/>
          </a:p>
          <a:p>
            <a:pPr lvl="1"/>
            <a:r>
              <a:rPr lang="zh-CN" altLang="en-US" sz="1600" dirty="0"/>
              <a:t>微信</a:t>
            </a:r>
            <a:endParaRPr lang="en-US" altLang="zh-CN" sz="1600" dirty="0"/>
          </a:p>
          <a:p>
            <a:pPr lvl="1"/>
            <a:r>
              <a:rPr lang="zh-CN" altLang="en-US" sz="1600" dirty="0"/>
              <a:t>邮件</a:t>
            </a:r>
            <a:endParaRPr lang="en-US" altLang="zh-CN" sz="1600" dirty="0"/>
          </a:p>
          <a:p>
            <a:r>
              <a:rPr lang="en-US" altLang="zh-CN" sz="2000" b="1" dirty="0"/>
              <a:t>UDP</a:t>
            </a:r>
            <a:r>
              <a:rPr lang="zh-CN" altLang="en-US" sz="2000" b="1" dirty="0"/>
              <a:t>通信检测</a:t>
            </a:r>
            <a:endParaRPr lang="en-US" altLang="zh-CN" sz="2000" b="1" dirty="0"/>
          </a:p>
          <a:p>
            <a:pPr lvl="1"/>
            <a:r>
              <a:rPr lang="en-US" altLang="zh-CN" sz="1600" dirty="0" err="1"/>
              <a:t>IPBus</a:t>
            </a:r>
            <a:r>
              <a:rPr lang="en-US" altLang="zh-CN" sz="1600" dirty="0"/>
              <a:t> UDP</a:t>
            </a:r>
          </a:p>
          <a:p>
            <a:pPr lvl="1"/>
            <a:r>
              <a:rPr lang="en-US" altLang="zh-CN" sz="1600" dirty="0"/>
              <a:t>Control Hub</a:t>
            </a:r>
          </a:p>
          <a:p>
            <a:pPr lvl="1"/>
            <a:endParaRPr lang="en-US" altLang="zh-CN" sz="1200" b="1" dirty="0"/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2CEB3ADE-3C38-2B2F-E392-A8D3262A73D9}"/>
              </a:ext>
            </a:extLst>
          </p:cNvPr>
          <p:cNvCxnSpPr>
            <a:cxnSpLocks/>
          </p:cNvCxnSpPr>
          <p:nvPr/>
        </p:nvCxnSpPr>
        <p:spPr>
          <a:xfrm>
            <a:off x="1" y="1501915"/>
            <a:ext cx="12191999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矩形 101">
            <a:extLst>
              <a:ext uri="{FF2B5EF4-FFF2-40B4-BE49-F238E27FC236}">
                <a16:creationId xmlns:a16="http://schemas.microsoft.com/office/drawing/2014/main" id="{FF4239A6-0D8C-1ABA-02BD-8B59198E8BC0}"/>
              </a:ext>
            </a:extLst>
          </p:cNvPr>
          <p:cNvSpPr/>
          <p:nvPr/>
        </p:nvSpPr>
        <p:spPr>
          <a:xfrm>
            <a:off x="10502462" y="695107"/>
            <a:ext cx="620111" cy="485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256BABD3-9299-81A7-0D56-74E6F8AF9486}"/>
              </a:ext>
            </a:extLst>
          </p:cNvPr>
          <p:cNvSpPr/>
          <p:nvPr/>
        </p:nvSpPr>
        <p:spPr>
          <a:xfrm>
            <a:off x="425669" y="1960178"/>
            <a:ext cx="1518745" cy="231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矩形 118">
            <a:extLst>
              <a:ext uri="{FF2B5EF4-FFF2-40B4-BE49-F238E27FC236}">
                <a16:creationId xmlns:a16="http://schemas.microsoft.com/office/drawing/2014/main" id="{A7F9E3DA-368E-6E7B-546D-B33CE26F2176}"/>
              </a:ext>
            </a:extLst>
          </p:cNvPr>
          <p:cNvSpPr/>
          <p:nvPr/>
        </p:nvSpPr>
        <p:spPr>
          <a:xfrm>
            <a:off x="425669" y="2942897"/>
            <a:ext cx="2275490" cy="231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6">
            <a:extLst>
              <a:ext uri="{FF2B5EF4-FFF2-40B4-BE49-F238E27FC236}">
                <a16:creationId xmlns:a16="http://schemas.microsoft.com/office/drawing/2014/main" id="{45276419-1296-31DF-EB90-200FEB370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FCA7F7C-D344-40D1-B5F6-4214A2B64BA7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6164DB8-A571-74C4-C253-C9A5A2899EA3}"/>
              </a:ext>
            </a:extLst>
          </p:cNvPr>
          <p:cNvSpPr txBox="1"/>
          <p:nvPr/>
        </p:nvSpPr>
        <p:spPr>
          <a:xfrm>
            <a:off x="105102" y="918798"/>
            <a:ext cx="11868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基于配置文件统一化配置多个模块</a:t>
            </a:r>
            <a:endParaRPr lang="en-US" altLang="zh-CN" sz="20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110DEE5-34B0-2669-F449-26BE0CFCA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053" y="173681"/>
            <a:ext cx="3690294" cy="83227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5E6D69A-D929-350C-DF84-A1D967AAB6BA}"/>
              </a:ext>
            </a:extLst>
          </p:cNvPr>
          <p:cNvSpPr/>
          <p:nvPr/>
        </p:nvSpPr>
        <p:spPr>
          <a:xfrm>
            <a:off x="9067800" y="4876800"/>
            <a:ext cx="787400" cy="479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F9951F3-76BD-8D39-E9F3-0D15921B0E01}"/>
              </a:ext>
            </a:extLst>
          </p:cNvPr>
          <p:cNvSpPr/>
          <p:nvPr/>
        </p:nvSpPr>
        <p:spPr>
          <a:xfrm>
            <a:off x="11353800" y="4851033"/>
            <a:ext cx="787400" cy="479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4D66B2C-8AB5-61FC-F84A-9F197FA2F259}"/>
              </a:ext>
            </a:extLst>
          </p:cNvPr>
          <p:cNvSpPr/>
          <p:nvPr/>
        </p:nvSpPr>
        <p:spPr>
          <a:xfrm>
            <a:off x="3202556" y="6242938"/>
            <a:ext cx="1286893" cy="479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381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02A6295-4320-B538-A83C-B8D83F22A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839" y="2820960"/>
            <a:ext cx="5662072" cy="358963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00AE4DB1-30E2-E79F-0253-9E8D5932E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02" y="110352"/>
            <a:ext cx="11868809" cy="693690"/>
          </a:xfrm>
        </p:spPr>
        <p:txBody>
          <a:bodyPr>
            <a:normAutofit/>
          </a:bodyPr>
          <a:lstStyle/>
          <a:p>
            <a:r>
              <a:rPr lang="zh-CN" altLang="en-US" sz="4000" b="1" dirty="0"/>
              <a:t>交互界面</a:t>
            </a:r>
            <a:r>
              <a:rPr lang="en-US" altLang="zh-CN" sz="4000" b="1" dirty="0"/>
              <a:t>-Phoebus</a:t>
            </a:r>
            <a:endParaRPr lang="zh-CN" altLang="en-US" sz="4000" b="1" dirty="0"/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2CEB3ADE-3C38-2B2F-E392-A8D3262A73D9}"/>
              </a:ext>
            </a:extLst>
          </p:cNvPr>
          <p:cNvCxnSpPr>
            <a:cxnSpLocks/>
          </p:cNvCxnSpPr>
          <p:nvPr/>
        </p:nvCxnSpPr>
        <p:spPr>
          <a:xfrm>
            <a:off x="1" y="1515952"/>
            <a:ext cx="12191999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矩形 68">
            <a:extLst>
              <a:ext uri="{FF2B5EF4-FFF2-40B4-BE49-F238E27FC236}">
                <a16:creationId xmlns:a16="http://schemas.microsoft.com/office/drawing/2014/main" id="{70A108F2-96AF-9F47-DE55-90AB97B6B34B}"/>
              </a:ext>
            </a:extLst>
          </p:cNvPr>
          <p:cNvSpPr/>
          <p:nvPr/>
        </p:nvSpPr>
        <p:spPr>
          <a:xfrm>
            <a:off x="11353800" y="1960178"/>
            <a:ext cx="620111" cy="3447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FF4239A6-0D8C-1ABA-02BD-8B59198E8BC0}"/>
              </a:ext>
            </a:extLst>
          </p:cNvPr>
          <p:cNvSpPr/>
          <p:nvPr/>
        </p:nvSpPr>
        <p:spPr>
          <a:xfrm>
            <a:off x="10502462" y="695107"/>
            <a:ext cx="620111" cy="485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256BABD3-9299-81A7-0D56-74E6F8AF9486}"/>
              </a:ext>
            </a:extLst>
          </p:cNvPr>
          <p:cNvSpPr/>
          <p:nvPr/>
        </p:nvSpPr>
        <p:spPr>
          <a:xfrm>
            <a:off x="425669" y="1960178"/>
            <a:ext cx="1518745" cy="231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矩形 118">
            <a:extLst>
              <a:ext uri="{FF2B5EF4-FFF2-40B4-BE49-F238E27FC236}">
                <a16:creationId xmlns:a16="http://schemas.microsoft.com/office/drawing/2014/main" id="{A7F9E3DA-368E-6E7B-546D-B33CE26F2176}"/>
              </a:ext>
            </a:extLst>
          </p:cNvPr>
          <p:cNvSpPr/>
          <p:nvPr/>
        </p:nvSpPr>
        <p:spPr>
          <a:xfrm>
            <a:off x="425669" y="2942897"/>
            <a:ext cx="2275490" cy="231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灯片编号占位符 6">
            <a:extLst>
              <a:ext uri="{FF2B5EF4-FFF2-40B4-BE49-F238E27FC236}">
                <a16:creationId xmlns:a16="http://schemas.microsoft.com/office/drawing/2014/main" id="{07E2B3F5-3C3A-3508-921D-BAF8FDFAE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FCA7F7C-D344-40D1-B5F6-4214A2B64BA7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1613DA36-059C-726C-5C3D-1672F09003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90" b="44324"/>
          <a:stretch/>
        </p:blipFill>
        <p:spPr>
          <a:xfrm>
            <a:off x="425669" y="2592362"/>
            <a:ext cx="6629500" cy="381823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8DC7F4E-AF0D-0263-7A23-4F7AAB039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053" y="101379"/>
            <a:ext cx="3690294" cy="83227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A23967D-5611-07A6-DD2E-21287741363C}"/>
              </a:ext>
            </a:extLst>
          </p:cNvPr>
          <p:cNvSpPr txBox="1"/>
          <p:nvPr/>
        </p:nvSpPr>
        <p:spPr>
          <a:xfrm>
            <a:off x="105102" y="918798"/>
            <a:ext cx="11868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基于</a:t>
            </a:r>
            <a:r>
              <a:rPr lang="en-US" altLang="zh-CN" sz="2000" dirty="0"/>
              <a:t>EPICS</a:t>
            </a:r>
            <a:r>
              <a:rPr lang="zh-CN" altLang="en-US" sz="2000" dirty="0"/>
              <a:t>的现代化控制系统用户界面框架；提供可扩展、灵活和易用的控制系统操作界面</a:t>
            </a:r>
            <a:endParaRPr lang="en-US" altLang="zh-CN" sz="20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44D3356-3231-9CBA-3112-01B9A0742155}"/>
              </a:ext>
            </a:extLst>
          </p:cNvPr>
          <p:cNvSpPr txBox="1"/>
          <p:nvPr/>
        </p:nvSpPr>
        <p:spPr>
          <a:xfrm>
            <a:off x="218089" y="1719869"/>
            <a:ext cx="6156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优点</a:t>
            </a:r>
            <a:r>
              <a:rPr lang="zh-CN" altLang="en-US" dirty="0"/>
              <a:t>：编辑界面便捷，无需代码，拖拽化的方式编辑；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6764333-6AC0-9E48-AAF9-F0B2ACDD790B}"/>
              </a:ext>
            </a:extLst>
          </p:cNvPr>
          <p:cNvSpPr txBox="1"/>
          <p:nvPr/>
        </p:nvSpPr>
        <p:spPr>
          <a:xfrm>
            <a:off x="6126217" y="1717654"/>
            <a:ext cx="58476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缺点</a:t>
            </a:r>
            <a:r>
              <a:rPr lang="zh-CN" altLang="en-US" dirty="0"/>
              <a:t>：数据信息暴露；显示过多元素时 编辑效率低；</a:t>
            </a:r>
            <a:endParaRPr lang="en-US" altLang="zh-CN" dirty="0"/>
          </a:p>
          <a:p>
            <a:r>
              <a:rPr lang="en-US" altLang="zh-CN" dirty="0"/>
              <a:t>           </a:t>
            </a:r>
            <a:r>
              <a:rPr lang="zh-CN" altLang="en-US" dirty="0"/>
              <a:t>占用资源相对较高</a:t>
            </a:r>
          </a:p>
        </p:txBody>
      </p:sp>
    </p:spTree>
    <p:extLst>
      <p:ext uri="{BB962C8B-B14F-4D97-AF65-F5344CB8AC3E}">
        <p14:creationId xmlns:p14="http://schemas.microsoft.com/office/powerpoint/2010/main" val="1504974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2DC9554-579C-6DBA-84EC-A3F2842C4F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680"/>
          <a:stretch/>
        </p:blipFill>
        <p:spPr>
          <a:xfrm>
            <a:off x="3295125" y="1086768"/>
            <a:ext cx="8532222" cy="445042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00AE4DB1-30E2-E79F-0253-9E8D5932E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02" y="110352"/>
            <a:ext cx="11868809" cy="693690"/>
          </a:xfrm>
        </p:spPr>
        <p:txBody>
          <a:bodyPr>
            <a:normAutofit/>
          </a:bodyPr>
          <a:lstStyle/>
          <a:p>
            <a:r>
              <a:rPr lang="zh-CN" altLang="en-US" sz="4000" b="1" dirty="0"/>
              <a:t>交互界面</a:t>
            </a:r>
            <a:r>
              <a:rPr lang="en-US" altLang="zh-CN" sz="4000" b="1" dirty="0"/>
              <a:t>-WEB-</a:t>
            </a:r>
            <a:r>
              <a:rPr lang="zh-CN" altLang="en-US" sz="4000" b="1" dirty="0"/>
              <a:t>之前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2CEB3ADE-3C38-2B2F-E392-A8D3262A73D9}"/>
              </a:ext>
            </a:extLst>
          </p:cNvPr>
          <p:cNvCxnSpPr/>
          <p:nvPr/>
        </p:nvCxnSpPr>
        <p:spPr>
          <a:xfrm>
            <a:off x="0" y="957152"/>
            <a:ext cx="12191999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矩形 68">
            <a:extLst>
              <a:ext uri="{FF2B5EF4-FFF2-40B4-BE49-F238E27FC236}">
                <a16:creationId xmlns:a16="http://schemas.microsoft.com/office/drawing/2014/main" id="{70A108F2-96AF-9F47-DE55-90AB97B6B34B}"/>
              </a:ext>
            </a:extLst>
          </p:cNvPr>
          <p:cNvSpPr/>
          <p:nvPr/>
        </p:nvSpPr>
        <p:spPr>
          <a:xfrm>
            <a:off x="11353800" y="1960179"/>
            <a:ext cx="620111" cy="3447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FF4239A6-0D8C-1ABA-02BD-8B59198E8BC0}"/>
              </a:ext>
            </a:extLst>
          </p:cNvPr>
          <p:cNvSpPr/>
          <p:nvPr/>
        </p:nvSpPr>
        <p:spPr>
          <a:xfrm>
            <a:off x="10502462" y="695107"/>
            <a:ext cx="620111" cy="485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256BABD3-9299-81A7-0D56-74E6F8AF9486}"/>
              </a:ext>
            </a:extLst>
          </p:cNvPr>
          <p:cNvSpPr/>
          <p:nvPr/>
        </p:nvSpPr>
        <p:spPr>
          <a:xfrm>
            <a:off x="425669" y="1960178"/>
            <a:ext cx="1518745" cy="231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矩形 118">
            <a:extLst>
              <a:ext uri="{FF2B5EF4-FFF2-40B4-BE49-F238E27FC236}">
                <a16:creationId xmlns:a16="http://schemas.microsoft.com/office/drawing/2014/main" id="{A7F9E3DA-368E-6E7B-546D-B33CE26F2176}"/>
              </a:ext>
            </a:extLst>
          </p:cNvPr>
          <p:cNvSpPr/>
          <p:nvPr/>
        </p:nvSpPr>
        <p:spPr>
          <a:xfrm>
            <a:off x="425669" y="2942897"/>
            <a:ext cx="2275490" cy="231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灯片编号占位符 6">
            <a:extLst>
              <a:ext uri="{FF2B5EF4-FFF2-40B4-BE49-F238E27FC236}">
                <a16:creationId xmlns:a16="http://schemas.microsoft.com/office/drawing/2014/main" id="{07E2B3F5-3C3A-3508-921D-BAF8FDFAE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FCA7F7C-D344-40D1-B5F6-4214A2B64BA7}" type="slidenum">
              <a:rPr lang="zh-CN" altLang="en-US" smtClean="0"/>
              <a:t>15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8DC7F4E-AF0D-0263-7A23-4F7AAB039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053" y="101379"/>
            <a:ext cx="3690294" cy="83227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3AD29E9-FB3D-30B8-BF05-8EECC8579CF1}"/>
              </a:ext>
            </a:extLst>
          </p:cNvPr>
          <p:cNvSpPr txBox="1"/>
          <p:nvPr/>
        </p:nvSpPr>
        <p:spPr>
          <a:xfrm>
            <a:off x="165100" y="1250950"/>
            <a:ext cx="2603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基于</a:t>
            </a:r>
            <a:r>
              <a:rPr lang="en-US" altLang="zh-CN" dirty="0"/>
              <a:t>PHP</a:t>
            </a:r>
            <a:r>
              <a:rPr lang="zh-CN" altLang="en-US" dirty="0"/>
              <a:t>开发</a:t>
            </a:r>
            <a:endParaRPr lang="en-US" altLang="zh-CN" dirty="0"/>
          </a:p>
          <a:p>
            <a:r>
              <a:rPr lang="en-US" altLang="zh-CN" dirty="0"/>
              <a:t>HTTP</a:t>
            </a:r>
            <a:r>
              <a:rPr lang="zh-CN" altLang="en-US" dirty="0"/>
              <a:t>轮询获取数据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b="1" dirty="0">
                <a:highlight>
                  <a:srgbClr val="FFFF00"/>
                </a:highlight>
              </a:rPr>
              <a:t>框架陈旧</a:t>
            </a:r>
            <a:endParaRPr lang="en-US" altLang="zh-CN" b="1" dirty="0">
              <a:highlight>
                <a:srgbClr val="FFFF00"/>
              </a:highlight>
            </a:endParaRPr>
          </a:p>
          <a:p>
            <a:r>
              <a:rPr lang="zh-CN" altLang="en-US" b="1" dirty="0">
                <a:highlight>
                  <a:srgbClr val="FFFF00"/>
                </a:highlight>
              </a:rPr>
              <a:t>轮询实时性低、开销大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D144496-B625-3BE7-3F94-CDBDC4B52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680" y="4054338"/>
            <a:ext cx="5340625" cy="266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5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te App and 7 more pages - Personal - Microsoft​ Edge 2023-07-11 14-42-06">
            <a:hlinkClick r:id="" action="ppaction://media"/>
            <a:extLst>
              <a:ext uri="{FF2B5EF4-FFF2-40B4-BE49-F238E27FC236}">
                <a16:creationId xmlns:a16="http://schemas.microsoft.com/office/drawing/2014/main" id="{D9A70C67-351F-3CDC-AF14-438AF12E49B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21" end="5128.6666"/>
                </p14:media>
              </p:ext>
            </p:extLst>
          </p:nvPr>
        </p:nvPicPr>
        <p:blipFill rotWithShape="1">
          <a:blip r:embed="rId4"/>
          <a:srcRect b="10088"/>
          <a:stretch/>
        </p:blipFill>
        <p:spPr>
          <a:xfrm>
            <a:off x="2623802" y="1437127"/>
            <a:ext cx="9362808" cy="526146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00AE4DB1-30E2-E79F-0253-9E8D5932E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02" y="110352"/>
            <a:ext cx="11868809" cy="693690"/>
          </a:xfrm>
        </p:spPr>
        <p:txBody>
          <a:bodyPr>
            <a:normAutofit/>
          </a:bodyPr>
          <a:lstStyle/>
          <a:p>
            <a:r>
              <a:rPr lang="zh-CN" altLang="en-US" sz="4000" b="1" dirty="0"/>
              <a:t>交互界面</a:t>
            </a:r>
            <a:r>
              <a:rPr lang="en-US" altLang="zh-CN" sz="4000" b="1" dirty="0"/>
              <a:t>-WEB-</a:t>
            </a:r>
            <a:r>
              <a:rPr lang="zh-CN" altLang="en-US" sz="4000" b="1" dirty="0"/>
              <a:t>现在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2CEB3ADE-3C38-2B2F-E392-A8D3262A73D9}"/>
              </a:ext>
            </a:extLst>
          </p:cNvPr>
          <p:cNvCxnSpPr/>
          <p:nvPr/>
        </p:nvCxnSpPr>
        <p:spPr>
          <a:xfrm>
            <a:off x="0" y="1383460"/>
            <a:ext cx="12191999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矩形 68">
            <a:extLst>
              <a:ext uri="{FF2B5EF4-FFF2-40B4-BE49-F238E27FC236}">
                <a16:creationId xmlns:a16="http://schemas.microsoft.com/office/drawing/2014/main" id="{70A108F2-96AF-9F47-DE55-90AB97B6B34B}"/>
              </a:ext>
            </a:extLst>
          </p:cNvPr>
          <p:cNvSpPr/>
          <p:nvPr/>
        </p:nvSpPr>
        <p:spPr>
          <a:xfrm>
            <a:off x="11353800" y="1960179"/>
            <a:ext cx="620111" cy="3447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FF4239A6-0D8C-1ABA-02BD-8B59198E8BC0}"/>
              </a:ext>
            </a:extLst>
          </p:cNvPr>
          <p:cNvSpPr/>
          <p:nvPr/>
        </p:nvSpPr>
        <p:spPr>
          <a:xfrm>
            <a:off x="10502462" y="695107"/>
            <a:ext cx="620111" cy="485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256BABD3-9299-81A7-0D56-74E6F8AF9486}"/>
              </a:ext>
            </a:extLst>
          </p:cNvPr>
          <p:cNvSpPr/>
          <p:nvPr/>
        </p:nvSpPr>
        <p:spPr>
          <a:xfrm>
            <a:off x="425669" y="1960178"/>
            <a:ext cx="1518745" cy="231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矩形 118">
            <a:extLst>
              <a:ext uri="{FF2B5EF4-FFF2-40B4-BE49-F238E27FC236}">
                <a16:creationId xmlns:a16="http://schemas.microsoft.com/office/drawing/2014/main" id="{A7F9E3DA-368E-6E7B-546D-B33CE26F2176}"/>
              </a:ext>
            </a:extLst>
          </p:cNvPr>
          <p:cNvSpPr/>
          <p:nvPr/>
        </p:nvSpPr>
        <p:spPr>
          <a:xfrm>
            <a:off x="425669" y="2942897"/>
            <a:ext cx="2275490" cy="231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灯片编号占位符 6">
            <a:extLst>
              <a:ext uri="{FF2B5EF4-FFF2-40B4-BE49-F238E27FC236}">
                <a16:creationId xmlns:a16="http://schemas.microsoft.com/office/drawing/2014/main" id="{07E2B3F5-3C3A-3508-921D-BAF8FDFAE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FCA7F7C-D344-40D1-B5F6-4214A2B64BA7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6F71383-520E-4808-67CA-D4F13EEAD4B3}"/>
              </a:ext>
            </a:extLst>
          </p:cNvPr>
          <p:cNvSpPr txBox="1"/>
          <p:nvPr/>
        </p:nvSpPr>
        <p:spPr>
          <a:xfrm>
            <a:off x="105102" y="918798"/>
            <a:ext cx="11868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以</a:t>
            </a:r>
            <a:r>
              <a:rPr lang="en-US" altLang="zh-CN" sz="2000" dirty="0"/>
              <a:t>3D</a:t>
            </a:r>
            <a:r>
              <a:rPr lang="zh-CN" altLang="en-US" sz="2000" dirty="0"/>
              <a:t>的形式更直接的展示探测器的运行状态</a:t>
            </a:r>
            <a:endParaRPr lang="en-US" altLang="zh-CN" sz="20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3FB5E6C-68B4-04B4-FE4F-CD6334B9A3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053" y="159413"/>
            <a:ext cx="3690294" cy="83227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318DAFD-9C11-827F-C57A-2C53E2959606}"/>
              </a:ext>
            </a:extLst>
          </p:cNvPr>
          <p:cNvSpPr txBox="1"/>
          <p:nvPr/>
        </p:nvSpPr>
        <p:spPr>
          <a:xfrm>
            <a:off x="218089" y="1600200"/>
            <a:ext cx="23431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基于</a:t>
            </a:r>
            <a:r>
              <a:rPr lang="en-US" altLang="zh-CN" dirty="0"/>
              <a:t>Vue3</a:t>
            </a:r>
            <a:r>
              <a:rPr lang="zh-CN" altLang="en-US" dirty="0"/>
              <a:t>最新框架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使用</a:t>
            </a:r>
            <a:r>
              <a:rPr lang="en-US" altLang="zh-CN" dirty="0"/>
              <a:t>TypeScript</a:t>
            </a:r>
            <a:r>
              <a:rPr lang="zh-CN" altLang="en-US" dirty="0"/>
              <a:t>（</a:t>
            </a:r>
            <a:r>
              <a:rPr lang="en-US" altLang="zh-CN" dirty="0"/>
              <a:t>JavaScript</a:t>
            </a:r>
            <a:r>
              <a:rPr lang="zh-CN" altLang="en-US" dirty="0"/>
              <a:t>的超集）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WebSocket</a:t>
            </a:r>
            <a:r>
              <a:rPr lang="zh-CN" altLang="en-US" dirty="0"/>
              <a:t>全双工通信协议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3D</a:t>
            </a:r>
            <a:r>
              <a:rPr lang="zh-CN" altLang="en-US" dirty="0"/>
              <a:t>数据可视化（基于</a:t>
            </a:r>
            <a:r>
              <a:rPr lang="en-US" altLang="zh-CN" dirty="0" err="1"/>
              <a:t>Echart</a:t>
            </a:r>
            <a:r>
              <a:rPr lang="en-US" altLang="zh-CN" dirty="0"/>
              <a:t>-GL</a:t>
            </a:r>
            <a:r>
              <a:rPr lang="zh-CN" altLang="en-US" dirty="0"/>
              <a:t>）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829A93A-749B-C64A-A982-D5115D543D17}"/>
              </a:ext>
            </a:extLst>
          </p:cNvPr>
          <p:cNvSpPr txBox="1"/>
          <p:nvPr/>
        </p:nvSpPr>
        <p:spPr>
          <a:xfrm>
            <a:off x="218089" y="4382355"/>
            <a:ext cx="2603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highlight>
                  <a:srgbClr val="FFFF00"/>
                </a:highlight>
              </a:rPr>
              <a:t>从数据的实时</a:t>
            </a:r>
            <a:r>
              <a:rPr lang="zh-CN" altLang="en-US" b="1">
                <a:highlight>
                  <a:srgbClr val="FFFF00"/>
                </a:highlight>
              </a:rPr>
              <a:t>性、数据的可视化</a:t>
            </a:r>
            <a:r>
              <a:rPr lang="zh-CN" altLang="en-US" b="1" dirty="0">
                <a:highlight>
                  <a:srgbClr val="FFFF00"/>
                </a:highlight>
              </a:rPr>
              <a:t>程度都有显著的提升</a:t>
            </a:r>
          </a:p>
        </p:txBody>
      </p:sp>
    </p:spTree>
    <p:extLst>
      <p:ext uri="{BB962C8B-B14F-4D97-AF65-F5344CB8AC3E}">
        <p14:creationId xmlns:p14="http://schemas.microsoft.com/office/powerpoint/2010/main" val="274680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E8226F-215A-82AD-7367-D07470CB4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4105"/>
            <a:ext cx="10515600" cy="5951592"/>
          </a:xfrm>
        </p:spPr>
        <p:txBody>
          <a:bodyPr>
            <a:normAutofit/>
          </a:bodyPr>
          <a:lstStyle/>
          <a:p>
            <a:pPr algn="ctr"/>
            <a:r>
              <a:rPr lang="zh-CN" altLang="en-US" sz="5000" b="1" dirty="0"/>
              <a:t>谢谢</a:t>
            </a:r>
            <a:r>
              <a:rPr lang="en-US" altLang="zh-CN" sz="5000" b="1" dirty="0">
                <a:sym typeface="Wingdings" pitchFamily="2" charset="2"/>
              </a:rPr>
              <a:t></a:t>
            </a:r>
            <a:endParaRPr lang="zh-CN" altLang="en-US" sz="5000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F106830-D819-B14B-C3C5-20BBC7562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A7F7C-D344-40D1-B5F6-4214A2B64BA7}" type="slidenum">
              <a:rPr lang="zh-CN" altLang="en-US" smtClean="0"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34069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AE4DB1-30E2-E79F-0253-9E8D5932E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738" y="359000"/>
            <a:ext cx="10270524" cy="438916"/>
          </a:xfrm>
        </p:spPr>
        <p:txBody>
          <a:bodyPr>
            <a:normAutofit fontScale="90000"/>
          </a:bodyPr>
          <a:lstStyle/>
          <a:p>
            <a:r>
              <a:rPr lang="zh-CN" altLang="en-US" b="1" dirty="0"/>
              <a:t>目录</a:t>
            </a:r>
            <a:endParaRPr lang="zh-CN" altLang="en-US" sz="2800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5CE2FD-7541-B95F-6E1B-CA6BF11C5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0327" y="1274127"/>
            <a:ext cx="10276447" cy="504444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/>
              <a:t>JUNO</a:t>
            </a:r>
            <a:r>
              <a:rPr lang="zh-CN" altLang="en-US" sz="2000" b="1" dirty="0"/>
              <a:t>电子学</a:t>
            </a:r>
            <a:r>
              <a:rPr lang="en-US" altLang="zh-CN" sz="2000" b="1" dirty="0"/>
              <a:t>-DCS</a:t>
            </a:r>
            <a:r>
              <a:rPr lang="zh-CN" altLang="en-US" sz="2000" b="1" dirty="0"/>
              <a:t>接口背景介绍</a:t>
            </a:r>
            <a:endParaRPr lang="en-US" altLang="zh-CN" sz="1600" dirty="0"/>
          </a:p>
          <a:p>
            <a:pPr>
              <a:lnSpc>
                <a:spcPct val="150000"/>
              </a:lnSpc>
            </a:pPr>
            <a:r>
              <a:rPr lang="en-US" altLang="zh-CN" sz="2000" b="1" dirty="0"/>
              <a:t>EPICS</a:t>
            </a:r>
            <a:r>
              <a:rPr lang="zh-CN" altLang="en-US" sz="2000" b="1" dirty="0"/>
              <a:t>开发平台介绍</a:t>
            </a:r>
            <a:endParaRPr lang="en-US" altLang="zh-CN" sz="1600" dirty="0"/>
          </a:p>
          <a:p>
            <a:pPr>
              <a:lnSpc>
                <a:spcPct val="150000"/>
              </a:lnSpc>
            </a:pPr>
            <a:r>
              <a:rPr lang="zh-CN" altLang="en-US" sz="2000" b="1" dirty="0"/>
              <a:t>通信组件与协议</a:t>
            </a:r>
            <a:endParaRPr lang="en-US" altLang="zh-CN" sz="2000" b="1" dirty="0"/>
          </a:p>
          <a:p>
            <a:pPr lvl="1">
              <a:lnSpc>
                <a:spcPct val="150000"/>
              </a:lnSpc>
            </a:pPr>
            <a:r>
              <a:rPr lang="en-US" altLang="zh-CN" sz="1600" b="1" dirty="0"/>
              <a:t>TCP: Control Hub</a:t>
            </a:r>
          </a:p>
          <a:p>
            <a:pPr lvl="1">
              <a:lnSpc>
                <a:spcPct val="150000"/>
              </a:lnSpc>
            </a:pPr>
            <a:r>
              <a:rPr lang="en-US" altLang="zh-CN" sz="1600" b="1" dirty="0"/>
              <a:t>UDP: </a:t>
            </a:r>
            <a:r>
              <a:rPr lang="en-US" altLang="zh-CN" sz="1600" b="1" dirty="0" err="1"/>
              <a:t>IPBus</a:t>
            </a:r>
            <a:r>
              <a:rPr lang="en-US" altLang="zh-CN" sz="1600" b="1" dirty="0"/>
              <a:t> UDP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600" b="1" dirty="0"/>
          </a:p>
          <a:p>
            <a:pPr>
              <a:lnSpc>
                <a:spcPct val="150000"/>
              </a:lnSpc>
            </a:pPr>
            <a:r>
              <a:rPr lang="en-US" altLang="zh-CN" sz="2000" b="1" dirty="0"/>
              <a:t>JUNO-DCS Python</a:t>
            </a:r>
            <a:r>
              <a:rPr lang="zh-CN" altLang="en-US" sz="2000" b="1" dirty="0"/>
              <a:t>工具库</a:t>
            </a:r>
            <a:endParaRPr lang="en-US" altLang="zh-CN" sz="2000" b="1" dirty="0"/>
          </a:p>
          <a:p>
            <a:pPr>
              <a:lnSpc>
                <a:spcPct val="150000"/>
              </a:lnSpc>
            </a:pPr>
            <a:r>
              <a:rPr lang="en-US" altLang="zh-CN" sz="2000" b="1" dirty="0"/>
              <a:t>DCS</a:t>
            </a:r>
            <a:r>
              <a:rPr lang="zh-CN" altLang="en-US" sz="2000" b="1" dirty="0"/>
              <a:t>工作流</a:t>
            </a:r>
            <a:endParaRPr lang="en-US" altLang="zh-CN" sz="2000" b="1" dirty="0"/>
          </a:p>
          <a:p>
            <a:pPr>
              <a:lnSpc>
                <a:spcPct val="150000"/>
              </a:lnSpc>
            </a:pPr>
            <a:r>
              <a:rPr lang="zh-CN" altLang="en-US" sz="2000" b="1" dirty="0"/>
              <a:t>交互界面以及数据可视化</a:t>
            </a:r>
            <a:endParaRPr lang="en-US" altLang="zh-CN" sz="2000" b="1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4C8BA7C-C22B-551E-50F9-8B00C38B2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A7F7C-D344-40D1-B5F6-4214A2B64BA7}" type="slidenum">
              <a:rPr lang="zh-CN" altLang="en-US" smtClean="0"/>
              <a:t>2</a:t>
            </a:fld>
            <a:endParaRPr lang="zh-CN" altLang="en-US" dirty="0"/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FA10B5CB-B57F-AB74-D806-1CF144527C0A}"/>
              </a:ext>
            </a:extLst>
          </p:cNvPr>
          <p:cNvCxnSpPr/>
          <p:nvPr/>
        </p:nvCxnSpPr>
        <p:spPr>
          <a:xfrm>
            <a:off x="1" y="998484"/>
            <a:ext cx="12191999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85538CAB-4CC4-2CA1-9240-C2F00A281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053" y="28384"/>
            <a:ext cx="3690294" cy="83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28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ABC9BCA-E4AF-4B97-CA71-2BA00F4E6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78" y="3293430"/>
            <a:ext cx="4613076" cy="3075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00AE4DB1-30E2-E79F-0253-9E8D5932E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02" y="110352"/>
            <a:ext cx="11868809" cy="693690"/>
          </a:xfrm>
        </p:spPr>
        <p:txBody>
          <a:bodyPr>
            <a:normAutofit/>
          </a:bodyPr>
          <a:lstStyle/>
          <a:p>
            <a:r>
              <a:rPr lang="en-US" altLang="zh-CN" sz="4000" b="1" dirty="0"/>
              <a:t>JUNO</a:t>
            </a:r>
            <a:r>
              <a:rPr lang="zh-CN" altLang="en-US" sz="4000" b="1" dirty="0"/>
              <a:t>电子学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2CEB3ADE-3C38-2B2F-E392-A8D3262A73D9}"/>
              </a:ext>
            </a:extLst>
          </p:cNvPr>
          <p:cNvCxnSpPr/>
          <p:nvPr/>
        </p:nvCxnSpPr>
        <p:spPr>
          <a:xfrm>
            <a:off x="10513" y="1057072"/>
            <a:ext cx="12191999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矩形 68">
            <a:extLst>
              <a:ext uri="{FF2B5EF4-FFF2-40B4-BE49-F238E27FC236}">
                <a16:creationId xmlns:a16="http://schemas.microsoft.com/office/drawing/2014/main" id="{70A108F2-96AF-9F47-DE55-90AB97B6B34B}"/>
              </a:ext>
            </a:extLst>
          </p:cNvPr>
          <p:cNvSpPr/>
          <p:nvPr/>
        </p:nvSpPr>
        <p:spPr>
          <a:xfrm>
            <a:off x="11353800" y="1960179"/>
            <a:ext cx="620111" cy="3447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FF4239A6-0D8C-1ABA-02BD-8B59198E8BC0}"/>
              </a:ext>
            </a:extLst>
          </p:cNvPr>
          <p:cNvSpPr/>
          <p:nvPr/>
        </p:nvSpPr>
        <p:spPr>
          <a:xfrm>
            <a:off x="10502462" y="695107"/>
            <a:ext cx="620111" cy="485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256BABD3-9299-81A7-0D56-74E6F8AF9486}"/>
              </a:ext>
            </a:extLst>
          </p:cNvPr>
          <p:cNvSpPr/>
          <p:nvPr/>
        </p:nvSpPr>
        <p:spPr>
          <a:xfrm>
            <a:off x="425669" y="1960178"/>
            <a:ext cx="4473785" cy="2611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矩形 118">
            <a:extLst>
              <a:ext uri="{FF2B5EF4-FFF2-40B4-BE49-F238E27FC236}">
                <a16:creationId xmlns:a16="http://schemas.microsoft.com/office/drawing/2014/main" id="{A7F9E3DA-368E-6E7B-546D-B33CE26F2176}"/>
              </a:ext>
            </a:extLst>
          </p:cNvPr>
          <p:cNvSpPr/>
          <p:nvPr/>
        </p:nvSpPr>
        <p:spPr>
          <a:xfrm>
            <a:off x="425669" y="2942897"/>
            <a:ext cx="2275490" cy="231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6">
            <a:extLst>
              <a:ext uri="{FF2B5EF4-FFF2-40B4-BE49-F238E27FC236}">
                <a16:creationId xmlns:a16="http://schemas.microsoft.com/office/drawing/2014/main" id="{7EC09204-9523-2128-1A14-90D571EDD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FCA7F7C-D344-40D1-B5F6-4214A2B64BA7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ADDBFAE9-D43A-D1EE-CC37-5D2A8E760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02" y="1310104"/>
            <a:ext cx="5554294" cy="33545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2000" b="1" dirty="0"/>
              <a:t>江门中微子实验</a:t>
            </a:r>
            <a:r>
              <a:rPr lang="en-US" altLang="zh-CN" sz="2000" b="1" dirty="0"/>
              <a:t>——JUNO——</a:t>
            </a:r>
            <a:r>
              <a:rPr lang="zh-CN" altLang="en-US" sz="2000" b="1" dirty="0"/>
              <a:t>中心探测器</a:t>
            </a:r>
            <a:endParaRPr lang="en-US" altLang="zh-CN" sz="2000" b="1" dirty="0"/>
          </a:p>
          <a:p>
            <a:pPr marL="0" indent="0">
              <a:buNone/>
            </a:pPr>
            <a:r>
              <a:rPr lang="zh-CN" altLang="en-US" sz="2000" b="1" dirty="0"/>
              <a:t>直径</a:t>
            </a:r>
            <a:r>
              <a:rPr lang="en-US" altLang="zh-CN" sz="2000" b="1" dirty="0"/>
              <a:t>41</a:t>
            </a:r>
            <a:r>
              <a:rPr lang="zh-CN" altLang="en-US" sz="2000" b="1" dirty="0"/>
              <a:t>米不锈钢网架；直径</a:t>
            </a:r>
            <a:r>
              <a:rPr lang="en-US" altLang="zh-CN" sz="2000" b="1" dirty="0"/>
              <a:t>35.4</a:t>
            </a:r>
            <a:r>
              <a:rPr lang="zh-CN" altLang="en-US" sz="2000" b="1" dirty="0"/>
              <a:t>米有机玻璃球</a:t>
            </a:r>
            <a:endParaRPr lang="en-US" altLang="zh-CN" sz="2000" b="1" dirty="0"/>
          </a:p>
          <a:p>
            <a:pPr lvl="1"/>
            <a:r>
              <a:rPr lang="en-US" altLang="zh-CN" sz="1600" b="1" dirty="0"/>
              <a:t>GCU(Global Control Unit)-</a:t>
            </a:r>
            <a:r>
              <a:rPr lang="zh-CN" altLang="en-US" sz="1600" b="1" dirty="0"/>
              <a:t>电子学设备：</a:t>
            </a:r>
            <a:r>
              <a:rPr lang="en-US" altLang="zh-CN" sz="1600" b="1" dirty="0"/>
              <a:t>~7000</a:t>
            </a:r>
          </a:p>
          <a:p>
            <a:pPr lvl="1"/>
            <a:r>
              <a:rPr lang="en-US" altLang="zh-CN" sz="1600" b="1" dirty="0"/>
              <a:t>LPMT(20</a:t>
            </a:r>
            <a:r>
              <a:rPr lang="zh-CN" altLang="en-US" sz="1600" b="1" dirty="0"/>
              <a:t>英寸光电倍增管</a:t>
            </a:r>
            <a:r>
              <a:rPr lang="en-US" altLang="zh-CN" sz="1600" b="1" dirty="0"/>
              <a:t>)</a:t>
            </a:r>
            <a:r>
              <a:rPr lang="zh-CN" altLang="en-US" sz="1600" b="1" dirty="0"/>
              <a:t>：</a:t>
            </a:r>
            <a:r>
              <a:rPr lang="en-US" altLang="zh-CN" sz="1600" b="1" dirty="0"/>
              <a:t>~18000</a:t>
            </a:r>
          </a:p>
          <a:p>
            <a:pPr lvl="1"/>
            <a:r>
              <a:rPr lang="en-US" altLang="zh-CN" sz="1600" b="1" dirty="0"/>
              <a:t>SPMT(3</a:t>
            </a:r>
            <a:r>
              <a:rPr lang="zh-CN" altLang="en-US" sz="1600" b="1" dirty="0"/>
              <a:t>英寸光电倍增管</a:t>
            </a:r>
            <a:r>
              <a:rPr lang="en-US" altLang="zh-CN" sz="1600" b="1" dirty="0"/>
              <a:t>)</a:t>
            </a:r>
            <a:r>
              <a:rPr lang="zh-CN" altLang="en-US" sz="1600" b="1" dirty="0"/>
              <a:t>：</a:t>
            </a:r>
            <a:r>
              <a:rPr lang="en-US" altLang="zh-CN" sz="1600" b="1" dirty="0"/>
              <a:t>~27000</a:t>
            </a:r>
          </a:p>
          <a:p>
            <a:pPr lvl="1"/>
            <a:r>
              <a:rPr lang="en-US" altLang="zh-CN" sz="1600" b="1" dirty="0"/>
              <a:t>LVP(</a:t>
            </a:r>
            <a:r>
              <a:rPr lang="zh-CN" altLang="en-US" sz="1600" b="1" dirty="0"/>
              <a:t>低压电源</a:t>
            </a:r>
            <a:r>
              <a:rPr lang="en-US" altLang="zh-CN" sz="1600" b="1" dirty="0"/>
              <a:t>)</a:t>
            </a:r>
            <a:r>
              <a:rPr lang="zh-CN" altLang="en-US" sz="1600" b="1" dirty="0"/>
              <a:t>：</a:t>
            </a:r>
            <a:r>
              <a:rPr lang="en-US" altLang="zh-CN" sz="1600" b="1" dirty="0"/>
              <a:t>320</a:t>
            </a:r>
          </a:p>
          <a:p>
            <a:pPr lvl="1"/>
            <a:endParaRPr lang="en-US" altLang="zh-CN" sz="1600" b="1" dirty="0"/>
          </a:p>
          <a:p>
            <a:pPr lvl="1"/>
            <a:endParaRPr lang="en-US" altLang="zh-CN" sz="16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9B47B79-CA49-B108-C94D-D6E1C62B0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053" y="75502"/>
            <a:ext cx="3690294" cy="83227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ED23B5B-3C7B-2995-9E53-F0A6262D9E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3569" y="1298048"/>
            <a:ext cx="7773329" cy="51822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87293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AE4DB1-30E2-E79F-0253-9E8D5932E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02" y="110352"/>
            <a:ext cx="11868809" cy="693690"/>
          </a:xfrm>
        </p:spPr>
        <p:txBody>
          <a:bodyPr>
            <a:normAutofit fontScale="90000"/>
          </a:bodyPr>
          <a:lstStyle/>
          <a:p>
            <a:r>
              <a:rPr lang="zh-CN" altLang="en-US" sz="4800" b="1" dirty="0"/>
              <a:t>探测器控制系统</a:t>
            </a:r>
            <a:r>
              <a:rPr lang="en-US" altLang="zh-CN" sz="4800" b="1" dirty="0"/>
              <a:t>——DCS</a:t>
            </a:r>
            <a:endParaRPr lang="en-US" altLang="zh-CN" sz="4000" dirty="0"/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2CEB3ADE-3C38-2B2F-E392-A8D3262A73D9}"/>
              </a:ext>
            </a:extLst>
          </p:cNvPr>
          <p:cNvCxnSpPr/>
          <p:nvPr/>
        </p:nvCxnSpPr>
        <p:spPr>
          <a:xfrm>
            <a:off x="1" y="1514272"/>
            <a:ext cx="12191999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矩形 68">
            <a:extLst>
              <a:ext uri="{FF2B5EF4-FFF2-40B4-BE49-F238E27FC236}">
                <a16:creationId xmlns:a16="http://schemas.microsoft.com/office/drawing/2014/main" id="{70A108F2-96AF-9F47-DE55-90AB97B6B34B}"/>
              </a:ext>
            </a:extLst>
          </p:cNvPr>
          <p:cNvSpPr/>
          <p:nvPr/>
        </p:nvSpPr>
        <p:spPr>
          <a:xfrm>
            <a:off x="11353800" y="1960179"/>
            <a:ext cx="620111" cy="3447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FF4239A6-0D8C-1ABA-02BD-8B59198E8BC0}"/>
              </a:ext>
            </a:extLst>
          </p:cNvPr>
          <p:cNvSpPr/>
          <p:nvPr/>
        </p:nvSpPr>
        <p:spPr>
          <a:xfrm>
            <a:off x="10502462" y="695107"/>
            <a:ext cx="620111" cy="485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6">
            <a:extLst>
              <a:ext uri="{FF2B5EF4-FFF2-40B4-BE49-F238E27FC236}">
                <a16:creationId xmlns:a16="http://schemas.microsoft.com/office/drawing/2014/main" id="{7EC09204-9523-2128-1A14-90D571EDD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FCA7F7C-D344-40D1-B5F6-4214A2B64BA7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E112DFD-36C2-B528-095B-0C65422B9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988" y="72441"/>
            <a:ext cx="3690294" cy="83227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BE98CB9-3A76-CFD3-B38E-BFAD229DB78E}"/>
              </a:ext>
            </a:extLst>
          </p:cNvPr>
          <p:cNvSpPr txBox="1"/>
          <p:nvPr/>
        </p:nvSpPr>
        <p:spPr>
          <a:xfrm>
            <a:off x="144966" y="991017"/>
            <a:ext cx="836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高能物理实验中的探测器控制系统（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Detector Control System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DCS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endParaRPr lang="zh-CN" altLang="en-US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BD700C24-CB19-E0F9-2CF3-2F8A8B0F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02" y="1627370"/>
            <a:ext cx="7347258" cy="371635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/>
              <a:t>高压系统</a:t>
            </a:r>
            <a:endParaRPr lang="en-US" altLang="zh-CN" sz="2000" b="1" dirty="0"/>
          </a:p>
          <a:p>
            <a:pPr>
              <a:lnSpc>
                <a:spcPct val="150000"/>
              </a:lnSpc>
            </a:pPr>
            <a:r>
              <a:rPr lang="zh-CN" altLang="en-US" sz="2000" b="1" dirty="0"/>
              <a:t>探测器电子学本地和远程监控系统</a:t>
            </a:r>
            <a:endParaRPr lang="en-US" altLang="zh-CN" sz="2000" b="1" dirty="0"/>
          </a:p>
          <a:p>
            <a:pPr>
              <a:lnSpc>
                <a:spcPct val="150000"/>
              </a:lnSpc>
            </a:pPr>
            <a:r>
              <a:rPr lang="zh-CN" altLang="en-US" sz="2000" dirty="0"/>
              <a:t>温湿度监控系统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zh-CN" altLang="en-US" sz="2000" dirty="0"/>
              <a:t>气体监控系统（</a:t>
            </a:r>
            <a:r>
              <a:rPr lang="en-US" altLang="zh-CN" sz="2000" dirty="0"/>
              <a:t>RPC</a:t>
            </a:r>
            <a:r>
              <a:rPr lang="zh-CN" altLang="en-US" sz="2000" dirty="0"/>
              <a:t>探测器气体系统、氡气检测、气压检测）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zh-CN" altLang="en-US" sz="2000" dirty="0"/>
              <a:t>中心刻度系统检测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zh-CN" altLang="en-US" sz="2000" dirty="0"/>
              <a:t>纯水系统运行监控</a:t>
            </a:r>
            <a:endParaRPr lang="en-US" altLang="zh-CN" sz="2000" dirty="0"/>
          </a:p>
          <a:p>
            <a:pPr>
              <a:lnSpc>
                <a:spcPct val="150000"/>
              </a:lnSpc>
            </a:pPr>
            <a:r>
              <a:rPr lang="zh-CN" altLang="en-US" sz="2000" dirty="0"/>
              <a:t>控制室总体监控系统</a:t>
            </a:r>
            <a:endParaRPr lang="en-US" altLang="zh-CN" sz="2000" dirty="0"/>
          </a:p>
          <a:p>
            <a:endParaRPr lang="en-US" altLang="zh-CN" sz="2000" b="1" dirty="0"/>
          </a:p>
        </p:txBody>
      </p:sp>
    </p:spTree>
    <p:extLst>
      <p:ext uri="{BB962C8B-B14F-4D97-AF65-F5344CB8AC3E}">
        <p14:creationId xmlns:p14="http://schemas.microsoft.com/office/powerpoint/2010/main" val="2894965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AE4DB1-30E2-E79F-0253-9E8D5932E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02" y="110352"/>
            <a:ext cx="11868809" cy="693690"/>
          </a:xfrm>
        </p:spPr>
        <p:txBody>
          <a:bodyPr>
            <a:normAutofit/>
          </a:bodyPr>
          <a:lstStyle/>
          <a:p>
            <a:r>
              <a:rPr lang="en-US" altLang="zh-CN" sz="4000" b="1" dirty="0"/>
              <a:t>EPICS——</a:t>
            </a:r>
            <a:r>
              <a:rPr lang="zh-CN" altLang="en-US" sz="4000" b="1" dirty="0"/>
              <a:t>主要特性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5CE2FD-7541-B95F-6E1B-CA6BF11C5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02" y="1694549"/>
            <a:ext cx="11953548" cy="5026925"/>
          </a:xfrm>
        </p:spPr>
        <p:txBody>
          <a:bodyPr>
            <a:normAutofit/>
          </a:bodyPr>
          <a:lstStyle/>
          <a:p>
            <a:pPr marL="0" marR="0" lvl="0" indent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b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主要特性</a:t>
            </a:r>
            <a:endParaRPr lang="en-US" altLang="zh-CN" sz="2400" b="1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2400" b="1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"/>
            </a:pPr>
            <a:r>
              <a:rPr 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高性能：</a:t>
            </a:r>
            <a:r>
              <a:rPr lang="zh-CN" altLang="en-US" sz="18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异步通信机制；多线程；充分利用多核处理器的优势，提高系统吞吐量和响应速度</a:t>
            </a:r>
            <a:endParaRPr lang="en-US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"/>
            </a:pPr>
            <a:r>
              <a:rPr 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可扩展性：</a:t>
            </a:r>
            <a:r>
              <a:rPr lang="zh-CN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可将系统分为多个节点，每个节点负责处理特定的任务；标准化接口；模块化的设计，更好的实现系统的横向扩展</a:t>
            </a:r>
            <a:endParaRPr lang="en-US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"/>
            </a:pPr>
            <a:r>
              <a:rPr 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稳定可靠：</a:t>
            </a:r>
            <a:r>
              <a:rPr lang="zh-CN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使用成熟的通信协议；容错机制；存档与备份功能；故障恢复与重连</a:t>
            </a:r>
            <a:endParaRPr lang="en-US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"/>
            </a:pPr>
            <a:endParaRPr lang="en-US" altLang="zh-CN" sz="2000" b="1" dirty="0"/>
          </a:p>
          <a:p>
            <a:r>
              <a:rPr lang="en-US" altLang="zh-CN" sz="2000" b="1" dirty="0"/>
              <a:t>IOC </a:t>
            </a:r>
          </a:p>
          <a:p>
            <a:pPr marL="457200" lvl="1" indent="0">
              <a:buNone/>
            </a:pPr>
            <a:r>
              <a:rPr lang="zh-CN" sz="16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输入</a:t>
            </a:r>
            <a:r>
              <a:rPr lang="en-US" sz="16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/</a:t>
            </a:r>
            <a:r>
              <a:rPr lang="zh-CN" sz="16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输出控制器（</a:t>
            </a:r>
            <a:r>
              <a:rPr lang="en-US" sz="16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Input/Output Controller</a:t>
            </a:r>
            <a:r>
              <a:rPr lang="zh-CN" sz="16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sz="16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IOC</a:t>
            </a:r>
            <a:r>
              <a:rPr lang="zh-CN" sz="16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16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C\C++</a:t>
            </a:r>
            <a:r>
              <a:rPr lang="zh-CN" altLang="en-US" sz="16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开发</a:t>
            </a:r>
            <a:endParaRPr lang="en-US" altLang="zh-CN" sz="16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US" sz="16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IOC</a:t>
            </a:r>
            <a:r>
              <a:rPr lang="zh-CN" sz="16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是</a:t>
            </a:r>
            <a:r>
              <a:rPr lang="en-US" sz="16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EPICS</a:t>
            </a:r>
            <a:r>
              <a:rPr lang="zh-CN" sz="16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</a:t>
            </a:r>
            <a:r>
              <a:rPr lang="en-US" sz="16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I/O</a:t>
            </a:r>
            <a:r>
              <a:rPr lang="zh-CN" sz="16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服务器组件，负责实际的</a:t>
            </a:r>
            <a:r>
              <a:rPr lang="en-US" sz="16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I/O</a:t>
            </a:r>
            <a:r>
              <a:rPr lang="zh-CN" sz="16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和本地控制任务，并发布任务，</a:t>
            </a:r>
            <a:r>
              <a:rPr lang="en-US" sz="16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IOC</a:t>
            </a:r>
            <a:r>
              <a:rPr lang="zh-CN" sz="16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可以是任何能够支持</a:t>
            </a:r>
            <a:r>
              <a:rPr lang="en-US" sz="16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EPICS</a:t>
            </a:r>
            <a:r>
              <a:rPr lang="zh-CN" sz="16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基本组件的计算平台</a:t>
            </a:r>
            <a:endParaRPr lang="en-US" altLang="zh-CN" sz="16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altLang="zh-CN" sz="1600" b="1" dirty="0"/>
          </a:p>
          <a:p>
            <a:r>
              <a:rPr lang="en-US" altLang="zh-CN" sz="2000" b="1" dirty="0"/>
              <a:t>CWS</a:t>
            </a:r>
          </a:p>
          <a:p>
            <a:pPr marL="457200" lvl="1" indent="0">
              <a:buNone/>
            </a:pPr>
            <a:r>
              <a:rPr lang="zh-CN" sz="16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客户端工作站（</a:t>
            </a:r>
            <a:r>
              <a:rPr lang="en-US" sz="16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Client WorkStation</a:t>
            </a:r>
            <a:r>
              <a:rPr lang="zh-CN" sz="16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sz="16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CWS</a:t>
            </a:r>
            <a:r>
              <a:rPr lang="zh-CN" sz="16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），</a:t>
            </a:r>
            <a:r>
              <a:rPr lang="zh-CN" altLang="en-US" sz="16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可以是基于</a:t>
            </a:r>
            <a:r>
              <a:rPr lang="en-US" altLang="zh-CN" sz="16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EPICS</a:t>
            </a:r>
            <a:r>
              <a:rPr lang="zh-CN" altLang="en-US" sz="16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开发的命令行工具、软件、嵌入式设备</a:t>
            </a:r>
            <a:endParaRPr lang="en-US" altLang="zh-CN" sz="2000" b="1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F0BBB20-5041-ADC1-B641-1FAC6B0A79C6}"/>
              </a:ext>
            </a:extLst>
          </p:cNvPr>
          <p:cNvSpPr txBox="1"/>
          <p:nvPr/>
        </p:nvSpPr>
        <p:spPr>
          <a:xfrm>
            <a:off x="105102" y="861849"/>
            <a:ext cx="120868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EPICS——Experimental Physics and Industrial Control System</a:t>
            </a:r>
          </a:p>
          <a:p>
            <a:r>
              <a:rPr lang="zh-CN" altLang="en-US" sz="1400" dirty="0"/>
              <a:t>是一套合作开发的开源软件工具、库和应用程序，在全球范围内用于为粒子加速器、望远镜和其他大型科学实验等科学仪器创建分布式软实时控制系统</a:t>
            </a:r>
            <a:endParaRPr lang="en-US" altLang="zh-CN" sz="1400" dirty="0"/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2CEB3ADE-3C38-2B2F-E392-A8D3262A73D9}"/>
              </a:ext>
            </a:extLst>
          </p:cNvPr>
          <p:cNvCxnSpPr/>
          <p:nvPr/>
        </p:nvCxnSpPr>
        <p:spPr>
          <a:xfrm>
            <a:off x="1" y="1501915"/>
            <a:ext cx="12191999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矩形 68">
            <a:extLst>
              <a:ext uri="{FF2B5EF4-FFF2-40B4-BE49-F238E27FC236}">
                <a16:creationId xmlns:a16="http://schemas.microsoft.com/office/drawing/2014/main" id="{70A108F2-96AF-9F47-DE55-90AB97B6B34B}"/>
              </a:ext>
            </a:extLst>
          </p:cNvPr>
          <p:cNvSpPr/>
          <p:nvPr/>
        </p:nvSpPr>
        <p:spPr>
          <a:xfrm>
            <a:off x="11353800" y="1960179"/>
            <a:ext cx="620111" cy="3447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FF4239A6-0D8C-1ABA-02BD-8B59198E8BC0}"/>
              </a:ext>
            </a:extLst>
          </p:cNvPr>
          <p:cNvSpPr/>
          <p:nvPr/>
        </p:nvSpPr>
        <p:spPr>
          <a:xfrm>
            <a:off x="10502462" y="695107"/>
            <a:ext cx="620111" cy="485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256BABD3-9299-81A7-0D56-74E6F8AF9486}"/>
              </a:ext>
            </a:extLst>
          </p:cNvPr>
          <p:cNvSpPr/>
          <p:nvPr/>
        </p:nvSpPr>
        <p:spPr>
          <a:xfrm>
            <a:off x="425669" y="1960178"/>
            <a:ext cx="1518745" cy="231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矩形 118">
            <a:extLst>
              <a:ext uri="{FF2B5EF4-FFF2-40B4-BE49-F238E27FC236}">
                <a16:creationId xmlns:a16="http://schemas.microsoft.com/office/drawing/2014/main" id="{A7F9E3DA-368E-6E7B-546D-B33CE26F2176}"/>
              </a:ext>
            </a:extLst>
          </p:cNvPr>
          <p:cNvSpPr/>
          <p:nvPr/>
        </p:nvSpPr>
        <p:spPr>
          <a:xfrm>
            <a:off x="425669" y="2942897"/>
            <a:ext cx="2275490" cy="231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6">
            <a:extLst>
              <a:ext uri="{FF2B5EF4-FFF2-40B4-BE49-F238E27FC236}">
                <a16:creationId xmlns:a16="http://schemas.microsoft.com/office/drawing/2014/main" id="{7EC09204-9523-2128-1A14-90D571EDD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FCA7F7C-D344-40D1-B5F6-4214A2B64BA7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A375C59-48F0-97D0-9E48-05B25DD1A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053" y="145790"/>
            <a:ext cx="3690294" cy="83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99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AE4DB1-30E2-E79F-0253-9E8D5932E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02" y="110352"/>
            <a:ext cx="11868809" cy="693690"/>
          </a:xfrm>
        </p:spPr>
        <p:txBody>
          <a:bodyPr>
            <a:normAutofit/>
          </a:bodyPr>
          <a:lstStyle/>
          <a:p>
            <a:r>
              <a:rPr lang="en-US" altLang="zh-CN" sz="4000" b="1" dirty="0"/>
              <a:t>EPICS——PV</a:t>
            </a:r>
            <a:r>
              <a:rPr lang="zh-CN" altLang="en-US" sz="4000" b="1" dirty="0"/>
              <a:t>和</a:t>
            </a:r>
            <a:r>
              <a:rPr lang="en-US" altLang="zh-CN" sz="4000" b="1" dirty="0"/>
              <a:t>DB</a:t>
            </a:r>
            <a:endParaRPr lang="zh-CN" altLang="en-US" sz="4000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5CE2FD-7541-B95F-6E1B-CA6BF11C5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02" y="1830238"/>
            <a:ext cx="5513794" cy="3964772"/>
          </a:xfrm>
        </p:spPr>
        <p:txBody>
          <a:bodyPr>
            <a:normAutofit/>
          </a:bodyPr>
          <a:lstStyle/>
          <a:p>
            <a:r>
              <a:rPr lang="en-US" altLang="zh-CN" sz="2000" b="1" dirty="0"/>
              <a:t>PV</a:t>
            </a:r>
          </a:p>
          <a:p>
            <a:pPr marL="0" indent="0">
              <a:buNone/>
            </a:pPr>
            <a:r>
              <a:rPr lang="zh-CN" altLang="en-US" sz="1600" dirty="0">
                <a:highlight>
                  <a:srgbClr val="C0C0C0"/>
                </a:highlight>
              </a:rPr>
              <a:t>    过程变量</a:t>
            </a:r>
            <a:r>
              <a:rPr lang="en-US" altLang="zh-CN" sz="1600" dirty="0">
                <a:highlight>
                  <a:srgbClr val="C0C0C0"/>
                </a:highlight>
              </a:rPr>
              <a:t>——</a:t>
            </a:r>
            <a:r>
              <a:rPr lang="zh-CN" altLang="en-US" sz="1600" b="0" i="0" dirty="0">
                <a:solidFill>
                  <a:srgbClr val="050E17"/>
                </a:solidFill>
                <a:effectLst/>
                <a:highlight>
                  <a:srgbClr val="C0C0C0"/>
                </a:highlight>
                <a:latin typeface="-apple-system"/>
              </a:rPr>
              <a:t>用于在不同的设备和程序之间进行数据交换和控制指令传递</a:t>
            </a:r>
            <a:endParaRPr lang="en-US" altLang="zh-CN" sz="1600" b="1" dirty="0">
              <a:highlight>
                <a:srgbClr val="C0C0C0"/>
              </a:highlight>
            </a:endParaRPr>
          </a:p>
          <a:p>
            <a:r>
              <a:rPr lang="en-US" altLang="zh-CN" sz="2000" b="1" dirty="0"/>
              <a:t>DB</a:t>
            </a:r>
          </a:p>
          <a:p>
            <a:pPr marL="0" indent="0">
              <a:buNone/>
            </a:pPr>
            <a:r>
              <a:rPr lang="zh-CN" altLang="en-US" sz="1600" b="0" i="0" dirty="0">
                <a:solidFill>
                  <a:srgbClr val="050E17"/>
                </a:solidFill>
                <a:effectLst/>
                <a:highlight>
                  <a:srgbClr val="C0C0C0"/>
                </a:highlight>
                <a:latin typeface="-apple-system"/>
              </a:rPr>
              <a:t>    用于</a:t>
            </a:r>
            <a:r>
              <a:rPr lang="zh-CN" altLang="en-US" sz="1600" b="1" i="0" dirty="0">
                <a:solidFill>
                  <a:srgbClr val="050E17"/>
                </a:solidFill>
                <a:effectLst/>
                <a:highlight>
                  <a:srgbClr val="C0C0C0"/>
                </a:highlight>
                <a:latin typeface="-apple-system"/>
              </a:rPr>
              <a:t>存储</a:t>
            </a:r>
            <a:r>
              <a:rPr lang="zh-CN" altLang="en-US" sz="1600" b="0" i="0" dirty="0">
                <a:solidFill>
                  <a:srgbClr val="050E17"/>
                </a:solidFill>
                <a:effectLst/>
                <a:highlight>
                  <a:srgbClr val="C0C0C0"/>
                </a:highlight>
                <a:latin typeface="-apple-system"/>
              </a:rPr>
              <a:t>和</a:t>
            </a:r>
            <a:r>
              <a:rPr lang="zh-CN" altLang="en-US" sz="1600" b="1" i="0" dirty="0">
                <a:solidFill>
                  <a:srgbClr val="050E17"/>
                </a:solidFill>
                <a:effectLst/>
                <a:highlight>
                  <a:srgbClr val="C0C0C0"/>
                </a:highlight>
                <a:latin typeface="-apple-system"/>
              </a:rPr>
              <a:t>管理</a:t>
            </a:r>
            <a:r>
              <a:rPr lang="zh-CN" altLang="en-US" sz="1600" b="0" i="0" dirty="0">
                <a:solidFill>
                  <a:srgbClr val="050E17"/>
                </a:solidFill>
                <a:effectLst/>
                <a:highlight>
                  <a:srgbClr val="C0C0C0"/>
                </a:highlight>
                <a:latin typeface="-apple-system"/>
              </a:rPr>
              <a:t>控制系统中的</a:t>
            </a:r>
            <a:r>
              <a:rPr lang="zh-CN" altLang="en-US" sz="1600" b="1" i="0" dirty="0">
                <a:solidFill>
                  <a:srgbClr val="050E17"/>
                </a:solidFill>
                <a:effectLst/>
                <a:highlight>
                  <a:srgbClr val="C0C0C0"/>
                </a:highlight>
                <a:latin typeface="-apple-system"/>
              </a:rPr>
              <a:t>记录</a:t>
            </a:r>
            <a:r>
              <a:rPr lang="zh-CN" altLang="en-US" sz="1600" b="0" i="0" dirty="0">
                <a:solidFill>
                  <a:srgbClr val="050E17"/>
                </a:solidFill>
                <a:effectLst/>
                <a:highlight>
                  <a:srgbClr val="C0C0C0"/>
                </a:highlight>
                <a:latin typeface="-apple-system"/>
              </a:rPr>
              <a:t>和设备状态信息</a:t>
            </a:r>
            <a:endParaRPr lang="en-US" altLang="zh-CN" sz="1600" b="0" i="0" dirty="0">
              <a:solidFill>
                <a:srgbClr val="050E17"/>
              </a:solidFill>
              <a:effectLst/>
              <a:highlight>
                <a:srgbClr val="C0C0C0"/>
              </a:highlight>
              <a:latin typeface="-apple-system"/>
            </a:endParaRPr>
          </a:p>
          <a:p>
            <a:pPr marL="0" indent="0">
              <a:buNone/>
            </a:pPr>
            <a:endParaRPr lang="en-US" altLang="zh-CN" sz="1600" b="0" i="0" dirty="0">
              <a:solidFill>
                <a:srgbClr val="050E17"/>
              </a:solidFill>
              <a:effectLst/>
              <a:highlight>
                <a:srgbClr val="C0C0C0"/>
              </a:highlight>
              <a:latin typeface="-apple-system"/>
            </a:endParaRPr>
          </a:p>
          <a:p>
            <a:pPr marL="457200" lvl="1" indent="0">
              <a:buNone/>
            </a:pPr>
            <a:r>
              <a:rPr lang="en-US" altLang="zh-CN" sz="1600" b="1" dirty="0"/>
              <a:t>1.Record Type</a:t>
            </a:r>
            <a:r>
              <a:rPr lang="zh-CN" altLang="en-US" sz="1600" b="1" dirty="0"/>
              <a:t>（记录类型）</a:t>
            </a:r>
            <a:endParaRPr lang="en-US" altLang="zh-CN" sz="1600" b="1" dirty="0"/>
          </a:p>
          <a:p>
            <a:pPr marL="457200" lvl="1" indent="0">
              <a:buNone/>
            </a:pPr>
            <a:r>
              <a:rPr lang="zh-CN" altLang="en-US" sz="1600" dirty="0"/>
              <a:t>定义基本属性和行为</a:t>
            </a:r>
            <a:endParaRPr lang="en-US" altLang="zh-CN" sz="1600" dirty="0"/>
          </a:p>
          <a:p>
            <a:pPr marL="457200" lvl="1" indent="0">
              <a:buNone/>
            </a:pPr>
            <a:r>
              <a:rPr lang="en-US" altLang="zh-CN" sz="1600" b="1" dirty="0"/>
              <a:t>2.Record Instance</a:t>
            </a:r>
            <a:r>
              <a:rPr lang="zh-CN" altLang="en-US" sz="1600" b="1" dirty="0"/>
              <a:t>（记录实例）</a:t>
            </a:r>
            <a:endParaRPr lang="en-US" altLang="zh-CN" sz="1600" b="1" dirty="0"/>
          </a:p>
          <a:p>
            <a:pPr marL="457200" lvl="1" indent="0">
              <a:buNone/>
            </a:pPr>
            <a:r>
              <a:rPr lang="zh-CN" altLang="en-US" sz="1600" dirty="0"/>
              <a:t>存储设备的状态或变量值等信息</a:t>
            </a:r>
            <a:endParaRPr lang="en-US" altLang="zh-CN" sz="1600" dirty="0"/>
          </a:p>
          <a:p>
            <a:pPr marL="457200" lvl="1" indent="0">
              <a:buNone/>
            </a:pPr>
            <a:r>
              <a:rPr lang="en-US" altLang="zh-CN" sz="1600" b="1" dirty="0"/>
              <a:t>3.Database File</a:t>
            </a:r>
            <a:r>
              <a:rPr lang="zh-CN" altLang="en-US" sz="1600" b="1" dirty="0"/>
              <a:t>（后缀为</a:t>
            </a:r>
            <a:r>
              <a:rPr lang="en-US" altLang="zh-CN" sz="1600" b="1" dirty="0" err="1"/>
              <a:t>db</a:t>
            </a:r>
            <a:r>
              <a:rPr lang="zh-CN" altLang="en-US" sz="1600" b="1" dirty="0"/>
              <a:t>的文本文件）</a:t>
            </a:r>
            <a:endParaRPr lang="en-US" altLang="zh-CN" sz="1600" b="1" dirty="0"/>
          </a:p>
          <a:p>
            <a:pPr marL="457200" lvl="1" indent="0">
              <a:buNone/>
            </a:pPr>
            <a:r>
              <a:rPr lang="zh-CN" altLang="en-US" sz="1500" b="0" i="0" dirty="0">
                <a:solidFill>
                  <a:srgbClr val="050E17"/>
                </a:solidFill>
                <a:effectLst/>
                <a:latin typeface="-apple-system"/>
              </a:rPr>
              <a:t>包括记录类型定义、记录实例定义和数据库变量定义等信息</a:t>
            </a:r>
            <a:endParaRPr lang="en-US" altLang="zh-CN" sz="1600" b="1" dirty="0"/>
          </a:p>
          <a:p>
            <a:pPr marL="0" indent="0">
              <a:buNone/>
            </a:pPr>
            <a:endParaRPr lang="en-US" altLang="zh-CN" sz="1600" b="0" i="0" dirty="0">
              <a:solidFill>
                <a:srgbClr val="050E17"/>
              </a:solidFill>
              <a:effectLst/>
              <a:highlight>
                <a:srgbClr val="C0C0C0"/>
              </a:highlight>
              <a:latin typeface="-apple-system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F0BBB20-5041-ADC1-B641-1FAC6B0A79C6}"/>
              </a:ext>
            </a:extLst>
          </p:cNvPr>
          <p:cNvSpPr txBox="1"/>
          <p:nvPr/>
        </p:nvSpPr>
        <p:spPr>
          <a:xfrm>
            <a:off x="105102" y="861848"/>
            <a:ext cx="10284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PV——Process Variable </a:t>
            </a:r>
            <a:r>
              <a:rPr lang="zh-CN" altLang="en-US" sz="2000" dirty="0"/>
              <a:t>过程变量</a:t>
            </a:r>
            <a:endParaRPr lang="en-US" altLang="zh-CN" sz="2000" dirty="0"/>
          </a:p>
          <a:p>
            <a:r>
              <a:rPr lang="en-US" altLang="zh-CN" sz="2000" dirty="0"/>
              <a:t>DB——EPICS</a:t>
            </a:r>
            <a:r>
              <a:rPr lang="zh-CN" altLang="en-US" sz="2000" dirty="0"/>
              <a:t>的一种数据库</a:t>
            </a:r>
            <a:endParaRPr lang="en-US" altLang="zh-CN" sz="2000" dirty="0"/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2CEB3ADE-3C38-2B2F-E392-A8D3262A73D9}"/>
              </a:ext>
            </a:extLst>
          </p:cNvPr>
          <p:cNvCxnSpPr/>
          <p:nvPr/>
        </p:nvCxnSpPr>
        <p:spPr>
          <a:xfrm>
            <a:off x="1" y="1569734"/>
            <a:ext cx="12191999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矩形 68">
            <a:extLst>
              <a:ext uri="{FF2B5EF4-FFF2-40B4-BE49-F238E27FC236}">
                <a16:creationId xmlns:a16="http://schemas.microsoft.com/office/drawing/2014/main" id="{70A108F2-96AF-9F47-DE55-90AB97B6B34B}"/>
              </a:ext>
            </a:extLst>
          </p:cNvPr>
          <p:cNvSpPr/>
          <p:nvPr/>
        </p:nvSpPr>
        <p:spPr>
          <a:xfrm>
            <a:off x="11353800" y="1960179"/>
            <a:ext cx="620111" cy="3447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FF4239A6-0D8C-1ABA-02BD-8B59198E8BC0}"/>
              </a:ext>
            </a:extLst>
          </p:cNvPr>
          <p:cNvSpPr/>
          <p:nvPr/>
        </p:nvSpPr>
        <p:spPr>
          <a:xfrm>
            <a:off x="10502462" y="695107"/>
            <a:ext cx="620111" cy="485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256BABD3-9299-81A7-0D56-74E6F8AF9486}"/>
              </a:ext>
            </a:extLst>
          </p:cNvPr>
          <p:cNvSpPr/>
          <p:nvPr/>
        </p:nvSpPr>
        <p:spPr>
          <a:xfrm>
            <a:off x="425669" y="1960178"/>
            <a:ext cx="1518745" cy="231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矩形 118">
            <a:extLst>
              <a:ext uri="{FF2B5EF4-FFF2-40B4-BE49-F238E27FC236}">
                <a16:creationId xmlns:a16="http://schemas.microsoft.com/office/drawing/2014/main" id="{A7F9E3DA-368E-6E7B-546D-B33CE26F2176}"/>
              </a:ext>
            </a:extLst>
          </p:cNvPr>
          <p:cNvSpPr/>
          <p:nvPr/>
        </p:nvSpPr>
        <p:spPr>
          <a:xfrm>
            <a:off x="425669" y="2942897"/>
            <a:ext cx="2275490" cy="231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6">
            <a:extLst>
              <a:ext uri="{FF2B5EF4-FFF2-40B4-BE49-F238E27FC236}">
                <a16:creationId xmlns:a16="http://schemas.microsoft.com/office/drawing/2014/main" id="{45276419-1296-31DF-EB90-200FEB370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FCA7F7C-D344-40D1-B5F6-4214A2B64BA7}" type="slidenum">
              <a:rPr lang="zh-CN" altLang="en-US" smtClean="0"/>
              <a:t>6</a:t>
            </a:fld>
            <a:endParaRPr lang="zh-CN" altLang="en-US" dirty="0"/>
          </a:p>
        </p:txBody>
      </p:sp>
      <p:graphicFrame>
        <p:nvGraphicFramePr>
          <p:cNvPr id="9" name="表格 9">
            <a:extLst>
              <a:ext uri="{FF2B5EF4-FFF2-40B4-BE49-F238E27FC236}">
                <a16:creationId xmlns:a16="http://schemas.microsoft.com/office/drawing/2014/main" id="{BE850E86-458F-47C1-4BBB-D68612F198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727691"/>
              </p:ext>
            </p:extLst>
          </p:nvPr>
        </p:nvGraphicFramePr>
        <p:xfrm>
          <a:off x="6711499" y="2146380"/>
          <a:ext cx="5262411" cy="3274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48744">
                  <a:extLst>
                    <a:ext uri="{9D8B030D-6E8A-4147-A177-3AD203B41FA5}">
                      <a16:colId xmlns:a16="http://schemas.microsoft.com/office/drawing/2014/main" val="2512100123"/>
                    </a:ext>
                  </a:extLst>
                </a:gridCol>
                <a:gridCol w="2613667">
                  <a:extLst>
                    <a:ext uri="{9D8B030D-6E8A-4147-A177-3AD203B41FA5}">
                      <a16:colId xmlns:a16="http://schemas.microsoft.com/office/drawing/2014/main" val="2287495636"/>
                    </a:ext>
                  </a:extLst>
                </a:gridCol>
              </a:tblGrid>
              <a:tr h="457102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字段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功能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917004"/>
                  </a:ext>
                </a:extLst>
              </a:tr>
              <a:tr h="469623">
                <a:tc>
                  <a:txBody>
                    <a:bodyPr/>
                    <a:lstStyle/>
                    <a:p>
                      <a:r>
                        <a:rPr lang="en-US" dirty="0"/>
                        <a:t>SCAN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扫描频率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179538"/>
                  </a:ext>
                </a:extLst>
              </a:tr>
              <a:tr h="469623">
                <a:tc>
                  <a:txBody>
                    <a:bodyPr/>
                    <a:lstStyle/>
                    <a:p>
                      <a:r>
                        <a:rPr lang="en-US" dirty="0"/>
                        <a:t>PREC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精度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660186"/>
                  </a:ext>
                </a:extLst>
              </a:tr>
              <a:tr h="469623">
                <a:tc>
                  <a:txBody>
                    <a:bodyPr/>
                    <a:lstStyle/>
                    <a:p>
                      <a:r>
                        <a:rPr lang="en-US" dirty="0"/>
                        <a:t>HIHI/</a:t>
                      </a:r>
                      <a:r>
                        <a:rPr lang="en-US" altLang="zh-CN" dirty="0"/>
                        <a:t>HI/LOW/LOWLOW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报警阈值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0064124"/>
                  </a:ext>
                </a:extLst>
              </a:tr>
              <a:tr h="469623">
                <a:tc>
                  <a:txBody>
                    <a:bodyPr/>
                    <a:lstStyle/>
                    <a:p>
                      <a:r>
                        <a:rPr lang="en-US" dirty="0"/>
                        <a:t>CALC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计算多个</a:t>
                      </a:r>
                      <a:r>
                        <a:rPr lang="en-US" altLang="zh-CN" dirty="0"/>
                        <a:t>PV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280450"/>
                  </a:ext>
                </a:extLst>
              </a:tr>
              <a:tr h="469623"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PINI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初始化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3285141"/>
                  </a:ext>
                </a:extLst>
              </a:tr>
              <a:tr h="469623"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HOPR/</a:t>
                      </a:r>
                      <a:r>
                        <a:rPr lang="en-US" altLang="zh-CN" dirty="0">
                          <a:highlight>
                            <a:srgbClr val="FFFF00"/>
                          </a:highlight>
                        </a:rPr>
                        <a:t>LOPR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限定阈值，超过截断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3177009"/>
                  </a:ext>
                </a:extLst>
              </a:tr>
            </a:tbl>
          </a:graphicData>
        </a:graphic>
      </p:graphicFrame>
      <p:cxnSp>
        <p:nvCxnSpPr>
          <p:cNvPr id="11" name="连接符: 肘形 10">
            <a:extLst>
              <a:ext uri="{FF2B5EF4-FFF2-40B4-BE49-F238E27FC236}">
                <a16:creationId xmlns:a16="http://schemas.microsoft.com/office/drawing/2014/main" id="{90220E76-0BE4-9069-5829-1B9BAFFC5DC6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4868562" y="3174120"/>
            <a:ext cx="1842937" cy="609680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E10EDDDD-3572-3580-25A5-71F0C2F28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053" y="260085"/>
            <a:ext cx="3690294" cy="83227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7087B3C-4F2D-CB35-C044-898214596057}"/>
              </a:ext>
            </a:extLst>
          </p:cNvPr>
          <p:cNvSpPr txBox="1"/>
          <p:nvPr/>
        </p:nvSpPr>
        <p:spPr>
          <a:xfrm>
            <a:off x="425669" y="5795010"/>
            <a:ext cx="917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highlight>
                  <a:srgbClr val="FFFF00"/>
                </a:highlight>
              </a:rPr>
              <a:t>PINI</a:t>
            </a:r>
            <a:r>
              <a:rPr lang="zh-CN" altLang="en-US" sz="2000" b="1" dirty="0">
                <a:highlight>
                  <a:srgbClr val="FFFF00"/>
                </a:highlight>
              </a:rPr>
              <a:t>：</a:t>
            </a:r>
            <a:r>
              <a:rPr lang="en-US" altLang="zh-CN" sz="2000" dirty="0"/>
              <a:t>Process on Initialization </a:t>
            </a:r>
            <a:r>
              <a:rPr lang="zh-CN" altLang="en-US" sz="2000" dirty="0"/>
              <a:t>标记该设备参数在初始化时是否进行处理</a:t>
            </a:r>
            <a:endParaRPr lang="en-US" altLang="zh-CN" sz="2000" dirty="0"/>
          </a:p>
          <a:p>
            <a:r>
              <a:rPr lang="en-US" altLang="zh-CN" sz="2000" dirty="0">
                <a:highlight>
                  <a:srgbClr val="FFFF00"/>
                </a:highlight>
              </a:rPr>
              <a:t>HOPR/LOPR</a:t>
            </a:r>
            <a:r>
              <a:rPr lang="zh-CN" altLang="en-US" sz="2000" dirty="0">
                <a:highlight>
                  <a:srgbClr val="FFFF00"/>
                </a:highlight>
              </a:rPr>
              <a:t>：</a:t>
            </a:r>
            <a:r>
              <a:rPr lang="en-US" altLang="zh-CN" sz="2000" dirty="0"/>
              <a:t>High/Low Operation Range </a:t>
            </a:r>
            <a:r>
              <a:rPr lang="zh-CN" altLang="en-US" sz="2000" dirty="0"/>
              <a:t>标记设备参数可接受的最大值</a:t>
            </a:r>
            <a:r>
              <a:rPr lang="en-US" altLang="zh-CN" sz="2000" dirty="0"/>
              <a:t>/</a:t>
            </a:r>
            <a:r>
              <a:rPr lang="zh-CN" altLang="en-US" sz="2000" dirty="0"/>
              <a:t>最小值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1307136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AE4DB1-30E2-E79F-0253-9E8D5932E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02" y="110352"/>
            <a:ext cx="11868809" cy="693690"/>
          </a:xfrm>
        </p:spPr>
        <p:txBody>
          <a:bodyPr>
            <a:normAutofit/>
          </a:bodyPr>
          <a:lstStyle/>
          <a:p>
            <a:r>
              <a:rPr lang="en-US" altLang="zh-CN" sz="4000" b="1" dirty="0"/>
              <a:t>EPICS——CA</a:t>
            </a:r>
            <a:endParaRPr lang="zh-CN" altLang="en-US" sz="4000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5CE2FD-7541-B95F-6E1B-CA6BF11C5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462" y="1705605"/>
            <a:ext cx="5415124" cy="4650744"/>
          </a:xfrm>
        </p:spPr>
        <p:txBody>
          <a:bodyPr>
            <a:normAutofit lnSpcReduction="10000"/>
          </a:bodyPr>
          <a:lstStyle/>
          <a:p>
            <a:r>
              <a:rPr lang="zh-CN" altLang="en-US" sz="2000" b="1" dirty="0"/>
              <a:t>异步通信</a:t>
            </a:r>
            <a:endParaRPr lang="en-US" altLang="zh-CN" sz="2000" b="1" dirty="0"/>
          </a:p>
          <a:p>
            <a:pPr marL="0" indent="0">
              <a:buNone/>
            </a:pPr>
            <a:r>
              <a:rPr lang="zh-CN" altLang="en-US" sz="2000" dirty="0"/>
              <a:t>允许客户端和服务端之间进行非阻塞的消息传递，提高系统的响应熟读和并发处理能力</a:t>
            </a:r>
            <a:endParaRPr lang="en-US" altLang="zh-CN" sz="2000" dirty="0"/>
          </a:p>
          <a:p>
            <a:pPr marL="0" indent="0">
              <a:buNone/>
            </a:pPr>
            <a:endParaRPr lang="en-US" altLang="zh-CN" sz="2000" dirty="0"/>
          </a:p>
          <a:p>
            <a:r>
              <a:rPr lang="zh-CN" altLang="en-US" sz="2000" b="1" dirty="0"/>
              <a:t>客户端</a:t>
            </a:r>
            <a:r>
              <a:rPr lang="en-US" altLang="zh-CN" sz="2000" b="1" dirty="0"/>
              <a:t>-</a:t>
            </a:r>
            <a:r>
              <a:rPr lang="zh-CN" altLang="en-US" sz="2000" b="1" dirty="0"/>
              <a:t>服务端架构</a:t>
            </a:r>
            <a:endParaRPr lang="en-US" altLang="zh-CN" sz="2000" b="1" dirty="0"/>
          </a:p>
          <a:p>
            <a:pPr marL="0" indent="0">
              <a:buNone/>
            </a:pPr>
            <a:endParaRPr lang="en-US" altLang="zh-CN" sz="2000" b="1" dirty="0"/>
          </a:p>
          <a:p>
            <a:r>
              <a:rPr lang="zh-CN" altLang="en-US" sz="2000" b="1" dirty="0"/>
              <a:t>发布</a:t>
            </a:r>
            <a:r>
              <a:rPr lang="en-US" altLang="zh-CN" sz="2000" b="1" dirty="0"/>
              <a:t>-</a:t>
            </a:r>
            <a:r>
              <a:rPr lang="zh-CN" altLang="en-US" sz="2000" b="1" dirty="0"/>
              <a:t>订阅模型</a:t>
            </a:r>
            <a:endParaRPr lang="en-US" altLang="zh-CN" sz="2000" b="1" dirty="0"/>
          </a:p>
          <a:p>
            <a:pPr marL="0" indent="0">
              <a:buNone/>
            </a:pPr>
            <a:r>
              <a:rPr lang="zh-CN" altLang="en-US" sz="2000" dirty="0"/>
              <a:t>允许客户端订阅特定的数据，当数据发生变化是自动接收更新。更加高效、灵活，减少了通信的负载和带宽消耗</a:t>
            </a:r>
            <a:endParaRPr lang="en-US" altLang="zh-CN" sz="2000" dirty="0"/>
          </a:p>
          <a:p>
            <a:pPr marL="0" indent="0">
              <a:buNone/>
            </a:pPr>
            <a:endParaRPr lang="en-US" altLang="zh-CN" sz="2000" dirty="0"/>
          </a:p>
          <a:p>
            <a:r>
              <a:rPr lang="zh-CN" altLang="en-US" sz="2000" b="1" dirty="0"/>
              <a:t>多种数据类型支持</a:t>
            </a:r>
            <a:endParaRPr lang="en-US" altLang="zh-CN" sz="2000" b="1" dirty="0"/>
          </a:p>
          <a:p>
            <a:pPr marL="0" indent="0">
              <a:buNone/>
            </a:pPr>
            <a:r>
              <a:rPr lang="zh-CN" altLang="en-US" sz="2000" dirty="0"/>
              <a:t>数组、字符串和复合数据结构等</a:t>
            </a:r>
            <a:endParaRPr lang="en-US" altLang="zh-CN" sz="20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F0BBB20-5041-ADC1-B641-1FAC6B0A79C6}"/>
              </a:ext>
            </a:extLst>
          </p:cNvPr>
          <p:cNvSpPr txBox="1"/>
          <p:nvPr/>
        </p:nvSpPr>
        <p:spPr>
          <a:xfrm>
            <a:off x="105101" y="735307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CA——Channel Access </a:t>
            </a:r>
          </a:p>
          <a:p>
            <a:r>
              <a:rPr lang="zh-CN" altLang="en-US" sz="2000" b="0" i="0" dirty="0">
                <a:solidFill>
                  <a:srgbClr val="050E17"/>
                </a:solidFill>
                <a:effectLst/>
                <a:latin typeface="-apple-system"/>
              </a:rPr>
              <a:t>通过</a:t>
            </a:r>
            <a:r>
              <a:rPr lang="en-US" altLang="zh-CN" sz="2000" b="0" i="0" dirty="0">
                <a:solidFill>
                  <a:srgbClr val="050E17"/>
                </a:solidFill>
                <a:effectLst/>
                <a:latin typeface="-apple-system"/>
              </a:rPr>
              <a:t>CA</a:t>
            </a:r>
            <a:r>
              <a:rPr lang="zh-CN" altLang="en-US" sz="2000" b="0" i="0" dirty="0">
                <a:solidFill>
                  <a:srgbClr val="050E17"/>
                </a:solidFill>
                <a:effectLst/>
                <a:latin typeface="-apple-system"/>
              </a:rPr>
              <a:t>，用户可以方便地进行分布式控制系统的开发和集成，实现不同设备和系统之间的数据交互和通信</a:t>
            </a:r>
            <a:endParaRPr lang="en-US" altLang="zh-CN" sz="2000" dirty="0"/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2CEB3ADE-3C38-2B2F-E392-A8D3262A73D9}"/>
              </a:ext>
            </a:extLst>
          </p:cNvPr>
          <p:cNvCxnSpPr/>
          <p:nvPr/>
        </p:nvCxnSpPr>
        <p:spPr>
          <a:xfrm>
            <a:off x="1" y="1574398"/>
            <a:ext cx="12191999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矩形 68">
            <a:extLst>
              <a:ext uri="{FF2B5EF4-FFF2-40B4-BE49-F238E27FC236}">
                <a16:creationId xmlns:a16="http://schemas.microsoft.com/office/drawing/2014/main" id="{70A108F2-96AF-9F47-DE55-90AB97B6B34B}"/>
              </a:ext>
            </a:extLst>
          </p:cNvPr>
          <p:cNvSpPr/>
          <p:nvPr/>
        </p:nvSpPr>
        <p:spPr>
          <a:xfrm>
            <a:off x="11353800" y="1960179"/>
            <a:ext cx="620111" cy="3447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FF4239A6-0D8C-1ABA-02BD-8B59198E8BC0}"/>
              </a:ext>
            </a:extLst>
          </p:cNvPr>
          <p:cNvSpPr/>
          <p:nvPr/>
        </p:nvSpPr>
        <p:spPr>
          <a:xfrm>
            <a:off x="10502462" y="695107"/>
            <a:ext cx="620111" cy="485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256BABD3-9299-81A7-0D56-74E6F8AF9486}"/>
              </a:ext>
            </a:extLst>
          </p:cNvPr>
          <p:cNvSpPr/>
          <p:nvPr/>
        </p:nvSpPr>
        <p:spPr>
          <a:xfrm>
            <a:off x="425669" y="1960178"/>
            <a:ext cx="1518745" cy="231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矩形 118">
            <a:extLst>
              <a:ext uri="{FF2B5EF4-FFF2-40B4-BE49-F238E27FC236}">
                <a16:creationId xmlns:a16="http://schemas.microsoft.com/office/drawing/2014/main" id="{A7F9E3DA-368E-6E7B-546D-B33CE26F2176}"/>
              </a:ext>
            </a:extLst>
          </p:cNvPr>
          <p:cNvSpPr/>
          <p:nvPr/>
        </p:nvSpPr>
        <p:spPr>
          <a:xfrm>
            <a:off x="425669" y="2942897"/>
            <a:ext cx="2275490" cy="231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6">
            <a:extLst>
              <a:ext uri="{FF2B5EF4-FFF2-40B4-BE49-F238E27FC236}">
                <a16:creationId xmlns:a16="http://schemas.microsoft.com/office/drawing/2014/main" id="{45276419-1296-31DF-EB90-200FEB370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FCA7F7C-D344-40D1-B5F6-4214A2B64BA7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4BCBFC0B-220D-19D4-F904-74C510BC83B9}"/>
              </a:ext>
            </a:extLst>
          </p:cNvPr>
          <p:cNvSpPr/>
          <p:nvPr/>
        </p:nvSpPr>
        <p:spPr>
          <a:xfrm>
            <a:off x="7248827" y="1834669"/>
            <a:ext cx="1136822" cy="36512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Server-1</a:t>
            </a:r>
            <a:endParaRPr lang="en-US" dirty="0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D6C2E765-3330-937F-980C-1FCC37B70CBC}"/>
              </a:ext>
            </a:extLst>
          </p:cNvPr>
          <p:cNvSpPr/>
          <p:nvPr/>
        </p:nvSpPr>
        <p:spPr>
          <a:xfrm>
            <a:off x="8617289" y="1834669"/>
            <a:ext cx="1136822" cy="36512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Server-2</a:t>
            </a:r>
            <a:endParaRPr lang="en-US" dirty="0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6B200BBC-A44C-EDCB-B89D-531105B775A2}"/>
              </a:ext>
            </a:extLst>
          </p:cNvPr>
          <p:cNvSpPr/>
          <p:nvPr/>
        </p:nvSpPr>
        <p:spPr>
          <a:xfrm>
            <a:off x="9985751" y="1834669"/>
            <a:ext cx="1136822" cy="36512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…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A4EB0D47-51FF-9B49-2981-57520516AE98}"/>
              </a:ext>
            </a:extLst>
          </p:cNvPr>
          <p:cNvSpPr/>
          <p:nvPr/>
        </p:nvSpPr>
        <p:spPr>
          <a:xfrm>
            <a:off x="7289656" y="5407572"/>
            <a:ext cx="1136822" cy="36512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Client-1</a:t>
            </a: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BF1F2573-83D9-C360-FBAE-875F0CABE507}"/>
              </a:ext>
            </a:extLst>
          </p:cNvPr>
          <p:cNvSpPr/>
          <p:nvPr/>
        </p:nvSpPr>
        <p:spPr>
          <a:xfrm>
            <a:off x="6598464" y="2999297"/>
            <a:ext cx="333677" cy="2876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A3F5F15D-E7D4-90AD-C4D2-01592E8AD21A}"/>
              </a:ext>
            </a:extLst>
          </p:cNvPr>
          <p:cNvSpPr/>
          <p:nvPr/>
        </p:nvSpPr>
        <p:spPr>
          <a:xfrm>
            <a:off x="7122818" y="3001691"/>
            <a:ext cx="333677" cy="2876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412FE128-C5A1-6648-B96E-88A33AA07096}"/>
              </a:ext>
            </a:extLst>
          </p:cNvPr>
          <p:cNvSpPr/>
          <p:nvPr/>
        </p:nvSpPr>
        <p:spPr>
          <a:xfrm>
            <a:off x="7635485" y="2999297"/>
            <a:ext cx="333677" cy="2876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5CB14995-2812-97D9-D38A-E0CBD9BF30C4}"/>
              </a:ext>
            </a:extLst>
          </p:cNvPr>
          <p:cNvSpPr/>
          <p:nvPr/>
        </p:nvSpPr>
        <p:spPr>
          <a:xfrm>
            <a:off x="8479180" y="3040495"/>
            <a:ext cx="333677" cy="2876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4B843E1A-8171-86A8-9286-12A807BFC8F8}"/>
              </a:ext>
            </a:extLst>
          </p:cNvPr>
          <p:cNvSpPr/>
          <p:nvPr/>
        </p:nvSpPr>
        <p:spPr>
          <a:xfrm>
            <a:off x="9003534" y="3042889"/>
            <a:ext cx="333677" cy="2876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B7E482D2-302A-BF3F-0529-55EE8A84FD47}"/>
              </a:ext>
            </a:extLst>
          </p:cNvPr>
          <p:cNvSpPr/>
          <p:nvPr/>
        </p:nvSpPr>
        <p:spPr>
          <a:xfrm>
            <a:off x="9516201" y="3040495"/>
            <a:ext cx="333677" cy="2876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1E8F39F4-CDD1-6D93-3568-0D680127349A}"/>
              </a:ext>
            </a:extLst>
          </p:cNvPr>
          <p:cNvSpPr/>
          <p:nvPr/>
        </p:nvSpPr>
        <p:spPr>
          <a:xfrm>
            <a:off x="10359012" y="3040495"/>
            <a:ext cx="333677" cy="2876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94FD1524-7622-F82A-978D-D3D073D67523}"/>
              </a:ext>
            </a:extLst>
          </p:cNvPr>
          <p:cNvSpPr/>
          <p:nvPr/>
        </p:nvSpPr>
        <p:spPr>
          <a:xfrm>
            <a:off x="10883366" y="3042889"/>
            <a:ext cx="333677" cy="2876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66683DE2-E735-6814-4834-979D60F2C3C5}"/>
              </a:ext>
            </a:extLst>
          </p:cNvPr>
          <p:cNvSpPr/>
          <p:nvPr/>
        </p:nvSpPr>
        <p:spPr>
          <a:xfrm>
            <a:off x="11396033" y="3040495"/>
            <a:ext cx="333677" cy="2876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A3851640-F4D0-10A4-6C94-78C77FD0B75B}"/>
              </a:ext>
            </a:extLst>
          </p:cNvPr>
          <p:cNvCxnSpPr>
            <a:stCxn id="9" idx="2"/>
            <a:endCxn id="13" idx="0"/>
          </p:cNvCxnSpPr>
          <p:nvPr/>
        </p:nvCxnSpPr>
        <p:spPr>
          <a:xfrm flipH="1">
            <a:off x="6765303" y="2199789"/>
            <a:ext cx="1051935" cy="7995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C415323E-1B84-4F61-EDB6-7F238D95458C}"/>
              </a:ext>
            </a:extLst>
          </p:cNvPr>
          <p:cNvCxnSpPr>
            <a:cxnSpLocks/>
            <a:stCxn id="9" idx="2"/>
            <a:endCxn id="16" idx="0"/>
          </p:cNvCxnSpPr>
          <p:nvPr/>
        </p:nvCxnSpPr>
        <p:spPr>
          <a:xfrm flipH="1">
            <a:off x="7289657" y="2199789"/>
            <a:ext cx="527581" cy="80190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6B35EAD6-1A45-6973-CD29-05FD5365A702}"/>
              </a:ext>
            </a:extLst>
          </p:cNvPr>
          <p:cNvCxnSpPr>
            <a:cxnSpLocks/>
            <a:stCxn id="9" idx="2"/>
            <a:endCxn id="17" idx="0"/>
          </p:cNvCxnSpPr>
          <p:nvPr/>
        </p:nvCxnSpPr>
        <p:spPr>
          <a:xfrm flipH="1">
            <a:off x="7802324" y="2199789"/>
            <a:ext cx="14914" cy="7995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D0CFB7F1-3C27-67D3-5BC5-D62B5E3C30EE}"/>
              </a:ext>
            </a:extLst>
          </p:cNvPr>
          <p:cNvCxnSpPr>
            <a:cxnSpLocks/>
            <a:stCxn id="10" idx="2"/>
            <a:endCxn id="18" idx="0"/>
          </p:cNvCxnSpPr>
          <p:nvPr/>
        </p:nvCxnSpPr>
        <p:spPr>
          <a:xfrm flipH="1">
            <a:off x="8646019" y="2199789"/>
            <a:ext cx="539681" cy="8407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4C5522AA-A7AD-F529-1575-F206DD363850}"/>
              </a:ext>
            </a:extLst>
          </p:cNvPr>
          <p:cNvCxnSpPr>
            <a:cxnSpLocks/>
            <a:stCxn id="10" idx="2"/>
            <a:endCxn id="19" idx="0"/>
          </p:cNvCxnSpPr>
          <p:nvPr/>
        </p:nvCxnSpPr>
        <p:spPr>
          <a:xfrm flipH="1">
            <a:off x="9170373" y="2199789"/>
            <a:ext cx="15327" cy="843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61537122-0407-09DE-CE9D-69B1E8D53730}"/>
              </a:ext>
            </a:extLst>
          </p:cNvPr>
          <p:cNvCxnSpPr>
            <a:cxnSpLocks/>
            <a:stCxn id="10" idx="2"/>
            <a:endCxn id="20" idx="0"/>
          </p:cNvCxnSpPr>
          <p:nvPr/>
        </p:nvCxnSpPr>
        <p:spPr>
          <a:xfrm>
            <a:off x="9185700" y="2199789"/>
            <a:ext cx="497340" cy="8407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95129CED-8C7E-8A92-6B1C-C8A5ECF071FD}"/>
              </a:ext>
            </a:extLst>
          </p:cNvPr>
          <p:cNvCxnSpPr>
            <a:cxnSpLocks/>
            <a:stCxn id="11" idx="2"/>
            <a:endCxn id="21" idx="0"/>
          </p:cNvCxnSpPr>
          <p:nvPr/>
        </p:nvCxnSpPr>
        <p:spPr>
          <a:xfrm flipH="1">
            <a:off x="10525851" y="2199789"/>
            <a:ext cx="28311" cy="8407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7AEB9398-D20F-84FE-CD73-05D3D92ACB25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10554162" y="2199789"/>
            <a:ext cx="555437" cy="10002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0847CCAE-E775-8EF7-3128-E03B10326698}"/>
              </a:ext>
            </a:extLst>
          </p:cNvPr>
          <p:cNvCxnSpPr>
            <a:cxnSpLocks/>
            <a:stCxn id="11" idx="2"/>
            <a:endCxn id="23" idx="0"/>
          </p:cNvCxnSpPr>
          <p:nvPr/>
        </p:nvCxnSpPr>
        <p:spPr>
          <a:xfrm>
            <a:off x="10554162" y="2199789"/>
            <a:ext cx="1008710" cy="8407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文本框 52">
            <a:extLst>
              <a:ext uri="{FF2B5EF4-FFF2-40B4-BE49-F238E27FC236}">
                <a16:creationId xmlns:a16="http://schemas.microsoft.com/office/drawing/2014/main" id="{F732EA96-734D-0919-116F-47512042D0C0}"/>
              </a:ext>
            </a:extLst>
          </p:cNvPr>
          <p:cNvSpPr txBox="1"/>
          <p:nvPr/>
        </p:nvSpPr>
        <p:spPr>
          <a:xfrm>
            <a:off x="5764427" y="2989454"/>
            <a:ext cx="75667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IOCs</a:t>
            </a: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20F6E880-0E2C-7F01-B55D-8A8FCD3B3BB9}"/>
              </a:ext>
            </a:extLst>
          </p:cNvPr>
          <p:cNvCxnSpPr>
            <a:cxnSpLocks/>
            <a:stCxn id="12" idx="0"/>
            <a:endCxn id="13" idx="4"/>
          </p:cNvCxnSpPr>
          <p:nvPr/>
        </p:nvCxnSpPr>
        <p:spPr>
          <a:xfrm flipH="1" flipV="1">
            <a:off x="6765303" y="3286897"/>
            <a:ext cx="1092764" cy="21206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3AA27C69-A76A-011D-5864-77EF8B2B01C4}"/>
              </a:ext>
            </a:extLst>
          </p:cNvPr>
          <p:cNvCxnSpPr>
            <a:cxnSpLocks/>
            <a:stCxn id="12" idx="0"/>
            <a:endCxn id="16" idx="4"/>
          </p:cNvCxnSpPr>
          <p:nvPr/>
        </p:nvCxnSpPr>
        <p:spPr>
          <a:xfrm flipH="1" flipV="1">
            <a:off x="7289657" y="3289291"/>
            <a:ext cx="568410" cy="21182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531ECDC6-32DA-A14B-2912-CD298F2DA16B}"/>
              </a:ext>
            </a:extLst>
          </p:cNvPr>
          <p:cNvCxnSpPr>
            <a:cxnSpLocks/>
            <a:stCxn id="12" idx="0"/>
            <a:endCxn id="17" idx="4"/>
          </p:cNvCxnSpPr>
          <p:nvPr/>
        </p:nvCxnSpPr>
        <p:spPr>
          <a:xfrm flipH="1" flipV="1">
            <a:off x="7802324" y="3286897"/>
            <a:ext cx="55743" cy="21206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5421AFED-2A85-FFF0-FDD5-21104F8D57A3}"/>
              </a:ext>
            </a:extLst>
          </p:cNvPr>
          <p:cNvCxnSpPr>
            <a:cxnSpLocks/>
            <a:stCxn id="18" idx="4"/>
            <a:endCxn id="12" idx="0"/>
          </p:cNvCxnSpPr>
          <p:nvPr/>
        </p:nvCxnSpPr>
        <p:spPr>
          <a:xfrm flipH="1">
            <a:off x="7858067" y="3328095"/>
            <a:ext cx="787952" cy="20794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id="{73326966-7569-67C5-98C5-D2DC44DED03F}"/>
              </a:ext>
            </a:extLst>
          </p:cNvPr>
          <p:cNvCxnSpPr>
            <a:cxnSpLocks/>
            <a:stCxn id="19" idx="4"/>
            <a:endCxn id="12" idx="0"/>
          </p:cNvCxnSpPr>
          <p:nvPr/>
        </p:nvCxnSpPr>
        <p:spPr>
          <a:xfrm flipH="1">
            <a:off x="7858067" y="3330489"/>
            <a:ext cx="1312306" cy="20770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A392A934-3E51-A9E4-6080-29728410B093}"/>
              </a:ext>
            </a:extLst>
          </p:cNvPr>
          <p:cNvCxnSpPr>
            <a:cxnSpLocks/>
            <a:stCxn id="20" idx="4"/>
            <a:endCxn id="12" idx="0"/>
          </p:cNvCxnSpPr>
          <p:nvPr/>
        </p:nvCxnSpPr>
        <p:spPr>
          <a:xfrm flipH="1">
            <a:off x="7858067" y="3328095"/>
            <a:ext cx="1824973" cy="20794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>
            <a:extLst>
              <a:ext uri="{FF2B5EF4-FFF2-40B4-BE49-F238E27FC236}">
                <a16:creationId xmlns:a16="http://schemas.microsoft.com/office/drawing/2014/main" id="{D9086748-4BDC-D7E4-CCEA-45A46C622B3F}"/>
              </a:ext>
            </a:extLst>
          </p:cNvPr>
          <p:cNvCxnSpPr>
            <a:cxnSpLocks/>
            <a:stCxn id="21" idx="4"/>
            <a:endCxn id="12" idx="0"/>
          </p:cNvCxnSpPr>
          <p:nvPr/>
        </p:nvCxnSpPr>
        <p:spPr>
          <a:xfrm flipH="1">
            <a:off x="7858067" y="3328095"/>
            <a:ext cx="2667784" cy="20794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75">
            <a:extLst>
              <a:ext uri="{FF2B5EF4-FFF2-40B4-BE49-F238E27FC236}">
                <a16:creationId xmlns:a16="http://schemas.microsoft.com/office/drawing/2014/main" id="{1CDF5B0B-CA67-51C0-71C1-1EB625360028}"/>
              </a:ext>
            </a:extLst>
          </p:cNvPr>
          <p:cNvCxnSpPr>
            <a:cxnSpLocks/>
            <a:stCxn id="22" idx="4"/>
            <a:endCxn id="12" idx="0"/>
          </p:cNvCxnSpPr>
          <p:nvPr/>
        </p:nvCxnSpPr>
        <p:spPr>
          <a:xfrm flipH="1">
            <a:off x="7858067" y="3330489"/>
            <a:ext cx="3192138" cy="20770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>
            <a:extLst>
              <a:ext uri="{FF2B5EF4-FFF2-40B4-BE49-F238E27FC236}">
                <a16:creationId xmlns:a16="http://schemas.microsoft.com/office/drawing/2014/main" id="{8777F051-2492-E4F2-B81E-811A0F8F35CA}"/>
              </a:ext>
            </a:extLst>
          </p:cNvPr>
          <p:cNvCxnSpPr>
            <a:cxnSpLocks/>
            <a:stCxn id="23" idx="4"/>
            <a:endCxn id="12" idx="0"/>
          </p:cNvCxnSpPr>
          <p:nvPr/>
        </p:nvCxnSpPr>
        <p:spPr>
          <a:xfrm flipH="1">
            <a:off x="7858067" y="3328095"/>
            <a:ext cx="3704805" cy="20794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矩形: 圆角 90">
            <a:extLst>
              <a:ext uri="{FF2B5EF4-FFF2-40B4-BE49-F238E27FC236}">
                <a16:creationId xmlns:a16="http://schemas.microsoft.com/office/drawing/2014/main" id="{35B3C4B7-57EB-6E9F-95C4-0E1762DDFD58}"/>
              </a:ext>
            </a:extLst>
          </p:cNvPr>
          <p:cNvSpPr/>
          <p:nvPr/>
        </p:nvSpPr>
        <p:spPr>
          <a:xfrm>
            <a:off x="8646018" y="5407572"/>
            <a:ext cx="1136822" cy="36512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Client-2</a:t>
            </a:r>
          </a:p>
        </p:txBody>
      </p:sp>
      <p:sp>
        <p:nvSpPr>
          <p:cNvPr id="101" name="矩形: 圆角 100">
            <a:extLst>
              <a:ext uri="{FF2B5EF4-FFF2-40B4-BE49-F238E27FC236}">
                <a16:creationId xmlns:a16="http://schemas.microsoft.com/office/drawing/2014/main" id="{02818A3D-6DA5-E096-65BF-01E0E84D0337}"/>
              </a:ext>
            </a:extLst>
          </p:cNvPr>
          <p:cNvSpPr/>
          <p:nvPr/>
        </p:nvSpPr>
        <p:spPr>
          <a:xfrm>
            <a:off x="9985751" y="5407572"/>
            <a:ext cx="1136822" cy="36512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…</a:t>
            </a:r>
          </a:p>
        </p:txBody>
      </p:sp>
      <p:cxnSp>
        <p:nvCxnSpPr>
          <p:cNvPr id="103" name="直接连接符 102">
            <a:extLst>
              <a:ext uri="{FF2B5EF4-FFF2-40B4-BE49-F238E27FC236}">
                <a16:creationId xmlns:a16="http://schemas.microsoft.com/office/drawing/2014/main" id="{E93E22CF-790C-FCCC-B60E-D32B5A9A07B8}"/>
              </a:ext>
            </a:extLst>
          </p:cNvPr>
          <p:cNvCxnSpPr>
            <a:cxnSpLocks/>
            <a:stCxn id="91" idx="0"/>
            <a:endCxn id="13" idx="4"/>
          </p:cNvCxnSpPr>
          <p:nvPr/>
        </p:nvCxnSpPr>
        <p:spPr>
          <a:xfrm flipH="1" flipV="1">
            <a:off x="6765303" y="3286897"/>
            <a:ext cx="2449126" cy="21206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直接连接符 105">
            <a:extLst>
              <a:ext uri="{FF2B5EF4-FFF2-40B4-BE49-F238E27FC236}">
                <a16:creationId xmlns:a16="http://schemas.microsoft.com/office/drawing/2014/main" id="{A2A23618-BBD5-C63C-E7D4-588C10D5B90C}"/>
              </a:ext>
            </a:extLst>
          </p:cNvPr>
          <p:cNvCxnSpPr>
            <a:cxnSpLocks/>
            <a:stCxn id="91" idx="0"/>
            <a:endCxn id="16" idx="4"/>
          </p:cNvCxnSpPr>
          <p:nvPr/>
        </p:nvCxnSpPr>
        <p:spPr>
          <a:xfrm flipH="1" flipV="1">
            <a:off x="7289657" y="3289291"/>
            <a:ext cx="1924772" cy="21182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直接连接符 109">
            <a:extLst>
              <a:ext uri="{FF2B5EF4-FFF2-40B4-BE49-F238E27FC236}">
                <a16:creationId xmlns:a16="http://schemas.microsoft.com/office/drawing/2014/main" id="{ED668FEB-EB52-0BD6-F73E-626E0D266965}"/>
              </a:ext>
            </a:extLst>
          </p:cNvPr>
          <p:cNvCxnSpPr>
            <a:cxnSpLocks/>
            <a:stCxn id="91" idx="0"/>
            <a:endCxn id="17" idx="4"/>
          </p:cNvCxnSpPr>
          <p:nvPr/>
        </p:nvCxnSpPr>
        <p:spPr>
          <a:xfrm flipH="1" flipV="1">
            <a:off x="7802324" y="3286897"/>
            <a:ext cx="1412105" cy="21206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直接连接符 113">
            <a:extLst>
              <a:ext uri="{FF2B5EF4-FFF2-40B4-BE49-F238E27FC236}">
                <a16:creationId xmlns:a16="http://schemas.microsoft.com/office/drawing/2014/main" id="{BB151819-2C9F-7622-DB4C-9C2AA5E811BB}"/>
              </a:ext>
            </a:extLst>
          </p:cNvPr>
          <p:cNvCxnSpPr>
            <a:cxnSpLocks/>
            <a:stCxn id="91" idx="0"/>
            <a:endCxn id="18" idx="4"/>
          </p:cNvCxnSpPr>
          <p:nvPr/>
        </p:nvCxnSpPr>
        <p:spPr>
          <a:xfrm flipH="1" flipV="1">
            <a:off x="8646019" y="3328095"/>
            <a:ext cx="568410" cy="20794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直接连接符 116">
            <a:extLst>
              <a:ext uri="{FF2B5EF4-FFF2-40B4-BE49-F238E27FC236}">
                <a16:creationId xmlns:a16="http://schemas.microsoft.com/office/drawing/2014/main" id="{85F64953-1A07-7A2A-0CCF-0AAFEFF5534F}"/>
              </a:ext>
            </a:extLst>
          </p:cNvPr>
          <p:cNvCxnSpPr>
            <a:cxnSpLocks/>
            <a:stCxn id="91" idx="0"/>
            <a:endCxn id="19" idx="4"/>
          </p:cNvCxnSpPr>
          <p:nvPr/>
        </p:nvCxnSpPr>
        <p:spPr>
          <a:xfrm flipH="1" flipV="1">
            <a:off x="9170373" y="3330489"/>
            <a:ext cx="44056" cy="20770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直接连接符 121">
            <a:extLst>
              <a:ext uri="{FF2B5EF4-FFF2-40B4-BE49-F238E27FC236}">
                <a16:creationId xmlns:a16="http://schemas.microsoft.com/office/drawing/2014/main" id="{47FF07A9-3494-51F8-CBE7-26A83D5B830D}"/>
              </a:ext>
            </a:extLst>
          </p:cNvPr>
          <p:cNvCxnSpPr>
            <a:cxnSpLocks/>
            <a:stCxn id="91" idx="0"/>
            <a:endCxn id="20" idx="4"/>
          </p:cNvCxnSpPr>
          <p:nvPr/>
        </p:nvCxnSpPr>
        <p:spPr>
          <a:xfrm flipV="1">
            <a:off x="9214429" y="3328095"/>
            <a:ext cx="468611" cy="20794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直接连接符 124">
            <a:extLst>
              <a:ext uri="{FF2B5EF4-FFF2-40B4-BE49-F238E27FC236}">
                <a16:creationId xmlns:a16="http://schemas.microsoft.com/office/drawing/2014/main" id="{20249DFE-3ACA-35C9-B917-966092762B0E}"/>
              </a:ext>
            </a:extLst>
          </p:cNvPr>
          <p:cNvCxnSpPr>
            <a:cxnSpLocks/>
            <a:stCxn id="91" idx="0"/>
            <a:endCxn id="21" idx="4"/>
          </p:cNvCxnSpPr>
          <p:nvPr/>
        </p:nvCxnSpPr>
        <p:spPr>
          <a:xfrm flipV="1">
            <a:off x="9214429" y="3328095"/>
            <a:ext cx="1311422" cy="20794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直接连接符 127">
            <a:extLst>
              <a:ext uri="{FF2B5EF4-FFF2-40B4-BE49-F238E27FC236}">
                <a16:creationId xmlns:a16="http://schemas.microsoft.com/office/drawing/2014/main" id="{35E46750-EAB2-88D9-53EC-FB31E1B75229}"/>
              </a:ext>
            </a:extLst>
          </p:cNvPr>
          <p:cNvCxnSpPr>
            <a:cxnSpLocks/>
            <a:stCxn id="91" idx="0"/>
            <a:endCxn id="22" idx="4"/>
          </p:cNvCxnSpPr>
          <p:nvPr/>
        </p:nvCxnSpPr>
        <p:spPr>
          <a:xfrm flipV="1">
            <a:off x="9214429" y="3330489"/>
            <a:ext cx="1835776" cy="20770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直接连接符 130">
            <a:extLst>
              <a:ext uri="{FF2B5EF4-FFF2-40B4-BE49-F238E27FC236}">
                <a16:creationId xmlns:a16="http://schemas.microsoft.com/office/drawing/2014/main" id="{4853A578-7560-03E4-90F4-BE992C24B618}"/>
              </a:ext>
            </a:extLst>
          </p:cNvPr>
          <p:cNvCxnSpPr>
            <a:cxnSpLocks/>
            <a:stCxn id="91" idx="0"/>
            <a:endCxn id="23" idx="4"/>
          </p:cNvCxnSpPr>
          <p:nvPr/>
        </p:nvCxnSpPr>
        <p:spPr>
          <a:xfrm flipV="1">
            <a:off x="9214429" y="3328095"/>
            <a:ext cx="2348443" cy="20794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直接连接符 133">
            <a:extLst>
              <a:ext uri="{FF2B5EF4-FFF2-40B4-BE49-F238E27FC236}">
                <a16:creationId xmlns:a16="http://schemas.microsoft.com/office/drawing/2014/main" id="{E03AFA99-46CC-88BE-EEE7-B97EC4FA7D81}"/>
              </a:ext>
            </a:extLst>
          </p:cNvPr>
          <p:cNvCxnSpPr>
            <a:cxnSpLocks/>
            <a:stCxn id="101" idx="0"/>
            <a:endCxn id="23" idx="4"/>
          </p:cNvCxnSpPr>
          <p:nvPr/>
        </p:nvCxnSpPr>
        <p:spPr>
          <a:xfrm flipV="1">
            <a:off x="10554162" y="3328095"/>
            <a:ext cx="1008710" cy="20794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直接连接符 136">
            <a:extLst>
              <a:ext uri="{FF2B5EF4-FFF2-40B4-BE49-F238E27FC236}">
                <a16:creationId xmlns:a16="http://schemas.microsoft.com/office/drawing/2014/main" id="{E6283318-32FC-309C-1AFF-7057279474BC}"/>
              </a:ext>
            </a:extLst>
          </p:cNvPr>
          <p:cNvCxnSpPr>
            <a:cxnSpLocks/>
            <a:stCxn id="101" idx="0"/>
            <a:endCxn id="13" idx="4"/>
          </p:cNvCxnSpPr>
          <p:nvPr/>
        </p:nvCxnSpPr>
        <p:spPr>
          <a:xfrm flipH="1" flipV="1">
            <a:off x="6765303" y="3286897"/>
            <a:ext cx="3788859" cy="21206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直接连接符 139">
            <a:extLst>
              <a:ext uri="{FF2B5EF4-FFF2-40B4-BE49-F238E27FC236}">
                <a16:creationId xmlns:a16="http://schemas.microsoft.com/office/drawing/2014/main" id="{BDC233AF-F103-4B76-74D3-3D3139BA60C2}"/>
              </a:ext>
            </a:extLst>
          </p:cNvPr>
          <p:cNvCxnSpPr>
            <a:cxnSpLocks/>
            <a:stCxn id="101" idx="0"/>
            <a:endCxn id="16" idx="4"/>
          </p:cNvCxnSpPr>
          <p:nvPr/>
        </p:nvCxnSpPr>
        <p:spPr>
          <a:xfrm flipH="1" flipV="1">
            <a:off x="7289657" y="3289291"/>
            <a:ext cx="3264505" cy="21182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直接连接符 142">
            <a:extLst>
              <a:ext uri="{FF2B5EF4-FFF2-40B4-BE49-F238E27FC236}">
                <a16:creationId xmlns:a16="http://schemas.microsoft.com/office/drawing/2014/main" id="{704B3557-F9F3-1100-914D-87A2991D95F4}"/>
              </a:ext>
            </a:extLst>
          </p:cNvPr>
          <p:cNvCxnSpPr>
            <a:cxnSpLocks/>
            <a:stCxn id="101" idx="0"/>
            <a:endCxn id="17" idx="4"/>
          </p:cNvCxnSpPr>
          <p:nvPr/>
        </p:nvCxnSpPr>
        <p:spPr>
          <a:xfrm flipH="1" flipV="1">
            <a:off x="7802324" y="3286897"/>
            <a:ext cx="2751838" cy="21206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直接连接符 145">
            <a:extLst>
              <a:ext uri="{FF2B5EF4-FFF2-40B4-BE49-F238E27FC236}">
                <a16:creationId xmlns:a16="http://schemas.microsoft.com/office/drawing/2014/main" id="{F0C85F2E-108D-CBF7-85A5-F57CFB6FFAA7}"/>
              </a:ext>
            </a:extLst>
          </p:cNvPr>
          <p:cNvCxnSpPr>
            <a:cxnSpLocks/>
            <a:stCxn id="101" idx="0"/>
            <a:endCxn id="18" idx="4"/>
          </p:cNvCxnSpPr>
          <p:nvPr/>
        </p:nvCxnSpPr>
        <p:spPr>
          <a:xfrm flipH="1" flipV="1">
            <a:off x="8646019" y="3328095"/>
            <a:ext cx="1908143" cy="20794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直接连接符 148">
            <a:extLst>
              <a:ext uri="{FF2B5EF4-FFF2-40B4-BE49-F238E27FC236}">
                <a16:creationId xmlns:a16="http://schemas.microsoft.com/office/drawing/2014/main" id="{2CD977C8-1D62-F481-98DB-74599E57FB99}"/>
              </a:ext>
            </a:extLst>
          </p:cNvPr>
          <p:cNvCxnSpPr>
            <a:cxnSpLocks/>
            <a:stCxn id="101" idx="0"/>
            <a:endCxn id="19" idx="4"/>
          </p:cNvCxnSpPr>
          <p:nvPr/>
        </p:nvCxnSpPr>
        <p:spPr>
          <a:xfrm flipH="1" flipV="1">
            <a:off x="9170373" y="3330489"/>
            <a:ext cx="1383789" cy="20770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直接连接符 151">
            <a:extLst>
              <a:ext uri="{FF2B5EF4-FFF2-40B4-BE49-F238E27FC236}">
                <a16:creationId xmlns:a16="http://schemas.microsoft.com/office/drawing/2014/main" id="{303B4731-856E-01C6-BA76-C279D9183D91}"/>
              </a:ext>
            </a:extLst>
          </p:cNvPr>
          <p:cNvCxnSpPr>
            <a:cxnSpLocks/>
            <a:stCxn id="101" idx="0"/>
            <a:endCxn id="20" idx="4"/>
          </p:cNvCxnSpPr>
          <p:nvPr/>
        </p:nvCxnSpPr>
        <p:spPr>
          <a:xfrm flipH="1" flipV="1">
            <a:off x="9683040" y="3328095"/>
            <a:ext cx="871122" cy="20794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直接连接符 154">
            <a:extLst>
              <a:ext uri="{FF2B5EF4-FFF2-40B4-BE49-F238E27FC236}">
                <a16:creationId xmlns:a16="http://schemas.microsoft.com/office/drawing/2014/main" id="{1D41B357-6911-16F2-7096-038E140551C2}"/>
              </a:ext>
            </a:extLst>
          </p:cNvPr>
          <p:cNvCxnSpPr>
            <a:cxnSpLocks/>
            <a:stCxn id="101" idx="0"/>
            <a:endCxn id="21" idx="4"/>
          </p:cNvCxnSpPr>
          <p:nvPr/>
        </p:nvCxnSpPr>
        <p:spPr>
          <a:xfrm flipH="1" flipV="1">
            <a:off x="10525851" y="3328095"/>
            <a:ext cx="28311" cy="20794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直接连接符 157">
            <a:extLst>
              <a:ext uri="{FF2B5EF4-FFF2-40B4-BE49-F238E27FC236}">
                <a16:creationId xmlns:a16="http://schemas.microsoft.com/office/drawing/2014/main" id="{1900F7F9-E884-25AC-FF25-5F267B7F7337}"/>
              </a:ext>
            </a:extLst>
          </p:cNvPr>
          <p:cNvCxnSpPr>
            <a:cxnSpLocks/>
            <a:stCxn id="101" idx="0"/>
            <a:endCxn id="22" idx="4"/>
          </p:cNvCxnSpPr>
          <p:nvPr/>
        </p:nvCxnSpPr>
        <p:spPr>
          <a:xfrm flipV="1">
            <a:off x="10554162" y="3330489"/>
            <a:ext cx="496043" cy="20770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1" name="文本框 160">
            <a:extLst>
              <a:ext uri="{FF2B5EF4-FFF2-40B4-BE49-F238E27FC236}">
                <a16:creationId xmlns:a16="http://schemas.microsoft.com/office/drawing/2014/main" id="{4512B302-D895-66FD-5BC9-8C38332A1052}"/>
              </a:ext>
            </a:extLst>
          </p:cNvPr>
          <p:cNvSpPr txBox="1"/>
          <p:nvPr/>
        </p:nvSpPr>
        <p:spPr>
          <a:xfrm>
            <a:off x="5769615" y="1832563"/>
            <a:ext cx="92377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Servers</a:t>
            </a:r>
          </a:p>
        </p:txBody>
      </p:sp>
      <p:sp>
        <p:nvSpPr>
          <p:cNvPr id="162" name="文本框 161">
            <a:extLst>
              <a:ext uri="{FF2B5EF4-FFF2-40B4-BE49-F238E27FC236}">
                <a16:creationId xmlns:a16="http://schemas.microsoft.com/office/drawing/2014/main" id="{09634927-3C9C-87E6-7053-7AD828A51AF4}"/>
              </a:ext>
            </a:extLst>
          </p:cNvPr>
          <p:cNvSpPr txBox="1"/>
          <p:nvPr/>
        </p:nvSpPr>
        <p:spPr>
          <a:xfrm>
            <a:off x="5764290" y="5407572"/>
            <a:ext cx="92377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Clients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49AE564-F010-8FEB-5599-7A40CB7F1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053" y="143420"/>
            <a:ext cx="3690294" cy="83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46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AE4DB1-30E2-E79F-0253-9E8D5932E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02" y="110352"/>
            <a:ext cx="11868809" cy="693690"/>
          </a:xfrm>
        </p:spPr>
        <p:txBody>
          <a:bodyPr>
            <a:normAutofit/>
          </a:bodyPr>
          <a:lstStyle/>
          <a:p>
            <a:r>
              <a:rPr lang="zh-CN" altLang="en-US" sz="4000" b="1" dirty="0"/>
              <a:t>通信协议与组件</a:t>
            </a:r>
            <a:r>
              <a:rPr lang="en-US" altLang="zh-CN" sz="4000" b="1" dirty="0"/>
              <a:t>——</a:t>
            </a:r>
            <a:r>
              <a:rPr lang="en-US" altLang="zh-CN" sz="4000" b="1" dirty="0" err="1"/>
              <a:t>IPBus</a:t>
            </a:r>
            <a:r>
              <a:rPr lang="en-US" altLang="zh-CN" sz="4000" b="1" dirty="0"/>
              <a:t> UDP</a:t>
            </a:r>
            <a:endParaRPr lang="zh-CN" altLang="en-US" sz="4000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5CE2FD-7541-B95F-6E1B-CA6BF11C5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02" y="1627371"/>
            <a:ext cx="3390805" cy="2007250"/>
          </a:xfrm>
        </p:spPr>
        <p:txBody>
          <a:bodyPr>
            <a:normAutofit/>
          </a:bodyPr>
          <a:lstStyle/>
          <a:p>
            <a:r>
              <a:rPr lang="zh-CN" altLang="en-US" sz="2000" b="1" dirty="0"/>
              <a:t>优点</a:t>
            </a:r>
            <a:endParaRPr lang="en-US" altLang="zh-CN" sz="2000" b="1" dirty="0"/>
          </a:p>
          <a:p>
            <a:pPr lvl="1"/>
            <a:r>
              <a:rPr lang="zh-CN" altLang="en-US" sz="1600" b="1" dirty="0"/>
              <a:t>系统开销小</a:t>
            </a:r>
            <a:endParaRPr lang="en-US" altLang="zh-CN" sz="1600" b="1" dirty="0"/>
          </a:p>
          <a:p>
            <a:pPr lvl="1"/>
            <a:r>
              <a:rPr lang="zh-CN" altLang="en-US" sz="1600" b="1" dirty="0"/>
              <a:t>通信效率高</a:t>
            </a:r>
            <a:endParaRPr lang="en-US" altLang="zh-CN" sz="1600" b="1" dirty="0"/>
          </a:p>
          <a:p>
            <a:pPr lvl="1"/>
            <a:endParaRPr lang="en-US" altLang="zh-CN" sz="1600" b="1" dirty="0"/>
          </a:p>
          <a:p>
            <a:r>
              <a:rPr lang="zh-CN" altLang="en-US" sz="2000" b="1" dirty="0"/>
              <a:t>缺点</a:t>
            </a:r>
            <a:endParaRPr lang="en-US" altLang="zh-CN" sz="2000" b="1" dirty="0"/>
          </a:p>
          <a:p>
            <a:pPr lvl="1"/>
            <a:r>
              <a:rPr lang="zh-CN" altLang="en-US" sz="1600" b="1" dirty="0"/>
              <a:t>无可靠性机制</a:t>
            </a:r>
            <a:r>
              <a:rPr lang="en-US" altLang="zh-CN" sz="1600" b="1" dirty="0"/>
              <a:t>    </a:t>
            </a:r>
            <a:endParaRPr lang="en-US" altLang="zh-CN" sz="1600" b="1" dirty="0">
              <a:highlight>
                <a:srgbClr val="FFFF00"/>
              </a:highlight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2CEB3ADE-3C38-2B2F-E392-A8D3262A73D9}"/>
              </a:ext>
            </a:extLst>
          </p:cNvPr>
          <p:cNvCxnSpPr>
            <a:cxnSpLocks/>
          </p:cNvCxnSpPr>
          <p:nvPr/>
        </p:nvCxnSpPr>
        <p:spPr>
          <a:xfrm>
            <a:off x="1" y="1501915"/>
            <a:ext cx="12191999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矩形 101">
            <a:extLst>
              <a:ext uri="{FF2B5EF4-FFF2-40B4-BE49-F238E27FC236}">
                <a16:creationId xmlns:a16="http://schemas.microsoft.com/office/drawing/2014/main" id="{FF4239A6-0D8C-1ABA-02BD-8B59198E8BC0}"/>
              </a:ext>
            </a:extLst>
          </p:cNvPr>
          <p:cNvSpPr/>
          <p:nvPr/>
        </p:nvSpPr>
        <p:spPr>
          <a:xfrm>
            <a:off x="10502462" y="695107"/>
            <a:ext cx="620111" cy="485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256BABD3-9299-81A7-0D56-74E6F8AF9486}"/>
              </a:ext>
            </a:extLst>
          </p:cNvPr>
          <p:cNvSpPr/>
          <p:nvPr/>
        </p:nvSpPr>
        <p:spPr>
          <a:xfrm>
            <a:off x="425669" y="1960178"/>
            <a:ext cx="1518745" cy="231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矩形 118">
            <a:extLst>
              <a:ext uri="{FF2B5EF4-FFF2-40B4-BE49-F238E27FC236}">
                <a16:creationId xmlns:a16="http://schemas.microsoft.com/office/drawing/2014/main" id="{A7F9E3DA-368E-6E7B-546D-B33CE26F2176}"/>
              </a:ext>
            </a:extLst>
          </p:cNvPr>
          <p:cNvSpPr/>
          <p:nvPr/>
        </p:nvSpPr>
        <p:spPr>
          <a:xfrm>
            <a:off x="425669" y="2942897"/>
            <a:ext cx="2275490" cy="231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6">
            <a:extLst>
              <a:ext uri="{FF2B5EF4-FFF2-40B4-BE49-F238E27FC236}">
                <a16:creationId xmlns:a16="http://schemas.microsoft.com/office/drawing/2014/main" id="{45276419-1296-31DF-EB90-200FEB370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FCA7F7C-D344-40D1-B5F6-4214A2B64BA7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10CEA9C-C425-5457-145E-F38D7D5E26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3" r="77094"/>
          <a:stretch/>
        </p:blipFill>
        <p:spPr>
          <a:xfrm>
            <a:off x="4980631" y="1822840"/>
            <a:ext cx="6938319" cy="43353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274BB56-876C-817F-1C4F-C5953C3A6AE0}"/>
              </a:ext>
            </a:extLst>
          </p:cNvPr>
          <p:cNvSpPr txBox="1"/>
          <p:nvPr/>
        </p:nvSpPr>
        <p:spPr>
          <a:xfrm>
            <a:off x="105102" y="794029"/>
            <a:ext cx="11868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/>
              <a:t>IPBus</a:t>
            </a:r>
            <a:r>
              <a:rPr lang="zh-CN" altLang="en-US" sz="2000" dirty="0"/>
              <a:t>协议用于读取和修改具有虚拟</a:t>
            </a:r>
            <a:r>
              <a:rPr lang="en-US" altLang="zh-CN" sz="2000" dirty="0"/>
              <a:t>A32/D32</a:t>
            </a:r>
            <a:r>
              <a:rPr lang="zh-CN" altLang="en-US" sz="2000" dirty="0"/>
              <a:t>总线的基于</a:t>
            </a:r>
            <a:r>
              <a:rPr lang="en-US" altLang="zh-CN" sz="2000" dirty="0"/>
              <a:t>FPGA</a:t>
            </a:r>
            <a:r>
              <a:rPr lang="zh-CN" altLang="en-US" sz="2000" dirty="0"/>
              <a:t>的硬件设备内的存储器映射资源 （</a:t>
            </a:r>
            <a:r>
              <a:rPr lang="en-US" altLang="zh-CN" sz="2000" dirty="0" err="1"/>
              <a:t>uHal</a:t>
            </a:r>
            <a:r>
              <a:rPr lang="en-US" altLang="zh-CN" sz="2000" dirty="0"/>
              <a:t>——</a:t>
            </a:r>
            <a:r>
              <a:rPr lang="en-US" altLang="zh-CN" sz="20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Hardware Access Library</a:t>
            </a:r>
            <a:r>
              <a:rPr lang="zh-CN" altLang="en-US" sz="2000" dirty="0"/>
              <a:t>）</a:t>
            </a:r>
            <a:endParaRPr lang="en-US" altLang="zh-CN" sz="2000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39248F0C-3DEC-FAFA-0FAF-B4A905FC3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07" y="3771292"/>
            <a:ext cx="3695890" cy="2921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70279B5-9EE3-1D18-0986-99FB981661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053" y="0"/>
            <a:ext cx="3690294" cy="83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35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6A7EA0A8-85A8-2EE7-41DB-7029E185C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239" y="1878863"/>
            <a:ext cx="6566672" cy="391520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00AE4DB1-30E2-E79F-0253-9E8D5932E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02" y="110352"/>
            <a:ext cx="11868809" cy="693690"/>
          </a:xfrm>
        </p:spPr>
        <p:txBody>
          <a:bodyPr>
            <a:normAutofit/>
          </a:bodyPr>
          <a:lstStyle/>
          <a:p>
            <a:r>
              <a:rPr lang="zh-CN" altLang="en-US" sz="4000" b="1" dirty="0"/>
              <a:t>通信协议与组件</a:t>
            </a:r>
            <a:r>
              <a:rPr lang="en-US" altLang="zh-CN" sz="4000" b="1" dirty="0"/>
              <a:t>——Control Hub</a:t>
            </a:r>
            <a:endParaRPr lang="zh-CN" altLang="en-US" sz="4000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5CE2FD-7541-B95F-6E1B-CA6BF11C5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02" y="1830237"/>
            <a:ext cx="5415124" cy="4108961"/>
          </a:xfrm>
        </p:spPr>
        <p:txBody>
          <a:bodyPr>
            <a:normAutofit/>
          </a:bodyPr>
          <a:lstStyle/>
          <a:p>
            <a:r>
              <a:rPr lang="zh-CN" altLang="en-US" sz="2000" b="1" dirty="0"/>
              <a:t>优点</a:t>
            </a:r>
            <a:endParaRPr lang="en-US" altLang="zh-CN" sz="2000" b="1" dirty="0"/>
          </a:p>
          <a:p>
            <a:pPr lvl="1"/>
            <a:r>
              <a:rPr lang="zh-CN" altLang="en-US" sz="1600" b="1" dirty="0"/>
              <a:t>单点访问</a:t>
            </a:r>
            <a:endParaRPr lang="en-US" altLang="zh-CN" sz="1600" b="1" dirty="0"/>
          </a:p>
          <a:p>
            <a:pPr lvl="1"/>
            <a:r>
              <a:rPr lang="zh-CN" altLang="en-US" sz="1600" b="1" dirty="0"/>
              <a:t>容错处理</a:t>
            </a:r>
            <a:endParaRPr lang="en-US" altLang="zh-CN" sz="1600" b="1" dirty="0"/>
          </a:p>
          <a:p>
            <a:pPr lvl="1"/>
            <a:r>
              <a:rPr lang="zh-CN" altLang="en-US" sz="1600" b="1" dirty="0"/>
              <a:t>可靠性机制</a:t>
            </a:r>
            <a:endParaRPr lang="en-US" altLang="zh-CN" sz="1600" b="1" dirty="0"/>
          </a:p>
          <a:p>
            <a:pPr lvl="1"/>
            <a:endParaRPr lang="en-US" altLang="zh-CN" sz="1600" b="1" dirty="0"/>
          </a:p>
          <a:p>
            <a:r>
              <a:rPr lang="zh-CN" altLang="en-US" sz="2000" b="1" dirty="0"/>
              <a:t>缺点</a:t>
            </a:r>
            <a:r>
              <a:rPr lang="en-US" altLang="zh-CN" sz="2000" dirty="0"/>
              <a:t>   </a:t>
            </a:r>
          </a:p>
          <a:p>
            <a:pPr lvl="1"/>
            <a:r>
              <a:rPr lang="zh-CN" altLang="en-US" sz="1600" b="1" dirty="0"/>
              <a:t>系统资源开销大</a:t>
            </a:r>
            <a:endParaRPr lang="en-US" altLang="zh-CN" sz="1600" b="1" dirty="0"/>
          </a:p>
          <a:p>
            <a:pPr marL="457200" lvl="1" indent="0">
              <a:buNone/>
            </a:pPr>
            <a:r>
              <a:rPr lang="en-US" altLang="zh-CN" sz="1600" dirty="0"/>
              <a:t>    ——</a:t>
            </a:r>
            <a:r>
              <a:rPr lang="zh-CN" altLang="en-US" sz="1400" dirty="0"/>
              <a:t>相同条件下使用</a:t>
            </a:r>
            <a:r>
              <a:rPr lang="en-US" altLang="zh-CN" sz="1400" dirty="0" err="1"/>
              <a:t>ControlHub</a:t>
            </a:r>
            <a:r>
              <a:rPr lang="zh-CN" altLang="en-US" sz="1400" dirty="0"/>
              <a:t>是</a:t>
            </a:r>
            <a:r>
              <a:rPr lang="en-US" altLang="zh-CN" sz="1400" dirty="0" err="1"/>
              <a:t>IPBus</a:t>
            </a:r>
            <a:r>
              <a:rPr lang="en-US" altLang="zh-CN" sz="1400" dirty="0"/>
              <a:t> UDP</a:t>
            </a:r>
            <a:r>
              <a:rPr lang="zh-CN" altLang="en-US" sz="1400" dirty="0"/>
              <a:t>开销的</a:t>
            </a:r>
            <a:r>
              <a:rPr lang="en-US" altLang="zh-CN" sz="1400" b="1" dirty="0">
                <a:highlight>
                  <a:srgbClr val="FFFF00"/>
                </a:highlight>
              </a:rPr>
              <a:t>2~3</a:t>
            </a:r>
            <a:r>
              <a:rPr lang="zh-CN" altLang="en-US" sz="1400" b="1" dirty="0">
                <a:highlight>
                  <a:srgbClr val="FFFF00"/>
                </a:highlight>
              </a:rPr>
              <a:t>倍</a:t>
            </a:r>
            <a:r>
              <a:rPr lang="zh-CN" altLang="en-US" sz="1400" dirty="0"/>
              <a:t>）</a:t>
            </a:r>
            <a:endParaRPr lang="en-US" altLang="zh-CN" sz="1600" dirty="0"/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2CEB3ADE-3C38-2B2F-E392-A8D3262A73D9}"/>
              </a:ext>
            </a:extLst>
          </p:cNvPr>
          <p:cNvCxnSpPr/>
          <p:nvPr/>
        </p:nvCxnSpPr>
        <p:spPr>
          <a:xfrm>
            <a:off x="1" y="1501915"/>
            <a:ext cx="12191999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矩形 101">
            <a:extLst>
              <a:ext uri="{FF2B5EF4-FFF2-40B4-BE49-F238E27FC236}">
                <a16:creationId xmlns:a16="http://schemas.microsoft.com/office/drawing/2014/main" id="{FF4239A6-0D8C-1ABA-02BD-8B59198E8BC0}"/>
              </a:ext>
            </a:extLst>
          </p:cNvPr>
          <p:cNvSpPr/>
          <p:nvPr/>
        </p:nvSpPr>
        <p:spPr>
          <a:xfrm>
            <a:off x="10502462" y="695107"/>
            <a:ext cx="620111" cy="485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256BABD3-9299-81A7-0D56-74E6F8AF9486}"/>
              </a:ext>
            </a:extLst>
          </p:cNvPr>
          <p:cNvSpPr/>
          <p:nvPr/>
        </p:nvSpPr>
        <p:spPr>
          <a:xfrm>
            <a:off x="425669" y="1960178"/>
            <a:ext cx="1518745" cy="231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矩形 118">
            <a:extLst>
              <a:ext uri="{FF2B5EF4-FFF2-40B4-BE49-F238E27FC236}">
                <a16:creationId xmlns:a16="http://schemas.microsoft.com/office/drawing/2014/main" id="{A7F9E3DA-368E-6E7B-546D-B33CE26F2176}"/>
              </a:ext>
            </a:extLst>
          </p:cNvPr>
          <p:cNvSpPr/>
          <p:nvPr/>
        </p:nvSpPr>
        <p:spPr>
          <a:xfrm>
            <a:off x="425669" y="2942897"/>
            <a:ext cx="2275490" cy="231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6">
            <a:extLst>
              <a:ext uri="{FF2B5EF4-FFF2-40B4-BE49-F238E27FC236}">
                <a16:creationId xmlns:a16="http://schemas.microsoft.com/office/drawing/2014/main" id="{45276419-1296-31DF-EB90-200FEB370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FCA7F7C-D344-40D1-B5F6-4214A2B64BA7}" type="slidenum">
              <a:rPr lang="zh-CN" altLang="en-US" smtClean="0"/>
              <a:t>9</a:t>
            </a:fld>
            <a:endParaRPr lang="zh-CN" altLang="en-US"/>
          </a:p>
        </p:txBody>
      </p:sp>
      <p:cxnSp>
        <p:nvCxnSpPr>
          <p:cNvPr id="24" name="连接符: 肘形 23">
            <a:extLst>
              <a:ext uri="{FF2B5EF4-FFF2-40B4-BE49-F238E27FC236}">
                <a16:creationId xmlns:a16="http://schemas.microsoft.com/office/drawing/2014/main" id="{948AFBAC-97DE-8084-1A0A-3EDA8BDA98DE}"/>
              </a:ext>
            </a:extLst>
          </p:cNvPr>
          <p:cNvCxnSpPr>
            <a:cxnSpLocks/>
          </p:cNvCxnSpPr>
          <p:nvPr/>
        </p:nvCxnSpPr>
        <p:spPr>
          <a:xfrm>
            <a:off x="1982827" y="2879124"/>
            <a:ext cx="4056679" cy="63773"/>
          </a:xfrm>
          <a:prstGeom prst="bentConnector3">
            <a:avLst/>
          </a:prstGeom>
          <a:ln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F1FA1E07-EB40-83B0-6414-7DC4B76965B3}"/>
              </a:ext>
            </a:extLst>
          </p:cNvPr>
          <p:cNvSpPr txBox="1"/>
          <p:nvPr/>
        </p:nvSpPr>
        <p:spPr>
          <a:xfrm>
            <a:off x="105102" y="918798"/>
            <a:ext cx="10284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为在</a:t>
            </a:r>
            <a:r>
              <a:rPr lang="en-US" altLang="zh-CN" sz="2000" dirty="0"/>
              <a:t>Control Hub</a:t>
            </a:r>
            <a:r>
              <a:rPr lang="zh-CN" altLang="en-US" sz="2000" dirty="0"/>
              <a:t>和</a:t>
            </a:r>
            <a:r>
              <a:rPr lang="en-US" altLang="zh-CN" sz="2000" dirty="0" err="1"/>
              <a:t>IPBus</a:t>
            </a:r>
            <a:r>
              <a:rPr lang="zh-CN" altLang="en-US" sz="2000" dirty="0"/>
              <a:t>目标设备之间传输的</a:t>
            </a:r>
            <a:r>
              <a:rPr lang="en-US" altLang="zh-CN" sz="2000" dirty="0"/>
              <a:t>UDP</a:t>
            </a:r>
            <a:r>
              <a:rPr lang="zh-CN" altLang="en-US" sz="2000" dirty="0"/>
              <a:t>数据包实现可靠性机制</a:t>
            </a:r>
            <a:endParaRPr lang="en-US" altLang="zh-CN" sz="20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724BC91-46AD-46BC-B38B-26F135EEC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053" y="65023"/>
            <a:ext cx="3690294" cy="83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97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10614</TotalTime>
  <Words>1134</Words>
  <Application>Microsoft Office PowerPoint</Application>
  <PresentationFormat>宽屏</PresentationFormat>
  <Paragraphs>213</Paragraphs>
  <Slides>17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5" baseType="lpstr">
      <vt:lpstr>-apple-system</vt:lpstr>
      <vt:lpstr>等线</vt:lpstr>
      <vt:lpstr>等线 Light</vt:lpstr>
      <vt:lpstr>Arial</vt:lpstr>
      <vt:lpstr>Arial</vt:lpstr>
      <vt:lpstr>Times New Roman</vt:lpstr>
      <vt:lpstr>Wingdings</vt:lpstr>
      <vt:lpstr>Office 主题​​</vt:lpstr>
      <vt:lpstr>JUNO探测器监控系统框架改进</vt:lpstr>
      <vt:lpstr>目录</vt:lpstr>
      <vt:lpstr>JUNO电子学</vt:lpstr>
      <vt:lpstr>探测器控制系统——DCS</vt:lpstr>
      <vt:lpstr>EPICS——主要特性</vt:lpstr>
      <vt:lpstr>EPICS——PV和DB</vt:lpstr>
      <vt:lpstr>EPICS——CA</vt:lpstr>
      <vt:lpstr>通信协议与组件——IPBus UDP</vt:lpstr>
      <vt:lpstr>通信协议与组件——Control Hub</vt:lpstr>
      <vt:lpstr>两种通信方式的对比</vt:lpstr>
      <vt:lpstr>使用IPBus UDP的改进</vt:lpstr>
      <vt:lpstr>PyTools</vt:lpstr>
      <vt:lpstr>DCS工作流</vt:lpstr>
      <vt:lpstr>交互界面-Phoebus</vt:lpstr>
      <vt:lpstr>交互界面-WEB-之前</vt:lpstr>
      <vt:lpstr>交互界面-WEB-现在</vt:lpstr>
      <vt:lpstr>谢谢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DCS</dc:title>
  <dc:creator>Li Huang</dc:creator>
  <cp:lastModifiedBy>Li Huang</cp:lastModifiedBy>
  <cp:revision>126</cp:revision>
  <dcterms:created xsi:type="dcterms:W3CDTF">2023-03-28T09:38:09Z</dcterms:created>
  <dcterms:modified xsi:type="dcterms:W3CDTF">2023-07-12T05:34:25Z</dcterms:modified>
</cp:coreProperties>
</file>