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257" r:id="rId3"/>
    <p:sldId id="268" r:id="rId4"/>
    <p:sldId id="292" r:id="rId5"/>
    <p:sldId id="311" r:id="rId6"/>
    <p:sldId id="308" r:id="rId7"/>
    <p:sldId id="293" r:id="rId8"/>
    <p:sldId id="300" r:id="rId9"/>
    <p:sldId id="313" r:id="rId10"/>
    <p:sldId id="307" r:id="rId11"/>
    <p:sldId id="296" r:id="rId12"/>
    <p:sldId id="312" r:id="rId13"/>
    <p:sldId id="319" r:id="rId14"/>
    <p:sldId id="320" r:id="rId15"/>
    <p:sldId id="291" r:id="rId16"/>
    <p:sldId id="318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BAFB025-13DC-A36B-34D1-36BADD5E15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9B2B74A-34D3-64D6-B36F-D685AB0611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D08DA-7FA0-4A01-A682-DE66B132C480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267C29E-60E8-4320-8B7E-C496E43FA9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19A76E-36A4-2E4E-FB25-D277A51C5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7CC53-02CB-4898-B371-93EB8E679F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0138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3F53D-3B10-4FBF-BBBE-B712557E128A}" type="datetimeFigureOut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6B0A8-35A9-4D85-BC50-72CB2FFAA0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498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现阶段情况   存在问题   页码</a:t>
            </a:r>
          </a:p>
        </p:txBody>
      </p:sp>
    </p:spTree>
    <p:extLst>
      <p:ext uri="{BB962C8B-B14F-4D97-AF65-F5344CB8AC3E}">
        <p14:creationId xmlns:p14="http://schemas.microsoft.com/office/powerpoint/2010/main" val="896854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运行中配置</a:t>
            </a:r>
          </a:p>
        </p:txBody>
      </p:sp>
    </p:spTree>
    <p:extLst>
      <p:ext uri="{BB962C8B-B14F-4D97-AF65-F5344CB8AC3E}">
        <p14:creationId xmlns:p14="http://schemas.microsoft.com/office/powerpoint/2010/main" val="3650707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LHCb</a:t>
            </a:r>
            <a:r>
              <a:rPr lang="zh-CN" altLang="en-US" dirty="0"/>
              <a:t>目前读出带宽达到单节点</a:t>
            </a:r>
            <a:r>
              <a:rPr lang="en-US" altLang="zh-CN" dirty="0"/>
              <a:t>200Gb/s 12.5GB/s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2853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5037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自动</a:t>
            </a:r>
          </a:p>
        </p:txBody>
      </p:sp>
    </p:spTree>
    <p:extLst>
      <p:ext uri="{BB962C8B-B14F-4D97-AF65-F5344CB8AC3E}">
        <p14:creationId xmlns:p14="http://schemas.microsoft.com/office/powerpoint/2010/main" val="1897515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9370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7491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38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91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821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前端</a:t>
            </a:r>
            <a:r>
              <a:rPr lang="en-US" altLang="zh-CN" dirty="0"/>
              <a:t>GCU</a:t>
            </a:r>
            <a:r>
              <a:rPr lang="zh-CN" altLang="en-US" dirty="0"/>
              <a:t>连接交换机 </a:t>
            </a:r>
            <a:r>
              <a:rPr lang="en-US" altLang="zh-CN" dirty="0"/>
              <a:t>1G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91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31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021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兼容两种数据类型</a:t>
            </a:r>
          </a:p>
        </p:txBody>
      </p:sp>
    </p:spTree>
    <p:extLst>
      <p:ext uri="{BB962C8B-B14F-4D97-AF65-F5344CB8AC3E}">
        <p14:creationId xmlns:p14="http://schemas.microsoft.com/office/powerpoint/2010/main" val="851833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234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0D1112-75E7-44BF-A137-91913849A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9AEF13-EDC3-46F0-84D6-BFD2F37B05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347BCD-8040-4D94-A1B6-6DF2FF95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0BF99-499B-42DD-AB78-5C316CE07168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868A0B-C864-48A9-B7F7-1C99F415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6FB36-85BB-4E95-AE25-24523DE3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2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788705-22B4-49CE-AC92-D5BF7591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B86CF-2E71-4EFA-A5E4-7A24EC0E9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50C04A-257A-4ED3-B16E-7F21E7E4E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ABD14-DDCE-4DF3-A957-ADDDEBA8A569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DC0606-D710-4BDC-BB83-825A1337E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3F4144-6D19-4D04-839E-9991AD3FE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19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8EDAA29-8F0A-4639-B59C-9EBC0E8DF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AC50C0-F485-4CC1-8FB9-2BC7E0E46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D8940D-F1E6-49F4-BBB1-71AEB81F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BA205-B9F5-42FB-80C1-696DAC1767F7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701E62-29F3-47EB-961A-D14C97E88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EA8D7D-0526-4A13-AE57-DFBD1D6A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5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16D0C7-1F24-4D84-BF5C-AAA9C1B02A06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2023/7/11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597BDB-C194-6F4E-8639-1B954A600FDB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087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0768"/>
            <a:ext cx="10515600" cy="5061482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r>
              <a:rPr lang="en-US" altLang="zh-CN" dirty="0"/>
              <a:t>·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70A81-72C2-4A4F-9407-A993FED3C71B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2023/7/11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09" y="0"/>
            <a:ext cx="10538791" cy="102154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815009" y="1021543"/>
            <a:ext cx="10538791" cy="0"/>
            <a:chOff x="815009" y="1021543"/>
            <a:chExt cx="10538791" cy="0"/>
          </a:xfrm>
        </p:grpSpPr>
        <p:cxnSp>
          <p:nvCxnSpPr>
            <p:cNvPr id="8" name="直接连接符 7"/>
            <p:cNvCxnSpPr/>
            <p:nvPr userDrawn="1"/>
          </p:nvCxnSpPr>
          <p:spPr>
            <a:xfrm>
              <a:off x="815009" y="1021543"/>
              <a:ext cx="713715" cy="0"/>
            </a:xfrm>
            <a:prstGeom prst="line">
              <a:avLst/>
            </a:prstGeom>
            <a:ln w="44450">
              <a:solidFill>
                <a:srgbClr val="AE13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 userDrawn="1"/>
          </p:nvCxnSpPr>
          <p:spPr>
            <a:xfrm>
              <a:off x="1683945" y="1021543"/>
              <a:ext cx="9669855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 descr="横版组合——透明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600" y="6073474"/>
            <a:ext cx="308657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70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28B21-0AE4-4620-ABE2-A948AFE27F41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2023/7/11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721F5A-A6F2-4C4E-BFC8-8F7E8C0B0E84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009" y="0"/>
            <a:ext cx="10515600" cy="102154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00000"/>
              </a:lnSpc>
              <a:defRPr lang="en-US" sz="4000" b="1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815009" y="1021543"/>
            <a:ext cx="10538791" cy="0"/>
            <a:chOff x="815009" y="1021543"/>
            <a:chExt cx="10538791" cy="0"/>
          </a:xfrm>
        </p:grpSpPr>
        <p:cxnSp>
          <p:nvCxnSpPr>
            <p:cNvPr id="7" name="直接连接符 6"/>
            <p:cNvCxnSpPr/>
            <p:nvPr userDrawn="1"/>
          </p:nvCxnSpPr>
          <p:spPr>
            <a:xfrm>
              <a:off x="815009" y="1021543"/>
              <a:ext cx="713715" cy="0"/>
            </a:xfrm>
            <a:prstGeom prst="line">
              <a:avLst/>
            </a:prstGeom>
            <a:ln w="44450">
              <a:solidFill>
                <a:srgbClr val="AE13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1683945" y="1021543"/>
              <a:ext cx="9669855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descr="横版组合——透明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600" y="6073474"/>
            <a:ext cx="3086577" cy="6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5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02CDD-5041-477F-99E3-44D34705FFFA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2023/7/11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C70D4-B8A7-1C47-A003-56128FA9BF3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72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/>
          </p:nvPr>
        </p:nvSpPr>
        <p:spPr>
          <a:xfrm>
            <a:off x="2098675" y="2108200"/>
            <a:ext cx="7994651" cy="1235075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KSO_FD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89C6A-0BE6-4FD0-A439-FF40F2BEF4D4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2023/7/11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4" name="KSO_FT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5" name="KSO_F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0E2911-4B38-3847-BB6A-657490750D80}" type="slidenum"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71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0D1BF-B291-4388-846C-0715A08933FA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42B8-D311-4E7D-8579-3E51C69EB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BB8-26BB-4C9D-BDCA-BE791C6BFCBB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42B8-D311-4E7D-8579-3E51C69EB1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99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526091-8EC6-4D3D-BFEB-6708FE430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E7F473-0C3E-4550-A58F-3CDEEB765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91AF68-4F66-4E57-B0DE-2547293F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46227-26BE-4078-9F0B-49479BE5FAEC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DBFC71-D7E8-4DFF-83E4-965680A1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9A5F3A-F341-4A12-A339-1F96BFCB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9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509BFC-30F8-4699-A120-E2DBCC72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C49B6E-F78F-47C9-A38D-D5BD9FED4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4CE522-69C0-4B36-931A-DCF2461BB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4D173-9E20-4FB4-98E0-7649B3054563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EC782-D72B-47C6-AC29-90C0C75E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2E6EE9-B027-416C-A44E-7E8F1EAE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994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DDC783-210A-4879-A861-A4FE262B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502E81-F01F-4F39-9B3F-70087F04C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4B5802-3EBD-4EA3-87EE-65399B8E6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96095D-4403-4BF5-BB9D-2193F285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5CB8-6E7B-415D-B583-F92C360EA91A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703D81-E8EC-4B38-9352-C0F34642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C214354-1F6B-4AD2-B10D-82E279FF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04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665B3D-B5B5-4633-8EBF-ACC401A3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6E4FB3-BEEF-4B40-A884-1C7929CD6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BE4C89B-7C85-4275-9A16-E749BE78B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65E518-2D29-42E5-9DCE-128EA3B330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9C755D-5DA1-42E2-A312-58DE18FC8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997816-C719-496E-BA67-B9DCCE57A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74AD8-500D-4F7A-9AA9-F80A61373435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CC5D5-930E-475C-B15E-15CA59746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180D1CC-DA50-4802-9F49-35154CAF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26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37DB28-1EF7-4BDA-925E-D38A7DC41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9B071BD-B876-445F-B465-CF8EC249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23CDE-E92B-42D2-B1D8-171EA056F5F8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9CDAE61-1110-4FBE-AAE2-1F498BD3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61259AD-E196-4972-B9C5-B18AF4A6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2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17D8A2E-7448-4B29-9BBA-3734FDCC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08B3-5BCE-42D4-8940-3380A4D62D81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62A2408-8BBC-4549-B352-AB10FE6D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4292E6-7773-4D1C-AAB3-F1F41949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521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916B8B-6AC4-4B0A-B234-EF45BB88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5D38FB-D896-4294-BB25-32CE54F1B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FB7BEE-68BD-465E-82C7-CDDA99F44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CEE7BD-B160-4ECB-864B-BBA43A6D0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602F5-41CB-4E28-9F52-8E0B82659B35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CB404F-D8FB-4F71-832C-78E1AC1E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47393F-0165-4374-BDD4-B8F522969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65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FFE0F6-B1D6-430A-9B8C-173A8A85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48C7EB8-AA45-402F-910F-22CF7F0B4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53D2BC2-0DCB-4FD4-B843-00F4FD22E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257A24-876D-4741-912B-71FD1FAE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C1F77-3581-4AAD-845C-F4D9ABE4468A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9B4E65-62D0-4F91-AF37-7193C2A4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EB12F4-9543-4AB3-AE3D-3A2467D1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3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F5FB73A-9388-4260-80E3-7DDCB743A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EDE3F9-B212-4774-BC22-8E813DCD9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5EC480-734B-4B17-97A3-23D773CE7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938CC-8E11-49FD-9D2C-063099E89745}" type="datetime1">
              <a:rPr lang="zh-CN" altLang="en-US" smtClean="0"/>
              <a:t>2023/7/11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72CE9-8B98-4539-B404-F49450542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AF601B-C64D-4375-969D-DFF65A74D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007A4-7A82-4F8B-894B-783C8C95456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15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BC4169-A175-4829-8AED-35075F75FA5D}" type="datetime1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2023/7/11</a:t>
            </a:fld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t>1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093995-55F8-9440-9010-524D68AC1856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74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3109FD5B-AD9C-4104-AC04-B10E47C480E5}"/>
              </a:ext>
            </a:extLst>
          </p:cNvPr>
          <p:cNvSpPr txBox="1"/>
          <p:nvPr/>
        </p:nvSpPr>
        <p:spPr>
          <a:xfrm>
            <a:off x="454058" y="1884574"/>
            <a:ext cx="11283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latin typeface="黑体" panose="02010609060101010101" pitchFamily="49" charset="-122"/>
                <a:ea typeface="黑体" panose="02010609060101010101" pitchFamily="49" charset="-122"/>
              </a:rPr>
              <a:t>JUNO-DAQ</a:t>
            </a:r>
            <a:r>
              <a:rPr lang="zh-CN" altLang="en-US" sz="5400" dirty="0">
                <a:latin typeface="黑体" panose="02010609060101010101" pitchFamily="49" charset="-122"/>
                <a:ea typeface="黑体" panose="02010609060101010101" pitchFamily="49" charset="-122"/>
              </a:rPr>
              <a:t>数据读出系统开发与进展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9BDE920-4842-4CF5-AD43-A9F761BEE415}"/>
              </a:ext>
            </a:extLst>
          </p:cNvPr>
          <p:cNvSpPr txBox="1"/>
          <p:nvPr/>
        </p:nvSpPr>
        <p:spPr>
          <a:xfrm>
            <a:off x="4052396" y="4129134"/>
            <a:ext cx="4087208" cy="96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汇报人：陈超</a:t>
            </a:r>
            <a:endParaRPr lang="en-US" altLang="zh-CN" sz="20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时间：</a:t>
            </a:r>
            <a:r>
              <a:rPr lang="en-US" altLang="zh-CN" sz="20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2023.7.11</a:t>
            </a: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62539869-C1DF-92CE-3B5A-A04CB9BAC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69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前端电子学配置</a:t>
            </a:r>
            <a:endParaRPr lang="zh-CN" altLang="en-US" sz="32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633AC483-B346-CE96-A10F-9086F9E4F0CD}"/>
              </a:ext>
            </a:extLst>
          </p:cNvPr>
          <p:cNvSpPr txBox="1"/>
          <p:nvPr/>
        </p:nvSpPr>
        <p:spPr>
          <a:xfrm>
            <a:off x="838200" y="1021543"/>
            <a:ext cx="10622872" cy="721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电子学配置模块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1D7E8EB-557A-86DC-2447-3F5B3C4031C3}"/>
              </a:ext>
            </a:extLst>
          </p:cNvPr>
          <p:cNvSpPr txBox="1"/>
          <p:nvPr/>
        </p:nvSpPr>
        <p:spPr>
          <a:xfrm>
            <a:off x="1103651" y="1755865"/>
            <a:ext cx="9482649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前端电子学配置模块与读出模块分离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低耦合性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，灵活方便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取数过程中修改电子学配置的可行性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在线修改配置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在线软件统一运行控制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1D1FF4-61D2-3923-6BD0-8D7F08EB7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4E0F6648-0C50-4228-B764-F69B7CCB38C9}"/>
              </a:ext>
            </a:extLst>
          </p:cNvPr>
          <p:cNvGrpSpPr/>
          <p:nvPr/>
        </p:nvGrpSpPr>
        <p:grpSpPr>
          <a:xfrm>
            <a:off x="6271475" y="2665075"/>
            <a:ext cx="4882396" cy="2009829"/>
            <a:chOff x="6887110" y="2752253"/>
            <a:chExt cx="4882396" cy="2009829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AFC673D-26A1-461C-B10D-A4ADF19AD05D}"/>
                </a:ext>
              </a:extLst>
            </p:cNvPr>
            <p:cNvGrpSpPr/>
            <p:nvPr/>
          </p:nvGrpSpPr>
          <p:grpSpPr>
            <a:xfrm>
              <a:off x="9015742" y="2752253"/>
              <a:ext cx="2753764" cy="2009829"/>
              <a:chOff x="9015742" y="2752253"/>
              <a:chExt cx="2753764" cy="2009829"/>
            </a:xfrm>
          </p:grpSpPr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9D11E9B-EA72-4528-B069-CB31B78E8230}"/>
                  </a:ext>
                </a:extLst>
              </p:cNvPr>
              <p:cNvSpPr txBox="1"/>
              <p:nvPr/>
            </p:nvSpPr>
            <p:spPr>
              <a:xfrm>
                <a:off x="9015742" y="2752253"/>
                <a:ext cx="2753764" cy="163867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D0E5D0F-DA15-44E3-A1AE-A90F3C2FB929}"/>
                  </a:ext>
                </a:extLst>
              </p:cNvPr>
              <p:cNvSpPr txBox="1"/>
              <p:nvPr/>
            </p:nvSpPr>
            <p:spPr>
              <a:xfrm>
                <a:off x="9243588" y="3059668"/>
                <a:ext cx="1113576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配置程序</a:t>
                </a: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6ACB14D2-F9AA-4C4A-963C-0B90A9476083}"/>
                  </a:ext>
                </a:extLst>
              </p:cNvPr>
              <p:cNvSpPr txBox="1"/>
              <p:nvPr/>
            </p:nvSpPr>
            <p:spPr>
              <a:xfrm>
                <a:off x="9243588" y="3702790"/>
                <a:ext cx="1113576" cy="369332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读出模块</a:t>
                </a: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65E6903-2162-4A99-BCBB-9B3295E1F0F5}"/>
                  </a:ext>
                </a:extLst>
              </p:cNvPr>
              <p:cNvSpPr txBox="1"/>
              <p:nvPr/>
            </p:nvSpPr>
            <p:spPr>
              <a:xfrm>
                <a:off x="10732349" y="3248426"/>
                <a:ext cx="764041" cy="6463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在线服务</a:t>
                </a:r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87F541DC-43D2-4009-B10C-637B0F847BF7}"/>
                  </a:ext>
                </a:extLst>
              </p:cNvPr>
              <p:cNvSpPr txBox="1"/>
              <p:nvPr/>
            </p:nvSpPr>
            <p:spPr>
              <a:xfrm>
                <a:off x="9895438" y="4454305"/>
                <a:ext cx="112262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/>
                  <a:t>DAQ</a:t>
                </a:r>
                <a:r>
                  <a:rPr lang="zh-CN" altLang="en-US" sz="1400" dirty="0"/>
                  <a:t>系统</a:t>
                </a:r>
              </a:p>
            </p:txBody>
          </p:sp>
        </p:grpSp>
        <p:sp>
          <p:nvSpPr>
            <p:cNvPr id="10" name="箭头: 右 9">
              <a:extLst>
                <a:ext uri="{FF2B5EF4-FFF2-40B4-BE49-F238E27FC236}">
                  <a16:creationId xmlns:a16="http://schemas.microsoft.com/office/drawing/2014/main" id="{4E85B024-2F55-4221-B3CF-4C08CAE622F1}"/>
                </a:ext>
              </a:extLst>
            </p:cNvPr>
            <p:cNvSpPr/>
            <p:nvPr/>
          </p:nvSpPr>
          <p:spPr>
            <a:xfrm>
              <a:off x="8318847" y="3758328"/>
              <a:ext cx="467759" cy="277866"/>
            </a:xfrm>
            <a:prstGeom prst="rightArrow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BACF04FF-F19E-4564-98A3-5246E5486A5B}"/>
                </a:ext>
              </a:extLst>
            </p:cNvPr>
            <p:cNvGrpSpPr/>
            <p:nvPr/>
          </p:nvGrpSpPr>
          <p:grpSpPr>
            <a:xfrm>
              <a:off x="6887110" y="2752253"/>
              <a:ext cx="1195058" cy="1638678"/>
              <a:chOff x="6681457" y="2752253"/>
              <a:chExt cx="1195058" cy="1638678"/>
            </a:xfrm>
          </p:grpSpPr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C644-F97B-4925-8200-CE77F772C17D}"/>
                  </a:ext>
                </a:extLst>
              </p:cNvPr>
              <p:cNvSpPr txBox="1"/>
              <p:nvPr/>
            </p:nvSpPr>
            <p:spPr>
              <a:xfrm>
                <a:off x="6681457" y="2752253"/>
                <a:ext cx="1195058" cy="163867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39F95C5-2C2F-41D2-861A-5758A52BD57F}"/>
                  </a:ext>
                </a:extLst>
              </p:cNvPr>
              <p:cNvSpPr txBox="1"/>
              <p:nvPr/>
            </p:nvSpPr>
            <p:spPr>
              <a:xfrm>
                <a:off x="6768924" y="3248426"/>
                <a:ext cx="10140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/>
                  <a:t>电子学系统</a:t>
                </a:r>
              </a:p>
            </p:txBody>
          </p:sp>
        </p:grpSp>
        <p:sp>
          <p:nvSpPr>
            <p:cNvPr id="18" name="箭头: 左 17">
              <a:extLst>
                <a:ext uri="{FF2B5EF4-FFF2-40B4-BE49-F238E27FC236}">
                  <a16:creationId xmlns:a16="http://schemas.microsoft.com/office/drawing/2014/main" id="{6D449EAF-BCB8-494E-ACBD-853D68734E28}"/>
                </a:ext>
              </a:extLst>
            </p:cNvPr>
            <p:cNvSpPr/>
            <p:nvPr/>
          </p:nvSpPr>
          <p:spPr>
            <a:xfrm>
              <a:off x="8326389" y="3099672"/>
              <a:ext cx="452674" cy="277867"/>
            </a:xfrm>
            <a:prstGeom prst="leftArrow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3189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单节点</a:t>
            </a:r>
            <a:r>
              <a:rPr lang="en-US" altLang="zh-CN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ROS</a:t>
            </a:r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读出测试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633AC483-B346-CE96-A10F-9086F9E4F0CD}"/>
              </a:ext>
            </a:extLst>
          </p:cNvPr>
          <p:cNvSpPr txBox="1"/>
          <p:nvPr/>
        </p:nvSpPr>
        <p:spPr>
          <a:xfrm>
            <a:off x="838200" y="1021543"/>
            <a:ext cx="10622872" cy="721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模拟数据源性能测试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1D7E8EB-557A-86DC-2447-3F5B3C4031C3}"/>
              </a:ext>
            </a:extLst>
          </p:cNvPr>
          <p:cNvSpPr txBox="1"/>
          <p:nvPr/>
        </p:nvSpPr>
        <p:spPr>
          <a:xfrm>
            <a:off x="1103651" y="1755865"/>
            <a:ext cx="9482649" cy="46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测试环境：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2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数据源节点对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1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读出节点，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2×25G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网卡，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600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个模拟数据源，每个线程处理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30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个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5C0C0B-FE14-9E42-61D9-AF6EA689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EC71933-41E5-48EB-AC21-B5CEB657DCB8}"/>
              </a:ext>
            </a:extLst>
          </p:cNvPr>
          <p:cNvGrpSpPr/>
          <p:nvPr/>
        </p:nvGrpSpPr>
        <p:grpSpPr>
          <a:xfrm>
            <a:off x="5106154" y="1945575"/>
            <a:ext cx="7420825" cy="4787943"/>
            <a:chOff x="5106154" y="2359763"/>
            <a:chExt cx="7420825" cy="4787943"/>
          </a:xfrm>
        </p:grpSpPr>
        <p:graphicFrame>
          <p:nvGraphicFramePr>
            <p:cNvPr id="17" name="对象 16">
              <a:extLst>
                <a:ext uri="{FF2B5EF4-FFF2-40B4-BE49-F238E27FC236}">
                  <a16:creationId xmlns:a16="http://schemas.microsoft.com/office/drawing/2014/main" id="{41ECCE35-6336-44BC-B653-748EC50995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88893372"/>
                </p:ext>
              </p:extLst>
            </p:nvPr>
          </p:nvGraphicFramePr>
          <p:xfrm>
            <a:off x="5106154" y="2359763"/>
            <a:ext cx="7420825" cy="47879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5085720" imgH="3306240" progId="Origin95.Graph">
                    <p:embed/>
                  </p:oleObj>
                </mc:Choice>
                <mc:Fallback>
                  <p:oleObj name="Graph" r:id="rId4" imgW="5085720" imgH="3306240" progId="Origin95.Graph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5A60EBD4-7451-4E28-A4FB-08CDB0F67B5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106154" y="2359763"/>
                          <a:ext cx="7420825" cy="47879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37745D2-66AA-4A12-BE17-2D7457CD0A57}"/>
                </a:ext>
              </a:extLst>
            </p:cNvPr>
            <p:cNvSpPr txBox="1"/>
            <p:nvPr/>
          </p:nvSpPr>
          <p:spPr>
            <a:xfrm>
              <a:off x="7553105" y="2586792"/>
              <a:ext cx="223859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short time test for 120s</a:t>
              </a:r>
              <a:endParaRPr lang="zh-CN" altLang="en-US" sz="1600" b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D0E5269-11B6-4810-A738-EAC126B5E4A1}"/>
              </a:ext>
            </a:extLst>
          </p:cNvPr>
          <p:cNvGrpSpPr/>
          <p:nvPr/>
        </p:nvGrpSpPr>
        <p:grpSpPr>
          <a:xfrm>
            <a:off x="-362130" y="1967370"/>
            <a:ext cx="6228775" cy="4766147"/>
            <a:chOff x="-362130" y="2381558"/>
            <a:chExt cx="6228775" cy="4766147"/>
          </a:xfrm>
        </p:grpSpPr>
        <p:graphicFrame>
          <p:nvGraphicFramePr>
            <p:cNvPr id="20" name="对象 19">
              <a:extLst>
                <a:ext uri="{FF2B5EF4-FFF2-40B4-BE49-F238E27FC236}">
                  <a16:creationId xmlns:a16="http://schemas.microsoft.com/office/drawing/2014/main" id="{A7C8EA92-DCFE-424A-9021-9488E90386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7842584"/>
                </p:ext>
              </p:extLst>
            </p:nvPr>
          </p:nvGraphicFramePr>
          <p:xfrm>
            <a:off x="-362130" y="2381558"/>
            <a:ext cx="6228775" cy="47661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6" imgW="3920760" imgH="3000960" progId="Origin95.Graph">
                    <p:embed/>
                  </p:oleObj>
                </mc:Choice>
                <mc:Fallback>
                  <p:oleObj name="Graph" r:id="rId6" imgW="3920760" imgH="3000960" progId="Origin95.Graph">
                    <p:embed/>
                    <p:pic>
                      <p:nvPicPr>
                        <p:cNvPr id="10" name="对象 9">
                          <a:extLst>
                            <a:ext uri="{FF2B5EF4-FFF2-40B4-BE49-F238E27FC236}">
                              <a16:creationId xmlns:a16="http://schemas.microsoft.com/office/drawing/2014/main" id="{5E01D152-1535-444B-B5D1-A496EBF428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-362130" y="2381558"/>
                          <a:ext cx="6228775" cy="47661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898A3CF-F830-4F64-8434-FF5091D0D571}"/>
                </a:ext>
              </a:extLst>
            </p:cNvPr>
            <p:cNvSpPr txBox="1"/>
            <p:nvPr/>
          </p:nvSpPr>
          <p:spPr>
            <a:xfrm>
              <a:off x="1403928" y="2586792"/>
              <a:ext cx="299258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Bandwidth and CPU usage test</a:t>
              </a:r>
              <a:endParaRPr lang="zh-CN" altLang="en-US" sz="16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E81CFA9-10CE-4D41-B71B-2BC605FE39D4}"/>
              </a:ext>
            </a:extLst>
          </p:cNvPr>
          <p:cNvSpPr txBox="1"/>
          <p:nvPr/>
        </p:nvSpPr>
        <p:spPr>
          <a:xfrm>
            <a:off x="3369240" y="3429000"/>
            <a:ext cx="1894030" cy="102476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单节点最大读出性能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600GCU@1.5kHz, 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带宽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~5.62GB/s</a:t>
            </a:r>
          </a:p>
        </p:txBody>
      </p:sp>
    </p:spTree>
    <p:extLst>
      <p:ext uri="{BB962C8B-B14F-4D97-AF65-F5344CB8AC3E}">
        <p14:creationId xmlns:p14="http://schemas.microsoft.com/office/powerpoint/2010/main" val="89292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单节点</a:t>
            </a:r>
            <a:r>
              <a:rPr lang="en-US" altLang="zh-CN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ROS</a:t>
            </a:r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读出测试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633AC483-B346-CE96-A10F-9086F9E4F0CD}"/>
              </a:ext>
            </a:extLst>
          </p:cNvPr>
          <p:cNvSpPr txBox="1"/>
          <p:nvPr/>
        </p:nvSpPr>
        <p:spPr>
          <a:xfrm>
            <a:off x="838200" y="1021543"/>
            <a:ext cx="10622872" cy="721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PMT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避光测试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1D7E8EB-557A-86DC-2447-3F5B3C4031C3}"/>
              </a:ext>
            </a:extLst>
          </p:cNvPr>
          <p:cNvSpPr txBox="1"/>
          <p:nvPr/>
        </p:nvSpPr>
        <p:spPr>
          <a:xfrm>
            <a:off x="1103651" y="1755865"/>
            <a:ext cx="9482649" cy="46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232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个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GCU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，分批测试，共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6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次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run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，最后一次全部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GCU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测试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5C0C0B-FE14-9E42-61D9-AF6EA689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E81CFA9-10CE-4D41-B71B-2BC605FE39D4}"/>
              </a:ext>
            </a:extLst>
          </p:cNvPr>
          <p:cNvSpPr txBox="1"/>
          <p:nvPr/>
        </p:nvSpPr>
        <p:spPr>
          <a:xfrm>
            <a:off x="1194804" y="2370723"/>
            <a:ext cx="3520072" cy="3784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第一次现场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PMT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测试，软件功能正常运行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F6E35D-820B-4DD7-A951-2FA9D55014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7" y="3259637"/>
            <a:ext cx="5909188" cy="265115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4A4996-9219-452F-9DBF-428C0052E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77" y="1376872"/>
            <a:ext cx="4203111" cy="21393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8688E7-DB54-4941-9059-42A6E9DE7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21" y="3831096"/>
            <a:ext cx="4353665" cy="22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81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总结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81D7E8EB-557A-86DC-2447-3F5B3C4031C3}"/>
              </a:ext>
            </a:extLst>
          </p:cNvPr>
          <p:cNvSpPr txBox="1"/>
          <p:nvPr/>
        </p:nvSpPr>
        <p:spPr>
          <a:xfrm>
            <a:off x="838200" y="1432015"/>
            <a:ext cx="9482649" cy="1291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当前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JUNO DAQ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软件版本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2.0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满足了江门中微子实验的常规取数需求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还需要进一步的升级完善和稳定性测试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5C0C0B-FE14-9E42-61D9-AF6EA689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1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0C138E4-CD39-4F83-9580-9EAF5BBC18AA}"/>
              </a:ext>
            </a:extLst>
          </p:cNvPr>
          <p:cNvSpPr txBox="1"/>
          <p:nvPr/>
        </p:nvSpPr>
        <p:spPr>
          <a:xfrm>
            <a:off x="4560163" y="2875002"/>
            <a:ext cx="3071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latin typeface="黑体" panose="02010609060101010101" pitchFamily="49" charset="-122"/>
                <a:ea typeface="黑体" panose="02010609060101010101" pitchFamily="49" charset="-122"/>
              </a:rPr>
              <a:t>谢谢</a:t>
            </a:r>
          </a:p>
        </p:txBody>
      </p:sp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4BEB1EF8-EC32-195D-14F3-0192DABAF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33391A-7674-5F46-4030-C0D2C6E1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0C70D4-B8A7-1C47-A003-56128FA9BF31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73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4490265-3407-4BD9-8001-DD6128C9C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85" y="2525618"/>
            <a:ext cx="8206817" cy="255563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单节点</a:t>
            </a:r>
            <a:r>
              <a:rPr lang="en-US" altLang="zh-CN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ROS</a:t>
            </a:r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读出测试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633AC483-B346-CE96-A10F-9086F9E4F0CD}"/>
              </a:ext>
            </a:extLst>
          </p:cNvPr>
          <p:cNvSpPr txBox="1"/>
          <p:nvPr/>
        </p:nvSpPr>
        <p:spPr>
          <a:xfrm>
            <a:off x="838200" y="1021543"/>
            <a:ext cx="10622872" cy="721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功能测试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1D7E8EB-557A-86DC-2447-3F5B3C4031C3}"/>
              </a:ext>
            </a:extLst>
          </p:cNvPr>
          <p:cNvSpPr txBox="1"/>
          <p:nvPr/>
        </p:nvSpPr>
        <p:spPr>
          <a:xfrm>
            <a:off x="1103651" y="1755865"/>
            <a:ext cx="10160864" cy="46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测试环境：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50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个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GCU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取数，周期触发，调整触发率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500Hz, 1000Hz, 2000Hz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一共取数约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10min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55C0C0B-FE14-9E42-61D9-AF6EA689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E81CFA9-10CE-4D41-B71B-2BC605FE39D4}"/>
              </a:ext>
            </a:extLst>
          </p:cNvPr>
          <p:cNvSpPr txBox="1"/>
          <p:nvPr/>
        </p:nvSpPr>
        <p:spPr>
          <a:xfrm>
            <a:off x="9492666" y="4150673"/>
            <a:ext cx="1968406" cy="70160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关掉一个</a:t>
            </a:r>
            <a:r>
              <a:rPr lang="en-US" altLang="zh-CN" sz="14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gcu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, 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强制组装功能生效</a:t>
            </a:r>
          </a:p>
        </p:txBody>
      </p:sp>
    </p:spTree>
    <p:extLst>
      <p:ext uri="{BB962C8B-B14F-4D97-AF65-F5344CB8AC3E}">
        <p14:creationId xmlns:p14="http://schemas.microsoft.com/office/powerpoint/2010/main" val="298031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目录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45BC77C-A9F6-4F1C-AD24-9491B29E76E5}"/>
              </a:ext>
            </a:extLst>
          </p:cNvPr>
          <p:cNvSpPr txBox="1"/>
          <p:nvPr/>
        </p:nvSpPr>
        <p:spPr>
          <a:xfrm>
            <a:off x="838200" y="1273826"/>
            <a:ext cx="10622872" cy="307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000" dirty="0">
                <a:solidFill>
                  <a:srgbClr val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实验背景</a:t>
            </a:r>
            <a:endParaRPr lang="en-US" altLang="zh-CN" sz="2000" dirty="0">
              <a:solidFill>
                <a:srgbClr val="0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JUNO DAQ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软件与读出</a:t>
            </a:r>
            <a:r>
              <a:rPr lang="zh-CN" altLang="en-US" sz="2000" dirty="0">
                <a:solidFill>
                  <a:srgbClr val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系统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JUNO DAQ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读出模块</a:t>
            </a:r>
            <a:r>
              <a:rPr lang="zh-CN" altLang="en-US" sz="2000" dirty="0">
                <a:solidFill>
                  <a:srgbClr val="0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架构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000" b="0" i="0" dirty="0">
                <a:solidFill>
                  <a:srgbClr val="00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单节点读出测试</a:t>
            </a:r>
            <a:endParaRPr lang="en-US" altLang="zh-CN" sz="2000" b="0" i="0" dirty="0">
              <a:solidFill>
                <a:srgbClr val="000000"/>
              </a:solidFill>
              <a:effectLst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lang="zh-CN" altLang="en-US" sz="2000" b="0" i="0" dirty="0">
                <a:solidFill>
                  <a:srgbClr val="000000"/>
                </a:solidFill>
                <a:effectLst/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后续升级方向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3841C5-2E07-15E0-082C-18A9ECFF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116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6D89E2D-D39B-42BB-8FA5-1DF6C4986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251" y="1046660"/>
            <a:ext cx="4966059" cy="229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6C7CB551-85E3-3B12-3F57-4B1D34FFE7FC}"/>
              </a:ext>
            </a:extLst>
          </p:cNvPr>
          <p:cNvGrpSpPr/>
          <p:nvPr/>
        </p:nvGrpSpPr>
        <p:grpSpPr>
          <a:xfrm>
            <a:off x="4479715" y="4085797"/>
            <a:ext cx="3597073" cy="2476927"/>
            <a:chOff x="6278252" y="1743536"/>
            <a:chExt cx="5570569" cy="383586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63D2FCC-15E4-8040-F540-AF6ED4E85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2"/>
            <a:stretch/>
          </p:blipFill>
          <p:spPr>
            <a:xfrm>
              <a:off x="6278252" y="1743536"/>
              <a:ext cx="5570569" cy="3835866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546FE67-A2BF-C882-CFB5-9BE4833134BF}"/>
                </a:ext>
              </a:extLst>
            </p:cNvPr>
            <p:cNvSpPr txBox="1"/>
            <p:nvPr/>
          </p:nvSpPr>
          <p:spPr>
            <a:xfrm>
              <a:off x="6353666" y="2856322"/>
              <a:ext cx="1357460" cy="5726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实验背景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45BC77C-A9F6-4F1C-AD24-9491B29E76E5}"/>
              </a:ext>
            </a:extLst>
          </p:cNvPr>
          <p:cNvSpPr txBox="1"/>
          <p:nvPr/>
        </p:nvSpPr>
        <p:spPr>
          <a:xfrm>
            <a:off x="838200" y="1021543"/>
            <a:ext cx="10622872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江门中微子实验（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JUNO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3A2CE9-6FB9-D653-E09A-648F9F55AD76}"/>
              </a:ext>
            </a:extLst>
          </p:cNvPr>
          <p:cNvSpPr txBox="1"/>
          <p:nvPr/>
        </p:nvSpPr>
        <p:spPr>
          <a:xfrm>
            <a:off x="465476" y="4425525"/>
            <a:ext cx="10622872" cy="1706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探测器类型：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顶部径迹探测器（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Top Tracker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TT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中心探测器（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Central Detector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CD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水切伦科夫探测器（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Water Cherenkov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WC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25A9C5-21BA-799C-C58F-FD1D942388C5}"/>
              </a:ext>
            </a:extLst>
          </p:cNvPr>
          <p:cNvSpPr txBox="1"/>
          <p:nvPr/>
        </p:nvSpPr>
        <p:spPr>
          <a:xfrm>
            <a:off x="1103652" y="1887843"/>
            <a:ext cx="5174600" cy="253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位置：广东省江门市开平市地下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700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米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实验目的：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测量中微子的质量顺序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精确测量中微子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6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个振荡参数中的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4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个（好于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1%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同时研究超新星中微子、地球中微子、大气中微子、太阳中微子、惰性中微子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5BCE0257-ABAF-6B48-FB6C-92707C98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D6D70DA-BED7-AABE-A6A5-BEEE0C022D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r="10919"/>
          <a:stretch/>
        </p:blipFill>
        <p:spPr>
          <a:xfrm>
            <a:off x="7885950" y="2988206"/>
            <a:ext cx="4306050" cy="241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实验背景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385B61D-488B-83C7-9C57-3137F5F11A41}"/>
              </a:ext>
            </a:extLst>
          </p:cNvPr>
          <p:cNvSpPr txBox="1"/>
          <p:nvPr/>
        </p:nvSpPr>
        <p:spPr>
          <a:xfrm>
            <a:off x="838200" y="1021543"/>
            <a:ext cx="10622872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前端电子学 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(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G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lobal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C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ontrol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U</a:t>
            </a:r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nit)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B7441C5-1784-43B5-B661-D3F8E5FF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5128B6A-D40E-4DA2-B2B4-04B9E3618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8" y="1868592"/>
            <a:ext cx="5559402" cy="28207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6B2FB9-D646-56B6-8E11-AC4147E68543}"/>
              </a:ext>
            </a:extLst>
          </p:cNvPr>
          <p:cNvSpPr txBox="1"/>
          <p:nvPr/>
        </p:nvSpPr>
        <p:spPr>
          <a:xfrm>
            <a:off x="838200" y="4429677"/>
            <a:ext cx="10622872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数据类型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079819-C3B6-6F00-9DAD-29311AFB1A3D}"/>
              </a:ext>
            </a:extLst>
          </p:cNvPr>
          <p:cNvSpPr txBox="1"/>
          <p:nvPr/>
        </p:nvSpPr>
        <p:spPr>
          <a:xfrm>
            <a:off x="1081687" y="5151670"/>
            <a:ext cx="8703336" cy="875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波形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数据：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PMT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模拟信号经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ADC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采样转换，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有硬件触发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时间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/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电荷（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T/Q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数据：波形数据积分后只保留时间戳和总电荷值，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无硬件触发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5CA7262-513E-4A4D-9334-CFC902B74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96" y="2135800"/>
            <a:ext cx="4832276" cy="298616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373CF7F-79A5-4138-31BB-6461ED0BA6B0}"/>
              </a:ext>
            </a:extLst>
          </p:cNvPr>
          <p:cNvSpPr txBox="1"/>
          <p:nvPr/>
        </p:nvSpPr>
        <p:spPr>
          <a:xfrm>
            <a:off x="5652297" y="1382539"/>
            <a:ext cx="2443821" cy="129118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1GCU 3LPMT(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通道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1GCU 128SPMT(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通道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共约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7000GCU</a:t>
            </a:r>
          </a:p>
        </p:txBody>
      </p:sp>
    </p:spTree>
    <p:extLst>
      <p:ext uri="{BB962C8B-B14F-4D97-AF65-F5344CB8AC3E}">
        <p14:creationId xmlns:p14="http://schemas.microsoft.com/office/powerpoint/2010/main" val="127924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en-US" altLang="zh-CN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JUNO</a:t>
            </a:r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数据获取系统硬件架构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B7441C5-1784-43B5-B661-D3F8E5FF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1AD974F-DEA9-484C-AF3E-416C71CD4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91" y="1375989"/>
            <a:ext cx="7921152" cy="435055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3B8E938-93B0-443B-982F-1F177A57866B}"/>
              </a:ext>
            </a:extLst>
          </p:cNvPr>
          <p:cNvGrpSpPr/>
          <p:nvPr/>
        </p:nvGrpSpPr>
        <p:grpSpPr>
          <a:xfrm>
            <a:off x="9644552" y="1131460"/>
            <a:ext cx="2478550" cy="1812422"/>
            <a:chOff x="1222394" y="3027641"/>
            <a:chExt cx="3911096" cy="2933322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4348DAF-F141-4C71-94FA-AF7732D4F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94" y="3027641"/>
              <a:ext cx="3911096" cy="2933322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B79637B-005D-4595-B986-F509F0C1711C}"/>
                </a:ext>
              </a:extLst>
            </p:cNvPr>
            <p:cNvSpPr txBox="1"/>
            <p:nvPr/>
          </p:nvSpPr>
          <p:spPr>
            <a:xfrm>
              <a:off x="1672628" y="4514209"/>
              <a:ext cx="150531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</a:rPr>
                <a:t>Core switch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612F6EE4-8DED-4B26-AE42-4F42B39B07F7}"/>
              </a:ext>
            </a:extLst>
          </p:cNvPr>
          <p:cNvGrpSpPr/>
          <p:nvPr/>
        </p:nvGrpSpPr>
        <p:grpSpPr>
          <a:xfrm>
            <a:off x="0" y="1731740"/>
            <a:ext cx="1726505" cy="3074304"/>
            <a:chOff x="349945" y="1066800"/>
            <a:chExt cx="1924762" cy="33600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3C0C7155-8963-4183-8E51-E338AE0C876F}"/>
                </a:ext>
              </a:extLst>
            </p:cNvPr>
            <p:cNvGrpSpPr/>
            <p:nvPr/>
          </p:nvGrpSpPr>
          <p:grpSpPr>
            <a:xfrm>
              <a:off x="349945" y="1066800"/>
              <a:ext cx="1900468" cy="3360054"/>
              <a:chOff x="7644520" y="2577974"/>
              <a:chExt cx="3210019" cy="4280026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47E79CD-307D-4035-B530-250CC5364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109517" y="3112977"/>
                <a:ext cx="4280026" cy="3210019"/>
              </a:xfrm>
              <a:prstGeom prst="rect">
                <a:avLst/>
              </a:prstGeom>
            </p:spPr>
          </p:pic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61D78839-FB12-47D3-A2E1-509B404DB292}"/>
                  </a:ext>
                </a:extLst>
              </p:cNvPr>
              <p:cNvSpPr/>
              <p:nvPr/>
            </p:nvSpPr>
            <p:spPr>
              <a:xfrm>
                <a:off x="9177102" y="3499164"/>
                <a:ext cx="1367615" cy="50246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71C26079-183E-4BF4-AD60-29F1D63D6AEC}"/>
                  </a:ext>
                </a:extLst>
              </p:cNvPr>
              <p:cNvSpPr/>
              <p:nvPr/>
            </p:nvSpPr>
            <p:spPr>
              <a:xfrm>
                <a:off x="9177101" y="4839832"/>
                <a:ext cx="1367615" cy="50246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578CFC75-7F7D-4F75-AA9F-82C883932027}"/>
                  </a:ext>
                </a:extLst>
              </p:cNvPr>
              <p:cNvSpPr/>
              <p:nvPr/>
            </p:nvSpPr>
            <p:spPr>
              <a:xfrm>
                <a:off x="9192639" y="6180500"/>
                <a:ext cx="1367615" cy="502467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C51DB53-C34A-4355-9453-148EC9E59201}"/>
                </a:ext>
              </a:extLst>
            </p:cNvPr>
            <p:cNvSpPr txBox="1"/>
            <p:nvPr/>
          </p:nvSpPr>
          <p:spPr>
            <a:xfrm>
              <a:off x="362163" y="2377495"/>
              <a:ext cx="19125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</a:rPr>
                <a:t>Readout switch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43F7895A-AE78-4D87-A052-E9BD774811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246"/>
          <a:stretch/>
        </p:blipFill>
        <p:spPr>
          <a:xfrm>
            <a:off x="9929875" y="3080903"/>
            <a:ext cx="1824784" cy="26955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B8113751-EA59-3248-6430-5355B7637C51}"/>
              </a:ext>
            </a:extLst>
          </p:cNvPr>
          <p:cNvSpPr txBox="1"/>
          <p:nvPr/>
        </p:nvSpPr>
        <p:spPr>
          <a:xfrm>
            <a:off x="6571268" y="5737391"/>
            <a:ext cx="2039332" cy="875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3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台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主服务器</a:t>
            </a:r>
            <a:endParaRPr lang="en-US" altLang="zh-CN" dirty="0"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104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台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高密服务器</a:t>
            </a:r>
          </a:p>
        </p:txBody>
      </p:sp>
    </p:spTree>
    <p:extLst>
      <p:ext uri="{BB962C8B-B14F-4D97-AF65-F5344CB8AC3E}">
        <p14:creationId xmlns:p14="http://schemas.microsoft.com/office/powerpoint/2010/main" val="88451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en-US" altLang="zh-CN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JUNO</a:t>
            </a:r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数据获取系统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41F3B2-C6A1-3A06-C76B-ECD7A67A6401}"/>
              </a:ext>
            </a:extLst>
          </p:cNvPr>
          <p:cNvSpPr txBox="1"/>
          <p:nvPr/>
        </p:nvSpPr>
        <p:spPr>
          <a:xfrm>
            <a:off x="838200" y="1021543"/>
            <a:ext cx="10622872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主要分为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数据流软件</a:t>
            </a: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和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在线软件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DFDEE03-66A8-B77A-2B10-8761B1930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43" y="1331105"/>
            <a:ext cx="4285149" cy="46044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DC20A1B-D8E9-DAFC-BFA4-AEE52552E2C0}"/>
              </a:ext>
            </a:extLst>
          </p:cNvPr>
          <p:cNvSpPr txBox="1"/>
          <p:nvPr/>
        </p:nvSpPr>
        <p:spPr>
          <a:xfrm>
            <a:off x="1081687" y="1743536"/>
            <a:ext cx="4712531" cy="378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数据流软件主要负责数据的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读出、组装、处理和存盘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过程</a:t>
            </a:r>
            <a:endParaRPr lang="en-US" altLang="zh-CN" dirty="0"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读出模块（</a:t>
            </a:r>
            <a:r>
              <a:rPr lang="en-US" altLang="zh-CN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ROS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组装模块（</a:t>
            </a:r>
            <a:r>
              <a:rPr lang="en-US" altLang="zh-CN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DA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处理模块（</a:t>
            </a:r>
            <a:r>
              <a:rPr lang="en-US" altLang="zh-CN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DP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存储模块（</a:t>
            </a:r>
            <a:r>
              <a:rPr lang="en-US" altLang="zh-CN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DS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  <a:endParaRPr lang="en-US" altLang="zh-CN" dirty="0"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数据流管理模块（</a:t>
            </a:r>
            <a:r>
              <a:rPr lang="en-US" altLang="zh-CN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DFM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）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 在线软件提供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控制管理、信息配置</a:t>
            </a:r>
            <a:r>
              <a:rPr lang="zh-CN" altLang="en-US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等功能和服务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12AFF799-76C6-4960-95B9-05A522218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398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en-US" altLang="zh-CN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JUNO</a:t>
            </a:r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数据流软件读出模块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385B61D-488B-83C7-9C57-3137F5F11A41}"/>
              </a:ext>
            </a:extLst>
          </p:cNvPr>
          <p:cNvSpPr txBox="1"/>
          <p:nvPr/>
        </p:nvSpPr>
        <p:spPr>
          <a:xfrm>
            <a:off x="838200" y="1021543"/>
            <a:ext cx="10622872" cy="72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zh-CN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主要功能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E53E58-F630-FF9E-CF8F-7B1EFA108146}"/>
              </a:ext>
            </a:extLst>
          </p:cNvPr>
          <p:cNvSpPr txBox="1"/>
          <p:nvPr/>
        </p:nvSpPr>
        <p:spPr>
          <a:xfrm>
            <a:off x="1103652" y="1755865"/>
            <a:ext cx="611728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前端电子学的交互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原始数据（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波形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/TQ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）的读出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 Light" panose="020B0502040204020203" pitchFamily="34" charset="-122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~7000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个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GCU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将数据传输至下一级数据流节点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B7441C5-1784-43B5-B661-D3F8E5FF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AB354DA-D5CC-D0A5-E3B2-9DB43431BB17}"/>
              </a:ext>
            </a:extLst>
          </p:cNvPr>
          <p:cNvGrpSpPr/>
          <p:nvPr/>
        </p:nvGrpSpPr>
        <p:grpSpPr>
          <a:xfrm>
            <a:off x="6311621" y="1382539"/>
            <a:ext cx="4236007" cy="4571893"/>
            <a:chOff x="7229782" y="1267401"/>
            <a:chExt cx="4124018" cy="4710283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1B72F1A-2909-4744-83D8-1FC5755A8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"/>
            <a:stretch/>
          </p:blipFill>
          <p:spPr>
            <a:xfrm>
              <a:off x="7229782" y="1267401"/>
              <a:ext cx="4124018" cy="4434627"/>
            </a:xfrm>
            <a:prstGeom prst="rect">
              <a:avLst/>
            </a:prstGeom>
          </p:spPr>
        </p:pic>
        <p:sp>
          <p:nvSpPr>
            <p:cNvPr id="9" name="文本框 10">
              <a:extLst>
                <a:ext uri="{FF2B5EF4-FFF2-40B4-BE49-F238E27FC236}">
                  <a16:creationId xmlns:a16="http://schemas.microsoft.com/office/drawing/2014/main" id="{8BFC12C7-11E8-311A-D6A3-5B79C93C00B9}"/>
                </a:ext>
              </a:extLst>
            </p:cNvPr>
            <p:cNvSpPr txBox="1"/>
            <p:nvPr/>
          </p:nvSpPr>
          <p:spPr>
            <a:xfrm>
              <a:off x="8182146" y="5692300"/>
              <a:ext cx="2689155" cy="285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200" dirty="0"/>
                <a:t>DAQ</a:t>
              </a:r>
              <a:r>
                <a:rPr lang="zh-CN" altLang="en-US" sz="1200" dirty="0"/>
                <a:t>数据流业务模块</a:t>
              </a:r>
            </a:p>
          </p:txBody>
        </p:sp>
      </p:grpSp>
      <p:sp>
        <p:nvSpPr>
          <p:cNvPr id="6" name="椭圆 5">
            <a:extLst>
              <a:ext uri="{FF2B5EF4-FFF2-40B4-BE49-F238E27FC236}">
                <a16:creationId xmlns:a16="http://schemas.microsoft.com/office/drawing/2014/main" id="{56D79A56-7494-4161-A7AE-BDE3936290F9}"/>
              </a:ext>
            </a:extLst>
          </p:cNvPr>
          <p:cNvSpPr/>
          <p:nvPr/>
        </p:nvSpPr>
        <p:spPr>
          <a:xfrm>
            <a:off x="8153400" y="2033378"/>
            <a:ext cx="1828800" cy="923453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A8FA13-504B-475C-BB56-F98366B30FF2}"/>
              </a:ext>
            </a:extLst>
          </p:cNvPr>
          <p:cNvSpPr txBox="1"/>
          <p:nvPr/>
        </p:nvSpPr>
        <p:spPr>
          <a:xfrm>
            <a:off x="9866294" y="1714070"/>
            <a:ext cx="113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~40GB/s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8701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时间分片与一级组装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B7441C5-1784-43B5-B661-D3F8E5FF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395FF37-67C8-4800-BC7B-5853E33DB38B}"/>
              </a:ext>
            </a:extLst>
          </p:cNvPr>
          <p:cNvGrpSpPr/>
          <p:nvPr/>
        </p:nvGrpSpPr>
        <p:grpSpPr>
          <a:xfrm>
            <a:off x="1424465" y="1042676"/>
            <a:ext cx="9103680" cy="2780231"/>
            <a:chOff x="2342623" y="1511921"/>
            <a:chExt cx="9103680" cy="278023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6F962F1-39B2-4BC1-BB4D-059F911AACE3}"/>
                </a:ext>
              </a:extLst>
            </p:cNvPr>
            <p:cNvGrpSpPr/>
            <p:nvPr/>
          </p:nvGrpSpPr>
          <p:grpSpPr>
            <a:xfrm>
              <a:off x="2342623" y="1511921"/>
              <a:ext cx="9103680" cy="2780231"/>
              <a:chOff x="2342623" y="1511921"/>
              <a:chExt cx="9103680" cy="2780231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AE71FB7F-5E13-4106-A017-241A1B6A164F}"/>
                  </a:ext>
                </a:extLst>
              </p:cNvPr>
              <p:cNvGrpSpPr/>
              <p:nvPr/>
            </p:nvGrpSpPr>
            <p:grpSpPr>
              <a:xfrm>
                <a:off x="2342623" y="1511921"/>
                <a:ext cx="9103680" cy="2780231"/>
                <a:chOff x="54536" y="814554"/>
                <a:chExt cx="9103680" cy="2780231"/>
              </a:xfrm>
            </p:grpSpPr>
            <p:sp>
              <p:nvSpPr>
                <p:cNvPr id="54" name="圆角矩形 54">
                  <a:extLst>
                    <a:ext uri="{FF2B5EF4-FFF2-40B4-BE49-F238E27FC236}">
                      <a16:creationId xmlns:a16="http://schemas.microsoft.com/office/drawing/2014/main" id="{ACBBF2D4-2A9A-4781-88C7-950A97FAB2AB}"/>
                    </a:ext>
                  </a:extLst>
                </p:cNvPr>
                <p:cNvSpPr/>
                <p:nvPr/>
              </p:nvSpPr>
              <p:spPr>
                <a:xfrm>
                  <a:off x="1488291" y="1136201"/>
                  <a:ext cx="1534961" cy="421593"/>
                </a:xfrm>
                <a:prstGeom prst="round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Readout Elec.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55" name="矩形 54">
                  <a:extLst>
                    <a:ext uri="{FF2B5EF4-FFF2-40B4-BE49-F238E27FC236}">
                      <a16:creationId xmlns:a16="http://schemas.microsoft.com/office/drawing/2014/main" id="{1F5C16A5-1B2F-4F80-8386-92668FB56439}"/>
                    </a:ext>
                  </a:extLst>
                </p:cNvPr>
                <p:cNvSpPr/>
                <p:nvPr/>
              </p:nvSpPr>
              <p:spPr>
                <a:xfrm>
                  <a:off x="1615743" y="1967945"/>
                  <a:ext cx="1311956" cy="361365"/>
                </a:xfrm>
                <a:prstGeom prst="rect">
                  <a:avLst/>
                </a:prstGeom>
                <a:solidFill>
                  <a:srgbClr val="63A537">
                    <a:lumMod val="60000"/>
                    <a:lumOff val="40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ROS</a:t>
                  </a:r>
                  <a:r>
                    <a:rPr kumimoji="0" lang="en-US" altLang="zh-CN" sz="1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1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81B00FFC-0307-4D61-B416-1CDAC2C107D6}"/>
                    </a:ext>
                  </a:extLst>
                </p:cNvPr>
                <p:cNvSpPr/>
                <p:nvPr/>
              </p:nvSpPr>
              <p:spPr>
                <a:xfrm>
                  <a:off x="54536" y="2475012"/>
                  <a:ext cx="775914" cy="1041775"/>
                </a:xfrm>
                <a:prstGeom prst="rect">
                  <a:avLst/>
                </a:prstGeom>
                <a:solidFill>
                  <a:srgbClr val="378DA6">
                    <a:lumMod val="40000"/>
                    <a:lumOff val="60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DFM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cxnSp>
              <p:nvCxnSpPr>
                <p:cNvPr id="57" name="直接连接符 56">
                  <a:extLst>
                    <a:ext uri="{FF2B5EF4-FFF2-40B4-BE49-F238E27FC236}">
                      <a16:creationId xmlns:a16="http://schemas.microsoft.com/office/drawing/2014/main" id="{9B5C7126-7F9B-4AF5-AC02-A719E7BCB033}"/>
                    </a:ext>
                  </a:extLst>
                </p:cNvPr>
                <p:cNvCxnSpPr/>
                <p:nvPr/>
              </p:nvCxnSpPr>
              <p:spPr>
                <a:xfrm flipH="1">
                  <a:off x="391891" y="2333322"/>
                  <a:ext cx="1281946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CC9700"/>
                  </a:solidFill>
                  <a:prstDash val="solid"/>
                </a:ln>
                <a:effectLst/>
              </p:spPr>
            </p:cxnSp>
            <p:cxnSp>
              <p:nvCxnSpPr>
                <p:cNvPr id="58" name="直接箭头连接符 57">
                  <a:extLst>
                    <a:ext uri="{FF2B5EF4-FFF2-40B4-BE49-F238E27FC236}">
                      <a16:creationId xmlns:a16="http://schemas.microsoft.com/office/drawing/2014/main" id="{8B8D208F-D07E-4972-97B3-BA0C1CF0265B}"/>
                    </a:ext>
                  </a:extLst>
                </p:cNvPr>
                <p:cNvCxnSpPr/>
                <p:nvPr/>
              </p:nvCxnSpPr>
              <p:spPr>
                <a:xfrm>
                  <a:off x="391891" y="2333322"/>
                  <a:ext cx="0" cy="162011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CC9700"/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59" name="TextBox 38">
                  <a:extLst>
                    <a:ext uri="{FF2B5EF4-FFF2-40B4-BE49-F238E27FC236}">
                      <a16:creationId xmlns:a16="http://schemas.microsoft.com/office/drawing/2014/main" id="{C2DFFB49-8411-4005-BD83-477A957A06A4}"/>
                    </a:ext>
                  </a:extLst>
                </p:cNvPr>
                <p:cNvSpPr txBox="1"/>
                <p:nvPr/>
              </p:nvSpPr>
              <p:spPr>
                <a:xfrm>
                  <a:off x="707410" y="2273094"/>
                  <a:ext cx="109098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1.ROS ready</a:t>
                  </a:r>
                  <a:endParaRPr kumimoji="0" lang="zh-CN" alt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cxnSp>
              <p:nvCxnSpPr>
                <p:cNvPr id="60" name="直接连接符 59">
                  <a:extLst>
                    <a:ext uri="{FF2B5EF4-FFF2-40B4-BE49-F238E27FC236}">
                      <a16:creationId xmlns:a16="http://schemas.microsoft.com/office/drawing/2014/main" id="{4A20B580-2CB4-4B20-B42B-4342D2417011}"/>
                    </a:ext>
                  </a:extLst>
                </p:cNvPr>
                <p:cNvCxnSpPr>
                  <a:stCxn id="54" idx="2"/>
                </p:cNvCxnSpPr>
                <p:nvPr/>
              </p:nvCxnSpPr>
              <p:spPr>
                <a:xfrm flipH="1">
                  <a:off x="2254038" y="1557794"/>
                  <a:ext cx="1734" cy="350857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455F51">
                      <a:lumMod val="60000"/>
                      <a:lumOff val="40000"/>
                    </a:srgbClr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61" name="TextBox 69">
                  <a:extLst>
                    <a:ext uri="{FF2B5EF4-FFF2-40B4-BE49-F238E27FC236}">
                      <a16:creationId xmlns:a16="http://schemas.microsoft.com/office/drawing/2014/main" id="{F20D90DC-5581-4ADC-A8B7-E4A794CC7758}"/>
                    </a:ext>
                  </a:extLst>
                </p:cNvPr>
                <p:cNvSpPr txBox="1"/>
                <p:nvPr/>
              </p:nvSpPr>
              <p:spPr>
                <a:xfrm>
                  <a:off x="2435213" y="1586759"/>
                  <a:ext cx="165266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Data to ROS buffer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62" name="矩形 61">
                  <a:extLst>
                    <a:ext uri="{FF2B5EF4-FFF2-40B4-BE49-F238E27FC236}">
                      <a16:creationId xmlns:a16="http://schemas.microsoft.com/office/drawing/2014/main" id="{A22D8D37-7FC3-4EC4-8BA1-7C6D97D7B42A}"/>
                    </a:ext>
                  </a:extLst>
                </p:cNvPr>
                <p:cNvSpPr/>
                <p:nvPr/>
              </p:nvSpPr>
              <p:spPr>
                <a:xfrm>
                  <a:off x="1538894" y="2954103"/>
                  <a:ext cx="1246566" cy="542048"/>
                </a:xfrm>
                <a:prstGeom prst="rect">
                  <a:avLst/>
                </a:prstGeom>
                <a:solidFill>
                  <a:srgbClr val="455F51">
                    <a:lumMod val="40000"/>
                    <a:lumOff val="60000"/>
                  </a:srgbClr>
                </a:solidFill>
                <a:ln w="15875" cap="flat" cmpd="sng" algn="ctr">
                  <a:solidFill>
                    <a:srgbClr val="4D8AD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63" name="矩形 62">
                  <a:extLst>
                    <a:ext uri="{FF2B5EF4-FFF2-40B4-BE49-F238E27FC236}">
                      <a16:creationId xmlns:a16="http://schemas.microsoft.com/office/drawing/2014/main" id="{3D72A5BE-0A69-4D63-9267-FDA8B5E1D06C}"/>
                    </a:ext>
                  </a:extLst>
                </p:cNvPr>
                <p:cNvSpPr/>
                <p:nvPr/>
              </p:nvSpPr>
              <p:spPr>
                <a:xfrm>
                  <a:off x="1666649" y="2853139"/>
                  <a:ext cx="1246566" cy="542048"/>
                </a:xfrm>
                <a:prstGeom prst="rect">
                  <a:avLst/>
                </a:prstGeom>
                <a:solidFill>
                  <a:srgbClr val="455F51">
                    <a:lumMod val="40000"/>
                    <a:lumOff val="60000"/>
                  </a:srgbClr>
                </a:solidFill>
                <a:ln w="15875" cap="flat" cmpd="sng" algn="ctr">
                  <a:solidFill>
                    <a:srgbClr val="4D8AD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64" name="矩形 63">
                  <a:extLst>
                    <a:ext uri="{FF2B5EF4-FFF2-40B4-BE49-F238E27FC236}">
                      <a16:creationId xmlns:a16="http://schemas.microsoft.com/office/drawing/2014/main" id="{A16C6784-9F31-4969-8474-57202902D787}"/>
                    </a:ext>
                  </a:extLst>
                </p:cNvPr>
                <p:cNvSpPr/>
                <p:nvPr/>
              </p:nvSpPr>
              <p:spPr>
                <a:xfrm>
                  <a:off x="1801316" y="2734956"/>
                  <a:ext cx="1246566" cy="542048"/>
                </a:xfrm>
                <a:prstGeom prst="rect">
                  <a:avLst/>
                </a:prstGeom>
                <a:solidFill>
                  <a:srgbClr val="455F51">
                    <a:lumMod val="40000"/>
                    <a:lumOff val="60000"/>
                  </a:srgbClr>
                </a:solidFill>
                <a:ln w="15875" cap="flat" cmpd="sng" algn="ctr">
                  <a:solidFill>
                    <a:srgbClr val="4D8AD3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DAs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cxnSp>
              <p:nvCxnSpPr>
                <p:cNvPr id="65" name="直接箭头连接符 64">
                  <a:extLst>
                    <a:ext uri="{FF2B5EF4-FFF2-40B4-BE49-F238E27FC236}">
                      <a16:creationId xmlns:a16="http://schemas.microsoft.com/office/drawing/2014/main" id="{67E2DE78-A408-4372-A61B-1BE8990F2038}"/>
                    </a:ext>
                  </a:extLst>
                </p:cNvPr>
                <p:cNvCxnSpPr/>
                <p:nvPr/>
              </p:nvCxnSpPr>
              <p:spPr>
                <a:xfrm>
                  <a:off x="830451" y="3115832"/>
                  <a:ext cx="708443" cy="0"/>
                </a:xfrm>
                <a:prstGeom prst="straightConnector1">
                  <a:avLst/>
                </a:prstGeom>
                <a:noFill/>
                <a:ln w="9525" cap="flat" cmpd="sng" algn="ctr">
                  <a:solidFill>
                    <a:srgbClr val="CC9700"/>
                  </a:solidFill>
                  <a:prstDash val="solid"/>
                  <a:tailEnd type="arrow"/>
                </a:ln>
                <a:effectLst/>
              </p:spPr>
            </p:cxnSp>
            <p:sp>
              <p:nvSpPr>
                <p:cNvPr id="66" name="TextBox 111">
                  <a:extLst>
                    <a:ext uri="{FF2B5EF4-FFF2-40B4-BE49-F238E27FC236}">
                      <a16:creationId xmlns:a16="http://schemas.microsoft.com/office/drawing/2014/main" id="{C06C8641-F7C4-46FC-A683-7254B6A77913}"/>
                    </a:ext>
                  </a:extLst>
                </p:cNvPr>
                <p:cNvSpPr txBox="1"/>
                <p:nvPr/>
              </p:nvSpPr>
              <p:spPr>
                <a:xfrm>
                  <a:off x="695976" y="2892179"/>
                  <a:ext cx="1090571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2.Assign </a:t>
                  </a:r>
                  <a:r>
                    <a:rPr lang="en-US" altLang="zh-CN" sz="1050" kern="0" dirty="0">
                      <a:solidFill>
                        <a:prstClr val="black"/>
                      </a:solidFill>
                      <a:ea typeface="华文仿宋" panose="02010600040101010101" pitchFamily="2" charset="-122"/>
                    </a:rPr>
                    <a:t>DA</a:t>
                  </a:r>
                  <a:r>
                    <a:rPr kumimoji="0" lang="en-US" altLang="zh-CN" sz="105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k</a:t>
                  </a:r>
                  <a:endParaRPr kumimoji="0" lang="zh-CN" alt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67" name="矩形 66">
                  <a:extLst>
                    <a:ext uri="{FF2B5EF4-FFF2-40B4-BE49-F238E27FC236}">
                      <a16:creationId xmlns:a16="http://schemas.microsoft.com/office/drawing/2014/main" id="{EB078950-0B6E-4A65-8CD0-B8C8C9F2B39D}"/>
                    </a:ext>
                  </a:extLst>
                </p:cNvPr>
                <p:cNvSpPr/>
                <p:nvPr/>
              </p:nvSpPr>
              <p:spPr>
                <a:xfrm>
                  <a:off x="1740300" y="1908651"/>
                  <a:ext cx="1311956" cy="361365"/>
                </a:xfrm>
                <a:prstGeom prst="rect">
                  <a:avLst/>
                </a:prstGeom>
                <a:solidFill>
                  <a:srgbClr val="63A537">
                    <a:lumMod val="60000"/>
                    <a:lumOff val="40000"/>
                  </a:srgb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ROS</a:t>
                  </a:r>
                  <a:r>
                    <a:rPr kumimoji="0" lang="en-US" altLang="zh-CN" sz="14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s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68" name="TextBox 98">
                  <a:extLst>
                    <a:ext uri="{FF2B5EF4-FFF2-40B4-BE49-F238E27FC236}">
                      <a16:creationId xmlns:a16="http://schemas.microsoft.com/office/drawing/2014/main" id="{56EAC52A-6109-4916-8D22-985974ADB1CB}"/>
                    </a:ext>
                  </a:extLst>
                </p:cNvPr>
                <p:cNvSpPr txBox="1"/>
                <p:nvPr/>
              </p:nvSpPr>
              <p:spPr>
                <a:xfrm>
                  <a:off x="1912884" y="2675226"/>
                  <a:ext cx="92896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To </a:t>
                  </a:r>
                  <a:r>
                    <a:rPr kumimoji="0" lang="en-US" altLang="zh-CN" sz="12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DA</a:t>
                  </a:r>
                  <a:r>
                    <a:rPr kumimoji="0" lang="en-US" altLang="zh-CN" sz="1200" b="0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k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cxnSp>
              <p:nvCxnSpPr>
                <p:cNvPr id="69" name="直接连接符 68">
                  <a:extLst>
                    <a:ext uri="{FF2B5EF4-FFF2-40B4-BE49-F238E27FC236}">
                      <a16:creationId xmlns:a16="http://schemas.microsoft.com/office/drawing/2014/main" id="{E80A5B5A-062D-4D6C-9932-17E0659BD96C}"/>
                    </a:ext>
                  </a:extLst>
                </p:cNvPr>
                <p:cNvCxnSpPr/>
                <p:nvPr/>
              </p:nvCxnSpPr>
              <p:spPr>
                <a:xfrm>
                  <a:off x="2204608" y="2333772"/>
                  <a:ext cx="0" cy="428310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455F51">
                      <a:lumMod val="60000"/>
                      <a:lumOff val="40000"/>
                    </a:srgbClr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70" name="圆角矩形 82">
                  <a:extLst>
                    <a:ext uri="{FF2B5EF4-FFF2-40B4-BE49-F238E27FC236}">
                      <a16:creationId xmlns:a16="http://schemas.microsoft.com/office/drawing/2014/main" id="{0809649A-4F04-4BCB-AA70-9ACB8C8651D7}"/>
                    </a:ext>
                  </a:extLst>
                </p:cNvPr>
                <p:cNvSpPr/>
                <p:nvPr/>
              </p:nvSpPr>
              <p:spPr>
                <a:xfrm>
                  <a:off x="1601296" y="1036990"/>
                  <a:ext cx="1534961" cy="421593"/>
                </a:xfrm>
                <a:prstGeom prst="round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15875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Readout Elec.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cxnSp>
              <p:nvCxnSpPr>
                <p:cNvPr id="71" name="直接连接符 70">
                  <a:extLst>
                    <a:ext uri="{FF2B5EF4-FFF2-40B4-BE49-F238E27FC236}">
                      <a16:creationId xmlns:a16="http://schemas.microsoft.com/office/drawing/2014/main" id="{0C15A788-6C52-4107-8896-C4AD5EBA7BCA}"/>
                    </a:ext>
                  </a:extLst>
                </p:cNvPr>
                <p:cNvCxnSpPr/>
                <p:nvPr/>
              </p:nvCxnSpPr>
              <p:spPr>
                <a:xfrm>
                  <a:off x="2368777" y="1463595"/>
                  <a:ext cx="0" cy="459435"/>
                </a:xfrm>
                <a:prstGeom prst="line">
                  <a:avLst/>
                </a:prstGeom>
                <a:noFill/>
                <a:ln w="28575" cap="flat" cmpd="sng" algn="ctr">
                  <a:solidFill>
                    <a:srgbClr val="455F51">
                      <a:lumMod val="60000"/>
                      <a:lumOff val="40000"/>
                    </a:srgbClr>
                  </a:solidFill>
                  <a:prstDash val="solid"/>
                  <a:headEnd type="none" w="med" len="med"/>
                  <a:tailEnd type="triangle" w="med" len="med"/>
                </a:ln>
                <a:effectLst/>
              </p:spPr>
            </p:cxnSp>
            <p:sp>
              <p:nvSpPr>
                <p:cNvPr id="72" name="TextBox 130">
                  <a:extLst>
                    <a:ext uri="{FF2B5EF4-FFF2-40B4-BE49-F238E27FC236}">
                      <a16:creationId xmlns:a16="http://schemas.microsoft.com/office/drawing/2014/main" id="{A4D3FC25-7006-42DF-9F8B-0B45D72D3D91}"/>
                    </a:ext>
                  </a:extLst>
                </p:cNvPr>
                <p:cNvSpPr txBox="1"/>
                <p:nvPr/>
              </p:nvSpPr>
              <p:spPr>
                <a:xfrm>
                  <a:off x="674865" y="2621506"/>
                  <a:ext cx="1375837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6.Release Buffer</a:t>
                  </a:r>
                  <a:endParaRPr kumimoji="0" lang="zh-CN" alt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grpSp>
              <p:nvGrpSpPr>
                <p:cNvPr id="73" name="组合 72">
                  <a:extLst>
                    <a:ext uri="{FF2B5EF4-FFF2-40B4-BE49-F238E27FC236}">
                      <a16:creationId xmlns:a16="http://schemas.microsoft.com/office/drawing/2014/main" id="{BB33964A-08BE-43A5-8B37-A52381F57005}"/>
                    </a:ext>
                  </a:extLst>
                </p:cNvPr>
                <p:cNvGrpSpPr/>
                <p:nvPr/>
              </p:nvGrpSpPr>
              <p:grpSpPr>
                <a:xfrm>
                  <a:off x="830450" y="2329310"/>
                  <a:ext cx="1022424" cy="342277"/>
                  <a:chOff x="3880751" y="2509874"/>
                  <a:chExt cx="1022424" cy="342277"/>
                </a:xfrm>
              </p:grpSpPr>
              <p:cxnSp>
                <p:nvCxnSpPr>
                  <p:cNvPr id="74" name="直接连接符 73">
                    <a:extLst>
                      <a:ext uri="{FF2B5EF4-FFF2-40B4-BE49-F238E27FC236}">
                        <a16:creationId xmlns:a16="http://schemas.microsoft.com/office/drawing/2014/main" id="{57EE594E-AD96-455B-A798-CE34870A88B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3880751" y="2852151"/>
                    <a:ext cx="1022424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CC97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5" name="直接箭头连接符 74">
                    <a:extLst>
                      <a:ext uri="{FF2B5EF4-FFF2-40B4-BE49-F238E27FC236}">
                        <a16:creationId xmlns:a16="http://schemas.microsoft.com/office/drawing/2014/main" id="{D6E7CEE8-C91B-40AA-8AE9-F22CF6908D68}"/>
                      </a:ext>
                    </a:extLst>
                  </p:cNvPr>
                  <p:cNvCxnSpPr/>
                  <p:nvPr/>
                </p:nvCxnSpPr>
                <p:spPr bwMode="auto">
                  <a:xfrm flipV="1">
                    <a:off x="4903175" y="2509874"/>
                    <a:ext cx="0" cy="342277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CC9700"/>
                    </a:solidFill>
                    <a:prstDash val="solid"/>
                    <a:round/>
                    <a:headEnd type="none" w="med" len="med"/>
                    <a:tailEnd type="arrow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76" name="直接箭头连接符 75">
                  <a:extLst>
                    <a:ext uri="{FF2B5EF4-FFF2-40B4-BE49-F238E27FC236}">
                      <a16:creationId xmlns:a16="http://schemas.microsoft.com/office/drawing/2014/main" id="{851979FF-38C4-4CED-9266-2F5147FF3E7D}"/>
                    </a:ext>
                  </a:extLst>
                </p:cNvPr>
                <p:cNvCxnSpPr/>
                <p:nvPr/>
              </p:nvCxnSpPr>
              <p:spPr bwMode="auto">
                <a:xfrm flipV="1">
                  <a:off x="2427391" y="2329310"/>
                  <a:ext cx="0" cy="405646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CC97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" name="直接箭头连接符 76">
                  <a:extLst>
                    <a:ext uri="{FF2B5EF4-FFF2-40B4-BE49-F238E27FC236}">
                      <a16:creationId xmlns:a16="http://schemas.microsoft.com/office/drawing/2014/main" id="{68AFAAB9-61BE-4974-A488-CB0ECD919F94}"/>
                    </a:ext>
                  </a:extLst>
                </p:cNvPr>
                <p:cNvCxnSpPr/>
                <p:nvPr/>
              </p:nvCxnSpPr>
              <p:spPr bwMode="auto">
                <a:xfrm flipH="1">
                  <a:off x="828771" y="3376421"/>
                  <a:ext cx="710123" cy="0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CC9700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78" name="TextBox 130">
                  <a:extLst>
                    <a:ext uri="{FF2B5EF4-FFF2-40B4-BE49-F238E27FC236}">
                      <a16:creationId xmlns:a16="http://schemas.microsoft.com/office/drawing/2014/main" id="{499C5EB0-5114-4545-9C03-06999CF75CC6}"/>
                    </a:ext>
                  </a:extLst>
                </p:cNvPr>
                <p:cNvSpPr txBox="1"/>
                <p:nvPr/>
              </p:nvSpPr>
              <p:spPr>
                <a:xfrm>
                  <a:off x="2411548" y="2404017"/>
                  <a:ext cx="169694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3.Request data</a:t>
                  </a:r>
                  <a:endParaRPr kumimoji="0" lang="zh-CN" alt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79" name="TextBox 130">
                  <a:extLst>
                    <a:ext uri="{FF2B5EF4-FFF2-40B4-BE49-F238E27FC236}">
                      <a16:creationId xmlns:a16="http://schemas.microsoft.com/office/drawing/2014/main" id="{9265BBFD-38B1-42A0-9835-F4BC11BD7E61}"/>
                    </a:ext>
                  </a:extLst>
                </p:cNvPr>
                <p:cNvSpPr txBox="1"/>
                <p:nvPr/>
              </p:nvSpPr>
              <p:spPr>
                <a:xfrm>
                  <a:off x="835122" y="3340869"/>
                  <a:ext cx="829662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5.End </a:t>
                  </a:r>
                  <a:r>
                    <a:rPr lang="en-US" altLang="zh-CN" sz="1050" kern="0" dirty="0">
                      <a:solidFill>
                        <a:prstClr val="black"/>
                      </a:solidFill>
                      <a:ea typeface="华文仿宋" panose="02010600040101010101" pitchFamily="2" charset="-122"/>
                    </a:rPr>
                    <a:t>DA</a:t>
                  </a:r>
                  <a:endParaRPr kumimoji="0" lang="zh-CN" alt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  <p:sp>
              <p:nvSpPr>
                <p:cNvPr id="80" name="下箭头 93">
                  <a:extLst>
                    <a:ext uri="{FF2B5EF4-FFF2-40B4-BE49-F238E27FC236}">
                      <a16:creationId xmlns:a16="http://schemas.microsoft.com/office/drawing/2014/main" id="{E1F0E353-F37C-44AF-8D24-1345AB07264B}"/>
                    </a:ext>
                  </a:extLst>
                </p:cNvPr>
                <p:cNvSpPr/>
                <p:nvPr/>
              </p:nvSpPr>
              <p:spPr>
                <a:xfrm>
                  <a:off x="4096358" y="1631847"/>
                  <a:ext cx="166776" cy="372693"/>
                </a:xfrm>
                <a:prstGeom prst="downArrow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2" name="下箭头 94">
                  <a:extLst>
                    <a:ext uri="{FF2B5EF4-FFF2-40B4-BE49-F238E27FC236}">
                      <a16:creationId xmlns:a16="http://schemas.microsoft.com/office/drawing/2014/main" id="{9D73D16A-A039-43BC-B2FD-CAC943B0965E}"/>
                    </a:ext>
                  </a:extLst>
                </p:cNvPr>
                <p:cNvSpPr/>
                <p:nvPr/>
              </p:nvSpPr>
              <p:spPr>
                <a:xfrm>
                  <a:off x="4096358" y="2387727"/>
                  <a:ext cx="166776" cy="372693"/>
                </a:xfrm>
                <a:prstGeom prst="downArrow">
                  <a:avLst/>
                </a:prstGeom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83" name="直接连接符 82">
                  <a:extLst>
                    <a:ext uri="{FF2B5EF4-FFF2-40B4-BE49-F238E27FC236}">
                      <a16:creationId xmlns:a16="http://schemas.microsoft.com/office/drawing/2014/main" id="{D486AE2C-588C-4477-A866-93B51F104FF9}"/>
                    </a:ext>
                  </a:extLst>
                </p:cNvPr>
                <p:cNvCxnSpPr>
                  <a:cxnSpLocks/>
                  <a:endCxn id="91" idx="1"/>
                </p:cNvCxnSpPr>
                <p:nvPr/>
              </p:nvCxnSpPr>
              <p:spPr>
                <a:xfrm>
                  <a:off x="2877868" y="1373774"/>
                  <a:ext cx="508370" cy="41293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DD8047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4" name="直接连接符 83">
                  <a:extLst>
                    <a:ext uri="{FF2B5EF4-FFF2-40B4-BE49-F238E27FC236}">
                      <a16:creationId xmlns:a16="http://schemas.microsoft.com/office/drawing/2014/main" id="{227E3868-B8E2-49C7-A42D-4099557D4AA5}"/>
                    </a:ext>
                  </a:extLst>
                </p:cNvPr>
                <p:cNvCxnSpPr>
                  <a:endCxn id="90" idx="1"/>
                </p:cNvCxnSpPr>
                <p:nvPr/>
              </p:nvCxnSpPr>
              <p:spPr>
                <a:xfrm flipV="1">
                  <a:off x="2851513" y="2173656"/>
                  <a:ext cx="579806" cy="11790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DD8047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5" name="直接连接符 84">
                  <a:extLst>
                    <a:ext uri="{FF2B5EF4-FFF2-40B4-BE49-F238E27FC236}">
                      <a16:creationId xmlns:a16="http://schemas.microsoft.com/office/drawing/2014/main" id="{EBCADAAA-9415-4C75-9423-53C94BBCEA74}"/>
                    </a:ext>
                  </a:extLst>
                </p:cNvPr>
                <p:cNvCxnSpPr>
                  <a:endCxn id="86" idx="1"/>
                </p:cNvCxnSpPr>
                <p:nvPr/>
              </p:nvCxnSpPr>
              <p:spPr>
                <a:xfrm>
                  <a:off x="2985233" y="2898892"/>
                  <a:ext cx="596687" cy="51848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DD8047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86" name="矩形 85">
                  <a:extLst>
                    <a:ext uri="{FF2B5EF4-FFF2-40B4-BE49-F238E27FC236}">
                      <a16:creationId xmlns:a16="http://schemas.microsoft.com/office/drawing/2014/main" id="{D744721D-A08F-4667-8064-AD532517309F}"/>
                    </a:ext>
                  </a:extLst>
                </p:cNvPr>
                <p:cNvSpPr/>
                <p:nvPr/>
              </p:nvSpPr>
              <p:spPr>
                <a:xfrm>
                  <a:off x="3581920" y="2796851"/>
                  <a:ext cx="125335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400" dirty="0"/>
                    <a:t>Full Fragments</a:t>
                  </a:r>
                  <a:endParaRPr lang="zh-CN" altLang="en-US" sz="1400" dirty="0"/>
                </a:p>
              </p:txBody>
            </p:sp>
            <p:cxnSp>
              <p:nvCxnSpPr>
                <p:cNvPr id="87" name="直接连接符 86">
                  <a:extLst>
                    <a:ext uri="{FF2B5EF4-FFF2-40B4-BE49-F238E27FC236}">
                      <a16:creationId xmlns:a16="http://schemas.microsoft.com/office/drawing/2014/main" id="{0D2F4172-F0E8-47F8-A6E7-D3BEACF08EBE}"/>
                    </a:ext>
                  </a:extLst>
                </p:cNvPr>
                <p:cNvCxnSpPr/>
                <p:nvPr/>
              </p:nvCxnSpPr>
              <p:spPr>
                <a:xfrm>
                  <a:off x="4900028" y="1444994"/>
                  <a:ext cx="241666" cy="102674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DD8047"/>
                  </a:solidFill>
                  <a:prstDash val="solid"/>
                  <a:headEnd type="triangle"/>
                </a:ln>
                <a:effectLst/>
              </p:spPr>
            </p:cxnSp>
            <p:cxnSp>
              <p:nvCxnSpPr>
                <p:cNvPr id="88" name="直接连接符 87">
                  <a:extLst>
                    <a:ext uri="{FF2B5EF4-FFF2-40B4-BE49-F238E27FC236}">
                      <a16:creationId xmlns:a16="http://schemas.microsoft.com/office/drawing/2014/main" id="{EA3543C8-7B29-49EF-9E97-2FF93C31DA14}"/>
                    </a:ext>
                  </a:extLst>
                </p:cNvPr>
                <p:cNvCxnSpPr/>
                <p:nvPr/>
              </p:nvCxnSpPr>
              <p:spPr>
                <a:xfrm flipV="1">
                  <a:off x="4927016" y="2148627"/>
                  <a:ext cx="547380" cy="43842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DD8047"/>
                  </a:solidFill>
                  <a:prstDash val="solid"/>
                  <a:headEnd type="triangle"/>
                </a:ln>
                <a:effectLst/>
              </p:spPr>
            </p:cxnSp>
            <p:cxnSp>
              <p:nvCxnSpPr>
                <p:cNvPr id="89" name="直接连接符 88">
                  <a:extLst>
                    <a:ext uri="{FF2B5EF4-FFF2-40B4-BE49-F238E27FC236}">
                      <a16:creationId xmlns:a16="http://schemas.microsoft.com/office/drawing/2014/main" id="{89AC7AA0-35D8-412B-96B1-676B6E30F950}"/>
                    </a:ext>
                  </a:extLst>
                </p:cNvPr>
                <p:cNvCxnSpPr/>
                <p:nvPr/>
              </p:nvCxnSpPr>
              <p:spPr>
                <a:xfrm>
                  <a:off x="4705331" y="2950739"/>
                  <a:ext cx="1740741" cy="104610"/>
                </a:xfrm>
                <a:prstGeom prst="line">
                  <a:avLst/>
                </a:prstGeom>
                <a:noFill/>
                <a:ln w="38100" cap="rnd" cmpd="sng" algn="ctr">
                  <a:solidFill>
                    <a:srgbClr val="DD8047"/>
                  </a:solidFill>
                  <a:prstDash val="solid"/>
                  <a:headEnd type="triangle"/>
                </a:ln>
                <a:effectLst/>
              </p:spPr>
            </p:cxnSp>
            <p:sp>
              <p:nvSpPr>
                <p:cNvPr id="90" name="矩形 89">
                  <a:extLst>
                    <a:ext uri="{FF2B5EF4-FFF2-40B4-BE49-F238E27FC236}">
                      <a16:creationId xmlns:a16="http://schemas.microsoft.com/office/drawing/2014/main" id="{1C5F27DF-B130-4FD9-949C-6E629C0177AD}"/>
                    </a:ext>
                  </a:extLst>
                </p:cNvPr>
                <p:cNvSpPr/>
                <p:nvPr/>
              </p:nvSpPr>
              <p:spPr>
                <a:xfrm>
                  <a:off x="3404964" y="2019767"/>
                  <a:ext cx="159216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1400" dirty="0"/>
                    <a:t>ROS Fragments</a:t>
                  </a:r>
                  <a:endParaRPr lang="zh-CN" altLang="en-US" sz="1400" dirty="0"/>
                </a:p>
              </p:txBody>
            </p:sp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49896A71-C42D-48F2-86BE-26CD50488FFC}"/>
                    </a:ext>
                  </a:extLst>
                </p:cNvPr>
                <p:cNvSpPr txBox="1"/>
                <p:nvPr/>
              </p:nvSpPr>
              <p:spPr>
                <a:xfrm>
                  <a:off x="3386238" y="1261178"/>
                  <a:ext cx="150846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1400" dirty="0"/>
                    <a:t>Raw data</a:t>
                  </a:r>
                  <a:endParaRPr lang="zh-CN" altLang="en-US" sz="1400" dirty="0"/>
                </a:p>
              </p:txBody>
            </p:sp>
            <p:pic>
              <p:nvPicPr>
                <p:cNvPr id="92" name="图片 91">
                  <a:extLst>
                    <a:ext uri="{FF2B5EF4-FFF2-40B4-BE49-F238E27FC236}">
                      <a16:creationId xmlns:a16="http://schemas.microsoft.com/office/drawing/2014/main" id="{CCA8B160-3DA0-40AA-90F6-8E28525F03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57693" y="814554"/>
                  <a:ext cx="4100523" cy="2357674"/>
                </a:xfrm>
                <a:prstGeom prst="rect">
                  <a:avLst/>
                </a:prstGeom>
              </p:spPr>
            </p:pic>
            <p:sp>
              <p:nvSpPr>
                <p:cNvPr id="93" name="TextBox 130">
                  <a:extLst>
                    <a:ext uri="{FF2B5EF4-FFF2-40B4-BE49-F238E27FC236}">
                      <a16:creationId xmlns:a16="http://schemas.microsoft.com/office/drawing/2014/main" id="{60A4ABBE-1895-47A3-8A91-4B2C67220CBD}"/>
                    </a:ext>
                  </a:extLst>
                </p:cNvPr>
                <p:cNvSpPr txBox="1"/>
                <p:nvPr/>
              </p:nvSpPr>
              <p:spPr>
                <a:xfrm>
                  <a:off x="1805502" y="2334468"/>
                  <a:ext cx="726265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4.Send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华文仿宋" panose="02010600040101010101" pitchFamily="2" charset="-122"/>
                    </a:rPr>
                    <a:t>data</a:t>
                  </a:r>
                  <a:endParaRPr kumimoji="0" lang="zh-CN" alt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华文仿宋" panose="02010600040101010101" pitchFamily="2" charset="-122"/>
                  </a:endParaRPr>
                </a:p>
              </p:txBody>
            </p:sp>
          </p:grp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F8B867-1600-4835-9629-40E16C99AAA0}"/>
                  </a:ext>
                </a:extLst>
              </p:cNvPr>
              <p:cNvSpPr/>
              <p:nvPr/>
            </p:nvSpPr>
            <p:spPr>
              <a:xfrm>
                <a:off x="10170637" y="3494218"/>
                <a:ext cx="775003" cy="349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6">
                <a:extLst>
                  <a:ext uri="{FF2B5EF4-FFF2-40B4-BE49-F238E27FC236}">
                    <a16:creationId xmlns:a16="http://schemas.microsoft.com/office/drawing/2014/main" id="{DC4BFA12-7CEB-494C-B596-0A8D42C0D51E}"/>
                  </a:ext>
                </a:extLst>
              </p:cNvPr>
              <p:cNvSpPr/>
              <p:nvPr/>
            </p:nvSpPr>
            <p:spPr>
              <a:xfrm>
                <a:off x="10388890" y="2155950"/>
                <a:ext cx="964910" cy="554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EE30C47-E3EC-4A33-BCC2-D019063CEC3F}"/>
                </a:ext>
              </a:extLst>
            </p:cNvPr>
            <p:cNvGrpSpPr/>
            <p:nvPr/>
          </p:nvGrpSpPr>
          <p:grpSpPr>
            <a:xfrm>
              <a:off x="10357654" y="2112434"/>
              <a:ext cx="996146" cy="1694905"/>
              <a:chOff x="10357654" y="2112434"/>
              <a:chExt cx="996146" cy="1694905"/>
            </a:xfrm>
          </p:grpSpPr>
          <p:sp>
            <p:nvSpPr>
              <p:cNvPr id="96" name="矩形 95">
                <a:extLst>
                  <a:ext uri="{FF2B5EF4-FFF2-40B4-BE49-F238E27FC236}">
                    <a16:creationId xmlns:a16="http://schemas.microsoft.com/office/drawing/2014/main" id="{BA3BD5C4-B3B6-4316-BEB2-6FD702DAFAD8}"/>
                  </a:ext>
                </a:extLst>
              </p:cNvPr>
              <p:cNvSpPr/>
              <p:nvPr/>
            </p:nvSpPr>
            <p:spPr>
              <a:xfrm>
                <a:off x="10416104" y="2948617"/>
                <a:ext cx="937696" cy="349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E87AF08-B69D-469F-B28D-73910F67A679}"/>
                  </a:ext>
                </a:extLst>
              </p:cNvPr>
              <p:cNvSpPr txBox="1"/>
              <p:nvPr/>
            </p:nvSpPr>
            <p:spPr>
              <a:xfrm>
                <a:off x="10511073" y="2112434"/>
                <a:ext cx="6009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GCUs</a:t>
                </a:r>
                <a:endParaRPr lang="zh-CN" altLang="en-US" sz="1200" dirty="0"/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6F910F85-BA65-4A3B-A241-6482215A3DDB}"/>
                  </a:ext>
                </a:extLst>
              </p:cNvPr>
              <p:cNvSpPr txBox="1"/>
              <p:nvPr/>
            </p:nvSpPr>
            <p:spPr>
              <a:xfrm>
                <a:off x="10357654" y="3530340"/>
                <a:ext cx="73068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/>
                  <a:t>DA farm</a:t>
                </a:r>
                <a:endParaRPr lang="zh-CN" altLang="en-US" sz="1200" dirty="0"/>
              </a:p>
            </p:txBody>
          </p:sp>
        </p:grpSp>
      </p:grpSp>
      <p:sp>
        <p:nvSpPr>
          <p:cNvPr id="106" name="文本框 105">
            <a:extLst>
              <a:ext uri="{FF2B5EF4-FFF2-40B4-BE49-F238E27FC236}">
                <a16:creationId xmlns:a16="http://schemas.microsoft.com/office/drawing/2014/main" id="{4FFE1283-78AC-493C-83DA-69DCC62CC632}"/>
              </a:ext>
            </a:extLst>
          </p:cNvPr>
          <p:cNvSpPr txBox="1"/>
          <p:nvPr/>
        </p:nvSpPr>
        <p:spPr>
          <a:xfrm>
            <a:off x="516528" y="3746934"/>
            <a:ext cx="6248116" cy="2953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时间分片：按照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时间戳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将固定间隔时间内的数据打包 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两级组装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一级组装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@ROS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ROS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内部通道相同时间的时间片数据汇聚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二级组装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@DA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，全通道相同时间的时间片数据汇聚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</a:rPr>
              <a:t>获得相同时间内的全探测器数据片段，用作后续在线数据分析和处理</a:t>
            </a:r>
            <a:endParaRPr lang="en-US" altLang="zh-CN" dirty="0">
              <a:solidFill>
                <a:srgbClr val="000000"/>
              </a:solidFill>
              <a:latin typeface="Times New Roman" panose="02020603050405020304" pitchFamily="18" charset="0"/>
              <a:ea typeface="微软雅黑 Light" panose="020B0502040204020203" pitchFamily="34" charset="-122"/>
            </a:endParaRPr>
          </a:p>
        </p:txBody>
      </p: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7A4013E0-8769-4809-A346-E672C74FD6CD}"/>
              </a:ext>
            </a:extLst>
          </p:cNvPr>
          <p:cNvGrpSpPr/>
          <p:nvPr/>
        </p:nvGrpSpPr>
        <p:grpSpPr>
          <a:xfrm>
            <a:off x="6511623" y="4044744"/>
            <a:ext cx="5567704" cy="1885678"/>
            <a:chOff x="1167839" y="3556433"/>
            <a:chExt cx="6767150" cy="2291908"/>
          </a:xfrm>
        </p:grpSpPr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5A828F32-2BB8-49AA-858F-F28C74FA4C27}"/>
                </a:ext>
              </a:extLst>
            </p:cNvPr>
            <p:cNvSpPr/>
            <p:nvPr/>
          </p:nvSpPr>
          <p:spPr>
            <a:xfrm>
              <a:off x="5028622" y="4156213"/>
              <a:ext cx="2906367" cy="1174750"/>
            </a:xfrm>
            <a:prstGeom prst="rect">
              <a:avLst/>
            </a:prstGeom>
            <a:solidFill>
              <a:srgbClr val="78BBCF">
                <a:lumMod val="20000"/>
                <a:lumOff val="80000"/>
              </a:srgbClr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99272783-733B-4609-A8BC-06CA28745DD5}"/>
                </a:ext>
              </a:extLst>
            </p:cNvPr>
            <p:cNvSpPr/>
            <p:nvPr/>
          </p:nvSpPr>
          <p:spPr>
            <a:xfrm>
              <a:off x="1330460" y="4113804"/>
              <a:ext cx="2906367" cy="1174750"/>
            </a:xfrm>
            <a:prstGeom prst="rect">
              <a:avLst/>
            </a:prstGeom>
            <a:solidFill>
              <a:srgbClr val="78BBCF">
                <a:lumMod val="20000"/>
                <a:lumOff val="80000"/>
              </a:srgbClr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CDDE7C81-91DA-4931-9F5E-A7B0B1AB5610}"/>
                </a:ext>
              </a:extLst>
            </p:cNvPr>
            <p:cNvSpPr/>
            <p:nvPr/>
          </p:nvSpPr>
          <p:spPr>
            <a:xfrm>
              <a:off x="1444041" y="4176091"/>
              <a:ext cx="2906367" cy="1174750"/>
            </a:xfrm>
            <a:prstGeom prst="rect">
              <a:avLst/>
            </a:prstGeom>
            <a:solidFill>
              <a:srgbClr val="78BBCF">
                <a:lumMod val="20000"/>
                <a:lumOff val="80000"/>
              </a:srgbClr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402B3EAC-70E3-43E5-9686-4FCB169EA508}"/>
                </a:ext>
              </a:extLst>
            </p:cNvPr>
            <p:cNvSpPr/>
            <p:nvPr/>
          </p:nvSpPr>
          <p:spPr>
            <a:xfrm>
              <a:off x="1657456" y="4315791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87DBEFB5-3C2C-4A37-AB3B-B1EBE784E2F4}"/>
                </a:ext>
              </a:extLst>
            </p:cNvPr>
            <p:cNvSpPr/>
            <p:nvPr/>
          </p:nvSpPr>
          <p:spPr>
            <a:xfrm>
              <a:off x="1657456" y="4493591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9237ED1A-5FE9-4A4F-8FAB-49F4EE023186}"/>
                </a:ext>
              </a:extLst>
            </p:cNvPr>
            <p:cNvSpPr/>
            <p:nvPr/>
          </p:nvSpPr>
          <p:spPr>
            <a:xfrm>
              <a:off x="1657456" y="4671391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81A51DD8-BD1B-4751-9911-2D88DC775193}"/>
                </a:ext>
              </a:extLst>
            </p:cNvPr>
            <p:cNvSpPr/>
            <p:nvPr/>
          </p:nvSpPr>
          <p:spPr>
            <a:xfrm>
              <a:off x="1657456" y="4849191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26B4AC5D-251C-43A4-A6C7-F0590324FCD2}"/>
                </a:ext>
              </a:extLst>
            </p:cNvPr>
            <p:cNvSpPr/>
            <p:nvPr/>
          </p:nvSpPr>
          <p:spPr>
            <a:xfrm>
              <a:off x="1657456" y="5026991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64C0918D-E94D-4CAA-9561-CE78B09EC3B7}"/>
                </a:ext>
              </a:extLst>
            </p:cNvPr>
            <p:cNvSpPr/>
            <p:nvPr/>
          </p:nvSpPr>
          <p:spPr>
            <a:xfrm>
              <a:off x="2276992" y="5026991"/>
              <a:ext cx="330200" cy="177800"/>
            </a:xfrm>
            <a:prstGeom prst="rect">
              <a:avLst/>
            </a:prstGeom>
            <a:solidFill>
              <a:srgbClr val="E9DABA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78BFAE24-C0BB-4BA9-B740-54A2D3AC403F}"/>
                </a:ext>
              </a:extLst>
            </p:cNvPr>
            <p:cNvSpPr/>
            <p:nvPr/>
          </p:nvSpPr>
          <p:spPr>
            <a:xfrm>
              <a:off x="2276992" y="4849191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1CAB2DB2-D8CF-4768-A51F-E77B6357CF97}"/>
                </a:ext>
              </a:extLst>
            </p:cNvPr>
            <p:cNvSpPr/>
            <p:nvPr/>
          </p:nvSpPr>
          <p:spPr>
            <a:xfrm>
              <a:off x="2280302" y="4849191"/>
              <a:ext cx="120380" cy="177800"/>
            </a:xfrm>
            <a:prstGeom prst="rect">
              <a:avLst/>
            </a:prstGeom>
            <a:solidFill>
              <a:srgbClr val="E9DABA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8E7F8A2A-ED83-493F-A1A4-E504002C8CEE}"/>
                </a:ext>
              </a:extLst>
            </p:cNvPr>
            <p:cNvSpPr/>
            <p:nvPr/>
          </p:nvSpPr>
          <p:spPr>
            <a:xfrm>
              <a:off x="2946359" y="5026991"/>
              <a:ext cx="436506" cy="177800"/>
            </a:xfrm>
            <a:prstGeom prst="rect">
              <a:avLst/>
            </a:prstGeom>
            <a:solidFill>
              <a:srgbClr val="E9DABA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A0ADEA8D-CC0E-4E0E-904A-1E2948D4E556}"/>
                </a:ext>
              </a:extLst>
            </p:cNvPr>
            <p:cNvSpPr/>
            <p:nvPr/>
          </p:nvSpPr>
          <p:spPr>
            <a:xfrm>
              <a:off x="2946359" y="4849191"/>
              <a:ext cx="436506" cy="177800"/>
            </a:xfrm>
            <a:prstGeom prst="rect">
              <a:avLst/>
            </a:prstGeom>
            <a:solidFill>
              <a:srgbClr val="E9DABA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8F1D6649-8475-4989-BDB4-B2E4DFD2C391}"/>
                </a:ext>
              </a:extLst>
            </p:cNvPr>
            <p:cNvSpPr/>
            <p:nvPr/>
          </p:nvSpPr>
          <p:spPr>
            <a:xfrm>
              <a:off x="2946359" y="4671391"/>
              <a:ext cx="436506" cy="177800"/>
            </a:xfrm>
            <a:prstGeom prst="rect">
              <a:avLst/>
            </a:prstGeom>
            <a:solidFill>
              <a:srgbClr val="E9DABA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43B03F6D-6E70-4CEB-A118-214BA4D82A82}"/>
                </a:ext>
              </a:extLst>
            </p:cNvPr>
            <p:cNvSpPr txBox="1"/>
            <p:nvPr/>
          </p:nvSpPr>
          <p:spPr>
            <a:xfrm>
              <a:off x="2936701" y="4220469"/>
              <a:ext cx="71092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>
                  <a:solidFill>
                    <a:srgbClr val="000000"/>
                  </a:solidFill>
                  <a:latin typeface="Arial"/>
                  <a:ea typeface="微软雅黑"/>
                </a:rPr>
                <a:t>chan1</a:t>
              </a:r>
              <a:endParaRPr lang="zh-CN" altLang="en-US" sz="10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cxnSp>
          <p:nvCxnSpPr>
            <p:cNvPr id="123" name="直接箭头连接符 122">
              <a:extLst>
                <a:ext uri="{FF2B5EF4-FFF2-40B4-BE49-F238E27FC236}">
                  <a16:creationId xmlns:a16="http://schemas.microsoft.com/office/drawing/2014/main" id="{29A4D84D-0EE3-4FA3-B278-15F9112678E5}"/>
                </a:ext>
              </a:extLst>
            </p:cNvPr>
            <p:cNvCxnSpPr>
              <a:cxnSpLocks/>
              <a:endCxn id="111" idx="0"/>
            </p:cNvCxnSpPr>
            <p:nvPr/>
          </p:nvCxnSpPr>
          <p:spPr>
            <a:xfrm>
              <a:off x="1822556" y="3864941"/>
              <a:ext cx="0" cy="450850"/>
            </a:xfrm>
            <a:prstGeom prst="straightConnector1">
              <a:avLst/>
            </a:prstGeom>
            <a:noFill/>
            <a:ln w="28575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DAF5357B-CAB7-46E5-B887-8A395B9006EB}"/>
                </a:ext>
              </a:extLst>
            </p:cNvPr>
            <p:cNvSpPr txBox="1"/>
            <p:nvPr/>
          </p:nvSpPr>
          <p:spPr>
            <a:xfrm>
              <a:off x="1324216" y="3556433"/>
              <a:ext cx="113057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600">
                  <a:solidFill>
                    <a:srgbClr val="000000"/>
                  </a:solidFill>
                  <a:latin typeface="Arial"/>
                  <a:ea typeface="微软雅黑"/>
                </a:rPr>
                <a:t>原始电子学数据</a:t>
              </a:r>
            </a:p>
          </p:txBody>
        </p:sp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07805BDC-F42A-43F1-B6F0-C7A0FB9C8FCA}"/>
                </a:ext>
              </a:extLst>
            </p:cNvPr>
            <p:cNvGrpSpPr/>
            <p:nvPr/>
          </p:nvGrpSpPr>
          <p:grpSpPr>
            <a:xfrm>
              <a:off x="5544472" y="4395370"/>
              <a:ext cx="1290468" cy="177800"/>
              <a:chOff x="2800203" y="4580559"/>
              <a:chExt cx="1290468" cy="177800"/>
            </a:xfrm>
          </p:grpSpPr>
          <p:sp>
            <p:nvSpPr>
              <p:cNvPr id="199" name="矩形 198">
                <a:extLst>
                  <a:ext uri="{FF2B5EF4-FFF2-40B4-BE49-F238E27FC236}">
                    <a16:creationId xmlns:a16="http://schemas.microsoft.com/office/drawing/2014/main" id="{ADF6DFA0-9E19-4C2A-A16C-5726FFB2C945}"/>
                  </a:ext>
                </a:extLst>
              </p:cNvPr>
              <p:cNvSpPr/>
              <p:nvPr/>
            </p:nvSpPr>
            <p:spPr>
              <a:xfrm>
                <a:off x="2800203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0" name="矩形 199">
                <a:extLst>
                  <a:ext uri="{FF2B5EF4-FFF2-40B4-BE49-F238E27FC236}">
                    <a16:creationId xmlns:a16="http://schemas.microsoft.com/office/drawing/2014/main" id="{210DBD46-B2B4-40BA-A276-FFB7A6A4D4EF}"/>
                  </a:ext>
                </a:extLst>
              </p:cNvPr>
              <p:cNvSpPr/>
              <p:nvPr/>
            </p:nvSpPr>
            <p:spPr>
              <a:xfrm>
                <a:off x="3236709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01" name="矩形 200">
                <a:extLst>
                  <a:ext uri="{FF2B5EF4-FFF2-40B4-BE49-F238E27FC236}">
                    <a16:creationId xmlns:a16="http://schemas.microsoft.com/office/drawing/2014/main" id="{AA1CF1FE-1C3D-47C2-8E02-3996BEEFE233}"/>
                  </a:ext>
                </a:extLst>
              </p:cNvPr>
              <p:cNvSpPr/>
              <p:nvPr/>
            </p:nvSpPr>
            <p:spPr>
              <a:xfrm>
                <a:off x="3654165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CAF34A63-06CA-4F55-8F7F-4A8CF21D128F}"/>
                </a:ext>
              </a:extLst>
            </p:cNvPr>
            <p:cNvGrpSpPr/>
            <p:nvPr/>
          </p:nvGrpSpPr>
          <p:grpSpPr>
            <a:xfrm>
              <a:off x="5544472" y="4565788"/>
              <a:ext cx="1290468" cy="177800"/>
              <a:chOff x="2800203" y="4580559"/>
              <a:chExt cx="1290468" cy="177800"/>
            </a:xfrm>
          </p:grpSpPr>
          <p:sp>
            <p:nvSpPr>
              <p:cNvPr id="196" name="矩形 195">
                <a:extLst>
                  <a:ext uri="{FF2B5EF4-FFF2-40B4-BE49-F238E27FC236}">
                    <a16:creationId xmlns:a16="http://schemas.microsoft.com/office/drawing/2014/main" id="{D48C27D5-FC35-46BF-BA48-7122D9BD2236}"/>
                  </a:ext>
                </a:extLst>
              </p:cNvPr>
              <p:cNvSpPr/>
              <p:nvPr/>
            </p:nvSpPr>
            <p:spPr>
              <a:xfrm>
                <a:off x="2800203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7" name="矩形 196">
                <a:extLst>
                  <a:ext uri="{FF2B5EF4-FFF2-40B4-BE49-F238E27FC236}">
                    <a16:creationId xmlns:a16="http://schemas.microsoft.com/office/drawing/2014/main" id="{ED9E54D9-2178-4588-BDEF-09E4BE545B10}"/>
                  </a:ext>
                </a:extLst>
              </p:cNvPr>
              <p:cNvSpPr/>
              <p:nvPr/>
            </p:nvSpPr>
            <p:spPr>
              <a:xfrm>
                <a:off x="3236709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8" name="矩形 197">
                <a:extLst>
                  <a:ext uri="{FF2B5EF4-FFF2-40B4-BE49-F238E27FC236}">
                    <a16:creationId xmlns:a16="http://schemas.microsoft.com/office/drawing/2014/main" id="{8A1BB342-D01A-4353-92C0-EE3CCD8687F7}"/>
                  </a:ext>
                </a:extLst>
              </p:cNvPr>
              <p:cNvSpPr/>
              <p:nvPr/>
            </p:nvSpPr>
            <p:spPr>
              <a:xfrm>
                <a:off x="3654165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7" name="组合 126">
              <a:extLst>
                <a:ext uri="{FF2B5EF4-FFF2-40B4-BE49-F238E27FC236}">
                  <a16:creationId xmlns:a16="http://schemas.microsoft.com/office/drawing/2014/main" id="{EC9D4E93-D0C3-4BA3-96B1-53AE1A824B5E}"/>
                </a:ext>
              </a:extLst>
            </p:cNvPr>
            <p:cNvGrpSpPr/>
            <p:nvPr/>
          </p:nvGrpSpPr>
          <p:grpSpPr>
            <a:xfrm>
              <a:off x="5544472" y="4743588"/>
              <a:ext cx="1290468" cy="177800"/>
              <a:chOff x="2800203" y="4580559"/>
              <a:chExt cx="1290468" cy="177800"/>
            </a:xfrm>
          </p:grpSpPr>
          <p:sp>
            <p:nvSpPr>
              <p:cNvPr id="193" name="矩形 192">
                <a:extLst>
                  <a:ext uri="{FF2B5EF4-FFF2-40B4-BE49-F238E27FC236}">
                    <a16:creationId xmlns:a16="http://schemas.microsoft.com/office/drawing/2014/main" id="{D8B054D1-8006-4DAA-AE77-7D15DA1A6831}"/>
                  </a:ext>
                </a:extLst>
              </p:cNvPr>
              <p:cNvSpPr/>
              <p:nvPr/>
            </p:nvSpPr>
            <p:spPr>
              <a:xfrm>
                <a:off x="2800203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4" name="矩形 193">
                <a:extLst>
                  <a:ext uri="{FF2B5EF4-FFF2-40B4-BE49-F238E27FC236}">
                    <a16:creationId xmlns:a16="http://schemas.microsoft.com/office/drawing/2014/main" id="{E24BC210-1C41-49EC-AB3C-51701884D1BF}"/>
                  </a:ext>
                </a:extLst>
              </p:cNvPr>
              <p:cNvSpPr/>
              <p:nvPr/>
            </p:nvSpPr>
            <p:spPr>
              <a:xfrm>
                <a:off x="3236709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95" name="矩形 194">
                <a:extLst>
                  <a:ext uri="{FF2B5EF4-FFF2-40B4-BE49-F238E27FC236}">
                    <a16:creationId xmlns:a16="http://schemas.microsoft.com/office/drawing/2014/main" id="{113B0B91-40EE-4411-8408-4F06AB227FD0}"/>
                  </a:ext>
                </a:extLst>
              </p:cNvPr>
              <p:cNvSpPr/>
              <p:nvPr/>
            </p:nvSpPr>
            <p:spPr>
              <a:xfrm>
                <a:off x="3654165" y="4580559"/>
                <a:ext cx="436506" cy="177800"/>
              </a:xfrm>
              <a:prstGeom prst="rect">
                <a:avLst/>
              </a:prstGeom>
              <a:solidFill>
                <a:srgbClr val="E9DABA"/>
              </a:solidFill>
              <a:ln w="12700" cap="flat" cmpd="sng" algn="ctr">
                <a:solidFill>
                  <a:srgbClr val="4A7889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1C233F68-278B-4B5D-B92C-F65A67D7C436}"/>
                </a:ext>
              </a:extLst>
            </p:cNvPr>
            <p:cNvSpPr txBox="1"/>
            <p:nvPr/>
          </p:nvSpPr>
          <p:spPr>
            <a:xfrm>
              <a:off x="3426070" y="4987235"/>
              <a:ext cx="7411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Arial"/>
                  <a:ea typeface="微软雅黑"/>
                </a:rPr>
                <a:t>TFID=1</a:t>
              </a:r>
              <a:endParaRPr lang="zh-CN" altLang="en-US" sz="9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76" name="文本框 175">
              <a:extLst>
                <a:ext uri="{FF2B5EF4-FFF2-40B4-BE49-F238E27FC236}">
                  <a16:creationId xmlns:a16="http://schemas.microsoft.com/office/drawing/2014/main" id="{ED9F6DDA-E1AC-42A0-872F-8C4C4E333924}"/>
                </a:ext>
              </a:extLst>
            </p:cNvPr>
            <p:cNvSpPr txBox="1"/>
            <p:nvPr/>
          </p:nvSpPr>
          <p:spPr>
            <a:xfrm>
              <a:off x="3408216" y="4623629"/>
              <a:ext cx="7411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Arial"/>
                  <a:ea typeface="微软雅黑"/>
                </a:rPr>
                <a:t>TFID=m</a:t>
              </a:r>
              <a:endParaRPr lang="zh-CN" altLang="en-US" sz="9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77" name="文本框 176">
              <a:extLst>
                <a:ext uri="{FF2B5EF4-FFF2-40B4-BE49-F238E27FC236}">
                  <a16:creationId xmlns:a16="http://schemas.microsoft.com/office/drawing/2014/main" id="{0286CB92-6AB5-4D08-9A0D-12427D4FE007}"/>
                </a:ext>
              </a:extLst>
            </p:cNvPr>
            <p:cNvSpPr txBox="1"/>
            <p:nvPr/>
          </p:nvSpPr>
          <p:spPr>
            <a:xfrm>
              <a:off x="3496233" y="4696984"/>
              <a:ext cx="5651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>
                  <a:solidFill>
                    <a:srgbClr val="000000"/>
                  </a:solidFill>
                  <a:latin typeface="Arial"/>
                  <a:ea typeface="微软雅黑"/>
                </a:rPr>
                <a:t>….</a:t>
              </a:r>
              <a:endParaRPr lang="zh-CN" altLang="en-US" sz="110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78" name="文本框 177">
              <a:extLst>
                <a:ext uri="{FF2B5EF4-FFF2-40B4-BE49-F238E27FC236}">
                  <a16:creationId xmlns:a16="http://schemas.microsoft.com/office/drawing/2014/main" id="{F9197355-B8E1-4B84-A91E-CFB811412C74}"/>
                </a:ext>
              </a:extLst>
            </p:cNvPr>
            <p:cNvSpPr txBox="1"/>
            <p:nvPr/>
          </p:nvSpPr>
          <p:spPr>
            <a:xfrm>
              <a:off x="6964940" y="4693988"/>
              <a:ext cx="7411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Arial"/>
                  <a:ea typeface="微软雅黑"/>
                </a:rPr>
                <a:t>TFID=1</a:t>
              </a:r>
              <a:endParaRPr lang="zh-CN" altLang="en-US" sz="9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79" name="文本框 178">
              <a:extLst>
                <a:ext uri="{FF2B5EF4-FFF2-40B4-BE49-F238E27FC236}">
                  <a16:creationId xmlns:a16="http://schemas.microsoft.com/office/drawing/2014/main" id="{7EFA1627-A176-4460-A083-87136789D661}"/>
                </a:ext>
              </a:extLst>
            </p:cNvPr>
            <p:cNvSpPr txBox="1"/>
            <p:nvPr/>
          </p:nvSpPr>
          <p:spPr>
            <a:xfrm>
              <a:off x="6969821" y="4374256"/>
              <a:ext cx="5651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>
                  <a:solidFill>
                    <a:srgbClr val="000000"/>
                  </a:solidFill>
                  <a:latin typeface="Arial"/>
                  <a:ea typeface="微软雅黑"/>
                </a:rPr>
                <a:t>….</a:t>
              </a:r>
              <a:endParaRPr lang="zh-CN" altLang="en-US" sz="11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80" name="文本框 179">
              <a:extLst>
                <a:ext uri="{FF2B5EF4-FFF2-40B4-BE49-F238E27FC236}">
                  <a16:creationId xmlns:a16="http://schemas.microsoft.com/office/drawing/2014/main" id="{60C9607D-EA02-459C-A781-9C1275AB2BB4}"/>
                </a:ext>
              </a:extLst>
            </p:cNvPr>
            <p:cNvSpPr txBox="1"/>
            <p:nvPr/>
          </p:nvSpPr>
          <p:spPr>
            <a:xfrm>
              <a:off x="6964940" y="4345770"/>
              <a:ext cx="74118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Arial"/>
                  <a:ea typeface="微软雅黑"/>
                </a:rPr>
                <a:t>TFID=m</a:t>
              </a:r>
              <a:endParaRPr lang="zh-CN" altLang="en-US" sz="9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81" name="文本框 180">
              <a:extLst>
                <a:ext uri="{FF2B5EF4-FFF2-40B4-BE49-F238E27FC236}">
                  <a16:creationId xmlns:a16="http://schemas.microsoft.com/office/drawing/2014/main" id="{4008FDF5-37DE-420A-AD92-55710676B443}"/>
                </a:ext>
              </a:extLst>
            </p:cNvPr>
            <p:cNvSpPr txBox="1"/>
            <p:nvPr/>
          </p:nvSpPr>
          <p:spPr>
            <a:xfrm>
              <a:off x="5431889" y="4968239"/>
              <a:ext cx="6052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rgbClr val="000000"/>
                  </a:solidFill>
                  <a:latin typeface="Arial"/>
                  <a:ea typeface="微软雅黑"/>
                </a:rPr>
                <a:t>chan1</a:t>
              </a:r>
              <a:endParaRPr lang="zh-CN" altLang="en-US" sz="90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82" name="文本框 181">
              <a:extLst>
                <a:ext uri="{FF2B5EF4-FFF2-40B4-BE49-F238E27FC236}">
                  <a16:creationId xmlns:a16="http://schemas.microsoft.com/office/drawing/2014/main" id="{A4E2262B-2BF1-44F6-9922-F86F2F4A26C4}"/>
                </a:ext>
              </a:extLst>
            </p:cNvPr>
            <p:cNvSpPr txBox="1"/>
            <p:nvPr/>
          </p:nvSpPr>
          <p:spPr>
            <a:xfrm>
              <a:off x="6314055" y="4968239"/>
              <a:ext cx="65088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>
                  <a:solidFill>
                    <a:srgbClr val="000000"/>
                  </a:solidFill>
                  <a:latin typeface="Arial"/>
                  <a:ea typeface="微软雅黑"/>
                </a:rPr>
                <a:t>chanN</a:t>
              </a:r>
              <a:endParaRPr lang="zh-CN" altLang="en-US" sz="9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83" name="文本框 182">
              <a:extLst>
                <a:ext uri="{FF2B5EF4-FFF2-40B4-BE49-F238E27FC236}">
                  <a16:creationId xmlns:a16="http://schemas.microsoft.com/office/drawing/2014/main" id="{86C3AACC-AE9C-441B-A369-6BB4899A6813}"/>
                </a:ext>
              </a:extLst>
            </p:cNvPr>
            <p:cNvSpPr txBox="1"/>
            <p:nvPr/>
          </p:nvSpPr>
          <p:spPr>
            <a:xfrm>
              <a:off x="5916656" y="4875906"/>
              <a:ext cx="5651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>
                  <a:solidFill>
                    <a:srgbClr val="000000"/>
                  </a:solidFill>
                  <a:latin typeface="Arial"/>
                  <a:ea typeface="微软雅黑"/>
                </a:rPr>
                <a:t>….</a:t>
              </a:r>
              <a:endParaRPr lang="zh-CN" altLang="en-US" sz="110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84" name="右箭头 5">
              <a:extLst>
                <a:ext uri="{FF2B5EF4-FFF2-40B4-BE49-F238E27FC236}">
                  <a16:creationId xmlns:a16="http://schemas.microsoft.com/office/drawing/2014/main" id="{34F0005F-7EF0-4FC7-8761-49EDE359E4E1}"/>
                </a:ext>
              </a:extLst>
            </p:cNvPr>
            <p:cNvSpPr/>
            <p:nvPr/>
          </p:nvSpPr>
          <p:spPr>
            <a:xfrm>
              <a:off x="4503667" y="4642403"/>
              <a:ext cx="298559" cy="317637"/>
            </a:xfrm>
            <a:prstGeom prst="rightArrow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85" name="文本框 184">
              <a:extLst>
                <a:ext uri="{FF2B5EF4-FFF2-40B4-BE49-F238E27FC236}">
                  <a16:creationId xmlns:a16="http://schemas.microsoft.com/office/drawing/2014/main" id="{5F141B2A-35A8-40A3-98C1-DA576055D0E6}"/>
                </a:ext>
              </a:extLst>
            </p:cNvPr>
            <p:cNvSpPr txBox="1"/>
            <p:nvPr/>
          </p:nvSpPr>
          <p:spPr>
            <a:xfrm>
              <a:off x="1167839" y="5586731"/>
              <a:ext cx="17539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rgbClr val="000000"/>
                  </a:solidFill>
                  <a:latin typeface="Arial"/>
                  <a:ea typeface="微软雅黑"/>
                </a:rPr>
                <a:t>原始数据读出</a:t>
              </a:r>
            </a:p>
          </p:txBody>
        </p:sp>
        <p:sp>
          <p:nvSpPr>
            <p:cNvPr id="186" name="文本框 185">
              <a:extLst>
                <a:ext uri="{FF2B5EF4-FFF2-40B4-BE49-F238E27FC236}">
                  <a16:creationId xmlns:a16="http://schemas.microsoft.com/office/drawing/2014/main" id="{E042CB65-51A7-411E-897A-9EAA9FC24ED1}"/>
                </a:ext>
              </a:extLst>
            </p:cNvPr>
            <p:cNvSpPr txBox="1"/>
            <p:nvPr/>
          </p:nvSpPr>
          <p:spPr>
            <a:xfrm>
              <a:off x="2400682" y="5579650"/>
              <a:ext cx="15603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 dirty="0">
                  <a:solidFill>
                    <a:srgbClr val="000000"/>
                  </a:solidFill>
                  <a:latin typeface="Arial"/>
                  <a:ea typeface="微软雅黑"/>
                </a:rPr>
                <a:t>时间分片</a:t>
              </a:r>
            </a:p>
          </p:txBody>
        </p:sp>
        <p:sp>
          <p:nvSpPr>
            <p:cNvPr id="187" name="文本框 186">
              <a:extLst>
                <a:ext uri="{FF2B5EF4-FFF2-40B4-BE49-F238E27FC236}">
                  <a16:creationId xmlns:a16="http://schemas.microsoft.com/office/drawing/2014/main" id="{F365D607-AAF7-4C13-B1F0-C14B91B2A76B}"/>
                </a:ext>
              </a:extLst>
            </p:cNvPr>
            <p:cNvSpPr txBox="1"/>
            <p:nvPr/>
          </p:nvSpPr>
          <p:spPr>
            <a:xfrm>
              <a:off x="4149400" y="5574822"/>
              <a:ext cx="10983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100">
                  <a:solidFill>
                    <a:srgbClr val="000000"/>
                  </a:solidFill>
                  <a:latin typeface="Arial"/>
                  <a:ea typeface="微软雅黑"/>
                </a:rPr>
                <a:t>一级组装</a:t>
              </a:r>
            </a:p>
          </p:txBody>
        </p:sp>
        <p:cxnSp>
          <p:nvCxnSpPr>
            <p:cNvPr id="188" name="直接箭头连接符 187">
              <a:extLst>
                <a:ext uri="{FF2B5EF4-FFF2-40B4-BE49-F238E27FC236}">
                  <a16:creationId xmlns:a16="http://schemas.microsoft.com/office/drawing/2014/main" id="{A5ACC99F-1979-4918-987C-ED367B4DA83A}"/>
                </a:ext>
              </a:extLst>
            </p:cNvPr>
            <p:cNvCxnSpPr>
              <a:cxnSpLocks/>
            </p:cNvCxnSpPr>
            <p:nvPr/>
          </p:nvCxnSpPr>
          <p:spPr>
            <a:xfrm>
              <a:off x="1788607" y="5265336"/>
              <a:ext cx="0" cy="272082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9" name="右大括号 188">
              <a:extLst>
                <a:ext uri="{FF2B5EF4-FFF2-40B4-BE49-F238E27FC236}">
                  <a16:creationId xmlns:a16="http://schemas.microsoft.com/office/drawing/2014/main" id="{33CFC882-3AF6-42C1-9C7F-E7D04AE83941}"/>
                </a:ext>
              </a:extLst>
            </p:cNvPr>
            <p:cNvSpPr/>
            <p:nvPr/>
          </p:nvSpPr>
          <p:spPr>
            <a:xfrm rot="5400000">
              <a:off x="2678032" y="5047825"/>
              <a:ext cx="242411" cy="646044"/>
            </a:xfrm>
            <a:prstGeom prst="rightBrace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0" name="右大括号 189">
              <a:extLst>
                <a:ext uri="{FF2B5EF4-FFF2-40B4-BE49-F238E27FC236}">
                  <a16:creationId xmlns:a16="http://schemas.microsoft.com/office/drawing/2014/main" id="{F6774406-5028-4EAE-8BB7-41BFEBE23606}"/>
                </a:ext>
              </a:extLst>
            </p:cNvPr>
            <p:cNvSpPr/>
            <p:nvPr/>
          </p:nvSpPr>
          <p:spPr>
            <a:xfrm rot="5400000">
              <a:off x="4532513" y="3899710"/>
              <a:ext cx="242651" cy="2931468"/>
            </a:xfrm>
            <a:prstGeom prst="rightBrace">
              <a:avLst>
                <a:gd name="adj1" fmla="val 0"/>
                <a:gd name="adj2" fmla="val 51017"/>
              </a:avLst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711339AE-CEC8-41B8-8689-822ED1920A98}"/>
                </a:ext>
              </a:extLst>
            </p:cNvPr>
            <p:cNvSpPr/>
            <p:nvPr/>
          </p:nvSpPr>
          <p:spPr>
            <a:xfrm>
              <a:off x="2276992" y="4669873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4E4169B6-37A7-4E44-9ACE-3EA7B722852B}"/>
                </a:ext>
              </a:extLst>
            </p:cNvPr>
            <p:cNvSpPr/>
            <p:nvPr/>
          </p:nvSpPr>
          <p:spPr>
            <a:xfrm>
              <a:off x="2277362" y="4492073"/>
              <a:ext cx="330200" cy="177800"/>
            </a:xfrm>
            <a:prstGeom prst="rect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3FB23FF-45FC-5FF2-4E93-B7371F6679BE}"/>
              </a:ext>
            </a:extLst>
          </p:cNvPr>
          <p:cNvSpPr txBox="1"/>
          <p:nvPr/>
        </p:nvSpPr>
        <p:spPr>
          <a:xfrm>
            <a:off x="6269382" y="3638186"/>
            <a:ext cx="346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同时兼容波形和</a:t>
            </a:r>
            <a:r>
              <a:rPr lang="en-US" altLang="zh-CN" dirty="0">
                <a:solidFill>
                  <a:srgbClr val="FF0000"/>
                </a:solidFill>
              </a:rPr>
              <a:t>TQ</a:t>
            </a:r>
            <a:r>
              <a:rPr lang="zh-CN" altLang="en-US" dirty="0">
                <a:solidFill>
                  <a:srgbClr val="FF0000"/>
                </a:solidFill>
              </a:rPr>
              <a:t>两种数据类型</a:t>
            </a:r>
          </a:p>
        </p:txBody>
      </p:sp>
    </p:spTree>
    <p:extLst>
      <p:ext uri="{BB962C8B-B14F-4D97-AF65-F5344CB8AC3E}">
        <p14:creationId xmlns:p14="http://schemas.microsoft.com/office/powerpoint/2010/main" val="166790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21543"/>
          </a:xfrm>
        </p:spPr>
        <p:txBody>
          <a:bodyPr>
            <a:normAutofit/>
          </a:bodyPr>
          <a:lstStyle/>
          <a:p>
            <a:r>
              <a:rPr lang="en-US" altLang="zh-CN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JUNO DAQ</a:t>
            </a:r>
            <a:r>
              <a:rPr lang="zh-CN" altLang="en-US" sz="3200" b="0" dirty="0">
                <a:latin typeface="黑体" panose="02010609060101010101" pitchFamily="49" charset="-122"/>
                <a:ea typeface="黑体" panose="02010609060101010101" pitchFamily="49" charset="-122"/>
              </a:rPr>
              <a:t>读出模块架构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EEDB497-3CDF-433C-AD75-EA396A5C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9625" y="6046788"/>
            <a:ext cx="3562350" cy="699452"/>
          </a:xfrm>
        </p:spPr>
      </p:pic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DB7441C5-1784-43B5-B661-D3F8E5FF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DB0674-9F2F-9048-8F8C-240B2AE1FAC2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华文中宋" charset="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华文中宋" charset="0"/>
              <a:cs typeface="+mn-cs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56C23554-F424-4124-BEF5-F3FD30155B24}"/>
              </a:ext>
            </a:extLst>
          </p:cNvPr>
          <p:cNvGrpSpPr/>
          <p:nvPr/>
        </p:nvGrpSpPr>
        <p:grpSpPr>
          <a:xfrm>
            <a:off x="87018" y="1423495"/>
            <a:ext cx="11998965" cy="5009498"/>
            <a:chOff x="87018" y="1423495"/>
            <a:chExt cx="11998965" cy="5009498"/>
          </a:xfrm>
        </p:grpSpPr>
        <p:sp>
          <p:nvSpPr>
            <p:cNvPr id="19" name="流程图: 可选过程 18">
              <a:extLst>
                <a:ext uri="{FF2B5EF4-FFF2-40B4-BE49-F238E27FC236}">
                  <a16:creationId xmlns:a16="http://schemas.microsoft.com/office/drawing/2014/main" id="{A12493CC-55C1-45B2-A195-55C132BBF5EC}"/>
                </a:ext>
              </a:extLst>
            </p:cNvPr>
            <p:cNvSpPr/>
            <p:nvPr/>
          </p:nvSpPr>
          <p:spPr>
            <a:xfrm>
              <a:off x="3822988" y="3168643"/>
              <a:ext cx="5738510" cy="1414659"/>
            </a:xfrm>
            <a:prstGeom prst="flowChartAlternateProcess">
              <a:avLst/>
            </a:prstGeom>
            <a:solidFill>
              <a:srgbClr val="78BBCF">
                <a:lumMod val="20000"/>
                <a:lumOff val="80000"/>
              </a:srgbClr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流程图: 可选过程 19">
              <a:extLst>
                <a:ext uri="{FF2B5EF4-FFF2-40B4-BE49-F238E27FC236}">
                  <a16:creationId xmlns:a16="http://schemas.microsoft.com/office/drawing/2014/main" id="{CCB150FC-A590-4FAC-8B16-FAFFF181CCEC}"/>
                </a:ext>
              </a:extLst>
            </p:cNvPr>
            <p:cNvSpPr/>
            <p:nvPr/>
          </p:nvSpPr>
          <p:spPr>
            <a:xfrm>
              <a:off x="2159505" y="1423495"/>
              <a:ext cx="5468358" cy="1342278"/>
            </a:xfrm>
            <a:prstGeom prst="flowChartAlternateProcess">
              <a:avLst/>
            </a:prstGeom>
            <a:solidFill>
              <a:srgbClr val="78BBCF">
                <a:lumMod val="20000"/>
                <a:lumOff val="80000"/>
              </a:srgbClr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1" name="圆角矩形 62">
              <a:extLst>
                <a:ext uri="{FF2B5EF4-FFF2-40B4-BE49-F238E27FC236}">
                  <a16:creationId xmlns:a16="http://schemas.microsoft.com/office/drawing/2014/main" id="{F1DB38BB-76D3-4E8F-85A3-82EE622AA6F0}"/>
                </a:ext>
              </a:extLst>
            </p:cNvPr>
            <p:cNvSpPr/>
            <p:nvPr/>
          </p:nvSpPr>
          <p:spPr>
            <a:xfrm>
              <a:off x="4213971" y="1646406"/>
              <a:ext cx="3236077" cy="943291"/>
            </a:xfrm>
            <a:prstGeom prst="roundRect">
              <a:avLst/>
            </a:prstGeom>
            <a:solidFill>
              <a:srgbClr val="E9DABA"/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2" name="圆角矩形 129">
              <a:extLst>
                <a:ext uri="{FF2B5EF4-FFF2-40B4-BE49-F238E27FC236}">
                  <a16:creationId xmlns:a16="http://schemas.microsoft.com/office/drawing/2014/main" id="{5823A57F-2969-4D62-8324-1EF53B7A8E4B}"/>
                </a:ext>
              </a:extLst>
            </p:cNvPr>
            <p:cNvSpPr/>
            <p:nvPr/>
          </p:nvSpPr>
          <p:spPr>
            <a:xfrm>
              <a:off x="4131826" y="1586474"/>
              <a:ext cx="3236077" cy="943291"/>
            </a:xfrm>
            <a:prstGeom prst="roundRect">
              <a:avLst/>
            </a:prstGeom>
            <a:solidFill>
              <a:srgbClr val="E9DABA"/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3" name="流程图: 磁盘 22">
              <a:extLst>
                <a:ext uri="{FF2B5EF4-FFF2-40B4-BE49-F238E27FC236}">
                  <a16:creationId xmlns:a16="http://schemas.microsoft.com/office/drawing/2014/main" id="{04BB883B-A3B5-4315-915C-3852C7E5183F}"/>
                </a:ext>
              </a:extLst>
            </p:cNvPr>
            <p:cNvSpPr/>
            <p:nvPr/>
          </p:nvSpPr>
          <p:spPr>
            <a:xfrm rot="16200000">
              <a:off x="2803795" y="1509170"/>
              <a:ext cx="644060" cy="1081085"/>
            </a:xfrm>
            <a:prstGeom prst="flowChartMagneticDisk">
              <a:avLst/>
            </a:prstGeom>
            <a:solidFill>
              <a:srgbClr val="FFFFFF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iconfont-1187-868589">
              <a:extLst>
                <a:ext uri="{FF2B5EF4-FFF2-40B4-BE49-F238E27FC236}">
                  <a16:creationId xmlns:a16="http://schemas.microsoft.com/office/drawing/2014/main" id="{4979D25B-DE0E-493B-9FA8-D7B88FD1C99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35981" y="1946302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sp>
          <p:nvSpPr>
            <p:cNvPr id="25" name="iconfont-1187-868589">
              <a:extLst>
                <a:ext uri="{FF2B5EF4-FFF2-40B4-BE49-F238E27FC236}">
                  <a16:creationId xmlns:a16="http://schemas.microsoft.com/office/drawing/2014/main" id="{17F0AD40-313D-447C-BD0C-0C5B1CDFC15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4300" y="1952590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sp>
          <p:nvSpPr>
            <p:cNvPr id="26" name="iconfont-1187-868589">
              <a:extLst>
                <a:ext uri="{FF2B5EF4-FFF2-40B4-BE49-F238E27FC236}">
                  <a16:creationId xmlns:a16="http://schemas.microsoft.com/office/drawing/2014/main" id="{9DE1C424-450A-406E-96AE-DDBED91E782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60729" y="1940014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BEE15630-A8C7-4736-85F6-F6DFCF848DE5}"/>
                </a:ext>
              </a:extLst>
            </p:cNvPr>
            <p:cNvCxnSpPr/>
            <p:nvPr/>
          </p:nvCxnSpPr>
          <p:spPr>
            <a:xfrm flipV="1">
              <a:off x="1273422" y="2043800"/>
              <a:ext cx="1290311" cy="31066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B3395F09-9919-4613-BA56-7DA6F3D757B6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 flipV="1">
              <a:off x="3666368" y="2043800"/>
              <a:ext cx="449940" cy="5913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9" name="流程图: 磁盘 28">
              <a:extLst>
                <a:ext uri="{FF2B5EF4-FFF2-40B4-BE49-F238E27FC236}">
                  <a16:creationId xmlns:a16="http://schemas.microsoft.com/office/drawing/2014/main" id="{BEBE0F11-91DB-4EBB-B379-F4D42A730987}"/>
                </a:ext>
              </a:extLst>
            </p:cNvPr>
            <p:cNvSpPr/>
            <p:nvPr/>
          </p:nvSpPr>
          <p:spPr>
            <a:xfrm rot="16200000">
              <a:off x="4515362" y="1493159"/>
              <a:ext cx="644060" cy="1081085"/>
            </a:xfrm>
            <a:prstGeom prst="flowChartMagneticDisk">
              <a:avLst/>
            </a:prstGeom>
            <a:solidFill>
              <a:srgbClr val="FFFFFF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0" name="iconfont-1187-868589">
              <a:extLst>
                <a:ext uri="{FF2B5EF4-FFF2-40B4-BE49-F238E27FC236}">
                  <a16:creationId xmlns:a16="http://schemas.microsoft.com/office/drawing/2014/main" id="{5F98CF42-AE26-418F-880E-F651ABC4467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48809" y="1917713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sp>
          <p:nvSpPr>
            <p:cNvPr id="31" name="iconfont-1187-868589">
              <a:extLst>
                <a:ext uri="{FF2B5EF4-FFF2-40B4-BE49-F238E27FC236}">
                  <a16:creationId xmlns:a16="http://schemas.microsoft.com/office/drawing/2014/main" id="{0A227E71-BAEB-48C0-96A1-291CED7E92D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997128" y="1924001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ACDE9493-C6D2-446D-9B33-36F4A7FAB2FE}"/>
                </a:ext>
              </a:extLst>
            </p:cNvPr>
            <p:cNvSpPr/>
            <p:nvPr/>
          </p:nvSpPr>
          <p:spPr>
            <a:xfrm>
              <a:off x="6013238" y="1769550"/>
              <a:ext cx="840712" cy="425807"/>
            </a:xfrm>
            <a:prstGeom prst="rect">
              <a:avLst/>
            </a:prstGeom>
            <a:solidFill>
              <a:srgbClr val="E99180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工作</a:t>
              </a:r>
              <a:endPara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线程</a:t>
              </a: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03DA8D66-AA84-4A8A-AC05-3FD02142151B}"/>
                </a:ext>
              </a:extLst>
            </p:cNvPr>
            <p:cNvCxnSpPr/>
            <p:nvPr/>
          </p:nvCxnSpPr>
          <p:spPr>
            <a:xfrm flipV="1">
              <a:off x="5393583" y="2021124"/>
              <a:ext cx="619655" cy="12577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4" name="worker_289830">
              <a:extLst>
                <a:ext uri="{FF2B5EF4-FFF2-40B4-BE49-F238E27FC236}">
                  <a16:creationId xmlns:a16="http://schemas.microsoft.com/office/drawing/2014/main" id="{85ECBCDF-97C8-4525-9C68-6019514489C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940254" y="1736260"/>
              <a:ext cx="387080" cy="438311"/>
            </a:xfrm>
            <a:custGeom>
              <a:avLst/>
              <a:gdLst>
                <a:gd name="connsiteX0" fmla="*/ 412913 w 535826"/>
                <a:gd name="connsiteY0" fmla="*/ 92794 h 606743"/>
                <a:gd name="connsiteX1" fmla="*/ 522565 w 535826"/>
                <a:gd name="connsiteY1" fmla="*/ 104259 h 606743"/>
                <a:gd name="connsiteX2" fmla="*/ 535738 w 535826"/>
                <a:gd name="connsiteY2" fmla="*/ 120613 h 606743"/>
                <a:gd name="connsiteX3" fmla="*/ 532089 w 535826"/>
                <a:gd name="connsiteY3" fmla="*/ 155720 h 606743"/>
                <a:gd name="connsiteX4" fmla="*/ 515712 w 535826"/>
                <a:gd name="connsiteY4" fmla="*/ 168963 h 606743"/>
                <a:gd name="connsiteX5" fmla="*/ 402766 w 535826"/>
                <a:gd name="connsiteY5" fmla="*/ 157142 h 606743"/>
                <a:gd name="connsiteX6" fmla="*/ 413714 w 535826"/>
                <a:gd name="connsiteY6" fmla="*/ 136167 h 606743"/>
                <a:gd name="connsiteX7" fmla="*/ 412913 w 535826"/>
                <a:gd name="connsiteY7" fmla="*/ 92794 h 606743"/>
                <a:gd name="connsiteX8" fmla="*/ 20100 w 535826"/>
                <a:gd name="connsiteY8" fmla="*/ 51696 h 606743"/>
                <a:gd name="connsiteX9" fmla="*/ 339000 w 535826"/>
                <a:gd name="connsiteY9" fmla="*/ 85027 h 606743"/>
                <a:gd name="connsiteX10" fmla="*/ 294142 w 535826"/>
                <a:gd name="connsiteY10" fmla="*/ 168399 h 606743"/>
                <a:gd name="connsiteX11" fmla="*/ 257205 w 535826"/>
                <a:gd name="connsiteY11" fmla="*/ 158533 h 606743"/>
                <a:gd name="connsiteX12" fmla="*/ 308293 w 535826"/>
                <a:gd name="connsiteY12" fmla="*/ 186886 h 606743"/>
                <a:gd name="connsiteX13" fmla="*/ 351371 w 535826"/>
                <a:gd name="connsiteY13" fmla="*/ 103870 h 606743"/>
                <a:gd name="connsiteX14" fmla="*/ 384480 w 535826"/>
                <a:gd name="connsiteY14" fmla="*/ 93382 h 606743"/>
                <a:gd name="connsiteX15" fmla="*/ 394983 w 535826"/>
                <a:gd name="connsiteY15" fmla="*/ 126446 h 606743"/>
                <a:gd name="connsiteX16" fmla="*/ 340157 w 535826"/>
                <a:gd name="connsiteY16" fmla="*/ 231861 h 606743"/>
                <a:gd name="connsiteX17" fmla="*/ 306513 w 535826"/>
                <a:gd name="connsiteY17" fmla="*/ 241994 h 606743"/>
                <a:gd name="connsiteX18" fmla="*/ 233352 w 535826"/>
                <a:gd name="connsiteY18" fmla="*/ 201374 h 606743"/>
                <a:gd name="connsiteX19" fmla="*/ 304110 w 535826"/>
                <a:gd name="connsiteY19" fmla="*/ 265992 h 606743"/>
                <a:gd name="connsiteX20" fmla="*/ 297435 w 535826"/>
                <a:gd name="connsiteY20" fmla="*/ 347853 h 606743"/>
                <a:gd name="connsiteX21" fmla="*/ 324047 w 535826"/>
                <a:gd name="connsiteY21" fmla="*/ 420559 h 606743"/>
                <a:gd name="connsiteX22" fmla="*/ 325827 w 535826"/>
                <a:gd name="connsiteY22" fmla="*/ 428736 h 606743"/>
                <a:gd name="connsiteX23" fmla="*/ 335439 w 535826"/>
                <a:gd name="connsiteY23" fmla="*/ 575393 h 606743"/>
                <a:gd name="connsiteX24" fmla="*/ 307937 w 535826"/>
                <a:gd name="connsiteY24" fmla="*/ 606679 h 606743"/>
                <a:gd name="connsiteX25" fmla="*/ 276608 w 535826"/>
                <a:gd name="connsiteY25" fmla="*/ 579215 h 606743"/>
                <a:gd name="connsiteX26" fmla="*/ 267352 w 535826"/>
                <a:gd name="connsiteY26" fmla="*/ 436825 h 606743"/>
                <a:gd name="connsiteX27" fmla="*/ 233263 w 535826"/>
                <a:gd name="connsiteY27" fmla="*/ 343942 h 606743"/>
                <a:gd name="connsiteX28" fmla="*/ 220269 w 535826"/>
                <a:gd name="connsiteY28" fmla="*/ 342876 h 606743"/>
                <a:gd name="connsiteX29" fmla="*/ 233619 w 535826"/>
                <a:gd name="connsiteY29" fmla="*/ 429358 h 606743"/>
                <a:gd name="connsiteX30" fmla="*/ 232907 w 535826"/>
                <a:gd name="connsiteY30" fmla="*/ 441624 h 606743"/>
                <a:gd name="connsiteX31" fmla="*/ 193479 w 535826"/>
                <a:gd name="connsiteY31" fmla="*/ 585081 h 606743"/>
                <a:gd name="connsiteX32" fmla="*/ 157254 w 535826"/>
                <a:gd name="connsiteY32" fmla="*/ 605702 h 606743"/>
                <a:gd name="connsiteX33" fmla="*/ 136695 w 535826"/>
                <a:gd name="connsiteY33" fmla="*/ 569526 h 606743"/>
                <a:gd name="connsiteX34" fmla="*/ 174432 w 535826"/>
                <a:gd name="connsiteY34" fmla="*/ 432114 h 606743"/>
                <a:gd name="connsiteX35" fmla="*/ 157966 w 535826"/>
                <a:gd name="connsiteY35" fmla="*/ 337809 h 606743"/>
                <a:gd name="connsiteX36" fmla="*/ 173453 w 535826"/>
                <a:gd name="connsiteY36" fmla="*/ 149022 h 606743"/>
                <a:gd name="connsiteX37" fmla="*/ 178348 w 535826"/>
                <a:gd name="connsiteY37" fmla="*/ 133557 h 606743"/>
                <a:gd name="connsiteX38" fmla="*/ 13336 w 535826"/>
                <a:gd name="connsiteY38" fmla="*/ 116314 h 606743"/>
                <a:gd name="connsiteX39" fmla="*/ 74 w 535826"/>
                <a:gd name="connsiteY39" fmla="*/ 100048 h 606743"/>
                <a:gd name="connsiteX40" fmla="*/ 3812 w 535826"/>
                <a:gd name="connsiteY40" fmla="*/ 64850 h 606743"/>
                <a:gd name="connsiteX41" fmla="*/ 20100 w 535826"/>
                <a:gd name="connsiteY41" fmla="*/ 51696 h 606743"/>
                <a:gd name="connsiteX42" fmla="*/ 267906 w 535826"/>
                <a:gd name="connsiteY42" fmla="*/ 0 h 606743"/>
                <a:gd name="connsiteX43" fmla="*/ 318440 w 535826"/>
                <a:gd name="connsiteY43" fmla="*/ 50377 h 606743"/>
                <a:gd name="connsiteX44" fmla="*/ 317283 w 535826"/>
                <a:gd name="connsiteY44" fmla="*/ 61039 h 606743"/>
                <a:gd name="connsiteX45" fmla="*/ 217461 w 535826"/>
                <a:gd name="connsiteY45" fmla="*/ 50555 h 606743"/>
                <a:gd name="connsiteX46" fmla="*/ 217461 w 535826"/>
                <a:gd name="connsiteY46" fmla="*/ 50377 h 606743"/>
                <a:gd name="connsiteX47" fmla="*/ 267906 w 535826"/>
                <a:gd name="connsiteY47" fmla="*/ 0 h 6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5826" h="606743">
                  <a:moveTo>
                    <a:pt x="412913" y="92794"/>
                  </a:moveTo>
                  <a:lnTo>
                    <a:pt x="522565" y="104259"/>
                  </a:lnTo>
                  <a:cubicBezTo>
                    <a:pt x="530665" y="105148"/>
                    <a:pt x="536628" y="112436"/>
                    <a:pt x="535738" y="120613"/>
                  </a:cubicBezTo>
                  <a:lnTo>
                    <a:pt x="532089" y="155720"/>
                  </a:lnTo>
                  <a:cubicBezTo>
                    <a:pt x="531199" y="163897"/>
                    <a:pt x="523900" y="169852"/>
                    <a:pt x="515712" y="168963"/>
                  </a:cubicBezTo>
                  <a:lnTo>
                    <a:pt x="402766" y="157142"/>
                  </a:lnTo>
                  <a:lnTo>
                    <a:pt x="413714" y="136167"/>
                  </a:lnTo>
                  <a:cubicBezTo>
                    <a:pt x="421012" y="122035"/>
                    <a:pt x="420211" y="105770"/>
                    <a:pt x="412913" y="92794"/>
                  </a:cubicBezTo>
                  <a:close/>
                  <a:moveTo>
                    <a:pt x="20100" y="51696"/>
                  </a:moveTo>
                  <a:lnTo>
                    <a:pt x="339000" y="85027"/>
                  </a:lnTo>
                  <a:lnTo>
                    <a:pt x="294142" y="168399"/>
                  </a:lnTo>
                  <a:lnTo>
                    <a:pt x="257205" y="158533"/>
                  </a:lnTo>
                  <a:lnTo>
                    <a:pt x="308293" y="186886"/>
                  </a:lnTo>
                  <a:lnTo>
                    <a:pt x="351371" y="103870"/>
                  </a:lnTo>
                  <a:cubicBezTo>
                    <a:pt x="357690" y="91871"/>
                    <a:pt x="372465" y="87160"/>
                    <a:pt x="384480" y="93382"/>
                  </a:cubicBezTo>
                  <a:cubicBezTo>
                    <a:pt x="396496" y="99692"/>
                    <a:pt x="401213" y="114447"/>
                    <a:pt x="394983" y="126446"/>
                  </a:cubicBezTo>
                  <a:lnTo>
                    <a:pt x="340157" y="231861"/>
                  </a:lnTo>
                  <a:cubicBezTo>
                    <a:pt x="333748" y="244216"/>
                    <a:pt x="318529" y="248660"/>
                    <a:pt x="306513" y="241994"/>
                  </a:cubicBezTo>
                  <a:lnTo>
                    <a:pt x="233352" y="201374"/>
                  </a:lnTo>
                  <a:lnTo>
                    <a:pt x="304110" y="265992"/>
                  </a:lnTo>
                  <a:lnTo>
                    <a:pt x="297435" y="347853"/>
                  </a:lnTo>
                  <a:lnTo>
                    <a:pt x="324047" y="420559"/>
                  </a:lnTo>
                  <a:cubicBezTo>
                    <a:pt x="325026" y="423137"/>
                    <a:pt x="325649" y="425892"/>
                    <a:pt x="325827" y="428736"/>
                  </a:cubicBezTo>
                  <a:lnTo>
                    <a:pt x="335439" y="575393"/>
                  </a:lnTo>
                  <a:cubicBezTo>
                    <a:pt x="336418" y="591658"/>
                    <a:pt x="324136" y="605613"/>
                    <a:pt x="307937" y="606679"/>
                  </a:cubicBezTo>
                  <a:cubicBezTo>
                    <a:pt x="291561" y="607746"/>
                    <a:pt x="277676" y="595391"/>
                    <a:pt x="276608" y="579215"/>
                  </a:cubicBezTo>
                  <a:lnTo>
                    <a:pt x="267352" y="436825"/>
                  </a:lnTo>
                  <a:lnTo>
                    <a:pt x="233263" y="343942"/>
                  </a:lnTo>
                  <a:lnTo>
                    <a:pt x="220269" y="342876"/>
                  </a:lnTo>
                  <a:lnTo>
                    <a:pt x="233619" y="429358"/>
                  </a:lnTo>
                  <a:cubicBezTo>
                    <a:pt x="234242" y="433447"/>
                    <a:pt x="233975" y="437624"/>
                    <a:pt x="232907" y="441624"/>
                  </a:cubicBezTo>
                  <a:lnTo>
                    <a:pt x="193479" y="585081"/>
                  </a:lnTo>
                  <a:cubicBezTo>
                    <a:pt x="189207" y="600724"/>
                    <a:pt x="173008" y="609968"/>
                    <a:pt x="157254" y="605702"/>
                  </a:cubicBezTo>
                  <a:cubicBezTo>
                    <a:pt x="141590" y="601346"/>
                    <a:pt x="132333" y="585170"/>
                    <a:pt x="136695" y="569526"/>
                  </a:cubicBezTo>
                  <a:lnTo>
                    <a:pt x="174432" y="432114"/>
                  </a:lnTo>
                  <a:lnTo>
                    <a:pt x="157966" y="337809"/>
                  </a:lnTo>
                  <a:lnTo>
                    <a:pt x="173453" y="149022"/>
                  </a:lnTo>
                  <a:cubicBezTo>
                    <a:pt x="173898" y="143423"/>
                    <a:pt x="175678" y="138179"/>
                    <a:pt x="178348" y="133557"/>
                  </a:cubicBezTo>
                  <a:lnTo>
                    <a:pt x="13336" y="116314"/>
                  </a:lnTo>
                  <a:cubicBezTo>
                    <a:pt x="5147" y="115514"/>
                    <a:pt x="-727" y="108136"/>
                    <a:pt x="74" y="100048"/>
                  </a:cubicBezTo>
                  <a:lnTo>
                    <a:pt x="3812" y="64850"/>
                  </a:lnTo>
                  <a:cubicBezTo>
                    <a:pt x="4613" y="56762"/>
                    <a:pt x="11912" y="50807"/>
                    <a:pt x="20100" y="51696"/>
                  </a:cubicBezTo>
                  <a:close/>
                  <a:moveTo>
                    <a:pt x="267906" y="0"/>
                  </a:moveTo>
                  <a:cubicBezTo>
                    <a:pt x="295842" y="0"/>
                    <a:pt x="318440" y="22568"/>
                    <a:pt x="318440" y="50377"/>
                  </a:cubicBezTo>
                  <a:cubicBezTo>
                    <a:pt x="318440" y="54020"/>
                    <a:pt x="317995" y="57574"/>
                    <a:pt x="317283" y="61039"/>
                  </a:cubicBezTo>
                  <a:lnTo>
                    <a:pt x="217461" y="50555"/>
                  </a:lnTo>
                  <a:cubicBezTo>
                    <a:pt x="217461" y="50555"/>
                    <a:pt x="217461" y="50466"/>
                    <a:pt x="217461" y="50377"/>
                  </a:cubicBezTo>
                  <a:cubicBezTo>
                    <a:pt x="217461" y="22568"/>
                    <a:pt x="240059" y="0"/>
                    <a:pt x="267906" y="0"/>
                  </a:cubicBez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B331C839-4C30-4813-8F05-56A1B0930965}"/>
                </a:ext>
              </a:extLst>
            </p:cNvPr>
            <p:cNvSpPr txBox="1"/>
            <p:nvPr/>
          </p:nvSpPr>
          <p:spPr>
            <a:xfrm>
              <a:off x="5878981" y="2251921"/>
              <a:ext cx="1768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zh-CN" altLang="en-US">
                  <a:latin typeface="Arial"/>
                  <a:ea typeface="微软雅黑"/>
                </a:rPr>
                <a:t>读出 </a:t>
              </a:r>
              <a:r>
                <a:rPr lang="en-US" altLang="zh-CN">
                  <a:latin typeface="Arial"/>
                  <a:ea typeface="微软雅黑"/>
                </a:rPr>
                <a:t>Worker</a:t>
              </a:r>
              <a:endParaRPr lang="zh-CN" altLang="en-US">
                <a:latin typeface="Arial"/>
                <a:ea typeface="微软雅黑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CBB37B4-1BEE-4806-B796-F473ABB88DCA}"/>
                </a:ext>
              </a:extLst>
            </p:cNvPr>
            <p:cNvSpPr txBox="1"/>
            <p:nvPr/>
          </p:nvSpPr>
          <p:spPr>
            <a:xfrm>
              <a:off x="1031265" y="2150219"/>
              <a:ext cx="14780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altLang="zh-CN" dirty="0">
                  <a:solidFill>
                    <a:srgbClr val="4A7889"/>
                  </a:solidFill>
                  <a:latin typeface="Arial"/>
                  <a:ea typeface="微软雅黑"/>
                </a:rPr>
                <a:t>Raw data</a:t>
              </a:r>
              <a:endParaRPr lang="zh-CN" altLang="en-US" dirty="0">
                <a:solidFill>
                  <a:srgbClr val="4A7889"/>
                </a:solidFill>
                <a:latin typeface="Arial"/>
                <a:ea typeface="微软雅黑"/>
              </a:endParaRPr>
            </a:p>
          </p:txBody>
        </p:sp>
        <p:sp>
          <p:nvSpPr>
            <p:cNvPr id="37" name="流程图: 可选过程 36">
              <a:extLst>
                <a:ext uri="{FF2B5EF4-FFF2-40B4-BE49-F238E27FC236}">
                  <a16:creationId xmlns:a16="http://schemas.microsoft.com/office/drawing/2014/main" id="{C028C185-305D-4D1E-A988-4233D224E59E}"/>
                </a:ext>
              </a:extLst>
            </p:cNvPr>
            <p:cNvSpPr/>
            <p:nvPr/>
          </p:nvSpPr>
          <p:spPr>
            <a:xfrm>
              <a:off x="2126554" y="5090715"/>
              <a:ext cx="7725047" cy="1342278"/>
            </a:xfrm>
            <a:prstGeom prst="flowChartAlternateProcess">
              <a:avLst/>
            </a:prstGeom>
            <a:solidFill>
              <a:srgbClr val="78BBCF">
                <a:lumMod val="20000"/>
                <a:lumOff val="80000"/>
              </a:srgbClr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8" name="圆角矩形 131">
              <a:extLst>
                <a:ext uri="{FF2B5EF4-FFF2-40B4-BE49-F238E27FC236}">
                  <a16:creationId xmlns:a16="http://schemas.microsoft.com/office/drawing/2014/main" id="{1C2C24D5-61D7-46E1-A016-185F872E4495}"/>
                </a:ext>
              </a:extLst>
            </p:cNvPr>
            <p:cNvSpPr/>
            <p:nvPr/>
          </p:nvSpPr>
          <p:spPr>
            <a:xfrm>
              <a:off x="6325421" y="5293793"/>
              <a:ext cx="3236077" cy="943291"/>
            </a:xfrm>
            <a:prstGeom prst="roundRect">
              <a:avLst/>
            </a:prstGeom>
            <a:solidFill>
              <a:srgbClr val="E9DABA"/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圆角矩形 132">
              <a:extLst>
                <a:ext uri="{FF2B5EF4-FFF2-40B4-BE49-F238E27FC236}">
                  <a16:creationId xmlns:a16="http://schemas.microsoft.com/office/drawing/2014/main" id="{58C5D042-91B1-4414-8C56-563506A8F36A}"/>
                </a:ext>
              </a:extLst>
            </p:cNvPr>
            <p:cNvSpPr/>
            <p:nvPr/>
          </p:nvSpPr>
          <p:spPr>
            <a:xfrm>
              <a:off x="6243276" y="5233861"/>
              <a:ext cx="3236077" cy="943291"/>
            </a:xfrm>
            <a:prstGeom prst="roundRect">
              <a:avLst/>
            </a:prstGeom>
            <a:solidFill>
              <a:srgbClr val="E9DABA"/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0" name="流程图: 磁盘 39">
              <a:extLst>
                <a:ext uri="{FF2B5EF4-FFF2-40B4-BE49-F238E27FC236}">
                  <a16:creationId xmlns:a16="http://schemas.microsoft.com/office/drawing/2014/main" id="{953EC615-B4F4-44F1-BFB1-3BECE54020CF}"/>
                </a:ext>
              </a:extLst>
            </p:cNvPr>
            <p:cNvSpPr/>
            <p:nvPr/>
          </p:nvSpPr>
          <p:spPr>
            <a:xfrm rot="16200000">
              <a:off x="2785407" y="5188968"/>
              <a:ext cx="644060" cy="1081085"/>
            </a:xfrm>
            <a:prstGeom prst="flowChartMagneticDisk">
              <a:avLst/>
            </a:prstGeom>
            <a:solidFill>
              <a:srgbClr val="FFFFFF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1" name="iconfont-1187-868589">
              <a:extLst>
                <a:ext uri="{FF2B5EF4-FFF2-40B4-BE49-F238E27FC236}">
                  <a16:creationId xmlns:a16="http://schemas.microsoft.com/office/drawing/2014/main" id="{7DD02EF1-C5EF-48F3-ABEE-0BF9AD868B6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18854" y="5613522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</p:sp>
        <p:sp>
          <p:nvSpPr>
            <p:cNvPr id="42" name="iconfont-1187-868589">
              <a:extLst>
                <a:ext uri="{FF2B5EF4-FFF2-40B4-BE49-F238E27FC236}">
                  <a16:creationId xmlns:a16="http://schemas.microsoft.com/office/drawing/2014/main" id="{1211D328-F711-44E4-A42C-0818462C60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67173" y="5619810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</p:sp>
        <p:sp>
          <p:nvSpPr>
            <p:cNvPr id="43" name="iconfont-1187-868589">
              <a:extLst>
                <a:ext uri="{FF2B5EF4-FFF2-40B4-BE49-F238E27FC236}">
                  <a16:creationId xmlns:a16="http://schemas.microsoft.com/office/drawing/2014/main" id="{D14078EB-9CBB-4E0F-872B-C42F5B807A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951256" y="1868730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</p:sp>
        <p:sp>
          <p:nvSpPr>
            <p:cNvPr id="44" name="流程图: 过程 43">
              <a:extLst>
                <a:ext uri="{FF2B5EF4-FFF2-40B4-BE49-F238E27FC236}">
                  <a16:creationId xmlns:a16="http://schemas.microsoft.com/office/drawing/2014/main" id="{9F8118FA-57D7-4DB2-A5C6-C9597E860A5F}"/>
                </a:ext>
              </a:extLst>
            </p:cNvPr>
            <p:cNvSpPr/>
            <p:nvPr/>
          </p:nvSpPr>
          <p:spPr>
            <a:xfrm>
              <a:off x="3940650" y="5435610"/>
              <a:ext cx="1361415" cy="580778"/>
            </a:xfrm>
            <a:prstGeom prst="flowChartProcess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一级组装调度分发线程</a:t>
              </a:r>
            </a:p>
          </p:txBody>
        </p: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4C02BD70-8F96-41E4-9FEE-D84B3BBEB722}"/>
                </a:ext>
              </a:extLst>
            </p:cNvPr>
            <p:cNvCxnSpPr>
              <a:stCxn id="40" idx="3"/>
              <a:endCxn id="44" idx="1"/>
            </p:cNvCxnSpPr>
            <p:nvPr/>
          </p:nvCxnSpPr>
          <p:spPr>
            <a:xfrm flipV="1">
              <a:off x="3647980" y="5725999"/>
              <a:ext cx="292670" cy="3512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6" name="流程图: 磁盘 45">
              <a:extLst>
                <a:ext uri="{FF2B5EF4-FFF2-40B4-BE49-F238E27FC236}">
                  <a16:creationId xmlns:a16="http://schemas.microsoft.com/office/drawing/2014/main" id="{15526F77-33A5-40A1-BBB2-8F6E1BDB8528}"/>
                </a:ext>
              </a:extLst>
            </p:cNvPr>
            <p:cNvSpPr/>
            <p:nvPr/>
          </p:nvSpPr>
          <p:spPr>
            <a:xfrm rot="16200000">
              <a:off x="6626812" y="5140546"/>
              <a:ext cx="644060" cy="1081085"/>
            </a:xfrm>
            <a:prstGeom prst="flowChartMagneticDisk">
              <a:avLst/>
            </a:prstGeom>
            <a:solidFill>
              <a:srgbClr val="FFFFFF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7" name="iconfont-1187-868589">
              <a:extLst>
                <a:ext uri="{FF2B5EF4-FFF2-40B4-BE49-F238E27FC236}">
                  <a16:creationId xmlns:a16="http://schemas.microsoft.com/office/drawing/2014/main" id="{9904D5AA-C3CA-44A2-BDA5-1F66B812060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60259" y="5565100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</p:sp>
        <p:sp>
          <p:nvSpPr>
            <p:cNvPr id="48" name="iconfont-1187-868589">
              <a:extLst>
                <a:ext uri="{FF2B5EF4-FFF2-40B4-BE49-F238E27FC236}">
                  <a16:creationId xmlns:a16="http://schemas.microsoft.com/office/drawing/2014/main" id="{47D15FF3-A5CA-4E45-9853-87F16C3689D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08578" y="5571388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</p:sp>
        <p:sp>
          <p:nvSpPr>
            <p:cNvPr id="49" name="iconfont-1187-868589">
              <a:extLst>
                <a:ext uri="{FF2B5EF4-FFF2-40B4-BE49-F238E27FC236}">
                  <a16:creationId xmlns:a16="http://schemas.microsoft.com/office/drawing/2014/main" id="{6C76C982-4FB8-4471-BDCF-8FEDC3C8C9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645400" y="5581009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</p: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550C1DAE-B915-4810-91BD-62CF171021D2}"/>
                </a:ext>
              </a:extLst>
            </p:cNvPr>
            <p:cNvCxnSpPr>
              <a:stCxn id="44" idx="3"/>
              <a:endCxn id="46" idx="1"/>
            </p:cNvCxnSpPr>
            <p:nvPr/>
          </p:nvCxnSpPr>
          <p:spPr>
            <a:xfrm flipV="1">
              <a:off x="5302065" y="5681089"/>
              <a:ext cx="1106235" cy="44910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D36FA9C6-3EA1-4D87-A0F4-AB5A79088D57}"/>
                </a:ext>
              </a:extLst>
            </p:cNvPr>
            <p:cNvSpPr/>
            <p:nvPr/>
          </p:nvSpPr>
          <p:spPr>
            <a:xfrm>
              <a:off x="8124688" y="5416937"/>
              <a:ext cx="840712" cy="425807"/>
            </a:xfrm>
            <a:prstGeom prst="rect">
              <a:avLst/>
            </a:prstGeom>
            <a:solidFill>
              <a:srgbClr val="E99180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工作</a:t>
              </a:r>
              <a:endPara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线程</a:t>
              </a:r>
            </a:p>
          </p:txBody>
        </p: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3CE27380-2CE1-4EBB-8141-1449C9C7E07C}"/>
                </a:ext>
              </a:extLst>
            </p:cNvPr>
            <p:cNvCxnSpPr/>
            <p:nvPr/>
          </p:nvCxnSpPr>
          <p:spPr>
            <a:xfrm flipV="1">
              <a:off x="7505033" y="5668511"/>
              <a:ext cx="619655" cy="12577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53" name="worker_289830">
              <a:extLst>
                <a:ext uri="{FF2B5EF4-FFF2-40B4-BE49-F238E27FC236}">
                  <a16:creationId xmlns:a16="http://schemas.microsoft.com/office/drawing/2014/main" id="{2DBC09DD-4B37-4052-BFA7-3559EA6B9B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051704" y="5383647"/>
              <a:ext cx="387080" cy="438311"/>
            </a:xfrm>
            <a:custGeom>
              <a:avLst/>
              <a:gdLst>
                <a:gd name="connsiteX0" fmla="*/ 412913 w 535826"/>
                <a:gd name="connsiteY0" fmla="*/ 92794 h 606743"/>
                <a:gd name="connsiteX1" fmla="*/ 522565 w 535826"/>
                <a:gd name="connsiteY1" fmla="*/ 104259 h 606743"/>
                <a:gd name="connsiteX2" fmla="*/ 535738 w 535826"/>
                <a:gd name="connsiteY2" fmla="*/ 120613 h 606743"/>
                <a:gd name="connsiteX3" fmla="*/ 532089 w 535826"/>
                <a:gd name="connsiteY3" fmla="*/ 155720 h 606743"/>
                <a:gd name="connsiteX4" fmla="*/ 515712 w 535826"/>
                <a:gd name="connsiteY4" fmla="*/ 168963 h 606743"/>
                <a:gd name="connsiteX5" fmla="*/ 402766 w 535826"/>
                <a:gd name="connsiteY5" fmla="*/ 157142 h 606743"/>
                <a:gd name="connsiteX6" fmla="*/ 413714 w 535826"/>
                <a:gd name="connsiteY6" fmla="*/ 136167 h 606743"/>
                <a:gd name="connsiteX7" fmla="*/ 412913 w 535826"/>
                <a:gd name="connsiteY7" fmla="*/ 92794 h 606743"/>
                <a:gd name="connsiteX8" fmla="*/ 20100 w 535826"/>
                <a:gd name="connsiteY8" fmla="*/ 51696 h 606743"/>
                <a:gd name="connsiteX9" fmla="*/ 339000 w 535826"/>
                <a:gd name="connsiteY9" fmla="*/ 85027 h 606743"/>
                <a:gd name="connsiteX10" fmla="*/ 294142 w 535826"/>
                <a:gd name="connsiteY10" fmla="*/ 168399 h 606743"/>
                <a:gd name="connsiteX11" fmla="*/ 257205 w 535826"/>
                <a:gd name="connsiteY11" fmla="*/ 158533 h 606743"/>
                <a:gd name="connsiteX12" fmla="*/ 308293 w 535826"/>
                <a:gd name="connsiteY12" fmla="*/ 186886 h 606743"/>
                <a:gd name="connsiteX13" fmla="*/ 351371 w 535826"/>
                <a:gd name="connsiteY13" fmla="*/ 103870 h 606743"/>
                <a:gd name="connsiteX14" fmla="*/ 384480 w 535826"/>
                <a:gd name="connsiteY14" fmla="*/ 93382 h 606743"/>
                <a:gd name="connsiteX15" fmla="*/ 394983 w 535826"/>
                <a:gd name="connsiteY15" fmla="*/ 126446 h 606743"/>
                <a:gd name="connsiteX16" fmla="*/ 340157 w 535826"/>
                <a:gd name="connsiteY16" fmla="*/ 231861 h 606743"/>
                <a:gd name="connsiteX17" fmla="*/ 306513 w 535826"/>
                <a:gd name="connsiteY17" fmla="*/ 241994 h 606743"/>
                <a:gd name="connsiteX18" fmla="*/ 233352 w 535826"/>
                <a:gd name="connsiteY18" fmla="*/ 201374 h 606743"/>
                <a:gd name="connsiteX19" fmla="*/ 304110 w 535826"/>
                <a:gd name="connsiteY19" fmla="*/ 265992 h 606743"/>
                <a:gd name="connsiteX20" fmla="*/ 297435 w 535826"/>
                <a:gd name="connsiteY20" fmla="*/ 347853 h 606743"/>
                <a:gd name="connsiteX21" fmla="*/ 324047 w 535826"/>
                <a:gd name="connsiteY21" fmla="*/ 420559 h 606743"/>
                <a:gd name="connsiteX22" fmla="*/ 325827 w 535826"/>
                <a:gd name="connsiteY22" fmla="*/ 428736 h 606743"/>
                <a:gd name="connsiteX23" fmla="*/ 335439 w 535826"/>
                <a:gd name="connsiteY23" fmla="*/ 575393 h 606743"/>
                <a:gd name="connsiteX24" fmla="*/ 307937 w 535826"/>
                <a:gd name="connsiteY24" fmla="*/ 606679 h 606743"/>
                <a:gd name="connsiteX25" fmla="*/ 276608 w 535826"/>
                <a:gd name="connsiteY25" fmla="*/ 579215 h 606743"/>
                <a:gd name="connsiteX26" fmla="*/ 267352 w 535826"/>
                <a:gd name="connsiteY26" fmla="*/ 436825 h 606743"/>
                <a:gd name="connsiteX27" fmla="*/ 233263 w 535826"/>
                <a:gd name="connsiteY27" fmla="*/ 343942 h 606743"/>
                <a:gd name="connsiteX28" fmla="*/ 220269 w 535826"/>
                <a:gd name="connsiteY28" fmla="*/ 342876 h 606743"/>
                <a:gd name="connsiteX29" fmla="*/ 233619 w 535826"/>
                <a:gd name="connsiteY29" fmla="*/ 429358 h 606743"/>
                <a:gd name="connsiteX30" fmla="*/ 232907 w 535826"/>
                <a:gd name="connsiteY30" fmla="*/ 441624 h 606743"/>
                <a:gd name="connsiteX31" fmla="*/ 193479 w 535826"/>
                <a:gd name="connsiteY31" fmla="*/ 585081 h 606743"/>
                <a:gd name="connsiteX32" fmla="*/ 157254 w 535826"/>
                <a:gd name="connsiteY32" fmla="*/ 605702 h 606743"/>
                <a:gd name="connsiteX33" fmla="*/ 136695 w 535826"/>
                <a:gd name="connsiteY33" fmla="*/ 569526 h 606743"/>
                <a:gd name="connsiteX34" fmla="*/ 174432 w 535826"/>
                <a:gd name="connsiteY34" fmla="*/ 432114 h 606743"/>
                <a:gd name="connsiteX35" fmla="*/ 157966 w 535826"/>
                <a:gd name="connsiteY35" fmla="*/ 337809 h 606743"/>
                <a:gd name="connsiteX36" fmla="*/ 173453 w 535826"/>
                <a:gd name="connsiteY36" fmla="*/ 149022 h 606743"/>
                <a:gd name="connsiteX37" fmla="*/ 178348 w 535826"/>
                <a:gd name="connsiteY37" fmla="*/ 133557 h 606743"/>
                <a:gd name="connsiteX38" fmla="*/ 13336 w 535826"/>
                <a:gd name="connsiteY38" fmla="*/ 116314 h 606743"/>
                <a:gd name="connsiteX39" fmla="*/ 74 w 535826"/>
                <a:gd name="connsiteY39" fmla="*/ 100048 h 606743"/>
                <a:gd name="connsiteX40" fmla="*/ 3812 w 535826"/>
                <a:gd name="connsiteY40" fmla="*/ 64850 h 606743"/>
                <a:gd name="connsiteX41" fmla="*/ 20100 w 535826"/>
                <a:gd name="connsiteY41" fmla="*/ 51696 h 606743"/>
                <a:gd name="connsiteX42" fmla="*/ 267906 w 535826"/>
                <a:gd name="connsiteY42" fmla="*/ 0 h 606743"/>
                <a:gd name="connsiteX43" fmla="*/ 318440 w 535826"/>
                <a:gd name="connsiteY43" fmla="*/ 50377 h 606743"/>
                <a:gd name="connsiteX44" fmla="*/ 317283 w 535826"/>
                <a:gd name="connsiteY44" fmla="*/ 61039 h 606743"/>
                <a:gd name="connsiteX45" fmla="*/ 217461 w 535826"/>
                <a:gd name="connsiteY45" fmla="*/ 50555 h 606743"/>
                <a:gd name="connsiteX46" fmla="*/ 217461 w 535826"/>
                <a:gd name="connsiteY46" fmla="*/ 50377 h 606743"/>
                <a:gd name="connsiteX47" fmla="*/ 267906 w 535826"/>
                <a:gd name="connsiteY47" fmla="*/ 0 h 6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5826" h="606743">
                  <a:moveTo>
                    <a:pt x="412913" y="92794"/>
                  </a:moveTo>
                  <a:lnTo>
                    <a:pt x="522565" y="104259"/>
                  </a:lnTo>
                  <a:cubicBezTo>
                    <a:pt x="530665" y="105148"/>
                    <a:pt x="536628" y="112436"/>
                    <a:pt x="535738" y="120613"/>
                  </a:cubicBezTo>
                  <a:lnTo>
                    <a:pt x="532089" y="155720"/>
                  </a:lnTo>
                  <a:cubicBezTo>
                    <a:pt x="531199" y="163897"/>
                    <a:pt x="523900" y="169852"/>
                    <a:pt x="515712" y="168963"/>
                  </a:cubicBezTo>
                  <a:lnTo>
                    <a:pt x="402766" y="157142"/>
                  </a:lnTo>
                  <a:lnTo>
                    <a:pt x="413714" y="136167"/>
                  </a:lnTo>
                  <a:cubicBezTo>
                    <a:pt x="421012" y="122035"/>
                    <a:pt x="420211" y="105770"/>
                    <a:pt x="412913" y="92794"/>
                  </a:cubicBezTo>
                  <a:close/>
                  <a:moveTo>
                    <a:pt x="20100" y="51696"/>
                  </a:moveTo>
                  <a:lnTo>
                    <a:pt x="339000" y="85027"/>
                  </a:lnTo>
                  <a:lnTo>
                    <a:pt x="294142" y="168399"/>
                  </a:lnTo>
                  <a:lnTo>
                    <a:pt x="257205" y="158533"/>
                  </a:lnTo>
                  <a:lnTo>
                    <a:pt x="308293" y="186886"/>
                  </a:lnTo>
                  <a:lnTo>
                    <a:pt x="351371" y="103870"/>
                  </a:lnTo>
                  <a:cubicBezTo>
                    <a:pt x="357690" y="91871"/>
                    <a:pt x="372465" y="87160"/>
                    <a:pt x="384480" y="93382"/>
                  </a:cubicBezTo>
                  <a:cubicBezTo>
                    <a:pt x="396496" y="99692"/>
                    <a:pt x="401213" y="114447"/>
                    <a:pt x="394983" y="126446"/>
                  </a:cubicBezTo>
                  <a:lnTo>
                    <a:pt x="340157" y="231861"/>
                  </a:lnTo>
                  <a:cubicBezTo>
                    <a:pt x="333748" y="244216"/>
                    <a:pt x="318529" y="248660"/>
                    <a:pt x="306513" y="241994"/>
                  </a:cubicBezTo>
                  <a:lnTo>
                    <a:pt x="233352" y="201374"/>
                  </a:lnTo>
                  <a:lnTo>
                    <a:pt x="304110" y="265992"/>
                  </a:lnTo>
                  <a:lnTo>
                    <a:pt x="297435" y="347853"/>
                  </a:lnTo>
                  <a:lnTo>
                    <a:pt x="324047" y="420559"/>
                  </a:lnTo>
                  <a:cubicBezTo>
                    <a:pt x="325026" y="423137"/>
                    <a:pt x="325649" y="425892"/>
                    <a:pt x="325827" y="428736"/>
                  </a:cubicBezTo>
                  <a:lnTo>
                    <a:pt x="335439" y="575393"/>
                  </a:lnTo>
                  <a:cubicBezTo>
                    <a:pt x="336418" y="591658"/>
                    <a:pt x="324136" y="605613"/>
                    <a:pt x="307937" y="606679"/>
                  </a:cubicBezTo>
                  <a:cubicBezTo>
                    <a:pt x="291561" y="607746"/>
                    <a:pt x="277676" y="595391"/>
                    <a:pt x="276608" y="579215"/>
                  </a:cubicBezTo>
                  <a:lnTo>
                    <a:pt x="267352" y="436825"/>
                  </a:lnTo>
                  <a:lnTo>
                    <a:pt x="233263" y="343942"/>
                  </a:lnTo>
                  <a:lnTo>
                    <a:pt x="220269" y="342876"/>
                  </a:lnTo>
                  <a:lnTo>
                    <a:pt x="233619" y="429358"/>
                  </a:lnTo>
                  <a:cubicBezTo>
                    <a:pt x="234242" y="433447"/>
                    <a:pt x="233975" y="437624"/>
                    <a:pt x="232907" y="441624"/>
                  </a:cubicBezTo>
                  <a:lnTo>
                    <a:pt x="193479" y="585081"/>
                  </a:lnTo>
                  <a:cubicBezTo>
                    <a:pt x="189207" y="600724"/>
                    <a:pt x="173008" y="609968"/>
                    <a:pt x="157254" y="605702"/>
                  </a:cubicBezTo>
                  <a:cubicBezTo>
                    <a:pt x="141590" y="601346"/>
                    <a:pt x="132333" y="585170"/>
                    <a:pt x="136695" y="569526"/>
                  </a:cubicBezTo>
                  <a:lnTo>
                    <a:pt x="174432" y="432114"/>
                  </a:lnTo>
                  <a:lnTo>
                    <a:pt x="157966" y="337809"/>
                  </a:lnTo>
                  <a:lnTo>
                    <a:pt x="173453" y="149022"/>
                  </a:lnTo>
                  <a:cubicBezTo>
                    <a:pt x="173898" y="143423"/>
                    <a:pt x="175678" y="138179"/>
                    <a:pt x="178348" y="133557"/>
                  </a:cubicBezTo>
                  <a:lnTo>
                    <a:pt x="13336" y="116314"/>
                  </a:lnTo>
                  <a:cubicBezTo>
                    <a:pt x="5147" y="115514"/>
                    <a:pt x="-727" y="108136"/>
                    <a:pt x="74" y="100048"/>
                  </a:cubicBezTo>
                  <a:lnTo>
                    <a:pt x="3812" y="64850"/>
                  </a:lnTo>
                  <a:cubicBezTo>
                    <a:pt x="4613" y="56762"/>
                    <a:pt x="11912" y="50807"/>
                    <a:pt x="20100" y="51696"/>
                  </a:cubicBezTo>
                  <a:close/>
                  <a:moveTo>
                    <a:pt x="267906" y="0"/>
                  </a:moveTo>
                  <a:cubicBezTo>
                    <a:pt x="295842" y="0"/>
                    <a:pt x="318440" y="22568"/>
                    <a:pt x="318440" y="50377"/>
                  </a:cubicBezTo>
                  <a:cubicBezTo>
                    <a:pt x="318440" y="54020"/>
                    <a:pt x="317995" y="57574"/>
                    <a:pt x="317283" y="61039"/>
                  </a:cubicBezTo>
                  <a:lnTo>
                    <a:pt x="217461" y="50555"/>
                  </a:lnTo>
                  <a:cubicBezTo>
                    <a:pt x="217461" y="50555"/>
                    <a:pt x="217461" y="50466"/>
                    <a:pt x="217461" y="50377"/>
                  </a:cubicBezTo>
                  <a:cubicBezTo>
                    <a:pt x="217461" y="22568"/>
                    <a:pt x="240059" y="0"/>
                    <a:pt x="267906" y="0"/>
                  </a:cubicBez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DA5028D7-B591-472A-8BA2-8A577F1F64EF}"/>
                </a:ext>
              </a:extLst>
            </p:cNvPr>
            <p:cNvSpPr txBox="1"/>
            <p:nvPr/>
          </p:nvSpPr>
          <p:spPr>
            <a:xfrm>
              <a:off x="2898395" y="6125216"/>
              <a:ext cx="3385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zh-CN" altLang="en-US" dirty="0">
                  <a:latin typeface="Arial"/>
                  <a:ea typeface="微软雅黑"/>
                </a:rPr>
                <a:t>单线程</a:t>
              </a:r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51554F85-BBC6-42E7-B774-1378E14EE1EE}"/>
                </a:ext>
              </a:extLst>
            </p:cNvPr>
            <p:cNvSpPr txBox="1"/>
            <p:nvPr/>
          </p:nvSpPr>
          <p:spPr>
            <a:xfrm>
              <a:off x="7990431" y="5899308"/>
              <a:ext cx="1768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zh-CN" altLang="en-US">
                  <a:latin typeface="Arial"/>
                  <a:ea typeface="微软雅黑"/>
                </a:rPr>
                <a:t>组装</a:t>
              </a:r>
              <a:r>
                <a:rPr lang="en-US" altLang="zh-CN">
                  <a:latin typeface="Arial"/>
                  <a:ea typeface="微软雅黑"/>
                </a:rPr>
                <a:t>Worker</a:t>
              </a:r>
              <a:endParaRPr lang="zh-CN" altLang="en-US">
                <a:latin typeface="Arial"/>
                <a:ea typeface="微软雅黑"/>
              </a:endParaRPr>
            </a:p>
          </p:txBody>
        </p:sp>
        <p:sp>
          <p:nvSpPr>
            <p:cNvPr id="56" name="流程图: 磁盘 55">
              <a:extLst>
                <a:ext uri="{FF2B5EF4-FFF2-40B4-BE49-F238E27FC236}">
                  <a16:creationId xmlns:a16="http://schemas.microsoft.com/office/drawing/2014/main" id="{CB0FA578-FD44-4DEC-B71C-F3064C058312}"/>
                </a:ext>
              </a:extLst>
            </p:cNvPr>
            <p:cNvSpPr/>
            <p:nvPr/>
          </p:nvSpPr>
          <p:spPr>
            <a:xfrm rot="16200000">
              <a:off x="8243788" y="3250070"/>
              <a:ext cx="644060" cy="1081085"/>
            </a:xfrm>
            <a:prstGeom prst="flowChartMagneticDisk">
              <a:avLst/>
            </a:prstGeom>
            <a:solidFill>
              <a:srgbClr val="FFFFFF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7" name="iconfont-1187-868589">
              <a:extLst>
                <a:ext uri="{FF2B5EF4-FFF2-40B4-BE49-F238E27FC236}">
                  <a16:creationId xmlns:a16="http://schemas.microsoft.com/office/drawing/2014/main" id="{A6FA087E-7241-4867-8FCD-8DD3129C353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57964" y="3631979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</p:sp>
        <p:sp>
          <p:nvSpPr>
            <p:cNvPr id="58" name="圆角矩形 156">
              <a:extLst>
                <a:ext uri="{FF2B5EF4-FFF2-40B4-BE49-F238E27FC236}">
                  <a16:creationId xmlns:a16="http://schemas.microsoft.com/office/drawing/2014/main" id="{4899FC53-40FC-494F-B1EB-A571E6DA8E1F}"/>
                </a:ext>
              </a:extLst>
            </p:cNvPr>
            <p:cNvSpPr/>
            <p:nvPr/>
          </p:nvSpPr>
          <p:spPr>
            <a:xfrm>
              <a:off x="4177454" y="3395114"/>
              <a:ext cx="3236077" cy="943291"/>
            </a:xfrm>
            <a:prstGeom prst="roundRect">
              <a:avLst/>
            </a:prstGeom>
            <a:solidFill>
              <a:srgbClr val="E9DABA"/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9" name="圆角矩形 157">
              <a:extLst>
                <a:ext uri="{FF2B5EF4-FFF2-40B4-BE49-F238E27FC236}">
                  <a16:creationId xmlns:a16="http://schemas.microsoft.com/office/drawing/2014/main" id="{247F7488-5BD8-4581-87BD-ADBD30FED4E8}"/>
                </a:ext>
              </a:extLst>
            </p:cNvPr>
            <p:cNvSpPr/>
            <p:nvPr/>
          </p:nvSpPr>
          <p:spPr>
            <a:xfrm>
              <a:off x="4107666" y="3335182"/>
              <a:ext cx="3236077" cy="943291"/>
            </a:xfrm>
            <a:prstGeom prst="roundRect">
              <a:avLst/>
            </a:prstGeom>
            <a:solidFill>
              <a:srgbClr val="E9DABA"/>
            </a:solidFill>
            <a:ln w="1905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0" name="流程图: 磁盘 59">
              <a:extLst>
                <a:ext uri="{FF2B5EF4-FFF2-40B4-BE49-F238E27FC236}">
                  <a16:creationId xmlns:a16="http://schemas.microsoft.com/office/drawing/2014/main" id="{DD32CB3D-D052-4CA0-A20D-02658C3F74A0}"/>
                </a:ext>
              </a:extLst>
            </p:cNvPr>
            <p:cNvSpPr/>
            <p:nvPr/>
          </p:nvSpPr>
          <p:spPr>
            <a:xfrm rot="16200000">
              <a:off x="6211582" y="3238659"/>
              <a:ext cx="644060" cy="1081085"/>
            </a:xfrm>
            <a:prstGeom prst="flowChartMagneticDisk">
              <a:avLst/>
            </a:prstGeom>
            <a:solidFill>
              <a:srgbClr val="FFFFFF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1" name="iconfont-1187-868589">
              <a:extLst>
                <a:ext uri="{FF2B5EF4-FFF2-40B4-BE49-F238E27FC236}">
                  <a16:creationId xmlns:a16="http://schemas.microsoft.com/office/drawing/2014/main" id="{B20209B2-9208-4A25-A083-BA1C1B6093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67643" y="3653497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</p:sp>
        <p:sp>
          <p:nvSpPr>
            <p:cNvPr id="62" name="iconfont-1187-868589">
              <a:extLst>
                <a:ext uri="{FF2B5EF4-FFF2-40B4-BE49-F238E27FC236}">
                  <a16:creationId xmlns:a16="http://schemas.microsoft.com/office/drawing/2014/main" id="{90269D08-7471-448E-8376-D9E7FC4CAB6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715962" y="3659785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E45934BC-CBEC-4C65-BE5A-C24CD595545F}"/>
                </a:ext>
              </a:extLst>
            </p:cNvPr>
            <p:cNvSpPr/>
            <p:nvPr/>
          </p:nvSpPr>
          <p:spPr>
            <a:xfrm>
              <a:off x="4610404" y="3558080"/>
              <a:ext cx="840712" cy="425807"/>
            </a:xfrm>
            <a:prstGeom prst="rect">
              <a:avLst/>
            </a:prstGeom>
            <a:solidFill>
              <a:srgbClr val="E99180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工作</a:t>
              </a:r>
              <a:endPara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线程</a:t>
              </a:r>
            </a:p>
          </p:txBody>
        </p: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B63C4357-C710-44E2-A008-AED6ABD03768}"/>
                </a:ext>
              </a:extLst>
            </p:cNvPr>
            <p:cNvCxnSpPr>
              <a:stCxn id="63" idx="3"/>
            </p:cNvCxnSpPr>
            <p:nvPr/>
          </p:nvCxnSpPr>
          <p:spPr>
            <a:xfrm>
              <a:off x="5451116" y="3770984"/>
              <a:ext cx="535132" cy="5327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headEnd type="triangle"/>
              <a:tailEnd type="none"/>
            </a:ln>
            <a:effectLst/>
          </p:spPr>
        </p:cxnSp>
        <p:sp>
          <p:nvSpPr>
            <p:cNvPr id="65" name="worker_289830">
              <a:extLst>
                <a:ext uri="{FF2B5EF4-FFF2-40B4-BE49-F238E27FC236}">
                  <a16:creationId xmlns:a16="http://schemas.microsoft.com/office/drawing/2014/main" id="{4611B2BD-D92B-4B8C-A000-CE1C3FEA946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291585" y="3561298"/>
              <a:ext cx="387080" cy="438311"/>
            </a:xfrm>
            <a:custGeom>
              <a:avLst/>
              <a:gdLst>
                <a:gd name="connsiteX0" fmla="*/ 412913 w 535826"/>
                <a:gd name="connsiteY0" fmla="*/ 92794 h 606743"/>
                <a:gd name="connsiteX1" fmla="*/ 522565 w 535826"/>
                <a:gd name="connsiteY1" fmla="*/ 104259 h 606743"/>
                <a:gd name="connsiteX2" fmla="*/ 535738 w 535826"/>
                <a:gd name="connsiteY2" fmla="*/ 120613 h 606743"/>
                <a:gd name="connsiteX3" fmla="*/ 532089 w 535826"/>
                <a:gd name="connsiteY3" fmla="*/ 155720 h 606743"/>
                <a:gd name="connsiteX4" fmla="*/ 515712 w 535826"/>
                <a:gd name="connsiteY4" fmla="*/ 168963 h 606743"/>
                <a:gd name="connsiteX5" fmla="*/ 402766 w 535826"/>
                <a:gd name="connsiteY5" fmla="*/ 157142 h 606743"/>
                <a:gd name="connsiteX6" fmla="*/ 413714 w 535826"/>
                <a:gd name="connsiteY6" fmla="*/ 136167 h 606743"/>
                <a:gd name="connsiteX7" fmla="*/ 412913 w 535826"/>
                <a:gd name="connsiteY7" fmla="*/ 92794 h 606743"/>
                <a:gd name="connsiteX8" fmla="*/ 20100 w 535826"/>
                <a:gd name="connsiteY8" fmla="*/ 51696 h 606743"/>
                <a:gd name="connsiteX9" fmla="*/ 339000 w 535826"/>
                <a:gd name="connsiteY9" fmla="*/ 85027 h 606743"/>
                <a:gd name="connsiteX10" fmla="*/ 294142 w 535826"/>
                <a:gd name="connsiteY10" fmla="*/ 168399 h 606743"/>
                <a:gd name="connsiteX11" fmla="*/ 257205 w 535826"/>
                <a:gd name="connsiteY11" fmla="*/ 158533 h 606743"/>
                <a:gd name="connsiteX12" fmla="*/ 308293 w 535826"/>
                <a:gd name="connsiteY12" fmla="*/ 186886 h 606743"/>
                <a:gd name="connsiteX13" fmla="*/ 351371 w 535826"/>
                <a:gd name="connsiteY13" fmla="*/ 103870 h 606743"/>
                <a:gd name="connsiteX14" fmla="*/ 384480 w 535826"/>
                <a:gd name="connsiteY14" fmla="*/ 93382 h 606743"/>
                <a:gd name="connsiteX15" fmla="*/ 394983 w 535826"/>
                <a:gd name="connsiteY15" fmla="*/ 126446 h 606743"/>
                <a:gd name="connsiteX16" fmla="*/ 340157 w 535826"/>
                <a:gd name="connsiteY16" fmla="*/ 231861 h 606743"/>
                <a:gd name="connsiteX17" fmla="*/ 306513 w 535826"/>
                <a:gd name="connsiteY17" fmla="*/ 241994 h 606743"/>
                <a:gd name="connsiteX18" fmla="*/ 233352 w 535826"/>
                <a:gd name="connsiteY18" fmla="*/ 201374 h 606743"/>
                <a:gd name="connsiteX19" fmla="*/ 304110 w 535826"/>
                <a:gd name="connsiteY19" fmla="*/ 265992 h 606743"/>
                <a:gd name="connsiteX20" fmla="*/ 297435 w 535826"/>
                <a:gd name="connsiteY20" fmla="*/ 347853 h 606743"/>
                <a:gd name="connsiteX21" fmla="*/ 324047 w 535826"/>
                <a:gd name="connsiteY21" fmla="*/ 420559 h 606743"/>
                <a:gd name="connsiteX22" fmla="*/ 325827 w 535826"/>
                <a:gd name="connsiteY22" fmla="*/ 428736 h 606743"/>
                <a:gd name="connsiteX23" fmla="*/ 335439 w 535826"/>
                <a:gd name="connsiteY23" fmla="*/ 575393 h 606743"/>
                <a:gd name="connsiteX24" fmla="*/ 307937 w 535826"/>
                <a:gd name="connsiteY24" fmla="*/ 606679 h 606743"/>
                <a:gd name="connsiteX25" fmla="*/ 276608 w 535826"/>
                <a:gd name="connsiteY25" fmla="*/ 579215 h 606743"/>
                <a:gd name="connsiteX26" fmla="*/ 267352 w 535826"/>
                <a:gd name="connsiteY26" fmla="*/ 436825 h 606743"/>
                <a:gd name="connsiteX27" fmla="*/ 233263 w 535826"/>
                <a:gd name="connsiteY27" fmla="*/ 343942 h 606743"/>
                <a:gd name="connsiteX28" fmla="*/ 220269 w 535826"/>
                <a:gd name="connsiteY28" fmla="*/ 342876 h 606743"/>
                <a:gd name="connsiteX29" fmla="*/ 233619 w 535826"/>
                <a:gd name="connsiteY29" fmla="*/ 429358 h 606743"/>
                <a:gd name="connsiteX30" fmla="*/ 232907 w 535826"/>
                <a:gd name="connsiteY30" fmla="*/ 441624 h 606743"/>
                <a:gd name="connsiteX31" fmla="*/ 193479 w 535826"/>
                <a:gd name="connsiteY31" fmla="*/ 585081 h 606743"/>
                <a:gd name="connsiteX32" fmla="*/ 157254 w 535826"/>
                <a:gd name="connsiteY32" fmla="*/ 605702 h 606743"/>
                <a:gd name="connsiteX33" fmla="*/ 136695 w 535826"/>
                <a:gd name="connsiteY33" fmla="*/ 569526 h 606743"/>
                <a:gd name="connsiteX34" fmla="*/ 174432 w 535826"/>
                <a:gd name="connsiteY34" fmla="*/ 432114 h 606743"/>
                <a:gd name="connsiteX35" fmla="*/ 157966 w 535826"/>
                <a:gd name="connsiteY35" fmla="*/ 337809 h 606743"/>
                <a:gd name="connsiteX36" fmla="*/ 173453 w 535826"/>
                <a:gd name="connsiteY36" fmla="*/ 149022 h 606743"/>
                <a:gd name="connsiteX37" fmla="*/ 178348 w 535826"/>
                <a:gd name="connsiteY37" fmla="*/ 133557 h 606743"/>
                <a:gd name="connsiteX38" fmla="*/ 13336 w 535826"/>
                <a:gd name="connsiteY38" fmla="*/ 116314 h 606743"/>
                <a:gd name="connsiteX39" fmla="*/ 74 w 535826"/>
                <a:gd name="connsiteY39" fmla="*/ 100048 h 606743"/>
                <a:gd name="connsiteX40" fmla="*/ 3812 w 535826"/>
                <a:gd name="connsiteY40" fmla="*/ 64850 h 606743"/>
                <a:gd name="connsiteX41" fmla="*/ 20100 w 535826"/>
                <a:gd name="connsiteY41" fmla="*/ 51696 h 606743"/>
                <a:gd name="connsiteX42" fmla="*/ 267906 w 535826"/>
                <a:gd name="connsiteY42" fmla="*/ 0 h 606743"/>
                <a:gd name="connsiteX43" fmla="*/ 318440 w 535826"/>
                <a:gd name="connsiteY43" fmla="*/ 50377 h 606743"/>
                <a:gd name="connsiteX44" fmla="*/ 317283 w 535826"/>
                <a:gd name="connsiteY44" fmla="*/ 61039 h 606743"/>
                <a:gd name="connsiteX45" fmla="*/ 217461 w 535826"/>
                <a:gd name="connsiteY45" fmla="*/ 50555 h 606743"/>
                <a:gd name="connsiteX46" fmla="*/ 217461 w 535826"/>
                <a:gd name="connsiteY46" fmla="*/ 50377 h 606743"/>
                <a:gd name="connsiteX47" fmla="*/ 267906 w 535826"/>
                <a:gd name="connsiteY47" fmla="*/ 0 h 606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35826" h="606743">
                  <a:moveTo>
                    <a:pt x="412913" y="92794"/>
                  </a:moveTo>
                  <a:lnTo>
                    <a:pt x="522565" y="104259"/>
                  </a:lnTo>
                  <a:cubicBezTo>
                    <a:pt x="530665" y="105148"/>
                    <a:pt x="536628" y="112436"/>
                    <a:pt x="535738" y="120613"/>
                  </a:cubicBezTo>
                  <a:lnTo>
                    <a:pt x="532089" y="155720"/>
                  </a:lnTo>
                  <a:cubicBezTo>
                    <a:pt x="531199" y="163897"/>
                    <a:pt x="523900" y="169852"/>
                    <a:pt x="515712" y="168963"/>
                  </a:cubicBezTo>
                  <a:lnTo>
                    <a:pt x="402766" y="157142"/>
                  </a:lnTo>
                  <a:lnTo>
                    <a:pt x="413714" y="136167"/>
                  </a:lnTo>
                  <a:cubicBezTo>
                    <a:pt x="421012" y="122035"/>
                    <a:pt x="420211" y="105770"/>
                    <a:pt x="412913" y="92794"/>
                  </a:cubicBezTo>
                  <a:close/>
                  <a:moveTo>
                    <a:pt x="20100" y="51696"/>
                  </a:moveTo>
                  <a:lnTo>
                    <a:pt x="339000" y="85027"/>
                  </a:lnTo>
                  <a:lnTo>
                    <a:pt x="294142" y="168399"/>
                  </a:lnTo>
                  <a:lnTo>
                    <a:pt x="257205" y="158533"/>
                  </a:lnTo>
                  <a:lnTo>
                    <a:pt x="308293" y="186886"/>
                  </a:lnTo>
                  <a:lnTo>
                    <a:pt x="351371" y="103870"/>
                  </a:lnTo>
                  <a:cubicBezTo>
                    <a:pt x="357690" y="91871"/>
                    <a:pt x="372465" y="87160"/>
                    <a:pt x="384480" y="93382"/>
                  </a:cubicBezTo>
                  <a:cubicBezTo>
                    <a:pt x="396496" y="99692"/>
                    <a:pt x="401213" y="114447"/>
                    <a:pt x="394983" y="126446"/>
                  </a:cubicBezTo>
                  <a:lnTo>
                    <a:pt x="340157" y="231861"/>
                  </a:lnTo>
                  <a:cubicBezTo>
                    <a:pt x="333748" y="244216"/>
                    <a:pt x="318529" y="248660"/>
                    <a:pt x="306513" y="241994"/>
                  </a:cubicBezTo>
                  <a:lnTo>
                    <a:pt x="233352" y="201374"/>
                  </a:lnTo>
                  <a:lnTo>
                    <a:pt x="304110" y="265992"/>
                  </a:lnTo>
                  <a:lnTo>
                    <a:pt x="297435" y="347853"/>
                  </a:lnTo>
                  <a:lnTo>
                    <a:pt x="324047" y="420559"/>
                  </a:lnTo>
                  <a:cubicBezTo>
                    <a:pt x="325026" y="423137"/>
                    <a:pt x="325649" y="425892"/>
                    <a:pt x="325827" y="428736"/>
                  </a:cubicBezTo>
                  <a:lnTo>
                    <a:pt x="335439" y="575393"/>
                  </a:lnTo>
                  <a:cubicBezTo>
                    <a:pt x="336418" y="591658"/>
                    <a:pt x="324136" y="605613"/>
                    <a:pt x="307937" y="606679"/>
                  </a:cubicBezTo>
                  <a:cubicBezTo>
                    <a:pt x="291561" y="607746"/>
                    <a:pt x="277676" y="595391"/>
                    <a:pt x="276608" y="579215"/>
                  </a:cubicBezTo>
                  <a:lnTo>
                    <a:pt x="267352" y="436825"/>
                  </a:lnTo>
                  <a:lnTo>
                    <a:pt x="233263" y="343942"/>
                  </a:lnTo>
                  <a:lnTo>
                    <a:pt x="220269" y="342876"/>
                  </a:lnTo>
                  <a:lnTo>
                    <a:pt x="233619" y="429358"/>
                  </a:lnTo>
                  <a:cubicBezTo>
                    <a:pt x="234242" y="433447"/>
                    <a:pt x="233975" y="437624"/>
                    <a:pt x="232907" y="441624"/>
                  </a:cubicBezTo>
                  <a:lnTo>
                    <a:pt x="193479" y="585081"/>
                  </a:lnTo>
                  <a:cubicBezTo>
                    <a:pt x="189207" y="600724"/>
                    <a:pt x="173008" y="609968"/>
                    <a:pt x="157254" y="605702"/>
                  </a:cubicBezTo>
                  <a:cubicBezTo>
                    <a:pt x="141590" y="601346"/>
                    <a:pt x="132333" y="585170"/>
                    <a:pt x="136695" y="569526"/>
                  </a:cubicBezTo>
                  <a:lnTo>
                    <a:pt x="174432" y="432114"/>
                  </a:lnTo>
                  <a:lnTo>
                    <a:pt x="157966" y="337809"/>
                  </a:lnTo>
                  <a:lnTo>
                    <a:pt x="173453" y="149022"/>
                  </a:lnTo>
                  <a:cubicBezTo>
                    <a:pt x="173898" y="143423"/>
                    <a:pt x="175678" y="138179"/>
                    <a:pt x="178348" y="133557"/>
                  </a:cubicBezTo>
                  <a:lnTo>
                    <a:pt x="13336" y="116314"/>
                  </a:lnTo>
                  <a:cubicBezTo>
                    <a:pt x="5147" y="115514"/>
                    <a:pt x="-727" y="108136"/>
                    <a:pt x="74" y="100048"/>
                  </a:cubicBezTo>
                  <a:lnTo>
                    <a:pt x="3812" y="64850"/>
                  </a:lnTo>
                  <a:cubicBezTo>
                    <a:pt x="4613" y="56762"/>
                    <a:pt x="11912" y="50807"/>
                    <a:pt x="20100" y="51696"/>
                  </a:cubicBezTo>
                  <a:close/>
                  <a:moveTo>
                    <a:pt x="267906" y="0"/>
                  </a:moveTo>
                  <a:cubicBezTo>
                    <a:pt x="295842" y="0"/>
                    <a:pt x="318440" y="22568"/>
                    <a:pt x="318440" y="50377"/>
                  </a:cubicBezTo>
                  <a:cubicBezTo>
                    <a:pt x="318440" y="54020"/>
                    <a:pt x="317995" y="57574"/>
                    <a:pt x="317283" y="61039"/>
                  </a:cubicBezTo>
                  <a:lnTo>
                    <a:pt x="217461" y="50555"/>
                  </a:lnTo>
                  <a:cubicBezTo>
                    <a:pt x="217461" y="50555"/>
                    <a:pt x="217461" y="50466"/>
                    <a:pt x="217461" y="50377"/>
                  </a:cubicBezTo>
                  <a:cubicBezTo>
                    <a:pt x="217461" y="22568"/>
                    <a:pt x="240059" y="0"/>
                    <a:pt x="267906" y="0"/>
                  </a:cubicBezTo>
                  <a:close/>
                </a:path>
              </a:pathLst>
            </a:custGeom>
            <a:solidFill>
              <a:srgbClr val="4A7889"/>
            </a:solidFill>
            <a:ln>
              <a:noFill/>
            </a:ln>
          </p:spPr>
        </p: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1E58FE39-768A-420F-9AF0-0A057F49C613}"/>
                </a:ext>
              </a:extLst>
            </p:cNvPr>
            <p:cNvCxnSpPr>
              <a:cxnSpLocks/>
              <a:stCxn id="56" idx="1"/>
            </p:cNvCxnSpPr>
            <p:nvPr/>
          </p:nvCxnSpPr>
          <p:spPr>
            <a:xfrm flipH="1">
              <a:off x="7418869" y="3790613"/>
              <a:ext cx="606407" cy="4703"/>
            </a:xfrm>
            <a:prstGeom prst="straightConnector1">
              <a:avLst/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1ECC6D4A-2DC1-4D29-B4F4-965B39DA54BD}"/>
                </a:ext>
              </a:extLst>
            </p:cNvPr>
            <p:cNvSpPr txBox="1"/>
            <p:nvPr/>
          </p:nvSpPr>
          <p:spPr>
            <a:xfrm>
              <a:off x="4049651" y="3990249"/>
              <a:ext cx="1768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zh-CN" altLang="en-US">
                  <a:latin typeface="Arial"/>
                  <a:ea typeface="微软雅黑"/>
                </a:rPr>
                <a:t>预处理</a:t>
              </a:r>
              <a:r>
                <a:rPr lang="en-US" altLang="zh-CN">
                  <a:latin typeface="Arial"/>
                  <a:ea typeface="微软雅黑"/>
                </a:rPr>
                <a:t>Worker</a:t>
              </a:r>
              <a:endParaRPr lang="zh-CN" altLang="en-US">
                <a:latin typeface="Arial"/>
                <a:ea typeface="微软雅黑"/>
              </a:endParaRPr>
            </a:p>
          </p:txBody>
        </p:sp>
        <p:cxnSp>
          <p:nvCxnSpPr>
            <p:cNvPr id="68" name="肘形连接符 188">
              <a:extLst>
                <a:ext uri="{FF2B5EF4-FFF2-40B4-BE49-F238E27FC236}">
                  <a16:creationId xmlns:a16="http://schemas.microsoft.com/office/drawing/2014/main" id="{81ECB6CB-65DE-49E3-83E6-F5137D2C7E1A}"/>
                </a:ext>
              </a:extLst>
            </p:cNvPr>
            <p:cNvCxnSpPr>
              <a:stCxn id="32" idx="3"/>
              <a:endCxn id="56" idx="3"/>
            </p:cNvCxnSpPr>
            <p:nvPr/>
          </p:nvCxnSpPr>
          <p:spPr>
            <a:xfrm>
              <a:off x="6853950" y="1982454"/>
              <a:ext cx="2252411" cy="1808159"/>
            </a:xfrm>
            <a:prstGeom prst="bentConnector3">
              <a:avLst>
                <a:gd name="adj1" fmla="val 100448"/>
              </a:avLst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9" name="肘形连接符 192">
              <a:extLst>
                <a:ext uri="{FF2B5EF4-FFF2-40B4-BE49-F238E27FC236}">
                  <a16:creationId xmlns:a16="http://schemas.microsoft.com/office/drawing/2014/main" id="{F163C617-64C8-4D97-AC79-90B082BEEE0D}"/>
                </a:ext>
              </a:extLst>
            </p:cNvPr>
            <p:cNvCxnSpPr>
              <a:stCxn id="63" idx="1"/>
              <a:endCxn id="40" idx="1"/>
            </p:cNvCxnSpPr>
            <p:nvPr/>
          </p:nvCxnSpPr>
          <p:spPr>
            <a:xfrm rot="10800000" flipV="1">
              <a:off x="2566896" y="3770983"/>
              <a:ext cx="2043509" cy="1958527"/>
            </a:xfrm>
            <a:prstGeom prst="bentConnector3">
              <a:avLst>
                <a:gd name="adj1" fmla="val 100494"/>
              </a:avLst>
            </a:prstGeom>
            <a:noFill/>
            <a:ln w="6350" cap="flat" cmpd="sng" algn="ctr">
              <a:solidFill>
                <a:srgbClr val="4A788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0" name="iconfont-1187-868589">
              <a:extLst>
                <a:ext uri="{FF2B5EF4-FFF2-40B4-BE49-F238E27FC236}">
                  <a16:creationId xmlns:a16="http://schemas.microsoft.com/office/drawing/2014/main" id="{AF5F715E-52F8-4364-9507-EFB2EBCEFB4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77347" y="4207231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FA498E9F-395F-49A4-B651-BC44B6263377}"/>
                </a:ext>
              </a:extLst>
            </p:cNvPr>
            <p:cNvSpPr txBox="1"/>
            <p:nvPr/>
          </p:nvSpPr>
          <p:spPr>
            <a:xfrm>
              <a:off x="1524734" y="4406783"/>
              <a:ext cx="25751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altLang="zh-CN">
                  <a:solidFill>
                    <a:srgbClr val="7030A0"/>
                  </a:solidFill>
                  <a:latin typeface="Arial"/>
                  <a:ea typeface="微软雅黑"/>
                </a:rPr>
                <a:t>preprocess_done_ev</a:t>
              </a:r>
              <a:endParaRPr lang="zh-CN" altLang="en-US">
                <a:solidFill>
                  <a:srgbClr val="7030A0"/>
                </a:solidFill>
                <a:latin typeface="Arial"/>
                <a:ea typeface="微软雅黑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8A4008AE-0B3A-4440-A6AB-3FCDA69F106A}"/>
                </a:ext>
              </a:extLst>
            </p:cNvPr>
            <p:cNvSpPr txBox="1"/>
            <p:nvPr/>
          </p:nvSpPr>
          <p:spPr>
            <a:xfrm>
              <a:off x="5278772" y="5806962"/>
              <a:ext cx="10481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altLang="zh-CN">
                  <a:solidFill>
                    <a:srgbClr val="00B0F0"/>
                  </a:solidFill>
                  <a:latin typeface="Arial"/>
                  <a:ea typeface="微软雅黑"/>
                </a:rPr>
                <a:t>robuild_ev</a:t>
              </a:r>
              <a:endParaRPr lang="zh-CN" altLang="en-US">
                <a:solidFill>
                  <a:srgbClr val="00B0F0"/>
                </a:solidFill>
                <a:latin typeface="Arial"/>
                <a:ea typeface="微软雅黑"/>
              </a:endParaRPr>
            </a:p>
          </p:txBody>
        </p:sp>
        <p:sp>
          <p:nvSpPr>
            <p:cNvPr id="73" name="流程图: 可选过程 72">
              <a:extLst>
                <a:ext uri="{FF2B5EF4-FFF2-40B4-BE49-F238E27FC236}">
                  <a16:creationId xmlns:a16="http://schemas.microsoft.com/office/drawing/2014/main" id="{B475FC99-95A1-4F11-98E2-1CBED338D544}"/>
                </a:ext>
              </a:extLst>
            </p:cNvPr>
            <p:cNvSpPr/>
            <p:nvPr/>
          </p:nvSpPr>
          <p:spPr>
            <a:xfrm>
              <a:off x="153713" y="1951324"/>
              <a:ext cx="1119710" cy="245817"/>
            </a:xfrm>
            <a:prstGeom prst="flowChartAlternateProcess">
              <a:avLst/>
            </a:prstGeom>
            <a:solidFill>
              <a:srgbClr val="4A7889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epoll</a:t>
              </a:r>
              <a:r>
                <a: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线程</a:t>
              </a:r>
            </a:p>
          </p:txBody>
        </p: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5E80C11C-9DED-4C33-A473-58D1E55955CD}"/>
                </a:ext>
              </a:extLst>
            </p:cNvPr>
            <p:cNvCxnSpPr>
              <a:endCxn id="77" idx="1"/>
            </p:cNvCxnSpPr>
            <p:nvPr/>
          </p:nvCxnSpPr>
          <p:spPr>
            <a:xfrm flipV="1">
              <a:off x="9578625" y="5689715"/>
              <a:ext cx="1275459" cy="36285"/>
            </a:xfrm>
            <a:prstGeom prst="straightConnector1">
              <a:avLst/>
            </a:prstGeom>
            <a:noFill/>
            <a:ln w="6350" cap="flat" cmpd="sng" algn="ctr">
              <a:solidFill>
                <a:srgbClr val="D8D8D8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75" name="iconfont-1187-868589">
              <a:extLst>
                <a:ext uri="{FF2B5EF4-FFF2-40B4-BE49-F238E27FC236}">
                  <a16:creationId xmlns:a16="http://schemas.microsoft.com/office/drawing/2014/main" id="{78F6C006-4B9A-4FA5-A800-8ACE185CF13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16722" y="5603257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F0F0F0">
                <a:lumMod val="90000"/>
              </a:srgbClr>
            </a:solidFill>
            <a:ln>
              <a:noFill/>
            </a:ln>
          </p:spPr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3676C339-9A00-491E-8352-6F63CDC46DA6}"/>
                </a:ext>
              </a:extLst>
            </p:cNvPr>
            <p:cNvSpPr txBox="1"/>
            <p:nvPr/>
          </p:nvSpPr>
          <p:spPr>
            <a:xfrm>
              <a:off x="9756178" y="5838939"/>
              <a:ext cx="1347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altLang="zh-CN">
                  <a:solidFill>
                    <a:srgbClr val="D8D8D8"/>
                  </a:solidFill>
                  <a:latin typeface="Arial"/>
                  <a:ea typeface="微软雅黑"/>
                </a:rPr>
                <a:t>robuild_done</a:t>
              </a:r>
              <a:endParaRPr lang="zh-CN" altLang="en-US">
                <a:solidFill>
                  <a:srgbClr val="D8D8D8"/>
                </a:solidFill>
                <a:latin typeface="Arial"/>
                <a:ea typeface="微软雅黑"/>
              </a:endParaRPr>
            </a:p>
          </p:txBody>
        </p:sp>
        <p:sp>
          <p:nvSpPr>
            <p:cNvPr id="77" name="流程图: 可选过程 76">
              <a:extLst>
                <a:ext uri="{FF2B5EF4-FFF2-40B4-BE49-F238E27FC236}">
                  <a16:creationId xmlns:a16="http://schemas.microsoft.com/office/drawing/2014/main" id="{2960B4DF-1958-4D3F-BB0A-D767EE51BB96}"/>
                </a:ext>
              </a:extLst>
            </p:cNvPr>
            <p:cNvSpPr/>
            <p:nvPr/>
          </p:nvSpPr>
          <p:spPr>
            <a:xfrm>
              <a:off x="10854084" y="5435610"/>
              <a:ext cx="1231899" cy="508209"/>
            </a:xfrm>
            <a:prstGeom prst="flowChartAlternateProcess">
              <a:avLst/>
            </a:prstGeom>
            <a:solidFill>
              <a:srgbClr val="D8D8D8"/>
            </a:solidFill>
            <a:ln w="12700" cap="flat" cmpd="sng" algn="ctr">
              <a:solidFill>
                <a:srgbClr val="4A788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Message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Handler</a:t>
              </a: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7696BF4B-C1C8-4ADF-A286-B823BACF4713}"/>
                </a:ext>
              </a:extLst>
            </p:cNvPr>
            <p:cNvSpPr txBox="1"/>
            <p:nvPr/>
          </p:nvSpPr>
          <p:spPr>
            <a:xfrm>
              <a:off x="87018" y="2656890"/>
              <a:ext cx="2597784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00000"/>
                  </a:solidFill>
                  <a:latin typeface="Arial"/>
                  <a:ea typeface="微软雅黑"/>
                </a:rPr>
                <a:t>读出模块各类事件定义</a:t>
              </a:r>
              <a:endParaRPr lang="en-US" altLang="zh-CN" sz="1400" dirty="0">
                <a:solidFill>
                  <a:srgbClr val="000000"/>
                </a:solidFill>
                <a:latin typeface="Arial"/>
                <a:ea typeface="微软雅黑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rgbClr val="7030A0"/>
                  </a:solidFill>
                  <a:latin typeface="Arial"/>
                  <a:ea typeface="微软雅黑"/>
                </a:rPr>
                <a:t>预处理完成事件：</a:t>
              </a:r>
              <a:endParaRPr lang="en-US" altLang="zh-CN" sz="1200" dirty="0">
                <a:solidFill>
                  <a:srgbClr val="7030A0"/>
                </a:solidFill>
                <a:latin typeface="Arial"/>
                <a:ea typeface="微软雅黑"/>
              </a:endParaRPr>
            </a:p>
            <a:p>
              <a:r>
                <a:rPr lang="en-US" altLang="zh-CN" sz="1200" dirty="0">
                  <a:solidFill>
                    <a:srgbClr val="7030A0"/>
                  </a:solidFill>
                  <a:latin typeface="Arial"/>
                  <a:ea typeface="微软雅黑"/>
                </a:rPr>
                <a:t>    </a:t>
              </a:r>
              <a:r>
                <a:rPr lang="en-US" altLang="zh-CN" sz="1200" dirty="0" err="1">
                  <a:solidFill>
                    <a:srgbClr val="7030A0"/>
                  </a:solidFill>
                  <a:latin typeface="Arial"/>
                  <a:ea typeface="微软雅黑"/>
                </a:rPr>
                <a:t>preprocess_done_ev</a:t>
              </a:r>
              <a:endParaRPr lang="en-US" altLang="zh-CN" sz="1200" dirty="0">
                <a:solidFill>
                  <a:srgbClr val="7030A0"/>
                </a:solidFill>
                <a:latin typeface="Arial"/>
                <a:ea typeface="微软雅黑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rgbClr val="00B0F0"/>
                  </a:solidFill>
                  <a:latin typeface="Arial"/>
                  <a:ea typeface="微软雅黑"/>
                </a:rPr>
                <a:t>组装事件：</a:t>
              </a:r>
              <a:r>
                <a:rPr lang="en-US" altLang="zh-CN" sz="1200" dirty="0" err="1">
                  <a:solidFill>
                    <a:srgbClr val="00B0F0"/>
                  </a:solidFill>
                  <a:latin typeface="Arial"/>
                  <a:ea typeface="微软雅黑"/>
                </a:rPr>
                <a:t>rebuild_ev</a:t>
              </a:r>
              <a:endParaRPr lang="en-US" altLang="zh-CN" sz="1200" dirty="0">
                <a:solidFill>
                  <a:srgbClr val="00B0F0"/>
                </a:solidFill>
                <a:latin typeface="Arial"/>
                <a:ea typeface="微软雅黑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CN" altLang="en-US" sz="1200" dirty="0">
                  <a:solidFill>
                    <a:srgbClr val="D8D8D8"/>
                  </a:solidFill>
                  <a:latin typeface="Arial"/>
                  <a:ea typeface="微软雅黑"/>
                </a:rPr>
                <a:t>组装完成事件：</a:t>
              </a:r>
              <a:r>
                <a:rPr lang="en-US" altLang="zh-CN" sz="1200" dirty="0" err="1">
                  <a:solidFill>
                    <a:srgbClr val="D8D8D8"/>
                  </a:solidFill>
                  <a:latin typeface="Arial"/>
                  <a:ea typeface="微软雅黑"/>
                </a:rPr>
                <a:t>rebuild_done</a:t>
              </a:r>
              <a:endParaRPr lang="zh-CN" altLang="en-US" sz="120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79" name="iconfont-1187-868589">
              <a:extLst>
                <a:ext uri="{FF2B5EF4-FFF2-40B4-BE49-F238E27FC236}">
                  <a16:creationId xmlns:a16="http://schemas.microsoft.com/office/drawing/2014/main" id="{79542C77-03CE-4356-BD1F-F0F6F55987A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715896" y="3632351"/>
              <a:ext cx="300183" cy="244552"/>
            </a:xfrm>
            <a:custGeom>
              <a:avLst/>
              <a:gdLst>
                <a:gd name="T0" fmla="*/ 8666 w 12803"/>
                <a:gd name="T1" fmla="*/ 3155 h 10430"/>
                <a:gd name="T2" fmla="*/ 9103 w 12803"/>
                <a:gd name="T3" fmla="*/ 3183 h 10430"/>
                <a:gd name="T4" fmla="*/ 4531 w 12803"/>
                <a:gd name="T5" fmla="*/ 0 h 10430"/>
                <a:gd name="T6" fmla="*/ 0 w 12803"/>
                <a:gd name="T7" fmla="*/ 3854 h 10430"/>
                <a:gd name="T8" fmla="*/ 1813 w 12803"/>
                <a:gd name="T9" fmla="*/ 6914 h 10430"/>
                <a:gd name="T10" fmla="*/ 1360 w 12803"/>
                <a:gd name="T11" fmla="*/ 8276 h 10430"/>
                <a:gd name="T12" fmla="*/ 2945 w 12803"/>
                <a:gd name="T13" fmla="*/ 7483 h 10430"/>
                <a:gd name="T14" fmla="*/ 4531 w 12803"/>
                <a:gd name="T15" fmla="*/ 7709 h 10430"/>
                <a:gd name="T16" fmla="*/ 4954 w 12803"/>
                <a:gd name="T17" fmla="*/ 7692 h 10430"/>
                <a:gd name="T18" fmla="*/ 4814 w 12803"/>
                <a:gd name="T19" fmla="*/ 6742 h 10430"/>
                <a:gd name="T20" fmla="*/ 8666 w 12803"/>
                <a:gd name="T21" fmla="*/ 3155 h 10430"/>
                <a:gd name="T22" fmla="*/ 6230 w 12803"/>
                <a:gd name="T23" fmla="*/ 1927 h 10430"/>
                <a:gd name="T24" fmla="*/ 6797 w 12803"/>
                <a:gd name="T25" fmla="*/ 2493 h 10430"/>
                <a:gd name="T26" fmla="*/ 6230 w 12803"/>
                <a:gd name="T27" fmla="*/ 3059 h 10430"/>
                <a:gd name="T28" fmla="*/ 5551 w 12803"/>
                <a:gd name="T29" fmla="*/ 2493 h 10430"/>
                <a:gd name="T30" fmla="*/ 6230 w 12803"/>
                <a:gd name="T31" fmla="*/ 1927 h 10430"/>
                <a:gd name="T32" fmla="*/ 3059 w 12803"/>
                <a:gd name="T33" fmla="*/ 3059 h 10430"/>
                <a:gd name="T34" fmla="*/ 2376 w 12803"/>
                <a:gd name="T35" fmla="*/ 2493 h 10430"/>
                <a:gd name="T36" fmla="*/ 3059 w 12803"/>
                <a:gd name="T37" fmla="*/ 1927 h 10430"/>
                <a:gd name="T38" fmla="*/ 3625 w 12803"/>
                <a:gd name="T39" fmla="*/ 2493 h 10430"/>
                <a:gd name="T40" fmla="*/ 3059 w 12803"/>
                <a:gd name="T41" fmla="*/ 3059 h 10430"/>
                <a:gd name="T42" fmla="*/ 3059 w 12803"/>
                <a:gd name="T43" fmla="*/ 3059 h 10430"/>
                <a:gd name="T44" fmla="*/ 12803 w 12803"/>
                <a:gd name="T45" fmla="*/ 6687 h 10430"/>
                <a:gd name="T46" fmla="*/ 8953 w 12803"/>
                <a:gd name="T47" fmla="*/ 3399 h 10430"/>
                <a:gd name="T48" fmla="*/ 5099 w 12803"/>
                <a:gd name="T49" fmla="*/ 6687 h 10430"/>
                <a:gd name="T50" fmla="*/ 8953 w 12803"/>
                <a:gd name="T51" fmla="*/ 9975 h 10430"/>
                <a:gd name="T52" fmla="*/ 10313 w 12803"/>
                <a:gd name="T53" fmla="*/ 9749 h 10430"/>
                <a:gd name="T54" fmla="*/ 11555 w 12803"/>
                <a:gd name="T55" fmla="*/ 10430 h 10430"/>
                <a:gd name="T56" fmla="*/ 11214 w 12803"/>
                <a:gd name="T57" fmla="*/ 9297 h 10430"/>
                <a:gd name="T58" fmla="*/ 12803 w 12803"/>
                <a:gd name="T59" fmla="*/ 6687 h 10430"/>
                <a:gd name="T60" fmla="*/ 7703 w 12803"/>
                <a:gd name="T61" fmla="*/ 6120 h 10430"/>
                <a:gd name="T62" fmla="*/ 7250 w 12803"/>
                <a:gd name="T63" fmla="*/ 5667 h 10430"/>
                <a:gd name="T64" fmla="*/ 7703 w 12803"/>
                <a:gd name="T65" fmla="*/ 5214 h 10430"/>
                <a:gd name="T66" fmla="*/ 8270 w 12803"/>
                <a:gd name="T67" fmla="*/ 5667 h 10430"/>
                <a:gd name="T68" fmla="*/ 7703 w 12803"/>
                <a:gd name="T69" fmla="*/ 6120 h 10430"/>
                <a:gd name="T70" fmla="*/ 10196 w 12803"/>
                <a:gd name="T71" fmla="*/ 6120 h 10430"/>
                <a:gd name="T72" fmla="*/ 9745 w 12803"/>
                <a:gd name="T73" fmla="*/ 5667 h 10430"/>
                <a:gd name="T74" fmla="*/ 10196 w 12803"/>
                <a:gd name="T75" fmla="*/ 5214 h 10430"/>
                <a:gd name="T76" fmla="*/ 10763 w 12803"/>
                <a:gd name="T77" fmla="*/ 5667 h 10430"/>
                <a:gd name="T78" fmla="*/ 10196 w 12803"/>
                <a:gd name="T79" fmla="*/ 6120 h 10430"/>
                <a:gd name="T80" fmla="*/ 10196 w 12803"/>
                <a:gd name="T81" fmla="*/ 6120 h 10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803" h="10430">
                  <a:moveTo>
                    <a:pt x="8666" y="3155"/>
                  </a:moveTo>
                  <a:cubicBezTo>
                    <a:pt x="8813" y="3155"/>
                    <a:pt x="8958" y="3167"/>
                    <a:pt x="9103" y="3183"/>
                  </a:cubicBezTo>
                  <a:cubicBezTo>
                    <a:pt x="8711" y="1357"/>
                    <a:pt x="6760" y="0"/>
                    <a:pt x="4531" y="0"/>
                  </a:cubicBezTo>
                  <a:cubicBezTo>
                    <a:pt x="2040" y="0"/>
                    <a:pt x="0" y="1697"/>
                    <a:pt x="0" y="3854"/>
                  </a:cubicBezTo>
                  <a:cubicBezTo>
                    <a:pt x="0" y="5098"/>
                    <a:pt x="679" y="6120"/>
                    <a:pt x="1813" y="6914"/>
                  </a:cubicBezTo>
                  <a:lnTo>
                    <a:pt x="1360" y="8276"/>
                  </a:lnTo>
                  <a:lnTo>
                    <a:pt x="2945" y="7483"/>
                  </a:lnTo>
                  <a:cubicBezTo>
                    <a:pt x="3511" y="7594"/>
                    <a:pt x="3966" y="7709"/>
                    <a:pt x="4531" y="7709"/>
                  </a:cubicBezTo>
                  <a:cubicBezTo>
                    <a:pt x="4674" y="7709"/>
                    <a:pt x="4815" y="7703"/>
                    <a:pt x="4954" y="7692"/>
                  </a:cubicBezTo>
                  <a:cubicBezTo>
                    <a:pt x="4866" y="7389"/>
                    <a:pt x="4814" y="7072"/>
                    <a:pt x="4814" y="6742"/>
                  </a:cubicBezTo>
                  <a:cubicBezTo>
                    <a:pt x="4815" y="4762"/>
                    <a:pt x="6514" y="3155"/>
                    <a:pt x="8666" y="3155"/>
                  </a:cubicBezTo>
                  <a:close/>
                  <a:moveTo>
                    <a:pt x="6230" y="1927"/>
                  </a:moveTo>
                  <a:cubicBezTo>
                    <a:pt x="6573" y="1927"/>
                    <a:pt x="6797" y="2152"/>
                    <a:pt x="6797" y="2493"/>
                  </a:cubicBezTo>
                  <a:cubicBezTo>
                    <a:pt x="6797" y="2832"/>
                    <a:pt x="6573" y="3059"/>
                    <a:pt x="6230" y="3059"/>
                  </a:cubicBezTo>
                  <a:cubicBezTo>
                    <a:pt x="5892" y="3059"/>
                    <a:pt x="5551" y="2832"/>
                    <a:pt x="5551" y="2493"/>
                  </a:cubicBezTo>
                  <a:cubicBezTo>
                    <a:pt x="5551" y="2151"/>
                    <a:pt x="5891" y="1927"/>
                    <a:pt x="6230" y="1927"/>
                  </a:cubicBezTo>
                  <a:close/>
                  <a:moveTo>
                    <a:pt x="3059" y="3059"/>
                  </a:moveTo>
                  <a:cubicBezTo>
                    <a:pt x="2719" y="3059"/>
                    <a:pt x="2376" y="2832"/>
                    <a:pt x="2376" y="2493"/>
                  </a:cubicBezTo>
                  <a:cubicBezTo>
                    <a:pt x="2376" y="2152"/>
                    <a:pt x="2719" y="1927"/>
                    <a:pt x="3059" y="1927"/>
                  </a:cubicBezTo>
                  <a:cubicBezTo>
                    <a:pt x="3399" y="1927"/>
                    <a:pt x="3625" y="2151"/>
                    <a:pt x="3625" y="2493"/>
                  </a:cubicBezTo>
                  <a:cubicBezTo>
                    <a:pt x="3625" y="2832"/>
                    <a:pt x="3399" y="3059"/>
                    <a:pt x="3059" y="3059"/>
                  </a:cubicBezTo>
                  <a:close/>
                  <a:moveTo>
                    <a:pt x="3059" y="3059"/>
                  </a:moveTo>
                  <a:close/>
                  <a:moveTo>
                    <a:pt x="12803" y="6687"/>
                  </a:moveTo>
                  <a:cubicBezTo>
                    <a:pt x="12803" y="4876"/>
                    <a:pt x="10989" y="3399"/>
                    <a:pt x="8953" y="3399"/>
                  </a:cubicBezTo>
                  <a:cubicBezTo>
                    <a:pt x="6797" y="3399"/>
                    <a:pt x="5099" y="4877"/>
                    <a:pt x="5099" y="6687"/>
                  </a:cubicBezTo>
                  <a:cubicBezTo>
                    <a:pt x="5099" y="8504"/>
                    <a:pt x="6797" y="9975"/>
                    <a:pt x="8953" y="9975"/>
                  </a:cubicBezTo>
                  <a:cubicBezTo>
                    <a:pt x="9404" y="9975"/>
                    <a:pt x="9860" y="9862"/>
                    <a:pt x="10313" y="9749"/>
                  </a:cubicBezTo>
                  <a:lnTo>
                    <a:pt x="11555" y="10430"/>
                  </a:lnTo>
                  <a:lnTo>
                    <a:pt x="11214" y="9297"/>
                  </a:lnTo>
                  <a:cubicBezTo>
                    <a:pt x="12124" y="8614"/>
                    <a:pt x="12803" y="7709"/>
                    <a:pt x="12803" y="6687"/>
                  </a:cubicBezTo>
                  <a:close/>
                  <a:moveTo>
                    <a:pt x="7703" y="6120"/>
                  </a:moveTo>
                  <a:cubicBezTo>
                    <a:pt x="7478" y="6120"/>
                    <a:pt x="7250" y="5896"/>
                    <a:pt x="7250" y="5667"/>
                  </a:cubicBezTo>
                  <a:cubicBezTo>
                    <a:pt x="7250" y="5441"/>
                    <a:pt x="7478" y="5214"/>
                    <a:pt x="7703" y="5214"/>
                  </a:cubicBezTo>
                  <a:cubicBezTo>
                    <a:pt x="8047" y="5214"/>
                    <a:pt x="8270" y="5441"/>
                    <a:pt x="8270" y="5667"/>
                  </a:cubicBezTo>
                  <a:cubicBezTo>
                    <a:pt x="8270" y="5896"/>
                    <a:pt x="8047" y="6120"/>
                    <a:pt x="7703" y="6120"/>
                  </a:cubicBezTo>
                  <a:close/>
                  <a:moveTo>
                    <a:pt x="10196" y="6120"/>
                  </a:moveTo>
                  <a:cubicBezTo>
                    <a:pt x="9972" y="6120"/>
                    <a:pt x="9745" y="5896"/>
                    <a:pt x="9745" y="5667"/>
                  </a:cubicBezTo>
                  <a:cubicBezTo>
                    <a:pt x="9745" y="5441"/>
                    <a:pt x="9972" y="5214"/>
                    <a:pt x="10196" y="5214"/>
                  </a:cubicBezTo>
                  <a:cubicBezTo>
                    <a:pt x="10537" y="5214"/>
                    <a:pt x="10763" y="5441"/>
                    <a:pt x="10763" y="5667"/>
                  </a:cubicBezTo>
                  <a:cubicBezTo>
                    <a:pt x="10763" y="5896"/>
                    <a:pt x="10537" y="6120"/>
                    <a:pt x="10196" y="6120"/>
                  </a:cubicBezTo>
                  <a:close/>
                  <a:moveTo>
                    <a:pt x="10196" y="6120"/>
                  </a:move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A9C46B67-14A6-4E72-9EE7-28B4F939400B}"/>
                </a:ext>
              </a:extLst>
            </p:cNvPr>
            <p:cNvSpPr txBox="1"/>
            <p:nvPr/>
          </p:nvSpPr>
          <p:spPr>
            <a:xfrm>
              <a:off x="8376029" y="2146570"/>
              <a:ext cx="14780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altLang="zh-CN" dirty="0">
                  <a:solidFill>
                    <a:srgbClr val="92D050"/>
                  </a:solidFill>
                  <a:latin typeface="Arial"/>
                  <a:ea typeface="微软雅黑"/>
                </a:rPr>
                <a:t>Raw data buffer</a:t>
              </a:r>
              <a:endParaRPr lang="zh-CN" altLang="en-US" dirty="0">
                <a:solidFill>
                  <a:srgbClr val="92D050"/>
                </a:solidFill>
                <a:latin typeface="Arial"/>
                <a:ea typeface="微软雅黑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AB42BF31-1B2F-454B-A177-499B05C4B5EE}"/>
              </a:ext>
            </a:extLst>
          </p:cNvPr>
          <p:cNvSpPr txBox="1"/>
          <p:nvPr/>
        </p:nvSpPr>
        <p:spPr>
          <a:xfrm>
            <a:off x="9339812" y="1284408"/>
            <a:ext cx="279751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读出业务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7000GCU</a:t>
            </a:r>
            <a:r>
              <a:rPr lang="zh-CN" altLang="en-US" dirty="0"/>
              <a:t>原始数据读出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单个线程多通道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1A52A737-19E0-42D2-B95B-7C5694812EEB}"/>
              </a:ext>
            </a:extLst>
          </p:cNvPr>
          <p:cNvSpPr txBox="1"/>
          <p:nvPr/>
        </p:nvSpPr>
        <p:spPr>
          <a:xfrm>
            <a:off x="9578625" y="3168643"/>
            <a:ext cx="3115147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预处理业务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数据格式检查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数据初步处理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9187EC01-4176-4D25-915F-572B726DBC23}"/>
              </a:ext>
            </a:extLst>
          </p:cNvPr>
          <p:cNvSpPr txBox="1"/>
          <p:nvPr/>
        </p:nvSpPr>
        <p:spPr>
          <a:xfrm>
            <a:off x="54686" y="5270835"/>
            <a:ext cx="3115147" cy="875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一级组装业务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全通道数据打包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09922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0530A99PPBG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C4994"/>
      </a:accent1>
      <a:accent2>
        <a:srgbClr val="0AA3D4"/>
      </a:accent2>
      <a:accent3>
        <a:srgbClr val="DB1F1F"/>
      </a:accent3>
      <a:accent4>
        <a:srgbClr val="247B95"/>
      </a:accent4>
      <a:accent5>
        <a:srgbClr val="AE1324"/>
      </a:accent5>
      <a:accent6>
        <a:srgbClr val="045A88"/>
      </a:accent6>
      <a:hlink>
        <a:srgbClr val="004986"/>
      </a:hlink>
      <a:folHlink>
        <a:srgbClr val="BFBFB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6248</TotalTime>
  <Words>814</Words>
  <Application>Microsoft Office PowerPoint</Application>
  <PresentationFormat>宽屏</PresentationFormat>
  <Paragraphs>175</Paragraphs>
  <Slides>15</Slides>
  <Notes>15</Notes>
  <HiddenSlides>1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等线</vt:lpstr>
      <vt:lpstr>等线 Light</vt:lpstr>
      <vt:lpstr>黑体</vt:lpstr>
      <vt:lpstr>微软雅黑 Light</vt:lpstr>
      <vt:lpstr>Arial</vt:lpstr>
      <vt:lpstr>Calibri</vt:lpstr>
      <vt:lpstr>Times New Roman</vt:lpstr>
      <vt:lpstr>Wingdings</vt:lpstr>
      <vt:lpstr>Office 主题​​</vt:lpstr>
      <vt:lpstr>A000120140530A99PPBG</vt:lpstr>
      <vt:lpstr>Graph</vt:lpstr>
      <vt:lpstr>PowerPoint 演示文稿</vt:lpstr>
      <vt:lpstr>目录</vt:lpstr>
      <vt:lpstr>实验背景</vt:lpstr>
      <vt:lpstr>实验背景</vt:lpstr>
      <vt:lpstr>JUNO数据获取系统硬件架构</vt:lpstr>
      <vt:lpstr>JUNO数据获取系统</vt:lpstr>
      <vt:lpstr>JUNO数据流软件读出模块</vt:lpstr>
      <vt:lpstr>时间分片与一级组装</vt:lpstr>
      <vt:lpstr>JUNO DAQ读出模块架构</vt:lpstr>
      <vt:lpstr>前端电子学配置</vt:lpstr>
      <vt:lpstr>单节点ROS读出测试</vt:lpstr>
      <vt:lpstr>单节点ROS读出测试</vt:lpstr>
      <vt:lpstr>总结</vt:lpstr>
      <vt:lpstr>PowerPoint 演示文稿</vt:lpstr>
      <vt:lpstr>单节点ROS读出测试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 超</dc:creator>
  <cp:lastModifiedBy>陈 超</cp:lastModifiedBy>
  <cp:revision>196</cp:revision>
  <dcterms:created xsi:type="dcterms:W3CDTF">2022-05-12T07:57:30Z</dcterms:created>
  <dcterms:modified xsi:type="dcterms:W3CDTF">2023-07-11T02:59:37Z</dcterms:modified>
</cp:coreProperties>
</file>