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9" r:id="rId4"/>
  </p:sldMasterIdLst>
  <p:notesMasterIdLst>
    <p:notesMasterId r:id="rId6"/>
  </p:notesMasterIdLst>
  <p:sldIdLst>
    <p:sldId id="3318" r:id="rId5"/>
    <p:sldId id="3319" r:id="rId7"/>
    <p:sldId id="3226" r:id="rId8"/>
    <p:sldId id="3309" r:id="rId9"/>
    <p:sldId id="3310" r:id="rId10"/>
    <p:sldId id="3311" r:id="rId11"/>
    <p:sldId id="3229" r:id="rId12"/>
    <p:sldId id="3227" r:id="rId13"/>
    <p:sldId id="3271" r:id="rId14"/>
    <p:sldId id="3307" r:id="rId15"/>
    <p:sldId id="3231" r:id="rId16"/>
    <p:sldId id="3273" r:id="rId17"/>
    <p:sldId id="3274" r:id="rId18"/>
    <p:sldId id="3276" r:id="rId19"/>
    <p:sldId id="3280" r:id="rId20"/>
    <p:sldId id="3282" r:id="rId21"/>
    <p:sldId id="3284" r:id="rId22"/>
    <p:sldId id="3285" r:id="rId23"/>
    <p:sldId id="3243" r:id="rId24"/>
    <p:sldId id="3270" r:id="rId25"/>
    <p:sldId id="3234" r:id="rId26"/>
    <p:sldId id="3291" r:id="rId27"/>
    <p:sldId id="3355" r:id="rId28"/>
    <p:sldId id="3294" r:id="rId29"/>
    <p:sldId id="3295" r:id="rId30"/>
    <p:sldId id="3297" r:id="rId31"/>
    <p:sldId id="3298" r:id="rId32"/>
    <p:sldId id="3368" r:id="rId33"/>
    <p:sldId id="3296" r:id="rId34"/>
    <p:sldId id="3312" r:id="rId35"/>
    <p:sldId id="3313" r:id="rId36"/>
    <p:sldId id="3314" r:id="rId37"/>
    <p:sldId id="3315" r:id="rId38"/>
    <p:sldId id="3316" r:id="rId39"/>
    <p:sldId id="3317" r:id="rId40"/>
    <p:sldId id="3201" r:id="rId41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姜强" initials="WU" lastIdx="1" clrIdx="0"/>
  <p:cmAuthor id="2" name="贾丽霞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1AD47"/>
    <a:srgbClr val="49BF63"/>
    <a:srgbClr val="52CAB8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1879" autoAdjust="0"/>
  </p:normalViewPr>
  <p:slideViewPr>
    <p:cSldViewPr snapToGrid="0">
      <p:cViewPr varScale="1">
        <p:scale>
          <a:sx n="55" d="100"/>
          <a:sy n="55" d="100"/>
        </p:scale>
        <p:origin x="11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272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6" Type="http://schemas.openxmlformats.org/officeDocument/2006/relationships/tags" Target="tags/tag13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FFB5B6-4299-4370-A072-2E9778D28A29}" type="doc">
      <dgm:prSet loTypeId="process" loCatId="process" qsTypeId="urn:microsoft.com/office/officeart/2005/8/quickstyle/simple1" qsCatId="simple" csTypeId="urn:microsoft.com/office/officeart/2005/8/colors/colorful5" csCatId="colorful" phldr="1"/>
      <dgm:spPr/>
    </dgm:pt>
    <dgm:pt modelId="{E14DB5B6-0CAD-404C-895A-0B964724BA7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>
              <a:latin typeface="微软雅黑" panose="020B0503020204020204" charset="-122"/>
              <a:ea typeface="微软雅黑" panose="020B0503020204020204" charset="-122"/>
            </a:rPr>
            <a:t>数据</a:t>
          </a:r>
          <a:r>
            <a:rPr lang="en-US" altLang="zh-CN" sz="2400" dirty="0">
              <a:latin typeface="微软雅黑" panose="020B0503020204020204" charset="-122"/>
              <a:ea typeface="微软雅黑" panose="020B0503020204020204" charset="-122"/>
            </a:rPr>
            <a:t/>
          </a:r>
          <a:endParaRPr lang="en-US" altLang="zh-CN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8FD8EA90-408C-4F49-BC62-8E92A13CCD57}" cxnId="{76DB6557-FE2E-41B5-940D-8B4D4993C315}" type="parTrans">
      <dgm:prSet/>
      <dgm:spPr/>
      <dgm:t>
        <a:bodyPr/>
        <a:lstStyle/>
        <a:p>
          <a:endParaRPr lang="zh-CN" altLang="en-US"/>
        </a:p>
      </dgm:t>
    </dgm:pt>
    <dgm:pt modelId="{7D156AC7-5FF8-44E3-B90E-28C33940978B}" cxnId="{76DB6557-FE2E-41B5-940D-8B4D4993C315}" type="sibTrans">
      <dgm:prSet/>
      <dgm:spPr/>
      <dgm:t>
        <a:bodyPr/>
        <a:lstStyle/>
        <a:p>
          <a:endParaRPr lang="zh-CN" altLang="en-US"/>
        </a:p>
      </dgm:t>
    </dgm:pt>
    <dgm:pt modelId="{051FFF81-4ECB-4BA5-A13B-F9C33DC737E5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>
              <a:sym typeface="+mn-ea"/>
            </a:rPr>
            <a:t>模</a:t>
          </a:r>
          <a:r>
            <a:rPr lang="zh-CN" altLang="en-US" sz="2400" dirty="0">
              <a:latin typeface="微软雅黑" panose="020B0503020204020204" charset="-122"/>
              <a:ea typeface="微软雅黑" panose="020B0503020204020204" charset="-122"/>
              <a:sym typeface="+mn-ea"/>
            </a:rPr>
            <a:t>型</a:t>
          </a:r>
          <a:r>
            <a:rPr lang="zh-CN" altLang="en-US" sz="2400" dirty="0"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7C8E6250-D64B-48EE-A248-29C99CA5AE4E}" cxnId="{C9D08C2B-FFCF-431C-9601-63FC1E1B7D28}" type="parTrans">
      <dgm:prSet/>
      <dgm:spPr/>
    </dgm:pt>
    <dgm:pt modelId="{039C0145-2005-494E-A6B6-12D8920DEE83}" cxnId="{C9D08C2B-FFCF-431C-9601-63FC1E1B7D28}" type="sibTrans">
      <dgm:prSet/>
      <dgm:spPr/>
    </dgm:pt>
    <dgm:pt modelId="{ADF75B9A-F4CB-428E-9957-FCD7EA3F8167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>
              <a:latin typeface="微软雅黑" panose="020B0503020204020204" charset="-122"/>
              <a:ea typeface="微软雅黑" panose="020B0503020204020204" charset="-122"/>
            </a:rPr>
            <a:t>算力</a:t>
          </a:r>
          <a:r>
            <a:rPr sz="6500"/>
            <a:t/>
          </a:r>
          <a:endParaRPr sz="6500"/>
        </a:p>
      </dgm:t>
    </dgm:pt>
    <dgm:pt modelId="{F9BEBC03-1999-4451-BAF3-4E4D8E7D4850}" cxnId="{DAD654AF-C6E2-4E6C-83E9-2084CA0FC981}" type="parTrans">
      <dgm:prSet/>
      <dgm:spPr/>
      <dgm:t>
        <a:bodyPr/>
        <a:lstStyle/>
        <a:p>
          <a:endParaRPr lang="zh-CN" altLang="en-US"/>
        </a:p>
      </dgm:t>
    </dgm:pt>
    <dgm:pt modelId="{10F09A7F-04B4-4F34-9055-48B84B478B5A}" cxnId="{DAD654AF-C6E2-4E6C-83E9-2084CA0FC981}" type="sibTrans">
      <dgm:prSet/>
      <dgm:spPr/>
      <dgm:t>
        <a:bodyPr/>
        <a:lstStyle/>
        <a:p>
          <a:endParaRPr lang="zh-CN" altLang="en-US"/>
        </a:p>
      </dgm:t>
    </dgm:pt>
    <dgm:pt modelId="{EE24A22D-B3DE-4B56-8948-032F087AE581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400"/>
            <a:t>开</a:t>
          </a:r>
          <a:r>
            <a:rPr lang="zh-CN" sz="2400"/>
            <a:t>发环</a:t>
          </a:r>
          <a:r>
            <a:rPr lang="zh-CN" sz="2400"/>
            <a:t>境</a:t>
          </a:r>
          <a:r>
            <a:rPr lang="zh-CN" sz="2400"/>
            <a:t/>
          </a:r>
          <a:endParaRPr lang="zh-CN" sz="2400"/>
        </a:p>
      </dgm:t>
    </dgm:pt>
    <dgm:pt modelId="{DFD2D730-CC00-404F-AD7A-84DE124DFDDE}" cxnId="{B3EEB896-7747-4FE0-8512-367C2F8E9D90}" type="parTrans">
      <dgm:prSet/>
      <dgm:spPr/>
      <dgm:t>
        <a:bodyPr/>
        <a:lstStyle/>
        <a:p>
          <a:endParaRPr lang="zh-CN" altLang="en-US"/>
        </a:p>
      </dgm:t>
    </dgm:pt>
    <dgm:pt modelId="{8CAF164B-03CB-48F6-ABC7-AF24B16B3C9A}" cxnId="{B3EEB896-7747-4FE0-8512-367C2F8E9D90}" type="sibTrans">
      <dgm:prSet/>
      <dgm:spPr/>
      <dgm:t>
        <a:bodyPr/>
        <a:lstStyle/>
        <a:p>
          <a:endParaRPr lang="zh-CN" altLang="en-US"/>
        </a:p>
      </dgm:t>
    </dgm:pt>
    <dgm:pt modelId="{AFFB7D28-7CC4-40EA-BBEE-7439C7D7F8E3}" type="pres">
      <dgm:prSet presAssocID="{68FFB5B6-4299-4370-A072-2E9778D28A29}" presName="Name0" presStyleCnt="0">
        <dgm:presLayoutVars>
          <dgm:dir/>
          <dgm:animLvl val="lvl"/>
          <dgm:resizeHandles val="exact"/>
        </dgm:presLayoutVars>
      </dgm:prSet>
      <dgm:spPr/>
    </dgm:pt>
    <dgm:pt modelId="{ABF75DDF-B652-49B7-9F8A-28FEB8E1114C}" type="pres">
      <dgm:prSet presAssocID="{E14DB5B6-0CAD-404C-895A-0B964724BA75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8E3A0E5-80BF-42C2-9E65-1A36507F44B3}" type="pres">
      <dgm:prSet presAssocID="{7D156AC7-5FF8-44E3-B90E-28C33940978B}" presName="parTxOnlySpace" presStyleCnt="0"/>
      <dgm:spPr/>
    </dgm:pt>
    <dgm:pt modelId="{75DDC739-0D28-4208-9FC3-03002F3A651B}" type="pres">
      <dgm:prSet presAssocID="{051FFF81-4ECB-4BA5-A13B-F9C33DC737E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D96C2C3-3C05-4BB7-AFA6-1D87A2A888CA}" type="pres">
      <dgm:prSet presAssocID="{039C0145-2005-494E-A6B6-12D8920DEE83}" presName="parTxOnlySpace" presStyleCnt="0"/>
      <dgm:spPr/>
    </dgm:pt>
    <dgm:pt modelId="{4C1E9AB2-2E2F-43DF-8806-771FD275B3CC}" type="pres">
      <dgm:prSet presAssocID="{ADF75B9A-F4CB-428E-9957-FCD7EA3F816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8FFD3F-7F5E-4BFC-9B9C-DED178CAEC88}" type="pres">
      <dgm:prSet presAssocID="{10F09A7F-04B4-4F34-9055-48B84B478B5A}" presName="parTxOnlySpace" presStyleCnt="0"/>
      <dgm:spPr/>
    </dgm:pt>
    <dgm:pt modelId="{03759E66-F0E2-44E2-8A65-A4F7DDD47AA0}" type="pres">
      <dgm:prSet presAssocID="{EE24A22D-B3DE-4B56-8948-032F087AE58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6DB6557-FE2E-41B5-940D-8B4D4993C315}" srcId="{68FFB5B6-4299-4370-A072-2E9778D28A29}" destId="{E14DB5B6-0CAD-404C-895A-0B964724BA75}" srcOrd="0" destOrd="0" parTransId="{8FD8EA90-408C-4F49-BC62-8E92A13CCD57}" sibTransId="{7D156AC7-5FF8-44E3-B90E-28C33940978B}"/>
    <dgm:cxn modelId="{C9D08C2B-FFCF-431C-9601-63FC1E1B7D28}" srcId="{68FFB5B6-4299-4370-A072-2E9778D28A29}" destId="{051FFF81-4ECB-4BA5-A13B-F9C33DC737E5}" srcOrd="1" destOrd="0" parTransId="{7C8E6250-D64B-48EE-A248-29C99CA5AE4E}" sibTransId="{039C0145-2005-494E-A6B6-12D8920DEE83}"/>
    <dgm:cxn modelId="{DAD654AF-C6E2-4E6C-83E9-2084CA0FC981}" srcId="{68FFB5B6-4299-4370-A072-2E9778D28A29}" destId="{ADF75B9A-F4CB-428E-9957-FCD7EA3F8167}" srcOrd="2" destOrd="0" parTransId="{F9BEBC03-1999-4451-BAF3-4E4D8E7D4850}" sibTransId="{10F09A7F-04B4-4F34-9055-48B84B478B5A}"/>
    <dgm:cxn modelId="{B3EEB896-7747-4FE0-8512-367C2F8E9D90}" srcId="{68FFB5B6-4299-4370-A072-2E9778D28A29}" destId="{EE24A22D-B3DE-4B56-8948-032F087AE581}" srcOrd="3" destOrd="0" parTransId="{DFD2D730-CC00-404F-AD7A-84DE124DFDDE}" sibTransId="{8CAF164B-03CB-48F6-ABC7-AF24B16B3C9A}"/>
    <dgm:cxn modelId="{3B40F77D-7254-40D4-922F-9E375296FAAC}" type="presOf" srcId="{68FFB5B6-4299-4370-A072-2E9778D28A29}" destId="{AFFB7D28-7CC4-40EA-BBEE-7439C7D7F8E3}" srcOrd="0" destOrd="0" presId="urn:microsoft.com/office/officeart/2005/8/layout/chevron1"/>
    <dgm:cxn modelId="{3EA22A3B-893B-4CA0-8053-22AD06711998}" type="presParOf" srcId="{AFFB7D28-7CC4-40EA-BBEE-7439C7D7F8E3}" destId="{ABF75DDF-B652-49B7-9F8A-28FEB8E1114C}" srcOrd="0" destOrd="0" presId="urn:microsoft.com/office/officeart/2005/8/layout/chevron1"/>
    <dgm:cxn modelId="{19268024-73F9-476A-8A4D-8CD78813C2EE}" type="presOf" srcId="{E14DB5B6-0CAD-404C-895A-0B964724BA75}" destId="{ABF75DDF-B652-49B7-9F8A-28FEB8E1114C}" srcOrd="0" destOrd="0" presId="urn:microsoft.com/office/officeart/2005/8/layout/chevron1"/>
    <dgm:cxn modelId="{4A4024D1-35F1-4DC6-A0C3-9598D7AA2EA9}" type="presParOf" srcId="{AFFB7D28-7CC4-40EA-BBEE-7439C7D7F8E3}" destId="{58E3A0E5-80BF-42C2-9E65-1A36507F44B3}" srcOrd="1" destOrd="0" presId="urn:microsoft.com/office/officeart/2005/8/layout/chevron1"/>
    <dgm:cxn modelId="{DFD6D962-52D0-4957-A7FD-1B744F90A74F}" type="presParOf" srcId="{AFFB7D28-7CC4-40EA-BBEE-7439C7D7F8E3}" destId="{75DDC739-0D28-4208-9FC3-03002F3A651B}" srcOrd="2" destOrd="0" presId="urn:microsoft.com/office/officeart/2005/8/layout/chevron1"/>
    <dgm:cxn modelId="{D56220BC-EA13-4888-BA5B-991A18551A48}" type="presOf" srcId="{051FFF81-4ECB-4BA5-A13B-F9C33DC737E5}" destId="{75DDC739-0D28-4208-9FC3-03002F3A651B}" srcOrd="0" destOrd="0" presId="urn:microsoft.com/office/officeart/2005/8/layout/chevron1"/>
    <dgm:cxn modelId="{1E426F02-910B-4EE9-951D-8AC16C325618}" type="presParOf" srcId="{AFFB7D28-7CC4-40EA-BBEE-7439C7D7F8E3}" destId="{9D96C2C3-3C05-4BB7-AFA6-1D87A2A888CA}" srcOrd="3" destOrd="0" presId="urn:microsoft.com/office/officeart/2005/8/layout/chevron1"/>
    <dgm:cxn modelId="{22E7CA71-BC18-4748-BB71-6670D4A3708D}" type="presParOf" srcId="{AFFB7D28-7CC4-40EA-BBEE-7439C7D7F8E3}" destId="{4C1E9AB2-2E2F-43DF-8806-771FD275B3CC}" srcOrd="4" destOrd="0" presId="urn:microsoft.com/office/officeart/2005/8/layout/chevron1"/>
    <dgm:cxn modelId="{822A79FD-1CDE-4A08-ACFA-0B209EFED1E6}" type="presOf" srcId="{ADF75B9A-F4CB-428E-9957-FCD7EA3F8167}" destId="{4C1E9AB2-2E2F-43DF-8806-771FD275B3CC}" srcOrd="0" destOrd="0" presId="urn:microsoft.com/office/officeart/2005/8/layout/chevron1"/>
    <dgm:cxn modelId="{40A928B9-6009-46A5-9CBB-FAD611CD8E25}" type="presParOf" srcId="{AFFB7D28-7CC4-40EA-BBEE-7439C7D7F8E3}" destId="{6A8FFD3F-7F5E-4BFC-9B9C-DED178CAEC88}" srcOrd="5" destOrd="0" presId="urn:microsoft.com/office/officeart/2005/8/layout/chevron1"/>
    <dgm:cxn modelId="{0375CD05-5030-4476-AB4D-EFBEDDF4474A}" type="presParOf" srcId="{AFFB7D28-7CC4-40EA-BBEE-7439C7D7F8E3}" destId="{03759E66-F0E2-44E2-8A65-A4F7DDD47AA0}" srcOrd="6" destOrd="0" presId="urn:microsoft.com/office/officeart/2005/8/layout/chevron1"/>
    <dgm:cxn modelId="{146F062A-5C02-4303-9A6B-5CD244708D0B}" type="presOf" srcId="{EE24A22D-B3DE-4B56-8948-032F087AE581}" destId="{03759E66-F0E2-44E2-8A65-A4F7DDD47AA0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117330" cy="722630"/>
        <a:chOff x="0" y="0"/>
        <a:chExt cx="9117330" cy="722630"/>
      </a:xfrm>
    </dsp:grpSpPr>
    <dsp:sp modelId="{ABF75DDF-B652-49B7-9F8A-28FEB8E1114C}">
      <dsp:nvSpPr>
        <dsp:cNvPr id="3" name="燕尾形 2"/>
        <dsp:cNvSpPr/>
      </dsp:nvSpPr>
      <dsp:spPr bwMode="white">
        <a:xfrm>
          <a:off x="0" y="0"/>
          <a:ext cx="2464143" cy="72263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6012" tIns="32004" rIns="32004" bIns="32004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>
              <a:latin typeface="微软雅黑" panose="020B0503020204020204" charset="-122"/>
              <a:ea typeface="微软雅黑" panose="020B0503020204020204" charset="-122"/>
            </a:rPr>
            <a:t>数据</a:t>
          </a:r>
          <a:endParaRPr lang="en-US" altLang="zh-CN" sz="2400" dirty="0"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0" y="0"/>
        <a:ext cx="2464143" cy="722630"/>
      </dsp:txXfrm>
    </dsp:sp>
    <dsp:sp modelId="{75DDC739-0D28-4208-9FC3-03002F3A651B}">
      <dsp:nvSpPr>
        <dsp:cNvPr id="4" name="燕尾形 3"/>
        <dsp:cNvSpPr/>
      </dsp:nvSpPr>
      <dsp:spPr bwMode="white">
        <a:xfrm>
          <a:off x="2217729" y="0"/>
          <a:ext cx="2464143" cy="72263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5">
            <a:hueOff val="-2260000"/>
            <a:satOff val="-5751"/>
            <a:lumOff val="-392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6012" tIns="32004" rIns="32004" bIns="32004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>
              <a:sym typeface="+mn-ea"/>
            </a:rPr>
            <a:t>模</a:t>
          </a:r>
          <a:r>
            <a:rPr lang="zh-CN" altLang="en-US" sz="2400" dirty="0">
              <a:latin typeface="微软雅黑" panose="020B0503020204020204" charset="-122"/>
              <a:ea typeface="微软雅黑" panose="020B0503020204020204" charset="-122"/>
              <a:sym typeface="+mn-ea"/>
            </a:rPr>
            <a:t>型</a:t>
          </a:r>
          <a:endParaRPr lang="zh-CN" altLang="en-US" sz="2400" dirty="0"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2217729" y="0"/>
        <a:ext cx="2464143" cy="722630"/>
      </dsp:txXfrm>
    </dsp:sp>
    <dsp:sp modelId="{4C1E9AB2-2E2F-43DF-8806-771FD275B3CC}">
      <dsp:nvSpPr>
        <dsp:cNvPr id="5" name="燕尾形 4"/>
        <dsp:cNvSpPr/>
      </dsp:nvSpPr>
      <dsp:spPr bwMode="white">
        <a:xfrm>
          <a:off x="4435458" y="0"/>
          <a:ext cx="2464143" cy="72263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5">
            <a:hueOff val="-4520000"/>
            <a:satOff val="-11502"/>
            <a:lumOff val="-784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6012" tIns="32004" rIns="32004" bIns="32004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>
              <a:latin typeface="微软雅黑" panose="020B0503020204020204" charset="-122"/>
              <a:ea typeface="微软雅黑" panose="020B0503020204020204" charset="-122"/>
            </a:rPr>
            <a:t>算力</a:t>
          </a:r>
          <a:endParaRPr sz="6500"/>
        </a:p>
      </dsp:txBody>
      <dsp:txXfrm>
        <a:off x="4435458" y="0"/>
        <a:ext cx="2464143" cy="722630"/>
      </dsp:txXfrm>
    </dsp:sp>
    <dsp:sp modelId="{03759E66-F0E2-44E2-8A65-A4F7DDD47AA0}">
      <dsp:nvSpPr>
        <dsp:cNvPr id="6" name="燕尾形 5"/>
        <dsp:cNvSpPr/>
      </dsp:nvSpPr>
      <dsp:spPr bwMode="white">
        <a:xfrm>
          <a:off x="6653187" y="0"/>
          <a:ext cx="2464143" cy="72263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5">
            <a:hueOff val="-6780000"/>
            <a:satOff val="-17254"/>
            <a:lumOff val="-1176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6012" tIns="32004" rIns="32004" bIns="32004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400"/>
            <a:t>开</a:t>
          </a:r>
          <a:r>
            <a:rPr lang="zh-CN" sz="2400"/>
            <a:t>发环</a:t>
          </a:r>
          <a:r>
            <a:rPr lang="zh-CN" sz="2400"/>
            <a:t>境</a:t>
          </a:r>
          <a:endParaRPr lang="zh-CN" sz="2400"/>
        </a:p>
      </dsp:txBody>
      <dsp:txXfrm>
        <a:off x="6653187" y="0"/>
        <a:ext cx="2464143" cy="722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type="chevron" r:blip="" rot="180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type="chevron" r:blip="" rot="180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BA5F8-2ABE-4AC6-886D-2CC3C5E171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79E51-C049-4BD7-AA32-7BD9790BA2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BF2980-540F-4F7F-A4CC-709C5E9803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228600" indent="-228600" algn="just">
              <a:lnSpc>
                <a:spcPct val="12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定制不同系统类型的基础镜像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不同操作系统、不同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CUDA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版本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algn="just">
              <a:lnSpc>
                <a:spcPct val="12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定制用户基础镜像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(KVM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不同启停方式、用户定制环境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28600" indent="-228600" algn="just">
              <a:lnSpc>
                <a:spcPct val="12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SPANK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插件用于分配虚拟化资源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algn="just">
              <a:lnSpc>
                <a:spcPct val="12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开发用于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KVM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动态配置、启动、停止、运行状态的监控脚本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algn="just">
              <a:lnSpc>
                <a:spcPct val="12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开发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sbatch-vm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命令，用于后台模式提交虚拟化任务；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algn="just">
              <a:lnSpc>
                <a:spcPct val="12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开发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srun-vm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命令，用于前台模式提交虚拟化任务。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28600" indent="-228600" algn="just">
              <a:lnSpc>
                <a:spcPct val="12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开发监控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GPU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资源和虚拟化资源的组件（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个）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algn="just">
              <a:lnSpc>
                <a:spcPct val="12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针对不同资源，配置不同的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GRES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文件（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类）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将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PCI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插槽上的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GPU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绕过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OS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层，直接提供给了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KVM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914400">
              <a:lnSpc>
                <a:spcPct val="150000"/>
              </a:lnSpc>
              <a:buFont typeface="+mj-lt"/>
              <a:buAutoNum type="arabicPeriod"/>
            </a:pP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将一个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PCIe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设备的网络控制器虚拟化成多个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PCIe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设备，且每个设备可以直接分配给一个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KVM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，允许在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KVM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之间高效共享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PCIe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algn="just">
              <a:lnSpc>
                <a:spcPct val="120000"/>
              </a:lnSpc>
              <a:buAutoNum type="arabicPeriod"/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400"/>
              </a:spcBef>
            </a:pPr>
            <a:r>
              <a:rPr lang="zh-CN" altLang="en-US" sz="1600" b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我将从以下四个方面，汇报我今年的工作情况</a:t>
            </a:r>
            <a:endParaRPr lang="en-US" altLang="zh-CN" sz="1600" b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400"/>
              </a:spcBef>
            </a:pPr>
            <a:r>
              <a:rPr lang="zh-CN" altLang="en-US" sz="1600" b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我将从以下四个方面，汇报我今年的工作情况</a:t>
            </a:r>
            <a:endParaRPr lang="en-US" altLang="zh-CN" sz="1600" b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400"/>
              </a:spcBef>
            </a:pPr>
            <a:r>
              <a:rPr lang="zh-CN" altLang="en-US" sz="1600" b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我将从以下几个方面来汇报</a:t>
            </a:r>
            <a:endParaRPr lang="zh-CN" altLang="en-US" sz="1600" b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400"/>
              </a:spcBef>
            </a:pPr>
            <a:r>
              <a:rPr lang="zh-CN" altLang="en-US" sz="1600">
                <a:sym typeface="+mn-ea"/>
              </a:rPr>
              <a:t>1.面向科学发现的人工智能研发环境介绍</a:t>
            </a:r>
            <a:endParaRPr lang="zh-CN" altLang="en-US" sz="1600"/>
          </a:p>
          <a:p>
            <a:pPr>
              <a:lnSpc>
                <a:spcPct val="130000"/>
              </a:lnSpc>
              <a:spcBef>
                <a:spcPts val="400"/>
              </a:spcBef>
            </a:pPr>
            <a:r>
              <a:rPr lang="zh-CN" altLang="en-US" sz="1600">
                <a:sym typeface="+mn-ea"/>
              </a:rPr>
              <a:t>2.VScode、JupyterLab和Baihai IDP等模块使用介绍</a:t>
            </a:r>
            <a:endParaRPr lang="zh-CN" altLang="en-US" sz="1600"/>
          </a:p>
          <a:p>
            <a:pPr>
              <a:lnSpc>
                <a:spcPct val="130000"/>
              </a:lnSpc>
              <a:spcBef>
                <a:spcPts val="400"/>
              </a:spcBef>
            </a:pPr>
            <a:r>
              <a:rPr lang="zh-CN" altLang="en-US" sz="1600">
                <a:sym typeface="+mn-ea"/>
              </a:rPr>
              <a:t>3.应用案例和演示介绍</a:t>
            </a:r>
            <a:endParaRPr lang="zh-CN" altLang="en-US" sz="1600"/>
          </a:p>
          <a:p>
            <a:pPr>
              <a:lnSpc>
                <a:spcPct val="130000"/>
              </a:lnSpc>
              <a:spcBef>
                <a:spcPts val="400"/>
              </a:spcBef>
            </a:pPr>
            <a:endParaRPr lang="en-US" altLang="zh-CN" sz="1600" b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400"/>
              </a:spcBef>
            </a:pPr>
            <a:r>
              <a:rPr lang="zh-CN" altLang="en-US" sz="1600" b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我将从以下四个方面，汇报我今年的工作情况</a:t>
            </a:r>
            <a:endParaRPr lang="en-US" altLang="zh-CN" sz="1600" b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重复1.2章节中第1步的过程，选择赛题，启动Notebook。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选择Notebook或者IDE类型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点击创建按钮，即可通过slurm向AI集群申请动态资源（需要等待3分钟左右），启动基于jupyterlab的在线开发环境（用户隔离）：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可以通过console进入terminal终端操作（source ~/.bashrc可激活conda base环境），这个时候，进入cd /root 文件夹能够看到以项目名称为名的文件夹，进入文件夹即可查看赛题所包含的文件和数据集。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输入conda env list可以看到目前的conda环境，输入conda activate gpu-mindspore即可切换进入mindspore1.6的环境。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可以上传文件到AI集群的容器内部：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等待大约3分钟后，基于AI集群的个人开发环境已经创建完毕，会自动跳转到对应的页面。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对于启动后的开发环境，由于技术上具有逻辑隔离的特点，用户可以自由安全地进行开发，并通过上传、下载、运行等按钮自由组合操作。</a:t>
            </a:r>
            <a:endParaRPr lang="zh-CN" altLang="en-US"/>
          </a:p>
          <a:p>
            <a:r>
              <a:rPr lang="zh-CN" altLang="en-US"/>
              <a:t>注意：目前版本，启动Terminal后，如果要创建conda环境，需要先执行 source ~/.bashrc 命令</a:t>
            </a:r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在这场突如其来的疫情战中，云计算、人工智能、大数据等技术的应用为各部门疫情排查、精准施策、复工复产提供了有力的科技支撑。科技在此次疫情中凸显出的重要作用，也让各地政府看到了自身在“新基建”、新型技术基础设施建设上不不足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2020年3月开始，中央多次进行“新基建”部署，“新基建”成经济发展中的重点，成为疫情下保就业、促增长的重要战略方针。2020年3月4日，中央召开会议，强调“要加大公共卫生服务、应急物资保障领域投入，加快5G网络、数据中心等新型基础设施建设进度”。2020年3月6日，工信部召开加快5G发展专题会，加快新型基础设施建设。2020年4月央视报道称，新基建主要包括5G基站建设、特高压、城际高速铁路和城市轨道交通、新能源汽车充电桩、大数据中心、人工智能、工业互联网七大领域，涉及诸多产业链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2020年4月20日，发改委创新和高技术发展司对新基建范围进行了明确的范围界定。从发改委4月20日对新基建范围的界定我们可知，人工智能已成为“新基建”的基础设施。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1、高性能科学软件开源社区主要面向科学院、高校和其他各领域的研究者，能够加速优秀HPC开源软件的推广和方便领域内专家快速分享相关经验；</a:t>
            </a:r>
            <a:endParaRPr lang="zh-CN" altLang="en-US"/>
          </a:p>
          <a:p>
            <a:r>
              <a:rPr lang="zh-CN" altLang="en-US"/>
              <a:t>2、开源大赛可以将开源文化融入到科学研究中，汇聚大量优秀的国产开源软件，逐步营造科研人才生态环境，为突破商业软件技术垄断，完善我国自主创新的人才培养战略，起到积极推动作用与重要意义。其中获奖作品"GraphPi：高性能分布式子图匹配系统"、"MISA并行材料模拟软件"和“HONPAS软件”等均为相关科研领域的高性能计算提供很大的帮助。</a:t>
            </a:r>
            <a:endParaRPr lang="zh-CN" altLang="en-US"/>
          </a:p>
          <a:p>
            <a:r>
              <a:rPr lang="zh-CN" altLang="en-US"/>
              <a:t>3、AI智算平台的构建基于国产异构智能基础软硬件，            </a:t>
            </a:r>
            <a:endParaRPr lang="zh-CN" altLang="en-US"/>
          </a:p>
          <a:p>
            <a:r>
              <a:rPr lang="zh-CN" altLang="en-US"/>
              <a:t>目前，高性能科学软件开源社区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在人工智能应用飞速落地的今天，如何实现快速建模，如何提升模型的训练和部署效率，已经成为工业界普遍关注的课题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400"/>
              </a:spcBef>
            </a:pPr>
            <a:r>
              <a:rPr lang="zh-CN" altLang="en-US" sz="1600" b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我将从以下四个方面，汇报我今年的工作情况</a:t>
            </a:r>
            <a:endParaRPr lang="en-US" altLang="zh-CN" sz="1600" b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>
          <a:xfrm>
            <a:off x="602932" y="332656"/>
            <a:ext cx="5109091" cy="535531"/>
          </a:xfrm>
        </p:spPr>
        <p:txBody>
          <a:bodyPr wrap="none">
            <a:spAutoFit/>
          </a:bodyPr>
          <a:lstStyle>
            <a:lvl1pPr>
              <a:defRPr lang="en-US" sz="3200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lvl="0" algn="ctr" defTabSz="1219200" fontAlgn="base"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3145728" name="直接连接符 2"/>
          <p:cNvCxnSpPr/>
          <p:nvPr userDrawn="1"/>
        </p:nvCxnSpPr>
        <p:spPr>
          <a:xfrm>
            <a:off x="0" y="1052736"/>
            <a:ext cx="12192000" cy="0"/>
          </a:xfrm>
          <a:prstGeom prst="line">
            <a:avLst/>
          </a:prstGeom>
          <a:ln w="28575">
            <a:solidFill>
              <a:srgbClr val="0000CC">
                <a:alpha val="419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8365" cy="6870533"/>
            <a:chOff x="-1" y="0"/>
            <a:chExt cx="12198366" cy="6870533"/>
          </a:xfrm>
        </p:grpSpPr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1025" y="0"/>
            <a:ext cx="12197340" cy="68705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" name="" r:id="rId2" imgW="18288000" imgH="10287000" progId="">
                    <p:embed/>
                  </p:oleObj>
                </mc:Choice>
                <mc:Fallback>
                  <p:oleObj name="" r:id="rId2" imgW="18288000" imgH="10287000" progId="">
                    <p:embed/>
                    <p:pic>
                      <p:nvPicPr>
                        <p:cNvPr id="0" name="对象 2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25" y="0"/>
                          <a:ext cx="12197340" cy="68705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矩形 3"/>
            <p:cNvSpPr/>
            <p:nvPr/>
          </p:nvSpPr>
          <p:spPr>
            <a:xfrm>
              <a:off x="-1" y="0"/>
              <a:ext cx="12198365" cy="685800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415480" y="1914141"/>
            <a:ext cx="1008112" cy="3029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476BB3"/>
                </a:solidFill>
                <a:latin typeface="微软雅黑" panose="020B0503020204020204" charset="-122"/>
                <a:ea typeface="微软雅黑" panose="020B0503020204020204" charset="-122"/>
              </a:rPr>
              <a:t>汇报提纲</a:t>
            </a:r>
            <a:endParaRPr lang="zh-CN" altLang="en-US" sz="3600" b="1" dirty="0">
              <a:solidFill>
                <a:srgbClr val="476BB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>
          <a:xfrm>
            <a:off x="602932" y="332656"/>
            <a:ext cx="5109091" cy="535531"/>
          </a:xfrm>
        </p:spPr>
        <p:txBody>
          <a:bodyPr wrap="none">
            <a:spAutoFit/>
          </a:bodyPr>
          <a:lstStyle>
            <a:lvl1pPr>
              <a:defRPr lang="en-US" sz="3200" b="1" kern="0" dirty="0">
                <a:solidFill>
                  <a:srgbClr val="476BB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lvl="0" algn="ctr" defTabSz="1219200" fontAlgn="base"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3145728" name="直接连接符 2"/>
          <p:cNvCxnSpPr/>
          <p:nvPr userDrawn="1"/>
        </p:nvCxnSpPr>
        <p:spPr>
          <a:xfrm>
            <a:off x="361492" y="1052736"/>
            <a:ext cx="11469016" cy="0"/>
          </a:xfrm>
          <a:prstGeom prst="line">
            <a:avLst/>
          </a:prstGeom>
          <a:ln>
            <a:solidFill>
              <a:srgbClr val="476BB3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>
          <a:xfrm>
            <a:off x="390624" y="332656"/>
            <a:ext cx="5109091" cy="535531"/>
          </a:xfrm>
        </p:spPr>
        <p:txBody>
          <a:bodyPr wrap="none">
            <a:spAutoFit/>
          </a:bodyPr>
          <a:lstStyle>
            <a:lvl1pPr>
              <a:defRPr lang="en-US" sz="3200" b="1" kern="0" dirty="0">
                <a:solidFill>
                  <a:srgbClr val="476BB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lvl="0" algn="ctr" defTabSz="1219200" fontAlgn="base"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3145735" name="直接连接符 2"/>
          <p:cNvCxnSpPr/>
          <p:nvPr userDrawn="1"/>
        </p:nvCxnSpPr>
        <p:spPr>
          <a:xfrm>
            <a:off x="361492" y="1052736"/>
            <a:ext cx="11469016" cy="0"/>
          </a:xfrm>
          <a:prstGeom prst="line">
            <a:avLst/>
          </a:prstGeom>
          <a:ln>
            <a:solidFill>
              <a:srgbClr val="476BB3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6" name="直接连接符 3"/>
          <p:cNvCxnSpPr/>
          <p:nvPr userDrawn="1"/>
        </p:nvCxnSpPr>
        <p:spPr>
          <a:xfrm>
            <a:off x="361492" y="1052736"/>
            <a:ext cx="11469016" cy="0"/>
          </a:xfrm>
          <a:prstGeom prst="line">
            <a:avLst/>
          </a:prstGeom>
          <a:ln>
            <a:solidFill>
              <a:srgbClr val="5B58B4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2" name="Title 1"/>
          <p:cNvSpPr>
            <a:spLocks noGrp="1"/>
          </p:cNvSpPr>
          <p:nvPr>
            <p:ph type="title"/>
          </p:nvPr>
        </p:nvSpPr>
        <p:spPr>
          <a:xfrm>
            <a:off x="3541454" y="332656"/>
            <a:ext cx="5109091" cy="535531"/>
          </a:xfrm>
        </p:spPr>
        <p:txBody>
          <a:bodyPr wrap="none">
            <a:spAutoFit/>
          </a:bodyPr>
          <a:lstStyle>
            <a:lvl1pPr>
              <a:defRPr lang="en-US" sz="3200" b="1" kern="0" dirty="0">
                <a:solidFill>
                  <a:srgbClr val="476BB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lvl="0" algn="ctr" defTabSz="1219200" fontAlgn="base"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>
          <a:xfrm>
            <a:off x="3541455" y="448972"/>
            <a:ext cx="5109091" cy="535531"/>
          </a:xfrm>
        </p:spPr>
        <p:txBody>
          <a:bodyPr wrap="none">
            <a:spAutoFit/>
          </a:bodyPr>
          <a:lstStyle>
            <a:lvl1pPr algn="ctr">
              <a:defRPr lang="en-US" sz="3200" b="1" kern="0" dirty="0">
                <a:solidFill>
                  <a:srgbClr val="476BB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lvl="0" algn="ctr" defTabSz="1219200" fontAlgn="base"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383" y="155104"/>
            <a:ext cx="10844463" cy="609600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3562" y="978568"/>
            <a:ext cx="10972799" cy="5486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第二级</a:t>
            </a:r>
            <a:endParaRPr kumimoji="1" lang="zh-CN" altLang="en-US"/>
          </a:p>
          <a:p>
            <a:pPr lvl="2"/>
            <a:r>
              <a:rPr kumimoji="1" lang="zh-CN" altLang="en-US"/>
              <a:t>第三级</a:t>
            </a:r>
            <a:endParaRPr kumimoji="1" lang="zh-CN" altLang="en-US"/>
          </a:p>
          <a:p>
            <a:pPr lvl="3"/>
            <a:r>
              <a:rPr kumimoji="1" lang="zh-CN" altLang="en-US"/>
              <a:t>第四级</a:t>
            </a:r>
            <a:endParaRPr kumimoji="1" lang="zh-CN" altLang="en-US"/>
          </a:p>
          <a:p>
            <a:pPr lvl="4"/>
            <a:r>
              <a:rPr kumimoji="1" lang="zh-CN" altLang="en-US"/>
              <a:t>第五级</a:t>
            </a:r>
            <a:endParaRPr kumimoji="1"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>
          <a:xfrm>
            <a:off x="602932" y="332656"/>
            <a:ext cx="5109091" cy="535531"/>
          </a:xfrm>
        </p:spPr>
        <p:txBody>
          <a:bodyPr wrap="none">
            <a:spAutoFit/>
          </a:bodyPr>
          <a:lstStyle>
            <a:lvl1pPr>
              <a:defRPr lang="en-US" sz="3200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lvl="0" algn="ctr" defTabSz="1219200" fontAlgn="base"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3145728" name="直接连接符 2"/>
          <p:cNvCxnSpPr/>
          <p:nvPr userDrawn="1"/>
        </p:nvCxnSpPr>
        <p:spPr>
          <a:xfrm>
            <a:off x="0" y="1052736"/>
            <a:ext cx="12192000" cy="0"/>
          </a:xfrm>
          <a:prstGeom prst="line">
            <a:avLst/>
          </a:prstGeom>
          <a:ln w="28575">
            <a:solidFill>
              <a:srgbClr val="0000CC">
                <a:alpha val="419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8365" cy="6870533"/>
            <a:chOff x="-1" y="0"/>
            <a:chExt cx="12198366" cy="6870533"/>
          </a:xfrm>
        </p:grpSpPr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1025" y="0"/>
            <a:ext cx="12197340" cy="68705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" name="" r:id="rId2" imgW="18288000" imgH="10287000" progId="">
                    <p:embed/>
                  </p:oleObj>
                </mc:Choice>
                <mc:Fallback>
                  <p:oleObj name="" r:id="rId2" imgW="18288000" imgH="10287000" progId="">
                    <p:embed/>
                    <p:pic>
                      <p:nvPicPr>
                        <p:cNvPr id="0" name="对象 2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25" y="0"/>
                          <a:ext cx="12197340" cy="68705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矩形 3"/>
            <p:cNvSpPr/>
            <p:nvPr/>
          </p:nvSpPr>
          <p:spPr>
            <a:xfrm>
              <a:off x="-1" y="0"/>
              <a:ext cx="12198365" cy="685800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415480" y="1914141"/>
            <a:ext cx="1008112" cy="3029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476BB3"/>
                </a:solidFill>
                <a:latin typeface="微软雅黑" panose="020B0503020204020204" charset="-122"/>
                <a:ea typeface="微软雅黑" panose="020B0503020204020204" charset="-122"/>
              </a:rPr>
              <a:t>汇报提纲</a:t>
            </a:r>
            <a:endParaRPr lang="zh-CN" altLang="en-US" sz="3600" b="1" dirty="0">
              <a:solidFill>
                <a:srgbClr val="476BB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5232077" y="216150"/>
            <a:ext cx="6732456" cy="56520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lang="zh-CN" altLang="en-US" sz="3390" b="1" kern="1200" dirty="0">
                <a:solidFill>
                  <a:srgbClr val="0000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1048579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580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1968-7643-4792-9411-A9872101E3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36AC-939A-4B82-9B99-C9CE55BF44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3.v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6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0" Type="http://schemas.openxmlformats.org/officeDocument/2006/relationships/notesSlide" Target="../notesSlides/notesSlide1.xml"/><Relationship Id="rId1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8.xml"/><Relationship Id="rId7" Type="http://schemas.openxmlformats.org/officeDocument/2006/relationships/image" Target="../media/image58.jpeg"/><Relationship Id="rId6" Type="http://schemas.openxmlformats.org/officeDocument/2006/relationships/tags" Target="../tags/tag7.xml"/><Relationship Id="rId5" Type="http://schemas.openxmlformats.org/officeDocument/2006/relationships/image" Target="../media/image57.png"/><Relationship Id="rId4" Type="http://schemas.openxmlformats.org/officeDocument/2006/relationships/tags" Target="../tags/tag6.xml"/><Relationship Id="rId3" Type="http://schemas.openxmlformats.org/officeDocument/2006/relationships/image" Target="../media/image56.png"/><Relationship Id="rId2" Type="http://schemas.openxmlformats.org/officeDocument/2006/relationships/tags" Target="../tags/tag5.xml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61.png"/><Relationship Id="rId12" Type="http://schemas.openxmlformats.org/officeDocument/2006/relationships/tags" Target="../tags/tag10.xml"/><Relationship Id="rId11" Type="http://schemas.openxmlformats.org/officeDocument/2006/relationships/image" Target="../media/image60.png"/><Relationship Id="rId10" Type="http://schemas.openxmlformats.org/officeDocument/2006/relationships/tags" Target="../tags/tag9.xml"/><Relationship Id="rId1" Type="http://schemas.openxmlformats.org/officeDocument/2006/relationships/tags" Target="../tags/tag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3.png"/><Relationship Id="rId2" Type="http://schemas.openxmlformats.org/officeDocument/2006/relationships/hyperlink" Target="http://data.aicnic.cn/dms-html/index.html" TargetMode="External"/><Relationship Id="rId1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8.png"/><Relationship Id="rId3" Type="http://schemas.openxmlformats.org/officeDocument/2006/relationships/tags" Target="../tags/tag12.xml"/><Relationship Id="rId2" Type="http://schemas.openxmlformats.org/officeDocument/2006/relationships/image" Target="../media/image77.png"/><Relationship Id="rId1" Type="http://schemas.openxmlformats.org/officeDocument/2006/relationships/tags" Target="../tags/tag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jpeg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31.xml"/><Relationship Id="rId10" Type="http://schemas.openxmlformats.org/officeDocument/2006/relationships/image" Target="../media/image19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0" y="-9525"/>
          <a:ext cx="12192000" cy="686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" name="" r:id="rId1" imgW="18288000" imgH="10287000" progId="">
                  <p:embed/>
                </p:oleObj>
              </mc:Choice>
              <mc:Fallback>
                <p:oleObj name="" r:id="rId1" imgW="18288000" imgH="10287000" progId="">
                  <p:embed/>
                  <p:pic>
                    <p:nvPicPr>
                      <p:cNvPr id="0" name="对象 1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-9525"/>
                        <a:ext cx="12192000" cy="686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656257" y="419549"/>
            <a:ext cx="3435927" cy="633187"/>
            <a:chOff x="1398" y="3698"/>
            <a:chExt cx="4710" cy="837"/>
          </a:xfrm>
        </p:grpSpPr>
        <p:sp>
          <p:nvSpPr>
            <p:cNvPr id="18" name="矩形 17"/>
            <p:cNvSpPr/>
            <p:nvPr/>
          </p:nvSpPr>
          <p:spPr>
            <a:xfrm>
              <a:off x="2304" y="3954"/>
              <a:ext cx="3804" cy="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pitchFamily="2" charset="-122"/>
                  <a:ea typeface="宋体" panose="02010600030101010101" pitchFamily="2" charset="-122"/>
                  <a:cs typeface="+mn-cs"/>
                </a:rPr>
                <a:t>Computer Network Information Center, </a:t>
              </a:r>
              <a:b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pitchFamily="2" charset="-122"/>
                  <a:ea typeface="宋体" panose="02010600030101010101" pitchFamily="2" charset="-122"/>
                  <a:cs typeface="+mn-cs"/>
                </a:rPr>
              </a:b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pitchFamily="2" charset="-122"/>
                  <a:ea typeface="宋体" panose="02010600030101010101" pitchFamily="2" charset="-122"/>
                  <a:cs typeface="+mn-cs"/>
                </a:rPr>
                <a:t>Chinese Academy of Sciences</a:t>
              </a: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291" y="3698"/>
              <a:ext cx="3419" cy="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微软雅黑" panose="020B0503020204020204" charset="-122"/>
                  <a:sym typeface="+mn-lt"/>
                </a:rPr>
                <a:t>中国科学院计算机网络信息中心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lt"/>
              </a:endParaRPr>
            </a:p>
          </p:txBody>
        </p:sp>
        <p:pic>
          <p:nvPicPr>
            <p:cNvPr id="20" name="图片 19" descr="网络中心logo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8" y="3806"/>
              <a:ext cx="893" cy="655"/>
            </a:xfrm>
            <a:prstGeom prst="rect">
              <a:avLst/>
            </a:prstGeom>
          </p:spPr>
        </p:pic>
      </p:grpSp>
      <p:sp>
        <p:nvSpPr>
          <p:cNvPr id="21" name="标题 15"/>
          <p:cNvSpPr>
            <a:spLocks noGrp="1"/>
          </p:cNvSpPr>
          <p:nvPr>
            <p:ph type="title"/>
          </p:nvPr>
        </p:nvSpPr>
        <p:spPr>
          <a:xfrm>
            <a:off x="0" y="1952492"/>
            <a:ext cx="12192000" cy="156845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spc="600" dirty="0">
                <a:solidFill>
                  <a:srgbClr val="FF6600"/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面向人工智能模型的异构数据融合和容器化工作流平台</a:t>
            </a:r>
            <a:endParaRPr lang="zh-CN" altLang="en-US" sz="4000" b="1" spc="600" dirty="0">
              <a:solidFill>
                <a:srgbClr val="FF6600"/>
              </a:solidFill>
              <a:effectLst>
                <a:glow rad="127000">
                  <a:schemeClr val="bg1"/>
                </a:glo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标题 15"/>
          <p:cNvSpPr txBox="1"/>
          <p:nvPr/>
        </p:nvSpPr>
        <p:spPr>
          <a:xfrm>
            <a:off x="12340" y="4107213"/>
            <a:ext cx="12167320" cy="16414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0" dirty="0">
                <a:solidFill>
                  <a:srgbClr val="476BB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中国科学院计算机网络信息中心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人工智能发展部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报告人</a:t>
            </a:r>
            <a:r>
              <a:rPr kumimoji="0" altLang="zh-CN" sz="2800" b="1" i="0" u="none" strike="noStrike" kern="0" cap="none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kumimoji="0" lang="zh-CN" altLang="en-US" sz="2800" b="1" i="0" u="none" strike="noStrike" kern="0" cap="none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万</a:t>
            </a:r>
            <a:r>
              <a:rPr kumimoji="0" altLang="zh-CN" sz="2800" b="1" i="0" u="none" strike="noStrike" kern="0" cap="none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0" lang="zh-CN" altLang="en-US" sz="2800" b="1" i="0" u="none" strike="noStrike" kern="0" cap="none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萌</a:t>
            </a:r>
            <a:endParaRPr kumimoji="0" lang="zh-CN" altLang="en-US" sz="2800" b="1" i="0" u="none" strike="noStrike" kern="0" cap="none" normalizeH="0" baseline="0" noProof="0" dirty="0">
              <a:ln>
                <a:noFill/>
              </a:ln>
              <a:solidFill>
                <a:srgbClr val="FF66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704512" y="0"/>
            <a:ext cx="937602" cy="1052736"/>
            <a:chOff x="10704512" y="0"/>
            <a:chExt cx="937602" cy="1052736"/>
          </a:xfrm>
        </p:grpSpPr>
        <p:sp>
          <p:nvSpPr>
            <p:cNvPr id="2" name="同侧圆角矩形 1"/>
            <p:cNvSpPr/>
            <p:nvPr/>
          </p:nvSpPr>
          <p:spPr>
            <a:xfrm rot="10800000">
              <a:off x="10704512" y="0"/>
              <a:ext cx="937602" cy="10527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0755875" y="173843"/>
              <a:ext cx="834876" cy="814485"/>
            </a:xfrm>
            <a:prstGeom prst="rect">
              <a:avLst/>
            </a:prstGeom>
          </p:spPr>
        </p:pic>
      </p:grp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3934460" y="481965"/>
            <a:ext cx="18923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16905" y="474980"/>
            <a:ext cx="2026285" cy="54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pageCurlDouble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615" y="314008"/>
            <a:ext cx="5040630" cy="534035"/>
          </a:xfrm>
        </p:spPr>
        <p:txBody>
          <a:bodyPr wrap="square"/>
          <a:p>
            <a:r>
              <a:rPr lang="zh-CN" altLang="en-US"/>
              <a:t>平台总体技术框架与路线</a:t>
            </a:r>
            <a:endParaRPr lang="zh-CN" altLang="en-US"/>
          </a:p>
        </p:txBody>
      </p:sp>
      <p:pic>
        <p:nvPicPr>
          <p:cNvPr id="6" name="图片 5" descr="Untitled Diagram (6)"/>
          <p:cNvPicPr>
            <a:picLocks noChangeAspect="1"/>
          </p:cNvPicPr>
          <p:nvPr/>
        </p:nvPicPr>
        <p:blipFill>
          <a:blip r:embed="rId1"/>
          <a:srcRect l="2168" t="6130" r="2151" b="3454"/>
          <a:stretch>
            <a:fillRect/>
          </a:stretch>
        </p:blipFill>
        <p:spPr>
          <a:xfrm>
            <a:off x="904240" y="1108075"/>
            <a:ext cx="10380980" cy="56654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3214734" y="2524629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EC7102"/>
              </a:gs>
              <a:gs pos="0">
                <a:srgbClr val="FD8F2B"/>
              </a:gs>
            </a:gsLst>
            <a:lin ang="54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二、主要功能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214734" y="3492171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三、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应用场景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4"/>
          <p:cNvSpPr/>
          <p:nvPr/>
        </p:nvSpPr>
        <p:spPr>
          <a:xfrm>
            <a:off x="3214734" y="1558357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一、平台概况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圆角矩形 14"/>
          <p:cNvSpPr/>
          <p:nvPr/>
        </p:nvSpPr>
        <p:spPr>
          <a:xfrm>
            <a:off x="3214734" y="5425985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五、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上机实践</a:t>
            </a:r>
            <a:endParaRPr lang="en-US" altLang="zh-CN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15"/>
          <p:cNvSpPr/>
          <p:nvPr/>
        </p:nvSpPr>
        <p:spPr>
          <a:xfrm>
            <a:off x="3214734" y="4459078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四、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示范案例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615" y="359728"/>
            <a:ext cx="3818890" cy="534035"/>
          </a:xfrm>
        </p:spPr>
        <p:txBody>
          <a:bodyPr wrap="square"/>
          <a:p>
            <a:r>
              <a:rPr lang="zh-CN" altLang="en-US"/>
              <a:t>学科领域开放数据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421030" y="1242756"/>
            <a:ext cx="2487152" cy="3759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indent="0">
              <a:buFont typeface="Wingdings" panose="05000000000000000000" pitchFamily="2" charset="2"/>
              <a:buNone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</a:rPr>
              <a:t>辐缺陷形核长大机理</a:t>
            </a:r>
            <a:endParaRPr lang="zh-CN" altLang="en-US" sz="185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26475" y="6090920"/>
            <a:ext cx="2764790" cy="3067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数据权限分级</a:t>
            </a:r>
            <a:r>
              <a:rPr kumimoji="0" 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与数据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托管共享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5655" y="6090920"/>
            <a:ext cx="2201545" cy="3067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领域区分的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</a:t>
            </a:r>
            <a:r>
              <a:rPr kumimoji="0" 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检索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仓库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93995" y="6090920"/>
            <a:ext cx="1887220" cy="3067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数据绑定与数据迁移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圆角矩形 49"/>
          <p:cNvSpPr/>
          <p:nvPr/>
        </p:nvSpPr>
        <p:spPr>
          <a:xfrm>
            <a:off x="144145" y="2217420"/>
            <a:ext cx="4202430" cy="3625215"/>
          </a:xfrm>
          <a:prstGeom prst="roundRect">
            <a:avLst>
              <a:gd name="adj" fmla="val 6702"/>
            </a:avLst>
          </a:prstGeom>
          <a:noFill/>
          <a:ln w="12700" cap="flat" cmpd="sng" algn="ctr">
            <a:solidFill>
              <a:schemeClr val="accent6">
                <a:lumMod val="75000"/>
              </a:schemeClr>
            </a:solidFill>
            <a:prstDash val="dash"/>
          </a:ln>
          <a:effectLst/>
        </p:spPr>
        <p:txBody>
          <a:bodyPr rtlCol="0" anchor="ctr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4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sp>
        <p:nvSpPr>
          <p:cNvPr id="30" name="圆角矩形 49"/>
          <p:cNvSpPr/>
          <p:nvPr/>
        </p:nvSpPr>
        <p:spPr>
          <a:xfrm>
            <a:off x="4797425" y="2217420"/>
            <a:ext cx="3096260" cy="3625215"/>
          </a:xfrm>
          <a:prstGeom prst="roundRect">
            <a:avLst>
              <a:gd name="adj" fmla="val 6702"/>
            </a:avLst>
          </a:prstGeom>
          <a:noFill/>
          <a:ln w="12700" cap="flat" cmpd="sng" algn="ctr">
            <a:solidFill>
              <a:schemeClr val="accent6">
                <a:lumMod val="75000"/>
              </a:schemeClr>
            </a:solidFill>
            <a:prstDash val="dash"/>
          </a:ln>
          <a:effectLst/>
        </p:spPr>
        <p:txBody>
          <a:bodyPr rtlCol="0" anchor="ctr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4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sp>
        <p:nvSpPr>
          <p:cNvPr id="31" name="圆角矩形 49"/>
          <p:cNvSpPr/>
          <p:nvPr/>
        </p:nvSpPr>
        <p:spPr>
          <a:xfrm>
            <a:off x="8344535" y="2217420"/>
            <a:ext cx="3567430" cy="3625215"/>
          </a:xfrm>
          <a:prstGeom prst="roundRect">
            <a:avLst>
              <a:gd name="adj" fmla="val 6702"/>
            </a:avLst>
          </a:prstGeom>
          <a:noFill/>
          <a:ln w="12700" cap="flat" cmpd="sng" algn="ctr">
            <a:solidFill>
              <a:schemeClr val="accent6">
                <a:lumMod val="75000"/>
              </a:schemeClr>
            </a:solidFill>
            <a:prstDash val="dash"/>
          </a:ln>
          <a:effectLst/>
        </p:spPr>
        <p:txBody>
          <a:bodyPr rtlCol="0" anchor="ctr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4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53735" y="1118779"/>
            <a:ext cx="11502391" cy="623950"/>
          </a:xfrm>
          <a:prstGeom prst="roundRect">
            <a:avLst>
              <a:gd name="adj" fmla="val 1071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485" b="1" dirty="0"/>
          </a:p>
        </p:txBody>
      </p:sp>
      <p:sp>
        <p:nvSpPr>
          <p:cNvPr id="26" name="文本框 25"/>
          <p:cNvSpPr txBox="1"/>
          <p:nvPr/>
        </p:nvSpPr>
        <p:spPr>
          <a:xfrm>
            <a:off x="281277" y="1243048"/>
            <a:ext cx="3763398" cy="3759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kumimoji="1" lang="zh-CN" sz="1850" b="1" dirty="0">
                <a:solidFill>
                  <a:schemeClr val="bg1"/>
                </a:solidFill>
              </a:rPr>
              <a:t>逐级开放的数据管理功能</a:t>
            </a:r>
            <a:endParaRPr kumimoji="1" lang="zh-CN" altLang="en-US" sz="1850" b="1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60900" y="1243330"/>
            <a:ext cx="4780280" cy="3759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indent="0">
              <a:buFont typeface="Wingdings" panose="05000000000000000000" pitchFamily="2" charset="2"/>
              <a:buNone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</a:rPr>
              <a:t>提高数据驱动的人工智能检索和研究效率</a:t>
            </a:r>
            <a:endParaRPr lang="zh-CN" altLang="en-US" sz="185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25" y="2346960"/>
            <a:ext cx="3870325" cy="215646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" y="3740150"/>
            <a:ext cx="4157345" cy="210248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830" y="4158615"/>
            <a:ext cx="2967355" cy="159067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555" y="2346960"/>
            <a:ext cx="2569845" cy="242316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380" y="4602480"/>
            <a:ext cx="3505200" cy="114681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0275" y="2513330"/>
            <a:ext cx="3329305" cy="183197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900" y="-26352"/>
            <a:ext cx="9702165" cy="977265"/>
          </a:xfrm>
        </p:spPr>
        <p:txBody>
          <a:bodyPr wrap="square"/>
          <a:p>
            <a:pPr algn="l"/>
            <a:br>
              <a:rPr lang="zh-CN" altLang="en-US"/>
            </a:br>
            <a:r>
              <a:rPr lang="zh-CN" altLang="en-US"/>
              <a:t>学科</a:t>
            </a:r>
            <a:r>
              <a:rPr lang="zh-CN" altLang="en-US">
                <a:sym typeface="+mn-ea"/>
              </a:rPr>
              <a:t>领域数据</a:t>
            </a:r>
            <a:r>
              <a:rPr altLang="zh-CN">
                <a:sym typeface="+mn-ea"/>
              </a:rPr>
              <a:t>-</a:t>
            </a:r>
            <a:r>
              <a:rPr lang="zh-CN" altLang="en-US"/>
              <a:t>欧洲中期天气预报中心</a:t>
            </a:r>
            <a:r>
              <a:rPr lang="zh-CN" altLang="en-US">
                <a:sym typeface="+mn-ea"/>
              </a:rPr>
              <a:t>共享</a:t>
            </a:r>
            <a:r>
              <a:rPr lang="zh-CN" altLang="en-US"/>
              <a:t>数据托管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" y="316865"/>
            <a:ext cx="1537335" cy="604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710" y="2823845"/>
            <a:ext cx="7273290" cy="3504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" y="3086100"/>
            <a:ext cx="5505450" cy="29800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645" y="1308100"/>
            <a:ext cx="11931015" cy="1626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dirty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欧洲中期中期天气预报中心（ECMWF）业务预报和分析数据在2021年5月1日被从ECMWF气象档案和检索系统（MARS）下载。ECMWF的数据服务提供了对ECMWF归档数据的访问，特别要感谢来自ECMWF数据服务团队的Emma Pidduck就数据访问进行的快速沟通。目前已增加姊妹篇数据，已上线至网站：http://data.aicnic.cn/ECMWF_ENS/</a:t>
            </a: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 </a:t>
            </a:r>
            <a:endParaRPr lang="zh-CN" altLang="zh-CN" dirty="0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marL="285750" lvl="1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开放给全世界所有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用户检索、下载</a:t>
            </a:r>
            <a:r>
              <a:rPr lang="zh-CN" altLang="en-US" sz="1850" b="1" dirty="0">
                <a:solidFill>
                  <a:schemeClr val="tx1"/>
                </a:solidFill>
                <a:sym typeface="+mn-ea"/>
              </a:rPr>
              <a:t>使用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，并提供不同方式的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检索、大文件组合打包下载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功能</a:t>
            </a:r>
            <a:endParaRPr lang="en-US" altLang="zh-CN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21435" y="6328410"/>
            <a:ext cx="2201545" cy="3067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大文件自由组合压缩传输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54900" y="6328410"/>
            <a:ext cx="2886710" cy="3067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光伏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ECMWF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数据多条件快速检索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0695" y="382588"/>
            <a:ext cx="3677285" cy="534035"/>
          </a:xfrm>
        </p:spPr>
        <p:txBody>
          <a:bodyPr wrap="square"/>
          <a:p>
            <a:r>
              <a:rPr lang="zh-CN" altLang="en-US"/>
              <a:t>科研场景适配模型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95580" y="1323975"/>
            <a:ext cx="3136900" cy="5448300"/>
          </a:xfrm>
          <a:prstGeom prst="roundRect">
            <a:avLst>
              <a:gd name="adj" fmla="val 47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85" b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586854" y="887962"/>
            <a:ext cx="5456311" cy="435328"/>
          </a:xfrm>
        </p:spPr>
        <p:txBody>
          <a:bodyPr>
            <a:normAutofit fontScale="90000" lnSpcReduction="20000"/>
          </a:bodyPr>
          <a:lstStyle/>
          <a:p>
            <a:r>
              <a:rPr lang="en-US" altLang="zh-CN" sz="2725" dirty="0">
                <a:solidFill>
                  <a:schemeClr val="bg1"/>
                </a:solidFill>
                <a:sym typeface="+mn-ea"/>
              </a:rPr>
              <a:t>MISA-KMC</a:t>
            </a:r>
            <a:endParaRPr lang="en-US" altLang="zh-CN" sz="272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7030" y="1430655"/>
            <a:ext cx="2966085" cy="679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基础学科开放模型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：预置开发环境，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Python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cuda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Jupyter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等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多学科领域预置模型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：一键启动与在线调试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自定义模型镜像管理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：支持镜像一键导入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多规格数据集植入</a:t>
            </a: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离线训练</a:t>
            </a:r>
            <a:r>
              <a:rPr lang="zh-CN" altLang="en-US" sz="185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：用户无需在线等待，随时随地查看结果</a:t>
            </a:r>
            <a:endParaRPr lang="zh-CN" altLang="en-US" sz="185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27278" y="1430685"/>
            <a:ext cx="4192696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基于模型与多学科领域预置模型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13988" y="1430685"/>
            <a:ext cx="4127430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自定义模型镜像管理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7185" y="2144395"/>
            <a:ext cx="1661160" cy="13912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930" y="4234180"/>
            <a:ext cx="4048760" cy="23958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15" y="1979930"/>
            <a:ext cx="2068195" cy="1842135"/>
          </a:xfrm>
          <a:prstGeom prst="rect">
            <a:avLst/>
          </a:prstGeom>
        </p:spPr>
      </p:pic>
      <p:sp>
        <p:nvSpPr>
          <p:cNvPr id="18" name="右箭头 17"/>
          <p:cNvSpPr/>
          <p:nvPr/>
        </p:nvSpPr>
        <p:spPr>
          <a:xfrm>
            <a:off x="9618345" y="2767965"/>
            <a:ext cx="358140" cy="144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/>
        </p:nvSpPr>
        <p:spPr>
          <a:xfrm>
            <a:off x="9776460" y="3728085"/>
            <a:ext cx="259080" cy="396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425" y="4316095"/>
            <a:ext cx="4457700" cy="245618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165" y="2041525"/>
            <a:ext cx="4391660" cy="23863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0695" y="314325"/>
            <a:ext cx="6367145" cy="534035"/>
          </a:xfrm>
        </p:spPr>
        <p:txBody>
          <a:bodyPr wrap="square"/>
          <a:p>
            <a:r>
              <a:rPr lang="zh-CN" altLang="en-US">
                <a:sym typeface="+mn-ea"/>
              </a:rPr>
              <a:t>模型</a:t>
            </a:r>
            <a:r>
              <a:rPr altLang="zh-CN">
                <a:sym typeface="+mn-ea"/>
              </a:rPr>
              <a:t> - </a:t>
            </a:r>
            <a:r>
              <a:rPr lang="zh-CN" altLang="en-US">
                <a:sym typeface="+mn-ea"/>
              </a:rPr>
              <a:t>即开即用云端开发环境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35255" y="1186815"/>
            <a:ext cx="3197860" cy="5584825"/>
          </a:xfrm>
          <a:prstGeom prst="roundRect">
            <a:avLst>
              <a:gd name="adj" fmla="val 47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85" b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586854" y="887962"/>
            <a:ext cx="5456311" cy="435328"/>
          </a:xfrm>
        </p:spPr>
        <p:txBody>
          <a:bodyPr>
            <a:normAutofit fontScale="90000" lnSpcReduction="20000"/>
          </a:bodyPr>
          <a:lstStyle/>
          <a:p>
            <a:r>
              <a:rPr lang="en-US" altLang="zh-CN" sz="2725" dirty="0">
                <a:solidFill>
                  <a:schemeClr val="bg1"/>
                </a:solidFill>
                <a:sym typeface="+mn-ea"/>
              </a:rPr>
              <a:t>MISA-KMC</a:t>
            </a:r>
            <a:endParaRPr lang="en-US" altLang="zh-CN" sz="272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64465" y="1153795"/>
            <a:ext cx="3370580" cy="618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平台基于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singularity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容器化环境的监控、调度和优化</a:t>
            </a: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管理</a:t>
            </a:r>
            <a:endParaRPr 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 algn="l">
              <a:lnSpc>
                <a:spcPct val="150000"/>
              </a:lnSpc>
              <a:spcBef>
                <a:spcPts val="400"/>
              </a:spcBef>
              <a:buClrTx/>
              <a:buSzTx/>
              <a:buFont typeface="Wingdings" panose="05000000000000000000" charset="0"/>
              <a:buChar char="ü"/>
            </a:pP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在线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IDE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编程环境，能够支持云端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AI开发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，退出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自动释放资源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、启动自动恢复上次开发环境和状态</a:t>
            </a:r>
            <a:endParaRPr lang="zh-CN" altLang="en-US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 algn="l">
              <a:lnSpc>
                <a:spcPct val="150000"/>
              </a:lnSpc>
              <a:spcBef>
                <a:spcPts val="400"/>
              </a:spcBef>
              <a:buClrTx/>
              <a:buSzTx/>
              <a:buFont typeface="Wingdings" panose="05000000000000000000" charset="0"/>
              <a:buChar char="ü"/>
            </a:pP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强可扩展库包，支持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Jupyter、Notepad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等插件的扩展</a:t>
            </a:r>
            <a:endParaRPr lang="zh-CN" altLang="en-US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742950" lvl="1" indent="-285750" algn="l">
              <a:lnSpc>
                <a:spcPct val="150000"/>
              </a:lnSpc>
              <a:spcBef>
                <a:spcPts val="400"/>
              </a:spcBef>
              <a:buClrTx/>
              <a:buSzTx/>
              <a:buFont typeface="Wingdings" panose="05000000000000000000" charset="0"/>
              <a:buChar char="ü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</a:rPr>
              <a:t>代码补全、变量监控、文件管理、多语言切换</a:t>
            </a:r>
            <a:endParaRPr lang="zh-CN" altLang="en-US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27278" y="1430685"/>
            <a:ext cx="4192696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云端开发环境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13988" y="1430685"/>
            <a:ext cx="4127430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强可扩展包（</a:t>
            </a:r>
            <a:r>
              <a:rPr kumimoji="1" lang="en-US" altLang="zh-CN" sz="1485" b="1" dirty="0">
                <a:cs typeface="Times New Roman" panose="02020603050405020304" pitchFamily="18" charset="0"/>
              </a:rPr>
              <a:t>Jupyter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为例）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6080" y="2018665"/>
            <a:ext cx="3757295" cy="2820035"/>
          </a:xfrm>
          <a:prstGeom prst="rect">
            <a:avLst/>
          </a:prstGeom>
        </p:spPr>
      </p:pic>
      <p:pic>
        <p:nvPicPr>
          <p:cNvPr id="3" name="图片 2" descr="FarawayTerrificChameleon-max-14m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50" y="4218305"/>
            <a:ext cx="4188460" cy="23628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790" y="2061210"/>
            <a:ext cx="4137660" cy="427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0695" y="314325"/>
            <a:ext cx="6367145" cy="534035"/>
          </a:xfrm>
        </p:spPr>
        <p:txBody>
          <a:bodyPr wrap="square"/>
          <a:p>
            <a:r>
              <a:rPr lang="zh-CN" altLang="en-US">
                <a:sym typeface="+mn-ea"/>
              </a:rPr>
              <a:t>模型</a:t>
            </a:r>
            <a:r>
              <a:rPr altLang="zh-CN">
                <a:sym typeface="+mn-ea"/>
              </a:rPr>
              <a:t> - </a:t>
            </a:r>
            <a:r>
              <a:rPr lang="zh-CN" altLang="en-US">
                <a:sym typeface="+mn-ea"/>
              </a:rPr>
              <a:t>云端协作与版本控制管理</a:t>
            </a:r>
            <a:endParaRPr lang="zh-CN" altLang="en-US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62528" y="1156365"/>
            <a:ext cx="4127430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sz="1485" b="1" dirty="0">
                <a:cs typeface="Times New Roman" panose="02020603050405020304" pitchFamily="18" charset="0"/>
              </a:rPr>
              <a:t>CSThub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代码托管平台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43560" y="1326515"/>
            <a:ext cx="6131560" cy="4793615"/>
          </a:xfrm>
          <a:prstGeom prst="roundRect">
            <a:avLst>
              <a:gd name="adj" fmla="val 1071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485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1064260" y="1326515"/>
            <a:ext cx="541020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540" dirty="0">
                <a:latin typeface="+mn-ea"/>
              </a:rPr>
              <a:t>版本控制：基于</a:t>
            </a:r>
            <a:r>
              <a:rPr lang="zh-CN" altLang="en-US" sz="154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国产自主内核</a:t>
            </a:r>
            <a:r>
              <a:rPr lang="zh-CN" altLang="en-US" sz="1540" dirty="0">
                <a:latin typeface="+mn-ea"/>
              </a:rPr>
              <a:t>的源代码管理</a:t>
            </a:r>
            <a:endParaRPr lang="zh-CN" altLang="en-US" sz="1540" dirty="0">
              <a:latin typeface="+mn-ea"/>
            </a:endParaRPr>
          </a:p>
          <a:p>
            <a:pPr marL="285750" indent="-285750">
              <a:lnSpc>
                <a:spcPct val="2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540" dirty="0">
                <a:latin typeface="+mn-ea"/>
              </a:rPr>
              <a:t>协同开发：</a:t>
            </a:r>
            <a:r>
              <a:rPr lang="zh-CN" altLang="en-US" sz="154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分享链接即可同步开发</a:t>
            </a:r>
            <a:r>
              <a:rPr lang="zh-CN" altLang="en-US" sz="1540" dirty="0">
                <a:latin typeface="+mn-ea"/>
              </a:rPr>
              <a:t>，独立密码云协作更新</a:t>
            </a:r>
            <a:endParaRPr lang="zh-CN" altLang="en-US" sz="1540" dirty="0">
              <a:latin typeface="+mn-ea"/>
            </a:endParaRPr>
          </a:p>
          <a:p>
            <a:pPr marL="285750" indent="-285750">
              <a:lnSpc>
                <a:spcPct val="2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540" dirty="0">
                <a:latin typeface="+mn-ea"/>
              </a:rPr>
              <a:t>权限控制：支持细粒度的权限控制，个人与项目级别团队的在线协作</a:t>
            </a:r>
            <a:endParaRPr lang="zh-CN" altLang="en-US" sz="1540" dirty="0">
              <a:latin typeface="+mn-ea"/>
            </a:endParaRPr>
          </a:p>
          <a:p>
            <a:pPr marL="285750" indent="-285750">
              <a:lnSpc>
                <a:spcPct val="2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540" dirty="0">
                <a:latin typeface="+mn-ea"/>
              </a:rPr>
              <a:t>多重协议：支持在线</a:t>
            </a:r>
            <a:r>
              <a:rPr lang="en-US" altLang="zh-CN" sz="1540" dirty="0">
                <a:latin typeface="+mn-ea"/>
              </a:rPr>
              <a:t>IDE</a:t>
            </a:r>
            <a:r>
              <a:rPr lang="zh-CN" altLang="en-US" sz="1540" dirty="0">
                <a:latin typeface="+mn-ea"/>
              </a:rPr>
              <a:t>、操作系统</a:t>
            </a:r>
            <a:r>
              <a:rPr lang="zh-CN" altLang="en-US" sz="154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Bash多协议</a:t>
            </a:r>
            <a:r>
              <a:rPr lang="zh-CN" altLang="en-US" sz="1540" dirty="0">
                <a:latin typeface="+mn-ea"/>
              </a:rPr>
              <a:t>支持，自由跨平台进行代码提交</a:t>
            </a:r>
            <a:endParaRPr lang="zh-CN" altLang="en-US" sz="1540" dirty="0">
              <a:latin typeface="+mn-ea"/>
            </a:endParaRPr>
          </a:p>
          <a:p>
            <a:pPr marL="285750" indent="-285750">
              <a:lnSpc>
                <a:spcPct val="2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540" dirty="0">
                <a:latin typeface="+mn-ea"/>
              </a:rPr>
              <a:t>无缝整合：打通</a:t>
            </a:r>
            <a:r>
              <a:rPr lang="en-US" altLang="zh-CN" sz="1540" dirty="0">
                <a:latin typeface="+mn-ea"/>
              </a:rPr>
              <a:t>CSThub</a:t>
            </a:r>
            <a:r>
              <a:rPr lang="zh-CN" altLang="en-US" sz="1540" dirty="0">
                <a:latin typeface="+mn-ea"/>
              </a:rPr>
              <a:t>和</a:t>
            </a:r>
            <a:r>
              <a:rPr lang="en-US" altLang="zh-CN" sz="1540" dirty="0">
                <a:latin typeface="+mn-ea"/>
              </a:rPr>
              <a:t>AI+</a:t>
            </a:r>
            <a:r>
              <a:rPr lang="zh-CN" altLang="en-US" sz="1540" dirty="0">
                <a:latin typeface="+mn-ea"/>
              </a:rPr>
              <a:t>人工智能平台，无缝</a:t>
            </a:r>
            <a:r>
              <a:rPr lang="zh-CN" altLang="en-US" sz="154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代码托管和协作</a:t>
            </a:r>
            <a:r>
              <a:rPr lang="zh-CN" altLang="en-US" sz="1540" dirty="0">
                <a:latin typeface="+mn-ea"/>
              </a:rPr>
              <a:t>，实现</a:t>
            </a:r>
            <a:r>
              <a:rPr lang="zh-CN" altLang="en-US" sz="154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一站式云上开发</a:t>
            </a:r>
            <a:endParaRPr lang="en-US" altLang="zh-CN" sz="1540" dirty="0">
              <a:latin typeface="+mn-ea"/>
            </a:endParaRPr>
          </a:p>
          <a:p>
            <a:pPr>
              <a:lnSpc>
                <a:spcPct val="210000"/>
              </a:lnSpc>
            </a:pPr>
            <a:endParaRPr lang="en-US" altLang="zh-CN" sz="154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265" y="1727835"/>
            <a:ext cx="3757295" cy="211836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3509645"/>
            <a:ext cx="4912360" cy="304038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7030" y="368935"/>
            <a:ext cx="4065905" cy="534035"/>
          </a:xfrm>
        </p:spPr>
        <p:txBody>
          <a:bodyPr wrap="square"/>
          <a:p>
            <a:r>
              <a:rPr lang="zh-CN" altLang="en-US"/>
              <a:t>灵活可变的计算资源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95580" y="1323975"/>
            <a:ext cx="3136900" cy="5448300"/>
          </a:xfrm>
          <a:prstGeom prst="roundRect">
            <a:avLst>
              <a:gd name="adj" fmla="val 47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85" b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586854" y="887962"/>
            <a:ext cx="5456311" cy="435328"/>
          </a:xfrm>
        </p:spPr>
        <p:txBody>
          <a:bodyPr>
            <a:normAutofit fontScale="90000" lnSpcReduction="20000"/>
          </a:bodyPr>
          <a:lstStyle/>
          <a:p>
            <a:r>
              <a:rPr lang="en-US" altLang="zh-CN" sz="2725" dirty="0">
                <a:solidFill>
                  <a:schemeClr val="bg1"/>
                </a:solidFill>
                <a:sym typeface="+mn-ea"/>
              </a:rPr>
              <a:t>MISA-KMC</a:t>
            </a:r>
            <a:endParaRPr lang="en-US" altLang="zh-CN" sz="272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7030" y="1430655"/>
            <a:ext cx="2966085" cy="634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多规格资源配置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：预置开发环境，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Python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cuda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Jupyter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等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弹性资源调度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：一键启动与在线调试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离线训练任务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：支持镜像一键导入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动态资源管理</a:t>
            </a:r>
            <a:r>
              <a:rPr lang="zh-CN" altLang="en-US" sz="185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：用户无需在线等待，随时随地查看结果</a:t>
            </a:r>
            <a:endParaRPr lang="zh-CN" altLang="en-US" sz="185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27278" y="1430685"/>
            <a:ext cx="4192696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多规格配置与弹性资源调度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13988" y="1430685"/>
            <a:ext cx="4127430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离线训练任务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4420" y="1978660"/>
            <a:ext cx="4018280" cy="25908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165" y="1858010"/>
            <a:ext cx="4244340" cy="224028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035" y="4205605"/>
            <a:ext cx="4293235" cy="217106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0695" y="314325"/>
            <a:ext cx="6367145" cy="534035"/>
          </a:xfrm>
        </p:spPr>
        <p:txBody>
          <a:bodyPr wrap="square"/>
          <a:p>
            <a:r>
              <a:rPr lang="zh-CN" altLang="en-US">
                <a:sym typeface="+mn-ea"/>
              </a:rPr>
              <a:t>计算资源</a:t>
            </a:r>
            <a:r>
              <a:rPr altLang="zh-CN">
                <a:sym typeface="+mn-ea"/>
              </a:rPr>
              <a:t> - </a:t>
            </a:r>
            <a:r>
              <a:rPr lang="zh-CN" altLang="en-US">
                <a:sym typeface="+mn-ea"/>
              </a:rPr>
              <a:t>超算与自有资源接入</a:t>
            </a:r>
            <a:endParaRPr lang="zh-CN" altLang="en-US">
              <a:sym typeface="+mn-ea"/>
            </a:endParaRPr>
          </a:p>
        </p:txBody>
      </p:sp>
      <p:sp>
        <p:nvSpPr>
          <p:cNvPr id="4" name="Shape 5166"/>
          <p:cNvSpPr/>
          <p:nvPr/>
        </p:nvSpPr>
        <p:spPr>
          <a:xfrm>
            <a:off x="6898168" y="3142255"/>
            <a:ext cx="1218057" cy="1079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31" y="0"/>
                </a:moveTo>
                <a:lnTo>
                  <a:pt x="4125" y="12945"/>
                </a:lnTo>
                <a:lnTo>
                  <a:pt x="0" y="21600"/>
                </a:lnTo>
                <a:lnTo>
                  <a:pt x="21600" y="7769"/>
                </a:lnTo>
                <a:lnTo>
                  <a:pt x="1713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Lato Light"/>
            </a:endParaRPr>
          </a:p>
        </p:txBody>
      </p:sp>
      <p:sp>
        <p:nvSpPr>
          <p:cNvPr id="5" name="Shape 5167"/>
          <p:cNvSpPr/>
          <p:nvPr/>
        </p:nvSpPr>
        <p:spPr>
          <a:xfrm>
            <a:off x="6528778" y="3782022"/>
            <a:ext cx="1961434" cy="1123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39" y="0"/>
                </a:moveTo>
                <a:lnTo>
                  <a:pt x="2561" y="13286"/>
                </a:lnTo>
                <a:lnTo>
                  <a:pt x="0" y="21600"/>
                </a:lnTo>
                <a:lnTo>
                  <a:pt x="21600" y="8314"/>
                </a:lnTo>
                <a:cubicBezTo>
                  <a:pt x="21600" y="8314"/>
                  <a:pt x="19039" y="0"/>
                  <a:pt x="1903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Lato Light"/>
            </a:endParaRPr>
          </a:p>
        </p:txBody>
      </p:sp>
      <p:sp>
        <p:nvSpPr>
          <p:cNvPr id="6" name="Shape 5168"/>
          <p:cNvSpPr/>
          <p:nvPr/>
        </p:nvSpPr>
        <p:spPr>
          <a:xfrm>
            <a:off x="6159388" y="4475723"/>
            <a:ext cx="2704811" cy="1123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43" y="0"/>
                </a:moveTo>
                <a:lnTo>
                  <a:pt x="1857" y="13286"/>
                </a:lnTo>
                <a:lnTo>
                  <a:pt x="0" y="21600"/>
                </a:lnTo>
                <a:lnTo>
                  <a:pt x="21600" y="8314"/>
                </a:lnTo>
                <a:cubicBezTo>
                  <a:pt x="21600" y="8314"/>
                  <a:pt x="19743" y="0"/>
                  <a:pt x="1974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Lato Light"/>
            </a:endParaRPr>
          </a:p>
        </p:txBody>
      </p:sp>
      <p:sp>
        <p:nvSpPr>
          <p:cNvPr id="7" name="Shape 5169"/>
          <p:cNvSpPr/>
          <p:nvPr/>
        </p:nvSpPr>
        <p:spPr>
          <a:xfrm>
            <a:off x="5781408" y="5169423"/>
            <a:ext cx="3448181" cy="1123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7" y="13286"/>
                </a:moveTo>
                <a:lnTo>
                  <a:pt x="0" y="21600"/>
                </a:lnTo>
                <a:lnTo>
                  <a:pt x="21600" y="8314"/>
                </a:lnTo>
                <a:lnTo>
                  <a:pt x="20143" y="0"/>
                </a:lnTo>
                <a:cubicBezTo>
                  <a:pt x="20143" y="0"/>
                  <a:pt x="1457" y="13286"/>
                  <a:pt x="1457" y="1328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Lato Ligh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259304" y="2835685"/>
            <a:ext cx="857881" cy="735467"/>
            <a:chOff x="2313735" y="1108481"/>
            <a:chExt cx="857881" cy="735467"/>
          </a:xfrm>
        </p:grpSpPr>
        <p:sp>
          <p:nvSpPr>
            <p:cNvPr id="10" name="Shape 5171"/>
            <p:cNvSpPr/>
            <p:nvPr/>
          </p:nvSpPr>
          <p:spPr>
            <a:xfrm>
              <a:off x="2313735" y="1108481"/>
              <a:ext cx="849654" cy="687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13" name="Shape 5176"/>
            <p:cNvSpPr/>
            <p:nvPr/>
          </p:nvSpPr>
          <p:spPr>
            <a:xfrm>
              <a:off x="2329102" y="1491630"/>
              <a:ext cx="842514" cy="3523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定制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KVM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98168" y="3782022"/>
            <a:ext cx="1589745" cy="432411"/>
            <a:chOff x="1944344" y="2047198"/>
            <a:chExt cx="1589745" cy="432411"/>
          </a:xfrm>
          <a:solidFill>
            <a:schemeClr val="accent4">
              <a:lumMod val="75000"/>
            </a:schemeClr>
          </a:solidFill>
        </p:grpSpPr>
        <p:sp>
          <p:nvSpPr>
            <p:cNvPr id="15" name="Shape 5173"/>
            <p:cNvSpPr/>
            <p:nvPr/>
          </p:nvSpPr>
          <p:spPr>
            <a:xfrm>
              <a:off x="1944344" y="2047198"/>
              <a:ext cx="1589745" cy="4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40" y="0"/>
                  </a:lnTo>
                  <a:cubicBezTo>
                    <a:pt x="18440" y="0"/>
                    <a:pt x="3160" y="0"/>
                    <a:pt x="316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17" name="Shape 5177"/>
            <p:cNvSpPr/>
            <p:nvPr/>
          </p:nvSpPr>
          <p:spPr>
            <a:xfrm>
              <a:off x="2191740" y="2087244"/>
              <a:ext cx="1156124" cy="35231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SPANK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插件脚本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28779" y="4475722"/>
            <a:ext cx="2333121" cy="432412"/>
            <a:chOff x="1574955" y="2740898"/>
            <a:chExt cx="2333121" cy="432412"/>
          </a:xfrm>
          <a:solidFill>
            <a:schemeClr val="accent4">
              <a:lumMod val="75000"/>
            </a:schemeClr>
          </a:solidFill>
        </p:grpSpPr>
        <p:sp>
          <p:nvSpPr>
            <p:cNvPr id="19" name="Shape 5172"/>
            <p:cNvSpPr/>
            <p:nvPr/>
          </p:nvSpPr>
          <p:spPr>
            <a:xfrm>
              <a:off x="1574955" y="2740898"/>
              <a:ext cx="2333121" cy="43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447" y="0"/>
                  </a:lnTo>
                  <a:cubicBezTo>
                    <a:pt x="19447" y="0"/>
                    <a:pt x="2153" y="0"/>
                    <a:pt x="2153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20" name="Shape 5178"/>
            <p:cNvSpPr/>
            <p:nvPr/>
          </p:nvSpPr>
          <p:spPr>
            <a:xfrm>
              <a:off x="1815028" y="2780945"/>
              <a:ext cx="1849246" cy="35231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定制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SLURM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提交命令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159389" y="5169422"/>
            <a:ext cx="3076490" cy="432407"/>
            <a:chOff x="1205565" y="3434598"/>
            <a:chExt cx="3076490" cy="432407"/>
          </a:xfrm>
          <a:solidFill>
            <a:schemeClr val="accent4">
              <a:lumMod val="75000"/>
            </a:schemeClr>
          </a:solidFill>
        </p:grpSpPr>
        <p:sp>
          <p:nvSpPr>
            <p:cNvPr id="22" name="Shape 5174"/>
            <p:cNvSpPr/>
            <p:nvPr/>
          </p:nvSpPr>
          <p:spPr>
            <a:xfrm>
              <a:off x="1205565" y="3434598"/>
              <a:ext cx="3076490" cy="43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967" y="0"/>
                  </a:lnTo>
                  <a:lnTo>
                    <a:pt x="1633" y="0"/>
                  </a:ln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23" name="Shape 5179"/>
            <p:cNvSpPr/>
            <p:nvPr/>
          </p:nvSpPr>
          <p:spPr>
            <a:xfrm>
              <a:off x="1422332" y="3474643"/>
              <a:ext cx="2634639" cy="35231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定制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SLURM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781409" y="5853489"/>
            <a:ext cx="3819870" cy="432407"/>
            <a:chOff x="827585" y="4118665"/>
            <a:chExt cx="3819870" cy="432407"/>
          </a:xfrm>
        </p:grpSpPr>
        <p:sp>
          <p:nvSpPr>
            <p:cNvPr id="25" name="Shape 5175"/>
            <p:cNvSpPr/>
            <p:nvPr/>
          </p:nvSpPr>
          <p:spPr>
            <a:xfrm>
              <a:off x="827585" y="4118665"/>
              <a:ext cx="3819870" cy="43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285" y="0"/>
                  </a:lnTo>
                  <a:cubicBezTo>
                    <a:pt x="20285" y="0"/>
                    <a:pt x="1315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26" name="Shape 5180"/>
            <p:cNvSpPr/>
            <p:nvPr/>
          </p:nvSpPr>
          <p:spPr>
            <a:xfrm>
              <a:off x="1072475" y="4158709"/>
              <a:ext cx="3334354" cy="3523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GPU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直通和硬件资源虚拟化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Round Same Side Corner Rectangle 67"/>
          <p:cNvSpPr/>
          <p:nvPr/>
        </p:nvSpPr>
        <p:spPr>
          <a:xfrm rot="10800000" flipH="1">
            <a:off x="9793576" y="2856743"/>
            <a:ext cx="49903" cy="5140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82" tIns="41141" rIns="82282" bIns="41141" rtlCol="0" anchor="ctr"/>
          <a:lstStyle/>
          <a:p>
            <a:pPr algn="ctr"/>
            <a:endParaRPr lang="bg-BG" dirty="0">
              <a:latin typeface="Calibri Light" panose="020F0302020204030204"/>
            </a:endParaRPr>
          </a:p>
        </p:txBody>
      </p:sp>
      <p:sp>
        <p:nvSpPr>
          <p:cNvPr id="28" name="Round Same Side Corner Rectangle 68"/>
          <p:cNvSpPr/>
          <p:nvPr/>
        </p:nvSpPr>
        <p:spPr>
          <a:xfrm rot="10800000" flipH="1">
            <a:off x="9791936" y="3638033"/>
            <a:ext cx="49903" cy="5140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82" tIns="41141" rIns="82282" bIns="41141" rtlCol="0" anchor="ctr"/>
          <a:lstStyle/>
          <a:p>
            <a:pPr algn="ctr"/>
            <a:endParaRPr lang="bg-BG" dirty="0">
              <a:latin typeface="Calibri Light" panose="020F0302020204030204"/>
            </a:endParaRPr>
          </a:p>
        </p:txBody>
      </p:sp>
      <p:sp>
        <p:nvSpPr>
          <p:cNvPr id="29" name="Round Same Side Corner Rectangle 69"/>
          <p:cNvSpPr/>
          <p:nvPr/>
        </p:nvSpPr>
        <p:spPr>
          <a:xfrm rot="10800000" flipH="1">
            <a:off x="9793576" y="4348165"/>
            <a:ext cx="49903" cy="5140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82" tIns="41141" rIns="82282" bIns="41141" rtlCol="0" anchor="ctr"/>
          <a:lstStyle/>
          <a:p>
            <a:pPr algn="ctr"/>
            <a:endParaRPr lang="bg-BG" dirty="0">
              <a:latin typeface="Calibri Light" panose="020F0302020204030204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0080101" y="2955218"/>
            <a:ext cx="3807982" cy="526415"/>
            <a:chOff x="5228512" y="1147369"/>
            <a:chExt cx="2871880" cy="526415"/>
          </a:xfrm>
        </p:grpSpPr>
        <p:sp>
          <p:nvSpPr>
            <p:cNvPr id="31" name="TextBox 20"/>
            <p:cNvSpPr txBox="1"/>
            <p:nvPr/>
          </p:nvSpPr>
          <p:spPr>
            <a:xfrm>
              <a:off x="5228512" y="1303102"/>
              <a:ext cx="2871880" cy="328930"/>
            </a:xfrm>
            <a:prstGeom prst="rect">
              <a:avLst/>
            </a:prstGeom>
            <a:noFill/>
          </p:spPr>
          <p:txBody>
            <a:bodyPr wrap="square" lIns="34290" tIns="17145" rIns="34290" bIns="17145" rtlCol="0">
              <a:spAutoFit/>
            </a:bodyPr>
            <a:lstStyle/>
            <a:p>
              <a:pPr marL="228600" indent="-228600" algn="just">
                <a:lnSpc>
                  <a:spcPct val="120000"/>
                </a:lnSpc>
                <a:buAutoNum type="arabicPeriod"/>
              </a:pPr>
              <a:endPara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Rectangle 71"/>
            <p:cNvSpPr/>
            <p:nvPr/>
          </p:nvSpPr>
          <p:spPr>
            <a:xfrm>
              <a:off x="5342969" y="1147369"/>
              <a:ext cx="1564088" cy="526415"/>
            </a:xfrm>
            <a:prstGeom prst="rect">
              <a:avLst/>
            </a:prstGeom>
          </p:spPr>
          <p:txBody>
            <a:bodyPr wrap="square" lIns="34290" tIns="17145" rIns="34290" bIns="17145">
              <a:spAutoFit/>
            </a:bodyPr>
            <a:lstStyle/>
            <a:p>
              <a:r>
                <a:rPr lang="zh-CN" alt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定制基础镜像和用户基础镜像</a:t>
              </a:r>
              <a:endParaRPr lang="zh-CN" alt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231865" y="3791329"/>
            <a:ext cx="3807983" cy="545622"/>
            <a:chOff x="5228512" y="1846320"/>
            <a:chExt cx="2871880" cy="545622"/>
          </a:xfrm>
        </p:grpSpPr>
        <p:sp>
          <p:nvSpPr>
            <p:cNvPr id="34" name="TextBox 22"/>
            <p:cNvSpPr txBox="1"/>
            <p:nvPr/>
          </p:nvSpPr>
          <p:spPr>
            <a:xfrm>
              <a:off x="5228512" y="2063012"/>
              <a:ext cx="2871880" cy="328930"/>
            </a:xfrm>
            <a:prstGeom prst="rect">
              <a:avLst/>
            </a:prstGeom>
            <a:noFill/>
          </p:spPr>
          <p:txBody>
            <a:bodyPr wrap="square" lIns="34290" tIns="17145" rIns="34290" bIns="17145" rtlCol="0">
              <a:spAutoFit/>
            </a:bodyPr>
            <a:lstStyle/>
            <a:p>
              <a:pPr marL="228600" indent="-228600" algn="just">
                <a:lnSpc>
                  <a:spcPct val="120000"/>
                </a:lnSpc>
                <a:buAutoNum type="arabicPeriod"/>
              </a:pPr>
              <a:endPara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Rectangle 73"/>
            <p:cNvSpPr/>
            <p:nvPr/>
          </p:nvSpPr>
          <p:spPr>
            <a:xfrm>
              <a:off x="5228513" y="1846320"/>
              <a:ext cx="1304524" cy="280035"/>
            </a:xfrm>
            <a:prstGeom prst="rect">
              <a:avLst/>
            </a:prstGeom>
          </p:spPr>
          <p:txBody>
            <a:bodyPr wrap="none" lIns="34290" tIns="17145" rIns="34290" bIns="17145">
              <a:spAutoFit/>
            </a:bodyPr>
            <a:lstStyle/>
            <a:p>
              <a:r>
                <a:rPr lang="zh-CN" alt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SPANK插件和脚本</a:t>
              </a:r>
              <a:endParaRPr lang="zh-CN" altLang="en-US" sz="16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159475" y="4475041"/>
            <a:ext cx="3807984" cy="375598"/>
            <a:chOff x="5228511" y="2925387"/>
            <a:chExt cx="2871880" cy="641966"/>
          </a:xfrm>
        </p:grpSpPr>
        <p:sp>
          <p:nvSpPr>
            <p:cNvPr id="37" name="TextBox 24"/>
            <p:cNvSpPr txBox="1"/>
            <p:nvPr/>
          </p:nvSpPr>
          <p:spPr>
            <a:xfrm>
              <a:off x="5228511" y="3005151"/>
              <a:ext cx="2871880" cy="562202"/>
            </a:xfrm>
            <a:prstGeom prst="rect">
              <a:avLst/>
            </a:prstGeom>
            <a:noFill/>
          </p:spPr>
          <p:txBody>
            <a:bodyPr wrap="square" lIns="34290" tIns="17145" rIns="34290" bIns="17145" rtlCol="0">
              <a:spAutoFit/>
            </a:bodyPr>
            <a:lstStyle/>
            <a:p>
              <a:pPr marL="228600" indent="-228600" algn="just">
                <a:lnSpc>
                  <a:spcPct val="120000"/>
                </a:lnSpc>
                <a:buAutoNum type="arabicPeriod"/>
              </a:pPr>
              <a:endPara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Rectangle 75"/>
            <p:cNvSpPr/>
            <p:nvPr/>
          </p:nvSpPr>
          <p:spPr>
            <a:xfrm>
              <a:off x="5283108" y="2925387"/>
              <a:ext cx="1474054" cy="478631"/>
            </a:xfrm>
            <a:prstGeom prst="rect">
              <a:avLst/>
            </a:prstGeom>
          </p:spPr>
          <p:txBody>
            <a:bodyPr wrap="none" lIns="34290" tIns="17145" rIns="34290" bIns="17145">
              <a:spAutoFit/>
            </a:bodyPr>
            <a:lstStyle/>
            <a:p>
              <a:r>
                <a:rPr lang="zh-CN" alt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定制SLURM提交命令</a:t>
              </a:r>
              <a:endParaRPr lang="zh-CN" alt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39" name="Round Same Side Corner Rectangle 76"/>
          <p:cNvSpPr/>
          <p:nvPr/>
        </p:nvSpPr>
        <p:spPr>
          <a:xfrm rot="10800000" flipH="1">
            <a:off x="9791936" y="5068653"/>
            <a:ext cx="49903" cy="5140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82" tIns="41141" rIns="82282" bIns="41141" rtlCol="0" anchor="ctr"/>
          <a:lstStyle/>
          <a:p>
            <a:pPr algn="ctr"/>
            <a:endParaRPr lang="bg-BG" dirty="0">
              <a:latin typeface="Calibri Light" panose="020F0302020204030204"/>
            </a:endParaRPr>
          </a:p>
        </p:txBody>
      </p:sp>
      <p:sp>
        <p:nvSpPr>
          <p:cNvPr id="40" name="Round Same Side Corner Rectangle 77"/>
          <p:cNvSpPr/>
          <p:nvPr/>
        </p:nvSpPr>
        <p:spPr>
          <a:xfrm rot="10800000" flipH="1">
            <a:off x="9793576" y="5778785"/>
            <a:ext cx="49903" cy="5140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82" tIns="41141" rIns="82282" bIns="41141" rtlCol="0" anchor="ctr"/>
          <a:lstStyle/>
          <a:p>
            <a:pPr algn="ctr"/>
            <a:endParaRPr lang="bg-BG" dirty="0">
              <a:latin typeface="Calibri Light" panose="020F0302020204030204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9923256" y="5171784"/>
            <a:ext cx="3807982" cy="385603"/>
            <a:chOff x="5228512" y="3436960"/>
            <a:chExt cx="2871880" cy="385603"/>
          </a:xfrm>
        </p:grpSpPr>
        <p:sp>
          <p:nvSpPr>
            <p:cNvPr id="42" name="TextBox 28"/>
            <p:cNvSpPr txBox="1"/>
            <p:nvPr/>
          </p:nvSpPr>
          <p:spPr>
            <a:xfrm>
              <a:off x="5228512" y="3493633"/>
              <a:ext cx="2871880" cy="328930"/>
            </a:xfrm>
            <a:prstGeom prst="rect">
              <a:avLst/>
            </a:prstGeom>
            <a:noFill/>
          </p:spPr>
          <p:txBody>
            <a:bodyPr wrap="square" lIns="34290" tIns="17145" rIns="34290" bIns="17145" rtlCol="0">
              <a:spAutoFit/>
            </a:bodyPr>
            <a:lstStyle/>
            <a:p>
              <a:pPr marL="228600" indent="-228600" algn="just">
                <a:lnSpc>
                  <a:spcPct val="120000"/>
                </a:lnSpc>
                <a:buAutoNum type="arabicPeriod"/>
              </a:pPr>
              <a:endPara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Rectangle 79"/>
            <p:cNvSpPr/>
            <p:nvPr/>
          </p:nvSpPr>
          <p:spPr>
            <a:xfrm>
              <a:off x="5461259" y="3436960"/>
              <a:ext cx="1167559" cy="280035"/>
            </a:xfrm>
            <a:prstGeom prst="rect">
              <a:avLst/>
            </a:prstGeom>
          </p:spPr>
          <p:txBody>
            <a:bodyPr wrap="none" lIns="34290" tIns="17145" rIns="34290" bIns="17145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定制SLURM系统</a:t>
              </a:r>
              <a:endParaRPr lang="zh-CN" alt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276951" y="5896770"/>
            <a:ext cx="3807984" cy="522763"/>
            <a:chOff x="5228512" y="4059711"/>
            <a:chExt cx="2871880" cy="522763"/>
          </a:xfrm>
        </p:grpSpPr>
        <p:sp>
          <p:nvSpPr>
            <p:cNvPr id="45" name="TextBox 30"/>
            <p:cNvSpPr txBox="1"/>
            <p:nvPr/>
          </p:nvSpPr>
          <p:spPr>
            <a:xfrm>
              <a:off x="5228512" y="4253544"/>
              <a:ext cx="2871880" cy="328930"/>
            </a:xfrm>
            <a:prstGeom prst="rect">
              <a:avLst/>
            </a:prstGeom>
            <a:noFill/>
          </p:spPr>
          <p:txBody>
            <a:bodyPr wrap="square" lIns="34290" tIns="17145" rIns="34290" bIns="17145" rtlCol="0">
              <a:spAutoFit/>
            </a:bodyPr>
            <a:lstStyle/>
            <a:p>
              <a:pPr marL="228600" indent="-228600" algn="just">
                <a:lnSpc>
                  <a:spcPct val="120000"/>
                </a:lnSpc>
                <a:buFont typeface="+mj-lt"/>
                <a:buAutoNum type="arabicPeriod"/>
              </a:pP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Rectangle 81"/>
            <p:cNvSpPr/>
            <p:nvPr/>
          </p:nvSpPr>
          <p:spPr>
            <a:xfrm>
              <a:off x="5228513" y="4059711"/>
              <a:ext cx="817961" cy="280035"/>
            </a:xfrm>
            <a:prstGeom prst="rect">
              <a:avLst/>
            </a:prstGeom>
          </p:spPr>
          <p:txBody>
            <a:bodyPr wrap="none" lIns="34290" tIns="17145" rIns="34290" bIns="17145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资源虚拟化</a:t>
              </a:r>
              <a:endParaRPr lang="zh-CN" alt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535940" y="1054100"/>
            <a:ext cx="10391140" cy="145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tx1"/>
                </a:solidFill>
              </a:rPr>
              <a:t>通过虚拟化技术和</a:t>
            </a:r>
            <a:r>
              <a:rPr lang="en-US" altLang="zh-CN" sz="1850" b="1" dirty="0">
                <a:solidFill>
                  <a:schemeClr val="tx1"/>
                </a:solidFill>
              </a:rPr>
              <a:t>V-SLURM</a:t>
            </a:r>
            <a:r>
              <a:rPr lang="zh-CN" altLang="en-US" sz="1850" b="1" dirty="0">
                <a:solidFill>
                  <a:schemeClr val="tx1"/>
                </a:solidFill>
              </a:rPr>
              <a:t>作业管理系统实现对不同计算集群的调度管理</a:t>
            </a:r>
            <a:endParaRPr lang="zh-CN" altLang="en-US" sz="1850" b="1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50" b="1" dirty="0">
                <a:solidFill>
                  <a:schemeClr val="tx1"/>
                </a:solidFill>
              </a:rPr>
              <a:t>平台自有计算服务器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</a:rPr>
              <a:t>22</a:t>
            </a:r>
            <a:r>
              <a:rPr lang="zh-CN" altLang="en-US" sz="1850" b="1" dirty="0">
                <a:solidFill>
                  <a:schemeClr val="tx1"/>
                </a:solidFill>
              </a:rPr>
              <a:t>台，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</a:rPr>
              <a:t>170</a:t>
            </a:r>
            <a:r>
              <a:rPr lang="zh-CN" altLang="en-US" sz="1850" b="1" dirty="0">
                <a:solidFill>
                  <a:schemeClr val="tx1"/>
                </a:solidFill>
              </a:rPr>
              <a:t>GPU卡；</a:t>
            </a:r>
            <a:r>
              <a:rPr lang="zh-CN" altLang="en-US" sz="1850" b="1" dirty="0">
                <a:sym typeface="+mn-ea"/>
              </a:rPr>
              <a:t>超算接入服务器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12</a:t>
            </a:r>
            <a:r>
              <a:rPr lang="zh-CN" altLang="en-US" sz="1850" b="1" dirty="0">
                <a:sym typeface="+mn-ea"/>
              </a:rPr>
              <a:t>台，</a:t>
            </a:r>
            <a:r>
              <a:rPr lang="zh-CN" altLang="en-US" sz="1850" b="1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96</a:t>
            </a:r>
            <a:r>
              <a:rPr lang="zh-CN" altLang="en-US" sz="1850" b="1" dirty="0">
                <a:sym typeface="+mn-ea"/>
              </a:rPr>
              <a:t>块GPU卡</a:t>
            </a:r>
            <a:endParaRPr lang="zh-CN" altLang="en-US" sz="1850" b="1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1850" b="1" dirty="0">
              <a:solidFill>
                <a:schemeClr val="tx1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119499" y="3393088"/>
            <a:ext cx="461665" cy="249683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</a:rPr>
              <a:t>资源管理系统</a:t>
            </a:r>
            <a:r>
              <a:rPr lang="en-US" altLang="zh-CN" b="1" dirty="0">
                <a:solidFill>
                  <a:schemeClr val="accent4">
                    <a:lumMod val="75000"/>
                  </a:schemeClr>
                </a:solidFill>
              </a:rPr>
              <a:t>V-SLURM</a:t>
            </a:r>
            <a:endParaRPr lang="zh-CN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9" name="左大括号 48"/>
          <p:cNvSpPr/>
          <p:nvPr/>
        </p:nvSpPr>
        <p:spPr>
          <a:xfrm>
            <a:off x="5696348" y="3651265"/>
            <a:ext cx="504000" cy="2054210"/>
          </a:xfrm>
          <a:prstGeom prst="leftBrace">
            <a:avLst>
              <a:gd name="adj1" fmla="val 0"/>
              <a:gd name="adj2" fmla="val 50000"/>
            </a:avLst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5177642" y="285484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网络定制</a:t>
            </a:r>
            <a:endParaRPr lang="zh-CN" altLang="en-US" dirty="0"/>
          </a:p>
        </p:txBody>
      </p:sp>
      <p:sp>
        <p:nvSpPr>
          <p:cNvPr id="51" name="箭头: 右 48"/>
          <p:cNvSpPr/>
          <p:nvPr/>
        </p:nvSpPr>
        <p:spPr>
          <a:xfrm>
            <a:off x="6275901" y="2932697"/>
            <a:ext cx="849655" cy="24072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536575" y="6245860"/>
            <a:ext cx="1744345" cy="549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平台自有集群</a:t>
            </a:r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2393315" y="6245860"/>
            <a:ext cx="1851660" cy="549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超算资源</a:t>
            </a:r>
            <a:endParaRPr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2580005"/>
            <a:ext cx="3924300" cy="3596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3214734" y="2524629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二、主要功能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214734" y="3492171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EC7102"/>
              </a:gs>
              <a:gs pos="0">
                <a:srgbClr val="FD8F2B"/>
              </a:gs>
            </a:gsLst>
            <a:lin ang="54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三、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应用场景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圆角矩形 14"/>
          <p:cNvSpPr/>
          <p:nvPr/>
        </p:nvSpPr>
        <p:spPr>
          <a:xfrm>
            <a:off x="3214734" y="1558357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一、平台概况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圆角矩形 14"/>
          <p:cNvSpPr/>
          <p:nvPr/>
        </p:nvSpPr>
        <p:spPr>
          <a:xfrm>
            <a:off x="3214734" y="5425985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五、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上机实践</a:t>
            </a:r>
            <a:endParaRPr lang="en-US" altLang="zh-CN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15"/>
          <p:cNvSpPr/>
          <p:nvPr/>
        </p:nvSpPr>
        <p:spPr>
          <a:xfrm>
            <a:off x="3214734" y="4459078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四、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示范案例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3840480" cy="534035"/>
          </a:xfrm>
        </p:spPr>
        <p:txBody>
          <a:bodyPr/>
          <a:p>
            <a:r>
              <a:rPr lang="zh-CN" altLang="en-US"/>
              <a:t>平台面向多场景使用</a:t>
            </a:r>
            <a:endParaRPr lang="zh-CN" altLang="en-US"/>
          </a:p>
        </p:txBody>
      </p:sp>
      <p:pic>
        <p:nvPicPr>
          <p:cNvPr id="3" name="图片 2" descr="功能流程图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85850"/>
            <a:ext cx="12131675" cy="57499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3027680" cy="534035"/>
          </a:xfrm>
        </p:spPr>
        <p:txBody>
          <a:bodyPr/>
          <a:p>
            <a:r>
              <a:rPr lang="zh-CN" altLang="en-US"/>
              <a:t>平台面向多场景</a:t>
            </a:r>
            <a:endParaRPr lang="zh-CN" altLang="en-US"/>
          </a:p>
        </p:txBody>
      </p:sp>
      <p:pic>
        <p:nvPicPr>
          <p:cNvPr id="3" name="图片 2" descr="功能流程图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85850"/>
            <a:ext cx="12131675" cy="57499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3840480" cy="534035"/>
          </a:xfrm>
        </p:spPr>
        <p:txBody>
          <a:bodyPr/>
          <a:p>
            <a:r>
              <a:rPr lang="zh-CN" altLang="en-US"/>
              <a:t>场景一：跨领域科研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93065" y="1102995"/>
            <a:ext cx="4813300" cy="5700395"/>
          </a:xfrm>
          <a:prstGeom prst="roundRect">
            <a:avLst>
              <a:gd name="adj" fmla="val 47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485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540385" y="1598295"/>
            <a:ext cx="4612005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/>
            <a:r>
              <a:rPr kumimoji="1" lang="en-US" altLang="zh-CN" sz="1485" b="1" dirty="0">
                <a:cs typeface="Times New Roman" panose="02020603050405020304" pitchFamily="18" charset="0"/>
              </a:rPr>
              <a:t>  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解决基础领域模型和环境频繁搭建的问题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50085" y="1176655"/>
            <a:ext cx="1793240" cy="320040"/>
          </a:xfrm>
          <a:prstGeom prst="rect">
            <a:avLst/>
          </a:prstGeom>
          <a:gradFill>
            <a:gsLst>
              <a:gs pos="31000">
                <a:srgbClr val="7831AD">
                  <a:alpha val="100000"/>
                </a:srgbClr>
              </a:gs>
              <a:gs pos="36000">
                <a:srgbClr val="742FA8">
                  <a:alpha val="100000"/>
                </a:srgbClr>
              </a:gs>
              <a:gs pos="39000">
                <a:srgbClr val="6D2C9D">
                  <a:alpha val="100000"/>
                </a:srgbClr>
              </a:gs>
              <a:gs pos="46000">
                <a:srgbClr val="5E2688">
                  <a:alpha val="100000"/>
                </a:srgbClr>
              </a:gs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用户需求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1020" y="1918335"/>
            <a:ext cx="4612005" cy="250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对于学科领域模型，往往都是需要自己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手动搭建和配置环境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，包括</a:t>
            </a: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Tensorflow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</a:t>
            </a: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Anaconda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</a:t>
            </a: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cuda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等一系列库包，并且重新搭建一套可以运行的模型。</a:t>
            </a:r>
            <a:endParaRPr lang="zh-CN" altLang="en-US" sz="14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0385" y="3008630"/>
            <a:ext cx="4612005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kumimoji="1" lang="en-US" altLang="zh-CN" sz="1485" b="1" dirty="0">
                <a:cs typeface="Times New Roman" panose="02020603050405020304" pitchFamily="18" charset="0"/>
              </a:rPr>
              <a:t>  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解决算力资源不足和管理困难的问题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2615" y="3282950"/>
            <a:ext cx="4612005" cy="250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不同领域科研项目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算力资源需求多变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，需要有随时可以扩展的算力支持，忙时扩大闲时缩减，而且很难有专人管理资源节点。</a:t>
            </a:r>
            <a:endParaRPr lang="zh-CN" altLang="en-US" sz="14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0385" y="4286250"/>
            <a:ext cx="4612005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/>
            <a:r>
              <a:rPr kumimoji="1" lang="en-US" altLang="zh-CN" sz="1485" b="1" dirty="0">
                <a:cs typeface="Times New Roman" panose="02020603050405020304" pitchFamily="18" charset="0"/>
              </a:rPr>
              <a:t>  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解决人工智能模型高效协作开发的问题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4360" y="4522470"/>
            <a:ext cx="4612005" cy="250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一个复杂的模型和框架开发团队往往需要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多人协作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，每人的代码增量如何合并、如何对冗余代码进行调整和整体托管是非常棘手的事情。</a:t>
            </a:r>
            <a:endParaRPr lang="zh-CN" altLang="en-US" sz="14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1020" y="5563870"/>
            <a:ext cx="4612005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/>
            <a:r>
              <a:rPr kumimoji="1" lang="en-US" altLang="zh-CN" sz="1485" b="1" dirty="0">
                <a:cs typeface="Times New Roman" panose="02020603050405020304" pitchFamily="18" charset="0"/>
              </a:rPr>
              <a:t>  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云上开发，跨平台和操作系统，解放效率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2615" y="5783580"/>
            <a:ext cx="4612005" cy="250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远程办公、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跨平台和操作系统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的场景随时可见，能够运行的模型环境往往都在远程服务器上，很难携带和进行移动演示。</a:t>
            </a:r>
            <a:endParaRPr lang="zh-CN" altLang="en-US" sz="14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marL="342900" indent="-34290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65750" y="1433195"/>
            <a:ext cx="6501130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5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  <a:t>预置镜像库，多场景复用</a:t>
            </a:r>
            <a:r>
              <a:rPr lang="zh-CN" altLang="en-US" sz="1850" b="1" dirty="0">
                <a:solidFill>
                  <a:schemeClr val="tx1"/>
                </a:solidFill>
                <a:sym typeface="+mn-ea"/>
              </a:rPr>
              <a:t>：通过容器化技术内置</a:t>
            </a:r>
            <a:r>
              <a:rPr lang="en-US" altLang="zh-CN" sz="1850" b="1" dirty="0">
                <a:solidFill>
                  <a:schemeClr val="tx1"/>
                </a:solidFill>
                <a:sym typeface="+mn-ea"/>
              </a:rPr>
              <a:t>AI</a:t>
            </a:r>
            <a:r>
              <a:rPr lang="zh-CN" altLang="en-US" sz="1850" b="1" dirty="0">
                <a:solidFill>
                  <a:schemeClr val="tx1"/>
                </a:solidFill>
                <a:sym typeface="+mn-ea"/>
              </a:rPr>
              <a:t>镜像库，预置多种必要开发环境和类库，实现环境、模型一键启动。</a:t>
            </a:r>
            <a:endParaRPr lang="zh-CN" altLang="en-US" sz="1850" b="1" dirty="0">
              <a:solidFill>
                <a:schemeClr val="tx1"/>
              </a:solidFill>
              <a:sym typeface="+mn-ea"/>
            </a:endParaRPr>
          </a:p>
          <a:p>
            <a:pPr marL="342900" indent="-342900" algn="l">
              <a:lnSpc>
                <a:spcPct val="2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5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  <a:t>弹性资源调度算法，从容应对多变科研场景</a:t>
            </a:r>
            <a:r>
              <a:rPr lang="zh-CN" altLang="en-US" sz="1850" b="1" dirty="0">
                <a:sym typeface="+mn-ea"/>
              </a:rPr>
              <a:t>：根据用户输入需求自动调度空闲资源，并在任务运行完成后进行监测释放占用资源。</a:t>
            </a:r>
            <a:endParaRPr lang="zh-CN" altLang="en-US" sz="1850" b="1" dirty="0">
              <a:sym typeface="+mn-ea"/>
            </a:endParaRPr>
          </a:p>
          <a:p>
            <a:pPr marL="342900" indent="-342900" algn="l">
              <a:lnSpc>
                <a:spcPct val="2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5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  <a:t>云协作与代码托管</a:t>
            </a:r>
            <a:r>
              <a:rPr lang="zh-CN" altLang="en-US" sz="1850" b="1" dirty="0">
                <a:sym typeface="+mn-ea"/>
              </a:rPr>
              <a:t>：打通并集成CSThub代码托管平台，实现平台和操作系统互通，快速代码托管和版本控制。</a:t>
            </a:r>
            <a:endParaRPr lang="zh-CN" altLang="en-US" sz="1850" b="1" dirty="0">
              <a:sym typeface="+mn-ea"/>
            </a:endParaRPr>
          </a:p>
          <a:p>
            <a:pPr marL="342900" indent="-342900" algn="l">
              <a:lnSpc>
                <a:spcPct val="2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5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  <a:t>云端开发环境</a:t>
            </a:r>
            <a:r>
              <a:rPr lang="zh-CN" altLang="en-US" sz="1850" b="1" dirty="0">
                <a:sym typeface="+mn-ea"/>
              </a:rPr>
              <a:t>：提供在线开发环境，能够通过url链接直接访问，支持协同办公，一个平台解决一站式需求。</a:t>
            </a:r>
            <a:endParaRPr lang="zh-CN" altLang="en-US" sz="1850" b="1" dirty="0"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18805" y="1176655"/>
            <a:ext cx="1793240" cy="320040"/>
          </a:xfrm>
          <a:prstGeom prst="rect">
            <a:avLst/>
          </a:prstGeom>
          <a:gradFill>
            <a:gsLst>
              <a:gs pos="31000">
                <a:srgbClr val="7831AD">
                  <a:alpha val="100000"/>
                </a:srgbClr>
              </a:gs>
              <a:gs pos="36000">
                <a:srgbClr val="742FA8">
                  <a:alpha val="100000"/>
                </a:srgbClr>
              </a:gs>
              <a:gs pos="39000">
                <a:srgbClr val="6D2C9D">
                  <a:alpha val="100000"/>
                </a:srgbClr>
              </a:gs>
              <a:gs pos="46000">
                <a:srgbClr val="5E2688">
                  <a:alpha val="100000"/>
                </a:srgbClr>
              </a:gs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kumimoji="1" lang="en-US" altLang="zh-CN" sz="1485" b="1" dirty="0">
                <a:cs typeface="Times New Roman" panose="02020603050405020304" pitchFamily="18" charset="0"/>
              </a:rPr>
              <a:t>AI+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解决方案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4653280" cy="534035"/>
          </a:xfrm>
        </p:spPr>
        <p:txBody>
          <a:bodyPr/>
          <a:p>
            <a:pPr algn="l"/>
            <a:r>
              <a:rPr lang="zh-CN" altLang="en-US">
                <a:sym typeface="+mn-ea"/>
              </a:rPr>
              <a:t>场景二：论文正确性复现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49225" y="1164590"/>
            <a:ext cx="11861165" cy="2561590"/>
          </a:xfrm>
          <a:prstGeom prst="roundRect">
            <a:avLst>
              <a:gd name="adj" fmla="val 47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485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4929505" y="1275715"/>
            <a:ext cx="1793240" cy="320040"/>
          </a:xfrm>
          <a:prstGeom prst="rect">
            <a:avLst/>
          </a:prstGeom>
          <a:gradFill>
            <a:gsLst>
              <a:gs pos="31000">
                <a:srgbClr val="7831AD">
                  <a:alpha val="100000"/>
                </a:srgbClr>
              </a:gs>
              <a:gs pos="36000">
                <a:srgbClr val="742FA8">
                  <a:alpha val="100000"/>
                </a:srgbClr>
              </a:gs>
              <a:gs pos="39000">
                <a:srgbClr val="6D2C9D">
                  <a:alpha val="100000"/>
                </a:srgbClr>
              </a:gs>
              <a:gs pos="46000">
                <a:srgbClr val="5E2688">
                  <a:alpha val="100000"/>
                </a:srgbClr>
              </a:gs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投稿人流程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49225" y="4247515"/>
            <a:ext cx="11860530" cy="2294890"/>
            <a:chOff x="259" y="6893"/>
            <a:chExt cx="18678" cy="3614"/>
          </a:xfrm>
        </p:grpSpPr>
        <p:sp>
          <p:nvSpPr>
            <p:cNvPr id="11" name="圆角矩形 10"/>
            <p:cNvSpPr/>
            <p:nvPr/>
          </p:nvSpPr>
          <p:spPr>
            <a:xfrm>
              <a:off x="259" y="6893"/>
              <a:ext cx="18678" cy="3615"/>
            </a:xfrm>
            <a:prstGeom prst="roundRect">
              <a:avLst>
                <a:gd name="adj" fmla="val 471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sz="1485" b="1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787" y="6973"/>
              <a:ext cx="2824" cy="504"/>
            </a:xfrm>
            <a:prstGeom prst="rect">
              <a:avLst/>
            </a:prstGeom>
            <a:gradFill>
              <a:gsLst>
                <a:gs pos="31000">
                  <a:srgbClr val="7831AD">
                    <a:alpha val="100000"/>
                  </a:srgbClr>
                </a:gs>
                <a:gs pos="36000">
                  <a:srgbClr val="742FA8">
                    <a:alpha val="100000"/>
                  </a:srgbClr>
                </a:gs>
                <a:gs pos="39000">
                  <a:srgbClr val="6D2C9D">
                    <a:alpha val="100000"/>
                  </a:srgbClr>
                </a:gs>
                <a:gs pos="46000">
                  <a:srgbClr val="5E2688">
                    <a:alpha val="100000"/>
                  </a:srgbClr>
                </a:gs>
                <a:gs pos="0">
                  <a:srgbClr val="7B32B2"/>
                </a:gs>
                <a:gs pos="100000">
                  <a:srgbClr val="401A5D"/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kumimoji="1" lang="zh-CN" altLang="en-US" sz="1485" b="1" dirty="0">
                  <a:cs typeface="Times New Roman" panose="02020603050405020304" pitchFamily="18" charset="0"/>
                </a:rPr>
                <a:t>审稿人流程</a:t>
              </a:r>
              <a:endParaRPr kumimoji="1" lang="zh-CN" altLang="en-US" sz="1485" b="1" dirty="0">
                <a:cs typeface="Times New Roman" panose="02020603050405020304" pitchFamily="18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4" y="7928"/>
              <a:ext cx="17601" cy="169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737360"/>
            <a:ext cx="11308715" cy="147764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865" y="3826510"/>
            <a:ext cx="12033250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kumimoji="1" lang="en-US" altLang="zh-CN" sz="1485" b="1" dirty="0">
                <a:cs typeface="Times New Roman" panose="02020603050405020304" pitchFamily="18" charset="0"/>
              </a:rPr>
              <a:t>  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快速解决论文模型数据环境难以搭建、结果难以复现的问题，也能供更多读者快速学习交流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3840480" cy="534035"/>
          </a:xfrm>
        </p:spPr>
        <p:txBody>
          <a:bodyPr/>
          <a:p>
            <a:pPr algn="l"/>
            <a:r>
              <a:rPr lang="zh-CN" altLang="en-US">
                <a:sym typeface="+mn-ea"/>
              </a:rPr>
              <a:t>场景三：教研一体化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431165" y="1224915"/>
            <a:ext cx="4775200" cy="5288915"/>
          </a:xfrm>
          <a:prstGeom prst="roundRect">
            <a:avLst>
              <a:gd name="adj" fmla="val 47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485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540385" y="1720215"/>
            <a:ext cx="4612005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/>
            <a:r>
              <a:rPr kumimoji="1" lang="en-US" altLang="zh-CN" sz="1485" b="1" dirty="0">
                <a:cs typeface="Times New Roman" panose="02020603050405020304" pitchFamily="18" charset="0"/>
              </a:rPr>
              <a:t>  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人工智能初学者、高校人工智能授课场景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50085" y="1298575"/>
            <a:ext cx="1793240" cy="320040"/>
          </a:xfrm>
          <a:prstGeom prst="rect">
            <a:avLst/>
          </a:prstGeom>
          <a:gradFill>
            <a:gsLst>
              <a:gs pos="31000">
                <a:srgbClr val="7831AD">
                  <a:alpha val="100000"/>
                </a:srgbClr>
              </a:gs>
              <a:gs pos="36000">
                <a:srgbClr val="742FA8">
                  <a:alpha val="100000"/>
                </a:srgbClr>
              </a:gs>
              <a:gs pos="39000">
                <a:srgbClr val="6D2C9D">
                  <a:alpha val="100000"/>
                </a:srgbClr>
              </a:gs>
              <a:gs pos="46000">
                <a:srgbClr val="5E2688">
                  <a:alpha val="100000"/>
                </a:srgbClr>
              </a:gs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用户需求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1020" y="2043430"/>
            <a:ext cx="4612005" cy="301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对于很多人工智能初学者和高校学生，从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机器学习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的梯度下降、随机森林、</a:t>
            </a: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SVG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等到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深度学习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的神经网络、</a:t>
            </a: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UNET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</a:t>
            </a: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GEROMAN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模型等，提供一键式在线学习应用。</a:t>
            </a:r>
            <a:endParaRPr lang="zh-CN" altLang="en-US" sz="14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既能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一键运行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查看模型的效果，也能自己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在线编程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、修改参数体会不同参数和代码之间的意义，抛去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购买</a:t>
            </a:r>
            <a:r>
              <a:rPr lang="en-US" altLang="zh-CN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GPU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资源、配置环境、复现代码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等复杂流程。</a:t>
            </a: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20" y="4171950"/>
            <a:ext cx="4612005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/>
            <a:r>
              <a:rPr kumimoji="1" lang="en-US" altLang="zh-CN" sz="1485" b="1" dirty="0">
                <a:cs typeface="Times New Roman" panose="02020603050405020304" pitchFamily="18" charset="0"/>
              </a:rPr>
              <a:t>  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跨学科领域学生、研究人员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1020" y="4568190"/>
            <a:ext cx="4612005" cy="269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对于跨学科领域非计算机专业学生，即使看到领域内很流行的模型，也很难完成模型开发的过程。</a:t>
            </a:r>
            <a:endParaRPr lang="zh-CN" altLang="en-US" sz="14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通过云端开发环境，修改几个参数，自己上传一个数据集替换原数据集，用鼠标点击一下就可以获取结果，</a:t>
            </a:r>
            <a:r>
              <a:rPr lang="zh-CN" altLang="en-US" sz="1400">
                <a:solidFill>
                  <a:schemeClr val="accent6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快速试错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的方式能够极大提高科研效率。</a:t>
            </a: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8790" y="2334260"/>
            <a:ext cx="6271895" cy="42691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570" y="1224915"/>
            <a:ext cx="5756275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5466080" cy="534035"/>
          </a:xfrm>
        </p:spPr>
        <p:txBody>
          <a:bodyPr/>
          <a:p>
            <a:pPr algn="l"/>
            <a:r>
              <a:rPr lang="zh-CN" altLang="en-US">
                <a:sym typeface="+mn-ea"/>
              </a:rPr>
              <a:t>场景四：</a:t>
            </a:r>
            <a:r>
              <a:rPr lang="zh-CN" altLang="en-US">
                <a:sym typeface="+mn-ea"/>
              </a:rPr>
              <a:t>人工智能、算法竞赛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431165" y="1224915"/>
            <a:ext cx="4775200" cy="5288915"/>
          </a:xfrm>
          <a:prstGeom prst="roundRect">
            <a:avLst>
              <a:gd name="adj" fmla="val 47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485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540385" y="1720215"/>
            <a:ext cx="4612005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/>
            <a:r>
              <a:rPr kumimoji="1" lang="en-US" altLang="zh-CN" sz="1485" b="1" dirty="0">
                <a:cs typeface="Times New Roman" panose="02020603050405020304" pitchFamily="18" charset="0"/>
              </a:rPr>
              <a:t>  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提供每组参赛人员无差别的模型环境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50085" y="1298575"/>
            <a:ext cx="1793240" cy="320040"/>
          </a:xfrm>
          <a:prstGeom prst="rect">
            <a:avLst/>
          </a:prstGeom>
          <a:gradFill>
            <a:gsLst>
              <a:gs pos="31000">
                <a:srgbClr val="7831AD">
                  <a:alpha val="100000"/>
                </a:srgbClr>
              </a:gs>
              <a:gs pos="36000">
                <a:srgbClr val="742FA8">
                  <a:alpha val="100000"/>
                </a:srgbClr>
              </a:gs>
              <a:gs pos="39000">
                <a:srgbClr val="6D2C9D">
                  <a:alpha val="100000"/>
                </a:srgbClr>
              </a:gs>
              <a:gs pos="46000">
                <a:srgbClr val="5E2688">
                  <a:alpha val="100000"/>
                </a:srgbClr>
              </a:gs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用户需求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1020" y="2043430"/>
            <a:ext cx="4612005" cy="25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通常情况下，大赛举办方会列举提交作品时需要包含的各种环境和模型版本，如果每组团队的环境不一致，很可能导致结果的不准确，结果准确率降低。</a:t>
            </a:r>
            <a:endParaRPr lang="zh-CN" altLang="en-US" sz="14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使用无差别环境，可以让举办方提供每组队员相同的预制环境，每组参赛队员只需在环境中开发，提交算法和模型即可。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20" y="4171950"/>
            <a:ext cx="4612005" cy="32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/>
            <a:r>
              <a:rPr kumimoji="1" lang="en-US" altLang="zh-CN" sz="1485" b="1" dirty="0">
                <a:cs typeface="Times New Roman" panose="02020603050405020304" pitchFamily="18" charset="0"/>
              </a:rPr>
              <a:t>  </a:t>
            </a:r>
            <a:r>
              <a:rPr kumimoji="1" lang="zh-CN" altLang="en-US" sz="1485" b="1" dirty="0">
                <a:cs typeface="Times New Roman" panose="02020603050405020304" pitchFamily="18" charset="0"/>
              </a:rPr>
              <a:t>快速检验参赛作品的结果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1020" y="4568190"/>
            <a:ext cx="4612005" cy="269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很多的软件大赛，判断软件作品的准则是提交文档和阅读源码。人工智能大赛，判断的是使用测试集来判断整个模型结果的准确性，需要保证环境的一致性。</a:t>
            </a:r>
            <a:endParaRPr lang="zh-CN" altLang="en-US" sz="14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通过</a:t>
            </a:r>
            <a:r>
              <a:rPr lang="en-US" altLang="zh-CN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AI+</a:t>
            </a:r>
            <a:r>
              <a:rPr lang="zh-CN" altLang="en-US" sz="14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平台，参赛队员在线上开发，线上提交，一键即可得出结果。</a:t>
            </a:r>
            <a:endParaRPr lang="zh-CN" altLang="en-US" sz="1850" b="1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513705" y="1224915"/>
            <a:ext cx="6526530" cy="2447290"/>
          </a:xfrm>
          <a:prstGeom prst="roundRect">
            <a:avLst>
              <a:gd name="adj" fmla="val 47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485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7954645" y="1298575"/>
            <a:ext cx="1793240" cy="320040"/>
          </a:xfrm>
          <a:prstGeom prst="rect">
            <a:avLst/>
          </a:prstGeom>
          <a:gradFill>
            <a:gsLst>
              <a:gs pos="31000">
                <a:srgbClr val="7831AD">
                  <a:alpha val="100000"/>
                </a:srgbClr>
              </a:gs>
              <a:gs pos="36000">
                <a:srgbClr val="742FA8">
                  <a:alpha val="100000"/>
                </a:srgbClr>
              </a:gs>
              <a:gs pos="39000">
                <a:srgbClr val="6D2C9D">
                  <a:alpha val="100000"/>
                </a:srgbClr>
              </a:gs>
              <a:gs pos="46000">
                <a:srgbClr val="5E2688">
                  <a:alpha val="100000"/>
                </a:srgbClr>
              </a:gs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举办方流程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00" y="1859280"/>
            <a:ext cx="5996940" cy="14478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5465445" y="4066540"/>
            <a:ext cx="6526530" cy="2447290"/>
          </a:xfrm>
          <a:prstGeom prst="roundRect">
            <a:avLst>
              <a:gd name="adj" fmla="val 47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485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7906385" y="4140200"/>
            <a:ext cx="1793240" cy="320040"/>
          </a:xfrm>
          <a:prstGeom prst="rect">
            <a:avLst/>
          </a:prstGeom>
          <a:gradFill>
            <a:gsLst>
              <a:gs pos="31000">
                <a:srgbClr val="7831AD">
                  <a:alpha val="100000"/>
                </a:srgbClr>
              </a:gs>
              <a:gs pos="36000">
                <a:srgbClr val="742FA8">
                  <a:alpha val="100000"/>
                </a:srgbClr>
              </a:gs>
              <a:gs pos="39000">
                <a:srgbClr val="6D2C9D">
                  <a:alpha val="100000"/>
                </a:srgbClr>
              </a:gs>
              <a:gs pos="46000">
                <a:srgbClr val="5E2688">
                  <a:alpha val="100000"/>
                </a:srgbClr>
              </a:gs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1485" b="1" dirty="0">
                <a:cs typeface="Times New Roman" panose="02020603050405020304" pitchFamily="18" charset="0"/>
              </a:rPr>
              <a:t>参赛团队流程</a:t>
            </a:r>
            <a:endParaRPr kumimoji="1" lang="zh-CN" altLang="en-US" sz="1485" b="1" dirty="0"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910" y="4844415"/>
            <a:ext cx="5943600" cy="1379220"/>
          </a:xfrm>
          <a:prstGeom prst="rect">
            <a:avLst/>
          </a:prstGeom>
        </p:spPr>
      </p:pic>
      <p:sp>
        <p:nvSpPr>
          <p:cNvPr id="20" name="圆角矩形标注 19"/>
          <p:cNvSpPr/>
          <p:nvPr/>
        </p:nvSpPr>
        <p:spPr>
          <a:xfrm>
            <a:off x="10062210" y="1329690"/>
            <a:ext cx="1638300" cy="52959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拓展：限制资源消耗情况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圆角矩形标注 20"/>
          <p:cNvSpPr/>
          <p:nvPr/>
        </p:nvSpPr>
        <p:spPr>
          <a:xfrm>
            <a:off x="10062210" y="4140200"/>
            <a:ext cx="1638300" cy="52959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tx1"/>
                </a:solidFill>
              </a:rPr>
              <a:t>平台能够自行统计总体资源消耗</a:t>
            </a:r>
            <a:endParaRPr lang="zh-CN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3214734" y="2524629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二、主要功能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214734" y="3492171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三、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应用场景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圆角矩形 14"/>
          <p:cNvSpPr/>
          <p:nvPr/>
        </p:nvSpPr>
        <p:spPr>
          <a:xfrm>
            <a:off x="3214734" y="1558357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一、平台概况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圆角矩形 14"/>
          <p:cNvSpPr/>
          <p:nvPr/>
        </p:nvSpPr>
        <p:spPr>
          <a:xfrm>
            <a:off x="3214734" y="5425985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五、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上机实践</a:t>
            </a:r>
            <a:endParaRPr lang="en-US" altLang="zh-CN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15"/>
          <p:cNvSpPr/>
          <p:nvPr/>
        </p:nvSpPr>
        <p:spPr>
          <a:xfrm>
            <a:off x="3214734" y="4459078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EC7102"/>
              </a:gs>
              <a:gs pos="0">
                <a:srgbClr val="FD8F2B"/>
              </a:gs>
            </a:gsLst>
            <a:lin ang="54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四、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示范案例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7904480" cy="534035"/>
          </a:xfrm>
        </p:spPr>
        <p:txBody>
          <a:bodyPr/>
          <a:p>
            <a:pPr algn="l"/>
            <a:r>
              <a:rPr kumimoji="1" lang="zh-CN" altLang="en-US">
                <a:sym typeface="+mn-ea"/>
              </a:rPr>
              <a:t>中国北方草地碳循环过程的碳通量估算研究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0325" y="1127760"/>
            <a:ext cx="5476240" cy="6462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使用平台进行资源适配、环境配置和训练，并已发布在平台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生态呼吸预测模型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结合野外站点中的通量观测数据、气象数据、遥感数据和土壤数据，引入深度学习技术，构建生态系统呼吸预测模型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基于预测模型完成中国北方草地区域的尺度上推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4480" lvl="1" indent="-28575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主要成果：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站点尺度，相较于传统模型，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精度有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15%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的提升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绘制中国北方生态系统呼吸值的区域图像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解决生态观测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缺失数据的重建、尺度推广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等方面的需求，为其它子系统提供有效驱动数据。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 algn="l"/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70" y="1031875"/>
            <a:ext cx="5247640" cy="2773045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15" y="3481070"/>
            <a:ext cx="5492750" cy="32772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887075" y="1957070"/>
            <a:ext cx="130492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50" dirty="0">
                <a:latin typeface="楷体_GB2312" charset="0"/>
                <a:ea typeface="楷体_GB2312" charset="0"/>
                <a:sym typeface="+mn-ea"/>
              </a:rPr>
              <a:t>生态呼吸预报值走向</a:t>
            </a:r>
            <a:endParaRPr lang="zh-CN" altLang="en-US" sz="1050" dirty="0">
              <a:latin typeface="楷体_GB2312" charset="0"/>
              <a:ea typeface="楷体_GB2312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027410" y="4529455"/>
            <a:ext cx="130492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50" dirty="0">
                <a:latin typeface="楷体_GB2312" charset="0"/>
                <a:ea typeface="楷体_GB2312" charset="0"/>
                <a:sym typeface="+mn-ea"/>
              </a:rPr>
              <a:t>中国北方草地尺度上推</a:t>
            </a:r>
            <a:endParaRPr lang="zh-CN" altLang="en-US" sz="1050" dirty="0">
              <a:latin typeface="楷体_GB2312" charset="0"/>
              <a:ea typeface="楷体_GB2312" charset="0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4246880" cy="534035"/>
          </a:xfrm>
        </p:spPr>
        <p:txBody>
          <a:bodyPr/>
          <a:p>
            <a:pPr algn="l"/>
            <a:r>
              <a:rPr kumimoji="1" lang="zh-CN" altLang="en-US">
                <a:sym typeface="+mn-ea"/>
              </a:rPr>
              <a:t>海洋环境误差定制模型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66700" y="1191260"/>
            <a:ext cx="508508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通过平台开展模型训练并发布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基于大量再分析资料和海洋环境数值预报产品，采用人工智能方法建立模型，通过订正和减少海洋数值预报产品的偏差，提高产品精度。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提交相关材料（代码，软件规范、研制总结报告、用户手册、算法说明等文档）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4480" lvl="1" indent="-28575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4480" lvl="1" indent="-28575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成果：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完成海表面温度、盐度、流速、有效波高、涌浪等要素的订正，通过程序优化实现了数值预报产品的批量订正。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68960" lvl="1" indent="-28575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产品精度有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20%-70%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的提升；其中，中国海域产品分辨率由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25km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提高到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10km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，数据涵盖关键通道如台湾海峡、吕宋海峡等。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561" name="组合 11"/>
          <p:cNvGrpSpPr/>
          <p:nvPr/>
        </p:nvGrpSpPr>
        <p:grpSpPr>
          <a:xfrm>
            <a:off x="9446260" y="1354455"/>
            <a:ext cx="2378075" cy="2980690"/>
            <a:chOff x="1439030" y="436418"/>
            <a:chExt cx="7357909" cy="6086671"/>
          </a:xfrm>
        </p:grpSpPr>
        <p:pic>
          <p:nvPicPr>
            <p:cNvPr id="23562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39030" y="436418"/>
              <a:ext cx="3678954" cy="59851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3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7984" y="537924"/>
              <a:ext cx="3678955" cy="598516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文本框 8"/>
          <p:cNvSpPr txBox="1"/>
          <p:nvPr/>
        </p:nvSpPr>
        <p:spPr>
          <a:xfrm>
            <a:off x="9377680" y="5767070"/>
            <a:ext cx="16814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latin typeface="楷体_GB2312" charset="0"/>
                <a:ea typeface="楷体_GB2312" charset="0"/>
                <a:sym typeface="+mn-ea"/>
              </a:rPr>
              <a:t>全球海域</a:t>
            </a:r>
            <a:endParaRPr lang="zh-CN" altLang="en-US" sz="1600" dirty="0">
              <a:latin typeface="楷体_GB2312" charset="0"/>
              <a:ea typeface="楷体_GB2312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6145" y="4457700"/>
            <a:ext cx="21437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latin typeface="楷体_GB2312" charset="0"/>
                <a:ea typeface="楷体_GB2312" charset="0"/>
                <a:sym typeface="+mn-ea"/>
              </a:rPr>
              <a:t>中国及临近海域</a:t>
            </a:r>
            <a:endParaRPr lang="zh-CN" altLang="en-US" sz="1600" dirty="0">
              <a:latin typeface="楷体_GB2312" charset="0"/>
              <a:ea typeface="楷体_GB2312" charset="0"/>
              <a:sym typeface="+mn-ea"/>
            </a:endParaRPr>
          </a:p>
        </p:txBody>
      </p:sp>
      <p:pic>
        <p:nvPicPr>
          <p:cNvPr id="6" name="图片 25" descr="图片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0" y="1267460"/>
            <a:ext cx="4116070" cy="52273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7352" y="292764"/>
            <a:ext cx="5236845" cy="534035"/>
          </a:xfrm>
        </p:spPr>
        <p:txBody>
          <a:bodyPr/>
          <a:p>
            <a:r>
              <a:rPr lang="zh-CN" altLang="en-US"/>
              <a:t>开源软件创意大赛</a:t>
            </a:r>
            <a:r>
              <a:rPr altLang="zh-CN"/>
              <a:t>-</a:t>
            </a:r>
            <a:r>
              <a:rPr lang="zh-CN" altLang="en-US"/>
              <a:t>现场照片</a:t>
            </a:r>
            <a:endParaRPr lang="zh-CN" altLang="en-US"/>
          </a:p>
        </p:txBody>
      </p:sp>
      <p:pic>
        <p:nvPicPr>
          <p:cNvPr id="102" name="图片 101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9245" y="1245235"/>
            <a:ext cx="3726180" cy="2599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7035" y="4060190"/>
            <a:ext cx="3632835" cy="2580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83430" y="1205230"/>
            <a:ext cx="4397375" cy="267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39920" y="4060190"/>
            <a:ext cx="4619625" cy="2564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71330" y="1508760"/>
            <a:ext cx="2601595" cy="1762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336405" y="4270375"/>
            <a:ext cx="2651760" cy="20427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3214734" y="2524629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二、主要功能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214734" y="3492171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三、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应用场景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圆角矩形 14"/>
          <p:cNvSpPr/>
          <p:nvPr/>
        </p:nvSpPr>
        <p:spPr>
          <a:xfrm>
            <a:off x="3214734" y="1558357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一、平台概况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圆角矩形 14"/>
          <p:cNvSpPr/>
          <p:nvPr/>
        </p:nvSpPr>
        <p:spPr>
          <a:xfrm>
            <a:off x="3214734" y="5425985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EC7102"/>
              </a:gs>
              <a:gs pos="0">
                <a:srgbClr val="FD8F2B"/>
              </a:gs>
            </a:gsLst>
            <a:lin ang="54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algn="just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五、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上机实践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圆角矩形 15"/>
          <p:cNvSpPr/>
          <p:nvPr/>
        </p:nvSpPr>
        <p:spPr>
          <a:xfrm>
            <a:off x="3214734" y="4459078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0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四、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示范案例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3214734" y="2524629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二、主要功能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214734" y="3492171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三、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应用场景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4"/>
          <p:cNvSpPr/>
          <p:nvPr/>
        </p:nvSpPr>
        <p:spPr>
          <a:xfrm>
            <a:off x="3214734" y="1558357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EC7102"/>
              </a:gs>
              <a:gs pos="0">
                <a:srgbClr val="FD8F2B"/>
              </a:gs>
            </a:gsLst>
            <a:lin ang="54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    一、平台概况</a:t>
            </a:r>
            <a:endParaRPr lang="en-US" altLang="zh-CN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14"/>
          <p:cNvSpPr/>
          <p:nvPr/>
        </p:nvSpPr>
        <p:spPr>
          <a:xfrm>
            <a:off x="3214734" y="5425985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五、上机实践</a:t>
            </a:r>
            <a:endParaRPr lang="en-US" altLang="zh-CN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15"/>
          <p:cNvSpPr/>
          <p:nvPr/>
        </p:nvSpPr>
        <p:spPr>
          <a:xfrm>
            <a:off x="3214734" y="4459078"/>
            <a:ext cx="6120680" cy="72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76BB3"/>
              </a:gs>
              <a:gs pos="0">
                <a:srgbClr val="6089CC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just"/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四、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示范案例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2214880" cy="534035"/>
          </a:xfrm>
        </p:spPr>
        <p:txBody>
          <a:bodyPr/>
          <a:p>
            <a:pPr algn="l"/>
            <a:r>
              <a:rPr lang="zh-CN" altLang="en-US"/>
              <a:t>注册与登陆</a:t>
            </a:r>
            <a:endParaRPr lang="zh-CN" altLang="en-US"/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030" y="2542540"/>
            <a:ext cx="6101080" cy="305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602615" y="121348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b="0">
                <a:ea typeface="宋体" panose="02010600030101010101" pitchFamily="2" charset="-122"/>
              </a:rPr>
              <a:t>推荐使用</a:t>
            </a:r>
            <a:r>
              <a:rPr lang="en-US" b="0">
                <a:latin typeface="Times New Roman" panose="02020603050405020304" pitchFamily="18" charset="0"/>
                <a:ea typeface="宋体" panose="02010600030101010101" pitchFamily="2" charset="-122"/>
              </a:rPr>
              <a:t>Chrome</a:t>
            </a:r>
            <a:r>
              <a:rPr lang="zh-CN" b="0">
                <a:ea typeface="宋体" panose="02010600030101010101" pitchFamily="2" charset="-122"/>
              </a:rPr>
              <a:t>浏览器访问人工智能平台：</a:t>
            </a:r>
            <a:r>
              <a:rPr lang="en-US" b="0" u="sng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hlinkClick r:id="rId2"/>
              </a:rPr>
              <a:t>http://data.aicnic.cn/</a:t>
            </a:r>
            <a:endParaRPr lang="en-US" altLang="en-US" b="0" u="sng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hlinkClick r:id="rId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04660" y="121348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b="0">
                <a:latin typeface="Times New Roman" panose="02020603050405020304" pitchFamily="18" charset="0"/>
                <a:ea typeface="宋体" panose="02010600030101010101" pitchFamily="2" charset="-122"/>
              </a:rPr>
              <a:t>点击右上角的登陆按钮，进入注册页面，填写好个人信息后进行注册登录。</a:t>
            </a:r>
            <a:endParaRPr lang="zh-CN" altLang="en-US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85" y="2542540"/>
            <a:ext cx="413639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2621280" cy="534035"/>
          </a:xfrm>
        </p:spPr>
        <p:txBody>
          <a:bodyPr/>
          <a:p>
            <a:pPr algn="l"/>
            <a:r>
              <a:rPr lang="zh-CN" altLang="en-US"/>
              <a:t>申请集群权限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65760" y="1123315"/>
            <a:ext cx="11308080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、申请集群入口</a:t>
            </a:r>
            <a:endParaRPr lang="zh-CN" b="1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在模型或者数据集页面，点击上方的“新建</a:t>
            </a:r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Notebook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”按钮，选择“任意模型”的模型，填写自己的相关内容，下一步直至确认。</a:t>
            </a:r>
            <a:endParaRPr lang="zh-CN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按照</a:t>
            </a:r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“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个人中心</a:t>
            </a:r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 -&gt; “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开发环境</a:t>
            </a:r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”-&gt; “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新建开发环境</a:t>
            </a:r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的路径，进入申请入口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、对于第一次使用的用户，进入申请资源页面，需要填写用户相关的信息以获取</a:t>
            </a:r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AI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集群或</a:t>
            </a:r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419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集群的资源权限。</a:t>
            </a:r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3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等待管理员审核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，并添加</a:t>
            </a:r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AI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集群或</a:t>
            </a:r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419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集群的权限和账户认证。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pic>
        <p:nvPicPr>
          <p:cNvPr id="18" name="图片 18" descr="fa5345c34fdaaf91abe68e06585452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1175" y="3771265"/>
            <a:ext cx="3863975" cy="2607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3963670"/>
            <a:ext cx="3531870" cy="222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650" y="3707765"/>
            <a:ext cx="3416300" cy="266509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6871970" cy="534035"/>
          </a:xfrm>
        </p:spPr>
        <p:txBody>
          <a:bodyPr/>
          <a:p>
            <a:pPr algn="l"/>
            <a:r>
              <a:rPr lang="zh-CN" altLang="en-US"/>
              <a:t>创建开发环境（以</a:t>
            </a:r>
            <a:r>
              <a:rPr altLang="zh-CN"/>
              <a:t>Mindspore</a:t>
            </a:r>
            <a:r>
              <a:rPr lang="zh-CN" altLang="en-US"/>
              <a:t>为例）</a:t>
            </a:r>
            <a:endParaRPr lang="zh-CN" altLang="en-US"/>
          </a:p>
        </p:txBody>
      </p:sp>
      <p:pic>
        <p:nvPicPr>
          <p:cNvPr id="19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6340" y="1263650"/>
            <a:ext cx="8823325" cy="544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010" y="2499360"/>
            <a:ext cx="6991985" cy="326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920" y="2266315"/>
            <a:ext cx="6907530" cy="373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90" y="2316480"/>
            <a:ext cx="7726680" cy="349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110" y="26035"/>
            <a:ext cx="8885555" cy="668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45" y="1734185"/>
            <a:ext cx="11248390" cy="339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15" y="333375"/>
            <a:ext cx="10215245" cy="6135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3840480" cy="534035"/>
          </a:xfrm>
        </p:spPr>
        <p:txBody>
          <a:bodyPr/>
          <a:p>
            <a:pPr algn="l"/>
            <a:r>
              <a:rPr lang="zh-CN" altLang="en-US"/>
              <a:t>进入上次的开发环境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64795" y="1221105"/>
            <a:ext cx="11146155" cy="10845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点击右上角“个人中心” </a:t>
            </a:r>
            <a:r>
              <a:rPr 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-&gt; </a:t>
            </a:r>
            <a:r>
              <a:rPr 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“开发环境列表” </a:t>
            </a:r>
            <a:r>
              <a:rPr 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-&gt; </a:t>
            </a:r>
            <a:r>
              <a:rPr 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“启动”，即可进入曾经启动过的开发环境，请耐心等待。</a:t>
            </a:r>
            <a:endParaRPr lang="zh-CN" altLang="en-US" b="1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0325" y="2002790"/>
            <a:ext cx="8273415" cy="430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20" y="1744980"/>
            <a:ext cx="9418320" cy="4566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1808480" cy="534035"/>
          </a:xfrm>
        </p:spPr>
        <p:txBody>
          <a:bodyPr/>
          <a:p>
            <a:r>
              <a:rPr lang="zh-CN" altLang="en-US"/>
              <a:t>常见问题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42900" y="987425"/>
            <a:ext cx="10913110" cy="34467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300" b="1">
                <a:latin typeface="Times New Roman" panose="02020603050405020304" pitchFamily="18" charset="0"/>
                <a:ea typeface="宋体" panose="02010600030101010101" pitchFamily="2" charset="-122"/>
              </a:rPr>
              <a:t>1、进入</a:t>
            </a:r>
            <a:r>
              <a:rPr lang="en-US" sz="2300" b="1">
                <a:latin typeface="Times New Roman" panose="02020603050405020304" pitchFamily="18" charset="0"/>
                <a:ea typeface="宋体" panose="02010600030101010101" pitchFamily="2" charset="-122"/>
              </a:rPr>
              <a:t>notebook</a:t>
            </a:r>
            <a:r>
              <a:rPr lang="zh-CN" sz="2300" b="1">
                <a:latin typeface="Times New Roman" panose="02020603050405020304" pitchFamily="18" charset="0"/>
                <a:ea typeface="宋体" panose="02010600030101010101" pitchFamily="2" charset="-122"/>
              </a:rPr>
              <a:t>后点击</a:t>
            </a:r>
            <a:r>
              <a:rPr lang="en-US" sz="2300" b="1">
                <a:latin typeface="Times New Roman" panose="02020603050405020304" pitchFamily="18" charset="0"/>
                <a:ea typeface="宋体" panose="02010600030101010101" pitchFamily="2" charset="-122"/>
              </a:rPr>
              <a:t>Terminal</a:t>
            </a:r>
            <a:r>
              <a:rPr lang="zh-CN" sz="2300" b="1">
                <a:latin typeface="Times New Roman" panose="02020603050405020304" pitchFamily="18" charset="0"/>
                <a:ea typeface="宋体" panose="02010600030101010101" pitchFamily="2" charset="-122"/>
              </a:rPr>
              <a:t>报错？</a:t>
            </a:r>
            <a:r>
              <a:rPr lang="zh-CN" b="0">
                <a:latin typeface="Times New Roman" panose="02020603050405020304" pitchFamily="18" charset="0"/>
                <a:ea typeface="宋体" panose="02010600030101010101" pitchFamily="2" charset="-122"/>
              </a:rPr>
              <a:t>可能由于环境未完全加载成功，</a:t>
            </a:r>
            <a:r>
              <a:rPr lang="en-US" b="0">
                <a:latin typeface="Times New Roman" panose="02020603050405020304" pitchFamily="18" charset="0"/>
                <a:ea typeface="宋体" panose="02010600030101010101" pitchFamily="2" charset="-122"/>
              </a:rPr>
              <a:t>F5</a:t>
            </a:r>
            <a:r>
              <a:rPr lang="zh-CN" b="0">
                <a:latin typeface="Times New Roman" panose="02020603050405020304" pitchFamily="18" charset="0"/>
                <a:ea typeface="宋体" panose="02010600030101010101" pitchFamily="2" charset="-122"/>
              </a:rPr>
              <a:t>或者刷新一下页面即可。</a:t>
            </a:r>
            <a:r>
              <a:rPr lang="en-US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r>
              <a:rPr lang="zh-CN" sz="2300" b="1">
                <a:latin typeface="Times New Roman" panose="02020603050405020304" pitchFamily="18" charset="0"/>
                <a:ea typeface="宋体" panose="02010600030101010101" pitchFamily="2" charset="-122"/>
              </a:rPr>
              <a:t>2、创建</a:t>
            </a:r>
            <a:r>
              <a:rPr lang="en-US" sz="2300" b="1">
                <a:latin typeface="Times New Roman" panose="02020603050405020304" pitchFamily="18" charset="0"/>
                <a:ea typeface="宋体" panose="02010600030101010101" pitchFamily="2" charset="-122"/>
              </a:rPr>
              <a:t>conda</a:t>
            </a:r>
            <a:r>
              <a:rPr lang="zh-CN" sz="2300" b="1">
                <a:latin typeface="Times New Roman" panose="02020603050405020304" pitchFamily="18" charset="0"/>
                <a:ea typeface="宋体" panose="02010600030101010101" pitchFamily="2" charset="-122"/>
              </a:rPr>
              <a:t>环境后，如何在界面显示？</a:t>
            </a:r>
            <a:r>
              <a:rPr lang="en-US" b="0">
                <a:latin typeface="Wingdings" panose="05000000000000000000" charset="0"/>
                <a:ea typeface="宋体" panose="02010600030101010101" pitchFamily="2" charset="-122"/>
              </a:rPr>
              <a:t>l </a:t>
            </a:r>
            <a:r>
              <a:rPr lang="en-US" b="0">
                <a:latin typeface="Times New Roman" panose="02020603050405020304" pitchFamily="18" charset="0"/>
                <a:ea typeface="宋体" panose="02010600030101010101" pitchFamily="2" charset="-122"/>
              </a:rPr>
              <a:t>python -m ipykernel install --user --name YOUR_ENVNAME </a:t>
            </a:r>
            <a:r>
              <a:rPr lang="zh-CN" sz="2300" b="1">
                <a:latin typeface="Times New Roman" panose="02020603050405020304" pitchFamily="18" charset="0"/>
                <a:ea typeface="宋体" panose="02010600030101010101" pitchFamily="2" charset="-122"/>
              </a:rPr>
              <a:t>3、如何自动对齐所有的代码？</a:t>
            </a:r>
            <a:r>
              <a:rPr lang="en-US" b="0">
                <a:latin typeface="Wingdings" panose="05000000000000000000" charset="0"/>
                <a:ea typeface="宋体" panose="02010600030101010101" pitchFamily="2" charset="-122"/>
              </a:rPr>
              <a:t>l </a:t>
            </a:r>
            <a:r>
              <a:rPr lang="zh-CN" b="0">
                <a:latin typeface="Times New Roman" panose="02020603050405020304" pitchFamily="18" charset="0"/>
                <a:ea typeface="宋体" panose="02010600030101010101" pitchFamily="2" charset="-122"/>
              </a:rPr>
              <a:t>已经在基础镜像内置</a:t>
            </a:r>
            <a:r>
              <a:rPr lang="en-US" b="0">
                <a:latin typeface="Times New Roman" panose="02020603050405020304" pitchFamily="18" charset="0"/>
                <a:ea typeface="宋体" panose="02010600030101010101" pitchFamily="2" charset="-122"/>
              </a:rPr>
              <a:t>code</a:t>
            </a:r>
            <a:r>
              <a:rPr lang="zh-CN" b="0">
                <a:latin typeface="Times New Roman" panose="02020603050405020304" pitchFamily="18" charset="0"/>
                <a:ea typeface="宋体" panose="02010600030101010101" pitchFamily="2" charset="-122"/>
              </a:rPr>
              <a:t>插件，点击</a:t>
            </a:r>
            <a:r>
              <a:rPr lang="en-US" altLang="zh-CN" b="0">
                <a:latin typeface="Times New Roman" panose="02020603050405020304" pitchFamily="18" charset="0"/>
                <a:ea typeface="宋体" panose="02010600030101010101" pitchFamily="2" charset="-122"/>
              </a:rPr>
              <a:t>                 </a:t>
            </a:r>
            <a:r>
              <a:rPr lang="zh-CN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即可</a:t>
            </a:r>
            <a:endParaRPr 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/>
            <a:r>
              <a:rPr lang="zh-CN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4、我的个人文件需要保存在哪？</a:t>
            </a:r>
            <a:r>
              <a:rPr lang="en-US">
                <a:latin typeface="Wingdings" panose="05000000000000000000" charset="0"/>
                <a:ea typeface="宋体" panose="02010600030101010101" pitchFamily="2" charset="-122"/>
                <a:sym typeface="+mn-ea"/>
              </a:rPr>
              <a:t>l </a:t>
            </a:r>
            <a:r>
              <a:rPr lang="zh-CN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使用上来讲，保存在任何位置都可以。但是建议保存在</a:t>
            </a:r>
            <a:r>
              <a:rPr lang="en-US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home</a:t>
            </a:r>
            <a:r>
              <a:rPr lang="zh-CN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目录下，这样便于后期环境升级、镜像切换的迁移。</a:t>
            </a:r>
            <a:r>
              <a:rPr lang="en-US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 </a:t>
            </a:r>
            <a:r>
              <a:rPr lang="zh-CN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5、如何运行一些实例代码？</a:t>
            </a:r>
            <a:r>
              <a:rPr lang="en-US">
                <a:latin typeface="Wingdings" panose="05000000000000000000" charset="0"/>
                <a:ea typeface="宋体" panose="02010600030101010101" pitchFamily="2" charset="-122"/>
                <a:sym typeface="+mn-ea"/>
              </a:rPr>
              <a:t>l </a:t>
            </a:r>
            <a:r>
              <a:rPr lang="zh-CN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通过平台的模型案例和数据案例，都会提供一些教程和内置的模型开发流程，启动后对照</a:t>
            </a:r>
            <a:r>
              <a:rPr lang="en-US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ipynb</a:t>
            </a:r>
            <a:r>
              <a:rPr lang="zh-CN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文件运行即可。</a:t>
            </a:r>
            <a:r>
              <a:rPr lang="en-US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 </a:t>
            </a:r>
            <a:r>
              <a:rPr lang="zh-CN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6、如何再次进入上一次的环境？</a:t>
            </a:r>
            <a:r>
              <a:rPr lang="en-US">
                <a:latin typeface="Wingdings" panose="05000000000000000000" charset="0"/>
                <a:ea typeface="宋体" panose="02010600030101010101" pitchFamily="2" charset="-122"/>
                <a:sym typeface="+mn-ea"/>
              </a:rPr>
              <a:t>l </a:t>
            </a:r>
            <a:r>
              <a:rPr lang="zh-CN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每个用户的开发环境都会持久化保存在云服务器上，点击“个人中心”“</a:t>
            </a:r>
            <a:r>
              <a:rPr lang="en-US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Notebook</a:t>
            </a:r>
            <a:r>
              <a:rPr lang="zh-CN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列表”，即能查看历史的开发环境，点击启动即可再次进入（目前每次开发环境最大运行时间为</a:t>
            </a:r>
            <a:r>
              <a:rPr lang="en-US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15</a:t>
            </a:r>
            <a:r>
              <a:rPr lang="zh-CN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小时）</a:t>
            </a:r>
            <a:endParaRPr lang="zh-CN" altLang="en-US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endParaRPr lang="zh-CN" altLang="en-US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4674235" y="3202940"/>
            <a:ext cx="411480" cy="256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1808480" cy="534035"/>
          </a:xfrm>
        </p:spPr>
        <p:txBody>
          <a:bodyPr/>
          <a:p>
            <a:r>
              <a:rPr lang="zh-CN" altLang="en-US"/>
              <a:t>上机实践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669982" y="1295747"/>
            <a:ext cx="4852035" cy="100457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r"/>
            <a:r>
              <a:rPr kumimoji="1" altLang="zh-CN" sz="6600">
                <a:sym typeface="+mn-ea"/>
              </a:rPr>
              <a:t>QA</a:t>
            </a:r>
            <a:r>
              <a:rPr kumimoji="1" lang="zh-CN" altLang="en-US" sz="6600">
                <a:sym typeface="+mn-ea"/>
              </a:rPr>
              <a:t>交流环节</a:t>
            </a:r>
            <a:endParaRPr kumimoji="1" lang="zh-CN" altLang="en-US" sz="660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19620" y="5703570"/>
            <a:ext cx="88684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平台试用申请方式：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、使用科技云账号登录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、申请资源即可（默认开通</a:t>
            </a:r>
            <a:r>
              <a:rPr lang="en-US" altLang="zh-CN"/>
              <a:t>ubuntu</a:t>
            </a:r>
            <a:r>
              <a:rPr lang="zh-CN" altLang="en-US"/>
              <a:t>权限）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5140" y="2300605"/>
            <a:ext cx="4266565" cy="2711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1015" y="2129790"/>
            <a:ext cx="3254375" cy="460819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35498" y="413271"/>
            <a:ext cx="2199641" cy="535531"/>
          </a:xfrm>
        </p:spPr>
        <p:txBody>
          <a:bodyPr/>
          <a:lstStyle/>
          <a:p>
            <a:r>
              <a:rPr lang="zh-CN" altLang="en-US" dirty="0"/>
              <a:t>致谢</a:t>
            </a:r>
            <a:r>
              <a:rPr lang="en-US" altLang="zh-CN" dirty="0"/>
              <a:t>&amp;</a:t>
            </a:r>
            <a:r>
              <a:rPr lang="zh-CN" altLang="en-US" dirty="0"/>
              <a:t>努力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4583112" y="2500342"/>
            <a:ext cx="2697480" cy="100457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l"/>
            <a:r>
              <a:rPr kumimoji="1" lang="zh-CN" altLang="en-US" sz="6600">
                <a:sym typeface="+mn-ea"/>
              </a:rPr>
              <a:t>谢谢！</a:t>
            </a:r>
            <a:endParaRPr lang="zh-CN" altLang="en-US" sz="6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1808480" cy="534035"/>
          </a:xfrm>
        </p:spPr>
        <p:txBody>
          <a:bodyPr/>
          <a:p>
            <a:pPr algn="l"/>
            <a:r>
              <a:rPr lang="zh-CN" altLang="en-US"/>
              <a:t>平台背景</a:t>
            </a:r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796540"/>
            <a:ext cx="10807700" cy="394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53060" y="1192530"/>
            <a:ext cx="10901045" cy="15005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人工智能是研究、开发用于模拟、延伸和扩展人的智能的理论、方法、技术及应用系统的总称，是指用机器去实现所有目前必须借助人类智慧才能实现的任务。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机器学习（人工智能的一个子领域）是核心，它改变了我们重新思考如何做任何事情的方式。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148715" y="1536065"/>
            <a:ext cx="14669135" cy="4939665"/>
          </a:xfrm>
        </p:spPr>
        <p:txBody>
          <a:bodyPr/>
          <a:lstStyle/>
          <a:p>
            <a:r>
              <a:rPr lang="zh-CN" altLang="en-US" dirty="0"/>
              <a:t>人工智能基础设施刚性需求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123315"/>
            <a:ext cx="11102975" cy="573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标题 1"/>
          <p:cNvSpPr>
            <a:spLocks noGrp="1"/>
          </p:cNvSpPr>
          <p:nvPr/>
        </p:nvSpPr>
        <p:spPr>
          <a:xfrm>
            <a:off x="602932" y="333404"/>
            <a:ext cx="1808480" cy="53403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l"/>
            <a:r>
              <a:rPr lang="zh-CN" altLang="en-US"/>
              <a:t>平台背景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object 10"/>
          <p:cNvSpPr/>
          <p:nvPr/>
        </p:nvSpPr>
        <p:spPr>
          <a:xfrm>
            <a:off x="1791335" y="2983865"/>
            <a:ext cx="3097530" cy="1507490"/>
          </a:xfrm>
          <a:custGeom>
            <a:avLst/>
            <a:gdLst/>
            <a:ahLst/>
            <a:cxnLst/>
            <a:rect l="l" t="t" r="r" b="b"/>
            <a:pathLst>
              <a:path w="2609215" h="994410">
                <a:moveTo>
                  <a:pt x="0" y="520849"/>
                </a:moveTo>
                <a:lnTo>
                  <a:pt x="14948" y="472105"/>
                </a:lnTo>
                <a:lnTo>
                  <a:pt x="43217" y="442358"/>
                </a:lnTo>
                <a:lnTo>
                  <a:pt x="81869" y="425814"/>
                </a:lnTo>
                <a:lnTo>
                  <a:pt x="1522128" y="423672"/>
                </a:lnTo>
                <a:lnTo>
                  <a:pt x="1543442" y="409630"/>
                </a:lnTo>
                <a:lnTo>
                  <a:pt x="1541940" y="422147"/>
                </a:lnTo>
                <a:lnTo>
                  <a:pt x="1525176" y="422147"/>
                </a:lnTo>
                <a:lnTo>
                  <a:pt x="1522128" y="434847"/>
                </a:lnTo>
                <a:lnTo>
                  <a:pt x="65184" y="434847"/>
                </a:lnTo>
                <a:lnTo>
                  <a:pt x="46896" y="447547"/>
                </a:lnTo>
                <a:lnTo>
                  <a:pt x="37752" y="447547"/>
                </a:lnTo>
                <a:lnTo>
                  <a:pt x="34704" y="460247"/>
                </a:lnTo>
                <a:lnTo>
                  <a:pt x="22512" y="472947"/>
                </a:lnTo>
                <a:lnTo>
                  <a:pt x="14892" y="472947"/>
                </a:lnTo>
                <a:lnTo>
                  <a:pt x="13368" y="485647"/>
                </a:lnTo>
                <a:lnTo>
                  <a:pt x="7272" y="498347"/>
                </a:lnTo>
                <a:lnTo>
                  <a:pt x="2700" y="511047"/>
                </a:lnTo>
                <a:lnTo>
                  <a:pt x="1176" y="511047"/>
                </a:lnTo>
                <a:lnTo>
                  <a:pt x="0" y="520849"/>
                </a:lnTo>
                <a:close/>
              </a:path>
              <a:path w="2609215" h="994410">
                <a:moveTo>
                  <a:pt x="1560228" y="409447"/>
                </a:moveTo>
                <a:lnTo>
                  <a:pt x="1543720" y="409447"/>
                </a:lnTo>
                <a:lnTo>
                  <a:pt x="1561645" y="397639"/>
                </a:lnTo>
                <a:lnTo>
                  <a:pt x="1560228" y="409447"/>
                </a:lnTo>
                <a:close/>
              </a:path>
              <a:path w="2609215" h="994410">
                <a:moveTo>
                  <a:pt x="1580040" y="396747"/>
                </a:moveTo>
                <a:lnTo>
                  <a:pt x="1562998" y="396747"/>
                </a:lnTo>
                <a:lnTo>
                  <a:pt x="1601360" y="371476"/>
                </a:lnTo>
                <a:lnTo>
                  <a:pt x="1599852" y="384047"/>
                </a:lnTo>
                <a:lnTo>
                  <a:pt x="1586136" y="384047"/>
                </a:lnTo>
                <a:lnTo>
                  <a:pt x="1580040" y="396747"/>
                </a:lnTo>
                <a:close/>
              </a:path>
              <a:path w="2609215" h="994410">
                <a:moveTo>
                  <a:pt x="1618140" y="371347"/>
                </a:moveTo>
                <a:lnTo>
                  <a:pt x="1601555" y="371347"/>
                </a:lnTo>
                <a:lnTo>
                  <a:pt x="1619563" y="359484"/>
                </a:lnTo>
                <a:lnTo>
                  <a:pt x="1618140" y="371347"/>
                </a:lnTo>
                <a:close/>
              </a:path>
              <a:path w="2609215" h="994410">
                <a:moveTo>
                  <a:pt x="1639476" y="358647"/>
                </a:moveTo>
                <a:lnTo>
                  <a:pt x="1620833" y="358647"/>
                </a:lnTo>
                <a:lnTo>
                  <a:pt x="1659279" y="333321"/>
                </a:lnTo>
                <a:lnTo>
                  <a:pt x="1657764" y="345947"/>
                </a:lnTo>
                <a:lnTo>
                  <a:pt x="1641000" y="345947"/>
                </a:lnTo>
                <a:lnTo>
                  <a:pt x="1639476" y="358647"/>
                </a:lnTo>
                <a:close/>
              </a:path>
              <a:path w="2609215" h="994410">
                <a:moveTo>
                  <a:pt x="1676052" y="333247"/>
                </a:moveTo>
                <a:lnTo>
                  <a:pt x="1659390" y="333247"/>
                </a:lnTo>
                <a:lnTo>
                  <a:pt x="1677482" y="321329"/>
                </a:lnTo>
                <a:lnTo>
                  <a:pt x="1676052" y="333247"/>
                </a:lnTo>
                <a:close/>
              </a:path>
              <a:path w="2609215" h="994410">
                <a:moveTo>
                  <a:pt x="1697388" y="320547"/>
                </a:moveTo>
                <a:lnTo>
                  <a:pt x="1678669" y="320547"/>
                </a:lnTo>
                <a:lnTo>
                  <a:pt x="1717198" y="295166"/>
                </a:lnTo>
                <a:lnTo>
                  <a:pt x="1715676" y="307847"/>
                </a:lnTo>
                <a:lnTo>
                  <a:pt x="1698912" y="307847"/>
                </a:lnTo>
                <a:lnTo>
                  <a:pt x="1697388" y="320547"/>
                </a:lnTo>
                <a:close/>
              </a:path>
              <a:path w="2609215" h="994410">
                <a:moveTo>
                  <a:pt x="1733964" y="295147"/>
                </a:moveTo>
                <a:lnTo>
                  <a:pt x="1717225" y="295147"/>
                </a:lnTo>
                <a:lnTo>
                  <a:pt x="1735401" y="283174"/>
                </a:lnTo>
                <a:lnTo>
                  <a:pt x="1733964" y="295147"/>
                </a:lnTo>
                <a:close/>
              </a:path>
              <a:path w="2609215" h="994410">
                <a:moveTo>
                  <a:pt x="1788828" y="257047"/>
                </a:moveTo>
                <a:lnTo>
                  <a:pt x="1775061" y="257047"/>
                </a:lnTo>
                <a:lnTo>
                  <a:pt x="2165256" y="0"/>
                </a:lnTo>
                <a:lnTo>
                  <a:pt x="2165321" y="3047"/>
                </a:lnTo>
                <a:lnTo>
                  <a:pt x="2163732" y="3047"/>
                </a:lnTo>
                <a:lnTo>
                  <a:pt x="2160684" y="15747"/>
                </a:lnTo>
                <a:lnTo>
                  <a:pt x="2142396" y="15747"/>
                </a:lnTo>
                <a:lnTo>
                  <a:pt x="2139348" y="28447"/>
                </a:lnTo>
                <a:lnTo>
                  <a:pt x="2124108" y="28447"/>
                </a:lnTo>
                <a:lnTo>
                  <a:pt x="2121060" y="41147"/>
                </a:lnTo>
                <a:lnTo>
                  <a:pt x="2105820" y="41147"/>
                </a:lnTo>
                <a:lnTo>
                  <a:pt x="2099724" y="53847"/>
                </a:lnTo>
                <a:lnTo>
                  <a:pt x="2084484" y="53847"/>
                </a:lnTo>
                <a:lnTo>
                  <a:pt x="2081436" y="66547"/>
                </a:lnTo>
                <a:lnTo>
                  <a:pt x="2066196" y="66547"/>
                </a:lnTo>
                <a:lnTo>
                  <a:pt x="2063148" y="79247"/>
                </a:lnTo>
                <a:lnTo>
                  <a:pt x="2046384" y="79247"/>
                </a:lnTo>
                <a:lnTo>
                  <a:pt x="2044860" y="91947"/>
                </a:lnTo>
                <a:lnTo>
                  <a:pt x="2026572" y="91947"/>
                </a:lnTo>
                <a:lnTo>
                  <a:pt x="2023524" y="104647"/>
                </a:lnTo>
                <a:lnTo>
                  <a:pt x="2008284" y="104647"/>
                </a:lnTo>
                <a:lnTo>
                  <a:pt x="2005236" y="117347"/>
                </a:lnTo>
                <a:lnTo>
                  <a:pt x="1988472" y="117347"/>
                </a:lnTo>
                <a:lnTo>
                  <a:pt x="1986948" y="130047"/>
                </a:lnTo>
                <a:lnTo>
                  <a:pt x="1968660" y="130047"/>
                </a:lnTo>
                <a:lnTo>
                  <a:pt x="1965612" y="142747"/>
                </a:lnTo>
                <a:lnTo>
                  <a:pt x="1950372" y="142747"/>
                </a:lnTo>
                <a:lnTo>
                  <a:pt x="1944276" y="155447"/>
                </a:lnTo>
                <a:lnTo>
                  <a:pt x="1930560" y="155447"/>
                </a:lnTo>
                <a:lnTo>
                  <a:pt x="1929036" y="168147"/>
                </a:lnTo>
                <a:lnTo>
                  <a:pt x="1910748" y="168147"/>
                </a:lnTo>
                <a:lnTo>
                  <a:pt x="1907700" y="180847"/>
                </a:lnTo>
                <a:lnTo>
                  <a:pt x="1890936" y="180847"/>
                </a:lnTo>
                <a:lnTo>
                  <a:pt x="1889412" y="193547"/>
                </a:lnTo>
                <a:lnTo>
                  <a:pt x="1872648" y="193547"/>
                </a:lnTo>
                <a:lnTo>
                  <a:pt x="1871124" y="206247"/>
                </a:lnTo>
                <a:lnTo>
                  <a:pt x="1852836" y="206247"/>
                </a:lnTo>
                <a:lnTo>
                  <a:pt x="1849788" y="218947"/>
                </a:lnTo>
                <a:lnTo>
                  <a:pt x="1833024" y="218947"/>
                </a:lnTo>
                <a:lnTo>
                  <a:pt x="1831500" y="231647"/>
                </a:lnTo>
                <a:lnTo>
                  <a:pt x="1814736" y="231647"/>
                </a:lnTo>
                <a:lnTo>
                  <a:pt x="1813212" y="244347"/>
                </a:lnTo>
                <a:lnTo>
                  <a:pt x="1794924" y="244347"/>
                </a:lnTo>
                <a:lnTo>
                  <a:pt x="1788828" y="257047"/>
                </a:lnTo>
                <a:close/>
              </a:path>
              <a:path w="2609215" h="994410">
                <a:moveTo>
                  <a:pt x="2166144" y="41147"/>
                </a:moveTo>
                <a:lnTo>
                  <a:pt x="2165256" y="41147"/>
                </a:lnTo>
                <a:lnTo>
                  <a:pt x="2165321" y="3047"/>
                </a:lnTo>
                <a:lnTo>
                  <a:pt x="2166144" y="41147"/>
                </a:lnTo>
                <a:close/>
              </a:path>
              <a:path w="2609215" h="994410">
                <a:moveTo>
                  <a:pt x="1755300" y="282447"/>
                </a:moveTo>
                <a:lnTo>
                  <a:pt x="1736504" y="282447"/>
                </a:lnTo>
                <a:lnTo>
                  <a:pt x="1775061" y="257047"/>
                </a:lnTo>
                <a:lnTo>
                  <a:pt x="1773588" y="269747"/>
                </a:lnTo>
                <a:lnTo>
                  <a:pt x="1756824" y="269747"/>
                </a:lnTo>
                <a:lnTo>
                  <a:pt x="1755300" y="282447"/>
                </a:lnTo>
                <a:close/>
              </a:path>
              <a:path w="2609215" h="994410">
                <a:moveTo>
                  <a:pt x="16416" y="993975"/>
                </a:moveTo>
                <a:lnTo>
                  <a:pt x="16214" y="993647"/>
                </a:lnTo>
                <a:lnTo>
                  <a:pt x="16416" y="993647"/>
                </a:lnTo>
                <a:lnTo>
                  <a:pt x="16416" y="993975"/>
                </a:lnTo>
                <a:close/>
              </a:path>
              <a:path w="2609215" h="994410">
                <a:moveTo>
                  <a:pt x="2167514" y="104647"/>
                </a:moveTo>
                <a:lnTo>
                  <a:pt x="2166780" y="104647"/>
                </a:lnTo>
                <a:lnTo>
                  <a:pt x="2166780" y="70609"/>
                </a:lnTo>
                <a:lnTo>
                  <a:pt x="2167514" y="104647"/>
                </a:lnTo>
                <a:close/>
              </a:path>
              <a:path w="2609215" h="994410">
                <a:moveTo>
                  <a:pt x="2169159" y="180847"/>
                </a:moveTo>
                <a:lnTo>
                  <a:pt x="2168304" y="180847"/>
                </a:lnTo>
                <a:lnTo>
                  <a:pt x="2168304" y="141223"/>
                </a:lnTo>
                <a:lnTo>
                  <a:pt x="2169159" y="180847"/>
                </a:lnTo>
                <a:close/>
              </a:path>
              <a:path w="2609215" h="994410">
                <a:moveTo>
                  <a:pt x="2170804" y="257047"/>
                </a:moveTo>
                <a:lnTo>
                  <a:pt x="2169828" y="257047"/>
                </a:lnTo>
                <a:lnTo>
                  <a:pt x="2169828" y="211836"/>
                </a:lnTo>
                <a:lnTo>
                  <a:pt x="2170804" y="257047"/>
                </a:lnTo>
                <a:close/>
              </a:path>
              <a:path w="2609215" h="994410">
                <a:moveTo>
                  <a:pt x="2172448" y="333247"/>
                </a:moveTo>
                <a:lnTo>
                  <a:pt x="2171352" y="333247"/>
                </a:lnTo>
                <a:lnTo>
                  <a:pt x="2171352" y="282449"/>
                </a:lnTo>
                <a:lnTo>
                  <a:pt x="2172448" y="333247"/>
                </a:lnTo>
                <a:close/>
              </a:path>
              <a:path w="2609215" h="994410">
                <a:moveTo>
                  <a:pt x="2174093" y="409447"/>
                </a:moveTo>
                <a:lnTo>
                  <a:pt x="2172876" y="409447"/>
                </a:lnTo>
                <a:lnTo>
                  <a:pt x="2172876" y="353062"/>
                </a:lnTo>
                <a:lnTo>
                  <a:pt x="2174093" y="409447"/>
                </a:lnTo>
                <a:close/>
              </a:path>
              <a:path w="2609215" h="994410">
                <a:moveTo>
                  <a:pt x="2552100" y="434847"/>
                </a:moveTo>
                <a:lnTo>
                  <a:pt x="2174400" y="434847"/>
                </a:lnTo>
                <a:lnTo>
                  <a:pt x="2174400" y="423672"/>
                </a:lnTo>
                <a:lnTo>
                  <a:pt x="2505108" y="423672"/>
                </a:lnTo>
                <a:lnTo>
                  <a:pt x="2519973" y="424693"/>
                </a:lnTo>
                <a:lnTo>
                  <a:pt x="2534147" y="427666"/>
                </a:lnTo>
                <a:lnTo>
                  <a:pt x="2547496" y="432449"/>
                </a:lnTo>
                <a:lnTo>
                  <a:pt x="2552100" y="434847"/>
                </a:lnTo>
                <a:close/>
              </a:path>
              <a:path w="2609215" h="994410">
                <a:moveTo>
                  <a:pt x="2571892" y="447547"/>
                </a:moveTo>
                <a:lnTo>
                  <a:pt x="2555400" y="447547"/>
                </a:lnTo>
                <a:lnTo>
                  <a:pt x="2553994" y="435834"/>
                </a:lnTo>
                <a:lnTo>
                  <a:pt x="2559886" y="438903"/>
                </a:lnTo>
                <a:lnTo>
                  <a:pt x="2571183" y="446887"/>
                </a:lnTo>
                <a:lnTo>
                  <a:pt x="2571892" y="447547"/>
                </a:lnTo>
                <a:close/>
              </a:path>
              <a:path w="2609215" h="994410">
                <a:moveTo>
                  <a:pt x="2608674" y="523747"/>
                </a:moveTo>
                <a:lnTo>
                  <a:pt x="2607216" y="523747"/>
                </a:lnTo>
                <a:lnTo>
                  <a:pt x="2607216" y="511047"/>
                </a:lnTo>
                <a:lnTo>
                  <a:pt x="2604168" y="511047"/>
                </a:lnTo>
                <a:lnTo>
                  <a:pt x="2604168" y="498347"/>
                </a:lnTo>
                <a:lnTo>
                  <a:pt x="2599596" y="498347"/>
                </a:lnTo>
                <a:lnTo>
                  <a:pt x="2599596" y="485647"/>
                </a:lnTo>
                <a:lnTo>
                  <a:pt x="2593500" y="485647"/>
                </a:lnTo>
                <a:lnTo>
                  <a:pt x="2593500" y="472947"/>
                </a:lnTo>
                <a:lnTo>
                  <a:pt x="2585880" y="472947"/>
                </a:lnTo>
                <a:lnTo>
                  <a:pt x="2572438" y="448056"/>
                </a:lnTo>
                <a:lnTo>
                  <a:pt x="2581254" y="456263"/>
                </a:lnTo>
                <a:lnTo>
                  <a:pt x="2589964" y="466889"/>
                </a:lnTo>
                <a:lnTo>
                  <a:pt x="2597180" y="478627"/>
                </a:lnTo>
                <a:lnTo>
                  <a:pt x="2602768" y="491335"/>
                </a:lnTo>
                <a:lnTo>
                  <a:pt x="2606594" y="504875"/>
                </a:lnTo>
                <a:lnTo>
                  <a:pt x="2608525" y="519107"/>
                </a:lnTo>
                <a:lnTo>
                  <a:pt x="2608674" y="523747"/>
                </a:lnTo>
                <a:close/>
              </a:path>
              <a:path w="2609215" h="994410">
                <a:moveTo>
                  <a:pt x="2607220" y="954472"/>
                </a:moveTo>
                <a:lnTo>
                  <a:pt x="2608733" y="525581"/>
                </a:lnTo>
                <a:lnTo>
                  <a:pt x="2608740" y="937260"/>
                </a:lnTo>
                <a:lnTo>
                  <a:pt x="2607732" y="952018"/>
                </a:lnTo>
                <a:lnTo>
                  <a:pt x="2607220" y="954472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11"/>
          <p:cNvSpPr/>
          <p:nvPr/>
        </p:nvSpPr>
        <p:spPr>
          <a:xfrm>
            <a:off x="1789430" y="2982595"/>
            <a:ext cx="3101340" cy="1569720"/>
          </a:xfrm>
          <a:custGeom>
            <a:avLst/>
            <a:gdLst/>
            <a:ahLst/>
            <a:cxnLst/>
            <a:rect l="l" t="t" r="r" b="b"/>
            <a:pathLst>
              <a:path w="2612390" h="1035685">
                <a:moveTo>
                  <a:pt x="2143485" y="14413"/>
                </a:moveTo>
                <a:lnTo>
                  <a:pt x="2144267" y="9525"/>
                </a:lnTo>
                <a:lnTo>
                  <a:pt x="2149258" y="9525"/>
                </a:lnTo>
                <a:lnTo>
                  <a:pt x="2165035" y="0"/>
                </a:lnTo>
                <a:lnTo>
                  <a:pt x="2164919" y="445"/>
                </a:lnTo>
                <a:lnTo>
                  <a:pt x="2143485" y="14413"/>
                </a:lnTo>
                <a:close/>
              </a:path>
              <a:path w="2612390" h="1035685">
                <a:moveTo>
                  <a:pt x="2162556" y="9525"/>
                </a:moveTo>
                <a:lnTo>
                  <a:pt x="2164919" y="445"/>
                </a:lnTo>
                <a:lnTo>
                  <a:pt x="2165604" y="0"/>
                </a:lnTo>
                <a:lnTo>
                  <a:pt x="2162556" y="9525"/>
                </a:lnTo>
                <a:close/>
              </a:path>
              <a:path w="2612390" h="1035685">
                <a:moveTo>
                  <a:pt x="2528316" y="428625"/>
                </a:moveTo>
                <a:lnTo>
                  <a:pt x="2176272" y="428625"/>
                </a:lnTo>
                <a:lnTo>
                  <a:pt x="2176272" y="409575"/>
                </a:lnTo>
                <a:lnTo>
                  <a:pt x="2174748" y="409575"/>
                </a:lnTo>
                <a:lnTo>
                  <a:pt x="2174748" y="333375"/>
                </a:lnTo>
                <a:lnTo>
                  <a:pt x="2173224" y="333375"/>
                </a:lnTo>
                <a:lnTo>
                  <a:pt x="2173224" y="257175"/>
                </a:lnTo>
                <a:lnTo>
                  <a:pt x="2171700" y="257175"/>
                </a:lnTo>
                <a:lnTo>
                  <a:pt x="2171700" y="180975"/>
                </a:lnTo>
                <a:lnTo>
                  <a:pt x="2170176" y="180975"/>
                </a:lnTo>
                <a:lnTo>
                  <a:pt x="2170176" y="104775"/>
                </a:lnTo>
                <a:lnTo>
                  <a:pt x="2168651" y="104775"/>
                </a:lnTo>
                <a:lnTo>
                  <a:pt x="2168651" y="38100"/>
                </a:lnTo>
                <a:lnTo>
                  <a:pt x="2167127" y="38100"/>
                </a:lnTo>
                <a:lnTo>
                  <a:pt x="2167127" y="0"/>
                </a:lnTo>
                <a:lnTo>
                  <a:pt x="2168717" y="0"/>
                </a:lnTo>
                <a:lnTo>
                  <a:pt x="2177795" y="419100"/>
                </a:lnTo>
                <a:lnTo>
                  <a:pt x="2506980" y="419100"/>
                </a:lnTo>
                <a:lnTo>
                  <a:pt x="2528316" y="428625"/>
                </a:lnTo>
                <a:close/>
              </a:path>
              <a:path w="2612390" h="1035685">
                <a:moveTo>
                  <a:pt x="2101596" y="47625"/>
                </a:moveTo>
                <a:lnTo>
                  <a:pt x="2106064" y="38799"/>
                </a:lnTo>
                <a:lnTo>
                  <a:pt x="2143485" y="14413"/>
                </a:lnTo>
                <a:lnTo>
                  <a:pt x="2142668" y="19523"/>
                </a:lnTo>
                <a:lnTo>
                  <a:pt x="2129864" y="28575"/>
                </a:lnTo>
                <a:lnTo>
                  <a:pt x="2125255" y="28575"/>
                </a:lnTo>
                <a:lnTo>
                  <a:pt x="2110470" y="38100"/>
                </a:lnTo>
                <a:lnTo>
                  <a:pt x="2107692" y="38100"/>
                </a:lnTo>
                <a:lnTo>
                  <a:pt x="2101596" y="47625"/>
                </a:lnTo>
                <a:close/>
              </a:path>
              <a:path w="2612390" h="1035685">
                <a:moveTo>
                  <a:pt x="2141220" y="28575"/>
                </a:moveTo>
                <a:lnTo>
                  <a:pt x="2142668" y="19523"/>
                </a:lnTo>
                <a:lnTo>
                  <a:pt x="2143337" y="19050"/>
                </a:lnTo>
                <a:lnTo>
                  <a:pt x="2141220" y="28575"/>
                </a:lnTo>
                <a:close/>
              </a:path>
              <a:path w="2612390" h="1035685">
                <a:moveTo>
                  <a:pt x="2122932" y="38100"/>
                </a:moveTo>
                <a:lnTo>
                  <a:pt x="2125255" y="28575"/>
                </a:lnTo>
                <a:lnTo>
                  <a:pt x="2125980" y="28575"/>
                </a:lnTo>
                <a:lnTo>
                  <a:pt x="2122932" y="38100"/>
                </a:lnTo>
                <a:close/>
              </a:path>
              <a:path w="2612390" h="1035685">
                <a:moveTo>
                  <a:pt x="2085638" y="52110"/>
                </a:moveTo>
                <a:lnTo>
                  <a:pt x="2086356" y="47625"/>
                </a:lnTo>
                <a:lnTo>
                  <a:pt x="2091076" y="47625"/>
                </a:lnTo>
                <a:lnTo>
                  <a:pt x="2106418" y="38100"/>
                </a:lnTo>
                <a:lnTo>
                  <a:pt x="2106064" y="38799"/>
                </a:lnTo>
                <a:lnTo>
                  <a:pt x="2085638" y="52110"/>
                </a:lnTo>
                <a:close/>
              </a:path>
              <a:path w="2612390" h="1035685">
                <a:moveTo>
                  <a:pt x="2052289" y="76200"/>
                </a:moveTo>
                <a:lnTo>
                  <a:pt x="2048671" y="76200"/>
                </a:lnTo>
                <a:lnTo>
                  <a:pt x="2085638" y="52110"/>
                </a:lnTo>
                <a:lnTo>
                  <a:pt x="2084752" y="57649"/>
                </a:lnTo>
                <a:lnTo>
                  <a:pt x="2071682" y="66675"/>
                </a:lnTo>
                <a:lnTo>
                  <a:pt x="2067393" y="66675"/>
                </a:lnTo>
                <a:lnTo>
                  <a:pt x="2052289" y="76200"/>
                </a:lnTo>
                <a:close/>
              </a:path>
              <a:path w="2612390" h="1035685">
                <a:moveTo>
                  <a:pt x="2083308" y="66675"/>
                </a:moveTo>
                <a:lnTo>
                  <a:pt x="2084752" y="57649"/>
                </a:lnTo>
                <a:lnTo>
                  <a:pt x="2085475" y="57150"/>
                </a:lnTo>
                <a:lnTo>
                  <a:pt x="2083308" y="66675"/>
                </a:lnTo>
                <a:close/>
              </a:path>
              <a:path w="2612390" h="1035685">
                <a:moveTo>
                  <a:pt x="2065020" y="76200"/>
                </a:moveTo>
                <a:lnTo>
                  <a:pt x="2067393" y="66675"/>
                </a:lnTo>
                <a:lnTo>
                  <a:pt x="2068067" y="66675"/>
                </a:lnTo>
                <a:lnTo>
                  <a:pt x="2065020" y="76200"/>
                </a:lnTo>
                <a:close/>
              </a:path>
              <a:path w="2612390" h="1035685">
                <a:moveTo>
                  <a:pt x="2027790" y="89807"/>
                </a:moveTo>
                <a:lnTo>
                  <a:pt x="2028443" y="85725"/>
                </a:lnTo>
                <a:lnTo>
                  <a:pt x="2032895" y="85725"/>
                </a:lnTo>
                <a:lnTo>
                  <a:pt x="2047912" y="76200"/>
                </a:lnTo>
                <a:lnTo>
                  <a:pt x="2047845" y="76738"/>
                </a:lnTo>
                <a:lnTo>
                  <a:pt x="2027790" y="89807"/>
                </a:lnTo>
                <a:close/>
              </a:path>
              <a:path w="2612390" h="1035685">
                <a:moveTo>
                  <a:pt x="2048207" y="76502"/>
                </a:moveTo>
                <a:lnTo>
                  <a:pt x="2048256" y="76200"/>
                </a:lnTo>
                <a:lnTo>
                  <a:pt x="2048671" y="76200"/>
                </a:lnTo>
                <a:lnTo>
                  <a:pt x="2048207" y="76502"/>
                </a:lnTo>
                <a:close/>
              </a:path>
              <a:path w="2612390" h="1035685">
                <a:moveTo>
                  <a:pt x="2046732" y="85725"/>
                </a:moveTo>
                <a:lnTo>
                  <a:pt x="2047845" y="76738"/>
                </a:lnTo>
                <a:lnTo>
                  <a:pt x="2048207" y="76502"/>
                </a:lnTo>
                <a:lnTo>
                  <a:pt x="2046732" y="85725"/>
                </a:lnTo>
                <a:close/>
              </a:path>
              <a:path w="2612390" h="1035685">
                <a:moveTo>
                  <a:pt x="1988820" y="123825"/>
                </a:moveTo>
                <a:lnTo>
                  <a:pt x="1990006" y="114429"/>
                </a:lnTo>
                <a:lnTo>
                  <a:pt x="2027790" y="89807"/>
                </a:lnTo>
                <a:lnTo>
                  <a:pt x="2026836" y="95775"/>
                </a:lnTo>
                <a:lnTo>
                  <a:pt x="2013501" y="104775"/>
                </a:lnTo>
                <a:lnTo>
                  <a:pt x="2009532" y="104775"/>
                </a:lnTo>
                <a:lnTo>
                  <a:pt x="1994107" y="114300"/>
                </a:lnTo>
                <a:lnTo>
                  <a:pt x="1990343" y="114300"/>
                </a:lnTo>
                <a:lnTo>
                  <a:pt x="1988820" y="123825"/>
                </a:lnTo>
                <a:close/>
              </a:path>
              <a:path w="2612390" h="1035685">
                <a:moveTo>
                  <a:pt x="2025396" y="104775"/>
                </a:moveTo>
                <a:lnTo>
                  <a:pt x="2026836" y="95775"/>
                </a:lnTo>
                <a:lnTo>
                  <a:pt x="2027614" y="95250"/>
                </a:lnTo>
                <a:lnTo>
                  <a:pt x="2025396" y="104775"/>
                </a:lnTo>
                <a:close/>
              </a:path>
              <a:path w="2612390" h="1035685">
                <a:moveTo>
                  <a:pt x="2007108" y="114300"/>
                </a:moveTo>
                <a:lnTo>
                  <a:pt x="2009532" y="104775"/>
                </a:lnTo>
                <a:lnTo>
                  <a:pt x="2010156" y="104775"/>
                </a:lnTo>
                <a:lnTo>
                  <a:pt x="2007108" y="114300"/>
                </a:lnTo>
                <a:close/>
              </a:path>
              <a:path w="2612390" h="1035685">
                <a:moveTo>
                  <a:pt x="1969943" y="127503"/>
                </a:moveTo>
                <a:lnTo>
                  <a:pt x="1970532" y="123825"/>
                </a:lnTo>
                <a:lnTo>
                  <a:pt x="1974713" y="123825"/>
                </a:lnTo>
                <a:lnTo>
                  <a:pt x="1990023" y="114300"/>
                </a:lnTo>
                <a:lnTo>
                  <a:pt x="1990006" y="114429"/>
                </a:lnTo>
                <a:lnTo>
                  <a:pt x="1969943" y="127503"/>
                </a:lnTo>
                <a:close/>
              </a:path>
              <a:path w="2612390" h="1035685">
                <a:moveTo>
                  <a:pt x="1925883" y="156215"/>
                </a:moveTo>
                <a:lnTo>
                  <a:pt x="1969943" y="127503"/>
                </a:lnTo>
                <a:lnTo>
                  <a:pt x="1968920" y="133899"/>
                </a:lnTo>
                <a:lnTo>
                  <a:pt x="1955319" y="142875"/>
                </a:lnTo>
                <a:lnTo>
                  <a:pt x="1950834" y="142875"/>
                </a:lnTo>
                <a:lnTo>
                  <a:pt x="1935925" y="152400"/>
                </a:lnTo>
                <a:lnTo>
                  <a:pt x="1932134" y="152400"/>
                </a:lnTo>
                <a:lnTo>
                  <a:pt x="1925883" y="156215"/>
                </a:lnTo>
                <a:close/>
              </a:path>
              <a:path w="2612390" h="1035685">
                <a:moveTo>
                  <a:pt x="1967484" y="142875"/>
                </a:moveTo>
                <a:lnTo>
                  <a:pt x="1968920" y="133899"/>
                </a:lnTo>
                <a:lnTo>
                  <a:pt x="1969752" y="133350"/>
                </a:lnTo>
                <a:lnTo>
                  <a:pt x="1967484" y="142875"/>
                </a:lnTo>
                <a:close/>
              </a:path>
              <a:path w="2612390" h="1035685">
                <a:moveTo>
                  <a:pt x="1946148" y="152400"/>
                </a:moveTo>
                <a:lnTo>
                  <a:pt x="1950834" y="142875"/>
                </a:lnTo>
                <a:lnTo>
                  <a:pt x="1952243" y="142875"/>
                </a:lnTo>
                <a:lnTo>
                  <a:pt x="1946148" y="152400"/>
                </a:lnTo>
                <a:close/>
              </a:path>
              <a:path w="2612390" h="1035685">
                <a:moveTo>
                  <a:pt x="1930908" y="161925"/>
                </a:moveTo>
                <a:lnTo>
                  <a:pt x="1932134" y="152400"/>
                </a:lnTo>
                <a:lnTo>
                  <a:pt x="1932432" y="152400"/>
                </a:lnTo>
                <a:lnTo>
                  <a:pt x="1930908" y="161925"/>
                </a:lnTo>
                <a:close/>
              </a:path>
              <a:path w="2612390" h="1035685">
                <a:moveTo>
                  <a:pt x="1912096" y="165200"/>
                </a:moveTo>
                <a:lnTo>
                  <a:pt x="1912620" y="161925"/>
                </a:lnTo>
                <a:lnTo>
                  <a:pt x="1916531" y="161925"/>
                </a:lnTo>
                <a:lnTo>
                  <a:pt x="1925883" y="156215"/>
                </a:lnTo>
                <a:lnTo>
                  <a:pt x="1912096" y="165200"/>
                </a:lnTo>
                <a:close/>
              </a:path>
              <a:path w="2612390" h="1035685">
                <a:moveTo>
                  <a:pt x="1862157" y="197743"/>
                </a:moveTo>
                <a:lnTo>
                  <a:pt x="1912096" y="165200"/>
                </a:lnTo>
                <a:lnTo>
                  <a:pt x="1911004" y="172022"/>
                </a:lnTo>
                <a:lnTo>
                  <a:pt x="1897138" y="180975"/>
                </a:lnTo>
                <a:lnTo>
                  <a:pt x="1892438" y="180975"/>
                </a:lnTo>
                <a:lnTo>
                  <a:pt x="1877744" y="190500"/>
                </a:lnTo>
                <a:lnTo>
                  <a:pt x="1874245" y="190500"/>
                </a:lnTo>
                <a:lnTo>
                  <a:pt x="1862157" y="197743"/>
                </a:lnTo>
                <a:close/>
              </a:path>
              <a:path w="2612390" h="1035685">
                <a:moveTo>
                  <a:pt x="1909572" y="180975"/>
                </a:moveTo>
                <a:lnTo>
                  <a:pt x="1911004" y="172022"/>
                </a:lnTo>
                <a:lnTo>
                  <a:pt x="1911890" y="171450"/>
                </a:lnTo>
                <a:lnTo>
                  <a:pt x="1909572" y="180975"/>
                </a:lnTo>
                <a:close/>
              </a:path>
              <a:path w="2612390" h="1035685">
                <a:moveTo>
                  <a:pt x="1891284" y="190500"/>
                </a:moveTo>
                <a:lnTo>
                  <a:pt x="1892438" y="180975"/>
                </a:lnTo>
                <a:lnTo>
                  <a:pt x="1892808" y="180975"/>
                </a:lnTo>
                <a:lnTo>
                  <a:pt x="1891284" y="190500"/>
                </a:lnTo>
                <a:close/>
              </a:path>
              <a:path w="2612390" h="1035685">
                <a:moveTo>
                  <a:pt x="1872996" y="200025"/>
                </a:moveTo>
                <a:lnTo>
                  <a:pt x="1874245" y="190500"/>
                </a:lnTo>
                <a:lnTo>
                  <a:pt x="1874520" y="190500"/>
                </a:lnTo>
                <a:lnTo>
                  <a:pt x="1872996" y="200025"/>
                </a:lnTo>
                <a:close/>
              </a:path>
              <a:path w="2612390" h="1035685">
                <a:moveTo>
                  <a:pt x="1854248" y="202897"/>
                </a:moveTo>
                <a:lnTo>
                  <a:pt x="1854708" y="200025"/>
                </a:lnTo>
                <a:lnTo>
                  <a:pt x="1858350" y="200025"/>
                </a:lnTo>
                <a:lnTo>
                  <a:pt x="1862157" y="197743"/>
                </a:lnTo>
                <a:lnTo>
                  <a:pt x="1854248" y="202897"/>
                </a:lnTo>
                <a:close/>
              </a:path>
              <a:path w="2612390" h="1035685">
                <a:moveTo>
                  <a:pt x="1800390" y="237994"/>
                </a:moveTo>
                <a:lnTo>
                  <a:pt x="1854248" y="202897"/>
                </a:lnTo>
                <a:lnTo>
                  <a:pt x="1853089" y="210143"/>
                </a:lnTo>
                <a:lnTo>
                  <a:pt x="1838956" y="219075"/>
                </a:lnTo>
                <a:lnTo>
                  <a:pt x="1834549" y="219075"/>
                </a:lnTo>
                <a:lnTo>
                  <a:pt x="1819562" y="228600"/>
                </a:lnTo>
                <a:lnTo>
                  <a:pt x="1816356" y="228600"/>
                </a:lnTo>
                <a:lnTo>
                  <a:pt x="1800390" y="237994"/>
                </a:lnTo>
                <a:close/>
              </a:path>
              <a:path w="2612390" h="1035685">
                <a:moveTo>
                  <a:pt x="1851660" y="219075"/>
                </a:moveTo>
                <a:lnTo>
                  <a:pt x="1853089" y="210143"/>
                </a:lnTo>
                <a:lnTo>
                  <a:pt x="1854028" y="209550"/>
                </a:lnTo>
                <a:lnTo>
                  <a:pt x="1851660" y="219075"/>
                </a:lnTo>
                <a:close/>
              </a:path>
              <a:path w="2612390" h="1035685">
                <a:moveTo>
                  <a:pt x="1833372" y="228600"/>
                </a:moveTo>
                <a:lnTo>
                  <a:pt x="1834549" y="219075"/>
                </a:lnTo>
                <a:lnTo>
                  <a:pt x="1834896" y="219075"/>
                </a:lnTo>
                <a:lnTo>
                  <a:pt x="1833372" y="228600"/>
                </a:lnTo>
                <a:close/>
              </a:path>
              <a:path w="2612390" h="1035685">
                <a:moveTo>
                  <a:pt x="1815083" y="238125"/>
                </a:moveTo>
                <a:lnTo>
                  <a:pt x="1816356" y="228600"/>
                </a:lnTo>
                <a:lnTo>
                  <a:pt x="1816608" y="228600"/>
                </a:lnTo>
                <a:lnTo>
                  <a:pt x="1815083" y="238125"/>
                </a:lnTo>
                <a:close/>
              </a:path>
              <a:path w="2612390" h="1035685">
                <a:moveTo>
                  <a:pt x="1795901" y="240919"/>
                </a:moveTo>
                <a:lnTo>
                  <a:pt x="1796796" y="238125"/>
                </a:lnTo>
                <a:lnTo>
                  <a:pt x="1800168" y="238125"/>
                </a:lnTo>
                <a:lnTo>
                  <a:pt x="1800390" y="237994"/>
                </a:lnTo>
                <a:lnTo>
                  <a:pt x="1795901" y="240919"/>
                </a:lnTo>
                <a:close/>
              </a:path>
              <a:path w="2612390" h="1035685">
                <a:moveTo>
                  <a:pt x="1741987" y="276225"/>
                </a:moveTo>
                <a:lnTo>
                  <a:pt x="1741724" y="276225"/>
                </a:lnTo>
                <a:lnTo>
                  <a:pt x="1795901" y="240919"/>
                </a:lnTo>
                <a:lnTo>
                  <a:pt x="1793347" y="248901"/>
                </a:lnTo>
                <a:lnTo>
                  <a:pt x="1780774" y="257175"/>
                </a:lnTo>
                <a:lnTo>
                  <a:pt x="1776660" y="257175"/>
                </a:lnTo>
                <a:lnTo>
                  <a:pt x="1761381" y="266700"/>
                </a:lnTo>
                <a:lnTo>
                  <a:pt x="1758467" y="266700"/>
                </a:lnTo>
                <a:lnTo>
                  <a:pt x="1741987" y="276225"/>
                </a:lnTo>
                <a:close/>
              </a:path>
              <a:path w="2612390" h="1035685">
                <a:moveTo>
                  <a:pt x="1790700" y="257175"/>
                </a:moveTo>
                <a:lnTo>
                  <a:pt x="1793347" y="248901"/>
                </a:lnTo>
                <a:lnTo>
                  <a:pt x="1795249" y="247650"/>
                </a:lnTo>
                <a:lnTo>
                  <a:pt x="1790700" y="257175"/>
                </a:lnTo>
                <a:close/>
              </a:path>
              <a:path w="2612390" h="1035685">
                <a:moveTo>
                  <a:pt x="1775460" y="266700"/>
                </a:moveTo>
                <a:lnTo>
                  <a:pt x="1776660" y="257175"/>
                </a:lnTo>
                <a:lnTo>
                  <a:pt x="1776983" y="257175"/>
                </a:lnTo>
                <a:lnTo>
                  <a:pt x="1775460" y="266700"/>
                </a:lnTo>
                <a:close/>
              </a:path>
              <a:path w="2612390" h="1035685">
                <a:moveTo>
                  <a:pt x="1757172" y="276225"/>
                </a:moveTo>
                <a:lnTo>
                  <a:pt x="1758467" y="266700"/>
                </a:lnTo>
                <a:lnTo>
                  <a:pt x="1758696" y="266700"/>
                </a:lnTo>
                <a:lnTo>
                  <a:pt x="1757172" y="276225"/>
                </a:lnTo>
                <a:close/>
              </a:path>
              <a:path w="2612390" h="1035685">
                <a:moveTo>
                  <a:pt x="1737120" y="279225"/>
                </a:moveTo>
                <a:lnTo>
                  <a:pt x="1737360" y="276225"/>
                </a:lnTo>
                <a:lnTo>
                  <a:pt x="1741724" y="276225"/>
                </a:lnTo>
                <a:lnTo>
                  <a:pt x="1737120" y="279225"/>
                </a:lnTo>
                <a:close/>
              </a:path>
              <a:path w="2612390" h="1035685">
                <a:moveTo>
                  <a:pt x="1683805" y="314325"/>
                </a:moveTo>
                <a:lnTo>
                  <a:pt x="1683257" y="314325"/>
                </a:lnTo>
                <a:lnTo>
                  <a:pt x="1737120" y="279225"/>
                </a:lnTo>
                <a:lnTo>
                  <a:pt x="1736577" y="286007"/>
                </a:lnTo>
                <a:lnTo>
                  <a:pt x="1722593" y="295275"/>
                </a:lnTo>
                <a:lnTo>
                  <a:pt x="1718771" y="295275"/>
                </a:lnTo>
                <a:lnTo>
                  <a:pt x="1703199" y="304800"/>
                </a:lnTo>
                <a:lnTo>
                  <a:pt x="1700578" y="304800"/>
                </a:lnTo>
                <a:lnTo>
                  <a:pt x="1683805" y="314325"/>
                </a:lnTo>
                <a:close/>
              </a:path>
              <a:path w="2612390" h="1035685">
                <a:moveTo>
                  <a:pt x="1735836" y="295275"/>
                </a:moveTo>
                <a:lnTo>
                  <a:pt x="1736577" y="286007"/>
                </a:lnTo>
                <a:lnTo>
                  <a:pt x="1736965" y="285750"/>
                </a:lnTo>
                <a:lnTo>
                  <a:pt x="1735836" y="295275"/>
                </a:lnTo>
                <a:close/>
              </a:path>
              <a:path w="2612390" h="1035685">
                <a:moveTo>
                  <a:pt x="1717548" y="304800"/>
                </a:moveTo>
                <a:lnTo>
                  <a:pt x="1718771" y="295275"/>
                </a:lnTo>
                <a:lnTo>
                  <a:pt x="1719072" y="295275"/>
                </a:lnTo>
                <a:lnTo>
                  <a:pt x="1717548" y="304800"/>
                </a:lnTo>
                <a:close/>
              </a:path>
              <a:path w="2612390" h="1035685">
                <a:moveTo>
                  <a:pt x="1699260" y="314325"/>
                </a:moveTo>
                <a:lnTo>
                  <a:pt x="1700578" y="304800"/>
                </a:lnTo>
                <a:lnTo>
                  <a:pt x="1700783" y="304800"/>
                </a:lnTo>
                <a:lnTo>
                  <a:pt x="1699260" y="314325"/>
                </a:lnTo>
                <a:close/>
              </a:path>
              <a:path w="2612390" h="1035685">
                <a:moveTo>
                  <a:pt x="1679238" y="316944"/>
                </a:moveTo>
                <a:lnTo>
                  <a:pt x="1679448" y="314325"/>
                </a:lnTo>
                <a:lnTo>
                  <a:pt x="1683257" y="314325"/>
                </a:lnTo>
                <a:lnTo>
                  <a:pt x="1679238" y="316944"/>
                </a:lnTo>
                <a:close/>
              </a:path>
              <a:path w="2612390" h="1035685">
                <a:moveTo>
                  <a:pt x="1625624" y="352425"/>
                </a:moveTo>
                <a:lnTo>
                  <a:pt x="1624791" y="352425"/>
                </a:lnTo>
                <a:lnTo>
                  <a:pt x="1679238" y="316944"/>
                </a:lnTo>
                <a:lnTo>
                  <a:pt x="1678664" y="324117"/>
                </a:lnTo>
                <a:lnTo>
                  <a:pt x="1664411" y="333375"/>
                </a:lnTo>
                <a:lnTo>
                  <a:pt x="1660882" y="333375"/>
                </a:lnTo>
                <a:lnTo>
                  <a:pt x="1645017" y="342900"/>
                </a:lnTo>
                <a:lnTo>
                  <a:pt x="1642689" y="342900"/>
                </a:lnTo>
                <a:lnTo>
                  <a:pt x="1625624" y="352425"/>
                </a:lnTo>
                <a:close/>
              </a:path>
              <a:path w="2612390" h="1035685">
                <a:moveTo>
                  <a:pt x="1677924" y="333375"/>
                </a:moveTo>
                <a:lnTo>
                  <a:pt x="1678664" y="324117"/>
                </a:lnTo>
                <a:lnTo>
                  <a:pt x="1679076" y="323850"/>
                </a:lnTo>
                <a:lnTo>
                  <a:pt x="1677924" y="333375"/>
                </a:lnTo>
                <a:close/>
              </a:path>
              <a:path w="2612390" h="1035685">
                <a:moveTo>
                  <a:pt x="1659636" y="342900"/>
                </a:moveTo>
                <a:lnTo>
                  <a:pt x="1660882" y="333375"/>
                </a:lnTo>
                <a:lnTo>
                  <a:pt x="1661160" y="333375"/>
                </a:lnTo>
                <a:lnTo>
                  <a:pt x="1659636" y="342900"/>
                </a:lnTo>
                <a:close/>
              </a:path>
              <a:path w="2612390" h="1035685">
                <a:moveTo>
                  <a:pt x="1641348" y="352425"/>
                </a:moveTo>
                <a:lnTo>
                  <a:pt x="1642689" y="342900"/>
                </a:lnTo>
                <a:lnTo>
                  <a:pt x="1642872" y="342900"/>
                </a:lnTo>
                <a:lnTo>
                  <a:pt x="1641348" y="352425"/>
                </a:lnTo>
                <a:close/>
              </a:path>
              <a:path w="2612390" h="1035685">
                <a:moveTo>
                  <a:pt x="1621357" y="354663"/>
                </a:moveTo>
                <a:lnTo>
                  <a:pt x="1621536" y="352425"/>
                </a:lnTo>
                <a:lnTo>
                  <a:pt x="1624791" y="352425"/>
                </a:lnTo>
                <a:lnTo>
                  <a:pt x="1621357" y="354663"/>
                </a:lnTo>
                <a:close/>
              </a:path>
              <a:path w="2612390" h="1035685">
                <a:moveTo>
                  <a:pt x="1567442" y="390525"/>
                </a:moveTo>
                <a:lnTo>
                  <a:pt x="1566325" y="390525"/>
                </a:lnTo>
                <a:lnTo>
                  <a:pt x="1621357" y="354663"/>
                </a:lnTo>
                <a:lnTo>
                  <a:pt x="1620751" y="362227"/>
                </a:lnTo>
                <a:lnTo>
                  <a:pt x="1606230" y="371475"/>
                </a:lnTo>
                <a:lnTo>
                  <a:pt x="1602993" y="371475"/>
                </a:lnTo>
                <a:lnTo>
                  <a:pt x="1567442" y="390525"/>
                </a:lnTo>
                <a:close/>
              </a:path>
              <a:path w="2612390" h="1035685">
                <a:moveTo>
                  <a:pt x="1620012" y="371475"/>
                </a:moveTo>
                <a:lnTo>
                  <a:pt x="1620751" y="362227"/>
                </a:lnTo>
                <a:lnTo>
                  <a:pt x="1621187" y="361950"/>
                </a:lnTo>
                <a:lnTo>
                  <a:pt x="1620012" y="371475"/>
                </a:lnTo>
                <a:close/>
              </a:path>
              <a:path w="2612390" h="1035685">
                <a:moveTo>
                  <a:pt x="1601724" y="381000"/>
                </a:moveTo>
                <a:lnTo>
                  <a:pt x="1602993" y="371475"/>
                </a:lnTo>
                <a:lnTo>
                  <a:pt x="1603248" y="371475"/>
                </a:lnTo>
                <a:lnTo>
                  <a:pt x="1601724" y="381000"/>
                </a:lnTo>
                <a:close/>
              </a:path>
              <a:path w="2612390" h="1035685">
                <a:moveTo>
                  <a:pt x="1563475" y="392382"/>
                </a:moveTo>
                <a:lnTo>
                  <a:pt x="1563624" y="390525"/>
                </a:lnTo>
                <a:lnTo>
                  <a:pt x="1566325" y="390525"/>
                </a:lnTo>
                <a:lnTo>
                  <a:pt x="1563475" y="392382"/>
                </a:lnTo>
                <a:close/>
              </a:path>
              <a:path w="2612390" h="1035685">
                <a:moveTo>
                  <a:pt x="1528654" y="419100"/>
                </a:moveTo>
                <a:lnTo>
                  <a:pt x="1522475" y="419100"/>
                </a:lnTo>
                <a:lnTo>
                  <a:pt x="1563475" y="392382"/>
                </a:lnTo>
                <a:lnTo>
                  <a:pt x="1562839" y="400336"/>
                </a:lnTo>
                <a:lnTo>
                  <a:pt x="1548048" y="409575"/>
                </a:lnTo>
                <a:lnTo>
                  <a:pt x="1545104" y="409575"/>
                </a:lnTo>
                <a:lnTo>
                  <a:pt x="1528654" y="419100"/>
                </a:lnTo>
                <a:close/>
              </a:path>
              <a:path w="2612390" h="1035685">
                <a:moveTo>
                  <a:pt x="1562100" y="409575"/>
                </a:moveTo>
                <a:lnTo>
                  <a:pt x="1562839" y="400336"/>
                </a:lnTo>
                <a:lnTo>
                  <a:pt x="1563298" y="400050"/>
                </a:lnTo>
                <a:lnTo>
                  <a:pt x="1562100" y="409575"/>
                </a:lnTo>
                <a:close/>
              </a:path>
              <a:path w="2612390" h="1035685">
                <a:moveTo>
                  <a:pt x="1543812" y="419100"/>
                </a:moveTo>
                <a:lnTo>
                  <a:pt x="1545104" y="409575"/>
                </a:lnTo>
                <a:lnTo>
                  <a:pt x="1545336" y="409575"/>
                </a:lnTo>
                <a:lnTo>
                  <a:pt x="1543812" y="419100"/>
                </a:lnTo>
                <a:close/>
              </a:path>
              <a:path w="2612390" h="1035685">
                <a:moveTo>
                  <a:pt x="56387" y="438150"/>
                </a:moveTo>
                <a:lnTo>
                  <a:pt x="45719" y="438150"/>
                </a:lnTo>
                <a:lnTo>
                  <a:pt x="64008" y="428625"/>
                </a:lnTo>
                <a:lnTo>
                  <a:pt x="73152" y="419100"/>
                </a:lnTo>
                <a:lnTo>
                  <a:pt x="105155" y="419100"/>
                </a:lnTo>
                <a:lnTo>
                  <a:pt x="83820" y="428625"/>
                </a:lnTo>
                <a:lnTo>
                  <a:pt x="65532" y="428625"/>
                </a:lnTo>
                <a:lnTo>
                  <a:pt x="56387" y="438150"/>
                </a:lnTo>
                <a:close/>
              </a:path>
              <a:path w="2612390" h="1035685">
                <a:moveTo>
                  <a:pt x="1524000" y="428625"/>
                </a:moveTo>
                <a:lnTo>
                  <a:pt x="1526748" y="419100"/>
                </a:lnTo>
                <a:lnTo>
                  <a:pt x="1527048" y="419100"/>
                </a:lnTo>
                <a:lnTo>
                  <a:pt x="1524000" y="428625"/>
                </a:lnTo>
                <a:close/>
              </a:path>
              <a:path w="2612390" h="1035685">
                <a:moveTo>
                  <a:pt x="2548127" y="428625"/>
                </a:moveTo>
                <a:lnTo>
                  <a:pt x="2528316" y="428625"/>
                </a:lnTo>
                <a:lnTo>
                  <a:pt x="2506980" y="419100"/>
                </a:lnTo>
                <a:lnTo>
                  <a:pt x="2538983" y="419100"/>
                </a:lnTo>
                <a:lnTo>
                  <a:pt x="2548127" y="428625"/>
                </a:lnTo>
                <a:close/>
              </a:path>
              <a:path w="2612390" h="1035685">
                <a:moveTo>
                  <a:pt x="2556079" y="432766"/>
                </a:moveTo>
                <a:lnTo>
                  <a:pt x="2548127" y="428625"/>
                </a:lnTo>
                <a:lnTo>
                  <a:pt x="2555748" y="428625"/>
                </a:lnTo>
                <a:lnTo>
                  <a:pt x="2556079" y="432766"/>
                </a:lnTo>
                <a:close/>
              </a:path>
              <a:path w="2612390" h="1035685">
                <a:moveTo>
                  <a:pt x="2571664" y="447675"/>
                </a:moveTo>
                <a:lnTo>
                  <a:pt x="2557272" y="447675"/>
                </a:lnTo>
                <a:lnTo>
                  <a:pt x="2556079" y="432766"/>
                </a:lnTo>
                <a:lnTo>
                  <a:pt x="2566416" y="438150"/>
                </a:lnTo>
                <a:lnTo>
                  <a:pt x="2564891" y="438150"/>
                </a:lnTo>
                <a:lnTo>
                  <a:pt x="2571664" y="447675"/>
                </a:lnTo>
                <a:close/>
              </a:path>
              <a:path w="2612390" h="1035685">
                <a:moveTo>
                  <a:pt x="21336" y="466725"/>
                </a:moveTo>
                <a:lnTo>
                  <a:pt x="16764" y="466725"/>
                </a:lnTo>
                <a:lnTo>
                  <a:pt x="22859" y="457200"/>
                </a:lnTo>
                <a:lnTo>
                  <a:pt x="38100" y="438150"/>
                </a:lnTo>
                <a:lnTo>
                  <a:pt x="48768" y="438150"/>
                </a:lnTo>
                <a:lnTo>
                  <a:pt x="41994" y="447675"/>
                </a:lnTo>
                <a:lnTo>
                  <a:pt x="38982" y="447675"/>
                </a:lnTo>
                <a:lnTo>
                  <a:pt x="27432" y="457200"/>
                </a:lnTo>
                <a:lnTo>
                  <a:pt x="21336" y="466725"/>
                </a:lnTo>
                <a:close/>
              </a:path>
              <a:path w="2612390" h="1035685">
                <a:moveTo>
                  <a:pt x="2557272" y="447675"/>
                </a:moveTo>
                <a:lnTo>
                  <a:pt x="2556079" y="438150"/>
                </a:lnTo>
                <a:lnTo>
                  <a:pt x="2556510" y="438150"/>
                </a:lnTo>
                <a:lnTo>
                  <a:pt x="2557272" y="447675"/>
                </a:lnTo>
                <a:close/>
              </a:path>
              <a:path w="2612390" h="1035685">
                <a:moveTo>
                  <a:pt x="2590800" y="466725"/>
                </a:moveTo>
                <a:lnTo>
                  <a:pt x="2587751" y="466725"/>
                </a:lnTo>
                <a:lnTo>
                  <a:pt x="2578045" y="447675"/>
                </a:lnTo>
                <a:lnTo>
                  <a:pt x="2571664" y="447675"/>
                </a:lnTo>
                <a:lnTo>
                  <a:pt x="2564891" y="438150"/>
                </a:lnTo>
                <a:lnTo>
                  <a:pt x="2574035" y="438150"/>
                </a:lnTo>
                <a:lnTo>
                  <a:pt x="2589275" y="457200"/>
                </a:lnTo>
                <a:lnTo>
                  <a:pt x="2586227" y="457200"/>
                </a:lnTo>
                <a:lnTo>
                  <a:pt x="2590800" y="466725"/>
                </a:lnTo>
                <a:close/>
              </a:path>
              <a:path w="2612390" h="1035685">
                <a:moveTo>
                  <a:pt x="36576" y="457200"/>
                </a:moveTo>
                <a:lnTo>
                  <a:pt x="38982" y="447675"/>
                </a:lnTo>
                <a:lnTo>
                  <a:pt x="39624" y="447675"/>
                </a:lnTo>
                <a:lnTo>
                  <a:pt x="36576" y="457200"/>
                </a:lnTo>
                <a:close/>
              </a:path>
              <a:path w="2612390" h="1035685">
                <a:moveTo>
                  <a:pt x="2578403" y="453741"/>
                </a:moveTo>
                <a:lnTo>
                  <a:pt x="2574035" y="447675"/>
                </a:lnTo>
                <a:lnTo>
                  <a:pt x="2578045" y="447675"/>
                </a:lnTo>
                <a:lnTo>
                  <a:pt x="2578403" y="453741"/>
                </a:lnTo>
                <a:close/>
              </a:path>
              <a:path w="2612390" h="1035685">
                <a:moveTo>
                  <a:pt x="2580893" y="457200"/>
                </a:moveTo>
                <a:lnTo>
                  <a:pt x="2578608" y="457200"/>
                </a:lnTo>
                <a:lnTo>
                  <a:pt x="2578403" y="453741"/>
                </a:lnTo>
                <a:lnTo>
                  <a:pt x="2580893" y="457200"/>
                </a:lnTo>
                <a:close/>
              </a:path>
              <a:path w="2612390" h="1035685">
                <a:moveTo>
                  <a:pt x="2587751" y="466725"/>
                </a:moveTo>
                <a:lnTo>
                  <a:pt x="2580893" y="457200"/>
                </a:lnTo>
                <a:lnTo>
                  <a:pt x="2582898" y="457200"/>
                </a:lnTo>
                <a:lnTo>
                  <a:pt x="2587751" y="466725"/>
                </a:lnTo>
                <a:close/>
              </a:path>
              <a:path w="2612390" h="1035685">
                <a:moveTo>
                  <a:pt x="2595372" y="466725"/>
                </a:moveTo>
                <a:lnTo>
                  <a:pt x="2590800" y="466725"/>
                </a:lnTo>
                <a:lnTo>
                  <a:pt x="2586227" y="457200"/>
                </a:lnTo>
                <a:lnTo>
                  <a:pt x="2589275" y="457200"/>
                </a:lnTo>
                <a:lnTo>
                  <a:pt x="2595372" y="466725"/>
                </a:lnTo>
                <a:close/>
              </a:path>
              <a:path w="2612390" h="1035685">
                <a:moveTo>
                  <a:pt x="16763" y="466725"/>
                </a:moveTo>
                <a:close/>
              </a:path>
              <a:path w="2612390" h="1035685">
                <a:moveTo>
                  <a:pt x="2595372" y="466725"/>
                </a:moveTo>
                <a:close/>
              </a:path>
              <a:path w="2612390" h="1035685">
                <a:moveTo>
                  <a:pt x="3048" y="962025"/>
                </a:moveTo>
                <a:lnTo>
                  <a:pt x="0" y="942975"/>
                </a:lnTo>
                <a:lnTo>
                  <a:pt x="0" y="514350"/>
                </a:lnTo>
                <a:lnTo>
                  <a:pt x="1524" y="504825"/>
                </a:lnTo>
                <a:lnTo>
                  <a:pt x="7620" y="485775"/>
                </a:lnTo>
                <a:lnTo>
                  <a:pt x="16763" y="466725"/>
                </a:lnTo>
                <a:lnTo>
                  <a:pt x="16001" y="476250"/>
                </a:lnTo>
                <a:lnTo>
                  <a:pt x="15240" y="476250"/>
                </a:lnTo>
                <a:lnTo>
                  <a:pt x="12192" y="485775"/>
                </a:lnTo>
                <a:lnTo>
                  <a:pt x="7620" y="495300"/>
                </a:lnTo>
                <a:lnTo>
                  <a:pt x="6858" y="500062"/>
                </a:lnTo>
                <a:lnTo>
                  <a:pt x="4572" y="504825"/>
                </a:lnTo>
                <a:lnTo>
                  <a:pt x="3048" y="504825"/>
                </a:lnTo>
                <a:lnTo>
                  <a:pt x="1524" y="523875"/>
                </a:lnTo>
                <a:lnTo>
                  <a:pt x="1524" y="952500"/>
                </a:lnTo>
                <a:lnTo>
                  <a:pt x="3048" y="952500"/>
                </a:lnTo>
                <a:lnTo>
                  <a:pt x="3048" y="962025"/>
                </a:lnTo>
                <a:close/>
              </a:path>
              <a:path w="2612390" h="1035685">
                <a:moveTo>
                  <a:pt x="2599266" y="485775"/>
                </a:moveTo>
                <a:lnTo>
                  <a:pt x="2595372" y="485775"/>
                </a:lnTo>
                <a:lnTo>
                  <a:pt x="2595372" y="466725"/>
                </a:lnTo>
                <a:lnTo>
                  <a:pt x="2599944" y="476250"/>
                </a:lnTo>
                <a:lnTo>
                  <a:pt x="2596896" y="476250"/>
                </a:lnTo>
                <a:lnTo>
                  <a:pt x="2599266" y="485775"/>
                </a:lnTo>
                <a:close/>
              </a:path>
              <a:path w="2612390" h="1035685">
                <a:moveTo>
                  <a:pt x="15239" y="485775"/>
                </a:moveTo>
                <a:lnTo>
                  <a:pt x="16001" y="476250"/>
                </a:lnTo>
                <a:lnTo>
                  <a:pt x="16280" y="476250"/>
                </a:lnTo>
                <a:lnTo>
                  <a:pt x="15239" y="485775"/>
                </a:lnTo>
                <a:close/>
              </a:path>
              <a:path w="2612390" h="1035685">
                <a:moveTo>
                  <a:pt x="2607564" y="962023"/>
                </a:moveTo>
                <a:lnTo>
                  <a:pt x="2609088" y="952500"/>
                </a:lnTo>
                <a:lnTo>
                  <a:pt x="2610612" y="523875"/>
                </a:lnTo>
                <a:lnTo>
                  <a:pt x="2609088" y="523875"/>
                </a:lnTo>
                <a:lnTo>
                  <a:pt x="2609088" y="504825"/>
                </a:lnTo>
                <a:lnTo>
                  <a:pt x="2606040" y="504825"/>
                </a:lnTo>
                <a:lnTo>
                  <a:pt x="2606040" y="495300"/>
                </a:lnTo>
                <a:lnTo>
                  <a:pt x="2604516" y="495300"/>
                </a:lnTo>
                <a:lnTo>
                  <a:pt x="2601467" y="485775"/>
                </a:lnTo>
                <a:lnTo>
                  <a:pt x="2599266" y="485775"/>
                </a:lnTo>
                <a:lnTo>
                  <a:pt x="2596896" y="476250"/>
                </a:lnTo>
                <a:lnTo>
                  <a:pt x="2599944" y="476250"/>
                </a:lnTo>
                <a:lnTo>
                  <a:pt x="2604516" y="485775"/>
                </a:lnTo>
                <a:lnTo>
                  <a:pt x="2610611" y="504825"/>
                </a:lnTo>
                <a:lnTo>
                  <a:pt x="2612135" y="514350"/>
                </a:lnTo>
                <a:lnTo>
                  <a:pt x="2612135" y="942975"/>
                </a:lnTo>
                <a:lnTo>
                  <a:pt x="2610611" y="952500"/>
                </a:lnTo>
                <a:lnTo>
                  <a:pt x="2607564" y="962023"/>
                </a:lnTo>
                <a:close/>
              </a:path>
              <a:path w="2612390" h="1035685">
                <a:moveTo>
                  <a:pt x="2604516" y="495300"/>
                </a:moveTo>
                <a:lnTo>
                  <a:pt x="2601467" y="495300"/>
                </a:lnTo>
                <a:lnTo>
                  <a:pt x="2601467" y="485775"/>
                </a:lnTo>
                <a:lnTo>
                  <a:pt x="2604516" y="495300"/>
                </a:lnTo>
                <a:close/>
              </a:path>
              <a:path w="2612390" h="1035685">
                <a:moveTo>
                  <a:pt x="6273" y="503717"/>
                </a:moveTo>
                <a:lnTo>
                  <a:pt x="6858" y="500062"/>
                </a:lnTo>
                <a:lnTo>
                  <a:pt x="9143" y="495300"/>
                </a:lnTo>
                <a:lnTo>
                  <a:pt x="6273" y="503717"/>
                </a:lnTo>
                <a:close/>
              </a:path>
              <a:path w="2612390" h="1035685">
                <a:moveTo>
                  <a:pt x="6096" y="504825"/>
                </a:moveTo>
                <a:lnTo>
                  <a:pt x="5895" y="504825"/>
                </a:lnTo>
                <a:lnTo>
                  <a:pt x="6273" y="503717"/>
                </a:lnTo>
                <a:lnTo>
                  <a:pt x="6096" y="504825"/>
                </a:lnTo>
                <a:close/>
              </a:path>
              <a:path w="2612390" h="1035685">
                <a:moveTo>
                  <a:pt x="2607564" y="962025"/>
                </a:moveTo>
                <a:close/>
              </a:path>
              <a:path w="2612390" h="1035685">
                <a:moveTo>
                  <a:pt x="6096" y="971550"/>
                </a:moveTo>
                <a:lnTo>
                  <a:pt x="4572" y="962025"/>
                </a:lnTo>
                <a:lnTo>
                  <a:pt x="6096" y="962025"/>
                </a:lnTo>
                <a:lnTo>
                  <a:pt x="6096" y="971550"/>
                </a:lnTo>
                <a:close/>
              </a:path>
              <a:path w="2612390" h="1035685">
                <a:moveTo>
                  <a:pt x="2602757" y="981075"/>
                </a:moveTo>
                <a:lnTo>
                  <a:pt x="2606040" y="962025"/>
                </a:lnTo>
                <a:lnTo>
                  <a:pt x="2607563" y="962025"/>
                </a:lnTo>
                <a:lnTo>
                  <a:pt x="2604516" y="971550"/>
                </a:lnTo>
                <a:lnTo>
                  <a:pt x="2602757" y="981075"/>
                </a:lnTo>
                <a:close/>
              </a:path>
              <a:path w="2612390" h="1035685">
                <a:moveTo>
                  <a:pt x="42023" y="1024218"/>
                </a:moveTo>
                <a:lnTo>
                  <a:pt x="38100" y="1021080"/>
                </a:lnTo>
                <a:lnTo>
                  <a:pt x="24891" y="1007871"/>
                </a:lnTo>
                <a:lnTo>
                  <a:pt x="25908" y="1007871"/>
                </a:lnTo>
                <a:lnTo>
                  <a:pt x="38100" y="1020571"/>
                </a:lnTo>
                <a:lnTo>
                  <a:pt x="41148" y="1020571"/>
                </a:lnTo>
                <a:lnTo>
                  <a:pt x="42023" y="1024218"/>
                </a:lnTo>
                <a:close/>
              </a:path>
              <a:path w="2612390" h="1035685">
                <a:moveTo>
                  <a:pt x="18287" y="998219"/>
                </a:moveTo>
                <a:lnTo>
                  <a:pt x="16255" y="995171"/>
                </a:lnTo>
                <a:lnTo>
                  <a:pt x="18287" y="995171"/>
                </a:lnTo>
                <a:lnTo>
                  <a:pt x="18287" y="998219"/>
                </a:lnTo>
                <a:close/>
              </a:path>
              <a:path w="2612390" h="1035685">
                <a:moveTo>
                  <a:pt x="2570112" y="1024218"/>
                </a:moveTo>
                <a:lnTo>
                  <a:pt x="2570988" y="1020571"/>
                </a:lnTo>
                <a:lnTo>
                  <a:pt x="2574035" y="1020571"/>
                </a:lnTo>
                <a:lnTo>
                  <a:pt x="2586227" y="1007871"/>
                </a:lnTo>
                <a:lnTo>
                  <a:pt x="2587244" y="1007871"/>
                </a:lnTo>
                <a:lnTo>
                  <a:pt x="2574035" y="1021080"/>
                </a:lnTo>
                <a:lnTo>
                  <a:pt x="2570112" y="1024218"/>
                </a:lnTo>
                <a:close/>
              </a:path>
              <a:path w="2612390" h="1035685">
                <a:moveTo>
                  <a:pt x="2550213" y="1035277"/>
                </a:moveTo>
                <a:lnTo>
                  <a:pt x="2551176" y="1033271"/>
                </a:lnTo>
                <a:lnTo>
                  <a:pt x="2554224" y="1033271"/>
                </a:lnTo>
                <a:lnTo>
                  <a:pt x="2550213" y="10352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13"/>
          <p:cNvSpPr/>
          <p:nvPr/>
        </p:nvSpPr>
        <p:spPr>
          <a:xfrm>
            <a:off x="1789430" y="2982595"/>
            <a:ext cx="3101340" cy="1582420"/>
          </a:xfrm>
          <a:custGeom>
            <a:avLst/>
            <a:gdLst/>
            <a:ahLst/>
            <a:cxnLst/>
            <a:rect l="l" t="t" r="r" b="b"/>
            <a:pathLst>
              <a:path w="2612390" h="1043939">
                <a:moveTo>
                  <a:pt x="2519172" y="1043940"/>
                </a:moveTo>
                <a:lnTo>
                  <a:pt x="94488" y="1043940"/>
                </a:lnTo>
                <a:lnTo>
                  <a:pt x="83820" y="1042416"/>
                </a:lnTo>
                <a:lnTo>
                  <a:pt x="45719" y="1027176"/>
                </a:lnTo>
                <a:lnTo>
                  <a:pt x="18288" y="998220"/>
                </a:lnTo>
                <a:lnTo>
                  <a:pt x="12192" y="989076"/>
                </a:lnTo>
                <a:lnTo>
                  <a:pt x="7620" y="979932"/>
                </a:lnTo>
                <a:lnTo>
                  <a:pt x="4572" y="970788"/>
                </a:lnTo>
                <a:lnTo>
                  <a:pt x="1524" y="960120"/>
                </a:lnTo>
                <a:lnTo>
                  <a:pt x="0" y="950976"/>
                </a:lnTo>
                <a:lnTo>
                  <a:pt x="0" y="516636"/>
                </a:lnTo>
                <a:lnTo>
                  <a:pt x="16764" y="469392"/>
                </a:lnTo>
                <a:lnTo>
                  <a:pt x="45719" y="440436"/>
                </a:lnTo>
                <a:lnTo>
                  <a:pt x="83820" y="425196"/>
                </a:lnTo>
                <a:lnTo>
                  <a:pt x="92964" y="423672"/>
                </a:lnTo>
                <a:lnTo>
                  <a:pt x="1522475" y="423672"/>
                </a:lnTo>
                <a:lnTo>
                  <a:pt x="2165604" y="0"/>
                </a:lnTo>
                <a:lnTo>
                  <a:pt x="2168651" y="0"/>
                </a:lnTo>
                <a:lnTo>
                  <a:pt x="2168651" y="1524"/>
                </a:lnTo>
                <a:lnTo>
                  <a:pt x="2165604" y="1524"/>
                </a:lnTo>
                <a:lnTo>
                  <a:pt x="2165693" y="6509"/>
                </a:lnTo>
                <a:lnTo>
                  <a:pt x="1524000" y="426720"/>
                </a:lnTo>
                <a:lnTo>
                  <a:pt x="105155" y="426720"/>
                </a:lnTo>
                <a:lnTo>
                  <a:pt x="83820" y="429768"/>
                </a:lnTo>
                <a:lnTo>
                  <a:pt x="74676" y="431292"/>
                </a:lnTo>
                <a:lnTo>
                  <a:pt x="65532" y="434340"/>
                </a:lnTo>
                <a:lnTo>
                  <a:pt x="56387" y="438912"/>
                </a:lnTo>
                <a:lnTo>
                  <a:pt x="48768" y="445008"/>
                </a:lnTo>
                <a:lnTo>
                  <a:pt x="41148" y="449580"/>
                </a:lnTo>
                <a:lnTo>
                  <a:pt x="27432" y="463296"/>
                </a:lnTo>
                <a:lnTo>
                  <a:pt x="21336" y="470916"/>
                </a:lnTo>
                <a:lnTo>
                  <a:pt x="15240" y="480060"/>
                </a:lnTo>
                <a:lnTo>
                  <a:pt x="12192" y="489204"/>
                </a:lnTo>
                <a:lnTo>
                  <a:pt x="7620" y="498348"/>
                </a:lnTo>
                <a:lnTo>
                  <a:pt x="6096" y="507492"/>
                </a:lnTo>
                <a:lnTo>
                  <a:pt x="4572" y="518160"/>
                </a:lnTo>
                <a:lnTo>
                  <a:pt x="3048" y="527304"/>
                </a:lnTo>
                <a:lnTo>
                  <a:pt x="3048" y="938784"/>
                </a:lnTo>
                <a:lnTo>
                  <a:pt x="6096" y="960120"/>
                </a:lnTo>
                <a:lnTo>
                  <a:pt x="7620" y="969264"/>
                </a:lnTo>
                <a:lnTo>
                  <a:pt x="12192" y="978408"/>
                </a:lnTo>
                <a:lnTo>
                  <a:pt x="15240" y="987552"/>
                </a:lnTo>
                <a:lnTo>
                  <a:pt x="21336" y="995172"/>
                </a:lnTo>
                <a:lnTo>
                  <a:pt x="25908" y="1004316"/>
                </a:lnTo>
                <a:lnTo>
                  <a:pt x="33528" y="1010412"/>
                </a:lnTo>
                <a:lnTo>
                  <a:pt x="39624" y="1018032"/>
                </a:lnTo>
                <a:lnTo>
                  <a:pt x="48768" y="1022604"/>
                </a:lnTo>
                <a:lnTo>
                  <a:pt x="56387" y="1028700"/>
                </a:lnTo>
                <a:lnTo>
                  <a:pt x="65532" y="1031748"/>
                </a:lnTo>
                <a:lnTo>
                  <a:pt x="74676" y="1036320"/>
                </a:lnTo>
                <a:lnTo>
                  <a:pt x="83820" y="1037843"/>
                </a:lnTo>
                <a:lnTo>
                  <a:pt x="105155" y="1040891"/>
                </a:lnTo>
                <a:lnTo>
                  <a:pt x="2533650" y="1040891"/>
                </a:lnTo>
                <a:lnTo>
                  <a:pt x="2528316" y="1042416"/>
                </a:lnTo>
                <a:lnTo>
                  <a:pt x="2519172" y="1043940"/>
                </a:lnTo>
                <a:close/>
              </a:path>
              <a:path w="2612390" h="1043939">
                <a:moveTo>
                  <a:pt x="2165693" y="6509"/>
                </a:moveTo>
                <a:lnTo>
                  <a:pt x="2165604" y="1524"/>
                </a:lnTo>
                <a:lnTo>
                  <a:pt x="2168651" y="4572"/>
                </a:lnTo>
                <a:lnTo>
                  <a:pt x="2165693" y="6509"/>
                </a:lnTo>
                <a:close/>
              </a:path>
              <a:path w="2612390" h="1043939">
                <a:moveTo>
                  <a:pt x="2533650" y="1040891"/>
                </a:moveTo>
                <a:lnTo>
                  <a:pt x="2506980" y="1040891"/>
                </a:lnTo>
                <a:lnTo>
                  <a:pt x="2528316" y="1037843"/>
                </a:lnTo>
                <a:lnTo>
                  <a:pt x="2537459" y="1036320"/>
                </a:lnTo>
                <a:lnTo>
                  <a:pt x="2546603" y="1033272"/>
                </a:lnTo>
                <a:lnTo>
                  <a:pt x="2555748" y="1028700"/>
                </a:lnTo>
                <a:lnTo>
                  <a:pt x="2563367" y="1022604"/>
                </a:lnTo>
                <a:lnTo>
                  <a:pt x="2572511" y="1018032"/>
                </a:lnTo>
                <a:lnTo>
                  <a:pt x="2578608" y="1010412"/>
                </a:lnTo>
                <a:lnTo>
                  <a:pt x="2586227" y="1004316"/>
                </a:lnTo>
                <a:lnTo>
                  <a:pt x="2590800" y="996696"/>
                </a:lnTo>
                <a:lnTo>
                  <a:pt x="2596896" y="987552"/>
                </a:lnTo>
                <a:lnTo>
                  <a:pt x="2599943" y="978408"/>
                </a:lnTo>
                <a:lnTo>
                  <a:pt x="2604516" y="969264"/>
                </a:lnTo>
                <a:lnTo>
                  <a:pt x="2606040" y="960120"/>
                </a:lnTo>
                <a:lnTo>
                  <a:pt x="2607564" y="949452"/>
                </a:lnTo>
                <a:lnTo>
                  <a:pt x="2609088" y="940308"/>
                </a:lnTo>
                <a:lnTo>
                  <a:pt x="2609088" y="528828"/>
                </a:lnTo>
                <a:lnTo>
                  <a:pt x="2606040" y="507492"/>
                </a:lnTo>
                <a:lnTo>
                  <a:pt x="2604516" y="498348"/>
                </a:lnTo>
                <a:lnTo>
                  <a:pt x="2599943" y="489204"/>
                </a:lnTo>
                <a:lnTo>
                  <a:pt x="2596896" y="480060"/>
                </a:lnTo>
                <a:lnTo>
                  <a:pt x="2590800" y="472440"/>
                </a:lnTo>
                <a:lnTo>
                  <a:pt x="2586227" y="463296"/>
                </a:lnTo>
                <a:lnTo>
                  <a:pt x="2578608" y="457200"/>
                </a:lnTo>
                <a:lnTo>
                  <a:pt x="2572511" y="449580"/>
                </a:lnTo>
                <a:lnTo>
                  <a:pt x="2564891" y="445008"/>
                </a:lnTo>
                <a:lnTo>
                  <a:pt x="2555748" y="438912"/>
                </a:lnTo>
                <a:lnTo>
                  <a:pt x="2546603" y="434340"/>
                </a:lnTo>
                <a:lnTo>
                  <a:pt x="2537459" y="431292"/>
                </a:lnTo>
                <a:lnTo>
                  <a:pt x="2528316" y="429768"/>
                </a:lnTo>
                <a:lnTo>
                  <a:pt x="2506980" y="426720"/>
                </a:lnTo>
                <a:lnTo>
                  <a:pt x="2173224" y="426720"/>
                </a:lnTo>
                <a:lnTo>
                  <a:pt x="2173196" y="423672"/>
                </a:lnTo>
                <a:lnTo>
                  <a:pt x="2165693" y="6509"/>
                </a:lnTo>
                <a:lnTo>
                  <a:pt x="2168651" y="4572"/>
                </a:lnTo>
                <a:lnTo>
                  <a:pt x="2165604" y="1524"/>
                </a:lnTo>
                <a:lnTo>
                  <a:pt x="2168651" y="1524"/>
                </a:lnTo>
                <a:lnTo>
                  <a:pt x="2177763" y="423672"/>
                </a:lnTo>
                <a:lnTo>
                  <a:pt x="2176271" y="423672"/>
                </a:lnTo>
                <a:lnTo>
                  <a:pt x="2177795" y="425196"/>
                </a:lnTo>
                <a:lnTo>
                  <a:pt x="2528316" y="425196"/>
                </a:lnTo>
                <a:lnTo>
                  <a:pt x="2538983" y="428244"/>
                </a:lnTo>
                <a:lnTo>
                  <a:pt x="2574035" y="446532"/>
                </a:lnTo>
                <a:lnTo>
                  <a:pt x="2604516" y="487680"/>
                </a:lnTo>
                <a:lnTo>
                  <a:pt x="2612135" y="516636"/>
                </a:lnTo>
                <a:lnTo>
                  <a:pt x="2612135" y="950976"/>
                </a:lnTo>
                <a:lnTo>
                  <a:pt x="2595372" y="998220"/>
                </a:lnTo>
                <a:lnTo>
                  <a:pt x="2566416" y="1027176"/>
                </a:lnTo>
                <a:lnTo>
                  <a:pt x="2538983" y="1039367"/>
                </a:lnTo>
                <a:lnTo>
                  <a:pt x="2533650" y="1040891"/>
                </a:lnTo>
                <a:close/>
              </a:path>
              <a:path w="2612390" h="1043939">
                <a:moveTo>
                  <a:pt x="2177795" y="425196"/>
                </a:moveTo>
                <a:lnTo>
                  <a:pt x="2176271" y="423672"/>
                </a:lnTo>
                <a:lnTo>
                  <a:pt x="2177763" y="423672"/>
                </a:lnTo>
                <a:lnTo>
                  <a:pt x="2177795" y="425196"/>
                </a:lnTo>
                <a:close/>
              </a:path>
              <a:path w="2612390" h="1043939">
                <a:moveTo>
                  <a:pt x="2528316" y="425196"/>
                </a:moveTo>
                <a:lnTo>
                  <a:pt x="2177795" y="425196"/>
                </a:lnTo>
                <a:lnTo>
                  <a:pt x="2177763" y="423672"/>
                </a:lnTo>
                <a:lnTo>
                  <a:pt x="2517648" y="423672"/>
                </a:lnTo>
                <a:lnTo>
                  <a:pt x="2528316" y="425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21"/>
          <p:cNvSpPr/>
          <p:nvPr/>
        </p:nvSpPr>
        <p:spPr>
          <a:xfrm>
            <a:off x="5632450" y="1412240"/>
            <a:ext cx="4880610" cy="321564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22"/>
          <p:cNvSpPr/>
          <p:nvPr/>
        </p:nvSpPr>
        <p:spPr>
          <a:xfrm>
            <a:off x="1012825" y="1412240"/>
            <a:ext cx="4025265" cy="3294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23"/>
          <p:cNvSpPr txBox="1"/>
          <p:nvPr/>
        </p:nvSpPr>
        <p:spPr>
          <a:xfrm>
            <a:off x="1997710" y="5135880"/>
            <a:ext cx="8195945" cy="16059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sz="3150" b="1" spc="5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人工智能的基础设施</a:t>
            </a:r>
            <a:endParaRPr sz="3150" b="1" dirty="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3150" b="1" spc="5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——类似高速公路对于一个城市的意义</a:t>
            </a:r>
            <a:endParaRPr sz="3150" b="1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602932" y="333404"/>
            <a:ext cx="1808480" cy="53403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l"/>
            <a:r>
              <a:rPr lang="zh-CN" altLang="en-US"/>
              <a:t>平台背景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1175" y="284480"/>
            <a:ext cx="2637155" cy="534035"/>
          </a:xfrm>
        </p:spPr>
        <p:txBody>
          <a:bodyPr wrap="square"/>
          <a:p>
            <a:r>
              <a:rPr altLang="zh-CN"/>
              <a:t>AI+</a:t>
            </a:r>
            <a:r>
              <a:rPr lang="zh-CN" altLang="en-US"/>
              <a:t>平台生态</a:t>
            </a:r>
            <a:endParaRPr lang="zh-CN" altLang="en-US"/>
          </a:p>
        </p:txBody>
      </p:sp>
      <p:pic>
        <p:nvPicPr>
          <p:cNvPr id="4" name="图片 3" descr="Untitled Diagram (5)"/>
          <p:cNvPicPr>
            <a:picLocks noChangeAspect="1"/>
          </p:cNvPicPr>
          <p:nvPr/>
        </p:nvPicPr>
        <p:blipFill>
          <a:blip r:embed="rId1"/>
          <a:srcRect l="4958" t="5521" r="2563" b="4511"/>
          <a:stretch>
            <a:fillRect/>
          </a:stretch>
        </p:blipFill>
        <p:spPr>
          <a:xfrm>
            <a:off x="-635" y="1076960"/>
            <a:ext cx="12192635" cy="48342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11095" y="6250305"/>
            <a:ext cx="7908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  <a:latin typeface="华光综艺_CNKI" panose="02000500000000000000" charset="-122"/>
                <a:ea typeface="华光综艺_CNKI" panose="02000500000000000000" charset="-122"/>
              </a:rPr>
              <a:t>赋能多学科场景下的科学研究，简化并加速人工智能模型迭代和流动</a:t>
            </a:r>
            <a:endParaRPr lang="zh-CN" altLang="en-US">
              <a:solidFill>
                <a:schemeClr val="accent1"/>
              </a:solidFill>
              <a:latin typeface="华光综艺_CNKI" panose="02000500000000000000" charset="-122"/>
              <a:ea typeface="华光综艺_CNKI" panose="020005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1114405" y="4720590"/>
            <a:ext cx="548005" cy="567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10899140" y="5288280"/>
            <a:ext cx="978535" cy="681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0423525" y="4638675"/>
            <a:ext cx="4756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协</a:t>
            </a:r>
            <a:endParaRPr lang="zh-CN" altLang="en-US"/>
          </a:p>
          <a:p>
            <a:r>
              <a:rPr lang="zh-CN" altLang="en-US"/>
              <a:t>办</a:t>
            </a:r>
            <a:endParaRPr lang="zh-CN" altLang="en-US"/>
          </a:p>
          <a:p>
            <a:r>
              <a:rPr lang="zh-CN" altLang="en-US"/>
              <a:t>方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93505" y="4579620"/>
            <a:ext cx="629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主办</a:t>
            </a:r>
            <a:endParaRPr lang="zh-CN" altLang="en-US"/>
          </a:p>
          <a:p>
            <a:r>
              <a:rPr lang="zh-CN" altLang="en-US"/>
              <a:t>方</a:t>
            </a:r>
            <a:endParaRPr lang="zh-CN" altLang="en-US"/>
          </a:p>
        </p:txBody>
      </p:sp>
      <p:pic>
        <p:nvPicPr>
          <p:cNvPr id="20" name="图片 19" descr="网络中心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90075" y="4792980"/>
            <a:ext cx="651510" cy="49530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73765" y="5911215"/>
            <a:ext cx="628650" cy="553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460" y="4558030"/>
            <a:ext cx="2190115" cy="730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240" y="4558030"/>
            <a:ext cx="1781175" cy="6381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9470" y="2258060"/>
            <a:ext cx="2613660" cy="70866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10196830" y="5834380"/>
            <a:ext cx="765810" cy="688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/>
          <p:nvPr/>
        </p:nvSpPr>
        <p:spPr>
          <a:xfrm>
            <a:off x="127000" y="1293495"/>
            <a:ext cx="11788775" cy="56876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AI+</a:t>
            </a:r>
            <a:r>
              <a:rPr lang="zh-CN" altLang="en-US" sz="240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致力于协助AI领域的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科研工作者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，将数据、模型、训练和算力资源管理等功能深度整合，打造即开即用的交互式云端开发环境，应用到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教研、论文复现、科学数据集和模型研究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等多个场景</a:t>
            </a:r>
            <a:r>
              <a:rPr lang="zh-CN" altLang="en-US" sz="240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。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lvl="1"/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53278" y="292734"/>
            <a:ext cx="2559685" cy="53403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altLang="zh-CN"/>
              <a:t>AI+</a:t>
            </a:r>
            <a:r>
              <a:rPr lang="zh-CN" altLang="en-US"/>
              <a:t>平台概况</a:t>
            </a:r>
            <a:endParaRPr altLang="zh-CN"/>
          </a:p>
        </p:txBody>
      </p:sp>
      <p:graphicFrame>
        <p:nvGraphicFramePr>
          <p:cNvPr id="4" name="图示 3"/>
          <p:cNvGraphicFramePr/>
          <p:nvPr/>
        </p:nvGraphicFramePr>
        <p:xfrm>
          <a:off x="1463040" y="5590540"/>
          <a:ext cx="9117330" cy="722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07" name="椭圆 206"/>
          <p:cNvSpPr/>
          <p:nvPr/>
        </p:nvSpPr>
        <p:spPr>
          <a:xfrm>
            <a:off x="1634490" y="2988945"/>
            <a:ext cx="1998345" cy="19481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08" name="椭圆 207"/>
          <p:cNvSpPr/>
          <p:nvPr/>
        </p:nvSpPr>
        <p:spPr>
          <a:xfrm>
            <a:off x="3942715" y="2882900"/>
            <a:ext cx="2087245" cy="1990725"/>
          </a:xfrm>
          <a:prstGeom prst="ellipse">
            <a:avLst/>
          </a:prstGeom>
          <a:solidFill>
            <a:srgbClr val="52CAB8"/>
          </a:solidFill>
          <a:ln w="12700" cap="flat" cmpd="sng" algn="ctr">
            <a:solidFill>
              <a:srgbClr val="0BD0D9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09" name="椭圆 208"/>
          <p:cNvSpPr/>
          <p:nvPr/>
        </p:nvSpPr>
        <p:spPr>
          <a:xfrm>
            <a:off x="6317615" y="3002280"/>
            <a:ext cx="1974850" cy="1871980"/>
          </a:xfrm>
          <a:prstGeom prst="ellipse">
            <a:avLst/>
          </a:prstGeom>
          <a:solidFill>
            <a:srgbClr val="49BF6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0" name="椭圆 209"/>
          <p:cNvSpPr/>
          <p:nvPr/>
        </p:nvSpPr>
        <p:spPr>
          <a:xfrm>
            <a:off x="8577580" y="2882900"/>
            <a:ext cx="2005965" cy="2054225"/>
          </a:xfrm>
          <a:prstGeom prst="ellipse">
            <a:avLst/>
          </a:prstGeom>
          <a:solidFill>
            <a:srgbClr val="71AD47"/>
          </a:solidFill>
          <a:ln w="12700" cap="flat" cmpd="sng" algn="ctr">
            <a:solidFill>
              <a:srgbClr val="0BD0D9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1" name="弧形 210"/>
          <p:cNvSpPr/>
          <p:nvPr/>
        </p:nvSpPr>
        <p:spPr>
          <a:xfrm>
            <a:off x="1470947" y="2722731"/>
            <a:ext cx="2316778" cy="2316778"/>
          </a:xfrm>
          <a:prstGeom prst="arc">
            <a:avLst>
              <a:gd name="adj1" fmla="val 10816193"/>
              <a:gd name="adj2" fmla="val 0"/>
            </a:avLst>
          </a:prstGeom>
          <a:noFill/>
          <a:ln w="76200" cap="flat" cmpd="sng" algn="ctr">
            <a:solidFill>
              <a:srgbClr val="009D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2" name="弧形 211"/>
          <p:cNvSpPr/>
          <p:nvPr/>
        </p:nvSpPr>
        <p:spPr>
          <a:xfrm rot="10800000">
            <a:off x="3786843" y="2722731"/>
            <a:ext cx="2316778" cy="2316778"/>
          </a:xfrm>
          <a:prstGeom prst="arc">
            <a:avLst>
              <a:gd name="adj1" fmla="val 10816193"/>
              <a:gd name="adj2" fmla="val 70657"/>
            </a:avLst>
          </a:prstGeom>
          <a:noFill/>
          <a:ln w="76200" cap="flat" cmpd="sng" algn="ctr">
            <a:solidFill>
              <a:srgbClr val="009D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3" name="弧形 212"/>
          <p:cNvSpPr/>
          <p:nvPr/>
        </p:nvSpPr>
        <p:spPr>
          <a:xfrm>
            <a:off x="6103620" y="2722731"/>
            <a:ext cx="2316778" cy="2316778"/>
          </a:xfrm>
          <a:prstGeom prst="arc">
            <a:avLst>
              <a:gd name="adj1" fmla="val 10745526"/>
              <a:gd name="adj2" fmla="val 0"/>
            </a:avLst>
          </a:prstGeom>
          <a:noFill/>
          <a:ln w="76200" cap="flat" cmpd="sng" algn="ctr">
            <a:solidFill>
              <a:srgbClr val="009D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4" name="弧形 213"/>
          <p:cNvSpPr/>
          <p:nvPr/>
        </p:nvSpPr>
        <p:spPr>
          <a:xfrm rot="10800000">
            <a:off x="8419516" y="2722731"/>
            <a:ext cx="2316778" cy="2316778"/>
          </a:xfrm>
          <a:prstGeom prst="arc">
            <a:avLst>
              <a:gd name="adj1" fmla="val 10816193"/>
              <a:gd name="adj2" fmla="val 70657"/>
            </a:avLst>
          </a:prstGeom>
          <a:noFill/>
          <a:ln w="76200" cap="flat" cmpd="sng" algn="ctr">
            <a:solidFill>
              <a:srgbClr val="009D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5" name="矩形 214"/>
          <p:cNvSpPr/>
          <p:nvPr/>
        </p:nvSpPr>
        <p:spPr>
          <a:xfrm>
            <a:off x="8817069" y="3952437"/>
            <a:ext cx="15544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charset="-122"/>
              </a:rPr>
              <a:t>多人算法协同</a:t>
            </a:r>
            <a:endParaRPr lang="zh-CN" altLang="en-US" b="1" dirty="0">
              <a:solidFill>
                <a:prstClr val="white"/>
              </a:solidFill>
              <a:latin typeface="微软雅黑" panose="020B0503020204020204" charset="-122"/>
            </a:endParaRPr>
          </a:p>
          <a:p>
            <a:pPr algn="ctr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charset="-122"/>
              </a:rPr>
              <a:t>独立云端编译</a:t>
            </a:r>
            <a:endParaRPr lang="zh-CN" altLang="en-US" b="1" dirty="0">
              <a:solidFill>
                <a:prstClr val="white"/>
              </a:solidFill>
              <a:latin typeface="微软雅黑" panose="020B0503020204020204" charset="-122"/>
            </a:endParaRPr>
          </a:p>
          <a:p>
            <a:pPr algn="ctr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charset="-122"/>
              </a:rPr>
              <a:t>强可扩展</a:t>
            </a:r>
            <a:endParaRPr lang="zh-CN" altLang="en-US" b="1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216" name="矩形 215"/>
          <p:cNvSpPr/>
          <p:nvPr/>
        </p:nvSpPr>
        <p:spPr>
          <a:xfrm>
            <a:off x="4171807" y="3952437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charset="-122"/>
              </a:rPr>
              <a:t>离线训练任务</a:t>
            </a:r>
            <a:endParaRPr lang="zh-CN" altLang="en-US" b="1" dirty="0">
              <a:solidFill>
                <a:prstClr val="white"/>
              </a:solidFill>
              <a:latin typeface="微软雅黑" panose="020B0503020204020204" charset="-122"/>
            </a:endParaRPr>
          </a:p>
          <a:p>
            <a:pPr algn="ctr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charset="-122"/>
              </a:rPr>
              <a:t>模型分析环境</a:t>
            </a:r>
            <a:endParaRPr lang="zh-CN" altLang="en-US" b="1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217" name="矩形 216"/>
          <p:cNvSpPr/>
          <p:nvPr/>
        </p:nvSpPr>
        <p:spPr>
          <a:xfrm>
            <a:off x="6380138" y="3952437"/>
            <a:ext cx="1783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charset="-122"/>
              </a:rPr>
              <a:t>多规格资源调用</a:t>
            </a:r>
            <a:endParaRPr lang="zh-CN" altLang="en-US" b="1" dirty="0">
              <a:solidFill>
                <a:prstClr val="white"/>
              </a:solidFill>
              <a:latin typeface="微软雅黑" panose="020B0503020204020204" charset="-122"/>
            </a:endParaRPr>
          </a:p>
          <a:p>
            <a:pPr algn="ctr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charset="-122"/>
              </a:rPr>
              <a:t>弹性任务调度</a:t>
            </a:r>
            <a:endParaRPr lang="zh-CN" altLang="en-US" b="1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cxnSp>
        <p:nvCxnSpPr>
          <p:cNvPr id="218" name="直接连接符 217"/>
          <p:cNvCxnSpPr/>
          <p:nvPr/>
        </p:nvCxnSpPr>
        <p:spPr>
          <a:xfrm flipH="1">
            <a:off x="7620" y="3881119"/>
            <a:ext cx="1501775" cy="0"/>
          </a:xfrm>
          <a:prstGeom prst="line">
            <a:avLst/>
          </a:prstGeom>
          <a:noFill/>
          <a:ln w="76200" cap="flat" cmpd="sng" algn="ctr">
            <a:solidFill>
              <a:srgbClr val="009DD9"/>
            </a:solidFill>
            <a:prstDash val="solid"/>
            <a:miter lim="800000"/>
          </a:ln>
          <a:effectLst/>
        </p:spPr>
      </p:cxnSp>
      <p:cxnSp>
        <p:nvCxnSpPr>
          <p:cNvPr id="219" name="直接连接符 218"/>
          <p:cNvCxnSpPr/>
          <p:nvPr/>
        </p:nvCxnSpPr>
        <p:spPr>
          <a:xfrm flipH="1">
            <a:off x="10697845" y="3881119"/>
            <a:ext cx="1501775" cy="0"/>
          </a:xfrm>
          <a:prstGeom prst="line">
            <a:avLst/>
          </a:prstGeom>
          <a:noFill/>
          <a:ln w="76200" cap="flat" cmpd="sng" algn="ctr">
            <a:solidFill>
              <a:srgbClr val="009DD9"/>
            </a:solidFill>
            <a:prstDash val="solid"/>
            <a:miter lim="800000"/>
          </a:ln>
          <a:effectLst/>
        </p:spPr>
      </p:cxnSp>
      <p:sp>
        <p:nvSpPr>
          <p:cNvPr id="220" name="矩形 219"/>
          <p:cNvSpPr/>
          <p:nvPr/>
        </p:nvSpPr>
        <p:spPr>
          <a:xfrm>
            <a:off x="2078409" y="3951802"/>
            <a:ext cx="10972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</a:rPr>
              <a:t>数据检索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</a:endParaRPr>
          </a:p>
          <a:p>
            <a:pPr algn="ctr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</a:rPr>
              <a:t>数据管理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</a:endParaRPr>
          </a:p>
          <a:p>
            <a:pPr algn="ctr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</a:rPr>
              <a:t>数据应用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sp>
        <p:nvSpPr>
          <p:cNvPr id="221" name="图形 51"/>
          <p:cNvSpPr/>
          <p:nvPr/>
        </p:nvSpPr>
        <p:spPr>
          <a:xfrm>
            <a:off x="2388366" y="3352841"/>
            <a:ext cx="477852" cy="474645"/>
          </a:xfrm>
          <a:custGeom>
            <a:avLst/>
            <a:gdLst>
              <a:gd name="connsiteX0" fmla="*/ 176856 w 477851"/>
              <a:gd name="connsiteY0" fmla="*/ 169386 h 474644"/>
              <a:gd name="connsiteX1" fmla="*/ 22 w 477851"/>
              <a:gd name="connsiteY1" fmla="*/ 342347 h 474644"/>
              <a:gd name="connsiteX2" fmla="*/ 97710 w 477851"/>
              <a:gd name="connsiteY2" fmla="*/ 355579 h 474644"/>
              <a:gd name="connsiteX3" fmla="*/ 32918 w 477851"/>
              <a:gd name="connsiteY3" fmla="*/ 475123 h 474644"/>
              <a:gd name="connsiteX4" fmla="*/ 203202 w 477851"/>
              <a:gd name="connsiteY4" fmla="*/ 304839 h 474644"/>
              <a:gd name="connsiteX5" fmla="*/ 121930 w 477851"/>
              <a:gd name="connsiteY5" fmla="*/ 288229 h 474644"/>
              <a:gd name="connsiteX6" fmla="*/ 244584 w 477851"/>
              <a:gd name="connsiteY6" fmla="*/ 71950 h 474644"/>
              <a:gd name="connsiteX7" fmla="*/ 226601 w 477851"/>
              <a:gd name="connsiteY7" fmla="*/ 89932 h 474644"/>
              <a:gd name="connsiteX8" fmla="*/ 226601 w 477851"/>
              <a:gd name="connsiteY8" fmla="*/ 233787 h 474644"/>
              <a:gd name="connsiteX9" fmla="*/ 244584 w 477851"/>
              <a:gd name="connsiteY9" fmla="*/ 251769 h 474644"/>
              <a:gd name="connsiteX10" fmla="*/ 352475 w 477851"/>
              <a:gd name="connsiteY10" fmla="*/ 251769 h 474644"/>
              <a:gd name="connsiteX11" fmla="*/ 370457 w 477851"/>
              <a:gd name="connsiteY11" fmla="*/ 233787 h 474644"/>
              <a:gd name="connsiteX12" fmla="*/ 352475 w 477851"/>
              <a:gd name="connsiteY12" fmla="*/ 215805 h 474644"/>
              <a:gd name="connsiteX13" fmla="*/ 262566 w 477851"/>
              <a:gd name="connsiteY13" fmla="*/ 215805 h 474644"/>
              <a:gd name="connsiteX14" fmla="*/ 262566 w 477851"/>
              <a:gd name="connsiteY14" fmla="*/ 89932 h 474644"/>
              <a:gd name="connsiteX15" fmla="*/ 244584 w 477851"/>
              <a:gd name="connsiteY15" fmla="*/ 71950 h 474644"/>
              <a:gd name="connsiteX16" fmla="*/ 262566 w 477851"/>
              <a:gd name="connsiteY16" fmla="*/ 22 h 474644"/>
              <a:gd name="connsiteX17" fmla="*/ 46782 w 477851"/>
              <a:gd name="connsiteY17" fmla="*/ 215805 h 474644"/>
              <a:gd name="connsiteX18" fmla="*/ 82746 w 477851"/>
              <a:gd name="connsiteY18" fmla="*/ 215805 h 474644"/>
              <a:gd name="connsiteX19" fmla="*/ 262565 w 477851"/>
              <a:gd name="connsiteY19" fmla="*/ 35987 h 474644"/>
              <a:gd name="connsiteX20" fmla="*/ 442384 w 477851"/>
              <a:gd name="connsiteY20" fmla="*/ 215805 h 474644"/>
              <a:gd name="connsiteX21" fmla="*/ 262566 w 477851"/>
              <a:gd name="connsiteY21" fmla="*/ 395624 h 474644"/>
              <a:gd name="connsiteX22" fmla="*/ 178549 w 477851"/>
              <a:gd name="connsiteY22" fmla="*/ 374779 h 474644"/>
              <a:gd name="connsiteX23" fmla="*/ 155234 w 477851"/>
              <a:gd name="connsiteY23" fmla="*/ 402977 h 474644"/>
              <a:gd name="connsiteX24" fmla="*/ 262566 w 477851"/>
              <a:gd name="connsiteY24" fmla="*/ 431587 h 474644"/>
              <a:gd name="connsiteX25" fmla="*/ 478349 w 477851"/>
              <a:gd name="connsiteY25" fmla="*/ 215805 h 474644"/>
              <a:gd name="connsiteX26" fmla="*/ 262566 w 477851"/>
              <a:gd name="connsiteY26" fmla="*/ 22 h 4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77851" h="474644">
                <a:moveTo>
                  <a:pt x="176856" y="169386"/>
                </a:moveTo>
                <a:lnTo>
                  <a:pt x="22" y="342347"/>
                </a:lnTo>
                <a:lnTo>
                  <a:pt x="97710" y="355579"/>
                </a:lnTo>
                <a:lnTo>
                  <a:pt x="32918" y="475123"/>
                </a:lnTo>
                <a:lnTo>
                  <a:pt x="203202" y="304839"/>
                </a:lnTo>
                <a:lnTo>
                  <a:pt x="121930" y="288229"/>
                </a:lnTo>
                <a:close/>
                <a:moveTo>
                  <a:pt x="244584" y="71950"/>
                </a:moveTo>
                <a:cubicBezTo>
                  <a:pt x="234658" y="71950"/>
                  <a:pt x="226601" y="80005"/>
                  <a:pt x="226601" y="89932"/>
                </a:cubicBezTo>
                <a:lnTo>
                  <a:pt x="226601" y="233787"/>
                </a:lnTo>
                <a:cubicBezTo>
                  <a:pt x="226601" y="243713"/>
                  <a:pt x="234657" y="251769"/>
                  <a:pt x="244584" y="251769"/>
                </a:cubicBezTo>
                <a:lnTo>
                  <a:pt x="352475" y="251769"/>
                </a:lnTo>
                <a:cubicBezTo>
                  <a:pt x="362401" y="251769"/>
                  <a:pt x="370457" y="243713"/>
                  <a:pt x="370457" y="233787"/>
                </a:cubicBezTo>
                <a:cubicBezTo>
                  <a:pt x="370457" y="223861"/>
                  <a:pt x="362401" y="215805"/>
                  <a:pt x="352475" y="215805"/>
                </a:cubicBezTo>
                <a:lnTo>
                  <a:pt x="262566" y="215805"/>
                </a:lnTo>
                <a:lnTo>
                  <a:pt x="262566" y="89932"/>
                </a:lnTo>
                <a:cubicBezTo>
                  <a:pt x="262566" y="80005"/>
                  <a:pt x="254510" y="71950"/>
                  <a:pt x="244584" y="71950"/>
                </a:cubicBezTo>
                <a:close/>
                <a:moveTo>
                  <a:pt x="262566" y="22"/>
                </a:moveTo>
                <a:cubicBezTo>
                  <a:pt x="143490" y="22"/>
                  <a:pt x="46782" y="96765"/>
                  <a:pt x="46782" y="215805"/>
                </a:cubicBezTo>
                <a:lnTo>
                  <a:pt x="82746" y="215805"/>
                </a:lnTo>
                <a:cubicBezTo>
                  <a:pt x="82746" y="116545"/>
                  <a:pt x="163305" y="35987"/>
                  <a:pt x="262565" y="35987"/>
                </a:cubicBezTo>
                <a:cubicBezTo>
                  <a:pt x="361825" y="35987"/>
                  <a:pt x="442384" y="116545"/>
                  <a:pt x="442384" y="215805"/>
                </a:cubicBezTo>
                <a:cubicBezTo>
                  <a:pt x="442384" y="315065"/>
                  <a:pt x="361826" y="395624"/>
                  <a:pt x="262566" y="395624"/>
                </a:cubicBezTo>
                <a:cubicBezTo>
                  <a:pt x="232218" y="395624"/>
                  <a:pt x="203632" y="388073"/>
                  <a:pt x="178549" y="374779"/>
                </a:cubicBezTo>
                <a:lnTo>
                  <a:pt x="155234" y="402977"/>
                </a:lnTo>
                <a:cubicBezTo>
                  <a:pt x="186858" y="421167"/>
                  <a:pt x="223504" y="431587"/>
                  <a:pt x="262566" y="431587"/>
                </a:cubicBezTo>
                <a:cubicBezTo>
                  <a:pt x="381642" y="431587"/>
                  <a:pt x="478349" y="334881"/>
                  <a:pt x="478349" y="215805"/>
                </a:cubicBezTo>
                <a:cubicBezTo>
                  <a:pt x="478348" y="96764"/>
                  <a:pt x="381641" y="22"/>
                  <a:pt x="262566" y="22"/>
                </a:cubicBezTo>
                <a:close/>
              </a:path>
            </a:pathLst>
          </a:custGeom>
          <a:solidFill>
            <a:srgbClr val="0BD0D9">
              <a:lumMod val="60000"/>
              <a:lumOff val="40000"/>
            </a:srgbClr>
          </a:solidFill>
          <a:ln w="53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222" name="图形 55"/>
          <p:cNvGrpSpPr/>
          <p:nvPr/>
        </p:nvGrpSpPr>
        <p:grpSpPr>
          <a:xfrm>
            <a:off x="4715979" y="3400747"/>
            <a:ext cx="466134" cy="466134"/>
            <a:chOff x="2557565" y="2893101"/>
            <a:chExt cx="625716" cy="625716"/>
          </a:xfrm>
          <a:solidFill>
            <a:srgbClr val="0BD0D9">
              <a:lumMod val="60000"/>
              <a:lumOff val="40000"/>
            </a:srgbClr>
          </a:solidFill>
        </p:grpSpPr>
        <p:sp>
          <p:nvSpPr>
            <p:cNvPr id="223" name="任意多边形: 形状 57"/>
            <p:cNvSpPr/>
            <p:nvPr/>
          </p:nvSpPr>
          <p:spPr>
            <a:xfrm>
              <a:off x="2831287" y="3358839"/>
              <a:ext cx="273751" cy="159484"/>
            </a:xfrm>
            <a:custGeom>
              <a:avLst/>
              <a:gdLst>
                <a:gd name="connsiteX0" fmla="*/ 234673 w 273750"/>
                <a:gd name="connsiteY0" fmla="*/ 29 h 159484"/>
                <a:gd name="connsiteX1" fmla="*/ 234673 w 273750"/>
                <a:gd name="connsiteY1" fmla="*/ 3549 h 159484"/>
                <a:gd name="connsiteX2" fmla="*/ 117351 w 273750"/>
                <a:gd name="connsiteY2" fmla="*/ 119306 h 159484"/>
                <a:gd name="connsiteX3" fmla="*/ 117351 w 273750"/>
                <a:gd name="connsiteY3" fmla="*/ 101317 h 159484"/>
                <a:gd name="connsiteX4" fmla="*/ 97797 w 273750"/>
                <a:gd name="connsiteY4" fmla="*/ 81763 h 159484"/>
                <a:gd name="connsiteX5" fmla="*/ 19583 w 273750"/>
                <a:gd name="connsiteY5" fmla="*/ 81763 h 159484"/>
                <a:gd name="connsiteX6" fmla="*/ 29 w 273750"/>
                <a:gd name="connsiteY6" fmla="*/ 101317 h 159484"/>
                <a:gd name="connsiteX7" fmla="*/ 29 w 273750"/>
                <a:gd name="connsiteY7" fmla="*/ 140424 h 159484"/>
                <a:gd name="connsiteX8" fmla="*/ 19583 w 273750"/>
                <a:gd name="connsiteY8" fmla="*/ 159978 h 159484"/>
                <a:gd name="connsiteX9" fmla="*/ 97797 w 273750"/>
                <a:gd name="connsiteY9" fmla="*/ 159978 h 159484"/>
                <a:gd name="connsiteX10" fmla="*/ 273780 w 273750"/>
                <a:gd name="connsiteY10" fmla="*/ 3549 h 159484"/>
                <a:gd name="connsiteX11" fmla="*/ 273780 w 273750"/>
                <a:gd name="connsiteY11" fmla="*/ 29 h 15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750" h="159484">
                  <a:moveTo>
                    <a:pt x="234673" y="29"/>
                  </a:moveTo>
                  <a:lnTo>
                    <a:pt x="234673" y="3549"/>
                  </a:lnTo>
                  <a:cubicBezTo>
                    <a:pt x="234673" y="62601"/>
                    <a:pt x="183442" y="111094"/>
                    <a:pt x="117351" y="119306"/>
                  </a:cubicBezTo>
                  <a:lnTo>
                    <a:pt x="117351" y="101317"/>
                  </a:lnTo>
                  <a:cubicBezTo>
                    <a:pt x="117351" y="90367"/>
                    <a:pt x="108747" y="81763"/>
                    <a:pt x="97797" y="81763"/>
                  </a:cubicBezTo>
                  <a:lnTo>
                    <a:pt x="19583" y="81763"/>
                  </a:lnTo>
                  <a:cubicBezTo>
                    <a:pt x="8633" y="81763"/>
                    <a:pt x="29" y="90367"/>
                    <a:pt x="29" y="101317"/>
                  </a:cubicBezTo>
                  <a:lnTo>
                    <a:pt x="29" y="140424"/>
                  </a:lnTo>
                  <a:cubicBezTo>
                    <a:pt x="29" y="151374"/>
                    <a:pt x="8633" y="159978"/>
                    <a:pt x="19583" y="159978"/>
                  </a:cubicBezTo>
                  <a:lnTo>
                    <a:pt x="97797" y="159978"/>
                  </a:lnTo>
                  <a:cubicBezTo>
                    <a:pt x="195174" y="159978"/>
                    <a:pt x="273780" y="89976"/>
                    <a:pt x="273780" y="3549"/>
                  </a:cubicBezTo>
                  <a:lnTo>
                    <a:pt x="273780" y="29"/>
                  </a:lnTo>
                </a:path>
              </a:pathLst>
            </a:custGeom>
            <a:grpFill/>
            <a:ln w="3175" cap="flat">
              <a:solidFill>
                <a:srgbClr val="009DD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224" name="任意多边形: 形状 58"/>
            <p:cNvSpPr/>
            <p:nvPr/>
          </p:nvSpPr>
          <p:spPr>
            <a:xfrm>
              <a:off x="2596643" y="2932179"/>
              <a:ext cx="547502" cy="430180"/>
            </a:xfrm>
            <a:custGeom>
              <a:avLst/>
              <a:gdLst>
                <a:gd name="connsiteX0" fmla="*/ 508423 w 547501"/>
                <a:gd name="connsiteY0" fmla="*/ 426689 h 430179"/>
                <a:gd name="connsiteX1" fmla="*/ 547531 w 547501"/>
                <a:gd name="connsiteY1" fmla="*/ 371548 h 430179"/>
                <a:gd name="connsiteX2" fmla="*/ 547531 w 547501"/>
                <a:gd name="connsiteY2" fmla="*/ 293333 h 430179"/>
                <a:gd name="connsiteX3" fmla="*/ 508423 w 547501"/>
                <a:gd name="connsiteY3" fmla="*/ 238192 h 430179"/>
                <a:gd name="connsiteX4" fmla="*/ 508423 w 547501"/>
                <a:gd name="connsiteY4" fmla="*/ 234673 h 430179"/>
                <a:gd name="connsiteX5" fmla="*/ 273780 w 547501"/>
                <a:gd name="connsiteY5" fmla="*/ 29 h 430179"/>
                <a:gd name="connsiteX6" fmla="*/ 39136 w 547501"/>
                <a:gd name="connsiteY6" fmla="*/ 234673 h 430179"/>
                <a:gd name="connsiteX7" fmla="*/ 39136 w 547501"/>
                <a:gd name="connsiteY7" fmla="*/ 238192 h 430179"/>
                <a:gd name="connsiteX8" fmla="*/ 29 w 547501"/>
                <a:gd name="connsiteY8" fmla="*/ 293333 h 430179"/>
                <a:gd name="connsiteX9" fmla="*/ 29 w 547501"/>
                <a:gd name="connsiteY9" fmla="*/ 371548 h 430179"/>
                <a:gd name="connsiteX10" fmla="*/ 58690 w 547501"/>
                <a:gd name="connsiteY10" fmla="*/ 430209 h 430179"/>
                <a:gd name="connsiteX11" fmla="*/ 117351 w 547501"/>
                <a:gd name="connsiteY11" fmla="*/ 371548 h 430179"/>
                <a:gd name="connsiteX12" fmla="*/ 117351 w 547501"/>
                <a:gd name="connsiteY12" fmla="*/ 293333 h 430179"/>
                <a:gd name="connsiteX13" fmla="*/ 78244 w 547501"/>
                <a:gd name="connsiteY13" fmla="*/ 238192 h 430179"/>
                <a:gd name="connsiteX14" fmla="*/ 78244 w 547501"/>
                <a:gd name="connsiteY14" fmla="*/ 234673 h 430179"/>
                <a:gd name="connsiteX15" fmla="*/ 273780 w 547501"/>
                <a:gd name="connsiteY15" fmla="*/ 39136 h 430179"/>
                <a:gd name="connsiteX16" fmla="*/ 469316 w 547501"/>
                <a:gd name="connsiteY16" fmla="*/ 234673 h 430179"/>
                <a:gd name="connsiteX17" fmla="*/ 469316 w 547501"/>
                <a:gd name="connsiteY17" fmla="*/ 238192 h 430179"/>
                <a:gd name="connsiteX18" fmla="*/ 430209 w 547501"/>
                <a:gd name="connsiteY18" fmla="*/ 293333 h 430179"/>
                <a:gd name="connsiteX19" fmla="*/ 430209 w 547501"/>
                <a:gd name="connsiteY19" fmla="*/ 371548 h 430179"/>
                <a:gd name="connsiteX20" fmla="*/ 469316 w 547501"/>
                <a:gd name="connsiteY20" fmla="*/ 426689 h 430179"/>
                <a:gd name="connsiteX21" fmla="*/ 78244 w 547501"/>
                <a:gd name="connsiteY21" fmla="*/ 371548 h 430179"/>
                <a:gd name="connsiteX22" fmla="*/ 58690 w 547501"/>
                <a:gd name="connsiteY22" fmla="*/ 391102 h 430179"/>
                <a:gd name="connsiteX23" fmla="*/ 39136 w 547501"/>
                <a:gd name="connsiteY23" fmla="*/ 371548 h 430179"/>
                <a:gd name="connsiteX24" fmla="*/ 39136 w 547501"/>
                <a:gd name="connsiteY24" fmla="*/ 293333 h 430179"/>
                <a:gd name="connsiteX25" fmla="*/ 58690 w 547501"/>
                <a:gd name="connsiteY25" fmla="*/ 273780 h 430179"/>
                <a:gd name="connsiteX26" fmla="*/ 78244 w 547501"/>
                <a:gd name="connsiteY26" fmla="*/ 293333 h 430179"/>
                <a:gd name="connsiteX27" fmla="*/ 78244 w 547501"/>
                <a:gd name="connsiteY27" fmla="*/ 371548 h 430179"/>
                <a:gd name="connsiteX28" fmla="*/ 508423 w 547501"/>
                <a:gd name="connsiteY28" fmla="*/ 371548 h 430179"/>
                <a:gd name="connsiteX29" fmla="*/ 488870 w 547501"/>
                <a:gd name="connsiteY29" fmla="*/ 391102 h 430179"/>
                <a:gd name="connsiteX30" fmla="*/ 469316 w 547501"/>
                <a:gd name="connsiteY30" fmla="*/ 371548 h 430179"/>
                <a:gd name="connsiteX31" fmla="*/ 469316 w 547501"/>
                <a:gd name="connsiteY31" fmla="*/ 293333 h 430179"/>
                <a:gd name="connsiteX32" fmla="*/ 488870 w 547501"/>
                <a:gd name="connsiteY32" fmla="*/ 273780 h 430179"/>
                <a:gd name="connsiteX33" fmla="*/ 508423 w 547501"/>
                <a:gd name="connsiteY33" fmla="*/ 293333 h 430179"/>
                <a:gd name="connsiteX34" fmla="*/ 508423 w 547501"/>
                <a:gd name="connsiteY34" fmla="*/ 371548 h 43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7501" h="430179">
                  <a:moveTo>
                    <a:pt x="508423" y="426689"/>
                  </a:moveTo>
                  <a:cubicBezTo>
                    <a:pt x="531106" y="418477"/>
                    <a:pt x="547531" y="396968"/>
                    <a:pt x="547531" y="371548"/>
                  </a:cubicBezTo>
                  <a:lnTo>
                    <a:pt x="547531" y="293333"/>
                  </a:lnTo>
                  <a:cubicBezTo>
                    <a:pt x="547531" y="267914"/>
                    <a:pt x="531106" y="246405"/>
                    <a:pt x="508423" y="238192"/>
                  </a:cubicBezTo>
                  <a:lnTo>
                    <a:pt x="508423" y="234673"/>
                  </a:lnTo>
                  <a:cubicBezTo>
                    <a:pt x="508423" y="105228"/>
                    <a:pt x="403225" y="29"/>
                    <a:pt x="273780" y="29"/>
                  </a:cubicBezTo>
                  <a:cubicBezTo>
                    <a:pt x="144335" y="29"/>
                    <a:pt x="39136" y="105228"/>
                    <a:pt x="39136" y="234673"/>
                  </a:cubicBezTo>
                  <a:lnTo>
                    <a:pt x="39136" y="238192"/>
                  </a:lnTo>
                  <a:cubicBezTo>
                    <a:pt x="16454" y="246405"/>
                    <a:pt x="29" y="267914"/>
                    <a:pt x="29" y="293333"/>
                  </a:cubicBezTo>
                  <a:lnTo>
                    <a:pt x="29" y="371548"/>
                  </a:lnTo>
                  <a:cubicBezTo>
                    <a:pt x="29" y="404007"/>
                    <a:pt x="26231" y="430209"/>
                    <a:pt x="58690" y="430209"/>
                  </a:cubicBezTo>
                  <a:cubicBezTo>
                    <a:pt x="91149" y="430209"/>
                    <a:pt x="117351" y="404007"/>
                    <a:pt x="117351" y="371548"/>
                  </a:cubicBezTo>
                  <a:lnTo>
                    <a:pt x="117351" y="293333"/>
                  </a:lnTo>
                  <a:cubicBezTo>
                    <a:pt x="117351" y="267914"/>
                    <a:pt x="100926" y="246405"/>
                    <a:pt x="78244" y="238192"/>
                  </a:cubicBezTo>
                  <a:lnTo>
                    <a:pt x="78244" y="234673"/>
                  </a:lnTo>
                  <a:cubicBezTo>
                    <a:pt x="78244" y="126737"/>
                    <a:pt x="165844" y="39136"/>
                    <a:pt x="273780" y="39136"/>
                  </a:cubicBezTo>
                  <a:cubicBezTo>
                    <a:pt x="381716" y="39136"/>
                    <a:pt x="469316" y="126737"/>
                    <a:pt x="469316" y="234673"/>
                  </a:cubicBezTo>
                  <a:lnTo>
                    <a:pt x="469316" y="238192"/>
                  </a:lnTo>
                  <a:cubicBezTo>
                    <a:pt x="446634" y="246405"/>
                    <a:pt x="430209" y="267914"/>
                    <a:pt x="430209" y="293333"/>
                  </a:cubicBezTo>
                  <a:lnTo>
                    <a:pt x="430209" y="371548"/>
                  </a:lnTo>
                  <a:cubicBezTo>
                    <a:pt x="430209" y="396968"/>
                    <a:pt x="446634" y="418477"/>
                    <a:pt x="469316" y="426689"/>
                  </a:cubicBezTo>
                  <a:moveTo>
                    <a:pt x="78244" y="371548"/>
                  </a:moveTo>
                  <a:cubicBezTo>
                    <a:pt x="78244" y="382498"/>
                    <a:pt x="69640" y="391102"/>
                    <a:pt x="58690" y="391102"/>
                  </a:cubicBezTo>
                  <a:cubicBezTo>
                    <a:pt x="47740" y="391102"/>
                    <a:pt x="39136" y="382498"/>
                    <a:pt x="39136" y="371548"/>
                  </a:cubicBezTo>
                  <a:lnTo>
                    <a:pt x="39136" y="293333"/>
                  </a:lnTo>
                  <a:cubicBezTo>
                    <a:pt x="39136" y="282383"/>
                    <a:pt x="47740" y="273780"/>
                    <a:pt x="58690" y="273780"/>
                  </a:cubicBezTo>
                  <a:cubicBezTo>
                    <a:pt x="69640" y="273780"/>
                    <a:pt x="78244" y="282383"/>
                    <a:pt x="78244" y="293333"/>
                  </a:cubicBezTo>
                  <a:lnTo>
                    <a:pt x="78244" y="371548"/>
                  </a:lnTo>
                  <a:close/>
                  <a:moveTo>
                    <a:pt x="508423" y="371548"/>
                  </a:moveTo>
                  <a:cubicBezTo>
                    <a:pt x="508423" y="382498"/>
                    <a:pt x="499820" y="391102"/>
                    <a:pt x="488870" y="391102"/>
                  </a:cubicBezTo>
                  <a:cubicBezTo>
                    <a:pt x="477920" y="391102"/>
                    <a:pt x="469316" y="382498"/>
                    <a:pt x="469316" y="371548"/>
                  </a:cubicBezTo>
                  <a:lnTo>
                    <a:pt x="469316" y="293333"/>
                  </a:lnTo>
                  <a:cubicBezTo>
                    <a:pt x="469316" y="282383"/>
                    <a:pt x="477920" y="273780"/>
                    <a:pt x="488870" y="273780"/>
                  </a:cubicBezTo>
                  <a:cubicBezTo>
                    <a:pt x="499820" y="273780"/>
                    <a:pt x="508423" y="282383"/>
                    <a:pt x="508423" y="293333"/>
                  </a:cubicBezTo>
                  <a:lnTo>
                    <a:pt x="508423" y="371548"/>
                  </a:lnTo>
                  <a:close/>
                </a:path>
              </a:pathLst>
            </a:custGeom>
            <a:grpFill/>
            <a:ln w="3175" cap="flat">
              <a:solidFill>
                <a:srgbClr val="009DD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</p:grpSp>
      <p:sp>
        <p:nvSpPr>
          <p:cNvPr id="225" name="图形 60"/>
          <p:cNvSpPr/>
          <p:nvPr/>
        </p:nvSpPr>
        <p:spPr>
          <a:xfrm>
            <a:off x="9377124" y="3443262"/>
            <a:ext cx="434371" cy="408504"/>
          </a:xfrm>
          <a:custGeom>
            <a:avLst/>
            <a:gdLst>
              <a:gd name="connsiteX0" fmla="*/ 478661 w 483262"/>
              <a:gd name="connsiteY0" fmla="*/ 135607 h 454483"/>
              <a:gd name="connsiteX1" fmla="*/ 413565 w 483262"/>
              <a:gd name="connsiteY1" fmla="*/ 21800 h 454483"/>
              <a:gd name="connsiteX2" fmla="*/ 376022 w 483262"/>
              <a:gd name="connsiteY2" fmla="*/ 23 h 454483"/>
              <a:gd name="connsiteX3" fmla="*/ 107150 w 483262"/>
              <a:gd name="connsiteY3" fmla="*/ 23 h 454483"/>
              <a:gd name="connsiteX4" fmla="*/ 69548 w 483262"/>
              <a:gd name="connsiteY4" fmla="*/ 21741 h 454483"/>
              <a:gd name="connsiteX5" fmla="*/ 4894 w 483262"/>
              <a:gd name="connsiteY5" fmla="*/ 133869 h 454483"/>
              <a:gd name="connsiteX6" fmla="*/ 8165 w 483262"/>
              <a:gd name="connsiteY6" fmla="*/ 177895 h 454483"/>
              <a:gd name="connsiteX7" fmla="*/ 218483 w 483262"/>
              <a:gd name="connsiteY7" fmla="*/ 443436 h 454483"/>
              <a:gd name="connsiteX8" fmla="*/ 224965 w 483262"/>
              <a:gd name="connsiteY8" fmla="*/ 448681 h 454483"/>
              <a:gd name="connsiteX9" fmla="*/ 225614 w 483262"/>
              <a:gd name="connsiteY9" fmla="*/ 450744 h 454483"/>
              <a:gd name="connsiteX10" fmla="*/ 226969 w 483262"/>
              <a:gd name="connsiteY10" fmla="*/ 450302 h 454483"/>
              <a:gd name="connsiteX11" fmla="*/ 240820 w 483262"/>
              <a:gd name="connsiteY11" fmla="*/ 454486 h 454483"/>
              <a:gd name="connsiteX12" fmla="*/ 254817 w 483262"/>
              <a:gd name="connsiteY12" fmla="*/ 450154 h 454483"/>
              <a:gd name="connsiteX13" fmla="*/ 255966 w 483262"/>
              <a:gd name="connsiteY13" fmla="*/ 450508 h 454483"/>
              <a:gd name="connsiteX14" fmla="*/ 256496 w 483262"/>
              <a:gd name="connsiteY14" fmla="*/ 448799 h 454483"/>
              <a:gd name="connsiteX15" fmla="*/ 263097 w 483262"/>
              <a:gd name="connsiteY15" fmla="*/ 443494 h 454483"/>
              <a:gd name="connsiteX16" fmla="*/ 475213 w 483262"/>
              <a:gd name="connsiteY16" fmla="*/ 179603 h 454483"/>
              <a:gd name="connsiteX17" fmla="*/ 478661 w 483262"/>
              <a:gd name="connsiteY17" fmla="*/ 135607 h 454483"/>
              <a:gd name="connsiteX18" fmla="*/ 437198 w 483262"/>
              <a:gd name="connsiteY18" fmla="*/ 127120 h 454483"/>
              <a:gd name="connsiteX19" fmla="*/ 358636 w 483262"/>
              <a:gd name="connsiteY19" fmla="*/ 127120 h 454483"/>
              <a:gd name="connsiteX20" fmla="*/ 393143 w 483262"/>
              <a:gd name="connsiteY20" fmla="*/ 50148 h 454483"/>
              <a:gd name="connsiteX21" fmla="*/ 437198 w 483262"/>
              <a:gd name="connsiteY21" fmla="*/ 127120 h 454483"/>
              <a:gd name="connsiteX22" fmla="*/ 281280 w 483262"/>
              <a:gd name="connsiteY22" fmla="*/ 31789 h 454483"/>
              <a:gd name="connsiteX23" fmla="*/ 366533 w 483262"/>
              <a:gd name="connsiteY23" fmla="*/ 31789 h 454483"/>
              <a:gd name="connsiteX24" fmla="*/ 333912 w 483262"/>
              <a:gd name="connsiteY24" fmla="*/ 104547 h 454483"/>
              <a:gd name="connsiteX25" fmla="*/ 281280 w 483262"/>
              <a:gd name="connsiteY25" fmla="*/ 31789 h 454483"/>
              <a:gd name="connsiteX26" fmla="*/ 242058 w 483262"/>
              <a:gd name="connsiteY26" fmla="*/ 31789 h 454483"/>
              <a:gd name="connsiteX27" fmla="*/ 311014 w 483262"/>
              <a:gd name="connsiteY27" fmla="*/ 127120 h 454483"/>
              <a:gd name="connsiteX28" fmla="*/ 171362 w 483262"/>
              <a:gd name="connsiteY28" fmla="*/ 127120 h 454483"/>
              <a:gd name="connsiteX29" fmla="*/ 240319 w 483262"/>
              <a:gd name="connsiteY29" fmla="*/ 31789 h 454483"/>
              <a:gd name="connsiteX30" fmla="*/ 242058 w 483262"/>
              <a:gd name="connsiteY30" fmla="*/ 31789 h 454483"/>
              <a:gd name="connsiteX31" fmla="*/ 148464 w 483262"/>
              <a:gd name="connsiteY31" fmla="*/ 104547 h 454483"/>
              <a:gd name="connsiteX32" fmla="*/ 115814 w 483262"/>
              <a:gd name="connsiteY32" fmla="*/ 31789 h 454483"/>
              <a:gd name="connsiteX33" fmla="*/ 201095 w 483262"/>
              <a:gd name="connsiteY33" fmla="*/ 31789 h 454483"/>
              <a:gd name="connsiteX34" fmla="*/ 148464 w 483262"/>
              <a:gd name="connsiteY34" fmla="*/ 104547 h 454483"/>
              <a:gd name="connsiteX35" fmla="*/ 311102 w 483262"/>
              <a:gd name="connsiteY35" fmla="*/ 158887 h 454483"/>
              <a:gd name="connsiteX36" fmla="*/ 240348 w 483262"/>
              <a:gd name="connsiteY36" fmla="*/ 392544 h 454483"/>
              <a:gd name="connsiteX37" fmla="*/ 165586 w 483262"/>
              <a:gd name="connsiteY37" fmla="*/ 158887 h 454483"/>
              <a:gd name="connsiteX38" fmla="*/ 311102 w 483262"/>
              <a:gd name="connsiteY38" fmla="*/ 158887 h 454483"/>
              <a:gd name="connsiteX39" fmla="*/ 89498 w 483262"/>
              <a:gd name="connsiteY39" fmla="*/ 50797 h 454483"/>
              <a:gd name="connsiteX40" fmla="*/ 123740 w 483262"/>
              <a:gd name="connsiteY40" fmla="*/ 127120 h 454483"/>
              <a:gd name="connsiteX41" fmla="*/ 45443 w 483262"/>
              <a:gd name="connsiteY41" fmla="*/ 127120 h 454483"/>
              <a:gd name="connsiteX42" fmla="*/ 89498 w 483262"/>
              <a:gd name="connsiteY42" fmla="*/ 50797 h 454483"/>
              <a:gd name="connsiteX43" fmla="*/ 33655 w 483262"/>
              <a:gd name="connsiteY43" fmla="*/ 158887 h 454483"/>
              <a:gd name="connsiteX44" fmla="*/ 132227 w 483262"/>
              <a:gd name="connsiteY44" fmla="*/ 158887 h 454483"/>
              <a:gd name="connsiteX45" fmla="*/ 199033 w 483262"/>
              <a:gd name="connsiteY45" fmla="*/ 367673 h 454483"/>
              <a:gd name="connsiteX46" fmla="*/ 33655 w 483262"/>
              <a:gd name="connsiteY46" fmla="*/ 158887 h 454483"/>
              <a:gd name="connsiteX47" fmla="*/ 279748 w 483262"/>
              <a:gd name="connsiteY47" fmla="*/ 372034 h 454483"/>
              <a:gd name="connsiteX48" fmla="*/ 344313 w 483262"/>
              <a:gd name="connsiteY48" fmla="*/ 158887 h 454483"/>
              <a:gd name="connsiteX49" fmla="*/ 450636 w 483262"/>
              <a:gd name="connsiteY49" fmla="*/ 158887 h 454483"/>
              <a:gd name="connsiteX50" fmla="*/ 450401 w 483262"/>
              <a:gd name="connsiteY50" fmla="*/ 159712 h 454483"/>
              <a:gd name="connsiteX51" fmla="*/ 279748 w 483262"/>
              <a:gd name="connsiteY51" fmla="*/ 372034 h 45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83262" h="454483">
                <a:moveTo>
                  <a:pt x="478661" y="135607"/>
                </a:moveTo>
                <a:lnTo>
                  <a:pt x="413565" y="21800"/>
                </a:lnTo>
                <a:cubicBezTo>
                  <a:pt x="406315" y="9187"/>
                  <a:pt x="390549" y="23"/>
                  <a:pt x="376022" y="23"/>
                </a:cubicBezTo>
                <a:lnTo>
                  <a:pt x="107150" y="23"/>
                </a:lnTo>
                <a:cubicBezTo>
                  <a:pt x="92593" y="23"/>
                  <a:pt x="76768" y="9158"/>
                  <a:pt x="69548" y="21741"/>
                </a:cubicBezTo>
                <a:lnTo>
                  <a:pt x="4894" y="133869"/>
                </a:lnTo>
                <a:cubicBezTo>
                  <a:pt x="-2680" y="147011"/>
                  <a:pt x="-1294" y="165901"/>
                  <a:pt x="8165" y="177895"/>
                </a:cubicBezTo>
                <a:lnTo>
                  <a:pt x="218483" y="443436"/>
                </a:lnTo>
                <a:cubicBezTo>
                  <a:pt x="220310" y="445676"/>
                  <a:pt x="222697" y="447060"/>
                  <a:pt x="224965" y="448681"/>
                </a:cubicBezTo>
                <a:lnTo>
                  <a:pt x="225614" y="450744"/>
                </a:lnTo>
                <a:lnTo>
                  <a:pt x="226969" y="450302"/>
                </a:lnTo>
                <a:cubicBezTo>
                  <a:pt x="231242" y="452807"/>
                  <a:pt x="235869" y="454486"/>
                  <a:pt x="240820" y="454486"/>
                </a:cubicBezTo>
                <a:cubicBezTo>
                  <a:pt x="245829" y="454486"/>
                  <a:pt x="250486" y="452747"/>
                  <a:pt x="254817" y="450154"/>
                </a:cubicBezTo>
                <a:lnTo>
                  <a:pt x="255966" y="450508"/>
                </a:lnTo>
                <a:lnTo>
                  <a:pt x="256496" y="448799"/>
                </a:lnTo>
                <a:cubicBezTo>
                  <a:pt x="258795" y="447208"/>
                  <a:pt x="261241" y="445793"/>
                  <a:pt x="263097" y="443494"/>
                </a:cubicBezTo>
                <a:lnTo>
                  <a:pt x="475213" y="179603"/>
                </a:lnTo>
                <a:cubicBezTo>
                  <a:pt x="484702" y="167728"/>
                  <a:pt x="486175" y="148839"/>
                  <a:pt x="478661" y="135607"/>
                </a:cubicBezTo>
                <a:close/>
                <a:moveTo>
                  <a:pt x="437198" y="127120"/>
                </a:moveTo>
                <a:lnTo>
                  <a:pt x="358636" y="127120"/>
                </a:lnTo>
                <a:lnTo>
                  <a:pt x="393143" y="50148"/>
                </a:lnTo>
                <a:lnTo>
                  <a:pt x="437198" y="127120"/>
                </a:lnTo>
                <a:close/>
                <a:moveTo>
                  <a:pt x="281280" y="31789"/>
                </a:moveTo>
                <a:lnTo>
                  <a:pt x="366533" y="31789"/>
                </a:lnTo>
                <a:lnTo>
                  <a:pt x="333912" y="104547"/>
                </a:lnTo>
                <a:lnTo>
                  <a:pt x="281280" y="31789"/>
                </a:lnTo>
                <a:close/>
                <a:moveTo>
                  <a:pt x="242058" y="31789"/>
                </a:moveTo>
                <a:lnTo>
                  <a:pt x="311014" y="127120"/>
                </a:lnTo>
                <a:lnTo>
                  <a:pt x="171362" y="127120"/>
                </a:lnTo>
                <a:lnTo>
                  <a:pt x="240319" y="31789"/>
                </a:lnTo>
                <a:lnTo>
                  <a:pt x="242058" y="31789"/>
                </a:lnTo>
                <a:close/>
                <a:moveTo>
                  <a:pt x="148464" y="104547"/>
                </a:moveTo>
                <a:lnTo>
                  <a:pt x="115814" y="31789"/>
                </a:lnTo>
                <a:lnTo>
                  <a:pt x="201095" y="31789"/>
                </a:lnTo>
                <a:lnTo>
                  <a:pt x="148464" y="104547"/>
                </a:lnTo>
                <a:close/>
                <a:moveTo>
                  <a:pt x="311102" y="158887"/>
                </a:moveTo>
                <a:lnTo>
                  <a:pt x="240348" y="392544"/>
                </a:lnTo>
                <a:lnTo>
                  <a:pt x="165586" y="158887"/>
                </a:lnTo>
                <a:lnTo>
                  <a:pt x="311102" y="158887"/>
                </a:lnTo>
                <a:close/>
                <a:moveTo>
                  <a:pt x="89498" y="50797"/>
                </a:moveTo>
                <a:lnTo>
                  <a:pt x="123740" y="127120"/>
                </a:lnTo>
                <a:lnTo>
                  <a:pt x="45443" y="127120"/>
                </a:lnTo>
                <a:lnTo>
                  <a:pt x="89498" y="50797"/>
                </a:lnTo>
                <a:close/>
                <a:moveTo>
                  <a:pt x="33655" y="158887"/>
                </a:moveTo>
                <a:lnTo>
                  <a:pt x="132227" y="158887"/>
                </a:lnTo>
                <a:lnTo>
                  <a:pt x="199033" y="367673"/>
                </a:lnTo>
                <a:lnTo>
                  <a:pt x="33655" y="158887"/>
                </a:lnTo>
                <a:close/>
                <a:moveTo>
                  <a:pt x="279748" y="372034"/>
                </a:moveTo>
                <a:lnTo>
                  <a:pt x="344313" y="158887"/>
                </a:lnTo>
                <a:lnTo>
                  <a:pt x="450636" y="158887"/>
                </a:lnTo>
                <a:cubicBezTo>
                  <a:pt x="450518" y="159123"/>
                  <a:pt x="450548" y="159536"/>
                  <a:pt x="450401" y="159712"/>
                </a:cubicBezTo>
                <a:lnTo>
                  <a:pt x="279748" y="372034"/>
                </a:lnTo>
                <a:close/>
              </a:path>
            </a:pathLst>
          </a:custGeom>
          <a:solidFill>
            <a:srgbClr val="0BD0D9">
              <a:lumMod val="60000"/>
              <a:lumOff val="40000"/>
            </a:srgbClr>
          </a:solidFill>
          <a:ln w="54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226" name="图形 63"/>
          <p:cNvGrpSpPr/>
          <p:nvPr/>
        </p:nvGrpSpPr>
        <p:grpSpPr>
          <a:xfrm>
            <a:off x="7052613" y="3436620"/>
            <a:ext cx="438131" cy="438131"/>
            <a:chOff x="4809894" y="2893101"/>
            <a:chExt cx="407868" cy="407868"/>
          </a:xfrm>
          <a:solidFill>
            <a:srgbClr val="0BD0D9">
              <a:lumMod val="60000"/>
              <a:lumOff val="40000"/>
            </a:srgbClr>
          </a:solidFill>
        </p:grpSpPr>
        <p:sp>
          <p:nvSpPr>
            <p:cNvPr id="227" name="任意多边形: 形状 65"/>
            <p:cNvSpPr/>
            <p:nvPr/>
          </p:nvSpPr>
          <p:spPr>
            <a:xfrm>
              <a:off x="4859612" y="2952520"/>
              <a:ext cx="34255" cy="294350"/>
            </a:xfrm>
            <a:custGeom>
              <a:avLst/>
              <a:gdLst>
                <a:gd name="connsiteX0" fmla="*/ 17289 w 34254"/>
                <a:gd name="connsiteY0" fmla="*/ 294494 h 294350"/>
                <a:gd name="connsiteX1" fmla="*/ 34594 w 34254"/>
                <a:gd name="connsiteY1" fmla="*/ 277600 h 294350"/>
                <a:gd name="connsiteX2" fmla="*/ 34594 w 34254"/>
                <a:gd name="connsiteY2" fmla="*/ 277189 h 294350"/>
                <a:gd name="connsiteX3" fmla="*/ 17670 w 34254"/>
                <a:gd name="connsiteY3" fmla="*/ 259913 h 294350"/>
                <a:gd name="connsiteX4" fmla="*/ 17318 w 34254"/>
                <a:gd name="connsiteY4" fmla="*/ 259913 h 294350"/>
                <a:gd name="connsiteX5" fmla="*/ 14 w 34254"/>
                <a:gd name="connsiteY5" fmla="*/ 276808 h 294350"/>
                <a:gd name="connsiteX6" fmla="*/ 13 w 34254"/>
                <a:gd name="connsiteY6" fmla="*/ 277189 h 294350"/>
                <a:gd name="connsiteX7" fmla="*/ 17318 w 34254"/>
                <a:gd name="connsiteY7" fmla="*/ 294494 h 294350"/>
                <a:gd name="connsiteX8" fmla="*/ 12278 w 34254"/>
                <a:gd name="connsiteY8" fmla="*/ 277189 h 294350"/>
                <a:gd name="connsiteX9" fmla="*/ 17318 w 34254"/>
                <a:gd name="connsiteY9" fmla="*/ 272178 h 294350"/>
                <a:gd name="connsiteX10" fmla="*/ 22329 w 34254"/>
                <a:gd name="connsiteY10" fmla="*/ 277189 h 294350"/>
                <a:gd name="connsiteX11" fmla="*/ 17318 w 34254"/>
                <a:gd name="connsiteY11" fmla="*/ 282229 h 294350"/>
                <a:gd name="connsiteX12" fmla="*/ 12278 w 34254"/>
                <a:gd name="connsiteY12" fmla="*/ 277189 h 294350"/>
                <a:gd name="connsiteX13" fmla="*/ 17318 w 34254"/>
                <a:gd name="connsiteY13" fmla="*/ 14 h 294350"/>
                <a:gd name="connsiteX14" fmla="*/ 14 w 34254"/>
                <a:gd name="connsiteY14" fmla="*/ 16909 h 294350"/>
                <a:gd name="connsiteX15" fmla="*/ 13 w 34254"/>
                <a:gd name="connsiteY15" fmla="*/ 17290 h 294350"/>
                <a:gd name="connsiteX16" fmla="*/ 17318 w 34254"/>
                <a:gd name="connsiteY16" fmla="*/ 34566 h 294350"/>
                <a:gd name="connsiteX17" fmla="*/ 34594 w 34254"/>
                <a:gd name="connsiteY17" fmla="*/ 17641 h 294350"/>
                <a:gd name="connsiteX18" fmla="*/ 34594 w 34254"/>
                <a:gd name="connsiteY18" fmla="*/ 17290 h 294350"/>
                <a:gd name="connsiteX19" fmla="*/ 17670 w 34254"/>
                <a:gd name="connsiteY19" fmla="*/ 14 h 294350"/>
                <a:gd name="connsiteX20" fmla="*/ 17318 w 34254"/>
                <a:gd name="connsiteY20" fmla="*/ 14 h 294350"/>
                <a:gd name="connsiteX21" fmla="*/ 22329 w 34254"/>
                <a:gd name="connsiteY21" fmla="*/ 17290 h 294350"/>
                <a:gd name="connsiteX22" fmla="*/ 17318 w 34254"/>
                <a:gd name="connsiteY22" fmla="*/ 22301 h 294350"/>
                <a:gd name="connsiteX23" fmla="*/ 12278 w 34254"/>
                <a:gd name="connsiteY23" fmla="*/ 17290 h 294350"/>
                <a:gd name="connsiteX24" fmla="*/ 17318 w 34254"/>
                <a:gd name="connsiteY24" fmla="*/ 12279 h 294350"/>
                <a:gd name="connsiteX25" fmla="*/ 22329 w 34254"/>
                <a:gd name="connsiteY25" fmla="*/ 17290 h 294350"/>
                <a:gd name="connsiteX26" fmla="*/ 17318 w 34254"/>
                <a:gd name="connsiteY26" fmla="*/ 127910 h 294350"/>
                <a:gd name="connsiteX27" fmla="*/ 14 w 34254"/>
                <a:gd name="connsiteY27" fmla="*/ 144805 h 294350"/>
                <a:gd name="connsiteX28" fmla="*/ 13 w 34254"/>
                <a:gd name="connsiteY28" fmla="*/ 145185 h 294350"/>
                <a:gd name="connsiteX29" fmla="*/ 17318 w 34254"/>
                <a:gd name="connsiteY29" fmla="*/ 162462 h 294350"/>
                <a:gd name="connsiteX30" fmla="*/ 34594 w 34254"/>
                <a:gd name="connsiteY30" fmla="*/ 145537 h 294350"/>
                <a:gd name="connsiteX31" fmla="*/ 34594 w 34254"/>
                <a:gd name="connsiteY31" fmla="*/ 145185 h 294350"/>
                <a:gd name="connsiteX32" fmla="*/ 17670 w 34254"/>
                <a:gd name="connsiteY32" fmla="*/ 127910 h 294350"/>
                <a:gd name="connsiteX33" fmla="*/ 17318 w 34254"/>
                <a:gd name="connsiteY33" fmla="*/ 127910 h 294350"/>
                <a:gd name="connsiteX34" fmla="*/ 22329 w 34254"/>
                <a:gd name="connsiteY34" fmla="*/ 145185 h 294350"/>
                <a:gd name="connsiteX35" fmla="*/ 17318 w 34254"/>
                <a:gd name="connsiteY35" fmla="*/ 150197 h 294350"/>
                <a:gd name="connsiteX36" fmla="*/ 12278 w 34254"/>
                <a:gd name="connsiteY36" fmla="*/ 145185 h 294350"/>
                <a:gd name="connsiteX37" fmla="*/ 17318 w 34254"/>
                <a:gd name="connsiteY37" fmla="*/ 140146 h 294350"/>
                <a:gd name="connsiteX38" fmla="*/ 22329 w 34254"/>
                <a:gd name="connsiteY38" fmla="*/ 145185 h 29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4254" h="294350">
                  <a:moveTo>
                    <a:pt x="17289" y="294494"/>
                  </a:moveTo>
                  <a:cubicBezTo>
                    <a:pt x="26733" y="294608"/>
                    <a:pt x="34481" y="287043"/>
                    <a:pt x="34594" y="277600"/>
                  </a:cubicBezTo>
                  <a:cubicBezTo>
                    <a:pt x="34596" y="277463"/>
                    <a:pt x="34596" y="277326"/>
                    <a:pt x="34594" y="277189"/>
                  </a:cubicBezTo>
                  <a:cubicBezTo>
                    <a:pt x="34691" y="267745"/>
                    <a:pt x="27114" y="260010"/>
                    <a:pt x="17670" y="259913"/>
                  </a:cubicBezTo>
                  <a:cubicBezTo>
                    <a:pt x="17553" y="259912"/>
                    <a:pt x="17436" y="259912"/>
                    <a:pt x="17318" y="259913"/>
                  </a:cubicBezTo>
                  <a:cubicBezTo>
                    <a:pt x="7874" y="259800"/>
                    <a:pt x="127" y="267364"/>
                    <a:pt x="14" y="276808"/>
                  </a:cubicBezTo>
                  <a:cubicBezTo>
                    <a:pt x="12" y="276935"/>
                    <a:pt x="12" y="277062"/>
                    <a:pt x="13" y="277189"/>
                  </a:cubicBezTo>
                  <a:cubicBezTo>
                    <a:pt x="13" y="286890"/>
                    <a:pt x="7617" y="294494"/>
                    <a:pt x="17318" y="294494"/>
                  </a:cubicBezTo>
                  <a:close/>
                  <a:moveTo>
                    <a:pt x="12278" y="277189"/>
                  </a:moveTo>
                  <a:cubicBezTo>
                    <a:pt x="12398" y="274461"/>
                    <a:pt x="14590" y="272282"/>
                    <a:pt x="17318" y="272178"/>
                  </a:cubicBezTo>
                  <a:cubicBezTo>
                    <a:pt x="20035" y="272296"/>
                    <a:pt x="22211" y="274472"/>
                    <a:pt x="22329" y="277189"/>
                  </a:cubicBezTo>
                  <a:cubicBezTo>
                    <a:pt x="22226" y="279917"/>
                    <a:pt x="20046" y="282110"/>
                    <a:pt x="17318" y="282229"/>
                  </a:cubicBezTo>
                  <a:cubicBezTo>
                    <a:pt x="14579" y="282125"/>
                    <a:pt x="12383" y="279928"/>
                    <a:pt x="12278" y="277189"/>
                  </a:cubicBezTo>
                  <a:close/>
                  <a:moveTo>
                    <a:pt x="17318" y="14"/>
                  </a:moveTo>
                  <a:cubicBezTo>
                    <a:pt x="7874" y="-100"/>
                    <a:pt x="127" y="7465"/>
                    <a:pt x="14" y="16909"/>
                  </a:cubicBezTo>
                  <a:cubicBezTo>
                    <a:pt x="12" y="17036"/>
                    <a:pt x="12" y="17163"/>
                    <a:pt x="13" y="17290"/>
                  </a:cubicBezTo>
                  <a:cubicBezTo>
                    <a:pt x="13" y="26962"/>
                    <a:pt x="7617" y="34566"/>
                    <a:pt x="17318" y="34566"/>
                  </a:cubicBezTo>
                  <a:cubicBezTo>
                    <a:pt x="26763" y="34663"/>
                    <a:pt x="34497" y="27085"/>
                    <a:pt x="34594" y="17641"/>
                  </a:cubicBezTo>
                  <a:cubicBezTo>
                    <a:pt x="34595" y="17524"/>
                    <a:pt x="34595" y="17407"/>
                    <a:pt x="34594" y="17290"/>
                  </a:cubicBezTo>
                  <a:cubicBezTo>
                    <a:pt x="34691" y="7845"/>
                    <a:pt x="27114" y="111"/>
                    <a:pt x="17670" y="14"/>
                  </a:cubicBezTo>
                  <a:cubicBezTo>
                    <a:pt x="17553" y="12"/>
                    <a:pt x="17436" y="12"/>
                    <a:pt x="17318" y="14"/>
                  </a:cubicBezTo>
                  <a:close/>
                  <a:moveTo>
                    <a:pt x="22329" y="17290"/>
                  </a:moveTo>
                  <a:cubicBezTo>
                    <a:pt x="22211" y="20007"/>
                    <a:pt x="20035" y="22183"/>
                    <a:pt x="17318" y="22301"/>
                  </a:cubicBezTo>
                  <a:cubicBezTo>
                    <a:pt x="14590" y="22197"/>
                    <a:pt x="12398" y="20017"/>
                    <a:pt x="12278" y="17290"/>
                  </a:cubicBezTo>
                  <a:cubicBezTo>
                    <a:pt x="12398" y="14562"/>
                    <a:pt x="14590" y="12383"/>
                    <a:pt x="17318" y="12279"/>
                  </a:cubicBezTo>
                  <a:cubicBezTo>
                    <a:pt x="20035" y="12397"/>
                    <a:pt x="22211" y="14573"/>
                    <a:pt x="22329" y="17290"/>
                  </a:cubicBezTo>
                  <a:close/>
                  <a:moveTo>
                    <a:pt x="17318" y="127910"/>
                  </a:moveTo>
                  <a:cubicBezTo>
                    <a:pt x="7874" y="127796"/>
                    <a:pt x="127" y="135361"/>
                    <a:pt x="14" y="144805"/>
                  </a:cubicBezTo>
                  <a:cubicBezTo>
                    <a:pt x="12" y="144932"/>
                    <a:pt x="12" y="145059"/>
                    <a:pt x="13" y="145185"/>
                  </a:cubicBezTo>
                  <a:cubicBezTo>
                    <a:pt x="13" y="154858"/>
                    <a:pt x="7617" y="162462"/>
                    <a:pt x="17318" y="162462"/>
                  </a:cubicBezTo>
                  <a:cubicBezTo>
                    <a:pt x="26763" y="162559"/>
                    <a:pt x="34497" y="154981"/>
                    <a:pt x="34594" y="145537"/>
                  </a:cubicBezTo>
                  <a:cubicBezTo>
                    <a:pt x="34595" y="145420"/>
                    <a:pt x="34595" y="145303"/>
                    <a:pt x="34594" y="145185"/>
                  </a:cubicBezTo>
                  <a:cubicBezTo>
                    <a:pt x="34691" y="135741"/>
                    <a:pt x="27114" y="128006"/>
                    <a:pt x="17670" y="127910"/>
                  </a:cubicBezTo>
                  <a:cubicBezTo>
                    <a:pt x="17553" y="127908"/>
                    <a:pt x="17436" y="127908"/>
                    <a:pt x="17318" y="127910"/>
                  </a:cubicBezTo>
                  <a:close/>
                  <a:moveTo>
                    <a:pt x="22329" y="145185"/>
                  </a:moveTo>
                  <a:cubicBezTo>
                    <a:pt x="22211" y="147903"/>
                    <a:pt x="20035" y="150078"/>
                    <a:pt x="17318" y="150197"/>
                  </a:cubicBezTo>
                  <a:cubicBezTo>
                    <a:pt x="14590" y="150093"/>
                    <a:pt x="12398" y="147913"/>
                    <a:pt x="12278" y="145185"/>
                  </a:cubicBezTo>
                  <a:cubicBezTo>
                    <a:pt x="12383" y="142447"/>
                    <a:pt x="14579" y="140250"/>
                    <a:pt x="17318" y="140146"/>
                  </a:cubicBezTo>
                  <a:cubicBezTo>
                    <a:pt x="20046" y="140265"/>
                    <a:pt x="22226" y="142457"/>
                    <a:pt x="22329" y="145185"/>
                  </a:cubicBezTo>
                  <a:close/>
                </a:path>
              </a:pathLst>
            </a:custGeom>
            <a:grpFill/>
            <a:ln w="3175" cap="flat">
              <a:solidFill>
                <a:srgbClr val="009DD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228" name="任意多边形: 形状 66"/>
            <p:cNvSpPr/>
            <p:nvPr/>
          </p:nvSpPr>
          <p:spPr>
            <a:xfrm>
              <a:off x="4810115" y="2893555"/>
              <a:ext cx="407071" cy="407071"/>
            </a:xfrm>
            <a:custGeom>
              <a:avLst/>
              <a:gdLst>
                <a:gd name="connsiteX0" fmla="*/ 375542 w 407071"/>
                <a:gd name="connsiteY0" fmla="*/ 12 h 407071"/>
                <a:gd name="connsiteX1" fmla="*/ 31768 w 407071"/>
                <a:gd name="connsiteY1" fmla="*/ 12 h 407071"/>
                <a:gd name="connsiteX2" fmla="*/ 12 w 407071"/>
                <a:gd name="connsiteY2" fmla="*/ 31768 h 407071"/>
                <a:gd name="connsiteX3" fmla="*/ 12 w 407071"/>
                <a:gd name="connsiteY3" fmla="*/ 375484 h 407071"/>
                <a:gd name="connsiteX4" fmla="*/ 31768 w 407071"/>
                <a:gd name="connsiteY4" fmla="*/ 407239 h 407071"/>
                <a:gd name="connsiteX5" fmla="*/ 375484 w 407071"/>
                <a:gd name="connsiteY5" fmla="*/ 407239 h 407071"/>
                <a:gd name="connsiteX6" fmla="*/ 407241 w 407071"/>
                <a:gd name="connsiteY6" fmla="*/ 375484 h 407071"/>
                <a:gd name="connsiteX7" fmla="*/ 407241 w 407071"/>
                <a:gd name="connsiteY7" fmla="*/ 31768 h 407071"/>
                <a:gd name="connsiteX8" fmla="*/ 375542 w 407071"/>
                <a:gd name="connsiteY8" fmla="*/ 12 h 407071"/>
                <a:gd name="connsiteX9" fmla="*/ 22678 w 407071"/>
                <a:gd name="connsiteY9" fmla="*/ 274274 h 407071"/>
                <a:gd name="connsiteX10" fmla="*/ 384632 w 407071"/>
                <a:gd name="connsiteY10" fmla="*/ 274274 h 407071"/>
                <a:gd name="connsiteX11" fmla="*/ 384632 w 407071"/>
                <a:gd name="connsiteY11" fmla="*/ 369745 h 407071"/>
                <a:gd name="connsiteX12" fmla="*/ 368492 w 407071"/>
                <a:gd name="connsiteY12" fmla="*/ 385914 h 407071"/>
                <a:gd name="connsiteX13" fmla="*/ 38818 w 407071"/>
                <a:gd name="connsiteY13" fmla="*/ 385914 h 407071"/>
                <a:gd name="connsiteX14" fmla="*/ 22649 w 407071"/>
                <a:gd name="connsiteY14" fmla="*/ 369745 h 407071"/>
                <a:gd name="connsiteX15" fmla="*/ 22649 w 407071"/>
                <a:gd name="connsiteY15" fmla="*/ 274303 h 407071"/>
                <a:gd name="connsiteX16" fmla="*/ 22678 w 407071"/>
                <a:gd name="connsiteY16" fmla="*/ 250268 h 407071"/>
                <a:gd name="connsiteX17" fmla="*/ 22678 w 407071"/>
                <a:gd name="connsiteY17" fmla="*/ 149176 h 407071"/>
                <a:gd name="connsiteX18" fmla="*/ 384632 w 407071"/>
                <a:gd name="connsiteY18" fmla="*/ 149176 h 407071"/>
                <a:gd name="connsiteX19" fmla="*/ 384632 w 407071"/>
                <a:gd name="connsiteY19" fmla="*/ 250356 h 407071"/>
                <a:gd name="connsiteX20" fmla="*/ 22678 w 407071"/>
                <a:gd name="connsiteY20" fmla="*/ 250356 h 407071"/>
                <a:gd name="connsiteX21" fmla="*/ 22678 w 407071"/>
                <a:gd name="connsiteY21" fmla="*/ 250298 h 407071"/>
                <a:gd name="connsiteX22" fmla="*/ 384632 w 407071"/>
                <a:gd name="connsiteY22" fmla="*/ 125169 h 407071"/>
                <a:gd name="connsiteX23" fmla="*/ 22678 w 407071"/>
                <a:gd name="connsiteY23" fmla="*/ 125169 h 407071"/>
                <a:gd name="connsiteX24" fmla="*/ 22678 w 407071"/>
                <a:gd name="connsiteY24" fmla="*/ 35846 h 407071"/>
                <a:gd name="connsiteX25" fmla="*/ 37128 w 407071"/>
                <a:gd name="connsiteY25" fmla="*/ 21396 h 407071"/>
                <a:gd name="connsiteX26" fmla="*/ 368492 w 407071"/>
                <a:gd name="connsiteY26" fmla="*/ 21396 h 407071"/>
                <a:gd name="connsiteX27" fmla="*/ 384632 w 407071"/>
                <a:gd name="connsiteY27" fmla="*/ 37565 h 407071"/>
                <a:gd name="connsiteX28" fmla="*/ 384632 w 407071"/>
                <a:gd name="connsiteY28" fmla="*/ 125169 h 40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071" h="407071">
                  <a:moveTo>
                    <a:pt x="375542" y="12"/>
                  </a:moveTo>
                  <a:lnTo>
                    <a:pt x="31768" y="12"/>
                  </a:lnTo>
                  <a:cubicBezTo>
                    <a:pt x="14288" y="12"/>
                    <a:pt x="12" y="14258"/>
                    <a:pt x="12" y="31768"/>
                  </a:cubicBezTo>
                  <a:lnTo>
                    <a:pt x="12" y="375484"/>
                  </a:lnTo>
                  <a:cubicBezTo>
                    <a:pt x="12" y="392993"/>
                    <a:pt x="14288" y="407239"/>
                    <a:pt x="31768" y="407239"/>
                  </a:cubicBezTo>
                  <a:lnTo>
                    <a:pt x="375484" y="407239"/>
                  </a:lnTo>
                  <a:cubicBezTo>
                    <a:pt x="392993" y="407239"/>
                    <a:pt x="407241" y="392993"/>
                    <a:pt x="407241" y="375484"/>
                  </a:cubicBezTo>
                  <a:lnTo>
                    <a:pt x="407241" y="31768"/>
                  </a:lnTo>
                  <a:cubicBezTo>
                    <a:pt x="407241" y="14252"/>
                    <a:pt x="393058" y="44"/>
                    <a:pt x="375542" y="12"/>
                  </a:cubicBezTo>
                  <a:close/>
                  <a:moveTo>
                    <a:pt x="22678" y="274274"/>
                  </a:moveTo>
                  <a:lnTo>
                    <a:pt x="384632" y="274274"/>
                  </a:lnTo>
                  <a:lnTo>
                    <a:pt x="384632" y="369745"/>
                  </a:lnTo>
                  <a:cubicBezTo>
                    <a:pt x="384632" y="378663"/>
                    <a:pt x="377410" y="385897"/>
                    <a:pt x="368492" y="385914"/>
                  </a:cubicBezTo>
                  <a:lnTo>
                    <a:pt x="38818" y="385914"/>
                  </a:lnTo>
                  <a:cubicBezTo>
                    <a:pt x="29888" y="385914"/>
                    <a:pt x="22649" y="378675"/>
                    <a:pt x="22649" y="369745"/>
                  </a:cubicBezTo>
                  <a:lnTo>
                    <a:pt x="22649" y="274303"/>
                  </a:lnTo>
                  <a:close/>
                  <a:moveTo>
                    <a:pt x="22678" y="250268"/>
                  </a:moveTo>
                  <a:lnTo>
                    <a:pt x="22678" y="149176"/>
                  </a:lnTo>
                  <a:lnTo>
                    <a:pt x="384632" y="149176"/>
                  </a:lnTo>
                  <a:lnTo>
                    <a:pt x="384632" y="250356"/>
                  </a:lnTo>
                  <a:lnTo>
                    <a:pt x="22678" y="250356"/>
                  </a:lnTo>
                  <a:lnTo>
                    <a:pt x="22678" y="250298"/>
                  </a:lnTo>
                  <a:close/>
                  <a:moveTo>
                    <a:pt x="384632" y="125169"/>
                  </a:moveTo>
                  <a:lnTo>
                    <a:pt x="22678" y="125169"/>
                  </a:lnTo>
                  <a:lnTo>
                    <a:pt x="22678" y="35846"/>
                  </a:lnTo>
                  <a:cubicBezTo>
                    <a:pt x="22678" y="27864"/>
                    <a:pt x="29146" y="21396"/>
                    <a:pt x="37128" y="21396"/>
                  </a:cubicBezTo>
                  <a:lnTo>
                    <a:pt x="368492" y="21396"/>
                  </a:lnTo>
                  <a:cubicBezTo>
                    <a:pt x="377407" y="21396"/>
                    <a:pt x="384632" y="28650"/>
                    <a:pt x="384632" y="37565"/>
                  </a:cubicBezTo>
                  <a:lnTo>
                    <a:pt x="384632" y="125169"/>
                  </a:lnTo>
                  <a:close/>
                </a:path>
              </a:pathLst>
            </a:custGeom>
            <a:grpFill/>
            <a:ln w="3175" cap="flat">
              <a:solidFill>
                <a:srgbClr val="009DD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</p:grpSp>
      <p:cxnSp>
        <p:nvCxnSpPr>
          <p:cNvPr id="230" name="直接连接符 229"/>
          <p:cNvCxnSpPr/>
          <p:nvPr/>
        </p:nvCxnSpPr>
        <p:spPr>
          <a:xfrm>
            <a:off x="6936363" y="1170236"/>
            <a:ext cx="175255" cy="0"/>
          </a:xfrm>
          <a:prstGeom prst="line">
            <a:avLst/>
          </a:prstGeom>
          <a:ln>
            <a:gradFill>
              <a:gsLst>
                <a:gs pos="0">
                  <a:srgbClr val="3ABEFE"/>
                </a:gs>
                <a:gs pos="100000">
                  <a:srgbClr val="50F2D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接连接符 230"/>
          <p:cNvCxnSpPr/>
          <p:nvPr/>
        </p:nvCxnSpPr>
        <p:spPr>
          <a:xfrm>
            <a:off x="5077846" y="1170236"/>
            <a:ext cx="175255" cy="0"/>
          </a:xfrm>
          <a:prstGeom prst="line">
            <a:avLst/>
          </a:prstGeom>
          <a:ln>
            <a:gradFill>
              <a:gsLst>
                <a:gs pos="0">
                  <a:srgbClr val="3ABEFE"/>
                </a:gs>
                <a:gs pos="100000">
                  <a:srgbClr val="50F2D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509385" y="5079365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多计算集群接入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05330" y="5056505"/>
            <a:ext cx="1406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科学数据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998595" y="5048250"/>
            <a:ext cx="2046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AI for Science </a:t>
            </a:r>
            <a:r>
              <a:rPr lang="zh-CN" altLang="en-US"/>
              <a:t>模型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228965" y="5039360"/>
            <a:ext cx="34975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                </a:t>
            </a:r>
            <a:r>
              <a:rPr lang="zh-CN" altLang="en-US"/>
              <a:t>多环境</a:t>
            </a:r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JupyterLab</a:t>
            </a:r>
            <a:r>
              <a:rPr lang="zh-CN" altLang="en-US"/>
              <a:t>、</a:t>
            </a:r>
            <a:r>
              <a:rPr lang="en-US" altLang="zh-CN"/>
              <a:t>VScode</a:t>
            </a:r>
            <a:r>
              <a:rPr lang="zh-CN" altLang="en-US"/>
              <a:t>、</a:t>
            </a:r>
            <a:r>
              <a:rPr lang="en-US" altLang="zh-CN"/>
              <a:t>VNC..,</a:t>
            </a:r>
            <a:r>
              <a:rPr lang="zh-CN" altLang="en-US"/>
              <a:t>）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932" y="333404"/>
            <a:ext cx="3434080" cy="534035"/>
          </a:xfrm>
        </p:spPr>
        <p:txBody>
          <a:bodyPr/>
          <a:p>
            <a:r>
              <a:rPr lang="zh-CN" altLang="en-US"/>
              <a:t>平台总技术架构图</a:t>
            </a:r>
            <a:endParaRPr lang="zh-CN" altLang="en-US"/>
          </a:p>
        </p:txBody>
      </p:sp>
      <p:pic>
        <p:nvPicPr>
          <p:cNvPr id="5" name="图片 4" descr="功能架构图 (2)"/>
          <p:cNvPicPr>
            <a:picLocks noChangeAspect="1"/>
          </p:cNvPicPr>
          <p:nvPr/>
        </p:nvPicPr>
        <p:blipFill>
          <a:blip r:embed="rId1"/>
          <a:srcRect t="4950" r="1187" b="3587"/>
          <a:stretch>
            <a:fillRect/>
          </a:stretch>
        </p:blipFill>
        <p:spPr>
          <a:xfrm>
            <a:off x="513715" y="1056640"/>
            <a:ext cx="11102975" cy="57746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6924,&quot;width&quot;:10896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COMMONDATA" val="eyJoZGlkIjoiN2EzZTEwOWYwNDBhZjVmMWIwOTg3NGVmYTcwNjY0MjcifQ=="/>
  <p:tag name="KSO_WPP_MARK_KEY" val="4c53af53-78b8-41d0-8fd6-27ed37a5855c"/>
</p:tagLst>
</file>

<file path=ppt/tags/tag2.xml><?xml version="1.0" encoding="utf-8"?>
<p:tagLst xmlns:p="http://schemas.openxmlformats.org/presentationml/2006/main">
  <p:tag name="KSO_WM_UNIT_PLACING_PICTURE_USER_VIEWPORT" val="{&quot;height&quot;:5329.725984251969,&quot;width&quot;:13721.209448818898}"/>
</p:tagLst>
</file>

<file path=ppt/tags/tag3.xml><?xml version="1.0" encoding="utf-8"?>
<p:tagLst xmlns:p="http://schemas.openxmlformats.org/presentationml/2006/main">
  <p:tag name="KSO_WM_UNIT_PLACING_PICTURE_USER_VIEWPORT" val="{&quot;height&quot;:3600,&quot;width&quot;:3600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4601</Words>
  <Application>WPS 演示</Application>
  <PresentationFormat>宽屏</PresentationFormat>
  <Paragraphs>416</Paragraphs>
  <Slides>36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36</vt:i4>
      </vt:variant>
    </vt:vector>
  </HeadingPairs>
  <TitlesOfParts>
    <vt:vector size="63" baseType="lpstr">
      <vt:lpstr>Arial</vt:lpstr>
      <vt:lpstr>宋体</vt:lpstr>
      <vt:lpstr>Wingdings</vt:lpstr>
      <vt:lpstr>微软雅黑</vt:lpstr>
      <vt:lpstr>等线</vt:lpstr>
      <vt:lpstr>黑体</vt:lpstr>
      <vt:lpstr>Calibri</vt:lpstr>
      <vt:lpstr>Calibri</vt:lpstr>
      <vt:lpstr>华光综艺_CNKI</vt:lpstr>
      <vt:lpstr>Arial</vt:lpstr>
      <vt:lpstr>微软雅黑 Light</vt:lpstr>
      <vt:lpstr>Arial Unicode MS</vt:lpstr>
      <vt:lpstr>等线 Light</vt:lpstr>
      <vt:lpstr>Times New Roman</vt:lpstr>
      <vt:lpstr>Times New Roman</vt:lpstr>
      <vt:lpstr>Wingdings</vt:lpstr>
      <vt:lpstr>Gill Sans</vt:lpstr>
      <vt:lpstr>Lato Light</vt:lpstr>
      <vt:lpstr>Helvetica Neue</vt:lpstr>
      <vt:lpstr>Calibri Light</vt:lpstr>
      <vt:lpstr>楷体_GB2312</vt:lpstr>
      <vt:lpstr>新宋体</vt:lpstr>
      <vt:lpstr>Segoe Print</vt:lpstr>
      <vt:lpstr>Gill Sans MT</vt:lpstr>
      <vt:lpstr>Office 主题​​</vt:lpstr>
      <vt:lpstr>1_Office 主题​​</vt:lpstr>
      <vt:lpstr>2_Office 主题​​</vt:lpstr>
      <vt:lpstr>中国科技云 人工智能科学开放平台</vt:lpstr>
      <vt:lpstr>平台面向多场景使用</vt:lpstr>
      <vt:lpstr>PowerPoint 演示文稿</vt:lpstr>
      <vt:lpstr>平台背景</vt:lpstr>
      <vt:lpstr>PowerPoint 演示文稿</vt:lpstr>
      <vt:lpstr>PowerPoint 演示文稿</vt:lpstr>
      <vt:lpstr>AI+平台生态</vt:lpstr>
      <vt:lpstr>AI+平台概况</vt:lpstr>
      <vt:lpstr>平台总技术架构图</vt:lpstr>
      <vt:lpstr>平台总体技术框架与路线</vt:lpstr>
      <vt:lpstr>PowerPoint 演示文稿</vt:lpstr>
      <vt:lpstr>学科领域开放数据</vt:lpstr>
      <vt:lpstr> 学科领域数据-欧洲中期天气预报中心共享数据托管</vt:lpstr>
      <vt:lpstr>科研场景适配模型</vt:lpstr>
      <vt:lpstr>模型 - 即开即用云端开发环境</vt:lpstr>
      <vt:lpstr>模型 - 云端协作与版本控制管理</vt:lpstr>
      <vt:lpstr>灵活可变的计算资源</vt:lpstr>
      <vt:lpstr>计算资源 - 超算与自有资源接入</vt:lpstr>
      <vt:lpstr>PowerPoint 演示文稿</vt:lpstr>
      <vt:lpstr>平台面向多场景</vt:lpstr>
      <vt:lpstr>场景一：跨领域科研</vt:lpstr>
      <vt:lpstr>场景二：论文正确性复现</vt:lpstr>
      <vt:lpstr>场景三：教研一体化</vt:lpstr>
      <vt:lpstr>场景四：人工智能、算法竞赛</vt:lpstr>
      <vt:lpstr>PowerPoint 演示文稿</vt:lpstr>
      <vt:lpstr>中国北方草地碳循环过程的碳通量估算研究</vt:lpstr>
      <vt:lpstr>海洋环境误差定制模型</vt:lpstr>
      <vt:lpstr>开源软件创意大赛-现场照片</vt:lpstr>
      <vt:lpstr>PowerPoint 演示文稿</vt:lpstr>
      <vt:lpstr>注册与登陆</vt:lpstr>
      <vt:lpstr>申请集群权限</vt:lpstr>
      <vt:lpstr>创建开发环境（以Mindspore为例）</vt:lpstr>
      <vt:lpstr>进入上次的开发环境</vt:lpstr>
      <vt:lpstr>常见问题</vt:lpstr>
      <vt:lpstr>上机实践</vt:lpstr>
      <vt:lpstr>致谢&amp;努力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NTKO</dc:creator>
  <cp:lastModifiedBy>Meng Wan</cp:lastModifiedBy>
  <cp:revision>677</cp:revision>
  <dcterms:created xsi:type="dcterms:W3CDTF">2021-03-12T09:17:00Z</dcterms:created>
  <dcterms:modified xsi:type="dcterms:W3CDTF">2023-07-09T08:43:24Z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16EA467CDFB84E2FB8ECE3BDCE5F492B</vt:lpwstr>
  </property>
  <property fmtid="{D5CDD505-2E9C-101B-9397-08002B2CF9AE}" pid="3" name="KSOProductBuildVer">
    <vt:lpwstr>2052-11.1.0.14309</vt:lpwstr>
  </property>
</Properties>
</file>