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5" r:id="rId2"/>
    <p:sldId id="294" r:id="rId3"/>
    <p:sldId id="345" r:id="rId4"/>
    <p:sldId id="314" r:id="rId5"/>
    <p:sldId id="331" r:id="rId6"/>
    <p:sldId id="334" r:id="rId7"/>
    <p:sldId id="335" r:id="rId8"/>
    <p:sldId id="342" r:id="rId9"/>
    <p:sldId id="333" r:id="rId10"/>
    <p:sldId id="336" r:id="rId11"/>
    <p:sldId id="260" r:id="rId12"/>
    <p:sldId id="338" r:id="rId13"/>
    <p:sldId id="337" r:id="rId14"/>
    <p:sldId id="339" r:id="rId15"/>
    <p:sldId id="343" r:id="rId16"/>
    <p:sldId id="266" r:id="rId17"/>
    <p:sldId id="263" r:id="rId18"/>
    <p:sldId id="344" r:id="rId19"/>
    <p:sldId id="340" r:id="rId20"/>
    <p:sldId id="34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无标题节" id="{453F0232-1B96-426E-84DB-338435FA000D}">
          <p14:sldIdLst>
            <p14:sldId id="295"/>
            <p14:sldId id="294"/>
            <p14:sldId id="345"/>
            <p14:sldId id="314"/>
            <p14:sldId id="331"/>
            <p14:sldId id="334"/>
            <p14:sldId id="335"/>
            <p14:sldId id="342"/>
            <p14:sldId id="333"/>
            <p14:sldId id="336"/>
            <p14:sldId id="260"/>
            <p14:sldId id="338"/>
            <p14:sldId id="337"/>
            <p14:sldId id="339"/>
            <p14:sldId id="343"/>
            <p14:sldId id="266"/>
            <p14:sldId id="263"/>
            <p14:sldId id="344"/>
            <p14:sldId id="340"/>
            <p14:sldId id="3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12" y="5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FA703-6E6C-454B-8D99-904E5044A7A0}" type="datetimeFigureOut">
              <a:rPr lang="zh-CN" altLang="en-US" smtClean="0"/>
              <a:t>2023/7/11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D0A0F-FB31-4526-BC14-4E674C61EAD9}" type="slidenum">
              <a:rPr lang="zh-CN" altLang="en-US" smtClean="0"/>
              <a:t>‹#›</a:t>
            </a:fld>
            <a:endParaRPr lang="zh-CN" altLang="en-US"/>
          </a:p>
        </p:txBody>
      </p:sp>
    </p:spTree>
    <p:extLst>
      <p:ext uri="{BB962C8B-B14F-4D97-AF65-F5344CB8AC3E}">
        <p14:creationId xmlns:p14="http://schemas.microsoft.com/office/powerpoint/2010/main" val="192524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B1D0A0F-FB31-4526-BC14-4E674C61EAD9}" type="slidenum">
              <a:rPr lang="zh-CN" altLang="en-US" smtClean="0"/>
              <a:t>3</a:t>
            </a:fld>
            <a:endParaRPr lang="zh-CN" altLang="en-US"/>
          </a:p>
        </p:txBody>
      </p:sp>
    </p:spTree>
    <p:extLst>
      <p:ext uri="{BB962C8B-B14F-4D97-AF65-F5344CB8AC3E}">
        <p14:creationId xmlns:p14="http://schemas.microsoft.com/office/powerpoint/2010/main" val="406996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B1D0A0F-FB31-4526-BC14-4E674C61EAD9}" type="slidenum">
              <a:rPr lang="zh-CN" altLang="en-US" smtClean="0"/>
              <a:t>4</a:t>
            </a:fld>
            <a:endParaRPr lang="zh-CN" altLang="en-US"/>
          </a:p>
        </p:txBody>
      </p:sp>
    </p:spTree>
    <p:extLst>
      <p:ext uri="{BB962C8B-B14F-4D97-AF65-F5344CB8AC3E}">
        <p14:creationId xmlns:p14="http://schemas.microsoft.com/office/powerpoint/2010/main" val="5448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417709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322553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247578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377002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326895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34432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12295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92234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336343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256235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337F1AC-3CF2-4FB4-A8B9-169FFDD0298A}" type="datetimeFigureOut">
              <a:rPr lang="zh-CN" altLang="en-US" smtClean="0"/>
              <a:t>2023/7/11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308527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7F1AC-3CF2-4FB4-A8B9-169FFDD0298A}" type="datetimeFigureOut">
              <a:rPr lang="zh-CN" altLang="en-US" smtClean="0"/>
              <a:t>2023/7/11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08ED5-6A8B-429C-A821-DBF0A87E242C}" type="slidenum">
              <a:rPr lang="zh-CN" altLang="en-US" smtClean="0"/>
              <a:t>‹#›</a:t>
            </a:fld>
            <a:endParaRPr lang="zh-CN" altLang="en-US"/>
          </a:p>
        </p:txBody>
      </p:sp>
    </p:spTree>
    <p:extLst>
      <p:ext uri="{BB962C8B-B14F-4D97-AF65-F5344CB8AC3E}">
        <p14:creationId xmlns:p14="http://schemas.microsoft.com/office/powerpoint/2010/main" val="264109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734710" y="0"/>
            <a:ext cx="3534292" cy="574647"/>
            <a:chOff x="8657708" y="6221190"/>
            <a:chExt cx="3534292" cy="574647"/>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7" name="标题 1"/>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8" name="内容占位符 2"/>
          <p:cNvSpPr txBox="1">
            <a:spLocks/>
          </p:cNvSpPr>
          <p:nvPr/>
        </p:nvSpPr>
        <p:spPr>
          <a:xfrm>
            <a:off x="1494504" y="2224853"/>
            <a:ext cx="9645444" cy="1013324"/>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pPr>
            <a:r>
              <a:rPr lang="zh-CN" altLang="en-US" sz="3200" b="1" dirty="0"/>
              <a:t>高带宽高通量数据中心网络的流量分析方法研究</a:t>
            </a:r>
            <a:endParaRPr lang="en-US" altLang="zh-CN" sz="6000" dirty="0">
              <a:latin typeface="微软雅黑" panose="020B0503020204020204" pitchFamily="34" charset="-122"/>
              <a:ea typeface="微软雅黑" panose="020B0503020204020204" pitchFamily="34" charset="-122"/>
            </a:endParaRPr>
          </a:p>
        </p:txBody>
      </p:sp>
      <p:sp>
        <p:nvSpPr>
          <p:cNvPr id="2" name="矩形 1"/>
          <p:cNvSpPr/>
          <p:nvPr/>
        </p:nvSpPr>
        <p:spPr>
          <a:xfrm>
            <a:off x="4161668" y="3971868"/>
            <a:ext cx="3481335" cy="961289"/>
          </a:xfrm>
          <a:prstGeom prst="rect">
            <a:avLst/>
          </a:prstGeom>
        </p:spPr>
        <p:txBody>
          <a:bodyPr wrap="square">
            <a:spAutoFit/>
          </a:bodyPr>
          <a:lstStyle/>
          <a:p>
            <a:pPr marL="57150" indent="0" algn="ctr">
              <a:lnSpc>
                <a:spcPct val="150000"/>
              </a:lnSpc>
              <a:buNone/>
            </a:pPr>
            <a:r>
              <a:rPr lang="zh-CN" altLang="en-US" sz="2000" dirty="0">
                <a:latin typeface="微软雅黑" panose="020B0503020204020204" pitchFamily="34" charset="-122"/>
                <a:ea typeface="微软雅黑" panose="020B0503020204020204" pitchFamily="34" charset="-122"/>
              </a:rPr>
              <a:t>中科院高能所计算中心</a:t>
            </a:r>
            <a:endParaRPr lang="en-US" altLang="zh-CN" sz="2000" dirty="0">
              <a:latin typeface="微软雅黑" panose="020B0503020204020204" pitchFamily="34" charset="-122"/>
              <a:ea typeface="微软雅黑" panose="020B0503020204020204" pitchFamily="34" charset="-122"/>
            </a:endParaRPr>
          </a:p>
          <a:p>
            <a:pPr marL="57150" indent="0" algn="ctr">
              <a:lnSpc>
                <a:spcPct val="150000"/>
              </a:lnSpc>
              <a:buNone/>
            </a:pPr>
            <a:r>
              <a:rPr lang="zh-CN" altLang="en-US" sz="2000" dirty="0">
                <a:latin typeface="微软雅黑" panose="020B0503020204020204" pitchFamily="34" charset="-122"/>
                <a:ea typeface="微软雅黑" panose="020B0503020204020204" pitchFamily="34" charset="-122"/>
              </a:rPr>
              <a:t>崔涛</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996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D2645B0-9830-4EC6-9309-1D7C344C7EEE}"/>
              </a:ext>
            </a:extLst>
          </p:cNvPr>
          <p:cNvPicPr>
            <a:picLocks noChangeAspect="1"/>
          </p:cNvPicPr>
          <p:nvPr/>
        </p:nvPicPr>
        <p:blipFill>
          <a:blip r:embed="rId2"/>
          <a:stretch>
            <a:fillRect/>
          </a:stretch>
        </p:blipFill>
        <p:spPr>
          <a:xfrm>
            <a:off x="7205097" y="2848155"/>
            <a:ext cx="4894422" cy="2916625"/>
          </a:xfrm>
          <a:prstGeom prst="rect">
            <a:avLst/>
          </a:prstGeom>
        </p:spPr>
      </p:pic>
      <p:sp>
        <p:nvSpPr>
          <p:cNvPr id="9" name="内容占位符 2"/>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基于主机的流量路径发现</a:t>
            </a:r>
          </a:p>
        </p:txBody>
      </p:sp>
      <p:grpSp>
        <p:nvGrpSpPr>
          <p:cNvPr id="10" name="组合 9"/>
          <p:cNvGrpSpPr/>
          <p:nvPr/>
        </p:nvGrpSpPr>
        <p:grpSpPr>
          <a:xfrm>
            <a:off x="8765863" y="0"/>
            <a:ext cx="3534292" cy="574647"/>
            <a:chOff x="8657708" y="6221190"/>
            <a:chExt cx="3534292" cy="574647"/>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2" name="标题 1"/>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3" name="内容占位符 2"/>
          <p:cNvSpPr txBox="1">
            <a:spLocks/>
          </p:cNvSpPr>
          <p:nvPr/>
        </p:nvSpPr>
        <p:spPr>
          <a:xfrm>
            <a:off x="534292" y="916326"/>
            <a:ext cx="11071112" cy="564212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pPr>
            <a:r>
              <a:rPr lang="zh-CN" altLang="en-US" sz="2400" b="1" dirty="0"/>
              <a:t>网络拓扑发现技术</a:t>
            </a:r>
            <a:endParaRPr lang="en-US" altLang="zh-CN" sz="2400" b="1" dirty="0"/>
          </a:p>
          <a:p>
            <a:pPr marL="857250" lvl="1" indent="-342900"/>
            <a:r>
              <a:rPr lang="zh-CN" altLang="en-US" sz="2000" dirty="0"/>
              <a:t>基于</a:t>
            </a:r>
            <a:r>
              <a:rPr lang="en-US" altLang="zh-CN" sz="2000" dirty="0"/>
              <a:t>SNMPv2</a:t>
            </a:r>
            <a:r>
              <a:rPr lang="zh-CN" altLang="en-US" sz="2000" dirty="0"/>
              <a:t>协议、</a:t>
            </a:r>
            <a:r>
              <a:rPr lang="en-US" altLang="zh-CN" sz="2000" dirty="0"/>
              <a:t>C</a:t>
            </a:r>
            <a:r>
              <a:rPr lang="zh-CN" altLang="en-US" sz="2000" dirty="0"/>
              <a:t>语言开发，通过活跃主机的信息，实现</a:t>
            </a:r>
            <a:r>
              <a:rPr lang="en-US" altLang="zh-CN" sz="2000" dirty="0"/>
              <a:t>L3/L2</a:t>
            </a:r>
            <a:r>
              <a:rPr lang="zh-CN" altLang="en-US" sz="2000" dirty="0"/>
              <a:t>的互联发现</a:t>
            </a:r>
            <a:endParaRPr lang="en-US" altLang="zh-CN" sz="2000" dirty="0"/>
          </a:p>
          <a:p>
            <a:pPr marL="857250" lvl="1" indent="-342900"/>
            <a:r>
              <a:rPr lang="zh-CN" altLang="en-US" sz="2000" dirty="0"/>
              <a:t>发现算法</a:t>
            </a:r>
            <a:endParaRPr lang="en-US" altLang="zh-CN" sz="2000" dirty="0"/>
          </a:p>
          <a:p>
            <a:pPr marL="1314450" lvl="2" indent="-342900"/>
            <a:r>
              <a:rPr lang="zh-CN" altLang="en-US" sz="1600" dirty="0"/>
              <a:t>通过获取</a:t>
            </a:r>
            <a:r>
              <a:rPr lang="en-US" altLang="zh-CN" sz="1600" dirty="0"/>
              <a:t>L3</a:t>
            </a:r>
            <a:r>
              <a:rPr lang="zh-CN" altLang="en-US" sz="1600" dirty="0"/>
              <a:t>交换机的</a:t>
            </a:r>
            <a:r>
              <a:rPr lang="en-US" altLang="zh-CN" sz="1600" dirty="0"/>
              <a:t>ARP</a:t>
            </a:r>
            <a:r>
              <a:rPr lang="zh-CN" altLang="en-US" sz="1600" dirty="0"/>
              <a:t>表和路由表，获得</a:t>
            </a:r>
            <a:r>
              <a:rPr lang="en-US" altLang="zh-CN" sz="1600" dirty="0"/>
              <a:t>L3</a:t>
            </a:r>
            <a:r>
              <a:rPr lang="zh-CN" altLang="en-US" sz="1600" dirty="0"/>
              <a:t>互联信息和主机信息</a:t>
            </a:r>
            <a:endParaRPr lang="en-US" altLang="zh-CN" sz="1600" dirty="0"/>
          </a:p>
          <a:p>
            <a:pPr marL="1314450" lvl="2" indent="-342900"/>
            <a:r>
              <a:rPr lang="zh-CN" altLang="en-US" sz="1600" dirty="0"/>
              <a:t>获得主机的</a:t>
            </a:r>
            <a:r>
              <a:rPr lang="en-US" altLang="zh-CN" sz="1600" dirty="0"/>
              <a:t>MAC</a:t>
            </a:r>
            <a:r>
              <a:rPr lang="zh-CN" altLang="en-US" sz="1600" dirty="0"/>
              <a:t>信息，获得</a:t>
            </a:r>
            <a:r>
              <a:rPr lang="en-US" altLang="zh-CN" sz="1600" dirty="0"/>
              <a:t>L2</a:t>
            </a:r>
            <a:r>
              <a:rPr lang="zh-CN" altLang="en-US" sz="1600" dirty="0"/>
              <a:t>互联信息</a:t>
            </a:r>
            <a:r>
              <a:rPr lang="en-US" altLang="zh-CN" sz="1600" dirty="0"/>
              <a:t>,</a:t>
            </a:r>
            <a:r>
              <a:rPr lang="zh-CN" altLang="en-US" sz="1600" dirty="0"/>
              <a:t>包括主机和接入端口的关系，网络设备端口级联关系</a:t>
            </a:r>
            <a:endParaRPr lang="en-US" altLang="zh-CN" sz="2000" dirty="0"/>
          </a:p>
          <a:p>
            <a:pPr marL="857250" lvl="1" indent="-342900"/>
            <a:r>
              <a:rPr lang="zh-CN" altLang="en-US" sz="2000" dirty="0"/>
              <a:t>由此产生了如下结果</a:t>
            </a:r>
            <a:r>
              <a:rPr lang="en-US" altLang="zh-CN" sz="2000" dirty="0"/>
              <a:t>--</a:t>
            </a:r>
            <a:r>
              <a:rPr lang="zh-CN" altLang="en-US" sz="2000" dirty="0"/>
              <a:t>半程路径</a:t>
            </a:r>
            <a:endParaRPr lang="en-US" altLang="zh-CN" sz="2000" dirty="0"/>
          </a:p>
          <a:p>
            <a:pPr marL="514350" lvl="1" indent="0">
              <a:buNone/>
            </a:pPr>
            <a:r>
              <a:rPr lang="en-US" altLang="zh-CN" sz="2000" dirty="0"/>
              <a:t>	</a:t>
            </a:r>
            <a:r>
              <a:rPr lang="en-US" altLang="zh-CN" sz="1800" dirty="0"/>
              <a:t> 172.17.33.33  --     172.17.0.18:Te0/14           </a:t>
            </a:r>
            <a:r>
              <a:rPr lang="zh-CN" altLang="en-US" sz="1800" dirty="0"/>
              <a:t>接入下连 </a:t>
            </a:r>
            <a:endParaRPr lang="en-US" altLang="zh-CN" sz="1800" dirty="0"/>
          </a:p>
          <a:p>
            <a:pPr marL="514350" lvl="1" indent="0">
              <a:buNone/>
            </a:pPr>
            <a:r>
              <a:rPr lang="en-US" altLang="zh-CN" sz="1800" dirty="0"/>
              <a:t>		                 172.17.0.18:Ag1	            </a:t>
            </a:r>
            <a:r>
              <a:rPr lang="zh-CN" altLang="en-US" sz="1800" dirty="0"/>
              <a:t>  接入上连</a:t>
            </a:r>
            <a:endParaRPr lang="en-US" altLang="zh-CN" sz="1800" dirty="0"/>
          </a:p>
          <a:p>
            <a:pPr marL="514350" lvl="1" indent="0">
              <a:buNone/>
            </a:pPr>
            <a:r>
              <a:rPr lang="en-US" altLang="zh-CN" sz="1800" dirty="0"/>
              <a:t>	 		  192.168.50.1:Eth-Trunk18 </a:t>
            </a:r>
            <a:r>
              <a:rPr lang="zh-CN" altLang="en-US" sz="1800" dirty="0"/>
              <a:t>核心下连</a:t>
            </a:r>
            <a:endParaRPr lang="en-US" altLang="zh-CN" sz="1800" dirty="0"/>
          </a:p>
          <a:p>
            <a:pPr marL="514350" lvl="1" indent="0">
              <a:buNone/>
            </a:pPr>
            <a:r>
              <a:rPr lang="en-US" altLang="zh-CN" sz="1800" dirty="0"/>
              <a:t>			  192.168.50.1:Eth-Trunk17 </a:t>
            </a:r>
            <a:r>
              <a:rPr lang="zh-CN" altLang="en-US" sz="1800" dirty="0"/>
              <a:t>核心下连</a:t>
            </a:r>
            <a:endParaRPr lang="en-US" altLang="zh-CN" sz="1800" dirty="0"/>
          </a:p>
          <a:p>
            <a:pPr marL="514350" lvl="1" indent="0">
              <a:buNone/>
            </a:pPr>
            <a:r>
              <a:rPr lang="en-US" altLang="zh-CN" sz="1800" dirty="0"/>
              <a:t>			  172.17.0.17:Ag1                </a:t>
            </a:r>
            <a:r>
              <a:rPr lang="zh-CN" altLang="en-US" sz="1800" dirty="0"/>
              <a:t>接入上连</a:t>
            </a:r>
            <a:endParaRPr lang="en-US" altLang="zh-CN" sz="1800" dirty="0"/>
          </a:p>
          <a:p>
            <a:pPr marL="514350" lvl="1" indent="0">
              <a:buNone/>
            </a:pPr>
            <a:r>
              <a:rPr lang="en-US" altLang="zh-CN" sz="1800" dirty="0"/>
              <a:t>	 192.168.50.100 --  172.17.0.17:Te0/17           </a:t>
            </a:r>
            <a:r>
              <a:rPr lang="zh-CN" altLang="en-US" sz="1800" dirty="0"/>
              <a:t>接入下连</a:t>
            </a:r>
            <a:endParaRPr lang="en-US" altLang="zh-CN" sz="1800" dirty="0"/>
          </a:p>
          <a:p>
            <a:pPr marL="514350" lvl="1" indent="0">
              <a:buNone/>
            </a:pPr>
            <a:r>
              <a:rPr lang="en-US" altLang="zh-CN" sz="1800" dirty="0"/>
              <a:t>	</a:t>
            </a:r>
          </a:p>
          <a:p>
            <a:pPr marL="800100" lvl="1" indent="-285750"/>
            <a:r>
              <a:rPr lang="en-US" altLang="zh-CN" sz="1800" b="1" dirty="0" err="1"/>
              <a:t>HostA</a:t>
            </a:r>
            <a:r>
              <a:rPr lang="en-US" altLang="zh-CN" sz="1800" b="1" dirty="0"/>
              <a:t>=&gt;</a:t>
            </a:r>
            <a:r>
              <a:rPr lang="en-US" altLang="zh-CN" sz="1800" b="1" dirty="0" err="1"/>
              <a:t>ToRSW</a:t>
            </a:r>
            <a:r>
              <a:rPr lang="en-US" altLang="zh-CN" sz="1800" b="1" dirty="0"/>
              <a:t>=&gt;</a:t>
            </a:r>
            <a:r>
              <a:rPr lang="en-US" altLang="zh-CN" sz="1800" b="1" dirty="0" err="1"/>
              <a:t>CoreSW</a:t>
            </a:r>
            <a:r>
              <a:rPr lang="en-US" altLang="zh-CN" sz="1800" b="1" dirty="0"/>
              <a:t>&lt;=</a:t>
            </a:r>
            <a:r>
              <a:rPr lang="en-US" altLang="zh-CN" sz="1800" b="1" dirty="0" err="1"/>
              <a:t>ToRSW</a:t>
            </a:r>
            <a:r>
              <a:rPr lang="en-US" altLang="zh-CN" sz="1800" b="1" dirty="0"/>
              <a:t>&lt;=</a:t>
            </a:r>
            <a:r>
              <a:rPr lang="en-US" altLang="zh-CN" sz="1800" b="1" dirty="0" err="1"/>
              <a:t>HostB</a:t>
            </a:r>
            <a:r>
              <a:rPr lang="en-US" altLang="zh-CN" sz="1800" b="1" dirty="0"/>
              <a:t>   </a:t>
            </a:r>
            <a:r>
              <a:rPr lang="en-US" altLang="zh-CN" sz="1800" dirty="0"/>
              <a:t>			  </a:t>
            </a:r>
            <a:endParaRPr lang="en-US" altLang="zh-CN" sz="2000" dirty="0"/>
          </a:p>
          <a:p>
            <a:pPr marL="57150" indent="0">
              <a:buNone/>
            </a:pPr>
            <a:r>
              <a:rPr lang="zh-CN" altLang="en-US" sz="2400" b="1" dirty="0"/>
              <a:t>应用场景</a:t>
            </a:r>
            <a:endParaRPr lang="en-US" altLang="zh-CN" sz="2400" b="1" dirty="0"/>
          </a:p>
          <a:p>
            <a:pPr marL="857250" lvl="1" indent="-342900"/>
            <a:r>
              <a:rPr lang="zh-CN" altLang="en-US" sz="2000" dirty="0"/>
              <a:t>标准星型拓扑结构，大二层组网</a:t>
            </a:r>
            <a:endParaRPr lang="en-US" altLang="zh-CN" sz="2000" dirty="0"/>
          </a:p>
          <a:p>
            <a:pPr marL="857250" lvl="1" indent="-342900"/>
            <a:r>
              <a:rPr lang="zh-CN" altLang="en-US" sz="2000" dirty="0"/>
              <a:t>接入交换机存在级联</a:t>
            </a:r>
            <a:endParaRPr lang="en-US" altLang="zh-CN" sz="2000" dirty="0"/>
          </a:p>
          <a:p>
            <a:pPr marL="57150" indent="0">
              <a:buNone/>
            </a:pPr>
            <a:endParaRPr lang="en-US" altLang="zh-CN" sz="2400" dirty="0"/>
          </a:p>
        </p:txBody>
      </p:sp>
      <p:sp>
        <p:nvSpPr>
          <p:cNvPr id="6" name="矩形 5">
            <a:extLst>
              <a:ext uri="{FF2B5EF4-FFF2-40B4-BE49-F238E27FC236}">
                <a16:creationId xmlns:a16="http://schemas.microsoft.com/office/drawing/2014/main" id="{55B08774-D47D-408A-8682-881B25DCECC2}"/>
              </a:ext>
            </a:extLst>
          </p:cNvPr>
          <p:cNvSpPr/>
          <p:nvPr/>
        </p:nvSpPr>
        <p:spPr>
          <a:xfrm>
            <a:off x="1483743" y="2915725"/>
            <a:ext cx="5653178" cy="937404"/>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7D1FD4FE-76EF-4E54-8790-5BF3845C7055}"/>
              </a:ext>
            </a:extLst>
          </p:cNvPr>
          <p:cNvSpPr/>
          <p:nvPr/>
        </p:nvSpPr>
        <p:spPr>
          <a:xfrm>
            <a:off x="1483743" y="3858880"/>
            <a:ext cx="5653178" cy="937404"/>
          </a:xfrm>
          <a:prstGeom prst="rect">
            <a:avLst/>
          </a:prstGeom>
          <a:solidFill>
            <a:schemeClr val="accent2">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631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582594" y="961467"/>
            <a:ext cx="11254363" cy="57401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数据表</a:t>
            </a:r>
            <a:endParaRPr lang="en-US" altLang="zh-CN" dirty="0"/>
          </a:p>
          <a:p>
            <a:pPr lvl="1"/>
            <a:r>
              <a:rPr lang="en-US" altLang="zh-CN" dirty="0" err="1"/>
              <a:t>Switchs</a:t>
            </a:r>
            <a:endParaRPr lang="en-US" altLang="zh-CN" dirty="0"/>
          </a:p>
          <a:p>
            <a:pPr lvl="1"/>
            <a:endParaRPr lang="en-US" altLang="zh-CN" dirty="0"/>
          </a:p>
          <a:p>
            <a:pPr lvl="1"/>
            <a:endParaRPr lang="en-US" altLang="zh-CN" dirty="0"/>
          </a:p>
          <a:p>
            <a:pPr lvl="1"/>
            <a:r>
              <a:rPr lang="en-US" altLang="zh-CN" dirty="0"/>
              <a:t>Ports</a:t>
            </a:r>
          </a:p>
          <a:p>
            <a:pPr lvl="1"/>
            <a:endParaRPr lang="en-US" altLang="zh-CN" dirty="0"/>
          </a:p>
          <a:p>
            <a:pPr lvl="1"/>
            <a:endParaRPr lang="en-US" altLang="zh-CN" dirty="0"/>
          </a:p>
          <a:p>
            <a:pPr lvl="1"/>
            <a:endParaRPr lang="en-US" altLang="zh-CN" dirty="0"/>
          </a:p>
          <a:p>
            <a:pPr lvl="1"/>
            <a:r>
              <a:rPr lang="en-US" altLang="zh-CN" dirty="0"/>
              <a:t>Paths     </a:t>
            </a:r>
          </a:p>
          <a:p>
            <a:pPr lvl="1"/>
            <a:endParaRPr lang="en-US" altLang="zh-CN" dirty="0"/>
          </a:p>
          <a:p>
            <a:pPr marL="914400" lvl="2" indent="0" algn="ctr">
              <a:buNone/>
            </a:pPr>
            <a:endParaRPr lang="en-US" altLang="zh-CN" sz="2800" dirty="0"/>
          </a:p>
          <a:p>
            <a:pPr marL="914400" lvl="2" indent="0">
              <a:buNone/>
            </a:pPr>
            <a:endParaRPr lang="zh-CN" altLang="en-US" dirty="0"/>
          </a:p>
        </p:txBody>
      </p:sp>
      <p:sp>
        <p:nvSpPr>
          <p:cNvPr id="8" name="矩形 7">
            <a:extLst>
              <a:ext uri="{FF2B5EF4-FFF2-40B4-BE49-F238E27FC236}">
                <a16:creationId xmlns:a16="http://schemas.microsoft.com/office/drawing/2014/main" id="{4A20532A-26A5-4704-9F9E-4C1C77665EC7}"/>
              </a:ext>
            </a:extLst>
          </p:cNvPr>
          <p:cNvSpPr/>
          <p:nvPr/>
        </p:nvSpPr>
        <p:spPr>
          <a:xfrm>
            <a:off x="2091436" y="5751808"/>
            <a:ext cx="7641836" cy="523220"/>
          </a:xfrm>
          <a:prstGeom prst="rect">
            <a:avLst/>
          </a:prstGeom>
        </p:spPr>
        <p:txBody>
          <a:bodyPr wrap="none">
            <a:spAutoFit/>
          </a:bodyPr>
          <a:lstStyle/>
          <a:p>
            <a:r>
              <a:rPr lang="zh-CN" altLang="en-US" sz="2800" b="1" dirty="0"/>
              <a:t>主机</a:t>
            </a:r>
            <a:r>
              <a:rPr lang="en-US" altLang="zh-CN" sz="2800" b="1" dirty="0"/>
              <a:t>IP</a:t>
            </a:r>
            <a:r>
              <a:rPr lang="zh-CN" altLang="en-US" sz="2800" b="1" dirty="0"/>
              <a:t>地址  </a:t>
            </a:r>
            <a:r>
              <a:rPr lang="en-US" altLang="zh-CN" sz="2800" b="1" dirty="0"/>
              <a:t>&lt;-&gt; </a:t>
            </a:r>
            <a:r>
              <a:rPr lang="zh-CN" altLang="en-US" sz="2800" b="1" dirty="0"/>
              <a:t>交换机端口列表 </a:t>
            </a:r>
            <a:r>
              <a:rPr lang="en-US" altLang="zh-CN" sz="2800" b="1" dirty="0"/>
              <a:t>&lt;-&gt;</a:t>
            </a:r>
            <a:r>
              <a:rPr lang="zh-CN" altLang="en-US" sz="2800" b="1" dirty="0"/>
              <a:t>网络拓扑</a:t>
            </a:r>
            <a:endParaRPr lang="zh-CN" altLang="en-US" sz="2800" dirty="0"/>
          </a:p>
        </p:txBody>
      </p:sp>
      <p:sp>
        <p:nvSpPr>
          <p:cNvPr id="14" name="内容占位符 2">
            <a:extLst>
              <a:ext uri="{FF2B5EF4-FFF2-40B4-BE49-F238E27FC236}">
                <a16:creationId xmlns:a16="http://schemas.microsoft.com/office/drawing/2014/main" id="{2F96603F-C9DB-411A-96C0-F5AC5F477205}"/>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基于主机的流量路径发现</a:t>
            </a:r>
          </a:p>
        </p:txBody>
      </p:sp>
      <p:grpSp>
        <p:nvGrpSpPr>
          <p:cNvPr id="15" name="组合 14">
            <a:extLst>
              <a:ext uri="{FF2B5EF4-FFF2-40B4-BE49-F238E27FC236}">
                <a16:creationId xmlns:a16="http://schemas.microsoft.com/office/drawing/2014/main" id="{05F60806-29ED-495F-9F77-A0A75FB874A5}"/>
              </a:ext>
            </a:extLst>
          </p:cNvPr>
          <p:cNvGrpSpPr/>
          <p:nvPr/>
        </p:nvGrpSpPr>
        <p:grpSpPr>
          <a:xfrm>
            <a:off x="8765863" y="0"/>
            <a:ext cx="3534292" cy="574647"/>
            <a:chOff x="8657708" y="6221190"/>
            <a:chExt cx="3534292" cy="574647"/>
          </a:xfrm>
        </p:grpSpPr>
        <p:pic>
          <p:nvPicPr>
            <p:cNvPr id="16" name="图片 15">
              <a:extLst>
                <a:ext uri="{FF2B5EF4-FFF2-40B4-BE49-F238E27FC236}">
                  <a16:creationId xmlns:a16="http://schemas.microsoft.com/office/drawing/2014/main" id="{9A8A81AE-1C8A-490B-9406-8E375473F1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7" name="标题 1">
              <a:extLst>
                <a:ext uri="{FF2B5EF4-FFF2-40B4-BE49-F238E27FC236}">
                  <a16:creationId xmlns:a16="http://schemas.microsoft.com/office/drawing/2014/main" id="{B0C4BE44-2BF2-42A9-BD25-DBCCFA266884}"/>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pic>
        <p:nvPicPr>
          <p:cNvPr id="2" name="图片 1">
            <a:extLst>
              <a:ext uri="{FF2B5EF4-FFF2-40B4-BE49-F238E27FC236}">
                <a16:creationId xmlns:a16="http://schemas.microsoft.com/office/drawing/2014/main" id="{F60B8BA2-2866-4DD8-A4C3-ABFAB2E796B1}"/>
              </a:ext>
            </a:extLst>
          </p:cNvPr>
          <p:cNvPicPr>
            <a:picLocks noChangeAspect="1"/>
          </p:cNvPicPr>
          <p:nvPr/>
        </p:nvPicPr>
        <p:blipFill>
          <a:blip r:embed="rId3"/>
          <a:stretch>
            <a:fillRect/>
          </a:stretch>
        </p:blipFill>
        <p:spPr>
          <a:xfrm>
            <a:off x="2559170" y="1719851"/>
            <a:ext cx="6830121" cy="983084"/>
          </a:xfrm>
          <a:prstGeom prst="rect">
            <a:avLst/>
          </a:prstGeom>
        </p:spPr>
      </p:pic>
      <p:pic>
        <p:nvPicPr>
          <p:cNvPr id="3" name="图片 2">
            <a:extLst>
              <a:ext uri="{FF2B5EF4-FFF2-40B4-BE49-F238E27FC236}">
                <a16:creationId xmlns:a16="http://schemas.microsoft.com/office/drawing/2014/main" id="{F5B7147F-2C52-4852-BC3A-4E51D9E2FC57}"/>
              </a:ext>
            </a:extLst>
          </p:cNvPr>
          <p:cNvPicPr>
            <a:picLocks noChangeAspect="1"/>
          </p:cNvPicPr>
          <p:nvPr/>
        </p:nvPicPr>
        <p:blipFill>
          <a:blip r:embed="rId4"/>
          <a:stretch>
            <a:fillRect/>
          </a:stretch>
        </p:blipFill>
        <p:spPr>
          <a:xfrm>
            <a:off x="1113416" y="3069976"/>
            <a:ext cx="10192718" cy="1063869"/>
          </a:xfrm>
          <a:prstGeom prst="rect">
            <a:avLst/>
          </a:prstGeom>
        </p:spPr>
      </p:pic>
      <p:pic>
        <p:nvPicPr>
          <p:cNvPr id="9" name="图片 8">
            <a:extLst>
              <a:ext uri="{FF2B5EF4-FFF2-40B4-BE49-F238E27FC236}">
                <a16:creationId xmlns:a16="http://schemas.microsoft.com/office/drawing/2014/main" id="{305C8F76-B601-412E-8B4E-C0566F2948C9}"/>
              </a:ext>
            </a:extLst>
          </p:cNvPr>
          <p:cNvPicPr>
            <a:picLocks noChangeAspect="1"/>
          </p:cNvPicPr>
          <p:nvPr/>
        </p:nvPicPr>
        <p:blipFill>
          <a:blip r:embed="rId5"/>
          <a:stretch>
            <a:fillRect/>
          </a:stretch>
        </p:blipFill>
        <p:spPr>
          <a:xfrm>
            <a:off x="1113416" y="4623985"/>
            <a:ext cx="11000442" cy="977710"/>
          </a:xfrm>
          <a:prstGeom prst="rect">
            <a:avLst/>
          </a:prstGeom>
        </p:spPr>
      </p:pic>
    </p:spTree>
    <p:extLst>
      <p:ext uri="{BB962C8B-B14F-4D97-AF65-F5344CB8AC3E}">
        <p14:creationId xmlns:p14="http://schemas.microsoft.com/office/powerpoint/2010/main" val="1553334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2"/>
          <p:cNvSpPr txBox="1">
            <a:spLocks/>
          </p:cNvSpPr>
          <p:nvPr/>
        </p:nvSpPr>
        <p:spPr>
          <a:xfrm>
            <a:off x="534292" y="916326"/>
            <a:ext cx="4854342" cy="564212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342900"/>
            <a:r>
              <a:rPr lang="zh-CN" altLang="en-US" sz="2400" b="1" dirty="0"/>
              <a:t>流量接收服务 </a:t>
            </a:r>
            <a:endParaRPr lang="en-US" altLang="zh-CN" sz="2400" b="1" dirty="0"/>
          </a:p>
          <a:p>
            <a:pPr marL="857250" lvl="1" indent="-342900"/>
            <a:r>
              <a:rPr lang="en-US" altLang="zh-CN" sz="2000" b="1" dirty="0"/>
              <a:t>Python Flask</a:t>
            </a:r>
            <a:r>
              <a:rPr lang="zh-CN" altLang="en-US" sz="2000" b="1" dirty="0"/>
              <a:t>架构</a:t>
            </a:r>
            <a:r>
              <a:rPr lang="en-US" altLang="zh-CN" sz="2000" b="1" dirty="0"/>
              <a:t> </a:t>
            </a:r>
          </a:p>
          <a:p>
            <a:pPr marL="514350" lvl="1" indent="0">
              <a:buNone/>
            </a:pPr>
            <a:r>
              <a:rPr lang="en-US" altLang="zh-CN" sz="2000" b="1" dirty="0"/>
              <a:t>	</a:t>
            </a:r>
            <a:r>
              <a:rPr lang="zh-CN" altLang="en-US" sz="2000" dirty="0"/>
              <a:t>多进程</a:t>
            </a:r>
            <a:r>
              <a:rPr lang="en-US" altLang="zh-CN" sz="1600" dirty="0"/>
              <a:t>  </a:t>
            </a:r>
            <a:r>
              <a:rPr lang="en-US" altLang="zh-CN" sz="2000" dirty="0"/>
              <a:t>Rest API</a:t>
            </a:r>
            <a:endParaRPr lang="en-US" altLang="zh-CN" sz="1600" b="1" dirty="0"/>
          </a:p>
          <a:p>
            <a:pPr marL="857250" lvl="1" indent="-342900"/>
            <a:r>
              <a:rPr lang="zh-CN" altLang="en-US" sz="2000" b="1" dirty="0"/>
              <a:t>导入数据的格式  </a:t>
            </a:r>
            <a:endParaRPr lang="en-US" altLang="zh-CN" sz="2000" b="1" dirty="0"/>
          </a:p>
          <a:p>
            <a:pPr marL="514350" lvl="1" indent="0">
              <a:buNone/>
            </a:pPr>
            <a:r>
              <a:rPr lang="en-US" altLang="zh-CN" sz="2000" b="1" dirty="0"/>
              <a:t>	</a:t>
            </a:r>
            <a:r>
              <a:rPr lang="en-US" altLang="zh-CN" sz="2000" dirty="0"/>
              <a:t>Json</a:t>
            </a:r>
            <a:r>
              <a:rPr lang="zh-CN" altLang="en-US" sz="2000" dirty="0"/>
              <a:t>，见右侧</a:t>
            </a:r>
            <a:endParaRPr lang="en-US" altLang="zh-CN" sz="2000" dirty="0"/>
          </a:p>
          <a:p>
            <a:pPr marL="857250" lvl="1" indent="-342900"/>
            <a:r>
              <a:rPr lang="zh-CN" altLang="en-US" sz="2000" b="1" dirty="0"/>
              <a:t>数据导入方式       </a:t>
            </a:r>
            <a:endParaRPr lang="en-US" altLang="zh-CN" sz="2000" b="1" dirty="0"/>
          </a:p>
          <a:p>
            <a:pPr marL="514350" lvl="1" indent="0">
              <a:buNone/>
            </a:pPr>
            <a:r>
              <a:rPr lang="en-US" altLang="zh-CN" sz="2000" b="1" dirty="0"/>
              <a:t>	</a:t>
            </a:r>
            <a:r>
              <a:rPr lang="en-US" altLang="zh-CN" sz="2000" dirty="0"/>
              <a:t>curl -k -F "file=@/file</a:t>
            </a:r>
          </a:p>
          <a:p>
            <a:pPr marL="400050" indent="-342900"/>
            <a:endParaRPr lang="en-US" altLang="zh-CN" sz="2400" dirty="0"/>
          </a:p>
          <a:p>
            <a:pPr marL="400050" indent="-342900"/>
            <a:r>
              <a:rPr lang="zh-CN" altLang="en-US" sz="2400" b="1" dirty="0"/>
              <a:t>存储系统</a:t>
            </a:r>
            <a:endParaRPr lang="en-US" altLang="zh-CN" sz="2400" b="1" dirty="0"/>
          </a:p>
          <a:p>
            <a:pPr marL="857250" lvl="1" indent="-342900"/>
            <a:r>
              <a:rPr lang="en-US" altLang="zh-CN" sz="2000" dirty="0"/>
              <a:t>	</a:t>
            </a:r>
            <a:r>
              <a:rPr lang="en-US" altLang="zh-CN" sz="2000" dirty="0" err="1"/>
              <a:t>Mysql</a:t>
            </a:r>
            <a:endParaRPr lang="en-US" altLang="zh-CN" sz="2000" dirty="0"/>
          </a:p>
          <a:p>
            <a:pPr marL="857250" lvl="1" indent="-342900"/>
            <a:r>
              <a:rPr lang="zh-CN" altLang="en-US" sz="2000" dirty="0"/>
              <a:t>数据量的问题</a:t>
            </a:r>
            <a:endParaRPr lang="en-US" altLang="zh-CN" sz="2000" dirty="0"/>
          </a:p>
          <a:p>
            <a:pPr marL="1314450" lvl="2" indent="-342900"/>
            <a:r>
              <a:rPr lang="zh-CN" altLang="en-US" sz="1600" dirty="0"/>
              <a:t>国际网格系统服务器    </a:t>
            </a:r>
            <a:r>
              <a:rPr lang="en-US" altLang="zh-CN" sz="1600" dirty="0"/>
              <a:t>1700</a:t>
            </a:r>
          </a:p>
          <a:p>
            <a:pPr marL="1314450" lvl="2" indent="-342900"/>
            <a:r>
              <a:rPr lang="zh-CN" altLang="en-US" sz="1600" dirty="0"/>
              <a:t>本地存储服务器</a:t>
            </a:r>
            <a:r>
              <a:rPr lang="en-US" altLang="zh-CN" sz="1600" dirty="0"/>
              <a:t>	            100</a:t>
            </a:r>
          </a:p>
          <a:p>
            <a:pPr marL="514350" lvl="1" indent="0">
              <a:buNone/>
            </a:pPr>
            <a:endParaRPr lang="en-US" altLang="zh-CN" sz="2000" b="1" dirty="0"/>
          </a:p>
          <a:p>
            <a:pPr marL="857250" lvl="1" indent="-342900"/>
            <a:endParaRPr lang="en-US" altLang="zh-CN" sz="2000" b="1" dirty="0"/>
          </a:p>
          <a:p>
            <a:pPr marL="857250" lvl="1" indent="-342900"/>
            <a:endParaRPr lang="en-US" altLang="zh-CN" sz="2000" b="1" dirty="0"/>
          </a:p>
          <a:p>
            <a:pPr marL="857250" lvl="1" indent="-342900"/>
            <a:endParaRPr lang="en-US" altLang="zh-CN" sz="1600" b="1" dirty="0"/>
          </a:p>
          <a:p>
            <a:pPr marL="514350" lvl="1" indent="0">
              <a:buNone/>
            </a:pPr>
            <a:endParaRPr lang="en-US" altLang="zh-CN" sz="2000" dirty="0"/>
          </a:p>
        </p:txBody>
      </p:sp>
      <p:sp>
        <p:nvSpPr>
          <p:cNvPr id="8" name="内容占位符 2">
            <a:extLst>
              <a:ext uri="{FF2B5EF4-FFF2-40B4-BE49-F238E27FC236}">
                <a16:creationId xmlns:a16="http://schemas.microsoft.com/office/drawing/2014/main" id="{49117564-70E9-4C8D-B880-0C932D994A1A}"/>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数据接收和存储</a:t>
            </a:r>
          </a:p>
        </p:txBody>
      </p:sp>
      <p:grpSp>
        <p:nvGrpSpPr>
          <p:cNvPr id="9" name="组合 8">
            <a:extLst>
              <a:ext uri="{FF2B5EF4-FFF2-40B4-BE49-F238E27FC236}">
                <a16:creationId xmlns:a16="http://schemas.microsoft.com/office/drawing/2014/main" id="{9CED84B1-1BBD-4B42-BF94-5A3175E2C46A}"/>
              </a:ext>
            </a:extLst>
          </p:cNvPr>
          <p:cNvGrpSpPr/>
          <p:nvPr/>
        </p:nvGrpSpPr>
        <p:grpSpPr>
          <a:xfrm>
            <a:off x="8765863" y="0"/>
            <a:ext cx="3534292" cy="574647"/>
            <a:chOff x="8657708" y="6221190"/>
            <a:chExt cx="3534292" cy="574647"/>
          </a:xfrm>
        </p:grpSpPr>
        <p:pic>
          <p:nvPicPr>
            <p:cNvPr id="10" name="图片 9">
              <a:extLst>
                <a:ext uri="{FF2B5EF4-FFF2-40B4-BE49-F238E27FC236}">
                  <a16:creationId xmlns:a16="http://schemas.microsoft.com/office/drawing/2014/main" id="{5F8C62EB-C47F-48DC-A326-740B867377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1" name="标题 1">
              <a:extLst>
                <a:ext uri="{FF2B5EF4-FFF2-40B4-BE49-F238E27FC236}">
                  <a16:creationId xmlns:a16="http://schemas.microsoft.com/office/drawing/2014/main" id="{E888C7F9-9AAB-408D-8F82-F4EFB9FC9651}"/>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3" name="矩形 2">
            <a:extLst>
              <a:ext uri="{FF2B5EF4-FFF2-40B4-BE49-F238E27FC236}">
                <a16:creationId xmlns:a16="http://schemas.microsoft.com/office/drawing/2014/main" id="{E2D4F83D-75FF-474D-819C-6D27FD663686}"/>
              </a:ext>
            </a:extLst>
          </p:cNvPr>
          <p:cNvSpPr/>
          <p:nvPr/>
        </p:nvSpPr>
        <p:spPr>
          <a:xfrm>
            <a:off x="7368162" y="982176"/>
            <a:ext cx="3318993" cy="4893647"/>
          </a:xfrm>
          <a:prstGeom prst="rect">
            <a:avLst/>
          </a:prstGeom>
        </p:spPr>
        <p:txBody>
          <a:bodyPr wrap="square">
            <a:spAutoFit/>
          </a:bodyPr>
          <a:lstStyle/>
          <a:p>
            <a:r>
              <a:rPr lang="zh-CN" altLang="en-US" sz="1200" dirty="0"/>
              <a:t>DATA{</a:t>
            </a:r>
            <a:endParaRPr lang="en-US" altLang="zh-CN" sz="1200" dirty="0"/>
          </a:p>
          <a:p>
            <a:r>
              <a:rPr lang="en-US" altLang="zh-CN" sz="1200" dirty="0"/>
              <a:t>     </a:t>
            </a:r>
            <a:r>
              <a:rPr lang="zh-CN" altLang="en-US" sz="1200" dirty="0"/>
              <a:t>"type":"form</a:t>
            </a:r>
            <a:r>
              <a:rPr lang="en-US" altLang="zh-CN" sz="1200" dirty="0"/>
              <a:t>-</a:t>
            </a:r>
            <a:r>
              <a:rPr lang="zh-CN" altLang="en-US" sz="1200" dirty="0"/>
              <a:t>encoded",</a:t>
            </a:r>
            <a:endParaRPr lang="en-US" altLang="zh-CN" sz="1200" dirty="0"/>
          </a:p>
          <a:p>
            <a:r>
              <a:rPr lang="en-US" altLang="zh-CN" sz="1200" dirty="0"/>
              <a:t>     </a:t>
            </a:r>
            <a:r>
              <a:rPr lang="zh-CN" altLang="en-US" sz="1200" dirty="0"/>
              <a:t>"time":1675298224,</a:t>
            </a:r>
            <a:endParaRPr lang="en-US" altLang="zh-CN" sz="1200" dirty="0"/>
          </a:p>
          <a:p>
            <a:r>
              <a:rPr lang="en-US" altLang="zh-CN" sz="1200" dirty="0"/>
              <a:t>     </a:t>
            </a:r>
            <a:r>
              <a:rPr lang="zh-CN" altLang="en-US" sz="1200" dirty="0"/>
              <a:t>"data":[	</a:t>
            </a:r>
            <a:endParaRPr lang="en-US" altLang="zh-CN" sz="1200" dirty="0"/>
          </a:p>
          <a:p>
            <a:r>
              <a:rPr lang="en-US" altLang="zh-CN" sz="1200" dirty="0"/>
              <a:t>                </a:t>
            </a:r>
            <a:r>
              <a:rPr lang="zh-CN" altLang="en-US" sz="1200" dirty="0"/>
              <a:t>{</a:t>
            </a:r>
            <a:endParaRPr lang="en-US" altLang="zh-CN" sz="1200" dirty="0"/>
          </a:p>
          <a:p>
            <a:r>
              <a:rPr lang="en-US" altLang="zh-CN" sz="1200" dirty="0"/>
              <a:t>                   </a:t>
            </a:r>
            <a:r>
              <a:rPr lang="zh-CN" altLang="en-US" sz="1200" dirty="0"/>
              <a:t>“</a:t>
            </a:r>
            <a:r>
              <a:rPr lang="en-US" altLang="zh-CN" sz="1200" dirty="0"/>
              <a:t>s</a:t>
            </a:r>
            <a:r>
              <a:rPr lang="zh-CN" altLang="en-US" sz="1200" dirty="0"/>
              <a:t>ip”:“001.012.000.029”,</a:t>
            </a:r>
            <a:endParaRPr lang="en-US" altLang="zh-CN" sz="1200" dirty="0"/>
          </a:p>
          <a:p>
            <a:r>
              <a:rPr lang="en-US" altLang="zh-CN" sz="1200" dirty="0"/>
              <a:t>                   ”sport”:”998”,</a:t>
            </a:r>
          </a:p>
          <a:p>
            <a:r>
              <a:rPr lang="en-US" altLang="zh-CN" sz="1200" dirty="0"/>
              <a:t>                   ”dip”:”010.022.130.200”,</a:t>
            </a:r>
          </a:p>
          <a:p>
            <a:r>
              <a:rPr lang="en-US" altLang="zh-CN" sz="1200" dirty="0"/>
              <a:t>                   </a:t>
            </a:r>
            <a:r>
              <a:rPr lang="zh-CN" altLang="en-US" sz="1200" dirty="0"/>
              <a:t>“</a:t>
            </a:r>
            <a:r>
              <a:rPr lang="en-US" altLang="zh-CN" sz="1200" dirty="0" err="1"/>
              <a:t>dport</a:t>
            </a:r>
            <a:r>
              <a:rPr lang="zh-CN" altLang="en-US" sz="1200" dirty="0"/>
              <a:t>”</a:t>
            </a:r>
            <a:r>
              <a:rPr lang="en-US" altLang="zh-CN" sz="1200" dirty="0"/>
              <a:t>:</a:t>
            </a:r>
            <a:r>
              <a:rPr lang="zh-CN" altLang="en-US" sz="1200" dirty="0"/>
              <a:t>“</a:t>
            </a:r>
            <a:r>
              <a:rPr lang="en-US" altLang="zh-CN" sz="1200" dirty="0"/>
              <a:t>54334</a:t>
            </a:r>
            <a:r>
              <a:rPr lang="zh-CN" altLang="en-US" sz="1200" dirty="0"/>
              <a:t>”，</a:t>
            </a:r>
            <a:endParaRPr lang="en-US" altLang="zh-CN" sz="1200" dirty="0"/>
          </a:p>
          <a:p>
            <a:r>
              <a:rPr lang="en-US" altLang="zh-CN" sz="1200" dirty="0"/>
              <a:t>                   </a:t>
            </a:r>
            <a:r>
              <a:rPr lang="zh-CN" altLang="en-US" sz="1200" dirty="0"/>
              <a:t>“</a:t>
            </a:r>
            <a:r>
              <a:rPr lang="en-US" altLang="zh-CN" sz="1200" dirty="0"/>
              <a:t>proto”:”6”,</a:t>
            </a:r>
          </a:p>
          <a:p>
            <a:r>
              <a:rPr lang="en-US" altLang="zh-CN" sz="1200" dirty="0"/>
              <a:t>                   </a:t>
            </a:r>
            <a:r>
              <a:rPr lang="zh-CN" altLang="en-US" sz="1200" dirty="0"/>
              <a:t>"in":1</a:t>
            </a:r>
            <a:r>
              <a:rPr lang="en-US" altLang="zh-CN" sz="1200" dirty="0"/>
              <a:t>324305</a:t>
            </a:r>
            <a:r>
              <a:rPr lang="zh-CN" altLang="en-US" sz="1200" dirty="0"/>
              <a:t>,</a:t>
            </a:r>
            <a:endParaRPr lang="en-US" altLang="zh-CN" sz="1200" dirty="0"/>
          </a:p>
          <a:p>
            <a:r>
              <a:rPr lang="en-US" altLang="zh-CN" sz="1200" dirty="0"/>
              <a:t>                   </a:t>
            </a:r>
            <a:r>
              <a:rPr lang="zh-CN" altLang="en-US" sz="1200" dirty="0"/>
              <a:t>"out":</a:t>
            </a:r>
            <a:r>
              <a:rPr lang="en-US" altLang="zh-CN" sz="1200" dirty="0"/>
              <a:t>2346</a:t>
            </a:r>
          </a:p>
          <a:p>
            <a:r>
              <a:rPr lang="en-US" altLang="zh-CN" sz="1200" dirty="0"/>
              <a:t>                 </a:t>
            </a:r>
            <a:r>
              <a:rPr lang="zh-CN" altLang="en-US" sz="1200" dirty="0"/>
              <a:t>}, 	</a:t>
            </a:r>
            <a:endParaRPr lang="en-US" altLang="zh-CN" sz="1200" dirty="0"/>
          </a:p>
          <a:p>
            <a:r>
              <a:rPr lang="en-US" altLang="zh-CN" sz="1200" dirty="0"/>
              <a:t>                </a:t>
            </a:r>
            <a:r>
              <a:rPr lang="zh-CN" altLang="en-US" sz="1200" dirty="0"/>
              <a:t>{</a:t>
            </a:r>
            <a:endParaRPr lang="en-US" altLang="zh-CN" sz="1200" dirty="0"/>
          </a:p>
          <a:p>
            <a:r>
              <a:rPr lang="en-US" altLang="zh-CN" sz="1200" dirty="0"/>
              <a:t>                    </a:t>
            </a:r>
            <a:r>
              <a:rPr lang="zh-CN" altLang="en-US" sz="1200" dirty="0"/>
              <a:t>“</a:t>
            </a:r>
            <a:r>
              <a:rPr lang="en-US" altLang="zh-CN" sz="1200" dirty="0"/>
              <a:t>s</a:t>
            </a:r>
            <a:r>
              <a:rPr lang="zh-CN" altLang="en-US" sz="1200" dirty="0"/>
              <a:t>ip”:“</a:t>
            </a:r>
            <a:r>
              <a:rPr lang="en-US" altLang="zh-CN" sz="1200" dirty="0"/>
              <a:t>202</a:t>
            </a:r>
            <a:r>
              <a:rPr lang="zh-CN" altLang="en-US" sz="1200" dirty="0"/>
              <a:t>.</a:t>
            </a:r>
            <a:r>
              <a:rPr lang="en-US" altLang="zh-CN" sz="1200" dirty="0"/>
              <a:t>2</a:t>
            </a:r>
            <a:r>
              <a:rPr lang="zh-CN" altLang="en-US" sz="1200" dirty="0"/>
              <a:t>12.</a:t>
            </a:r>
            <a:r>
              <a:rPr lang="en-US" altLang="zh-CN" sz="1200" dirty="0"/>
              <a:t>100</a:t>
            </a:r>
            <a:r>
              <a:rPr lang="zh-CN" altLang="en-US" sz="1200" dirty="0"/>
              <a:t>.</a:t>
            </a:r>
            <a:r>
              <a:rPr lang="en-US" altLang="zh-CN" sz="1200" dirty="0"/>
              <a:t>1</a:t>
            </a:r>
            <a:r>
              <a:rPr lang="zh-CN" altLang="en-US" sz="1200" dirty="0"/>
              <a:t>29”,</a:t>
            </a:r>
            <a:endParaRPr lang="en-US" altLang="zh-CN" sz="1200" dirty="0"/>
          </a:p>
          <a:p>
            <a:r>
              <a:rPr lang="en-US" altLang="zh-CN" sz="1200" dirty="0"/>
              <a:t>                    ”sport”:”1095</a:t>
            </a:r>
            <a:r>
              <a:rPr lang="zh-CN" altLang="en-US" sz="1200" dirty="0"/>
              <a:t>“</a:t>
            </a:r>
            <a:r>
              <a:rPr lang="en-US" altLang="zh-CN" sz="1200" dirty="0"/>
              <a:t>,</a:t>
            </a:r>
          </a:p>
          <a:p>
            <a:r>
              <a:rPr lang="en-US" altLang="zh-CN" sz="1200" dirty="0"/>
              <a:t>                   ”dip”:”210.122.030.110”,</a:t>
            </a:r>
          </a:p>
          <a:p>
            <a:r>
              <a:rPr lang="en-US" altLang="zh-CN" sz="1200" dirty="0"/>
              <a:t>                   </a:t>
            </a:r>
            <a:r>
              <a:rPr lang="zh-CN" altLang="en-US" sz="1200" dirty="0"/>
              <a:t>“</a:t>
            </a:r>
            <a:r>
              <a:rPr lang="en-US" altLang="zh-CN" sz="1200" dirty="0" err="1"/>
              <a:t>dport</a:t>
            </a:r>
            <a:r>
              <a:rPr lang="zh-CN" altLang="en-US" sz="1200" dirty="0"/>
              <a:t>”</a:t>
            </a:r>
            <a:r>
              <a:rPr lang="en-US" altLang="zh-CN" sz="1200" dirty="0"/>
              <a:t>:</a:t>
            </a:r>
            <a:r>
              <a:rPr lang="zh-CN" altLang="en-US" sz="1200" dirty="0"/>
              <a:t>“</a:t>
            </a:r>
            <a:r>
              <a:rPr lang="en-US" altLang="zh-CN" sz="1200" dirty="0"/>
              <a:t>54334</a:t>
            </a:r>
            <a:r>
              <a:rPr lang="zh-CN" altLang="en-US" sz="1200" dirty="0"/>
              <a:t>”，</a:t>
            </a:r>
            <a:endParaRPr lang="en-US" altLang="zh-CN" sz="1200" dirty="0"/>
          </a:p>
          <a:p>
            <a:r>
              <a:rPr lang="en-US" altLang="zh-CN" sz="1200" dirty="0"/>
              <a:t>                   </a:t>
            </a:r>
            <a:r>
              <a:rPr lang="zh-CN" altLang="en-US" sz="1200" dirty="0"/>
              <a:t>“</a:t>
            </a:r>
            <a:r>
              <a:rPr lang="en-US" altLang="zh-CN" sz="1200" dirty="0"/>
              <a:t>proto”:”6”,</a:t>
            </a:r>
          </a:p>
          <a:p>
            <a:r>
              <a:rPr lang="en-US" altLang="zh-CN" sz="1200" dirty="0"/>
              <a:t>                   </a:t>
            </a:r>
            <a:r>
              <a:rPr lang="zh-CN" altLang="en-US" sz="1200" dirty="0"/>
              <a:t>“in”</a:t>
            </a:r>
            <a:r>
              <a:rPr lang="en-US" altLang="zh-CN" sz="1200" dirty="0"/>
              <a:t>:24305</a:t>
            </a:r>
            <a:r>
              <a:rPr lang="zh-CN" altLang="en-US" sz="1200" dirty="0"/>
              <a:t>,</a:t>
            </a:r>
            <a:endParaRPr lang="en-US" altLang="zh-CN" sz="1200" dirty="0"/>
          </a:p>
          <a:p>
            <a:r>
              <a:rPr lang="en-US" altLang="zh-CN" sz="1200" dirty="0"/>
              <a:t>                   </a:t>
            </a:r>
            <a:r>
              <a:rPr lang="zh-CN" altLang="en-US" sz="1200" dirty="0"/>
              <a:t>"out":</a:t>
            </a:r>
            <a:r>
              <a:rPr lang="en-US" altLang="zh-CN" sz="1200" dirty="0"/>
              <a:t>994352346</a:t>
            </a:r>
          </a:p>
          <a:p>
            <a:r>
              <a:rPr lang="en-US" altLang="zh-CN" sz="1200" dirty="0"/>
              <a:t>                 </a:t>
            </a:r>
            <a:r>
              <a:rPr lang="zh-CN" altLang="en-US" sz="1200" dirty="0"/>
              <a:t>}, 	</a:t>
            </a:r>
            <a:endParaRPr lang="en-US" altLang="zh-CN" sz="1200" dirty="0"/>
          </a:p>
          <a:p>
            <a:r>
              <a:rPr lang="en-US" altLang="zh-CN" sz="1200" dirty="0"/>
              <a:t>                </a:t>
            </a:r>
            <a:r>
              <a:rPr lang="zh-CN" altLang="en-US" sz="1200" dirty="0"/>
              <a:t>{}</a:t>
            </a:r>
            <a:endParaRPr lang="en-US" altLang="zh-CN" sz="1200" dirty="0"/>
          </a:p>
          <a:p>
            <a:r>
              <a:rPr lang="en-US" altLang="zh-CN" sz="1200" dirty="0"/>
              <a:t>           </a:t>
            </a:r>
            <a:r>
              <a:rPr lang="zh-CN" altLang="en-US" sz="1200" dirty="0"/>
              <a:t>]</a:t>
            </a:r>
            <a:endParaRPr lang="en-US" altLang="zh-CN" sz="1200" dirty="0"/>
          </a:p>
          <a:p>
            <a:r>
              <a:rPr lang="zh-CN" altLang="en-US" sz="1200" dirty="0"/>
              <a:t>}DATA		</a:t>
            </a:r>
            <a:endParaRPr lang="en-US" altLang="zh-CN" sz="1200" dirty="0"/>
          </a:p>
          <a:p>
            <a:endParaRPr lang="en-US" altLang="zh-CN" sz="1200" dirty="0"/>
          </a:p>
        </p:txBody>
      </p:sp>
    </p:spTree>
    <p:extLst>
      <p:ext uri="{BB962C8B-B14F-4D97-AF65-F5344CB8AC3E}">
        <p14:creationId xmlns:p14="http://schemas.microsoft.com/office/powerpoint/2010/main" val="54134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E1A1FB55-52BA-46FC-AEBB-1F4EE758EC93}"/>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数据处理</a:t>
            </a:r>
          </a:p>
        </p:txBody>
      </p:sp>
      <p:grpSp>
        <p:nvGrpSpPr>
          <p:cNvPr id="7" name="组合 6">
            <a:extLst>
              <a:ext uri="{FF2B5EF4-FFF2-40B4-BE49-F238E27FC236}">
                <a16:creationId xmlns:a16="http://schemas.microsoft.com/office/drawing/2014/main" id="{B5042F59-7A38-4696-B0E9-86FC0C6F54AB}"/>
              </a:ext>
            </a:extLst>
          </p:cNvPr>
          <p:cNvGrpSpPr/>
          <p:nvPr/>
        </p:nvGrpSpPr>
        <p:grpSpPr>
          <a:xfrm>
            <a:off x="8765863" y="0"/>
            <a:ext cx="3534292" cy="574647"/>
            <a:chOff x="8657708" y="6221190"/>
            <a:chExt cx="3534292" cy="574647"/>
          </a:xfrm>
        </p:grpSpPr>
        <p:pic>
          <p:nvPicPr>
            <p:cNvPr id="8" name="图片 7">
              <a:extLst>
                <a:ext uri="{FF2B5EF4-FFF2-40B4-BE49-F238E27FC236}">
                  <a16:creationId xmlns:a16="http://schemas.microsoft.com/office/drawing/2014/main" id="{8A00DA45-CE43-4511-86A9-281CA4A2C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9" name="标题 1">
              <a:extLst>
                <a:ext uri="{FF2B5EF4-FFF2-40B4-BE49-F238E27FC236}">
                  <a16:creationId xmlns:a16="http://schemas.microsoft.com/office/drawing/2014/main" id="{935E6217-A353-43D8-8AE6-DF87615B96DE}"/>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1" name="内容占位符 2">
            <a:extLst>
              <a:ext uri="{FF2B5EF4-FFF2-40B4-BE49-F238E27FC236}">
                <a16:creationId xmlns:a16="http://schemas.microsoft.com/office/drawing/2014/main" id="{594A85DB-2B01-483D-BF74-9ACAC0A247C1}"/>
              </a:ext>
            </a:extLst>
          </p:cNvPr>
          <p:cNvSpPr txBox="1">
            <a:spLocks/>
          </p:cNvSpPr>
          <p:nvPr/>
        </p:nvSpPr>
        <p:spPr>
          <a:xfrm>
            <a:off x="534292" y="916326"/>
            <a:ext cx="10961022" cy="1809621"/>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342900"/>
            <a:r>
              <a:rPr lang="zh-CN" altLang="en-US" sz="2400" b="1" dirty="0"/>
              <a:t>实验数据</a:t>
            </a:r>
            <a:endParaRPr lang="en-US" altLang="zh-CN" sz="2400" b="1" dirty="0"/>
          </a:p>
          <a:p>
            <a:pPr marL="857250" lvl="1" indent="-342900"/>
            <a:r>
              <a:rPr lang="en-US" altLang="zh-CN" sz="2000" dirty="0"/>
              <a:t>6</a:t>
            </a:r>
            <a:r>
              <a:rPr lang="zh-CN" altLang="en-US" sz="2000" dirty="0"/>
              <a:t>天时间采样</a:t>
            </a:r>
            <a:endParaRPr lang="en-US" altLang="zh-CN" sz="2000" dirty="0"/>
          </a:p>
          <a:p>
            <a:pPr marL="857250" lvl="1" indent="-342900"/>
            <a:r>
              <a:rPr lang="en-US" altLang="zh-CN" sz="2000" dirty="0"/>
              <a:t>143</a:t>
            </a:r>
            <a:r>
              <a:rPr lang="zh-CN" altLang="en-US" sz="2000" dirty="0"/>
              <a:t>台机器</a:t>
            </a:r>
            <a:r>
              <a:rPr lang="en-US" altLang="zh-CN" sz="2000" dirty="0"/>
              <a:t>(33</a:t>
            </a:r>
            <a:r>
              <a:rPr lang="zh-CN" altLang="en-US" sz="2000" dirty="0"/>
              <a:t>台存储节点，</a:t>
            </a:r>
            <a:r>
              <a:rPr lang="en-US" altLang="zh-CN" sz="2000" dirty="0"/>
              <a:t>110</a:t>
            </a:r>
            <a:r>
              <a:rPr lang="zh-CN" altLang="en-US" sz="2000" dirty="0"/>
              <a:t>台计算节点）</a:t>
            </a:r>
            <a:endParaRPr lang="en-US" altLang="zh-CN" sz="2000" dirty="0"/>
          </a:p>
          <a:p>
            <a:pPr marL="857250" lvl="1" indent="-342900"/>
            <a:r>
              <a:rPr lang="zh-CN" altLang="en-US" sz="2000" dirty="0"/>
              <a:t>涵盖了本地计算环境，国际网格系统</a:t>
            </a:r>
            <a:endParaRPr lang="en-US" altLang="zh-CN" sz="2000" dirty="0"/>
          </a:p>
          <a:p>
            <a:pPr marL="857250" lvl="1" indent="-342900"/>
            <a:r>
              <a:rPr lang="en-US" altLang="zh-CN" sz="2000" dirty="0"/>
              <a:t>6</a:t>
            </a:r>
            <a:r>
              <a:rPr lang="zh-CN" altLang="en-US" sz="2000" dirty="0"/>
              <a:t>千万条数据</a:t>
            </a:r>
            <a:endParaRPr lang="en-US" altLang="zh-CN" sz="2000" b="1" dirty="0"/>
          </a:p>
          <a:p>
            <a:pPr marL="400050" indent="-342900"/>
            <a:endParaRPr lang="en-US" altLang="zh-CN" sz="2400" b="1" dirty="0"/>
          </a:p>
          <a:p>
            <a:pPr marL="514350" lvl="1" indent="0">
              <a:buNone/>
            </a:pPr>
            <a:endParaRPr lang="en-US" altLang="zh-CN" sz="2000" dirty="0"/>
          </a:p>
        </p:txBody>
      </p:sp>
      <p:sp>
        <p:nvSpPr>
          <p:cNvPr id="14" name="矩形 13">
            <a:extLst>
              <a:ext uri="{FF2B5EF4-FFF2-40B4-BE49-F238E27FC236}">
                <a16:creationId xmlns:a16="http://schemas.microsoft.com/office/drawing/2014/main" id="{B28CA1DC-C02F-4AA5-90AC-662E02746FD0}"/>
              </a:ext>
            </a:extLst>
          </p:cNvPr>
          <p:cNvSpPr/>
          <p:nvPr/>
        </p:nvSpPr>
        <p:spPr>
          <a:xfrm>
            <a:off x="6475562" y="916326"/>
            <a:ext cx="6096000" cy="2123658"/>
          </a:xfrm>
          <a:prstGeom prst="rect">
            <a:avLst/>
          </a:prstGeom>
        </p:spPr>
        <p:txBody>
          <a:bodyPr>
            <a:spAutoFit/>
          </a:bodyPr>
          <a:lstStyle/>
          <a:p>
            <a:pPr marL="400050" indent="-342900">
              <a:buFont typeface="Arial" panose="020B0604020202020204" pitchFamily="34" charset="0"/>
              <a:buChar char="•"/>
            </a:pPr>
            <a:r>
              <a:rPr lang="zh-CN" altLang="en-US" sz="2400" b="1" dirty="0"/>
              <a:t>分析方向</a:t>
            </a:r>
            <a:endParaRPr lang="en-US" altLang="zh-CN" sz="2400" b="1" dirty="0"/>
          </a:p>
          <a:p>
            <a:pPr marL="857250" lvl="1" indent="-342900">
              <a:buFont typeface="Arial" panose="020B0604020202020204" pitchFamily="34" charset="0"/>
              <a:buChar char="•"/>
            </a:pPr>
            <a:r>
              <a:rPr lang="zh-CN" altLang="en-US" sz="2000" dirty="0"/>
              <a:t>网络端口上的流量明细</a:t>
            </a:r>
            <a:endParaRPr lang="en-US" altLang="zh-CN" sz="2000" dirty="0"/>
          </a:p>
          <a:p>
            <a:pPr marL="857250" lvl="1" indent="-342900">
              <a:buFont typeface="Arial" panose="020B0604020202020204" pitchFamily="34" charset="0"/>
              <a:buChar char="•"/>
            </a:pPr>
            <a:r>
              <a:rPr lang="zh-CN" altLang="en-US" sz="2000" dirty="0"/>
              <a:t>流量统计分布</a:t>
            </a:r>
            <a:endParaRPr lang="en-US" altLang="zh-CN" sz="1600" dirty="0"/>
          </a:p>
          <a:p>
            <a:pPr marL="1314450" lvl="2" indent="-342900">
              <a:buFont typeface="Arial" panose="020B0604020202020204" pitchFamily="34" charset="0"/>
              <a:buChar char="•"/>
            </a:pPr>
            <a:r>
              <a:rPr lang="zh-CN" altLang="en-US" sz="1600" dirty="0"/>
              <a:t>主机的流量分布</a:t>
            </a:r>
            <a:endParaRPr lang="en-US" altLang="zh-CN" sz="1600" dirty="0"/>
          </a:p>
          <a:p>
            <a:pPr marL="1314450" lvl="2" indent="-342900">
              <a:buFont typeface="Arial" panose="020B0604020202020204" pitchFamily="34" charset="0"/>
              <a:buChar char="•"/>
            </a:pPr>
            <a:r>
              <a:rPr lang="zh-CN" altLang="en-US" sz="1600" dirty="0"/>
              <a:t>应用的流量分布</a:t>
            </a:r>
            <a:endParaRPr lang="en-US" altLang="zh-CN" sz="1600" dirty="0"/>
          </a:p>
          <a:p>
            <a:pPr marL="1314450" lvl="2" indent="-342900">
              <a:buFont typeface="Arial" panose="020B0604020202020204" pitchFamily="34" charset="0"/>
              <a:buChar char="•"/>
            </a:pPr>
            <a:r>
              <a:rPr lang="zh-CN" altLang="en-US" sz="1600" dirty="0"/>
              <a:t>全网流量分布</a:t>
            </a:r>
            <a:endParaRPr lang="en-US" altLang="zh-CN" sz="2000" dirty="0"/>
          </a:p>
          <a:p>
            <a:pPr marL="857250" lvl="1" indent="-342900">
              <a:buFont typeface="Arial" panose="020B0604020202020204" pitchFamily="34" charset="0"/>
              <a:buChar char="•"/>
            </a:pPr>
            <a:r>
              <a:rPr lang="zh-CN" altLang="en-US" sz="2000" dirty="0"/>
              <a:t>主机亲和性</a:t>
            </a:r>
            <a:endParaRPr lang="en-US" altLang="zh-CN" sz="2000" dirty="0"/>
          </a:p>
        </p:txBody>
      </p:sp>
      <p:pic>
        <p:nvPicPr>
          <p:cNvPr id="15" name="图片 14">
            <a:extLst>
              <a:ext uri="{FF2B5EF4-FFF2-40B4-BE49-F238E27FC236}">
                <a16:creationId xmlns:a16="http://schemas.microsoft.com/office/drawing/2014/main" id="{48D3A6A6-598B-4283-B159-5C2BFE32E5E4}"/>
              </a:ext>
            </a:extLst>
          </p:cNvPr>
          <p:cNvPicPr>
            <a:picLocks noChangeAspect="1"/>
          </p:cNvPicPr>
          <p:nvPr/>
        </p:nvPicPr>
        <p:blipFill>
          <a:blip r:embed="rId3"/>
          <a:stretch>
            <a:fillRect/>
          </a:stretch>
        </p:blipFill>
        <p:spPr>
          <a:xfrm>
            <a:off x="951650" y="3795623"/>
            <a:ext cx="9731085" cy="2497870"/>
          </a:xfrm>
          <a:prstGeom prst="rect">
            <a:avLst/>
          </a:prstGeom>
        </p:spPr>
      </p:pic>
      <p:sp>
        <p:nvSpPr>
          <p:cNvPr id="16" name="矩形 15">
            <a:extLst>
              <a:ext uri="{FF2B5EF4-FFF2-40B4-BE49-F238E27FC236}">
                <a16:creationId xmlns:a16="http://schemas.microsoft.com/office/drawing/2014/main" id="{4D74ADA4-BF6A-4FA6-8E99-4B99D49531C5}"/>
              </a:ext>
            </a:extLst>
          </p:cNvPr>
          <p:cNvSpPr/>
          <p:nvPr/>
        </p:nvSpPr>
        <p:spPr>
          <a:xfrm>
            <a:off x="2727693" y="3803796"/>
            <a:ext cx="1510752" cy="2489696"/>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19BE90B6-FACA-4EF8-939B-4612398AB28C}"/>
              </a:ext>
            </a:extLst>
          </p:cNvPr>
          <p:cNvSpPr/>
          <p:nvPr/>
        </p:nvSpPr>
        <p:spPr>
          <a:xfrm>
            <a:off x="4917661" y="3827781"/>
            <a:ext cx="2742595" cy="2489696"/>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ECBAC636-FF64-4763-808C-5DE230994F8E}"/>
              </a:ext>
            </a:extLst>
          </p:cNvPr>
          <p:cNvSpPr/>
          <p:nvPr/>
        </p:nvSpPr>
        <p:spPr>
          <a:xfrm>
            <a:off x="4323197" y="3831110"/>
            <a:ext cx="552513" cy="2489696"/>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AAAA2B85-3A86-451D-B620-DB32B1AEA952}"/>
              </a:ext>
            </a:extLst>
          </p:cNvPr>
          <p:cNvSpPr/>
          <p:nvPr/>
        </p:nvSpPr>
        <p:spPr>
          <a:xfrm>
            <a:off x="8295520" y="3827781"/>
            <a:ext cx="1751377" cy="2465711"/>
          </a:xfrm>
          <a:prstGeom prst="rect">
            <a:avLst/>
          </a:prstGeom>
          <a:solidFill>
            <a:schemeClr val="accent2">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9394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1F490F74-3BE8-4291-BE66-81C59FF7C3EC}"/>
              </a:ext>
            </a:extLst>
          </p:cNvPr>
          <p:cNvPicPr>
            <a:picLocks noChangeAspect="1"/>
          </p:cNvPicPr>
          <p:nvPr/>
        </p:nvPicPr>
        <p:blipFill>
          <a:blip r:embed="rId2"/>
          <a:stretch>
            <a:fillRect/>
          </a:stretch>
        </p:blipFill>
        <p:spPr>
          <a:xfrm>
            <a:off x="1138686" y="4818214"/>
            <a:ext cx="9489057" cy="1605017"/>
          </a:xfrm>
          <a:prstGeom prst="rect">
            <a:avLst/>
          </a:prstGeom>
        </p:spPr>
      </p:pic>
      <p:sp>
        <p:nvSpPr>
          <p:cNvPr id="13" name="内容占位符 2"/>
          <p:cNvSpPr txBox="1">
            <a:spLocks/>
          </p:cNvSpPr>
          <p:nvPr/>
        </p:nvSpPr>
        <p:spPr>
          <a:xfrm>
            <a:off x="534292" y="916326"/>
            <a:ext cx="10961022" cy="564212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342900"/>
            <a:r>
              <a:rPr lang="zh-CN" altLang="en-US" sz="2400" b="1" dirty="0"/>
              <a:t>某时刻端口流量分布明细</a:t>
            </a:r>
            <a:endParaRPr lang="en-US" altLang="zh-CN" sz="2400" b="1" dirty="0"/>
          </a:p>
          <a:p>
            <a:pPr marL="514350" lvl="1" indent="0">
              <a:buNone/>
            </a:pPr>
            <a:endParaRPr lang="en-US" altLang="zh-CN" sz="2000" dirty="0"/>
          </a:p>
          <a:p>
            <a:pPr marL="514350" lvl="1" indent="0">
              <a:buNone/>
            </a:pPr>
            <a:endParaRPr lang="en-US" altLang="zh-CN" sz="2000" dirty="0"/>
          </a:p>
          <a:p>
            <a:pPr marL="514350" lvl="1" indent="0">
              <a:buNone/>
            </a:pPr>
            <a:endParaRPr lang="en-US" altLang="zh-CN" sz="2000" dirty="0"/>
          </a:p>
          <a:p>
            <a:pPr marL="514350" lvl="1" indent="0">
              <a:buNone/>
            </a:pPr>
            <a:endParaRPr lang="en-US" altLang="zh-CN" sz="2000" dirty="0"/>
          </a:p>
          <a:p>
            <a:pPr marL="514350" lvl="1" indent="0">
              <a:buNone/>
            </a:pPr>
            <a:endParaRPr lang="en-US" altLang="zh-CN" sz="2000" dirty="0"/>
          </a:p>
          <a:p>
            <a:pPr marL="514350" lvl="1" indent="0">
              <a:buNone/>
            </a:pPr>
            <a:endParaRPr lang="en-US" altLang="zh-CN" sz="2000" dirty="0"/>
          </a:p>
          <a:p>
            <a:pPr marL="514350" lvl="1" indent="0">
              <a:buNone/>
            </a:pPr>
            <a:endParaRPr lang="en-US" altLang="zh-CN" sz="2000" dirty="0"/>
          </a:p>
          <a:p>
            <a:pPr marL="514350" lvl="1" indent="0">
              <a:buNone/>
            </a:pPr>
            <a:endParaRPr lang="en-US" altLang="zh-CN" sz="2000" dirty="0"/>
          </a:p>
          <a:p>
            <a:pPr marL="514350" lvl="1" indent="0">
              <a:buNone/>
            </a:pPr>
            <a:endParaRPr lang="en-US" altLang="zh-CN" sz="2000" dirty="0"/>
          </a:p>
          <a:p>
            <a:pPr marL="400050" indent="-342900"/>
            <a:r>
              <a:rPr lang="zh-CN" altLang="en-US" sz="2400" b="1" dirty="0"/>
              <a:t>某端口异常扫描</a:t>
            </a:r>
            <a:endParaRPr lang="en-US" altLang="zh-CN" sz="2400" b="1" dirty="0"/>
          </a:p>
        </p:txBody>
      </p:sp>
      <p:sp>
        <p:nvSpPr>
          <p:cNvPr id="7" name="矩形 6">
            <a:extLst>
              <a:ext uri="{FF2B5EF4-FFF2-40B4-BE49-F238E27FC236}">
                <a16:creationId xmlns:a16="http://schemas.microsoft.com/office/drawing/2014/main" id="{48B91F6B-1B56-43CC-A13A-FCB9B931C739}"/>
              </a:ext>
            </a:extLst>
          </p:cNvPr>
          <p:cNvSpPr/>
          <p:nvPr/>
        </p:nvSpPr>
        <p:spPr>
          <a:xfrm>
            <a:off x="9437298" y="170227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内容占位符 2">
            <a:extLst>
              <a:ext uri="{FF2B5EF4-FFF2-40B4-BE49-F238E27FC236}">
                <a16:creationId xmlns:a16="http://schemas.microsoft.com/office/drawing/2014/main" id="{0840B401-47A5-418F-9F6A-B154D00C4EC2}"/>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分析结果</a:t>
            </a:r>
            <a:r>
              <a:rPr lang="en-US" altLang="zh-CN" sz="3200" b="1" dirty="0"/>
              <a:t>1-</a:t>
            </a:r>
            <a:r>
              <a:rPr lang="zh-CN" altLang="en-US" sz="3200" b="1" dirty="0"/>
              <a:t>端口流量明细</a:t>
            </a:r>
          </a:p>
        </p:txBody>
      </p:sp>
      <p:grpSp>
        <p:nvGrpSpPr>
          <p:cNvPr id="15" name="组合 14">
            <a:extLst>
              <a:ext uri="{FF2B5EF4-FFF2-40B4-BE49-F238E27FC236}">
                <a16:creationId xmlns:a16="http://schemas.microsoft.com/office/drawing/2014/main" id="{46E75085-31D6-4FD7-B9A0-AB4FE6907C4C}"/>
              </a:ext>
            </a:extLst>
          </p:cNvPr>
          <p:cNvGrpSpPr/>
          <p:nvPr/>
        </p:nvGrpSpPr>
        <p:grpSpPr>
          <a:xfrm>
            <a:off x="8765863" y="0"/>
            <a:ext cx="3534292" cy="574647"/>
            <a:chOff x="8657708" y="6221190"/>
            <a:chExt cx="3534292" cy="574647"/>
          </a:xfrm>
        </p:grpSpPr>
        <p:pic>
          <p:nvPicPr>
            <p:cNvPr id="20" name="图片 19">
              <a:extLst>
                <a:ext uri="{FF2B5EF4-FFF2-40B4-BE49-F238E27FC236}">
                  <a16:creationId xmlns:a16="http://schemas.microsoft.com/office/drawing/2014/main" id="{DCEAEA10-BCF7-4FBC-B50F-5CE9C1A6A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21" name="标题 1">
              <a:extLst>
                <a:ext uri="{FF2B5EF4-FFF2-40B4-BE49-F238E27FC236}">
                  <a16:creationId xmlns:a16="http://schemas.microsoft.com/office/drawing/2014/main" id="{275B36CE-035C-4750-A5DE-25618F57E405}"/>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23" name="矩形 22">
            <a:extLst>
              <a:ext uri="{FF2B5EF4-FFF2-40B4-BE49-F238E27FC236}">
                <a16:creationId xmlns:a16="http://schemas.microsoft.com/office/drawing/2014/main" id="{9F64BB66-26A0-4849-9185-19618E06B83A}"/>
              </a:ext>
            </a:extLst>
          </p:cNvPr>
          <p:cNvSpPr/>
          <p:nvPr/>
        </p:nvSpPr>
        <p:spPr>
          <a:xfrm>
            <a:off x="7677390" y="6229965"/>
            <a:ext cx="1141607" cy="193266"/>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9B7BADCC-D00C-4A8A-8381-6CB9AA6B0547}"/>
              </a:ext>
            </a:extLst>
          </p:cNvPr>
          <p:cNvPicPr>
            <a:picLocks noChangeAspect="1"/>
          </p:cNvPicPr>
          <p:nvPr/>
        </p:nvPicPr>
        <p:blipFill>
          <a:blip r:embed="rId4"/>
          <a:stretch>
            <a:fillRect/>
          </a:stretch>
        </p:blipFill>
        <p:spPr>
          <a:xfrm>
            <a:off x="874214" y="1577574"/>
            <a:ext cx="10340126" cy="2323624"/>
          </a:xfrm>
          <a:prstGeom prst="rect">
            <a:avLst/>
          </a:prstGeom>
        </p:spPr>
      </p:pic>
      <p:sp>
        <p:nvSpPr>
          <p:cNvPr id="8" name="矩形 7">
            <a:extLst>
              <a:ext uri="{FF2B5EF4-FFF2-40B4-BE49-F238E27FC236}">
                <a16:creationId xmlns:a16="http://schemas.microsoft.com/office/drawing/2014/main" id="{C27EA8DC-C8DE-428E-967B-233C677964D0}"/>
              </a:ext>
            </a:extLst>
          </p:cNvPr>
          <p:cNvSpPr/>
          <p:nvPr/>
        </p:nvSpPr>
        <p:spPr>
          <a:xfrm>
            <a:off x="8285659" y="1561724"/>
            <a:ext cx="1255156" cy="2364536"/>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3C0AB7FC-3B0A-4D2B-A41B-E41D3519A4A7}"/>
              </a:ext>
            </a:extLst>
          </p:cNvPr>
          <p:cNvSpPr/>
          <p:nvPr/>
        </p:nvSpPr>
        <p:spPr>
          <a:xfrm>
            <a:off x="4564005" y="4145525"/>
            <a:ext cx="2787943" cy="369332"/>
          </a:xfrm>
          <a:prstGeom prst="rect">
            <a:avLst/>
          </a:prstGeom>
        </p:spPr>
        <p:txBody>
          <a:bodyPr wrap="none">
            <a:spAutoFit/>
          </a:bodyPr>
          <a:lstStyle/>
          <a:p>
            <a:r>
              <a:rPr lang="zh-CN" altLang="en-US" b="1" dirty="0">
                <a:solidFill>
                  <a:srgbClr val="FF0000"/>
                </a:solidFill>
              </a:rPr>
              <a:t>网络出问题了 ，谁干的！</a:t>
            </a:r>
            <a:endParaRPr lang="en-US" altLang="zh-CN" b="1" dirty="0">
              <a:solidFill>
                <a:srgbClr val="FF0000"/>
              </a:solidFill>
            </a:endParaRPr>
          </a:p>
        </p:txBody>
      </p:sp>
    </p:spTree>
    <p:extLst>
      <p:ext uri="{BB962C8B-B14F-4D97-AF65-F5344CB8AC3E}">
        <p14:creationId xmlns:p14="http://schemas.microsoft.com/office/powerpoint/2010/main" val="240149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2"/>
          <p:cNvSpPr txBox="1">
            <a:spLocks/>
          </p:cNvSpPr>
          <p:nvPr/>
        </p:nvSpPr>
        <p:spPr>
          <a:xfrm>
            <a:off x="534292" y="916326"/>
            <a:ext cx="10961022" cy="5772021"/>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dirty="0"/>
              <a:t>应用的流量统计 </a:t>
            </a:r>
            <a:r>
              <a:rPr lang="en-US" altLang="zh-CN" sz="2400" dirty="0"/>
              <a:t>	</a:t>
            </a:r>
          </a:p>
          <a:p>
            <a:pPr marL="457200" lvl="1" indent="0">
              <a:buNone/>
            </a:pPr>
            <a:r>
              <a:rPr lang="en-US" altLang="zh-CN" sz="2000" dirty="0"/>
              <a:t>	EOS port=1095   	   	</a:t>
            </a:r>
            <a:r>
              <a:rPr lang="zh-CN" altLang="en-US" sz="2000" dirty="0"/>
              <a:t>上传</a:t>
            </a:r>
            <a:r>
              <a:rPr lang="en-US" altLang="zh-CN" sz="2000" dirty="0"/>
              <a:t>102.6Tb</a:t>
            </a:r>
            <a:r>
              <a:rPr lang="zh-CN" altLang="en-US" sz="2000" dirty="0"/>
              <a:t>，下载</a:t>
            </a:r>
            <a:r>
              <a:rPr lang="en-US" altLang="zh-CN" sz="2000" dirty="0"/>
              <a:t>260Tb/6</a:t>
            </a:r>
            <a:r>
              <a:rPr lang="zh-CN" altLang="en-US" sz="2000" dirty="0"/>
              <a:t>天</a:t>
            </a:r>
            <a:endParaRPr lang="en-US" altLang="zh-CN" sz="2000" dirty="0"/>
          </a:p>
          <a:p>
            <a:pPr marL="457200" lvl="1" indent="0">
              <a:buNone/>
            </a:pPr>
            <a:r>
              <a:rPr lang="en-US" altLang="zh-CN" sz="2000" dirty="0"/>
              <a:t>	</a:t>
            </a:r>
            <a:r>
              <a:rPr lang="en-US" altLang="zh-CN" sz="2000" dirty="0" err="1"/>
              <a:t>Lustre</a:t>
            </a:r>
            <a:r>
              <a:rPr lang="en-US" altLang="zh-CN" sz="2000" dirty="0"/>
              <a:t> </a:t>
            </a:r>
            <a:r>
              <a:rPr lang="en-US" altLang="zh-CN" sz="2000" dirty="0" err="1"/>
              <a:t>dport</a:t>
            </a:r>
            <a:r>
              <a:rPr lang="en-US" altLang="zh-CN" sz="2000" dirty="0"/>
              <a:t>=988		</a:t>
            </a:r>
            <a:r>
              <a:rPr lang="zh-CN" altLang="en-US" sz="2000" dirty="0"/>
              <a:t>上传</a:t>
            </a:r>
            <a:r>
              <a:rPr lang="en-US" altLang="zh-CN" sz="2000" dirty="0"/>
              <a:t>102.6Tb</a:t>
            </a:r>
            <a:r>
              <a:rPr lang="zh-CN" altLang="en-US" sz="2000" dirty="0"/>
              <a:t>，下载</a:t>
            </a:r>
            <a:r>
              <a:rPr lang="en-US" altLang="zh-CN" sz="2000" dirty="0"/>
              <a:t>260Tb/6</a:t>
            </a:r>
            <a:r>
              <a:rPr lang="zh-CN" altLang="en-US" sz="2000" dirty="0"/>
              <a:t>天</a:t>
            </a:r>
            <a:endParaRPr lang="en-US" altLang="zh-CN" sz="2000" dirty="0"/>
          </a:p>
          <a:p>
            <a:pPr marL="457200" lvl="1" indent="0">
              <a:buNone/>
            </a:pPr>
            <a:r>
              <a:rPr lang="en-US" altLang="zh-CN" sz="2000" dirty="0"/>
              <a:t>        </a:t>
            </a:r>
          </a:p>
          <a:p>
            <a:r>
              <a:rPr lang="zh-CN" altLang="en-US" sz="2400" b="1" dirty="0"/>
              <a:t>项目的流量统计     </a:t>
            </a:r>
            <a:endParaRPr lang="en-US" altLang="zh-CN" sz="2400" b="1" dirty="0"/>
          </a:p>
          <a:p>
            <a:pPr marL="457200" lvl="1" indent="0">
              <a:buNone/>
            </a:pPr>
            <a:r>
              <a:rPr lang="en-US" altLang="zh-CN" sz="2000" dirty="0"/>
              <a:t>	IP</a:t>
            </a:r>
            <a:r>
              <a:rPr lang="zh-CN" altLang="en-US" sz="2000" dirty="0"/>
              <a:t>地址池 </a:t>
            </a:r>
            <a:r>
              <a:rPr lang="en-US" altLang="zh-CN" sz="2000" dirty="0"/>
              <a:t>	CMS(EOS)      	</a:t>
            </a:r>
            <a:r>
              <a:rPr lang="zh-CN" altLang="en-US" sz="2000" dirty="0"/>
              <a:t>上传</a:t>
            </a:r>
            <a:r>
              <a:rPr lang="en-US" altLang="zh-CN" sz="2000" dirty="0"/>
              <a:t>8Tb</a:t>
            </a:r>
            <a:r>
              <a:rPr lang="zh-CN" altLang="en-US" sz="2000" dirty="0"/>
              <a:t>，下载</a:t>
            </a:r>
            <a:r>
              <a:rPr lang="en-US" altLang="zh-CN" sz="2000" dirty="0"/>
              <a:t>7Tb/6</a:t>
            </a:r>
            <a:r>
              <a:rPr lang="zh-CN" altLang="en-US" sz="2000" dirty="0"/>
              <a:t>天</a:t>
            </a:r>
            <a:endParaRPr lang="en-US" altLang="zh-CN" sz="2000" dirty="0"/>
          </a:p>
          <a:p>
            <a:pPr marL="0" indent="0">
              <a:buNone/>
            </a:pPr>
            <a:r>
              <a:rPr lang="en-US" altLang="zh-CN" sz="2000" dirty="0"/>
              <a:t>			BESFS4		</a:t>
            </a:r>
            <a:r>
              <a:rPr lang="zh-CN" altLang="en-US" sz="2000" dirty="0"/>
              <a:t>上传</a:t>
            </a:r>
            <a:r>
              <a:rPr lang="en-US" altLang="zh-CN" sz="2000" dirty="0"/>
              <a:t>4Tb</a:t>
            </a:r>
            <a:r>
              <a:rPr lang="zh-CN" altLang="en-US" sz="2000" dirty="0"/>
              <a:t>，下载</a:t>
            </a:r>
            <a:r>
              <a:rPr lang="en-US" altLang="zh-CN" sz="2000" dirty="0"/>
              <a:t>114Tb/6</a:t>
            </a:r>
            <a:r>
              <a:rPr lang="zh-CN" altLang="en-US" sz="2000" dirty="0"/>
              <a:t>天 </a:t>
            </a:r>
            <a:endParaRPr lang="en-US" altLang="zh-CN" sz="2000" dirty="0"/>
          </a:p>
          <a:p>
            <a:r>
              <a:rPr lang="zh-CN" altLang="en-US" sz="2400" b="1" dirty="0"/>
              <a:t>基于主机的流量分布</a:t>
            </a:r>
            <a:endParaRPr lang="en-US" altLang="zh-CN" sz="2400" b="1" dirty="0"/>
          </a:p>
          <a:p>
            <a:pPr marL="457200" lvl="1" indent="0">
              <a:buNone/>
            </a:pPr>
            <a:r>
              <a:rPr lang="en-US" altLang="zh-CN" sz="2000" dirty="0"/>
              <a:t>	CMS</a:t>
            </a:r>
            <a:r>
              <a:rPr lang="zh-CN" altLang="en-US" sz="2000" dirty="0"/>
              <a:t>（</a:t>
            </a:r>
            <a:r>
              <a:rPr lang="en-US" altLang="zh-CN" sz="2000" dirty="0"/>
              <a:t>EOS</a:t>
            </a:r>
            <a:r>
              <a:rPr lang="zh-CN" altLang="en-US" sz="2000" dirty="0"/>
              <a:t>）	分布在</a:t>
            </a:r>
            <a:r>
              <a:rPr lang="en-US" altLang="zh-CN" sz="2000" dirty="0"/>
              <a:t>566</a:t>
            </a:r>
            <a:r>
              <a:rPr lang="zh-CN" altLang="en-US" sz="2000" dirty="0"/>
              <a:t>个</a:t>
            </a:r>
            <a:r>
              <a:rPr lang="en-US" altLang="zh-CN" sz="2000" dirty="0"/>
              <a:t>C</a:t>
            </a:r>
            <a:r>
              <a:rPr lang="zh-CN" altLang="en-US" sz="2000" dirty="0"/>
              <a:t>类网段，</a:t>
            </a:r>
            <a:r>
              <a:rPr lang="en-US" altLang="zh-CN" sz="2000" dirty="0"/>
              <a:t>1754</a:t>
            </a:r>
            <a:r>
              <a:rPr lang="zh-CN" altLang="en-US" sz="2000" dirty="0"/>
              <a:t>台计算资源</a:t>
            </a:r>
            <a:endParaRPr lang="en-US" altLang="zh-CN" sz="2400" dirty="0"/>
          </a:p>
          <a:p>
            <a:r>
              <a:rPr lang="zh-CN" altLang="en-US" sz="2400" b="1" dirty="0"/>
              <a:t>基于项目</a:t>
            </a:r>
            <a:r>
              <a:rPr lang="en-US" altLang="zh-CN" sz="2400" b="1" dirty="0"/>
              <a:t>/</a:t>
            </a:r>
            <a:r>
              <a:rPr lang="zh-CN" altLang="en-US" sz="2400" b="1" dirty="0"/>
              <a:t>存储的流量分布</a:t>
            </a:r>
            <a:endParaRPr lang="en-US" altLang="zh-CN" sz="2400" dirty="0"/>
          </a:p>
          <a:p>
            <a:pPr marL="457200" lvl="1" indent="0">
              <a:buNone/>
            </a:pPr>
            <a:r>
              <a:rPr lang="en-US" altLang="zh-CN" sz="2000" dirty="0"/>
              <a:t>	BESFS4  	</a:t>
            </a:r>
            <a:r>
              <a:rPr lang="zh-CN" altLang="en-US" sz="2000" dirty="0"/>
              <a:t>分布在</a:t>
            </a:r>
            <a:r>
              <a:rPr lang="en-US" altLang="zh-CN" sz="2000" dirty="0"/>
              <a:t>19</a:t>
            </a:r>
            <a:r>
              <a:rPr lang="zh-CN" altLang="en-US" sz="2000" dirty="0"/>
              <a:t>个</a:t>
            </a:r>
            <a:r>
              <a:rPr lang="en-US" altLang="zh-CN" sz="2000" dirty="0"/>
              <a:t>C</a:t>
            </a:r>
            <a:r>
              <a:rPr lang="zh-CN" altLang="en-US" sz="2000" dirty="0"/>
              <a:t>类网段，共计</a:t>
            </a:r>
            <a:r>
              <a:rPr lang="en-US" altLang="zh-CN" sz="2000" dirty="0"/>
              <a:t>963</a:t>
            </a:r>
            <a:r>
              <a:rPr lang="zh-CN" altLang="en-US" sz="2000" dirty="0"/>
              <a:t>台计算资源</a:t>
            </a:r>
            <a:endParaRPr lang="en-US" altLang="zh-CN" dirty="0"/>
          </a:p>
        </p:txBody>
      </p:sp>
      <p:sp>
        <p:nvSpPr>
          <p:cNvPr id="7" name="矩形 6">
            <a:extLst>
              <a:ext uri="{FF2B5EF4-FFF2-40B4-BE49-F238E27FC236}">
                <a16:creationId xmlns:a16="http://schemas.microsoft.com/office/drawing/2014/main" id="{48B91F6B-1B56-43CC-A13A-FCB9B931C739}"/>
              </a:ext>
            </a:extLst>
          </p:cNvPr>
          <p:cNvSpPr/>
          <p:nvPr/>
        </p:nvSpPr>
        <p:spPr>
          <a:xfrm>
            <a:off x="9437298" y="170227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内容占位符 2">
            <a:extLst>
              <a:ext uri="{FF2B5EF4-FFF2-40B4-BE49-F238E27FC236}">
                <a16:creationId xmlns:a16="http://schemas.microsoft.com/office/drawing/2014/main" id="{0840B401-47A5-418F-9F6A-B154D00C4EC2}"/>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分析结果</a:t>
            </a:r>
            <a:r>
              <a:rPr lang="en-US" altLang="zh-CN" sz="3200" b="1" dirty="0"/>
              <a:t>2-</a:t>
            </a:r>
            <a:r>
              <a:rPr lang="zh-CN" altLang="en-US" sz="3200" b="1" dirty="0"/>
              <a:t>流量统计和分布</a:t>
            </a:r>
          </a:p>
        </p:txBody>
      </p:sp>
      <p:grpSp>
        <p:nvGrpSpPr>
          <p:cNvPr id="15" name="组合 14">
            <a:extLst>
              <a:ext uri="{FF2B5EF4-FFF2-40B4-BE49-F238E27FC236}">
                <a16:creationId xmlns:a16="http://schemas.microsoft.com/office/drawing/2014/main" id="{46E75085-31D6-4FD7-B9A0-AB4FE6907C4C}"/>
              </a:ext>
            </a:extLst>
          </p:cNvPr>
          <p:cNvGrpSpPr/>
          <p:nvPr/>
        </p:nvGrpSpPr>
        <p:grpSpPr>
          <a:xfrm>
            <a:off x="8765863" y="0"/>
            <a:ext cx="3534292" cy="574647"/>
            <a:chOff x="8657708" y="6221190"/>
            <a:chExt cx="3534292" cy="574647"/>
          </a:xfrm>
        </p:grpSpPr>
        <p:pic>
          <p:nvPicPr>
            <p:cNvPr id="20" name="图片 19">
              <a:extLst>
                <a:ext uri="{FF2B5EF4-FFF2-40B4-BE49-F238E27FC236}">
                  <a16:creationId xmlns:a16="http://schemas.microsoft.com/office/drawing/2014/main" id="{DCEAEA10-BCF7-4FBC-B50F-5CE9C1A6A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21" name="标题 1">
              <a:extLst>
                <a:ext uri="{FF2B5EF4-FFF2-40B4-BE49-F238E27FC236}">
                  <a16:creationId xmlns:a16="http://schemas.microsoft.com/office/drawing/2014/main" id="{275B36CE-035C-4750-A5DE-25618F57E405}"/>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Tree>
    <p:extLst>
      <p:ext uri="{BB962C8B-B14F-4D97-AF65-F5344CB8AC3E}">
        <p14:creationId xmlns:p14="http://schemas.microsoft.com/office/powerpoint/2010/main" val="261810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582594" y="961467"/>
            <a:ext cx="11254363" cy="54795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t>近邻计算   </a:t>
            </a:r>
            <a:endParaRPr lang="en-US" altLang="zh-CN" b="1" dirty="0"/>
          </a:p>
          <a:p>
            <a:pPr lvl="1"/>
            <a:r>
              <a:rPr lang="zh-CN" altLang="en-US" dirty="0"/>
              <a:t>统计同接入、同汇聚交换机的主机</a:t>
            </a:r>
            <a:endParaRPr lang="en-US" altLang="zh-CN" dirty="0"/>
          </a:p>
          <a:p>
            <a:pPr lvl="1"/>
            <a:r>
              <a:rPr lang="zh-CN" altLang="en-US" dirty="0"/>
              <a:t>节省骨干带宽资源，避免流量集中</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pic>
        <p:nvPicPr>
          <p:cNvPr id="6" name="图片 5">
            <a:extLst>
              <a:ext uri="{FF2B5EF4-FFF2-40B4-BE49-F238E27FC236}">
                <a16:creationId xmlns:a16="http://schemas.microsoft.com/office/drawing/2014/main" id="{E0ACC1B1-7380-44ED-8EA4-FF14BE7CB852}"/>
              </a:ext>
            </a:extLst>
          </p:cNvPr>
          <p:cNvPicPr>
            <a:picLocks noChangeAspect="1"/>
          </p:cNvPicPr>
          <p:nvPr/>
        </p:nvPicPr>
        <p:blipFill>
          <a:blip r:embed="rId2"/>
          <a:stretch>
            <a:fillRect/>
          </a:stretch>
        </p:blipFill>
        <p:spPr>
          <a:xfrm>
            <a:off x="723624" y="2898184"/>
            <a:ext cx="10744752" cy="2108308"/>
          </a:xfrm>
          <a:prstGeom prst="rect">
            <a:avLst/>
          </a:prstGeom>
        </p:spPr>
      </p:pic>
      <p:sp>
        <p:nvSpPr>
          <p:cNvPr id="7" name="矩形: 圆角 6">
            <a:extLst>
              <a:ext uri="{FF2B5EF4-FFF2-40B4-BE49-F238E27FC236}">
                <a16:creationId xmlns:a16="http://schemas.microsoft.com/office/drawing/2014/main" id="{A30C048D-FEEC-46CC-BDC3-0A7562CFFE8D}"/>
              </a:ext>
            </a:extLst>
          </p:cNvPr>
          <p:cNvSpPr/>
          <p:nvPr/>
        </p:nvSpPr>
        <p:spPr>
          <a:xfrm>
            <a:off x="736121" y="3094010"/>
            <a:ext cx="7850530" cy="621102"/>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内容占位符 2">
            <a:extLst>
              <a:ext uri="{FF2B5EF4-FFF2-40B4-BE49-F238E27FC236}">
                <a16:creationId xmlns:a16="http://schemas.microsoft.com/office/drawing/2014/main" id="{1E8C316D-8868-4ABE-AEBD-FC6BB2DDC8BC}"/>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分析结果</a:t>
            </a:r>
            <a:r>
              <a:rPr lang="en-US" altLang="zh-CN" sz="3200" b="1" dirty="0"/>
              <a:t>3-</a:t>
            </a:r>
            <a:r>
              <a:rPr lang="zh-CN" altLang="en-US" sz="3200" b="1" dirty="0"/>
              <a:t>主机网络亲和性</a:t>
            </a:r>
          </a:p>
        </p:txBody>
      </p:sp>
      <p:grpSp>
        <p:nvGrpSpPr>
          <p:cNvPr id="11" name="组合 10">
            <a:extLst>
              <a:ext uri="{FF2B5EF4-FFF2-40B4-BE49-F238E27FC236}">
                <a16:creationId xmlns:a16="http://schemas.microsoft.com/office/drawing/2014/main" id="{95EAB498-DDC1-4408-A514-8139E65B7FED}"/>
              </a:ext>
            </a:extLst>
          </p:cNvPr>
          <p:cNvGrpSpPr/>
          <p:nvPr/>
        </p:nvGrpSpPr>
        <p:grpSpPr>
          <a:xfrm>
            <a:off x="8765863" y="0"/>
            <a:ext cx="3534292" cy="574647"/>
            <a:chOff x="8657708" y="6221190"/>
            <a:chExt cx="3534292" cy="574647"/>
          </a:xfrm>
        </p:grpSpPr>
        <p:pic>
          <p:nvPicPr>
            <p:cNvPr id="12" name="图片 11">
              <a:extLst>
                <a:ext uri="{FF2B5EF4-FFF2-40B4-BE49-F238E27FC236}">
                  <a16:creationId xmlns:a16="http://schemas.microsoft.com/office/drawing/2014/main" id="{19DED063-9FD7-4713-9819-C69B6A823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3" name="标题 1">
              <a:extLst>
                <a:ext uri="{FF2B5EF4-FFF2-40B4-BE49-F238E27FC236}">
                  <a16:creationId xmlns:a16="http://schemas.microsoft.com/office/drawing/2014/main" id="{3341AA67-18C0-4EB8-8205-65868D97BBE2}"/>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Tree>
    <p:extLst>
      <p:ext uri="{BB962C8B-B14F-4D97-AF65-F5344CB8AC3E}">
        <p14:creationId xmlns:p14="http://schemas.microsoft.com/office/powerpoint/2010/main" val="86376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a:extLst>
              <a:ext uri="{FF2B5EF4-FFF2-40B4-BE49-F238E27FC236}">
                <a16:creationId xmlns:a16="http://schemas.microsoft.com/office/drawing/2014/main" id="{7DAD6CB6-A837-45A3-834D-30C11A846297}"/>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分析结</a:t>
            </a:r>
            <a:r>
              <a:rPr lang="en-US" altLang="zh-CN" sz="3200" b="1" dirty="0"/>
              <a:t>4-</a:t>
            </a:r>
            <a:r>
              <a:rPr lang="zh-CN" altLang="en-US" sz="3200" b="1" dirty="0"/>
              <a:t>全局流量展示</a:t>
            </a:r>
          </a:p>
        </p:txBody>
      </p:sp>
      <p:grpSp>
        <p:nvGrpSpPr>
          <p:cNvPr id="8" name="组合 7">
            <a:extLst>
              <a:ext uri="{FF2B5EF4-FFF2-40B4-BE49-F238E27FC236}">
                <a16:creationId xmlns:a16="http://schemas.microsoft.com/office/drawing/2014/main" id="{81C6C69B-89B3-4A2B-8291-6F5370D5F77F}"/>
              </a:ext>
            </a:extLst>
          </p:cNvPr>
          <p:cNvGrpSpPr/>
          <p:nvPr/>
        </p:nvGrpSpPr>
        <p:grpSpPr>
          <a:xfrm>
            <a:off x="8765863" y="0"/>
            <a:ext cx="3534292" cy="574647"/>
            <a:chOff x="8657708" y="6221190"/>
            <a:chExt cx="3534292" cy="574647"/>
          </a:xfrm>
        </p:grpSpPr>
        <p:pic>
          <p:nvPicPr>
            <p:cNvPr id="10" name="图片 9">
              <a:extLst>
                <a:ext uri="{FF2B5EF4-FFF2-40B4-BE49-F238E27FC236}">
                  <a16:creationId xmlns:a16="http://schemas.microsoft.com/office/drawing/2014/main" id="{8C88CDBA-8D1A-4E8E-A3F5-EB813B8DC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1" name="标题 1">
              <a:extLst>
                <a:ext uri="{FF2B5EF4-FFF2-40B4-BE49-F238E27FC236}">
                  <a16:creationId xmlns:a16="http://schemas.microsoft.com/office/drawing/2014/main" id="{ECFFB96E-87C8-49A2-8FC6-405C1D33F388}"/>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pic>
        <p:nvPicPr>
          <p:cNvPr id="2" name="图片 1"/>
          <p:cNvPicPr>
            <a:picLocks noChangeAspect="1"/>
          </p:cNvPicPr>
          <p:nvPr/>
        </p:nvPicPr>
        <p:blipFill>
          <a:blip r:embed="rId3"/>
          <a:stretch>
            <a:fillRect/>
          </a:stretch>
        </p:blipFill>
        <p:spPr>
          <a:xfrm>
            <a:off x="1004711" y="903445"/>
            <a:ext cx="9177867" cy="5337515"/>
          </a:xfrm>
          <a:prstGeom prst="rect">
            <a:avLst/>
          </a:prstGeom>
        </p:spPr>
      </p:pic>
    </p:spTree>
    <p:extLst>
      <p:ext uri="{BB962C8B-B14F-4D97-AF65-F5344CB8AC3E}">
        <p14:creationId xmlns:p14="http://schemas.microsoft.com/office/powerpoint/2010/main" val="93696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E1A1FB55-52BA-46FC-AEBB-1F4EE758EC93}"/>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总结</a:t>
            </a:r>
          </a:p>
        </p:txBody>
      </p:sp>
      <p:grpSp>
        <p:nvGrpSpPr>
          <p:cNvPr id="7" name="组合 6">
            <a:extLst>
              <a:ext uri="{FF2B5EF4-FFF2-40B4-BE49-F238E27FC236}">
                <a16:creationId xmlns:a16="http://schemas.microsoft.com/office/drawing/2014/main" id="{B5042F59-7A38-4696-B0E9-86FC0C6F54AB}"/>
              </a:ext>
            </a:extLst>
          </p:cNvPr>
          <p:cNvGrpSpPr/>
          <p:nvPr/>
        </p:nvGrpSpPr>
        <p:grpSpPr>
          <a:xfrm>
            <a:off x="8765863" y="0"/>
            <a:ext cx="3534292" cy="574647"/>
            <a:chOff x="8657708" y="6221190"/>
            <a:chExt cx="3534292" cy="574647"/>
          </a:xfrm>
        </p:grpSpPr>
        <p:pic>
          <p:nvPicPr>
            <p:cNvPr id="8" name="图片 7">
              <a:extLst>
                <a:ext uri="{FF2B5EF4-FFF2-40B4-BE49-F238E27FC236}">
                  <a16:creationId xmlns:a16="http://schemas.microsoft.com/office/drawing/2014/main" id="{8A00DA45-CE43-4511-86A9-281CA4A2C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9" name="标题 1">
              <a:extLst>
                <a:ext uri="{FF2B5EF4-FFF2-40B4-BE49-F238E27FC236}">
                  <a16:creationId xmlns:a16="http://schemas.microsoft.com/office/drawing/2014/main" id="{935E6217-A353-43D8-8AE6-DF87615B96DE}"/>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0" name="内容占位符 2">
            <a:extLst>
              <a:ext uri="{FF2B5EF4-FFF2-40B4-BE49-F238E27FC236}">
                <a16:creationId xmlns:a16="http://schemas.microsoft.com/office/drawing/2014/main" id="{79C546A2-0064-4D4F-BEA9-D16C8EA23ACC}"/>
              </a:ext>
            </a:extLst>
          </p:cNvPr>
          <p:cNvSpPr txBox="1">
            <a:spLocks/>
          </p:cNvSpPr>
          <p:nvPr/>
        </p:nvSpPr>
        <p:spPr>
          <a:xfrm>
            <a:off x="534292" y="916326"/>
            <a:ext cx="10961022" cy="5772021"/>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dirty="0"/>
              <a:t>基于主机端流量采集、全网流量路径发现的流量分析方法是一种可行的高带宽高通量数据中心网络流量分析的方法</a:t>
            </a:r>
            <a:endParaRPr lang="en-US" altLang="zh-CN" sz="2400" b="1" dirty="0"/>
          </a:p>
          <a:p>
            <a:pPr lvl="1"/>
            <a:r>
              <a:rPr lang="zh-CN" altLang="en-US" sz="2000" dirty="0"/>
              <a:t>避免了高密度高强度网络监控数据处理，调整为微小单元的数据处理后集中分析</a:t>
            </a:r>
            <a:endParaRPr lang="en-US" altLang="zh-CN" sz="2000" dirty="0"/>
          </a:p>
          <a:p>
            <a:pPr lvl="1"/>
            <a:r>
              <a:rPr lang="zh-CN" altLang="en-US" sz="2000" dirty="0"/>
              <a:t>实现了方法和高带宽的不相关</a:t>
            </a:r>
            <a:endParaRPr lang="en-US" altLang="zh-CN" sz="2000" dirty="0"/>
          </a:p>
          <a:p>
            <a:endParaRPr lang="en-US" altLang="zh-CN" sz="2400" b="1" dirty="0"/>
          </a:p>
          <a:p>
            <a:r>
              <a:rPr lang="zh-CN" altLang="en-US" sz="2400" b="1" dirty="0"/>
              <a:t>能够获得</a:t>
            </a:r>
            <a:endParaRPr lang="en-US" altLang="zh-CN" sz="2400" b="1" dirty="0"/>
          </a:p>
          <a:p>
            <a:pPr lvl="1"/>
            <a:r>
              <a:rPr lang="zh-CN" altLang="en-US" sz="2000" dirty="0"/>
              <a:t>有价值的网络流量统计、分布数据</a:t>
            </a:r>
            <a:endParaRPr lang="en-US" altLang="zh-CN" sz="2000" dirty="0"/>
          </a:p>
          <a:p>
            <a:pPr lvl="1"/>
            <a:r>
              <a:rPr lang="zh-CN" altLang="en-US" sz="2000" dirty="0"/>
              <a:t>数据中心全网流量分布</a:t>
            </a:r>
            <a:endParaRPr lang="en-US" altLang="zh-CN" sz="2000" dirty="0"/>
          </a:p>
          <a:p>
            <a:pPr marL="457200" lvl="1" indent="0">
              <a:buNone/>
            </a:pPr>
            <a:endParaRPr lang="en-US" altLang="zh-CN" sz="2000" dirty="0"/>
          </a:p>
          <a:p>
            <a:r>
              <a:rPr lang="zh-CN" altLang="en-US" sz="2400" b="1" dirty="0"/>
              <a:t>能够回答</a:t>
            </a:r>
            <a:endParaRPr lang="en-US" altLang="zh-CN" sz="2400" b="1" dirty="0"/>
          </a:p>
          <a:p>
            <a:pPr lvl="1"/>
            <a:r>
              <a:rPr lang="zh-CN" altLang="en-US" sz="2000" dirty="0"/>
              <a:t>谁制造了网络问题</a:t>
            </a:r>
            <a:endParaRPr lang="en-US" altLang="zh-CN" sz="2000" dirty="0"/>
          </a:p>
          <a:p>
            <a:pPr lvl="1"/>
            <a:r>
              <a:rPr lang="zh-CN" altLang="en-US" sz="2000" dirty="0"/>
              <a:t>谁使用了多少资源，产生了多少流量</a:t>
            </a:r>
            <a:endParaRPr lang="en-US" altLang="zh-CN" sz="2000" dirty="0"/>
          </a:p>
          <a:p>
            <a:endParaRPr lang="en-US" altLang="zh-CN" sz="2400" b="1" dirty="0"/>
          </a:p>
        </p:txBody>
      </p:sp>
    </p:spTree>
    <p:extLst>
      <p:ext uri="{BB962C8B-B14F-4D97-AF65-F5344CB8AC3E}">
        <p14:creationId xmlns:p14="http://schemas.microsoft.com/office/powerpoint/2010/main" val="1784533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E1A1FB55-52BA-46FC-AEBB-1F4EE758EC93}"/>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下一步的研究</a:t>
            </a:r>
          </a:p>
        </p:txBody>
      </p:sp>
      <p:grpSp>
        <p:nvGrpSpPr>
          <p:cNvPr id="7" name="组合 6">
            <a:extLst>
              <a:ext uri="{FF2B5EF4-FFF2-40B4-BE49-F238E27FC236}">
                <a16:creationId xmlns:a16="http://schemas.microsoft.com/office/drawing/2014/main" id="{B5042F59-7A38-4696-B0E9-86FC0C6F54AB}"/>
              </a:ext>
            </a:extLst>
          </p:cNvPr>
          <p:cNvGrpSpPr/>
          <p:nvPr/>
        </p:nvGrpSpPr>
        <p:grpSpPr>
          <a:xfrm>
            <a:off x="8765863" y="0"/>
            <a:ext cx="3534292" cy="574647"/>
            <a:chOff x="8657708" y="6221190"/>
            <a:chExt cx="3534292" cy="574647"/>
          </a:xfrm>
        </p:grpSpPr>
        <p:pic>
          <p:nvPicPr>
            <p:cNvPr id="8" name="图片 7">
              <a:extLst>
                <a:ext uri="{FF2B5EF4-FFF2-40B4-BE49-F238E27FC236}">
                  <a16:creationId xmlns:a16="http://schemas.microsoft.com/office/drawing/2014/main" id="{8A00DA45-CE43-4511-86A9-281CA4A2C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9" name="标题 1">
              <a:extLst>
                <a:ext uri="{FF2B5EF4-FFF2-40B4-BE49-F238E27FC236}">
                  <a16:creationId xmlns:a16="http://schemas.microsoft.com/office/drawing/2014/main" id="{935E6217-A353-43D8-8AE6-DF87615B96DE}"/>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0" name="内容占位符 2">
            <a:extLst>
              <a:ext uri="{FF2B5EF4-FFF2-40B4-BE49-F238E27FC236}">
                <a16:creationId xmlns:a16="http://schemas.microsoft.com/office/drawing/2014/main" id="{C09CC70D-6AFB-4139-9118-10595FC78357}"/>
              </a:ext>
            </a:extLst>
          </p:cNvPr>
          <p:cNvSpPr txBox="1">
            <a:spLocks/>
          </p:cNvSpPr>
          <p:nvPr/>
        </p:nvSpPr>
        <p:spPr>
          <a:xfrm>
            <a:off x="534292" y="916326"/>
            <a:ext cx="10961022" cy="5772021"/>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dirty="0"/>
              <a:t>系统架构</a:t>
            </a:r>
            <a:r>
              <a:rPr lang="en-US" altLang="zh-CN" sz="2400" b="1" dirty="0"/>
              <a:t>--</a:t>
            </a:r>
            <a:r>
              <a:rPr lang="zh-CN" altLang="en-US" sz="2400" b="1" dirty="0"/>
              <a:t>基于大数据架构的数据接收、存储和分析</a:t>
            </a:r>
            <a:endParaRPr lang="en-US" altLang="zh-CN" sz="2400" b="1" dirty="0"/>
          </a:p>
          <a:p>
            <a:pPr lvl="1"/>
            <a:r>
              <a:rPr lang="zh-CN" altLang="en-US" sz="2000" dirty="0"/>
              <a:t>数据采集间隔和系统整体的压力的评估   </a:t>
            </a:r>
          </a:p>
          <a:p>
            <a:pPr lvl="1"/>
            <a:r>
              <a:rPr lang="zh-CN" altLang="en-US" sz="2000" dirty="0"/>
              <a:t>数据采集间隔和流量细粒度的关系           捕获微突发，实现类似</a:t>
            </a:r>
            <a:r>
              <a:rPr lang="en-US" altLang="zh-CN" sz="2000" dirty="0" err="1"/>
              <a:t>RoCE</a:t>
            </a:r>
            <a:r>
              <a:rPr lang="zh-CN" altLang="en-US" sz="2000" dirty="0"/>
              <a:t>的无阻塞</a:t>
            </a:r>
            <a:endParaRPr lang="en-US" altLang="zh-CN" sz="2000" dirty="0"/>
          </a:p>
          <a:p>
            <a:pPr lvl="1"/>
            <a:r>
              <a:rPr lang="zh-CN" altLang="en-US" sz="2000" dirty="0"/>
              <a:t>数据采集多点冗余和去重等</a:t>
            </a:r>
            <a:endParaRPr lang="en-US" altLang="zh-CN" sz="2000" dirty="0"/>
          </a:p>
          <a:p>
            <a:pPr lvl="1"/>
            <a:r>
              <a:rPr lang="zh-CN" altLang="en-US" sz="2000" dirty="0"/>
              <a:t>采集点监控问题    </a:t>
            </a:r>
            <a:endParaRPr lang="en-US" altLang="zh-CN" sz="2000" dirty="0"/>
          </a:p>
          <a:p>
            <a:endParaRPr lang="en-US" altLang="zh-CN" sz="2400" b="1" dirty="0"/>
          </a:p>
          <a:p>
            <a:r>
              <a:rPr lang="zh-CN" altLang="en-US" sz="2400" b="1" dirty="0"/>
              <a:t>可控制</a:t>
            </a:r>
            <a:endParaRPr lang="en-US" altLang="zh-CN" b="1" dirty="0"/>
          </a:p>
          <a:p>
            <a:pPr lvl="1"/>
            <a:r>
              <a:rPr lang="zh-CN" altLang="en-US" sz="2000" dirty="0"/>
              <a:t>基于服务器的出方向流量控制，实现网络流量控制</a:t>
            </a:r>
            <a:endParaRPr lang="en-US" altLang="zh-CN" sz="2000" dirty="0"/>
          </a:p>
          <a:p>
            <a:pPr lvl="1"/>
            <a:endParaRPr lang="en-US" altLang="zh-CN" sz="1800" dirty="0"/>
          </a:p>
          <a:p>
            <a:r>
              <a:rPr lang="zh-CN" altLang="en-US" sz="2400" b="1" dirty="0"/>
              <a:t>数据采集</a:t>
            </a:r>
            <a:endParaRPr lang="en-US" altLang="zh-CN" sz="2400" b="1" dirty="0"/>
          </a:p>
          <a:p>
            <a:pPr lvl="1"/>
            <a:r>
              <a:rPr lang="zh-CN" altLang="en-US" sz="2000" dirty="0"/>
              <a:t>数据采集轻量化</a:t>
            </a:r>
            <a:endParaRPr lang="en-US" altLang="zh-CN" sz="2000" dirty="0"/>
          </a:p>
          <a:p>
            <a:pPr lvl="1"/>
            <a:r>
              <a:rPr lang="zh-CN" altLang="en-US" sz="2000" dirty="0"/>
              <a:t>准确度问题排查</a:t>
            </a:r>
            <a:endParaRPr lang="en-US" altLang="zh-CN" sz="2000" dirty="0"/>
          </a:p>
          <a:p>
            <a:pPr marL="457200" lvl="1" indent="0">
              <a:buNone/>
            </a:pPr>
            <a:endParaRPr lang="en-US" altLang="zh-CN" sz="2000" b="1" dirty="0"/>
          </a:p>
          <a:p>
            <a:r>
              <a:rPr lang="zh-CN" altLang="en-US" sz="2400" b="1" dirty="0"/>
              <a:t>展示问题</a:t>
            </a:r>
            <a:endParaRPr lang="en-US" altLang="zh-CN" sz="2400" b="1" dirty="0"/>
          </a:p>
          <a:p>
            <a:pPr lvl="1"/>
            <a:r>
              <a:rPr lang="zh-CN" altLang="en-US" sz="2000" dirty="0"/>
              <a:t>分析目标和成果</a:t>
            </a:r>
            <a:endParaRPr lang="en-US" altLang="zh-CN" sz="2000" dirty="0"/>
          </a:p>
          <a:p>
            <a:pPr lvl="1"/>
            <a:endParaRPr lang="en-US" altLang="zh-CN" sz="2000" dirty="0"/>
          </a:p>
        </p:txBody>
      </p:sp>
    </p:spTree>
    <p:extLst>
      <p:ext uri="{BB962C8B-B14F-4D97-AF65-F5344CB8AC3E}">
        <p14:creationId xmlns:p14="http://schemas.microsoft.com/office/powerpoint/2010/main" val="361637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765863" y="0"/>
            <a:ext cx="3534292" cy="574647"/>
            <a:chOff x="8657708" y="6221190"/>
            <a:chExt cx="3534292" cy="574647"/>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7" name="标题 1"/>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8" name="内容占位符 2"/>
          <p:cNvSpPr txBox="1">
            <a:spLocks/>
          </p:cNvSpPr>
          <p:nvPr/>
        </p:nvSpPr>
        <p:spPr>
          <a:xfrm>
            <a:off x="3701671" y="614854"/>
            <a:ext cx="5245260" cy="827691"/>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lgn="ctr">
              <a:buNone/>
            </a:pPr>
            <a:r>
              <a:rPr lang="zh-CN" altLang="en-US" sz="4400" dirty="0">
                <a:latin typeface="微软雅黑" panose="020B0503020204020204" pitchFamily="34" charset="-122"/>
                <a:ea typeface="微软雅黑" panose="020B0503020204020204" pitchFamily="34" charset="-122"/>
              </a:rPr>
              <a:t>目录</a:t>
            </a:r>
            <a:endParaRPr lang="en-US" altLang="zh-CN" sz="4400" dirty="0">
              <a:latin typeface="微软雅黑" panose="020B0503020204020204" pitchFamily="34" charset="-122"/>
              <a:ea typeface="微软雅黑" panose="020B0503020204020204" pitchFamily="34" charset="-122"/>
            </a:endParaRPr>
          </a:p>
          <a:p>
            <a:pPr marL="57150" indent="0" algn="ctr">
              <a:buNone/>
            </a:pPr>
            <a:endParaRPr lang="en-US" altLang="zh-CN" sz="2400" dirty="0">
              <a:latin typeface="微软雅黑" panose="020B0503020204020204" pitchFamily="34" charset="-122"/>
              <a:ea typeface="微软雅黑" panose="020B0503020204020204" pitchFamily="34" charset="-122"/>
            </a:endParaRPr>
          </a:p>
          <a:p>
            <a:pPr marL="57150" indent="0">
              <a:buNone/>
            </a:pPr>
            <a:endParaRPr lang="en-US" altLang="zh-CN" sz="3200" dirty="0">
              <a:latin typeface="微软雅黑" panose="020B0503020204020204" pitchFamily="34" charset="-122"/>
              <a:ea typeface="微软雅黑" panose="020B0503020204020204" pitchFamily="34" charset="-122"/>
            </a:endParaRPr>
          </a:p>
        </p:txBody>
      </p:sp>
      <p:sp>
        <p:nvSpPr>
          <p:cNvPr id="2" name="矩形 1"/>
          <p:cNvSpPr/>
          <p:nvPr/>
        </p:nvSpPr>
        <p:spPr>
          <a:xfrm>
            <a:off x="3775586" y="1845779"/>
            <a:ext cx="4882121" cy="2243050"/>
          </a:xfrm>
          <a:prstGeom prst="rect">
            <a:avLst/>
          </a:prstGeom>
        </p:spPr>
        <p:txBody>
          <a:bodyPr wrap="square">
            <a:spAutoFit/>
          </a:bodyPr>
          <a:lstStyle/>
          <a:p>
            <a:pPr marL="400050" indent="-342900">
              <a:lnSpc>
                <a:spcPct val="1500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数据中心网络发展和监控的现状</a:t>
            </a:r>
            <a:endParaRPr lang="en-US" altLang="zh-CN" sz="2400" dirty="0">
              <a:latin typeface="微软雅黑" panose="020B0503020204020204" pitchFamily="34" charset="-122"/>
              <a:ea typeface="微软雅黑" panose="020B0503020204020204" pitchFamily="34" charset="-122"/>
            </a:endParaRPr>
          </a:p>
          <a:p>
            <a:pPr marL="400050" indent="-342900">
              <a:lnSpc>
                <a:spcPct val="1500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基于主机的流量分析方法的介绍</a:t>
            </a:r>
            <a:endParaRPr lang="en-US" altLang="zh-CN" sz="2400" dirty="0">
              <a:latin typeface="微软雅黑" panose="020B0503020204020204" pitchFamily="34" charset="-122"/>
              <a:ea typeface="微软雅黑" panose="020B0503020204020204" pitchFamily="34" charset="-122"/>
            </a:endParaRPr>
          </a:p>
          <a:p>
            <a:pPr marL="400050" indent="-342900">
              <a:lnSpc>
                <a:spcPct val="1500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数据分析结果和结论</a:t>
            </a:r>
            <a:endParaRPr lang="en-US" altLang="zh-CN" sz="2400" dirty="0">
              <a:latin typeface="微软雅黑" panose="020B0503020204020204" pitchFamily="34" charset="-122"/>
              <a:ea typeface="微软雅黑" panose="020B0503020204020204" pitchFamily="34" charset="-122"/>
            </a:endParaRPr>
          </a:p>
          <a:p>
            <a:pPr marL="400050" indent="-342900">
              <a:lnSpc>
                <a:spcPct val="1500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下一步研究</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9441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a:extLst>
              <a:ext uri="{FF2B5EF4-FFF2-40B4-BE49-F238E27FC236}">
                <a16:creationId xmlns:a16="http://schemas.microsoft.com/office/drawing/2014/main" id="{5B075DDD-45F3-46FF-B4F4-611FC9C06089}"/>
              </a:ext>
            </a:extLst>
          </p:cNvPr>
          <p:cNvSpPr txBox="1">
            <a:spLocks/>
          </p:cNvSpPr>
          <p:nvPr/>
        </p:nvSpPr>
        <p:spPr>
          <a:xfrm>
            <a:off x="4899258" y="2595603"/>
            <a:ext cx="3520123" cy="1338044"/>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8000" b="1" dirty="0">
                <a:latin typeface="微软雅黑" panose="020B0503020204020204" pitchFamily="34" charset="-122"/>
                <a:ea typeface="微软雅黑" panose="020B0503020204020204" pitchFamily="34" charset="-122"/>
              </a:rPr>
              <a:t>谢  谢</a:t>
            </a:r>
            <a:endParaRPr lang="en-US" altLang="zh-CN" sz="7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488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pPr>
            <a:r>
              <a:rPr lang="zh-CN" altLang="en-US" sz="3200" dirty="0">
                <a:latin typeface="微软雅黑" panose="020B0503020204020204" pitchFamily="34" charset="-122"/>
                <a:ea typeface="微软雅黑" panose="020B0503020204020204" pitchFamily="34" charset="-122"/>
              </a:rPr>
              <a:t>数据中心网络发展历程</a:t>
            </a:r>
            <a:endParaRPr lang="en-US" altLang="zh-CN" sz="32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8765863" y="0"/>
            <a:ext cx="3534292" cy="574647"/>
            <a:chOff x="8657708" y="6221190"/>
            <a:chExt cx="3534292" cy="574647"/>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2" name="标题 1"/>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3" name="内容占位符 2"/>
          <p:cNvSpPr txBox="1">
            <a:spLocks/>
          </p:cNvSpPr>
          <p:nvPr/>
        </p:nvSpPr>
        <p:spPr>
          <a:xfrm>
            <a:off x="534292" y="916326"/>
            <a:ext cx="10961022" cy="564212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1" dirty="0"/>
              <a:t>发展历程</a:t>
            </a:r>
            <a:endParaRPr lang="en-US" altLang="zh-CN" sz="2400" b="1" dirty="0"/>
          </a:p>
          <a:p>
            <a:pPr lvl="1"/>
            <a:r>
              <a:rPr lang="en-US" altLang="zh-CN" sz="2000" dirty="0"/>
              <a:t>2007</a:t>
            </a:r>
            <a:r>
              <a:rPr lang="zh-CN" altLang="en-US" sz="2000" dirty="0"/>
              <a:t>年核心 </a:t>
            </a:r>
            <a:r>
              <a:rPr lang="en-US" altLang="zh-CN" sz="2000" dirty="0"/>
              <a:t>10G,</a:t>
            </a:r>
            <a:r>
              <a:rPr lang="zh-CN" altLang="en-US" sz="2000" dirty="0"/>
              <a:t>骨干 </a:t>
            </a:r>
            <a:r>
              <a:rPr lang="en-US" altLang="zh-CN" sz="2000" dirty="0"/>
              <a:t>10G,</a:t>
            </a:r>
            <a:r>
              <a:rPr lang="zh-CN" altLang="en-US" sz="2000" dirty="0"/>
              <a:t>接入</a:t>
            </a:r>
            <a:r>
              <a:rPr lang="en-US" altLang="zh-CN" sz="2000" dirty="0"/>
              <a:t>10G</a:t>
            </a:r>
          </a:p>
          <a:p>
            <a:pPr lvl="1"/>
            <a:r>
              <a:rPr lang="en-US" altLang="zh-CN" sz="2000" dirty="0"/>
              <a:t>2015</a:t>
            </a:r>
            <a:r>
              <a:rPr lang="zh-CN" altLang="en-US" sz="2000" dirty="0"/>
              <a:t>年核心 </a:t>
            </a:r>
            <a:r>
              <a:rPr lang="en-US" altLang="zh-CN" sz="2000" dirty="0"/>
              <a:t>40G,</a:t>
            </a:r>
            <a:r>
              <a:rPr lang="zh-CN" altLang="en-US" sz="2000" dirty="0"/>
              <a:t>骨干</a:t>
            </a:r>
            <a:r>
              <a:rPr lang="en-US" altLang="zh-CN" sz="2000" dirty="0"/>
              <a:t>160G,</a:t>
            </a:r>
            <a:r>
              <a:rPr lang="zh-CN" altLang="en-US" sz="2000" dirty="0"/>
              <a:t>接入</a:t>
            </a:r>
            <a:r>
              <a:rPr lang="en-US" altLang="zh-CN" sz="2000" dirty="0"/>
              <a:t>10G</a:t>
            </a:r>
          </a:p>
          <a:p>
            <a:pPr lvl="1"/>
            <a:r>
              <a:rPr lang="en-US" altLang="zh-CN" sz="2000" dirty="0"/>
              <a:t>2020</a:t>
            </a:r>
            <a:r>
              <a:rPr lang="zh-CN" altLang="en-US" sz="2000" dirty="0"/>
              <a:t>年核心</a:t>
            </a:r>
            <a:r>
              <a:rPr lang="en-US" altLang="zh-CN" sz="2000" dirty="0"/>
              <a:t>100G,</a:t>
            </a:r>
            <a:r>
              <a:rPr lang="zh-CN" altLang="en-US" sz="2000" dirty="0"/>
              <a:t>骨干</a:t>
            </a:r>
            <a:r>
              <a:rPr lang="en-US" altLang="zh-CN" sz="2000" dirty="0"/>
              <a:t>800G,</a:t>
            </a:r>
            <a:r>
              <a:rPr lang="zh-CN" altLang="en-US" sz="2000" dirty="0"/>
              <a:t>接入</a:t>
            </a:r>
            <a:r>
              <a:rPr lang="en-US" altLang="zh-CN" sz="2000" dirty="0"/>
              <a:t>25G</a:t>
            </a:r>
          </a:p>
          <a:p>
            <a:pPr marL="0" indent="0">
              <a:buNone/>
            </a:pPr>
            <a:r>
              <a:rPr lang="zh-CN" altLang="en-US" sz="2400" b="1" dirty="0"/>
              <a:t>互联互通</a:t>
            </a:r>
            <a:r>
              <a:rPr lang="zh-CN" altLang="en-US" b="1" dirty="0"/>
              <a:t> </a:t>
            </a:r>
            <a:endParaRPr lang="en-US" altLang="zh-CN" b="1" dirty="0"/>
          </a:p>
          <a:p>
            <a:pPr lvl="1"/>
            <a:r>
              <a:rPr lang="zh-CN" altLang="en-US" sz="2000" dirty="0"/>
              <a:t>科技网出口 </a:t>
            </a:r>
            <a:r>
              <a:rPr lang="en-US" altLang="zh-CN" sz="2000" dirty="0"/>
              <a:t>		100G</a:t>
            </a:r>
          </a:p>
          <a:p>
            <a:pPr lvl="1"/>
            <a:r>
              <a:rPr lang="zh-CN" altLang="en-US" sz="2000" dirty="0"/>
              <a:t>怀柔光源</a:t>
            </a:r>
            <a:r>
              <a:rPr lang="en-US" altLang="zh-CN" sz="2000" dirty="0"/>
              <a:t>			100G</a:t>
            </a:r>
          </a:p>
          <a:p>
            <a:pPr lvl="1"/>
            <a:r>
              <a:rPr lang="zh-CN" altLang="en-US" sz="2000" dirty="0"/>
              <a:t>散裂中子源</a:t>
            </a:r>
            <a:r>
              <a:rPr lang="en-US" altLang="zh-CN" sz="2000" dirty="0"/>
              <a:t>/DGDC</a:t>
            </a:r>
            <a:r>
              <a:rPr lang="zh-CN" altLang="en-US" sz="2000" dirty="0"/>
              <a:t>  </a:t>
            </a:r>
            <a:r>
              <a:rPr lang="en-US" altLang="zh-CN" sz="2000" dirty="0"/>
              <a:t>	2*10G</a:t>
            </a:r>
          </a:p>
          <a:p>
            <a:pPr lvl="1"/>
            <a:r>
              <a:rPr lang="en-US" altLang="zh-CN" sz="2000" dirty="0"/>
              <a:t>LHAASO			2G</a:t>
            </a:r>
          </a:p>
          <a:p>
            <a:pPr lvl="1"/>
            <a:r>
              <a:rPr lang="en-US" altLang="zh-CN" sz="2000" dirty="0"/>
              <a:t>JUNO			450M/2G</a:t>
            </a:r>
          </a:p>
          <a:p>
            <a:pPr marL="57150" indent="0">
              <a:buNone/>
            </a:pPr>
            <a:endParaRPr lang="en-US" altLang="zh-CN" sz="1800" dirty="0"/>
          </a:p>
        </p:txBody>
      </p:sp>
      <p:pic>
        <p:nvPicPr>
          <p:cNvPr id="2" name="图片 1">
            <a:extLst>
              <a:ext uri="{FF2B5EF4-FFF2-40B4-BE49-F238E27FC236}">
                <a16:creationId xmlns:a16="http://schemas.microsoft.com/office/drawing/2014/main" id="{5129772A-36DB-4BDF-9A82-EDEE2C6E111A}"/>
              </a:ext>
            </a:extLst>
          </p:cNvPr>
          <p:cNvPicPr>
            <a:picLocks noChangeAspect="1"/>
          </p:cNvPicPr>
          <p:nvPr/>
        </p:nvPicPr>
        <p:blipFill>
          <a:blip r:embed="rId4"/>
          <a:stretch>
            <a:fillRect/>
          </a:stretch>
        </p:blipFill>
        <p:spPr>
          <a:xfrm>
            <a:off x="6350341" y="1680558"/>
            <a:ext cx="5144973" cy="3844506"/>
          </a:xfrm>
          <a:prstGeom prst="rect">
            <a:avLst/>
          </a:prstGeom>
          <a:ln>
            <a:solidFill>
              <a:schemeClr val="accent1"/>
            </a:solidFill>
          </a:ln>
        </p:spPr>
      </p:pic>
      <p:pic>
        <p:nvPicPr>
          <p:cNvPr id="14" name="图片 13">
            <a:extLst>
              <a:ext uri="{FF2B5EF4-FFF2-40B4-BE49-F238E27FC236}">
                <a16:creationId xmlns:a16="http://schemas.microsoft.com/office/drawing/2014/main" id="{BDF85B7C-62A8-4AB2-BC90-C1F79A13674E}"/>
              </a:ext>
            </a:extLst>
          </p:cNvPr>
          <p:cNvPicPr>
            <a:picLocks noChangeAspect="1"/>
          </p:cNvPicPr>
          <p:nvPr/>
        </p:nvPicPr>
        <p:blipFill>
          <a:blip r:embed="rId5"/>
          <a:stretch>
            <a:fillRect/>
          </a:stretch>
        </p:blipFill>
        <p:spPr>
          <a:xfrm>
            <a:off x="1667835" y="4669596"/>
            <a:ext cx="2840846" cy="1947034"/>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48702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pPr>
            <a:r>
              <a:rPr lang="zh-CN" altLang="en-US" sz="3200" dirty="0">
                <a:latin typeface="微软雅黑" panose="020B0503020204020204" pitchFamily="34" charset="-122"/>
                <a:ea typeface="微软雅黑" panose="020B0503020204020204" pitchFamily="34" charset="-122"/>
              </a:rPr>
              <a:t>数据中心网络现状</a:t>
            </a:r>
            <a:endParaRPr lang="en-US" altLang="zh-CN" sz="32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8765863" y="0"/>
            <a:ext cx="3534292" cy="574647"/>
            <a:chOff x="8657708" y="6221190"/>
            <a:chExt cx="3534292" cy="574647"/>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2" name="标题 1"/>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3" name="内容占位符 2"/>
          <p:cNvSpPr txBox="1">
            <a:spLocks/>
          </p:cNvSpPr>
          <p:nvPr/>
        </p:nvSpPr>
        <p:spPr>
          <a:xfrm>
            <a:off x="534292" y="916326"/>
            <a:ext cx="5760105" cy="564212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342900"/>
            <a:r>
              <a:rPr lang="zh-CN" altLang="en-US" sz="2400" b="1" dirty="0"/>
              <a:t>数据中心拓扑 </a:t>
            </a:r>
            <a:endParaRPr lang="en-US" altLang="zh-CN" sz="2400" b="1" dirty="0"/>
          </a:p>
          <a:p>
            <a:pPr marL="857250" lvl="1" indent="-342900"/>
            <a:r>
              <a:rPr lang="zh-CN" altLang="en-US" sz="2000" dirty="0"/>
              <a:t>以太网</a:t>
            </a:r>
            <a:r>
              <a:rPr lang="en-US" altLang="zh-CN" sz="2000" dirty="0"/>
              <a:t>/IB</a:t>
            </a:r>
            <a:r>
              <a:rPr lang="zh-CN" altLang="en-US" sz="2000" dirty="0"/>
              <a:t>网，</a:t>
            </a:r>
            <a:r>
              <a:rPr lang="en-US" altLang="zh-CN" sz="2000" dirty="0"/>
              <a:t>CPU/GPU</a:t>
            </a:r>
          </a:p>
          <a:p>
            <a:pPr marL="857250" lvl="1" indent="-342900"/>
            <a:r>
              <a:rPr lang="zh-CN" altLang="en-US" sz="2000" dirty="0"/>
              <a:t>大二层星型拓扑  双核心堆叠 ，</a:t>
            </a:r>
            <a:r>
              <a:rPr lang="en-US" altLang="zh-CN" sz="2000" dirty="0"/>
              <a:t>100G</a:t>
            </a:r>
            <a:r>
              <a:rPr lang="zh-CN" altLang="en-US" sz="2000" dirty="0"/>
              <a:t>端口</a:t>
            </a:r>
            <a:endParaRPr lang="en-US" altLang="zh-CN" sz="2000" dirty="0"/>
          </a:p>
          <a:p>
            <a:pPr marL="857250" lvl="1" indent="-342900"/>
            <a:r>
              <a:rPr lang="en-US" altLang="zh-CN" sz="2000" dirty="0"/>
              <a:t>10G/25G/100G	</a:t>
            </a:r>
            <a:r>
              <a:rPr lang="zh-CN" altLang="en-US" sz="2000" dirty="0"/>
              <a:t>接入速率 </a:t>
            </a:r>
            <a:endParaRPr lang="en-US" altLang="zh-CN" sz="2000" dirty="0"/>
          </a:p>
          <a:p>
            <a:pPr marL="857250" lvl="1" indent="-342900"/>
            <a:r>
              <a:rPr lang="en-US" altLang="zh-CN" sz="2000" dirty="0"/>
              <a:t>42	10/25G </a:t>
            </a:r>
            <a:r>
              <a:rPr lang="en-US" altLang="zh-CN" sz="2000" dirty="0" err="1"/>
              <a:t>ToR</a:t>
            </a:r>
            <a:r>
              <a:rPr lang="zh-CN" altLang="en-US" sz="2000" dirty="0"/>
              <a:t>交换机</a:t>
            </a:r>
            <a:endParaRPr lang="en-US" altLang="zh-CN" sz="2000" dirty="0"/>
          </a:p>
          <a:p>
            <a:pPr marL="857250" lvl="1" indent="-342900"/>
            <a:r>
              <a:rPr lang="en-US" altLang="zh-CN" sz="2000" dirty="0"/>
              <a:t>348	</a:t>
            </a:r>
            <a:r>
              <a:rPr lang="zh-CN" altLang="en-US" sz="2000" dirty="0"/>
              <a:t>存储服务器</a:t>
            </a:r>
            <a:endParaRPr lang="en-US" altLang="zh-CN" sz="2000" dirty="0"/>
          </a:p>
          <a:p>
            <a:pPr marL="857250" lvl="1" indent="-342900"/>
            <a:r>
              <a:rPr lang="en-US" altLang="zh-CN" sz="2000" dirty="0"/>
              <a:t>2100	</a:t>
            </a:r>
            <a:r>
              <a:rPr lang="zh-CN" altLang="en-US" sz="2000" dirty="0"/>
              <a:t>计算服务器</a:t>
            </a:r>
            <a:endParaRPr lang="en-US" altLang="zh-CN" sz="2000" dirty="0"/>
          </a:p>
          <a:p>
            <a:pPr marL="514350" lvl="1" indent="0">
              <a:buNone/>
            </a:pPr>
            <a:r>
              <a:rPr lang="en-US" altLang="zh-CN" sz="2000" dirty="0"/>
              <a:t>	</a:t>
            </a:r>
          </a:p>
          <a:p>
            <a:pPr marL="400050" indent="-342900"/>
            <a:r>
              <a:rPr lang="zh-CN" altLang="en-US" sz="2400" b="1" dirty="0"/>
              <a:t>高增长</a:t>
            </a:r>
            <a:endParaRPr lang="en-US" altLang="zh-CN" sz="2400" b="1" dirty="0"/>
          </a:p>
          <a:p>
            <a:pPr marL="857250" lvl="1" indent="-342900"/>
            <a:r>
              <a:rPr lang="en-US" altLang="zh-CN" sz="2000" dirty="0"/>
              <a:t>4</a:t>
            </a:r>
            <a:r>
              <a:rPr lang="zh-CN" altLang="en-US" sz="2000" dirty="0"/>
              <a:t>年</a:t>
            </a:r>
            <a:r>
              <a:rPr lang="en-US" altLang="zh-CN" sz="2000" dirty="0"/>
              <a:t>	</a:t>
            </a:r>
            <a:r>
              <a:rPr lang="zh-CN" altLang="en-US" sz="2000" dirty="0"/>
              <a:t>设计容量的</a:t>
            </a:r>
            <a:r>
              <a:rPr lang="en-US" altLang="zh-CN" sz="2000" dirty="0"/>
              <a:t>50%	</a:t>
            </a:r>
            <a:r>
              <a:rPr lang="zh-CN" altLang="en-US" sz="2000" dirty="0"/>
              <a:t> </a:t>
            </a:r>
            <a:r>
              <a:rPr lang="en-US" altLang="zh-CN" sz="2000" dirty="0"/>
              <a:t>2020</a:t>
            </a:r>
            <a:r>
              <a:rPr lang="zh-CN" altLang="en-US" sz="2000" dirty="0"/>
              <a:t>年</a:t>
            </a:r>
            <a:r>
              <a:rPr lang="en-US" altLang="zh-CN" sz="2000" dirty="0"/>
              <a:t>8</a:t>
            </a:r>
            <a:r>
              <a:rPr lang="zh-CN" altLang="en-US" sz="2000" dirty="0"/>
              <a:t>月至今</a:t>
            </a:r>
            <a:endParaRPr lang="en-US" altLang="zh-CN" sz="2000" dirty="0"/>
          </a:p>
          <a:p>
            <a:pPr marL="857250" lvl="1" indent="-342900"/>
            <a:r>
              <a:rPr lang="zh-CN" altLang="en-US" sz="2000" dirty="0"/>
              <a:t>高占比</a:t>
            </a:r>
            <a:endParaRPr lang="en-US" altLang="zh-CN" sz="2000" dirty="0"/>
          </a:p>
          <a:p>
            <a:pPr marL="1314450" lvl="2" indent="-342900"/>
            <a:r>
              <a:rPr lang="en-US" altLang="zh-CN" dirty="0"/>
              <a:t>100G</a:t>
            </a:r>
            <a:r>
              <a:rPr lang="zh-CN" altLang="en-US" dirty="0"/>
              <a:t>端口</a:t>
            </a:r>
            <a:r>
              <a:rPr lang="en-US" altLang="zh-CN" dirty="0"/>
              <a:t>(288)	       </a:t>
            </a:r>
            <a:r>
              <a:rPr lang="zh-CN" altLang="en-US" dirty="0"/>
              <a:t>使用率</a:t>
            </a:r>
            <a:r>
              <a:rPr lang="en-US" altLang="zh-CN" dirty="0"/>
              <a:t>85%</a:t>
            </a:r>
          </a:p>
          <a:p>
            <a:pPr marL="1314450" lvl="2" indent="-342900"/>
            <a:r>
              <a:rPr lang="en-US" altLang="zh-CN" dirty="0"/>
              <a:t>25G</a:t>
            </a:r>
            <a:r>
              <a:rPr lang="zh-CN" altLang="en-US" dirty="0"/>
              <a:t>接口</a:t>
            </a:r>
            <a:r>
              <a:rPr lang="en-US" altLang="zh-CN" dirty="0"/>
              <a:t>(1248)	       </a:t>
            </a:r>
            <a:r>
              <a:rPr lang="zh-CN" altLang="en-US" dirty="0"/>
              <a:t>使用率</a:t>
            </a:r>
            <a:r>
              <a:rPr lang="en-US" altLang="zh-CN" dirty="0"/>
              <a:t>60%</a:t>
            </a:r>
          </a:p>
          <a:p>
            <a:pPr marL="857250" lvl="1" indent="-342900"/>
            <a:endParaRPr lang="en-US" altLang="zh-CN" sz="2000" dirty="0"/>
          </a:p>
          <a:p>
            <a:pPr marL="857250" lvl="1" indent="-342900"/>
            <a:endParaRPr lang="en-US" altLang="zh-CN" sz="2200" dirty="0"/>
          </a:p>
        </p:txBody>
      </p:sp>
      <p:pic>
        <p:nvPicPr>
          <p:cNvPr id="4" name="图片 3"/>
          <p:cNvPicPr>
            <a:picLocks noChangeAspect="1"/>
          </p:cNvPicPr>
          <p:nvPr/>
        </p:nvPicPr>
        <p:blipFill>
          <a:blip r:embed="rId4"/>
          <a:stretch>
            <a:fillRect/>
          </a:stretch>
        </p:blipFill>
        <p:spPr>
          <a:xfrm>
            <a:off x="6564691" y="3119426"/>
            <a:ext cx="5200917" cy="1841542"/>
          </a:xfrm>
          <a:prstGeom prst="rect">
            <a:avLst/>
          </a:prstGeom>
          <a:ln>
            <a:solidFill>
              <a:schemeClr val="accent1"/>
            </a:solidFill>
          </a:ln>
        </p:spPr>
      </p:pic>
      <p:sp>
        <p:nvSpPr>
          <p:cNvPr id="3" name="矩形 2">
            <a:extLst>
              <a:ext uri="{FF2B5EF4-FFF2-40B4-BE49-F238E27FC236}">
                <a16:creationId xmlns:a16="http://schemas.microsoft.com/office/drawing/2014/main" id="{0D597A3C-8899-4532-8FDD-9E21D87C7ECD}"/>
              </a:ext>
            </a:extLst>
          </p:cNvPr>
          <p:cNvSpPr/>
          <p:nvPr/>
        </p:nvSpPr>
        <p:spPr>
          <a:xfrm>
            <a:off x="6423804" y="916326"/>
            <a:ext cx="6096000" cy="1446550"/>
          </a:xfrm>
          <a:prstGeom prst="rect">
            <a:avLst/>
          </a:prstGeom>
        </p:spPr>
        <p:txBody>
          <a:bodyPr>
            <a:spAutoFit/>
          </a:bodyPr>
          <a:lstStyle/>
          <a:p>
            <a:pPr marL="400050" indent="-342900">
              <a:buFont typeface="Arial" panose="020B0604020202020204" pitchFamily="34" charset="0"/>
              <a:buChar char="•"/>
            </a:pPr>
            <a:r>
              <a:rPr lang="zh-CN" altLang="en-US" sz="2400" b="1" dirty="0"/>
              <a:t>高带宽</a:t>
            </a:r>
            <a:r>
              <a:rPr lang="en-US" altLang="zh-CN" sz="2400" b="1" dirty="0"/>
              <a:t>	8*100G    </a:t>
            </a:r>
          </a:p>
          <a:p>
            <a:pPr marL="400050" indent="-342900">
              <a:buFont typeface="Arial" panose="020B0604020202020204" pitchFamily="34" charset="0"/>
              <a:buChar char="•"/>
            </a:pPr>
            <a:r>
              <a:rPr lang="zh-CN" altLang="en-US" sz="2400" b="1" dirty="0"/>
              <a:t>高吞吐 </a:t>
            </a:r>
            <a:r>
              <a:rPr lang="en-US" altLang="zh-CN" sz="2400" b="1" dirty="0"/>
              <a:t>	320Gbps</a:t>
            </a:r>
          </a:p>
          <a:p>
            <a:pPr marL="857250" lvl="1" indent="-342900"/>
            <a:r>
              <a:rPr lang="en-US" altLang="zh-CN" sz="2000" dirty="0"/>
              <a:t>500-800</a:t>
            </a:r>
            <a:r>
              <a:rPr lang="zh-CN" altLang="en-US" sz="2000" dirty="0"/>
              <a:t>万</a:t>
            </a:r>
            <a:r>
              <a:rPr lang="en-US" altLang="zh-CN" sz="2000" dirty="0"/>
              <a:t>packet/s</a:t>
            </a:r>
          </a:p>
          <a:p>
            <a:pPr marL="857250" lvl="1" indent="-342900"/>
            <a:r>
              <a:rPr lang="en-US" altLang="zh-CN" sz="2000" dirty="0"/>
              <a:t>Max6</a:t>
            </a:r>
            <a:r>
              <a:rPr lang="zh-CN" altLang="en-US" sz="2000" dirty="0"/>
              <a:t>台  骨干带宽超过</a:t>
            </a:r>
            <a:r>
              <a:rPr lang="en-US" altLang="zh-CN" sz="2000" dirty="0"/>
              <a:t>100G</a:t>
            </a:r>
            <a:r>
              <a:rPr lang="zh-CN" altLang="en-US" sz="2000" dirty="0"/>
              <a:t>的交换机</a:t>
            </a:r>
            <a:endParaRPr lang="en-US" altLang="zh-CN" sz="2000" dirty="0"/>
          </a:p>
        </p:txBody>
      </p:sp>
    </p:spTree>
    <p:extLst>
      <p:ext uri="{BB962C8B-B14F-4D97-AF65-F5344CB8AC3E}">
        <p14:creationId xmlns:p14="http://schemas.microsoft.com/office/powerpoint/2010/main" val="3102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pPr>
            <a:r>
              <a:rPr lang="zh-CN" altLang="en-US" sz="3200" dirty="0">
                <a:latin typeface="微软雅黑" panose="020B0503020204020204" pitchFamily="34" charset="-122"/>
                <a:ea typeface="微软雅黑" panose="020B0503020204020204" pitchFamily="34" charset="-122"/>
              </a:rPr>
              <a:t>数据中心网络监控现状</a:t>
            </a:r>
            <a:endParaRPr lang="en-US" altLang="zh-CN" sz="32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8765863" y="0"/>
            <a:ext cx="3534292" cy="574647"/>
            <a:chOff x="8657708" y="6221190"/>
            <a:chExt cx="3534292" cy="574647"/>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2" name="标题 1"/>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3" name="内容占位符 2"/>
          <p:cNvSpPr txBox="1">
            <a:spLocks/>
          </p:cNvSpPr>
          <p:nvPr/>
        </p:nvSpPr>
        <p:spPr>
          <a:xfrm>
            <a:off x="534292" y="916326"/>
            <a:ext cx="11462176" cy="564212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pPr>
            <a:r>
              <a:rPr lang="zh-CN" altLang="en-US" sz="2400" b="1" dirty="0"/>
              <a:t>网络数据获取方式</a:t>
            </a:r>
            <a:endParaRPr lang="en-US" altLang="zh-CN" sz="2400" b="1" dirty="0"/>
          </a:p>
          <a:p>
            <a:pPr marL="514350" lvl="1" indent="0">
              <a:buNone/>
            </a:pPr>
            <a:r>
              <a:rPr lang="en-US" altLang="zh-CN" sz="2000" b="1" dirty="0"/>
              <a:t>	</a:t>
            </a:r>
          </a:p>
          <a:p>
            <a:pPr marL="514350" lvl="1" indent="0">
              <a:buNone/>
            </a:pPr>
            <a:endParaRPr lang="en-US" altLang="zh-CN" sz="2000" b="1" dirty="0"/>
          </a:p>
          <a:p>
            <a:pPr marL="514350" lvl="1" indent="0">
              <a:buNone/>
            </a:pPr>
            <a:endParaRPr lang="en-US" altLang="zh-CN" sz="2000" b="1" dirty="0"/>
          </a:p>
          <a:p>
            <a:pPr marL="514350" lvl="1" indent="0">
              <a:buNone/>
            </a:pPr>
            <a:endParaRPr lang="en-US" altLang="zh-CN" sz="2000" b="1" dirty="0"/>
          </a:p>
          <a:p>
            <a:pPr marL="514350" lvl="1" indent="0">
              <a:buNone/>
            </a:pPr>
            <a:endParaRPr lang="en-US" altLang="zh-CN" sz="2000" b="1" dirty="0"/>
          </a:p>
          <a:p>
            <a:pPr marL="514350" lvl="1" indent="0">
              <a:buNone/>
            </a:pPr>
            <a:endParaRPr lang="en-US" altLang="zh-CN" sz="2000" b="1" dirty="0"/>
          </a:p>
          <a:p>
            <a:pPr marL="514350" lvl="1" indent="0">
              <a:buNone/>
            </a:pPr>
            <a:endParaRPr lang="en-US" altLang="zh-CN" sz="2000" b="1" dirty="0"/>
          </a:p>
          <a:p>
            <a:pPr marL="514350" lvl="1" indent="0">
              <a:buNone/>
            </a:pPr>
            <a:endParaRPr lang="en-US" altLang="zh-CN" sz="1600" b="1" dirty="0"/>
          </a:p>
          <a:p>
            <a:pPr marL="57150" indent="0">
              <a:buNone/>
            </a:pPr>
            <a:endParaRPr lang="en-US" altLang="zh-CN" sz="2400" b="1" dirty="0"/>
          </a:p>
          <a:p>
            <a:pPr marL="57150" indent="0">
              <a:buNone/>
            </a:pPr>
            <a:r>
              <a:rPr lang="zh-CN" altLang="en-US" sz="2400" b="1" dirty="0"/>
              <a:t>网络监控的需求：</a:t>
            </a:r>
            <a:endParaRPr lang="en-US" altLang="zh-CN" sz="2400" b="1" dirty="0"/>
          </a:p>
          <a:p>
            <a:pPr marL="857250" lvl="1" indent="-342900"/>
            <a:r>
              <a:rPr lang="en-US" altLang="zh-CN" sz="2000" b="1" dirty="0"/>
              <a:t>	</a:t>
            </a:r>
            <a:r>
              <a:rPr lang="zh-CN" altLang="en-US" sz="2000" dirty="0"/>
              <a:t>端口上的流量细节</a:t>
            </a:r>
            <a:endParaRPr lang="en-US" altLang="zh-CN" sz="2000" dirty="0"/>
          </a:p>
          <a:p>
            <a:pPr marL="857250" lvl="1" indent="-342900"/>
            <a:r>
              <a:rPr lang="en-US" altLang="zh-CN" sz="2000" dirty="0"/>
              <a:t>	</a:t>
            </a:r>
            <a:r>
              <a:rPr lang="zh-CN" altLang="en-US" sz="2000" dirty="0"/>
              <a:t>具有全局性、通用性</a:t>
            </a:r>
            <a:endParaRPr lang="en-US" altLang="zh-CN" sz="2000" dirty="0"/>
          </a:p>
          <a:p>
            <a:pPr marL="857250" lvl="1" indent="-342900"/>
            <a:r>
              <a:rPr lang="en-US" altLang="zh-CN" sz="2000" dirty="0"/>
              <a:t>	</a:t>
            </a:r>
            <a:r>
              <a:rPr lang="zh-CN" altLang="en-US" sz="2000" dirty="0"/>
              <a:t>数据处理量适中 </a:t>
            </a:r>
            <a:endParaRPr lang="en-US" altLang="zh-CN" sz="1600" dirty="0">
              <a:solidFill>
                <a:srgbClr val="FF0000"/>
              </a:solidFill>
            </a:endParaRPr>
          </a:p>
          <a:p>
            <a:pPr marL="514350" lvl="1" indent="0">
              <a:buNone/>
            </a:pPr>
            <a:endParaRPr lang="en-US" altLang="zh-CN" sz="1800" dirty="0"/>
          </a:p>
        </p:txBody>
      </p:sp>
      <p:graphicFrame>
        <p:nvGraphicFramePr>
          <p:cNvPr id="2" name="表格 1">
            <a:extLst>
              <a:ext uri="{FF2B5EF4-FFF2-40B4-BE49-F238E27FC236}">
                <a16:creationId xmlns:a16="http://schemas.microsoft.com/office/drawing/2014/main" id="{66227591-A029-4AF5-AB83-6BBA8CF9ACD5}"/>
              </a:ext>
            </a:extLst>
          </p:cNvPr>
          <p:cNvGraphicFramePr>
            <a:graphicFrameLocks noGrp="1"/>
          </p:cNvGraphicFramePr>
          <p:nvPr>
            <p:extLst>
              <p:ext uri="{D42A27DB-BD31-4B8C-83A1-F6EECF244321}">
                <p14:modId xmlns:p14="http://schemas.microsoft.com/office/powerpoint/2010/main" val="363517574"/>
              </p:ext>
            </p:extLst>
          </p:nvPr>
        </p:nvGraphicFramePr>
        <p:xfrm>
          <a:off x="1012166" y="1513296"/>
          <a:ext cx="10127411" cy="2849880"/>
        </p:xfrm>
        <a:graphic>
          <a:graphicData uri="http://schemas.openxmlformats.org/drawingml/2006/table">
            <a:tbl>
              <a:tblPr firstRow="1" bandRow="1">
                <a:tableStyleId>{5C22544A-7EE6-4342-B048-85BDC9FD1C3A}</a:tableStyleId>
              </a:tblPr>
              <a:tblGrid>
                <a:gridCol w="1824159">
                  <a:extLst>
                    <a:ext uri="{9D8B030D-6E8A-4147-A177-3AD203B41FA5}">
                      <a16:colId xmlns:a16="http://schemas.microsoft.com/office/drawing/2014/main" val="1237280039"/>
                    </a:ext>
                  </a:extLst>
                </a:gridCol>
                <a:gridCol w="3052641">
                  <a:extLst>
                    <a:ext uri="{9D8B030D-6E8A-4147-A177-3AD203B41FA5}">
                      <a16:colId xmlns:a16="http://schemas.microsoft.com/office/drawing/2014/main" val="3302711764"/>
                    </a:ext>
                  </a:extLst>
                </a:gridCol>
                <a:gridCol w="4055210">
                  <a:extLst>
                    <a:ext uri="{9D8B030D-6E8A-4147-A177-3AD203B41FA5}">
                      <a16:colId xmlns:a16="http://schemas.microsoft.com/office/drawing/2014/main" val="3141290905"/>
                    </a:ext>
                  </a:extLst>
                </a:gridCol>
                <a:gridCol w="1195401">
                  <a:extLst>
                    <a:ext uri="{9D8B030D-6E8A-4147-A177-3AD203B41FA5}">
                      <a16:colId xmlns:a16="http://schemas.microsoft.com/office/drawing/2014/main" val="1761825269"/>
                    </a:ext>
                  </a:extLst>
                </a:gridCol>
              </a:tblGrid>
              <a:tr h="370840">
                <a:tc>
                  <a:txBody>
                    <a:bodyPr/>
                    <a:lstStyle/>
                    <a:p>
                      <a:r>
                        <a:rPr lang="zh-CN" altLang="en-US" dirty="0"/>
                        <a:t>方法</a:t>
                      </a:r>
                    </a:p>
                  </a:txBody>
                  <a:tcPr/>
                </a:tc>
                <a:tc>
                  <a:txBody>
                    <a:bodyPr/>
                    <a:lstStyle/>
                    <a:p>
                      <a:r>
                        <a:rPr lang="zh-CN" altLang="en-US" dirty="0"/>
                        <a:t>功能</a:t>
                      </a:r>
                    </a:p>
                  </a:txBody>
                  <a:tcPr/>
                </a:tc>
                <a:tc>
                  <a:txBody>
                    <a:bodyPr/>
                    <a:lstStyle/>
                    <a:p>
                      <a:r>
                        <a:rPr lang="zh-CN" altLang="en-US" dirty="0"/>
                        <a:t>说明</a:t>
                      </a:r>
                    </a:p>
                  </a:txBody>
                  <a:tcPr/>
                </a:tc>
                <a:tc>
                  <a:txBody>
                    <a:bodyPr/>
                    <a:lstStyle/>
                    <a:p>
                      <a:r>
                        <a:rPr lang="zh-CN" altLang="en-US" dirty="0"/>
                        <a:t>监控范围</a:t>
                      </a:r>
                    </a:p>
                  </a:txBody>
                  <a:tcPr/>
                </a:tc>
                <a:extLst>
                  <a:ext uri="{0D108BD9-81ED-4DB2-BD59-A6C34878D82A}">
                    <a16:rowId xmlns:a16="http://schemas.microsoft.com/office/drawing/2014/main" val="3256178352"/>
                  </a:ext>
                </a:extLst>
              </a:tr>
              <a:tr h="185420">
                <a:tc>
                  <a:txBody>
                    <a:bodyPr/>
                    <a:lstStyle/>
                    <a:p>
                      <a:r>
                        <a:rPr lang="en-US" altLang="zh-CN" dirty="0"/>
                        <a:t>SNMP</a:t>
                      </a:r>
                      <a:endParaRPr lang="zh-CN" altLang="en-US" dirty="0"/>
                    </a:p>
                  </a:txBody>
                  <a:tcPr/>
                </a:tc>
                <a:tc>
                  <a:txBody>
                    <a:bodyPr/>
                    <a:lstStyle/>
                    <a:p>
                      <a:r>
                        <a:rPr lang="zh-CN" altLang="en-US" dirty="0"/>
                        <a:t>端口流量、异常监控</a:t>
                      </a:r>
                    </a:p>
                  </a:txBody>
                  <a:tcPr/>
                </a:tc>
                <a:tc>
                  <a:txBody>
                    <a:bodyPr/>
                    <a:lstStyle/>
                    <a:p>
                      <a:r>
                        <a:rPr lang="zh-CN" altLang="en-US" dirty="0"/>
                        <a:t>通用，概览</a:t>
                      </a:r>
                    </a:p>
                  </a:txBody>
                  <a:tcPr/>
                </a:tc>
                <a:tc>
                  <a:txBody>
                    <a:bodyPr/>
                    <a:lstStyle/>
                    <a:p>
                      <a:r>
                        <a:rPr lang="zh-CN" altLang="en-US" dirty="0"/>
                        <a:t>全局</a:t>
                      </a:r>
                    </a:p>
                  </a:txBody>
                  <a:tcPr/>
                </a:tc>
                <a:extLst>
                  <a:ext uri="{0D108BD9-81ED-4DB2-BD59-A6C34878D82A}">
                    <a16:rowId xmlns:a16="http://schemas.microsoft.com/office/drawing/2014/main" val="3721932335"/>
                  </a:ext>
                </a:extLst>
              </a:tr>
              <a:tr h="185420">
                <a:tc>
                  <a:txBody>
                    <a:bodyPr/>
                    <a:lstStyle/>
                    <a:p>
                      <a:r>
                        <a:rPr lang="en-US" altLang="zh-CN" dirty="0"/>
                        <a:t>Syslog</a:t>
                      </a:r>
                      <a:endParaRPr lang="zh-CN" altLang="en-US" dirty="0"/>
                    </a:p>
                  </a:txBody>
                  <a:tcPr/>
                </a:tc>
                <a:tc>
                  <a:txBody>
                    <a:bodyPr/>
                    <a:lstStyle/>
                    <a:p>
                      <a:r>
                        <a:rPr lang="zh-CN" altLang="en-US" dirty="0"/>
                        <a:t>基于日志异常监控</a:t>
                      </a:r>
                    </a:p>
                  </a:txBody>
                  <a:tcPr/>
                </a:tc>
                <a:tc>
                  <a:txBody>
                    <a:bodyPr/>
                    <a:lstStyle/>
                    <a:p>
                      <a:r>
                        <a:rPr lang="zh-CN" altLang="en-US" dirty="0"/>
                        <a:t>通用，概览</a:t>
                      </a:r>
                    </a:p>
                  </a:txBody>
                  <a:tcPr/>
                </a:tc>
                <a:tc>
                  <a:txBody>
                    <a:bodyPr/>
                    <a:lstStyle/>
                    <a:p>
                      <a:r>
                        <a:rPr lang="zh-CN" altLang="en-US" dirty="0"/>
                        <a:t>全局</a:t>
                      </a:r>
                    </a:p>
                  </a:txBody>
                  <a:tcPr/>
                </a:tc>
                <a:extLst>
                  <a:ext uri="{0D108BD9-81ED-4DB2-BD59-A6C34878D82A}">
                    <a16:rowId xmlns:a16="http://schemas.microsoft.com/office/drawing/2014/main" val="2724490700"/>
                  </a:ext>
                </a:extLst>
              </a:tr>
              <a:tr h="370840">
                <a:tc>
                  <a:txBody>
                    <a:bodyPr/>
                    <a:lstStyle/>
                    <a:p>
                      <a:r>
                        <a:rPr lang="en-US" altLang="zh-CN" dirty="0"/>
                        <a:t>SPAN</a:t>
                      </a:r>
                      <a:endParaRPr lang="zh-CN" altLang="en-US" dirty="0"/>
                    </a:p>
                  </a:txBody>
                  <a:tcPr/>
                </a:tc>
                <a:tc>
                  <a:txBody>
                    <a:bodyPr/>
                    <a:lstStyle/>
                    <a:p>
                      <a:r>
                        <a:rPr lang="zh-CN" altLang="en-US" dirty="0"/>
                        <a:t>端口镜像</a:t>
                      </a:r>
                    </a:p>
                  </a:txBody>
                  <a:tcPr/>
                </a:tc>
                <a:tc>
                  <a:txBody>
                    <a:bodyPr/>
                    <a:lstStyle/>
                    <a:p>
                      <a:r>
                        <a:rPr lang="zh-CN" altLang="en-US" dirty="0"/>
                        <a:t>通用，精确</a:t>
                      </a:r>
                    </a:p>
                  </a:txBody>
                  <a:tcPr/>
                </a:tc>
                <a:tc>
                  <a:txBody>
                    <a:bodyPr/>
                    <a:lstStyle/>
                    <a:p>
                      <a:r>
                        <a:rPr lang="zh-CN" altLang="en-US" dirty="0"/>
                        <a:t>局部</a:t>
                      </a:r>
                    </a:p>
                  </a:txBody>
                  <a:tcPr/>
                </a:tc>
                <a:extLst>
                  <a:ext uri="{0D108BD9-81ED-4DB2-BD59-A6C34878D82A}">
                    <a16:rowId xmlns:a16="http://schemas.microsoft.com/office/drawing/2014/main" val="173852017"/>
                  </a:ext>
                </a:extLst>
              </a:tr>
              <a:tr h="370840">
                <a:tc>
                  <a:txBody>
                    <a:bodyPr/>
                    <a:lstStyle/>
                    <a:p>
                      <a:r>
                        <a:rPr lang="en-US" altLang="zh-CN" dirty="0" err="1"/>
                        <a:t>Sflow</a:t>
                      </a:r>
                      <a:endParaRPr lang="zh-CN" altLang="en-US" dirty="0"/>
                    </a:p>
                  </a:txBody>
                  <a:tcPr/>
                </a:tc>
                <a:tc>
                  <a:txBody>
                    <a:bodyPr/>
                    <a:lstStyle/>
                    <a:p>
                      <a:r>
                        <a:rPr lang="zh-CN" altLang="en-US" dirty="0"/>
                        <a:t>端口抽样，五元组</a:t>
                      </a:r>
                    </a:p>
                  </a:txBody>
                  <a:tcPr/>
                </a:tc>
                <a:tc>
                  <a:txBody>
                    <a:bodyPr/>
                    <a:lstStyle/>
                    <a:p>
                      <a:r>
                        <a:rPr lang="zh-CN" altLang="en-US" dirty="0"/>
                        <a:t>部分设备支持</a:t>
                      </a:r>
                    </a:p>
                  </a:txBody>
                  <a:tcPr/>
                </a:tc>
                <a:tc>
                  <a:txBody>
                    <a:bodyPr/>
                    <a:lstStyle/>
                    <a:p>
                      <a:r>
                        <a:rPr lang="zh-CN" altLang="en-US" dirty="0"/>
                        <a:t>局部</a:t>
                      </a:r>
                    </a:p>
                  </a:txBody>
                  <a:tcPr/>
                </a:tc>
                <a:extLst>
                  <a:ext uri="{0D108BD9-81ED-4DB2-BD59-A6C34878D82A}">
                    <a16:rowId xmlns:a16="http://schemas.microsoft.com/office/drawing/2014/main" val="3806334222"/>
                  </a:ext>
                </a:extLst>
              </a:tr>
              <a:tr h="0">
                <a:tc>
                  <a:txBody>
                    <a:bodyPr/>
                    <a:lstStyle/>
                    <a:p>
                      <a:r>
                        <a:rPr lang="en-US" altLang="zh-CN" dirty="0" err="1"/>
                        <a:t>gRPC</a:t>
                      </a:r>
                      <a:endParaRPr lang="en-US" altLang="zh-CN" dirty="0"/>
                    </a:p>
                    <a:p>
                      <a:r>
                        <a:rPr lang="en-US" altLang="zh-CN" dirty="0"/>
                        <a:t>Telemetry</a:t>
                      </a:r>
                      <a:endParaRPr lang="zh-CN" altLang="en-US" dirty="0"/>
                    </a:p>
                  </a:txBody>
                  <a:tcPr/>
                </a:tc>
                <a:tc>
                  <a:txBody>
                    <a:bodyPr/>
                    <a:lstStyle/>
                    <a:p>
                      <a:r>
                        <a:rPr lang="zh-CN" altLang="en-US" dirty="0"/>
                        <a:t>网络信息订阅</a:t>
                      </a:r>
                    </a:p>
                  </a:txBody>
                  <a:tcPr/>
                </a:tc>
                <a:tc>
                  <a:txBody>
                    <a:bodyPr/>
                    <a:lstStyle/>
                    <a:p>
                      <a:r>
                        <a:rPr lang="zh-CN" altLang="en-US" dirty="0"/>
                        <a:t>数据中心设备支持，开发难度大</a:t>
                      </a:r>
                      <a:endParaRPr lang="en-US" altLang="zh-CN" dirty="0"/>
                    </a:p>
                    <a:p>
                      <a:r>
                        <a:rPr lang="zh-CN" altLang="en-US" dirty="0"/>
                        <a:t>供应商依赖问题</a:t>
                      </a:r>
                    </a:p>
                  </a:txBody>
                  <a:tcPr/>
                </a:tc>
                <a:tc>
                  <a:txBody>
                    <a:bodyPr/>
                    <a:lstStyle/>
                    <a:p>
                      <a:r>
                        <a:rPr lang="zh-CN" altLang="en-US" dirty="0"/>
                        <a:t>局部</a:t>
                      </a:r>
                    </a:p>
                  </a:txBody>
                  <a:tcPr/>
                </a:tc>
                <a:extLst>
                  <a:ext uri="{0D108BD9-81ED-4DB2-BD59-A6C34878D82A}">
                    <a16:rowId xmlns:a16="http://schemas.microsoft.com/office/drawing/2014/main" val="688955304"/>
                  </a:ext>
                </a:extLst>
              </a:tr>
              <a:tr h="273050">
                <a:tc>
                  <a:txBody>
                    <a:bodyPr/>
                    <a:lstStyle/>
                    <a:p>
                      <a:r>
                        <a:rPr lang="zh-CN" altLang="en-US" dirty="0"/>
                        <a:t>新特性</a:t>
                      </a:r>
                    </a:p>
                  </a:txBody>
                  <a:tcPr/>
                </a:tc>
                <a:tc>
                  <a:txBody>
                    <a:bodyPr/>
                    <a:lstStyle/>
                    <a:p>
                      <a:r>
                        <a:rPr lang="zh-CN" altLang="en-US" dirty="0"/>
                        <a:t>缓存监控、微突发监控等</a:t>
                      </a:r>
                    </a:p>
                  </a:txBody>
                  <a:tcPr/>
                </a:tc>
                <a:tc>
                  <a:txBody>
                    <a:bodyPr/>
                    <a:lstStyle/>
                    <a:p>
                      <a:r>
                        <a:rPr lang="zh-CN" altLang="en-US" dirty="0"/>
                        <a:t>最新技术</a:t>
                      </a:r>
                    </a:p>
                  </a:txBody>
                  <a:tcPr/>
                </a:tc>
                <a:tc>
                  <a:txBody>
                    <a:bodyPr/>
                    <a:lstStyle/>
                    <a:p>
                      <a:r>
                        <a:rPr lang="zh-CN" altLang="en-US" dirty="0"/>
                        <a:t>局部</a:t>
                      </a:r>
                    </a:p>
                  </a:txBody>
                  <a:tcPr/>
                </a:tc>
                <a:extLst>
                  <a:ext uri="{0D108BD9-81ED-4DB2-BD59-A6C34878D82A}">
                    <a16:rowId xmlns:a16="http://schemas.microsoft.com/office/drawing/2014/main" val="3687307633"/>
                  </a:ext>
                </a:extLst>
              </a:tr>
            </a:tbl>
          </a:graphicData>
        </a:graphic>
      </p:graphicFrame>
      <p:sp>
        <p:nvSpPr>
          <p:cNvPr id="4" name="矩形 3">
            <a:extLst>
              <a:ext uri="{FF2B5EF4-FFF2-40B4-BE49-F238E27FC236}">
                <a16:creationId xmlns:a16="http://schemas.microsoft.com/office/drawing/2014/main" id="{44809A3A-B702-4FA2-A7F4-A87E07C141C4}"/>
              </a:ext>
            </a:extLst>
          </p:cNvPr>
          <p:cNvSpPr/>
          <p:nvPr/>
        </p:nvSpPr>
        <p:spPr>
          <a:xfrm>
            <a:off x="5501347" y="4867650"/>
            <a:ext cx="4493538" cy="954107"/>
          </a:xfrm>
          <a:prstGeom prst="rect">
            <a:avLst/>
          </a:prstGeom>
        </p:spPr>
        <p:txBody>
          <a:bodyPr wrap="none">
            <a:spAutoFit/>
          </a:bodyPr>
          <a:lstStyle/>
          <a:p>
            <a:r>
              <a:rPr lang="zh-CN" altLang="en-US" sz="2800" b="1" dirty="0">
                <a:solidFill>
                  <a:srgbClr val="FF0000"/>
                </a:solidFill>
              </a:rPr>
              <a:t>网络出问题了 ，谁干的！</a:t>
            </a:r>
            <a:endParaRPr lang="en-US" altLang="zh-CN" sz="2800" b="1" dirty="0">
              <a:solidFill>
                <a:srgbClr val="FF0000"/>
              </a:solidFill>
            </a:endParaRPr>
          </a:p>
          <a:p>
            <a:r>
              <a:rPr lang="zh-CN" altLang="en-US" sz="2800" b="1" dirty="0">
                <a:solidFill>
                  <a:srgbClr val="FF0000"/>
                </a:solidFill>
              </a:rPr>
              <a:t>网络流量这么大，谁干的！</a:t>
            </a:r>
            <a:endParaRPr lang="zh-CN" altLang="en-US" sz="2800" dirty="0">
              <a:solidFill>
                <a:srgbClr val="FF0000"/>
              </a:solidFill>
            </a:endParaRPr>
          </a:p>
        </p:txBody>
      </p:sp>
    </p:spTree>
    <p:extLst>
      <p:ext uri="{BB962C8B-B14F-4D97-AF65-F5344CB8AC3E}">
        <p14:creationId xmlns:p14="http://schemas.microsoft.com/office/powerpoint/2010/main" val="116158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pPr>
            <a:r>
              <a:rPr lang="zh-CN" altLang="en-US" sz="3200" dirty="0">
                <a:latin typeface="微软雅黑" panose="020B0503020204020204" pitchFamily="34" charset="-122"/>
                <a:ea typeface="微软雅黑" panose="020B0503020204020204" pitchFamily="34" charset="-122"/>
              </a:rPr>
              <a:t>研究目标和思路</a:t>
            </a:r>
            <a:endParaRPr lang="en-US" altLang="zh-CN" sz="32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8765863" y="0"/>
            <a:ext cx="3534292" cy="574647"/>
            <a:chOff x="8657708" y="6221190"/>
            <a:chExt cx="3534292" cy="574647"/>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2" name="标题 1"/>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3" name="内容占位符 2"/>
          <p:cNvSpPr txBox="1">
            <a:spLocks/>
          </p:cNvSpPr>
          <p:nvPr/>
        </p:nvSpPr>
        <p:spPr>
          <a:xfrm>
            <a:off x="534292" y="916326"/>
            <a:ext cx="7956432" cy="564212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pPr>
            <a:r>
              <a:rPr lang="zh-CN" altLang="en-US" sz="2400" b="1" dirty="0"/>
              <a:t>目标：</a:t>
            </a:r>
            <a:endParaRPr lang="en-US" altLang="zh-CN" sz="2400" b="1" dirty="0"/>
          </a:p>
          <a:p>
            <a:pPr marL="57150" indent="0">
              <a:buNone/>
            </a:pPr>
            <a:r>
              <a:rPr lang="en-US" altLang="zh-CN" sz="2400" b="1" dirty="0"/>
              <a:t>	</a:t>
            </a:r>
            <a:r>
              <a:rPr lang="zh-CN" altLang="en-US" sz="2400" b="1" dirty="0"/>
              <a:t>掌握数据中心网络拓扑节点的流量分布</a:t>
            </a:r>
            <a:endParaRPr lang="en-US" altLang="zh-CN" sz="2400" b="1" dirty="0"/>
          </a:p>
          <a:p>
            <a:pPr marL="57150" indent="0">
              <a:buNone/>
            </a:pPr>
            <a:r>
              <a:rPr lang="zh-CN" altLang="en-US" sz="2400" b="1" dirty="0"/>
              <a:t>思路：</a:t>
            </a:r>
            <a:endParaRPr lang="en-US" altLang="zh-CN" sz="2400" b="1" dirty="0"/>
          </a:p>
          <a:p>
            <a:pPr marL="857250" lvl="1" indent="-342900"/>
            <a:r>
              <a:rPr lang="zh-CN" altLang="en-US" sz="2000" dirty="0"/>
              <a:t>黑盒网络，从服务器入手</a:t>
            </a:r>
            <a:r>
              <a:rPr lang="en-US" altLang="zh-CN" sz="2000" dirty="0"/>
              <a:t>—</a:t>
            </a:r>
            <a:r>
              <a:rPr lang="zh-CN" altLang="en-US" sz="2000" dirty="0">
                <a:solidFill>
                  <a:srgbClr val="FF0000"/>
                </a:solidFill>
              </a:rPr>
              <a:t>流量获取</a:t>
            </a:r>
            <a:endParaRPr lang="en-US" altLang="zh-CN" sz="2000" dirty="0">
              <a:solidFill>
                <a:srgbClr val="FF0000"/>
              </a:solidFill>
            </a:endParaRPr>
          </a:p>
          <a:p>
            <a:pPr marL="857250" lvl="1" indent="-342900"/>
            <a:r>
              <a:rPr lang="zh-CN" altLang="en-US" sz="2000" dirty="0"/>
              <a:t>端口和服务器 </a:t>
            </a:r>
            <a:r>
              <a:rPr lang="en-US" altLang="zh-CN" sz="2000" dirty="0"/>
              <a:t>(IP)</a:t>
            </a:r>
            <a:r>
              <a:rPr lang="zh-CN" altLang="en-US" sz="2000" dirty="0"/>
              <a:t>关系</a:t>
            </a:r>
            <a:r>
              <a:rPr lang="en-US" altLang="zh-CN" sz="2000" dirty="0"/>
              <a:t>	—</a:t>
            </a:r>
            <a:r>
              <a:rPr lang="zh-CN" altLang="en-US" sz="2000" dirty="0">
                <a:solidFill>
                  <a:srgbClr val="FF0000"/>
                </a:solidFill>
              </a:rPr>
              <a:t>流量路径</a:t>
            </a:r>
            <a:endParaRPr lang="en-US" altLang="zh-CN" sz="2000" dirty="0">
              <a:solidFill>
                <a:srgbClr val="FF0000"/>
              </a:solidFill>
            </a:endParaRPr>
          </a:p>
          <a:p>
            <a:pPr marL="857250" lvl="1" indent="-342900"/>
            <a:r>
              <a:rPr lang="zh-CN" altLang="en-US" sz="2000" dirty="0"/>
              <a:t>流量路径  主机流量经过的所有网络端口的序列</a:t>
            </a:r>
            <a:endParaRPr lang="en-US" altLang="zh-CN" sz="2000" dirty="0"/>
          </a:p>
          <a:p>
            <a:pPr marL="514350" lvl="1" indent="0">
              <a:buNone/>
            </a:pPr>
            <a:endParaRPr lang="en-US" altLang="zh-CN" sz="1800" dirty="0">
              <a:solidFill>
                <a:srgbClr val="FF0000"/>
              </a:solidFill>
            </a:endParaRPr>
          </a:p>
          <a:p>
            <a:pPr marL="57150" indent="0">
              <a:buNone/>
            </a:pPr>
            <a:r>
              <a:rPr lang="zh-CN" altLang="en-US" sz="2400" b="1" dirty="0"/>
              <a:t>方法：</a:t>
            </a:r>
            <a:endParaRPr lang="en-US" altLang="zh-CN" sz="2400" b="1" dirty="0"/>
          </a:p>
          <a:p>
            <a:pPr marL="857250" lvl="1" indent="-342900"/>
            <a:r>
              <a:rPr lang="zh-CN" altLang="en-US" sz="2000" b="1" dirty="0"/>
              <a:t>流量采集</a:t>
            </a:r>
            <a:endParaRPr lang="en-US" altLang="zh-CN" sz="2000" b="1" dirty="0"/>
          </a:p>
          <a:p>
            <a:pPr marL="1314450" lvl="2" indent="-342900"/>
            <a:r>
              <a:rPr lang="zh-CN" altLang="en-US" sz="1800" dirty="0"/>
              <a:t>在服务器上采集</a:t>
            </a:r>
            <a:endParaRPr lang="en-US" altLang="zh-CN" sz="1800" dirty="0"/>
          </a:p>
          <a:p>
            <a:pPr marL="1314450" lvl="2" indent="-342900"/>
            <a:r>
              <a:rPr lang="zh-CN" altLang="en-US" sz="1800" dirty="0"/>
              <a:t>向流量存储服务器汇总</a:t>
            </a:r>
            <a:endParaRPr lang="en-US" altLang="zh-CN" sz="1800" dirty="0"/>
          </a:p>
          <a:p>
            <a:pPr marL="971550" lvl="2" indent="0">
              <a:buNone/>
            </a:pPr>
            <a:endParaRPr lang="en-US" altLang="zh-CN" sz="1600" dirty="0"/>
          </a:p>
          <a:p>
            <a:pPr marL="857250" lvl="1" indent="-342900"/>
            <a:r>
              <a:rPr lang="zh-CN" altLang="en-US" sz="2000" b="1" dirty="0"/>
              <a:t>流量路径发现</a:t>
            </a:r>
            <a:endParaRPr lang="en-US" altLang="zh-CN" sz="2000" b="1" dirty="0"/>
          </a:p>
          <a:p>
            <a:pPr marL="1314450" lvl="2" indent="-342900"/>
            <a:r>
              <a:rPr lang="zh-CN" altLang="en-US" sz="1800" dirty="0"/>
              <a:t>基于主机</a:t>
            </a:r>
            <a:endParaRPr lang="en-US" altLang="zh-CN" sz="1800" dirty="0"/>
          </a:p>
          <a:p>
            <a:pPr marL="1314450" lvl="2" indent="-342900"/>
            <a:r>
              <a:rPr lang="en-US" altLang="zh-CN" sz="1800" dirty="0"/>
              <a:t> HOSTA – HOSTB</a:t>
            </a:r>
          </a:p>
          <a:p>
            <a:pPr marL="857250" lvl="1" indent="-342900"/>
            <a:r>
              <a:rPr lang="zh-CN" altLang="en-US" sz="1800" b="1" dirty="0"/>
              <a:t>对数据进行关联分析，实现流量分布和网络的拓扑的叠加</a:t>
            </a:r>
            <a:endParaRPr lang="en-US" altLang="zh-CN" sz="1800" b="1" dirty="0"/>
          </a:p>
        </p:txBody>
      </p:sp>
      <p:grpSp>
        <p:nvGrpSpPr>
          <p:cNvPr id="32" name="组合 31">
            <a:extLst>
              <a:ext uri="{FF2B5EF4-FFF2-40B4-BE49-F238E27FC236}">
                <a16:creationId xmlns:a16="http://schemas.microsoft.com/office/drawing/2014/main" id="{EC154A61-5107-4B48-AB38-6F02727AA50A}"/>
              </a:ext>
            </a:extLst>
          </p:cNvPr>
          <p:cNvGrpSpPr/>
          <p:nvPr/>
        </p:nvGrpSpPr>
        <p:grpSpPr>
          <a:xfrm>
            <a:off x="6958642" y="1739985"/>
            <a:ext cx="5147170" cy="3177072"/>
            <a:chOff x="2708160" y="641555"/>
            <a:chExt cx="6338150" cy="3768183"/>
          </a:xfrm>
        </p:grpSpPr>
        <p:pic>
          <p:nvPicPr>
            <p:cNvPr id="33" name="Picture 2" descr="https://gimg2.baidu.com/image_search/src=http%3A%2F%2Fnettistudio.com%2Fupload%2F2017%2F12%2F15%2F151333148899867yud0.jpg&amp;refer=http%3A%2F%2Fnettistudio.com&amp;app=2002&amp;size=f9999,10000&amp;q=a80&amp;n=0&amp;g=0n&amp;fmt=jpeg?sec=1625317828&amp;t=7389e346ecaba3e5992f4da3c8a0dc0b">
              <a:extLst>
                <a:ext uri="{FF2B5EF4-FFF2-40B4-BE49-F238E27FC236}">
                  <a16:creationId xmlns:a16="http://schemas.microsoft.com/office/drawing/2014/main" id="{AE6E0CC3-0FDE-4F32-BB04-B0259AC6B8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270" y="3603553"/>
              <a:ext cx="990383" cy="607695"/>
            </a:xfrm>
            <a:prstGeom prst="rect">
              <a:avLst/>
            </a:prstGeom>
            <a:noFill/>
            <a:extLst>
              <a:ext uri="{909E8E84-426E-40DD-AFC4-6F175D3DCCD1}">
                <a14:hiddenFill xmlns:a14="http://schemas.microsoft.com/office/drawing/2010/main">
                  <a:solidFill>
                    <a:srgbClr val="FFFFFF"/>
                  </a:solidFill>
                </a14:hiddenFill>
              </a:ext>
            </a:extLst>
          </p:spPr>
        </p:pic>
        <p:sp>
          <p:nvSpPr>
            <p:cNvPr id="34" name="圆角矩形 2">
              <a:extLst>
                <a:ext uri="{FF2B5EF4-FFF2-40B4-BE49-F238E27FC236}">
                  <a16:creationId xmlns:a16="http://schemas.microsoft.com/office/drawing/2014/main" id="{18D19B35-741E-4D57-AFBB-259151EF13A6}"/>
                </a:ext>
              </a:extLst>
            </p:cNvPr>
            <p:cNvSpPr/>
            <p:nvPr/>
          </p:nvSpPr>
          <p:spPr>
            <a:xfrm>
              <a:off x="5656609" y="889421"/>
              <a:ext cx="1179661" cy="653211"/>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1"/>
                  </a:solidFill>
                </a:rPr>
                <a:t>DC_Core</a:t>
              </a:r>
              <a:endParaRPr lang="zh-CN" altLang="en-US" sz="1400" dirty="0">
                <a:solidFill>
                  <a:schemeClr val="tx1"/>
                </a:solidFill>
              </a:endParaRPr>
            </a:p>
          </p:txBody>
        </p:sp>
        <p:sp>
          <p:nvSpPr>
            <p:cNvPr id="35" name="圆角矩形 38">
              <a:extLst>
                <a:ext uri="{FF2B5EF4-FFF2-40B4-BE49-F238E27FC236}">
                  <a16:creationId xmlns:a16="http://schemas.microsoft.com/office/drawing/2014/main" id="{E43BA491-7695-4B76-8983-0FC0659F1C95}"/>
                </a:ext>
              </a:extLst>
            </p:cNvPr>
            <p:cNvSpPr/>
            <p:nvPr/>
          </p:nvSpPr>
          <p:spPr>
            <a:xfrm>
              <a:off x="3946327" y="2071944"/>
              <a:ext cx="1034965" cy="23064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1"/>
                  </a:solidFill>
                </a:rPr>
                <a:t>ToR</a:t>
              </a:r>
              <a:r>
                <a:rPr lang="en-US" altLang="zh-CN" sz="1400" dirty="0">
                  <a:solidFill>
                    <a:schemeClr val="tx1"/>
                  </a:solidFill>
                </a:rPr>
                <a:t> SW</a:t>
              </a:r>
              <a:endParaRPr lang="zh-CN" altLang="en-US" sz="1400" dirty="0">
                <a:solidFill>
                  <a:schemeClr val="tx1"/>
                </a:solidFill>
              </a:endParaRPr>
            </a:p>
          </p:txBody>
        </p:sp>
        <p:sp>
          <p:nvSpPr>
            <p:cNvPr id="36" name="圆角矩形 39">
              <a:extLst>
                <a:ext uri="{FF2B5EF4-FFF2-40B4-BE49-F238E27FC236}">
                  <a16:creationId xmlns:a16="http://schemas.microsoft.com/office/drawing/2014/main" id="{2386BFFC-7776-48AE-99C0-4D34E6F6231E}"/>
                </a:ext>
              </a:extLst>
            </p:cNvPr>
            <p:cNvSpPr/>
            <p:nvPr/>
          </p:nvSpPr>
          <p:spPr>
            <a:xfrm>
              <a:off x="5047684" y="2069718"/>
              <a:ext cx="1034965" cy="23064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1"/>
                  </a:solidFill>
                </a:rPr>
                <a:t>ToR</a:t>
              </a:r>
              <a:r>
                <a:rPr lang="en-US" altLang="zh-CN" sz="1400" dirty="0">
                  <a:solidFill>
                    <a:schemeClr val="tx1"/>
                  </a:solidFill>
                </a:rPr>
                <a:t> SW</a:t>
              </a:r>
              <a:endParaRPr lang="zh-CN" altLang="en-US" sz="1400" dirty="0">
                <a:solidFill>
                  <a:schemeClr val="tx1"/>
                </a:solidFill>
              </a:endParaRPr>
            </a:p>
          </p:txBody>
        </p:sp>
        <p:sp>
          <p:nvSpPr>
            <p:cNvPr id="37" name="圆角矩形 40">
              <a:extLst>
                <a:ext uri="{FF2B5EF4-FFF2-40B4-BE49-F238E27FC236}">
                  <a16:creationId xmlns:a16="http://schemas.microsoft.com/office/drawing/2014/main" id="{B8BD028F-D009-46CE-BB34-D76F7DAD0CB4}"/>
                </a:ext>
              </a:extLst>
            </p:cNvPr>
            <p:cNvSpPr/>
            <p:nvPr/>
          </p:nvSpPr>
          <p:spPr>
            <a:xfrm>
              <a:off x="6142954" y="2071944"/>
              <a:ext cx="1034965" cy="23064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1"/>
                  </a:solidFill>
                </a:rPr>
                <a:t>ToR</a:t>
              </a:r>
              <a:r>
                <a:rPr lang="en-US" altLang="zh-CN" sz="1400" dirty="0">
                  <a:solidFill>
                    <a:schemeClr val="tx1"/>
                  </a:solidFill>
                </a:rPr>
                <a:t> SW</a:t>
              </a:r>
              <a:endParaRPr lang="zh-CN" altLang="en-US" sz="1400" dirty="0">
                <a:solidFill>
                  <a:schemeClr val="tx1"/>
                </a:solidFill>
              </a:endParaRPr>
            </a:p>
          </p:txBody>
        </p:sp>
        <p:sp>
          <p:nvSpPr>
            <p:cNvPr id="38" name="圆角矩形 41">
              <a:extLst>
                <a:ext uri="{FF2B5EF4-FFF2-40B4-BE49-F238E27FC236}">
                  <a16:creationId xmlns:a16="http://schemas.microsoft.com/office/drawing/2014/main" id="{22570A5F-E6D6-449D-B69F-41A6C1BA73CD}"/>
                </a:ext>
              </a:extLst>
            </p:cNvPr>
            <p:cNvSpPr/>
            <p:nvPr/>
          </p:nvSpPr>
          <p:spPr>
            <a:xfrm>
              <a:off x="7591316" y="2069718"/>
              <a:ext cx="1034965" cy="23064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1"/>
                  </a:solidFill>
                </a:rPr>
                <a:t>ToR</a:t>
              </a:r>
              <a:r>
                <a:rPr lang="en-US" altLang="zh-CN" sz="1400" dirty="0">
                  <a:solidFill>
                    <a:schemeClr val="tx1"/>
                  </a:solidFill>
                </a:rPr>
                <a:t> SW</a:t>
              </a:r>
              <a:endParaRPr lang="zh-CN" altLang="en-US" sz="1400" dirty="0">
                <a:solidFill>
                  <a:schemeClr val="tx1"/>
                </a:solidFill>
              </a:endParaRPr>
            </a:p>
          </p:txBody>
        </p:sp>
        <p:cxnSp>
          <p:nvCxnSpPr>
            <p:cNvPr id="39" name="曲线连接符 44">
              <a:extLst>
                <a:ext uri="{FF2B5EF4-FFF2-40B4-BE49-F238E27FC236}">
                  <a16:creationId xmlns:a16="http://schemas.microsoft.com/office/drawing/2014/main" id="{98DDC4D1-6A67-4531-896E-C2D70915E5F2}"/>
                </a:ext>
              </a:extLst>
            </p:cNvPr>
            <p:cNvCxnSpPr>
              <a:stCxn id="34" idx="1"/>
              <a:endCxn id="35" idx="0"/>
            </p:cNvCxnSpPr>
            <p:nvPr/>
          </p:nvCxnSpPr>
          <p:spPr>
            <a:xfrm rot="10800000" flipV="1">
              <a:off x="4463811" y="1216026"/>
              <a:ext cx="1192799" cy="855917"/>
            </a:xfrm>
            <a:prstGeom prst="curvedConnector2">
              <a:avLst/>
            </a:prstGeom>
            <a:ln w="25400">
              <a:solidFill>
                <a:srgbClr val="FF0000"/>
              </a:solidFill>
              <a:headEnd type="stealth"/>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曲线连接符 47">
              <a:extLst>
                <a:ext uri="{FF2B5EF4-FFF2-40B4-BE49-F238E27FC236}">
                  <a16:creationId xmlns:a16="http://schemas.microsoft.com/office/drawing/2014/main" id="{EC329EA7-0D40-44CB-81D2-40AF2F53AFB4}"/>
                </a:ext>
              </a:extLst>
            </p:cNvPr>
            <p:cNvCxnSpPr>
              <a:endCxn id="36" idx="0"/>
            </p:cNvCxnSpPr>
            <p:nvPr/>
          </p:nvCxnSpPr>
          <p:spPr>
            <a:xfrm rot="5400000">
              <a:off x="5474014" y="1631560"/>
              <a:ext cx="529311" cy="347004"/>
            </a:xfrm>
            <a:prstGeom prst="curvedConnector3">
              <a:avLst>
                <a:gd name="adj1" fmla="val 50000"/>
              </a:avLst>
            </a:prstGeom>
            <a:ln w="25400">
              <a:solidFill>
                <a:schemeClr val="tx2">
                  <a:lumMod val="60000"/>
                  <a:lumOff val="40000"/>
                </a:schemeClr>
              </a:solidFill>
              <a:headEnd type="stealth"/>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曲线连接符 50">
              <a:extLst>
                <a:ext uri="{FF2B5EF4-FFF2-40B4-BE49-F238E27FC236}">
                  <a16:creationId xmlns:a16="http://schemas.microsoft.com/office/drawing/2014/main" id="{0678059B-F35F-4C05-B767-747ECD0F9A04}"/>
                </a:ext>
              </a:extLst>
            </p:cNvPr>
            <p:cNvCxnSpPr>
              <a:cxnSpLocks/>
            </p:cNvCxnSpPr>
            <p:nvPr/>
          </p:nvCxnSpPr>
          <p:spPr>
            <a:xfrm rot="16200000" flipH="1">
              <a:off x="6188783" y="1600290"/>
              <a:ext cx="529312" cy="413997"/>
            </a:xfrm>
            <a:prstGeom prst="curvedConnector3">
              <a:avLst>
                <a:gd name="adj1" fmla="val 50000"/>
              </a:avLst>
            </a:prstGeom>
            <a:ln w="25400">
              <a:solidFill>
                <a:schemeClr val="accent2"/>
              </a:solidFill>
              <a:headEnd type="stealth"/>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曲线连接符 53">
              <a:extLst>
                <a:ext uri="{FF2B5EF4-FFF2-40B4-BE49-F238E27FC236}">
                  <a16:creationId xmlns:a16="http://schemas.microsoft.com/office/drawing/2014/main" id="{C1284AA2-78D0-490C-B42C-43E560436EE4}"/>
                </a:ext>
              </a:extLst>
            </p:cNvPr>
            <p:cNvCxnSpPr>
              <a:stCxn id="34" idx="3"/>
              <a:endCxn id="38" idx="0"/>
            </p:cNvCxnSpPr>
            <p:nvPr/>
          </p:nvCxnSpPr>
          <p:spPr>
            <a:xfrm>
              <a:off x="6836270" y="1216027"/>
              <a:ext cx="1272529" cy="853691"/>
            </a:xfrm>
            <a:prstGeom prst="curvedConnector2">
              <a:avLst/>
            </a:prstGeom>
            <a:ln w="25400">
              <a:solidFill>
                <a:schemeClr val="tx2">
                  <a:lumMod val="60000"/>
                  <a:lumOff val="40000"/>
                </a:schemeClr>
              </a:solidFill>
              <a:headEnd type="stealth"/>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曲线连接符 63">
              <a:extLst>
                <a:ext uri="{FF2B5EF4-FFF2-40B4-BE49-F238E27FC236}">
                  <a16:creationId xmlns:a16="http://schemas.microsoft.com/office/drawing/2014/main" id="{B57BB25D-E1BA-4ED2-8930-CCAE6492FC74}"/>
                </a:ext>
              </a:extLst>
            </p:cNvPr>
            <p:cNvCxnSpPr>
              <a:cxnSpLocks/>
            </p:cNvCxnSpPr>
            <p:nvPr/>
          </p:nvCxnSpPr>
          <p:spPr>
            <a:xfrm rot="16200000" flipV="1">
              <a:off x="6286694" y="2676333"/>
              <a:ext cx="1418512" cy="671025"/>
            </a:xfrm>
            <a:prstGeom prst="curvedConnector3">
              <a:avLst>
                <a:gd name="adj1" fmla="val 50000"/>
              </a:avLst>
            </a:prstGeom>
            <a:ln w="25400">
              <a:solidFill>
                <a:schemeClr val="accent2"/>
              </a:solidFill>
              <a:headEnd type="stealth"/>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9628600B-197D-48A0-8639-9B746BBE70EE}"/>
                </a:ext>
              </a:extLst>
            </p:cNvPr>
            <p:cNvCxnSpPr/>
            <p:nvPr/>
          </p:nvCxnSpPr>
          <p:spPr>
            <a:xfrm>
              <a:off x="7234642" y="2185041"/>
              <a:ext cx="3496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45" name="Picture 2" descr="https://gimg2.baidu.com/image_search/src=http%3A%2F%2Fnettistudio.com%2Fupload%2F2017%2F12%2F15%2F151333148899867yud0.jpg&amp;refer=http%3A%2F%2Fnettistudio.com&amp;app=2002&amp;size=f9999,10000&amp;q=a80&amp;n=0&amp;g=0n&amp;fmt=jpeg?sec=1625317828&amp;t=7389e346ecaba3e5992f4da3c8a0dc0b">
              <a:extLst>
                <a:ext uri="{FF2B5EF4-FFF2-40B4-BE49-F238E27FC236}">
                  <a16:creationId xmlns:a16="http://schemas.microsoft.com/office/drawing/2014/main" id="{25907E93-B137-4CE6-A8DE-5FB74779F1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44" y="3603553"/>
              <a:ext cx="990383" cy="6076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曲线连接符 57">
              <a:extLst>
                <a:ext uri="{FF2B5EF4-FFF2-40B4-BE49-F238E27FC236}">
                  <a16:creationId xmlns:a16="http://schemas.microsoft.com/office/drawing/2014/main" id="{6C9BFD96-D861-4DE7-BD6E-C31068160093}"/>
                </a:ext>
              </a:extLst>
            </p:cNvPr>
            <p:cNvCxnSpPr>
              <a:cxnSpLocks/>
              <a:stCxn id="47" idx="0"/>
              <a:endCxn id="35" idx="2"/>
            </p:cNvCxnSpPr>
            <p:nvPr/>
          </p:nvCxnSpPr>
          <p:spPr>
            <a:xfrm rot="5400000" flipH="1" flipV="1">
              <a:off x="3932746" y="2360754"/>
              <a:ext cx="589227" cy="472901"/>
            </a:xfrm>
            <a:prstGeom prst="curvedConnector3">
              <a:avLst>
                <a:gd name="adj1" fmla="val 50000"/>
              </a:avLst>
            </a:prstGeom>
            <a:ln w="25400">
              <a:solidFill>
                <a:srgbClr val="FF0000"/>
              </a:solidFill>
              <a:headEnd type="stealth"/>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圆角矩形 38">
              <a:extLst>
                <a:ext uri="{FF2B5EF4-FFF2-40B4-BE49-F238E27FC236}">
                  <a16:creationId xmlns:a16="http://schemas.microsoft.com/office/drawing/2014/main" id="{65F41E3E-F0B4-4252-8D25-FC2266DA46B6}"/>
                </a:ext>
              </a:extLst>
            </p:cNvPr>
            <p:cNvSpPr/>
            <p:nvPr/>
          </p:nvSpPr>
          <p:spPr>
            <a:xfrm>
              <a:off x="3473426" y="2891817"/>
              <a:ext cx="1034965" cy="23064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1"/>
                  </a:solidFill>
                </a:rPr>
                <a:t>ToR</a:t>
              </a:r>
              <a:r>
                <a:rPr lang="en-US" altLang="zh-CN" sz="1400" dirty="0">
                  <a:solidFill>
                    <a:schemeClr val="tx1"/>
                  </a:solidFill>
                </a:rPr>
                <a:t> SW</a:t>
              </a:r>
              <a:endParaRPr lang="zh-CN" altLang="en-US" sz="1400" dirty="0">
                <a:solidFill>
                  <a:schemeClr val="tx1"/>
                </a:solidFill>
              </a:endParaRPr>
            </a:p>
          </p:txBody>
        </p:sp>
        <p:pic>
          <p:nvPicPr>
            <p:cNvPr id="48" name="Picture 2" descr="https://gimg2.baidu.com/image_search/src=http%3A%2F%2Fnettistudio.com%2Fupload%2F2017%2F12%2F15%2F151333148899867yud0.jpg&amp;refer=http%3A%2F%2Fnettistudio.com&amp;app=2002&amp;size=f9999,10000&amp;q=a80&amp;n=0&amp;g=0n&amp;fmt=jpeg?sec=1625317828&amp;t=7389e346ecaba3e5992f4da3c8a0dc0b">
              <a:extLst>
                <a:ext uri="{FF2B5EF4-FFF2-40B4-BE49-F238E27FC236}">
                  <a16:creationId xmlns:a16="http://schemas.microsoft.com/office/drawing/2014/main" id="{1EBCE268-D261-4743-A76A-079759AB43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286" y="3603553"/>
              <a:ext cx="990383" cy="607695"/>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曲线连接符 57">
              <a:extLst>
                <a:ext uri="{FF2B5EF4-FFF2-40B4-BE49-F238E27FC236}">
                  <a16:creationId xmlns:a16="http://schemas.microsoft.com/office/drawing/2014/main" id="{E962AB54-32AF-4083-9105-458B8C3A7561}"/>
                </a:ext>
              </a:extLst>
            </p:cNvPr>
            <p:cNvCxnSpPr>
              <a:cxnSpLocks/>
              <a:stCxn id="47" idx="2"/>
            </p:cNvCxnSpPr>
            <p:nvPr/>
          </p:nvCxnSpPr>
          <p:spPr>
            <a:xfrm rot="5400000">
              <a:off x="3471862" y="3192644"/>
              <a:ext cx="589229" cy="448867"/>
            </a:xfrm>
            <a:prstGeom prst="curvedConnector3">
              <a:avLst>
                <a:gd name="adj1" fmla="val 50000"/>
              </a:avLst>
            </a:prstGeom>
            <a:ln w="25400">
              <a:solidFill>
                <a:srgbClr val="FF0000"/>
              </a:solidFill>
              <a:headEnd type="stealth"/>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曲线连接符 57">
              <a:extLst>
                <a:ext uri="{FF2B5EF4-FFF2-40B4-BE49-F238E27FC236}">
                  <a16:creationId xmlns:a16="http://schemas.microsoft.com/office/drawing/2014/main" id="{55EADAFC-D752-4BFA-B6FF-E9516903373B}"/>
                </a:ext>
              </a:extLst>
            </p:cNvPr>
            <p:cNvCxnSpPr>
              <a:cxnSpLocks/>
              <a:endCxn id="35" idx="2"/>
            </p:cNvCxnSpPr>
            <p:nvPr/>
          </p:nvCxnSpPr>
          <p:spPr>
            <a:xfrm rot="16200000" flipV="1">
              <a:off x="4159074" y="2607326"/>
              <a:ext cx="1409100" cy="799627"/>
            </a:xfrm>
            <a:prstGeom prst="curvedConnector3">
              <a:avLst>
                <a:gd name="adj1" fmla="val 50000"/>
              </a:avLst>
            </a:prstGeom>
            <a:ln w="25400">
              <a:solidFill>
                <a:schemeClr val="tx2">
                  <a:lumMod val="60000"/>
                  <a:lumOff val="40000"/>
                </a:schemeClr>
              </a:solidFill>
              <a:headEnd type="stealth"/>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矩形: 圆角 50">
              <a:extLst>
                <a:ext uri="{FF2B5EF4-FFF2-40B4-BE49-F238E27FC236}">
                  <a16:creationId xmlns:a16="http://schemas.microsoft.com/office/drawing/2014/main" id="{0953D2EF-B65C-4444-A430-030DBD16F172}"/>
                </a:ext>
              </a:extLst>
            </p:cNvPr>
            <p:cNvSpPr/>
            <p:nvPr/>
          </p:nvSpPr>
          <p:spPr>
            <a:xfrm>
              <a:off x="2708160" y="3429000"/>
              <a:ext cx="6338150" cy="980738"/>
            </a:xfrm>
            <a:prstGeom prst="roundRect">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圆角 51">
              <a:extLst>
                <a:ext uri="{FF2B5EF4-FFF2-40B4-BE49-F238E27FC236}">
                  <a16:creationId xmlns:a16="http://schemas.microsoft.com/office/drawing/2014/main" id="{3B01D667-F67F-4802-91A6-76DE19AC45A9}"/>
                </a:ext>
              </a:extLst>
            </p:cNvPr>
            <p:cNvSpPr/>
            <p:nvPr/>
          </p:nvSpPr>
          <p:spPr>
            <a:xfrm>
              <a:off x="2708160" y="641555"/>
              <a:ext cx="6338150" cy="2625213"/>
            </a:xfrm>
            <a:prstGeom prst="roundRect">
              <a:avLst/>
            </a:prstGeom>
            <a:solidFill>
              <a:schemeClr val="tx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a:extLst>
              <a:ext uri="{FF2B5EF4-FFF2-40B4-BE49-F238E27FC236}">
                <a16:creationId xmlns:a16="http://schemas.microsoft.com/office/drawing/2014/main" id="{FD3F0FBC-5534-4F4F-A811-C59A62F7E438}"/>
              </a:ext>
            </a:extLst>
          </p:cNvPr>
          <p:cNvSpPr/>
          <p:nvPr/>
        </p:nvSpPr>
        <p:spPr>
          <a:xfrm>
            <a:off x="10960524" y="1757775"/>
            <a:ext cx="1107996" cy="369332"/>
          </a:xfrm>
          <a:prstGeom prst="rect">
            <a:avLst/>
          </a:prstGeom>
        </p:spPr>
        <p:txBody>
          <a:bodyPr wrap="none">
            <a:spAutoFit/>
          </a:bodyPr>
          <a:lstStyle/>
          <a:p>
            <a:r>
              <a:rPr lang="zh-CN" altLang="en-US" b="1"/>
              <a:t>网络拓扑</a:t>
            </a:r>
            <a:endParaRPr lang="zh-CN" altLang="en-US" dirty="0"/>
          </a:p>
        </p:txBody>
      </p:sp>
      <p:sp>
        <p:nvSpPr>
          <p:cNvPr id="53" name="矩形 52">
            <a:extLst>
              <a:ext uri="{FF2B5EF4-FFF2-40B4-BE49-F238E27FC236}">
                <a16:creationId xmlns:a16="http://schemas.microsoft.com/office/drawing/2014/main" id="{0DF54771-F79E-49AE-A84D-2C3D12E30D4D}"/>
              </a:ext>
            </a:extLst>
          </p:cNvPr>
          <p:cNvSpPr/>
          <p:nvPr/>
        </p:nvSpPr>
        <p:spPr>
          <a:xfrm>
            <a:off x="11056577" y="4044089"/>
            <a:ext cx="877163" cy="369332"/>
          </a:xfrm>
          <a:prstGeom prst="rect">
            <a:avLst/>
          </a:prstGeom>
        </p:spPr>
        <p:txBody>
          <a:bodyPr wrap="none">
            <a:spAutoFit/>
          </a:bodyPr>
          <a:lstStyle/>
          <a:p>
            <a:r>
              <a:rPr lang="zh-CN" altLang="en-US" b="1" dirty="0"/>
              <a:t>服务器</a:t>
            </a:r>
            <a:endParaRPr lang="zh-CN" altLang="en-US" dirty="0"/>
          </a:p>
        </p:txBody>
      </p:sp>
      <p:sp>
        <p:nvSpPr>
          <p:cNvPr id="3" name="矩形 2">
            <a:extLst>
              <a:ext uri="{FF2B5EF4-FFF2-40B4-BE49-F238E27FC236}">
                <a16:creationId xmlns:a16="http://schemas.microsoft.com/office/drawing/2014/main" id="{F791F33A-34C7-4791-ADE6-C89FAC9B02D4}"/>
              </a:ext>
            </a:extLst>
          </p:cNvPr>
          <p:cNvSpPr/>
          <p:nvPr/>
        </p:nvSpPr>
        <p:spPr>
          <a:xfrm>
            <a:off x="7350412" y="4565895"/>
            <a:ext cx="332142" cy="369332"/>
          </a:xfrm>
          <a:prstGeom prst="rect">
            <a:avLst/>
          </a:prstGeom>
        </p:spPr>
        <p:txBody>
          <a:bodyPr wrap="none">
            <a:spAutoFit/>
          </a:bodyPr>
          <a:lstStyle/>
          <a:p>
            <a:r>
              <a:rPr lang="en-US" altLang="zh-CN" dirty="0"/>
              <a:t>A</a:t>
            </a:r>
            <a:endParaRPr lang="zh-CN" altLang="en-US" dirty="0"/>
          </a:p>
        </p:txBody>
      </p:sp>
      <p:sp>
        <p:nvSpPr>
          <p:cNvPr id="4" name="矩形 3">
            <a:extLst>
              <a:ext uri="{FF2B5EF4-FFF2-40B4-BE49-F238E27FC236}">
                <a16:creationId xmlns:a16="http://schemas.microsoft.com/office/drawing/2014/main" id="{C79CFE0F-E5E8-4286-854A-D78196A3F927}"/>
              </a:ext>
            </a:extLst>
          </p:cNvPr>
          <p:cNvSpPr/>
          <p:nvPr/>
        </p:nvSpPr>
        <p:spPr>
          <a:xfrm>
            <a:off x="8882494" y="4565895"/>
            <a:ext cx="312906" cy="369332"/>
          </a:xfrm>
          <a:prstGeom prst="rect">
            <a:avLst/>
          </a:prstGeom>
        </p:spPr>
        <p:txBody>
          <a:bodyPr wrap="none">
            <a:spAutoFit/>
          </a:bodyPr>
          <a:lstStyle/>
          <a:p>
            <a:r>
              <a:rPr lang="en-US" altLang="zh-CN" dirty="0"/>
              <a:t>B</a:t>
            </a:r>
            <a:endParaRPr lang="zh-CN" altLang="en-US" dirty="0"/>
          </a:p>
        </p:txBody>
      </p:sp>
      <p:sp>
        <p:nvSpPr>
          <p:cNvPr id="54" name="矩形 53">
            <a:extLst>
              <a:ext uri="{FF2B5EF4-FFF2-40B4-BE49-F238E27FC236}">
                <a16:creationId xmlns:a16="http://schemas.microsoft.com/office/drawing/2014/main" id="{CE287C90-2CB0-41D9-9DEE-9D81FCD90D5F}"/>
              </a:ext>
            </a:extLst>
          </p:cNvPr>
          <p:cNvSpPr/>
          <p:nvPr/>
        </p:nvSpPr>
        <p:spPr>
          <a:xfrm>
            <a:off x="10556742" y="4572034"/>
            <a:ext cx="312906" cy="369332"/>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220928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pPr>
            <a:r>
              <a:rPr lang="zh-CN" altLang="en-US" sz="3200" dirty="0">
                <a:latin typeface="微软雅黑" panose="020B0503020204020204" pitchFamily="34" charset="-122"/>
                <a:ea typeface="微软雅黑" panose="020B0503020204020204" pitchFamily="34" charset="-122"/>
              </a:rPr>
              <a:t>系统架构</a:t>
            </a:r>
            <a:endParaRPr lang="en-US" altLang="zh-CN" sz="32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8765863" y="0"/>
            <a:ext cx="3534292" cy="574647"/>
            <a:chOff x="8657708" y="6221190"/>
            <a:chExt cx="3534292" cy="574647"/>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2" name="标题 1"/>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3" name="内容占位符 2"/>
          <p:cNvSpPr txBox="1">
            <a:spLocks/>
          </p:cNvSpPr>
          <p:nvPr/>
        </p:nvSpPr>
        <p:spPr>
          <a:xfrm>
            <a:off x="534292" y="916326"/>
            <a:ext cx="4819836" cy="2442225"/>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342900"/>
            <a:r>
              <a:rPr lang="zh-CN" altLang="en-US" sz="2400" b="1" dirty="0"/>
              <a:t>主机端流量采集</a:t>
            </a:r>
            <a:endParaRPr lang="en-US" altLang="zh-CN" sz="2400" b="1" dirty="0"/>
          </a:p>
          <a:p>
            <a:pPr marL="857250" lvl="1" indent="-342900"/>
            <a:r>
              <a:rPr lang="zh-CN" altLang="en-US" sz="2000" dirty="0"/>
              <a:t>采集主机端 </a:t>
            </a:r>
            <a:r>
              <a:rPr lang="en-US" altLang="zh-CN" sz="2000" dirty="0"/>
              <a:t>IP</a:t>
            </a:r>
            <a:r>
              <a:rPr lang="zh-CN" altLang="en-US" sz="2000" dirty="0"/>
              <a:t>地址对的流量数据 </a:t>
            </a:r>
          </a:p>
          <a:p>
            <a:pPr marL="400050" indent="-342900"/>
            <a:r>
              <a:rPr lang="zh-CN" altLang="en-US" sz="2400" b="1" dirty="0"/>
              <a:t>基于主机的流量路径发现</a:t>
            </a:r>
          </a:p>
          <a:p>
            <a:pPr marL="857250" lvl="1" indent="-342900"/>
            <a:r>
              <a:rPr lang="zh-CN" altLang="en-US" sz="2000" dirty="0"/>
              <a:t>发现</a:t>
            </a:r>
            <a:r>
              <a:rPr lang="en-US" altLang="zh-CN" sz="2000" dirty="0"/>
              <a:t>IP</a:t>
            </a:r>
            <a:r>
              <a:rPr lang="zh-CN" altLang="en-US" sz="2000" dirty="0"/>
              <a:t>地址与全网端口的关系</a:t>
            </a:r>
            <a:endParaRPr lang="en-US" altLang="zh-CN" sz="2000" dirty="0"/>
          </a:p>
        </p:txBody>
      </p:sp>
      <p:sp>
        <p:nvSpPr>
          <p:cNvPr id="8" name="内容占位符 2">
            <a:extLst>
              <a:ext uri="{FF2B5EF4-FFF2-40B4-BE49-F238E27FC236}">
                <a16:creationId xmlns:a16="http://schemas.microsoft.com/office/drawing/2014/main" id="{48E99ADF-DEDF-489A-BF77-51569B86E260}"/>
              </a:ext>
            </a:extLst>
          </p:cNvPr>
          <p:cNvSpPr txBox="1">
            <a:spLocks/>
          </p:cNvSpPr>
          <p:nvPr/>
        </p:nvSpPr>
        <p:spPr>
          <a:xfrm>
            <a:off x="6196095" y="916325"/>
            <a:ext cx="4819836" cy="2442225"/>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342900"/>
            <a:r>
              <a:rPr lang="zh-CN" altLang="en-US" sz="2400" b="1" dirty="0"/>
              <a:t>基于</a:t>
            </a:r>
            <a:r>
              <a:rPr lang="en-US" altLang="zh-CN" sz="2400" b="1" dirty="0"/>
              <a:t>API</a:t>
            </a:r>
            <a:r>
              <a:rPr lang="zh-CN" altLang="en-US" sz="2400" b="1" dirty="0"/>
              <a:t>的数据收集系统 </a:t>
            </a:r>
            <a:endParaRPr lang="en-US" altLang="zh-CN" sz="2400" b="1" dirty="0"/>
          </a:p>
          <a:p>
            <a:pPr marL="857250" lvl="1" indent="-342900"/>
            <a:r>
              <a:rPr lang="zh-CN" altLang="en-US" sz="2000" dirty="0"/>
              <a:t>收集各主机上交的数据 </a:t>
            </a:r>
            <a:endParaRPr lang="en-US" altLang="zh-CN" sz="2000" dirty="0"/>
          </a:p>
          <a:p>
            <a:pPr marL="400050" indent="-342900"/>
            <a:r>
              <a:rPr lang="zh-CN" altLang="en-US" sz="2400" b="1" dirty="0"/>
              <a:t>数据分析和展示</a:t>
            </a:r>
            <a:endParaRPr lang="en-US" altLang="zh-CN" sz="2400" b="1" dirty="0"/>
          </a:p>
          <a:p>
            <a:pPr marL="857250" lvl="1" indent="-342900"/>
            <a:r>
              <a:rPr lang="zh-CN" altLang="en-US" sz="2000" dirty="0"/>
              <a:t>数据关联分析</a:t>
            </a:r>
          </a:p>
        </p:txBody>
      </p:sp>
      <p:pic>
        <p:nvPicPr>
          <p:cNvPr id="15" name="图片 14">
            <a:extLst>
              <a:ext uri="{FF2B5EF4-FFF2-40B4-BE49-F238E27FC236}">
                <a16:creationId xmlns:a16="http://schemas.microsoft.com/office/drawing/2014/main" id="{E62CC6D3-6400-4861-8FD9-5733510B9B17}"/>
              </a:ext>
            </a:extLst>
          </p:cNvPr>
          <p:cNvPicPr>
            <a:picLocks noChangeAspect="1"/>
          </p:cNvPicPr>
          <p:nvPr/>
        </p:nvPicPr>
        <p:blipFill>
          <a:blip r:embed="rId3"/>
          <a:stretch>
            <a:fillRect/>
          </a:stretch>
        </p:blipFill>
        <p:spPr>
          <a:xfrm>
            <a:off x="2014506" y="2755698"/>
            <a:ext cx="7859863" cy="3318356"/>
          </a:xfrm>
          <a:prstGeom prst="rect">
            <a:avLst/>
          </a:prstGeom>
        </p:spPr>
      </p:pic>
    </p:spTree>
    <p:extLst>
      <p:ext uri="{BB962C8B-B14F-4D97-AF65-F5344CB8AC3E}">
        <p14:creationId xmlns:p14="http://schemas.microsoft.com/office/powerpoint/2010/main" val="77658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7453A01E-433B-4727-8F8E-AA599C62032D}"/>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基于端服务器的流量数据采集</a:t>
            </a:r>
          </a:p>
        </p:txBody>
      </p:sp>
      <p:grpSp>
        <p:nvGrpSpPr>
          <p:cNvPr id="9" name="组合 8">
            <a:extLst>
              <a:ext uri="{FF2B5EF4-FFF2-40B4-BE49-F238E27FC236}">
                <a16:creationId xmlns:a16="http://schemas.microsoft.com/office/drawing/2014/main" id="{27799AF1-FEE6-4B85-961D-14B7BBA05F33}"/>
              </a:ext>
            </a:extLst>
          </p:cNvPr>
          <p:cNvGrpSpPr/>
          <p:nvPr/>
        </p:nvGrpSpPr>
        <p:grpSpPr>
          <a:xfrm>
            <a:off x="8765863" y="0"/>
            <a:ext cx="3534292" cy="574647"/>
            <a:chOff x="8657708" y="6221190"/>
            <a:chExt cx="3534292" cy="574647"/>
          </a:xfrm>
        </p:grpSpPr>
        <p:pic>
          <p:nvPicPr>
            <p:cNvPr id="10" name="图片 9">
              <a:extLst>
                <a:ext uri="{FF2B5EF4-FFF2-40B4-BE49-F238E27FC236}">
                  <a16:creationId xmlns:a16="http://schemas.microsoft.com/office/drawing/2014/main" id="{4995699E-838B-4657-9E45-C4A844D71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1" name="标题 1">
              <a:extLst>
                <a:ext uri="{FF2B5EF4-FFF2-40B4-BE49-F238E27FC236}">
                  <a16:creationId xmlns:a16="http://schemas.microsoft.com/office/drawing/2014/main" id="{9CB94DFA-29F8-424F-ACE0-A891EAEE15D4}"/>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3" name="内容占位符 2"/>
          <p:cNvSpPr txBox="1">
            <a:spLocks/>
          </p:cNvSpPr>
          <p:nvPr/>
        </p:nvSpPr>
        <p:spPr>
          <a:xfrm>
            <a:off x="534292" y="916326"/>
            <a:ext cx="10961022" cy="564212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342900"/>
            <a:r>
              <a:rPr lang="zh-CN" altLang="en-US" sz="2400" b="1" dirty="0"/>
              <a:t>流量采集</a:t>
            </a:r>
            <a:endParaRPr lang="en-US" altLang="zh-CN" sz="2400" b="1" dirty="0"/>
          </a:p>
          <a:p>
            <a:pPr marL="857250" lvl="1" indent="-342900"/>
            <a:r>
              <a:rPr lang="zh-CN" altLang="en-US" sz="2000" b="1" dirty="0"/>
              <a:t>功能：在服务器上运行软件，收集一定时间间隔的主机对的流量累加数据，并上传</a:t>
            </a:r>
            <a:endParaRPr lang="en-US" altLang="zh-CN" sz="2000" b="1" dirty="0"/>
          </a:p>
          <a:p>
            <a:pPr marL="857250" lvl="1" indent="-342900"/>
            <a:endParaRPr lang="en-US" altLang="zh-CN" sz="2000" b="1" dirty="0"/>
          </a:p>
          <a:p>
            <a:pPr marL="857250" lvl="1" indent="-342900"/>
            <a:r>
              <a:rPr lang="zh-CN" altLang="en-US" sz="2000" b="1" dirty="0"/>
              <a:t>数据：时间戳、主机</a:t>
            </a:r>
            <a:r>
              <a:rPr lang="en-US" altLang="zh-CN" sz="2000" b="1" dirty="0"/>
              <a:t>:</a:t>
            </a:r>
            <a:r>
              <a:rPr lang="zh-CN" altLang="en-US" sz="2000" b="1" dirty="0"/>
              <a:t>端口对、网络协议，上下行流量，采样间隔</a:t>
            </a:r>
            <a:endParaRPr lang="en-US" altLang="zh-CN" sz="2000" b="1" dirty="0"/>
          </a:p>
          <a:p>
            <a:pPr marL="857250" lvl="1" indent="-342900"/>
            <a:endParaRPr lang="en-US" altLang="zh-CN" sz="2000" b="1" dirty="0"/>
          </a:p>
          <a:p>
            <a:pPr marL="514350" lvl="1" indent="0">
              <a:buNone/>
            </a:pPr>
            <a:endParaRPr lang="en-US" altLang="zh-CN" sz="2000" b="1" dirty="0"/>
          </a:p>
          <a:p>
            <a:pPr marL="857250" lvl="1" indent="-342900"/>
            <a:r>
              <a:rPr lang="zh-CN" altLang="en-US" sz="2000" b="1" dirty="0"/>
              <a:t>方法：</a:t>
            </a:r>
            <a:endParaRPr lang="en-US" altLang="zh-CN" sz="2000" b="1" dirty="0"/>
          </a:p>
          <a:p>
            <a:pPr marL="857250" lvl="1" indent="-342900"/>
            <a:endParaRPr lang="en-US" altLang="zh-CN" sz="2000" b="1" dirty="0"/>
          </a:p>
          <a:p>
            <a:pPr marL="400050" indent="-342900"/>
            <a:endParaRPr lang="en-US" altLang="zh-CN" sz="2400" b="1" dirty="0"/>
          </a:p>
          <a:p>
            <a:pPr marL="400050" indent="-342900"/>
            <a:endParaRPr lang="en-US" altLang="zh-CN" sz="2400" b="1" dirty="0"/>
          </a:p>
          <a:p>
            <a:pPr marL="514350" lvl="1" indent="0">
              <a:buNone/>
            </a:pPr>
            <a:endParaRPr lang="en-US" altLang="zh-CN" sz="2000" dirty="0"/>
          </a:p>
        </p:txBody>
      </p:sp>
      <p:graphicFrame>
        <p:nvGraphicFramePr>
          <p:cNvPr id="2" name="表格 1">
            <a:extLst>
              <a:ext uri="{FF2B5EF4-FFF2-40B4-BE49-F238E27FC236}">
                <a16:creationId xmlns:a16="http://schemas.microsoft.com/office/drawing/2014/main" id="{692347C7-8500-4BAE-B1D1-ECA8647E478A}"/>
              </a:ext>
            </a:extLst>
          </p:cNvPr>
          <p:cNvGraphicFramePr>
            <a:graphicFrameLocks noGrp="1"/>
          </p:cNvGraphicFramePr>
          <p:nvPr>
            <p:extLst>
              <p:ext uri="{D42A27DB-BD31-4B8C-83A1-F6EECF244321}">
                <p14:modId xmlns:p14="http://schemas.microsoft.com/office/powerpoint/2010/main" val="1292064172"/>
              </p:ext>
            </p:extLst>
          </p:nvPr>
        </p:nvGraphicFramePr>
        <p:xfrm>
          <a:off x="961564" y="3429000"/>
          <a:ext cx="4825041" cy="2644484"/>
        </p:xfrm>
        <a:graphic>
          <a:graphicData uri="http://schemas.openxmlformats.org/drawingml/2006/table">
            <a:tbl>
              <a:tblPr firstRow="1" bandRow="1">
                <a:tableStyleId>{5C22544A-7EE6-4342-B048-85BDC9FD1C3A}</a:tableStyleId>
              </a:tblPr>
              <a:tblGrid>
                <a:gridCol w="940931">
                  <a:extLst>
                    <a:ext uri="{9D8B030D-6E8A-4147-A177-3AD203B41FA5}">
                      <a16:colId xmlns:a16="http://schemas.microsoft.com/office/drawing/2014/main" val="1444233162"/>
                    </a:ext>
                  </a:extLst>
                </a:gridCol>
                <a:gridCol w="949198">
                  <a:extLst>
                    <a:ext uri="{9D8B030D-6E8A-4147-A177-3AD203B41FA5}">
                      <a16:colId xmlns:a16="http://schemas.microsoft.com/office/drawing/2014/main" val="353413173"/>
                    </a:ext>
                  </a:extLst>
                </a:gridCol>
                <a:gridCol w="2934912">
                  <a:extLst>
                    <a:ext uri="{9D8B030D-6E8A-4147-A177-3AD203B41FA5}">
                      <a16:colId xmlns:a16="http://schemas.microsoft.com/office/drawing/2014/main" val="169186213"/>
                    </a:ext>
                  </a:extLst>
                </a:gridCol>
              </a:tblGrid>
              <a:tr h="661121">
                <a:tc>
                  <a:txBody>
                    <a:bodyPr/>
                    <a:lstStyle/>
                    <a:p>
                      <a:pPr algn="ctr"/>
                      <a:r>
                        <a:rPr lang="zh-CN" altLang="en-US" sz="1400" dirty="0"/>
                        <a:t>工具</a:t>
                      </a:r>
                    </a:p>
                  </a:txBody>
                  <a:tcPr/>
                </a:tc>
                <a:tc>
                  <a:txBody>
                    <a:bodyPr/>
                    <a:lstStyle/>
                    <a:p>
                      <a:pPr algn="ctr"/>
                      <a:r>
                        <a:rPr lang="zh-CN" altLang="en-US" sz="1400" dirty="0"/>
                        <a:t>资源消耗</a:t>
                      </a:r>
                    </a:p>
                  </a:txBody>
                  <a:tcPr/>
                </a:tc>
                <a:tc>
                  <a:txBody>
                    <a:bodyPr/>
                    <a:lstStyle/>
                    <a:p>
                      <a:pPr algn="ctr"/>
                      <a:r>
                        <a:rPr lang="zh-CN" altLang="en-US" sz="1400" dirty="0"/>
                        <a:t>说明</a:t>
                      </a:r>
                    </a:p>
                  </a:txBody>
                  <a:tcPr/>
                </a:tc>
                <a:extLst>
                  <a:ext uri="{0D108BD9-81ED-4DB2-BD59-A6C34878D82A}">
                    <a16:rowId xmlns:a16="http://schemas.microsoft.com/office/drawing/2014/main" val="4116935339"/>
                  </a:ext>
                </a:extLst>
              </a:tr>
              <a:tr h="661121">
                <a:tc>
                  <a:txBody>
                    <a:bodyPr/>
                    <a:lstStyle/>
                    <a:p>
                      <a:r>
                        <a:rPr lang="en-US" altLang="zh-CN" sz="1400" dirty="0" err="1"/>
                        <a:t>Iftop</a:t>
                      </a:r>
                      <a:endParaRPr lang="zh-CN" altLang="en-US" sz="1400" dirty="0"/>
                    </a:p>
                  </a:txBody>
                  <a:tcPr/>
                </a:tc>
                <a:tc>
                  <a:txBody>
                    <a:bodyPr/>
                    <a:lstStyle/>
                    <a:p>
                      <a:r>
                        <a:rPr lang="zh-CN" altLang="en-US" sz="1400" dirty="0"/>
                        <a:t>轻量级</a:t>
                      </a:r>
                    </a:p>
                  </a:txBody>
                  <a:tcPr/>
                </a:tc>
                <a:tc>
                  <a:txBody>
                    <a:bodyPr/>
                    <a:lstStyle/>
                    <a:p>
                      <a:r>
                        <a:rPr lang="zh-CN" altLang="en-US" sz="1400" dirty="0"/>
                        <a:t>基于开源代码修改输出，实现采集，但准确度差</a:t>
                      </a:r>
                    </a:p>
                  </a:txBody>
                  <a:tcPr/>
                </a:tc>
                <a:extLst>
                  <a:ext uri="{0D108BD9-81ED-4DB2-BD59-A6C34878D82A}">
                    <a16:rowId xmlns:a16="http://schemas.microsoft.com/office/drawing/2014/main" val="1812777571"/>
                  </a:ext>
                </a:extLst>
              </a:tr>
              <a:tr h="661121">
                <a:tc>
                  <a:txBody>
                    <a:bodyPr/>
                    <a:lstStyle/>
                    <a:p>
                      <a:r>
                        <a:rPr lang="en-US" altLang="zh-CN" sz="1400" dirty="0" err="1"/>
                        <a:t>Mmap</a:t>
                      </a:r>
                      <a:r>
                        <a:rPr lang="zh-CN" altLang="en-US" sz="1400" dirty="0"/>
                        <a:t>抓包</a:t>
                      </a:r>
                    </a:p>
                  </a:txBody>
                  <a:tcPr/>
                </a:tc>
                <a:tc>
                  <a:txBody>
                    <a:bodyPr/>
                    <a:lstStyle/>
                    <a:p>
                      <a:r>
                        <a:rPr lang="zh-CN" altLang="en-US" sz="1400" dirty="0"/>
                        <a:t>消耗</a:t>
                      </a:r>
                      <a:r>
                        <a:rPr lang="en-US" altLang="zh-CN" sz="1400" dirty="0" err="1"/>
                        <a:t>cpu</a:t>
                      </a:r>
                      <a:endParaRPr lang="zh-CN" altLang="en-US" sz="1400" dirty="0"/>
                    </a:p>
                  </a:txBody>
                  <a:tcPr/>
                </a:tc>
                <a:tc>
                  <a:txBody>
                    <a:bodyPr/>
                    <a:lstStyle/>
                    <a:p>
                      <a:r>
                        <a:rPr lang="en-US" altLang="zh-CN" sz="1400" dirty="0"/>
                        <a:t>C</a:t>
                      </a:r>
                      <a:r>
                        <a:rPr lang="zh-CN" altLang="en-US" sz="1400" dirty="0"/>
                        <a:t>语言开发，根据流量大小，消耗</a:t>
                      </a:r>
                      <a:r>
                        <a:rPr lang="en-US" altLang="zh-CN" sz="1400" dirty="0" err="1"/>
                        <a:t>cpu</a:t>
                      </a:r>
                      <a:r>
                        <a:rPr lang="zh-CN" altLang="en-US" sz="1400" dirty="0"/>
                        <a:t>资源准确</a:t>
                      </a:r>
                    </a:p>
                  </a:txBody>
                  <a:tcPr/>
                </a:tc>
                <a:extLst>
                  <a:ext uri="{0D108BD9-81ED-4DB2-BD59-A6C34878D82A}">
                    <a16:rowId xmlns:a16="http://schemas.microsoft.com/office/drawing/2014/main" val="3789004787"/>
                  </a:ext>
                </a:extLst>
              </a:tr>
              <a:tr h="661121">
                <a:tc>
                  <a:txBody>
                    <a:bodyPr/>
                    <a:lstStyle/>
                    <a:p>
                      <a:r>
                        <a:rPr lang="en-US" altLang="zh-CN" sz="1400" dirty="0"/>
                        <a:t>NF_RING ZC</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a:t>消耗</a:t>
                      </a:r>
                      <a:r>
                        <a:rPr lang="en-US" altLang="zh-CN" sz="1400" dirty="0" err="1"/>
                        <a:t>cpu</a:t>
                      </a:r>
                      <a:endParaRPr lang="zh-CN" altLang="en-US" sz="1400" dirty="0"/>
                    </a:p>
                  </a:txBody>
                  <a:tcPr/>
                </a:tc>
                <a:tc>
                  <a:txBody>
                    <a:bodyPr/>
                    <a:lstStyle/>
                    <a:p>
                      <a:r>
                        <a:rPr lang="zh-CN" altLang="en-US" sz="1400" dirty="0"/>
                        <a:t>商业支持，根据流量大小，消耗</a:t>
                      </a:r>
                      <a:r>
                        <a:rPr lang="en-US" altLang="zh-CN" sz="1400" dirty="0" err="1"/>
                        <a:t>cpu</a:t>
                      </a:r>
                      <a:r>
                        <a:rPr lang="zh-CN" altLang="en-US" sz="1400" dirty="0"/>
                        <a:t>资源准确</a:t>
                      </a:r>
                    </a:p>
                  </a:txBody>
                  <a:tcPr/>
                </a:tc>
                <a:extLst>
                  <a:ext uri="{0D108BD9-81ED-4DB2-BD59-A6C34878D82A}">
                    <a16:rowId xmlns:a16="http://schemas.microsoft.com/office/drawing/2014/main" val="458644006"/>
                  </a:ext>
                </a:extLst>
              </a:tr>
            </a:tbl>
          </a:graphicData>
        </a:graphic>
      </p:graphicFrame>
      <p:pic>
        <p:nvPicPr>
          <p:cNvPr id="12" name="图片 11">
            <a:extLst>
              <a:ext uri="{FF2B5EF4-FFF2-40B4-BE49-F238E27FC236}">
                <a16:creationId xmlns:a16="http://schemas.microsoft.com/office/drawing/2014/main" id="{1153AD7A-399C-4E65-85BB-ECB3F8AAEECA}"/>
              </a:ext>
            </a:extLst>
          </p:cNvPr>
          <p:cNvPicPr>
            <a:picLocks noChangeAspect="1"/>
          </p:cNvPicPr>
          <p:nvPr/>
        </p:nvPicPr>
        <p:blipFill>
          <a:blip r:embed="rId3"/>
          <a:stretch>
            <a:fillRect/>
          </a:stretch>
        </p:blipFill>
        <p:spPr>
          <a:xfrm>
            <a:off x="6305561" y="3640954"/>
            <a:ext cx="5128116" cy="2357279"/>
          </a:xfrm>
          <a:prstGeom prst="rect">
            <a:avLst/>
          </a:prstGeom>
          <a:ln>
            <a:solidFill>
              <a:schemeClr val="accent1"/>
            </a:solidFill>
          </a:ln>
        </p:spPr>
      </p:pic>
      <p:sp>
        <p:nvSpPr>
          <p:cNvPr id="14" name="矩形 13">
            <a:extLst>
              <a:ext uri="{FF2B5EF4-FFF2-40B4-BE49-F238E27FC236}">
                <a16:creationId xmlns:a16="http://schemas.microsoft.com/office/drawing/2014/main" id="{0C87669B-0C65-4650-87E6-84CFF44B321B}"/>
              </a:ext>
            </a:extLst>
          </p:cNvPr>
          <p:cNvSpPr/>
          <p:nvPr/>
        </p:nvSpPr>
        <p:spPr>
          <a:xfrm>
            <a:off x="6213877" y="3272997"/>
            <a:ext cx="2367956" cy="369332"/>
          </a:xfrm>
          <a:prstGeom prst="rect">
            <a:avLst/>
          </a:prstGeom>
        </p:spPr>
        <p:txBody>
          <a:bodyPr wrap="none">
            <a:spAutoFit/>
          </a:bodyPr>
          <a:lstStyle/>
          <a:p>
            <a:r>
              <a:rPr lang="en-US" altLang="zh-CN" b="1" dirty="0" err="1"/>
              <a:t>Iftop</a:t>
            </a:r>
            <a:r>
              <a:rPr lang="en-US" altLang="zh-CN" b="1" dirty="0"/>
              <a:t> –</a:t>
            </a:r>
            <a:r>
              <a:rPr lang="en-US" altLang="zh-CN" b="1" dirty="0" err="1"/>
              <a:t>i</a:t>
            </a:r>
            <a:r>
              <a:rPr lang="en-US" altLang="zh-CN" b="1" dirty="0"/>
              <a:t> eth0 –t –o 60</a:t>
            </a:r>
            <a:endParaRPr lang="zh-CN" altLang="en-US" dirty="0"/>
          </a:p>
        </p:txBody>
      </p:sp>
    </p:spTree>
    <p:extLst>
      <p:ext uri="{BB962C8B-B14F-4D97-AF65-F5344CB8AC3E}">
        <p14:creationId xmlns:p14="http://schemas.microsoft.com/office/powerpoint/2010/main" val="164164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7453A01E-433B-4727-8F8E-AA599C62032D}"/>
              </a:ext>
            </a:extLst>
          </p:cNvPr>
          <p:cNvSpPr txBox="1">
            <a:spLocks/>
          </p:cNvSpPr>
          <p:nvPr/>
        </p:nvSpPr>
        <p:spPr>
          <a:xfrm>
            <a:off x="49826" y="129121"/>
            <a:ext cx="7790046" cy="549823"/>
          </a:xfrm>
          <a:prstGeom prst="rect">
            <a:avLst/>
          </a:prstGeom>
          <a:ln>
            <a:noFill/>
          </a:ln>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基于端服务器的流量数据采集</a:t>
            </a:r>
          </a:p>
        </p:txBody>
      </p:sp>
      <p:grpSp>
        <p:nvGrpSpPr>
          <p:cNvPr id="9" name="组合 8">
            <a:extLst>
              <a:ext uri="{FF2B5EF4-FFF2-40B4-BE49-F238E27FC236}">
                <a16:creationId xmlns:a16="http://schemas.microsoft.com/office/drawing/2014/main" id="{27799AF1-FEE6-4B85-961D-14B7BBA05F33}"/>
              </a:ext>
            </a:extLst>
          </p:cNvPr>
          <p:cNvGrpSpPr/>
          <p:nvPr/>
        </p:nvGrpSpPr>
        <p:grpSpPr>
          <a:xfrm>
            <a:off x="8765863" y="0"/>
            <a:ext cx="3534292" cy="574647"/>
            <a:chOff x="8657708" y="6221190"/>
            <a:chExt cx="3534292" cy="574647"/>
          </a:xfrm>
        </p:grpSpPr>
        <p:pic>
          <p:nvPicPr>
            <p:cNvPr id="10" name="图片 9">
              <a:extLst>
                <a:ext uri="{FF2B5EF4-FFF2-40B4-BE49-F238E27FC236}">
                  <a16:creationId xmlns:a16="http://schemas.microsoft.com/office/drawing/2014/main" id="{4995699E-838B-4657-9E45-C4A844D71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708" y="6221190"/>
              <a:ext cx="575572" cy="574647"/>
            </a:xfrm>
            <a:prstGeom prst="rect">
              <a:avLst/>
            </a:prstGeom>
            <a:noFill/>
            <a:effectLst/>
          </p:spPr>
        </p:pic>
        <p:sp>
          <p:nvSpPr>
            <p:cNvPr id="11" name="标题 1">
              <a:extLst>
                <a:ext uri="{FF2B5EF4-FFF2-40B4-BE49-F238E27FC236}">
                  <a16:creationId xmlns:a16="http://schemas.microsoft.com/office/drawing/2014/main" id="{9CB94DFA-29F8-424F-ACE0-A891EAEE15D4}"/>
                </a:ext>
              </a:extLst>
            </p:cNvPr>
            <p:cNvSpPr txBox="1">
              <a:spLocks/>
            </p:cNvSpPr>
            <p:nvPr/>
          </p:nvSpPr>
          <p:spPr>
            <a:xfrm>
              <a:off x="9104021" y="6231146"/>
              <a:ext cx="3087979" cy="539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latin typeface="华文楷体" panose="02010600040101010101" pitchFamily="2" charset="-122"/>
                  <a:ea typeface="华文楷体" panose="02010600040101010101" pitchFamily="2" charset="-122"/>
                </a:rPr>
                <a:t>中国科学院高能物理研究所</a:t>
              </a:r>
            </a:p>
          </p:txBody>
        </p:sp>
      </p:grpSp>
      <p:sp>
        <p:nvSpPr>
          <p:cNvPr id="13" name="内容占位符 2"/>
          <p:cNvSpPr txBox="1">
            <a:spLocks/>
          </p:cNvSpPr>
          <p:nvPr/>
        </p:nvSpPr>
        <p:spPr>
          <a:xfrm>
            <a:off x="534292" y="916326"/>
            <a:ext cx="10961022" cy="564212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342900"/>
            <a:r>
              <a:rPr lang="zh-CN" altLang="en-US" sz="2400" b="1" dirty="0"/>
              <a:t>采集关键因素</a:t>
            </a:r>
            <a:endParaRPr lang="en-US" altLang="zh-CN" sz="2400" b="1" dirty="0"/>
          </a:p>
          <a:p>
            <a:pPr marL="857250" lvl="1" indent="-342900"/>
            <a:r>
              <a:rPr lang="zh-CN" altLang="en-US" sz="2000" b="1" dirty="0"/>
              <a:t>采集时间间隔的确定</a:t>
            </a:r>
            <a:r>
              <a:rPr lang="en-US" altLang="zh-CN" sz="2000" b="1" dirty="0"/>
              <a:t>	</a:t>
            </a:r>
          </a:p>
          <a:p>
            <a:pPr marL="1314450" lvl="2" indent="-342900"/>
            <a:r>
              <a:rPr lang="zh-CN" altLang="en-US" sz="1800" dirty="0"/>
              <a:t>流量波动</a:t>
            </a:r>
            <a:r>
              <a:rPr lang="en-US" altLang="zh-CN" sz="1800" dirty="0"/>
              <a:t>			</a:t>
            </a:r>
          </a:p>
          <a:p>
            <a:pPr marL="1314450" lvl="2" indent="-342900"/>
            <a:r>
              <a:rPr lang="zh-CN" altLang="en-US" sz="1800" dirty="0"/>
              <a:t>数据存储能力 </a:t>
            </a:r>
            <a:endParaRPr lang="en-US" altLang="zh-CN" sz="1800" dirty="0"/>
          </a:p>
          <a:p>
            <a:pPr marL="1314450" lvl="2" indent="-342900"/>
            <a:r>
              <a:rPr lang="en-US" altLang="zh-CN" sz="1800" dirty="0"/>
              <a:t>60s</a:t>
            </a:r>
          </a:p>
          <a:p>
            <a:pPr marL="857250" lvl="1" indent="-342900"/>
            <a:r>
              <a:rPr lang="zh-CN" altLang="en-US" sz="2000" b="1" dirty="0"/>
              <a:t>采集精度</a:t>
            </a:r>
            <a:endParaRPr lang="en-US" altLang="zh-CN" b="1" dirty="0"/>
          </a:p>
          <a:p>
            <a:pPr marL="1314450" lvl="2" indent="-342900"/>
            <a:r>
              <a:rPr lang="zh-CN" altLang="en-US" sz="1800" dirty="0"/>
              <a:t>采集过滤</a:t>
            </a:r>
            <a:r>
              <a:rPr lang="en-US" altLang="zh-CN" sz="1800" dirty="0"/>
              <a:t>	</a:t>
            </a:r>
            <a:r>
              <a:rPr lang="zh-CN" altLang="en-US" sz="1800" dirty="0"/>
              <a:t>广播、组播等</a:t>
            </a:r>
            <a:endParaRPr lang="en-US" altLang="zh-CN" sz="1800" dirty="0"/>
          </a:p>
          <a:p>
            <a:pPr marL="857250" lvl="1" indent="-342900"/>
            <a:endParaRPr lang="en-US" altLang="zh-CN" sz="2000" b="1" dirty="0"/>
          </a:p>
          <a:p>
            <a:pPr marL="1314450" lvl="2" indent="-342900"/>
            <a:endParaRPr lang="en-US" altLang="zh-CN" sz="1600" dirty="0"/>
          </a:p>
          <a:p>
            <a:pPr marL="1314450" lvl="2" indent="-342900"/>
            <a:endParaRPr lang="en-US" altLang="zh-CN" sz="1600" dirty="0"/>
          </a:p>
          <a:p>
            <a:pPr marL="1314450" lvl="2" indent="-342900"/>
            <a:endParaRPr lang="en-US" altLang="zh-CN" sz="1600" dirty="0"/>
          </a:p>
          <a:p>
            <a:pPr marL="400050" indent="-342900"/>
            <a:r>
              <a:rPr lang="zh-CN" altLang="en-US" sz="2400" b="1" dirty="0"/>
              <a:t>部署方式</a:t>
            </a:r>
            <a:endParaRPr lang="en-US" altLang="zh-CN" sz="2400" b="1" dirty="0"/>
          </a:p>
          <a:p>
            <a:pPr marL="857250" lvl="1" indent="-342900"/>
            <a:r>
              <a:rPr lang="zh-CN" altLang="en-US" sz="2000" b="1" dirty="0"/>
              <a:t>存储服务器端 </a:t>
            </a:r>
            <a:r>
              <a:rPr lang="en-US" altLang="zh-CN" sz="2000" b="1" dirty="0"/>
              <a:t>		</a:t>
            </a:r>
            <a:r>
              <a:rPr lang="en-US" altLang="zh-CN" sz="2000" dirty="0"/>
              <a:t>CPU</a:t>
            </a:r>
            <a:r>
              <a:rPr lang="zh-CN" altLang="en-US" sz="2000" dirty="0"/>
              <a:t>消耗小 ，数据采集和数据传输相互不受影响</a:t>
            </a:r>
            <a:endParaRPr lang="en-US" altLang="zh-CN" sz="2000" dirty="0"/>
          </a:p>
          <a:p>
            <a:pPr marL="857250" lvl="1" indent="-342900"/>
            <a:r>
              <a:rPr lang="zh-CN" altLang="en-US" sz="2000" b="1" dirty="0"/>
              <a:t>计算节点端</a:t>
            </a:r>
            <a:r>
              <a:rPr lang="en-US" altLang="zh-CN" sz="2000" b="1" dirty="0"/>
              <a:t>		</a:t>
            </a:r>
            <a:r>
              <a:rPr lang="en-US" altLang="zh-CN" sz="2000" dirty="0"/>
              <a:t>CPU</a:t>
            </a:r>
            <a:r>
              <a:rPr lang="zh-CN" altLang="en-US" sz="2000" dirty="0"/>
              <a:t>存在高负载情况，可能影响数据采集和发送</a:t>
            </a:r>
            <a:endParaRPr lang="en-US" altLang="zh-CN" sz="2000" dirty="0"/>
          </a:p>
          <a:p>
            <a:pPr marL="857250" lvl="1" indent="-342900"/>
            <a:r>
              <a:rPr lang="zh-CN" altLang="en-US" sz="2000" b="1" dirty="0"/>
              <a:t>数据传输服务器端</a:t>
            </a:r>
            <a:r>
              <a:rPr lang="en-US" altLang="zh-CN" sz="2000" b="1" dirty="0"/>
              <a:t>	</a:t>
            </a:r>
            <a:r>
              <a:rPr lang="zh-CN" altLang="en-US" sz="2000" dirty="0"/>
              <a:t>国际网格系统</a:t>
            </a:r>
            <a:r>
              <a:rPr lang="zh-CN" altLang="en-US" sz="2000" b="1" dirty="0"/>
              <a:t> </a:t>
            </a:r>
            <a:r>
              <a:rPr lang="en-US" altLang="zh-CN" sz="2000" b="1" dirty="0"/>
              <a:t>	</a:t>
            </a:r>
          </a:p>
        </p:txBody>
      </p:sp>
      <p:sp>
        <p:nvSpPr>
          <p:cNvPr id="4" name="矩形 3">
            <a:extLst>
              <a:ext uri="{FF2B5EF4-FFF2-40B4-BE49-F238E27FC236}">
                <a16:creationId xmlns:a16="http://schemas.microsoft.com/office/drawing/2014/main" id="{1C19A7F3-7555-4F47-BAC6-C0EB7F2DFBD1}"/>
              </a:ext>
            </a:extLst>
          </p:cNvPr>
          <p:cNvSpPr/>
          <p:nvPr/>
        </p:nvSpPr>
        <p:spPr>
          <a:xfrm>
            <a:off x="6239206" y="1258517"/>
            <a:ext cx="6096000" cy="2092881"/>
          </a:xfrm>
          <a:prstGeom prst="rect">
            <a:avLst/>
          </a:prstGeom>
        </p:spPr>
        <p:txBody>
          <a:bodyPr>
            <a:spAutoFit/>
          </a:bodyPr>
          <a:lstStyle/>
          <a:p>
            <a:pPr marL="857250" lvl="1" indent="-342900">
              <a:buFont typeface="Arial" panose="020B0604020202020204" pitchFamily="34" charset="0"/>
              <a:buChar char="•"/>
            </a:pPr>
            <a:r>
              <a:rPr lang="zh-CN" altLang="en-US" sz="2000" b="1" dirty="0"/>
              <a:t>采集数据的批量上传</a:t>
            </a:r>
            <a:r>
              <a:rPr lang="en-US" altLang="zh-CN" sz="2000" b="1" dirty="0"/>
              <a:t>		</a:t>
            </a:r>
          </a:p>
          <a:p>
            <a:pPr marL="1314450" lvl="2" indent="-342900">
              <a:buFont typeface="Arial" panose="020B0604020202020204" pitchFamily="34" charset="0"/>
              <a:buChar char="•"/>
            </a:pPr>
            <a:r>
              <a:rPr lang="zh-CN" altLang="en-US" dirty="0"/>
              <a:t>减小收集服务器和本机压力</a:t>
            </a:r>
            <a:endParaRPr lang="en-US" altLang="zh-CN" dirty="0"/>
          </a:p>
          <a:p>
            <a:pPr marL="1314450" lvl="2" indent="-342900">
              <a:buFont typeface="Arial" panose="020B0604020202020204" pitchFamily="34" charset="0"/>
              <a:buChar char="•"/>
            </a:pPr>
            <a:r>
              <a:rPr lang="en-US" altLang="zh-CN" dirty="0"/>
              <a:t>Json</a:t>
            </a:r>
            <a:r>
              <a:rPr lang="zh-CN" altLang="en-US" dirty="0"/>
              <a:t>格式，</a:t>
            </a:r>
            <a:r>
              <a:rPr lang="en-US" altLang="zh-CN" dirty="0"/>
              <a:t>API</a:t>
            </a:r>
            <a:r>
              <a:rPr lang="zh-CN" altLang="en-US" dirty="0"/>
              <a:t>上传</a:t>
            </a:r>
            <a:endParaRPr lang="en-US" altLang="zh-CN" dirty="0"/>
          </a:p>
          <a:p>
            <a:pPr marL="1314450" lvl="2" indent="-342900">
              <a:buFont typeface="Arial" panose="020B0604020202020204" pitchFamily="34" charset="0"/>
              <a:buChar char="•"/>
            </a:pPr>
            <a:r>
              <a:rPr lang="en-US" altLang="zh-CN" dirty="0"/>
              <a:t> </a:t>
            </a:r>
          </a:p>
          <a:p>
            <a:pPr marL="857250" lvl="1" indent="-342900">
              <a:buFont typeface="Arial" panose="020B0604020202020204" pitchFamily="34" charset="0"/>
              <a:buChar char="•"/>
            </a:pPr>
            <a:r>
              <a:rPr lang="zh-CN" altLang="en-US" sz="2000" b="1" dirty="0"/>
              <a:t>采集点监控</a:t>
            </a:r>
            <a:endParaRPr lang="en-US" altLang="zh-CN" sz="2000" b="1" dirty="0"/>
          </a:p>
          <a:p>
            <a:pPr marL="971550" lvl="2"/>
            <a:r>
              <a:rPr lang="zh-CN" altLang="en-US" dirty="0"/>
              <a:t>没有采集点监控</a:t>
            </a:r>
            <a:endParaRPr lang="en-US" altLang="zh-CN" dirty="0"/>
          </a:p>
          <a:p>
            <a:pPr marL="971550" lvl="2"/>
            <a:r>
              <a:rPr lang="zh-CN" altLang="en-US" dirty="0"/>
              <a:t>自愿发送</a:t>
            </a:r>
            <a:endParaRPr lang="en-US" altLang="zh-CN" dirty="0"/>
          </a:p>
        </p:txBody>
      </p:sp>
      <p:pic>
        <p:nvPicPr>
          <p:cNvPr id="12" name="图片 11">
            <a:extLst>
              <a:ext uri="{FF2B5EF4-FFF2-40B4-BE49-F238E27FC236}">
                <a16:creationId xmlns:a16="http://schemas.microsoft.com/office/drawing/2014/main" id="{D0B5FE37-F7C3-4E21-A3F0-E761152C02E1}"/>
              </a:ext>
            </a:extLst>
          </p:cNvPr>
          <p:cNvPicPr>
            <a:picLocks noChangeAspect="1"/>
          </p:cNvPicPr>
          <p:nvPr/>
        </p:nvPicPr>
        <p:blipFill>
          <a:blip r:embed="rId3"/>
          <a:stretch>
            <a:fillRect/>
          </a:stretch>
        </p:blipFill>
        <p:spPr>
          <a:xfrm>
            <a:off x="1083078" y="3693588"/>
            <a:ext cx="9701842" cy="667636"/>
          </a:xfrm>
          <a:prstGeom prst="rect">
            <a:avLst/>
          </a:prstGeom>
        </p:spPr>
      </p:pic>
    </p:spTree>
    <p:extLst>
      <p:ext uri="{BB962C8B-B14F-4D97-AF65-F5344CB8AC3E}">
        <p14:creationId xmlns:p14="http://schemas.microsoft.com/office/powerpoint/2010/main" val="385632990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59035</TotalTime>
  <Words>854</Words>
  <Application>Microsoft Office PowerPoint</Application>
  <PresentationFormat>宽屏</PresentationFormat>
  <Paragraphs>335</Paragraphs>
  <Slides>20</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等线</vt:lpstr>
      <vt:lpstr>等线 Light</vt:lpstr>
      <vt:lpstr>华文楷体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CT</dc:creator>
  <cp:lastModifiedBy>CT</cp:lastModifiedBy>
  <cp:revision>411</cp:revision>
  <dcterms:created xsi:type="dcterms:W3CDTF">2021-11-28T09:09:57Z</dcterms:created>
  <dcterms:modified xsi:type="dcterms:W3CDTF">2023-07-11T07:22:24Z</dcterms:modified>
</cp:coreProperties>
</file>