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2" r:id="rId1"/>
  </p:sldMasterIdLst>
  <p:notesMasterIdLst>
    <p:notesMasterId r:id="rId23"/>
  </p:notesMasterIdLst>
  <p:handoutMasterIdLst>
    <p:handoutMasterId r:id="rId24"/>
  </p:handoutMasterIdLst>
  <p:sldIdLst>
    <p:sldId id="1077" r:id="rId2"/>
    <p:sldId id="257" r:id="rId3"/>
    <p:sldId id="1511" r:id="rId4"/>
    <p:sldId id="1512" r:id="rId5"/>
    <p:sldId id="279" r:id="rId6"/>
    <p:sldId id="1487" r:id="rId7"/>
    <p:sldId id="489" r:id="rId8"/>
    <p:sldId id="1422" r:id="rId9"/>
    <p:sldId id="1507" r:id="rId10"/>
    <p:sldId id="290" r:id="rId11"/>
    <p:sldId id="1546" r:id="rId12"/>
    <p:sldId id="1510" r:id="rId13"/>
    <p:sldId id="1509" r:id="rId14"/>
    <p:sldId id="309" r:id="rId15"/>
    <p:sldId id="686" r:id="rId16"/>
    <p:sldId id="685" r:id="rId17"/>
    <p:sldId id="683" r:id="rId18"/>
    <p:sldId id="681" r:id="rId19"/>
    <p:sldId id="678" r:id="rId20"/>
    <p:sldId id="687" r:id="rId21"/>
    <p:sldId id="837" r:id="rId22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熊少林" initials="XSL" lastIdx="1" clrIdx="0">
    <p:extLst>
      <p:ext uri="{19B8F6BF-5375-455C-9EA6-DF929625EA0E}">
        <p15:presenceInfo xmlns:p15="http://schemas.microsoft.com/office/powerpoint/2012/main" userId="熊少林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20E97"/>
    <a:srgbClr val="0000FF"/>
    <a:srgbClr val="FFFF99"/>
    <a:srgbClr val="CCFFCC"/>
    <a:srgbClr val="FFFFCC"/>
    <a:srgbClr val="B7DEE8"/>
    <a:srgbClr val="FFC000"/>
    <a:srgbClr val="3366FF"/>
    <a:srgbClr val="5B9BD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67" autoAdjust="0"/>
    <p:restoredTop sz="94608" autoAdjust="0"/>
  </p:normalViewPr>
  <p:slideViewPr>
    <p:cSldViewPr>
      <p:cViewPr varScale="1">
        <p:scale>
          <a:sx n="118" d="100"/>
          <a:sy n="118" d="100"/>
        </p:scale>
        <p:origin x="327" y="51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4968"/>
    </p:cViewPr>
  </p:sorterViewPr>
  <p:notesViewPr>
    <p:cSldViewPr>
      <p:cViewPr varScale="1">
        <p:scale>
          <a:sx n="65" d="100"/>
          <a:sy n="65" d="100"/>
        </p:scale>
        <p:origin x="122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F039A-B984-48DB-8EE9-CE42A19D8548}" type="datetimeFigureOut">
              <a:rPr lang="zh-CN" altLang="en-US" smtClean="0"/>
              <a:t>2023/7/8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D4163-C4B5-4876-B83B-D97A131E9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372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269EB74-D1E8-49FC-8F2C-A1F913E621CD}" type="datetimeFigureOut">
              <a:rPr lang="zh-CN" altLang="en-US"/>
              <a:pPr>
                <a:defRPr/>
              </a:pPr>
              <a:t>2023/7/8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7AE2E65-8A97-4A36-8F4A-5AEB1EF9AF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6669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43065-AB1E-4204-9C57-FD9A331EF47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19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>
            <a:extLst>
              <a:ext uri="{FF2B5EF4-FFF2-40B4-BE49-F238E27FC236}">
                <a16:creationId xmlns:a16="http://schemas.microsoft.com/office/drawing/2014/main" id="{D94C0849-5B8E-4C88-81D7-D9F69CA251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>
            <a:extLst>
              <a:ext uri="{FF2B5EF4-FFF2-40B4-BE49-F238E27FC236}">
                <a16:creationId xmlns:a16="http://schemas.microsoft.com/office/drawing/2014/main" id="{B7723D73-7E4A-4205-AC70-0686E420B2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604" name="灯片编号占位符 3">
            <a:extLst>
              <a:ext uri="{FF2B5EF4-FFF2-40B4-BE49-F238E27FC236}">
                <a16:creationId xmlns:a16="http://schemas.microsoft.com/office/drawing/2014/main" id="{D750FC8F-1A34-4894-A509-E34B77B6E9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BF8F6171-C10D-4B4A-8F32-A09612AE8F19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>
            <a:extLst>
              <a:ext uri="{FF2B5EF4-FFF2-40B4-BE49-F238E27FC236}">
                <a16:creationId xmlns:a16="http://schemas.microsoft.com/office/drawing/2014/main" id="{30DD82EE-1E8F-4866-8F71-E42DEEE803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>
            <a:extLst>
              <a:ext uri="{FF2B5EF4-FFF2-40B4-BE49-F238E27FC236}">
                <a16:creationId xmlns:a16="http://schemas.microsoft.com/office/drawing/2014/main" id="{9BBE5814-1756-4689-94D8-81E934FA89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652" name="灯片编号占位符 3">
            <a:extLst>
              <a:ext uri="{FF2B5EF4-FFF2-40B4-BE49-F238E27FC236}">
                <a16:creationId xmlns:a16="http://schemas.microsoft.com/office/drawing/2014/main" id="{3493339C-D0FA-4A14-AD92-1AA290ECF2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AAEE156-66C0-468E-B62C-A801309C556C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>
            <a:extLst>
              <a:ext uri="{FF2B5EF4-FFF2-40B4-BE49-F238E27FC236}">
                <a16:creationId xmlns:a16="http://schemas.microsoft.com/office/drawing/2014/main" id="{8B64F00A-87E6-4ECF-8926-27A4C74479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备注占位符 2">
            <a:extLst>
              <a:ext uri="{FF2B5EF4-FFF2-40B4-BE49-F238E27FC236}">
                <a16:creationId xmlns:a16="http://schemas.microsoft.com/office/drawing/2014/main" id="{B571C8A4-9DEA-421F-8BD0-4AE7B6BE7E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7348" name="灯片编号占位符 3">
            <a:extLst>
              <a:ext uri="{FF2B5EF4-FFF2-40B4-BE49-F238E27FC236}">
                <a16:creationId xmlns:a16="http://schemas.microsoft.com/office/drawing/2014/main" id="{ADE8C9C2-EFE0-4BC6-A676-2AE28D4B2C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BCF08A2-DCD9-4FF5-8DEC-59AAC8378231}" type="slidenum">
              <a:rPr lang="zh-CN" altLang="en-US" sz="1200">
                <a:latin typeface="Calibri" panose="020F0502020204030204" pitchFamily="34" charset="0"/>
              </a:rPr>
              <a:pPr/>
              <a:t>21</a:t>
            </a:fld>
            <a:endParaRPr lang="en-US" altLang="zh-CN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450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1874589"/>
          </a:xfrm>
        </p:spPr>
        <p:txBody>
          <a:bodyPr anchor="ctr">
            <a:normAutofit/>
          </a:bodyPr>
          <a:lstStyle>
            <a:lvl1pPr algn="ctr">
              <a:defRPr sz="4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140968"/>
            <a:ext cx="9144000" cy="1584176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D10E69-B56C-422D-88DD-811F70902782}" type="datetime1">
              <a:rPr lang="zh-CN" altLang="en-US" smtClean="0"/>
              <a:t>2023/7/8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039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58752"/>
            <a:ext cx="10515600" cy="750888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24744"/>
            <a:ext cx="10515600" cy="5052219"/>
          </a:xfrm>
        </p:spPr>
        <p:txBody>
          <a:bodyPr>
            <a:normAutofit/>
          </a:bodyPr>
          <a:lstStyle>
            <a:lvl1pPr>
              <a:defRPr sz="24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685800" indent="-342900">
              <a:buFont typeface="Times New Roman" panose="02020603050405020304" pitchFamily="18" charset="0"/>
              <a:buChar char="–"/>
              <a:defRPr sz="20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>
              <a:defRPr sz="16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 marL="1314450" indent="-285750">
              <a:buFont typeface="Times New Roman" panose="02020603050405020304" pitchFamily="18" charset="0"/>
              <a:buChar char="–"/>
              <a:defRPr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>
              <a:defRPr sz="1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A1A447D3-4757-438B-A636-DCDE11CFC26D}" type="datetime1">
              <a:rPr lang="zh-CN" altLang="en-US" smtClean="0"/>
              <a:t>2023/7/8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869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C4E8CF-3E93-486E-B980-622F813FC6D2}" type="datetime1">
              <a:rPr lang="zh-CN" altLang="en-US" smtClean="0"/>
              <a:t>2023/7/8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349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Calibri" panose="020F0502020204030204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alibri" panose="020F0502020204030204" pitchFamily="34" charset="0"/>
        <a:buChar char="−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8.jpeg"/><Relationship Id="rId7" Type="http://schemas.openxmlformats.org/officeDocument/2006/relationships/image" Target="../media/image14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055440" y="2972302"/>
            <a:ext cx="9793088" cy="1299096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altLang="zh-CN" sz="3600" dirty="0">
                <a:effectLst>
                  <a:reflection blurRad="25400" stA="30000" endPos="30000" dist="50800" dir="5400000" sy="-100000" algn="bl" rotWithShape="0"/>
                </a:effectLst>
              </a:rPr>
              <a:t>GECAM</a:t>
            </a:r>
            <a:r>
              <a:rPr lang="zh-CN" altLang="en-US" sz="3600" dirty="0">
                <a:effectLst>
                  <a:reflection blurRad="25400" stA="30000" endPos="30000" dist="50800" dir="5400000" sy="-100000" algn="bl" rotWithShape="0"/>
                </a:effectLst>
              </a:rPr>
              <a:t>卫星溴化镧晶体性能研究</a:t>
            </a:r>
            <a:br>
              <a:rPr lang="en-US" altLang="zh-CN" sz="3600" dirty="0">
                <a:effectLst>
                  <a:reflection blurRad="25400" stA="30000" endPos="30000" dist="50800" dir="5400000" sy="-100000" algn="bl" rotWithShape="0"/>
                </a:effectLst>
              </a:rPr>
            </a:br>
            <a:endParaRPr lang="en-US" sz="3600" dirty="0">
              <a:effectLst>
                <a:reflection blurRad="25400" stA="30000" endPos="30000" dist="50800" dir="5400000" sy="-100000" algn="bl" rotWithShape="0"/>
              </a:effectLst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440" y="5380627"/>
            <a:ext cx="2304591" cy="127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404664"/>
            <a:ext cx="2447651" cy="2016224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5420799"/>
            <a:ext cx="2224296" cy="116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4AE526-14C3-457E-B6D8-A607DE94FB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434923"/>
            <a:ext cx="1269292" cy="1137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6176302-18ED-4EA7-B7CA-B10D35701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333" y="5758353"/>
            <a:ext cx="1684438" cy="583075"/>
          </a:xfrm>
          <a:prstGeom prst="rect">
            <a:avLst/>
          </a:prstGeom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9405B407-1226-46E3-BD48-26F150A1B1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2225" y="5804799"/>
            <a:ext cx="1536090" cy="43989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B92DAA4-849F-4FF8-B8D8-72E35E014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1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7C4B0CC-6B67-4A7D-9B9A-3DDC079893D1}"/>
              </a:ext>
            </a:extLst>
          </p:cNvPr>
          <p:cNvSpPr txBox="1"/>
          <p:nvPr/>
        </p:nvSpPr>
        <p:spPr>
          <a:xfrm>
            <a:off x="9041794" y="4513661"/>
            <a:ext cx="1741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/>
              <a:t>安正华</a:t>
            </a:r>
            <a:endParaRPr lang="en-US" altLang="zh-CN" b="1" dirty="0"/>
          </a:p>
          <a:p>
            <a:pPr algn="ctr"/>
            <a:r>
              <a:rPr lang="en-US" altLang="zh-CN" b="1" dirty="0"/>
              <a:t>GECAM</a:t>
            </a:r>
            <a:r>
              <a:rPr lang="zh-CN" altLang="en-US" b="1" dirty="0"/>
              <a:t>项目组</a:t>
            </a:r>
            <a:endParaRPr lang="en-US" altLang="zh-CN" b="1" dirty="0"/>
          </a:p>
          <a:p>
            <a:pPr algn="ctr"/>
            <a:r>
              <a:rPr lang="en-US" altLang="zh-CN" b="1" dirty="0"/>
              <a:t>2023-07-10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96701755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图片 3" descr="d5b9d93f7a4cde52(12-19-16-23-0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68" y="4623164"/>
            <a:ext cx="1755942" cy="164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IMG_20190329_1502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3" y="4623164"/>
            <a:ext cx="1675457" cy="164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 descr="IMG_20190329_1502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53" y="4645751"/>
            <a:ext cx="1647059" cy="164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1437600" y="342880"/>
            <a:ext cx="91440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90000"/>
              </a:lnSpc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GRD</a:t>
            </a:r>
            <a:r>
              <a:rPr lang="zh-CN" altLang="en-US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结构组成</a:t>
            </a:r>
          </a:p>
        </p:txBody>
      </p:sp>
      <p:pic>
        <p:nvPicPr>
          <p:cNvPr id="24591" name="Picture 5" descr="IMG_20190418_09515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41" b="-365"/>
          <a:stretch>
            <a:fillRect/>
          </a:stretch>
        </p:blipFill>
        <p:spPr bwMode="auto">
          <a:xfrm>
            <a:off x="7466907" y="4584263"/>
            <a:ext cx="1619134" cy="163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398566" y="6366205"/>
            <a:ext cx="2270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LaBr</a:t>
            </a:r>
            <a:r>
              <a:rPr lang="en-US" altLang="zh-CN" baseline="-25000" dirty="0"/>
              <a:t>3</a:t>
            </a:r>
            <a:r>
              <a:rPr lang="zh-CN" altLang="en-US" dirty="0"/>
              <a:t> crystal</a:t>
            </a:r>
            <a:r>
              <a:rPr lang="en-US" altLang="zh-CN" i="1" dirty="0">
                <a:solidFill>
                  <a:srgbClr val="FF0000"/>
                </a:solidFill>
              </a:rPr>
              <a:t> (BGRI)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5288890" y="6291454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Silicone pad</a:t>
            </a:r>
          </a:p>
        </p:txBody>
      </p:sp>
      <p:sp>
        <p:nvSpPr>
          <p:cNvPr id="4" name="矩形 3"/>
          <p:cNvSpPr/>
          <p:nvPr/>
        </p:nvSpPr>
        <p:spPr>
          <a:xfrm>
            <a:off x="7320136" y="6317748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Reflective film</a:t>
            </a:r>
          </a:p>
        </p:txBody>
      </p:sp>
      <p:sp>
        <p:nvSpPr>
          <p:cNvPr id="24" name="矩形 23"/>
          <p:cNvSpPr/>
          <p:nvPr/>
        </p:nvSpPr>
        <p:spPr>
          <a:xfrm>
            <a:off x="9505103" y="6291454"/>
            <a:ext cx="1338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SiPM</a:t>
            </a:r>
            <a:r>
              <a:rPr lang="en-US" altLang="zh-CN" dirty="0"/>
              <a:t> Array</a:t>
            </a:r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10056440" y="6351632"/>
            <a:ext cx="1260917" cy="365125"/>
          </a:xfrm>
        </p:spPr>
        <p:txBody>
          <a:bodyPr/>
          <a:lstStyle/>
          <a:p>
            <a:fld id="{C7DCAB3B-7049-4CD7-97F4-4B3AD07FA394}" type="slidenum">
              <a:rPr lang="zh-CN" altLang="en-US" smtClean="0"/>
              <a:t>10</a:t>
            </a:fld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830D463-7CCE-4442-8057-6579910D16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432" y="1124744"/>
            <a:ext cx="5284028" cy="302795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1AC5BDE-BFDB-4623-88DB-38BF55504643}"/>
              </a:ext>
            </a:extLst>
          </p:cNvPr>
          <p:cNvSpPr/>
          <p:nvPr/>
        </p:nvSpPr>
        <p:spPr>
          <a:xfrm>
            <a:off x="335360" y="4365104"/>
            <a:ext cx="4248472" cy="237626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6" descr="IMG_20191004_095704.jpg">
            <a:extLst>
              <a:ext uri="{FF2B5EF4-FFF2-40B4-BE49-F238E27FC236}">
                <a16:creationId xmlns:a16="http://schemas.microsoft.com/office/drawing/2014/main" id="{49BEAA95-416D-4416-9E84-70C801A26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4581128"/>
            <a:ext cx="17335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378EF9F-2C0E-4E67-A9CD-6A153138C0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490" y="1270450"/>
            <a:ext cx="4117038" cy="2604425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EC73A9C-5F3C-441B-9233-BA9B3C98BEF1}"/>
              </a:ext>
            </a:extLst>
          </p:cNvPr>
          <p:cNvSpPr/>
          <p:nvPr/>
        </p:nvSpPr>
        <p:spPr>
          <a:xfrm>
            <a:off x="7941830" y="3739256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ea typeface="Times New Roman" panose="02020603050405020304" pitchFamily="18" charset="0"/>
              </a:rPr>
              <a:t> </a:t>
            </a:r>
            <a:r>
              <a:rPr lang="en-US" altLang="zh-CN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GRD</a:t>
            </a:r>
            <a:r>
              <a:rPr lang="zh-CN" altLang="en-US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探头结构爆炸图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5761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BED4A8CA-A1E4-4CBD-BCBA-78707BE4D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91" t="-2187"/>
          <a:stretch/>
        </p:blipFill>
        <p:spPr>
          <a:xfrm>
            <a:off x="6744072" y="1196752"/>
            <a:ext cx="4254955" cy="4622003"/>
          </a:xfrm>
          <a:prstGeom prst="rect">
            <a:avLst/>
          </a:prstGeom>
        </p:spPr>
      </p:pic>
      <p:sp>
        <p:nvSpPr>
          <p:cNvPr id="18434" name="灯片编号占位符 3">
            <a:extLst>
              <a:ext uri="{FF2B5EF4-FFF2-40B4-BE49-F238E27FC236}">
                <a16:creationId xmlns:a16="http://schemas.microsoft.com/office/drawing/2014/main" id="{E6B6B519-390F-4EEB-9511-CD1F7396B2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0E6120F-27D3-43D5-8C9C-1EC0A22F9411}" type="slidenum">
              <a:rPr lang="zh-CN" altLang="en-US" sz="1400">
                <a:solidFill>
                  <a:schemeClr val="tx2"/>
                </a:solidFill>
                <a:latin typeface="Gill Sans MT" panose="020B0502020104020203" pitchFamily="34" charset="0"/>
                <a:ea typeface="华文新魏" panose="02010800040101010101" pitchFamily="2" charset="-122"/>
              </a:rPr>
              <a:pPr/>
              <a:t>11</a:t>
            </a:fld>
            <a:endParaRPr lang="zh-CN" altLang="en-US" sz="1400">
              <a:solidFill>
                <a:schemeClr val="tx2"/>
              </a:solidFill>
              <a:latin typeface="Gill Sans MT" panose="020B0502020104020203" pitchFamily="34" charset="0"/>
              <a:ea typeface="华文新魏" panose="02010800040101010101" pitchFamily="2" charset="-122"/>
            </a:endParaRPr>
          </a:p>
        </p:txBody>
      </p:sp>
      <p:sp>
        <p:nvSpPr>
          <p:cNvPr id="18439" name="页脚占位符 14">
            <a:extLst>
              <a:ext uri="{FF2B5EF4-FFF2-40B4-BE49-F238E27FC236}">
                <a16:creationId xmlns:a16="http://schemas.microsoft.com/office/drawing/2014/main" id="{9C30BB1A-A572-4901-9975-A0B263860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5519738" y="6381751"/>
            <a:ext cx="86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>
                <a:solidFill>
                  <a:schemeClr val="tx2"/>
                </a:solidFill>
                <a:latin typeface="Gill Sans MT" panose="020B0502020104020203" pitchFamily="34" charset="0"/>
                <a:ea typeface="华文新魏" panose="02010800040101010101" pitchFamily="2" charset="-122"/>
              </a:rPr>
              <a:t>安正华</a:t>
            </a:r>
            <a:endParaRPr lang="en-US" altLang="zh-CN" sz="1400">
              <a:solidFill>
                <a:schemeClr val="tx2"/>
              </a:solidFill>
              <a:latin typeface="Gill Sans MT" panose="020B0502020104020203" pitchFamily="34" charset="0"/>
              <a:ea typeface="华文新魏" panose="0201080004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17D9536-9D3E-46D7-806E-4BBBED66F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927497"/>
            <a:ext cx="6264696" cy="19844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6F157AE-8F90-4888-9137-B0970807F7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60" b="9131"/>
          <a:stretch/>
        </p:blipFill>
        <p:spPr>
          <a:xfrm>
            <a:off x="820924" y="3036302"/>
            <a:ext cx="4861520" cy="168405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77677CA-5DB8-49FD-B2AF-5B6789454B3C}"/>
              </a:ext>
            </a:extLst>
          </p:cNvPr>
          <p:cNvSpPr txBox="1"/>
          <p:nvPr/>
        </p:nvSpPr>
        <p:spPr>
          <a:xfrm>
            <a:off x="2338613" y="4704968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</a:rPr>
              <a:t>探头力学试验失效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E7AEE99-97A9-47BA-85C4-EE52DDA6F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11" y="4836702"/>
            <a:ext cx="1817179" cy="1566621"/>
          </a:xfrm>
          <a:prstGeom prst="rect">
            <a:avLst/>
          </a:prstGeom>
        </p:spPr>
      </p:pic>
      <p:pic>
        <p:nvPicPr>
          <p:cNvPr id="25" name="图片 6" descr="IMG_20191004_095704.jpg">
            <a:extLst>
              <a:ext uri="{FF2B5EF4-FFF2-40B4-BE49-F238E27FC236}">
                <a16:creationId xmlns:a16="http://schemas.microsoft.com/office/drawing/2014/main" id="{112655D3-EBC3-403A-A03A-FE00B38CD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4818998"/>
            <a:ext cx="17335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E6A1B23C-FD45-49BC-8BAF-C4CDBD470BFE}"/>
              </a:ext>
            </a:extLst>
          </p:cNvPr>
          <p:cNvCxnSpPr>
            <a:cxnSpLocks/>
          </p:cNvCxnSpPr>
          <p:nvPr/>
        </p:nvCxnSpPr>
        <p:spPr>
          <a:xfrm flipV="1">
            <a:off x="2325698" y="5620012"/>
            <a:ext cx="2084681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0D27222C-385F-48EA-9E87-AF990B426991}"/>
              </a:ext>
            </a:extLst>
          </p:cNvPr>
          <p:cNvSpPr txBox="1"/>
          <p:nvPr/>
        </p:nvSpPr>
        <p:spPr>
          <a:xfrm>
            <a:off x="2355613" y="529684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    从</a:t>
            </a:r>
            <a:r>
              <a:rPr lang="en-US" altLang="zh-CN" dirty="0">
                <a:solidFill>
                  <a:srgbClr val="FF0000"/>
                </a:solidFill>
              </a:rPr>
              <a:t>PMT</a:t>
            </a:r>
            <a:r>
              <a:rPr lang="zh-CN" altLang="en-US" dirty="0">
                <a:solidFill>
                  <a:srgbClr val="FF0000"/>
                </a:solidFill>
              </a:rPr>
              <a:t>到</a:t>
            </a:r>
            <a:r>
              <a:rPr lang="en-US" altLang="zh-CN" dirty="0" err="1">
                <a:solidFill>
                  <a:srgbClr val="FF0000"/>
                </a:solidFill>
              </a:rPr>
              <a:t>SiPM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能量下阈能否达到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97848DA6-59E3-4E1D-B8AA-AA3EBE6DF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613" y="27842"/>
            <a:ext cx="7886700" cy="884238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/>
              <a:t>溴化镧晶体测试中解决的问题</a:t>
            </a:r>
          </a:p>
        </p:txBody>
      </p:sp>
    </p:spTree>
    <p:extLst>
      <p:ext uri="{BB962C8B-B14F-4D97-AF65-F5344CB8AC3E}">
        <p14:creationId xmlns:p14="http://schemas.microsoft.com/office/powerpoint/2010/main" val="1873715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>
            <a:extLst>
              <a:ext uri="{FF2B5EF4-FFF2-40B4-BE49-F238E27FC236}">
                <a16:creationId xmlns:a16="http://schemas.microsoft.com/office/drawing/2014/main" id="{2BEE4ABC-4847-4381-9D5F-2BE474095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0"/>
            <a:ext cx="7886700" cy="884238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/>
              <a:t>溴化镧晶体测试结果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E94D7BD-B39D-407C-A7E2-F61EA81C1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12</a:t>
            </a:fld>
            <a:endParaRPr lang="zh-CN" altLang="en-US" dirty="0"/>
          </a:p>
        </p:txBody>
      </p:sp>
      <p:pic>
        <p:nvPicPr>
          <p:cNvPr id="2050" name="Picture 2" descr="Energy Resolution-AAAA">
            <a:extLst>
              <a:ext uri="{FF2B5EF4-FFF2-40B4-BE49-F238E27FC236}">
                <a16:creationId xmlns:a16="http://schemas.microsoft.com/office/drawing/2014/main" id="{F582970A-17E9-4AB5-8353-D6E57DAF5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/>
          <a:stretch>
            <a:fillRect/>
          </a:stretch>
        </p:blipFill>
        <p:spPr bwMode="auto">
          <a:xfrm>
            <a:off x="623392" y="3483086"/>
            <a:ext cx="6447153" cy="284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图片 1">
            <a:extLst>
              <a:ext uri="{FF2B5EF4-FFF2-40B4-BE49-F238E27FC236}">
                <a16:creationId xmlns:a16="http://schemas.microsoft.com/office/drawing/2014/main" id="{32727E68-5EC6-4F54-9B46-F2018C88F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196752"/>
            <a:ext cx="5266828" cy="180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1">
            <a:extLst>
              <a:ext uri="{FF2B5EF4-FFF2-40B4-BE49-F238E27FC236}">
                <a16:creationId xmlns:a16="http://schemas.microsoft.com/office/drawing/2014/main" id="{E71B646C-7B1A-4512-9C3A-DE8FA034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289" y="3501008"/>
            <a:ext cx="2664297" cy="251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1B1457-8A63-4450-BFA4-5E78C67EC55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r="2021"/>
          <a:stretch/>
        </p:blipFill>
        <p:spPr bwMode="auto">
          <a:xfrm>
            <a:off x="1055441" y="884238"/>
            <a:ext cx="4824536" cy="21087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D45C7F0-61A0-4066-B5D1-B509EF3989B4}"/>
              </a:ext>
            </a:extLst>
          </p:cNvPr>
          <p:cNvSpPr/>
          <p:nvPr/>
        </p:nvSpPr>
        <p:spPr>
          <a:xfrm>
            <a:off x="7464152" y="2884240"/>
            <a:ext cx="309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ea typeface="Times New Roman" panose="02020603050405020304" pitchFamily="18" charset="0"/>
              </a:rPr>
              <a:t> </a:t>
            </a:r>
            <a:r>
              <a:rPr lang="en-US" altLang="zh-CN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LaBr</a:t>
            </a:r>
            <a:r>
              <a:rPr lang="en-US" altLang="zh-CN" kern="100" baseline="-25000" dirty="0">
                <a:latin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kern="100" dirty="0">
                <a:cs typeface="Times New Roman" panose="02020603050405020304" pitchFamily="18" charset="0"/>
              </a:rPr>
              <a:t>晶体</a:t>
            </a:r>
            <a:r>
              <a:rPr lang="zh-CN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放射源测试原理图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AAD2A2D-499A-4E4B-AD08-58EA1EFDC54A}"/>
              </a:ext>
            </a:extLst>
          </p:cNvPr>
          <p:cNvSpPr/>
          <p:nvPr/>
        </p:nvSpPr>
        <p:spPr>
          <a:xfrm>
            <a:off x="1631504" y="6288183"/>
            <a:ext cx="3788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ea typeface="Times New Roman" panose="02020603050405020304" pitchFamily="18" charset="0"/>
              </a:rPr>
              <a:t> </a:t>
            </a:r>
            <a:r>
              <a:rPr lang="en-US" altLang="zh-CN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LaBr</a:t>
            </a:r>
            <a:r>
              <a:rPr lang="en-US" altLang="zh-CN" kern="100" baseline="-25000" dirty="0">
                <a:latin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kern="100" dirty="0">
                <a:cs typeface="Times New Roman" panose="02020603050405020304" pitchFamily="18" charset="0"/>
              </a:rPr>
              <a:t>晶体</a:t>
            </a:r>
            <a:r>
              <a:rPr lang="zh-CN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放射源能量分辨测试结果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F57DC03-4E37-4C2A-8EE4-A52847298BDD}"/>
              </a:ext>
            </a:extLst>
          </p:cNvPr>
          <p:cNvSpPr/>
          <p:nvPr/>
        </p:nvSpPr>
        <p:spPr>
          <a:xfrm>
            <a:off x="983432" y="2928366"/>
            <a:ext cx="5519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ea typeface="Times New Roman" panose="02020603050405020304" pitchFamily="18" charset="0"/>
              </a:rPr>
              <a:t> </a:t>
            </a:r>
            <a:r>
              <a:rPr lang="en-US" altLang="zh-CN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LaBr</a:t>
            </a:r>
            <a:r>
              <a:rPr lang="en-US" altLang="zh-CN" kern="100" baseline="-25000" dirty="0">
                <a:latin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kern="100" dirty="0">
                <a:cs typeface="Times New Roman" panose="02020603050405020304" pitchFamily="18" charset="0"/>
              </a:rPr>
              <a:t>晶体</a:t>
            </a:r>
            <a:r>
              <a:rPr lang="zh-CN" altLang="en-US" kern="100" dirty="0">
                <a:cs typeface="Times New Roman" panose="02020603050405020304" pitchFamily="18" charset="0"/>
              </a:rPr>
              <a:t>分别耦合</a:t>
            </a:r>
            <a:r>
              <a:rPr lang="en-US" altLang="zh-CN" kern="100" dirty="0">
                <a:cs typeface="Times New Roman" panose="02020603050405020304" pitchFamily="18" charset="0"/>
              </a:rPr>
              <a:t>PMT</a:t>
            </a:r>
            <a:r>
              <a:rPr lang="zh-CN" altLang="en-US" kern="100" dirty="0">
                <a:cs typeface="Times New Roman" panose="02020603050405020304" pitchFamily="18" charset="0"/>
              </a:rPr>
              <a:t>以及</a:t>
            </a:r>
            <a:r>
              <a:rPr lang="en-US" altLang="zh-CN" kern="100" dirty="0" err="1">
                <a:cs typeface="Times New Roman" panose="02020603050405020304" pitchFamily="18" charset="0"/>
              </a:rPr>
              <a:t>SiPM</a:t>
            </a: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能谱</a:t>
            </a:r>
            <a:r>
              <a:rPr lang="zh-CN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测试结果</a:t>
            </a: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对比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355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E94D7BD-B39D-407C-A7E2-F61EA81C1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13</a:t>
            </a:fld>
            <a:endParaRPr lang="zh-CN" altLang="en-US" dirty="0"/>
          </a:p>
        </p:txBody>
      </p:sp>
      <p:pic>
        <p:nvPicPr>
          <p:cNvPr id="1026" name="图片 1">
            <a:extLst>
              <a:ext uri="{FF2B5EF4-FFF2-40B4-BE49-F238E27FC236}">
                <a16:creationId xmlns:a16="http://schemas.microsoft.com/office/drawing/2014/main" id="{EC8F1DB0-8A08-4FFA-9962-166D42FE9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844824"/>
            <a:ext cx="4985634" cy="289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DE8A468-01B7-4DBD-8C7A-F7EB4E33DEFF}"/>
              </a:ext>
            </a:extLst>
          </p:cNvPr>
          <p:cNvSpPr/>
          <p:nvPr/>
        </p:nvSpPr>
        <p:spPr>
          <a:xfrm>
            <a:off x="1397135" y="260648"/>
            <a:ext cx="90749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溴化镧晶体分类（</a:t>
            </a:r>
            <a:r>
              <a:rPr lang="en-US" altLang="zh-CN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Single and double doped LaBr3</a:t>
            </a: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ADF8FFA-CE3A-4076-A0A6-52ACEA5B3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6171" y="4361781"/>
            <a:ext cx="6510115" cy="1866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40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溴化镧晶体须掺杂稀土离子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Ce</a:t>
            </a:r>
            <a:r>
              <a:rPr kumimoji="0" lang="en-US" altLang="zh-CN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3+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作为发光中心来发光</a:t>
            </a:r>
            <a:endParaRPr kumimoji="0" lang="en-US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540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单掺晶体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Ce(5%)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和双掺晶体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Ce(5%)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Sr(1.5%)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540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LaBr</a:t>
            </a:r>
            <a:r>
              <a:rPr kumimoji="0" lang="en-US" altLang="zh-CN" sz="20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晶体有两个特征峰分别为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37.4keV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以及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1470keV</a:t>
            </a:r>
          </a:p>
          <a:p>
            <a:pPr marL="0" marR="0" lvl="0" indent="2540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来自</a:t>
            </a:r>
            <a:r>
              <a:rPr kumimoji="0" lang="en-US" altLang="zh-CN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138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La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衰变和</a:t>
            </a:r>
            <a:r>
              <a:rPr kumimoji="0" lang="en-US" altLang="zh-CN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138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Ba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kumimoji="0" lang="en-US" altLang="zh-CN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40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，晶体</a:t>
            </a:r>
            <a:r>
              <a:rPr lang="zh-CN" altLang="en-US" sz="2000" dirty="0">
                <a:latin typeface="宋体" panose="02010600030101010101" pitchFamily="2" charset="-122"/>
                <a:cs typeface="Times New Roman" panose="02020603050405020304" pitchFamily="18" charset="0"/>
              </a:rPr>
              <a:t>本底计数约为</a:t>
            </a:r>
            <a:r>
              <a:rPr lang="en-US" altLang="zh-CN" sz="2000" dirty="0">
                <a:latin typeface="宋体" panose="02010600030101010101" pitchFamily="2" charset="-122"/>
                <a:cs typeface="Times New Roman" panose="02020603050405020304" pitchFamily="18" charset="0"/>
              </a:rPr>
              <a:t>200 cps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165E366-BC8D-4845-A0E1-D8122BA34EEB}"/>
              </a:ext>
            </a:extLst>
          </p:cNvPr>
          <p:cNvSpPr/>
          <p:nvPr/>
        </p:nvSpPr>
        <p:spPr>
          <a:xfrm>
            <a:off x="593997" y="4744364"/>
            <a:ext cx="4416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单掺杂和双掺杂</a:t>
            </a:r>
            <a:r>
              <a:rPr lang="en-US" altLang="zh-CN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LaBr</a:t>
            </a:r>
            <a:r>
              <a:rPr lang="en-US" altLang="zh-CN" kern="100" baseline="-25000" dirty="0">
                <a:latin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kern="100" dirty="0">
                <a:cs typeface="Times New Roman" panose="02020603050405020304" pitchFamily="18" charset="0"/>
              </a:rPr>
              <a:t>晶体的本底能谱对比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845CBEC-6BAE-40FD-94D1-CF5E2E59D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689" y="1233246"/>
            <a:ext cx="4109078" cy="263427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1B2B293-AD86-413D-9981-DC206223AC2B}"/>
              </a:ext>
            </a:extLst>
          </p:cNvPr>
          <p:cNvSpPr txBox="1"/>
          <p:nvPr/>
        </p:nvSpPr>
        <p:spPr>
          <a:xfrm>
            <a:off x="5803398" y="3867525"/>
            <a:ext cx="6008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两组掺杂的溴化镧和碘化钠相对光输出对比（归一化到</a:t>
            </a:r>
            <a:r>
              <a:rPr lang="en-US" altLang="zh-CN" sz="1600" dirty="0"/>
              <a:t>356keV</a:t>
            </a:r>
            <a:r>
              <a:rPr lang="zh-CN" altLang="en-US" sz="1600" dirty="0"/>
              <a:t>）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CE1DBD5-EF5C-4A75-83A9-5B0A6EC943CD}"/>
              </a:ext>
            </a:extLst>
          </p:cNvPr>
          <p:cNvSpPr/>
          <p:nvPr/>
        </p:nvSpPr>
        <p:spPr>
          <a:xfrm>
            <a:off x="623392" y="5482154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GECAM</a:t>
            </a:r>
            <a:r>
              <a:rPr lang="zh-CN" altLang="zh-CN" kern="100" dirty="0">
                <a:cs typeface="Times New Roman" panose="02020603050405020304" pitchFamily="18" charset="0"/>
              </a:rPr>
              <a:t>卫星的</a:t>
            </a:r>
            <a:r>
              <a:rPr lang="en-US" altLang="zh-CN" kern="100" dirty="0">
                <a:cs typeface="Times New Roman" panose="02020603050405020304" pitchFamily="18" charset="0"/>
              </a:rPr>
              <a:t>50</a:t>
            </a:r>
            <a:r>
              <a:rPr lang="zh-CN" altLang="zh-CN" kern="100" dirty="0">
                <a:cs typeface="Times New Roman" panose="02020603050405020304" pitchFamily="18" charset="0"/>
              </a:rPr>
              <a:t>个</a:t>
            </a:r>
            <a:r>
              <a:rPr lang="en-US" altLang="zh-CN" kern="100" dirty="0">
                <a:cs typeface="Times New Roman" panose="02020603050405020304" pitchFamily="18" charset="0"/>
              </a:rPr>
              <a:t>LaBr</a:t>
            </a:r>
            <a:r>
              <a:rPr lang="en-US" altLang="zh-CN" kern="100" baseline="-25000" dirty="0">
                <a:cs typeface="Times New Roman" panose="02020603050405020304" pitchFamily="18" charset="0"/>
              </a:rPr>
              <a:t>3</a:t>
            </a:r>
            <a:r>
              <a:rPr lang="zh-CN" altLang="zh-CN" kern="100" dirty="0">
                <a:cs typeface="Times New Roman" panose="02020603050405020304" pitchFamily="18" charset="0"/>
              </a:rPr>
              <a:t>晶体中包括单掺杂晶体</a:t>
            </a:r>
            <a:r>
              <a:rPr lang="en-US" altLang="zh-CN" kern="100" dirty="0">
                <a:cs typeface="Times New Roman" panose="02020603050405020304" pitchFamily="18" charset="0"/>
              </a:rPr>
              <a:t>40</a:t>
            </a:r>
            <a:r>
              <a:rPr lang="zh-CN" altLang="zh-CN" kern="100" dirty="0">
                <a:cs typeface="Times New Roman" panose="02020603050405020304" pitchFamily="18" charset="0"/>
              </a:rPr>
              <a:t>个，双掺杂晶体</a:t>
            </a:r>
            <a:r>
              <a:rPr lang="en-US" altLang="zh-CN" kern="100" dirty="0">
                <a:cs typeface="Times New Roman" panose="02020603050405020304" pitchFamily="18" charset="0"/>
              </a:rPr>
              <a:t>10</a:t>
            </a:r>
            <a:r>
              <a:rPr lang="zh-CN" altLang="zh-CN" kern="100" dirty="0">
                <a:cs typeface="Times New Roman" panose="02020603050405020304" pitchFamily="18" charset="0"/>
              </a:rPr>
              <a:t>个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3001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02451-0AE2-4561-B899-092B14534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101" y="370599"/>
            <a:ext cx="5838825" cy="646928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GECAM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轨道辐射环境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7EA473-D3F8-4744-8913-FC9EE4A1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14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65FD54-16DF-422C-A753-F8C859645C1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146780"/>
            <a:ext cx="4538154" cy="22792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DC16484-EE3C-4370-B09D-276B8633AC6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28" y="3912249"/>
            <a:ext cx="2952328" cy="2266023"/>
          </a:xfrm>
          <a:prstGeom prst="rect">
            <a:avLst/>
          </a:prstGeom>
        </p:spPr>
      </p:pic>
      <p:pic>
        <p:nvPicPr>
          <p:cNvPr id="11" name="Picture 11" descr="所标">
            <a:extLst>
              <a:ext uri="{FF2B5EF4-FFF2-40B4-BE49-F238E27FC236}">
                <a16:creationId xmlns:a16="http://schemas.microsoft.com/office/drawing/2014/main" id="{3AF66610-22F7-43A8-A5BB-11CE675C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1" y="41059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762A6A5-0BEE-4FC2-AF6C-C7128B1E36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0394"/>
            <a:ext cx="930045" cy="85721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1EB9E54-1DB9-4954-AEB8-8A647F0F0A45}"/>
              </a:ext>
            </a:extLst>
          </p:cNvPr>
          <p:cNvSpPr/>
          <p:nvPr/>
        </p:nvSpPr>
        <p:spPr>
          <a:xfrm>
            <a:off x="839416" y="3464220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</a:rPr>
              <a:t>600km</a:t>
            </a:r>
            <a:r>
              <a:rPr lang="zh-CN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轨道高度上的南大西洋异常区分布范围（</a:t>
            </a:r>
            <a:r>
              <a:rPr lang="en-US" altLang="zh-CN" kern="100" dirty="0">
                <a:latin typeface="Times New Roman" panose="02020603050405020304" pitchFamily="18" charset="0"/>
              </a:rPr>
              <a:t>&gt;10MeV</a:t>
            </a:r>
            <a:r>
              <a:rPr lang="zh-CN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质子）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F7B4195-E455-4233-B206-3226DD8C2C38}"/>
              </a:ext>
            </a:extLst>
          </p:cNvPr>
          <p:cNvSpPr/>
          <p:nvPr/>
        </p:nvSpPr>
        <p:spPr>
          <a:xfrm>
            <a:off x="1325744" y="6118069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</a:rPr>
              <a:t>GECAM</a:t>
            </a:r>
            <a:r>
              <a:rPr lang="zh-CN" altLang="zh-CN" kern="100" dirty="0">
                <a:cs typeface="Times New Roman" panose="02020603050405020304" pitchFamily="18" charset="0"/>
              </a:rPr>
              <a:t>轨道上的剂量</a:t>
            </a:r>
            <a:r>
              <a:rPr lang="en-US" altLang="zh-CN" kern="100" dirty="0">
                <a:cs typeface="Times New Roman" panose="02020603050405020304" pitchFamily="18" charset="0"/>
              </a:rPr>
              <a:t>-</a:t>
            </a:r>
            <a:r>
              <a:rPr lang="zh-CN" altLang="zh-CN" kern="100" dirty="0">
                <a:cs typeface="Times New Roman" panose="02020603050405020304" pitchFamily="18" charset="0"/>
              </a:rPr>
              <a:t>深度曲线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1E8B0CB-E1ED-4E24-9A78-C14DE7430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8301" y="1193307"/>
            <a:ext cx="3520457" cy="454182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02202DC-4F70-4FB7-9AFB-6AFE5381FF3B}"/>
              </a:ext>
            </a:extLst>
          </p:cNvPr>
          <p:cNvSpPr/>
          <p:nvPr/>
        </p:nvSpPr>
        <p:spPr>
          <a:xfrm>
            <a:off x="7688346" y="5748737"/>
            <a:ext cx="321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</a:rPr>
              <a:t>GRD</a:t>
            </a:r>
            <a:r>
              <a:rPr lang="zh-CN" altLang="en-US" kern="100" dirty="0">
                <a:latin typeface="Times New Roman" panose="02020603050405020304" pitchFamily="18" charset="0"/>
              </a:rPr>
              <a:t>探头等效铝质量模型构建</a:t>
            </a:r>
            <a:endParaRPr lang="en-US" altLang="zh-CN" kern="100" dirty="0">
              <a:latin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8E6363B-2348-4D06-B7BB-D670F41B694B}"/>
              </a:ext>
            </a:extLst>
          </p:cNvPr>
          <p:cNvSpPr/>
          <p:nvPr/>
        </p:nvSpPr>
        <p:spPr>
          <a:xfrm>
            <a:off x="4429404" y="4082678"/>
            <a:ext cx="3403496" cy="1682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GECAM</a:t>
            </a:r>
            <a:r>
              <a:rPr lang="zh-CN" altLang="zh-CN" sz="2400" b="1" kern="100" dirty="0">
                <a:cs typeface="Times New Roman" panose="02020603050405020304" pitchFamily="18" charset="0"/>
              </a:rPr>
              <a:t>卫星的</a:t>
            </a:r>
            <a:r>
              <a:rPr lang="en-US" altLang="zh-CN" sz="2400" b="1" kern="100" dirty="0">
                <a:cs typeface="Times New Roman" panose="02020603050405020304" pitchFamily="18" charset="0"/>
              </a:rPr>
              <a:t>LaBr</a:t>
            </a:r>
            <a:r>
              <a:rPr lang="en-US" altLang="zh-CN" sz="2400" b="1" kern="100" baseline="-25000" dirty="0">
                <a:cs typeface="Times New Roman" panose="02020603050405020304" pitchFamily="18" charset="0"/>
              </a:rPr>
              <a:t>3</a:t>
            </a:r>
            <a:r>
              <a:rPr lang="zh-CN" altLang="zh-CN" sz="2400" b="1" kern="100" dirty="0">
                <a:cs typeface="Times New Roman" panose="02020603050405020304" pitchFamily="18" charset="0"/>
              </a:rPr>
              <a:t>晶体在轨运行</a:t>
            </a:r>
            <a:r>
              <a:rPr lang="en-US" altLang="zh-CN" sz="2400" b="1" kern="100" dirty="0">
                <a:cs typeface="Times New Roman" panose="02020603050405020304" pitchFamily="18" charset="0"/>
              </a:rPr>
              <a:t>3</a:t>
            </a:r>
            <a:r>
              <a:rPr lang="zh-CN" altLang="zh-CN" sz="2400" b="1" kern="100" dirty="0">
                <a:cs typeface="Times New Roman" panose="02020603050405020304" pitchFamily="18" charset="0"/>
              </a:rPr>
              <a:t>年的总辐照剂量约为</a:t>
            </a:r>
            <a:r>
              <a:rPr lang="en-US" altLang="zh-CN" sz="2400" b="1" kern="100" dirty="0">
                <a:cs typeface="Times New Roman" panose="02020603050405020304" pitchFamily="18" charset="0"/>
              </a:rPr>
              <a:t>165krad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05246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F7F1AC7-BA5D-4143-9215-286D2556E233}"/>
              </a:ext>
            </a:extLst>
          </p:cNvPr>
          <p:cNvSpPr/>
          <p:nvPr/>
        </p:nvSpPr>
        <p:spPr>
          <a:xfrm>
            <a:off x="5735960" y="4432312"/>
            <a:ext cx="5603227" cy="1700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kern="100" dirty="0">
                <a:latin typeface="Times New Roman" panose="02020603050405020304" pitchFamily="18" charset="0"/>
              </a:rPr>
              <a:t>辐照的测试分为三个阶段</a:t>
            </a:r>
            <a:endParaRPr lang="en-US" altLang="zh-CN" kern="100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zh-CN" dirty="0"/>
              <a:t>（</a:t>
            </a:r>
            <a:r>
              <a:rPr lang="en-US" altLang="zh-CN" dirty="0"/>
              <a:t>1</a:t>
            </a:r>
            <a:r>
              <a:rPr lang="zh-CN" altLang="zh-CN" dirty="0"/>
              <a:t>）</a:t>
            </a:r>
            <a:r>
              <a:rPr lang="en-US" altLang="zh-CN" dirty="0"/>
              <a:t>500rad/h</a:t>
            </a:r>
            <a:r>
              <a:rPr lang="zh-CN" altLang="zh-CN" dirty="0"/>
              <a:t>，</a:t>
            </a:r>
            <a:r>
              <a:rPr lang="en-US" altLang="zh-CN" dirty="0"/>
              <a:t>6</a:t>
            </a:r>
            <a:r>
              <a:rPr lang="zh-CN" altLang="zh-CN" dirty="0"/>
              <a:t>小时每天</a:t>
            </a:r>
            <a:r>
              <a:rPr lang="en-US" altLang="zh-CN" dirty="0"/>
              <a:t>,</a:t>
            </a:r>
            <a:r>
              <a:rPr lang="zh-CN" altLang="zh-CN" dirty="0"/>
              <a:t>试验时间</a:t>
            </a:r>
            <a:r>
              <a:rPr lang="en-US" altLang="zh-CN" dirty="0"/>
              <a:t>5</a:t>
            </a:r>
            <a:r>
              <a:rPr lang="zh-CN" altLang="zh-CN" dirty="0"/>
              <a:t>天；</a:t>
            </a:r>
          </a:p>
          <a:p>
            <a:pPr>
              <a:lnSpc>
                <a:spcPct val="150000"/>
              </a:lnSpc>
            </a:pPr>
            <a:r>
              <a:rPr lang="zh-CN" altLang="zh-CN" dirty="0"/>
              <a:t>（</a:t>
            </a:r>
            <a:r>
              <a:rPr lang="en-US" altLang="zh-CN" dirty="0"/>
              <a:t>2</a:t>
            </a:r>
            <a:r>
              <a:rPr lang="zh-CN" altLang="zh-CN" dirty="0"/>
              <a:t>）</a:t>
            </a:r>
            <a:r>
              <a:rPr lang="en-US" altLang="zh-CN" dirty="0"/>
              <a:t>5krad/h</a:t>
            </a:r>
            <a:r>
              <a:rPr lang="zh-CN" altLang="zh-CN" dirty="0"/>
              <a:t>，</a:t>
            </a:r>
            <a:r>
              <a:rPr lang="en-US" altLang="zh-CN" dirty="0"/>
              <a:t>6</a:t>
            </a:r>
            <a:r>
              <a:rPr lang="zh-CN" altLang="zh-CN" dirty="0"/>
              <a:t>小时每天，试验时间</a:t>
            </a:r>
            <a:r>
              <a:rPr lang="en-US" altLang="zh-CN" dirty="0"/>
              <a:t>5</a:t>
            </a:r>
            <a:r>
              <a:rPr lang="zh-CN" altLang="zh-CN" dirty="0"/>
              <a:t>天；</a:t>
            </a:r>
          </a:p>
          <a:p>
            <a:pPr>
              <a:lnSpc>
                <a:spcPct val="150000"/>
              </a:lnSpc>
            </a:pPr>
            <a:r>
              <a:rPr lang="zh-CN" altLang="zh-CN" dirty="0"/>
              <a:t>（</a:t>
            </a:r>
            <a:r>
              <a:rPr lang="en-US" altLang="zh-CN" dirty="0"/>
              <a:t>3</a:t>
            </a:r>
            <a:r>
              <a:rPr lang="zh-CN" altLang="zh-CN" dirty="0"/>
              <a:t>）</a:t>
            </a:r>
            <a:r>
              <a:rPr lang="en-US" altLang="zh-CN" dirty="0"/>
              <a:t>50krad/h</a:t>
            </a:r>
            <a:r>
              <a:rPr lang="zh-CN" altLang="zh-CN" dirty="0"/>
              <a:t>，</a:t>
            </a:r>
            <a:r>
              <a:rPr lang="en-US" altLang="zh-CN" dirty="0"/>
              <a:t>6</a:t>
            </a:r>
            <a:r>
              <a:rPr lang="zh-CN" altLang="zh-CN" dirty="0"/>
              <a:t>小时每天，试验时间</a:t>
            </a:r>
            <a:r>
              <a:rPr lang="en-US" altLang="zh-CN" dirty="0"/>
              <a:t>3</a:t>
            </a:r>
            <a:r>
              <a:rPr lang="zh-CN" altLang="zh-CN" dirty="0"/>
              <a:t>天； </a:t>
            </a:r>
          </a:p>
        </p:txBody>
      </p:sp>
      <p:pic>
        <p:nvPicPr>
          <p:cNvPr id="22536" name="图片 7">
            <a:extLst>
              <a:ext uri="{FF2B5EF4-FFF2-40B4-BE49-F238E27FC236}">
                <a16:creationId xmlns:a16="http://schemas.microsoft.com/office/drawing/2014/main" id="{A08689E3-6B40-4FA9-9879-4260E2CA85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145" y="1007506"/>
            <a:ext cx="3692525" cy="27686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3558" name="图片 5">
            <a:extLst>
              <a:ext uri="{FF2B5EF4-FFF2-40B4-BE49-F238E27FC236}">
                <a16:creationId xmlns:a16="http://schemas.microsoft.com/office/drawing/2014/main" id="{6EE532B7-3694-4F2B-9765-C6084BD522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92" y="954882"/>
            <a:ext cx="3719512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图片 3">
            <a:extLst>
              <a:ext uri="{FF2B5EF4-FFF2-40B4-BE49-F238E27FC236}">
                <a16:creationId xmlns:a16="http://schemas.microsoft.com/office/drawing/2014/main" id="{F8AEC4A2-9D32-46F8-8D50-C65DCCEFB6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44" y="927888"/>
            <a:ext cx="2119312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文本框 6">
            <a:extLst>
              <a:ext uri="{FF2B5EF4-FFF2-40B4-BE49-F238E27FC236}">
                <a16:creationId xmlns:a16="http://schemas.microsoft.com/office/drawing/2014/main" id="{63566B8B-E7ED-4063-B7A1-7E8DAC3CE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1479520"/>
            <a:ext cx="661988" cy="3698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aseline="30000"/>
              <a:t>60</a:t>
            </a:r>
            <a:r>
              <a:rPr lang="en-US" altLang="zh-CN" sz="1800"/>
              <a:t>Co</a:t>
            </a:r>
            <a:endParaRPr lang="zh-CN" altLang="en-US" sz="180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97023FA-B66D-4A6C-A73D-985369D0AE5C}"/>
              </a:ext>
            </a:extLst>
          </p:cNvPr>
          <p:cNvSpPr/>
          <p:nvPr/>
        </p:nvSpPr>
        <p:spPr>
          <a:xfrm>
            <a:off x="5977538" y="3898397"/>
            <a:ext cx="1711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kern="100" dirty="0">
                <a:latin typeface="Times New Roman" panose="02020603050405020304" pitchFamily="18" charset="0"/>
              </a:rPr>
              <a:t>NIM test system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E247BEE-FF49-472A-BF0C-A77B94C1E35D}"/>
              </a:ext>
            </a:extLst>
          </p:cNvPr>
          <p:cNvSpPr/>
          <p:nvPr/>
        </p:nvSpPr>
        <p:spPr>
          <a:xfrm>
            <a:off x="8539937" y="3898397"/>
            <a:ext cx="2601912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kern="100" dirty="0">
                <a:latin typeface="Times New Roman" panose="02020603050405020304" pitchFamily="18" charset="0"/>
              </a:rPr>
              <a:t>PMT(R6233-100) module</a:t>
            </a:r>
            <a:endParaRPr lang="zh-CN" altLang="en-US" dirty="0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AFA0685A-7402-4785-BF60-A9E5B5A4A41D}"/>
              </a:ext>
            </a:extLst>
          </p:cNvPr>
          <p:cNvCxnSpPr>
            <a:cxnSpLocks/>
          </p:cNvCxnSpPr>
          <p:nvPr/>
        </p:nvCxnSpPr>
        <p:spPr>
          <a:xfrm flipH="1">
            <a:off x="10416480" y="1350114"/>
            <a:ext cx="304428" cy="49929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E7E6747A-3C3D-4A4B-810F-3DEA0F83EE07}"/>
              </a:ext>
            </a:extLst>
          </p:cNvPr>
          <p:cNvSpPr/>
          <p:nvPr/>
        </p:nvSpPr>
        <p:spPr>
          <a:xfrm>
            <a:off x="10488488" y="945377"/>
            <a:ext cx="735013" cy="36988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kern="100" dirty="0">
                <a:latin typeface="Times New Roman" panose="02020603050405020304" pitchFamily="18" charset="0"/>
              </a:rPr>
              <a:t>LaBr</a:t>
            </a:r>
            <a:r>
              <a:rPr lang="en-US" altLang="zh-CN" kern="100" baseline="-25000" dirty="0">
                <a:latin typeface="Times New Roman" panose="02020603050405020304" pitchFamily="18" charset="0"/>
              </a:rPr>
              <a:t>3</a:t>
            </a:r>
            <a:endParaRPr lang="zh-CN" altLang="en-US" baseline="-25000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22ABB9C-8EBE-4238-A99E-4EB664EF434D}"/>
              </a:ext>
            </a:extLst>
          </p:cNvPr>
          <p:cNvSpPr/>
          <p:nvPr/>
        </p:nvSpPr>
        <p:spPr>
          <a:xfrm>
            <a:off x="448422" y="6356091"/>
            <a:ext cx="4910138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rgbClr val="333333"/>
                </a:solidFill>
              </a:rPr>
              <a:t>Radiation dose accumulation process</a:t>
            </a:r>
            <a:r>
              <a:rPr lang="en-US" altLang="zh-CN" sz="1050" dirty="0">
                <a:solidFill>
                  <a:srgbClr val="333333"/>
                </a:solidFill>
              </a:rPr>
              <a:t>(</a:t>
            </a:r>
            <a:r>
              <a:rPr lang="en-US" altLang="zh-CN" sz="1050" dirty="0"/>
              <a:t>1rad=0.01Gy)</a:t>
            </a:r>
            <a:endParaRPr lang="en-US" altLang="zh-CN" dirty="0">
              <a:solidFill>
                <a:srgbClr val="333333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6C5CE72-D0A6-43E6-8D5E-2D0035E13C7C}"/>
              </a:ext>
            </a:extLst>
          </p:cNvPr>
          <p:cNvSpPr/>
          <p:nvPr/>
        </p:nvSpPr>
        <p:spPr>
          <a:xfrm>
            <a:off x="947843" y="3362066"/>
            <a:ext cx="3399127" cy="369332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/>
              <a:t>在北京师范大学进行的辐照测试</a:t>
            </a:r>
          </a:p>
        </p:txBody>
      </p:sp>
      <p:pic>
        <p:nvPicPr>
          <p:cNvPr id="23568" name="图片 33">
            <a:extLst>
              <a:ext uri="{FF2B5EF4-FFF2-40B4-BE49-F238E27FC236}">
                <a16:creationId xmlns:a16="http://schemas.microsoft.com/office/drawing/2014/main" id="{B47DBF25-4354-49D4-BF8B-FBA188A56B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72" y="4046568"/>
            <a:ext cx="3972614" cy="239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C87ECE5-2A96-4DFE-827F-1E3CD3C0A958}"/>
              </a:ext>
            </a:extLst>
          </p:cNvPr>
          <p:cNvSpPr/>
          <p:nvPr/>
        </p:nvSpPr>
        <p:spPr>
          <a:xfrm>
            <a:off x="3426719" y="91043"/>
            <a:ext cx="52629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zh-CN" altLang="en-US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溴化镧晶体辐照性能研究</a:t>
            </a:r>
          </a:p>
        </p:txBody>
      </p:sp>
      <p:sp>
        <p:nvSpPr>
          <p:cNvPr id="16" name="灯片编号占位符 3">
            <a:extLst>
              <a:ext uri="{FF2B5EF4-FFF2-40B4-BE49-F238E27FC236}">
                <a16:creationId xmlns:a16="http://schemas.microsoft.com/office/drawing/2014/main" id="{CAF67992-799D-428A-9D85-73F1612F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C7DCAB3B-7049-4CD7-97F4-4B3AD07FA394}" type="slidenum">
              <a:rPr lang="zh-CN" altLang="en-US" smtClean="0"/>
              <a:t>15</a:t>
            </a:fld>
            <a:endParaRPr lang="zh-CN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图片 8">
            <a:extLst>
              <a:ext uri="{FF2B5EF4-FFF2-40B4-BE49-F238E27FC236}">
                <a16:creationId xmlns:a16="http://schemas.microsoft.com/office/drawing/2014/main" id="{4DBB8FAD-25E4-402E-9F26-E8BF3D4C3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9" y="2377158"/>
            <a:ext cx="32797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图片 8">
            <a:extLst>
              <a:ext uri="{FF2B5EF4-FFF2-40B4-BE49-F238E27FC236}">
                <a16:creationId xmlns:a16="http://schemas.microsoft.com/office/drawing/2014/main" id="{5F385B73-2FF2-4F0C-97AA-758D28F5F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0" r="7500"/>
          <a:stretch>
            <a:fillRect/>
          </a:stretch>
        </p:blipFill>
        <p:spPr bwMode="auto">
          <a:xfrm>
            <a:off x="7616105" y="908720"/>
            <a:ext cx="32639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" descr="R-5">
            <a:extLst>
              <a:ext uri="{FF2B5EF4-FFF2-40B4-BE49-F238E27FC236}">
                <a16:creationId xmlns:a16="http://schemas.microsoft.com/office/drawing/2014/main" id="{E421E7EC-6846-4381-81A0-FE2E44C32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837" y="623716"/>
            <a:ext cx="5040560" cy="266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矩形 1">
            <a:extLst>
              <a:ext uri="{FF2B5EF4-FFF2-40B4-BE49-F238E27FC236}">
                <a16:creationId xmlns:a16="http://schemas.microsoft.com/office/drawing/2014/main" id="{910946FA-9E91-4727-9167-E6F4B22FE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4406" y="2960218"/>
            <a:ext cx="989013" cy="3698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/>
              <a:t>5.6 keV</a:t>
            </a:r>
            <a:endParaRPr lang="zh-CN" altLang="en-US" sz="1800"/>
          </a:p>
        </p:txBody>
      </p:sp>
      <p:sp>
        <p:nvSpPr>
          <p:cNvPr id="28679" name="矩形 8">
            <a:extLst>
              <a:ext uri="{FF2B5EF4-FFF2-40B4-BE49-F238E27FC236}">
                <a16:creationId xmlns:a16="http://schemas.microsoft.com/office/drawing/2014/main" id="{270B6A01-D09B-4152-9540-E6494DEB7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4406" y="1531468"/>
            <a:ext cx="989013" cy="3698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/>
              <a:t>5.6 keV</a:t>
            </a:r>
            <a:endParaRPr lang="zh-CN" altLang="en-US" sz="1800"/>
          </a:p>
        </p:txBody>
      </p:sp>
      <p:sp>
        <p:nvSpPr>
          <p:cNvPr id="28680" name="矩形 9">
            <a:extLst>
              <a:ext uri="{FF2B5EF4-FFF2-40B4-BE49-F238E27FC236}">
                <a16:creationId xmlns:a16="http://schemas.microsoft.com/office/drawing/2014/main" id="{B381F10A-0024-44DF-BFD1-8C9AEF2A2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6519" y="1298106"/>
            <a:ext cx="1150937" cy="368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/>
              <a:t>37.4  keV</a:t>
            </a:r>
            <a:endParaRPr lang="zh-CN" altLang="en-US" sz="1800"/>
          </a:p>
        </p:txBody>
      </p:sp>
      <p:sp>
        <p:nvSpPr>
          <p:cNvPr id="28681" name="矩形 10">
            <a:extLst>
              <a:ext uri="{FF2B5EF4-FFF2-40B4-BE49-F238E27FC236}">
                <a16:creationId xmlns:a16="http://schemas.microsoft.com/office/drawing/2014/main" id="{24D800E3-B0E1-414F-8463-976175A97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3356" y="2980409"/>
            <a:ext cx="1152525" cy="3698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/>
              <a:t>37.4  keV</a:t>
            </a:r>
            <a:endParaRPr lang="zh-CN" altLang="en-US" sz="1800"/>
          </a:p>
        </p:txBody>
      </p:sp>
      <p:sp>
        <p:nvSpPr>
          <p:cNvPr id="28682" name="矩形 12">
            <a:extLst>
              <a:ext uri="{FF2B5EF4-FFF2-40B4-BE49-F238E27FC236}">
                <a16:creationId xmlns:a16="http://schemas.microsoft.com/office/drawing/2014/main" id="{3885B123-93F1-42D1-9E5F-458153AB5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705" y="3224883"/>
            <a:ext cx="3733800" cy="369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/>
              <a:t>LaBr</a:t>
            </a:r>
            <a:r>
              <a:rPr lang="en-US" altLang="zh-CN" sz="1800" baseline="-25000" dirty="0"/>
              <a:t>3</a:t>
            </a:r>
            <a:r>
              <a:rPr lang="en-US" altLang="zh-CN" sz="1800" dirty="0"/>
              <a:t> 622 keV peak recovery</a:t>
            </a:r>
            <a:endParaRPr lang="zh-CN" altLang="en-US" sz="1800" dirty="0"/>
          </a:p>
        </p:txBody>
      </p:sp>
      <p:sp>
        <p:nvSpPr>
          <p:cNvPr id="28684" name="矩形 11">
            <a:extLst>
              <a:ext uri="{FF2B5EF4-FFF2-40B4-BE49-F238E27FC236}">
                <a16:creationId xmlns:a16="http://schemas.microsoft.com/office/drawing/2014/main" id="{8206CD9C-BFA4-4C29-A301-B72D14C75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5818" y="4099722"/>
            <a:ext cx="3024187" cy="369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/>
              <a:t>Low energy range recovery</a:t>
            </a:r>
            <a:endParaRPr lang="zh-CN" altLang="en-US" sz="1800" dirty="0"/>
          </a:p>
        </p:txBody>
      </p:sp>
      <p:pic>
        <p:nvPicPr>
          <p:cNvPr id="28685" name="图片 6" descr="BBY12-Bg.gif">
            <a:extLst>
              <a:ext uri="{FF2B5EF4-FFF2-40B4-BE49-F238E27FC236}">
                <a16:creationId xmlns:a16="http://schemas.microsoft.com/office/drawing/2014/main" id="{E0D42C5C-5FD6-428D-A6D0-8EF7184AD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r="6097"/>
          <a:stretch>
            <a:fillRect/>
          </a:stretch>
        </p:blipFill>
        <p:spPr bwMode="auto">
          <a:xfrm>
            <a:off x="1217936" y="3661742"/>
            <a:ext cx="4715570" cy="264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矩形 11">
            <a:extLst>
              <a:ext uri="{FF2B5EF4-FFF2-40B4-BE49-F238E27FC236}">
                <a16:creationId xmlns:a16="http://schemas.microsoft.com/office/drawing/2014/main" id="{C7C3D492-E519-4F32-9469-6285BE96C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6237312"/>
            <a:ext cx="4573587" cy="369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/>
              <a:t>LaBr</a:t>
            </a:r>
            <a:r>
              <a:rPr lang="en-US" altLang="zh-CN" sz="1800" baseline="-25000" dirty="0"/>
              <a:t>3</a:t>
            </a:r>
            <a:r>
              <a:rPr lang="en-US" altLang="zh-CN" sz="1800" dirty="0"/>
              <a:t> inner radiation background recovery</a:t>
            </a:r>
            <a:endParaRPr lang="zh-CN" altLang="en-US" sz="1800" dirty="0"/>
          </a:p>
        </p:txBody>
      </p:sp>
      <p:sp>
        <p:nvSpPr>
          <p:cNvPr id="28687" name="矩形 11">
            <a:extLst>
              <a:ext uri="{FF2B5EF4-FFF2-40B4-BE49-F238E27FC236}">
                <a16:creationId xmlns:a16="http://schemas.microsoft.com/office/drawing/2014/main" id="{57BA739D-7C3F-4E24-90CD-3DC7D009C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908720"/>
            <a:ext cx="3287712" cy="3698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zh-CN" sz="1800" dirty="0"/>
              <a:t>Recovery after few hours</a:t>
            </a:r>
            <a:endParaRPr lang="zh-CN" altLang="en-US" sz="1800" dirty="0"/>
          </a:p>
        </p:txBody>
      </p:sp>
      <p:sp>
        <p:nvSpPr>
          <p:cNvPr id="28688" name="矩形 11">
            <a:extLst>
              <a:ext uri="{FF2B5EF4-FFF2-40B4-BE49-F238E27FC236}">
                <a16:creationId xmlns:a16="http://schemas.microsoft.com/office/drawing/2014/main" id="{864C0FF7-EB82-45BE-A360-B6A8830B4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9" y="2466059"/>
            <a:ext cx="3271837" cy="3698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zh-CN" sz="1800" dirty="0"/>
              <a:t>Recovery after 3 days</a:t>
            </a:r>
            <a:endParaRPr lang="zh-CN" altLang="en-US" sz="18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8FA4098-9E3C-49DE-9C93-B0F6882B8023}"/>
              </a:ext>
            </a:extLst>
          </p:cNvPr>
          <p:cNvSpPr/>
          <p:nvPr/>
        </p:nvSpPr>
        <p:spPr>
          <a:xfrm>
            <a:off x="4799856" y="165768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zh-CN" altLang="en-US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辐照后性能恢复</a:t>
            </a:r>
          </a:p>
        </p:txBody>
      </p:sp>
      <p:sp>
        <p:nvSpPr>
          <p:cNvPr id="18" name="灯片编号占位符 3">
            <a:extLst>
              <a:ext uri="{FF2B5EF4-FFF2-40B4-BE49-F238E27FC236}">
                <a16:creationId xmlns:a16="http://schemas.microsoft.com/office/drawing/2014/main" id="{4B63F9C7-9B32-45EB-83DA-2B5A63DE8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C7DCAB3B-7049-4CD7-97F4-4B3AD07FA394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229436C-06F1-46F4-A9CE-949CD0095248}"/>
              </a:ext>
            </a:extLst>
          </p:cNvPr>
          <p:cNvSpPr/>
          <p:nvPr/>
        </p:nvSpPr>
        <p:spPr>
          <a:xfrm>
            <a:off x="5989067" y="4665200"/>
            <a:ext cx="5961634" cy="1569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</a:rPr>
              <a:t>    </a:t>
            </a:r>
            <a:r>
              <a:rPr lang="zh-CN" altLang="zh-CN" sz="1600" kern="100" dirty="0">
                <a:latin typeface="Times New Roman" panose="02020603050405020304" pitchFamily="18" charset="0"/>
              </a:rPr>
              <a:t>辐照试验后，用</a:t>
            </a:r>
            <a:r>
              <a:rPr lang="en-US" altLang="zh-CN" sz="1600" kern="100" dirty="0">
                <a:latin typeface="Times New Roman" panose="02020603050405020304" pitchFamily="18" charset="0"/>
              </a:rPr>
              <a:t>3</a:t>
            </a:r>
            <a:r>
              <a:rPr lang="zh-CN" altLang="zh-CN" sz="1600" kern="100" dirty="0">
                <a:latin typeface="Times New Roman" panose="02020603050405020304" pitchFamily="18" charset="0"/>
              </a:rPr>
              <a:t>种放射源（</a:t>
            </a:r>
            <a:r>
              <a:rPr lang="en-US" altLang="zh-CN" sz="1600" kern="100" baseline="30000" dirty="0">
                <a:latin typeface="Times New Roman" panose="02020603050405020304" pitchFamily="18" charset="0"/>
              </a:rPr>
              <a:t>55</a:t>
            </a:r>
            <a:r>
              <a:rPr lang="en-US" altLang="zh-CN" sz="1600" kern="100" dirty="0">
                <a:latin typeface="Times New Roman" panose="02020603050405020304" pitchFamily="18" charset="0"/>
              </a:rPr>
              <a:t>Fe</a:t>
            </a:r>
            <a:r>
              <a:rPr lang="zh-CN" altLang="zh-CN" sz="1600" kern="100" dirty="0">
                <a:latin typeface="Times New Roman" panose="02020603050405020304" pitchFamily="18" charset="0"/>
              </a:rPr>
              <a:t>、</a:t>
            </a:r>
            <a:r>
              <a:rPr lang="en-US" altLang="zh-CN" sz="1600" kern="100" baseline="30000" dirty="0">
                <a:latin typeface="Times New Roman" panose="02020603050405020304" pitchFamily="18" charset="0"/>
              </a:rPr>
              <a:t> 241</a:t>
            </a:r>
            <a:r>
              <a:rPr lang="en-US" altLang="zh-CN" sz="1600" kern="100" dirty="0">
                <a:latin typeface="Times New Roman" panose="02020603050405020304" pitchFamily="18" charset="0"/>
              </a:rPr>
              <a:t>Am</a:t>
            </a:r>
            <a:r>
              <a:rPr lang="zh-CN" altLang="zh-CN" sz="1600" kern="100" dirty="0">
                <a:latin typeface="Times New Roman" panose="02020603050405020304" pitchFamily="18" charset="0"/>
              </a:rPr>
              <a:t>和</a:t>
            </a:r>
            <a:r>
              <a:rPr lang="en-US" altLang="zh-CN" sz="1600" kern="100" baseline="30000" dirty="0">
                <a:latin typeface="Times New Roman" panose="02020603050405020304" pitchFamily="18" charset="0"/>
              </a:rPr>
              <a:t>137</a:t>
            </a:r>
            <a:r>
              <a:rPr lang="en-US" altLang="zh-CN" sz="1600" kern="100" dirty="0">
                <a:latin typeface="Times New Roman" panose="02020603050405020304" pitchFamily="18" charset="0"/>
              </a:rPr>
              <a:t>Cs</a:t>
            </a:r>
            <a:r>
              <a:rPr lang="zh-CN" altLang="zh-CN" sz="1600" kern="100" dirty="0">
                <a:latin typeface="Times New Roman" panose="02020603050405020304" pitchFamily="18" charset="0"/>
              </a:rPr>
              <a:t>）测试晶体输出的脉冲幅度谱。刚做完辐照实验后会有明显的激发现象，放置一段时间会逐渐恢复。辐照完成放置</a:t>
            </a:r>
            <a:r>
              <a:rPr lang="en-US" altLang="zh-CN" sz="1600" kern="100" dirty="0">
                <a:latin typeface="Times New Roman" panose="02020603050405020304" pitchFamily="18" charset="0"/>
              </a:rPr>
              <a:t>170</a:t>
            </a:r>
            <a:r>
              <a:rPr lang="zh-CN" altLang="zh-CN" sz="1600" kern="100" dirty="0">
                <a:latin typeface="Times New Roman" panose="02020603050405020304" pitchFamily="18" charset="0"/>
              </a:rPr>
              <a:t>小时后，</a:t>
            </a:r>
            <a:r>
              <a:rPr lang="en-US" altLang="zh-CN" sz="1600" kern="100" dirty="0">
                <a:latin typeface="Times New Roman" panose="02020603050405020304" pitchFamily="18" charset="0"/>
              </a:rPr>
              <a:t>662keV</a:t>
            </a:r>
            <a:r>
              <a:rPr lang="zh-CN" altLang="zh-CN" sz="1600" kern="100" dirty="0">
                <a:latin typeface="Times New Roman" panose="02020603050405020304" pitchFamily="18" charset="0"/>
              </a:rPr>
              <a:t>的全能峰值会有所增加，表明</a:t>
            </a:r>
            <a:r>
              <a:rPr lang="en-US" altLang="zh-CN" sz="1600" kern="100" dirty="0">
                <a:latin typeface="宋体" panose="02010600030101010101" pitchFamily="2" charset="-122"/>
              </a:rPr>
              <a:t>LaBr</a:t>
            </a:r>
            <a:r>
              <a:rPr lang="en-US" altLang="zh-CN" sz="1600" kern="100" baseline="-25000" dirty="0">
                <a:latin typeface="宋体" panose="02010600030101010101" pitchFamily="2" charset="-122"/>
              </a:rPr>
              <a:t>3</a:t>
            </a:r>
            <a:r>
              <a:rPr lang="zh-CN" altLang="zh-CN" sz="1600" kern="100" dirty="0">
                <a:latin typeface="Times New Roman" panose="02020603050405020304" pitchFamily="18" charset="0"/>
              </a:rPr>
              <a:t>晶体的光输有所恢复</a:t>
            </a:r>
          </a:p>
        </p:txBody>
      </p:sp>
    </p:spTree>
    <p:extLst>
      <p:ext uri="{BB962C8B-B14F-4D97-AF65-F5344CB8AC3E}">
        <p14:creationId xmlns:p14="http://schemas.microsoft.com/office/powerpoint/2010/main" val="2123709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图片 11">
            <a:extLst>
              <a:ext uri="{FF2B5EF4-FFF2-40B4-BE49-F238E27FC236}">
                <a16:creationId xmlns:a16="http://schemas.microsoft.com/office/drawing/2014/main" id="{2612F3C0-D395-4679-A3B3-4FCF1517D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157789"/>
            <a:ext cx="4376738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图片 13">
            <a:extLst>
              <a:ext uri="{FF2B5EF4-FFF2-40B4-BE49-F238E27FC236}">
                <a16:creationId xmlns:a16="http://schemas.microsoft.com/office/drawing/2014/main" id="{71E1EC89-6F0C-4F43-942E-CC202064B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0"/>
          <a:stretch>
            <a:fillRect/>
          </a:stretch>
        </p:blipFill>
        <p:spPr bwMode="auto">
          <a:xfrm>
            <a:off x="5807968" y="1124632"/>
            <a:ext cx="46609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矩形 16">
            <a:extLst>
              <a:ext uri="{FF2B5EF4-FFF2-40B4-BE49-F238E27FC236}">
                <a16:creationId xmlns:a16="http://schemas.microsoft.com/office/drawing/2014/main" id="{631FAF61-C688-4E3D-AA1B-D876855AE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4188164"/>
            <a:ext cx="3648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>
                <a:solidFill>
                  <a:srgbClr val="333333"/>
                </a:solidFill>
              </a:rPr>
              <a:t>Peak position VS Radiation dose</a:t>
            </a:r>
          </a:p>
        </p:txBody>
      </p:sp>
      <p:sp>
        <p:nvSpPr>
          <p:cNvPr id="24584" name="矩形 19">
            <a:extLst>
              <a:ext uri="{FF2B5EF4-FFF2-40B4-BE49-F238E27FC236}">
                <a16:creationId xmlns:a16="http://schemas.microsoft.com/office/drawing/2014/main" id="{6007F7A2-4143-4438-A6F4-06672489F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064" y="4118433"/>
            <a:ext cx="3648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>
                <a:solidFill>
                  <a:srgbClr val="333333"/>
                </a:solidFill>
              </a:rPr>
              <a:t>Pulse height histograms of 662 keV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4E350A2-96BF-4A17-B78D-AFB8943C1061}"/>
              </a:ext>
            </a:extLst>
          </p:cNvPr>
          <p:cNvSpPr/>
          <p:nvPr/>
        </p:nvSpPr>
        <p:spPr>
          <a:xfrm>
            <a:off x="827896" y="4653136"/>
            <a:ext cx="10524687" cy="1418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000" dirty="0"/>
              <a:t>      </a:t>
            </a:r>
            <a:r>
              <a:rPr lang="zh-CN" altLang="zh-CN" sz="2000" dirty="0"/>
              <a:t>从辐照试验完成后的数据分析的结果看，</a:t>
            </a:r>
            <a:r>
              <a:rPr lang="en-US" altLang="zh-CN" sz="2000" dirty="0"/>
              <a:t>LaBr</a:t>
            </a:r>
            <a:r>
              <a:rPr lang="en-US" altLang="zh-CN" sz="2000" baseline="-25000" dirty="0"/>
              <a:t>3</a:t>
            </a:r>
            <a:r>
              <a:rPr lang="zh-CN" altLang="zh-CN" sz="2000" dirty="0"/>
              <a:t>晶体在</a:t>
            </a:r>
            <a:r>
              <a:rPr lang="en-US" altLang="zh-CN" sz="2000" dirty="0"/>
              <a:t>3krad</a:t>
            </a:r>
            <a:r>
              <a:rPr lang="zh-CN" altLang="zh-CN" sz="2000" dirty="0"/>
              <a:t>辐照剂量下，光输出下降为辐照前的</a:t>
            </a:r>
            <a:r>
              <a:rPr lang="en-US" altLang="zh-CN" sz="2000" dirty="0"/>
              <a:t>93% </a:t>
            </a:r>
            <a:r>
              <a:rPr lang="zh-CN" altLang="zh-CN" sz="2000" dirty="0"/>
              <a:t>；</a:t>
            </a:r>
            <a:r>
              <a:rPr lang="en-US" altLang="zh-CN" sz="2000" dirty="0"/>
              <a:t>165krad</a:t>
            </a:r>
            <a:r>
              <a:rPr lang="zh-CN" altLang="zh-CN" sz="2000" dirty="0"/>
              <a:t>剂量辐照下光输出下降为辐照前的</a:t>
            </a:r>
            <a:r>
              <a:rPr lang="en-US" altLang="zh-CN" sz="2000" dirty="0"/>
              <a:t>85%</a:t>
            </a:r>
            <a:r>
              <a:rPr lang="zh-CN" altLang="zh-CN" sz="2000" dirty="0"/>
              <a:t>；</a:t>
            </a:r>
            <a:r>
              <a:rPr lang="en-US" altLang="zh-CN" sz="2000" dirty="0"/>
              <a:t>1065krad</a:t>
            </a:r>
            <a:r>
              <a:rPr lang="zh-CN" altLang="zh-CN" sz="2000" dirty="0"/>
              <a:t>剂量辐照下光输出下降为辐照前的</a:t>
            </a:r>
            <a:r>
              <a:rPr lang="en-US" altLang="zh-CN" sz="2000" dirty="0"/>
              <a:t>70%</a:t>
            </a:r>
            <a:endParaRPr lang="en-US" altLang="zh-CN" sz="2000" kern="100" dirty="0">
              <a:latin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AD9BFDB-99B1-4D49-9F1A-753FE8EFBED9}"/>
              </a:ext>
            </a:extLst>
          </p:cNvPr>
          <p:cNvSpPr txBox="1"/>
          <p:nvPr/>
        </p:nvSpPr>
        <p:spPr>
          <a:xfrm>
            <a:off x="7402513" y="1412776"/>
            <a:ext cx="25209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400" b="1" kern="100" baseline="30000" dirty="0">
                <a:latin typeface="Times New Roman" panose="02020603050405020304" pitchFamily="18" charset="0"/>
              </a:rPr>
              <a:t>137</a:t>
            </a:r>
            <a:r>
              <a:rPr lang="en-US" altLang="zh-CN" sz="1400" b="1" kern="100" dirty="0">
                <a:latin typeface="Times New Roman" panose="02020603050405020304" pitchFamily="18" charset="0"/>
              </a:rPr>
              <a:t>Cs test </a:t>
            </a:r>
            <a:endParaRPr lang="zh-CN" altLang="en-US" sz="20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2BAAFAF-F805-473A-B859-97773A4D2EC9}"/>
              </a:ext>
            </a:extLst>
          </p:cNvPr>
          <p:cNvSpPr/>
          <p:nvPr/>
        </p:nvSpPr>
        <p:spPr>
          <a:xfrm>
            <a:off x="3071664" y="276438"/>
            <a:ext cx="6186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zh-CN" altLang="en-US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溴化镧晶体辐照后光产额变化</a:t>
            </a:r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CEEB8FEA-323B-4D19-8E00-95DDEA7E8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C7DCAB3B-7049-4CD7-97F4-4B3AD07FA394}" type="slidenum">
              <a:rPr lang="zh-CN" altLang="en-US" smtClean="0"/>
              <a:t>17</a:t>
            </a:fld>
            <a:endParaRPr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5C9F6C2-DEE9-4DAD-B5D5-322806AA0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2"/>
          <a:stretch>
            <a:fillRect/>
          </a:stretch>
        </p:blipFill>
        <p:spPr bwMode="auto">
          <a:xfrm>
            <a:off x="623392" y="2420888"/>
            <a:ext cx="6038975" cy="270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矩形 2">
            <a:extLst>
              <a:ext uri="{FF2B5EF4-FFF2-40B4-BE49-F238E27FC236}">
                <a16:creationId xmlns:a16="http://schemas.microsoft.com/office/drawing/2014/main" id="{5D76D69C-286D-4903-9CFF-709F7902E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42778"/>
            <a:ext cx="435451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/>
              <a:t>LaBr</a:t>
            </a:r>
            <a:r>
              <a:rPr lang="en-US" altLang="zh-CN" sz="1800" baseline="-25000" dirty="0"/>
              <a:t>3 </a:t>
            </a:r>
            <a:r>
              <a:rPr lang="en-US" altLang="zh-CN" sz="1600" dirty="0"/>
              <a:t>Luminescent wavelength</a:t>
            </a:r>
            <a:r>
              <a:rPr lang="zh-CN" altLang="en-US" sz="1600" dirty="0"/>
              <a:t>：</a:t>
            </a:r>
            <a:r>
              <a:rPr lang="en-US" altLang="zh-CN" sz="1600" dirty="0"/>
              <a:t>356-382 nm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75BFE81D-4320-4CA8-9C9C-76B80F085C23}"/>
              </a:ext>
            </a:extLst>
          </p:cNvPr>
          <p:cNvCxnSpPr>
            <a:cxnSpLocks/>
          </p:cNvCxnSpPr>
          <p:nvPr/>
        </p:nvCxnSpPr>
        <p:spPr>
          <a:xfrm flipV="1">
            <a:off x="4151784" y="1958777"/>
            <a:ext cx="0" cy="2838375"/>
          </a:xfrm>
          <a:prstGeom prst="line">
            <a:avLst/>
          </a:prstGeom>
          <a:ln w="28575">
            <a:solidFill>
              <a:schemeClr val="accent2"/>
            </a:solidFill>
            <a:prstDash val="dash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1" name="矩形 12">
            <a:extLst>
              <a:ext uri="{FF2B5EF4-FFF2-40B4-BE49-F238E27FC236}">
                <a16:creationId xmlns:a16="http://schemas.microsoft.com/office/drawing/2014/main" id="{E414196B-8DC6-4587-8270-9858134E2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608" y="342226"/>
            <a:ext cx="75713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光导玻璃及耦合胶辐照后透过率变化</a:t>
            </a:r>
          </a:p>
        </p:txBody>
      </p:sp>
      <p:sp>
        <p:nvSpPr>
          <p:cNvPr id="26633" name="矩形 15">
            <a:extLst>
              <a:ext uri="{FF2B5EF4-FFF2-40B4-BE49-F238E27FC236}">
                <a16:creationId xmlns:a16="http://schemas.microsoft.com/office/drawing/2014/main" id="{CD09EF24-004E-4325-AF9A-3EFDF2DBD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786" y="5150027"/>
            <a:ext cx="405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/>
              <a:t>Quartz window glass and optical glue </a:t>
            </a:r>
            <a:endParaRPr lang="zh-CN" altLang="en-US" sz="1800" dirty="0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C337FF51-324C-49F3-B1FF-19937B6B736C}"/>
              </a:ext>
            </a:extLst>
          </p:cNvPr>
          <p:cNvCxnSpPr>
            <a:cxnSpLocks/>
          </p:cNvCxnSpPr>
          <p:nvPr/>
        </p:nvCxnSpPr>
        <p:spPr>
          <a:xfrm flipV="1">
            <a:off x="3575720" y="1958777"/>
            <a:ext cx="0" cy="2838376"/>
          </a:xfrm>
          <a:prstGeom prst="line">
            <a:avLst/>
          </a:prstGeom>
          <a:ln w="28575">
            <a:solidFill>
              <a:schemeClr val="accent2"/>
            </a:solidFill>
            <a:prstDash val="dash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B77CDA96-B5FE-43FE-8FD2-DA9DA9AC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C7DCAB3B-7049-4CD7-97F4-4B3AD07FA394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EDD35C8-6A43-4096-8D09-1BEAFCC49CDF}"/>
              </a:ext>
            </a:extLst>
          </p:cNvPr>
          <p:cNvSpPr/>
          <p:nvPr/>
        </p:nvSpPr>
        <p:spPr>
          <a:xfrm>
            <a:off x="6456040" y="2301214"/>
            <a:ext cx="4968552" cy="2160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latin typeface="Times New Roman" panose="02020603050405020304" pitchFamily="18" charset="0"/>
              </a:rPr>
              <a:t>对</a:t>
            </a:r>
            <a:r>
              <a:rPr lang="en-US" altLang="zh-CN" kern="100" dirty="0">
                <a:latin typeface="宋体" panose="02010600030101010101" pitchFamily="2" charset="-122"/>
              </a:rPr>
              <a:t>LaBr</a:t>
            </a:r>
            <a:r>
              <a:rPr lang="en-US" altLang="zh-CN" kern="100" baseline="-25000" dirty="0">
                <a:latin typeface="宋体" panose="02010600030101010101" pitchFamily="2" charset="-122"/>
              </a:rPr>
              <a:t>3</a:t>
            </a:r>
            <a:r>
              <a:rPr lang="zh-CN" altLang="zh-CN" kern="100" dirty="0">
                <a:latin typeface="Times New Roman" panose="02020603050405020304" pitchFamily="18" charset="0"/>
              </a:rPr>
              <a:t>晶体封装件使用的石英玻璃及耦合胶也进行了辐照试验，并对试验前后样品的透过率进行了测试。</a:t>
            </a:r>
            <a:r>
              <a:rPr lang="zh-CN" altLang="zh-CN" dirty="0"/>
              <a:t>从结果看，石英玻璃和耦合胶的辐照损伤相对较小，在</a:t>
            </a:r>
            <a:r>
              <a:rPr lang="en-US" altLang="zh-CN" dirty="0"/>
              <a:t>LaBr</a:t>
            </a:r>
            <a:r>
              <a:rPr lang="en-US" altLang="zh-CN" baseline="-25000" dirty="0"/>
              <a:t>3</a:t>
            </a:r>
            <a:r>
              <a:rPr lang="zh-CN" altLang="zh-CN" dirty="0"/>
              <a:t>晶体主要发光波范围内透过率变化</a:t>
            </a:r>
            <a:r>
              <a:rPr lang="en-US" altLang="zh-CN" dirty="0"/>
              <a:t>&lt;6%</a:t>
            </a:r>
            <a:endParaRPr lang="zh-CN" altLang="zh-CN" sz="2000" kern="1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43">
            <a:extLst>
              <a:ext uri="{FF2B5EF4-FFF2-40B4-BE49-F238E27FC236}">
                <a16:creationId xmlns:a16="http://schemas.microsoft.com/office/drawing/2014/main" id="{8217AE70-3334-4594-93E5-2744641E4C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764704"/>
            <a:ext cx="4329559" cy="293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图片 30">
            <a:extLst>
              <a:ext uri="{FF2B5EF4-FFF2-40B4-BE49-F238E27FC236}">
                <a16:creationId xmlns:a16="http://schemas.microsoft.com/office/drawing/2014/main" id="{2A3B8EA7-AD4E-4F2B-8A1A-854C27DB98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2"/>
          <a:stretch>
            <a:fillRect/>
          </a:stretch>
        </p:blipFill>
        <p:spPr bwMode="auto">
          <a:xfrm>
            <a:off x="911424" y="3858066"/>
            <a:ext cx="4246563" cy="286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文本框 12">
            <a:extLst>
              <a:ext uri="{FF2B5EF4-FFF2-40B4-BE49-F238E27FC236}">
                <a16:creationId xmlns:a16="http://schemas.microsoft.com/office/drawing/2014/main" id="{19F805A3-70B5-4888-902F-F05112AA0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8008" y="3829336"/>
            <a:ext cx="4505325" cy="26037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/>
              <a:t>Inflight Background Counts:600-1200 cps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/>
              <a:t>LaBr</a:t>
            </a:r>
            <a:r>
              <a:rPr lang="en-US" altLang="zh-CN" sz="1600" baseline="-25000" dirty="0"/>
              <a:t>3</a:t>
            </a:r>
            <a:r>
              <a:rPr lang="en-US" altLang="zh-CN" sz="1600" dirty="0"/>
              <a:t> intrinsic activity: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/>
              <a:t>37.4 keV(30 cps),1470 keV(6.5 cps)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600" dirty="0"/>
              <a:t>Galactic gamma-ray line: 511 keV(12.2cps)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600" dirty="0"/>
              <a:t>Radiation activation line: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600" dirty="0"/>
              <a:t>85.8 keV(12.5 cps) ,190 keV(3 cps)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600" dirty="0"/>
              <a:t>Activation line candidate: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600" baseline="30000" dirty="0"/>
              <a:t>77</a:t>
            </a:r>
            <a:r>
              <a:rPr lang="en-US" altLang="zh-CN" sz="1600" dirty="0"/>
              <a:t>Br 87.86 keV  half life: 57.036 hours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600" baseline="30000" dirty="0"/>
              <a:t>227</a:t>
            </a:r>
            <a:r>
              <a:rPr lang="en-US" altLang="zh-CN" sz="1600" dirty="0"/>
              <a:t>Ac 186.32 keV half life: 10 days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5EEC112-D704-428B-92B3-C87952E4EAA9}"/>
              </a:ext>
            </a:extLst>
          </p:cNvPr>
          <p:cNvSpPr/>
          <p:nvPr/>
        </p:nvSpPr>
        <p:spPr>
          <a:xfrm>
            <a:off x="4206864" y="185744"/>
            <a:ext cx="41328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GRD </a:t>
            </a:r>
            <a:r>
              <a:rPr lang="zh-CN" altLang="en-US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在轨本底对比</a:t>
            </a:r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F41139C7-ABC8-4135-8058-0C754B8C5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C7DCAB3B-7049-4CD7-97F4-4B3AD07FA394}" type="slidenum">
              <a:rPr lang="zh-CN" altLang="en-US" smtClean="0"/>
              <a:t>19</a:t>
            </a:fld>
            <a:endParaRPr lang="zh-CN" altLang="en-US" dirty="0"/>
          </a:p>
        </p:txBody>
      </p:sp>
      <p:pic>
        <p:nvPicPr>
          <p:cNvPr id="11" name="图片 11">
            <a:extLst>
              <a:ext uri="{FF2B5EF4-FFF2-40B4-BE49-F238E27FC236}">
                <a16:creationId xmlns:a16="http://schemas.microsoft.com/office/drawing/2014/main" id="{64DFF8F6-F4D5-4B97-ADC9-EF41738BD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752100"/>
            <a:ext cx="3960440" cy="309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16A27B80-FBB7-4B0D-B494-583E26F34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328" y="1305329"/>
            <a:ext cx="25922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dirty="0"/>
              <a:t>在轨后增加了弥散的低能</a:t>
            </a:r>
            <a:r>
              <a:rPr lang="en-US" altLang="zh-CN" sz="2000" dirty="0"/>
              <a:t>x</a:t>
            </a:r>
            <a:r>
              <a:rPr lang="zh-CN" altLang="en-US" sz="2000" dirty="0"/>
              <a:t>射线和宇宙线</a:t>
            </a:r>
            <a:endParaRPr lang="en-US" altLang="zh-CN" sz="2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393158E-D7E3-4DE0-B561-DD189F592648}"/>
              </a:ext>
            </a:extLst>
          </p:cNvPr>
          <p:cNvSpPr txBox="1"/>
          <p:nvPr/>
        </p:nvSpPr>
        <p:spPr>
          <a:xfrm>
            <a:off x="8760296" y="3371706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在轨前以及在轨后本底能谱对比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52650" y="572460"/>
            <a:ext cx="7886700" cy="1325563"/>
          </a:xfrm>
        </p:spPr>
        <p:txBody>
          <a:bodyPr>
            <a:normAutofit/>
          </a:bodyPr>
          <a:lstStyle/>
          <a:p>
            <a:r>
              <a:rPr lang="zh-CN" altLang="en-US" sz="3000" dirty="0"/>
              <a:t>主要内容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3392" y="1916832"/>
            <a:ext cx="10297144" cy="352124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</a:rPr>
              <a:t>GECAM</a:t>
            </a:r>
            <a:r>
              <a:rPr lang="zh-CN" altLang="en-US" sz="2800" dirty="0">
                <a:latin typeface="微软雅黑" panose="020B0503020204020204" pitchFamily="34" charset="-122"/>
              </a:rPr>
              <a:t>项目介绍</a:t>
            </a:r>
            <a:endParaRPr lang="en-US" altLang="zh-CN" sz="2800" dirty="0">
              <a:latin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</a:rPr>
              <a:t>载荷设计方案</a:t>
            </a:r>
            <a:endParaRPr lang="en-US" altLang="zh-CN" sz="2800" dirty="0">
              <a:latin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</a:rPr>
              <a:t>溴化镧晶体分类及测试情况</a:t>
            </a:r>
            <a:r>
              <a:rPr lang="en-US" altLang="zh-CN" sz="2800" dirty="0">
                <a:latin typeface="微软雅黑" panose="020B0503020204020204" pitchFamily="34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</a:rPr>
              <a:t>溴化镧晶体辐照性能研究</a:t>
            </a:r>
            <a:endParaRPr lang="en-US" altLang="zh-CN" sz="2800" dirty="0">
              <a:latin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</a:rPr>
              <a:t>小结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6" name="Picture 11" descr="所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4" y="81578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FE032C0-2C09-46C9-AB48-918B617374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01" y="6514"/>
            <a:ext cx="930045" cy="8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14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49071D32-E5A2-465F-971D-AD90D83D1B1A}"/>
              </a:ext>
            </a:extLst>
          </p:cNvPr>
          <p:cNvSpPr/>
          <p:nvPr/>
        </p:nvSpPr>
        <p:spPr>
          <a:xfrm>
            <a:off x="623392" y="1340768"/>
            <a:ext cx="110892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altLang="zh-CN" sz="2000" dirty="0"/>
              <a:t>LaBr</a:t>
            </a:r>
            <a:r>
              <a:rPr lang="en-US" altLang="zh-CN" sz="2000" baseline="-25000" dirty="0"/>
              <a:t>3</a:t>
            </a:r>
            <a:r>
              <a:rPr lang="zh-CN" altLang="zh-CN" sz="2000" dirty="0"/>
              <a:t>晶体光产额高，性能优越，在空间粒子探测以及核物理探测方面有非常好的应用前景</a:t>
            </a:r>
            <a:r>
              <a:rPr lang="zh-CN" altLang="en-US" sz="2000" dirty="0"/>
              <a:t>；</a:t>
            </a:r>
            <a:endParaRPr lang="en-US" altLang="zh-CN" sz="2000" dirty="0"/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altLang="zh-CN" sz="2000" dirty="0"/>
              <a:t>GECAM</a:t>
            </a:r>
            <a:r>
              <a:rPr lang="zh-CN" altLang="zh-CN" sz="2000" dirty="0"/>
              <a:t>卫星的</a:t>
            </a:r>
            <a:r>
              <a:rPr lang="en-US" altLang="zh-CN" sz="2000" dirty="0"/>
              <a:t>LaBr</a:t>
            </a:r>
            <a:r>
              <a:rPr lang="en-US" altLang="zh-CN" sz="2000" baseline="-25000" dirty="0"/>
              <a:t>3</a:t>
            </a:r>
            <a:r>
              <a:rPr lang="zh-CN" altLang="zh-CN" sz="2000" dirty="0"/>
              <a:t>晶体在封装结构上使用了全新的设计，针对低能</a:t>
            </a:r>
            <a:r>
              <a:rPr lang="en-US" altLang="zh-CN" sz="2000" dirty="0"/>
              <a:t>X</a:t>
            </a:r>
            <a:r>
              <a:rPr lang="zh-CN" altLang="zh-CN" sz="2000" dirty="0"/>
              <a:t>射线探测使用了铍片作为窗口进行封装，长期工作性能稳定</a:t>
            </a:r>
            <a:r>
              <a:rPr lang="zh-CN" altLang="en-US" sz="2000" dirty="0"/>
              <a:t>；</a:t>
            </a:r>
            <a:endParaRPr lang="en-US" altLang="zh-CN" sz="2000" dirty="0"/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altLang="zh-CN" sz="2000" dirty="0"/>
              <a:t>LaBr</a:t>
            </a:r>
            <a:r>
              <a:rPr lang="en-US" altLang="zh-CN" sz="2000" baseline="-25000" dirty="0"/>
              <a:t>3</a:t>
            </a:r>
            <a:r>
              <a:rPr lang="zh-CN" altLang="zh-CN" sz="2000" dirty="0"/>
              <a:t>晶体的能量分辨</a:t>
            </a:r>
            <a:r>
              <a:rPr lang="en-US" altLang="zh-CN" sz="2000" dirty="0"/>
              <a:t>&lt;16@59.5keV</a:t>
            </a:r>
            <a:r>
              <a:rPr lang="zh-CN" altLang="zh-CN" sz="2000" dirty="0"/>
              <a:t>，在抗辐照性能方面也能满足一般空间环境的使用要求</a:t>
            </a:r>
            <a:r>
              <a:rPr lang="zh-CN" altLang="en-US" sz="2000" dirty="0"/>
              <a:t>（光产额下降</a:t>
            </a:r>
            <a:r>
              <a:rPr lang="en-US" altLang="zh-CN" sz="2000" dirty="0"/>
              <a:t>&lt;7%@3 </a:t>
            </a:r>
            <a:r>
              <a:rPr lang="en-US" altLang="zh-CN" sz="2000" dirty="0" err="1"/>
              <a:t>krad</a:t>
            </a:r>
            <a:r>
              <a:rPr lang="zh-CN" altLang="en-US" sz="2000" dirty="0"/>
              <a:t>，光产额下降</a:t>
            </a:r>
            <a:r>
              <a:rPr lang="en-US" altLang="zh-CN" sz="2000" dirty="0"/>
              <a:t>&lt;15%@165 </a:t>
            </a:r>
            <a:r>
              <a:rPr lang="en-US" altLang="zh-CN" sz="2000" dirty="0" err="1"/>
              <a:t>krad</a:t>
            </a:r>
            <a:r>
              <a:rPr lang="zh-CN" altLang="en-US" sz="2000" dirty="0"/>
              <a:t>，光产额下降</a:t>
            </a:r>
            <a:r>
              <a:rPr lang="en-US" altLang="zh-CN" sz="2000" dirty="0"/>
              <a:t>&lt;30%@1065krad</a:t>
            </a:r>
            <a:r>
              <a:rPr lang="zh-CN" altLang="en-US" sz="2000" dirty="0"/>
              <a:t>）；</a:t>
            </a:r>
            <a:endParaRPr lang="en-US" altLang="zh-CN" sz="2000" dirty="0"/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  <a:defRPr/>
            </a:pPr>
            <a:r>
              <a:rPr lang="zh-CN" altLang="en-US" sz="2000" dirty="0"/>
              <a:t>在轨后，溴化镧晶体除了自身本底的</a:t>
            </a:r>
            <a:r>
              <a:rPr lang="en-US" altLang="zh-CN" sz="2000" dirty="0"/>
              <a:t>37.4 keV</a:t>
            </a:r>
            <a:r>
              <a:rPr lang="zh-CN" altLang="en-US" sz="2000" dirty="0"/>
              <a:t>，</a:t>
            </a:r>
            <a:r>
              <a:rPr lang="en-US" altLang="zh-CN" sz="2000" dirty="0"/>
              <a:t>1470 keV</a:t>
            </a:r>
            <a:r>
              <a:rPr lang="zh-CN" altLang="en-US" sz="2000" dirty="0"/>
              <a:t>特征峰外，还有</a:t>
            </a:r>
            <a:r>
              <a:rPr lang="en-US" altLang="zh-CN" sz="2000" dirty="0"/>
              <a:t>511keV</a:t>
            </a:r>
            <a:r>
              <a:rPr lang="zh-CN" altLang="en-US" sz="2000" dirty="0"/>
              <a:t>、</a:t>
            </a:r>
            <a:r>
              <a:rPr lang="en-US" altLang="zh-CN" sz="2000" dirty="0">
                <a:latin typeface="+mn-lt"/>
              </a:rPr>
              <a:t>85.8 keV </a:t>
            </a:r>
            <a:r>
              <a:rPr lang="zh-CN" altLang="en-US" sz="2000" dirty="0">
                <a:latin typeface="+mn-lt"/>
              </a:rPr>
              <a:t>和</a:t>
            </a:r>
            <a:r>
              <a:rPr lang="en-US" altLang="zh-CN" sz="2000" dirty="0">
                <a:latin typeface="+mn-lt"/>
              </a:rPr>
              <a:t>190 keV</a:t>
            </a:r>
            <a:r>
              <a:rPr lang="zh-CN" altLang="en-US" sz="2000" dirty="0">
                <a:latin typeface="+mn-lt"/>
              </a:rPr>
              <a:t>的峰出现，可以用来做为在轨标定使用</a:t>
            </a:r>
            <a:endParaRPr lang="en-US" altLang="zh-CN" sz="2000" dirty="0">
              <a:latin typeface="+mn-lt"/>
            </a:endParaRPr>
          </a:p>
          <a:p>
            <a:pPr>
              <a:defRPr/>
            </a:pPr>
            <a:endParaRPr lang="en-US" altLang="zh-CN" sz="2000" dirty="0">
              <a:latin typeface="+mn-lt"/>
            </a:endParaRP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00AF8948-B7FF-44BE-8EFF-B16C9FC9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C7DCAB3B-7049-4CD7-97F4-4B3AD07FA394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08A1F45-E1BD-4450-8B50-5110F2B904E0}"/>
              </a:ext>
            </a:extLst>
          </p:cNvPr>
          <p:cNvSpPr/>
          <p:nvPr/>
        </p:nvSpPr>
        <p:spPr>
          <a:xfrm>
            <a:off x="5663952" y="404664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小结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zh-CN" altLang="en-US" sz="3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灯片编号占位符 22">
            <a:extLst>
              <a:ext uri="{FF2B5EF4-FFF2-40B4-BE49-F238E27FC236}">
                <a16:creationId xmlns:a16="http://schemas.microsoft.com/office/drawing/2014/main" id="{81B4EE56-FEA3-45C9-8615-5FE8731369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6162F2-6119-4A4A-8AC5-C202DCA6E1F4}" type="slidenum">
              <a:rPr lang="zh-CN" altLang="en-US" sz="1400">
                <a:solidFill>
                  <a:schemeClr val="tx2"/>
                </a:solidFill>
                <a:latin typeface="Gill Sans MT" panose="020B0502020104020203" pitchFamily="34" charset="0"/>
                <a:ea typeface="华文新魏" panose="02010800040101010101" pitchFamily="2" charset="-122"/>
              </a:rPr>
              <a:pPr/>
              <a:t>21</a:t>
            </a:fld>
            <a:endParaRPr lang="en-US" altLang="zh-CN" sz="1400">
              <a:solidFill>
                <a:schemeClr val="tx2"/>
              </a:solidFill>
              <a:latin typeface="Gill Sans MT" panose="020B0502020104020203" pitchFamily="34" charset="0"/>
              <a:ea typeface="华文新魏" panose="0201080004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0A0E5-67FD-4EA6-869D-60A21EC8FE81}"/>
              </a:ext>
            </a:extLst>
          </p:cNvPr>
          <p:cNvSpPr txBox="1"/>
          <p:nvPr/>
        </p:nvSpPr>
        <p:spPr>
          <a:xfrm>
            <a:off x="7319964" y="692150"/>
            <a:ext cx="2954337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7200" dirty="0">
                <a:solidFill>
                  <a:schemeClr val="bg1"/>
                </a:solidFill>
                <a:latin typeface="+mn-ea"/>
                <a:ea typeface="+mn-ea"/>
              </a:rPr>
              <a:t>谢谢！</a:t>
            </a:r>
          </a:p>
        </p:txBody>
      </p:sp>
      <p:sp>
        <p:nvSpPr>
          <p:cNvPr id="56324" name="日期占位符 5">
            <a:extLst>
              <a:ext uri="{FF2B5EF4-FFF2-40B4-BE49-F238E27FC236}">
                <a16:creationId xmlns:a16="http://schemas.microsoft.com/office/drawing/2014/main" id="{DE081B90-C020-47EA-AD05-9E87B5B5633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9E424C54-797C-4A6C-8FFB-39AA00442BFC}" type="datetime1">
              <a:rPr lang="zh-CN" altLang="en-US" sz="1400">
                <a:solidFill>
                  <a:schemeClr val="tx2"/>
                </a:solidFill>
                <a:latin typeface="Gill Sans MT" panose="020B0502020104020203" pitchFamily="34" charset="0"/>
                <a:ea typeface="华文新魏" panose="02010800040101010101" pitchFamily="2" charset="-122"/>
              </a:rPr>
              <a:pPr/>
              <a:t>2023/7/8</a:t>
            </a:fld>
            <a:endParaRPr lang="zh-CN" altLang="en-US" sz="1400">
              <a:solidFill>
                <a:schemeClr val="tx2"/>
              </a:solidFill>
              <a:latin typeface="Gill Sans MT" panose="020B0502020104020203" pitchFamily="34" charset="0"/>
              <a:ea typeface="华文新魏" panose="02010800040101010101" pitchFamily="2" charset="-122"/>
            </a:endParaRPr>
          </a:p>
        </p:txBody>
      </p:sp>
      <p:sp>
        <p:nvSpPr>
          <p:cNvPr id="56325" name="页脚占位符 6">
            <a:extLst>
              <a:ext uri="{FF2B5EF4-FFF2-40B4-BE49-F238E27FC236}">
                <a16:creationId xmlns:a16="http://schemas.microsoft.com/office/drawing/2014/main" id="{A1A7CFFC-6435-49BC-8BF1-C8D41C2339F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4422775" y="6356351"/>
            <a:ext cx="3505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>
                <a:solidFill>
                  <a:schemeClr val="tx2"/>
                </a:solidFill>
                <a:latin typeface="Gill Sans MT" panose="020B0502020104020203" pitchFamily="34" charset="0"/>
                <a:ea typeface="华文新魏" panose="02010800040101010101" pitchFamily="2" charset="-122"/>
              </a:rPr>
              <a:t>安正华</a:t>
            </a:r>
            <a:endParaRPr lang="en-US" altLang="zh-CN" sz="1400">
              <a:solidFill>
                <a:schemeClr val="tx2"/>
              </a:solidFill>
              <a:latin typeface="Gill Sans MT" panose="020B0502020104020203" pitchFamily="34" charset="0"/>
              <a:ea typeface="华文新魏" panose="02010800040101010101" pitchFamily="2" charset="-122"/>
            </a:endParaRPr>
          </a:p>
        </p:txBody>
      </p:sp>
      <p:pic>
        <p:nvPicPr>
          <p:cNvPr id="56326" name="图片 6" descr="微信图片_20210110195722.jpg">
            <a:extLst>
              <a:ext uri="{FF2B5EF4-FFF2-40B4-BE49-F238E27FC236}">
                <a16:creationId xmlns:a16="http://schemas.microsoft.com/office/drawing/2014/main" id="{1D6D6CE7-0A06-42CD-9BE7-B3A73308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8972"/>
            <a:ext cx="9865096" cy="684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文本框 4">
            <a:extLst>
              <a:ext uri="{FF2B5EF4-FFF2-40B4-BE49-F238E27FC236}">
                <a16:creationId xmlns:a16="http://schemas.microsoft.com/office/drawing/2014/main" id="{F9CFB64A-EAE8-4543-AFD1-B36E21EAB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420938"/>
            <a:ext cx="82343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800">
                <a:solidFill>
                  <a:srgbClr val="FFFF00"/>
                </a:solidFill>
              </a:rPr>
              <a:t>Thanks for your attention</a:t>
            </a:r>
            <a:endParaRPr lang="zh-CN" altLang="en-US" sz="4800">
              <a:solidFill>
                <a:srgbClr val="FFFF00"/>
              </a:solidFill>
            </a:endParaRPr>
          </a:p>
        </p:txBody>
      </p: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F9EC7CD3-BB8E-46B5-B597-6A63E7D06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C7DCAB3B-7049-4CD7-97F4-4B3AD07FA394}" type="slidenum">
              <a:rPr lang="zh-CN" altLang="en-US" smtClean="0"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2424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8429" y="218556"/>
            <a:ext cx="5238750" cy="494944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GECAM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7" name="Picture 11" descr="所标">
            <a:extLst>
              <a:ext uri="{FF2B5EF4-FFF2-40B4-BE49-F238E27FC236}">
                <a16:creationId xmlns:a16="http://schemas.microsoft.com/office/drawing/2014/main" id="{5FB0C612-2F2E-47AE-B103-D73209AF2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23227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CB93C9-C1D8-4676-9AE2-1EB693529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41648"/>
            <a:ext cx="930045" cy="8572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C05E44C-E762-4BC7-AC3E-B5BA3FBA7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07" y="1263784"/>
            <a:ext cx="2767494" cy="4678008"/>
          </a:xfrm>
          <a:prstGeom prst="rect">
            <a:avLst/>
          </a:prstGeom>
        </p:spPr>
      </p:pic>
      <p:sp>
        <p:nvSpPr>
          <p:cNvPr id="17" name="object 3">
            <a:extLst>
              <a:ext uri="{FF2B5EF4-FFF2-40B4-BE49-F238E27FC236}">
                <a16:creationId xmlns:a16="http://schemas.microsoft.com/office/drawing/2014/main" id="{33A62B8B-3231-491A-8FB1-9963CA198881}"/>
              </a:ext>
            </a:extLst>
          </p:cNvPr>
          <p:cNvSpPr/>
          <p:nvPr/>
        </p:nvSpPr>
        <p:spPr>
          <a:xfrm>
            <a:off x="9251579" y="5201358"/>
            <a:ext cx="836294" cy="314325"/>
          </a:xfrm>
          <a:custGeom>
            <a:avLst/>
            <a:gdLst/>
            <a:ahLst/>
            <a:cxnLst/>
            <a:rect l="l" t="t" r="r" b="b"/>
            <a:pathLst>
              <a:path w="836295" h="314325">
                <a:moveTo>
                  <a:pt x="0" y="0"/>
                </a:moveTo>
                <a:lnTo>
                  <a:pt x="836246" y="313757"/>
                </a:lnTo>
              </a:path>
            </a:pathLst>
          </a:custGeom>
          <a:ln w="166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B1C07CF3-A648-4105-A036-1CAF7DF25773}"/>
              </a:ext>
            </a:extLst>
          </p:cNvPr>
          <p:cNvSpPr/>
          <p:nvPr/>
        </p:nvSpPr>
        <p:spPr>
          <a:xfrm>
            <a:off x="9355719" y="4553701"/>
            <a:ext cx="732155" cy="209550"/>
          </a:xfrm>
          <a:custGeom>
            <a:avLst/>
            <a:gdLst/>
            <a:ahLst/>
            <a:cxnLst/>
            <a:rect l="l" t="t" r="r" b="b"/>
            <a:pathLst>
              <a:path w="732154" h="209550">
                <a:moveTo>
                  <a:pt x="0" y="0"/>
                </a:moveTo>
                <a:lnTo>
                  <a:pt x="731676" y="209112"/>
                </a:lnTo>
              </a:path>
            </a:pathLst>
          </a:custGeom>
          <a:ln w="166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BAFEAA70-8125-4015-A7C0-966C3878A9E6}"/>
              </a:ext>
            </a:extLst>
          </p:cNvPr>
          <p:cNvSpPr/>
          <p:nvPr/>
        </p:nvSpPr>
        <p:spPr>
          <a:xfrm>
            <a:off x="9198925" y="3717030"/>
            <a:ext cx="692150" cy="209550"/>
          </a:xfrm>
          <a:custGeom>
            <a:avLst/>
            <a:gdLst/>
            <a:ahLst/>
            <a:cxnLst/>
            <a:rect l="l" t="t" r="r" b="b"/>
            <a:pathLst>
              <a:path w="692150" h="209550">
                <a:moveTo>
                  <a:pt x="0" y="0"/>
                </a:moveTo>
                <a:lnTo>
                  <a:pt x="691703" y="209186"/>
                </a:lnTo>
              </a:path>
            </a:pathLst>
          </a:custGeom>
          <a:ln w="166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557698CE-59E3-46C1-85A3-DD3540B36465}"/>
              </a:ext>
            </a:extLst>
          </p:cNvPr>
          <p:cNvSpPr/>
          <p:nvPr/>
        </p:nvSpPr>
        <p:spPr>
          <a:xfrm>
            <a:off x="9366837" y="2933943"/>
            <a:ext cx="732155" cy="146685"/>
          </a:xfrm>
          <a:custGeom>
            <a:avLst/>
            <a:gdLst/>
            <a:ahLst/>
            <a:cxnLst/>
            <a:rect l="l" t="t" r="r" b="b"/>
            <a:pathLst>
              <a:path w="732154" h="146685">
                <a:moveTo>
                  <a:pt x="0" y="0"/>
                </a:moveTo>
                <a:lnTo>
                  <a:pt x="731676" y="146467"/>
                </a:lnTo>
              </a:path>
            </a:pathLst>
          </a:custGeom>
          <a:ln w="166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BFD94088-26FB-4C93-B004-E5E8B35F86AD}"/>
              </a:ext>
            </a:extLst>
          </p:cNvPr>
          <p:cNvSpPr/>
          <p:nvPr/>
        </p:nvSpPr>
        <p:spPr>
          <a:xfrm>
            <a:off x="9174948" y="1950313"/>
            <a:ext cx="861112" cy="183466"/>
          </a:xfrm>
          <a:custGeom>
            <a:avLst/>
            <a:gdLst/>
            <a:ahLst/>
            <a:cxnLst/>
            <a:rect l="l" t="t" r="r" b="b"/>
            <a:pathLst>
              <a:path w="1098550" h="229869">
                <a:moveTo>
                  <a:pt x="0" y="0"/>
                </a:moveTo>
                <a:lnTo>
                  <a:pt x="1098067" y="229625"/>
                </a:lnTo>
              </a:path>
            </a:pathLst>
          </a:custGeom>
          <a:ln w="166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10">
            <a:extLst>
              <a:ext uri="{FF2B5EF4-FFF2-40B4-BE49-F238E27FC236}">
                <a16:creationId xmlns:a16="http://schemas.microsoft.com/office/drawing/2014/main" id="{0F4413AB-2375-4D5D-A4FB-5DC7C2264CD5}"/>
              </a:ext>
            </a:extLst>
          </p:cNvPr>
          <p:cNvSpPr txBox="1"/>
          <p:nvPr/>
        </p:nvSpPr>
        <p:spPr>
          <a:xfrm>
            <a:off x="9955923" y="4631894"/>
            <a:ext cx="887730" cy="353302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>
              <a:spcBef>
                <a:spcPts val="55"/>
              </a:spcBef>
            </a:pPr>
            <a:endParaRPr sz="12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2710"/>
            <a:r>
              <a:rPr sz="1050" spc="-5" dirty="0">
                <a:solidFill>
                  <a:prstClr val="black"/>
                </a:solidFill>
                <a:latin typeface="黑体"/>
                <a:cs typeface="黑体"/>
              </a:rPr>
              <a:t>姿控舱</a:t>
            </a:r>
            <a:endParaRPr sz="1050">
              <a:solidFill>
                <a:prstClr val="black"/>
              </a:solidFill>
              <a:latin typeface="黑体"/>
              <a:cs typeface="黑体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B3EC8303-C0D7-438D-81A1-D0AE1FB92C2E}"/>
              </a:ext>
            </a:extLst>
          </p:cNvPr>
          <p:cNvSpPr txBox="1"/>
          <p:nvPr/>
        </p:nvSpPr>
        <p:spPr>
          <a:xfrm>
            <a:off x="9835321" y="3083637"/>
            <a:ext cx="1070610" cy="37382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4945"/>
            <a:r>
              <a:rPr sz="1050" spc="-5" dirty="0">
                <a:solidFill>
                  <a:prstClr val="black"/>
                </a:solidFill>
                <a:latin typeface="黑体"/>
                <a:cs typeface="黑体"/>
              </a:rPr>
              <a:t>载荷电子学舱</a:t>
            </a:r>
            <a:endParaRPr sz="1050">
              <a:solidFill>
                <a:prstClr val="black"/>
              </a:solidFill>
              <a:latin typeface="黑体"/>
              <a:cs typeface="黑体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310F2194-300B-4289-822C-DA470309FE9F}"/>
              </a:ext>
            </a:extLst>
          </p:cNvPr>
          <p:cNvSpPr txBox="1"/>
          <p:nvPr/>
        </p:nvSpPr>
        <p:spPr>
          <a:xfrm>
            <a:off x="3458165" y="4567340"/>
            <a:ext cx="1631950" cy="610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"/>
            <a:r>
              <a:rPr sz="1600" spc="-10" dirty="0">
                <a:solidFill>
                  <a:srgbClr val="FF0000"/>
                </a:solidFill>
                <a:latin typeface="微软雅黑"/>
                <a:cs typeface="微软雅黑"/>
              </a:rPr>
              <a:t>100%</a:t>
            </a:r>
            <a:r>
              <a:rPr sz="1600" spc="-65" dirty="0">
                <a:solidFill>
                  <a:srgbClr val="FF0000"/>
                </a:solidFill>
                <a:latin typeface="微软雅黑"/>
                <a:cs typeface="微软雅黑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微软雅黑"/>
                <a:cs typeface="微软雅黑"/>
              </a:rPr>
              <a:t>all-sky</a:t>
            </a:r>
            <a:endParaRPr sz="1600" dirty="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12700">
              <a:spcBef>
                <a:spcPts val="765"/>
              </a:spcBef>
            </a:pPr>
            <a:r>
              <a:rPr sz="1600" spc="-5" dirty="0">
                <a:solidFill>
                  <a:srgbClr val="FF0000"/>
                </a:solidFill>
                <a:latin typeface="微软雅黑"/>
                <a:cs typeface="微软雅黑"/>
              </a:rPr>
              <a:t>~2E-8</a:t>
            </a:r>
            <a:r>
              <a:rPr sz="1600" spc="-90" dirty="0">
                <a:solidFill>
                  <a:srgbClr val="FF0000"/>
                </a:solidFill>
                <a:latin typeface="微软雅黑"/>
                <a:cs typeface="微软雅黑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微软雅黑"/>
                <a:cs typeface="微软雅黑"/>
              </a:rPr>
              <a:t>erg/cm</a:t>
            </a:r>
            <a:r>
              <a:rPr sz="1575" spc="-7" baseline="26455" dirty="0">
                <a:solidFill>
                  <a:srgbClr val="FF0000"/>
                </a:solidFill>
                <a:latin typeface="微软雅黑"/>
                <a:cs typeface="微软雅黑"/>
              </a:rPr>
              <a:t>2</a:t>
            </a:r>
            <a:r>
              <a:rPr sz="1600" spc="-5" dirty="0">
                <a:solidFill>
                  <a:srgbClr val="FF0000"/>
                </a:solidFill>
                <a:latin typeface="微软雅黑"/>
                <a:cs typeface="微软雅黑"/>
              </a:rPr>
              <a:t>/s</a:t>
            </a:r>
            <a:endParaRPr sz="16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6" name="object 17">
            <a:extLst>
              <a:ext uri="{FF2B5EF4-FFF2-40B4-BE49-F238E27FC236}">
                <a16:creationId xmlns:a16="http://schemas.microsoft.com/office/drawing/2014/main" id="{C6762539-D6C8-4808-883B-60F720722135}"/>
              </a:ext>
            </a:extLst>
          </p:cNvPr>
          <p:cNvSpPr txBox="1"/>
          <p:nvPr/>
        </p:nvSpPr>
        <p:spPr>
          <a:xfrm>
            <a:off x="3403695" y="5280670"/>
            <a:ext cx="311467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5" dirty="0">
                <a:solidFill>
                  <a:srgbClr val="FF0000"/>
                </a:solidFill>
                <a:latin typeface="微软雅黑"/>
                <a:cs typeface="微软雅黑"/>
              </a:rPr>
              <a:t>~1 </a:t>
            </a:r>
            <a:r>
              <a:rPr sz="1600" spc="-10" dirty="0">
                <a:solidFill>
                  <a:srgbClr val="FF0000"/>
                </a:solidFill>
                <a:latin typeface="微软雅黑"/>
                <a:cs typeface="微软雅黑"/>
              </a:rPr>
              <a:t>deg </a:t>
            </a:r>
            <a:r>
              <a:rPr sz="1600" spc="-5" dirty="0">
                <a:solidFill>
                  <a:srgbClr val="FF0000"/>
                </a:solidFill>
                <a:latin typeface="微软雅黑"/>
                <a:cs typeface="微软雅黑"/>
              </a:rPr>
              <a:t>(1-σ stat., 1E-5</a:t>
            </a:r>
            <a:r>
              <a:rPr sz="1600" spc="15" dirty="0">
                <a:solidFill>
                  <a:srgbClr val="FF0000"/>
                </a:solidFill>
                <a:latin typeface="微软雅黑"/>
                <a:cs typeface="微软雅黑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微软雅黑"/>
                <a:cs typeface="微软雅黑"/>
              </a:rPr>
              <a:t>erg/cm</a:t>
            </a:r>
            <a:r>
              <a:rPr sz="1575" spc="-7" baseline="26455" dirty="0">
                <a:solidFill>
                  <a:srgbClr val="FF0000"/>
                </a:solidFill>
                <a:latin typeface="微软雅黑"/>
                <a:cs typeface="微软雅黑"/>
              </a:rPr>
              <a:t>2</a:t>
            </a:r>
            <a:r>
              <a:rPr sz="1600" spc="-5" dirty="0">
                <a:solidFill>
                  <a:srgbClr val="FF0000"/>
                </a:solidFill>
                <a:latin typeface="微软雅黑"/>
                <a:cs typeface="微软雅黑"/>
              </a:rPr>
              <a:t>)</a:t>
            </a:r>
            <a:endParaRPr sz="16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7" name="object 18">
            <a:extLst>
              <a:ext uri="{FF2B5EF4-FFF2-40B4-BE49-F238E27FC236}">
                <a16:creationId xmlns:a16="http://schemas.microsoft.com/office/drawing/2014/main" id="{C3DE869C-608E-4568-8422-BA1F3AE16D78}"/>
              </a:ext>
            </a:extLst>
          </p:cNvPr>
          <p:cNvSpPr txBox="1"/>
          <p:nvPr/>
        </p:nvSpPr>
        <p:spPr>
          <a:xfrm>
            <a:off x="564745" y="4183697"/>
            <a:ext cx="2378846" cy="2051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prstClr val="black"/>
                </a:solidFill>
                <a:latin typeface="微软雅黑"/>
                <a:cs typeface="微软雅黑"/>
              </a:rPr>
              <a:t>Characteristics</a:t>
            </a:r>
            <a:endParaRPr sz="2000" dirty="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756285" lvl="1" indent="-286385">
              <a:spcBef>
                <a:spcPts val="83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600" b="1" spc="-10" dirty="0">
                <a:solidFill>
                  <a:srgbClr val="FF0000"/>
                </a:solidFill>
                <a:latin typeface="微软雅黑"/>
                <a:cs typeface="微软雅黑"/>
              </a:rPr>
              <a:t>FOV：</a:t>
            </a:r>
            <a:endParaRPr sz="1600" dirty="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756285" lvl="1" indent="-286385">
              <a:spcBef>
                <a:spcPts val="76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600" b="1" spc="-10" dirty="0">
                <a:solidFill>
                  <a:srgbClr val="FF0000"/>
                </a:solidFill>
                <a:latin typeface="微软雅黑"/>
                <a:cs typeface="微软雅黑"/>
              </a:rPr>
              <a:t>Sensitivity：</a:t>
            </a:r>
            <a:endParaRPr sz="1600" dirty="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756285" lvl="1" indent="-286385">
              <a:spcBef>
                <a:spcPts val="76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600" b="1" spc="-5" dirty="0">
                <a:solidFill>
                  <a:srgbClr val="FF0000"/>
                </a:solidFill>
                <a:latin typeface="微软雅黑"/>
                <a:cs typeface="微软雅黑"/>
              </a:rPr>
              <a:t>Localization：</a:t>
            </a:r>
            <a:endParaRPr sz="1600" dirty="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756285" lvl="1" indent="-286385">
              <a:spcBef>
                <a:spcPts val="76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600" b="1" spc="-10" dirty="0">
                <a:solidFill>
                  <a:srgbClr val="FF0000"/>
                </a:solidFill>
                <a:latin typeface="微软雅黑"/>
                <a:cs typeface="微软雅黑"/>
              </a:rPr>
              <a:t>Energy</a:t>
            </a:r>
            <a:r>
              <a:rPr sz="1600" b="1" spc="-50" dirty="0">
                <a:solidFill>
                  <a:srgbClr val="FF0000"/>
                </a:solidFill>
                <a:latin typeface="微软雅黑"/>
                <a:cs typeface="微软雅黑"/>
              </a:rPr>
              <a:t> </a:t>
            </a:r>
            <a:r>
              <a:rPr lang="en-US" sz="1600" b="1" spc="-50" dirty="0">
                <a:solidFill>
                  <a:srgbClr val="FF0000"/>
                </a:solidFill>
                <a:latin typeface="微软雅黑"/>
                <a:cs typeface="微软雅黑"/>
              </a:rPr>
              <a:t>range</a:t>
            </a:r>
            <a:r>
              <a:rPr sz="1600" b="1" spc="-10" dirty="0">
                <a:solidFill>
                  <a:srgbClr val="FF0000"/>
                </a:solidFill>
                <a:latin typeface="微软雅黑"/>
                <a:cs typeface="微软雅黑"/>
              </a:rPr>
              <a:t>：</a:t>
            </a:r>
            <a:endParaRPr lang="en-US" altLang="zh-CN" sz="1600" b="1" spc="-10" dirty="0">
              <a:solidFill>
                <a:srgbClr val="FF0000"/>
              </a:solidFill>
              <a:latin typeface="微软雅黑"/>
              <a:cs typeface="微软雅黑"/>
            </a:endParaRPr>
          </a:p>
          <a:p>
            <a:pPr marL="756285" lvl="1" indent="-286385">
              <a:spcBef>
                <a:spcPts val="76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1600" b="1" spc="-10" dirty="0">
                <a:solidFill>
                  <a:srgbClr val="FF0000"/>
                </a:solidFill>
                <a:latin typeface="微软雅黑"/>
                <a:cs typeface="微软雅黑"/>
              </a:rPr>
              <a:t>GRB </a:t>
            </a:r>
            <a:r>
              <a:rPr lang="en-US" altLang="zh-CN" sz="1600" b="1" spc="-10" dirty="0">
                <a:solidFill>
                  <a:srgbClr val="FF0000"/>
                </a:solidFill>
                <a:latin typeface="微软雅黑"/>
                <a:cs typeface="微软雅黑"/>
              </a:rPr>
              <a:t>Broadcast</a:t>
            </a:r>
            <a:r>
              <a:rPr lang="en-US" sz="1600" b="1" spc="-10" dirty="0">
                <a:solidFill>
                  <a:srgbClr val="FF0000"/>
                </a:solidFill>
                <a:latin typeface="微软雅黑"/>
                <a:cs typeface="微软雅黑"/>
              </a:rPr>
              <a:t>:</a:t>
            </a:r>
            <a:endParaRPr sz="16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8" name="object 19">
            <a:extLst>
              <a:ext uri="{FF2B5EF4-FFF2-40B4-BE49-F238E27FC236}">
                <a16:creationId xmlns:a16="http://schemas.microsoft.com/office/drawing/2014/main" id="{74A3E565-0514-4560-97D0-DD54E7484283}"/>
              </a:ext>
            </a:extLst>
          </p:cNvPr>
          <p:cNvSpPr txBox="1"/>
          <p:nvPr/>
        </p:nvSpPr>
        <p:spPr>
          <a:xfrm>
            <a:off x="3535457" y="5611464"/>
            <a:ext cx="142557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altLang="zh-CN" sz="1600" spc="-5" dirty="0">
                <a:solidFill>
                  <a:srgbClr val="FF0000"/>
                </a:solidFill>
                <a:latin typeface="微软雅黑"/>
                <a:cs typeface="微软雅黑"/>
              </a:rPr>
              <a:t>8</a:t>
            </a:r>
            <a:r>
              <a:rPr sz="1600" spc="-5" dirty="0">
                <a:solidFill>
                  <a:srgbClr val="FF0000"/>
                </a:solidFill>
                <a:latin typeface="微软雅黑"/>
                <a:cs typeface="微软雅黑"/>
              </a:rPr>
              <a:t> </a:t>
            </a:r>
            <a:r>
              <a:rPr sz="1600" spc="-25" dirty="0">
                <a:solidFill>
                  <a:srgbClr val="FF0000"/>
                </a:solidFill>
                <a:latin typeface="微软雅黑"/>
                <a:cs typeface="微软雅黑"/>
              </a:rPr>
              <a:t>keV </a:t>
            </a:r>
            <a:r>
              <a:rPr sz="1600" spc="-5" dirty="0">
                <a:solidFill>
                  <a:srgbClr val="FF0000"/>
                </a:solidFill>
                <a:latin typeface="微软雅黑"/>
                <a:cs typeface="微软雅黑"/>
              </a:rPr>
              <a:t>– </a:t>
            </a:r>
            <a:r>
              <a:rPr lang="en-US" altLang="zh-CN" sz="1600" spc="-5" dirty="0">
                <a:solidFill>
                  <a:srgbClr val="FF0000"/>
                </a:solidFill>
                <a:latin typeface="微软雅黑"/>
                <a:cs typeface="微软雅黑"/>
              </a:rPr>
              <a:t>4</a:t>
            </a:r>
            <a:r>
              <a:rPr sz="1600" spc="-10" dirty="0">
                <a:solidFill>
                  <a:srgbClr val="FF0000"/>
                </a:solidFill>
                <a:latin typeface="微软雅黑"/>
                <a:cs typeface="微软雅黑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微软雅黑"/>
                <a:cs typeface="微软雅黑"/>
              </a:rPr>
              <a:t>MeV</a:t>
            </a:r>
            <a:endParaRPr sz="16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9" name="object 22">
            <a:extLst>
              <a:ext uri="{FF2B5EF4-FFF2-40B4-BE49-F238E27FC236}">
                <a16:creationId xmlns:a16="http://schemas.microsoft.com/office/drawing/2014/main" id="{9E6907A1-5587-4DB9-9AA3-50BD9120C9D6}"/>
              </a:ext>
            </a:extLst>
          </p:cNvPr>
          <p:cNvSpPr/>
          <p:nvPr/>
        </p:nvSpPr>
        <p:spPr>
          <a:xfrm>
            <a:off x="9827273" y="2471549"/>
            <a:ext cx="1015365" cy="307975"/>
          </a:xfrm>
          <a:custGeom>
            <a:avLst/>
            <a:gdLst/>
            <a:ahLst/>
            <a:cxnLst/>
            <a:rect l="l" t="t" r="r" b="b"/>
            <a:pathLst>
              <a:path w="1015365" h="307975">
                <a:moveTo>
                  <a:pt x="0" y="307771"/>
                </a:moveTo>
                <a:lnTo>
                  <a:pt x="1015022" y="307771"/>
                </a:lnTo>
                <a:lnTo>
                  <a:pt x="1015022" y="0"/>
                </a:lnTo>
                <a:lnTo>
                  <a:pt x="0" y="0"/>
                </a:lnTo>
                <a:lnTo>
                  <a:pt x="0" y="3077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object 23">
            <a:extLst>
              <a:ext uri="{FF2B5EF4-FFF2-40B4-BE49-F238E27FC236}">
                <a16:creationId xmlns:a16="http://schemas.microsoft.com/office/drawing/2014/main" id="{5A0E3C16-3830-4449-9730-C39405124A04}"/>
              </a:ext>
            </a:extLst>
          </p:cNvPr>
          <p:cNvSpPr txBox="1"/>
          <p:nvPr/>
        </p:nvSpPr>
        <p:spPr>
          <a:xfrm>
            <a:off x="10021314" y="2030653"/>
            <a:ext cx="84899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" dirty="0">
                <a:solidFill>
                  <a:prstClr val="black"/>
                </a:solidFill>
                <a:latin typeface="微软雅黑"/>
                <a:cs typeface="微软雅黑"/>
              </a:rPr>
              <a:t>Detectors</a:t>
            </a:r>
            <a:endParaRPr sz="14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id="{228ADC4E-E1E3-40E9-8C2E-A4D56EB094A2}"/>
              </a:ext>
            </a:extLst>
          </p:cNvPr>
          <p:cNvSpPr/>
          <p:nvPr/>
        </p:nvSpPr>
        <p:spPr>
          <a:xfrm>
            <a:off x="9835321" y="3083637"/>
            <a:ext cx="1070610" cy="523240"/>
          </a:xfrm>
          <a:custGeom>
            <a:avLst/>
            <a:gdLst/>
            <a:ahLst/>
            <a:cxnLst/>
            <a:rect l="l" t="t" r="r" b="b"/>
            <a:pathLst>
              <a:path w="1070609" h="523239">
                <a:moveTo>
                  <a:pt x="0" y="523214"/>
                </a:moveTo>
                <a:lnTo>
                  <a:pt x="1070482" y="523214"/>
                </a:lnTo>
                <a:lnTo>
                  <a:pt x="1070482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25">
            <a:extLst>
              <a:ext uri="{FF2B5EF4-FFF2-40B4-BE49-F238E27FC236}">
                <a16:creationId xmlns:a16="http://schemas.microsoft.com/office/drawing/2014/main" id="{4F988436-ACEE-4406-B155-12D274B3CE9E}"/>
              </a:ext>
            </a:extLst>
          </p:cNvPr>
          <p:cNvSpPr txBox="1"/>
          <p:nvPr/>
        </p:nvSpPr>
        <p:spPr>
          <a:xfrm>
            <a:off x="9982006" y="2855189"/>
            <a:ext cx="938530" cy="4235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sz="1400" spc="-10" dirty="0">
                <a:solidFill>
                  <a:prstClr val="black"/>
                </a:solidFill>
                <a:latin typeface="微软雅黑"/>
                <a:cs typeface="微软雅黑"/>
              </a:rPr>
              <a:t>Payload  </a:t>
            </a:r>
            <a:r>
              <a:rPr sz="1400" spc="-5" dirty="0">
                <a:solidFill>
                  <a:prstClr val="black"/>
                </a:solidFill>
                <a:latin typeface="微软雅黑"/>
                <a:cs typeface="微软雅黑"/>
              </a:rPr>
              <a:t>e</a:t>
            </a:r>
            <a:r>
              <a:rPr sz="1400" spc="-10" dirty="0">
                <a:solidFill>
                  <a:prstClr val="black"/>
                </a:solidFill>
                <a:latin typeface="微软雅黑"/>
                <a:cs typeface="微软雅黑"/>
              </a:rPr>
              <a:t>l</a:t>
            </a:r>
            <a:r>
              <a:rPr sz="1400" spc="-5" dirty="0">
                <a:solidFill>
                  <a:prstClr val="black"/>
                </a:solidFill>
                <a:latin typeface="微软雅黑"/>
                <a:cs typeface="微软雅黑"/>
              </a:rPr>
              <a:t>ec</a:t>
            </a:r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t</a:t>
            </a:r>
            <a:r>
              <a:rPr sz="1400" spc="-20" dirty="0">
                <a:solidFill>
                  <a:prstClr val="black"/>
                </a:solidFill>
                <a:latin typeface="微软雅黑"/>
                <a:cs typeface="微软雅黑"/>
              </a:rPr>
              <a:t>r</a:t>
            </a:r>
            <a:r>
              <a:rPr sz="1400" spc="-10" dirty="0">
                <a:solidFill>
                  <a:prstClr val="black"/>
                </a:solidFill>
                <a:latin typeface="微软雅黑"/>
                <a:cs typeface="微软雅黑"/>
              </a:rPr>
              <a:t>o</a:t>
            </a:r>
            <a:r>
              <a:rPr sz="1400" spc="-5" dirty="0">
                <a:solidFill>
                  <a:prstClr val="black"/>
                </a:solidFill>
                <a:latin typeface="微软雅黑"/>
                <a:cs typeface="微软雅黑"/>
              </a:rPr>
              <a:t>nics</a:t>
            </a:r>
            <a:endParaRPr sz="14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33" name="object 26">
            <a:extLst>
              <a:ext uri="{FF2B5EF4-FFF2-40B4-BE49-F238E27FC236}">
                <a16:creationId xmlns:a16="http://schemas.microsoft.com/office/drawing/2014/main" id="{13126A7B-8496-467B-A930-4E748749C942}"/>
              </a:ext>
            </a:extLst>
          </p:cNvPr>
          <p:cNvSpPr/>
          <p:nvPr/>
        </p:nvSpPr>
        <p:spPr>
          <a:xfrm>
            <a:off x="9835321" y="3830449"/>
            <a:ext cx="1070610" cy="307975"/>
          </a:xfrm>
          <a:custGeom>
            <a:avLst/>
            <a:gdLst/>
            <a:ahLst/>
            <a:cxnLst/>
            <a:rect l="l" t="t" r="r" b="b"/>
            <a:pathLst>
              <a:path w="1070609" h="307975">
                <a:moveTo>
                  <a:pt x="0" y="307771"/>
                </a:moveTo>
                <a:lnTo>
                  <a:pt x="1070482" y="307771"/>
                </a:lnTo>
                <a:lnTo>
                  <a:pt x="1070482" y="0"/>
                </a:lnTo>
                <a:lnTo>
                  <a:pt x="0" y="0"/>
                </a:lnTo>
                <a:lnTo>
                  <a:pt x="0" y="3077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4" name="object 29">
            <a:extLst>
              <a:ext uri="{FF2B5EF4-FFF2-40B4-BE49-F238E27FC236}">
                <a16:creationId xmlns:a16="http://schemas.microsoft.com/office/drawing/2014/main" id="{8EAB2B47-BAF9-418A-9B36-B0DDCC220CC6}"/>
              </a:ext>
            </a:extLst>
          </p:cNvPr>
          <p:cNvSpPr txBox="1"/>
          <p:nvPr/>
        </p:nvSpPr>
        <p:spPr>
          <a:xfrm>
            <a:off x="9925571" y="3797358"/>
            <a:ext cx="941069" cy="4235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Spacecraft  </a:t>
            </a:r>
            <a:r>
              <a:rPr sz="1400" spc="-5" dirty="0">
                <a:solidFill>
                  <a:prstClr val="black"/>
                </a:solidFill>
                <a:latin typeface="微软雅黑"/>
                <a:cs typeface="微软雅黑"/>
              </a:rPr>
              <a:t>ele</a:t>
            </a:r>
            <a:r>
              <a:rPr sz="1400" spc="5" dirty="0">
                <a:solidFill>
                  <a:prstClr val="black"/>
                </a:solidFill>
                <a:latin typeface="微软雅黑"/>
                <a:cs typeface="微软雅黑"/>
              </a:rPr>
              <a:t>ct</a:t>
            </a:r>
            <a:r>
              <a:rPr sz="1400" spc="-20" dirty="0">
                <a:solidFill>
                  <a:prstClr val="black"/>
                </a:solidFill>
                <a:latin typeface="微软雅黑"/>
                <a:cs typeface="微软雅黑"/>
              </a:rPr>
              <a:t>r</a:t>
            </a:r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onics</a:t>
            </a:r>
          </a:p>
        </p:txBody>
      </p:sp>
      <p:sp>
        <p:nvSpPr>
          <p:cNvPr id="35" name="object 30">
            <a:extLst>
              <a:ext uri="{FF2B5EF4-FFF2-40B4-BE49-F238E27FC236}">
                <a16:creationId xmlns:a16="http://schemas.microsoft.com/office/drawing/2014/main" id="{C56A3626-D59C-4425-9DBA-EFB8D0C8C1A9}"/>
              </a:ext>
            </a:extLst>
          </p:cNvPr>
          <p:cNvSpPr/>
          <p:nvPr/>
        </p:nvSpPr>
        <p:spPr>
          <a:xfrm>
            <a:off x="9955923" y="4631894"/>
            <a:ext cx="887730" cy="523240"/>
          </a:xfrm>
          <a:custGeom>
            <a:avLst/>
            <a:gdLst/>
            <a:ahLst/>
            <a:cxnLst/>
            <a:rect l="l" t="t" r="r" b="b"/>
            <a:pathLst>
              <a:path w="887729" h="523239">
                <a:moveTo>
                  <a:pt x="0" y="523214"/>
                </a:moveTo>
                <a:lnTo>
                  <a:pt x="887425" y="523214"/>
                </a:lnTo>
                <a:lnTo>
                  <a:pt x="887425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6" name="object 31">
            <a:extLst>
              <a:ext uri="{FF2B5EF4-FFF2-40B4-BE49-F238E27FC236}">
                <a16:creationId xmlns:a16="http://schemas.microsoft.com/office/drawing/2014/main" id="{6BFDB766-4FC5-4F03-A67C-6D782E61D078}"/>
              </a:ext>
            </a:extLst>
          </p:cNvPr>
          <p:cNvSpPr txBox="1"/>
          <p:nvPr/>
        </p:nvSpPr>
        <p:spPr>
          <a:xfrm>
            <a:off x="10098991" y="5315103"/>
            <a:ext cx="720090" cy="4235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sz="1400" spc="-30" dirty="0">
                <a:solidFill>
                  <a:prstClr val="black"/>
                </a:solidFill>
                <a:latin typeface="微软雅黑"/>
                <a:cs typeface="微软雅黑"/>
              </a:rPr>
              <a:t>A</a:t>
            </a:r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tt</a:t>
            </a:r>
            <a:r>
              <a:rPr sz="1400" spc="-5" dirty="0">
                <a:solidFill>
                  <a:prstClr val="black"/>
                </a:solidFill>
                <a:latin typeface="微软雅黑"/>
                <a:cs typeface="微软雅黑"/>
              </a:rPr>
              <a:t>itude  </a:t>
            </a:r>
            <a:r>
              <a:rPr sz="1400" spc="-10" dirty="0">
                <a:solidFill>
                  <a:prstClr val="black"/>
                </a:solidFill>
                <a:latin typeface="微软雅黑"/>
                <a:cs typeface="微软雅黑"/>
              </a:rPr>
              <a:t>control</a:t>
            </a:r>
            <a:endParaRPr sz="14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37" name="object 33">
            <a:extLst>
              <a:ext uri="{FF2B5EF4-FFF2-40B4-BE49-F238E27FC236}">
                <a16:creationId xmlns:a16="http://schemas.microsoft.com/office/drawing/2014/main" id="{9522400E-C9A7-45E8-9543-F614EA3ABE89}"/>
              </a:ext>
            </a:extLst>
          </p:cNvPr>
          <p:cNvSpPr txBox="1"/>
          <p:nvPr/>
        </p:nvSpPr>
        <p:spPr>
          <a:xfrm>
            <a:off x="9993515" y="4553702"/>
            <a:ext cx="86233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400" spc="-15" dirty="0">
                <a:solidFill>
                  <a:prstClr val="black"/>
                </a:solidFill>
                <a:latin typeface="微软雅黑"/>
                <a:cs typeface="微软雅黑"/>
              </a:rPr>
              <a:t>Power module</a:t>
            </a:r>
            <a:endParaRPr sz="14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38" name="object 34">
            <a:extLst>
              <a:ext uri="{FF2B5EF4-FFF2-40B4-BE49-F238E27FC236}">
                <a16:creationId xmlns:a16="http://schemas.microsoft.com/office/drawing/2014/main" id="{ECFB5F21-73FA-4F96-AA90-21534887B180}"/>
              </a:ext>
            </a:extLst>
          </p:cNvPr>
          <p:cNvSpPr/>
          <p:nvPr/>
        </p:nvSpPr>
        <p:spPr>
          <a:xfrm>
            <a:off x="1773997" y="1343467"/>
            <a:ext cx="3024378" cy="28634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id="{4164FB52-139A-4A65-829C-E41BCCFB79D7}"/>
              </a:ext>
            </a:extLst>
          </p:cNvPr>
          <p:cNvSpPr txBox="1"/>
          <p:nvPr/>
        </p:nvSpPr>
        <p:spPr>
          <a:xfrm>
            <a:off x="904072" y="2620318"/>
            <a:ext cx="116395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5" dirty="0">
                <a:solidFill>
                  <a:srgbClr val="0000FF"/>
                </a:solidFill>
                <a:latin typeface="微软雅黑"/>
                <a:cs typeface="微软雅黑"/>
              </a:rPr>
              <a:t>GE</a:t>
            </a:r>
            <a:r>
              <a:rPr b="1" dirty="0">
                <a:solidFill>
                  <a:srgbClr val="0000FF"/>
                </a:solidFill>
                <a:latin typeface="微软雅黑"/>
                <a:cs typeface="微软雅黑"/>
              </a:rPr>
              <a:t>CAM</a:t>
            </a:r>
            <a:r>
              <a:rPr b="1" spc="-10" dirty="0">
                <a:solidFill>
                  <a:srgbClr val="0000FF"/>
                </a:solidFill>
                <a:latin typeface="微软雅黑"/>
                <a:cs typeface="微软雅黑"/>
              </a:rPr>
              <a:t>-</a:t>
            </a:r>
            <a:r>
              <a:rPr b="1" dirty="0">
                <a:solidFill>
                  <a:srgbClr val="0000FF"/>
                </a:solidFill>
                <a:latin typeface="微软雅黑"/>
                <a:cs typeface="微软雅黑"/>
              </a:rPr>
              <a:t>A</a:t>
            </a:r>
            <a:endParaRPr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40" name="object 36">
            <a:extLst>
              <a:ext uri="{FF2B5EF4-FFF2-40B4-BE49-F238E27FC236}">
                <a16:creationId xmlns:a16="http://schemas.microsoft.com/office/drawing/2014/main" id="{8738168B-3C91-4536-B312-D8DBC894AE1F}"/>
              </a:ext>
            </a:extLst>
          </p:cNvPr>
          <p:cNvSpPr txBox="1"/>
          <p:nvPr/>
        </p:nvSpPr>
        <p:spPr>
          <a:xfrm>
            <a:off x="4251295" y="2650355"/>
            <a:ext cx="114871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5" dirty="0">
                <a:solidFill>
                  <a:srgbClr val="0000FF"/>
                </a:solidFill>
                <a:latin typeface="微软雅黑"/>
                <a:cs typeface="微软雅黑"/>
              </a:rPr>
              <a:t>GE</a:t>
            </a:r>
            <a:r>
              <a:rPr b="1" dirty="0">
                <a:solidFill>
                  <a:srgbClr val="0000FF"/>
                </a:solidFill>
                <a:latin typeface="微软雅黑"/>
                <a:cs typeface="微软雅黑"/>
              </a:rPr>
              <a:t>CAM</a:t>
            </a:r>
            <a:r>
              <a:rPr b="1" spc="-10" dirty="0">
                <a:solidFill>
                  <a:srgbClr val="0000FF"/>
                </a:solidFill>
                <a:latin typeface="微软雅黑"/>
                <a:cs typeface="微软雅黑"/>
              </a:rPr>
              <a:t>-</a:t>
            </a:r>
            <a:r>
              <a:rPr b="1" dirty="0">
                <a:solidFill>
                  <a:srgbClr val="0000FF"/>
                </a:solidFill>
                <a:latin typeface="微软雅黑"/>
                <a:cs typeface="微软雅黑"/>
              </a:rPr>
              <a:t>B</a:t>
            </a:r>
            <a:endParaRPr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41" name="object 37">
            <a:extLst>
              <a:ext uri="{FF2B5EF4-FFF2-40B4-BE49-F238E27FC236}">
                <a16:creationId xmlns:a16="http://schemas.microsoft.com/office/drawing/2014/main" id="{5F9C2E5C-F61C-4030-998C-784CEF7204C0}"/>
              </a:ext>
            </a:extLst>
          </p:cNvPr>
          <p:cNvSpPr txBox="1"/>
          <p:nvPr/>
        </p:nvSpPr>
        <p:spPr>
          <a:xfrm>
            <a:off x="8296226" y="5877391"/>
            <a:ext cx="2162810" cy="575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b="1" spc="-5" dirty="0">
                <a:solidFill>
                  <a:srgbClr val="0000FF"/>
                </a:solidFill>
                <a:latin typeface="微软雅黑"/>
                <a:cs typeface="微软雅黑"/>
              </a:rPr>
              <a:t>GECAM </a:t>
            </a:r>
            <a:r>
              <a:rPr b="1" spc="-10" dirty="0">
                <a:solidFill>
                  <a:srgbClr val="0000FF"/>
                </a:solidFill>
                <a:latin typeface="微软雅黑"/>
                <a:cs typeface="微软雅黑"/>
              </a:rPr>
              <a:t>satellite  </a:t>
            </a:r>
            <a:r>
              <a:rPr b="1" spc="-5" dirty="0">
                <a:solidFill>
                  <a:srgbClr val="0000FF"/>
                </a:solidFill>
                <a:latin typeface="微软雅黑"/>
                <a:cs typeface="微软雅黑"/>
              </a:rPr>
              <a:t>(</a:t>
            </a:r>
            <a:r>
              <a:rPr lang="en-US" b="1" spc="-5" dirty="0">
                <a:solidFill>
                  <a:srgbClr val="0000FF"/>
                </a:solidFill>
                <a:latin typeface="微软雅黑"/>
                <a:cs typeface="微软雅黑"/>
              </a:rPr>
              <a:t>150</a:t>
            </a:r>
            <a:r>
              <a:rPr b="1" spc="-15" dirty="0">
                <a:solidFill>
                  <a:srgbClr val="0000FF"/>
                </a:solidFill>
                <a:latin typeface="微软雅黑"/>
                <a:cs typeface="微软雅黑"/>
              </a:rPr>
              <a:t>kg </a:t>
            </a:r>
            <a:r>
              <a:rPr b="1" dirty="0">
                <a:solidFill>
                  <a:srgbClr val="0000FF"/>
                </a:solidFill>
                <a:latin typeface="微软雅黑"/>
                <a:cs typeface="微软雅黑"/>
              </a:rPr>
              <a:t>for</a:t>
            </a:r>
            <a:r>
              <a:rPr b="1" spc="-45" dirty="0">
                <a:solidFill>
                  <a:srgbClr val="0000FF"/>
                </a:solidFill>
                <a:latin typeface="微软雅黑"/>
                <a:cs typeface="微软雅黑"/>
              </a:rPr>
              <a:t> </a:t>
            </a:r>
            <a:r>
              <a:rPr b="1" spc="-5" dirty="0">
                <a:solidFill>
                  <a:srgbClr val="0000FF"/>
                </a:solidFill>
                <a:latin typeface="微软雅黑"/>
                <a:cs typeface="微软雅黑"/>
              </a:rPr>
              <a:t>each)</a:t>
            </a:r>
            <a:endParaRPr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42" name="object 39">
            <a:extLst>
              <a:ext uri="{FF2B5EF4-FFF2-40B4-BE49-F238E27FC236}">
                <a16:creationId xmlns:a16="http://schemas.microsoft.com/office/drawing/2014/main" id="{C773D64B-254C-4BC8-876A-599F28C4BDA1}"/>
              </a:ext>
            </a:extLst>
          </p:cNvPr>
          <p:cNvSpPr txBox="1"/>
          <p:nvPr/>
        </p:nvSpPr>
        <p:spPr>
          <a:xfrm>
            <a:off x="4510660" y="1756030"/>
            <a:ext cx="181546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dirty="0">
                <a:solidFill>
                  <a:prstClr val="black"/>
                </a:solidFill>
                <a:latin typeface="微软雅黑"/>
                <a:cs typeface="微软雅黑"/>
              </a:rPr>
              <a:t>600 km</a:t>
            </a:r>
          </a:p>
        </p:txBody>
      </p:sp>
      <p:sp>
        <p:nvSpPr>
          <p:cNvPr id="43" name="object 40">
            <a:extLst>
              <a:ext uri="{FF2B5EF4-FFF2-40B4-BE49-F238E27FC236}">
                <a16:creationId xmlns:a16="http://schemas.microsoft.com/office/drawing/2014/main" id="{B4DCF408-C15A-455E-AE5F-85A251162FDE}"/>
              </a:ext>
            </a:extLst>
          </p:cNvPr>
          <p:cNvSpPr/>
          <p:nvPr/>
        </p:nvSpPr>
        <p:spPr>
          <a:xfrm>
            <a:off x="3805755" y="1967370"/>
            <a:ext cx="709930" cy="386115"/>
          </a:xfrm>
          <a:custGeom>
            <a:avLst/>
            <a:gdLst/>
            <a:ahLst/>
            <a:cxnLst/>
            <a:rect l="l" t="t" r="r" b="b"/>
            <a:pathLst>
              <a:path w="709929" h="322580">
                <a:moveTo>
                  <a:pt x="88646" y="198374"/>
                </a:moveTo>
                <a:lnTo>
                  <a:pt x="79756" y="199517"/>
                </a:lnTo>
                <a:lnTo>
                  <a:pt x="0" y="304292"/>
                </a:lnTo>
                <a:lnTo>
                  <a:pt x="122554" y="321056"/>
                </a:lnTo>
                <a:lnTo>
                  <a:pt x="130301" y="322199"/>
                </a:lnTo>
                <a:lnTo>
                  <a:pt x="137540" y="316738"/>
                </a:lnTo>
                <a:lnTo>
                  <a:pt x="138684" y="308864"/>
                </a:lnTo>
                <a:lnTo>
                  <a:pt x="138978" y="306578"/>
                </a:lnTo>
                <a:lnTo>
                  <a:pt x="31623" y="306578"/>
                </a:lnTo>
                <a:lnTo>
                  <a:pt x="20701" y="280289"/>
                </a:lnTo>
                <a:lnTo>
                  <a:pt x="69472" y="260132"/>
                </a:lnTo>
                <a:lnTo>
                  <a:pt x="97662" y="223139"/>
                </a:lnTo>
                <a:lnTo>
                  <a:pt x="102489" y="216915"/>
                </a:lnTo>
                <a:lnTo>
                  <a:pt x="101218" y="207899"/>
                </a:lnTo>
                <a:lnTo>
                  <a:pt x="94996" y="203073"/>
                </a:lnTo>
                <a:lnTo>
                  <a:pt x="88646" y="198374"/>
                </a:lnTo>
                <a:close/>
              </a:path>
              <a:path w="709929" h="322580">
                <a:moveTo>
                  <a:pt x="69472" y="260132"/>
                </a:moveTo>
                <a:lnTo>
                  <a:pt x="20701" y="280289"/>
                </a:lnTo>
                <a:lnTo>
                  <a:pt x="31623" y="306578"/>
                </a:lnTo>
                <a:lnTo>
                  <a:pt x="42382" y="302133"/>
                </a:lnTo>
                <a:lnTo>
                  <a:pt x="37465" y="302133"/>
                </a:lnTo>
                <a:lnTo>
                  <a:pt x="28067" y="279273"/>
                </a:lnTo>
                <a:lnTo>
                  <a:pt x="54885" y="279273"/>
                </a:lnTo>
                <a:lnTo>
                  <a:pt x="69472" y="260132"/>
                </a:lnTo>
                <a:close/>
              </a:path>
              <a:path w="709929" h="322580">
                <a:moveTo>
                  <a:pt x="80377" y="286437"/>
                </a:moveTo>
                <a:lnTo>
                  <a:pt x="31623" y="306578"/>
                </a:lnTo>
                <a:lnTo>
                  <a:pt x="138978" y="306578"/>
                </a:lnTo>
                <a:lnTo>
                  <a:pt x="139700" y="300990"/>
                </a:lnTo>
                <a:lnTo>
                  <a:pt x="134239" y="293878"/>
                </a:lnTo>
                <a:lnTo>
                  <a:pt x="80377" y="286437"/>
                </a:lnTo>
                <a:close/>
              </a:path>
              <a:path w="709929" h="322580">
                <a:moveTo>
                  <a:pt x="28067" y="279273"/>
                </a:moveTo>
                <a:lnTo>
                  <a:pt x="37465" y="302133"/>
                </a:lnTo>
                <a:lnTo>
                  <a:pt x="52351" y="282598"/>
                </a:lnTo>
                <a:lnTo>
                  <a:pt x="28067" y="279273"/>
                </a:lnTo>
                <a:close/>
              </a:path>
              <a:path w="709929" h="322580">
                <a:moveTo>
                  <a:pt x="52351" y="282598"/>
                </a:moveTo>
                <a:lnTo>
                  <a:pt x="37465" y="302133"/>
                </a:lnTo>
                <a:lnTo>
                  <a:pt x="42382" y="302133"/>
                </a:lnTo>
                <a:lnTo>
                  <a:pt x="80377" y="286437"/>
                </a:lnTo>
                <a:lnTo>
                  <a:pt x="52351" y="282598"/>
                </a:lnTo>
                <a:close/>
              </a:path>
              <a:path w="709929" h="322580">
                <a:moveTo>
                  <a:pt x="698881" y="0"/>
                </a:moveTo>
                <a:lnTo>
                  <a:pt x="69472" y="260132"/>
                </a:lnTo>
                <a:lnTo>
                  <a:pt x="52351" y="282598"/>
                </a:lnTo>
                <a:lnTo>
                  <a:pt x="80377" y="286437"/>
                </a:lnTo>
                <a:lnTo>
                  <a:pt x="709803" y="26416"/>
                </a:lnTo>
                <a:lnTo>
                  <a:pt x="698881" y="0"/>
                </a:lnTo>
                <a:close/>
              </a:path>
              <a:path w="709929" h="322580">
                <a:moveTo>
                  <a:pt x="54885" y="279273"/>
                </a:moveTo>
                <a:lnTo>
                  <a:pt x="28067" y="279273"/>
                </a:lnTo>
                <a:lnTo>
                  <a:pt x="52351" y="282598"/>
                </a:lnTo>
                <a:lnTo>
                  <a:pt x="54885" y="279273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74D15775-DBB0-404A-94F3-2956713AB3B3}"/>
              </a:ext>
            </a:extLst>
          </p:cNvPr>
          <p:cNvSpPr/>
          <p:nvPr/>
        </p:nvSpPr>
        <p:spPr>
          <a:xfrm>
            <a:off x="5857804" y="3452473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Solar battery</a:t>
            </a:r>
          </a:p>
        </p:txBody>
      </p:sp>
      <p:sp>
        <p:nvSpPr>
          <p:cNvPr id="45" name="object 19">
            <a:extLst>
              <a:ext uri="{FF2B5EF4-FFF2-40B4-BE49-F238E27FC236}">
                <a16:creationId xmlns:a16="http://schemas.microsoft.com/office/drawing/2014/main" id="{6B3A41BE-1F94-4E37-B362-4D3BB41A9409}"/>
              </a:ext>
            </a:extLst>
          </p:cNvPr>
          <p:cNvSpPr txBox="1"/>
          <p:nvPr/>
        </p:nvSpPr>
        <p:spPr>
          <a:xfrm>
            <a:off x="3487933" y="5968532"/>
            <a:ext cx="351446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600" spc="-5" dirty="0">
                <a:solidFill>
                  <a:srgbClr val="FF0000"/>
                </a:solidFill>
                <a:latin typeface="微软雅黑"/>
                <a:cs typeface="微软雅黑"/>
              </a:rPr>
              <a:t>Near real-time, via </a:t>
            </a:r>
            <a:r>
              <a:rPr lang="en-US" sz="1600" spc="-5" dirty="0" err="1">
                <a:solidFill>
                  <a:srgbClr val="FF0000"/>
                </a:solidFill>
                <a:latin typeface="微软雅黑"/>
                <a:cs typeface="微软雅黑"/>
              </a:rPr>
              <a:t>Beidou</a:t>
            </a:r>
            <a:r>
              <a:rPr lang="en-US" sz="1600" spc="-5" dirty="0">
                <a:solidFill>
                  <a:srgbClr val="FF0000"/>
                </a:solidFill>
                <a:latin typeface="微软雅黑"/>
                <a:cs typeface="微软雅黑"/>
              </a:rPr>
              <a:t> Satellites</a:t>
            </a:r>
            <a:endParaRPr sz="16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D81D4130-73CA-4145-9D93-2A6CE9B3FCE3}"/>
              </a:ext>
            </a:extLst>
          </p:cNvPr>
          <p:cNvSpPr/>
          <p:nvPr/>
        </p:nvSpPr>
        <p:spPr>
          <a:xfrm>
            <a:off x="2445373" y="766357"/>
            <a:ext cx="8317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spc="-5" dirty="0"/>
              <a:t>G</a:t>
            </a:r>
            <a:r>
              <a:rPr lang="en-US" altLang="zh-CN" spc="-5" dirty="0">
                <a:solidFill>
                  <a:srgbClr val="0000FF"/>
                </a:solidFill>
              </a:rPr>
              <a:t>ravitational wave high-energy </a:t>
            </a:r>
            <a:r>
              <a:rPr lang="en-US" altLang="zh-CN" b="1" spc="-5" dirty="0"/>
              <a:t>E</a:t>
            </a:r>
            <a:r>
              <a:rPr lang="en-US" altLang="zh-CN" spc="-5" dirty="0">
                <a:solidFill>
                  <a:srgbClr val="0000FF"/>
                </a:solidFill>
              </a:rPr>
              <a:t>lectromagnetic </a:t>
            </a:r>
            <a:r>
              <a:rPr lang="en-US" altLang="zh-CN" b="1" spc="-5" dirty="0"/>
              <a:t>C</a:t>
            </a:r>
            <a:r>
              <a:rPr lang="en-US" altLang="zh-CN" spc="-5" dirty="0">
                <a:solidFill>
                  <a:srgbClr val="0000FF"/>
                </a:solidFill>
              </a:rPr>
              <a:t>ounterpart </a:t>
            </a:r>
            <a:r>
              <a:rPr lang="en-US" altLang="zh-CN" b="1" spc="-5" dirty="0"/>
              <a:t>A</a:t>
            </a:r>
            <a:r>
              <a:rPr lang="en-US" altLang="zh-CN" spc="-5" dirty="0">
                <a:solidFill>
                  <a:srgbClr val="0000FF"/>
                </a:solidFill>
              </a:rPr>
              <a:t>ll-sky</a:t>
            </a:r>
            <a:r>
              <a:rPr lang="en-US" altLang="zh-CN" spc="200" dirty="0">
                <a:solidFill>
                  <a:srgbClr val="0000FF"/>
                </a:solidFill>
              </a:rPr>
              <a:t> </a:t>
            </a:r>
            <a:r>
              <a:rPr lang="en-US" altLang="zh-CN" b="1" spc="-5" dirty="0"/>
              <a:t>M</a:t>
            </a:r>
            <a:r>
              <a:rPr lang="en-US" altLang="zh-CN" spc="-5" dirty="0">
                <a:solidFill>
                  <a:srgbClr val="0000FF"/>
                </a:solidFill>
              </a:rPr>
              <a:t>onitor</a:t>
            </a:r>
            <a:endParaRPr lang="zh-CN" altLang="en-US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E766230E-D1C3-4792-A22A-0417035F9FA5}"/>
              </a:ext>
            </a:extLst>
          </p:cNvPr>
          <p:cNvSpPr/>
          <p:nvPr/>
        </p:nvSpPr>
        <p:spPr>
          <a:xfrm>
            <a:off x="7536160" y="1263784"/>
            <a:ext cx="3816424" cy="219367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9037F9A-3AC2-49E6-BEB7-6EAFEB03454D}"/>
              </a:ext>
            </a:extLst>
          </p:cNvPr>
          <p:cNvSpPr txBox="1"/>
          <p:nvPr/>
        </p:nvSpPr>
        <p:spPr>
          <a:xfrm>
            <a:off x="9925571" y="146111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载荷探测器</a:t>
            </a:r>
          </a:p>
        </p:txBody>
      </p:sp>
    </p:spTree>
    <p:extLst>
      <p:ext uri="{BB962C8B-B14F-4D97-AF65-F5344CB8AC3E}">
        <p14:creationId xmlns:p14="http://schemas.microsoft.com/office/powerpoint/2010/main" val="2058739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9696" y="322346"/>
            <a:ext cx="5924500" cy="494944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X/gamma-ray telescopes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7" name="Picture 11" descr="所标">
            <a:extLst>
              <a:ext uri="{FF2B5EF4-FFF2-40B4-BE49-F238E27FC236}">
                <a16:creationId xmlns:a16="http://schemas.microsoft.com/office/drawing/2014/main" id="{5FB0C612-2F2E-47AE-B103-D73209AF2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23227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CB93C9-C1D8-4676-9AE2-1EB693529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41648"/>
            <a:ext cx="930045" cy="857219"/>
          </a:xfrm>
          <a:prstGeom prst="rect">
            <a:avLst/>
          </a:prstGeom>
        </p:spPr>
      </p:pic>
      <p:sp>
        <p:nvSpPr>
          <p:cNvPr id="59" name="object 3">
            <a:extLst>
              <a:ext uri="{FF2B5EF4-FFF2-40B4-BE49-F238E27FC236}">
                <a16:creationId xmlns:a16="http://schemas.microsoft.com/office/drawing/2014/main" id="{5DBF00F8-6FFB-48C2-AF1A-545329AA801C}"/>
              </a:ext>
            </a:extLst>
          </p:cNvPr>
          <p:cNvSpPr/>
          <p:nvPr/>
        </p:nvSpPr>
        <p:spPr>
          <a:xfrm>
            <a:off x="2432502" y="5871827"/>
            <a:ext cx="7205345" cy="171450"/>
          </a:xfrm>
          <a:custGeom>
            <a:avLst/>
            <a:gdLst/>
            <a:ahLst/>
            <a:cxnLst/>
            <a:rect l="l" t="t" r="r" b="b"/>
            <a:pathLst>
              <a:path w="7205345" h="171450">
                <a:moveTo>
                  <a:pt x="7129377" y="85573"/>
                </a:moveTo>
                <a:lnTo>
                  <a:pt x="7043292" y="135789"/>
                </a:lnTo>
                <a:lnTo>
                  <a:pt x="7037613" y="140822"/>
                </a:lnTo>
                <a:lnTo>
                  <a:pt x="7034434" y="147400"/>
                </a:lnTo>
                <a:lnTo>
                  <a:pt x="7033970" y="154688"/>
                </a:lnTo>
                <a:lnTo>
                  <a:pt x="7036434" y="161849"/>
                </a:lnTo>
                <a:lnTo>
                  <a:pt x="7041413" y="167497"/>
                </a:lnTo>
                <a:lnTo>
                  <a:pt x="7047976" y="170670"/>
                </a:lnTo>
                <a:lnTo>
                  <a:pt x="7055276" y="171147"/>
                </a:lnTo>
                <a:lnTo>
                  <a:pt x="7062469" y="168707"/>
                </a:lnTo>
                <a:lnTo>
                  <a:pt x="7172311" y="104623"/>
                </a:lnTo>
                <a:lnTo>
                  <a:pt x="7167244" y="104623"/>
                </a:lnTo>
                <a:lnTo>
                  <a:pt x="7167244" y="102032"/>
                </a:lnTo>
                <a:lnTo>
                  <a:pt x="7157592" y="102032"/>
                </a:lnTo>
                <a:lnTo>
                  <a:pt x="7129377" y="85573"/>
                </a:lnTo>
                <a:close/>
              </a:path>
              <a:path w="7205345" h="171450">
                <a:moveTo>
                  <a:pt x="7096720" y="66523"/>
                </a:moveTo>
                <a:lnTo>
                  <a:pt x="0" y="66523"/>
                </a:lnTo>
                <a:lnTo>
                  <a:pt x="0" y="104623"/>
                </a:lnTo>
                <a:lnTo>
                  <a:pt x="7096720" y="104623"/>
                </a:lnTo>
                <a:lnTo>
                  <a:pt x="7129377" y="85573"/>
                </a:lnTo>
                <a:lnTo>
                  <a:pt x="7096720" y="66523"/>
                </a:lnTo>
                <a:close/>
              </a:path>
              <a:path w="7205345" h="171450">
                <a:moveTo>
                  <a:pt x="7172311" y="66523"/>
                </a:moveTo>
                <a:lnTo>
                  <a:pt x="7167244" y="66523"/>
                </a:lnTo>
                <a:lnTo>
                  <a:pt x="7167244" y="104623"/>
                </a:lnTo>
                <a:lnTo>
                  <a:pt x="7172311" y="104623"/>
                </a:lnTo>
                <a:lnTo>
                  <a:pt x="7204963" y="85573"/>
                </a:lnTo>
                <a:lnTo>
                  <a:pt x="7172311" y="66523"/>
                </a:lnTo>
                <a:close/>
              </a:path>
              <a:path w="7205345" h="171450">
                <a:moveTo>
                  <a:pt x="7157592" y="69114"/>
                </a:moveTo>
                <a:lnTo>
                  <a:pt x="7129377" y="85573"/>
                </a:lnTo>
                <a:lnTo>
                  <a:pt x="7157592" y="102032"/>
                </a:lnTo>
                <a:lnTo>
                  <a:pt x="7157592" y="69114"/>
                </a:lnTo>
                <a:close/>
              </a:path>
              <a:path w="7205345" h="171450">
                <a:moveTo>
                  <a:pt x="7167244" y="69114"/>
                </a:moveTo>
                <a:lnTo>
                  <a:pt x="7157592" y="69114"/>
                </a:lnTo>
                <a:lnTo>
                  <a:pt x="7157592" y="102032"/>
                </a:lnTo>
                <a:lnTo>
                  <a:pt x="7167244" y="102032"/>
                </a:lnTo>
                <a:lnTo>
                  <a:pt x="7167244" y="69114"/>
                </a:lnTo>
                <a:close/>
              </a:path>
              <a:path w="7205345" h="171450">
                <a:moveTo>
                  <a:pt x="7055276" y="0"/>
                </a:moveTo>
                <a:lnTo>
                  <a:pt x="7047976" y="477"/>
                </a:lnTo>
                <a:lnTo>
                  <a:pt x="7041413" y="3650"/>
                </a:lnTo>
                <a:lnTo>
                  <a:pt x="7036434" y="9297"/>
                </a:lnTo>
                <a:lnTo>
                  <a:pt x="7033970" y="16459"/>
                </a:lnTo>
                <a:lnTo>
                  <a:pt x="7034434" y="23747"/>
                </a:lnTo>
                <a:lnTo>
                  <a:pt x="7037613" y="30325"/>
                </a:lnTo>
                <a:lnTo>
                  <a:pt x="7043292" y="35357"/>
                </a:lnTo>
                <a:lnTo>
                  <a:pt x="7129377" y="85573"/>
                </a:lnTo>
                <a:lnTo>
                  <a:pt x="7157592" y="69114"/>
                </a:lnTo>
                <a:lnTo>
                  <a:pt x="7167244" y="69114"/>
                </a:lnTo>
                <a:lnTo>
                  <a:pt x="7167244" y="66523"/>
                </a:lnTo>
                <a:lnTo>
                  <a:pt x="7172311" y="66523"/>
                </a:lnTo>
                <a:lnTo>
                  <a:pt x="7062469" y="2439"/>
                </a:lnTo>
                <a:lnTo>
                  <a:pt x="7055276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object 4">
            <a:extLst>
              <a:ext uri="{FF2B5EF4-FFF2-40B4-BE49-F238E27FC236}">
                <a16:creationId xmlns:a16="http://schemas.microsoft.com/office/drawing/2014/main" id="{1D1B55CB-140B-4B78-8337-20E5ADB995EE}"/>
              </a:ext>
            </a:extLst>
          </p:cNvPr>
          <p:cNvSpPr/>
          <p:nvPr/>
        </p:nvSpPr>
        <p:spPr>
          <a:xfrm>
            <a:off x="2354669" y="1201975"/>
            <a:ext cx="171450" cy="4749800"/>
          </a:xfrm>
          <a:custGeom>
            <a:avLst/>
            <a:gdLst/>
            <a:ahLst/>
            <a:cxnLst/>
            <a:rect l="l" t="t" r="r" b="b"/>
            <a:pathLst>
              <a:path w="171450" h="4749800">
                <a:moveTo>
                  <a:pt x="85578" y="75673"/>
                </a:moveTo>
                <a:lnTo>
                  <a:pt x="66528" y="108330"/>
                </a:lnTo>
                <a:lnTo>
                  <a:pt x="66528" y="4749800"/>
                </a:lnTo>
                <a:lnTo>
                  <a:pt x="104628" y="4749800"/>
                </a:lnTo>
                <a:lnTo>
                  <a:pt x="104628" y="108330"/>
                </a:lnTo>
                <a:lnTo>
                  <a:pt x="85578" y="75673"/>
                </a:lnTo>
                <a:close/>
              </a:path>
              <a:path w="171450" h="4749800">
                <a:moveTo>
                  <a:pt x="85578" y="0"/>
                </a:moveTo>
                <a:lnTo>
                  <a:pt x="2393" y="142493"/>
                </a:lnTo>
                <a:lnTo>
                  <a:pt x="0" y="149687"/>
                </a:lnTo>
                <a:lnTo>
                  <a:pt x="488" y="156987"/>
                </a:lnTo>
                <a:lnTo>
                  <a:pt x="3643" y="163550"/>
                </a:lnTo>
                <a:lnTo>
                  <a:pt x="9251" y="168528"/>
                </a:lnTo>
                <a:lnTo>
                  <a:pt x="16446" y="170993"/>
                </a:lnTo>
                <a:lnTo>
                  <a:pt x="23760" y="170529"/>
                </a:lnTo>
                <a:lnTo>
                  <a:pt x="30360" y="167350"/>
                </a:lnTo>
                <a:lnTo>
                  <a:pt x="35413" y="161670"/>
                </a:lnTo>
                <a:lnTo>
                  <a:pt x="66528" y="108330"/>
                </a:lnTo>
                <a:lnTo>
                  <a:pt x="66528" y="37845"/>
                </a:lnTo>
                <a:lnTo>
                  <a:pt x="107671" y="37845"/>
                </a:lnTo>
                <a:lnTo>
                  <a:pt x="85578" y="0"/>
                </a:lnTo>
                <a:close/>
              </a:path>
              <a:path w="171450" h="4749800">
                <a:moveTo>
                  <a:pt x="107671" y="37845"/>
                </a:moveTo>
                <a:lnTo>
                  <a:pt x="104628" y="37845"/>
                </a:lnTo>
                <a:lnTo>
                  <a:pt x="104628" y="108330"/>
                </a:lnTo>
                <a:lnTo>
                  <a:pt x="135743" y="161670"/>
                </a:lnTo>
                <a:lnTo>
                  <a:pt x="140795" y="167350"/>
                </a:lnTo>
                <a:lnTo>
                  <a:pt x="147395" y="170529"/>
                </a:lnTo>
                <a:lnTo>
                  <a:pt x="154709" y="170993"/>
                </a:lnTo>
                <a:lnTo>
                  <a:pt x="161905" y="168528"/>
                </a:lnTo>
                <a:lnTo>
                  <a:pt x="167512" y="163550"/>
                </a:lnTo>
                <a:lnTo>
                  <a:pt x="170668" y="156987"/>
                </a:lnTo>
                <a:lnTo>
                  <a:pt x="171156" y="149687"/>
                </a:lnTo>
                <a:lnTo>
                  <a:pt x="168763" y="142493"/>
                </a:lnTo>
                <a:lnTo>
                  <a:pt x="107671" y="37845"/>
                </a:lnTo>
                <a:close/>
              </a:path>
              <a:path w="171450" h="4749800">
                <a:moveTo>
                  <a:pt x="104628" y="37845"/>
                </a:moveTo>
                <a:lnTo>
                  <a:pt x="66528" y="37845"/>
                </a:lnTo>
                <a:lnTo>
                  <a:pt x="66528" y="108330"/>
                </a:lnTo>
                <a:lnTo>
                  <a:pt x="85578" y="75673"/>
                </a:lnTo>
                <a:lnTo>
                  <a:pt x="69068" y="47370"/>
                </a:lnTo>
                <a:lnTo>
                  <a:pt x="104628" y="47370"/>
                </a:lnTo>
                <a:lnTo>
                  <a:pt x="104628" y="37845"/>
                </a:lnTo>
                <a:close/>
              </a:path>
              <a:path w="171450" h="4749800">
                <a:moveTo>
                  <a:pt x="104628" y="47370"/>
                </a:moveTo>
                <a:lnTo>
                  <a:pt x="102088" y="47370"/>
                </a:lnTo>
                <a:lnTo>
                  <a:pt x="85578" y="75673"/>
                </a:lnTo>
                <a:lnTo>
                  <a:pt x="104628" y="108330"/>
                </a:lnTo>
                <a:lnTo>
                  <a:pt x="104628" y="47370"/>
                </a:lnTo>
                <a:close/>
              </a:path>
              <a:path w="171450" h="4749800">
                <a:moveTo>
                  <a:pt x="102088" y="47370"/>
                </a:moveTo>
                <a:lnTo>
                  <a:pt x="69068" y="47370"/>
                </a:lnTo>
                <a:lnTo>
                  <a:pt x="85578" y="75673"/>
                </a:lnTo>
                <a:lnTo>
                  <a:pt x="102088" y="4737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object 6">
            <a:extLst>
              <a:ext uri="{FF2B5EF4-FFF2-40B4-BE49-F238E27FC236}">
                <a16:creationId xmlns:a16="http://schemas.microsoft.com/office/drawing/2014/main" id="{B5D96325-CA44-4B4E-886A-EEC29352CD90}"/>
              </a:ext>
            </a:extLst>
          </p:cNvPr>
          <p:cNvSpPr/>
          <p:nvPr/>
        </p:nvSpPr>
        <p:spPr>
          <a:xfrm>
            <a:off x="8462969" y="3903607"/>
            <a:ext cx="666534" cy="4308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object 7">
            <a:extLst>
              <a:ext uri="{FF2B5EF4-FFF2-40B4-BE49-F238E27FC236}">
                <a16:creationId xmlns:a16="http://schemas.microsoft.com/office/drawing/2014/main" id="{7B0D3C91-BA94-4CDA-91E8-858F891421F5}"/>
              </a:ext>
            </a:extLst>
          </p:cNvPr>
          <p:cNvSpPr txBox="1"/>
          <p:nvPr/>
        </p:nvSpPr>
        <p:spPr>
          <a:xfrm>
            <a:off x="3411544" y="1596971"/>
            <a:ext cx="4421505" cy="284693"/>
          </a:xfrm>
          <a:prstGeom prst="rect">
            <a:avLst/>
          </a:prstGeom>
          <a:solidFill>
            <a:srgbClr val="FF00FF">
              <a:alpha val="19999"/>
            </a:srgbClr>
          </a:solidFill>
        </p:spPr>
        <p:txBody>
          <a:bodyPr vert="horz" wrap="square" lIns="0" tIns="38100" rIns="0" bIns="0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sz="1600" spc="-5" dirty="0">
                <a:solidFill>
                  <a:prstClr val="black"/>
                </a:solidFill>
                <a:latin typeface="微软雅黑"/>
                <a:cs typeface="微软雅黑"/>
              </a:rPr>
              <a:t>GECAM</a:t>
            </a:r>
            <a:endParaRPr sz="16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63" name="object 8">
            <a:extLst>
              <a:ext uri="{FF2B5EF4-FFF2-40B4-BE49-F238E27FC236}">
                <a16:creationId xmlns:a16="http://schemas.microsoft.com/office/drawing/2014/main" id="{F9280F87-596C-4BB6-AED0-A464DE7A896A}"/>
              </a:ext>
            </a:extLst>
          </p:cNvPr>
          <p:cNvSpPr/>
          <p:nvPr/>
        </p:nvSpPr>
        <p:spPr>
          <a:xfrm>
            <a:off x="3423863" y="5746022"/>
            <a:ext cx="0" cy="211454"/>
          </a:xfrm>
          <a:custGeom>
            <a:avLst/>
            <a:gdLst/>
            <a:ahLst/>
            <a:cxnLst/>
            <a:rect l="l" t="t" r="r" b="b"/>
            <a:pathLst>
              <a:path h="211454">
                <a:moveTo>
                  <a:pt x="0" y="211378"/>
                </a:moveTo>
                <a:lnTo>
                  <a:pt x="0" y="0"/>
                </a:lnTo>
              </a:path>
            </a:pathLst>
          </a:custGeom>
          <a:ln w="38100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object 9">
            <a:extLst>
              <a:ext uri="{FF2B5EF4-FFF2-40B4-BE49-F238E27FC236}">
                <a16:creationId xmlns:a16="http://schemas.microsoft.com/office/drawing/2014/main" id="{FAC569CC-AB77-44E1-9F6D-B5807F21EDAD}"/>
              </a:ext>
            </a:extLst>
          </p:cNvPr>
          <p:cNvSpPr/>
          <p:nvPr/>
        </p:nvSpPr>
        <p:spPr>
          <a:xfrm>
            <a:off x="4484693" y="5741374"/>
            <a:ext cx="0" cy="211454"/>
          </a:xfrm>
          <a:custGeom>
            <a:avLst/>
            <a:gdLst/>
            <a:ahLst/>
            <a:cxnLst/>
            <a:rect l="l" t="t" r="r" b="b"/>
            <a:pathLst>
              <a:path h="211454">
                <a:moveTo>
                  <a:pt x="0" y="211378"/>
                </a:moveTo>
                <a:lnTo>
                  <a:pt x="0" y="0"/>
                </a:lnTo>
              </a:path>
            </a:pathLst>
          </a:custGeom>
          <a:ln w="38100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object 10">
            <a:extLst>
              <a:ext uri="{FF2B5EF4-FFF2-40B4-BE49-F238E27FC236}">
                <a16:creationId xmlns:a16="http://schemas.microsoft.com/office/drawing/2014/main" id="{9451CDB2-10A3-4FEA-88CD-A1FD22ED8786}"/>
              </a:ext>
            </a:extLst>
          </p:cNvPr>
          <p:cNvSpPr/>
          <p:nvPr/>
        </p:nvSpPr>
        <p:spPr>
          <a:xfrm>
            <a:off x="8560251" y="5746022"/>
            <a:ext cx="0" cy="211454"/>
          </a:xfrm>
          <a:custGeom>
            <a:avLst/>
            <a:gdLst/>
            <a:ahLst/>
            <a:cxnLst/>
            <a:rect l="l" t="t" r="r" b="b"/>
            <a:pathLst>
              <a:path h="211454">
                <a:moveTo>
                  <a:pt x="0" y="211378"/>
                </a:moveTo>
                <a:lnTo>
                  <a:pt x="0" y="0"/>
                </a:lnTo>
              </a:path>
            </a:pathLst>
          </a:custGeom>
          <a:ln w="38100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object 11">
            <a:extLst>
              <a:ext uri="{FF2B5EF4-FFF2-40B4-BE49-F238E27FC236}">
                <a16:creationId xmlns:a16="http://schemas.microsoft.com/office/drawing/2014/main" id="{84AEBBA9-616E-40A5-961F-37E29E6C7967}"/>
              </a:ext>
            </a:extLst>
          </p:cNvPr>
          <p:cNvSpPr txBox="1"/>
          <p:nvPr/>
        </p:nvSpPr>
        <p:spPr>
          <a:xfrm>
            <a:off x="4340676" y="3866334"/>
            <a:ext cx="4002404" cy="284693"/>
          </a:xfrm>
          <a:prstGeom prst="rect">
            <a:avLst/>
          </a:prstGeom>
          <a:solidFill>
            <a:srgbClr val="92D050">
              <a:alpha val="19999"/>
            </a:srgbClr>
          </a:solidFill>
        </p:spPr>
        <p:txBody>
          <a:bodyPr vert="horz" wrap="square" lIns="0" tIns="38100" rIns="0" bIns="0" rtlCol="0">
            <a:spAutoFit/>
          </a:bodyPr>
          <a:lstStyle/>
          <a:p>
            <a:pPr marL="635" algn="ctr">
              <a:spcBef>
                <a:spcPts val="300"/>
              </a:spcBef>
            </a:pPr>
            <a:r>
              <a:rPr sz="1600" spc="-5" dirty="0">
                <a:solidFill>
                  <a:prstClr val="black"/>
                </a:solidFill>
                <a:latin typeface="微软雅黑"/>
                <a:cs typeface="微软雅黑"/>
              </a:rPr>
              <a:t>SVOM/GRM</a:t>
            </a:r>
            <a:endParaRPr sz="16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67" name="object 12">
            <a:extLst>
              <a:ext uri="{FF2B5EF4-FFF2-40B4-BE49-F238E27FC236}">
                <a16:creationId xmlns:a16="http://schemas.microsoft.com/office/drawing/2014/main" id="{92760519-39C4-434F-A4EA-34B9F3527375}"/>
              </a:ext>
            </a:extLst>
          </p:cNvPr>
          <p:cNvSpPr/>
          <p:nvPr/>
        </p:nvSpPr>
        <p:spPr>
          <a:xfrm>
            <a:off x="4052640" y="3059756"/>
            <a:ext cx="4507865" cy="339090"/>
          </a:xfrm>
          <a:custGeom>
            <a:avLst/>
            <a:gdLst/>
            <a:ahLst/>
            <a:cxnLst/>
            <a:rect l="l" t="t" r="r" b="b"/>
            <a:pathLst>
              <a:path w="4507865" h="339089">
                <a:moveTo>
                  <a:pt x="0" y="338556"/>
                </a:moveTo>
                <a:lnTo>
                  <a:pt x="4507611" y="338556"/>
                </a:lnTo>
                <a:lnTo>
                  <a:pt x="4507611" y="0"/>
                </a:lnTo>
                <a:lnTo>
                  <a:pt x="0" y="0"/>
                </a:lnTo>
                <a:lnTo>
                  <a:pt x="0" y="338556"/>
                </a:lnTo>
                <a:close/>
              </a:path>
            </a:pathLst>
          </a:custGeom>
          <a:solidFill>
            <a:srgbClr val="33CCFF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object 13">
            <a:extLst>
              <a:ext uri="{FF2B5EF4-FFF2-40B4-BE49-F238E27FC236}">
                <a16:creationId xmlns:a16="http://schemas.microsoft.com/office/drawing/2014/main" id="{33AA7923-AB9A-4D86-BA38-AF695E3F5665}"/>
              </a:ext>
            </a:extLst>
          </p:cNvPr>
          <p:cNvSpPr txBox="1"/>
          <p:nvPr/>
        </p:nvSpPr>
        <p:spPr>
          <a:xfrm>
            <a:off x="5741740" y="3098085"/>
            <a:ext cx="113157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10" dirty="0">
                <a:solidFill>
                  <a:prstClr val="black"/>
                </a:solidFill>
                <a:latin typeface="微软雅黑"/>
                <a:cs typeface="微软雅黑"/>
              </a:rPr>
              <a:t>Fermi/GBM</a:t>
            </a:r>
            <a:endParaRPr sz="16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69" name="object 14">
            <a:extLst>
              <a:ext uri="{FF2B5EF4-FFF2-40B4-BE49-F238E27FC236}">
                <a16:creationId xmlns:a16="http://schemas.microsoft.com/office/drawing/2014/main" id="{8C6A9F49-2D4F-4218-B148-2FA6C98E4F1A}"/>
              </a:ext>
            </a:extLst>
          </p:cNvPr>
          <p:cNvSpPr/>
          <p:nvPr/>
        </p:nvSpPr>
        <p:spPr>
          <a:xfrm>
            <a:off x="7833048" y="5741374"/>
            <a:ext cx="0" cy="211454"/>
          </a:xfrm>
          <a:custGeom>
            <a:avLst/>
            <a:gdLst/>
            <a:ahLst/>
            <a:cxnLst/>
            <a:rect l="l" t="t" r="r" b="b"/>
            <a:pathLst>
              <a:path h="211454">
                <a:moveTo>
                  <a:pt x="0" y="211378"/>
                </a:moveTo>
                <a:lnTo>
                  <a:pt x="0" y="0"/>
                </a:lnTo>
              </a:path>
            </a:pathLst>
          </a:custGeom>
          <a:ln w="38100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object 15">
            <a:extLst>
              <a:ext uri="{FF2B5EF4-FFF2-40B4-BE49-F238E27FC236}">
                <a16:creationId xmlns:a16="http://schemas.microsoft.com/office/drawing/2014/main" id="{151ED609-1E5E-4495-87B6-F19264CD4CC0}"/>
              </a:ext>
            </a:extLst>
          </p:cNvPr>
          <p:cNvSpPr/>
          <p:nvPr/>
        </p:nvSpPr>
        <p:spPr>
          <a:xfrm>
            <a:off x="6572954" y="5740396"/>
            <a:ext cx="0" cy="211454"/>
          </a:xfrm>
          <a:custGeom>
            <a:avLst/>
            <a:gdLst/>
            <a:ahLst/>
            <a:cxnLst/>
            <a:rect l="l" t="t" r="r" b="b"/>
            <a:pathLst>
              <a:path h="211454">
                <a:moveTo>
                  <a:pt x="0" y="211378"/>
                </a:moveTo>
                <a:lnTo>
                  <a:pt x="0" y="0"/>
                </a:lnTo>
              </a:path>
            </a:pathLst>
          </a:custGeom>
          <a:ln w="38100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object 16">
            <a:extLst>
              <a:ext uri="{FF2B5EF4-FFF2-40B4-BE49-F238E27FC236}">
                <a16:creationId xmlns:a16="http://schemas.microsoft.com/office/drawing/2014/main" id="{ABE3C824-48B1-436C-8018-FC923D3F38DF}"/>
              </a:ext>
            </a:extLst>
          </p:cNvPr>
          <p:cNvSpPr/>
          <p:nvPr/>
        </p:nvSpPr>
        <p:spPr>
          <a:xfrm>
            <a:off x="4340677" y="4896938"/>
            <a:ext cx="2484755" cy="339090"/>
          </a:xfrm>
          <a:custGeom>
            <a:avLst/>
            <a:gdLst/>
            <a:ahLst/>
            <a:cxnLst/>
            <a:rect l="l" t="t" r="r" b="b"/>
            <a:pathLst>
              <a:path w="2484754" h="339089">
                <a:moveTo>
                  <a:pt x="0" y="338556"/>
                </a:moveTo>
                <a:lnTo>
                  <a:pt x="2484247" y="338556"/>
                </a:lnTo>
                <a:lnTo>
                  <a:pt x="2484247" y="0"/>
                </a:lnTo>
                <a:lnTo>
                  <a:pt x="0" y="0"/>
                </a:lnTo>
                <a:lnTo>
                  <a:pt x="0" y="338556"/>
                </a:lnTo>
                <a:close/>
              </a:path>
            </a:pathLst>
          </a:custGeom>
          <a:solidFill>
            <a:srgbClr val="D99593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object 17">
            <a:extLst>
              <a:ext uri="{FF2B5EF4-FFF2-40B4-BE49-F238E27FC236}">
                <a16:creationId xmlns:a16="http://schemas.microsoft.com/office/drawing/2014/main" id="{C3BF53A7-6C93-4804-A136-4A140C1A72D9}"/>
              </a:ext>
            </a:extLst>
          </p:cNvPr>
          <p:cNvSpPr txBox="1"/>
          <p:nvPr/>
        </p:nvSpPr>
        <p:spPr>
          <a:xfrm>
            <a:off x="5103184" y="4935776"/>
            <a:ext cx="96139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20" dirty="0">
                <a:solidFill>
                  <a:prstClr val="black"/>
                </a:solidFill>
                <a:latin typeface="微软雅黑"/>
                <a:cs typeface="微软雅黑"/>
              </a:rPr>
              <a:t>Swift/BAT</a:t>
            </a:r>
            <a:endParaRPr sz="16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73" name="object 18">
            <a:extLst>
              <a:ext uri="{FF2B5EF4-FFF2-40B4-BE49-F238E27FC236}">
                <a16:creationId xmlns:a16="http://schemas.microsoft.com/office/drawing/2014/main" id="{6E4C81C7-42F7-47AB-A77C-81A1FCFD0CFE}"/>
              </a:ext>
            </a:extLst>
          </p:cNvPr>
          <p:cNvSpPr/>
          <p:nvPr/>
        </p:nvSpPr>
        <p:spPr>
          <a:xfrm>
            <a:off x="3269812" y="5277405"/>
            <a:ext cx="3170555" cy="339090"/>
          </a:xfrm>
          <a:custGeom>
            <a:avLst/>
            <a:gdLst/>
            <a:ahLst/>
            <a:cxnLst/>
            <a:rect l="l" t="t" r="r" b="b"/>
            <a:pathLst>
              <a:path w="3170554" h="339089">
                <a:moveTo>
                  <a:pt x="0" y="338556"/>
                </a:moveTo>
                <a:lnTo>
                  <a:pt x="3170047" y="338556"/>
                </a:lnTo>
                <a:lnTo>
                  <a:pt x="3170047" y="0"/>
                </a:lnTo>
                <a:lnTo>
                  <a:pt x="0" y="0"/>
                </a:lnTo>
                <a:lnTo>
                  <a:pt x="0" y="338556"/>
                </a:lnTo>
                <a:close/>
              </a:path>
            </a:pathLst>
          </a:custGeom>
          <a:solidFill>
            <a:srgbClr val="0066FF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object 19">
            <a:extLst>
              <a:ext uri="{FF2B5EF4-FFF2-40B4-BE49-F238E27FC236}">
                <a16:creationId xmlns:a16="http://schemas.microsoft.com/office/drawing/2014/main" id="{9AB5953B-D5DC-4B1E-A1CF-01FDFE79B01E}"/>
              </a:ext>
            </a:extLst>
          </p:cNvPr>
          <p:cNvSpPr txBox="1"/>
          <p:nvPr/>
        </p:nvSpPr>
        <p:spPr>
          <a:xfrm>
            <a:off x="4097725" y="5316140"/>
            <a:ext cx="151320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5" dirty="0">
                <a:solidFill>
                  <a:prstClr val="black"/>
                </a:solidFill>
                <a:latin typeface="微软雅黑"/>
                <a:cs typeface="微软雅黑"/>
              </a:rPr>
              <a:t>SVOM/ECLAIRs</a:t>
            </a:r>
            <a:endParaRPr sz="16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75" name="object 20">
            <a:extLst>
              <a:ext uri="{FF2B5EF4-FFF2-40B4-BE49-F238E27FC236}">
                <a16:creationId xmlns:a16="http://schemas.microsoft.com/office/drawing/2014/main" id="{78243220-15DE-4CA9-AF74-93C3C2840B2D}"/>
              </a:ext>
            </a:extLst>
          </p:cNvPr>
          <p:cNvSpPr/>
          <p:nvPr/>
        </p:nvSpPr>
        <p:spPr>
          <a:xfrm>
            <a:off x="6654362" y="5277405"/>
            <a:ext cx="638657" cy="412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object 21">
            <a:extLst>
              <a:ext uri="{FF2B5EF4-FFF2-40B4-BE49-F238E27FC236}">
                <a16:creationId xmlns:a16="http://schemas.microsoft.com/office/drawing/2014/main" id="{D621903F-3994-4B3E-BABC-1CA29A61CE36}"/>
              </a:ext>
            </a:extLst>
          </p:cNvPr>
          <p:cNvSpPr/>
          <p:nvPr/>
        </p:nvSpPr>
        <p:spPr>
          <a:xfrm>
            <a:off x="6975545" y="4630441"/>
            <a:ext cx="865466" cy="6176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object 22">
            <a:extLst>
              <a:ext uri="{FF2B5EF4-FFF2-40B4-BE49-F238E27FC236}">
                <a16:creationId xmlns:a16="http://schemas.microsoft.com/office/drawing/2014/main" id="{9080CC7B-2819-483A-832A-E329C59FD3B4}"/>
              </a:ext>
            </a:extLst>
          </p:cNvPr>
          <p:cNvSpPr txBox="1"/>
          <p:nvPr/>
        </p:nvSpPr>
        <p:spPr>
          <a:xfrm>
            <a:off x="3336615" y="6048371"/>
            <a:ext cx="13017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5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78" name="object 23">
            <a:extLst>
              <a:ext uri="{FF2B5EF4-FFF2-40B4-BE49-F238E27FC236}">
                <a16:creationId xmlns:a16="http://schemas.microsoft.com/office/drawing/2014/main" id="{DD9AD44C-CEA6-4932-8D5F-4F71B4240D25}"/>
              </a:ext>
            </a:extLst>
          </p:cNvPr>
          <p:cNvSpPr txBox="1"/>
          <p:nvPr/>
        </p:nvSpPr>
        <p:spPr>
          <a:xfrm>
            <a:off x="4341566" y="6034959"/>
            <a:ext cx="23558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20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79" name="object 24">
            <a:extLst>
              <a:ext uri="{FF2B5EF4-FFF2-40B4-BE49-F238E27FC236}">
                <a16:creationId xmlns:a16="http://schemas.microsoft.com/office/drawing/2014/main" id="{45E0189A-7BE9-4EE5-9FC8-97A8A54DF91C}"/>
              </a:ext>
            </a:extLst>
          </p:cNvPr>
          <p:cNvSpPr txBox="1"/>
          <p:nvPr/>
        </p:nvSpPr>
        <p:spPr>
          <a:xfrm>
            <a:off x="4928940" y="6034960"/>
            <a:ext cx="214630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50520" algn="r">
              <a:lnSpc>
                <a:spcPts val="1630"/>
              </a:lnSpc>
            </a:pPr>
            <a:r>
              <a:rPr sz="1400" spc="5" dirty="0">
                <a:solidFill>
                  <a:prstClr val="black"/>
                </a:solidFill>
                <a:latin typeface="微软雅黑"/>
                <a:cs typeface="微软雅黑"/>
              </a:rPr>
              <a:t>200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12700">
              <a:lnSpc>
                <a:spcPts val="2110"/>
              </a:lnSpc>
            </a:pPr>
            <a:r>
              <a:rPr b="1" spc="-5" dirty="0">
                <a:solidFill>
                  <a:prstClr val="black"/>
                </a:solidFill>
                <a:latin typeface="微软雅黑"/>
                <a:cs typeface="微软雅黑"/>
              </a:rPr>
              <a:t>Energy </a:t>
            </a:r>
            <a:r>
              <a:rPr b="1" dirty="0">
                <a:solidFill>
                  <a:prstClr val="black"/>
                </a:solidFill>
                <a:latin typeface="微软雅黑"/>
                <a:cs typeface="微软雅黑"/>
              </a:rPr>
              <a:t>Band</a:t>
            </a:r>
            <a:r>
              <a:rPr b="1" spc="-90" dirty="0">
                <a:solidFill>
                  <a:prstClr val="black"/>
                </a:solidFill>
                <a:latin typeface="微软雅黑"/>
                <a:cs typeface="微软雅黑"/>
              </a:rPr>
              <a:t> </a:t>
            </a:r>
            <a:r>
              <a:rPr b="1" spc="-10" dirty="0">
                <a:solidFill>
                  <a:prstClr val="black"/>
                </a:solidFill>
                <a:latin typeface="微软雅黑"/>
                <a:cs typeface="微软雅黑"/>
              </a:rPr>
              <a:t>(keV)</a:t>
            </a:r>
            <a:endParaRPr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80" name="object 25">
            <a:extLst>
              <a:ext uri="{FF2B5EF4-FFF2-40B4-BE49-F238E27FC236}">
                <a16:creationId xmlns:a16="http://schemas.microsoft.com/office/drawing/2014/main" id="{C748FBF5-2B62-4C03-9A81-C76EE0B85667}"/>
              </a:ext>
            </a:extLst>
          </p:cNvPr>
          <p:cNvSpPr txBox="1"/>
          <p:nvPr/>
        </p:nvSpPr>
        <p:spPr>
          <a:xfrm>
            <a:off x="7567239" y="6036179"/>
            <a:ext cx="49720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5</a:t>
            </a:r>
            <a:r>
              <a:rPr sz="1400" spc="-100" dirty="0">
                <a:solidFill>
                  <a:prstClr val="black"/>
                </a:solidFill>
                <a:latin typeface="微软雅黑"/>
                <a:cs typeface="微软雅黑"/>
              </a:rPr>
              <a:t> </a:t>
            </a:r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000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81" name="object 26">
            <a:extLst>
              <a:ext uri="{FF2B5EF4-FFF2-40B4-BE49-F238E27FC236}">
                <a16:creationId xmlns:a16="http://schemas.microsoft.com/office/drawing/2014/main" id="{C5A4E581-D868-479A-87CE-5D9D46C3BDF6}"/>
              </a:ext>
            </a:extLst>
          </p:cNvPr>
          <p:cNvSpPr txBox="1"/>
          <p:nvPr/>
        </p:nvSpPr>
        <p:spPr>
          <a:xfrm>
            <a:off x="8328349" y="6034045"/>
            <a:ext cx="60261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20</a:t>
            </a:r>
            <a:r>
              <a:rPr sz="1400" spc="-95" dirty="0">
                <a:solidFill>
                  <a:prstClr val="black"/>
                </a:solidFill>
                <a:latin typeface="微软雅黑"/>
                <a:cs typeface="微软雅黑"/>
              </a:rPr>
              <a:t> </a:t>
            </a:r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000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82" name="object 27">
            <a:extLst>
              <a:ext uri="{FF2B5EF4-FFF2-40B4-BE49-F238E27FC236}">
                <a16:creationId xmlns:a16="http://schemas.microsoft.com/office/drawing/2014/main" id="{977E2611-BE91-48E5-AFE4-EE721A422AFE}"/>
              </a:ext>
            </a:extLst>
          </p:cNvPr>
          <p:cNvSpPr/>
          <p:nvPr/>
        </p:nvSpPr>
        <p:spPr>
          <a:xfrm>
            <a:off x="2457902" y="3470069"/>
            <a:ext cx="226695" cy="635"/>
          </a:xfrm>
          <a:custGeom>
            <a:avLst/>
            <a:gdLst/>
            <a:ahLst/>
            <a:cxnLst/>
            <a:rect l="l" t="t" r="r" b="b"/>
            <a:pathLst>
              <a:path w="226694" h="635">
                <a:moveTo>
                  <a:pt x="0" y="253"/>
                </a:moveTo>
                <a:lnTo>
                  <a:pt x="226568" y="0"/>
                </a:lnTo>
              </a:path>
            </a:pathLst>
          </a:custGeom>
          <a:ln w="38099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object 28">
            <a:extLst>
              <a:ext uri="{FF2B5EF4-FFF2-40B4-BE49-F238E27FC236}">
                <a16:creationId xmlns:a16="http://schemas.microsoft.com/office/drawing/2014/main" id="{51BCE006-44A7-46F5-B635-445CDF997189}"/>
              </a:ext>
            </a:extLst>
          </p:cNvPr>
          <p:cNvSpPr/>
          <p:nvPr/>
        </p:nvSpPr>
        <p:spPr>
          <a:xfrm>
            <a:off x="2457902" y="1596946"/>
            <a:ext cx="226695" cy="635"/>
          </a:xfrm>
          <a:custGeom>
            <a:avLst/>
            <a:gdLst/>
            <a:ahLst/>
            <a:cxnLst/>
            <a:rect l="l" t="t" r="r" b="b"/>
            <a:pathLst>
              <a:path w="226694" h="635">
                <a:moveTo>
                  <a:pt x="0" y="126"/>
                </a:moveTo>
                <a:lnTo>
                  <a:pt x="226568" y="0"/>
                </a:lnTo>
              </a:path>
            </a:pathLst>
          </a:custGeom>
          <a:ln w="38100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object 29">
            <a:extLst>
              <a:ext uri="{FF2B5EF4-FFF2-40B4-BE49-F238E27FC236}">
                <a16:creationId xmlns:a16="http://schemas.microsoft.com/office/drawing/2014/main" id="{445D2C87-5E44-4B44-AA0C-57E4F0BD2ABE}"/>
              </a:ext>
            </a:extLst>
          </p:cNvPr>
          <p:cNvSpPr txBox="1"/>
          <p:nvPr/>
        </p:nvSpPr>
        <p:spPr>
          <a:xfrm>
            <a:off x="2071999" y="5167804"/>
            <a:ext cx="23558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10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85" name="object 30">
            <a:extLst>
              <a:ext uri="{FF2B5EF4-FFF2-40B4-BE49-F238E27FC236}">
                <a16:creationId xmlns:a16="http://schemas.microsoft.com/office/drawing/2014/main" id="{6ADBE76E-9343-493D-82D9-CDC3CE8760A6}"/>
              </a:ext>
            </a:extLst>
          </p:cNvPr>
          <p:cNvSpPr txBox="1"/>
          <p:nvPr/>
        </p:nvSpPr>
        <p:spPr>
          <a:xfrm>
            <a:off x="501057" y="2270952"/>
            <a:ext cx="1830070" cy="13362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515" marR="108585" algn="ctr"/>
            <a:endParaRPr lang="en-US" altLang="zh-CN" b="1" spc="-5" dirty="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56515" marR="108585" algn="ctr"/>
            <a:r>
              <a:rPr b="1" spc="-5" dirty="0">
                <a:solidFill>
                  <a:prstClr val="black"/>
                </a:solidFill>
                <a:latin typeface="微软雅黑"/>
                <a:cs typeface="微软雅黑"/>
              </a:rPr>
              <a:t>Field  </a:t>
            </a:r>
            <a:r>
              <a:rPr b="1" spc="-20" dirty="0">
                <a:solidFill>
                  <a:prstClr val="black"/>
                </a:solidFill>
                <a:latin typeface="微软雅黑"/>
                <a:cs typeface="微软雅黑"/>
              </a:rPr>
              <a:t>of  </a:t>
            </a:r>
            <a:r>
              <a:rPr b="1" dirty="0">
                <a:solidFill>
                  <a:prstClr val="black"/>
                </a:solidFill>
                <a:latin typeface="微软雅黑"/>
                <a:cs typeface="微软雅黑"/>
              </a:rPr>
              <a:t>View  (FOV)</a:t>
            </a:r>
            <a:r>
              <a:rPr lang="en-US" altLang="zh-CN" b="1" dirty="0">
                <a:solidFill>
                  <a:prstClr val="black"/>
                </a:solidFill>
                <a:latin typeface="微软雅黑"/>
                <a:cs typeface="微软雅黑"/>
              </a:rPr>
              <a:t> al</a:t>
            </a:r>
            <a:r>
              <a:rPr lang="en-US" altLang="zh-CN" b="1" spc="-10" dirty="0">
                <a:solidFill>
                  <a:prstClr val="black"/>
                </a:solidFill>
                <a:latin typeface="微软雅黑"/>
                <a:cs typeface="微软雅黑"/>
              </a:rPr>
              <a:t>l-</a:t>
            </a:r>
            <a:r>
              <a:rPr lang="en-US" altLang="zh-CN" b="1" dirty="0">
                <a:solidFill>
                  <a:prstClr val="black"/>
                </a:solidFill>
                <a:latin typeface="微软雅黑"/>
                <a:cs typeface="微软雅黑"/>
              </a:rPr>
              <a:t>sky  (%)</a:t>
            </a:r>
            <a:endParaRPr dirty="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R="5080" algn="r">
              <a:spcBef>
                <a:spcPts val="130"/>
              </a:spcBef>
            </a:pPr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50</a:t>
            </a:r>
            <a:endParaRPr lang="en-US" sz="14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86" name="object 31">
            <a:extLst>
              <a:ext uri="{FF2B5EF4-FFF2-40B4-BE49-F238E27FC236}">
                <a16:creationId xmlns:a16="http://schemas.microsoft.com/office/drawing/2014/main" id="{BAC50CBC-6F30-4A3F-8EB6-15579683E700}"/>
              </a:ext>
            </a:extLst>
          </p:cNvPr>
          <p:cNvSpPr txBox="1"/>
          <p:nvPr/>
        </p:nvSpPr>
        <p:spPr>
          <a:xfrm>
            <a:off x="1980864" y="1505377"/>
            <a:ext cx="34099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100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87" name="object 32">
            <a:extLst>
              <a:ext uri="{FF2B5EF4-FFF2-40B4-BE49-F238E27FC236}">
                <a16:creationId xmlns:a16="http://schemas.microsoft.com/office/drawing/2014/main" id="{A48C3AB8-EAD4-4433-9A07-22E70F1D69E0}"/>
              </a:ext>
            </a:extLst>
          </p:cNvPr>
          <p:cNvSpPr/>
          <p:nvPr/>
        </p:nvSpPr>
        <p:spPr>
          <a:xfrm>
            <a:off x="8654104" y="2953724"/>
            <a:ext cx="655104" cy="4031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object 33">
            <a:extLst>
              <a:ext uri="{FF2B5EF4-FFF2-40B4-BE49-F238E27FC236}">
                <a16:creationId xmlns:a16="http://schemas.microsoft.com/office/drawing/2014/main" id="{84ABFD87-3481-4BCA-8D22-D506BB0BE276}"/>
              </a:ext>
            </a:extLst>
          </p:cNvPr>
          <p:cNvSpPr/>
          <p:nvPr/>
        </p:nvSpPr>
        <p:spPr>
          <a:xfrm>
            <a:off x="4035240" y="1994189"/>
            <a:ext cx="4163060" cy="277495"/>
          </a:xfrm>
          <a:custGeom>
            <a:avLst/>
            <a:gdLst/>
            <a:ahLst/>
            <a:cxnLst/>
            <a:rect l="l" t="t" r="r" b="b"/>
            <a:pathLst>
              <a:path w="4163059" h="277494">
                <a:moveTo>
                  <a:pt x="0" y="276999"/>
                </a:moveTo>
                <a:lnTo>
                  <a:pt x="4162552" y="276999"/>
                </a:lnTo>
                <a:lnTo>
                  <a:pt x="4162552" y="0"/>
                </a:lnTo>
                <a:lnTo>
                  <a:pt x="0" y="0"/>
                </a:lnTo>
                <a:lnTo>
                  <a:pt x="0" y="276999"/>
                </a:lnTo>
                <a:close/>
              </a:path>
            </a:pathLst>
          </a:custGeom>
          <a:solidFill>
            <a:srgbClr val="FFFF00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object 34">
            <a:extLst>
              <a:ext uri="{FF2B5EF4-FFF2-40B4-BE49-F238E27FC236}">
                <a16:creationId xmlns:a16="http://schemas.microsoft.com/office/drawing/2014/main" id="{F2C593A2-FBAF-46BF-A3A7-F797ACB983EB}"/>
              </a:ext>
            </a:extLst>
          </p:cNvPr>
          <p:cNvSpPr/>
          <p:nvPr/>
        </p:nvSpPr>
        <p:spPr>
          <a:xfrm>
            <a:off x="4035240" y="1994189"/>
            <a:ext cx="4163060" cy="277495"/>
          </a:xfrm>
          <a:custGeom>
            <a:avLst/>
            <a:gdLst/>
            <a:ahLst/>
            <a:cxnLst/>
            <a:rect l="l" t="t" r="r" b="b"/>
            <a:pathLst>
              <a:path w="4163059" h="277494">
                <a:moveTo>
                  <a:pt x="0" y="276999"/>
                </a:moveTo>
                <a:lnTo>
                  <a:pt x="4162552" y="276999"/>
                </a:lnTo>
                <a:lnTo>
                  <a:pt x="4162552" y="0"/>
                </a:lnTo>
                <a:lnTo>
                  <a:pt x="0" y="0"/>
                </a:lnTo>
                <a:lnTo>
                  <a:pt x="0" y="276999"/>
                </a:lnTo>
                <a:close/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object 35">
            <a:extLst>
              <a:ext uri="{FF2B5EF4-FFF2-40B4-BE49-F238E27FC236}">
                <a16:creationId xmlns:a16="http://schemas.microsoft.com/office/drawing/2014/main" id="{5B5DF071-597A-4036-AE17-71C5B4CEF842}"/>
              </a:ext>
            </a:extLst>
          </p:cNvPr>
          <p:cNvSpPr txBox="1"/>
          <p:nvPr/>
        </p:nvSpPr>
        <p:spPr>
          <a:xfrm>
            <a:off x="4945959" y="2034206"/>
            <a:ext cx="23425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5" dirty="0">
                <a:solidFill>
                  <a:prstClr val="black"/>
                </a:solidFill>
                <a:latin typeface="微软雅黑"/>
                <a:cs typeface="微软雅黑"/>
              </a:rPr>
              <a:t>Konus-Wind </a:t>
            </a:r>
            <a:r>
              <a:rPr sz="1200" dirty="0">
                <a:solidFill>
                  <a:prstClr val="black"/>
                </a:solidFill>
                <a:latin typeface="微软雅黑"/>
                <a:cs typeface="微软雅黑"/>
              </a:rPr>
              <a:t>（no</a:t>
            </a:r>
            <a:r>
              <a:rPr sz="1200" spc="-45" dirty="0">
                <a:solidFill>
                  <a:prstClr val="black"/>
                </a:solidFill>
                <a:latin typeface="微软雅黑"/>
                <a:cs typeface="微软雅黑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微软雅黑"/>
                <a:cs typeface="微软雅黑"/>
              </a:rPr>
              <a:t>localization）</a:t>
            </a:r>
            <a:endParaRPr sz="12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91" name="object 36">
            <a:extLst>
              <a:ext uri="{FF2B5EF4-FFF2-40B4-BE49-F238E27FC236}">
                <a16:creationId xmlns:a16="http://schemas.microsoft.com/office/drawing/2014/main" id="{E7D3F384-1D73-4A0D-A6CF-DB2B64E2CEAC}"/>
              </a:ext>
            </a:extLst>
          </p:cNvPr>
          <p:cNvSpPr/>
          <p:nvPr/>
        </p:nvSpPr>
        <p:spPr>
          <a:xfrm>
            <a:off x="8717731" y="1822371"/>
            <a:ext cx="474052" cy="4488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object 37">
            <a:extLst>
              <a:ext uri="{FF2B5EF4-FFF2-40B4-BE49-F238E27FC236}">
                <a16:creationId xmlns:a16="http://schemas.microsoft.com/office/drawing/2014/main" id="{A8B4CC1E-EDB3-4B02-BAC0-2BE51D207E08}"/>
              </a:ext>
            </a:extLst>
          </p:cNvPr>
          <p:cNvSpPr txBox="1"/>
          <p:nvPr/>
        </p:nvSpPr>
        <p:spPr>
          <a:xfrm>
            <a:off x="7334954" y="5375372"/>
            <a:ext cx="60071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5" dirty="0">
                <a:solidFill>
                  <a:srgbClr val="0000FF"/>
                </a:solidFill>
                <a:latin typeface="微软雅黑"/>
                <a:cs typeface="微软雅黑"/>
              </a:rPr>
              <a:t>~20</a:t>
            </a:r>
            <a:r>
              <a:rPr sz="1400" b="1" dirty="0">
                <a:solidFill>
                  <a:srgbClr val="0000FF"/>
                </a:solidFill>
                <a:latin typeface="微软雅黑"/>
                <a:cs typeface="微软雅黑"/>
              </a:rPr>
              <a:t>2</a:t>
            </a:r>
            <a:r>
              <a:rPr lang="en-US" altLang="zh-CN" sz="1400" b="1" dirty="0">
                <a:solidFill>
                  <a:srgbClr val="0000FF"/>
                </a:solidFill>
                <a:latin typeface="微软雅黑"/>
                <a:cs typeface="微软雅黑"/>
              </a:rPr>
              <a:t>4</a:t>
            </a:r>
            <a:endParaRPr sz="14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93" name="object 38">
            <a:extLst>
              <a:ext uri="{FF2B5EF4-FFF2-40B4-BE49-F238E27FC236}">
                <a16:creationId xmlns:a16="http://schemas.microsoft.com/office/drawing/2014/main" id="{ED3368A2-0965-4FE1-ACE2-6127FAFFFDF7}"/>
              </a:ext>
            </a:extLst>
          </p:cNvPr>
          <p:cNvSpPr txBox="1"/>
          <p:nvPr/>
        </p:nvSpPr>
        <p:spPr>
          <a:xfrm>
            <a:off x="7878770" y="4799631"/>
            <a:ext cx="44640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2004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94" name="object 39">
            <a:extLst>
              <a:ext uri="{FF2B5EF4-FFF2-40B4-BE49-F238E27FC236}">
                <a16:creationId xmlns:a16="http://schemas.microsoft.com/office/drawing/2014/main" id="{8541FFD7-3FCE-4231-9528-44DBA98A61FF}"/>
              </a:ext>
            </a:extLst>
          </p:cNvPr>
          <p:cNvSpPr txBox="1"/>
          <p:nvPr/>
        </p:nvSpPr>
        <p:spPr>
          <a:xfrm>
            <a:off x="9267770" y="4011296"/>
            <a:ext cx="60071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5" dirty="0">
                <a:solidFill>
                  <a:srgbClr val="0000FF"/>
                </a:solidFill>
                <a:latin typeface="微软雅黑"/>
                <a:cs typeface="微软雅黑"/>
              </a:rPr>
              <a:t>~20</a:t>
            </a:r>
            <a:r>
              <a:rPr sz="1400" b="1" dirty="0">
                <a:solidFill>
                  <a:srgbClr val="0000FF"/>
                </a:solidFill>
                <a:latin typeface="微软雅黑"/>
                <a:cs typeface="微软雅黑"/>
              </a:rPr>
              <a:t>2</a:t>
            </a:r>
            <a:r>
              <a:rPr lang="en-US" altLang="zh-CN" sz="1400" b="1" dirty="0">
                <a:solidFill>
                  <a:srgbClr val="0000FF"/>
                </a:solidFill>
                <a:latin typeface="微软雅黑"/>
                <a:cs typeface="微软雅黑"/>
              </a:rPr>
              <a:t>4</a:t>
            </a:r>
            <a:endParaRPr sz="14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95" name="object 40">
            <a:extLst>
              <a:ext uri="{FF2B5EF4-FFF2-40B4-BE49-F238E27FC236}">
                <a16:creationId xmlns:a16="http://schemas.microsoft.com/office/drawing/2014/main" id="{0AC856F2-07D7-47B0-8146-F82275E568B6}"/>
              </a:ext>
            </a:extLst>
          </p:cNvPr>
          <p:cNvSpPr txBox="1"/>
          <p:nvPr/>
        </p:nvSpPr>
        <p:spPr>
          <a:xfrm>
            <a:off x="9352338" y="2963376"/>
            <a:ext cx="44577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2008</a:t>
            </a:r>
          </a:p>
        </p:txBody>
      </p:sp>
      <p:sp>
        <p:nvSpPr>
          <p:cNvPr id="96" name="object 41">
            <a:extLst>
              <a:ext uri="{FF2B5EF4-FFF2-40B4-BE49-F238E27FC236}">
                <a16:creationId xmlns:a16="http://schemas.microsoft.com/office/drawing/2014/main" id="{F6C0816A-34C3-44E2-8AA3-E8ADA205E764}"/>
              </a:ext>
            </a:extLst>
          </p:cNvPr>
          <p:cNvSpPr txBox="1"/>
          <p:nvPr/>
        </p:nvSpPr>
        <p:spPr>
          <a:xfrm>
            <a:off x="9309208" y="1515447"/>
            <a:ext cx="4648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5" dirty="0">
                <a:solidFill>
                  <a:srgbClr val="0000FF"/>
                </a:solidFill>
                <a:latin typeface="微软雅黑"/>
                <a:cs typeface="微软雅黑"/>
              </a:rPr>
              <a:t>2020</a:t>
            </a:r>
            <a:endParaRPr sz="14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97" name="object 42">
            <a:extLst>
              <a:ext uri="{FF2B5EF4-FFF2-40B4-BE49-F238E27FC236}">
                <a16:creationId xmlns:a16="http://schemas.microsoft.com/office/drawing/2014/main" id="{778CFE60-F4DB-4947-89D9-B97E567C95F6}"/>
              </a:ext>
            </a:extLst>
          </p:cNvPr>
          <p:cNvSpPr/>
          <p:nvPr/>
        </p:nvSpPr>
        <p:spPr>
          <a:xfrm>
            <a:off x="5348802" y="2318166"/>
            <a:ext cx="3185160" cy="277495"/>
          </a:xfrm>
          <a:custGeom>
            <a:avLst/>
            <a:gdLst/>
            <a:ahLst/>
            <a:cxnLst/>
            <a:rect l="l" t="t" r="r" b="b"/>
            <a:pathLst>
              <a:path w="3185159" h="277494">
                <a:moveTo>
                  <a:pt x="0" y="276999"/>
                </a:moveTo>
                <a:lnTo>
                  <a:pt x="3184651" y="276999"/>
                </a:lnTo>
                <a:lnTo>
                  <a:pt x="3184651" y="0"/>
                </a:lnTo>
                <a:lnTo>
                  <a:pt x="0" y="0"/>
                </a:lnTo>
                <a:lnTo>
                  <a:pt x="0" y="276999"/>
                </a:lnTo>
                <a:close/>
              </a:path>
            </a:pathLst>
          </a:custGeom>
          <a:solidFill>
            <a:srgbClr val="66FFCC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object 43">
            <a:extLst>
              <a:ext uri="{FF2B5EF4-FFF2-40B4-BE49-F238E27FC236}">
                <a16:creationId xmlns:a16="http://schemas.microsoft.com/office/drawing/2014/main" id="{AB13068A-3FAD-4D99-9192-F5FC96C07668}"/>
              </a:ext>
            </a:extLst>
          </p:cNvPr>
          <p:cNvSpPr/>
          <p:nvPr/>
        </p:nvSpPr>
        <p:spPr>
          <a:xfrm>
            <a:off x="5348802" y="2318166"/>
            <a:ext cx="3185160" cy="277495"/>
          </a:xfrm>
          <a:custGeom>
            <a:avLst/>
            <a:gdLst/>
            <a:ahLst/>
            <a:cxnLst/>
            <a:rect l="l" t="t" r="r" b="b"/>
            <a:pathLst>
              <a:path w="3185159" h="277494">
                <a:moveTo>
                  <a:pt x="0" y="276999"/>
                </a:moveTo>
                <a:lnTo>
                  <a:pt x="3184651" y="276999"/>
                </a:lnTo>
                <a:lnTo>
                  <a:pt x="3184651" y="0"/>
                </a:lnTo>
                <a:lnTo>
                  <a:pt x="0" y="0"/>
                </a:lnTo>
                <a:lnTo>
                  <a:pt x="0" y="276999"/>
                </a:lnTo>
                <a:close/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object 44">
            <a:extLst>
              <a:ext uri="{FF2B5EF4-FFF2-40B4-BE49-F238E27FC236}">
                <a16:creationId xmlns:a16="http://schemas.microsoft.com/office/drawing/2014/main" id="{232DE28F-C1AC-4DFD-8777-B5BFFC13E0C1}"/>
              </a:ext>
            </a:extLst>
          </p:cNvPr>
          <p:cNvSpPr txBox="1"/>
          <p:nvPr/>
        </p:nvSpPr>
        <p:spPr>
          <a:xfrm>
            <a:off x="5522030" y="2358309"/>
            <a:ext cx="283908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5" dirty="0">
                <a:solidFill>
                  <a:prstClr val="black"/>
                </a:solidFill>
                <a:latin typeface="微软雅黑"/>
                <a:cs typeface="微软雅黑"/>
              </a:rPr>
              <a:t>INTEGRAL/SPI-ACS </a:t>
            </a:r>
            <a:r>
              <a:rPr sz="1200" dirty="0">
                <a:solidFill>
                  <a:prstClr val="black"/>
                </a:solidFill>
                <a:latin typeface="微软雅黑"/>
                <a:cs typeface="微软雅黑"/>
              </a:rPr>
              <a:t>（no</a:t>
            </a:r>
            <a:r>
              <a:rPr sz="1200" spc="-40" dirty="0">
                <a:solidFill>
                  <a:prstClr val="black"/>
                </a:solidFill>
                <a:latin typeface="微软雅黑"/>
                <a:cs typeface="微软雅黑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微软雅黑"/>
                <a:cs typeface="微软雅黑"/>
              </a:rPr>
              <a:t>local.&amp;spec）</a:t>
            </a:r>
            <a:endParaRPr sz="12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00" name="object 45">
            <a:extLst>
              <a:ext uri="{FF2B5EF4-FFF2-40B4-BE49-F238E27FC236}">
                <a16:creationId xmlns:a16="http://schemas.microsoft.com/office/drawing/2014/main" id="{08CFF12A-3684-46BF-9CE9-D6B4CFA726D6}"/>
              </a:ext>
            </a:extLst>
          </p:cNvPr>
          <p:cNvSpPr/>
          <p:nvPr/>
        </p:nvSpPr>
        <p:spPr>
          <a:xfrm>
            <a:off x="8708080" y="2318165"/>
            <a:ext cx="399757" cy="4300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1" name="object 46">
            <a:extLst>
              <a:ext uri="{FF2B5EF4-FFF2-40B4-BE49-F238E27FC236}">
                <a16:creationId xmlns:a16="http://schemas.microsoft.com/office/drawing/2014/main" id="{89A6C8DA-B50B-48CE-871E-B0BAFF0C8F82}"/>
              </a:ext>
            </a:extLst>
          </p:cNvPr>
          <p:cNvSpPr txBox="1"/>
          <p:nvPr/>
        </p:nvSpPr>
        <p:spPr>
          <a:xfrm>
            <a:off x="9300916" y="1968674"/>
            <a:ext cx="448945" cy="643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/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1994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12700">
              <a:spcBef>
                <a:spcPts val="1520"/>
              </a:spcBef>
            </a:pPr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2002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02" name="object 47">
            <a:extLst>
              <a:ext uri="{FF2B5EF4-FFF2-40B4-BE49-F238E27FC236}">
                <a16:creationId xmlns:a16="http://schemas.microsoft.com/office/drawing/2014/main" id="{9FEA4DC3-5F99-4C4F-AF05-443D5DF42B2A}"/>
              </a:ext>
            </a:extLst>
          </p:cNvPr>
          <p:cNvSpPr/>
          <p:nvPr/>
        </p:nvSpPr>
        <p:spPr>
          <a:xfrm>
            <a:off x="6402394" y="3455742"/>
            <a:ext cx="2252345" cy="339090"/>
          </a:xfrm>
          <a:custGeom>
            <a:avLst/>
            <a:gdLst/>
            <a:ahLst/>
            <a:cxnLst/>
            <a:rect l="l" t="t" r="r" b="b"/>
            <a:pathLst>
              <a:path w="2252345" h="339089">
                <a:moveTo>
                  <a:pt x="0" y="338556"/>
                </a:moveTo>
                <a:lnTo>
                  <a:pt x="2251836" y="338556"/>
                </a:lnTo>
                <a:lnTo>
                  <a:pt x="2251836" y="0"/>
                </a:lnTo>
                <a:lnTo>
                  <a:pt x="0" y="0"/>
                </a:lnTo>
                <a:lnTo>
                  <a:pt x="0" y="338556"/>
                </a:lnTo>
                <a:close/>
              </a:path>
            </a:pathLst>
          </a:custGeom>
          <a:solidFill>
            <a:srgbClr val="FF0000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object 48">
            <a:extLst>
              <a:ext uri="{FF2B5EF4-FFF2-40B4-BE49-F238E27FC236}">
                <a16:creationId xmlns:a16="http://schemas.microsoft.com/office/drawing/2014/main" id="{C1B8A30F-2E64-4951-8A14-DC67D0976FB0}"/>
              </a:ext>
            </a:extLst>
          </p:cNvPr>
          <p:cNvSpPr txBox="1"/>
          <p:nvPr/>
        </p:nvSpPr>
        <p:spPr>
          <a:xfrm>
            <a:off x="7038409" y="3494072"/>
            <a:ext cx="98234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10" dirty="0">
                <a:solidFill>
                  <a:prstClr val="black"/>
                </a:solidFill>
                <a:latin typeface="微软雅黑"/>
                <a:cs typeface="微软雅黑"/>
              </a:rPr>
              <a:t>H</a:t>
            </a:r>
            <a:r>
              <a:rPr sz="1600" spc="-5" dirty="0">
                <a:solidFill>
                  <a:prstClr val="black"/>
                </a:solidFill>
                <a:latin typeface="微软雅黑"/>
                <a:cs typeface="微软雅黑"/>
              </a:rPr>
              <a:t>XMT/HE</a:t>
            </a:r>
            <a:endParaRPr sz="16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04" name="object 49">
            <a:extLst>
              <a:ext uri="{FF2B5EF4-FFF2-40B4-BE49-F238E27FC236}">
                <a16:creationId xmlns:a16="http://schemas.microsoft.com/office/drawing/2014/main" id="{8F65D2CC-44E8-43DB-82C1-F00C6C4FF820}"/>
              </a:ext>
            </a:extLst>
          </p:cNvPr>
          <p:cNvSpPr/>
          <p:nvPr/>
        </p:nvSpPr>
        <p:spPr>
          <a:xfrm>
            <a:off x="8735004" y="3395151"/>
            <a:ext cx="466191" cy="4711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object 50">
            <a:extLst>
              <a:ext uri="{FF2B5EF4-FFF2-40B4-BE49-F238E27FC236}">
                <a16:creationId xmlns:a16="http://schemas.microsoft.com/office/drawing/2014/main" id="{A9C7D6A7-9C95-439A-B88F-2462FD4DB5B7}"/>
              </a:ext>
            </a:extLst>
          </p:cNvPr>
          <p:cNvSpPr txBox="1"/>
          <p:nvPr/>
        </p:nvSpPr>
        <p:spPr>
          <a:xfrm>
            <a:off x="9352338" y="3525234"/>
            <a:ext cx="44640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2017</a:t>
            </a:r>
          </a:p>
        </p:txBody>
      </p:sp>
      <p:sp>
        <p:nvSpPr>
          <p:cNvPr id="106" name="object 51">
            <a:extLst>
              <a:ext uri="{FF2B5EF4-FFF2-40B4-BE49-F238E27FC236}">
                <a16:creationId xmlns:a16="http://schemas.microsoft.com/office/drawing/2014/main" id="{BA86B45C-F11D-4D88-B276-8676E16F8C7D}"/>
              </a:ext>
            </a:extLst>
          </p:cNvPr>
          <p:cNvSpPr/>
          <p:nvPr/>
        </p:nvSpPr>
        <p:spPr>
          <a:xfrm>
            <a:off x="2432502" y="5270547"/>
            <a:ext cx="226695" cy="635"/>
          </a:xfrm>
          <a:custGeom>
            <a:avLst/>
            <a:gdLst/>
            <a:ahLst/>
            <a:cxnLst/>
            <a:rect l="l" t="t" r="r" b="b"/>
            <a:pathLst>
              <a:path w="226694" h="635">
                <a:moveTo>
                  <a:pt x="0" y="126"/>
                </a:moveTo>
                <a:lnTo>
                  <a:pt x="226568" y="0"/>
                </a:lnTo>
              </a:path>
            </a:pathLst>
          </a:custGeom>
          <a:ln w="38100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object 52">
            <a:extLst>
              <a:ext uri="{FF2B5EF4-FFF2-40B4-BE49-F238E27FC236}">
                <a16:creationId xmlns:a16="http://schemas.microsoft.com/office/drawing/2014/main" id="{80EE5797-AAE9-4FDC-A73E-096A17A9AAA9}"/>
              </a:ext>
            </a:extLst>
          </p:cNvPr>
          <p:cNvSpPr/>
          <p:nvPr/>
        </p:nvSpPr>
        <p:spPr>
          <a:xfrm>
            <a:off x="8661216" y="980728"/>
            <a:ext cx="1539240" cy="369570"/>
          </a:xfrm>
          <a:custGeom>
            <a:avLst/>
            <a:gdLst/>
            <a:ahLst/>
            <a:cxnLst/>
            <a:rect l="l" t="t" r="r" b="b"/>
            <a:pathLst>
              <a:path w="1539240" h="369569">
                <a:moveTo>
                  <a:pt x="0" y="369328"/>
                </a:moveTo>
                <a:lnTo>
                  <a:pt x="1539240" y="369328"/>
                </a:lnTo>
                <a:lnTo>
                  <a:pt x="153924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object 53">
            <a:extLst>
              <a:ext uri="{FF2B5EF4-FFF2-40B4-BE49-F238E27FC236}">
                <a16:creationId xmlns:a16="http://schemas.microsoft.com/office/drawing/2014/main" id="{69401152-0088-4B2A-9392-ADC0671A8B96}"/>
              </a:ext>
            </a:extLst>
          </p:cNvPr>
          <p:cNvSpPr txBox="1"/>
          <p:nvPr/>
        </p:nvSpPr>
        <p:spPr>
          <a:xfrm>
            <a:off x="8749228" y="1019222"/>
            <a:ext cx="136715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微软雅黑"/>
                <a:cs typeface="微软雅黑"/>
              </a:rPr>
              <a:t>Launch</a:t>
            </a:r>
            <a:r>
              <a:rPr spc="-75" dirty="0">
                <a:solidFill>
                  <a:prstClr val="black"/>
                </a:solidFill>
                <a:latin typeface="微软雅黑"/>
                <a:cs typeface="微软雅黑"/>
              </a:rPr>
              <a:t> </a:t>
            </a:r>
            <a:r>
              <a:rPr dirty="0">
                <a:solidFill>
                  <a:prstClr val="black"/>
                </a:solidFill>
                <a:latin typeface="微软雅黑"/>
                <a:cs typeface="微软雅黑"/>
              </a:rPr>
              <a:t>time</a:t>
            </a:r>
          </a:p>
        </p:txBody>
      </p:sp>
      <p:pic>
        <p:nvPicPr>
          <p:cNvPr id="109" name="图片 108">
            <a:extLst>
              <a:ext uri="{FF2B5EF4-FFF2-40B4-BE49-F238E27FC236}">
                <a16:creationId xmlns:a16="http://schemas.microsoft.com/office/drawing/2014/main" id="{04278353-F017-4CF3-88CA-E9DE3220BD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795" y="1365824"/>
            <a:ext cx="474286" cy="60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35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71900" y="308505"/>
            <a:ext cx="5238750" cy="494944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GECAM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卫星发射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6CB06883-EF09-435B-928E-C89495D6E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358603"/>
            <a:ext cx="5040560" cy="2915422"/>
          </a:xfr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6182938-B76C-4F0E-8255-90A707CC12F9}"/>
              </a:ext>
            </a:extLst>
          </p:cNvPr>
          <p:cNvSpPr/>
          <p:nvPr/>
        </p:nvSpPr>
        <p:spPr>
          <a:xfrm>
            <a:off x="2584480" y="1010063"/>
            <a:ext cx="1457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微软雅黑"/>
                <a:cs typeface="微软雅黑"/>
              </a:rPr>
              <a:t>2020.12.10</a:t>
            </a:r>
            <a:endParaRPr lang="zh-CN" altLang="en-US" dirty="0"/>
          </a:p>
        </p:txBody>
      </p:sp>
      <p:pic>
        <p:nvPicPr>
          <p:cNvPr id="7" name="Picture 11" descr="所标">
            <a:extLst>
              <a:ext uri="{FF2B5EF4-FFF2-40B4-BE49-F238E27FC236}">
                <a16:creationId xmlns:a16="http://schemas.microsoft.com/office/drawing/2014/main" id="{5FB0C612-2F2E-47AE-B103-D73209AF2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5" y="75467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CB93C9-C1D8-4676-9AE2-1EB6935299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365" y="0"/>
            <a:ext cx="930045" cy="85721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A93904E-198A-40D3-8CB7-8A9191BB7F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724" y="982028"/>
            <a:ext cx="2849996" cy="213749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2ADF546-F7AF-45B6-A686-F08EAA33B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072" y="3607881"/>
            <a:ext cx="4176464" cy="318089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F8F238F-B865-4491-9AF8-0515BF76A9F9}"/>
              </a:ext>
            </a:extLst>
          </p:cNvPr>
          <p:cNvSpPr/>
          <p:nvPr/>
        </p:nvSpPr>
        <p:spPr>
          <a:xfrm>
            <a:off x="7380624" y="3244334"/>
            <a:ext cx="2903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Solar Flare on Jan 1, 2021</a:t>
            </a:r>
            <a:endParaRPr lang="zh-CN" altLang="en-US" dirty="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542101C7-F83A-46F1-ACA6-32DAD9930F60}"/>
              </a:ext>
            </a:extLst>
          </p:cNvPr>
          <p:cNvSpPr txBox="1">
            <a:spLocks/>
          </p:cNvSpPr>
          <p:nvPr/>
        </p:nvSpPr>
        <p:spPr>
          <a:xfrm>
            <a:off x="9552384" y="1375359"/>
            <a:ext cx="19442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2000" dirty="0"/>
              <a:t>First GRB event via </a:t>
            </a:r>
            <a:r>
              <a:rPr lang="en-US" altLang="zh-CN" sz="2000" dirty="0" err="1"/>
              <a:t>Beidou</a:t>
            </a:r>
            <a:endParaRPr lang="zh-CN" altLang="en-US" sz="20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7CB8605-CF40-4643-899F-6665315BE9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39" b="55469"/>
          <a:stretch/>
        </p:blipFill>
        <p:spPr>
          <a:xfrm>
            <a:off x="1127448" y="4274025"/>
            <a:ext cx="4528518" cy="936104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65AADBD-D3A0-4DD9-8A67-23F621C3FCEF}"/>
              </a:ext>
            </a:extLst>
          </p:cNvPr>
          <p:cNvSpPr/>
          <p:nvPr/>
        </p:nvSpPr>
        <p:spPr>
          <a:xfrm>
            <a:off x="311404" y="5301208"/>
            <a:ext cx="6456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截至</a:t>
            </a:r>
            <a:r>
              <a:rPr lang="en-US" altLang="zh-CN" kern="100" dirty="0">
                <a:latin typeface="Times New Roman" panose="02020603050405020304" pitchFamily="18" charset="0"/>
              </a:rPr>
              <a:t>2022</a:t>
            </a:r>
            <a:r>
              <a:rPr lang="zh-CN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kern="100" dirty="0">
                <a:latin typeface="Times New Roman" panose="02020603050405020304" pitchFamily="18" charset="0"/>
              </a:rPr>
              <a:t>11</a:t>
            </a:r>
            <a:r>
              <a:rPr lang="zh-CN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月，在轨触发各类爆发现象</a:t>
            </a:r>
            <a:r>
              <a:rPr lang="en-US" altLang="zh-CN" kern="100" dirty="0">
                <a:latin typeface="Times New Roman" panose="02020603050405020304" pitchFamily="18" charset="0"/>
              </a:rPr>
              <a:t>1600</a:t>
            </a:r>
            <a:r>
              <a:rPr lang="zh-CN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多个，其中包括伽马射线暴</a:t>
            </a:r>
            <a:r>
              <a:rPr lang="en-US" altLang="zh-CN" kern="100" dirty="0">
                <a:latin typeface="Times New Roman" panose="02020603050405020304" pitchFamily="18" charset="0"/>
              </a:rPr>
              <a:t>100</a:t>
            </a:r>
            <a:r>
              <a:rPr lang="zh-CN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多个，磁星爆发、太阳爆发和地球伽马闪共计</a:t>
            </a:r>
            <a:r>
              <a:rPr lang="en-US" altLang="zh-CN" kern="100" dirty="0">
                <a:latin typeface="Times New Roman" panose="02020603050405020304" pitchFamily="18" charset="0"/>
              </a:rPr>
              <a:t>300</a:t>
            </a:r>
            <a:r>
              <a:rPr lang="zh-CN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余个，公开发布观测通告</a:t>
            </a:r>
            <a:r>
              <a:rPr lang="en-US" altLang="zh-CN" kern="100" dirty="0">
                <a:latin typeface="Times New Roman" panose="02020603050405020304" pitchFamily="18" charset="0"/>
              </a:rPr>
              <a:t>91</a:t>
            </a:r>
            <a:r>
              <a:rPr lang="zh-CN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个，发布观测警报超过</a:t>
            </a:r>
            <a:r>
              <a:rPr lang="en-US" altLang="zh-CN" kern="100" dirty="0">
                <a:latin typeface="Times New Roman" panose="02020603050405020304" pitchFamily="18" charset="0"/>
              </a:rPr>
              <a:t>600</a:t>
            </a:r>
            <a:r>
              <a:rPr lang="zh-CN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个，并多次引导中外卫星及地面观测设备开展后随观测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3893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03712" y="188749"/>
            <a:ext cx="5510436" cy="750888"/>
          </a:xfrm>
        </p:spPr>
        <p:txBody>
          <a:bodyPr>
            <a:normAutofit/>
          </a:bodyPr>
          <a:lstStyle/>
          <a:p>
            <a:r>
              <a:rPr lang="en-US" altLang="zh-CN" dirty="0"/>
              <a:t>GECAM</a:t>
            </a:r>
            <a:r>
              <a:rPr lang="zh-CN" altLang="en-US" dirty="0"/>
              <a:t>载荷</a:t>
            </a:r>
            <a:endParaRPr lang="zh-CN" altLang="en-US" sz="3100" dirty="0"/>
          </a:p>
        </p:txBody>
      </p:sp>
      <p:sp>
        <p:nvSpPr>
          <p:cNvPr id="17" name="内容占位符 1"/>
          <p:cNvSpPr>
            <a:spLocks noGrp="1"/>
          </p:cNvSpPr>
          <p:nvPr>
            <p:ph idx="1"/>
          </p:nvPr>
        </p:nvSpPr>
        <p:spPr>
          <a:xfrm>
            <a:off x="1127448" y="3861048"/>
            <a:ext cx="9937104" cy="260609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zh-CN" dirty="0"/>
              <a:t>GRD  </a:t>
            </a:r>
            <a:r>
              <a:rPr lang="en-US" altLang="zh-CN" dirty="0">
                <a:solidFill>
                  <a:srgbClr val="0000FF"/>
                </a:solidFill>
              </a:rPr>
              <a:t>(LaBr</a:t>
            </a:r>
            <a:r>
              <a:rPr lang="en-US" altLang="zh-CN" baseline="-25000" dirty="0">
                <a:solidFill>
                  <a:srgbClr val="0000FF"/>
                </a:solidFill>
              </a:rPr>
              <a:t>3</a:t>
            </a:r>
            <a:r>
              <a:rPr lang="en-US" altLang="zh-CN" dirty="0">
                <a:solidFill>
                  <a:srgbClr val="0000FF"/>
                </a:solidFill>
              </a:rPr>
              <a:t>+SiPM)   </a:t>
            </a:r>
            <a:r>
              <a:rPr lang="en-US" altLang="zh-CN" dirty="0"/>
              <a:t>LaBr</a:t>
            </a:r>
            <a:r>
              <a:rPr lang="en-US" altLang="zh-CN" baseline="-25000" dirty="0"/>
              <a:t>3</a:t>
            </a:r>
            <a:r>
              <a:rPr lang="en-US" altLang="zh-CN" dirty="0"/>
              <a:t> (Φ76mm</a:t>
            </a:r>
            <a:r>
              <a:rPr lang="zh-CN" altLang="en-US" dirty="0"/>
              <a:t>*</a:t>
            </a:r>
            <a:r>
              <a:rPr lang="en-US" altLang="zh-CN" dirty="0"/>
              <a:t>15 mm) </a:t>
            </a:r>
            <a:endParaRPr lang="en-US" altLang="zh-CN" dirty="0">
              <a:solidFill>
                <a:srgbClr val="0000FF"/>
              </a:solidFill>
            </a:endParaRPr>
          </a:p>
          <a:p>
            <a:pPr lvl="1"/>
            <a:r>
              <a:rPr lang="en-US" altLang="zh-CN" dirty="0"/>
              <a:t>Monitor x/gamma-ray from all-sky</a:t>
            </a:r>
          </a:p>
          <a:p>
            <a:pPr lvl="1"/>
            <a:r>
              <a:rPr lang="en-US" altLang="zh-CN" b="0" dirty="0"/>
              <a:t>Temporal, spectral, localization measurement for GRB </a:t>
            </a:r>
          </a:p>
          <a:p>
            <a:r>
              <a:rPr lang="en-US" altLang="zh-CN" dirty="0"/>
              <a:t>CPD  </a:t>
            </a:r>
            <a:r>
              <a:rPr lang="en-US" altLang="zh-CN" dirty="0">
                <a:solidFill>
                  <a:srgbClr val="0000FF"/>
                </a:solidFill>
              </a:rPr>
              <a:t>(Plastic scintillator + </a:t>
            </a:r>
            <a:r>
              <a:rPr lang="en-US" altLang="zh-CN" dirty="0" err="1">
                <a:solidFill>
                  <a:srgbClr val="0000FF"/>
                </a:solidFill>
              </a:rPr>
              <a:t>SiPM</a:t>
            </a:r>
            <a:r>
              <a:rPr lang="en-US" altLang="zh-CN" dirty="0">
                <a:solidFill>
                  <a:srgbClr val="0000FF"/>
                </a:solidFill>
              </a:rPr>
              <a:t>)   </a:t>
            </a:r>
          </a:p>
          <a:p>
            <a:pPr lvl="1"/>
            <a:r>
              <a:rPr lang="en-US" altLang="zh-CN" dirty="0"/>
              <a:t>Monitor charged particles (e, p)</a:t>
            </a:r>
          </a:p>
          <a:p>
            <a:pPr lvl="1"/>
            <a:r>
              <a:rPr lang="en-US" altLang="zh-CN" dirty="0"/>
              <a:t>Identify the GRD bursts produced by charged particles in the Earth orbit (i.e. distinguish GRB and fake-GRB)</a:t>
            </a:r>
          </a:p>
        </p:txBody>
      </p:sp>
      <p:sp>
        <p:nvSpPr>
          <p:cNvPr id="28" name="内容占位符 2"/>
          <p:cNvSpPr txBox="1">
            <a:spLocks/>
          </p:cNvSpPr>
          <p:nvPr/>
        </p:nvSpPr>
        <p:spPr bwMode="auto">
          <a:xfrm>
            <a:off x="4511824" y="1268760"/>
            <a:ext cx="7056784" cy="15121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Detectors of each GECAM satellite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1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25 Gamma-ray Detectors (GRD, circle)</a:t>
            </a:r>
            <a:endParaRPr lang="en-US" altLang="zh-CN" sz="11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细黑" panose="02010600040101010101" charset="-122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1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8 Charged Particle Detectors (CPD, square)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501F8EB-C33D-41C2-B2FA-FB48B9BA4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6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0DF1477-DE34-4E0B-BD42-B661E0F00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548680"/>
            <a:ext cx="3168352" cy="324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47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CPD</a:t>
            </a:r>
            <a:r>
              <a:rPr lang="zh-CN" altLang="en-US" dirty="0"/>
              <a:t>结构和读出电子学设计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53BF49-16B5-409C-9906-760E56A29D68}" type="slidenum">
              <a:rPr lang="en-US" altLang="ko-KR" smtClean="0"/>
              <a:pPr>
                <a:defRPr/>
              </a:pPr>
              <a:t>7</a:t>
            </a:fld>
            <a:endParaRPr lang="en-US" altLang="ko-KR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9" b="27992"/>
          <a:stretch/>
        </p:blipFill>
        <p:spPr>
          <a:xfrm>
            <a:off x="4167458" y="3979424"/>
            <a:ext cx="1728192" cy="1787296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135560" y="4000804"/>
            <a:ext cx="1872208" cy="1765916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57"/>
          <a:stretch/>
        </p:blipFill>
        <p:spPr bwMode="auto">
          <a:xfrm>
            <a:off x="6600056" y="3979424"/>
            <a:ext cx="3670935" cy="1774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图片 17" descr="2019-4-15 20-06-3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190294"/>
            <a:ext cx="3528392" cy="25108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2639616" y="5925244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chemeClr val="accent2"/>
                </a:solidFill>
              </a:rPr>
              <a:t>SiPM</a:t>
            </a:r>
            <a:r>
              <a:rPr lang="en-US" altLang="zh-CN" sz="2000" b="1" dirty="0">
                <a:solidFill>
                  <a:schemeClr val="accent2"/>
                </a:solidFill>
              </a:rPr>
              <a:t>+</a:t>
            </a:r>
            <a:r>
              <a:rPr lang="zh-CN" altLang="en-US" sz="2000" b="1" dirty="0">
                <a:solidFill>
                  <a:schemeClr val="accent2"/>
                </a:solidFill>
              </a:rPr>
              <a:t>塑料闪烁体</a:t>
            </a:r>
          </a:p>
        </p:txBody>
      </p:sp>
      <p:pic>
        <p:nvPicPr>
          <p:cNvPr id="19" name="图片 1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588" y="1421138"/>
            <a:ext cx="4427224" cy="2236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6445984" y="5950606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accent2"/>
                </a:solidFill>
              </a:rPr>
              <a:t>信号经两集放大，差分输出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86A88BF-2414-42EB-B8B1-43FD849A23B3}"/>
              </a:ext>
            </a:extLst>
          </p:cNvPr>
          <p:cNvSpPr/>
          <p:nvPr/>
        </p:nvSpPr>
        <p:spPr>
          <a:xfrm>
            <a:off x="36226" y="4239996"/>
            <a:ext cx="2015981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塑料闪烁体尺寸：</a:t>
            </a:r>
            <a:r>
              <a:rPr lang="en-US" altLang="zh-CN" dirty="0"/>
              <a:t>40mm*40mm*10mm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049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"/>
    </mc:Choice>
    <mc:Fallback xmlns="">
      <p:transition spd="slow" advTm="14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2" descr="微信图片_20190113155931">
            <a:extLst>
              <a:ext uri="{FF2B5EF4-FFF2-40B4-BE49-F238E27FC236}">
                <a16:creationId xmlns:a16="http://schemas.microsoft.com/office/drawing/2014/main" id="{1DEE23E2-07FF-4F02-9EB0-D4E8E4E54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3745117"/>
            <a:ext cx="2532845" cy="218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3">
            <a:extLst>
              <a:ext uri="{FF2B5EF4-FFF2-40B4-BE49-F238E27FC236}">
                <a16:creationId xmlns:a16="http://schemas.microsoft.com/office/drawing/2014/main" id="{B54FF58E-BA0C-4100-BF02-31863D6A4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966" y="1180646"/>
            <a:ext cx="3672408" cy="209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矩形 37">
            <a:extLst>
              <a:ext uri="{FF2B5EF4-FFF2-40B4-BE49-F238E27FC236}">
                <a16:creationId xmlns:a16="http://schemas.microsoft.com/office/drawing/2014/main" id="{14731F20-695C-4401-A8C2-87B3B5034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0739" y="6000520"/>
            <a:ext cx="60563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00" dirty="0"/>
              <a:t>Each GRD: </a:t>
            </a:r>
            <a:r>
              <a:rPr lang="en-US" altLang="zh-CN" sz="1800" dirty="0">
                <a:highlight>
                  <a:srgbClr val="FFFF00"/>
                </a:highlight>
              </a:rPr>
              <a:t>64 </a:t>
            </a:r>
            <a:r>
              <a:rPr lang="en-US" altLang="zh-CN" sz="1800" dirty="0" err="1">
                <a:highlight>
                  <a:srgbClr val="FFFF00"/>
                </a:highlight>
              </a:rPr>
              <a:t>SiPM</a:t>
            </a:r>
            <a:r>
              <a:rPr lang="en-US" altLang="zh-CN" sz="1800" dirty="0">
                <a:highlight>
                  <a:srgbClr val="FFFF00"/>
                </a:highlight>
              </a:rPr>
              <a:t> MicroFJ-60035-TVS</a:t>
            </a:r>
            <a:endParaRPr lang="zh-CN" altLang="en-US" sz="1800" dirty="0">
              <a:highlight>
                <a:srgbClr val="FFFF00"/>
              </a:highlight>
            </a:endParaRPr>
          </a:p>
          <a:p>
            <a:r>
              <a:rPr lang="zh-CN" altLang="en-US" sz="1800" dirty="0">
                <a:solidFill>
                  <a:srgbClr val="0000FF"/>
                </a:solidFill>
              </a:rPr>
              <a:t>分两组单独供电</a:t>
            </a:r>
            <a:endParaRPr lang="en-US" altLang="zh-CN" sz="18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9CFC5CA-2119-4960-A12C-A817405A04C7}"/>
              </a:ext>
            </a:extLst>
          </p:cNvPr>
          <p:cNvSpPr/>
          <p:nvPr/>
        </p:nvSpPr>
        <p:spPr>
          <a:xfrm>
            <a:off x="6456040" y="1012646"/>
            <a:ext cx="1839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High Gain</a:t>
            </a:r>
          </a:p>
          <a:p>
            <a:r>
              <a:rPr lang="en-US" altLang="zh-CN" dirty="0">
                <a:highlight>
                  <a:srgbClr val="FFFF00"/>
                </a:highlight>
              </a:rPr>
              <a:t>(4 keV-200 keV)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467FECE-BEE4-4009-8462-C82BBB045991}"/>
              </a:ext>
            </a:extLst>
          </p:cNvPr>
          <p:cNvSpPr/>
          <p:nvPr/>
        </p:nvSpPr>
        <p:spPr>
          <a:xfrm>
            <a:off x="6105641" y="3036706"/>
            <a:ext cx="17877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Low Gain</a:t>
            </a:r>
          </a:p>
          <a:p>
            <a:r>
              <a:rPr lang="en-US" altLang="zh-CN" dirty="0">
                <a:highlight>
                  <a:srgbClr val="FFFF00"/>
                </a:highlight>
              </a:rPr>
              <a:t>(40 keV-4 MeV)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59D3F1C-5999-4A2C-B886-B091B7C6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8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B151783-73F0-4F2C-9E3D-8A9A3D055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080" y="3867145"/>
            <a:ext cx="4762010" cy="254430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207F1C8-1536-4946-996E-3155B59AA6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70" y="1012646"/>
            <a:ext cx="3499139" cy="249393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8C11B62-B007-4A66-8416-ECB18FCAA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80" y="873455"/>
            <a:ext cx="4176820" cy="2607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DD1589-9676-4FAB-B218-7693525FDD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28" y="3795662"/>
            <a:ext cx="3659818" cy="2271611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5FACC3FE-9473-4786-A75C-224E2DC5C35C}"/>
              </a:ext>
            </a:extLst>
          </p:cNvPr>
          <p:cNvSpPr txBox="1">
            <a:spLocks/>
          </p:cNvSpPr>
          <p:nvPr/>
        </p:nvSpPr>
        <p:spPr>
          <a:xfrm>
            <a:off x="911424" y="1165815"/>
            <a:ext cx="10515600" cy="750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82290A94-5AF0-41A2-87DA-E0B2E5E91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GRD</a:t>
            </a:r>
            <a:r>
              <a:rPr lang="zh-CN" altLang="en-US" dirty="0"/>
              <a:t>结构和读出电子学设计</a:t>
            </a:r>
          </a:p>
        </p:txBody>
      </p:sp>
    </p:spTree>
    <p:extLst>
      <p:ext uri="{BB962C8B-B14F-4D97-AF65-F5344CB8AC3E}">
        <p14:creationId xmlns:p14="http://schemas.microsoft.com/office/powerpoint/2010/main" val="3556896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>
            <a:extLst>
              <a:ext uri="{FF2B5EF4-FFF2-40B4-BE49-F238E27FC236}">
                <a16:creationId xmlns:a16="http://schemas.microsoft.com/office/drawing/2014/main" id="{2BEE4ABC-4847-4381-9D5F-2BE474095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0"/>
            <a:ext cx="7886700" cy="884238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/>
              <a:t>溴化镧晶体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E94D7BD-B39D-407C-A7E2-F61EA81C1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9</a:t>
            </a:fld>
            <a:endParaRPr lang="zh-CN" altLang="en-US" dirty="0"/>
          </a:p>
        </p:txBody>
      </p:sp>
      <p:pic>
        <p:nvPicPr>
          <p:cNvPr id="7" name="图片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5" r="1283"/>
          <a:stretch>
            <a:fillRect/>
          </a:stretch>
        </p:blipFill>
        <p:spPr bwMode="auto">
          <a:xfrm>
            <a:off x="1883532" y="1052736"/>
            <a:ext cx="8424936" cy="42729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4295800" y="805127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ea typeface="等线"/>
                <a:cs typeface="Arial" panose="020B0604020202020204" pitchFamily="34" charset="0"/>
              </a:rPr>
              <a:t>常用闪烁晶体的性能参数表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407368" y="5338753"/>
            <a:ext cx="10297144" cy="869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宋体" panose="02010600030101010101" pitchFamily="2" charset="-122"/>
                <a:cs typeface="Arial" panose="020B0604020202020204" pitchFamily="34" charset="0"/>
              </a:rPr>
              <a:t>     LaBr</a:t>
            </a:r>
            <a:r>
              <a:rPr lang="en-US" altLang="zh-CN" baseline="-25000" dirty="0">
                <a:latin typeface="宋体" panose="02010600030101010101" pitchFamily="2" charset="-122"/>
                <a:cs typeface="Arial" panose="020B0604020202020204" pitchFamily="34" charset="0"/>
              </a:rPr>
              <a:t>3</a:t>
            </a:r>
            <a:r>
              <a:rPr lang="zh-CN" altLang="zh-CN" dirty="0">
                <a:cs typeface="Arial" panose="020B0604020202020204" pitchFamily="34" charset="0"/>
              </a:rPr>
              <a:t>晶体是目前性能最优异的量产闪烁晶体。在目前常用晶体当中，</a:t>
            </a:r>
            <a:r>
              <a:rPr lang="en-US" altLang="zh-CN" dirty="0">
                <a:cs typeface="Arial" panose="020B0604020202020204" pitchFamily="34" charset="0"/>
              </a:rPr>
              <a:t>LaBr</a:t>
            </a:r>
            <a:r>
              <a:rPr lang="en-US" altLang="zh-CN" baseline="-25000" dirty="0">
                <a:cs typeface="Arial" panose="020B0604020202020204" pitchFamily="34" charset="0"/>
              </a:rPr>
              <a:t>3</a:t>
            </a:r>
            <a:r>
              <a:rPr lang="zh-CN" altLang="zh-CN" dirty="0">
                <a:cs typeface="Arial" panose="020B0604020202020204" pitchFamily="34" charset="0"/>
              </a:rPr>
              <a:t>光产额最高，在</a:t>
            </a:r>
            <a:r>
              <a:rPr lang="en-US" altLang="zh-CN" dirty="0">
                <a:cs typeface="Arial" panose="020B0604020202020204" pitchFamily="34" charset="0"/>
              </a:rPr>
              <a:t>662 </a:t>
            </a:r>
            <a:r>
              <a:rPr lang="en-US" altLang="zh-CN" dirty="0" err="1">
                <a:cs typeface="Arial" panose="020B0604020202020204" pitchFamily="34" charset="0"/>
              </a:rPr>
              <a:t>keV</a:t>
            </a:r>
            <a:r>
              <a:rPr lang="zh-CN" altLang="zh-CN" dirty="0">
                <a:cs typeface="Arial" panose="020B0604020202020204" pitchFamily="34" charset="0"/>
              </a:rPr>
              <a:t>光产额是</a:t>
            </a:r>
            <a:r>
              <a:rPr lang="en-US" altLang="zh-CN" dirty="0" err="1">
                <a:cs typeface="Arial" panose="020B0604020202020204" pitchFamily="34" charset="0"/>
              </a:rPr>
              <a:t>NaI</a:t>
            </a:r>
            <a:r>
              <a:rPr lang="en-US" altLang="zh-CN" dirty="0">
                <a:cs typeface="Arial" panose="020B0604020202020204" pitchFamily="34" charset="0"/>
              </a:rPr>
              <a:t>(Tl)</a:t>
            </a:r>
            <a:r>
              <a:rPr lang="zh-CN" altLang="zh-CN" dirty="0">
                <a:cs typeface="Arial" panose="020B0604020202020204" pitchFamily="34" charset="0"/>
              </a:rPr>
              <a:t>晶体的</a:t>
            </a:r>
            <a:r>
              <a:rPr lang="en-US" altLang="zh-CN" dirty="0">
                <a:cs typeface="Arial" panose="020B0604020202020204" pitchFamily="34" charset="0"/>
              </a:rPr>
              <a:t>1.65</a:t>
            </a:r>
            <a:r>
              <a:rPr lang="zh-CN" altLang="zh-CN" dirty="0">
                <a:cs typeface="Arial" panose="020B0604020202020204" pitchFamily="34" charset="0"/>
              </a:rPr>
              <a:t>倍；其发射波长为</a:t>
            </a:r>
            <a:r>
              <a:rPr lang="en-US" altLang="zh-CN" dirty="0">
                <a:cs typeface="Arial" panose="020B0604020202020204" pitchFamily="34" charset="0"/>
              </a:rPr>
              <a:t>380 nm</a:t>
            </a:r>
            <a:r>
              <a:rPr lang="zh-CN" altLang="zh-CN" dirty="0">
                <a:cs typeface="Arial" panose="020B0604020202020204" pitchFamily="34" charset="0"/>
              </a:rPr>
              <a:t>，能很好的与</a:t>
            </a:r>
            <a:r>
              <a:rPr lang="en-US" altLang="zh-CN" dirty="0" err="1">
                <a:cs typeface="Arial" panose="020B0604020202020204" pitchFamily="34" charset="0"/>
              </a:rPr>
              <a:t>SiPM</a:t>
            </a:r>
            <a:r>
              <a:rPr lang="zh-CN" altLang="zh-CN" dirty="0">
                <a:cs typeface="Arial" panose="020B0604020202020204" pitchFamily="34" charset="0"/>
              </a:rPr>
              <a:t>的灵敏波长匹配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E6CF711-FBDD-471F-BFDC-417698C86B84}"/>
              </a:ext>
            </a:extLst>
          </p:cNvPr>
          <p:cNvSpPr/>
          <p:nvPr/>
        </p:nvSpPr>
        <p:spPr>
          <a:xfrm>
            <a:off x="3791744" y="1124744"/>
            <a:ext cx="1368152" cy="412252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2148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18812</TotalTime>
  <Words>1345</Words>
  <Application>Microsoft Office PowerPoint</Application>
  <PresentationFormat>宽屏</PresentationFormat>
  <Paragraphs>202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等线</vt:lpstr>
      <vt:lpstr>黑体</vt:lpstr>
      <vt:lpstr>华文细黑</vt:lpstr>
      <vt:lpstr>华文新魏</vt:lpstr>
      <vt:lpstr>宋体</vt:lpstr>
      <vt:lpstr>微软雅黑</vt:lpstr>
      <vt:lpstr>Arial</vt:lpstr>
      <vt:lpstr>Calibri</vt:lpstr>
      <vt:lpstr>Calibri Light</vt:lpstr>
      <vt:lpstr>Gill Sans MT</vt:lpstr>
      <vt:lpstr>Times New Roman</vt:lpstr>
      <vt:lpstr>Wingdings</vt:lpstr>
      <vt:lpstr>Office 主题</vt:lpstr>
      <vt:lpstr>GECAM卫星溴化镧晶体性能研究 </vt:lpstr>
      <vt:lpstr>主要内容</vt:lpstr>
      <vt:lpstr>GECAM</vt:lpstr>
      <vt:lpstr>X/gamma-ray telescopes</vt:lpstr>
      <vt:lpstr>GECAM卫星发射</vt:lpstr>
      <vt:lpstr>GECAM载荷</vt:lpstr>
      <vt:lpstr>CPD结构和读出电子学设计</vt:lpstr>
      <vt:lpstr>GRD结构和读出电子学设计</vt:lpstr>
      <vt:lpstr>溴化镧晶体</vt:lpstr>
      <vt:lpstr>PowerPoint 演示文稿</vt:lpstr>
      <vt:lpstr>溴化镧晶体测试中解决的问题</vt:lpstr>
      <vt:lpstr>溴化镧晶体测试结果</vt:lpstr>
      <vt:lpstr>PowerPoint 演示文稿</vt:lpstr>
      <vt:lpstr>GECAM轨道辐射环境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第二十届全国科学计算与信息化会议</dc:title>
  <dc:creator>安正华</dc:creator>
  <cp:lastModifiedBy>anzh</cp:lastModifiedBy>
  <cp:revision>6284</cp:revision>
  <dcterms:created xsi:type="dcterms:W3CDTF">2016-07-24T12:35:34Z</dcterms:created>
  <dcterms:modified xsi:type="dcterms:W3CDTF">2023-07-08T09:34:08Z</dcterms:modified>
</cp:coreProperties>
</file>