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2" r:id="rId6"/>
    <p:sldId id="261" r:id="rId7"/>
    <p:sldId id="259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1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8961-CA46-49E1-8481-E024EF9C0966}" type="datetimeFigureOut">
              <a:rPr lang="zh-CN" altLang="en-US" smtClean="0"/>
              <a:t>2021/7/6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1DA-DECD-4997-A65C-77040246D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911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8961-CA46-49E1-8481-E024EF9C0966}" type="datetimeFigureOut">
              <a:rPr lang="zh-CN" altLang="en-US" smtClean="0"/>
              <a:t>2021/7/6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1DA-DECD-4997-A65C-77040246D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14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8961-CA46-49E1-8481-E024EF9C0966}" type="datetimeFigureOut">
              <a:rPr lang="zh-CN" altLang="en-US" smtClean="0"/>
              <a:t>2021/7/6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1DA-DECD-4997-A65C-77040246D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5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8961-CA46-49E1-8481-E024EF9C0966}" type="datetimeFigureOut">
              <a:rPr lang="zh-CN" altLang="en-US" smtClean="0"/>
              <a:t>2021/7/6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1DA-DECD-4997-A65C-77040246D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959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8961-CA46-49E1-8481-E024EF9C0966}" type="datetimeFigureOut">
              <a:rPr lang="zh-CN" altLang="en-US" smtClean="0"/>
              <a:t>2021/7/6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1DA-DECD-4997-A65C-77040246D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29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8961-CA46-49E1-8481-E024EF9C0966}" type="datetimeFigureOut">
              <a:rPr lang="zh-CN" altLang="en-US" smtClean="0"/>
              <a:t>2021/7/6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1DA-DECD-4997-A65C-77040246D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2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8961-CA46-49E1-8481-E024EF9C0966}" type="datetimeFigureOut">
              <a:rPr lang="zh-CN" altLang="en-US" smtClean="0"/>
              <a:t>2021/7/6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1DA-DECD-4997-A65C-77040246D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046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8961-CA46-49E1-8481-E024EF9C0966}" type="datetimeFigureOut">
              <a:rPr lang="zh-CN" altLang="en-US" smtClean="0"/>
              <a:t>2021/7/6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1DA-DECD-4997-A65C-77040246D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128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8961-CA46-49E1-8481-E024EF9C0966}" type="datetimeFigureOut">
              <a:rPr lang="zh-CN" altLang="en-US" smtClean="0"/>
              <a:t>2021/7/6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1DA-DECD-4997-A65C-77040246D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77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8961-CA46-49E1-8481-E024EF9C0966}" type="datetimeFigureOut">
              <a:rPr lang="zh-CN" altLang="en-US" smtClean="0"/>
              <a:t>2021/7/6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1DA-DECD-4997-A65C-77040246D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725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8961-CA46-49E1-8481-E024EF9C0966}" type="datetimeFigureOut">
              <a:rPr lang="zh-CN" altLang="en-US" smtClean="0"/>
              <a:t>2021/7/6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1DA-DECD-4997-A65C-77040246D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57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E8961-CA46-49E1-8481-E024EF9C0966}" type="datetimeFigureOut">
              <a:rPr lang="zh-CN" altLang="en-US" smtClean="0"/>
              <a:t>2021/7/6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FB1DA-DECD-4997-A65C-77040246D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18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901580"/>
            <a:ext cx="6858000" cy="1790700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PANDA</a:t>
            </a:r>
            <a:r>
              <a:rPr lang="zh-CN" altLang="en-US" sz="3600" dirty="0"/>
              <a:t>实验 </a:t>
            </a:r>
            <a:r>
              <a:rPr lang="en-US" altLang="zh-CN" sz="3600" dirty="0"/>
              <a:t>EMC</a:t>
            </a:r>
            <a:r>
              <a:rPr lang="zh-CN" altLang="en-US" sz="3600" dirty="0"/>
              <a:t>软件进展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4004486"/>
            <a:ext cx="6858000" cy="1858040"/>
          </a:xfrm>
        </p:spPr>
        <p:txBody>
          <a:bodyPr>
            <a:normAutofit/>
          </a:bodyPr>
          <a:lstStyle/>
          <a:p>
            <a:r>
              <a:rPr lang="zh-CN" altLang="en-US" sz="2700" dirty="0">
                <a:solidFill>
                  <a:srgbClr val="00B0F0"/>
                </a:solidFill>
              </a:rPr>
              <a:t>孙胜森</a:t>
            </a:r>
            <a:endParaRPr lang="en-US" altLang="zh-CN" sz="2700" dirty="0">
              <a:solidFill>
                <a:srgbClr val="00B0F0"/>
              </a:solidFill>
            </a:endParaRPr>
          </a:p>
          <a:p>
            <a:endParaRPr lang="en-US" altLang="zh-CN" sz="2250" dirty="0"/>
          </a:p>
          <a:p>
            <a:r>
              <a:rPr lang="en-US" altLang="zh-CN" sz="2000" dirty="0"/>
              <a:t>2021</a:t>
            </a:r>
            <a:r>
              <a:rPr lang="zh-CN" altLang="en-US" sz="2000" dirty="0"/>
              <a:t>年</a:t>
            </a:r>
            <a:r>
              <a:rPr lang="en-US" altLang="zh-CN" sz="2000" dirty="0"/>
              <a:t>PANDA</a:t>
            </a:r>
            <a:r>
              <a:rPr lang="zh-CN" altLang="en-US" sz="2000" dirty="0"/>
              <a:t>中国组夏季会议</a:t>
            </a:r>
            <a:endParaRPr lang="en-US" altLang="zh-CN" sz="2000" dirty="0"/>
          </a:p>
          <a:p>
            <a:r>
              <a:rPr lang="zh-CN" altLang="en-US" sz="2000" dirty="0"/>
              <a:t>天津 </a:t>
            </a:r>
            <a:r>
              <a:rPr lang="en-US" altLang="zh-CN" sz="2000" dirty="0"/>
              <a:t>2021.7.6.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791331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ED63F2-B385-4A77-A63E-8A6C71179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Structure of Code</a:t>
            </a:r>
            <a:endParaRPr lang="zh-CN" altLang="en-US" sz="3600" dirty="0"/>
          </a:p>
        </p:txBody>
      </p:sp>
      <p:pic>
        <p:nvPicPr>
          <p:cNvPr id="4" name="Bild 12" descr="Bildschirmfoto 2017-06-26 um 14.38.34.png">
            <a:extLst>
              <a:ext uri="{FF2B5EF4-FFF2-40B4-BE49-F238E27FC236}">
                <a16:creationId xmlns:a16="http://schemas.microsoft.com/office/drawing/2014/main" id="{9359D245-52BE-4B7A-BFD5-099B6F17C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1" y="1106489"/>
            <a:ext cx="8169338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05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3C832-B279-47AD-942E-E56860D18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634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PANDA Data Flow</a:t>
            </a:r>
            <a:endParaRPr lang="zh-CN" altLang="en-US" sz="3600" dirty="0"/>
          </a:p>
        </p:txBody>
      </p:sp>
      <p:grpSp>
        <p:nvGrpSpPr>
          <p:cNvPr id="73" name="Group 59">
            <a:extLst>
              <a:ext uri="{FF2B5EF4-FFF2-40B4-BE49-F238E27FC236}">
                <a16:creationId xmlns:a16="http://schemas.microsoft.com/office/drawing/2014/main" id="{9158D422-A393-457C-8831-CB34A66AB16B}"/>
              </a:ext>
            </a:extLst>
          </p:cNvPr>
          <p:cNvGrpSpPr>
            <a:grpSpLocks/>
          </p:cNvGrpSpPr>
          <p:nvPr/>
        </p:nvGrpSpPr>
        <p:grpSpPr bwMode="auto">
          <a:xfrm>
            <a:off x="441109" y="1196752"/>
            <a:ext cx="7443259" cy="707886"/>
            <a:chOff x="-104215" y="1273885"/>
            <a:chExt cx="7879784" cy="756369"/>
          </a:xfrm>
        </p:grpSpPr>
        <p:sp>
          <p:nvSpPr>
            <p:cNvPr id="74" name="TextBox 2">
              <a:extLst>
                <a:ext uri="{FF2B5EF4-FFF2-40B4-BE49-F238E27FC236}">
                  <a16:creationId xmlns:a16="http://schemas.microsoft.com/office/drawing/2014/main" id="{57C5EB28-F564-4899-B177-89D523CE9B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04215" y="1273885"/>
              <a:ext cx="1476375" cy="756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000" dirty="0" err="1">
                  <a:latin typeface="+mn-lt"/>
                  <a:sym typeface="Symbol" charset="0"/>
                </a:rPr>
                <a:t>Event</a:t>
              </a:r>
              <a:r>
                <a:rPr lang="it-IT" sz="2000" dirty="0">
                  <a:latin typeface="+mn-lt"/>
                  <a:sym typeface="Symbol" charset="0"/>
                </a:rPr>
                <a:t> Generator</a:t>
              </a:r>
            </a:p>
          </p:txBody>
        </p:sp>
        <p:sp>
          <p:nvSpPr>
            <p:cNvPr id="75" name="TextBox 3">
              <a:extLst>
                <a:ext uri="{FF2B5EF4-FFF2-40B4-BE49-F238E27FC236}">
                  <a16:creationId xmlns:a16="http://schemas.microsoft.com/office/drawing/2014/main" id="{C73939F0-5FE9-4EA3-A6E7-840FF99EE0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875" y="1557338"/>
              <a:ext cx="1211263" cy="460375"/>
            </a:xfrm>
            <a:prstGeom prst="rect">
              <a:avLst/>
            </a:prstGeom>
            <a:solidFill>
              <a:srgbClr val="CCECFF"/>
            </a:solidFill>
            <a:ln w="2857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400">
                  <a:solidFill>
                    <a:srgbClr val="000099"/>
                  </a:solidFill>
                  <a:latin typeface="+mn-lt"/>
                  <a:sym typeface="Symbol" charset="0"/>
                </a:rPr>
                <a:t>EvtGen</a:t>
              </a:r>
            </a:p>
          </p:txBody>
        </p:sp>
        <p:sp>
          <p:nvSpPr>
            <p:cNvPr id="76" name="TextBox 4">
              <a:extLst>
                <a:ext uri="{FF2B5EF4-FFF2-40B4-BE49-F238E27FC236}">
                  <a16:creationId xmlns:a16="http://schemas.microsoft.com/office/drawing/2014/main" id="{C0D254E3-5598-42CA-98BE-086E5E19F6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9475" y="1557338"/>
              <a:ext cx="949325" cy="460375"/>
            </a:xfrm>
            <a:prstGeom prst="rect">
              <a:avLst/>
            </a:prstGeom>
            <a:solidFill>
              <a:srgbClr val="CCECFF"/>
            </a:solidFill>
            <a:ln w="2857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400">
                  <a:solidFill>
                    <a:srgbClr val="000099"/>
                  </a:solidFill>
                  <a:latin typeface="+mn-lt"/>
                  <a:sym typeface="Symbol" charset="0"/>
                </a:rPr>
                <a:t>DPM</a:t>
              </a:r>
              <a:r>
                <a:rPr lang="it-IT" sz="2400" baseline="30000">
                  <a:solidFill>
                    <a:srgbClr val="000099"/>
                  </a:solidFill>
                  <a:latin typeface="+mn-lt"/>
                  <a:sym typeface="Symbol" charset="0"/>
                </a:rPr>
                <a:t>*</a:t>
              </a:r>
            </a:p>
          </p:txBody>
        </p:sp>
        <p:sp>
          <p:nvSpPr>
            <p:cNvPr id="77" name="TextBox 5">
              <a:extLst>
                <a:ext uri="{FF2B5EF4-FFF2-40B4-BE49-F238E27FC236}">
                  <a16:creationId xmlns:a16="http://schemas.microsoft.com/office/drawing/2014/main" id="{4B0E6BFC-0803-4BC7-85C4-E17F2390C4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7719" y="1557338"/>
              <a:ext cx="1467920" cy="461665"/>
            </a:xfrm>
            <a:prstGeom prst="rect">
              <a:avLst/>
            </a:prstGeom>
            <a:solidFill>
              <a:srgbClr val="CCECFF"/>
            </a:solidFill>
            <a:ln w="2857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400">
                  <a:solidFill>
                    <a:srgbClr val="000099"/>
                  </a:solidFill>
                  <a:latin typeface="+mn-lt"/>
                  <a:sym typeface="Symbol" charset="0"/>
                </a:rPr>
                <a:t>Pythia6/8</a:t>
              </a:r>
            </a:p>
          </p:txBody>
        </p:sp>
        <p:sp>
          <p:nvSpPr>
            <p:cNvPr id="78" name="TextBox 6">
              <a:extLst>
                <a:ext uri="{FF2B5EF4-FFF2-40B4-BE49-F238E27FC236}">
                  <a16:creationId xmlns:a16="http://schemas.microsoft.com/office/drawing/2014/main" id="{E926A55E-34DE-41FA-8EE2-935FDC5E84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1394" y="1557338"/>
              <a:ext cx="1444175" cy="461665"/>
            </a:xfrm>
            <a:prstGeom prst="rect">
              <a:avLst/>
            </a:prstGeom>
            <a:solidFill>
              <a:srgbClr val="CCECFF"/>
            </a:solidFill>
            <a:ln w="2857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400" dirty="0" err="1">
                  <a:solidFill>
                    <a:srgbClr val="000099"/>
                  </a:solidFill>
                  <a:latin typeface="+mn-lt"/>
                  <a:sym typeface="Symbol" charset="0"/>
                </a:rPr>
                <a:t>UrQMD</a:t>
              </a:r>
              <a:r>
                <a:rPr lang="it-IT" sz="2400" baseline="30000" dirty="0">
                  <a:solidFill>
                    <a:srgbClr val="000099"/>
                  </a:solidFill>
                  <a:latin typeface="+mn-lt"/>
                  <a:sym typeface="Symbol" charset="0"/>
                </a:rPr>
                <a:t> **</a:t>
              </a:r>
              <a:endParaRPr lang="it-IT" sz="2400" dirty="0">
                <a:solidFill>
                  <a:srgbClr val="000099"/>
                </a:solidFill>
                <a:latin typeface="+mn-lt"/>
                <a:sym typeface="Symbol" charset="0"/>
              </a:endParaRPr>
            </a:p>
          </p:txBody>
        </p:sp>
      </p:grpSp>
      <p:grpSp>
        <p:nvGrpSpPr>
          <p:cNvPr id="79" name="Group 69">
            <a:extLst>
              <a:ext uri="{FF2B5EF4-FFF2-40B4-BE49-F238E27FC236}">
                <a16:creationId xmlns:a16="http://schemas.microsoft.com/office/drawing/2014/main" id="{D63A9DB0-D0B6-4844-BFBA-96D35B268199}"/>
              </a:ext>
            </a:extLst>
          </p:cNvPr>
          <p:cNvGrpSpPr>
            <a:grpSpLocks/>
          </p:cNvGrpSpPr>
          <p:nvPr/>
        </p:nvGrpSpPr>
        <p:grpSpPr bwMode="auto">
          <a:xfrm>
            <a:off x="2953835" y="3213449"/>
            <a:ext cx="5759793" cy="1549907"/>
            <a:chOff x="2555875" y="3428704"/>
            <a:chExt cx="6098159" cy="1656059"/>
          </a:xfrm>
        </p:grpSpPr>
        <p:sp>
          <p:nvSpPr>
            <p:cNvPr id="80" name="TextBox 34">
              <a:extLst>
                <a:ext uri="{FF2B5EF4-FFF2-40B4-BE49-F238E27FC236}">
                  <a16:creationId xmlns:a16="http://schemas.microsoft.com/office/drawing/2014/main" id="{16B5E485-6599-4DC0-8DEC-6A3DF547ED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5875" y="4622800"/>
              <a:ext cx="2881313" cy="461963"/>
            </a:xfrm>
            <a:prstGeom prst="rect">
              <a:avLst/>
            </a:prstGeom>
            <a:solidFill>
              <a:srgbClr val="CCECFF"/>
            </a:solidFill>
            <a:ln w="28575">
              <a:solidFill>
                <a:srgbClr val="7030A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400">
                  <a:solidFill>
                    <a:srgbClr val="7030A0"/>
                  </a:solidFill>
                  <a:latin typeface="+mn-lt"/>
                  <a:sym typeface="Symbol" charset="0"/>
                </a:rPr>
                <a:t>Charged Candidate</a:t>
              </a:r>
            </a:p>
          </p:txBody>
        </p:sp>
        <p:cxnSp>
          <p:nvCxnSpPr>
            <p:cNvPr id="81" name="Elbow Connector 36">
              <a:extLst>
                <a:ext uri="{FF2B5EF4-FFF2-40B4-BE49-F238E27FC236}">
                  <a16:creationId xmlns:a16="http://schemas.microsoft.com/office/drawing/2014/main" id="{04A308BC-5E3B-437C-8421-00E7483919E5}"/>
                </a:ext>
              </a:extLst>
            </p:cNvPr>
            <p:cNvCxnSpPr>
              <a:stCxn id="118" idx="2"/>
              <a:endCxn id="80" idx="0"/>
            </p:cNvCxnSpPr>
            <p:nvPr/>
          </p:nvCxnSpPr>
          <p:spPr>
            <a:xfrm rot="16200000" flipH="1">
              <a:off x="3196433" y="3822700"/>
              <a:ext cx="300179" cy="1300020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Elbow Connector 40">
              <a:extLst>
                <a:ext uri="{FF2B5EF4-FFF2-40B4-BE49-F238E27FC236}">
                  <a16:creationId xmlns:a16="http://schemas.microsoft.com/office/drawing/2014/main" id="{05DA23BA-71E0-45F2-90AB-86DB87EFC500}"/>
                </a:ext>
              </a:extLst>
            </p:cNvPr>
            <p:cNvCxnSpPr>
              <a:stCxn id="104" idx="2"/>
              <a:endCxn id="80" idx="0"/>
            </p:cNvCxnSpPr>
            <p:nvPr/>
          </p:nvCxnSpPr>
          <p:spPr>
            <a:xfrm rot="5400000">
              <a:off x="4145746" y="3279490"/>
              <a:ext cx="1194096" cy="149252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Elbow Connector 44">
              <a:extLst>
                <a:ext uri="{FF2B5EF4-FFF2-40B4-BE49-F238E27FC236}">
                  <a16:creationId xmlns:a16="http://schemas.microsoft.com/office/drawing/2014/main" id="{0B345EC4-6746-48CF-BC2B-6CEBD56508BD}"/>
                </a:ext>
              </a:extLst>
            </p:cNvPr>
            <p:cNvCxnSpPr>
              <a:stCxn id="102" idx="2"/>
              <a:endCxn id="80" idx="0"/>
            </p:cNvCxnSpPr>
            <p:nvPr/>
          </p:nvCxnSpPr>
          <p:spPr>
            <a:xfrm rot="5400000">
              <a:off x="4617493" y="2807380"/>
              <a:ext cx="1193800" cy="2437040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lbow Connector 46">
              <a:extLst>
                <a:ext uri="{FF2B5EF4-FFF2-40B4-BE49-F238E27FC236}">
                  <a16:creationId xmlns:a16="http://schemas.microsoft.com/office/drawing/2014/main" id="{1F5F778C-BD68-4050-B817-727C1CDE6AED}"/>
                </a:ext>
              </a:extLst>
            </p:cNvPr>
            <p:cNvCxnSpPr>
              <a:stCxn id="103" idx="2"/>
              <a:endCxn id="80" idx="0"/>
            </p:cNvCxnSpPr>
            <p:nvPr/>
          </p:nvCxnSpPr>
          <p:spPr>
            <a:xfrm rot="5400000">
              <a:off x="5186450" y="2238787"/>
              <a:ext cx="1194096" cy="3573932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Elbow Connector 48">
              <a:extLst>
                <a:ext uri="{FF2B5EF4-FFF2-40B4-BE49-F238E27FC236}">
                  <a16:creationId xmlns:a16="http://schemas.microsoft.com/office/drawing/2014/main" id="{FBC92681-7BC3-4335-A12A-3E82C4E56633}"/>
                </a:ext>
              </a:extLst>
            </p:cNvPr>
            <p:cNvCxnSpPr>
              <a:stCxn id="101" idx="2"/>
              <a:endCxn id="80" idx="0"/>
            </p:cNvCxnSpPr>
            <p:nvPr/>
          </p:nvCxnSpPr>
          <p:spPr>
            <a:xfrm rot="5400000">
              <a:off x="5728235" y="1697001"/>
              <a:ext cx="1194096" cy="4657502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70">
            <a:extLst>
              <a:ext uri="{FF2B5EF4-FFF2-40B4-BE49-F238E27FC236}">
                <a16:creationId xmlns:a16="http://schemas.microsoft.com/office/drawing/2014/main" id="{64D57FD1-6C28-4D82-A6C3-941330131E67}"/>
              </a:ext>
            </a:extLst>
          </p:cNvPr>
          <p:cNvGrpSpPr>
            <a:grpSpLocks/>
          </p:cNvGrpSpPr>
          <p:nvPr/>
        </p:nvGrpSpPr>
        <p:grpSpPr bwMode="auto">
          <a:xfrm>
            <a:off x="6490489" y="3213450"/>
            <a:ext cx="2517849" cy="1549627"/>
            <a:chOff x="6299943" y="3428705"/>
            <a:chExt cx="2665513" cy="1655760"/>
          </a:xfrm>
        </p:grpSpPr>
        <p:sp>
          <p:nvSpPr>
            <p:cNvPr id="87" name="TextBox 59">
              <a:extLst>
                <a:ext uri="{FF2B5EF4-FFF2-40B4-BE49-F238E27FC236}">
                  <a16:creationId xmlns:a16="http://schemas.microsoft.com/office/drawing/2014/main" id="{0DE3D234-37A2-4916-8B4C-0DE61949B5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9943" y="4622800"/>
              <a:ext cx="2665513" cy="461665"/>
            </a:xfrm>
            <a:prstGeom prst="rect">
              <a:avLst/>
            </a:prstGeom>
            <a:solidFill>
              <a:srgbClr val="CCE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400">
                  <a:latin typeface="+mn-lt"/>
                  <a:sym typeface="Symbol" charset="0"/>
                </a:rPr>
                <a:t>Neutral Candidate</a:t>
              </a:r>
            </a:p>
          </p:txBody>
        </p:sp>
        <p:cxnSp>
          <p:nvCxnSpPr>
            <p:cNvPr id="88" name="Elbow Connector 74">
              <a:extLst>
                <a:ext uri="{FF2B5EF4-FFF2-40B4-BE49-F238E27FC236}">
                  <a16:creationId xmlns:a16="http://schemas.microsoft.com/office/drawing/2014/main" id="{4BD19A3D-FBB9-4B3B-83B9-7FD48A72AB6D}"/>
                </a:ext>
              </a:extLst>
            </p:cNvPr>
            <p:cNvCxnSpPr>
              <a:stCxn id="101" idx="2"/>
              <a:endCxn id="87" idx="0"/>
            </p:cNvCxnSpPr>
            <p:nvPr/>
          </p:nvCxnSpPr>
          <p:spPr>
            <a:xfrm rot="5400000">
              <a:off x="7546034" y="3515371"/>
              <a:ext cx="1194096" cy="1020763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61">
            <a:extLst>
              <a:ext uri="{FF2B5EF4-FFF2-40B4-BE49-F238E27FC236}">
                <a16:creationId xmlns:a16="http://schemas.microsoft.com/office/drawing/2014/main" id="{7B764BC3-C877-4DA2-9A21-2040F686A751}"/>
              </a:ext>
            </a:extLst>
          </p:cNvPr>
          <p:cNvGrpSpPr>
            <a:grpSpLocks/>
          </p:cNvGrpSpPr>
          <p:nvPr/>
        </p:nvGrpSpPr>
        <p:grpSpPr bwMode="auto">
          <a:xfrm>
            <a:off x="467543" y="1892901"/>
            <a:ext cx="7518800" cy="646297"/>
            <a:chOff x="-76231" y="2017713"/>
            <a:chExt cx="7959756" cy="690562"/>
          </a:xfrm>
        </p:grpSpPr>
        <p:sp>
          <p:nvSpPr>
            <p:cNvPr id="90" name="TextBox 9">
              <a:extLst>
                <a:ext uri="{FF2B5EF4-FFF2-40B4-BE49-F238E27FC236}">
                  <a16:creationId xmlns:a16="http://schemas.microsoft.com/office/drawing/2014/main" id="{18983C0D-1B6B-4574-B739-D1E6BB2E9C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6231" y="2276475"/>
              <a:ext cx="1476376" cy="42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000" dirty="0" err="1">
                  <a:latin typeface="+mn-lt"/>
                  <a:sym typeface="Symbol" charset="0"/>
                </a:rPr>
                <a:t>Transport</a:t>
              </a:r>
              <a:endParaRPr lang="it-IT" sz="2000" dirty="0">
                <a:latin typeface="+mn-lt"/>
                <a:sym typeface="Symbol" charset="0"/>
              </a:endParaRPr>
            </a:p>
          </p:txBody>
        </p:sp>
        <p:sp>
          <p:nvSpPr>
            <p:cNvPr id="91" name="Down Arrow 17">
              <a:extLst>
                <a:ext uri="{FF2B5EF4-FFF2-40B4-BE49-F238E27FC236}">
                  <a16:creationId xmlns:a16="http://schemas.microsoft.com/office/drawing/2014/main" id="{CD1C8DEB-AF73-444D-A26B-22F50B12D656}"/>
                </a:ext>
              </a:extLst>
            </p:cNvPr>
            <p:cNvSpPr/>
            <p:nvPr/>
          </p:nvSpPr>
          <p:spPr>
            <a:xfrm>
              <a:off x="2195513" y="2278063"/>
              <a:ext cx="5688012" cy="430212"/>
            </a:xfrm>
            <a:prstGeom prst="downArrow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it-IT" dirty="0">
                  <a:solidFill>
                    <a:schemeClr val="tx1"/>
                  </a:solidFill>
                </a:rPr>
                <a:t>GEANT3/GEANT4</a:t>
              </a:r>
              <a:endParaRPr lang="it-IT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92" name="Elbow Connector 35">
              <a:extLst>
                <a:ext uri="{FF2B5EF4-FFF2-40B4-BE49-F238E27FC236}">
                  <a16:creationId xmlns:a16="http://schemas.microsoft.com/office/drawing/2014/main" id="{A08191BF-AB9B-4274-B3A0-A2C0B6253D56}"/>
                </a:ext>
              </a:extLst>
            </p:cNvPr>
            <p:cNvCxnSpPr>
              <a:stCxn id="75" idx="2"/>
              <a:endCxn id="91" idx="0"/>
            </p:cNvCxnSpPr>
            <p:nvPr/>
          </p:nvCxnSpPr>
          <p:spPr>
            <a:xfrm rot="16200000" flipH="1">
              <a:off x="3653632" y="891381"/>
              <a:ext cx="260350" cy="2513013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Elbow Connector 38">
              <a:extLst>
                <a:ext uri="{FF2B5EF4-FFF2-40B4-BE49-F238E27FC236}">
                  <a16:creationId xmlns:a16="http://schemas.microsoft.com/office/drawing/2014/main" id="{6006BC27-8833-4EF2-9B07-71A01A01F5FB}"/>
                </a:ext>
              </a:extLst>
            </p:cNvPr>
            <p:cNvCxnSpPr>
              <a:stCxn id="76" idx="2"/>
              <a:endCxn id="91" idx="0"/>
            </p:cNvCxnSpPr>
            <p:nvPr/>
          </p:nvCxnSpPr>
          <p:spPr>
            <a:xfrm rot="16200000" flipH="1">
              <a:off x="4337051" y="1574800"/>
              <a:ext cx="260350" cy="114617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Elbow Connector 41">
              <a:extLst>
                <a:ext uri="{FF2B5EF4-FFF2-40B4-BE49-F238E27FC236}">
                  <a16:creationId xmlns:a16="http://schemas.microsoft.com/office/drawing/2014/main" id="{835812B3-6475-4CA3-8E93-AF05F6302AE6}"/>
                </a:ext>
              </a:extLst>
            </p:cNvPr>
            <p:cNvCxnSpPr>
              <a:stCxn id="77" idx="2"/>
              <a:endCxn id="91" idx="0"/>
            </p:cNvCxnSpPr>
            <p:nvPr/>
          </p:nvCxnSpPr>
          <p:spPr>
            <a:xfrm rot="5400000">
              <a:off x="5041069" y="2017453"/>
              <a:ext cx="259060" cy="262160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Elbow Connector 43">
              <a:extLst>
                <a:ext uri="{FF2B5EF4-FFF2-40B4-BE49-F238E27FC236}">
                  <a16:creationId xmlns:a16="http://schemas.microsoft.com/office/drawing/2014/main" id="{0D9FB1FA-46AC-4302-8C32-F325151ED165}"/>
                </a:ext>
              </a:extLst>
            </p:cNvPr>
            <p:cNvCxnSpPr>
              <a:endCxn id="91" idx="0"/>
            </p:cNvCxnSpPr>
            <p:nvPr/>
          </p:nvCxnSpPr>
          <p:spPr>
            <a:xfrm rot="5400000">
              <a:off x="5738813" y="1317625"/>
              <a:ext cx="260350" cy="166052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Down Arrow 90">
              <a:extLst>
                <a:ext uri="{FF2B5EF4-FFF2-40B4-BE49-F238E27FC236}">
                  <a16:creationId xmlns:a16="http://schemas.microsoft.com/office/drawing/2014/main" id="{A1A4857C-9594-4031-8276-3DB33AD07680}"/>
                </a:ext>
              </a:extLst>
            </p:cNvPr>
            <p:cNvSpPr/>
            <p:nvPr/>
          </p:nvSpPr>
          <p:spPr>
            <a:xfrm>
              <a:off x="468313" y="2060575"/>
              <a:ext cx="287337" cy="288925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97" name="Group 63">
            <a:extLst>
              <a:ext uri="{FF2B5EF4-FFF2-40B4-BE49-F238E27FC236}">
                <a16:creationId xmlns:a16="http://schemas.microsoft.com/office/drawing/2014/main" id="{A00D4565-71C3-4397-8E63-BE0FB87FC1B0}"/>
              </a:ext>
            </a:extLst>
          </p:cNvPr>
          <p:cNvGrpSpPr>
            <a:grpSpLocks/>
          </p:cNvGrpSpPr>
          <p:nvPr/>
        </p:nvGrpSpPr>
        <p:grpSpPr bwMode="auto">
          <a:xfrm>
            <a:off x="390182" y="2539199"/>
            <a:ext cx="8733685" cy="674527"/>
            <a:chOff x="-193054" y="2708274"/>
            <a:chExt cx="9245890" cy="720726"/>
          </a:xfrm>
        </p:grpSpPr>
        <p:sp>
          <p:nvSpPr>
            <p:cNvPr id="98" name="TextBox 10">
              <a:extLst>
                <a:ext uri="{FF2B5EF4-FFF2-40B4-BE49-F238E27FC236}">
                  <a16:creationId xmlns:a16="http://schemas.microsoft.com/office/drawing/2014/main" id="{4434138B-68EA-49C8-B060-4FA794C14E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5201" y="2967038"/>
              <a:ext cx="881063" cy="46196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400">
                  <a:solidFill>
                    <a:srgbClr val="FF0000"/>
                  </a:solidFill>
                  <a:latin typeface="+mn-lt"/>
                  <a:sym typeface="Symbol" charset="0"/>
                </a:rPr>
                <a:t>MVD</a:t>
              </a:r>
            </a:p>
          </p:txBody>
        </p:sp>
        <p:sp>
          <p:nvSpPr>
            <p:cNvPr id="99" name="TextBox 11">
              <a:extLst>
                <a:ext uri="{FF2B5EF4-FFF2-40B4-BE49-F238E27FC236}">
                  <a16:creationId xmlns:a16="http://schemas.microsoft.com/office/drawing/2014/main" id="{EE9EB10A-3003-499F-97B0-891C923ACC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0560" y="2967038"/>
              <a:ext cx="761747" cy="461666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400">
                  <a:solidFill>
                    <a:srgbClr val="FF0000"/>
                  </a:solidFill>
                  <a:latin typeface="+mn-lt"/>
                  <a:sym typeface="Symbol" charset="0"/>
                </a:rPr>
                <a:t>STT</a:t>
              </a:r>
            </a:p>
          </p:txBody>
        </p:sp>
        <p:sp>
          <p:nvSpPr>
            <p:cNvPr id="100" name="TextBox 12">
              <a:extLst>
                <a:ext uri="{FF2B5EF4-FFF2-40B4-BE49-F238E27FC236}">
                  <a16:creationId xmlns:a16="http://schemas.microsoft.com/office/drawing/2014/main" id="{3B253FA2-BF45-4398-B574-B073E1E25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6755" y="2967038"/>
              <a:ext cx="885729" cy="461666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400">
                  <a:solidFill>
                    <a:srgbClr val="FF0000"/>
                  </a:solidFill>
                  <a:latin typeface="+mn-lt"/>
                  <a:sym typeface="Symbol" charset="0"/>
                </a:rPr>
                <a:t>GEM</a:t>
              </a:r>
            </a:p>
          </p:txBody>
        </p:sp>
        <p:sp>
          <p:nvSpPr>
            <p:cNvPr id="101" name="TextBox 13">
              <a:extLst>
                <a:ext uri="{FF2B5EF4-FFF2-40B4-BE49-F238E27FC236}">
                  <a16:creationId xmlns:a16="http://schemas.microsoft.com/office/drawing/2014/main" id="{9EB20469-9C54-43A0-B842-6F419021F3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84239" y="2967038"/>
              <a:ext cx="868597" cy="461666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400">
                  <a:latin typeface="+mn-lt"/>
                  <a:sym typeface="Symbol" charset="0"/>
                </a:rPr>
                <a:t>EMC</a:t>
              </a:r>
            </a:p>
          </p:txBody>
        </p:sp>
        <p:sp>
          <p:nvSpPr>
            <p:cNvPr id="102" name="TextBox 14">
              <a:extLst>
                <a:ext uri="{FF2B5EF4-FFF2-40B4-BE49-F238E27FC236}">
                  <a16:creationId xmlns:a16="http://schemas.microsoft.com/office/drawing/2014/main" id="{B62D98AA-6943-41C8-B479-B6C54CEEFB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9788" y="2967038"/>
              <a:ext cx="955675" cy="46196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400">
                  <a:solidFill>
                    <a:srgbClr val="000099"/>
                  </a:solidFill>
                  <a:latin typeface="+mn-lt"/>
                  <a:sym typeface="Symbol" charset="0"/>
                </a:rPr>
                <a:t>DIRC</a:t>
              </a:r>
            </a:p>
          </p:txBody>
        </p:sp>
        <p:sp>
          <p:nvSpPr>
            <p:cNvPr id="103" name="TextBox 15">
              <a:extLst>
                <a:ext uri="{FF2B5EF4-FFF2-40B4-BE49-F238E27FC236}">
                  <a16:creationId xmlns:a16="http://schemas.microsoft.com/office/drawing/2014/main" id="{0B624D0C-E2DC-4548-ACEA-751D8CCB6E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2580" y="2967038"/>
              <a:ext cx="1124977" cy="461666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400">
                  <a:solidFill>
                    <a:srgbClr val="000099"/>
                  </a:solidFill>
                  <a:latin typeface="+mn-lt"/>
                  <a:sym typeface="Symbol" charset="0"/>
                </a:rPr>
                <a:t>MUON</a:t>
              </a:r>
            </a:p>
          </p:txBody>
        </p:sp>
        <p:sp>
          <p:nvSpPr>
            <p:cNvPr id="104" name="TextBox 16">
              <a:extLst>
                <a:ext uri="{FF2B5EF4-FFF2-40B4-BE49-F238E27FC236}">
                  <a16:creationId xmlns:a16="http://schemas.microsoft.com/office/drawing/2014/main" id="{7DE3FAB8-298A-4E4C-94A8-B0F8C9CD95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6602" y="2967038"/>
              <a:ext cx="794508" cy="461666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400">
                  <a:solidFill>
                    <a:srgbClr val="000099"/>
                  </a:solidFill>
                  <a:latin typeface="+mn-lt"/>
                  <a:sym typeface="Symbol" charset="0"/>
                </a:rPr>
                <a:t>TOF</a:t>
              </a:r>
            </a:p>
          </p:txBody>
        </p:sp>
        <p:sp>
          <p:nvSpPr>
            <p:cNvPr id="105" name="TextBox 18">
              <a:extLst>
                <a:ext uri="{FF2B5EF4-FFF2-40B4-BE49-F238E27FC236}">
                  <a16:creationId xmlns:a16="http://schemas.microsoft.com/office/drawing/2014/main" id="{76D1A8F1-D656-4D23-BC05-83A2988F8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93054" y="2997200"/>
              <a:ext cx="1682750" cy="42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000" dirty="0" err="1">
                  <a:latin typeface="+mn-lt"/>
                  <a:sym typeface="Symbol" charset="0"/>
                </a:rPr>
                <a:t>Digitizer</a:t>
              </a:r>
              <a:endParaRPr lang="it-IT" sz="2000" dirty="0">
                <a:latin typeface="+mn-lt"/>
                <a:sym typeface="Symbol" charset="0"/>
              </a:endParaRPr>
            </a:p>
          </p:txBody>
        </p:sp>
        <p:cxnSp>
          <p:nvCxnSpPr>
            <p:cNvPr id="106" name="Elbow Connector 52">
              <a:extLst>
                <a:ext uri="{FF2B5EF4-FFF2-40B4-BE49-F238E27FC236}">
                  <a16:creationId xmlns:a16="http://schemas.microsoft.com/office/drawing/2014/main" id="{2A0B47F5-27D5-46DA-87F4-FA9009F23742}"/>
                </a:ext>
              </a:extLst>
            </p:cNvPr>
            <p:cNvCxnSpPr>
              <a:stCxn id="91" idx="2"/>
              <a:endCxn id="98" idx="0"/>
            </p:cNvCxnSpPr>
            <p:nvPr/>
          </p:nvCxnSpPr>
          <p:spPr>
            <a:xfrm rot="5400000">
              <a:off x="3340100" y="1303337"/>
              <a:ext cx="258763" cy="306863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Elbow Connector 54">
              <a:extLst>
                <a:ext uri="{FF2B5EF4-FFF2-40B4-BE49-F238E27FC236}">
                  <a16:creationId xmlns:a16="http://schemas.microsoft.com/office/drawing/2014/main" id="{53D569A2-D2C3-488B-AD67-FAAA9214D408}"/>
                </a:ext>
              </a:extLst>
            </p:cNvPr>
            <p:cNvCxnSpPr>
              <a:stCxn id="91" idx="2"/>
              <a:endCxn id="99" idx="0"/>
            </p:cNvCxnSpPr>
            <p:nvPr/>
          </p:nvCxnSpPr>
          <p:spPr>
            <a:xfrm rot="5400000">
              <a:off x="3788632" y="1751076"/>
              <a:ext cx="258764" cy="217316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Elbow Connector 56">
              <a:extLst>
                <a:ext uri="{FF2B5EF4-FFF2-40B4-BE49-F238E27FC236}">
                  <a16:creationId xmlns:a16="http://schemas.microsoft.com/office/drawing/2014/main" id="{F09B7EC5-AF72-45A5-A005-495777FABF8F}"/>
                </a:ext>
              </a:extLst>
            </p:cNvPr>
            <p:cNvCxnSpPr>
              <a:stCxn id="91" idx="2"/>
              <a:endCxn id="100" idx="0"/>
            </p:cNvCxnSpPr>
            <p:nvPr/>
          </p:nvCxnSpPr>
          <p:spPr>
            <a:xfrm rot="5400000">
              <a:off x="4657725" y="2620169"/>
              <a:ext cx="258764" cy="434974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Elbow Connector 58">
              <a:extLst>
                <a:ext uri="{FF2B5EF4-FFF2-40B4-BE49-F238E27FC236}">
                  <a16:creationId xmlns:a16="http://schemas.microsoft.com/office/drawing/2014/main" id="{56622F17-759B-4114-A52C-3CBAB5867771}"/>
                </a:ext>
              </a:extLst>
            </p:cNvPr>
            <p:cNvCxnSpPr>
              <a:stCxn id="91" idx="2"/>
              <a:endCxn id="104" idx="0"/>
            </p:cNvCxnSpPr>
            <p:nvPr/>
          </p:nvCxnSpPr>
          <p:spPr>
            <a:xfrm rot="16200000" flipH="1">
              <a:off x="5099843" y="2613025"/>
              <a:ext cx="258764" cy="449262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Elbow Connector 60">
              <a:extLst>
                <a:ext uri="{FF2B5EF4-FFF2-40B4-BE49-F238E27FC236}">
                  <a16:creationId xmlns:a16="http://schemas.microsoft.com/office/drawing/2014/main" id="{9EF4C804-5DE4-452E-B168-758ED44644DA}"/>
                </a:ext>
              </a:extLst>
            </p:cNvPr>
            <p:cNvCxnSpPr>
              <a:stCxn id="91" idx="2"/>
              <a:endCxn id="102" idx="0"/>
            </p:cNvCxnSpPr>
            <p:nvPr/>
          </p:nvCxnSpPr>
          <p:spPr>
            <a:xfrm rot="16200000" flipH="1">
              <a:off x="5589587" y="2159000"/>
              <a:ext cx="258763" cy="1357312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Elbow Connector 62">
              <a:extLst>
                <a:ext uri="{FF2B5EF4-FFF2-40B4-BE49-F238E27FC236}">
                  <a16:creationId xmlns:a16="http://schemas.microsoft.com/office/drawing/2014/main" id="{B73C3CB2-CDC6-49AE-B00F-E952F834E484}"/>
                </a:ext>
              </a:extLst>
            </p:cNvPr>
            <p:cNvCxnSpPr>
              <a:stCxn id="91" idx="2"/>
              <a:endCxn id="103" idx="0"/>
            </p:cNvCxnSpPr>
            <p:nvPr/>
          </p:nvCxnSpPr>
          <p:spPr>
            <a:xfrm rot="16200000" flipH="1">
              <a:off x="6140449" y="1572418"/>
              <a:ext cx="258764" cy="253047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Elbow Connector 64">
              <a:extLst>
                <a:ext uri="{FF2B5EF4-FFF2-40B4-BE49-F238E27FC236}">
                  <a16:creationId xmlns:a16="http://schemas.microsoft.com/office/drawing/2014/main" id="{A37498CC-358D-4CBA-B6D4-6080BF403EB9}"/>
                </a:ext>
              </a:extLst>
            </p:cNvPr>
            <p:cNvCxnSpPr>
              <a:stCxn id="91" idx="2"/>
              <a:endCxn id="101" idx="0"/>
            </p:cNvCxnSpPr>
            <p:nvPr/>
          </p:nvCxnSpPr>
          <p:spPr>
            <a:xfrm rot="16200000" flipH="1">
              <a:off x="6682184" y="1030684"/>
              <a:ext cx="258764" cy="3613944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Down Arrow 91">
              <a:extLst>
                <a:ext uri="{FF2B5EF4-FFF2-40B4-BE49-F238E27FC236}">
                  <a16:creationId xmlns:a16="http://schemas.microsoft.com/office/drawing/2014/main" id="{C8538E4E-BD53-4CFC-82C4-724A38AA30BA}"/>
                </a:ext>
              </a:extLst>
            </p:cNvPr>
            <p:cNvSpPr/>
            <p:nvPr/>
          </p:nvSpPr>
          <p:spPr>
            <a:xfrm>
              <a:off x="468313" y="2708274"/>
              <a:ext cx="287337" cy="288925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14" name="TextBox 11">
              <a:extLst>
                <a:ext uri="{FF2B5EF4-FFF2-40B4-BE49-F238E27FC236}">
                  <a16:creationId xmlns:a16="http://schemas.microsoft.com/office/drawing/2014/main" id="{0DFCEBD1-0BCB-4C59-B8D4-FD81F0ABB6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9045" y="2967335"/>
              <a:ext cx="795411" cy="46166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400">
                  <a:solidFill>
                    <a:srgbClr val="FF0000"/>
                  </a:solidFill>
                  <a:latin typeface="+mn-lt"/>
                  <a:sym typeface="Symbol" charset="0"/>
                </a:rPr>
                <a:t>FTS</a:t>
              </a:r>
            </a:p>
          </p:txBody>
        </p:sp>
        <p:cxnSp>
          <p:nvCxnSpPr>
            <p:cNvPr id="115" name="Elbow Connector 70">
              <a:extLst>
                <a:ext uri="{FF2B5EF4-FFF2-40B4-BE49-F238E27FC236}">
                  <a16:creationId xmlns:a16="http://schemas.microsoft.com/office/drawing/2014/main" id="{8677012B-FCFA-48AF-AEA4-71DC80739679}"/>
                </a:ext>
              </a:extLst>
            </p:cNvPr>
            <p:cNvCxnSpPr>
              <a:stCxn id="91" idx="2"/>
              <a:endCxn id="114" idx="0"/>
            </p:cNvCxnSpPr>
            <p:nvPr/>
          </p:nvCxnSpPr>
          <p:spPr>
            <a:xfrm rot="5400000">
              <a:off x="4225925" y="2189162"/>
              <a:ext cx="258763" cy="129698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65">
            <a:extLst>
              <a:ext uri="{FF2B5EF4-FFF2-40B4-BE49-F238E27FC236}">
                <a16:creationId xmlns:a16="http://schemas.microsoft.com/office/drawing/2014/main" id="{71F6C4AC-8006-4742-8A5D-7019C457546D}"/>
              </a:ext>
            </a:extLst>
          </p:cNvPr>
          <p:cNvGrpSpPr>
            <a:grpSpLocks/>
          </p:cNvGrpSpPr>
          <p:nvPr/>
        </p:nvGrpSpPr>
        <p:grpSpPr bwMode="auto">
          <a:xfrm>
            <a:off x="390104" y="3213449"/>
            <a:ext cx="4498910" cy="836618"/>
            <a:chOff x="-158201" y="3428404"/>
            <a:chExt cx="4762524" cy="894215"/>
          </a:xfrm>
        </p:grpSpPr>
        <p:sp>
          <p:nvSpPr>
            <p:cNvPr id="117" name="TextBox 19">
              <a:extLst>
                <a:ext uri="{FF2B5EF4-FFF2-40B4-BE49-F238E27FC236}">
                  <a16:creationId xmlns:a16="http://schemas.microsoft.com/office/drawing/2014/main" id="{7B2F4139-8736-473C-8D1C-5B27C4052F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58201" y="3892550"/>
              <a:ext cx="1682750" cy="42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000" dirty="0" err="1">
                  <a:latin typeface="+mn-lt"/>
                  <a:sym typeface="Symbol" charset="0"/>
                </a:rPr>
                <a:t>Tracking</a:t>
              </a:r>
              <a:endParaRPr lang="it-IT" sz="2000" dirty="0">
                <a:latin typeface="+mn-lt"/>
                <a:sym typeface="Symbol" charset="0"/>
              </a:endParaRPr>
            </a:p>
          </p:txBody>
        </p:sp>
        <p:sp>
          <p:nvSpPr>
            <p:cNvPr id="118" name="TextBox 20">
              <a:extLst>
                <a:ext uri="{FF2B5EF4-FFF2-40B4-BE49-F238E27FC236}">
                  <a16:creationId xmlns:a16="http://schemas.microsoft.com/office/drawing/2014/main" id="{1E607F6B-C7BF-4971-B79E-77862BC270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4799" y="3860800"/>
              <a:ext cx="2203139" cy="461819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400">
                  <a:solidFill>
                    <a:srgbClr val="FF0000"/>
                  </a:solidFill>
                  <a:latin typeface="+mn-lt"/>
                  <a:sym typeface="Symbol" charset="0"/>
                </a:rPr>
                <a:t>Charged Track</a:t>
              </a:r>
            </a:p>
          </p:txBody>
        </p:sp>
        <p:cxnSp>
          <p:nvCxnSpPr>
            <p:cNvPr id="119" name="Elbow Connector 22">
              <a:extLst>
                <a:ext uri="{FF2B5EF4-FFF2-40B4-BE49-F238E27FC236}">
                  <a16:creationId xmlns:a16="http://schemas.microsoft.com/office/drawing/2014/main" id="{713B7299-47E7-48E2-812D-C28DE5DB78D6}"/>
                </a:ext>
              </a:extLst>
            </p:cNvPr>
            <p:cNvCxnSpPr>
              <a:stCxn id="98" idx="2"/>
              <a:endCxn id="118" idx="0"/>
            </p:cNvCxnSpPr>
            <p:nvPr/>
          </p:nvCxnSpPr>
          <p:spPr>
            <a:xfrm rot="16200000" flipH="1">
              <a:off x="2117417" y="3281847"/>
              <a:ext cx="432099" cy="725806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Elbow Connector 24">
              <a:extLst>
                <a:ext uri="{FF2B5EF4-FFF2-40B4-BE49-F238E27FC236}">
                  <a16:creationId xmlns:a16="http://schemas.microsoft.com/office/drawing/2014/main" id="{8A95B05F-7962-4DD9-9688-B8EBB5AB0EC5}"/>
                </a:ext>
              </a:extLst>
            </p:cNvPr>
            <p:cNvCxnSpPr>
              <a:stCxn id="99" idx="2"/>
              <a:endCxn id="118" idx="0"/>
            </p:cNvCxnSpPr>
            <p:nvPr/>
          </p:nvCxnSpPr>
          <p:spPr>
            <a:xfrm rot="5400000">
              <a:off x="2565098" y="3559676"/>
              <a:ext cx="432395" cy="169852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Elbow Connector 26">
              <a:extLst>
                <a:ext uri="{FF2B5EF4-FFF2-40B4-BE49-F238E27FC236}">
                  <a16:creationId xmlns:a16="http://schemas.microsoft.com/office/drawing/2014/main" id="{B4B6874B-D5AC-4477-92E3-E9921BBBB220}"/>
                </a:ext>
              </a:extLst>
            </p:cNvPr>
            <p:cNvCxnSpPr>
              <a:stCxn id="100" idx="2"/>
              <a:endCxn id="118" idx="0"/>
            </p:cNvCxnSpPr>
            <p:nvPr/>
          </p:nvCxnSpPr>
          <p:spPr>
            <a:xfrm rot="5400000">
              <a:off x="3434149" y="2690625"/>
              <a:ext cx="432395" cy="1907953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Down Arrow 92">
              <a:extLst>
                <a:ext uri="{FF2B5EF4-FFF2-40B4-BE49-F238E27FC236}">
                  <a16:creationId xmlns:a16="http://schemas.microsoft.com/office/drawing/2014/main" id="{F1586250-3DCD-4D6E-8FEB-47448F44F80F}"/>
                </a:ext>
              </a:extLst>
            </p:cNvPr>
            <p:cNvSpPr/>
            <p:nvPr/>
          </p:nvSpPr>
          <p:spPr>
            <a:xfrm>
              <a:off x="468292" y="3573214"/>
              <a:ext cx="287323" cy="287433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123" name="Elbow Connector 76">
              <a:extLst>
                <a:ext uri="{FF2B5EF4-FFF2-40B4-BE49-F238E27FC236}">
                  <a16:creationId xmlns:a16="http://schemas.microsoft.com/office/drawing/2014/main" id="{B34CC3DD-6E13-45DE-978A-E8CD0E634AAD}"/>
                </a:ext>
              </a:extLst>
            </p:cNvPr>
            <p:cNvCxnSpPr>
              <a:stCxn id="114" idx="2"/>
              <a:endCxn id="118" idx="0"/>
            </p:cNvCxnSpPr>
            <p:nvPr/>
          </p:nvCxnSpPr>
          <p:spPr>
            <a:xfrm rot="5400000">
              <a:off x="3002884" y="3122187"/>
              <a:ext cx="432099" cy="1045126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72">
            <a:extLst>
              <a:ext uri="{FF2B5EF4-FFF2-40B4-BE49-F238E27FC236}">
                <a16:creationId xmlns:a16="http://schemas.microsoft.com/office/drawing/2014/main" id="{E5CE514B-54D0-4F7A-ADAF-F58B99B40C0B}"/>
              </a:ext>
            </a:extLst>
          </p:cNvPr>
          <p:cNvGrpSpPr>
            <a:grpSpLocks/>
          </p:cNvGrpSpPr>
          <p:nvPr/>
        </p:nvGrpSpPr>
        <p:grpSpPr bwMode="auto">
          <a:xfrm>
            <a:off x="323528" y="4359234"/>
            <a:ext cx="7425886" cy="1106600"/>
            <a:chOff x="-228692" y="4652963"/>
            <a:chExt cx="7861393" cy="1182390"/>
          </a:xfrm>
        </p:grpSpPr>
        <p:sp>
          <p:nvSpPr>
            <p:cNvPr id="125" name="TextBox 19">
              <a:extLst>
                <a:ext uri="{FF2B5EF4-FFF2-40B4-BE49-F238E27FC236}">
                  <a16:creationId xmlns:a16="http://schemas.microsoft.com/office/drawing/2014/main" id="{80556D43-AF7B-47BD-8678-D24323D577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92" y="5043935"/>
              <a:ext cx="1835150" cy="756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000" dirty="0" err="1">
                  <a:latin typeface="+mn-lt"/>
                  <a:sym typeface="Symbol" charset="0"/>
                </a:rPr>
                <a:t>Particle</a:t>
              </a:r>
              <a:endParaRPr lang="it-IT" sz="2000" dirty="0">
                <a:latin typeface="+mn-lt"/>
                <a:sym typeface="Symbol" charset="0"/>
              </a:endParaRPr>
            </a:p>
            <a:p>
              <a:pPr algn="ctr" eaLnBrk="1" hangingPunct="1"/>
              <a:r>
                <a:rPr lang="it-IT" sz="2000" dirty="0" err="1">
                  <a:latin typeface="+mn-lt"/>
                  <a:sym typeface="Symbol" charset="0"/>
                </a:rPr>
                <a:t>Identification</a:t>
              </a:r>
              <a:endParaRPr lang="it-IT" sz="2000" dirty="0">
                <a:latin typeface="+mn-lt"/>
                <a:sym typeface="Symbol" charset="0"/>
              </a:endParaRPr>
            </a:p>
          </p:txBody>
        </p:sp>
        <p:sp>
          <p:nvSpPr>
            <p:cNvPr id="126" name="TextBox 59">
              <a:extLst>
                <a:ext uri="{FF2B5EF4-FFF2-40B4-BE49-F238E27FC236}">
                  <a16:creationId xmlns:a16="http://schemas.microsoft.com/office/drawing/2014/main" id="{99F3F4A0-9D1F-4906-97FD-50B2190CA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4742" y="5373688"/>
              <a:ext cx="2220229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400">
                  <a:solidFill>
                    <a:srgbClr val="FF0000"/>
                  </a:solidFill>
                  <a:latin typeface="+mn-lt"/>
                  <a:sym typeface="Symbol" charset="0"/>
                </a:rPr>
                <a:t>PID Probability</a:t>
              </a:r>
            </a:p>
          </p:txBody>
        </p:sp>
        <p:cxnSp>
          <p:nvCxnSpPr>
            <p:cNvPr id="127" name="Elbow Connector 78">
              <a:extLst>
                <a:ext uri="{FF2B5EF4-FFF2-40B4-BE49-F238E27FC236}">
                  <a16:creationId xmlns:a16="http://schemas.microsoft.com/office/drawing/2014/main" id="{FD7BC2BF-7C51-4E67-BA07-93B0E5D8B0AB}"/>
                </a:ext>
              </a:extLst>
            </p:cNvPr>
            <p:cNvCxnSpPr>
              <a:stCxn id="80" idx="2"/>
              <a:endCxn id="126" idx="0"/>
            </p:cNvCxnSpPr>
            <p:nvPr/>
          </p:nvCxnSpPr>
          <p:spPr>
            <a:xfrm rot="16200000" flipH="1">
              <a:off x="4771165" y="4309995"/>
              <a:ext cx="288925" cy="1838460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Elbow Connector 80">
              <a:extLst>
                <a:ext uri="{FF2B5EF4-FFF2-40B4-BE49-F238E27FC236}">
                  <a16:creationId xmlns:a16="http://schemas.microsoft.com/office/drawing/2014/main" id="{C4C22D53-6469-41F7-9CA0-E213DF146A66}"/>
                </a:ext>
              </a:extLst>
            </p:cNvPr>
            <p:cNvCxnSpPr>
              <a:stCxn id="87" idx="2"/>
              <a:endCxn id="126" idx="0"/>
            </p:cNvCxnSpPr>
            <p:nvPr/>
          </p:nvCxnSpPr>
          <p:spPr>
            <a:xfrm rot="5400000">
              <a:off x="6589168" y="4330155"/>
              <a:ext cx="289223" cy="1797843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Down Arrow 93">
              <a:extLst>
                <a:ext uri="{FF2B5EF4-FFF2-40B4-BE49-F238E27FC236}">
                  <a16:creationId xmlns:a16="http://schemas.microsoft.com/office/drawing/2014/main" id="{D3D894A1-2772-45AC-968A-7BBF2ACEEF4F}"/>
                </a:ext>
              </a:extLst>
            </p:cNvPr>
            <p:cNvSpPr/>
            <p:nvPr/>
          </p:nvSpPr>
          <p:spPr>
            <a:xfrm>
              <a:off x="468313" y="4652963"/>
              <a:ext cx="287337" cy="288925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30" name="Group 75">
            <a:extLst>
              <a:ext uri="{FF2B5EF4-FFF2-40B4-BE49-F238E27FC236}">
                <a16:creationId xmlns:a16="http://schemas.microsoft.com/office/drawing/2014/main" id="{CFFB917B-02F5-488E-99A0-B46CFD0A5320}"/>
              </a:ext>
            </a:extLst>
          </p:cNvPr>
          <p:cNvGrpSpPr>
            <a:grpSpLocks/>
          </p:cNvGrpSpPr>
          <p:nvPr/>
        </p:nvGrpSpPr>
        <p:grpSpPr bwMode="auto">
          <a:xfrm>
            <a:off x="323528" y="4763076"/>
            <a:ext cx="7425886" cy="1643955"/>
            <a:chOff x="-228692" y="5084464"/>
            <a:chExt cx="7861393" cy="1756549"/>
          </a:xfrm>
        </p:grpSpPr>
        <p:sp>
          <p:nvSpPr>
            <p:cNvPr id="131" name="TextBox 59">
              <a:extLst>
                <a:ext uri="{FF2B5EF4-FFF2-40B4-BE49-F238E27FC236}">
                  <a16:creationId xmlns:a16="http://schemas.microsoft.com/office/drawing/2014/main" id="{78EEAB94-5B46-48A6-B7EC-B7B05D1B2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7788" y="6280150"/>
              <a:ext cx="1358900" cy="461963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400">
                  <a:solidFill>
                    <a:srgbClr val="FF0000"/>
                  </a:solidFill>
                  <a:latin typeface="+mn-lt"/>
                  <a:sym typeface="Symbol" charset="0"/>
                </a:rPr>
                <a:t>Analysis</a:t>
              </a:r>
            </a:p>
          </p:txBody>
        </p:sp>
        <p:cxnSp>
          <p:nvCxnSpPr>
            <p:cNvPr id="132" name="Elbow Connector 71">
              <a:extLst>
                <a:ext uri="{FF2B5EF4-FFF2-40B4-BE49-F238E27FC236}">
                  <a16:creationId xmlns:a16="http://schemas.microsoft.com/office/drawing/2014/main" id="{05F989D5-EEB3-4CCA-9CD1-0D18FD1285F6}"/>
                </a:ext>
              </a:extLst>
            </p:cNvPr>
            <p:cNvCxnSpPr>
              <a:stCxn id="80" idx="2"/>
              <a:endCxn id="131" idx="0"/>
            </p:cNvCxnSpPr>
            <p:nvPr/>
          </p:nvCxnSpPr>
          <p:spPr>
            <a:xfrm rot="16200000" flipH="1">
              <a:off x="4319588" y="4762500"/>
              <a:ext cx="1195387" cy="1839913"/>
            </a:xfrm>
            <a:prstGeom prst="bentConnector3">
              <a:avLst>
                <a:gd name="adj1" fmla="val 79706"/>
              </a:avLst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Elbow Connector 73">
              <a:extLst>
                <a:ext uri="{FF2B5EF4-FFF2-40B4-BE49-F238E27FC236}">
                  <a16:creationId xmlns:a16="http://schemas.microsoft.com/office/drawing/2014/main" id="{A34099A5-C2DA-4C26-A11C-B87E858568DC}"/>
                </a:ext>
              </a:extLst>
            </p:cNvPr>
            <p:cNvCxnSpPr>
              <a:stCxn id="87" idx="2"/>
              <a:endCxn id="131" idx="0"/>
            </p:cNvCxnSpPr>
            <p:nvPr/>
          </p:nvCxnSpPr>
          <p:spPr>
            <a:xfrm rot="5400000">
              <a:off x="6137127" y="4784576"/>
              <a:ext cx="1195685" cy="1795462"/>
            </a:xfrm>
            <a:prstGeom prst="bentConnector3">
              <a:avLst>
                <a:gd name="adj1" fmla="val 78376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Elbow Connector 84">
              <a:extLst>
                <a:ext uri="{FF2B5EF4-FFF2-40B4-BE49-F238E27FC236}">
                  <a16:creationId xmlns:a16="http://schemas.microsoft.com/office/drawing/2014/main" id="{C5A79201-6CBB-4EB2-AD0E-DB72C354DA5F}"/>
                </a:ext>
              </a:extLst>
            </p:cNvPr>
            <p:cNvCxnSpPr>
              <a:stCxn id="126" idx="2"/>
              <a:endCxn id="131" idx="0"/>
            </p:cNvCxnSpPr>
            <p:nvPr/>
          </p:nvCxnSpPr>
          <p:spPr>
            <a:xfrm rot="16200000" flipH="1">
              <a:off x="5613649" y="6056560"/>
              <a:ext cx="444797" cy="2381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Down Arrow 94">
              <a:extLst>
                <a:ext uri="{FF2B5EF4-FFF2-40B4-BE49-F238E27FC236}">
                  <a16:creationId xmlns:a16="http://schemas.microsoft.com/office/drawing/2014/main" id="{A6E0F248-2D3D-4F9B-88E0-D3D6C09844CD}"/>
                </a:ext>
              </a:extLst>
            </p:cNvPr>
            <p:cNvSpPr/>
            <p:nvPr/>
          </p:nvSpPr>
          <p:spPr>
            <a:xfrm>
              <a:off x="468313" y="6092825"/>
              <a:ext cx="287337" cy="288925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36" name="TextBox 19">
              <a:extLst>
                <a:ext uri="{FF2B5EF4-FFF2-40B4-BE49-F238E27FC236}">
                  <a16:creationId xmlns:a16="http://schemas.microsoft.com/office/drawing/2014/main" id="{A66E6EF7-B152-476F-BC7D-D5CA0D521C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92" y="6413500"/>
              <a:ext cx="1835150" cy="427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000" dirty="0">
                  <a:latin typeface="+mn-lt"/>
                  <a:sym typeface="Symbol" charset="0"/>
                </a:rPr>
                <a:t>Analysis</a:t>
              </a:r>
            </a:p>
          </p:txBody>
        </p:sp>
      </p:grpSp>
      <p:cxnSp>
        <p:nvCxnSpPr>
          <p:cNvPr id="137" name="Shape 67">
            <a:extLst>
              <a:ext uri="{FF2B5EF4-FFF2-40B4-BE49-F238E27FC236}">
                <a16:creationId xmlns:a16="http://schemas.microsoft.com/office/drawing/2014/main" id="{D43A9CC0-630B-4690-8796-402D52D0E751}"/>
              </a:ext>
            </a:extLst>
          </p:cNvPr>
          <p:cNvCxnSpPr>
            <a:stCxn id="118" idx="3"/>
            <a:endCxn id="87" idx="0"/>
          </p:cNvCxnSpPr>
          <p:nvPr/>
        </p:nvCxnSpPr>
        <p:spPr>
          <a:xfrm>
            <a:off x="4127264" y="3834030"/>
            <a:ext cx="3622149" cy="496974"/>
          </a:xfrm>
          <a:prstGeom prst="bentConnector2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6">
            <a:extLst>
              <a:ext uri="{FF2B5EF4-FFF2-40B4-BE49-F238E27FC236}">
                <a16:creationId xmlns:a16="http://schemas.microsoft.com/office/drawing/2014/main" id="{0B590D8F-881A-4819-9D65-F6354E76D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8384" y="1455167"/>
            <a:ext cx="748672" cy="432000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dirty="0">
                <a:solidFill>
                  <a:srgbClr val="000099"/>
                </a:solidFill>
                <a:latin typeface="+mn-lt"/>
                <a:sym typeface="Symbol" charset="0"/>
              </a:rPr>
              <a:t>FTF</a:t>
            </a:r>
          </a:p>
        </p:txBody>
      </p:sp>
      <p:cxnSp>
        <p:nvCxnSpPr>
          <p:cNvPr id="139" name="Elbow Connector 43">
            <a:extLst>
              <a:ext uri="{FF2B5EF4-FFF2-40B4-BE49-F238E27FC236}">
                <a16:creationId xmlns:a16="http://schemas.microsoft.com/office/drawing/2014/main" id="{BF707707-8196-4665-ABC1-55489E5A950F}"/>
              </a:ext>
            </a:extLst>
          </p:cNvPr>
          <p:cNvCxnSpPr>
            <a:stCxn id="138" idx="2"/>
            <a:endCxn id="91" idx="0"/>
          </p:cNvCxnSpPr>
          <p:nvPr/>
        </p:nvCxnSpPr>
        <p:spPr bwMode="auto">
          <a:xfrm rot="5400000">
            <a:off x="6726607" y="460450"/>
            <a:ext cx="249396" cy="3102830"/>
          </a:xfrm>
          <a:prstGeom prst="bentConnector3">
            <a:avLst>
              <a:gd name="adj1" fmla="val 50000"/>
            </a:avLst>
          </a:prstGeom>
          <a:ln w="1905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8">
            <a:extLst>
              <a:ext uri="{FF2B5EF4-FFF2-40B4-BE49-F238E27FC236}">
                <a16:creationId xmlns:a16="http://schemas.microsoft.com/office/drawing/2014/main" id="{3408E247-2DB8-4CB9-A80B-780A0D817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565" y="854367"/>
            <a:ext cx="1904435" cy="51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000" baseline="30000" dirty="0">
                <a:latin typeface="+mn-lt"/>
                <a:sym typeface="Symbol" charset="0"/>
              </a:rPr>
              <a:t>*</a:t>
            </a:r>
            <a:r>
              <a:rPr lang="it-IT" sz="1000" dirty="0">
                <a:latin typeface="+mn-lt"/>
                <a:sym typeface="Symbol" charset="0"/>
              </a:rPr>
              <a:t>  Dual parton Model</a:t>
            </a:r>
          </a:p>
          <a:p>
            <a:pPr eaLnBrk="1" hangingPunct="1"/>
            <a:r>
              <a:rPr lang="it-IT" sz="1000" baseline="30000" dirty="0">
                <a:latin typeface="+mn-lt"/>
                <a:sym typeface="Symbol" charset="0"/>
              </a:rPr>
              <a:t>**</a:t>
            </a:r>
            <a:r>
              <a:rPr lang="it-IT" sz="1000" dirty="0">
                <a:latin typeface="+mn-lt"/>
                <a:sym typeface="Symbol" charset="0"/>
              </a:rPr>
              <a:t> Ultra Relativistic Quantum</a:t>
            </a:r>
          </a:p>
          <a:p>
            <a:pPr eaLnBrk="1" hangingPunct="1"/>
            <a:r>
              <a:rPr lang="it-IT" sz="1000" dirty="0">
                <a:latin typeface="+mn-lt"/>
                <a:sym typeface="Symbol" charset="0"/>
              </a:rPr>
              <a:t>              Molecular Dynamics</a:t>
            </a:r>
          </a:p>
        </p:txBody>
      </p:sp>
    </p:spTree>
    <p:extLst>
      <p:ext uri="{BB962C8B-B14F-4D97-AF65-F5344CB8AC3E}">
        <p14:creationId xmlns:p14="http://schemas.microsoft.com/office/powerpoint/2010/main" val="3457431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1D8C38-FCAE-48B2-BA5F-95AC6C022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92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MC Truth Propagation</a:t>
            </a:r>
            <a:endParaRPr lang="zh-CN" altLang="en-US" sz="3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C585C3B-9ADC-49DB-BE12-3D97F9346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726" y="1133355"/>
            <a:ext cx="7747664" cy="55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39749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ACA58B-5676-463C-97C7-1B2C9003F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Event Structure / Time Based Simulation</a:t>
            </a:r>
            <a:endParaRPr lang="zh-CN" altLang="en-US" sz="3200" dirty="0"/>
          </a:p>
        </p:txBody>
      </p:sp>
      <p:sp>
        <p:nvSpPr>
          <p:cNvPr id="4" name="Rechteck 5">
            <a:extLst>
              <a:ext uri="{FF2B5EF4-FFF2-40B4-BE49-F238E27FC236}">
                <a16:creationId xmlns:a16="http://schemas.microsoft.com/office/drawing/2014/main" id="{126CC734-B8B3-4728-8887-50D62ED43B9C}"/>
              </a:ext>
            </a:extLst>
          </p:cNvPr>
          <p:cNvSpPr/>
          <p:nvPr/>
        </p:nvSpPr>
        <p:spPr>
          <a:xfrm>
            <a:off x="395536" y="2160989"/>
            <a:ext cx="129614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SciTil</a:t>
            </a:r>
          </a:p>
        </p:txBody>
      </p:sp>
      <p:sp>
        <p:nvSpPr>
          <p:cNvPr id="5" name="Rechteck 6">
            <a:extLst>
              <a:ext uri="{FF2B5EF4-FFF2-40B4-BE49-F238E27FC236}">
                <a16:creationId xmlns:a16="http://schemas.microsoft.com/office/drawing/2014/main" id="{8524F12D-F497-4B14-9CB8-B8D9F136D858}"/>
              </a:ext>
            </a:extLst>
          </p:cNvPr>
          <p:cNvSpPr/>
          <p:nvPr/>
        </p:nvSpPr>
        <p:spPr>
          <a:xfrm>
            <a:off x="395536" y="3126710"/>
            <a:ext cx="1296144" cy="5040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/>
              <a:t>EMC</a:t>
            </a:r>
          </a:p>
        </p:txBody>
      </p:sp>
      <p:sp>
        <p:nvSpPr>
          <p:cNvPr id="6" name="Rechteck 7">
            <a:extLst>
              <a:ext uri="{FF2B5EF4-FFF2-40B4-BE49-F238E27FC236}">
                <a16:creationId xmlns:a16="http://schemas.microsoft.com/office/drawing/2014/main" id="{F3F3095A-D4A7-4B2E-B769-A142980B4C8A}"/>
              </a:ext>
            </a:extLst>
          </p:cNvPr>
          <p:cNvSpPr/>
          <p:nvPr/>
        </p:nvSpPr>
        <p:spPr>
          <a:xfrm>
            <a:off x="395536" y="4062814"/>
            <a:ext cx="1296144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/>
              <a:t>MVD</a:t>
            </a:r>
          </a:p>
        </p:txBody>
      </p:sp>
      <p:sp>
        <p:nvSpPr>
          <p:cNvPr id="7" name="Rechteck 8">
            <a:extLst>
              <a:ext uri="{FF2B5EF4-FFF2-40B4-BE49-F238E27FC236}">
                <a16:creationId xmlns:a16="http://schemas.microsoft.com/office/drawing/2014/main" id="{33086564-D84A-468D-B9C0-337BD407CDB8}"/>
              </a:ext>
            </a:extLst>
          </p:cNvPr>
          <p:cNvSpPr/>
          <p:nvPr/>
        </p:nvSpPr>
        <p:spPr>
          <a:xfrm>
            <a:off x="395536" y="5070926"/>
            <a:ext cx="1296144" cy="504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STT</a:t>
            </a:r>
          </a:p>
        </p:txBody>
      </p:sp>
      <p:cxnSp>
        <p:nvCxnSpPr>
          <p:cNvPr id="8" name="Gerade Verbindung mit Pfeil 11">
            <a:extLst>
              <a:ext uri="{FF2B5EF4-FFF2-40B4-BE49-F238E27FC236}">
                <a16:creationId xmlns:a16="http://schemas.microsoft.com/office/drawing/2014/main" id="{5D31BB92-7B23-49FC-8F22-64F4BD9B68DD}"/>
              </a:ext>
            </a:extLst>
          </p:cNvPr>
          <p:cNvCxnSpPr/>
          <p:nvPr/>
        </p:nvCxnSpPr>
        <p:spPr>
          <a:xfrm>
            <a:off x="395536" y="1902574"/>
            <a:ext cx="79928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12">
            <a:extLst>
              <a:ext uri="{FF2B5EF4-FFF2-40B4-BE49-F238E27FC236}">
                <a16:creationId xmlns:a16="http://schemas.microsoft.com/office/drawing/2014/main" id="{0A393C63-5A1C-4E67-A82E-86B250AFB9B9}"/>
              </a:ext>
            </a:extLst>
          </p:cNvPr>
          <p:cNvSpPr txBox="1"/>
          <p:nvPr/>
        </p:nvSpPr>
        <p:spPr>
          <a:xfrm>
            <a:off x="7740352" y="1212111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time</a:t>
            </a:r>
          </a:p>
        </p:txBody>
      </p:sp>
      <p:grpSp>
        <p:nvGrpSpPr>
          <p:cNvPr id="10" name="Gruppieren 92">
            <a:extLst>
              <a:ext uri="{FF2B5EF4-FFF2-40B4-BE49-F238E27FC236}">
                <a16:creationId xmlns:a16="http://schemas.microsoft.com/office/drawing/2014/main" id="{FE6E6CAB-5C40-436B-B6AD-2EC73B4808B0}"/>
              </a:ext>
            </a:extLst>
          </p:cNvPr>
          <p:cNvGrpSpPr/>
          <p:nvPr/>
        </p:nvGrpSpPr>
        <p:grpSpPr>
          <a:xfrm>
            <a:off x="2051720" y="2262614"/>
            <a:ext cx="3528392" cy="3240360"/>
            <a:chOff x="2051720" y="2204864"/>
            <a:chExt cx="3528392" cy="3240360"/>
          </a:xfrm>
        </p:grpSpPr>
        <p:cxnSp>
          <p:nvCxnSpPr>
            <p:cNvPr id="11" name="Gerade Verbindung 14">
              <a:extLst>
                <a:ext uri="{FF2B5EF4-FFF2-40B4-BE49-F238E27FC236}">
                  <a16:creationId xmlns:a16="http://schemas.microsoft.com/office/drawing/2014/main" id="{29986EDF-D2AC-4F1F-96A0-1F6DDC30522D}"/>
                </a:ext>
              </a:extLst>
            </p:cNvPr>
            <p:cNvCxnSpPr/>
            <p:nvPr/>
          </p:nvCxnSpPr>
          <p:spPr>
            <a:xfrm rot="5400000">
              <a:off x="1907704" y="2348880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7">
              <a:extLst>
                <a:ext uri="{FF2B5EF4-FFF2-40B4-BE49-F238E27FC236}">
                  <a16:creationId xmlns:a16="http://schemas.microsoft.com/office/drawing/2014/main" id="{340A4FBE-6199-44DA-8FAD-CCD10A2A4EE1}"/>
                </a:ext>
              </a:extLst>
            </p:cNvPr>
            <p:cNvCxnSpPr/>
            <p:nvPr/>
          </p:nvCxnSpPr>
          <p:spPr>
            <a:xfrm rot="5400000">
              <a:off x="1979712" y="2348880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8">
              <a:extLst>
                <a:ext uri="{FF2B5EF4-FFF2-40B4-BE49-F238E27FC236}">
                  <a16:creationId xmlns:a16="http://schemas.microsoft.com/office/drawing/2014/main" id="{DDB9646C-0FC3-4789-84AA-DEE60D7BA801}"/>
                </a:ext>
              </a:extLst>
            </p:cNvPr>
            <p:cNvCxnSpPr/>
            <p:nvPr/>
          </p:nvCxnSpPr>
          <p:spPr>
            <a:xfrm rot="5400000">
              <a:off x="1957072" y="2348880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9">
              <a:extLst>
                <a:ext uri="{FF2B5EF4-FFF2-40B4-BE49-F238E27FC236}">
                  <a16:creationId xmlns:a16="http://schemas.microsoft.com/office/drawing/2014/main" id="{3FE7E36D-815E-4DA9-B72F-610C065F20D9}"/>
                </a:ext>
              </a:extLst>
            </p:cNvPr>
            <p:cNvCxnSpPr/>
            <p:nvPr/>
          </p:nvCxnSpPr>
          <p:spPr>
            <a:xfrm rot="5400000">
              <a:off x="1907704" y="3356992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20">
              <a:extLst>
                <a:ext uri="{FF2B5EF4-FFF2-40B4-BE49-F238E27FC236}">
                  <a16:creationId xmlns:a16="http://schemas.microsoft.com/office/drawing/2014/main" id="{F1285AC2-2E12-46D6-826D-84D4AACC97AD}"/>
                </a:ext>
              </a:extLst>
            </p:cNvPr>
            <p:cNvCxnSpPr/>
            <p:nvPr/>
          </p:nvCxnSpPr>
          <p:spPr>
            <a:xfrm rot="5400000">
              <a:off x="2000204" y="3356992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1">
              <a:extLst>
                <a:ext uri="{FF2B5EF4-FFF2-40B4-BE49-F238E27FC236}">
                  <a16:creationId xmlns:a16="http://schemas.microsoft.com/office/drawing/2014/main" id="{05C4DC2D-95D6-4E60-B26A-CBD6E480637B}"/>
                </a:ext>
              </a:extLst>
            </p:cNvPr>
            <p:cNvCxnSpPr/>
            <p:nvPr/>
          </p:nvCxnSpPr>
          <p:spPr>
            <a:xfrm rot="5400000">
              <a:off x="2195736" y="3356992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2">
              <a:extLst>
                <a:ext uri="{FF2B5EF4-FFF2-40B4-BE49-F238E27FC236}">
                  <a16:creationId xmlns:a16="http://schemas.microsoft.com/office/drawing/2014/main" id="{BD689BC5-6050-4453-857B-ED38AAEC75A2}"/>
                </a:ext>
              </a:extLst>
            </p:cNvPr>
            <p:cNvCxnSpPr/>
            <p:nvPr/>
          </p:nvCxnSpPr>
          <p:spPr>
            <a:xfrm rot="5400000">
              <a:off x="1907704" y="4293096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23">
              <a:extLst>
                <a:ext uri="{FF2B5EF4-FFF2-40B4-BE49-F238E27FC236}">
                  <a16:creationId xmlns:a16="http://schemas.microsoft.com/office/drawing/2014/main" id="{48563E6B-9944-47A2-BEA1-583847BF7E19}"/>
                </a:ext>
              </a:extLst>
            </p:cNvPr>
            <p:cNvCxnSpPr/>
            <p:nvPr/>
          </p:nvCxnSpPr>
          <p:spPr>
            <a:xfrm rot="5400000">
              <a:off x="2771800" y="4293096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4">
              <a:extLst>
                <a:ext uri="{FF2B5EF4-FFF2-40B4-BE49-F238E27FC236}">
                  <a16:creationId xmlns:a16="http://schemas.microsoft.com/office/drawing/2014/main" id="{19B63701-8036-42D8-85F0-0C019C99205E}"/>
                </a:ext>
              </a:extLst>
            </p:cNvPr>
            <p:cNvCxnSpPr/>
            <p:nvPr/>
          </p:nvCxnSpPr>
          <p:spPr>
            <a:xfrm rot="5400000">
              <a:off x="2195736" y="4293096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5">
              <a:extLst>
                <a:ext uri="{FF2B5EF4-FFF2-40B4-BE49-F238E27FC236}">
                  <a16:creationId xmlns:a16="http://schemas.microsoft.com/office/drawing/2014/main" id="{3A25F89C-1AC1-4884-8346-54A4EEEB6A85}"/>
                </a:ext>
              </a:extLst>
            </p:cNvPr>
            <p:cNvCxnSpPr/>
            <p:nvPr/>
          </p:nvCxnSpPr>
          <p:spPr>
            <a:xfrm rot="5400000">
              <a:off x="1907704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6">
              <a:extLst>
                <a:ext uri="{FF2B5EF4-FFF2-40B4-BE49-F238E27FC236}">
                  <a16:creationId xmlns:a16="http://schemas.microsoft.com/office/drawing/2014/main" id="{A9DE369D-ABDE-407F-9198-0CFD5596116B}"/>
                </a:ext>
              </a:extLst>
            </p:cNvPr>
            <p:cNvCxnSpPr/>
            <p:nvPr/>
          </p:nvCxnSpPr>
          <p:spPr>
            <a:xfrm rot="5400000">
              <a:off x="2771800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7">
              <a:extLst>
                <a:ext uri="{FF2B5EF4-FFF2-40B4-BE49-F238E27FC236}">
                  <a16:creationId xmlns:a16="http://schemas.microsoft.com/office/drawing/2014/main" id="{7014E412-DE08-4CE7-9343-8FD2621B4E8F}"/>
                </a:ext>
              </a:extLst>
            </p:cNvPr>
            <p:cNvCxnSpPr/>
            <p:nvPr/>
          </p:nvCxnSpPr>
          <p:spPr>
            <a:xfrm rot="5400000">
              <a:off x="2195736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8">
              <a:extLst>
                <a:ext uri="{FF2B5EF4-FFF2-40B4-BE49-F238E27FC236}">
                  <a16:creationId xmlns:a16="http://schemas.microsoft.com/office/drawing/2014/main" id="{E2849182-62D5-467B-AFFB-5352C53A82DB}"/>
                </a:ext>
              </a:extLst>
            </p:cNvPr>
            <p:cNvCxnSpPr/>
            <p:nvPr/>
          </p:nvCxnSpPr>
          <p:spPr>
            <a:xfrm rot="5400000">
              <a:off x="2699791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9">
              <a:extLst>
                <a:ext uri="{FF2B5EF4-FFF2-40B4-BE49-F238E27FC236}">
                  <a16:creationId xmlns:a16="http://schemas.microsoft.com/office/drawing/2014/main" id="{1A856731-BAD1-4468-8662-8E8A1704866A}"/>
                </a:ext>
              </a:extLst>
            </p:cNvPr>
            <p:cNvCxnSpPr/>
            <p:nvPr/>
          </p:nvCxnSpPr>
          <p:spPr>
            <a:xfrm rot="5400000">
              <a:off x="3563887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0">
              <a:extLst>
                <a:ext uri="{FF2B5EF4-FFF2-40B4-BE49-F238E27FC236}">
                  <a16:creationId xmlns:a16="http://schemas.microsoft.com/office/drawing/2014/main" id="{16E9BF25-19CE-444A-92AD-D50DDCAF0250}"/>
                </a:ext>
              </a:extLst>
            </p:cNvPr>
            <p:cNvCxnSpPr/>
            <p:nvPr/>
          </p:nvCxnSpPr>
          <p:spPr>
            <a:xfrm rot="5400000">
              <a:off x="2987823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1">
              <a:extLst>
                <a:ext uri="{FF2B5EF4-FFF2-40B4-BE49-F238E27FC236}">
                  <a16:creationId xmlns:a16="http://schemas.microsoft.com/office/drawing/2014/main" id="{4CE5A736-4C8C-4072-B17A-EA0A5F064E8D}"/>
                </a:ext>
              </a:extLst>
            </p:cNvPr>
            <p:cNvCxnSpPr/>
            <p:nvPr/>
          </p:nvCxnSpPr>
          <p:spPr>
            <a:xfrm rot="5400000">
              <a:off x="4139952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2">
              <a:extLst>
                <a:ext uri="{FF2B5EF4-FFF2-40B4-BE49-F238E27FC236}">
                  <a16:creationId xmlns:a16="http://schemas.microsoft.com/office/drawing/2014/main" id="{AC6956D8-B31F-4522-A061-7DCE8CA84CD9}"/>
                </a:ext>
              </a:extLst>
            </p:cNvPr>
            <p:cNvCxnSpPr/>
            <p:nvPr/>
          </p:nvCxnSpPr>
          <p:spPr>
            <a:xfrm rot="5400000">
              <a:off x="5004048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0BD5B7F8-99E2-429E-88DF-A32AD8BB1081}"/>
                </a:ext>
              </a:extLst>
            </p:cNvPr>
            <p:cNvCxnSpPr/>
            <p:nvPr/>
          </p:nvCxnSpPr>
          <p:spPr>
            <a:xfrm rot="5400000">
              <a:off x="4427984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>
              <a:extLst>
                <a:ext uri="{FF2B5EF4-FFF2-40B4-BE49-F238E27FC236}">
                  <a16:creationId xmlns:a16="http://schemas.microsoft.com/office/drawing/2014/main" id="{B6FDEEFF-403D-4887-8525-2C8F2B3FA5CA}"/>
                </a:ext>
              </a:extLst>
            </p:cNvPr>
            <p:cNvCxnSpPr/>
            <p:nvPr/>
          </p:nvCxnSpPr>
          <p:spPr>
            <a:xfrm rot="5400000">
              <a:off x="4572000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24EB903B-10ED-4AD7-B788-81FE220748EB}"/>
                </a:ext>
              </a:extLst>
            </p:cNvPr>
            <p:cNvCxnSpPr/>
            <p:nvPr/>
          </p:nvCxnSpPr>
          <p:spPr>
            <a:xfrm rot="5400000">
              <a:off x="5436096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6">
              <a:extLst>
                <a:ext uri="{FF2B5EF4-FFF2-40B4-BE49-F238E27FC236}">
                  <a16:creationId xmlns:a16="http://schemas.microsoft.com/office/drawing/2014/main" id="{98D393BE-4917-4FCD-9DEF-F049DACA200B}"/>
                </a:ext>
              </a:extLst>
            </p:cNvPr>
            <p:cNvCxnSpPr/>
            <p:nvPr/>
          </p:nvCxnSpPr>
          <p:spPr>
            <a:xfrm rot="5400000">
              <a:off x="4860032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7">
              <a:extLst>
                <a:ext uri="{FF2B5EF4-FFF2-40B4-BE49-F238E27FC236}">
                  <a16:creationId xmlns:a16="http://schemas.microsoft.com/office/drawing/2014/main" id="{E41AEA7B-FA37-46BA-9DB0-1E8682E235CB}"/>
                </a:ext>
              </a:extLst>
            </p:cNvPr>
            <p:cNvCxnSpPr/>
            <p:nvPr/>
          </p:nvCxnSpPr>
          <p:spPr>
            <a:xfrm rot="5400000">
              <a:off x="2555776" y="4293096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feld 38">
            <a:extLst>
              <a:ext uri="{FF2B5EF4-FFF2-40B4-BE49-F238E27FC236}">
                <a16:creationId xmlns:a16="http://schemas.microsoft.com/office/drawing/2014/main" id="{870B0CE5-AB4B-4D5B-9B06-57A0856D2EF9}"/>
              </a:ext>
            </a:extLst>
          </p:cNvPr>
          <p:cNvSpPr txBox="1"/>
          <p:nvPr/>
        </p:nvSpPr>
        <p:spPr>
          <a:xfrm>
            <a:off x="1835696" y="1212111"/>
            <a:ext cx="573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ev 1</a:t>
            </a:r>
          </a:p>
        </p:txBody>
      </p:sp>
      <p:sp>
        <p:nvSpPr>
          <p:cNvPr id="34" name="Textfeld 86">
            <a:extLst>
              <a:ext uri="{FF2B5EF4-FFF2-40B4-BE49-F238E27FC236}">
                <a16:creationId xmlns:a16="http://schemas.microsoft.com/office/drawing/2014/main" id="{FFBB7FDB-E753-4D36-8735-475E2256272F}"/>
              </a:ext>
            </a:extLst>
          </p:cNvPr>
          <p:cNvSpPr txBox="1"/>
          <p:nvPr/>
        </p:nvSpPr>
        <p:spPr>
          <a:xfrm>
            <a:off x="2630806" y="1212111"/>
            <a:ext cx="573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3333FF"/>
                </a:solidFill>
              </a:rPr>
              <a:t>ev 2</a:t>
            </a:r>
          </a:p>
        </p:txBody>
      </p:sp>
      <p:sp>
        <p:nvSpPr>
          <p:cNvPr id="35" name="Textfeld 87">
            <a:extLst>
              <a:ext uri="{FF2B5EF4-FFF2-40B4-BE49-F238E27FC236}">
                <a16:creationId xmlns:a16="http://schemas.microsoft.com/office/drawing/2014/main" id="{50DB6E06-778F-457B-A8CF-9F896243EF40}"/>
              </a:ext>
            </a:extLst>
          </p:cNvPr>
          <p:cNvSpPr txBox="1"/>
          <p:nvPr/>
        </p:nvSpPr>
        <p:spPr>
          <a:xfrm>
            <a:off x="5151086" y="1212111"/>
            <a:ext cx="573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ev 3</a:t>
            </a:r>
          </a:p>
        </p:txBody>
      </p:sp>
      <p:cxnSp>
        <p:nvCxnSpPr>
          <p:cNvPr id="36" name="Gerade Verbindung 88">
            <a:extLst>
              <a:ext uri="{FF2B5EF4-FFF2-40B4-BE49-F238E27FC236}">
                <a16:creationId xmlns:a16="http://schemas.microsoft.com/office/drawing/2014/main" id="{B6A07C83-7956-4F31-8D49-6E0F5EFCD2A7}"/>
              </a:ext>
            </a:extLst>
          </p:cNvPr>
          <p:cNvCxnSpPr/>
          <p:nvPr/>
        </p:nvCxnSpPr>
        <p:spPr>
          <a:xfrm rot="5400000">
            <a:off x="1907704" y="1758558"/>
            <a:ext cx="288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89">
            <a:extLst>
              <a:ext uri="{FF2B5EF4-FFF2-40B4-BE49-F238E27FC236}">
                <a16:creationId xmlns:a16="http://schemas.microsoft.com/office/drawing/2014/main" id="{C3C1F257-2EF4-4253-9849-365816D9A0B1}"/>
              </a:ext>
            </a:extLst>
          </p:cNvPr>
          <p:cNvCxnSpPr/>
          <p:nvPr/>
        </p:nvCxnSpPr>
        <p:spPr>
          <a:xfrm rot="5400000">
            <a:off x="2699792" y="1758558"/>
            <a:ext cx="288032" cy="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90">
            <a:extLst>
              <a:ext uri="{FF2B5EF4-FFF2-40B4-BE49-F238E27FC236}">
                <a16:creationId xmlns:a16="http://schemas.microsoft.com/office/drawing/2014/main" id="{D8ACCC57-59FF-43F1-9FB5-39CAE57D5867}"/>
              </a:ext>
            </a:extLst>
          </p:cNvPr>
          <p:cNvCxnSpPr/>
          <p:nvPr/>
        </p:nvCxnSpPr>
        <p:spPr>
          <a:xfrm rot="5400000">
            <a:off x="4788024" y="1758558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pieren 93">
            <a:extLst>
              <a:ext uri="{FF2B5EF4-FFF2-40B4-BE49-F238E27FC236}">
                <a16:creationId xmlns:a16="http://schemas.microsoft.com/office/drawing/2014/main" id="{59C343CE-BAAF-4719-84D5-B341008ACE30}"/>
              </a:ext>
            </a:extLst>
          </p:cNvPr>
          <p:cNvGrpSpPr/>
          <p:nvPr/>
        </p:nvGrpSpPr>
        <p:grpSpPr>
          <a:xfrm>
            <a:off x="2843808" y="2262614"/>
            <a:ext cx="3528392" cy="3240360"/>
            <a:chOff x="2051720" y="2204864"/>
            <a:chExt cx="3528392" cy="3240360"/>
          </a:xfrm>
        </p:grpSpPr>
        <p:cxnSp>
          <p:nvCxnSpPr>
            <p:cNvPr id="40" name="Gerade Verbindung 94">
              <a:extLst>
                <a:ext uri="{FF2B5EF4-FFF2-40B4-BE49-F238E27FC236}">
                  <a16:creationId xmlns:a16="http://schemas.microsoft.com/office/drawing/2014/main" id="{22A3DBDE-79FE-44CC-BB17-298E0E11D9D4}"/>
                </a:ext>
              </a:extLst>
            </p:cNvPr>
            <p:cNvCxnSpPr/>
            <p:nvPr/>
          </p:nvCxnSpPr>
          <p:spPr>
            <a:xfrm rot="5400000">
              <a:off x="1907704" y="2348880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95">
              <a:extLst>
                <a:ext uri="{FF2B5EF4-FFF2-40B4-BE49-F238E27FC236}">
                  <a16:creationId xmlns:a16="http://schemas.microsoft.com/office/drawing/2014/main" id="{D78F41CA-F15E-488E-8806-930F39EE8D73}"/>
                </a:ext>
              </a:extLst>
            </p:cNvPr>
            <p:cNvCxnSpPr/>
            <p:nvPr/>
          </p:nvCxnSpPr>
          <p:spPr>
            <a:xfrm rot="5400000">
              <a:off x="1979712" y="2348880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96">
              <a:extLst>
                <a:ext uri="{FF2B5EF4-FFF2-40B4-BE49-F238E27FC236}">
                  <a16:creationId xmlns:a16="http://schemas.microsoft.com/office/drawing/2014/main" id="{CEAEEE52-74B4-41B4-A324-BBD76823E356}"/>
                </a:ext>
              </a:extLst>
            </p:cNvPr>
            <p:cNvCxnSpPr/>
            <p:nvPr/>
          </p:nvCxnSpPr>
          <p:spPr>
            <a:xfrm rot="5400000">
              <a:off x="2051720" y="2348880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97">
              <a:extLst>
                <a:ext uri="{FF2B5EF4-FFF2-40B4-BE49-F238E27FC236}">
                  <a16:creationId xmlns:a16="http://schemas.microsoft.com/office/drawing/2014/main" id="{5B9F57A7-DF61-44E8-B86B-04A7B515F0B3}"/>
                </a:ext>
              </a:extLst>
            </p:cNvPr>
            <p:cNvCxnSpPr/>
            <p:nvPr/>
          </p:nvCxnSpPr>
          <p:spPr>
            <a:xfrm rot="5400000">
              <a:off x="1907704" y="3356992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98">
              <a:extLst>
                <a:ext uri="{FF2B5EF4-FFF2-40B4-BE49-F238E27FC236}">
                  <a16:creationId xmlns:a16="http://schemas.microsoft.com/office/drawing/2014/main" id="{371DF370-FE07-4C2C-984E-9296CDF16B59}"/>
                </a:ext>
              </a:extLst>
            </p:cNvPr>
            <p:cNvCxnSpPr/>
            <p:nvPr/>
          </p:nvCxnSpPr>
          <p:spPr>
            <a:xfrm rot="5400000">
              <a:off x="2051720" y="3356992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99">
              <a:extLst>
                <a:ext uri="{FF2B5EF4-FFF2-40B4-BE49-F238E27FC236}">
                  <a16:creationId xmlns:a16="http://schemas.microsoft.com/office/drawing/2014/main" id="{433C80A7-7D63-4936-A826-6261BF7480F8}"/>
                </a:ext>
              </a:extLst>
            </p:cNvPr>
            <p:cNvCxnSpPr/>
            <p:nvPr/>
          </p:nvCxnSpPr>
          <p:spPr>
            <a:xfrm rot="5400000">
              <a:off x="2195736" y="3356992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100">
              <a:extLst>
                <a:ext uri="{FF2B5EF4-FFF2-40B4-BE49-F238E27FC236}">
                  <a16:creationId xmlns:a16="http://schemas.microsoft.com/office/drawing/2014/main" id="{8A0D321B-FAED-4033-A908-E18D1F758C7F}"/>
                </a:ext>
              </a:extLst>
            </p:cNvPr>
            <p:cNvCxnSpPr/>
            <p:nvPr/>
          </p:nvCxnSpPr>
          <p:spPr>
            <a:xfrm rot="5400000">
              <a:off x="1907704" y="4293096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101">
              <a:extLst>
                <a:ext uri="{FF2B5EF4-FFF2-40B4-BE49-F238E27FC236}">
                  <a16:creationId xmlns:a16="http://schemas.microsoft.com/office/drawing/2014/main" id="{2449ADE6-E9C6-4A4F-A1DF-6B95F627AD20}"/>
                </a:ext>
              </a:extLst>
            </p:cNvPr>
            <p:cNvCxnSpPr/>
            <p:nvPr/>
          </p:nvCxnSpPr>
          <p:spPr>
            <a:xfrm rot="5400000">
              <a:off x="2771800" y="4293096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102">
              <a:extLst>
                <a:ext uri="{FF2B5EF4-FFF2-40B4-BE49-F238E27FC236}">
                  <a16:creationId xmlns:a16="http://schemas.microsoft.com/office/drawing/2014/main" id="{808321FE-24BA-4564-B696-E4C64124517D}"/>
                </a:ext>
              </a:extLst>
            </p:cNvPr>
            <p:cNvCxnSpPr/>
            <p:nvPr/>
          </p:nvCxnSpPr>
          <p:spPr>
            <a:xfrm rot="5400000">
              <a:off x="2195736" y="4293096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103">
              <a:extLst>
                <a:ext uri="{FF2B5EF4-FFF2-40B4-BE49-F238E27FC236}">
                  <a16:creationId xmlns:a16="http://schemas.microsoft.com/office/drawing/2014/main" id="{4945D0F5-C92D-4093-9014-73AF8813B1EC}"/>
                </a:ext>
              </a:extLst>
            </p:cNvPr>
            <p:cNvCxnSpPr/>
            <p:nvPr/>
          </p:nvCxnSpPr>
          <p:spPr>
            <a:xfrm rot="5400000">
              <a:off x="1907704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104">
              <a:extLst>
                <a:ext uri="{FF2B5EF4-FFF2-40B4-BE49-F238E27FC236}">
                  <a16:creationId xmlns:a16="http://schemas.microsoft.com/office/drawing/2014/main" id="{DCC26968-3596-4833-8F0C-7A812BFEF76D}"/>
                </a:ext>
              </a:extLst>
            </p:cNvPr>
            <p:cNvCxnSpPr/>
            <p:nvPr/>
          </p:nvCxnSpPr>
          <p:spPr>
            <a:xfrm rot="5400000">
              <a:off x="2771800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105">
              <a:extLst>
                <a:ext uri="{FF2B5EF4-FFF2-40B4-BE49-F238E27FC236}">
                  <a16:creationId xmlns:a16="http://schemas.microsoft.com/office/drawing/2014/main" id="{BA8DA74A-D342-4E07-8874-9C9B84A045CF}"/>
                </a:ext>
              </a:extLst>
            </p:cNvPr>
            <p:cNvCxnSpPr/>
            <p:nvPr/>
          </p:nvCxnSpPr>
          <p:spPr>
            <a:xfrm rot="5400000">
              <a:off x="2195736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106">
              <a:extLst>
                <a:ext uri="{FF2B5EF4-FFF2-40B4-BE49-F238E27FC236}">
                  <a16:creationId xmlns:a16="http://schemas.microsoft.com/office/drawing/2014/main" id="{61A4A7F5-4B52-4EEE-9207-2B960B6DFC77}"/>
                </a:ext>
              </a:extLst>
            </p:cNvPr>
            <p:cNvCxnSpPr/>
            <p:nvPr/>
          </p:nvCxnSpPr>
          <p:spPr>
            <a:xfrm rot="5400000">
              <a:off x="2699791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107">
              <a:extLst>
                <a:ext uri="{FF2B5EF4-FFF2-40B4-BE49-F238E27FC236}">
                  <a16:creationId xmlns:a16="http://schemas.microsoft.com/office/drawing/2014/main" id="{17E3047E-6669-43CD-A35F-4D3E316F22DF}"/>
                </a:ext>
              </a:extLst>
            </p:cNvPr>
            <p:cNvCxnSpPr/>
            <p:nvPr/>
          </p:nvCxnSpPr>
          <p:spPr>
            <a:xfrm rot="5400000">
              <a:off x="3563887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108">
              <a:extLst>
                <a:ext uri="{FF2B5EF4-FFF2-40B4-BE49-F238E27FC236}">
                  <a16:creationId xmlns:a16="http://schemas.microsoft.com/office/drawing/2014/main" id="{D0756924-41AD-42AA-8B4C-F9B412856DDE}"/>
                </a:ext>
              </a:extLst>
            </p:cNvPr>
            <p:cNvCxnSpPr/>
            <p:nvPr/>
          </p:nvCxnSpPr>
          <p:spPr>
            <a:xfrm rot="5400000">
              <a:off x="2987823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109">
              <a:extLst>
                <a:ext uri="{FF2B5EF4-FFF2-40B4-BE49-F238E27FC236}">
                  <a16:creationId xmlns:a16="http://schemas.microsoft.com/office/drawing/2014/main" id="{61209679-3198-4A3D-9902-A24A443395EE}"/>
                </a:ext>
              </a:extLst>
            </p:cNvPr>
            <p:cNvCxnSpPr/>
            <p:nvPr/>
          </p:nvCxnSpPr>
          <p:spPr>
            <a:xfrm rot="5400000">
              <a:off x="4139952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110">
              <a:extLst>
                <a:ext uri="{FF2B5EF4-FFF2-40B4-BE49-F238E27FC236}">
                  <a16:creationId xmlns:a16="http://schemas.microsoft.com/office/drawing/2014/main" id="{C6A88A2E-C0A9-4B63-BD45-FD918217FA17}"/>
                </a:ext>
              </a:extLst>
            </p:cNvPr>
            <p:cNvCxnSpPr/>
            <p:nvPr/>
          </p:nvCxnSpPr>
          <p:spPr>
            <a:xfrm rot="5400000">
              <a:off x="5004048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111">
              <a:extLst>
                <a:ext uri="{FF2B5EF4-FFF2-40B4-BE49-F238E27FC236}">
                  <a16:creationId xmlns:a16="http://schemas.microsoft.com/office/drawing/2014/main" id="{1D3C5DC5-E053-485D-AEBB-170AC92DE22D}"/>
                </a:ext>
              </a:extLst>
            </p:cNvPr>
            <p:cNvCxnSpPr/>
            <p:nvPr/>
          </p:nvCxnSpPr>
          <p:spPr>
            <a:xfrm rot="5400000">
              <a:off x="4427984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112">
              <a:extLst>
                <a:ext uri="{FF2B5EF4-FFF2-40B4-BE49-F238E27FC236}">
                  <a16:creationId xmlns:a16="http://schemas.microsoft.com/office/drawing/2014/main" id="{100554A9-E320-4508-8FA0-0C1012058876}"/>
                </a:ext>
              </a:extLst>
            </p:cNvPr>
            <p:cNvCxnSpPr/>
            <p:nvPr/>
          </p:nvCxnSpPr>
          <p:spPr>
            <a:xfrm rot="5400000">
              <a:off x="4572000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113">
              <a:extLst>
                <a:ext uri="{FF2B5EF4-FFF2-40B4-BE49-F238E27FC236}">
                  <a16:creationId xmlns:a16="http://schemas.microsoft.com/office/drawing/2014/main" id="{4D3A7702-878B-4838-B9F3-7D4357691D2D}"/>
                </a:ext>
              </a:extLst>
            </p:cNvPr>
            <p:cNvCxnSpPr/>
            <p:nvPr/>
          </p:nvCxnSpPr>
          <p:spPr>
            <a:xfrm rot="5400000">
              <a:off x="5436096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114">
              <a:extLst>
                <a:ext uri="{FF2B5EF4-FFF2-40B4-BE49-F238E27FC236}">
                  <a16:creationId xmlns:a16="http://schemas.microsoft.com/office/drawing/2014/main" id="{EB14974C-9513-4077-A3F7-9ECDEB774003}"/>
                </a:ext>
              </a:extLst>
            </p:cNvPr>
            <p:cNvCxnSpPr/>
            <p:nvPr/>
          </p:nvCxnSpPr>
          <p:spPr>
            <a:xfrm rot="5400000">
              <a:off x="4860032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115">
              <a:extLst>
                <a:ext uri="{FF2B5EF4-FFF2-40B4-BE49-F238E27FC236}">
                  <a16:creationId xmlns:a16="http://schemas.microsoft.com/office/drawing/2014/main" id="{2813E75B-B82B-4BB4-80D8-3183FD2EEED1}"/>
                </a:ext>
              </a:extLst>
            </p:cNvPr>
            <p:cNvCxnSpPr/>
            <p:nvPr/>
          </p:nvCxnSpPr>
          <p:spPr>
            <a:xfrm rot="5400000">
              <a:off x="2555776" y="4293096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uppieren 116">
            <a:extLst>
              <a:ext uri="{FF2B5EF4-FFF2-40B4-BE49-F238E27FC236}">
                <a16:creationId xmlns:a16="http://schemas.microsoft.com/office/drawing/2014/main" id="{2AF18A39-A031-4CCE-8D3D-73D9A87A71AA}"/>
              </a:ext>
            </a:extLst>
          </p:cNvPr>
          <p:cNvGrpSpPr/>
          <p:nvPr/>
        </p:nvGrpSpPr>
        <p:grpSpPr>
          <a:xfrm>
            <a:off x="4932040" y="2262614"/>
            <a:ext cx="3528392" cy="3240360"/>
            <a:chOff x="2051720" y="2204864"/>
            <a:chExt cx="3528392" cy="3240360"/>
          </a:xfrm>
        </p:grpSpPr>
        <p:cxnSp>
          <p:nvCxnSpPr>
            <p:cNvPr id="63" name="Gerade Verbindung 117">
              <a:extLst>
                <a:ext uri="{FF2B5EF4-FFF2-40B4-BE49-F238E27FC236}">
                  <a16:creationId xmlns:a16="http://schemas.microsoft.com/office/drawing/2014/main" id="{D454411C-EF19-4104-B95D-B71AE7055CE6}"/>
                </a:ext>
              </a:extLst>
            </p:cNvPr>
            <p:cNvCxnSpPr/>
            <p:nvPr/>
          </p:nvCxnSpPr>
          <p:spPr>
            <a:xfrm rot="5400000">
              <a:off x="1907704" y="2348880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118">
              <a:extLst>
                <a:ext uri="{FF2B5EF4-FFF2-40B4-BE49-F238E27FC236}">
                  <a16:creationId xmlns:a16="http://schemas.microsoft.com/office/drawing/2014/main" id="{8E41BC15-1F91-4A54-B0F4-B27E1D960AE9}"/>
                </a:ext>
              </a:extLst>
            </p:cNvPr>
            <p:cNvCxnSpPr/>
            <p:nvPr/>
          </p:nvCxnSpPr>
          <p:spPr>
            <a:xfrm rot="5400000">
              <a:off x="1979712" y="2348880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119">
              <a:extLst>
                <a:ext uri="{FF2B5EF4-FFF2-40B4-BE49-F238E27FC236}">
                  <a16:creationId xmlns:a16="http://schemas.microsoft.com/office/drawing/2014/main" id="{F8C97462-95EE-418F-80C1-73650C1BD9CC}"/>
                </a:ext>
              </a:extLst>
            </p:cNvPr>
            <p:cNvCxnSpPr/>
            <p:nvPr/>
          </p:nvCxnSpPr>
          <p:spPr>
            <a:xfrm rot="5400000">
              <a:off x="1957072" y="2348880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120">
              <a:extLst>
                <a:ext uri="{FF2B5EF4-FFF2-40B4-BE49-F238E27FC236}">
                  <a16:creationId xmlns:a16="http://schemas.microsoft.com/office/drawing/2014/main" id="{98A77BC7-62A3-4942-88EA-C11CB3F86D15}"/>
                </a:ext>
              </a:extLst>
            </p:cNvPr>
            <p:cNvCxnSpPr/>
            <p:nvPr/>
          </p:nvCxnSpPr>
          <p:spPr>
            <a:xfrm rot="5400000">
              <a:off x="1907704" y="3356992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121">
              <a:extLst>
                <a:ext uri="{FF2B5EF4-FFF2-40B4-BE49-F238E27FC236}">
                  <a16:creationId xmlns:a16="http://schemas.microsoft.com/office/drawing/2014/main" id="{10AE089B-B53B-4192-AB12-37EB96581917}"/>
                </a:ext>
              </a:extLst>
            </p:cNvPr>
            <p:cNvCxnSpPr/>
            <p:nvPr/>
          </p:nvCxnSpPr>
          <p:spPr>
            <a:xfrm rot="5400000">
              <a:off x="2000204" y="3356992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122">
              <a:extLst>
                <a:ext uri="{FF2B5EF4-FFF2-40B4-BE49-F238E27FC236}">
                  <a16:creationId xmlns:a16="http://schemas.microsoft.com/office/drawing/2014/main" id="{235DE103-F365-4768-9068-B6B0A2E7EDC2}"/>
                </a:ext>
              </a:extLst>
            </p:cNvPr>
            <p:cNvCxnSpPr/>
            <p:nvPr/>
          </p:nvCxnSpPr>
          <p:spPr>
            <a:xfrm rot="5400000">
              <a:off x="2051720" y="3356992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123">
              <a:extLst>
                <a:ext uri="{FF2B5EF4-FFF2-40B4-BE49-F238E27FC236}">
                  <a16:creationId xmlns:a16="http://schemas.microsoft.com/office/drawing/2014/main" id="{F0C072A2-1692-4E96-A735-8C1ECF62128B}"/>
                </a:ext>
              </a:extLst>
            </p:cNvPr>
            <p:cNvCxnSpPr/>
            <p:nvPr/>
          </p:nvCxnSpPr>
          <p:spPr>
            <a:xfrm rot="5400000">
              <a:off x="1907704" y="4293096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124">
              <a:extLst>
                <a:ext uri="{FF2B5EF4-FFF2-40B4-BE49-F238E27FC236}">
                  <a16:creationId xmlns:a16="http://schemas.microsoft.com/office/drawing/2014/main" id="{209BF46F-9803-4667-8C00-F8D24CB90575}"/>
                </a:ext>
              </a:extLst>
            </p:cNvPr>
            <p:cNvCxnSpPr/>
            <p:nvPr/>
          </p:nvCxnSpPr>
          <p:spPr>
            <a:xfrm rot="5400000">
              <a:off x="2771800" y="4293096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125">
              <a:extLst>
                <a:ext uri="{FF2B5EF4-FFF2-40B4-BE49-F238E27FC236}">
                  <a16:creationId xmlns:a16="http://schemas.microsoft.com/office/drawing/2014/main" id="{835426AF-3033-4A01-87CA-645A412ABE19}"/>
                </a:ext>
              </a:extLst>
            </p:cNvPr>
            <p:cNvCxnSpPr/>
            <p:nvPr/>
          </p:nvCxnSpPr>
          <p:spPr>
            <a:xfrm rot="5400000">
              <a:off x="2195736" y="4293096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126">
              <a:extLst>
                <a:ext uri="{FF2B5EF4-FFF2-40B4-BE49-F238E27FC236}">
                  <a16:creationId xmlns:a16="http://schemas.microsoft.com/office/drawing/2014/main" id="{50AE81EB-7C00-4C5D-B8D3-1A99DFF888FB}"/>
                </a:ext>
              </a:extLst>
            </p:cNvPr>
            <p:cNvCxnSpPr/>
            <p:nvPr/>
          </p:nvCxnSpPr>
          <p:spPr>
            <a:xfrm rot="5400000">
              <a:off x="1907704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127">
              <a:extLst>
                <a:ext uri="{FF2B5EF4-FFF2-40B4-BE49-F238E27FC236}">
                  <a16:creationId xmlns:a16="http://schemas.microsoft.com/office/drawing/2014/main" id="{FBF019B4-AFB6-4691-9E66-52ABCBFC9E89}"/>
                </a:ext>
              </a:extLst>
            </p:cNvPr>
            <p:cNvCxnSpPr/>
            <p:nvPr/>
          </p:nvCxnSpPr>
          <p:spPr>
            <a:xfrm rot="5400000">
              <a:off x="2771800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128">
              <a:extLst>
                <a:ext uri="{FF2B5EF4-FFF2-40B4-BE49-F238E27FC236}">
                  <a16:creationId xmlns:a16="http://schemas.microsoft.com/office/drawing/2014/main" id="{300AED0A-99FD-4CA4-B96A-20261125F173}"/>
                </a:ext>
              </a:extLst>
            </p:cNvPr>
            <p:cNvCxnSpPr/>
            <p:nvPr/>
          </p:nvCxnSpPr>
          <p:spPr>
            <a:xfrm rot="5400000">
              <a:off x="2195736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129">
              <a:extLst>
                <a:ext uri="{FF2B5EF4-FFF2-40B4-BE49-F238E27FC236}">
                  <a16:creationId xmlns:a16="http://schemas.microsoft.com/office/drawing/2014/main" id="{53ADECBA-F836-4C14-AAD2-77A3C4446FFC}"/>
                </a:ext>
              </a:extLst>
            </p:cNvPr>
            <p:cNvCxnSpPr/>
            <p:nvPr/>
          </p:nvCxnSpPr>
          <p:spPr>
            <a:xfrm rot="5400000">
              <a:off x="2699791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130">
              <a:extLst>
                <a:ext uri="{FF2B5EF4-FFF2-40B4-BE49-F238E27FC236}">
                  <a16:creationId xmlns:a16="http://schemas.microsoft.com/office/drawing/2014/main" id="{64C1E07B-7D7D-4D88-9F51-AB471C32E38F}"/>
                </a:ext>
              </a:extLst>
            </p:cNvPr>
            <p:cNvCxnSpPr/>
            <p:nvPr/>
          </p:nvCxnSpPr>
          <p:spPr>
            <a:xfrm rot="5400000">
              <a:off x="3563887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131">
              <a:extLst>
                <a:ext uri="{FF2B5EF4-FFF2-40B4-BE49-F238E27FC236}">
                  <a16:creationId xmlns:a16="http://schemas.microsoft.com/office/drawing/2014/main" id="{97D8A51E-32D9-4064-B6B7-A83D9452B888}"/>
                </a:ext>
              </a:extLst>
            </p:cNvPr>
            <p:cNvCxnSpPr/>
            <p:nvPr/>
          </p:nvCxnSpPr>
          <p:spPr>
            <a:xfrm rot="5400000">
              <a:off x="2987823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132">
              <a:extLst>
                <a:ext uri="{FF2B5EF4-FFF2-40B4-BE49-F238E27FC236}">
                  <a16:creationId xmlns:a16="http://schemas.microsoft.com/office/drawing/2014/main" id="{AC3855DF-4285-405A-9C00-235AA0CA3775}"/>
                </a:ext>
              </a:extLst>
            </p:cNvPr>
            <p:cNvCxnSpPr/>
            <p:nvPr/>
          </p:nvCxnSpPr>
          <p:spPr>
            <a:xfrm rot="5400000">
              <a:off x="4139952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133">
              <a:extLst>
                <a:ext uri="{FF2B5EF4-FFF2-40B4-BE49-F238E27FC236}">
                  <a16:creationId xmlns:a16="http://schemas.microsoft.com/office/drawing/2014/main" id="{CE948923-3ECB-4405-8B9F-572C8A9B1034}"/>
                </a:ext>
              </a:extLst>
            </p:cNvPr>
            <p:cNvCxnSpPr/>
            <p:nvPr/>
          </p:nvCxnSpPr>
          <p:spPr>
            <a:xfrm rot="5400000">
              <a:off x="5004048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134">
              <a:extLst>
                <a:ext uri="{FF2B5EF4-FFF2-40B4-BE49-F238E27FC236}">
                  <a16:creationId xmlns:a16="http://schemas.microsoft.com/office/drawing/2014/main" id="{D6EB625C-6BC0-4CA0-96D9-5D98EBF07F09}"/>
                </a:ext>
              </a:extLst>
            </p:cNvPr>
            <p:cNvCxnSpPr/>
            <p:nvPr/>
          </p:nvCxnSpPr>
          <p:spPr>
            <a:xfrm rot="5400000">
              <a:off x="4427984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135">
              <a:extLst>
                <a:ext uri="{FF2B5EF4-FFF2-40B4-BE49-F238E27FC236}">
                  <a16:creationId xmlns:a16="http://schemas.microsoft.com/office/drawing/2014/main" id="{6FF00725-147C-4A36-8748-E5BD6375FDBE}"/>
                </a:ext>
              </a:extLst>
            </p:cNvPr>
            <p:cNvCxnSpPr/>
            <p:nvPr/>
          </p:nvCxnSpPr>
          <p:spPr>
            <a:xfrm rot="5400000">
              <a:off x="4572000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136">
              <a:extLst>
                <a:ext uri="{FF2B5EF4-FFF2-40B4-BE49-F238E27FC236}">
                  <a16:creationId xmlns:a16="http://schemas.microsoft.com/office/drawing/2014/main" id="{5BFE8DE2-79D9-42ED-9432-D9420B69A65B}"/>
                </a:ext>
              </a:extLst>
            </p:cNvPr>
            <p:cNvCxnSpPr/>
            <p:nvPr/>
          </p:nvCxnSpPr>
          <p:spPr>
            <a:xfrm rot="5400000">
              <a:off x="5436096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137">
              <a:extLst>
                <a:ext uri="{FF2B5EF4-FFF2-40B4-BE49-F238E27FC236}">
                  <a16:creationId xmlns:a16="http://schemas.microsoft.com/office/drawing/2014/main" id="{0405155F-9A74-4897-8BA2-C99602E5AF98}"/>
                </a:ext>
              </a:extLst>
            </p:cNvPr>
            <p:cNvCxnSpPr/>
            <p:nvPr/>
          </p:nvCxnSpPr>
          <p:spPr>
            <a:xfrm rot="5400000">
              <a:off x="4860032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138">
              <a:extLst>
                <a:ext uri="{FF2B5EF4-FFF2-40B4-BE49-F238E27FC236}">
                  <a16:creationId xmlns:a16="http://schemas.microsoft.com/office/drawing/2014/main" id="{123A16A7-508B-448F-864A-DEF9C04F0023}"/>
                </a:ext>
              </a:extLst>
            </p:cNvPr>
            <p:cNvCxnSpPr/>
            <p:nvPr/>
          </p:nvCxnSpPr>
          <p:spPr>
            <a:xfrm rot="5400000">
              <a:off x="2555776" y="4293096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uppieren 145">
            <a:extLst>
              <a:ext uri="{FF2B5EF4-FFF2-40B4-BE49-F238E27FC236}">
                <a16:creationId xmlns:a16="http://schemas.microsoft.com/office/drawing/2014/main" id="{79339C36-2175-4046-AA94-D57C314B0B44}"/>
              </a:ext>
            </a:extLst>
          </p:cNvPr>
          <p:cNvGrpSpPr/>
          <p:nvPr/>
        </p:nvGrpSpPr>
        <p:grpSpPr>
          <a:xfrm>
            <a:off x="2267744" y="5791006"/>
            <a:ext cx="4608512" cy="576064"/>
            <a:chOff x="2123728" y="5877272"/>
            <a:chExt cx="4608512" cy="576064"/>
          </a:xfrm>
        </p:grpSpPr>
        <p:sp>
          <p:nvSpPr>
            <p:cNvPr id="86" name="Abgerundetes Rechteck 143">
              <a:extLst>
                <a:ext uri="{FF2B5EF4-FFF2-40B4-BE49-F238E27FC236}">
                  <a16:creationId xmlns:a16="http://schemas.microsoft.com/office/drawing/2014/main" id="{FBB81E6B-9299-4C51-84C0-64FD374CE66F}"/>
                </a:ext>
              </a:extLst>
            </p:cNvPr>
            <p:cNvSpPr/>
            <p:nvPr/>
          </p:nvSpPr>
          <p:spPr>
            <a:xfrm>
              <a:off x="2123728" y="5877272"/>
              <a:ext cx="4608512" cy="57606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87" name="Gerade Verbindung 139">
              <a:extLst>
                <a:ext uri="{FF2B5EF4-FFF2-40B4-BE49-F238E27FC236}">
                  <a16:creationId xmlns:a16="http://schemas.microsoft.com/office/drawing/2014/main" id="{DA4E8244-6F0D-4EFB-9DB6-097B9127ACDE}"/>
                </a:ext>
              </a:extLst>
            </p:cNvPr>
            <p:cNvCxnSpPr/>
            <p:nvPr/>
          </p:nvCxnSpPr>
          <p:spPr>
            <a:xfrm rot="5400000">
              <a:off x="2267744" y="6180490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140">
              <a:extLst>
                <a:ext uri="{FF2B5EF4-FFF2-40B4-BE49-F238E27FC236}">
                  <a16:creationId xmlns:a16="http://schemas.microsoft.com/office/drawing/2014/main" id="{AEEBBA52-93C5-42CF-91B9-732DAC5D922E}"/>
                </a:ext>
              </a:extLst>
            </p:cNvPr>
            <p:cNvCxnSpPr/>
            <p:nvPr/>
          </p:nvCxnSpPr>
          <p:spPr>
            <a:xfrm rot="5400000">
              <a:off x="2420144" y="6180490"/>
              <a:ext cx="288032" cy="0"/>
            </a:xfrm>
            <a:prstGeom prst="line">
              <a:avLst/>
            </a:prstGeom>
            <a:ln w="28575">
              <a:solidFill>
                <a:srgbClr val="66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141">
              <a:extLst>
                <a:ext uri="{FF2B5EF4-FFF2-40B4-BE49-F238E27FC236}">
                  <a16:creationId xmlns:a16="http://schemas.microsoft.com/office/drawing/2014/main" id="{AAB99A67-B7D5-4E98-B3F5-C5154BC8D209}"/>
                </a:ext>
              </a:extLst>
            </p:cNvPr>
            <p:cNvCxnSpPr/>
            <p:nvPr/>
          </p:nvCxnSpPr>
          <p:spPr>
            <a:xfrm rot="5400000">
              <a:off x="2572544" y="6180490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feld 142">
              <a:extLst>
                <a:ext uri="{FF2B5EF4-FFF2-40B4-BE49-F238E27FC236}">
                  <a16:creationId xmlns:a16="http://schemas.microsoft.com/office/drawing/2014/main" id="{5FD0CCE1-EFA4-40C7-B5CC-E2DD98EA58E7}"/>
                </a:ext>
              </a:extLst>
            </p:cNvPr>
            <p:cNvSpPr txBox="1"/>
            <p:nvPr/>
          </p:nvSpPr>
          <p:spPr>
            <a:xfrm>
              <a:off x="2890058" y="5990224"/>
              <a:ext cx="3589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/>
                <a:t>= detector hits from different events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480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FEE7BD-9D6B-4764-92EE-34322D45B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867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Barrel EMC Geometry Description</a:t>
            </a:r>
            <a:endParaRPr lang="zh-CN" altLang="en-US" sz="36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C0A4B365-C9F8-49A7-A25A-F07AD08EB121}"/>
              </a:ext>
            </a:extLst>
          </p:cNvPr>
          <p:cNvGrpSpPr/>
          <p:nvPr/>
        </p:nvGrpSpPr>
        <p:grpSpPr>
          <a:xfrm>
            <a:off x="486808" y="1538091"/>
            <a:ext cx="4790197" cy="2241245"/>
            <a:chOff x="780175" y="4112336"/>
            <a:chExt cx="4521667" cy="199078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7F8300F-775E-47F2-A24D-DD0593BB1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0175" y="4112336"/>
              <a:ext cx="3582641" cy="19907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3C3D76A-E687-4602-BDBC-49F49B66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2816" y="4199656"/>
              <a:ext cx="939026" cy="1881270"/>
            </a:xfrm>
            <a:prstGeom prst="rect">
              <a:avLst/>
            </a:prstGeom>
          </p:spPr>
        </p:pic>
      </p:grp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F1A1E145-529F-4F52-8BE3-300BF3FF8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0" y="4055142"/>
            <a:ext cx="2828707" cy="224124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AE320A0-225D-44A1-B5D4-5495980293C7}"/>
              </a:ext>
            </a:extLst>
          </p:cNvPr>
          <p:cNvSpPr txBox="1"/>
          <p:nvPr/>
        </p:nvSpPr>
        <p:spPr>
          <a:xfrm>
            <a:off x="5538400" y="1823437"/>
            <a:ext cx="3221386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dirty="0"/>
              <a:t>根据最新硬件设计，详细构建了桶部量能器的晶体和非灵敏物质。</a:t>
            </a:r>
            <a:endParaRPr lang="en-US" altLang="zh-CN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rgbClr val="FF0000"/>
                </a:solidFill>
              </a:rPr>
              <a:t>完成所有几何相关的代码，发布在</a:t>
            </a:r>
            <a:r>
              <a:rPr lang="en-US" altLang="zh-CN" sz="1600" dirty="0" err="1">
                <a:solidFill>
                  <a:srgbClr val="FF0000"/>
                </a:solidFill>
              </a:rPr>
              <a:t>PandaROOT</a:t>
            </a:r>
            <a:r>
              <a:rPr lang="zh-CN" altLang="en-US" sz="1600" dirty="0">
                <a:solidFill>
                  <a:srgbClr val="FF0000"/>
                </a:solidFill>
              </a:rPr>
              <a:t>正式版本</a:t>
            </a:r>
            <a:r>
              <a:rPr lang="en-US" altLang="zh-CN" sz="1600" dirty="0">
                <a:solidFill>
                  <a:srgbClr val="FF0000"/>
                </a:solidFill>
              </a:rPr>
              <a:t>18dec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35D5C22-B52D-411E-9A09-85FD0D45352C}"/>
              </a:ext>
            </a:extLst>
          </p:cNvPr>
          <p:cNvSpPr/>
          <p:nvPr/>
        </p:nvSpPr>
        <p:spPr>
          <a:xfrm>
            <a:off x="771263" y="5023167"/>
            <a:ext cx="1543642" cy="10391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E560C86-09EF-4864-8E56-0844A4DBF8DE}"/>
              </a:ext>
            </a:extLst>
          </p:cNvPr>
          <p:cNvGrpSpPr/>
          <p:nvPr/>
        </p:nvGrpSpPr>
        <p:grpSpPr>
          <a:xfrm>
            <a:off x="2749121" y="4214355"/>
            <a:ext cx="3425526" cy="2018479"/>
            <a:chOff x="5442244" y="4418377"/>
            <a:chExt cx="3425526" cy="2018479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FEC2B73-19F5-4605-AB8A-4872EDB54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7950" y="5156535"/>
              <a:ext cx="2409820" cy="128032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5CDC983-54E0-4C05-9E77-38E53DD94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42244" y="4616941"/>
              <a:ext cx="1144694" cy="1203468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13" name="内容占位符 6">
              <a:extLst>
                <a:ext uri="{FF2B5EF4-FFF2-40B4-BE49-F238E27FC236}">
                  <a16:creationId xmlns:a16="http://schemas.microsoft.com/office/drawing/2014/main" id="{8CE202A5-BE11-4022-899C-B21CA27BE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938" y="4418377"/>
              <a:ext cx="1785799" cy="713891"/>
            </a:xfrm>
            <a:prstGeom prst="rect">
              <a:avLst/>
            </a:prstGeom>
          </p:spPr>
        </p:pic>
      </p:grpSp>
      <p:pic>
        <p:nvPicPr>
          <p:cNvPr id="14" name="内容占位符 4">
            <a:extLst>
              <a:ext uri="{FF2B5EF4-FFF2-40B4-BE49-F238E27FC236}">
                <a16:creationId xmlns:a16="http://schemas.microsoft.com/office/drawing/2014/main" id="{00B285DC-035C-44AC-A725-54484610A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6134099" y="3982701"/>
            <a:ext cx="2828706" cy="2279703"/>
          </a:xfrm>
        </p:spPr>
      </p:pic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CF933257-49E3-417C-A7B6-1B2DC4FBE291}"/>
              </a:ext>
            </a:extLst>
          </p:cNvPr>
          <p:cNvCxnSpPr/>
          <p:nvPr/>
        </p:nvCxnSpPr>
        <p:spPr>
          <a:xfrm>
            <a:off x="2684477" y="4055142"/>
            <a:ext cx="0" cy="226551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6504E211-E610-4565-8759-F576489EDCA8}"/>
              </a:ext>
            </a:extLst>
          </p:cNvPr>
          <p:cNvCxnSpPr/>
          <p:nvPr/>
        </p:nvCxnSpPr>
        <p:spPr>
          <a:xfrm>
            <a:off x="6204314" y="4090839"/>
            <a:ext cx="0" cy="226551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999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2D4666-8078-4B6A-815B-DC3A9C7F1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9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Digitization</a:t>
            </a:r>
            <a:endParaRPr lang="zh-CN" altLang="en-US" sz="3600" dirty="0"/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2BAD8E1A-E358-4B18-9523-11E8BCC071FD}"/>
              </a:ext>
            </a:extLst>
          </p:cNvPr>
          <p:cNvGrpSpPr/>
          <p:nvPr/>
        </p:nvGrpSpPr>
        <p:grpSpPr>
          <a:xfrm>
            <a:off x="1294094" y="1624278"/>
            <a:ext cx="7472115" cy="3887963"/>
            <a:chOff x="1294094" y="1952751"/>
            <a:chExt cx="7472115" cy="3887963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C8A7761F-8AC8-4929-B0C5-1BCF54BA7C38}"/>
                </a:ext>
              </a:extLst>
            </p:cNvPr>
            <p:cNvGrpSpPr/>
            <p:nvPr/>
          </p:nvGrpSpPr>
          <p:grpSpPr>
            <a:xfrm>
              <a:off x="1900438" y="2950715"/>
              <a:ext cx="2736066" cy="2889999"/>
              <a:chOff x="1798316" y="1395054"/>
              <a:chExt cx="3648088" cy="3853332"/>
            </a:xfrm>
          </p:grpSpPr>
          <p:pic>
            <p:nvPicPr>
              <p:cNvPr id="70" name="内容占位符 4">
                <a:extLst>
                  <a:ext uri="{FF2B5EF4-FFF2-40B4-BE49-F238E27FC236}">
                    <a16:creationId xmlns:a16="http://schemas.microsoft.com/office/drawing/2014/main" id="{86105134-6A58-40B4-8FC7-B4F72B01A8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98316" y="1395054"/>
                <a:ext cx="3629302" cy="3853332"/>
              </a:xfrm>
              <a:prstGeom prst="rect">
                <a:avLst/>
              </a:prstGeom>
            </p:spPr>
          </p:pic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EAF678A1-DC4F-40CF-9E5E-C1BC3F284B7C}"/>
                  </a:ext>
                </a:extLst>
              </p:cNvPr>
              <p:cNvSpPr txBox="1"/>
              <p:nvPr/>
            </p:nvSpPr>
            <p:spPr>
              <a:xfrm>
                <a:off x="4196445" y="3188805"/>
                <a:ext cx="981465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900" b="1" err="1">
                    <a:cs typeface="Times New Roman" panose="02020603050405020304" pitchFamily="18" charset="0"/>
                  </a:rPr>
                  <a:t>PulseShape</a:t>
                </a:r>
                <a:endParaRPr lang="zh-CN" altLang="en-US" sz="1200" b="1"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5600ACA4-5656-4AB4-89BE-9C085A52C559}"/>
                  </a:ext>
                </a:extLst>
              </p:cNvPr>
              <p:cNvSpPr/>
              <p:nvPr/>
            </p:nvSpPr>
            <p:spPr>
              <a:xfrm>
                <a:off x="3776995" y="2226646"/>
                <a:ext cx="830510" cy="2769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83AD91B9-B6CB-4C72-B652-833B901F5181}"/>
                  </a:ext>
                </a:extLst>
              </p:cNvPr>
              <p:cNvSpPr/>
              <p:nvPr/>
            </p:nvSpPr>
            <p:spPr>
              <a:xfrm>
                <a:off x="4070610" y="4224903"/>
                <a:ext cx="1375794" cy="2769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246988FB-C9E0-41AD-95B8-5460276D3B68}"/>
                  </a:ext>
                </a:extLst>
              </p:cNvPr>
              <p:cNvSpPr/>
              <p:nvPr/>
            </p:nvSpPr>
            <p:spPr>
              <a:xfrm>
                <a:off x="3284884" y="4945091"/>
                <a:ext cx="1012228" cy="2769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8B971BA9-14A8-4828-A515-B795F23B3123}"/>
                </a:ext>
              </a:extLst>
            </p:cNvPr>
            <p:cNvGrpSpPr/>
            <p:nvPr/>
          </p:nvGrpSpPr>
          <p:grpSpPr>
            <a:xfrm>
              <a:off x="5390924" y="2050693"/>
              <a:ext cx="1887997" cy="712244"/>
              <a:chOff x="7594994" y="1591256"/>
              <a:chExt cx="2517329" cy="949659"/>
            </a:xfrm>
          </p:grpSpPr>
          <p:sp>
            <p:nvSpPr>
              <p:cNvPr id="67" name="Rectangle 3">
                <a:extLst>
                  <a:ext uri="{FF2B5EF4-FFF2-40B4-BE49-F238E27FC236}">
                    <a16:creationId xmlns:a16="http://schemas.microsoft.com/office/drawing/2014/main" id="{91CCFC35-6020-473F-ACB1-FD33B18EF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4994" y="1591256"/>
                <a:ext cx="2517329" cy="594323"/>
              </a:xfrm>
              <a:prstGeom prst="rect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en-US" altLang="en-US" sz="2700"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endParaRPr>
              </a:p>
            </p:txBody>
          </p:sp>
          <p:sp>
            <p:nvSpPr>
              <p:cNvPr id="68" name="Rectangle 28">
                <a:extLst>
                  <a:ext uri="{FF2B5EF4-FFF2-40B4-BE49-F238E27FC236}">
                    <a16:creationId xmlns:a16="http://schemas.microsoft.com/office/drawing/2014/main" id="{08C000CC-10E0-45B8-9A99-3780BD0A1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8078" y="2192102"/>
                <a:ext cx="1421141" cy="3488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b">
                <a:spAutoFit/>
              </a:bodyPr>
              <a:lstStyle/>
              <a:p>
                <a:r>
                  <a:rPr lang="en-US" altLang="en-US" sz="1200" dirty="0" err="1"/>
                  <a:t>TTree</a:t>
                </a:r>
                <a:r>
                  <a:rPr lang="en-US" altLang="en-US" sz="1200" dirty="0"/>
                  <a:t>/</a:t>
                </a:r>
                <a:r>
                  <a:rPr lang="en-US" altLang="en-US" sz="1200" dirty="0" err="1"/>
                  <a:t>THist</a:t>
                </a:r>
                <a:endParaRPr lang="en-US" altLang="en-US" sz="1200" dirty="0"/>
              </a:p>
            </p:txBody>
          </p:sp>
          <p:sp>
            <p:nvSpPr>
              <p:cNvPr id="69" name="Rectangle 20">
                <a:extLst>
                  <a:ext uri="{FF2B5EF4-FFF2-40B4-BE49-F238E27FC236}">
                    <a16:creationId xmlns:a16="http://schemas.microsoft.com/office/drawing/2014/main" id="{52833581-1BF5-40BB-87CF-8B22D0FB3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8078" y="1681771"/>
                <a:ext cx="1421141" cy="3488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b">
                <a:spAutoFit/>
              </a:bodyPr>
              <a:lstStyle/>
              <a:p>
                <a:r>
                  <a:rPr lang="en-US" altLang="en-US" sz="1200" b="1" dirty="0" err="1"/>
                  <a:t>Rootification</a:t>
                </a:r>
                <a:endParaRPr lang="en-US" altLang="en-US" sz="1200" b="1" dirty="0"/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037DC64C-CEDF-44E5-AEBC-A100916986D1}"/>
                </a:ext>
              </a:extLst>
            </p:cNvPr>
            <p:cNvGrpSpPr/>
            <p:nvPr/>
          </p:nvGrpSpPr>
          <p:grpSpPr>
            <a:xfrm>
              <a:off x="4515571" y="1952751"/>
              <a:ext cx="1463050" cy="821936"/>
              <a:chOff x="6427858" y="1460669"/>
              <a:chExt cx="1950734" cy="1095915"/>
            </a:xfrm>
          </p:grpSpPr>
          <p:sp>
            <p:nvSpPr>
              <p:cNvPr id="64" name="AutoShape 8">
                <a:extLst>
                  <a:ext uri="{FF2B5EF4-FFF2-40B4-BE49-F238E27FC236}">
                    <a16:creationId xmlns:a16="http://schemas.microsoft.com/office/drawing/2014/main" id="{AA823131-5335-466F-B725-6FCAF2C39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7858" y="1460669"/>
                <a:ext cx="1908563" cy="842706"/>
              </a:xfrm>
              <a:prstGeom prst="rightArrow">
                <a:avLst>
                  <a:gd name="adj1" fmla="val 71398"/>
                  <a:gd name="adj2" fmla="val 27582"/>
                </a:avLst>
              </a:prstGeom>
              <a:solidFill>
                <a:srgbClr val="FF6A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en-US" altLang="en-US" sz="2700"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endParaRPr>
              </a:p>
            </p:txBody>
          </p:sp>
          <p:sp>
            <p:nvSpPr>
              <p:cNvPr id="65" name="Rectangle 18">
                <a:extLst>
                  <a:ext uri="{FF2B5EF4-FFF2-40B4-BE49-F238E27FC236}">
                    <a16:creationId xmlns:a16="http://schemas.microsoft.com/office/drawing/2014/main" id="{A4195C89-A4E5-4293-947A-58356B4C3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2308" y="1675377"/>
                <a:ext cx="1716284" cy="3488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b">
                <a:spAutoFit/>
              </a:bodyPr>
              <a:lstStyle/>
              <a:p>
                <a:r>
                  <a:rPr lang="en-US" altLang="en-US" sz="1200" b="1" dirty="0"/>
                  <a:t>Reconstruction</a:t>
                </a:r>
              </a:p>
            </p:txBody>
          </p:sp>
          <p:sp>
            <p:nvSpPr>
              <p:cNvPr id="66" name="Rectangle 27">
                <a:extLst>
                  <a:ext uri="{FF2B5EF4-FFF2-40B4-BE49-F238E27FC236}">
                    <a16:creationId xmlns:a16="http://schemas.microsoft.com/office/drawing/2014/main" id="{8119BC00-C3FB-4FF6-8F22-AC72C0E9F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4571" y="2207771"/>
                <a:ext cx="1271168" cy="3488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b">
                <a:spAutoFit/>
              </a:bodyPr>
              <a:lstStyle/>
              <a:p>
                <a:r>
                  <a:rPr lang="en-US" altLang="zh-CN" sz="1200" dirty="0"/>
                  <a:t>SHOWERS</a:t>
                </a:r>
                <a:endParaRPr lang="en-US" altLang="en-US" sz="1200" dirty="0"/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33F88E22-6863-4BB9-A2F4-EFF9B81C0FCD}"/>
                </a:ext>
              </a:extLst>
            </p:cNvPr>
            <p:cNvGrpSpPr/>
            <p:nvPr/>
          </p:nvGrpSpPr>
          <p:grpSpPr>
            <a:xfrm>
              <a:off x="3268471" y="1958975"/>
              <a:ext cx="1431422" cy="802930"/>
              <a:chOff x="4765056" y="1468968"/>
              <a:chExt cx="1908563" cy="1070572"/>
            </a:xfrm>
          </p:grpSpPr>
          <p:sp>
            <p:nvSpPr>
              <p:cNvPr id="61" name="AutoShape 9">
                <a:extLst>
                  <a:ext uri="{FF2B5EF4-FFF2-40B4-BE49-F238E27FC236}">
                    <a16:creationId xmlns:a16="http://schemas.microsoft.com/office/drawing/2014/main" id="{9A455B5F-1F94-46FB-AD77-DD9B57C7B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5056" y="1468968"/>
                <a:ext cx="1908563" cy="842707"/>
              </a:xfrm>
              <a:prstGeom prst="rightArrow">
                <a:avLst>
                  <a:gd name="adj1" fmla="val 71398"/>
                  <a:gd name="adj2" fmla="val 27582"/>
                </a:avLst>
              </a:prstGeom>
              <a:solidFill>
                <a:srgbClr val="FECB3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en-US" altLang="en-US" sz="2700"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endParaRPr>
              </a:p>
            </p:txBody>
          </p:sp>
          <p:sp>
            <p:nvSpPr>
              <p:cNvPr id="62" name="Rectangle 26">
                <a:extLst>
                  <a:ext uri="{FF2B5EF4-FFF2-40B4-BE49-F238E27FC236}">
                    <a16:creationId xmlns:a16="http://schemas.microsoft.com/office/drawing/2014/main" id="{B89CEECF-7324-411F-AA47-234220105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085" y="2190727"/>
                <a:ext cx="864629" cy="3488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b">
                <a:spAutoFit/>
              </a:bodyPr>
              <a:lstStyle/>
              <a:p>
                <a:r>
                  <a:rPr lang="en-US" altLang="en-US" sz="1200" dirty="0"/>
                  <a:t>DIGITS</a:t>
                </a:r>
              </a:p>
            </p:txBody>
          </p:sp>
          <p:sp>
            <p:nvSpPr>
              <p:cNvPr id="63" name="Rectangle 17">
                <a:extLst>
                  <a:ext uri="{FF2B5EF4-FFF2-40B4-BE49-F238E27FC236}">
                    <a16:creationId xmlns:a16="http://schemas.microsoft.com/office/drawing/2014/main" id="{AEC2C43D-1F20-426A-A538-E1A44E4FD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7039" y="1683372"/>
                <a:ext cx="1316056" cy="3488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b">
                <a:spAutoFit/>
              </a:bodyPr>
              <a:lstStyle/>
              <a:p>
                <a:r>
                  <a:rPr lang="en-US" altLang="en-US" sz="1200" b="1" dirty="0"/>
                  <a:t>Digitization</a:t>
                </a:r>
              </a:p>
            </p:txBody>
          </p:sp>
        </p:grp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F16716AB-A6EA-4C1C-B1F4-3EC1E07DAE2C}"/>
                </a:ext>
              </a:extLst>
            </p:cNvPr>
            <p:cNvGrpSpPr/>
            <p:nvPr/>
          </p:nvGrpSpPr>
          <p:grpSpPr>
            <a:xfrm>
              <a:off x="2183335" y="1958975"/>
              <a:ext cx="1295888" cy="800981"/>
              <a:chOff x="3335496" y="1468967"/>
              <a:chExt cx="1499137" cy="1067974"/>
            </a:xfrm>
          </p:grpSpPr>
          <p:sp>
            <p:nvSpPr>
              <p:cNvPr id="58" name="AutoShape 10">
                <a:extLst>
                  <a:ext uri="{FF2B5EF4-FFF2-40B4-BE49-F238E27FC236}">
                    <a16:creationId xmlns:a16="http://schemas.microsoft.com/office/drawing/2014/main" id="{D2DD811C-B409-4994-A527-883AF7392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5496" y="1468967"/>
                <a:ext cx="1499137" cy="842707"/>
              </a:xfrm>
              <a:prstGeom prst="rightArrow">
                <a:avLst>
                  <a:gd name="adj1" fmla="val 71398"/>
                  <a:gd name="adj2" fmla="val 27574"/>
                </a:avLst>
              </a:prstGeom>
              <a:solidFill>
                <a:srgbClr val="96D3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en-US" altLang="en-US" sz="2700"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endParaRPr>
              </a:p>
            </p:txBody>
          </p:sp>
          <p:sp>
            <p:nvSpPr>
              <p:cNvPr id="59" name="Rectangle 15">
                <a:extLst>
                  <a:ext uri="{FF2B5EF4-FFF2-40B4-BE49-F238E27FC236}">
                    <a16:creationId xmlns:a16="http://schemas.microsoft.com/office/drawing/2014/main" id="{1A052B4F-5759-4800-A639-755779583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385" y="1546034"/>
                <a:ext cx="1113670" cy="5950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b">
                <a:spAutoFit/>
              </a:bodyPr>
              <a:lstStyle/>
              <a:p>
                <a:pPr algn="l"/>
                <a:r>
                  <a:rPr lang="en-US" altLang="en-US" sz="1200" b="1" dirty="0"/>
                  <a:t>Detector</a:t>
                </a:r>
              </a:p>
              <a:p>
                <a:pPr algn="l"/>
                <a:r>
                  <a:rPr lang="en-US" altLang="en-US" sz="1200" b="1" dirty="0"/>
                  <a:t>Simulation</a:t>
                </a:r>
              </a:p>
            </p:txBody>
          </p:sp>
          <p:sp>
            <p:nvSpPr>
              <p:cNvPr id="60" name="Rectangle 25">
                <a:extLst>
                  <a:ext uri="{FF2B5EF4-FFF2-40B4-BE49-F238E27FC236}">
                    <a16:creationId xmlns:a16="http://schemas.microsoft.com/office/drawing/2014/main" id="{65F565EC-1A4A-4A67-96AC-F4766A335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653" y="2188128"/>
                <a:ext cx="526501" cy="3488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b">
                <a:spAutoFit/>
              </a:bodyPr>
              <a:lstStyle/>
              <a:p>
                <a:r>
                  <a:rPr lang="en-US" altLang="en-US" sz="1200"/>
                  <a:t>HITS</a:t>
                </a:r>
              </a:p>
            </p:txBody>
          </p:sp>
        </p:grpSp>
        <p:sp>
          <p:nvSpPr>
            <p:cNvPr id="46" name="箭头: 右 45">
              <a:extLst>
                <a:ext uri="{FF2B5EF4-FFF2-40B4-BE49-F238E27FC236}">
                  <a16:creationId xmlns:a16="http://schemas.microsoft.com/office/drawing/2014/main" id="{D5E374DC-E6B4-4566-8B88-0CB8483AD818}"/>
                </a:ext>
              </a:extLst>
            </p:cNvPr>
            <p:cNvSpPr/>
            <p:nvPr/>
          </p:nvSpPr>
          <p:spPr>
            <a:xfrm rot="5400000">
              <a:off x="3825596" y="2733621"/>
              <a:ext cx="317169" cy="434188"/>
            </a:xfrm>
            <a:prstGeom prst="rightArrow">
              <a:avLst/>
            </a:prstGeom>
            <a:solidFill>
              <a:srgbClr val="FECB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F6F180AF-2DC5-434A-896E-C3FCB86926CF}"/>
                </a:ext>
              </a:extLst>
            </p:cNvPr>
            <p:cNvGrpSpPr/>
            <p:nvPr/>
          </p:nvGrpSpPr>
          <p:grpSpPr>
            <a:xfrm>
              <a:off x="1294094" y="1958975"/>
              <a:ext cx="1076885" cy="790616"/>
              <a:chOff x="2132555" y="1468967"/>
              <a:chExt cx="1435846" cy="1054154"/>
            </a:xfrm>
          </p:grpSpPr>
          <p:sp>
            <p:nvSpPr>
              <p:cNvPr id="55" name="AutoShape 11">
                <a:extLst>
                  <a:ext uri="{FF2B5EF4-FFF2-40B4-BE49-F238E27FC236}">
                    <a16:creationId xmlns:a16="http://schemas.microsoft.com/office/drawing/2014/main" id="{C19268DF-1D96-4CCC-8205-53F881448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2555" y="1468967"/>
                <a:ext cx="1435846" cy="842707"/>
              </a:xfrm>
              <a:prstGeom prst="rightArrow">
                <a:avLst>
                  <a:gd name="adj1" fmla="val 71398"/>
                  <a:gd name="adj2" fmla="val 27574"/>
                </a:avLst>
              </a:prstGeom>
              <a:solidFill>
                <a:srgbClr val="669C3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en-US" altLang="en-US" sz="2700"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endParaRPr>
              </a:p>
            </p:txBody>
          </p:sp>
          <p:sp>
            <p:nvSpPr>
              <p:cNvPr id="56" name="Rectangle 13">
                <a:extLst>
                  <a:ext uri="{FF2B5EF4-FFF2-40B4-BE49-F238E27FC236}">
                    <a16:creationId xmlns:a16="http://schemas.microsoft.com/office/drawing/2014/main" id="{75CC7A8C-F826-4FF5-88AD-891142027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923" y="1551258"/>
                <a:ext cx="1237334" cy="5950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b">
                <a:spAutoFit/>
              </a:bodyPr>
              <a:lstStyle/>
              <a:p>
                <a:pPr algn="l"/>
                <a:r>
                  <a:rPr lang="en-US" altLang="en-US" sz="1200" b="1" dirty="0"/>
                  <a:t>Event</a:t>
                </a:r>
              </a:p>
              <a:p>
                <a:pPr algn="l"/>
                <a:r>
                  <a:rPr lang="en-US" altLang="en-US" sz="1200" b="1" dirty="0"/>
                  <a:t>Generation</a:t>
                </a:r>
              </a:p>
            </p:txBody>
          </p:sp>
          <p:sp>
            <p:nvSpPr>
              <p:cNvPr id="57" name="Rectangle 24">
                <a:extLst>
                  <a:ext uri="{FF2B5EF4-FFF2-40B4-BE49-F238E27FC236}">
                    <a16:creationId xmlns:a16="http://schemas.microsoft.com/office/drawing/2014/main" id="{B94DEB76-6A83-4761-AC1D-8BB70A018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42" y="2174308"/>
                <a:ext cx="1004970" cy="3488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b">
                <a:spAutoFit/>
              </a:bodyPr>
              <a:lstStyle/>
              <a:p>
                <a:r>
                  <a:rPr lang="en-US" altLang="en-US" sz="1200" dirty="0"/>
                  <a:t>EVTGEN</a:t>
                </a:r>
              </a:p>
            </p:txBody>
          </p: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B0011276-8109-4A05-8D97-13B14CFCD128}"/>
                </a:ext>
              </a:extLst>
            </p:cNvPr>
            <p:cNvGrpSpPr/>
            <p:nvPr/>
          </p:nvGrpSpPr>
          <p:grpSpPr>
            <a:xfrm>
              <a:off x="4804196" y="3368308"/>
              <a:ext cx="3962013" cy="2444639"/>
              <a:chOff x="4946238" y="3368308"/>
              <a:chExt cx="3962013" cy="2444639"/>
            </a:xfrm>
          </p:grpSpPr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B5ABA4E5-B20D-45DC-86E4-C26C9BDC689B}"/>
                  </a:ext>
                </a:extLst>
              </p:cNvPr>
              <p:cNvSpPr txBox="1"/>
              <p:nvPr/>
            </p:nvSpPr>
            <p:spPr>
              <a:xfrm>
                <a:off x="5393230" y="3718627"/>
                <a:ext cx="3012222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u="sng">
                    <a:solidFill>
                      <a:schemeClr val="accent2"/>
                    </a:solidFill>
                  </a:rPr>
                  <a:t>Signal Generator (SG)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altLang="zh-CN" sz="1200" b="1">
                    <a:solidFill>
                      <a:schemeClr val="accent2"/>
                    </a:solidFill>
                  </a:rPr>
                  <a:t>Analog waveforms creation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altLang="zh-CN" sz="1200" b="1">
                    <a:solidFill>
                      <a:schemeClr val="accent2"/>
                    </a:solidFill>
                  </a:rPr>
                  <a:t>Noises generation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altLang="zh-CN" sz="1200" b="1">
                    <a:solidFill>
                      <a:schemeClr val="accent2"/>
                    </a:solidFill>
                  </a:rPr>
                  <a:t>Digitization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altLang="zh-CN" sz="1200" b="1">
                    <a:solidFill>
                      <a:srgbClr val="00B050"/>
                    </a:solidFill>
                  </a:rPr>
                  <a:t>Pile-up waveforms creation</a:t>
                </a:r>
                <a:endParaRPr lang="zh-CN" altLang="en-US" sz="1200" b="1">
                  <a:solidFill>
                    <a:srgbClr val="00B050"/>
                  </a:solidFill>
                </a:endParaRPr>
              </a:p>
            </p:txBody>
          </p:sp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6F5D8D30-BC7D-440F-8B04-238711B29F01}"/>
                  </a:ext>
                </a:extLst>
              </p:cNvPr>
              <p:cNvSpPr txBox="1"/>
              <p:nvPr/>
            </p:nvSpPr>
            <p:spPr>
              <a:xfrm>
                <a:off x="5396321" y="4981950"/>
                <a:ext cx="2117183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u="sng">
                    <a:solidFill>
                      <a:srgbClr val="00B0F0"/>
                    </a:solidFill>
                  </a:rPr>
                  <a:t>Feature Extraction (FE)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altLang="zh-CN" sz="1200" b="1">
                    <a:solidFill>
                      <a:srgbClr val="00B0F0"/>
                    </a:solidFill>
                  </a:rPr>
                  <a:t>Hit detection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altLang="zh-CN" sz="1200" b="1">
                    <a:solidFill>
                      <a:srgbClr val="00B0F0"/>
                    </a:solidFill>
                  </a:rPr>
                  <a:t>Amplitude/time extraction</a:t>
                </a:r>
                <a:endParaRPr lang="en-US" altLang="zh-CN" sz="1200" b="1">
                  <a:solidFill>
                    <a:srgbClr val="00B0F0"/>
                  </a:solidFill>
                  <a:highlight>
                    <a:srgbClr val="FFFF00"/>
                  </a:highlight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altLang="zh-CN" sz="1200" b="1">
                    <a:solidFill>
                      <a:srgbClr val="00B050"/>
                    </a:solidFill>
                  </a:rPr>
                  <a:t>Pile-up recovery</a:t>
                </a:r>
                <a:endParaRPr lang="zh-CN" altLang="en-US" sz="1200" b="1">
                  <a:solidFill>
                    <a:srgbClr val="00B050"/>
                  </a:solidFill>
                </a:endParaRPr>
              </a:p>
            </p:txBody>
          </p:sp>
          <p:sp>
            <p:nvSpPr>
              <p:cNvPr id="51" name="右大括号 50">
                <a:extLst>
                  <a:ext uri="{FF2B5EF4-FFF2-40B4-BE49-F238E27FC236}">
                    <a16:creationId xmlns:a16="http://schemas.microsoft.com/office/drawing/2014/main" id="{9B2E4F9C-0E1C-41EF-8F65-95C45EFE36A8}"/>
                  </a:ext>
                </a:extLst>
              </p:cNvPr>
              <p:cNvSpPr/>
              <p:nvPr/>
            </p:nvSpPr>
            <p:spPr>
              <a:xfrm>
                <a:off x="4946238" y="3368308"/>
                <a:ext cx="290066" cy="1675640"/>
              </a:xfrm>
              <a:prstGeom prst="rightBrace">
                <a:avLst>
                  <a:gd name="adj1" fmla="val 53883"/>
                  <a:gd name="adj2" fmla="val 50000"/>
                </a:avLst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52" name="右大括号 51">
                <a:extLst>
                  <a:ext uri="{FF2B5EF4-FFF2-40B4-BE49-F238E27FC236}">
                    <a16:creationId xmlns:a16="http://schemas.microsoft.com/office/drawing/2014/main" id="{FDA52684-35B2-4CDE-A81A-8EA4B5DC1351}"/>
                  </a:ext>
                </a:extLst>
              </p:cNvPr>
              <p:cNvSpPr/>
              <p:nvPr/>
            </p:nvSpPr>
            <p:spPr>
              <a:xfrm>
                <a:off x="4946238" y="5043948"/>
                <a:ext cx="290066" cy="676132"/>
              </a:xfrm>
              <a:prstGeom prst="rightBrace">
                <a:avLst>
                  <a:gd name="adj1" fmla="val 53883"/>
                  <a:gd name="adj2" fmla="val 50000"/>
                </a:avLst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53" name="右大括号 52">
                <a:extLst>
                  <a:ext uri="{FF2B5EF4-FFF2-40B4-BE49-F238E27FC236}">
                    <a16:creationId xmlns:a16="http://schemas.microsoft.com/office/drawing/2014/main" id="{410458C6-FB9D-48A4-BD57-64012508FECC}"/>
                  </a:ext>
                </a:extLst>
              </p:cNvPr>
              <p:cNvSpPr/>
              <p:nvPr/>
            </p:nvSpPr>
            <p:spPr>
              <a:xfrm>
                <a:off x="7509849" y="4607395"/>
                <a:ext cx="290066" cy="1061205"/>
              </a:xfrm>
              <a:prstGeom prst="rightBrace">
                <a:avLst>
                  <a:gd name="adj1" fmla="val 53883"/>
                  <a:gd name="adj2" fmla="val 50000"/>
                </a:avLst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B05ED8DA-6E9A-4DD2-905C-92C441FD9CEA}"/>
                  </a:ext>
                </a:extLst>
              </p:cNvPr>
              <p:cNvSpPr txBox="1"/>
              <p:nvPr/>
            </p:nvSpPr>
            <p:spPr>
              <a:xfrm>
                <a:off x="7920169" y="4912430"/>
                <a:ext cx="9880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>
                    <a:solidFill>
                      <a:srgbClr val="00B050"/>
                    </a:solidFill>
                  </a:rPr>
                  <a:t>Time-based simulation</a:t>
                </a:r>
                <a:endParaRPr lang="zh-CN" altLang="en-US" sz="1200" b="1">
                  <a:solidFill>
                    <a:srgbClr val="00B050"/>
                  </a:solidFill>
                </a:endParaRPr>
              </a:p>
            </p:txBody>
          </p:sp>
        </p:grpSp>
      </p:grpSp>
      <p:sp>
        <p:nvSpPr>
          <p:cNvPr id="75" name="文本框 74">
            <a:extLst>
              <a:ext uri="{FF2B5EF4-FFF2-40B4-BE49-F238E27FC236}">
                <a16:creationId xmlns:a16="http://schemas.microsoft.com/office/drawing/2014/main" id="{7F81498F-D055-47A0-BCBC-3EE0CA406D66}"/>
              </a:ext>
            </a:extLst>
          </p:cNvPr>
          <p:cNvSpPr txBox="1"/>
          <p:nvPr/>
        </p:nvSpPr>
        <p:spPr>
          <a:xfrm>
            <a:off x="1401902" y="5859563"/>
            <a:ext cx="6340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</a:rPr>
              <a:t>数字化：提供包含探测器和电子学真实响应的击中信息</a:t>
            </a:r>
          </a:p>
        </p:txBody>
      </p:sp>
    </p:spTree>
    <p:extLst>
      <p:ext uri="{BB962C8B-B14F-4D97-AF65-F5344CB8AC3E}">
        <p14:creationId xmlns:p14="http://schemas.microsoft.com/office/powerpoint/2010/main" val="3847361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A3C91-77F1-4814-8ACB-0312BB79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48" y="1825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Backward EC / Barrel EMC Digitization</a:t>
            </a:r>
            <a:endParaRPr lang="zh-CN" altLang="en-US" sz="32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3118EC-876B-43E3-92C9-F33C502FA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80948" y="6077218"/>
            <a:ext cx="2057400" cy="365125"/>
          </a:xfrm>
        </p:spPr>
        <p:txBody>
          <a:bodyPr/>
          <a:lstStyle/>
          <a:p>
            <a:fld id="{BE3AB05E-DF33-4621-A665-7A7E8FC67327}" type="slidenum">
              <a:rPr lang="en-US" smtClean="0"/>
              <a:t>16</a:t>
            </a:fld>
            <a:endParaRPr 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4F6F58E-77E6-4735-B1BB-D397A31B8FFD}"/>
              </a:ext>
            </a:extLst>
          </p:cNvPr>
          <p:cNvGrpSpPr/>
          <p:nvPr/>
        </p:nvGrpSpPr>
        <p:grpSpPr>
          <a:xfrm>
            <a:off x="999744" y="1106199"/>
            <a:ext cx="7904908" cy="2496125"/>
            <a:chOff x="1239092" y="1741290"/>
            <a:chExt cx="7904908" cy="2496125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13F7C6A-18F5-4E6D-8E27-EB6AF8F25B0C}"/>
                </a:ext>
              </a:extLst>
            </p:cNvPr>
            <p:cNvGrpSpPr/>
            <p:nvPr/>
          </p:nvGrpSpPr>
          <p:grpSpPr>
            <a:xfrm>
              <a:off x="1239092" y="1741290"/>
              <a:ext cx="7272448" cy="2496125"/>
              <a:chOff x="2065862" y="1657470"/>
              <a:chExt cx="7272448" cy="2496125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B39EB4A7-916B-449E-9314-1D5B478CD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65862" y="1675565"/>
                <a:ext cx="5661894" cy="2478030"/>
              </a:xfrm>
              <a:prstGeom prst="rect">
                <a:avLst/>
              </a:prstGeom>
            </p:spPr>
          </p:pic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31A4402-292E-4E27-B5E1-2477EF41A097}"/>
                  </a:ext>
                </a:extLst>
              </p:cNvPr>
              <p:cNvSpPr txBox="1"/>
              <p:nvPr/>
            </p:nvSpPr>
            <p:spPr>
              <a:xfrm>
                <a:off x="7750617" y="1657470"/>
                <a:ext cx="11561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/>
                  <a:t>Duo APD readout</a:t>
                </a:r>
                <a:endParaRPr lang="zh-CN" altLang="en-US" sz="1600"/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A2FBA73-4CB1-4157-9C4B-56574264DAC2}"/>
                  </a:ext>
                </a:extLst>
              </p:cNvPr>
              <p:cNvSpPr txBox="1"/>
              <p:nvPr/>
            </p:nvSpPr>
            <p:spPr>
              <a:xfrm>
                <a:off x="7750616" y="2464650"/>
                <a:ext cx="11561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/>
                  <a:t>Two-gain amplifier</a:t>
                </a:r>
                <a:endParaRPr lang="zh-CN" altLang="en-US" sz="1600"/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9B15293-DC99-4673-8769-E5449CB8B833}"/>
                  </a:ext>
                </a:extLst>
              </p:cNvPr>
              <p:cNvSpPr txBox="1"/>
              <p:nvPr/>
            </p:nvSpPr>
            <p:spPr>
              <a:xfrm>
                <a:off x="7774523" y="3392413"/>
                <a:ext cx="15637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/>
                  <a:t>64 ADC channel</a:t>
                </a:r>
              </a:p>
              <a:p>
                <a:r>
                  <a:rPr lang="en-US" altLang="zh-CN" sz="1600"/>
                  <a:t>FPGA*2</a:t>
                </a:r>
                <a:endParaRPr lang="zh-CN" altLang="en-US" sz="1600"/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93EE25F-B676-4BEC-964F-80F70954F061}"/>
                </a:ext>
              </a:extLst>
            </p:cNvPr>
            <p:cNvSpPr txBox="1"/>
            <p:nvPr/>
          </p:nvSpPr>
          <p:spPr>
            <a:xfrm>
              <a:off x="7871460" y="2252602"/>
              <a:ext cx="1272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>
                  <a:solidFill>
                    <a:srgbClr val="FF0000"/>
                  </a:solidFill>
                </a:rPr>
                <a:t>readout*4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8" name="右大括号 7">
              <a:extLst>
                <a:ext uri="{FF2B5EF4-FFF2-40B4-BE49-F238E27FC236}">
                  <a16:creationId xmlns:a16="http://schemas.microsoft.com/office/drawing/2014/main" id="{755C8CA8-AF12-447E-83F7-4923C0F9EC3A}"/>
                </a:ext>
              </a:extLst>
            </p:cNvPr>
            <p:cNvSpPr/>
            <p:nvPr/>
          </p:nvSpPr>
          <p:spPr>
            <a:xfrm>
              <a:off x="7825740" y="1943710"/>
              <a:ext cx="83820" cy="1013460"/>
            </a:xfrm>
            <a:prstGeom prst="rightBrac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AF61028-1787-450B-A55D-3CD78DAB46BA}"/>
              </a:ext>
            </a:extLst>
          </p:cNvPr>
          <p:cNvSpPr txBox="1"/>
          <p:nvPr/>
        </p:nvSpPr>
        <p:spPr>
          <a:xfrm>
            <a:off x="5825628" y="4104147"/>
            <a:ext cx="30269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u="sng"/>
              <a:t>信号产生：</a:t>
            </a:r>
            <a:endParaRPr lang="en-US" altLang="zh-CN" b="1" u="sng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真实波型的产生</a:t>
            </a:r>
            <a:endParaRPr lang="en-US" altLang="zh-CN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噪声的模拟</a:t>
            </a:r>
            <a:endParaRPr lang="en-US" altLang="zh-CN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/>
              <a:t>基于</a:t>
            </a:r>
            <a:r>
              <a:rPr lang="en-US" altLang="zh-CN"/>
              <a:t>FFT</a:t>
            </a:r>
            <a:r>
              <a:rPr lang="zh-CN" altLang="en-US"/>
              <a:t>频谱分析</a:t>
            </a:r>
            <a:endParaRPr lang="en-US" altLang="zh-CN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rgbClr val="FF0000"/>
                </a:solidFill>
              </a:rPr>
              <a:t>重点优化了软件速度（复杂度</a:t>
            </a:r>
            <a:r>
              <a:rPr lang="en-US" altLang="zh-CN">
                <a:solidFill>
                  <a:srgbClr val="FF0000"/>
                </a:solidFill>
              </a:rPr>
              <a:t>O(n) -&gt; O(1))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实现了</a:t>
            </a:r>
            <a:r>
              <a:rPr lang="en-US" altLang="zh-CN"/>
              <a:t>4</a:t>
            </a:r>
            <a:r>
              <a:rPr lang="zh-CN" altLang="en-US"/>
              <a:t>个读出的模拟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49B7C3E-65A3-4AA4-818C-3D2FC434160D}"/>
              </a:ext>
            </a:extLst>
          </p:cNvPr>
          <p:cNvGrpSpPr/>
          <p:nvPr/>
        </p:nvGrpSpPr>
        <p:grpSpPr>
          <a:xfrm>
            <a:off x="758949" y="4263839"/>
            <a:ext cx="2497412" cy="2165716"/>
            <a:chOff x="743129" y="4522314"/>
            <a:chExt cx="2497412" cy="216571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3924988-B07B-4634-A9E8-ADD48A455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129" y="4522314"/>
              <a:ext cx="2497412" cy="1796384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F782D95-E65B-4105-ACA8-04FE0DE668FC}"/>
                </a:ext>
              </a:extLst>
            </p:cNvPr>
            <p:cNvSpPr txBox="1"/>
            <p:nvPr/>
          </p:nvSpPr>
          <p:spPr>
            <a:xfrm>
              <a:off x="1600125" y="631869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/>
                <a:t>波形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1ED1311-D0AC-498A-AEDD-C8F7E9EE9DC3}"/>
              </a:ext>
            </a:extLst>
          </p:cNvPr>
          <p:cNvGrpSpPr/>
          <p:nvPr/>
        </p:nvGrpSpPr>
        <p:grpSpPr>
          <a:xfrm>
            <a:off x="3209061" y="4183198"/>
            <a:ext cx="2501538" cy="2225699"/>
            <a:chOff x="3240541" y="4451841"/>
            <a:chExt cx="2501538" cy="2225699"/>
          </a:xfrm>
        </p:grpSpPr>
        <p:pic>
          <p:nvPicPr>
            <p:cNvPr id="18" name="图片 17" descr="图片包含 游戏机&#10;&#10;描述已自动生成">
              <a:extLst>
                <a:ext uri="{FF2B5EF4-FFF2-40B4-BE49-F238E27FC236}">
                  <a16:creationId xmlns:a16="http://schemas.microsoft.com/office/drawing/2014/main" id="{95490285-02E0-4B65-AA7F-0ED2D3F76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507" y="4960220"/>
              <a:ext cx="2337572" cy="1396131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D92D3B-1D47-4072-8B89-281D1B4FE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0541" y="4451841"/>
              <a:ext cx="2501538" cy="489298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649B43A-A915-4B0A-8D91-C67F40F7B75C}"/>
                </a:ext>
              </a:extLst>
            </p:cNvPr>
            <p:cNvSpPr txBox="1"/>
            <p:nvPr/>
          </p:nvSpPr>
          <p:spPr>
            <a:xfrm>
              <a:off x="4330403" y="630820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/>
                <a:t>噪声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248EEBB7-D6B4-46B9-BDA9-29D4167E5081}"/>
                </a:ext>
              </a:extLst>
            </p:cNvPr>
            <p:cNvSpPr txBox="1"/>
            <p:nvPr/>
          </p:nvSpPr>
          <p:spPr>
            <a:xfrm>
              <a:off x="4976734" y="5051174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</a:rPr>
                <a:t>FFT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D5FF1070-082A-4806-ADE8-B7B4E1C26D9B}"/>
              </a:ext>
            </a:extLst>
          </p:cNvPr>
          <p:cNvSpPr txBox="1"/>
          <p:nvPr/>
        </p:nvSpPr>
        <p:spPr>
          <a:xfrm>
            <a:off x="1040570" y="3610875"/>
            <a:ext cx="3506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u="sng">
                <a:solidFill>
                  <a:srgbClr val="FF0000"/>
                </a:solidFill>
              </a:rPr>
              <a:t>数字化</a:t>
            </a:r>
            <a:r>
              <a:rPr lang="zh-CN" altLang="en-US" sz="2000">
                <a:solidFill>
                  <a:srgbClr val="FF0000"/>
                </a:solidFill>
              </a:rPr>
              <a:t>：信号产生 </a:t>
            </a:r>
            <a:r>
              <a:rPr lang="en-US" altLang="zh-CN" sz="2000">
                <a:solidFill>
                  <a:srgbClr val="FF0000"/>
                </a:solidFill>
              </a:rPr>
              <a:t>+ </a:t>
            </a:r>
            <a:r>
              <a:rPr lang="zh-CN" altLang="en-US" sz="2000">
                <a:solidFill>
                  <a:srgbClr val="FF0000"/>
                </a:solidFill>
              </a:rPr>
              <a:t>特征提取</a:t>
            </a:r>
          </a:p>
        </p:txBody>
      </p:sp>
      <p:cxnSp>
        <p:nvCxnSpPr>
          <p:cNvPr id="23" name="连接符: 肘形 22">
            <a:extLst>
              <a:ext uri="{FF2B5EF4-FFF2-40B4-BE49-F238E27FC236}">
                <a16:creationId xmlns:a16="http://schemas.microsoft.com/office/drawing/2014/main" id="{A5DA88F7-2A75-43FB-8CAF-0945167B48A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306931" y="3115643"/>
            <a:ext cx="531158" cy="442208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连接符: 肘形 23">
            <a:extLst>
              <a:ext uri="{FF2B5EF4-FFF2-40B4-BE49-F238E27FC236}">
                <a16:creationId xmlns:a16="http://schemas.microsoft.com/office/drawing/2014/main" id="{9ADA1386-9E88-4651-BF49-6AD295C81F31}"/>
              </a:ext>
            </a:extLst>
          </p:cNvPr>
          <p:cNvCxnSpPr>
            <a:cxnSpLocks/>
          </p:cNvCxnSpPr>
          <p:nvPr/>
        </p:nvCxnSpPr>
        <p:spPr>
          <a:xfrm rot="16200000" flipH="1">
            <a:off x="3408709" y="3115643"/>
            <a:ext cx="531158" cy="442208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F70BCBEE-5220-4A94-AB6D-1BB7D568D22E}"/>
              </a:ext>
            </a:extLst>
          </p:cNvPr>
          <p:cNvSpPr txBox="1"/>
          <p:nvPr/>
        </p:nvSpPr>
        <p:spPr>
          <a:xfrm>
            <a:off x="-77002" y="2178643"/>
            <a:ext cx="1501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与</a:t>
            </a:r>
            <a:r>
              <a:rPr lang="en-US" altLang="zh-CN">
                <a:solidFill>
                  <a:srgbClr val="FF0000"/>
                </a:solidFill>
              </a:rPr>
              <a:t>Mainz</a:t>
            </a:r>
            <a:r>
              <a:rPr lang="zh-CN" altLang="en-US">
                <a:solidFill>
                  <a:srgbClr val="FF0000"/>
                </a:solidFill>
              </a:rPr>
              <a:t>合作</a:t>
            </a:r>
          </a:p>
        </p:txBody>
      </p:sp>
    </p:spTree>
    <p:extLst>
      <p:ext uri="{BB962C8B-B14F-4D97-AF65-F5344CB8AC3E}">
        <p14:creationId xmlns:p14="http://schemas.microsoft.com/office/powerpoint/2010/main" val="1035394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6AF36-1D70-47C5-800C-7254D2AF4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67" y="18255"/>
            <a:ext cx="8178466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Backward EC / Barrel EMC Digitization</a:t>
            </a:r>
            <a:endParaRPr lang="zh-CN" altLang="en-US" sz="3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BB3A48-FF9B-4FF5-9D78-D0B3E5003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BE3AB05E-DF33-4621-A665-7A7E8FC67327}" type="slidenum">
              <a:rPr lang="en-US" smtClean="0"/>
              <a:t>17</a:t>
            </a:fld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4AED8B7-E8B1-40A7-B68E-D6E6CCF1E89A}"/>
              </a:ext>
            </a:extLst>
          </p:cNvPr>
          <p:cNvSpPr txBox="1"/>
          <p:nvPr/>
        </p:nvSpPr>
        <p:spPr>
          <a:xfrm>
            <a:off x="5482786" y="2445772"/>
            <a:ext cx="3390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u="sng"/>
              <a:t>特征提取：</a:t>
            </a:r>
            <a:endParaRPr lang="en-US" altLang="zh-CN" b="1" u="sng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低通滤波器对波形进行光滑</a:t>
            </a:r>
            <a:endParaRPr lang="en-US" altLang="zh-CN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通过</a:t>
            </a:r>
            <a:r>
              <a:rPr lang="en-US" altLang="zh-CN"/>
              <a:t>FPGA</a:t>
            </a:r>
            <a:r>
              <a:rPr lang="zh-CN" altLang="en-US"/>
              <a:t>算法</a:t>
            </a:r>
            <a:endParaRPr lang="en-US" altLang="zh-CN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/>
              <a:t>提取波形的时间和幅度</a:t>
            </a:r>
            <a:endParaRPr lang="en-US" altLang="zh-CN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/>
              <a:t>以及分离交叠信号</a:t>
            </a:r>
          </a:p>
        </p:txBody>
      </p:sp>
      <p:pic>
        <p:nvPicPr>
          <p:cNvPr id="6" name="图片 5" descr="地图的截图&#10;&#10;描述已自动生成">
            <a:extLst>
              <a:ext uri="{FF2B5EF4-FFF2-40B4-BE49-F238E27FC236}">
                <a16:creationId xmlns:a16="http://schemas.microsoft.com/office/drawing/2014/main" id="{D623147B-7561-492F-B302-4E4B50785D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7" y="3539267"/>
            <a:ext cx="2548903" cy="12212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449E9D-16B1-4E83-96BA-D689AC137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639" y="3479495"/>
            <a:ext cx="2671289" cy="13255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EA8626-40C0-4638-80C8-AAB0E0FFF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96" y="1665193"/>
            <a:ext cx="4253310" cy="1561158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A94A2B51-52EE-40E2-8817-3E136B0CAC31}"/>
              </a:ext>
            </a:extLst>
          </p:cNvPr>
          <p:cNvSpPr/>
          <p:nvPr/>
        </p:nvSpPr>
        <p:spPr>
          <a:xfrm>
            <a:off x="1348740" y="3674332"/>
            <a:ext cx="99060" cy="99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2500CA4-17C0-4A38-9B4B-35F8BF422645}"/>
              </a:ext>
            </a:extLst>
          </p:cNvPr>
          <p:cNvSpPr txBox="1"/>
          <p:nvPr/>
        </p:nvSpPr>
        <p:spPr>
          <a:xfrm>
            <a:off x="3847369" y="137589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</a:rPr>
              <a:t>光滑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B8EE37-C972-49C4-BEFF-50EAED6AD66E}"/>
              </a:ext>
            </a:extLst>
          </p:cNvPr>
          <p:cNvSpPr txBox="1"/>
          <p:nvPr/>
        </p:nvSpPr>
        <p:spPr>
          <a:xfrm>
            <a:off x="1007039" y="3200713"/>
            <a:ext cx="1494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</a:rPr>
              <a:t>时间</a:t>
            </a:r>
            <a:r>
              <a:rPr lang="en-US" altLang="zh-CN" sz="1600">
                <a:solidFill>
                  <a:srgbClr val="FF0000"/>
                </a:solidFill>
              </a:rPr>
              <a:t>/</a:t>
            </a:r>
            <a:r>
              <a:rPr lang="zh-CN" altLang="en-US" sz="1600">
                <a:solidFill>
                  <a:srgbClr val="FF0000"/>
                </a:solidFill>
              </a:rPr>
              <a:t>幅度提取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FD67158-B494-419D-90A9-003394478DC5}"/>
              </a:ext>
            </a:extLst>
          </p:cNvPr>
          <p:cNvSpPr txBox="1"/>
          <p:nvPr/>
        </p:nvSpPr>
        <p:spPr>
          <a:xfrm>
            <a:off x="3472542" y="3200713"/>
            <a:ext cx="1436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</a:rPr>
              <a:t>分离交叠信号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E1C6713-9BBB-41A1-B175-EEE8CC6F1D6A}"/>
              </a:ext>
            </a:extLst>
          </p:cNvPr>
          <p:cNvSpPr txBox="1"/>
          <p:nvPr/>
        </p:nvSpPr>
        <p:spPr>
          <a:xfrm>
            <a:off x="1938723" y="4997882"/>
            <a:ext cx="5940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u="sng" dirty="0"/>
              <a:t>小结：</a:t>
            </a:r>
            <a:endParaRPr lang="en-US" altLang="zh-CN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该工作与</a:t>
            </a:r>
            <a:r>
              <a:rPr lang="en-US" altLang="zh-CN" dirty="0"/>
              <a:t>Mainz</a:t>
            </a:r>
            <a:r>
              <a:rPr lang="zh-CN" altLang="en-US" dirty="0"/>
              <a:t>的硬件专家</a:t>
            </a:r>
            <a:r>
              <a:rPr lang="en-US" altLang="zh-CN" dirty="0"/>
              <a:t>Oliver Noll</a:t>
            </a:r>
            <a:r>
              <a:rPr lang="zh-CN" altLang="en-US" dirty="0"/>
              <a:t>合作</a:t>
            </a:r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后端盖</a:t>
            </a:r>
            <a:r>
              <a:rPr lang="en-US" altLang="zh-CN" dirty="0"/>
              <a:t>/</a:t>
            </a:r>
            <a:r>
              <a:rPr lang="zh-CN" altLang="en-US" dirty="0"/>
              <a:t>桶部</a:t>
            </a:r>
            <a:r>
              <a:rPr lang="en-US" altLang="zh-CN" dirty="0"/>
              <a:t>EMC</a:t>
            </a:r>
            <a:r>
              <a:rPr lang="zh-CN" altLang="en-US" dirty="0"/>
              <a:t>数字化开发已完成，通过测试，代码</a:t>
            </a:r>
            <a:r>
              <a:rPr lang="zh-CN" altLang="en-US" dirty="0">
                <a:solidFill>
                  <a:srgbClr val="FF0000"/>
                </a:solidFill>
              </a:rPr>
              <a:t>发布到了官方离线软件</a:t>
            </a:r>
            <a:r>
              <a:rPr lang="en-US" altLang="zh-CN" dirty="0" err="1">
                <a:solidFill>
                  <a:srgbClr val="FF0000"/>
                </a:solidFill>
              </a:rPr>
              <a:t>PandaRoot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80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685817-C3D7-49FA-9767-4BF5DAB4C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Digitization of </a:t>
            </a:r>
            <a:r>
              <a:rPr lang="en-US" altLang="zh-CN" sz="3600" dirty="0" err="1"/>
              <a:t>Shashlyk</a:t>
            </a:r>
            <a:r>
              <a:rPr lang="en-US" altLang="zh-CN" sz="3600" dirty="0"/>
              <a:t> Calorimeter</a:t>
            </a:r>
            <a:endParaRPr lang="zh-CN" altLang="en-US" sz="3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2F92EF2-4C52-4B54-BB86-32FADB66C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81" y="1348285"/>
            <a:ext cx="8306227" cy="26417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802B5FF-5490-4901-91AF-BC4E7BC34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476" y="4565068"/>
            <a:ext cx="3192254" cy="18986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9D49AB83-DCBB-42BC-854C-77A6EF6219CF}"/>
              </a:ext>
            </a:extLst>
          </p:cNvPr>
          <p:cNvGrpSpPr/>
          <p:nvPr/>
        </p:nvGrpSpPr>
        <p:grpSpPr>
          <a:xfrm>
            <a:off x="813384" y="4565068"/>
            <a:ext cx="3777934" cy="1032301"/>
            <a:chOff x="1318999" y="4443526"/>
            <a:chExt cx="3777934" cy="1032301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8A0A033-932A-469F-AE12-4C749AE3295E}"/>
                </a:ext>
              </a:extLst>
            </p:cNvPr>
            <p:cNvSpPr txBox="1"/>
            <p:nvPr/>
          </p:nvSpPr>
          <p:spPr>
            <a:xfrm>
              <a:off x="1318999" y="4460461"/>
              <a:ext cx="3777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u="sng" dirty="0">
                  <a:solidFill>
                    <a:schemeClr val="accent2"/>
                  </a:solidFill>
                </a:rPr>
                <a:t>Idea pulse shape:</a:t>
              </a:r>
              <a:endParaRPr lang="zh-CN" altLang="en-US" sz="1600" u="sng" dirty="0">
                <a:solidFill>
                  <a:schemeClr val="accent2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9030734-7ACE-433A-B2C6-E2F4154D2EB0}"/>
                </a:ext>
              </a:extLst>
            </p:cNvPr>
            <p:cNvSpPr/>
            <p:nvPr/>
          </p:nvSpPr>
          <p:spPr>
            <a:xfrm>
              <a:off x="1320801" y="4443526"/>
              <a:ext cx="3535107" cy="1032301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内容占位符 4">
              <a:extLst>
                <a:ext uri="{FF2B5EF4-FFF2-40B4-BE49-F238E27FC236}">
                  <a16:creationId xmlns:a16="http://schemas.microsoft.com/office/drawing/2014/main" id="{D672B893-E201-43A1-B12C-AA1F6F2E1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2356" y="4846727"/>
              <a:ext cx="3158156" cy="604268"/>
            </a:xfrm>
            <a:prstGeom prst="rect">
              <a:avLst/>
            </a:prstGeom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B6B54B0A-9DE3-4D87-8DFA-C3696F1C219E}"/>
              </a:ext>
            </a:extLst>
          </p:cNvPr>
          <p:cNvSpPr txBox="1"/>
          <p:nvPr/>
        </p:nvSpPr>
        <p:spPr>
          <a:xfrm>
            <a:off x="1156741" y="5694288"/>
            <a:ext cx="2783454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600" u="sng" dirty="0">
                <a:solidFill>
                  <a:schemeClr val="accent2"/>
                </a:solidFill>
              </a:rPr>
              <a:t>Noise and digitizing:</a:t>
            </a:r>
          </a:p>
          <a:p>
            <a:pPr marL="285750" indent="-285750">
              <a:buFontTx/>
              <a:buChar char="-"/>
            </a:pPr>
            <a:r>
              <a:rPr lang="en-US" altLang="zh-CN" sz="1400" u="sng" dirty="0">
                <a:solidFill>
                  <a:srgbClr val="00B0F0"/>
                </a:solidFill>
              </a:rPr>
              <a:t>Adding electronics noise:</a:t>
            </a:r>
            <a:r>
              <a:rPr lang="en-US" altLang="zh-CN" sz="1400" dirty="0">
                <a:solidFill>
                  <a:schemeClr val="accent2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1 ADC</a:t>
            </a:r>
          </a:p>
          <a:p>
            <a:pPr marL="285750" indent="-285750">
              <a:buFontTx/>
              <a:buChar char="-"/>
            </a:pPr>
            <a:r>
              <a:rPr lang="en-US" altLang="zh-CN" sz="1400" u="sng" dirty="0">
                <a:solidFill>
                  <a:srgbClr val="00B0F0"/>
                </a:solidFill>
              </a:rPr>
              <a:t>Digitizing:</a:t>
            </a:r>
            <a:r>
              <a:rPr lang="en-US" altLang="zh-CN" sz="1400" dirty="0">
                <a:solidFill>
                  <a:srgbClr val="00B0F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125 MHz</a:t>
            </a:r>
            <a:endParaRPr lang="zh-CN" altLang="en-US" sz="1400" dirty="0">
              <a:solidFill>
                <a:srgbClr val="00B05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679CFB5-6358-44DE-8FD4-4716B361A58E}"/>
              </a:ext>
            </a:extLst>
          </p:cNvPr>
          <p:cNvSpPr txBox="1"/>
          <p:nvPr/>
        </p:nvSpPr>
        <p:spPr>
          <a:xfrm>
            <a:off x="3122629" y="4108368"/>
            <a:ext cx="2898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1"/>
                </a:solidFill>
              </a:rPr>
              <a:t>Signal Generator (</a:t>
            </a:r>
            <a:r>
              <a:rPr lang="zh-CN" altLang="en-US" b="1" dirty="0">
                <a:solidFill>
                  <a:schemeClr val="accent1"/>
                </a:solidFill>
              </a:rPr>
              <a:t>信号产生</a:t>
            </a:r>
            <a:r>
              <a:rPr lang="en-US" altLang="zh-CN" b="1" dirty="0">
                <a:solidFill>
                  <a:schemeClr val="accent1"/>
                </a:solidFill>
              </a:rPr>
              <a:t>)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B22609B7-3C06-45C4-9654-A53DC91AD9D2}"/>
              </a:ext>
            </a:extLst>
          </p:cNvPr>
          <p:cNvSpPr/>
          <p:nvPr/>
        </p:nvSpPr>
        <p:spPr>
          <a:xfrm>
            <a:off x="4541529" y="5298861"/>
            <a:ext cx="221709" cy="54735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618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4D8F3-F326-4CDA-8E4D-6382BECAD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Digitization of </a:t>
            </a:r>
            <a:r>
              <a:rPr lang="en-US" altLang="zh-CN" sz="3600" dirty="0" err="1"/>
              <a:t>Shashlyk</a:t>
            </a:r>
            <a:r>
              <a:rPr lang="en-US" altLang="zh-CN" sz="3600" dirty="0"/>
              <a:t> Calorimeter</a:t>
            </a:r>
            <a:endParaRPr lang="zh-CN" altLang="en-US" sz="3600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C0C6127-1C30-456C-A3F1-003FDD2B6055}"/>
              </a:ext>
            </a:extLst>
          </p:cNvPr>
          <p:cNvGrpSpPr/>
          <p:nvPr/>
        </p:nvGrpSpPr>
        <p:grpSpPr>
          <a:xfrm>
            <a:off x="802405" y="1612693"/>
            <a:ext cx="7539190" cy="2831523"/>
            <a:chOff x="914403" y="1482756"/>
            <a:chExt cx="7539190" cy="2831523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4FED734-45DC-4388-8356-764CBA711A95}"/>
                </a:ext>
              </a:extLst>
            </p:cNvPr>
            <p:cNvSpPr txBox="1"/>
            <p:nvPr/>
          </p:nvSpPr>
          <p:spPr>
            <a:xfrm>
              <a:off x="3157138" y="1482756"/>
              <a:ext cx="3053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chemeClr val="accent1"/>
                  </a:solidFill>
                </a:rPr>
                <a:t>Feature Extraction (</a:t>
              </a:r>
              <a:r>
                <a:rPr lang="zh-CN" altLang="en-US" b="1" dirty="0">
                  <a:solidFill>
                    <a:schemeClr val="accent1"/>
                  </a:solidFill>
                </a:rPr>
                <a:t>特征提取</a:t>
              </a:r>
              <a:r>
                <a:rPr lang="en-US" altLang="zh-CN" b="1" dirty="0">
                  <a:solidFill>
                    <a:schemeClr val="accent1"/>
                  </a:solidFill>
                </a:rPr>
                <a:t>)</a:t>
              </a:r>
              <a:endParaRPr lang="zh-CN" altLang="en-US" b="1" dirty="0">
                <a:solidFill>
                  <a:schemeClr val="accent1"/>
                </a:solidFill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12BE1A21-3F9C-4195-9895-6E314DA076AC}"/>
                </a:ext>
              </a:extLst>
            </p:cNvPr>
            <p:cNvGrpSpPr/>
            <p:nvPr/>
          </p:nvGrpSpPr>
          <p:grpSpPr>
            <a:xfrm>
              <a:off x="914403" y="1945002"/>
              <a:ext cx="7539190" cy="2369277"/>
              <a:chOff x="1146219" y="1945002"/>
              <a:chExt cx="7539190" cy="2369277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AA35F019-0DEB-4A82-A878-8E4F384BC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07961" y="2252987"/>
                <a:ext cx="4468755" cy="2061292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377026F-B24B-4C53-B394-4B8BABC8FF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6219" y="2230384"/>
                <a:ext cx="2808631" cy="1963086"/>
              </a:xfrm>
              <a:prstGeom prst="rect">
                <a:avLst/>
              </a:prstGeom>
            </p:spPr>
          </p:pic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A662AE6-4C63-4E7C-A0DF-3DBC0C1C0C1E}"/>
                  </a:ext>
                </a:extLst>
              </p:cNvPr>
              <p:cNvSpPr txBox="1"/>
              <p:nvPr/>
            </p:nvSpPr>
            <p:spPr>
              <a:xfrm>
                <a:off x="1354912" y="1945002"/>
                <a:ext cx="26530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accent2"/>
                    </a:solidFill>
                  </a:rPr>
                  <a:t>恒比定时</a:t>
                </a:r>
                <a:r>
                  <a:rPr lang="en-US" altLang="zh-CN" sz="1600" b="1" dirty="0">
                    <a:solidFill>
                      <a:schemeClr val="accent2"/>
                    </a:solidFill>
                  </a:rPr>
                  <a:t>: </a:t>
                </a:r>
                <a:r>
                  <a:rPr lang="zh-CN" altLang="en-US" sz="1600" b="1" dirty="0">
                    <a:solidFill>
                      <a:schemeClr val="accent2"/>
                    </a:solidFill>
                  </a:rPr>
                  <a:t>确定起始时间</a:t>
                </a: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4A25FD0-E4EF-49FD-897C-E79FA9923884}"/>
                  </a:ext>
                </a:extLst>
              </p:cNvPr>
              <p:cNvSpPr txBox="1"/>
              <p:nvPr/>
            </p:nvSpPr>
            <p:spPr>
              <a:xfrm>
                <a:off x="4216654" y="1945294"/>
                <a:ext cx="44687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accent2"/>
                    </a:solidFill>
                  </a:rPr>
                  <a:t>最优滤波</a:t>
                </a:r>
                <a:r>
                  <a:rPr lang="en-US" altLang="zh-CN" sz="1600" b="1" dirty="0">
                    <a:solidFill>
                      <a:schemeClr val="accent2"/>
                    </a:solidFill>
                  </a:rPr>
                  <a:t>: </a:t>
                </a:r>
                <a:r>
                  <a:rPr lang="zh-CN" altLang="en-US" sz="1600" b="1" dirty="0">
                    <a:solidFill>
                      <a:schemeClr val="accent2"/>
                    </a:solidFill>
                  </a:rPr>
                  <a:t>精确提取时间和幅度，处理堆积信号</a:t>
                </a:r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50B13981-9EA1-4A9A-9C36-D3396F342693}"/>
              </a:ext>
            </a:extLst>
          </p:cNvPr>
          <p:cNvSpPr txBox="1"/>
          <p:nvPr/>
        </p:nvSpPr>
        <p:spPr>
          <a:xfrm>
            <a:off x="1288524" y="4914465"/>
            <a:ext cx="64961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endParaRPr lang="en-US" altLang="zh-CN" b="1" dirty="0">
              <a:solidFill>
                <a:schemeClr val="accent1"/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zh-CN" altLang="en-US" sz="1600" dirty="0"/>
              <a:t>该工作与</a:t>
            </a:r>
            <a:r>
              <a:rPr lang="en-US" altLang="zh-CN" sz="1600" dirty="0"/>
              <a:t>Stockholm University</a:t>
            </a:r>
            <a:r>
              <a:rPr lang="zh-CN" altLang="en-US" sz="1600" dirty="0"/>
              <a:t>的硬件专家</a:t>
            </a:r>
            <a:r>
              <a:rPr lang="en-US" altLang="zh-CN" sz="1600" dirty="0"/>
              <a:t>Markus Preston</a:t>
            </a:r>
            <a:r>
              <a:rPr lang="zh-CN" altLang="en-US" sz="1600" dirty="0"/>
              <a:t>合作完成</a:t>
            </a:r>
            <a:endParaRPr lang="en-US" altLang="zh-CN" sz="16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chemeClr val="accent2"/>
                </a:solidFill>
              </a:rPr>
              <a:t>所有基于束流实验的结果和固件的数字化算法，均已在</a:t>
            </a:r>
            <a:r>
              <a:rPr lang="en-US" altLang="zh-CN" sz="1600" dirty="0">
                <a:solidFill>
                  <a:schemeClr val="accent2"/>
                </a:solidFill>
              </a:rPr>
              <a:t>Panda</a:t>
            </a:r>
            <a:r>
              <a:rPr lang="zh-CN" altLang="en-US" sz="1600" dirty="0">
                <a:solidFill>
                  <a:schemeClr val="accent2"/>
                </a:solidFill>
              </a:rPr>
              <a:t>离线软件</a:t>
            </a:r>
            <a:r>
              <a:rPr lang="en-US" altLang="zh-CN" sz="1600" dirty="0">
                <a:solidFill>
                  <a:schemeClr val="accent2"/>
                </a:solidFill>
              </a:rPr>
              <a:t>PandaRoot</a:t>
            </a:r>
            <a:r>
              <a:rPr lang="zh-CN" altLang="en-US" sz="1600" dirty="0">
                <a:solidFill>
                  <a:schemeClr val="accent2"/>
                </a:solidFill>
              </a:rPr>
              <a:t>中实现</a:t>
            </a:r>
            <a:endParaRPr lang="en-US" altLang="zh-CN" sz="16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3F181ED-AB1B-4091-A9D9-E135383E4541}"/>
              </a:ext>
            </a:extLst>
          </p:cNvPr>
          <p:cNvSpPr/>
          <p:nvPr/>
        </p:nvSpPr>
        <p:spPr>
          <a:xfrm>
            <a:off x="2002665" y="3760631"/>
            <a:ext cx="225380" cy="1738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6B3C3A1-90CE-429C-A371-7E3F4559E9B7}"/>
              </a:ext>
            </a:extLst>
          </p:cNvPr>
          <p:cNvSpPr/>
          <p:nvPr/>
        </p:nvSpPr>
        <p:spPr>
          <a:xfrm>
            <a:off x="4269349" y="2506991"/>
            <a:ext cx="933718" cy="1564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F12355B-E3B5-4124-9430-D27FFDAB0C4F}"/>
              </a:ext>
            </a:extLst>
          </p:cNvPr>
          <p:cNvSpPr/>
          <p:nvPr/>
        </p:nvSpPr>
        <p:spPr>
          <a:xfrm>
            <a:off x="4269345" y="3254526"/>
            <a:ext cx="534473" cy="1564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617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7063" cy="60978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50882" y="6187566"/>
            <a:ext cx="249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</a:rPr>
              <a:t>FAIR Site in April 2021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18971" y="6595237"/>
            <a:ext cx="572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“Report from the Technical Coordinator” Lars Schmitt, PANDA </a:t>
            </a:r>
            <a:r>
              <a:rPr lang="en-US" altLang="zh-CN" sz="1200" dirty="0" err="1"/>
              <a:t>Collab</a:t>
            </a:r>
            <a:r>
              <a:rPr lang="en-US" altLang="zh-CN" sz="1200" dirty="0"/>
              <a:t> Meeting 21/2</a:t>
            </a:r>
            <a:endParaRPr lang="zh-CN" altLang="en-US" sz="1200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7870"/>
            <a:ext cx="1093338" cy="760130"/>
          </a:xfrm>
        </p:spPr>
      </p:pic>
      <p:sp>
        <p:nvSpPr>
          <p:cNvPr id="9" name="文本框 8"/>
          <p:cNvSpPr txBox="1"/>
          <p:nvPr/>
        </p:nvSpPr>
        <p:spPr>
          <a:xfrm>
            <a:off x="958554" y="6215580"/>
            <a:ext cx="5692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</a:rPr>
              <a:t>FAIR </a:t>
            </a:r>
            <a:r>
              <a:rPr lang="en-US" altLang="zh-CN" sz="1600" dirty="0"/>
              <a:t>—— </a:t>
            </a:r>
            <a:r>
              <a:rPr lang="en-US" altLang="zh-CN" sz="1600" dirty="0">
                <a:solidFill>
                  <a:srgbClr val="C00000"/>
                </a:solidFill>
              </a:rPr>
              <a:t>F</a:t>
            </a:r>
            <a:r>
              <a:rPr lang="en-US" altLang="zh-CN" sz="1600" dirty="0"/>
              <a:t>acility for </a:t>
            </a:r>
            <a:r>
              <a:rPr lang="en-US" altLang="zh-CN" sz="1600" dirty="0">
                <a:solidFill>
                  <a:srgbClr val="C00000"/>
                </a:solidFill>
              </a:rPr>
              <a:t>A</a:t>
            </a:r>
            <a:r>
              <a:rPr lang="en-US" altLang="zh-CN" sz="1600" dirty="0"/>
              <a:t>ntiproton and </a:t>
            </a:r>
            <a:r>
              <a:rPr lang="en-US" altLang="zh-CN" sz="1600" dirty="0">
                <a:solidFill>
                  <a:srgbClr val="C00000"/>
                </a:solidFill>
              </a:rPr>
              <a:t>I</a:t>
            </a:r>
            <a:r>
              <a:rPr lang="en-US" altLang="zh-CN" sz="1600" dirty="0"/>
              <a:t>on </a:t>
            </a:r>
            <a:r>
              <a:rPr lang="en-US" altLang="zh-CN" sz="1600" dirty="0">
                <a:solidFill>
                  <a:srgbClr val="C00000"/>
                </a:solidFill>
              </a:rPr>
              <a:t>R</a:t>
            </a:r>
            <a:r>
              <a:rPr lang="en-US" altLang="zh-CN" sz="1600" dirty="0"/>
              <a:t>esearch in Europe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695300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7628C3-F6F8-4FF7-B2CC-634374A99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MC Truth Match</a:t>
            </a:r>
            <a:endParaRPr lang="zh-CN" altLang="en-US" sz="3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657E2A4-B9BC-4AA5-993F-8966F0A9F742}"/>
              </a:ext>
            </a:extLst>
          </p:cNvPr>
          <p:cNvSpPr txBox="1"/>
          <p:nvPr/>
        </p:nvSpPr>
        <p:spPr>
          <a:xfrm>
            <a:off x="1270000" y="4817730"/>
            <a:ext cx="76450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b="1" u="sng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实现了</a:t>
            </a:r>
            <a:r>
              <a:rPr lang="en-US" altLang="zh-CN" dirty="0"/>
              <a:t>step</a:t>
            </a:r>
            <a:r>
              <a:rPr lang="zh-CN" altLang="en-US" dirty="0"/>
              <a:t>级别能量和母粒子信息的存储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更方便用户进行“重建簇团</a:t>
            </a:r>
            <a:r>
              <a:rPr lang="en-US" altLang="zh-CN" dirty="0"/>
              <a:t>-MC</a:t>
            </a:r>
            <a:r>
              <a:rPr lang="zh-CN" altLang="en-US" dirty="0"/>
              <a:t>真实粒子”的匹配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</a:rPr>
              <a:t>能够区分“有多簇团能量沉积晶体”的能量来源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簇团劈裂算法的研究</a:t>
            </a:r>
            <a:endParaRPr lang="en-US" altLang="zh-CN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已经发布到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PandaRoot</a:t>
            </a:r>
          </a:p>
          <a:p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4E4B938-3EC8-4D04-98D0-3FFBF20D413A}"/>
              </a:ext>
            </a:extLst>
          </p:cNvPr>
          <p:cNvGrpSpPr/>
          <p:nvPr/>
        </p:nvGrpSpPr>
        <p:grpSpPr>
          <a:xfrm>
            <a:off x="5429250" y="1343818"/>
            <a:ext cx="2057400" cy="1791457"/>
            <a:chOff x="5429250" y="1446581"/>
            <a:chExt cx="2057400" cy="179145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430E95D-2026-48E3-BA50-F4A1F462C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5429250" y="1751830"/>
              <a:ext cx="2057400" cy="1486208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731C069-FB57-4B2D-8A99-4B8A862B9F28}"/>
                </a:ext>
              </a:extLst>
            </p:cNvPr>
            <p:cNvSpPr txBox="1"/>
            <p:nvPr/>
          </p:nvSpPr>
          <p:spPr>
            <a:xfrm>
              <a:off x="5759450" y="1446581"/>
              <a:ext cx="1441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>
                  <a:solidFill>
                    <a:srgbClr val="FF0000"/>
                  </a:solidFill>
                </a:rPr>
                <a:t>Reconstruction</a:t>
              </a:r>
              <a:endParaRPr lang="zh-CN" altLang="en-US" sz="160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D1C760B3-8A7C-4A25-9D02-EC765A4FA169}"/>
              </a:ext>
            </a:extLst>
          </p:cNvPr>
          <p:cNvGrpSpPr/>
          <p:nvPr/>
        </p:nvGrpSpPr>
        <p:grpSpPr>
          <a:xfrm>
            <a:off x="5429250" y="3149110"/>
            <a:ext cx="2057400" cy="1750871"/>
            <a:chOff x="5429250" y="3251873"/>
            <a:chExt cx="2057400" cy="175087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690B20C-C752-4844-89F0-EFB3ABA3B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429250" y="3525207"/>
              <a:ext cx="2057400" cy="1477537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654E77C-4CB6-4338-8F2F-152F65C20229}"/>
                </a:ext>
              </a:extLst>
            </p:cNvPr>
            <p:cNvSpPr txBox="1"/>
            <p:nvPr/>
          </p:nvSpPr>
          <p:spPr>
            <a:xfrm>
              <a:off x="5763000" y="3251873"/>
              <a:ext cx="15279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>
                  <a:solidFill>
                    <a:srgbClr val="FF0000"/>
                  </a:solidFill>
                </a:rPr>
                <a:t>MC truth (</a:t>
              </a:r>
              <a:r>
                <a:rPr lang="en-US" altLang="zh-CN" sz="1600">
                  <a:solidFill>
                    <a:srgbClr val="FF0000"/>
                  </a:solidFill>
                  <a:highlight>
                    <a:srgbClr val="FFFF00"/>
                  </a:highlight>
                </a:rPr>
                <a:t>NEW</a:t>
              </a:r>
              <a:r>
                <a:rPr lang="en-US" altLang="zh-CN" sz="1600">
                  <a:solidFill>
                    <a:srgbClr val="FF0000"/>
                  </a:solidFill>
                </a:rPr>
                <a:t>)</a:t>
              </a:r>
              <a:endParaRPr lang="zh-CN" altLang="en-US" sz="160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0CBBB06-AFDB-4204-8438-990531A7FE0F}"/>
              </a:ext>
            </a:extLst>
          </p:cNvPr>
          <p:cNvGrpSpPr/>
          <p:nvPr/>
        </p:nvGrpSpPr>
        <p:grpSpPr>
          <a:xfrm>
            <a:off x="1208630" y="1541035"/>
            <a:ext cx="3935225" cy="3188480"/>
            <a:chOff x="628650" y="1812935"/>
            <a:chExt cx="3352134" cy="271603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0E98F05-4AE5-4F91-85E0-3FB7CAC3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650" y="1812935"/>
              <a:ext cx="3352134" cy="2716036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B297A95-C02E-477D-9DC0-9C725EC1BC30}"/>
                </a:ext>
              </a:extLst>
            </p:cNvPr>
            <p:cNvSpPr/>
            <p:nvPr/>
          </p:nvSpPr>
          <p:spPr>
            <a:xfrm>
              <a:off x="2183459" y="1873250"/>
              <a:ext cx="508000" cy="18859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3767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D56767-5FD9-4793-9219-742A1D712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Study of Energy Splitting</a:t>
            </a:r>
            <a:endParaRPr lang="zh-CN" altLang="en-US" sz="36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A9CF659-C21B-4BD4-9E8E-F94297EE34A8}"/>
              </a:ext>
            </a:extLst>
          </p:cNvPr>
          <p:cNvSpPr txBox="1"/>
          <p:nvPr/>
        </p:nvSpPr>
        <p:spPr>
          <a:xfrm>
            <a:off x="1365799" y="1228303"/>
            <a:ext cx="56028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SzPct val="80000"/>
            </a:pPr>
            <a:endParaRPr lang="en-US" altLang="zh-CN" sz="2000" b="1" dirty="0">
              <a:solidFill>
                <a:schemeClr val="accent1"/>
              </a:solidFill>
            </a:endParaRPr>
          </a:p>
          <a:p>
            <a:pPr marL="285750" indent="-285750"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000" dirty="0"/>
              <a:t>簇团劈裂算法是量能器重建的核心算法之一</a:t>
            </a:r>
            <a:endParaRPr lang="en-US" altLang="zh-CN" sz="2000" dirty="0"/>
          </a:p>
          <a:p>
            <a:pPr marL="285750" indent="-285750"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000" dirty="0"/>
              <a:t>簇团劈裂的性能尤其影响高动量</a:t>
            </a:r>
            <a:r>
              <a:rPr lang="en-US" altLang="zh-CN" sz="2000" dirty="0"/>
              <a:t>pi0</a:t>
            </a:r>
            <a:r>
              <a:rPr lang="zh-CN" altLang="en-US" sz="2000" dirty="0"/>
              <a:t>的重建，从而影响物理事例的重建</a:t>
            </a:r>
            <a:endParaRPr lang="en-US" altLang="zh-CN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AC743A2-9996-4B73-BB78-B7AB1A993EB8}"/>
                  </a:ext>
                </a:extLst>
              </p:cNvPr>
              <p:cNvSpPr txBox="1"/>
              <p:nvPr/>
            </p:nvSpPr>
            <p:spPr>
              <a:xfrm>
                <a:off x="5482376" y="3119330"/>
                <a:ext cx="3032974" cy="2070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solidFill>
                      <a:schemeClr val="accent1"/>
                    </a:solidFill>
                  </a:rPr>
                  <a:t>主要工作：</a:t>
                </a:r>
                <a:endParaRPr lang="en-US" altLang="zh-CN" b="1" dirty="0">
                  <a:solidFill>
                    <a:schemeClr val="accent1"/>
                  </a:solidFill>
                </a:endParaRPr>
              </a:p>
              <a:p>
                <a:r>
                  <a:rPr lang="zh-CN" altLang="en-US" dirty="0"/>
                  <a:t>簇团劈裂算法中，原有的簇射横向发展公式：</a:t>
                </a:r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𝑡𝑎𝑟𝑔𝑒𝑡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𝑠𝑒𝑒𝑑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−2.5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sup>
                    </m:sSup>
                  </m:oMath>
                </a14:m>
                <a:r>
                  <a:rPr lang="zh-CN" altLang="en-US" dirty="0"/>
                  <a:t>未考虑探测器颗粒度，不能描述数据。因此</a:t>
                </a:r>
                <a:r>
                  <a:rPr lang="zh-CN" altLang="en-US" dirty="0">
                    <a:solidFill>
                      <a:schemeClr val="accent2"/>
                    </a:solidFill>
                  </a:rPr>
                  <a:t>重新测量横向发展公式。</a:t>
                </a:r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AC743A2-9996-4B73-BB78-B7AB1A993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2376" y="3119330"/>
                <a:ext cx="3032974" cy="2070567"/>
              </a:xfrm>
              <a:prstGeom prst="rect">
                <a:avLst/>
              </a:prstGeom>
              <a:blipFill>
                <a:blip r:embed="rId2"/>
                <a:stretch>
                  <a:fillRect l="-1606" t="-2360" b="-32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>
            <a:extLst>
              <a:ext uri="{FF2B5EF4-FFF2-40B4-BE49-F238E27FC236}">
                <a16:creationId xmlns:a16="http://schemas.microsoft.com/office/drawing/2014/main" id="{74D2E323-12FB-49B6-8D75-34650D01AD45}"/>
              </a:ext>
            </a:extLst>
          </p:cNvPr>
          <p:cNvGrpSpPr/>
          <p:nvPr/>
        </p:nvGrpSpPr>
        <p:grpSpPr>
          <a:xfrm>
            <a:off x="815394" y="2863753"/>
            <a:ext cx="4485158" cy="2951055"/>
            <a:chOff x="815394" y="2734968"/>
            <a:chExt cx="4485158" cy="295105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98CBDFB-6547-4750-8F08-A4D55AF49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394" y="2734968"/>
              <a:ext cx="4485158" cy="295105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99565E7-1A8A-469F-A0E8-F8C227EC1711}"/>
                </a:ext>
              </a:extLst>
            </p:cNvPr>
            <p:cNvSpPr txBox="1"/>
            <p:nvPr/>
          </p:nvSpPr>
          <p:spPr>
            <a:xfrm>
              <a:off x="1484111" y="4597138"/>
              <a:ext cx="895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原公式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C708882-90FC-46EA-AD33-45567DA78505}"/>
                </a:ext>
              </a:extLst>
            </p:cNvPr>
            <p:cNvSpPr txBox="1"/>
            <p:nvPr/>
          </p:nvSpPr>
          <p:spPr>
            <a:xfrm>
              <a:off x="2619391" y="289590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CD3F3C"/>
                  </a:solidFill>
                </a:rPr>
                <a:t>新公式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B425184-2BDD-4A40-86A5-BADE02DC7B1A}"/>
                </a:ext>
              </a:extLst>
            </p:cNvPr>
            <p:cNvSpPr txBox="1"/>
            <p:nvPr/>
          </p:nvSpPr>
          <p:spPr>
            <a:xfrm>
              <a:off x="3057972" y="4025829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3447AF"/>
                  </a:solidFill>
                </a:rPr>
                <a:t>数据点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167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3CC2AA-9006-4538-84E4-0FAABF1C9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/>
          <a:p>
            <a:r>
              <a:rPr lang="en-US" altLang="zh-CN" sz="3600" dirty="0"/>
              <a:t>Study of Energy Splitting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7816EB-50E7-494F-ADF5-CD8992B2F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231584"/>
            <a:ext cx="3846181" cy="257223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E96CA07-C89F-4D25-85BA-A02B1E863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555" y="2011809"/>
            <a:ext cx="4190217" cy="282420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D257979-0C9D-499A-A8B3-E96F904883F5}"/>
              </a:ext>
            </a:extLst>
          </p:cNvPr>
          <p:cNvSpPr txBox="1"/>
          <p:nvPr/>
        </p:nvSpPr>
        <p:spPr>
          <a:xfrm>
            <a:off x="946597" y="1747829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1"/>
                </a:solidFill>
              </a:rPr>
              <a:t>小夹角两个光子事例的能量分辨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14E3262-DC9E-48D2-BD1D-94F93FCA470C}"/>
              </a:ext>
            </a:extLst>
          </p:cNvPr>
          <p:cNvSpPr txBox="1"/>
          <p:nvPr/>
        </p:nvSpPr>
        <p:spPr>
          <a:xfrm>
            <a:off x="5856075" y="1747829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1"/>
                </a:solidFill>
              </a:rPr>
              <a:t>pi0</a:t>
            </a:r>
            <a:r>
              <a:rPr lang="zh-CN" altLang="en-US" b="1" dirty="0">
                <a:solidFill>
                  <a:schemeClr val="accent1"/>
                </a:solidFill>
              </a:rPr>
              <a:t>的质量分辨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50427BE-9C77-4B36-86CF-04802A54FF31}"/>
              </a:ext>
            </a:extLst>
          </p:cNvPr>
          <p:cNvSpPr txBox="1"/>
          <p:nvPr/>
        </p:nvSpPr>
        <p:spPr>
          <a:xfrm>
            <a:off x="617220" y="5099995"/>
            <a:ext cx="8526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altLang="zh-CN" sz="2000" dirty="0"/>
              <a:t>Development of energy splitting algorithm</a:t>
            </a:r>
          </a:p>
          <a:p>
            <a:pPr>
              <a:buClr>
                <a:schemeClr val="accent1"/>
              </a:buClr>
            </a:pPr>
            <a:r>
              <a:rPr lang="en-US" altLang="zh-CN" sz="2000" dirty="0"/>
              <a:t>Significant improvement of pi0 mass resolution for high momentum range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3162276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DF841A-07D1-4277-ABC7-0DEBBC7E4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Calibration Algorithm</a:t>
            </a:r>
            <a:endParaRPr lang="zh-CN" altLang="en-US" sz="3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B089EF-F000-4BBE-B178-D232137F4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22" y="2233743"/>
            <a:ext cx="7425676" cy="42771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90B0D2F-A0A0-4345-BB82-23F49BEA7EFA}"/>
                  </a:ext>
                </a:extLst>
              </p:cNvPr>
              <p:cNvSpPr txBox="1"/>
              <p:nvPr/>
            </p:nvSpPr>
            <p:spPr>
              <a:xfrm>
                <a:off x="1876926" y="1549667"/>
                <a:ext cx="49473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/>
                  <a:t>Based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00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mass</a:t>
                </a:r>
                <a:endParaRPr lang="zh-CN" altLang="en-US" sz="2000" dirty="0"/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90B0D2F-A0A0-4345-BB82-23F49BEA7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926" y="1549667"/>
                <a:ext cx="4947385" cy="400110"/>
              </a:xfrm>
              <a:prstGeom prst="rect">
                <a:avLst/>
              </a:prstGeom>
              <a:blipFill>
                <a:blip r:embed="rId3"/>
                <a:stretch>
                  <a:fillRect l="-1356" t="-6061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9774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4E0E6-A774-47A7-A3B7-81B55BBE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Calibration Algorithm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3B259-85E0-4E65-858A-AAF1079A9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650" y="4871297"/>
            <a:ext cx="8197717" cy="1412458"/>
          </a:xfrm>
        </p:spPr>
        <p:txBody>
          <a:bodyPr/>
          <a:lstStyle/>
          <a:p>
            <a:r>
              <a:rPr lang="en-US" altLang="zh-CN" sz="2000" dirty="0"/>
              <a:t>Input / Output check: output consistent with input gain fluctuations</a:t>
            </a:r>
          </a:p>
          <a:p>
            <a:r>
              <a:rPr lang="en-US" altLang="zh-CN" sz="2000" dirty="0"/>
              <a:t>Multi-threads implementation </a:t>
            </a: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2076DBB-3D62-41EF-BA03-AF34CC11C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65" y="1133411"/>
            <a:ext cx="4793045" cy="33289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E8722D7-C2AB-4D8E-8B3F-3430D18F3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291" y="1458135"/>
            <a:ext cx="3930555" cy="267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72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422E16-498D-4BCF-B59F-46EA66CD1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and Plan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C7886E-7D6B-4475-9F0C-255B1B271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/>
              <a:t>Geometry / Digitization / Reconstruction / Calibration</a:t>
            </a:r>
          </a:p>
          <a:p>
            <a:r>
              <a:rPr lang="en-US" altLang="zh-CN" sz="2400" dirty="0"/>
              <a:t>Extend the energy splitting algorithm from barrel to whole EMC</a:t>
            </a:r>
          </a:p>
          <a:p>
            <a:r>
              <a:rPr lang="en-US" altLang="zh-CN" sz="2400" dirty="0"/>
              <a:t>Boundary effect is close to be solved of calibration algorithm for barrel part, and calibration algorithms for two Endcaps and </a:t>
            </a:r>
            <a:r>
              <a:rPr lang="en-US" altLang="zh-CN" sz="2400" dirty="0" err="1"/>
              <a:t>Shashlyk</a:t>
            </a:r>
            <a:endParaRPr lang="en-US" altLang="zh-CN" sz="2400" dirty="0"/>
          </a:p>
          <a:p>
            <a:endParaRPr lang="en-US" altLang="zh-CN" dirty="0"/>
          </a:p>
          <a:p>
            <a:r>
              <a:rPr lang="en-US" altLang="zh-CN" dirty="0"/>
              <a:t>Update and optimize reconstruction algorithm</a:t>
            </a:r>
          </a:p>
          <a:p>
            <a:r>
              <a:rPr lang="en-US" altLang="zh-CN" dirty="0"/>
              <a:t>Time-based simulation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4F89658-B47B-4CCB-BF3B-EFB640298AD8}"/>
              </a:ext>
            </a:extLst>
          </p:cNvPr>
          <p:cNvSpPr txBox="1"/>
          <p:nvPr/>
        </p:nvSpPr>
        <p:spPr>
          <a:xfrm flipH="1">
            <a:off x="5763125" y="5853797"/>
            <a:ext cx="297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>
                <a:solidFill>
                  <a:srgbClr val="FF0000"/>
                </a:solidFill>
              </a:rPr>
              <a:t>Thank you !</a:t>
            </a:r>
            <a:endParaRPr lang="zh-CN" alt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46" y="760292"/>
            <a:ext cx="6918960" cy="55199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54326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Antiproton Production at FAIR</a:t>
            </a:r>
            <a:endParaRPr lang="zh-CN" altLang="en-US" sz="3600" dirty="0"/>
          </a:p>
        </p:txBody>
      </p:sp>
      <p:sp>
        <p:nvSpPr>
          <p:cNvPr id="7" name="文本框 6"/>
          <p:cNvSpPr txBox="1"/>
          <p:nvPr/>
        </p:nvSpPr>
        <p:spPr>
          <a:xfrm>
            <a:off x="5072598" y="3614391"/>
            <a:ext cx="810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PANDA</a:t>
            </a:r>
            <a:endParaRPr lang="zh-CN" altLang="en-US" sz="14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5377943" y="3170601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HESR</a:t>
            </a:r>
            <a:endParaRPr lang="zh-CN" altLang="en-US" sz="1400" dirty="0"/>
          </a:p>
        </p:txBody>
      </p:sp>
      <p:sp>
        <p:nvSpPr>
          <p:cNvPr id="9" name="文本框 8"/>
          <p:cNvSpPr txBox="1"/>
          <p:nvPr/>
        </p:nvSpPr>
        <p:spPr>
          <a:xfrm>
            <a:off x="4577401" y="1778078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p-</a:t>
            </a:r>
            <a:r>
              <a:rPr lang="en-US" altLang="zh-CN" sz="1400" dirty="0" err="1"/>
              <a:t>Linac</a:t>
            </a:r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4844910" y="5097384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CR</a:t>
            </a:r>
          </a:p>
          <a:p>
            <a:r>
              <a:rPr lang="en-US" altLang="zh-CN" sz="1400" dirty="0"/>
              <a:t>RESR</a:t>
            </a:r>
            <a:endParaRPr lang="zh-CN" altLang="en-US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226596" y="2335544"/>
                <a:ext cx="3581486" cy="4351338"/>
              </a:xfrm>
              <a:solidFill>
                <a:schemeClr val="accent2">
                  <a:lumMod val="75000"/>
                  <a:alpha val="30000"/>
                </a:schemeClr>
              </a:solidFill>
            </p:spPr>
            <p:txBody>
              <a:bodyPr>
                <a:normAutofit/>
              </a:bodyPr>
              <a:lstStyle/>
              <a:p>
                <a:r>
                  <a:rPr lang="en-US" altLang="zh-CN" sz="1800" dirty="0"/>
                  <a:t>Proton </a:t>
                </a:r>
                <a:r>
                  <a:rPr lang="en-US" altLang="zh-CN" sz="1800" dirty="0" err="1"/>
                  <a:t>Linac</a:t>
                </a:r>
                <a:r>
                  <a:rPr lang="en-US" altLang="zh-CN" sz="1800" dirty="0"/>
                  <a:t> 68 MeV</a:t>
                </a:r>
              </a:p>
              <a:p>
                <a:r>
                  <a:rPr lang="en-US" altLang="zh-CN" sz="1800" dirty="0"/>
                  <a:t>Accelerate p in SIS 18 / 100</a:t>
                </a:r>
              </a:p>
              <a:p>
                <a:r>
                  <a:rPr lang="en-US" altLang="zh-CN" sz="1800" dirty="0"/>
                  <a:t>Produce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zh-CN" altLang="en-US" sz="1800" dirty="0"/>
                  <a:t> </a:t>
                </a:r>
                <a:r>
                  <a:rPr lang="en-US" altLang="zh-CN" sz="1800" dirty="0"/>
                  <a:t>on Ni/Cu target</a:t>
                </a:r>
              </a:p>
              <a:p>
                <a:r>
                  <a:rPr lang="en-US" altLang="zh-CN" sz="1800" dirty="0"/>
                  <a:t>Collection in CR. fast cooling</a:t>
                </a:r>
              </a:p>
              <a:p>
                <a:r>
                  <a:rPr lang="en-US" altLang="zh-CN" sz="1800" dirty="0"/>
                  <a:t>Full FAIR</a:t>
                </a:r>
              </a:p>
              <a:p>
                <a:pPr marL="432000" lvl="1" indent="-288000">
                  <a:buFontTx/>
                  <a:buChar char="―"/>
                </a:pPr>
                <a:r>
                  <a:rPr lang="en-US" altLang="zh-CN" sz="1800" dirty="0"/>
                  <a:t>Accumulation in RESR, slow cooling</a:t>
                </a:r>
              </a:p>
              <a:p>
                <a:pPr marL="432000" lvl="1" indent="-288000">
                  <a:buFontTx/>
                  <a:buChar char="―"/>
                </a:pPr>
                <a:r>
                  <a:rPr lang="en-US" altLang="zh-CN" sz="1800" dirty="0"/>
                  <a:t>Storage in HESR</a:t>
                </a:r>
              </a:p>
              <a:p>
                <a:pPr marL="432000" lvl="1" indent="-288000">
                  <a:buFontTx/>
                  <a:buChar char="―"/>
                </a:pPr>
                <a:r>
                  <a:rPr lang="en-US" altLang="zh-CN" sz="1800" dirty="0"/>
                  <a:t>PANDA luminosity &lt; </a:t>
                </a:r>
                <a14:m>
                  <m:oMath xmlns:m="http://schemas.openxmlformats.org/officeDocument/2006/math">
                    <m:r>
                      <a:rPr lang="en-US" altLang="zh-CN" sz="1800"/>
                      <m:t>2×</m:t>
                    </m:r>
                    <m:sSup>
                      <m:sSupPr>
                        <m:ctrlPr>
                          <a:rPr lang="en-US" altLang="zh-CN" sz="1800"/>
                        </m:ctrlPr>
                      </m:sSupPr>
                      <m:e>
                        <m:r>
                          <a:rPr lang="en-US" altLang="zh-CN" sz="1800"/>
                          <m:t>10</m:t>
                        </m:r>
                      </m:e>
                      <m:sup>
                        <m:r>
                          <a:rPr lang="en-US" altLang="zh-CN" sz="1800"/>
                          <m:t>32</m:t>
                        </m:r>
                      </m:sup>
                    </m:sSup>
                    <m:sSup>
                      <m:sSupPr>
                        <m:ctrlPr>
                          <a:rPr lang="en-US" altLang="zh-CN" sz="1800"/>
                        </m:ctrlPr>
                      </m:sSupPr>
                      <m:e>
                        <m:r>
                          <a:rPr lang="en-US" altLang="zh-CN" sz="1800"/>
                          <m:t>𝑐𝑚</m:t>
                        </m:r>
                      </m:e>
                      <m:sup>
                        <m:r>
                          <a:rPr lang="en-US" altLang="zh-CN" sz="1800"/>
                          <m:t>−2</m:t>
                        </m:r>
                      </m:sup>
                    </m:sSup>
                    <m:sSup>
                      <m:sSupPr>
                        <m:ctrlPr>
                          <a:rPr lang="en-US" altLang="zh-CN" sz="1800"/>
                        </m:ctrlPr>
                      </m:sSupPr>
                      <m:e>
                        <m:r>
                          <a:rPr lang="en-US" altLang="zh-CN" sz="1800"/>
                          <m:t>𝑠</m:t>
                        </m:r>
                      </m:e>
                      <m:sup>
                        <m:r>
                          <a:rPr lang="en-US" altLang="zh-CN" sz="1800"/>
                          <m:t>−1</m:t>
                        </m:r>
                      </m:sup>
                    </m:sSup>
                  </m:oMath>
                </a14:m>
                <a:endParaRPr lang="en-US" altLang="zh-CN" sz="1800" dirty="0"/>
              </a:p>
              <a:p>
                <a:r>
                  <a:rPr lang="en-US" altLang="zh-CN" sz="1800" dirty="0"/>
                  <a:t>FAIR MSV</a:t>
                </a:r>
              </a:p>
              <a:p>
                <a:pPr marL="432000" lvl="1" indent="-288000">
                  <a:buFontTx/>
                  <a:buChar char="―"/>
                </a:pPr>
                <a:r>
                  <a:rPr lang="en-US" altLang="zh-CN" sz="1800" dirty="0"/>
                  <a:t>Accumulation in HESR</a:t>
                </a:r>
              </a:p>
              <a:p>
                <a:pPr marL="432000" lvl="1" indent="-288000">
                  <a:buFontTx/>
                  <a:buChar char="―"/>
                </a:pPr>
                <a:r>
                  <a:rPr lang="en-US" altLang="zh-CN" sz="1800" dirty="0"/>
                  <a:t>Luminosity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/>
                        </m:ctrlPr>
                      </m:sSupPr>
                      <m:e>
                        <m:r>
                          <a:rPr lang="en-US" altLang="zh-CN" sz="1800"/>
                          <m:t>10</m:t>
                        </m:r>
                      </m:e>
                      <m:sup>
                        <m:r>
                          <a:rPr lang="en-US" altLang="zh-CN" sz="1800"/>
                          <m:t>3</m:t>
                        </m:r>
                        <m:r>
                          <a:rPr lang="en-US" altLang="zh-CN" sz="1800"/>
                          <m:t>1</m:t>
                        </m:r>
                      </m:sup>
                    </m:sSup>
                    <m:sSup>
                      <m:sSupPr>
                        <m:ctrlPr>
                          <a:rPr lang="en-US" altLang="zh-CN" sz="1800"/>
                        </m:ctrlPr>
                      </m:sSupPr>
                      <m:e>
                        <m:r>
                          <a:rPr lang="en-US" altLang="zh-CN" sz="1800"/>
                          <m:t>𝑐𝑚</m:t>
                        </m:r>
                      </m:e>
                      <m:sup>
                        <m:r>
                          <a:rPr lang="en-US" altLang="zh-CN" sz="1800"/>
                          <m:t>−2</m:t>
                        </m:r>
                      </m:sup>
                    </m:sSup>
                    <m:sSup>
                      <m:sSupPr>
                        <m:ctrlPr>
                          <a:rPr lang="en-US" altLang="zh-CN" sz="1800"/>
                        </m:ctrlPr>
                      </m:sSupPr>
                      <m:e>
                        <m:r>
                          <a:rPr lang="en-US" altLang="zh-CN" sz="1800"/>
                          <m:t>𝑠</m:t>
                        </m:r>
                      </m:e>
                      <m:sup>
                        <m:r>
                          <a:rPr lang="en-US" altLang="zh-CN" sz="1800"/>
                          <m:t>−1</m:t>
                        </m:r>
                      </m:sup>
                    </m:sSup>
                  </m:oMath>
                </a14:m>
                <a:endParaRPr lang="zh-CN" altLang="en-US" sz="1800" dirty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6596" y="2335544"/>
                <a:ext cx="3581486" cy="4351338"/>
              </a:xfrm>
              <a:blipFill>
                <a:blip r:embed="rId3"/>
                <a:stretch>
                  <a:fillRect l="-1020" t="-1261" r="-1190" b="-2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7477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605648-1277-4FA8-8CEC-E9DC4DE6B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64261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HESR — High Energy Storage</a:t>
            </a:r>
            <a:r>
              <a:rPr lang="zh-CN" altLang="en-US" sz="3600" dirty="0"/>
              <a:t> </a:t>
            </a:r>
            <a:r>
              <a:rPr lang="en-US" altLang="zh-CN" sz="3600" dirty="0"/>
              <a:t>Ring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6BD00B-B27D-45AA-898D-5DD1CFCF9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29DE513-546D-4B73-9C97-493180A214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7315750" cy="3464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92C15B-3CDD-4BC7-8B12-2E1DA50B605E}"/>
              </a:ext>
            </a:extLst>
          </p:cNvPr>
          <p:cNvSpPr txBox="1"/>
          <p:nvPr/>
        </p:nvSpPr>
        <p:spPr>
          <a:xfrm>
            <a:off x="7423254" y="1711039"/>
            <a:ext cx="172074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Injection momentum 3.8GeV/c</a:t>
            </a:r>
          </a:p>
          <a:p>
            <a:endParaRPr lang="en-US" altLang="zh-CN" sz="2200" dirty="0"/>
          </a:p>
          <a:p>
            <a:r>
              <a:rPr lang="en-US" altLang="zh-CN" sz="2200" dirty="0"/>
              <a:t>Storage ring with internal target</a:t>
            </a:r>
            <a:endParaRPr lang="zh-CN" altLang="en-US" sz="2200" dirty="0"/>
          </a:p>
        </p:txBody>
      </p:sp>
      <p:graphicFrame>
        <p:nvGraphicFramePr>
          <p:cNvPr id="6" name="Group 548">
            <a:extLst>
              <a:ext uri="{FF2B5EF4-FFF2-40B4-BE49-F238E27FC236}">
                <a16:creationId xmlns:a16="http://schemas.microsoft.com/office/drawing/2014/main" id="{02941FE2-BE52-4641-94F7-47CBAEE24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383300"/>
              </p:ext>
            </p:extLst>
          </p:nvPr>
        </p:nvGraphicFramePr>
        <p:xfrm>
          <a:off x="457200" y="4437112"/>
          <a:ext cx="8382000" cy="2290355"/>
        </p:xfrm>
        <a:graphic>
          <a:graphicData uri="http://schemas.openxmlformats.org/drawingml/2006/table">
            <a:tbl>
              <a:tblPr/>
              <a:tblGrid>
                <a:gridCol w="2458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9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9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Mode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High Resolution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  <a:sym typeface="Symbol" pitchFamily="18" charset="2"/>
                        </a:rPr>
                        <a:t>High Luminosity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34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Momentum range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Energy range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Stored antiprotons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Peak luminosity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  <a:sym typeface="Symbol" pitchFamily="18" charset="2"/>
                        </a:rPr>
                        <a:t>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</a:rPr>
                        <a:t>p/p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1.5 – 15 GeV/c</a:t>
                      </a: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2.3 – 5.5 GeV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·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</a:rPr>
                        <a:t>31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</a:rPr>
                        <a:t> cm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</a:rPr>
                        <a:t>-2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</a:rPr>
                        <a:t>-1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5·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</a:rPr>
                        <a:t>-5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1.5 – 15 GeV/c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2.3 – 5.5 GeV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·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</a:rPr>
                        <a:t>32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</a:rPr>
                        <a:t> cm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</a:rPr>
                        <a:t>-2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</a:rPr>
                        <a:t>-1</a:t>
                      </a: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·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</a:rPr>
                        <a:t>-4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Verdana" pitchFamily="34" charset="0"/>
                        <a:sym typeface="Symbol" pitchFamily="18" charset="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灯片编号占位符 2">
            <a:extLst>
              <a:ext uri="{FF2B5EF4-FFF2-40B4-BE49-F238E27FC236}">
                <a16:creationId xmlns:a16="http://schemas.microsoft.com/office/drawing/2014/main" id="{93728D6D-D6A4-4724-8A0F-73AA3328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94B58438-119C-46DC-ADC0-ED150B22AFFD}" type="slidenum">
              <a:rPr lang="en-US" altLang="zh-CN" smtClean="0"/>
              <a:pPr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164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74D9F7-1496-4CA8-9134-E5BA7BF30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" y="28194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b="1" dirty="0"/>
              <a:t>PANDA 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</a:rPr>
              <a:t>Day-1</a:t>
            </a:r>
            <a:r>
              <a:rPr lang="en-US" altLang="zh-CN" sz="3600" b="1" dirty="0">
                <a:solidFill>
                  <a:srgbClr val="FF0000"/>
                </a:solidFill>
              </a:rPr>
              <a:t>/Phase 1</a:t>
            </a:r>
            <a:r>
              <a:rPr lang="en-US" altLang="zh-CN" sz="3600" b="1" dirty="0">
                <a:solidFill>
                  <a:srgbClr val="0000CC"/>
                </a:solidFill>
              </a:rPr>
              <a:t>/Phase 2</a:t>
            </a:r>
            <a:endParaRPr lang="zh-CN" altLang="en-US" sz="3600" b="1" dirty="0">
              <a:solidFill>
                <a:srgbClr val="0000CC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C0FE969-0C8B-4770-92AF-46AA106ACD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"/>
          <a:stretch/>
        </p:blipFill>
        <p:spPr>
          <a:xfrm>
            <a:off x="0" y="1514310"/>
            <a:ext cx="9144000" cy="528594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AE620B4-5AC1-4442-915E-C2AC015750B9}"/>
              </a:ext>
            </a:extLst>
          </p:cNvPr>
          <p:cNvSpPr txBox="1"/>
          <p:nvPr/>
        </p:nvSpPr>
        <p:spPr>
          <a:xfrm>
            <a:off x="7636817" y="6516531"/>
            <a:ext cx="12927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   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74B6D09-EF9E-4745-9AEE-E94A678EEAD8}"/>
              </a:ext>
            </a:extLst>
          </p:cNvPr>
          <p:cNvSpPr txBox="1"/>
          <p:nvPr/>
        </p:nvSpPr>
        <p:spPr>
          <a:xfrm>
            <a:off x="6742984" y="-38917"/>
            <a:ext cx="2398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Tracking System</a:t>
            </a:r>
          </a:p>
          <a:p>
            <a:r>
              <a:rPr lang="en-US" altLang="zh-CN" dirty="0"/>
              <a:t>Particle identification</a:t>
            </a:r>
          </a:p>
          <a:p>
            <a:r>
              <a:rPr lang="en-US" altLang="zh-CN" dirty="0"/>
              <a:t>Electromagnetic </a:t>
            </a:r>
            <a:r>
              <a:rPr lang="en-US" altLang="zh-CN" dirty="0" err="1"/>
              <a:t>calor</a:t>
            </a:r>
            <a:endParaRPr lang="en-US" altLang="zh-CN" dirty="0"/>
          </a:p>
          <a:p>
            <a:r>
              <a:rPr lang="en-US" altLang="zh-CN" dirty="0"/>
              <a:t>Target System</a:t>
            </a:r>
          </a:p>
          <a:p>
            <a:r>
              <a:rPr lang="en-US" altLang="zh-CN" dirty="0"/>
              <a:t>Magnet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7454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B10072-0847-4265-AA29-7030EEB2C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PANDA Schedule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4E7F6F-9261-4105-8F98-9A561532E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6815"/>
            <a:ext cx="7886700" cy="533611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altLang="zh-CN" b="1" dirty="0"/>
              <a:t>Current Status</a:t>
            </a:r>
          </a:p>
          <a:p>
            <a:r>
              <a:rPr lang="en-US" altLang="zh-CN" dirty="0"/>
              <a:t>Construction of many Phase 1 systems has started</a:t>
            </a:r>
          </a:p>
          <a:p>
            <a:r>
              <a:rPr lang="en-US" altLang="zh-CN" dirty="0"/>
              <a:t>Integration and infrastructure planning progressing</a:t>
            </a:r>
          </a:p>
          <a:p>
            <a:r>
              <a:rPr lang="en-US" altLang="zh-CN" dirty="0"/>
              <a:t>Delays in several parts due to delayed funding or contracting</a:t>
            </a:r>
          </a:p>
          <a:p>
            <a:r>
              <a:rPr lang="en-US" altLang="zh-CN" dirty="0"/>
              <a:t>Covid-19 needs to be accounted still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b="1" dirty="0"/>
              <a:t>Installation periods according to present plans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Installation period 1</a:t>
            </a:r>
            <a:r>
              <a:rPr lang="en-US" altLang="zh-CN" dirty="0"/>
              <a:t>: solenoid, dipole, supports etc. in parallel with installation of technical building infrastructure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Installation period 2</a:t>
            </a:r>
            <a:r>
              <a:rPr lang="en-US" altLang="zh-CN" dirty="0"/>
              <a:t>: all other systems after building completed.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b="1" dirty="0"/>
              <a:t>Boundary conditions for plan revision</a:t>
            </a:r>
          </a:p>
          <a:p>
            <a:r>
              <a:rPr lang="en-US" altLang="zh-CN" dirty="0"/>
              <a:t>Completion of PANDA hall 2 years later than initially planned</a:t>
            </a:r>
          </a:p>
          <a:p>
            <a:r>
              <a:rPr lang="en-US" altLang="zh-CN" dirty="0"/>
              <a:t>Start of installation period 1 on </a:t>
            </a:r>
            <a:r>
              <a:rPr lang="en-US" altLang="zh-CN" dirty="0">
                <a:solidFill>
                  <a:srgbClr val="FF0000"/>
                </a:solidFill>
              </a:rPr>
              <a:t>June 6 2024</a:t>
            </a:r>
          </a:p>
          <a:p>
            <a:r>
              <a:rPr lang="en-US" altLang="zh-CN" dirty="0"/>
              <a:t>Mitigation: testing and pre-assembly of parts at other sites, storage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sz="3200" b="1" dirty="0">
                <a:solidFill>
                  <a:srgbClr val="0000CC"/>
                </a:solidFill>
              </a:rPr>
              <a:t>Ready for beam end 2026</a:t>
            </a:r>
            <a:endParaRPr lang="zh-CN" altLang="en-US" sz="3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84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9381" y="0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PANDA Progress Scorecard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1" y="1464163"/>
            <a:ext cx="9104809" cy="52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47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F0C5FB-0C39-4A07-A452-B972A50AA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22331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Electromagnetic Calorimetry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37DEB2-E931-43EF-B342-B42ED88CA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55" y="1442224"/>
            <a:ext cx="8970745" cy="37207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400" dirty="0"/>
              <a:t>PANDA physics: Complete reconstruction of multi-photon and lepton-pair channels of importance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400" dirty="0"/>
              <a:t>Good energy and spatial resolution for photons up to 15 GeV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400" dirty="0"/>
              <a:t>High yield and background rejection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400" dirty="0"/>
              <a:t>Target spectrometer: </a:t>
            </a:r>
            <a:r>
              <a:rPr lang="en-US" altLang="zh-CN" sz="2400" dirty="0" err="1"/>
              <a:t>Homogenius</a:t>
            </a:r>
            <a:r>
              <a:rPr lang="en-US" altLang="zh-CN" sz="2400" dirty="0"/>
              <a:t> barrel part plus two endcaps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400" dirty="0"/>
              <a:t>Forward spectrometer: Sample calorimeter</a:t>
            </a:r>
            <a:endParaRPr lang="zh-CN" altLang="en-US" sz="2400" dirty="0"/>
          </a:p>
          <a:p>
            <a:endParaRPr lang="zh-CN" altLang="en-US" dirty="0"/>
          </a:p>
        </p:txBody>
      </p:sp>
      <p:pic>
        <p:nvPicPr>
          <p:cNvPr id="4" name="Picture 2" descr="G:\Documents\PANDA 图片\Detector\panda_calor.jpg">
            <a:extLst>
              <a:ext uri="{FF2B5EF4-FFF2-40B4-BE49-F238E27FC236}">
                <a16:creationId xmlns:a16="http://schemas.microsoft.com/office/drawing/2014/main" id="{58CB560C-D80B-415C-97A6-F3DE4D868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46" y="4163830"/>
            <a:ext cx="5251220" cy="238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996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C7508B2-6415-41B1-900A-B300772F4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418" y="2644155"/>
            <a:ext cx="2964582" cy="225630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C5CA5E6-0CDF-4FD8-85E5-C7C055088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91" y="33584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Electromagnetic Calorimetry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702559-0708-4863-A384-A3DBA9343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0014" y="1013507"/>
            <a:ext cx="4323985" cy="228795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/>
              <a:t>Shashlik type sampling calorimeter: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/>
              <a:t>Lead absorbers, plastic scintillators, light collection by wavelength shifting fibers, PMT readout</a:t>
            </a:r>
            <a:endParaRPr lang="zh-CN" altLang="en-US" sz="2000" dirty="0"/>
          </a:p>
          <a:p>
            <a:endParaRPr lang="zh-CN" altLang="en-US" dirty="0"/>
          </a:p>
        </p:txBody>
      </p:sp>
      <p:pic>
        <p:nvPicPr>
          <p:cNvPr id="4" name="Picture 2" descr="F:\Files\My Files\PANDA\Plots\Detector\emc.png">
            <a:extLst>
              <a:ext uri="{FF2B5EF4-FFF2-40B4-BE49-F238E27FC236}">
                <a16:creationId xmlns:a16="http://schemas.microsoft.com/office/drawing/2014/main" id="{5C3FF5E9-7DE4-434B-952E-F3D093815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95" y="2800764"/>
            <a:ext cx="2964582" cy="209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36BE2D-DBFB-4E13-BA3A-C0A12BF82F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5" y="4979055"/>
            <a:ext cx="3382842" cy="18789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A3D40B7C-77B7-4D81-BA95-010A14478C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2581" y="1007057"/>
                <a:ext cx="4449419" cy="21602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US" altLang="zh-CN" sz="1800" dirty="0"/>
                  <a:t>2</a:t>
                </a:r>
                <a:r>
                  <a:rPr lang="en-US" altLang="zh-CN" sz="1800" baseline="30000" dirty="0"/>
                  <a:t>nd</a:t>
                </a:r>
                <a:r>
                  <a:rPr lang="en-US" altLang="zh-CN" sz="1800" dirty="0"/>
                  <a:t> generation PbWO</a:t>
                </a:r>
                <a:r>
                  <a:rPr lang="en-US" altLang="zh-CN" sz="1800" baseline="-25000" dirty="0"/>
                  <a:t>4</a:t>
                </a:r>
                <a:r>
                  <a:rPr lang="en-US" altLang="zh-CN" sz="1800" dirty="0"/>
                  <a:t> (PWO-II), improved light yield, radiation hardness, 15744 crystals</a:t>
                </a:r>
              </a:p>
              <a:p>
                <a:pPr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US" altLang="zh-CN" sz="1800" dirty="0"/>
                  <a:t>Operating at -25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zh-CN" altLang="en-US" sz="1800" dirty="0"/>
                  <a:t> </a:t>
                </a:r>
                <a:r>
                  <a:rPr lang="en-US" altLang="zh-CN" sz="1800" dirty="0"/>
                  <a:t>(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en-US" altLang="zh-CN" sz="1800" dirty="0"/>
                  <a:t>4 light yield)</a:t>
                </a:r>
              </a:p>
              <a:p>
                <a:pPr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US" altLang="zh-CN" sz="1800" dirty="0"/>
                  <a:t>Read out: Large area APDs (2 per crystal), </a:t>
                </a:r>
                <a:r>
                  <a:rPr lang="en-US" altLang="zh-CN" sz="1800" dirty="0" err="1"/>
                  <a:t>vaccum</a:t>
                </a:r>
                <a:r>
                  <a:rPr lang="en-US" altLang="zh-CN" sz="1800" dirty="0"/>
                  <a:t> photo tetrodes (inner forward endcap)</a:t>
                </a:r>
                <a:endParaRPr lang="zh-CN" altLang="en-US" sz="1800" dirty="0"/>
              </a:p>
            </p:txBody>
          </p:sp>
        </mc:Choice>
        <mc:Fallback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A3D40B7C-77B7-4D81-BA95-010A14478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81" y="1007057"/>
                <a:ext cx="4449419" cy="2160240"/>
              </a:xfrm>
              <a:prstGeom prst="rect">
                <a:avLst/>
              </a:prstGeom>
              <a:blipFill>
                <a:blip r:embed="rId5"/>
                <a:stretch>
                  <a:fillRect l="-822" t="-1408" r="-2466" b="-11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F:\Files\My Files\PANDA\Plots\Detector\页面提取自－TA-CON-2017-041-10.jpg">
            <a:extLst>
              <a:ext uri="{FF2B5EF4-FFF2-40B4-BE49-F238E27FC236}">
                <a16:creationId xmlns:a16="http://schemas.microsoft.com/office/drawing/2014/main" id="{B6239EE8-9F9A-46F1-B9E4-E83F7EC47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6"/>
          <a:stretch/>
        </p:blipFill>
        <p:spPr bwMode="auto">
          <a:xfrm>
            <a:off x="4703326" y="4568109"/>
            <a:ext cx="2617510" cy="225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5">
                <a:extLst>
                  <a:ext uri="{FF2B5EF4-FFF2-40B4-BE49-F238E27FC236}">
                    <a16:creationId xmlns:a16="http://schemas.microsoft.com/office/drawing/2014/main" id="{30A1AB46-C416-4EC9-A882-C1BEA747752A}"/>
                  </a:ext>
                </a:extLst>
              </p:cNvPr>
              <p:cNvSpPr txBox="1"/>
              <p:nvPr/>
            </p:nvSpPr>
            <p:spPr>
              <a:xfrm>
                <a:off x="5827705" y="5109541"/>
                <a:ext cx="3439660" cy="752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den>
                      </m:f>
                      <m:r>
                        <a:rPr lang="en-US" altLang="zh-CN" i="1"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1.3%⨁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2.8%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</a:rPr>
                                <m:t>[</m:t>
                              </m:r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</a:rPr>
                                <m:t>𝐺𝑒𝑉</m:t>
                              </m:r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</a:rPr>
                                <m:t>]</m:t>
                              </m:r>
                            </m:e>
                          </m:rad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⨁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3.5%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[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𝐺𝑒𝑉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9" name="TextBox 5">
                <a:extLst>
                  <a:ext uri="{FF2B5EF4-FFF2-40B4-BE49-F238E27FC236}">
                    <a16:creationId xmlns:a16="http://schemas.microsoft.com/office/drawing/2014/main" id="{30A1AB46-C416-4EC9-A882-C1BEA7477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7705" y="5109541"/>
                <a:ext cx="3439660" cy="752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336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490</TotalTime>
  <Words>1070</Words>
  <Application>Microsoft Office PowerPoint</Application>
  <PresentationFormat>全屏显示(4:3)</PresentationFormat>
  <Paragraphs>236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Helvetica Neue Light</vt:lpstr>
      <vt:lpstr>ＭＳ Ｐゴシック</vt:lpstr>
      <vt:lpstr>黑体</vt:lpstr>
      <vt:lpstr>Arial</vt:lpstr>
      <vt:lpstr>Cambria Math</vt:lpstr>
      <vt:lpstr>Symbol</vt:lpstr>
      <vt:lpstr>Times New Roman</vt:lpstr>
      <vt:lpstr>Verdana</vt:lpstr>
      <vt:lpstr>Wingdings</vt:lpstr>
      <vt:lpstr>Office 主题</vt:lpstr>
      <vt:lpstr>PANDA实验 EMC软件进展</vt:lpstr>
      <vt:lpstr>PowerPoint 演示文稿</vt:lpstr>
      <vt:lpstr>Antiproton Production at FAIR</vt:lpstr>
      <vt:lpstr>HESR — High Energy Storage Ring</vt:lpstr>
      <vt:lpstr>PANDA Day-1/Phase 1/Phase 2</vt:lpstr>
      <vt:lpstr>PANDA Schedule</vt:lpstr>
      <vt:lpstr>PANDA Progress Scorecard</vt:lpstr>
      <vt:lpstr>Electromagnetic Calorimetry</vt:lpstr>
      <vt:lpstr>Electromagnetic Calorimetry</vt:lpstr>
      <vt:lpstr>Structure of Code</vt:lpstr>
      <vt:lpstr>PANDA Data Flow</vt:lpstr>
      <vt:lpstr>MC Truth Propagation</vt:lpstr>
      <vt:lpstr>Event Structure / Time Based Simulation</vt:lpstr>
      <vt:lpstr>Barrel EMC Geometry Description</vt:lpstr>
      <vt:lpstr>Digitization</vt:lpstr>
      <vt:lpstr>Backward EC / Barrel EMC Digitization</vt:lpstr>
      <vt:lpstr>Backward EC / Barrel EMC Digitization</vt:lpstr>
      <vt:lpstr>Digitization of Shashlyk Calorimeter</vt:lpstr>
      <vt:lpstr>Digitization of Shashlyk Calorimeter</vt:lpstr>
      <vt:lpstr>MC Truth Match</vt:lpstr>
      <vt:lpstr>Study of Energy Splitting</vt:lpstr>
      <vt:lpstr>Study of Energy Splitting </vt:lpstr>
      <vt:lpstr>Calibration Algorithm</vt:lpstr>
      <vt:lpstr>Calibration Algorithm</vt:lpstr>
      <vt:lpstr>Summary and 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PANDA实验 EMC软件进展</dc:title>
  <dc:creator>sunss</dc:creator>
  <cp:lastModifiedBy>sunss</cp:lastModifiedBy>
  <cp:revision>39</cp:revision>
  <dcterms:created xsi:type="dcterms:W3CDTF">2021-07-05T12:28:00Z</dcterms:created>
  <dcterms:modified xsi:type="dcterms:W3CDTF">2021-07-06T15:27:00Z</dcterms:modified>
</cp:coreProperties>
</file>