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5" r:id="rId3"/>
    <p:sldId id="276" r:id="rId4"/>
    <p:sldId id="277" r:id="rId5"/>
    <p:sldId id="278" r:id="rId6"/>
    <p:sldId id="280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9" r:id="rId19"/>
    <p:sldId id="275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D2"/>
    <a:srgbClr val="FFFF99"/>
    <a:srgbClr val="FFFF00"/>
    <a:srgbClr val="BAE18F"/>
    <a:srgbClr val="FF99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58301" autoAdjust="0"/>
  </p:normalViewPr>
  <p:slideViewPr>
    <p:cSldViewPr snapToGrid="0">
      <p:cViewPr varScale="1">
        <p:scale>
          <a:sx n="41" d="100"/>
          <a:sy n="41" d="100"/>
        </p:scale>
        <p:origin x="1628" y="2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DA07F-66A8-4D9E-AB34-6A6D064C8413}" type="datetimeFigureOut">
              <a:rPr lang="zh-CN" altLang="en-US" smtClean="0"/>
              <a:t>2021-8-24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0159C-6EBB-422E-9B75-7A24B44309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08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226BF-C7EF-4AE5-AA79-AEAA9DF0F686}" type="datetimeFigureOut">
              <a:rPr lang="zh-CN" altLang="en-US" smtClean="0"/>
              <a:t>2021-8-24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AC413-63A8-4AC3-95D3-CB65FA8EAD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97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50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269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939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670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305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83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494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737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143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59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79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52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89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554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50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594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472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AC413-63A8-4AC3-95D3-CB65FA8EAD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36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CSSppt母板首页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00" b="2933"/>
          <a:stretch/>
        </p:blipFill>
        <p:spPr bwMode="auto">
          <a:xfrm>
            <a:off x="0" y="5248656"/>
            <a:ext cx="12192000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564683"/>
            <a:ext cx="10363200" cy="14700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zh-CN" altLang="en-US" noProof="0" dirty="0" smtClean="0"/>
              <a:t>单击此处编辑母版标题样式</a:t>
            </a:r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187952"/>
            <a:ext cx="8534400" cy="1060704"/>
          </a:xfrm>
        </p:spPr>
        <p:txBody>
          <a:bodyPr/>
          <a:lstStyle>
            <a:lvl1pPr marL="0" indent="0"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dirty="0" smtClean="0"/>
              <a:t>单击此处编辑母版副标题样式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11074401" y="6477001"/>
            <a:ext cx="184731" cy="22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8000"/>
              </a:lnSpc>
            </a:pPr>
            <a:endParaRPr lang="zh-CN" altLang="zh-CN" sz="1000">
              <a:solidFill>
                <a:schemeClr val="bg2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146304"/>
            <a:ext cx="5907024" cy="113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04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55064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53500" y="838200"/>
            <a:ext cx="2711451" cy="55626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838200"/>
            <a:ext cx="7937500" cy="55626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6242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10981945" y="6506338"/>
            <a:ext cx="404284" cy="180975"/>
          </a:xfrm>
        </p:spPr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377529" y="190500"/>
            <a:ext cx="8331200" cy="4572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92134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783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1" y="1447800"/>
            <a:ext cx="5323417" cy="4953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39418" y="1447800"/>
            <a:ext cx="5325533" cy="4953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1009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569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635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65999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47608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94000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447800"/>
            <a:ext cx="1085215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72801" y="6524626"/>
            <a:ext cx="404284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4D5E68"/>
                </a:solidFill>
                <a:latin typeface="Impact" panose="020B0806030902050204" pitchFamily="34" charset="0"/>
              </a:defRPr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10496552" y="6513514"/>
            <a:ext cx="679449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/>
            <a:r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</a:rPr>
              <a:t>Page</a:t>
            </a:r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624417" y="6524625"/>
            <a:ext cx="50800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r>
              <a:rPr lang="zh-CN" altLang="en-US" sz="900">
                <a:solidFill>
                  <a:schemeClr val="bg1"/>
                </a:solidFill>
                <a:latin typeface="Impact" panose="020B0806030902050204" pitchFamily="34" charset="0"/>
              </a:rPr>
              <a:t>散裂中子源进展汇报  </a:t>
            </a:r>
            <a:fld id="{EB14AD76-72AE-4690-A3DB-D88DE9D64709}" type="datetime4">
              <a:rPr lang="en-US" altLang="zh-CN" sz="900">
                <a:solidFill>
                  <a:schemeClr val="bg1"/>
                </a:solidFill>
                <a:latin typeface="Impact" panose="020B0806030902050204" pitchFamily="34" charset="0"/>
              </a:rPr>
              <a:pPr algn="l" eaLnBrk="0" hangingPunct="0"/>
              <a:t>August 24, 2021</a:t>
            </a:fld>
            <a:endParaRPr lang="zh-CN" altLang="en-US" sz="9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矩形 1"/>
          <p:cNvSpPr/>
          <p:nvPr userDrawn="1"/>
        </p:nvSpPr>
        <p:spPr bwMode="auto">
          <a:xfrm>
            <a:off x="0" y="0"/>
            <a:ext cx="12192000" cy="838200"/>
          </a:xfrm>
          <a:prstGeom prst="rect">
            <a:avLst/>
          </a:prstGeom>
          <a:solidFill>
            <a:srgbClr val="0092D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77529" y="190500"/>
            <a:ext cx="833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096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bg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100" b="1" kern="1200">
          <a:solidFill>
            <a:srgbClr val="1679B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1900" b="1" kern="1200">
          <a:solidFill>
            <a:srgbClr val="4D5E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b="1" kern="1200">
          <a:solidFill>
            <a:srgbClr val="4D5E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 kern="1200">
          <a:solidFill>
            <a:srgbClr val="4D5E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 kern="1200">
          <a:solidFill>
            <a:srgbClr val="4D5E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244643"/>
            <a:ext cx="10363200" cy="1470025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IHEP-EDHP-AMC a MicroTCA.4 Based</a:t>
            </a:r>
            <a:b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Digital Processing AMC Module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79193"/>
            <a:ext cx="8534400" cy="1405326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Long Wei</a:t>
            </a:r>
          </a:p>
          <a:p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Project group of domestic MTCA.4 platform</a:t>
            </a:r>
          </a:p>
          <a:p>
            <a:r>
              <a:rPr lang="en-US" altLang="zh-CN" dirty="0" smtClean="0">
                <a:solidFill>
                  <a:schemeClr val="bg2">
                    <a:lumMod val="75000"/>
                  </a:schemeClr>
                </a:solidFill>
              </a:rPr>
              <a:t>MTCA Workshop, Beijing 2021.8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61413" y="5667076"/>
            <a:ext cx="4543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Spallation Neutron Source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06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7529" y="190500"/>
            <a:ext cx="9584618" cy="457200"/>
          </a:xfrm>
        </p:spPr>
        <p:txBody>
          <a:bodyPr/>
          <a:lstStyle/>
          <a:p>
            <a:r>
              <a:rPr lang="en-US" altLang="zh-CN" dirty="0"/>
              <a:t>IHEP-EDHP-AMC </a:t>
            </a:r>
            <a:r>
              <a:rPr lang="en-US" altLang="zh-CN" dirty="0" smtClean="0"/>
              <a:t>AD/DA</a:t>
            </a:r>
            <a:endParaRPr lang="zh-CN" altLang="en-US" dirty="0"/>
          </a:p>
        </p:txBody>
      </p:sp>
      <p:sp>
        <p:nvSpPr>
          <p:cNvPr id="50" name="文本框 49"/>
          <p:cNvSpPr txBox="1"/>
          <p:nvPr/>
        </p:nvSpPr>
        <p:spPr>
          <a:xfrm>
            <a:off x="357469" y="1173917"/>
            <a:ext cx="5638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Analog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Devices AD9268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125MSPS 16bit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Bandwidth: 650MHz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 Interface: DDR LVDS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5138419" y="1174666"/>
            <a:ext cx="6565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Compatible analog front-end circuit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5-100MHz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Sampling: 5-400MHz (650MHz? Try)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DC coupled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57469" y="2920034"/>
            <a:ext cx="549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DA: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Devices AD9783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500MSPS 16bit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 Interface: DDR LVDS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813758" y="4574957"/>
            <a:ext cx="10408956" cy="2112356"/>
            <a:chOff x="798598" y="3774668"/>
            <a:chExt cx="10408956" cy="2112356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3"/>
            <a:srcRect t="53672"/>
            <a:stretch/>
          </p:blipFill>
          <p:spPr>
            <a:xfrm>
              <a:off x="798598" y="3774668"/>
              <a:ext cx="10408956" cy="1763568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 bwMode="auto">
            <a:xfrm>
              <a:off x="2424168" y="4269816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2419440" y="4573516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" name="矩形 50"/>
            <p:cNvSpPr/>
            <p:nvPr/>
          </p:nvSpPr>
          <p:spPr bwMode="auto">
            <a:xfrm>
              <a:off x="2424168" y="4882021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2419440" y="5185722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" name="矩形 52"/>
            <p:cNvSpPr/>
            <p:nvPr/>
          </p:nvSpPr>
          <p:spPr bwMode="auto">
            <a:xfrm>
              <a:off x="8183439" y="4140606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4" name="矩形 53"/>
            <p:cNvSpPr/>
            <p:nvPr/>
          </p:nvSpPr>
          <p:spPr bwMode="auto">
            <a:xfrm>
              <a:off x="8178711" y="4444306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5" name="矩形 54"/>
            <p:cNvSpPr/>
            <p:nvPr/>
          </p:nvSpPr>
          <p:spPr bwMode="auto">
            <a:xfrm>
              <a:off x="8183439" y="4752811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8178711" y="5056512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7" name="矩形 56"/>
            <p:cNvSpPr/>
            <p:nvPr/>
          </p:nvSpPr>
          <p:spPr bwMode="auto">
            <a:xfrm>
              <a:off x="5277057" y="3787597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" name="矩形 57"/>
            <p:cNvSpPr/>
            <p:nvPr/>
          </p:nvSpPr>
          <p:spPr bwMode="auto">
            <a:xfrm>
              <a:off x="5277057" y="4100975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0" name="矩形 59"/>
            <p:cNvSpPr/>
            <p:nvPr/>
          </p:nvSpPr>
          <p:spPr bwMode="auto">
            <a:xfrm>
              <a:off x="2424167" y="4419821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" name="矩形 60"/>
            <p:cNvSpPr/>
            <p:nvPr/>
          </p:nvSpPr>
          <p:spPr bwMode="auto">
            <a:xfrm>
              <a:off x="2419439" y="4723521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2" name="矩形 61"/>
            <p:cNvSpPr/>
            <p:nvPr/>
          </p:nvSpPr>
          <p:spPr bwMode="auto">
            <a:xfrm>
              <a:off x="2424167" y="5032026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3" name="矩形 62"/>
            <p:cNvSpPr/>
            <p:nvPr/>
          </p:nvSpPr>
          <p:spPr bwMode="auto">
            <a:xfrm>
              <a:off x="2419439" y="4113356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4" name="矩形 63"/>
            <p:cNvSpPr/>
            <p:nvPr/>
          </p:nvSpPr>
          <p:spPr bwMode="auto">
            <a:xfrm>
              <a:off x="8195717" y="4593563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5" name="矩形 64"/>
            <p:cNvSpPr/>
            <p:nvPr/>
          </p:nvSpPr>
          <p:spPr bwMode="auto">
            <a:xfrm>
              <a:off x="8190989" y="4897263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6" name="矩形 65"/>
            <p:cNvSpPr/>
            <p:nvPr/>
          </p:nvSpPr>
          <p:spPr bwMode="auto">
            <a:xfrm>
              <a:off x="8195717" y="5205768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7" name="矩形 66"/>
            <p:cNvSpPr/>
            <p:nvPr/>
          </p:nvSpPr>
          <p:spPr bwMode="auto">
            <a:xfrm>
              <a:off x="8180049" y="4279466"/>
              <a:ext cx="2703820" cy="149256"/>
            </a:xfrm>
            <a:prstGeom prst="rect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4621829" y="5517692"/>
              <a:ext cx="3438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 channels DA 8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channels AD</a:t>
              </a:r>
              <a:endPara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501" y="2859399"/>
            <a:ext cx="3234868" cy="15675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548939" y="3671886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</a:rPr>
              <a:t>DC/AC coupled </a:t>
            </a:r>
            <a:r>
              <a:rPr lang="en-US" altLang="zh-CN" dirty="0">
                <a:latin typeface="Arial" panose="020B0604020202020204" pitchFamily="34" charset="0"/>
              </a:rPr>
              <a:t>is optional</a:t>
            </a:r>
            <a:endParaRPr lang="en-US" altLang="zh-CN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58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7529" y="190500"/>
            <a:ext cx="9584618" cy="457200"/>
          </a:xfrm>
        </p:spPr>
        <p:txBody>
          <a:bodyPr/>
          <a:lstStyle/>
          <a:p>
            <a:r>
              <a:rPr lang="en-US" altLang="zh-CN" dirty="0"/>
              <a:t>IHEP-EDHP-AMC </a:t>
            </a:r>
            <a:r>
              <a:rPr lang="en-US" altLang="zh-CN" dirty="0" smtClean="0"/>
              <a:t>AD/DA</a:t>
            </a:r>
            <a:endParaRPr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2750" r="23401" b="1701"/>
          <a:stretch/>
        </p:blipFill>
        <p:spPr>
          <a:xfrm rot="16200000">
            <a:off x="1652253" y="-135093"/>
            <a:ext cx="1827904" cy="43773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016901" y="1142789"/>
            <a:ext cx="6248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IHEP-EDHP-AMC + SIS8900 RTM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Signal Source: 20MHz 3dBm</a:t>
            </a:r>
            <a:endParaRPr lang="en-US" altLang="zh-CN" sz="24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125MSPS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r="7817"/>
          <a:stretch/>
        </p:blipFill>
        <p:spPr>
          <a:xfrm>
            <a:off x="7303325" y="2388189"/>
            <a:ext cx="4459934" cy="2511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r="7443"/>
          <a:stretch/>
        </p:blipFill>
        <p:spPr>
          <a:xfrm>
            <a:off x="7370553" y="4900068"/>
            <a:ext cx="4318907" cy="147141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771730" y="5312609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SNR: </a:t>
            </a:r>
            <a:r>
              <a:rPr lang="en-US" altLang="zh-CN" dirty="0" smtClean="0"/>
              <a:t>75.9~76.2dBFS &gt; 74dBFS</a:t>
            </a:r>
            <a:endParaRPr lang="en-US" altLang="zh-CN" dirty="0"/>
          </a:p>
          <a:p>
            <a:r>
              <a:rPr lang="en-US" altLang="zh-CN" dirty="0"/>
              <a:t>SFDR: </a:t>
            </a:r>
            <a:r>
              <a:rPr lang="en-US" altLang="zh-CN" dirty="0" smtClean="0"/>
              <a:t>86.2~92.1dBFS &gt; 75dBFS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3" y="3182015"/>
            <a:ext cx="7005302" cy="3133652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9482774" y="271626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8 </a:t>
            </a:r>
            <a:r>
              <a:rPr lang="en-US" altLang="zh-CN" dirty="0" err="1" smtClean="0"/>
              <a:t>Chs</a:t>
            </a:r>
            <a:r>
              <a:rPr lang="en-US" altLang="zh-CN" dirty="0" smtClean="0"/>
              <a:t> FFT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163320" y="637148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FFT</a:t>
            </a:r>
          </a:p>
        </p:txBody>
      </p:sp>
    </p:spTree>
    <p:extLst>
      <p:ext uri="{BB962C8B-B14F-4D97-AF65-F5344CB8AC3E}">
        <p14:creationId xmlns:p14="http://schemas.microsoft.com/office/powerpoint/2010/main" val="566694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7529" y="190500"/>
            <a:ext cx="9584618" cy="457200"/>
          </a:xfrm>
        </p:spPr>
        <p:txBody>
          <a:bodyPr/>
          <a:lstStyle/>
          <a:p>
            <a:r>
              <a:rPr lang="en-US" altLang="zh-CN" dirty="0"/>
              <a:t>IHEP-EDHP-AMC </a:t>
            </a:r>
            <a:r>
              <a:rPr lang="en-US" altLang="zh-CN" dirty="0" smtClean="0"/>
              <a:t>AD/DA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647373" y="1129726"/>
            <a:ext cx="6248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Channel isolation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393826"/>
              </p:ext>
            </p:extLst>
          </p:nvPr>
        </p:nvGraphicFramePr>
        <p:xfrm>
          <a:off x="203235" y="1666179"/>
          <a:ext cx="8575003" cy="1954845"/>
        </p:xfrm>
        <a:graphic>
          <a:graphicData uri="http://schemas.openxmlformats.org/drawingml/2006/table">
            <a:tbl>
              <a:tblPr firstRow="1" firstCol="1" bandRow="1"/>
              <a:tblGrid>
                <a:gridCol w="1489755"/>
                <a:gridCol w="885656"/>
                <a:gridCol w="885656"/>
                <a:gridCol w="885656"/>
                <a:gridCol w="885656"/>
                <a:gridCol w="885656"/>
                <a:gridCol w="885656"/>
                <a:gridCol w="885656"/>
                <a:gridCol w="885656"/>
              </a:tblGrid>
              <a:tr h="2172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AD1_CH0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AD1_CH1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AD2_CH0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AD2_CH1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AD3_CH0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AD3_CH1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AD4_CH0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AD4_CH1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AD1_CH0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74.95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72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AD1_CH1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84.32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80.89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AD2_CH0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75.22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77.1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72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AD2_CH1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82.16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80.82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AD3_CH0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87.3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79.46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72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AD3_CH1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78.89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85.59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AD4_CH0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94.8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85.13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172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AD4_CH1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78.1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571314" y="3326480"/>
            <a:ext cx="3304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</a:rPr>
              <a:t>Isolation of adjacent channels</a:t>
            </a:r>
            <a:endParaRPr lang="en-US" altLang="zh-CN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9039678" y="1481513"/>
            <a:ext cx="3087007" cy="275676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819638" y="4238274"/>
            <a:ext cx="1527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</a:rPr>
              <a:t>Isolation </a:t>
            </a:r>
            <a:r>
              <a:rPr lang="en-US" altLang="zh-CN" dirty="0" smtClean="0">
                <a:latin typeface="Arial" panose="020B0604020202020204" pitchFamily="34" charset="0"/>
              </a:rPr>
              <a:t>Test</a:t>
            </a:r>
            <a:endParaRPr lang="en-US" altLang="zh-CN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0"/>
          <a:stretch/>
        </p:blipFill>
        <p:spPr>
          <a:xfrm>
            <a:off x="203235" y="4135309"/>
            <a:ext cx="6563325" cy="2565657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47373" y="3673644"/>
            <a:ext cx="6248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Spectrum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967337" y="4534520"/>
            <a:ext cx="272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DA output signal: 10MHz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95411" y="4610422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SNR: 78.1 dB</a:t>
            </a:r>
          </a:p>
          <a:p>
            <a:r>
              <a:rPr lang="en-US" altLang="zh-CN" dirty="0" smtClean="0"/>
              <a:t>some larger harmonic </a:t>
            </a:r>
            <a:r>
              <a:rPr lang="en-US" altLang="zh-CN" dirty="0"/>
              <a:t>component</a:t>
            </a:r>
            <a:endParaRPr lang="zh-CN" altLang="en-US" dirty="0"/>
          </a:p>
        </p:txBody>
      </p:sp>
      <p:sp>
        <p:nvSpPr>
          <p:cNvPr id="16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10981945" y="6506338"/>
            <a:ext cx="404284" cy="180975"/>
          </a:xfrm>
        </p:spPr>
        <p:txBody>
          <a:bodyPr/>
          <a:lstStyle/>
          <a:p>
            <a:r>
              <a:rPr lang="en-US" altLang="zh-CN" dirty="0" smtClean="0"/>
              <a:t>12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22000" r="1866" b="25733"/>
          <a:stretch/>
        </p:blipFill>
        <p:spPr>
          <a:xfrm>
            <a:off x="6895411" y="5285708"/>
            <a:ext cx="3382445" cy="14016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766560" y="4211355"/>
            <a:ext cx="2439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Adaptor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RTM</a:t>
            </a:r>
          </a:p>
        </p:txBody>
      </p:sp>
    </p:spTree>
    <p:extLst>
      <p:ext uri="{BB962C8B-B14F-4D97-AF65-F5344CB8AC3E}">
        <p14:creationId xmlns:p14="http://schemas.microsoft.com/office/powerpoint/2010/main" val="2501036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7529" y="190500"/>
            <a:ext cx="9584618" cy="457200"/>
          </a:xfrm>
        </p:spPr>
        <p:txBody>
          <a:bodyPr/>
          <a:lstStyle/>
          <a:p>
            <a:r>
              <a:rPr lang="en-US" altLang="zh-CN" dirty="0"/>
              <a:t>IHEP-EDHP-AMC </a:t>
            </a:r>
            <a:r>
              <a:rPr lang="en-US" altLang="zh-CN" dirty="0" smtClean="0"/>
              <a:t>Clock Distribution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647372" y="1129726"/>
            <a:ext cx="11279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ultra-low clock jitter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648MHz direct sampling </a:t>
            </a:r>
            <a:r>
              <a:rPr lang="en-US" altLang="zh-CN" sz="2400" dirty="0" smtClean="0"/>
              <a:t>LLRF </a:t>
            </a:r>
            <a:r>
              <a:rPr lang="en-US" altLang="zh-CN" sz="2400" dirty="0"/>
              <a:t>0.1° </a:t>
            </a:r>
            <a:r>
              <a:rPr lang="en-US" altLang="zh-CN" sz="2400" dirty="0" smtClean="0"/>
              <a:t>jitter (&lt;423fs pp)</a:t>
            </a:r>
            <a:endParaRPr lang="en-US" altLang="zh-CN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Jitter attenuator + Low phase noise clock generator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clock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jitter 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240fs pp (170fs RMS)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1428997" y="3016333"/>
            <a:ext cx="7085611" cy="3331713"/>
            <a:chOff x="1393371" y="2939143"/>
            <a:chExt cx="7996006" cy="3824539"/>
          </a:xfrm>
        </p:grpSpPr>
        <p:sp>
          <p:nvSpPr>
            <p:cNvPr id="2" name="矩形 1"/>
            <p:cNvSpPr/>
            <p:nvPr/>
          </p:nvSpPr>
          <p:spPr bwMode="auto">
            <a:xfrm>
              <a:off x="4620109" y="2939143"/>
              <a:ext cx="1099457" cy="382453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IN0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zh-CN" sz="1400" dirty="0" smtClean="0"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IN1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IN3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Jitter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attenuator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zh-CN" sz="1400" dirty="0" smtClean="0"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IN3</a:t>
              </a:r>
              <a:endPara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" name="矩形 3"/>
            <p:cNvSpPr/>
            <p:nvPr/>
          </p:nvSpPr>
          <p:spPr bwMode="auto">
            <a:xfrm>
              <a:off x="1393371" y="2939143"/>
              <a:ext cx="1164772" cy="55517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Front panel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Clock input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1393371" y="3593017"/>
              <a:ext cx="1164772" cy="55517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backplane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TCLKA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1393371" y="4246891"/>
              <a:ext cx="1164772" cy="55517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RTM CLK0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1393371" y="4900765"/>
              <a:ext cx="1164772" cy="55517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Quartz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1393371" y="5554639"/>
              <a:ext cx="1164772" cy="55517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Backplane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TCLKB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1393371" y="6208511"/>
              <a:ext cx="1164772" cy="55517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RTM CLK1-4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6286880" y="4420572"/>
              <a:ext cx="1164772" cy="85783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Clock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generator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>
              <a:off x="8203159" y="3494314"/>
              <a:ext cx="1164772" cy="55517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ADC1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8203159" y="4209461"/>
              <a:ext cx="1164772" cy="55517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ADC2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8203159" y="4924608"/>
              <a:ext cx="1164772" cy="55517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ADC3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8224605" y="5641888"/>
              <a:ext cx="1164772" cy="55517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ADC4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矩形 27"/>
            <p:cNvSpPr/>
            <p:nvPr/>
          </p:nvSpPr>
          <p:spPr bwMode="auto">
            <a:xfrm>
              <a:off x="3176841" y="4979414"/>
              <a:ext cx="1164772" cy="1784267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dirty="0" smtClean="0">
                  <a:latin typeface="Arial" panose="020B0604020202020204" pitchFamily="34" charset="0"/>
                  <a:ea typeface="宋体" panose="02010600030101010101" pitchFamily="2" charset="-122"/>
                </a:rPr>
                <a:t>Clock MUX</a:t>
              </a:r>
              <a:endParaRPr lang="en-US" altLang="zh-CN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33" name="直接箭头连接符 32"/>
            <p:cNvCxnSpPr/>
            <p:nvPr/>
          </p:nvCxnSpPr>
          <p:spPr bwMode="auto">
            <a:xfrm>
              <a:off x="2558143" y="3211285"/>
              <a:ext cx="2052000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直接箭头连接符 33"/>
            <p:cNvCxnSpPr/>
            <p:nvPr/>
          </p:nvCxnSpPr>
          <p:spPr bwMode="auto">
            <a:xfrm>
              <a:off x="2568109" y="3868117"/>
              <a:ext cx="2052000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直接箭头连接符 34"/>
            <p:cNvCxnSpPr/>
            <p:nvPr/>
          </p:nvCxnSpPr>
          <p:spPr bwMode="auto">
            <a:xfrm>
              <a:off x="2558143" y="4539721"/>
              <a:ext cx="2052000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直接箭头连接符 35"/>
            <p:cNvCxnSpPr/>
            <p:nvPr/>
          </p:nvCxnSpPr>
          <p:spPr bwMode="auto">
            <a:xfrm>
              <a:off x="2558143" y="5192064"/>
              <a:ext cx="612000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直接箭头连接符 36"/>
            <p:cNvCxnSpPr/>
            <p:nvPr/>
          </p:nvCxnSpPr>
          <p:spPr bwMode="auto">
            <a:xfrm>
              <a:off x="2558143" y="5848032"/>
              <a:ext cx="612000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直接箭头连接符 37"/>
            <p:cNvCxnSpPr/>
            <p:nvPr/>
          </p:nvCxnSpPr>
          <p:spPr bwMode="auto">
            <a:xfrm>
              <a:off x="2549178" y="6491089"/>
              <a:ext cx="612000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直接箭头连接符 38"/>
            <p:cNvCxnSpPr/>
            <p:nvPr/>
          </p:nvCxnSpPr>
          <p:spPr bwMode="auto">
            <a:xfrm>
              <a:off x="4341613" y="5848032"/>
              <a:ext cx="288000" cy="0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直接箭头连接符 40"/>
            <p:cNvCxnSpPr>
              <a:stCxn id="2" idx="3"/>
              <a:endCxn id="23" idx="1"/>
            </p:cNvCxnSpPr>
            <p:nvPr/>
          </p:nvCxnSpPr>
          <p:spPr bwMode="auto">
            <a:xfrm flipV="1">
              <a:off x="5719566" y="4849491"/>
              <a:ext cx="567314" cy="1922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肘形连接符 43"/>
            <p:cNvCxnSpPr>
              <a:stCxn id="23" idx="3"/>
              <a:endCxn id="24" idx="1"/>
            </p:cNvCxnSpPr>
            <p:nvPr/>
          </p:nvCxnSpPr>
          <p:spPr bwMode="auto">
            <a:xfrm flipV="1">
              <a:off x="7451652" y="3771900"/>
              <a:ext cx="751507" cy="1077591"/>
            </a:xfrm>
            <a:prstGeom prst="bentConnector3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肘形连接符 45"/>
            <p:cNvCxnSpPr>
              <a:stCxn id="23" idx="3"/>
              <a:endCxn id="25" idx="1"/>
            </p:cNvCxnSpPr>
            <p:nvPr/>
          </p:nvCxnSpPr>
          <p:spPr bwMode="auto">
            <a:xfrm flipV="1">
              <a:off x="7451652" y="4487047"/>
              <a:ext cx="751507" cy="362444"/>
            </a:xfrm>
            <a:prstGeom prst="bentConnector3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肘形连接符 47"/>
            <p:cNvCxnSpPr>
              <a:stCxn id="23" idx="3"/>
              <a:endCxn id="26" idx="1"/>
            </p:cNvCxnSpPr>
            <p:nvPr/>
          </p:nvCxnSpPr>
          <p:spPr bwMode="auto">
            <a:xfrm>
              <a:off x="7451652" y="4849491"/>
              <a:ext cx="751507" cy="352703"/>
            </a:xfrm>
            <a:prstGeom prst="bentConnector3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肘形连接符 49"/>
            <p:cNvCxnSpPr>
              <a:stCxn id="23" idx="3"/>
              <a:endCxn id="27" idx="1"/>
            </p:cNvCxnSpPr>
            <p:nvPr/>
          </p:nvCxnSpPr>
          <p:spPr bwMode="auto">
            <a:xfrm>
              <a:off x="7451652" y="4849491"/>
              <a:ext cx="772953" cy="1069983"/>
            </a:xfrm>
            <a:prstGeom prst="bentConnector3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10981945" y="6506338"/>
            <a:ext cx="404284" cy="180975"/>
          </a:xfrm>
        </p:spPr>
        <p:txBody>
          <a:bodyPr/>
          <a:lstStyle/>
          <a:p>
            <a:r>
              <a:rPr lang="en-US" altLang="zh-CN" dirty="0" smtClean="0"/>
              <a:t>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2568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7529" y="190500"/>
            <a:ext cx="9584618" cy="457200"/>
          </a:xfrm>
        </p:spPr>
        <p:txBody>
          <a:bodyPr/>
          <a:lstStyle/>
          <a:p>
            <a:r>
              <a:rPr lang="en-US" altLang="zh-CN" dirty="0"/>
              <a:t>IHEP-EDHP-AMC </a:t>
            </a:r>
            <a:r>
              <a:rPr lang="en-US" altLang="zh-CN" dirty="0" smtClean="0"/>
              <a:t>FMC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647372" y="1129726"/>
            <a:ext cx="1127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Compatible with FMC LPC standard &amp; </a:t>
            </a:r>
            <a:r>
              <a:rPr lang="en-US" altLang="zh-CN" sz="2400" dirty="0"/>
              <a:t>4 </a:t>
            </a:r>
            <a:r>
              <a:rPr lang="en-US" altLang="zh-CN" sz="2400" dirty="0" smtClean="0"/>
              <a:t>high-speed serial transceiver pairs</a:t>
            </a:r>
            <a:r>
              <a:rPr lang="en-US" altLang="zh-CN" sz="2400" dirty="0"/>
              <a:t>. 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l="11368" t="25145" r="28000" b="8725"/>
          <a:stretch/>
        </p:blipFill>
        <p:spPr>
          <a:xfrm>
            <a:off x="4246805" y="1935575"/>
            <a:ext cx="7412693" cy="429511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/>
          <a:srcRect l="65084" t="23731" r="28395" b="60659"/>
          <a:stretch/>
        </p:blipFill>
        <p:spPr>
          <a:xfrm>
            <a:off x="10779228" y="1959902"/>
            <a:ext cx="834697" cy="100803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/>
          <a:srcRect l="59275" t="51516" r="34974" b="39333"/>
          <a:stretch/>
        </p:blipFill>
        <p:spPr>
          <a:xfrm>
            <a:off x="10144672" y="3763724"/>
            <a:ext cx="648973" cy="590975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 flipH="1">
            <a:off x="10793642" y="1962828"/>
            <a:ext cx="763943" cy="1324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flipH="1">
            <a:off x="10799531" y="4147156"/>
            <a:ext cx="763943" cy="1335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flipH="1">
            <a:off x="10144672" y="3754716"/>
            <a:ext cx="648973" cy="5999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5974996" y="1935575"/>
            <a:ext cx="4134077" cy="42756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6983109" y="6198561"/>
            <a:ext cx="1725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FMC LPC</a:t>
            </a:r>
            <a:r>
              <a:rPr lang="zh-CN" altLang="en-US" dirty="0" smtClean="0"/>
              <a:t>引脚</a:t>
            </a:r>
            <a:endParaRPr lang="zh-CN" altLang="en-US" dirty="0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8060" y="2031014"/>
            <a:ext cx="742732" cy="1256455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381" y="4177159"/>
            <a:ext cx="733411" cy="1305223"/>
          </a:xfrm>
          <a:prstGeom prst="rect">
            <a:avLst/>
          </a:prstGeom>
        </p:spPr>
      </p:pic>
      <p:pic>
        <p:nvPicPr>
          <p:cNvPr id="55" name="Picture 4" descr="https://techlab.desy.de/sites/sites_custom/site_techlab/content/e59924/e60213/e60968/e60971/infoboxContent60976/MD22_diagonla_corrected_e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7" y="2144568"/>
            <a:ext cx="2064571" cy="137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https://techlab.desy.de/sites/sites_custom/site_techlab/content/e59924/e60213/e61270/e61372/infoboxContent61715/secondtry_e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24" y="2073417"/>
            <a:ext cx="1923934" cy="153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文本框 56"/>
          <p:cNvSpPr txBox="1"/>
          <p:nvPr/>
        </p:nvSpPr>
        <p:spPr>
          <a:xfrm>
            <a:off x="398339" y="5872688"/>
            <a:ext cx="3387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Compatible commercial </a:t>
            </a:r>
            <a:r>
              <a:rPr lang="en-US" altLang="zh-CN" sz="1600" dirty="0" smtClean="0"/>
              <a:t>FMC </a:t>
            </a:r>
            <a:r>
              <a:rPr lang="en-US" altLang="zh-CN" sz="1600" dirty="0"/>
              <a:t>cards</a:t>
            </a:r>
          </a:p>
        </p:txBody>
      </p:sp>
      <p:sp>
        <p:nvSpPr>
          <p:cNvPr id="58" name="矩形 57"/>
          <p:cNvSpPr/>
          <p:nvPr/>
        </p:nvSpPr>
        <p:spPr>
          <a:xfrm>
            <a:off x="683686" y="1775236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cap="all" dirty="0">
                <a:solidFill>
                  <a:srgbClr val="009FE3"/>
                </a:solidFill>
                <a:latin typeface="roboto"/>
              </a:rPr>
              <a:t>DFMC-MD22</a:t>
            </a:r>
            <a:endParaRPr lang="en-US" altLang="zh-CN" b="1" i="0" cap="all" dirty="0">
              <a:solidFill>
                <a:srgbClr val="009FE3"/>
              </a:solidFill>
              <a:effectLst/>
              <a:latin typeface="roboto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878415" y="1713417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cap="all" dirty="0">
                <a:solidFill>
                  <a:srgbClr val="009FE3"/>
                </a:solidFill>
                <a:latin typeface="roboto"/>
              </a:rPr>
              <a:t>DFMC-AD16</a:t>
            </a:r>
            <a:endParaRPr lang="en-US" altLang="zh-CN" b="1" i="0" cap="all" dirty="0">
              <a:solidFill>
                <a:srgbClr val="009FE3"/>
              </a:solidFill>
              <a:effectLst/>
              <a:latin typeface="roboto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58148" y="3862552"/>
            <a:ext cx="147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cap="all" dirty="0" smtClean="0">
                <a:solidFill>
                  <a:srgbClr val="009FE3"/>
                </a:solidFill>
                <a:latin typeface="roboto"/>
              </a:rPr>
              <a:t>DFMC-UNI-IO</a:t>
            </a:r>
            <a:endParaRPr lang="en-US" altLang="zh-CN" b="1" i="0" cap="all" dirty="0">
              <a:solidFill>
                <a:srgbClr val="009FE3"/>
              </a:solidFill>
              <a:effectLst/>
              <a:latin typeface="roboto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5936" y="4400235"/>
            <a:ext cx="1837140" cy="1084126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2727418" y="3875110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cap="all" dirty="0">
                <a:solidFill>
                  <a:srgbClr val="009FE3"/>
                </a:solidFill>
                <a:latin typeface="roboto"/>
              </a:rPr>
              <a:t>DFMC-SFP4</a:t>
            </a:r>
          </a:p>
        </p:txBody>
      </p:sp>
      <p:pic>
        <p:nvPicPr>
          <p:cNvPr id="63" name="Picture 8" descr="https://techlab.desy.de/sites/sites_custom/site_techlab/content/e59924/e60213/e61271/e61384/infoboxContent61385/UNIOdiagonal_e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0" y="4231884"/>
            <a:ext cx="2346026" cy="142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10981945" y="6506338"/>
            <a:ext cx="404284" cy="180975"/>
          </a:xfrm>
        </p:spPr>
        <p:txBody>
          <a:bodyPr/>
          <a:lstStyle/>
          <a:p>
            <a:r>
              <a:rPr lang="en-US" altLang="zh-CN" dirty="0" smtClean="0"/>
              <a:t>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98490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7529" y="190500"/>
            <a:ext cx="9584618" cy="457200"/>
          </a:xfrm>
        </p:spPr>
        <p:txBody>
          <a:bodyPr/>
          <a:lstStyle/>
          <a:p>
            <a:r>
              <a:rPr lang="en-US" altLang="zh-CN" dirty="0"/>
              <a:t>IHEP-EDHP-AMC </a:t>
            </a:r>
            <a:r>
              <a:rPr lang="en-US" altLang="zh-CN" dirty="0" smtClean="0"/>
              <a:t>Software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647372" y="1129726"/>
            <a:ext cx="1127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Embedded Linux Development for ZYNQ chip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10981945" y="6506338"/>
            <a:ext cx="404284" cy="180975"/>
          </a:xfrm>
        </p:spPr>
        <p:txBody>
          <a:bodyPr/>
          <a:lstStyle/>
          <a:p>
            <a:fld id="{65853B08-8876-4640-8E1A-737A08B0B5B7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647372" y="1788779"/>
            <a:ext cx="2913018" cy="341023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ZYNQ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837543" y="2232916"/>
            <a:ext cx="2534195" cy="201168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ARM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1235960" y="2683583"/>
            <a:ext cx="1730830" cy="157978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Embedded Linux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1351349" y="3013426"/>
            <a:ext cx="1500052" cy="6438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EPICS</a:t>
            </a:r>
            <a:r>
              <a:rPr kumimoji="0" lang="en-US" altLang="zh-CN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IOC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椭圆形标注 6"/>
          <p:cNvSpPr/>
          <p:nvPr/>
        </p:nvSpPr>
        <p:spPr bwMode="auto">
          <a:xfrm>
            <a:off x="3750561" y="1850310"/>
            <a:ext cx="2463764" cy="780815"/>
          </a:xfrm>
          <a:prstGeom prst="wedgeEllipseCallout">
            <a:avLst>
              <a:gd name="adj1" fmla="val -79417"/>
              <a:gd name="adj2" fmla="val 71434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 smtClean="0">
                <a:latin typeface="Arial" panose="020B0604020202020204" pitchFamily="34" charset="0"/>
                <a:ea typeface="宋体" panose="02010600030101010101" pitchFamily="2" charset="-122"/>
              </a:rPr>
              <a:t>Open source Linux kernel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60390" y="2814496"/>
            <a:ext cx="227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Tool: Xilinx </a:t>
            </a:r>
            <a:r>
              <a:rPr lang="en-US" altLang="zh-CN" dirty="0" err="1" smtClean="0"/>
              <a:t>petalinux</a:t>
            </a:r>
            <a:endParaRPr lang="zh-CN" alt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8D07BF1-76EE-4097-B825-3CEE7F8F2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9" b="40348"/>
          <a:stretch/>
        </p:blipFill>
        <p:spPr>
          <a:xfrm>
            <a:off x="6607538" y="2035679"/>
            <a:ext cx="1988673" cy="11949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0E35E5F8-EDCB-4FE6-A8F4-DBD1A4510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27" b="40348"/>
          <a:stretch/>
        </p:blipFill>
        <p:spPr>
          <a:xfrm>
            <a:off x="8796476" y="2031651"/>
            <a:ext cx="1800200" cy="1198948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6625866" y="161814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Linux</a:t>
            </a:r>
            <a:r>
              <a:rPr lang="zh-CN" altLang="en-US" dirty="0" smtClean="0"/>
              <a:t> </a:t>
            </a:r>
            <a:r>
              <a:rPr lang="en-US" altLang="zh-CN" dirty="0" smtClean="0"/>
              <a:t>Boot Image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8842597" y="164100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Linux</a:t>
            </a:r>
            <a:r>
              <a:rPr lang="zh-CN" altLang="en-US" dirty="0" smtClean="0"/>
              <a:t> </a:t>
            </a:r>
            <a:r>
              <a:rPr lang="en-US" altLang="zh-CN" dirty="0" smtClean="0"/>
              <a:t>Kernel Image</a:t>
            </a:r>
            <a:endParaRPr lang="zh-CN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8289722" y="2631125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23MB</a:t>
            </a:r>
            <a:endParaRPr lang="zh-CN" altLang="en-US" dirty="0"/>
          </a:p>
        </p:txBody>
      </p:sp>
      <p:pic>
        <p:nvPicPr>
          <p:cNvPr id="38" name="内容占位符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73"/>
          <a:stretch>
            <a:fillRect/>
          </a:stretch>
        </p:blipFill>
        <p:spPr bwMode="auto">
          <a:xfrm>
            <a:off x="7748425" y="3296154"/>
            <a:ext cx="2505917" cy="346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矩形 38"/>
          <p:cNvSpPr/>
          <p:nvPr/>
        </p:nvSpPr>
        <p:spPr>
          <a:xfrm>
            <a:off x="10367055" y="3348063"/>
            <a:ext cx="74090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45MB</a:t>
            </a:r>
            <a:endParaRPr lang="zh-CN" altLang="en-US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913BD33D-9C5E-4F99-8E47-346D2D72B5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625" b="10778"/>
          <a:stretch/>
        </p:blipFill>
        <p:spPr>
          <a:xfrm>
            <a:off x="3803553" y="3296154"/>
            <a:ext cx="3832159" cy="3431458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 bwMode="auto">
          <a:xfrm>
            <a:off x="837543" y="4304212"/>
            <a:ext cx="2534195" cy="73805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FPGA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1351349" y="4652817"/>
            <a:ext cx="1500052" cy="3894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AXI DMA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8" name="矩形 47"/>
          <p:cNvSpPr/>
          <p:nvPr/>
        </p:nvSpPr>
        <p:spPr bwMode="auto">
          <a:xfrm>
            <a:off x="1351349" y="3667125"/>
            <a:ext cx="1500052" cy="48033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DMA Proxy Driver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 bwMode="auto">
          <a:xfrm>
            <a:off x="2677886" y="4147459"/>
            <a:ext cx="0" cy="505358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文本框 11"/>
          <p:cNvSpPr txBox="1"/>
          <p:nvPr/>
        </p:nvSpPr>
        <p:spPr>
          <a:xfrm>
            <a:off x="1522406" y="536890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EPICS IOC Demon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62516" y="5780737"/>
            <a:ext cx="230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PV: AI AO Waveform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9477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7529" y="190500"/>
            <a:ext cx="9584618" cy="457200"/>
          </a:xfrm>
        </p:spPr>
        <p:txBody>
          <a:bodyPr/>
          <a:lstStyle/>
          <a:p>
            <a:r>
              <a:rPr lang="en-US" altLang="zh-CN" dirty="0"/>
              <a:t>IHEP-EDHP-AMC </a:t>
            </a:r>
            <a:r>
              <a:rPr lang="en-US" altLang="zh-CN" dirty="0" smtClean="0"/>
              <a:t>Software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647372" y="1129726"/>
            <a:ext cx="1127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Embedded Linux Development for ZYNQ chip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10981945" y="6506338"/>
            <a:ext cx="404284" cy="180975"/>
          </a:xfrm>
        </p:spPr>
        <p:txBody>
          <a:bodyPr/>
          <a:lstStyle/>
          <a:p>
            <a:fld id="{65853B08-8876-4640-8E1A-737A08B0B5B7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-48" b="-1010"/>
          <a:stretch/>
        </p:blipFill>
        <p:spPr>
          <a:xfrm>
            <a:off x="172753" y="1892975"/>
            <a:ext cx="11753636" cy="431177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2259874" y="3905794"/>
            <a:ext cx="1175657" cy="66620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59874" y="353646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User data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3885996" y="3982108"/>
            <a:ext cx="1753787" cy="110313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596808" y="4715912"/>
            <a:ext cx="78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FIFO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1" name="矩形 30"/>
          <p:cNvSpPr/>
          <p:nvPr/>
        </p:nvSpPr>
        <p:spPr bwMode="auto">
          <a:xfrm>
            <a:off x="3973504" y="2836666"/>
            <a:ext cx="1558432" cy="101934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3907" y="2383544"/>
            <a:ext cx="138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AXI Master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5889811" y="2496591"/>
            <a:ext cx="1484383" cy="118460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889812" y="3721128"/>
            <a:ext cx="141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AXI DMA IP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98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7529" y="190500"/>
            <a:ext cx="9584618" cy="457200"/>
          </a:xfrm>
        </p:spPr>
        <p:txBody>
          <a:bodyPr/>
          <a:lstStyle/>
          <a:p>
            <a:r>
              <a:rPr lang="en-US" altLang="zh-CN" dirty="0" smtClean="0"/>
              <a:t>Others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647372" y="1129726"/>
            <a:ext cx="11452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The </a:t>
            </a:r>
            <a:r>
              <a:rPr lang="en-US" altLang="zh-CN" sz="2400" dirty="0" smtClean="0"/>
              <a:t>domestic Down and up converter RTM and Direct sampling RTM is developed by the </a:t>
            </a:r>
            <a:r>
              <a:rPr lang="en-US" altLang="zh-CN" sz="2400" dirty="0"/>
              <a:t>c</a:t>
            </a:r>
            <a:r>
              <a:rPr lang="en-US" altLang="zh-CN" sz="2400" dirty="0" smtClean="0"/>
              <a:t>olleagues </a:t>
            </a:r>
            <a:r>
              <a:rPr lang="en-US" altLang="zh-CN" sz="2400" dirty="0"/>
              <a:t>in the </a:t>
            </a:r>
            <a:r>
              <a:rPr lang="en-US" altLang="zh-CN" sz="2400" dirty="0" smtClean="0"/>
              <a:t>project group.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Based on the requirement of SAPS and CSNS II. 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10981945" y="6506338"/>
            <a:ext cx="404284" cy="180975"/>
          </a:xfrm>
        </p:spPr>
        <p:txBody>
          <a:bodyPr/>
          <a:lstStyle/>
          <a:p>
            <a:fld id="{65853B08-8876-4640-8E1A-737A08B0B5B7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03" y="2442719"/>
            <a:ext cx="3019102" cy="226432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5464" y="1831127"/>
            <a:ext cx="2432797" cy="32437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03671" y="4522379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2"/>
                </a:solidFill>
              </a:rPr>
              <a:t>Provided by: </a:t>
            </a:r>
            <a:r>
              <a:rPr lang="en-US" altLang="zh-CN" dirty="0" err="1" smtClean="0">
                <a:solidFill>
                  <a:schemeClr val="accent2"/>
                </a:solidFill>
              </a:rPr>
              <a:t>Xinpeng</a:t>
            </a:r>
            <a:r>
              <a:rPr lang="en-US" altLang="zh-CN" dirty="0" smtClean="0">
                <a:solidFill>
                  <a:schemeClr val="accent2"/>
                </a:solidFill>
              </a:rPr>
              <a:t> Ma and nan </a:t>
            </a:r>
            <a:r>
              <a:rPr lang="en-US" altLang="zh-CN" dirty="0" err="1" smtClean="0">
                <a:solidFill>
                  <a:schemeClr val="accent2"/>
                </a:solidFill>
              </a:rPr>
              <a:t>Gan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7372" y="5188543"/>
            <a:ext cx="72753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</a:rPr>
              <a:t>The details </a:t>
            </a:r>
            <a:r>
              <a:rPr lang="en-US" altLang="zh-CN" sz="2400" dirty="0" smtClean="0">
                <a:latin typeface="Arial" panose="020B0604020202020204" pitchFamily="34" charset="0"/>
              </a:rPr>
              <a:t>will be </a:t>
            </a:r>
            <a:r>
              <a:rPr lang="en-US" altLang="zh-CN" sz="2400" dirty="0">
                <a:latin typeface="Arial" panose="020B0604020202020204" pitchFamily="34" charset="0"/>
              </a:rPr>
              <a:t>shown in a later </a:t>
            </a:r>
            <a:r>
              <a:rPr lang="en-US" altLang="zh-CN" sz="2400" dirty="0" smtClean="0">
                <a:latin typeface="Arial" panose="020B0604020202020204" pitchFamily="34" charset="0"/>
              </a:rPr>
              <a:t>report by Dr. Ma</a:t>
            </a:r>
          </a:p>
          <a:p>
            <a:r>
              <a:rPr lang="en-US" altLang="zh-CN" sz="2400" b="0" i="0" dirty="0" smtClean="0">
                <a:effectLst/>
                <a:latin typeface="Arial" panose="020B0604020202020204" pitchFamily="34" charset="0"/>
              </a:rPr>
              <a:t>“MicroTCA.4 in LLRF of BEPCII and HEPS”</a:t>
            </a:r>
            <a:endParaRPr lang="en-US" altLang="zh-CN" sz="24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468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7529" y="190500"/>
            <a:ext cx="9584618" cy="457200"/>
          </a:xfrm>
        </p:spPr>
        <p:txBody>
          <a:bodyPr/>
          <a:lstStyle/>
          <a:p>
            <a:r>
              <a:rPr lang="en-US" altLang="zh-CN" dirty="0" smtClean="0"/>
              <a:t>Others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647372" y="1129726"/>
            <a:ext cx="11452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The </a:t>
            </a:r>
            <a:r>
              <a:rPr lang="en-US" altLang="zh-CN" sz="2400" dirty="0" smtClean="0"/>
              <a:t>domestic MTCA.4 chassis is developed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Cooperation</a:t>
            </a:r>
            <a:r>
              <a:rPr lang="en-US" altLang="zh-CN" sz="2400" dirty="0"/>
              <a:t> </a:t>
            </a:r>
            <a:r>
              <a:rPr lang="en-US" altLang="zh-CN" sz="2400" dirty="0" smtClean="0"/>
              <a:t>manufacturer -</a:t>
            </a:r>
            <a:r>
              <a:rPr lang="en-US" altLang="zh-CN" sz="2400" dirty="0"/>
              <a:t> </a:t>
            </a:r>
            <a:r>
              <a:rPr lang="en-US" altLang="zh-CN" sz="2400" dirty="0" err="1" smtClean="0"/>
              <a:t>Yzitech</a:t>
            </a:r>
            <a:r>
              <a:rPr lang="en-US" altLang="zh-CN" sz="2400" dirty="0" smtClean="0"/>
              <a:t> company.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10981945" y="6506338"/>
            <a:ext cx="404284" cy="180975"/>
          </a:xfrm>
        </p:spPr>
        <p:txBody>
          <a:bodyPr/>
          <a:lstStyle/>
          <a:p>
            <a:fld id="{65853B08-8876-4640-8E1A-737A08B0B5B7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37709" y="5087005"/>
            <a:ext cx="233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2"/>
                </a:solidFill>
              </a:rPr>
              <a:t>Provided by: </a:t>
            </a:r>
            <a:r>
              <a:rPr lang="en-US" altLang="zh-CN" dirty="0" err="1" smtClean="0">
                <a:solidFill>
                  <a:schemeClr val="accent2"/>
                </a:solidFill>
              </a:rPr>
              <a:t>Yzitech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7372" y="5395986"/>
            <a:ext cx="96029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</a:rPr>
              <a:t>The details </a:t>
            </a:r>
            <a:r>
              <a:rPr lang="en-US" altLang="zh-CN" sz="2400" dirty="0" smtClean="0">
                <a:latin typeface="Arial" panose="020B0604020202020204" pitchFamily="34" charset="0"/>
              </a:rPr>
              <a:t>will be </a:t>
            </a:r>
            <a:r>
              <a:rPr lang="en-US" altLang="zh-CN" sz="2400" dirty="0">
                <a:latin typeface="Arial" panose="020B0604020202020204" pitchFamily="34" charset="0"/>
              </a:rPr>
              <a:t>shown in a later </a:t>
            </a:r>
            <a:r>
              <a:rPr lang="en-US" altLang="zh-CN" sz="2400" dirty="0" smtClean="0">
                <a:latin typeface="Arial" panose="020B0604020202020204" pitchFamily="34" charset="0"/>
              </a:rPr>
              <a:t>report by </a:t>
            </a:r>
            <a:r>
              <a:rPr lang="en-US" altLang="zh-CN" sz="2400" dirty="0" err="1" smtClean="0">
                <a:latin typeface="Arial" panose="020B0604020202020204" pitchFamily="34" charset="0"/>
              </a:rPr>
              <a:t>Yzitech</a:t>
            </a:r>
            <a:r>
              <a:rPr lang="en-US" altLang="zh-CN" sz="2400" dirty="0" smtClean="0">
                <a:latin typeface="Arial" panose="020B0604020202020204" pitchFamily="34" charset="0"/>
              </a:rPr>
              <a:t> company</a:t>
            </a:r>
          </a:p>
          <a:p>
            <a:r>
              <a:rPr lang="en-US" altLang="zh-CN" sz="2400" b="0" i="0" dirty="0" smtClean="0">
                <a:effectLst/>
                <a:latin typeface="Arial" panose="020B0604020202020204" pitchFamily="34" charset="0"/>
              </a:rPr>
              <a:t>“MicroTCA system engineering, developing and domestic production”</a:t>
            </a:r>
            <a:endParaRPr lang="en-US" altLang="zh-CN" sz="24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5350" b="17450"/>
          <a:stretch/>
        </p:blipFill>
        <p:spPr>
          <a:xfrm>
            <a:off x="1273098" y="2072313"/>
            <a:ext cx="2864221" cy="26676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05" y="2072313"/>
            <a:ext cx="3158626" cy="26676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89" y="2072313"/>
            <a:ext cx="3158626" cy="266769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3098" y="4756000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Demostic</a:t>
            </a:r>
            <a:r>
              <a:rPr lang="en-US" altLang="zh-CN" dirty="0" smtClean="0"/>
              <a:t> MTCA.4 chassis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333143" y="4756000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Demostic</a:t>
            </a:r>
            <a:r>
              <a:rPr lang="en-US" altLang="zh-CN" dirty="0" smtClean="0"/>
              <a:t> MTCA.4 chassis test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2674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712356" y="3555137"/>
            <a:ext cx="7488087" cy="457200"/>
          </a:xfrm>
        </p:spPr>
        <p:txBody>
          <a:bodyPr/>
          <a:lstStyle/>
          <a:p>
            <a:r>
              <a:rPr lang="en-US" altLang="zh-CN" sz="4800" dirty="0" smtClean="0">
                <a:solidFill>
                  <a:schemeClr val="accent2"/>
                </a:solidFill>
              </a:rPr>
              <a:t>Thanks for your attention!</a:t>
            </a:r>
            <a:endParaRPr lang="zh-CN" altLang="en-US" sz="4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69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IHEP-EDHP-AMC Overview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8"/>
          <a:stretch/>
        </p:blipFill>
        <p:spPr>
          <a:xfrm>
            <a:off x="1729362" y="1956344"/>
            <a:ext cx="8376929" cy="434751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37532" y="5676555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CSNS &amp; CSNS II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 bwMode="auto">
          <a:xfrm rot="19169323">
            <a:off x="2213195" y="3252938"/>
            <a:ext cx="3482061" cy="2307943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 rot="19169323">
            <a:off x="5603028" y="2447182"/>
            <a:ext cx="1752438" cy="158669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 rot="19169323">
            <a:off x="7429647" y="1809749"/>
            <a:ext cx="1372178" cy="141362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87639" y="405061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SAPS-TP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14261" y="3128785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SAPS</a:t>
            </a:r>
          </a:p>
          <a:p>
            <a:r>
              <a:rPr lang="en-US" altLang="zh-CN" dirty="0" smtClean="0">
                <a:solidFill>
                  <a:srgbClr val="FFFF00"/>
                </a:solidFill>
              </a:rPr>
              <a:t>Will be built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98880" y="6317981"/>
            <a:ext cx="4720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</a:rPr>
              <a:t>Dongguan City, Guangdong Province, China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377529" y="1146012"/>
            <a:ext cx="37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our facilities.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61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IHEP-EDHP-AMC Overview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77529" y="1146012"/>
            <a:ext cx="9984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CSNS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(China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Spallation Neutron Source) – China’s first pulsed neutron source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ecccae6bab85a6b1ec2f0e6df9a8f4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31549" r="9321"/>
          <a:stretch/>
        </p:blipFill>
        <p:spPr bwMode="auto">
          <a:xfrm>
            <a:off x="398013" y="1888503"/>
            <a:ext cx="9561533" cy="422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2524628" y="2016703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80 MeV H- </a:t>
            </a:r>
            <a:r>
              <a:rPr lang="en-US" altLang="zh-CN" b="1" dirty="0" err="1">
                <a:solidFill>
                  <a:srgbClr val="FF0000"/>
                </a:solidFill>
              </a:rPr>
              <a:t>Linac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57529" y="3248252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1.6 GeV </a:t>
            </a:r>
            <a:r>
              <a:rPr lang="en-US" altLang="zh-CN" b="1" dirty="0" smtClean="0">
                <a:solidFill>
                  <a:srgbClr val="FF0000"/>
                </a:solidFill>
              </a:rPr>
              <a:t>RCS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10726" y="3713744"/>
            <a:ext cx="1693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Target </a:t>
            </a:r>
            <a:r>
              <a:rPr lang="en-US" altLang="zh-CN" b="1" dirty="0">
                <a:solidFill>
                  <a:srgbClr val="FF0000"/>
                </a:solidFill>
              </a:rPr>
              <a:t>station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520220"/>
              </p:ext>
            </p:extLst>
          </p:nvPr>
        </p:nvGraphicFramePr>
        <p:xfrm>
          <a:off x="6760178" y="3519161"/>
          <a:ext cx="5233773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1152840"/>
                <a:gridCol w="1371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Phase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CSNS I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CSNS II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Beam</a:t>
                      </a:r>
                      <a:r>
                        <a:rPr lang="en-US" altLang="zh-CN" baseline="0" dirty="0" smtClean="0"/>
                        <a:t> power on target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100 kW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500 kW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Linac</a:t>
                      </a:r>
                      <a:r>
                        <a:rPr lang="en-US" altLang="zh-CN" dirty="0" smtClean="0"/>
                        <a:t> energy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80MeV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300MeV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Extraction beam energy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1.6GeV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1.6GeV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Average Beam current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62.5µA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312.5µA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Repetition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25Hz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25Hz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Protons per pulse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1.56E13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7.8E13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8371638" y="6115041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CSNS II upgrade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4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IHEP-EDHP-AMC Overview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7529" y="1146012"/>
            <a:ext cx="7884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SAPS Southern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Photon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generation medium energy synchrotron radiation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SAPS-TP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Southern Advanced Photon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platform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917035"/>
              </p:ext>
            </p:extLst>
          </p:nvPr>
        </p:nvGraphicFramePr>
        <p:xfrm>
          <a:off x="8064284" y="2450617"/>
          <a:ext cx="3862173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4838"/>
                <a:gridCol w="199733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Storage ring</a:t>
                      </a:r>
                    </a:p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Beam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energy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3.5GeV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emittance</a:t>
                      </a:r>
                      <a:endParaRPr lang="zh-CN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31.7pm·rad</a:t>
                      </a:r>
                      <a:endParaRPr lang="zh-CN" alt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circumference</a:t>
                      </a:r>
                      <a:endParaRPr lang="zh-CN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1080m</a:t>
                      </a:r>
                      <a:endParaRPr lang="zh-CN" alt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RF</a:t>
                      </a:r>
                      <a:r>
                        <a:rPr lang="en-US" altLang="zh-CN" b="0" baseline="0" dirty="0" smtClean="0"/>
                        <a:t> frequency</a:t>
                      </a:r>
                      <a:endParaRPr lang="zh-CN" alt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/>
                        <a:t>166.6MHz</a:t>
                      </a:r>
                      <a:endParaRPr lang="zh-CN" altLang="en-US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29" y="2346341"/>
            <a:ext cx="7563569" cy="376529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627320" y="1977009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SAPS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3815487" y="2844653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681887" y="3836860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SAPS-TP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259270" y="4331449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SAPS-TP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330601" y="4754613"/>
            <a:ext cx="38843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Superconducting RF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optical </a:t>
            </a:r>
            <a:r>
              <a:rPr lang="en-US" altLang="zh-CN" dirty="0" smtClean="0"/>
              <a:t>experiment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low </a:t>
            </a:r>
            <a:r>
              <a:rPr lang="en-US" altLang="zh-CN" dirty="0" smtClean="0"/>
              <a:t>temperature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High-accuracy </a:t>
            </a:r>
            <a:r>
              <a:rPr lang="en-US" altLang="zh-CN" dirty="0" smtClean="0"/>
              <a:t>measurement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Comprehensive laboratory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5396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IHEP-EDHP-AMC Overview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"/>
          <a:stretch/>
        </p:blipFill>
        <p:spPr>
          <a:xfrm rot="16200000">
            <a:off x="2378650" y="2371438"/>
            <a:ext cx="2204540" cy="27755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28648" y="5157240"/>
            <a:ext cx="4506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Multifunction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processing AMC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659787" y="5967772"/>
            <a:ext cx="6571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 MTCA.4 </a:t>
            </a:r>
            <a:r>
              <a:rPr lang="en-US" altLang="zh-CN" dirty="0"/>
              <a:t>Embedded digital hardware platform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906940" y="1415951"/>
            <a:ext cx="52063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CSNS II and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system &amp; Control system &amp; Beam diagnostics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SAPS-TP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b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Test  / Horizontal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applications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11685">
            <a:off x="3221007" y="1709260"/>
            <a:ext cx="1025935" cy="7694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9252">
            <a:off x="1992244" y="1503637"/>
            <a:ext cx="894185" cy="119224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141793" y="1510853"/>
            <a:ext cx="260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Different types of RTMs</a:t>
            </a:r>
            <a:endParaRPr lang="zh-CN" altLang="en-US" dirty="0"/>
          </a:p>
        </p:txBody>
      </p:sp>
      <p:pic>
        <p:nvPicPr>
          <p:cNvPr id="27" name="Picture 6" descr="https://techlab.desy.de/sites/sites_custom/site_techlab/content/e59924/e60213/e61270/e61372/infoboxContent61715/secondtry_e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089">
            <a:off x="5452346" y="3847299"/>
            <a:ext cx="940998" cy="6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4235">
            <a:off x="5117316" y="2741530"/>
            <a:ext cx="1312913" cy="77477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5708002" y="337543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FMCs</a:t>
            </a:r>
            <a:endParaRPr lang="zh-CN" altLang="en-US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5350" b="17450"/>
          <a:stretch/>
        </p:blipFill>
        <p:spPr>
          <a:xfrm>
            <a:off x="728854" y="2587190"/>
            <a:ext cx="1228849" cy="114453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60321" y="226278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Chassis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 bwMode="auto">
          <a:xfrm>
            <a:off x="377529" y="1462703"/>
            <a:ext cx="6295120" cy="431765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下箭头 30"/>
          <p:cNvSpPr/>
          <p:nvPr/>
        </p:nvSpPr>
        <p:spPr bwMode="auto">
          <a:xfrm rot="17834989">
            <a:off x="7088031" y="4636721"/>
            <a:ext cx="355970" cy="845213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上箭头 32"/>
          <p:cNvSpPr/>
          <p:nvPr/>
        </p:nvSpPr>
        <p:spPr bwMode="auto">
          <a:xfrm>
            <a:off x="10598144" y="3793411"/>
            <a:ext cx="339192" cy="518871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865361" y="547341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Setup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10559557" y="449214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implement</a:t>
            </a:r>
            <a:endParaRPr lang="zh-CN" altLang="en-US" dirty="0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7" y="4136244"/>
            <a:ext cx="1507889" cy="90865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901064" y="374845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MCH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443567" y="884064"/>
            <a:ext cx="896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domestic multifunction digital processing AMC module is developed.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22466" r="2430" b="12694"/>
          <a:stretch/>
        </p:blipFill>
        <p:spPr>
          <a:xfrm>
            <a:off x="7757507" y="4287746"/>
            <a:ext cx="2735886" cy="247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969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functionality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57470" y="1173917"/>
            <a:ext cx="65467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MTCA.4 standard &amp; </a:t>
            </a:r>
            <a:r>
              <a:rPr lang="el-GR" altLang="zh-C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RTM ZONE3 Class </a:t>
            </a:r>
            <a:r>
              <a:rPr lang="en-US" altLang="zh-CN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A1.1CO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Double-width mid-size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Channels 125 MSPS 16-bit 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Channels 500 MSPS 16-bit DAC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XC7Z045 Zynq-7000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2GBytes DDR3 memory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FMC LPC Slot (VITA 57.1)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4 lanes QSFP cage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 panel digital I/O (10 pins LVTTL)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Gigabit Ethernet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 panel Clock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front-panel USB provides console DisplayPort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3389712" y="3947198"/>
            <a:ext cx="584058" cy="4399899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2287712" y="596248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FMC</a:t>
            </a:r>
            <a:endParaRPr lang="zh-CN" altLang="en-US" dirty="0"/>
          </a:p>
        </p:txBody>
      </p:sp>
      <p:sp>
        <p:nvSpPr>
          <p:cNvPr id="47" name="文本框 46"/>
          <p:cNvSpPr txBox="1"/>
          <p:nvPr/>
        </p:nvSpPr>
        <p:spPr>
          <a:xfrm>
            <a:off x="3364987" y="634551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CLK</a:t>
            </a:r>
            <a:endParaRPr lang="zh-CN" altLang="en-US" dirty="0"/>
          </a:p>
        </p:txBody>
      </p:sp>
      <p:sp>
        <p:nvSpPr>
          <p:cNvPr id="48" name="文本框 47"/>
          <p:cNvSpPr txBox="1"/>
          <p:nvPr/>
        </p:nvSpPr>
        <p:spPr>
          <a:xfrm>
            <a:off x="3778436" y="59222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ETH</a:t>
            </a:r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4167429" y="634551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DIO</a:t>
            </a:r>
            <a:endParaRPr lang="zh-CN" altLang="en-US" dirty="0"/>
          </a:p>
        </p:txBody>
      </p:sp>
      <p:sp>
        <p:nvSpPr>
          <p:cNvPr id="50" name="文本框 49"/>
          <p:cNvSpPr txBox="1"/>
          <p:nvPr/>
        </p:nvSpPr>
        <p:spPr>
          <a:xfrm>
            <a:off x="4642575" y="634551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QSFP</a:t>
            </a:r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1836758" y="634551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USB</a:t>
            </a:r>
            <a:endParaRPr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2636754" y="634551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SD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8949" r="8311" b="14703"/>
          <a:stretch/>
        </p:blipFill>
        <p:spPr>
          <a:xfrm rot="5400000">
            <a:off x="6520626" y="1595692"/>
            <a:ext cx="5649239" cy="417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18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77529" y="190500"/>
            <a:ext cx="10079402" cy="457200"/>
          </a:xfrm>
        </p:spPr>
        <p:txBody>
          <a:bodyPr/>
          <a:lstStyle/>
          <a:p>
            <a:r>
              <a:rPr lang="en-US" altLang="zh-CN" dirty="0" smtClean="0"/>
              <a:t>IHEP-EDHP-AMC Block Diagram &amp; Overall Design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1442" name="组合 1441"/>
          <p:cNvGrpSpPr/>
          <p:nvPr/>
        </p:nvGrpSpPr>
        <p:grpSpPr>
          <a:xfrm>
            <a:off x="3073201" y="1767796"/>
            <a:ext cx="7117279" cy="4921545"/>
            <a:chOff x="3390299" y="1061635"/>
            <a:chExt cx="7731103" cy="5346000"/>
          </a:xfrm>
        </p:grpSpPr>
        <p:grpSp>
          <p:nvGrpSpPr>
            <p:cNvPr id="329" name="组合 328"/>
            <p:cNvGrpSpPr/>
            <p:nvPr/>
          </p:nvGrpSpPr>
          <p:grpSpPr>
            <a:xfrm>
              <a:off x="3390299" y="1061635"/>
              <a:ext cx="7731103" cy="5346000"/>
              <a:chOff x="459588" y="1124744"/>
              <a:chExt cx="7731103" cy="5346000"/>
            </a:xfrm>
          </p:grpSpPr>
          <p:sp>
            <p:nvSpPr>
              <p:cNvPr id="330" name="矩形 329"/>
              <p:cNvSpPr/>
              <p:nvPr/>
            </p:nvSpPr>
            <p:spPr bwMode="auto">
              <a:xfrm>
                <a:off x="467544" y="1124744"/>
                <a:ext cx="6501600" cy="5346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1" name="矩形 330"/>
              <p:cNvSpPr/>
              <p:nvPr/>
            </p:nvSpPr>
            <p:spPr bwMode="auto">
              <a:xfrm>
                <a:off x="6969144" y="1268760"/>
                <a:ext cx="432048" cy="194421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2" name="矩形 331"/>
              <p:cNvSpPr/>
              <p:nvPr/>
            </p:nvSpPr>
            <p:spPr bwMode="auto">
              <a:xfrm>
                <a:off x="899592" y="3407040"/>
                <a:ext cx="6501600" cy="283027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3" name="矩形 332"/>
              <p:cNvSpPr/>
              <p:nvPr/>
            </p:nvSpPr>
            <p:spPr bwMode="auto">
              <a:xfrm>
                <a:off x="7308304" y="3770736"/>
                <a:ext cx="432048" cy="261059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34" name="组合 333"/>
              <p:cNvGrpSpPr/>
              <p:nvPr/>
            </p:nvGrpSpPr>
            <p:grpSpPr>
              <a:xfrm>
                <a:off x="7331956" y="3797744"/>
                <a:ext cx="360040" cy="2546022"/>
                <a:chOff x="7331956" y="3797744"/>
                <a:chExt cx="360040" cy="2546022"/>
              </a:xfrm>
            </p:grpSpPr>
            <p:sp>
              <p:nvSpPr>
                <p:cNvPr id="385" name="矩形 384"/>
                <p:cNvSpPr/>
                <p:nvPr/>
              </p:nvSpPr>
              <p:spPr bwMode="auto">
                <a:xfrm>
                  <a:off x="7331956" y="379774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6" name="矩形 385"/>
                <p:cNvSpPr/>
                <p:nvPr/>
              </p:nvSpPr>
              <p:spPr bwMode="auto">
                <a:xfrm>
                  <a:off x="7331956" y="399082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7" name="矩形 386"/>
                <p:cNvSpPr/>
                <p:nvPr/>
              </p:nvSpPr>
              <p:spPr bwMode="auto">
                <a:xfrm>
                  <a:off x="7331956" y="3862104"/>
                  <a:ext cx="28800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8" name="矩形 387"/>
                <p:cNvSpPr/>
                <p:nvPr/>
              </p:nvSpPr>
              <p:spPr bwMode="auto">
                <a:xfrm>
                  <a:off x="7331956" y="4119544"/>
                  <a:ext cx="18000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9" name="矩形 388"/>
                <p:cNvSpPr/>
                <p:nvPr/>
              </p:nvSpPr>
              <p:spPr bwMode="auto">
                <a:xfrm>
                  <a:off x="7331956" y="392646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0" name="矩形 389"/>
                <p:cNvSpPr/>
                <p:nvPr/>
              </p:nvSpPr>
              <p:spPr bwMode="auto">
                <a:xfrm>
                  <a:off x="7331956" y="405518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1" name="矩形 390"/>
                <p:cNvSpPr/>
                <p:nvPr/>
              </p:nvSpPr>
              <p:spPr bwMode="auto">
                <a:xfrm>
                  <a:off x="7331956" y="424826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2" name="矩形 391"/>
                <p:cNvSpPr/>
                <p:nvPr/>
              </p:nvSpPr>
              <p:spPr bwMode="auto">
                <a:xfrm>
                  <a:off x="7331956" y="418390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3" name="矩形 392"/>
                <p:cNvSpPr/>
                <p:nvPr/>
              </p:nvSpPr>
              <p:spPr bwMode="auto">
                <a:xfrm>
                  <a:off x="7331956" y="431262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4" name="矩形 393"/>
                <p:cNvSpPr/>
                <p:nvPr/>
              </p:nvSpPr>
              <p:spPr bwMode="auto">
                <a:xfrm>
                  <a:off x="7331956" y="450570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" name="矩形 394"/>
                <p:cNvSpPr/>
                <p:nvPr/>
              </p:nvSpPr>
              <p:spPr bwMode="auto">
                <a:xfrm>
                  <a:off x="7331956" y="4376984"/>
                  <a:ext cx="28800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" name="矩形 395"/>
                <p:cNvSpPr/>
                <p:nvPr/>
              </p:nvSpPr>
              <p:spPr bwMode="auto">
                <a:xfrm>
                  <a:off x="7331956" y="4634424"/>
                  <a:ext cx="18000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" name="矩形 396"/>
                <p:cNvSpPr/>
                <p:nvPr/>
              </p:nvSpPr>
              <p:spPr bwMode="auto">
                <a:xfrm>
                  <a:off x="7331956" y="444134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8" name="矩形 397"/>
                <p:cNvSpPr/>
                <p:nvPr/>
              </p:nvSpPr>
              <p:spPr bwMode="auto">
                <a:xfrm>
                  <a:off x="7331956" y="457006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9" name="矩形 398"/>
                <p:cNvSpPr/>
                <p:nvPr/>
              </p:nvSpPr>
              <p:spPr bwMode="auto">
                <a:xfrm>
                  <a:off x="7331956" y="476314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0" name="矩形 399"/>
                <p:cNvSpPr/>
                <p:nvPr/>
              </p:nvSpPr>
              <p:spPr bwMode="auto">
                <a:xfrm>
                  <a:off x="7331956" y="469878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1" name="矩形 400"/>
                <p:cNvSpPr/>
                <p:nvPr/>
              </p:nvSpPr>
              <p:spPr bwMode="auto">
                <a:xfrm>
                  <a:off x="7331956" y="482750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2" name="矩形 401"/>
                <p:cNvSpPr/>
                <p:nvPr/>
              </p:nvSpPr>
              <p:spPr bwMode="auto">
                <a:xfrm>
                  <a:off x="7331956" y="502058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3" name="矩形 402"/>
                <p:cNvSpPr/>
                <p:nvPr/>
              </p:nvSpPr>
              <p:spPr bwMode="auto">
                <a:xfrm>
                  <a:off x="7331956" y="4891864"/>
                  <a:ext cx="28800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4" name="矩形 403"/>
                <p:cNvSpPr/>
                <p:nvPr/>
              </p:nvSpPr>
              <p:spPr bwMode="auto">
                <a:xfrm>
                  <a:off x="7331956" y="5149304"/>
                  <a:ext cx="18000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5" name="矩形 404"/>
                <p:cNvSpPr/>
                <p:nvPr/>
              </p:nvSpPr>
              <p:spPr bwMode="auto">
                <a:xfrm>
                  <a:off x="7331956" y="495622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6" name="矩形 405"/>
                <p:cNvSpPr/>
                <p:nvPr/>
              </p:nvSpPr>
              <p:spPr bwMode="auto">
                <a:xfrm>
                  <a:off x="7331956" y="508494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7" name="矩形 406"/>
                <p:cNvSpPr/>
                <p:nvPr/>
              </p:nvSpPr>
              <p:spPr bwMode="auto">
                <a:xfrm>
                  <a:off x="7331956" y="527802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8" name="矩形 407"/>
                <p:cNvSpPr/>
                <p:nvPr/>
              </p:nvSpPr>
              <p:spPr bwMode="auto">
                <a:xfrm>
                  <a:off x="7331956" y="521366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9" name="矩形 408"/>
                <p:cNvSpPr/>
                <p:nvPr/>
              </p:nvSpPr>
              <p:spPr bwMode="auto">
                <a:xfrm>
                  <a:off x="7331956" y="534238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0" name="矩形 409"/>
                <p:cNvSpPr/>
                <p:nvPr/>
              </p:nvSpPr>
              <p:spPr bwMode="auto">
                <a:xfrm>
                  <a:off x="7331956" y="553546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1" name="矩形 410"/>
                <p:cNvSpPr/>
                <p:nvPr/>
              </p:nvSpPr>
              <p:spPr bwMode="auto">
                <a:xfrm>
                  <a:off x="7331956" y="5406744"/>
                  <a:ext cx="28800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2" name="矩形 411"/>
                <p:cNvSpPr/>
                <p:nvPr/>
              </p:nvSpPr>
              <p:spPr bwMode="auto">
                <a:xfrm>
                  <a:off x="7331956" y="5664184"/>
                  <a:ext cx="18000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3" name="矩形 412"/>
                <p:cNvSpPr/>
                <p:nvPr/>
              </p:nvSpPr>
              <p:spPr bwMode="auto">
                <a:xfrm>
                  <a:off x="7331956" y="547110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4" name="矩形 413"/>
                <p:cNvSpPr/>
                <p:nvPr/>
              </p:nvSpPr>
              <p:spPr bwMode="auto">
                <a:xfrm>
                  <a:off x="7331956" y="559982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5" name="矩形 414"/>
                <p:cNvSpPr/>
                <p:nvPr/>
              </p:nvSpPr>
              <p:spPr bwMode="auto">
                <a:xfrm>
                  <a:off x="7331956" y="579290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6" name="矩形 415"/>
                <p:cNvSpPr/>
                <p:nvPr/>
              </p:nvSpPr>
              <p:spPr bwMode="auto">
                <a:xfrm>
                  <a:off x="7331956" y="572854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7" name="矩形 416"/>
                <p:cNvSpPr/>
                <p:nvPr/>
              </p:nvSpPr>
              <p:spPr bwMode="auto">
                <a:xfrm>
                  <a:off x="7331956" y="585726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8" name="矩形 417"/>
                <p:cNvSpPr/>
                <p:nvPr/>
              </p:nvSpPr>
              <p:spPr bwMode="auto">
                <a:xfrm>
                  <a:off x="7331956" y="605034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9" name="矩形 418"/>
                <p:cNvSpPr/>
                <p:nvPr/>
              </p:nvSpPr>
              <p:spPr bwMode="auto">
                <a:xfrm>
                  <a:off x="7331956" y="5921624"/>
                  <a:ext cx="28800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0" name="矩形 419"/>
                <p:cNvSpPr/>
                <p:nvPr/>
              </p:nvSpPr>
              <p:spPr bwMode="auto">
                <a:xfrm>
                  <a:off x="7331956" y="6179064"/>
                  <a:ext cx="18000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1" name="矩形 420"/>
                <p:cNvSpPr/>
                <p:nvPr/>
              </p:nvSpPr>
              <p:spPr bwMode="auto">
                <a:xfrm>
                  <a:off x="7331956" y="598598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2" name="矩形 421"/>
                <p:cNvSpPr/>
                <p:nvPr/>
              </p:nvSpPr>
              <p:spPr bwMode="auto">
                <a:xfrm>
                  <a:off x="7331956" y="611470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3" name="矩形 422"/>
                <p:cNvSpPr/>
                <p:nvPr/>
              </p:nvSpPr>
              <p:spPr bwMode="auto">
                <a:xfrm>
                  <a:off x="7331956" y="6307766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4" name="矩形 423"/>
                <p:cNvSpPr/>
                <p:nvPr/>
              </p:nvSpPr>
              <p:spPr bwMode="auto">
                <a:xfrm>
                  <a:off x="7331956" y="6243424"/>
                  <a:ext cx="360040" cy="36000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none" lIns="91440" tIns="45720" rIns="91440" bIns="45720" numCol="1" rtlCol="0" anchor="ctr" anchorCtr="0" compatLnSpc="1"/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5" name="矩形 334"/>
              <p:cNvSpPr/>
              <p:nvPr/>
            </p:nvSpPr>
            <p:spPr bwMode="auto">
              <a:xfrm>
                <a:off x="4146944" y="3191016"/>
                <a:ext cx="2703659" cy="272170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t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ZYNQ SOC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6" name="矩形 335"/>
              <p:cNvSpPr/>
              <p:nvPr/>
            </p:nvSpPr>
            <p:spPr bwMode="auto">
              <a:xfrm>
                <a:off x="4432528" y="3639128"/>
                <a:ext cx="2232248" cy="70796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endParaRPr lang="en-US" altLang="zh-CN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ARM Cortex-A9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7" name="矩形 336"/>
              <p:cNvSpPr/>
              <p:nvPr/>
            </p:nvSpPr>
            <p:spPr bwMode="auto">
              <a:xfrm>
                <a:off x="4432528" y="4579176"/>
                <a:ext cx="2232248" cy="1307088"/>
              </a:xfrm>
              <a:prstGeom prst="rect">
                <a:avLst/>
              </a:prstGeom>
              <a:solidFill>
                <a:srgbClr val="F9D1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Kintex-7</a:t>
                </a:r>
              </a:p>
              <a:p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FPGA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" name="左右箭头 337"/>
              <p:cNvSpPr/>
              <p:nvPr/>
            </p:nvSpPr>
            <p:spPr bwMode="auto">
              <a:xfrm rot="5400000">
                <a:off x="4524553" y="4380207"/>
                <a:ext cx="476325" cy="194632"/>
              </a:xfrm>
              <a:prstGeom prst="leftRightArrow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9" name="左右箭头 338"/>
              <p:cNvSpPr/>
              <p:nvPr/>
            </p:nvSpPr>
            <p:spPr bwMode="auto">
              <a:xfrm rot="5400000">
                <a:off x="6180737" y="4380208"/>
                <a:ext cx="476325" cy="194632"/>
              </a:xfrm>
              <a:prstGeom prst="leftRightArrow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0" name="文本框 339"/>
              <p:cNvSpPr txBox="1"/>
              <p:nvPr/>
            </p:nvSpPr>
            <p:spPr>
              <a:xfrm>
                <a:off x="4855955" y="4317276"/>
                <a:ext cx="1557857" cy="344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 GP&amp;HP bus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1" name="矩形 340"/>
              <p:cNvSpPr/>
              <p:nvPr/>
            </p:nvSpPr>
            <p:spPr bwMode="auto">
              <a:xfrm>
                <a:off x="467544" y="1300636"/>
                <a:ext cx="1368152" cy="432048"/>
              </a:xfrm>
              <a:prstGeom prst="rect">
                <a:avLst/>
              </a:prstGeom>
              <a:solidFill>
                <a:srgbClr val="55BB8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Ext Clock, SMA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2" name="矩形 341"/>
              <p:cNvSpPr/>
              <p:nvPr/>
            </p:nvSpPr>
            <p:spPr bwMode="auto">
              <a:xfrm>
                <a:off x="459880" y="5006509"/>
                <a:ext cx="1368152" cy="432048"/>
              </a:xfrm>
              <a:prstGeom prst="rect">
                <a:avLst/>
              </a:prstGeom>
              <a:solidFill>
                <a:srgbClr val="FFCC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FMC LPC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3" name="矩形 342"/>
              <p:cNvSpPr/>
              <p:nvPr/>
            </p:nvSpPr>
            <p:spPr bwMode="auto">
              <a:xfrm>
                <a:off x="467544" y="1917767"/>
                <a:ext cx="1368152" cy="43204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USB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4" name="矩形 343"/>
              <p:cNvSpPr/>
              <p:nvPr/>
            </p:nvSpPr>
            <p:spPr bwMode="auto">
              <a:xfrm>
                <a:off x="1107616" y="3152029"/>
                <a:ext cx="728079" cy="432048"/>
              </a:xfrm>
              <a:prstGeom prst="rect">
                <a:avLst/>
              </a:prstGeom>
              <a:solidFill>
                <a:srgbClr val="FFCC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JTAG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5" name="矩形 344"/>
              <p:cNvSpPr/>
              <p:nvPr/>
            </p:nvSpPr>
            <p:spPr bwMode="auto">
              <a:xfrm>
                <a:off x="459588" y="5582407"/>
                <a:ext cx="1368152" cy="36264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400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LED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6" name="矩形 345"/>
              <p:cNvSpPr/>
              <p:nvPr/>
            </p:nvSpPr>
            <p:spPr bwMode="auto">
              <a:xfrm>
                <a:off x="459880" y="3772248"/>
                <a:ext cx="1368152" cy="432048"/>
              </a:xfrm>
              <a:prstGeom prst="rect">
                <a:avLst/>
              </a:prstGeom>
              <a:solidFill>
                <a:srgbClr val="FFCC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400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Digital I/O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7" name="矩形 346"/>
              <p:cNvSpPr/>
              <p:nvPr/>
            </p:nvSpPr>
            <p:spPr bwMode="auto">
              <a:xfrm>
                <a:off x="459880" y="4389379"/>
                <a:ext cx="1368152" cy="432048"/>
              </a:xfrm>
              <a:prstGeom prst="rect">
                <a:avLst/>
              </a:prstGeom>
              <a:solidFill>
                <a:srgbClr val="FFCC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400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QSFP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8" name="矩形 347"/>
              <p:cNvSpPr/>
              <p:nvPr/>
            </p:nvSpPr>
            <p:spPr bwMode="auto">
              <a:xfrm>
                <a:off x="467544" y="2534898"/>
                <a:ext cx="1368152" cy="43204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E-Net RJ45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9" name="矩形 348"/>
              <p:cNvSpPr/>
              <p:nvPr/>
            </p:nvSpPr>
            <p:spPr bwMode="auto">
              <a:xfrm>
                <a:off x="5169752" y="1268760"/>
                <a:ext cx="1075576" cy="432048"/>
              </a:xfrm>
              <a:prstGeom prst="rect">
                <a:avLst/>
              </a:prstGeom>
              <a:solidFill>
                <a:srgbClr val="EE719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Dual ADC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0" name="矩形 349"/>
              <p:cNvSpPr/>
              <p:nvPr/>
            </p:nvSpPr>
            <p:spPr bwMode="auto">
              <a:xfrm>
                <a:off x="5166352" y="2492896"/>
                <a:ext cx="1075576" cy="432048"/>
              </a:xfrm>
              <a:prstGeom prst="rect">
                <a:avLst/>
              </a:prstGeom>
              <a:solidFill>
                <a:srgbClr val="EE719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Dual ADC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1" name="矩形 350"/>
              <p:cNvSpPr/>
              <p:nvPr/>
            </p:nvSpPr>
            <p:spPr bwMode="auto">
              <a:xfrm>
                <a:off x="3910184" y="2083853"/>
                <a:ext cx="1075576" cy="432048"/>
              </a:xfrm>
              <a:prstGeom prst="rect">
                <a:avLst/>
              </a:prstGeom>
              <a:solidFill>
                <a:srgbClr val="EE719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Dual ADC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2" name="矩形 351"/>
              <p:cNvSpPr/>
              <p:nvPr/>
            </p:nvSpPr>
            <p:spPr bwMode="auto">
              <a:xfrm>
                <a:off x="3901040" y="1628800"/>
                <a:ext cx="1075576" cy="432048"/>
              </a:xfrm>
              <a:prstGeom prst="rect">
                <a:avLst/>
              </a:prstGeom>
              <a:solidFill>
                <a:srgbClr val="EE719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Dual ADC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3" name="矩形 352"/>
              <p:cNvSpPr/>
              <p:nvPr/>
            </p:nvSpPr>
            <p:spPr bwMode="auto">
              <a:xfrm>
                <a:off x="2854639" y="1252343"/>
                <a:ext cx="596110" cy="1617010"/>
              </a:xfrm>
              <a:prstGeom prst="rect">
                <a:avLst/>
              </a:prstGeom>
              <a:solidFill>
                <a:srgbClr val="55BB8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eaVert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Clock Distribution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4" name="矩形 353"/>
              <p:cNvSpPr/>
              <p:nvPr/>
            </p:nvSpPr>
            <p:spPr bwMode="auto">
              <a:xfrm>
                <a:off x="2475442" y="3312864"/>
                <a:ext cx="1075576" cy="432048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Dual DAC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55" name="直接连接符 354"/>
              <p:cNvCxnSpPr/>
              <p:nvPr/>
            </p:nvCxnSpPr>
            <p:spPr bwMode="auto">
              <a:xfrm>
                <a:off x="6248124" y="1340768"/>
                <a:ext cx="720000" cy="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直接连接符 355"/>
              <p:cNvCxnSpPr/>
              <p:nvPr/>
            </p:nvCxnSpPr>
            <p:spPr bwMode="auto">
              <a:xfrm>
                <a:off x="6247589" y="2602894"/>
                <a:ext cx="720000" cy="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直接连接符 356"/>
              <p:cNvCxnSpPr/>
              <p:nvPr/>
            </p:nvCxnSpPr>
            <p:spPr bwMode="auto">
              <a:xfrm>
                <a:off x="4986552" y="1772816"/>
                <a:ext cx="1980000" cy="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直接连接符 357"/>
              <p:cNvCxnSpPr/>
              <p:nvPr/>
            </p:nvCxnSpPr>
            <p:spPr bwMode="auto">
              <a:xfrm>
                <a:off x="4986552" y="2204864"/>
                <a:ext cx="1980000" cy="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直接连接符 358"/>
              <p:cNvCxnSpPr/>
              <p:nvPr/>
            </p:nvCxnSpPr>
            <p:spPr bwMode="auto">
              <a:xfrm>
                <a:off x="6246472" y="1578125"/>
                <a:ext cx="720000" cy="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直接连接符 359"/>
              <p:cNvCxnSpPr/>
              <p:nvPr/>
            </p:nvCxnSpPr>
            <p:spPr bwMode="auto">
              <a:xfrm>
                <a:off x="4986552" y="1950642"/>
                <a:ext cx="1980000" cy="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直接连接符 360"/>
              <p:cNvCxnSpPr/>
              <p:nvPr/>
            </p:nvCxnSpPr>
            <p:spPr bwMode="auto">
              <a:xfrm>
                <a:off x="4984900" y="2381369"/>
                <a:ext cx="1980000" cy="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直接连接符 361"/>
              <p:cNvCxnSpPr/>
              <p:nvPr/>
            </p:nvCxnSpPr>
            <p:spPr bwMode="auto">
              <a:xfrm>
                <a:off x="6246472" y="2780928"/>
                <a:ext cx="720000" cy="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肘形连接符 362"/>
              <p:cNvCxnSpPr/>
              <p:nvPr/>
            </p:nvCxnSpPr>
            <p:spPr bwMode="auto">
              <a:xfrm rot="10800000" flipV="1">
                <a:off x="4432528" y="1484784"/>
                <a:ext cx="737224" cy="3528000"/>
              </a:xfrm>
              <a:prstGeom prst="bentConnector3">
                <a:avLst>
                  <a:gd name="adj1" fmla="val 206668"/>
                </a:avLst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肘形连接符 363"/>
              <p:cNvCxnSpPr/>
              <p:nvPr/>
            </p:nvCxnSpPr>
            <p:spPr bwMode="auto">
              <a:xfrm rot="10800000" flipH="1" flipV="1">
                <a:off x="3901040" y="1844824"/>
                <a:ext cx="531488" cy="3060000"/>
              </a:xfrm>
              <a:prstGeom prst="bentConnector3">
                <a:avLst>
                  <a:gd name="adj1" fmla="val -30968"/>
                </a:avLst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肘形连接符 364"/>
              <p:cNvCxnSpPr/>
              <p:nvPr/>
            </p:nvCxnSpPr>
            <p:spPr bwMode="auto">
              <a:xfrm rot="10800000" flipV="1">
                <a:off x="4432528" y="2708920"/>
                <a:ext cx="733824" cy="1980000"/>
              </a:xfrm>
              <a:prstGeom prst="bentConnector3">
                <a:avLst>
                  <a:gd name="adj1" fmla="val 166042"/>
                </a:avLst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肘形连接符 365"/>
              <p:cNvCxnSpPr/>
              <p:nvPr/>
            </p:nvCxnSpPr>
            <p:spPr bwMode="auto">
              <a:xfrm rot="10800000">
                <a:off x="3910184" y="2276872"/>
                <a:ext cx="522344" cy="2520000"/>
              </a:xfrm>
              <a:prstGeom prst="bentConnector3">
                <a:avLst>
                  <a:gd name="adj1" fmla="val 115755"/>
                </a:avLst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直接连接符 366"/>
              <p:cNvCxnSpPr/>
              <p:nvPr/>
            </p:nvCxnSpPr>
            <p:spPr bwMode="auto">
              <a:xfrm>
                <a:off x="1835696" y="1484784"/>
                <a:ext cx="1018941" cy="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55BB8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肘形连接符 367"/>
              <p:cNvCxnSpPr>
                <a:stCxn id="353" idx="1"/>
              </p:cNvCxnSpPr>
              <p:nvPr/>
            </p:nvCxnSpPr>
            <p:spPr bwMode="auto">
              <a:xfrm rot="10800000" flipH="1" flipV="1">
                <a:off x="2854639" y="2456949"/>
                <a:ext cx="4110260" cy="540000"/>
              </a:xfrm>
              <a:prstGeom prst="bentConnector3">
                <a:avLst>
                  <a:gd name="adj1" fmla="val -5562"/>
                </a:avLst>
              </a:prstGeom>
              <a:solidFill>
                <a:srgbClr val="FFFF00"/>
              </a:solidFill>
              <a:ln w="28575" cap="flat" cmpd="sng" algn="ctr">
                <a:solidFill>
                  <a:srgbClr val="55BB8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肘形连接符 368"/>
              <p:cNvCxnSpPr>
                <a:stCxn id="353" idx="1"/>
              </p:cNvCxnSpPr>
              <p:nvPr/>
            </p:nvCxnSpPr>
            <p:spPr bwMode="auto">
              <a:xfrm rot="10800000" flipH="1" flipV="1">
                <a:off x="2854638" y="2060848"/>
                <a:ext cx="4477317" cy="3925136"/>
              </a:xfrm>
              <a:prstGeom prst="bentConnector3">
                <a:avLst>
                  <a:gd name="adj1" fmla="val -9395"/>
                </a:avLst>
              </a:prstGeom>
              <a:solidFill>
                <a:srgbClr val="FFFF00"/>
              </a:solidFill>
              <a:ln w="28575" cap="flat" cmpd="sng" algn="ctr">
                <a:solidFill>
                  <a:srgbClr val="55BB8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肘形连接符 369"/>
              <p:cNvCxnSpPr/>
              <p:nvPr/>
            </p:nvCxnSpPr>
            <p:spPr bwMode="auto">
              <a:xfrm rot="16200000" flipH="1">
                <a:off x="3029254" y="3733195"/>
                <a:ext cx="1368000" cy="1419298"/>
              </a:xfrm>
              <a:prstGeom prst="bentConnector2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FFCC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肘形连接符 370"/>
              <p:cNvCxnSpPr/>
              <p:nvPr/>
            </p:nvCxnSpPr>
            <p:spPr bwMode="auto">
              <a:xfrm rot="5400000" flipH="1" flipV="1">
                <a:off x="4766537" y="1126734"/>
                <a:ext cx="248967" cy="4140000"/>
              </a:xfrm>
              <a:prstGeom prst="bentConnector2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FFCC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肘形连接符 371"/>
              <p:cNvCxnSpPr>
                <a:stCxn id="354" idx="0"/>
              </p:cNvCxnSpPr>
              <p:nvPr/>
            </p:nvCxnSpPr>
            <p:spPr bwMode="auto">
              <a:xfrm rot="5400000" flipH="1" flipV="1">
                <a:off x="5031737" y="1381283"/>
                <a:ext cx="191162" cy="3672000"/>
              </a:xfrm>
              <a:prstGeom prst="bentConnector2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FFCC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肘形连接符 372"/>
              <p:cNvCxnSpPr>
                <a:stCxn id="343" idx="3"/>
                <a:endCxn id="336" idx="1"/>
              </p:cNvCxnSpPr>
              <p:nvPr/>
            </p:nvCxnSpPr>
            <p:spPr bwMode="auto">
              <a:xfrm>
                <a:off x="1835696" y="2133791"/>
                <a:ext cx="2596832" cy="1859317"/>
              </a:xfrm>
              <a:prstGeom prst="bentConnector3">
                <a:avLst>
                  <a:gd name="adj1" fmla="val 19718"/>
                </a:avLst>
              </a:prstGeom>
              <a:solidFill>
                <a:srgbClr val="FFFF00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肘形连接符 373"/>
              <p:cNvCxnSpPr>
                <a:endCxn id="336" idx="1"/>
              </p:cNvCxnSpPr>
              <p:nvPr/>
            </p:nvCxnSpPr>
            <p:spPr bwMode="auto">
              <a:xfrm>
                <a:off x="1844841" y="2612886"/>
                <a:ext cx="2587687" cy="1512000"/>
              </a:xfrm>
              <a:prstGeom prst="bentConnector3">
                <a:avLst>
                  <a:gd name="adj1" fmla="val 16783"/>
                </a:avLst>
              </a:prstGeom>
              <a:solidFill>
                <a:srgbClr val="FFFF00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肘形连接符 374"/>
              <p:cNvCxnSpPr>
                <a:stCxn id="344" idx="3"/>
                <a:endCxn id="337" idx="1"/>
              </p:cNvCxnSpPr>
              <p:nvPr/>
            </p:nvCxnSpPr>
            <p:spPr bwMode="auto">
              <a:xfrm>
                <a:off x="1835695" y="3368053"/>
                <a:ext cx="2596833" cy="1864667"/>
              </a:xfrm>
              <a:prstGeom prst="bentConnector3">
                <a:avLst>
                  <a:gd name="adj1" fmla="val 13732"/>
                </a:avLst>
              </a:prstGeom>
              <a:solidFill>
                <a:srgbClr val="FFFF00"/>
              </a:solidFill>
              <a:ln w="28575" cap="flat" cmpd="sng" algn="ctr">
                <a:solidFill>
                  <a:srgbClr val="FFCC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肘形连接符 375"/>
              <p:cNvCxnSpPr>
                <a:stCxn id="345" idx="3"/>
                <a:endCxn id="380" idx="1"/>
              </p:cNvCxnSpPr>
              <p:nvPr/>
            </p:nvCxnSpPr>
            <p:spPr bwMode="auto">
              <a:xfrm>
                <a:off x="1827740" y="5763728"/>
                <a:ext cx="593617" cy="396000"/>
              </a:xfrm>
              <a:prstGeom prst="bentConnector3">
                <a:avLst>
                  <a:gd name="adj1" fmla="val 66215"/>
                </a:avLst>
              </a:prstGeom>
              <a:solidFill>
                <a:srgbClr val="FFFF00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肘形连接符 376"/>
              <p:cNvCxnSpPr>
                <a:stCxn id="346" idx="3"/>
                <a:endCxn id="337" idx="1"/>
              </p:cNvCxnSpPr>
              <p:nvPr/>
            </p:nvCxnSpPr>
            <p:spPr bwMode="auto">
              <a:xfrm>
                <a:off x="1828032" y="3988272"/>
                <a:ext cx="2604496" cy="1368000"/>
              </a:xfrm>
              <a:prstGeom prst="bentConnector3">
                <a:avLst>
                  <a:gd name="adj1" fmla="val 10827"/>
                </a:avLst>
              </a:prstGeom>
              <a:solidFill>
                <a:srgbClr val="FFFF00"/>
              </a:solidFill>
              <a:ln w="28575" cap="flat" cmpd="sng" algn="ctr">
                <a:solidFill>
                  <a:srgbClr val="FFCC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肘形连接符 377"/>
              <p:cNvCxnSpPr>
                <a:stCxn id="347" idx="3"/>
                <a:endCxn id="337" idx="1"/>
              </p:cNvCxnSpPr>
              <p:nvPr/>
            </p:nvCxnSpPr>
            <p:spPr bwMode="auto">
              <a:xfrm>
                <a:off x="1828032" y="4605402"/>
                <a:ext cx="2604496" cy="900000"/>
              </a:xfrm>
              <a:prstGeom prst="bentConnector3">
                <a:avLst>
                  <a:gd name="adj1" fmla="val 7500"/>
                </a:avLst>
              </a:prstGeom>
              <a:solidFill>
                <a:srgbClr val="FFFF00"/>
              </a:solidFill>
              <a:ln w="28575" cap="flat" cmpd="sng" algn="ctr">
                <a:solidFill>
                  <a:srgbClr val="FFCC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肘形连接符 378"/>
              <p:cNvCxnSpPr>
                <a:stCxn id="342" idx="3"/>
              </p:cNvCxnSpPr>
              <p:nvPr/>
            </p:nvCxnSpPr>
            <p:spPr bwMode="auto">
              <a:xfrm>
                <a:off x="1828032" y="5222533"/>
                <a:ext cx="2604496" cy="465019"/>
              </a:xfrm>
              <a:prstGeom prst="bentConnector3">
                <a:avLst>
                  <a:gd name="adj1" fmla="val 4174"/>
                </a:avLst>
              </a:prstGeom>
              <a:solidFill>
                <a:srgbClr val="FFFF00"/>
              </a:solidFill>
              <a:ln w="28575" cap="flat" cmpd="sng" algn="ctr">
                <a:solidFill>
                  <a:srgbClr val="FFCC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80" name="矩形 379"/>
              <p:cNvSpPr/>
              <p:nvPr/>
            </p:nvSpPr>
            <p:spPr bwMode="auto">
              <a:xfrm>
                <a:off x="2421357" y="6057087"/>
                <a:ext cx="2469663" cy="31574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MMC Connector</a:t>
                </a:r>
                <a:endParaRPr kumimoji="0" lang="zh-CN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81" name="肘形连接符 380"/>
              <p:cNvCxnSpPr>
                <a:stCxn id="380" idx="3"/>
              </p:cNvCxnSpPr>
              <p:nvPr/>
            </p:nvCxnSpPr>
            <p:spPr bwMode="auto">
              <a:xfrm flipV="1">
                <a:off x="4891020" y="6086344"/>
                <a:ext cx="2417284" cy="128616"/>
              </a:xfrm>
              <a:prstGeom prst="bentConnector3">
                <a:avLst>
                  <a:gd name="adj1" fmla="val 41678"/>
                </a:avLst>
              </a:prstGeom>
              <a:solidFill>
                <a:srgbClr val="FFFF00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82" name="左右箭头 381"/>
              <p:cNvSpPr/>
              <p:nvPr/>
            </p:nvSpPr>
            <p:spPr bwMode="auto">
              <a:xfrm>
                <a:off x="6672732" y="4974081"/>
                <a:ext cx="1008112" cy="386160"/>
              </a:xfrm>
              <a:prstGeom prst="leftRightArrow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3" name="文本框 382"/>
              <p:cNvSpPr txBox="1"/>
              <p:nvPr/>
            </p:nvSpPr>
            <p:spPr>
              <a:xfrm rot="5400000">
                <a:off x="7262921" y="4955952"/>
                <a:ext cx="1511139" cy="344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AMC Connector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4" name="文本框 383"/>
              <p:cNvSpPr txBox="1"/>
              <p:nvPr/>
            </p:nvSpPr>
            <p:spPr>
              <a:xfrm rot="5400000">
                <a:off x="6990376" y="2014663"/>
                <a:ext cx="1566945" cy="344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Zone3 Connector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7" name="矩形 446"/>
            <p:cNvSpPr/>
            <p:nvPr/>
          </p:nvSpPr>
          <p:spPr bwMode="auto">
            <a:xfrm>
              <a:off x="3390299" y="5961431"/>
              <a:ext cx="1368152" cy="3626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1400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Hot-swap SW</a:t>
              </a:r>
              <a:endPara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48" name="肘形连接符 447"/>
            <p:cNvCxnSpPr>
              <a:stCxn id="447" idx="3"/>
              <a:endCxn id="380" idx="1"/>
            </p:cNvCxnSpPr>
            <p:nvPr/>
          </p:nvCxnSpPr>
          <p:spPr bwMode="auto">
            <a:xfrm>
              <a:off x="4758451" y="6142751"/>
              <a:ext cx="593617" cy="72000"/>
            </a:xfrm>
            <a:prstGeom prst="bentConnector3">
              <a:avLst>
                <a:gd name="adj1" fmla="val 50000"/>
              </a:avLst>
            </a:prstGeom>
            <a:solidFill>
              <a:srgbClr val="FFFF0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矩形 1"/>
          <p:cNvSpPr/>
          <p:nvPr/>
        </p:nvSpPr>
        <p:spPr bwMode="auto">
          <a:xfrm>
            <a:off x="7380103" y="4092269"/>
            <a:ext cx="1004209" cy="32215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EPICS IOC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5" name="矩形 104"/>
          <p:cNvSpPr/>
          <p:nvPr/>
        </p:nvSpPr>
        <p:spPr bwMode="auto">
          <a:xfrm>
            <a:off x="7590212" y="5267719"/>
            <a:ext cx="1004209" cy="68034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LLRF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 smtClean="0">
                <a:latin typeface="Arial" panose="020B0604020202020204" pitchFamily="34" charset="0"/>
                <a:ea typeface="宋体" panose="02010600030101010101" pitchFamily="2" charset="-122"/>
              </a:rPr>
              <a:t>Algorithm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235464" y="5302826"/>
            <a:ext cx="2314871" cy="1312267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FMC Board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1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Motor Controller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 smtClean="0">
                <a:latin typeface="Arial" panose="020B0604020202020204" pitchFamily="34" charset="0"/>
                <a:ea typeface="宋体" panose="02010600030101010101" pitchFamily="2" charset="-122"/>
              </a:rPr>
              <a:t>Piezo Controller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atin typeface="Arial" panose="020B0604020202020204" pitchFamily="34" charset="0"/>
                <a:ea typeface="宋体" panose="02010600030101010101" pitchFamily="2" charset="-122"/>
              </a:rPr>
              <a:t>optical fiber communication</a:t>
            </a:r>
            <a:endParaRPr lang="en-US" altLang="zh-CN" sz="1400" dirty="0" smtClean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 smtClean="0">
                <a:latin typeface="Arial" panose="020B0604020202020204" pitchFamily="34" charset="0"/>
                <a:ea typeface="宋体" panose="02010600030101010101" pitchFamily="2" charset="-122"/>
              </a:rPr>
              <a:t>…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7" name="矩形 106"/>
          <p:cNvSpPr/>
          <p:nvPr/>
        </p:nvSpPr>
        <p:spPr bwMode="auto">
          <a:xfrm>
            <a:off x="10075486" y="1969132"/>
            <a:ext cx="1980679" cy="1434847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RTM Module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1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smtClean="0">
                <a:latin typeface="Arial" panose="020B0604020202020204" pitchFamily="34" charset="0"/>
                <a:ea typeface="宋体" panose="02010600030101010101" pitchFamily="2" charset="-122"/>
              </a:rPr>
              <a:t>Down-Converter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Up-Converter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smtClean="0">
                <a:latin typeface="Arial" panose="020B0604020202020204" pitchFamily="34" charset="0"/>
                <a:ea typeface="宋体" panose="02010600030101010101" pitchFamily="2" charset="-122"/>
              </a:rPr>
              <a:t>Direct Sampling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…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2455" y="1030945"/>
            <a:ext cx="11297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A goal: </a:t>
            </a:r>
            <a:r>
              <a:rPr lang="en-US" altLang="zh-CN" dirty="0" smtClean="0"/>
              <a:t>one AMC board can constitute a complete system and can implement complete project applications.</a:t>
            </a:r>
            <a:endParaRPr lang="zh-CN" altLang="en-US" dirty="0"/>
          </a:p>
        </p:txBody>
      </p:sp>
      <p:sp>
        <p:nvSpPr>
          <p:cNvPr id="9" name="左右箭头 8"/>
          <p:cNvSpPr/>
          <p:nvPr/>
        </p:nvSpPr>
        <p:spPr bwMode="auto">
          <a:xfrm>
            <a:off x="2600045" y="5463999"/>
            <a:ext cx="446061" cy="169281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" name="左右箭头 111"/>
          <p:cNvSpPr/>
          <p:nvPr/>
        </p:nvSpPr>
        <p:spPr bwMode="auto">
          <a:xfrm>
            <a:off x="9560510" y="1816460"/>
            <a:ext cx="446061" cy="169281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2465" y="2766900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Network communication</a:t>
            </a:r>
          </a:p>
          <a:p>
            <a:r>
              <a:rPr lang="en-US" altLang="zh-CN" dirty="0" smtClean="0"/>
              <a:t>Remote monitoring</a:t>
            </a:r>
          </a:p>
          <a:p>
            <a:r>
              <a:rPr lang="en-US" altLang="zh-CN" dirty="0" smtClean="0"/>
              <a:t>OPI</a:t>
            </a:r>
          </a:p>
          <a:p>
            <a:r>
              <a:rPr lang="en-US" altLang="zh-CN" dirty="0" smtClean="0"/>
              <a:t>…</a:t>
            </a:r>
            <a:endParaRPr lang="zh-CN" altLang="en-US" dirty="0"/>
          </a:p>
        </p:txBody>
      </p:sp>
      <p:cxnSp>
        <p:nvCxnSpPr>
          <p:cNvPr id="13" name="直接箭头连接符 12"/>
          <p:cNvCxnSpPr/>
          <p:nvPr/>
        </p:nvCxnSpPr>
        <p:spPr bwMode="auto">
          <a:xfrm>
            <a:off x="2409238" y="3267141"/>
            <a:ext cx="636868" cy="0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7" name="文本框 116"/>
          <p:cNvSpPr txBox="1"/>
          <p:nvPr/>
        </p:nvSpPr>
        <p:spPr>
          <a:xfrm>
            <a:off x="805948" y="3693881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Trigger Signals</a:t>
            </a:r>
          </a:p>
          <a:p>
            <a:r>
              <a:rPr lang="en-US" altLang="zh-CN" dirty="0" smtClean="0"/>
              <a:t>Inter-Lock Signals</a:t>
            </a:r>
          </a:p>
          <a:p>
            <a:r>
              <a:rPr lang="en-US" altLang="zh-CN" dirty="0" smtClean="0"/>
              <a:t>…</a:t>
            </a:r>
            <a:endParaRPr lang="zh-CN" altLang="en-US" dirty="0"/>
          </a:p>
        </p:txBody>
      </p:sp>
      <p:sp>
        <p:nvSpPr>
          <p:cNvPr id="118" name="文本框 117"/>
          <p:cNvSpPr txBox="1"/>
          <p:nvPr/>
        </p:nvSpPr>
        <p:spPr>
          <a:xfrm>
            <a:off x="312716" y="4621388"/>
            <a:ext cx="2022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Timing &amp; Interlock</a:t>
            </a:r>
          </a:p>
          <a:p>
            <a:r>
              <a:rPr lang="en-US" altLang="zh-CN" dirty="0" smtClean="0"/>
              <a:t>Timestamp…</a:t>
            </a:r>
            <a:endParaRPr lang="zh-CN" altLang="en-US" dirty="0"/>
          </a:p>
        </p:txBody>
      </p:sp>
      <p:cxnSp>
        <p:nvCxnSpPr>
          <p:cNvPr id="119" name="直接箭头连接符 118"/>
          <p:cNvCxnSpPr/>
          <p:nvPr/>
        </p:nvCxnSpPr>
        <p:spPr bwMode="auto">
          <a:xfrm>
            <a:off x="2390662" y="4398184"/>
            <a:ext cx="636868" cy="0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直接箭头连接符 119"/>
          <p:cNvCxnSpPr/>
          <p:nvPr/>
        </p:nvCxnSpPr>
        <p:spPr bwMode="auto">
          <a:xfrm>
            <a:off x="2390662" y="4992257"/>
            <a:ext cx="636868" cy="0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" name="文本框 115"/>
          <p:cNvSpPr txBox="1"/>
          <p:nvPr/>
        </p:nvSpPr>
        <p:spPr>
          <a:xfrm>
            <a:off x="634426" y="196666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Ext Clock source</a:t>
            </a:r>
          </a:p>
        </p:txBody>
      </p:sp>
      <p:cxnSp>
        <p:nvCxnSpPr>
          <p:cNvPr id="10" name="直接箭头连接符 9"/>
          <p:cNvCxnSpPr>
            <a:stCxn id="116" idx="3"/>
          </p:cNvCxnSpPr>
          <p:nvPr/>
        </p:nvCxnSpPr>
        <p:spPr bwMode="auto">
          <a:xfrm>
            <a:off x="2550335" y="2151334"/>
            <a:ext cx="379848" cy="9074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27127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7529" y="190500"/>
            <a:ext cx="9584618" cy="457200"/>
          </a:xfrm>
        </p:spPr>
        <p:txBody>
          <a:bodyPr/>
          <a:lstStyle/>
          <a:p>
            <a:r>
              <a:rPr lang="en-US" altLang="zh-CN" dirty="0"/>
              <a:t>IHEP-EDHP-AMC Block Diagram &amp; Overall Design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46472" y="1315146"/>
            <a:ext cx="10112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SAPS-TP 648MHz Elliptical </a:t>
            </a:r>
            <a:r>
              <a:rPr lang="en-US" altLang="zh-CN" sz="2000" dirty="0" smtClean="0"/>
              <a:t>Cavities Single </a:t>
            </a:r>
            <a:r>
              <a:rPr lang="en-US" altLang="zh-CN" sz="2000" dirty="0"/>
              <a:t>Cavity Regulation based </a:t>
            </a:r>
            <a:r>
              <a:rPr lang="en-US" altLang="zh-CN" sz="2000" dirty="0" smtClean="0"/>
              <a:t>on MicroTCA.4</a:t>
            </a:r>
            <a:endParaRPr lang="zh-CN" altLang="en-US" sz="2000" dirty="0"/>
          </a:p>
        </p:txBody>
      </p:sp>
      <p:grpSp>
        <p:nvGrpSpPr>
          <p:cNvPr id="5" name="组合 4"/>
          <p:cNvGrpSpPr/>
          <p:nvPr/>
        </p:nvGrpSpPr>
        <p:grpSpPr>
          <a:xfrm>
            <a:off x="359278" y="2083820"/>
            <a:ext cx="11699087" cy="3067587"/>
            <a:chOff x="599565" y="2454347"/>
            <a:chExt cx="11114654" cy="2914345"/>
          </a:xfrm>
        </p:grpSpPr>
        <p:sp>
          <p:nvSpPr>
            <p:cNvPr id="7" name="文本框 6"/>
            <p:cNvSpPr txBox="1"/>
            <p:nvPr/>
          </p:nvSpPr>
          <p:spPr>
            <a:xfrm>
              <a:off x="599565" y="4844563"/>
              <a:ext cx="1235396" cy="321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Piezo Driver</a:t>
              </a:r>
              <a:endParaRPr lang="zh-CN" altLang="en-US" sz="1600" dirty="0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224792" y="3027369"/>
              <a:ext cx="2390957" cy="1030534"/>
              <a:chOff x="6334010" y="5399053"/>
              <a:chExt cx="2390957" cy="1030534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4010" y="5648754"/>
                <a:ext cx="1286165" cy="748113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0175" y="5399053"/>
                <a:ext cx="957349" cy="1030534"/>
              </a:xfrm>
              <a:prstGeom prst="rect">
                <a:avLst/>
              </a:prstGeom>
            </p:spPr>
          </p:pic>
          <p:sp>
            <p:nvSpPr>
              <p:cNvPr id="24" name="矩形 23"/>
              <p:cNvSpPr/>
              <p:nvPr/>
            </p:nvSpPr>
            <p:spPr>
              <a:xfrm>
                <a:off x="6334010" y="5399053"/>
                <a:ext cx="2390957" cy="1030534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900" y="4295055"/>
              <a:ext cx="1098191" cy="418861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5635356" y="3130755"/>
              <a:ext cx="6078863" cy="1837503"/>
              <a:chOff x="5889087" y="4849810"/>
              <a:chExt cx="6078863" cy="1837503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9355913" y="4849810"/>
                <a:ext cx="259314" cy="35521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4925">
                <a:solidFill>
                  <a:srgbClr val="FFFFFF"/>
                </a:solidFill>
              </a:ln>
              <a:effectLst>
                <a:outerShdw blurRad="317500" dir="2700000" algn="ctr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240052" y="4849810"/>
                <a:ext cx="3158067" cy="183750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4925">
                <a:solidFill>
                  <a:srgbClr val="FFFFFF"/>
                </a:solidFill>
              </a:ln>
              <a:effectLst>
                <a:outerShdw blurRad="317500" dir="2700000" algn="ctr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</a:rPr>
                  <a:t>MTCA.4 AMC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9769643" y="4849810"/>
                <a:ext cx="2198307" cy="1556703"/>
                <a:chOff x="10518626" y="2654350"/>
                <a:chExt cx="2198307" cy="1556703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10518626" y="2654351"/>
                  <a:ext cx="217108" cy="3552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4925">
                  <a:solidFill>
                    <a:srgbClr val="FFFFFF"/>
                  </a:solidFill>
                </a:ln>
                <a:effectLst>
                  <a:outerShdw blurRad="317500" dir="2700000" algn="ctr">
                    <a:srgbClr val="000000">
                      <a:alpha val="43000"/>
                    </a:srgbClr>
                  </a:outerShdw>
                </a:effectLst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10735734" y="2654350"/>
                  <a:ext cx="1981199" cy="1556703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4925">
                  <a:solidFill>
                    <a:srgbClr val="FFFFFF"/>
                  </a:solidFill>
                </a:ln>
                <a:effectLst>
                  <a:outerShdw blurRad="317500" dir="2700000" algn="ctr">
                    <a:srgbClr val="000000">
                      <a:alpha val="43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altLang="zh-CN" dirty="0" smtClean="0">
                      <a:solidFill>
                        <a:schemeClr val="tx1"/>
                      </a:solidFill>
                    </a:rPr>
                    <a:t>MTCA.4 RTM</a:t>
                  </a:r>
                </a:p>
                <a:p>
                  <a:pPr algn="ctr"/>
                  <a:endParaRPr lang="en-US" altLang="zh-CN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zh-CN" dirty="0" smtClean="0">
                      <a:solidFill>
                        <a:schemeClr val="tx1"/>
                      </a:solidFill>
                    </a:rPr>
                    <a:t>Down &amp; UP</a:t>
                  </a:r>
                </a:p>
                <a:p>
                  <a:pPr algn="ctr"/>
                  <a:r>
                    <a:rPr lang="en-US" altLang="zh-CN" dirty="0" smtClean="0">
                      <a:solidFill>
                        <a:schemeClr val="tx1"/>
                      </a:solidFill>
                    </a:rPr>
                    <a:t>Converter</a:t>
                  </a:r>
                  <a:endParaRPr lang="zh-CN" alt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872546" y="5400738"/>
                <a:ext cx="1230461" cy="684163"/>
                <a:chOff x="8170333" y="3631079"/>
                <a:chExt cx="1032934" cy="103293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8195733" y="3646854"/>
                  <a:ext cx="982134" cy="990000"/>
                </a:xfrm>
                <a:prstGeom prst="rect">
                  <a:avLst/>
                </a:prstGeom>
                <a:ln w="34925">
                  <a:solidFill>
                    <a:srgbClr val="FFFFFF"/>
                  </a:solidFill>
                </a:ln>
                <a:effectLst>
                  <a:outerShdw blurRad="317500" dir="2700000" algn="ctr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 smtClean="0"/>
                    <a:t>ZYNQ</a:t>
                  </a:r>
                </a:p>
                <a:p>
                  <a:pPr algn="ctr"/>
                  <a:r>
                    <a:rPr lang="en-US" altLang="zh-CN" sz="1400" dirty="0" smtClean="0"/>
                    <a:t>FPGA</a:t>
                  </a:r>
                </a:p>
                <a:p>
                  <a:pPr algn="ctr"/>
                  <a:r>
                    <a:rPr lang="en-US" altLang="zh-CN" sz="1400" dirty="0" smtClean="0"/>
                    <a:t>ARM</a:t>
                  </a:r>
                  <a:endParaRPr lang="zh-CN" altLang="en-US" sz="1400" dirty="0"/>
                </a:p>
              </p:txBody>
            </p:sp>
            <p:sp>
              <p:nvSpPr>
                <p:cNvPr id="15" name="矩形 14"/>
                <p:cNvSpPr/>
                <p:nvPr/>
              </p:nvSpPr>
              <p:spPr>
                <a:xfrm>
                  <a:off x="8170333" y="3631079"/>
                  <a:ext cx="1032934" cy="1032934"/>
                </a:xfrm>
                <a:prstGeom prst="rect">
                  <a:avLst/>
                </a:prstGeom>
                <a:noFill/>
                <a:ln w="34925">
                  <a:solidFill>
                    <a:srgbClr val="FFFFFF"/>
                  </a:solidFill>
                  <a:prstDash val="sysDot"/>
                </a:ln>
                <a:effectLst>
                  <a:outerShdw blurRad="317500" dir="2700000" algn="ctr">
                    <a:srgbClr val="000000">
                      <a:alpha val="43000"/>
                    </a:srgbClr>
                  </a:outerShdw>
                </a:effectLst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/>
                </a:p>
              </p:txBody>
            </p:sp>
          </p:grpSp>
          <p:sp>
            <p:nvSpPr>
              <p:cNvPr id="16" name="矩形 15"/>
              <p:cNvSpPr/>
              <p:nvPr/>
            </p:nvSpPr>
            <p:spPr>
              <a:xfrm>
                <a:off x="5889087" y="5319113"/>
                <a:ext cx="1819175" cy="1187313"/>
              </a:xfrm>
              <a:prstGeom prst="rect">
                <a:avLst/>
              </a:prstGeom>
              <a:solidFill>
                <a:srgbClr val="548235">
                  <a:alpha val="60000"/>
                </a:srgbClr>
              </a:solidFill>
              <a:ln w="34925">
                <a:solidFill>
                  <a:srgbClr val="FFFFFF"/>
                </a:solidFill>
              </a:ln>
              <a:effectLst>
                <a:outerShdw blurRad="317500" dir="2700000" algn="ctr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7534164" y="5373157"/>
                <a:ext cx="100855" cy="108570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34925">
                <a:solidFill>
                  <a:srgbClr val="FFFFFF"/>
                </a:solidFill>
              </a:ln>
              <a:effectLst>
                <a:outerShdw blurRad="317500" dir="2700000" algn="ctr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6492342" y="5776958"/>
                <a:ext cx="968578" cy="59277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/>
                  <a:t>16bits</a:t>
                </a:r>
                <a:r>
                  <a:rPr lang="en-US" altLang="zh-CN" sz="1400" dirty="0" smtClean="0"/>
                  <a:t> DAC 2Ch</a:t>
                </a:r>
                <a:endParaRPr lang="zh-CN" altLang="en-US" sz="1400" dirty="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5990509" y="5779217"/>
                <a:ext cx="471576" cy="2517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/>
                  <a:t>LP</a:t>
                </a: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6003894" y="5411187"/>
                <a:ext cx="1457026" cy="2856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dirty="0" smtClean="0"/>
                  <a:t>Level conv.</a:t>
                </a: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5990509" y="6111063"/>
                <a:ext cx="471576" cy="2517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/>
                  <a:t>LP</a:t>
                </a:r>
              </a:p>
            </p:txBody>
          </p:sp>
        </p:grp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0432" y="4173508"/>
              <a:ext cx="2614160" cy="940415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322" y="3102010"/>
              <a:ext cx="1067042" cy="44360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05519" y="3654102"/>
              <a:ext cx="1249103" cy="321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/>
                <a:t>Motor Driver</a:t>
              </a:r>
              <a:endParaRPr lang="zh-CN" altLang="en-US" sz="1600" dirty="0"/>
            </a:p>
          </p:txBody>
        </p:sp>
        <p:cxnSp>
          <p:nvCxnSpPr>
            <p:cNvPr id="40" name="直接连接符 39"/>
            <p:cNvCxnSpPr>
              <a:endCxn id="32" idx="3"/>
            </p:cNvCxnSpPr>
            <p:nvPr/>
          </p:nvCxnSpPr>
          <p:spPr bwMode="auto">
            <a:xfrm flipH="1">
              <a:off x="4714592" y="4311870"/>
              <a:ext cx="748634" cy="33184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直接连接符 41"/>
            <p:cNvCxnSpPr/>
            <p:nvPr/>
          </p:nvCxnSpPr>
          <p:spPr bwMode="auto">
            <a:xfrm flipH="1" flipV="1">
              <a:off x="4714592" y="3600058"/>
              <a:ext cx="748635" cy="188606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文本框 48"/>
            <p:cNvSpPr txBox="1"/>
            <p:nvPr/>
          </p:nvSpPr>
          <p:spPr>
            <a:xfrm>
              <a:off x="6038097" y="5017810"/>
              <a:ext cx="650593" cy="350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FMC</a:t>
              </a:r>
              <a:endParaRPr lang="zh-CN" altLang="en-US" dirty="0"/>
            </a:p>
          </p:txBody>
        </p:sp>
        <p:sp>
          <p:nvSpPr>
            <p:cNvPr id="51" name="矩形 50"/>
            <p:cNvSpPr/>
            <p:nvPr/>
          </p:nvSpPr>
          <p:spPr>
            <a:xfrm>
              <a:off x="4797123" y="2924903"/>
              <a:ext cx="1089196" cy="6140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5V </a:t>
              </a:r>
              <a:r>
                <a:rPr lang="en-US" altLang="zh-CN" dirty="0"/>
                <a:t>pulse </a:t>
              </a:r>
              <a:r>
                <a:rPr lang="en-US" altLang="zh-CN" dirty="0" smtClean="0"/>
                <a:t/>
              </a:r>
              <a:br>
                <a:rPr lang="en-US" altLang="zh-CN" dirty="0" smtClean="0"/>
              </a:br>
              <a:r>
                <a:rPr lang="en-US" altLang="zh-CN" dirty="0" smtClean="0"/>
                <a:t>signal</a:t>
              </a:r>
              <a:endParaRPr lang="zh-CN" altLang="en-US" dirty="0"/>
            </a:p>
          </p:txBody>
        </p:sp>
        <p:sp>
          <p:nvSpPr>
            <p:cNvPr id="52" name="矩形 51"/>
            <p:cNvSpPr/>
            <p:nvPr/>
          </p:nvSpPr>
          <p:spPr>
            <a:xfrm>
              <a:off x="4691364" y="3992657"/>
              <a:ext cx="815069" cy="350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0~10V</a:t>
              </a:r>
              <a:endParaRPr lang="zh-CN" altLang="en-US" dirty="0"/>
            </a:p>
          </p:txBody>
        </p:sp>
        <p:sp>
          <p:nvSpPr>
            <p:cNvPr id="59" name="左大括号 58"/>
            <p:cNvSpPr/>
            <p:nvPr/>
          </p:nvSpPr>
          <p:spPr bwMode="auto">
            <a:xfrm rot="5400000" flipV="1">
              <a:off x="9305795" y="956191"/>
              <a:ext cx="202493" cy="3978256"/>
            </a:xfrm>
            <a:prstGeom prst="leftBrace">
              <a:avLst/>
            </a:prstGeom>
            <a:noFill/>
            <a:ln w="19050" cap="flat" cmpd="sng" algn="ctr">
              <a:solidFill>
                <a:srgbClr val="0092D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4343978" y="2454347"/>
              <a:ext cx="2405002" cy="350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Cavity detuning control</a:t>
              </a:r>
              <a:endParaRPr lang="zh-CN" altLang="en-US" dirty="0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8635035" y="2456752"/>
              <a:ext cx="1466880" cy="350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LLRF system</a:t>
              </a:r>
              <a:endParaRPr lang="zh-CN" altLang="en-US" dirty="0"/>
            </a:p>
          </p:txBody>
        </p:sp>
        <p:cxnSp>
          <p:nvCxnSpPr>
            <p:cNvPr id="63" name="直接箭头连接符 62"/>
            <p:cNvCxnSpPr>
              <a:stCxn id="61" idx="1"/>
              <a:endCxn id="60" idx="3"/>
            </p:cNvCxnSpPr>
            <p:nvPr/>
          </p:nvCxnSpPr>
          <p:spPr bwMode="auto">
            <a:xfrm flipH="1" flipV="1">
              <a:off x="6748979" y="2629788"/>
              <a:ext cx="1886056" cy="2405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文本框 25"/>
          <p:cNvSpPr txBox="1"/>
          <p:nvPr/>
        </p:nvSpPr>
        <p:spPr>
          <a:xfrm>
            <a:off x="2786799" y="5369989"/>
            <a:ext cx="636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Only one IHEP-EDHP-AMC module + 1 RTM + 1 FMC</a:t>
            </a:r>
          </a:p>
        </p:txBody>
      </p:sp>
    </p:spTree>
    <p:extLst>
      <p:ext uri="{BB962C8B-B14F-4D97-AF65-F5344CB8AC3E}">
        <p14:creationId xmlns:p14="http://schemas.microsoft.com/office/powerpoint/2010/main" val="242522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77529" y="190500"/>
            <a:ext cx="9584618" cy="457200"/>
          </a:xfrm>
        </p:spPr>
        <p:txBody>
          <a:bodyPr/>
          <a:lstStyle/>
          <a:p>
            <a:r>
              <a:rPr lang="en-US" altLang="zh-CN" dirty="0"/>
              <a:t>IHEP-EDHP-AMC </a:t>
            </a:r>
            <a:r>
              <a:rPr lang="en-US" altLang="zh-CN" dirty="0" smtClean="0"/>
              <a:t>MMC</a:t>
            </a:r>
            <a:endParaRPr lang="zh-CN" altLang="en-US" dirty="0"/>
          </a:p>
        </p:txBody>
      </p:sp>
      <p:grpSp>
        <p:nvGrpSpPr>
          <p:cNvPr id="45" name="组合 44"/>
          <p:cNvGrpSpPr/>
          <p:nvPr/>
        </p:nvGrpSpPr>
        <p:grpSpPr>
          <a:xfrm>
            <a:off x="689821" y="2088481"/>
            <a:ext cx="2181395" cy="2316912"/>
            <a:chOff x="3729867" y="4271133"/>
            <a:chExt cx="2160701" cy="2294933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9867" y="4271133"/>
              <a:ext cx="2160701" cy="2294933"/>
            </a:xfrm>
            <a:prstGeom prst="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4008853" y="4847197"/>
              <a:ext cx="944653" cy="936104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77529" y="912952"/>
            <a:ext cx="7192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MMC 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N.A.T NAMC-MMC-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RefDesign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MMC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controller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mezzanine Card</a:t>
            </a: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19980" r="18486"/>
          <a:stretch/>
        </p:blipFill>
        <p:spPr>
          <a:xfrm>
            <a:off x="3121705" y="2081945"/>
            <a:ext cx="2829278" cy="23173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11031" y="4461970"/>
            <a:ext cx="2338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MMC Controller in AMC</a:t>
            </a:r>
            <a:endParaRPr lang="zh-CN" altLang="en-US" sz="1600" dirty="0"/>
          </a:p>
        </p:txBody>
      </p:sp>
      <p:sp>
        <p:nvSpPr>
          <p:cNvPr id="72" name="文本框 71"/>
          <p:cNvSpPr txBox="1"/>
          <p:nvPr/>
        </p:nvSpPr>
        <p:spPr>
          <a:xfrm>
            <a:off x="3332882" y="4461970"/>
            <a:ext cx="2051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MMC Controller Test</a:t>
            </a:r>
            <a:endParaRPr lang="zh-CN" altLang="en-US" sz="1600" dirty="0"/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430" y="4734943"/>
            <a:ext cx="3544196" cy="207579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482" y="4235701"/>
            <a:ext cx="4007926" cy="2261266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598222" y="6214095"/>
            <a:ext cx="3685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</a:rPr>
              <a:t>Module operational state management</a:t>
            </a:r>
            <a:endParaRPr lang="zh-CN" altLang="en-US" sz="1600" dirty="0"/>
          </a:p>
        </p:txBody>
      </p:sp>
      <p:sp>
        <p:nvSpPr>
          <p:cNvPr id="76" name="矩形 75"/>
          <p:cNvSpPr/>
          <p:nvPr/>
        </p:nvSpPr>
        <p:spPr>
          <a:xfrm>
            <a:off x="5769306" y="4679462"/>
            <a:ext cx="2083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</a:rPr>
              <a:t>Sensor </a:t>
            </a:r>
            <a:r>
              <a:rPr lang="en-US" altLang="zh-CN" sz="1600" dirty="0" smtClean="0">
                <a:solidFill>
                  <a:srgbClr val="0000FF"/>
                </a:solidFill>
                <a:latin typeface="Arial" panose="020B0604020202020204" pitchFamily="34" charset="0"/>
              </a:rPr>
              <a:t>Reading Test</a:t>
            </a:r>
            <a:endParaRPr lang="zh-CN" altLang="en-US" sz="1600" dirty="0"/>
          </a:p>
        </p:txBody>
      </p:sp>
      <p:sp>
        <p:nvSpPr>
          <p:cNvPr id="77" name="矩形 76"/>
          <p:cNvSpPr/>
          <p:nvPr/>
        </p:nvSpPr>
        <p:spPr>
          <a:xfrm>
            <a:off x="8445921" y="3955808"/>
            <a:ext cx="3227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rgbClr val="0000FF"/>
                </a:solidFill>
                <a:latin typeface="Arial" panose="020B0604020202020204" pitchFamily="34" charset="0"/>
              </a:rPr>
              <a:t>Temperature threshold event Test</a:t>
            </a:r>
            <a:endParaRPr lang="zh-CN" altLang="en-US" sz="1600" dirty="0"/>
          </a:p>
        </p:txBody>
      </p:sp>
      <p:sp>
        <p:nvSpPr>
          <p:cNvPr id="78" name="矩形 77"/>
          <p:cNvSpPr/>
          <p:nvPr/>
        </p:nvSpPr>
        <p:spPr bwMode="auto">
          <a:xfrm>
            <a:off x="7841313" y="4346806"/>
            <a:ext cx="3716851" cy="10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1543696" y="4277752"/>
            <a:ext cx="748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FF0000"/>
                </a:solidFill>
              </a:rPr>
              <a:t>82</a:t>
            </a:r>
            <a:r>
              <a:rPr lang="zh-CN" altLang="en-US" sz="1200" dirty="0">
                <a:solidFill>
                  <a:srgbClr val="FF0000"/>
                </a:solidFill>
              </a:rPr>
              <a:t>℃</a:t>
            </a:r>
          </a:p>
        </p:txBody>
      </p:sp>
      <p:sp>
        <p:nvSpPr>
          <p:cNvPr id="80" name="矩形 79"/>
          <p:cNvSpPr/>
          <p:nvPr/>
        </p:nvSpPr>
        <p:spPr bwMode="auto">
          <a:xfrm>
            <a:off x="9514519" y="4537106"/>
            <a:ext cx="2479889" cy="298884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9968924" y="4571740"/>
            <a:ext cx="1655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accent2"/>
                </a:solidFill>
              </a:rPr>
              <a:t>Fan speed increase</a:t>
            </a:r>
            <a:endParaRPr lang="zh-CN" altLang="en-US" sz="1200" dirty="0">
              <a:solidFill>
                <a:schemeClr val="accent2"/>
              </a:solidFill>
            </a:endParaRPr>
          </a:p>
        </p:txBody>
      </p:sp>
      <p:sp>
        <p:nvSpPr>
          <p:cNvPr id="82" name="矩形 81"/>
          <p:cNvSpPr/>
          <p:nvPr/>
        </p:nvSpPr>
        <p:spPr bwMode="auto">
          <a:xfrm>
            <a:off x="7842166" y="4949297"/>
            <a:ext cx="3716851" cy="10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3" name="矩形 82"/>
          <p:cNvSpPr/>
          <p:nvPr/>
        </p:nvSpPr>
        <p:spPr bwMode="auto">
          <a:xfrm>
            <a:off x="7841312" y="5356882"/>
            <a:ext cx="3716851" cy="10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4" name="矩形 83"/>
          <p:cNvSpPr/>
          <p:nvPr/>
        </p:nvSpPr>
        <p:spPr bwMode="auto">
          <a:xfrm>
            <a:off x="7841311" y="5965661"/>
            <a:ext cx="3716851" cy="108000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00" b="0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11463818" y="5706925"/>
            <a:ext cx="503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B050"/>
                </a:solidFill>
              </a:rPr>
              <a:t>30</a:t>
            </a:r>
            <a:r>
              <a:rPr lang="zh-CN" altLang="en-US" sz="1200" dirty="0" smtClean="0">
                <a:solidFill>
                  <a:srgbClr val="00B050"/>
                </a:solidFill>
              </a:rPr>
              <a:t>℃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  <p:sp>
        <p:nvSpPr>
          <p:cNvPr id="86" name="矩形 85"/>
          <p:cNvSpPr/>
          <p:nvPr/>
        </p:nvSpPr>
        <p:spPr bwMode="auto">
          <a:xfrm>
            <a:off x="9526344" y="6106289"/>
            <a:ext cx="2441157" cy="42367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10059729" y="6202490"/>
            <a:ext cx="1655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accent2"/>
                </a:solidFill>
              </a:rPr>
              <a:t>Fan speed decrease</a:t>
            </a:r>
            <a:endParaRPr lang="zh-CN" altLang="en-US" sz="1200" dirty="0">
              <a:solidFill>
                <a:schemeClr val="accent2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33524" y="6489895"/>
            <a:ext cx="3467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333333"/>
                </a:solidFill>
                <a:latin typeface="Arial" panose="020B0604020202020204" pitchFamily="34" charset="0"/>
              </a:rPr>
              <a:t>Hot swap </a:t>
            </a:r>
            <a:r>
              <a:rPr lang="en-US" altLang="zh-CN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management works well.</a:t>
            </a:r>
            <a:endParaRPr lang="zh-CN" altLang="en-US" sz="1600" dirty="0"/>
          </a:p>
        </p:txBody>
      </p:sp>
      <p:sp>
        <p:nvSpPr>
          <p:cNvPr id="88" name="矩形 87"/>
          <p:cNvSpPr/>
          <p:nvPr/>
        </p:nvSpPr>
        <p:spPr>
          <a:xfrm>
            <a:off x="6040249" y="2971472"/>
            <a:ext cx="39337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</a:rPr>
              <a:t>Test environment:</a:t>
            </a:r>
          </a:p>
          <a:p>
            <a:r>
              <a:rPr lang="en-US" altLang="zh-CN" dirty="0" smtClean="0">
                <a:latin typeface="Arial" panose="020B0604020202020204" pitchFamily="34" charset="0"/>
              </a:rPr>
              <a:t>Commercial </a:t>
            </a:r>
            <a:r>
              <a:rPr lang="en-US" altLang="zh-CN" dirty="0" err="1" smtClean="0">
                <a:latin typeface="Arial" panose="020B0604020202020204" pitchFamily="34" charset="0"/>
              </a:rPr>
              <a:t>nVent</a:t>
            </a:r>
            <a:r>
              <a:rPr lang="en-US" altLang="zh-CN" dirty="0" smtClean="0">
                <a:latin typeface="Arial" panose="020B0604020202020204" pitchFamily="34" charset="0"/>
              </a:rPr>
              <a:t> MTCA.4 chassis</a:t>
            </a:r>
          </a:p>
          <a:p>
            <a:r>
              <a:rPr lang="en-US" altLang="zh-CN" dirty="0">
                <a:latin typeface="Arial" panose="020B0604020202020204" pitchFamily="34" charset="0"/>
              </a:rPr>
              <a:t>N.A.T </a:t>
            </a:r>
            <a:r>
              <a:rPr lang="en-US" altLang="zh-CN" dirty="0" smtClean="0">
                <a:latin typeface="Arial" panose="020B0604020202020204" pitchFamily="34" charset="0"/>
              </a:rPr>
              <a:t>NAT-MCH-PHYS80 MCH card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7" r="22431" b="1867"/>
          <a:stretch/>
        </p:blipFill>
        <p:spPr>
          <a:xfrm>
            <a:off x="672689" y="4814632"/>
            <a:ext cx="3385579" cy="1358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89315" y="1241402"/>
            <a:ext cx="5357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3 phases of development: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altLang="zh-CN" sz="2000" dirty="0" smtClean="0"/>
              <a:t>HW SW based on N.A.T MMC </a:t>
            </a:r>
            <a:r>
              <a:rPr lang="en-US" altLang="zh-CN" sz="2000" dirty="0" err="1" smtClean="0"/>
              <a:t>RefDesign</a:t>
            </a:r>
            <a:endParaRPr lang="en-US" altLang="zh-CN" sz="2000" dirty="0" smtClean="0"/>
          </a:p>
          <a:p>
            <a:pPr marL="457200" indent="-457200">
              <a:buFont typeface="+mj-ea"/>
              <a:buAutoNum type="circleNumDbPlain"/>
            </a:pPr>
            <a:r>
              <a:rPr lang="en-US" altLang="zh-CN" sz="2000" dirty="0" smtClean="0"/>
              <a:t>Develop our own Software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altLang="zh-CN" sz="2000" dirty="0" smtClean="0"/>
              <a:t>Design our own MMC (HW SW)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7488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SNS讲演稿母板">
  <a:themeElements>
    <a:clrScheme name="1_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_CSNS讲演稿母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CSNS PPT</Template>
  <TotalTime>11845</TotalTime>
  <Words>965</Words>
  <Application>Microsoft Office PowerPoint</Application>
  <PresentationFormat>宽屏</PresentationFormat>
  <Paragraphs>419</Paragraphs>
  <Slides>19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roboto</vt:lpstr>
      <vt:lpstr>等线</vt:lpstr>
      <vt:lpstr>黑体</vt:lpstr>
      <vt:lpstr>宋体</vt:lpstr>
      <vt:lpstr>微软雅黑</vt:lpstr>
      <vt:lpstr>arial</vt:lpstr>
      <vt:lpstr>arial</vt:lpstr>
      <vt:lpstr>Calibri</vt:lpstr>
      <vt:lpstr>Impact</vt:lpstr>
      <vt:lpstr>Times New Roman</vt:lpstr>
      <vt:lpstr>Wingdings</vt:lpstr>
      <vt:lpstr>1_CSNS讲演稿母板</vt:lpstr>
      <vt:lpstr>IHEP-EDHP-AMC a MicroTCA.4 Based  Digital Processing AMC Module</vt:lpstr>
      <vt:lpstr>IHEP-EDHP-AMC Overview</vt:lpstr>
      <vt:lpstr>IHEP-EDHP-AMC Overview</vt:lpstr>
      <vt:lpstr>IHEP-EDHP-AMC Overview</vt:lpstr>
      <vt:lpstr>IHEP-EDHP-AMC Overview</vt:lpstr>
      <vt:lpstr>functionality</vt:lpstr>
      <vt:lpstr>IHEP-EDHP-AMC Block Diagram &amp; Overall Design</vt:lpstr>
      <vt:lpstr>IHEP-EDHP-AMC Block Diagram &amp; Overall Design</vt:lpstr>
      <vt:lpstr>IHEP-EDHP-AMC MMC</vt:lpstr>
      <vt:lpstr>IHEP-EDHP-AMC AD/DA</vt:lpstr>
      <vt:lpstr>IHEP-EDHP-AMC AD/DA</vt:lpstr>
      <vt:lpstr>IHEP-EDHP-AMC AD/DA</vt:lpstr>
      <vt:lpstr>IHEP-EDHP-AMC Clock Distribution</vt:lpstr>
      <vt:lpstr>IHEP-EDHP-AMC FMC</vt:lpstr>
      <vt:lpstr>IHEP-EDHP-AMC Software</vt:lpstr>
      <vt:lpstr>IHEP-EDHP-AMC Software</vt:lpstr>
      <vt:lpstr>Others</vt:lpstr>
      <vt:lpstr>Others</vt:lpstr>
      <vt:lpstr>Thanks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long wei</dc:creator>
  <cp:lastModifiedBy>long wei</cp:lastModifiedBy>
  <cp:revision>1244</cp:revision>
  <dcterms:created xsi:type="dcterms:W3CDTF">2018-10-12T00:43:49Z</dcterms:created>
  <dcterms:modified xsi:type="dcterms:W3CDTF">2021-08-24T09:57:41Z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