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7"/>
  </p:notesMasterIdLst>
  <p:sldIdLst>
    <p:sldId id="257" r:id="rId2"/>
    <p:sldId id="3569" r:id="rId3"/>
    <p:sldId id="261" r:id="rId4"/>
    <p:sldId id="3583" r:id="rId5"/>
    <p:sldId id="3553" r:id="rId6"/>
    <p:sldId id="3549" r:id="rId7"/>
    <p:sldId id="3588" r:id="rId8"/>
    <p:sldId id="3584" r:id="rId9"/>
    <p:sldId id="3585" r:id="rId10"/>
    <p:sldId id="3575" r:id="rId11"/>
    <p:sldId id="3574" r:id="rId12"/>
    <p:sldId id="3561" r:id="rId13"/>
    <p:sldId id="3562" r:id="rId14"/>
    <p:sldId id="3576" r:id="rId15"/>
    <p:sldId id="3577" r:id="rId16"/>
    <p:sldId id="3586" r:id="rId17"/>
    <p:sldId id="3587" r:id="rId18"/>
    <p:sldId id="3580" r:id="rId19"/>
    <p:sldId id="3564" r:id="rId20"/>
    <p:sldId id="3589" r:id="rId21"/>
    <p:sldId id="3581" r:id="rId22"/>
    <p:sldId id="3565" r:id="rId23"/>
    <p:sldId id="3579" r:id="rId24"/>
    <p:sldId id="412" r:id="rId25"/>
    <p:sldId id="260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8" autoAdjust="0"/>
    <p:restoredTop sz="74812"/>
  </p:normalViewPr>
  <p:slideViewPr>
    <p:cSldViewPr>
      <p:cViewPr varScale="1">
        <p:scale>
          <a:sx n="84" d="100"/>
          <a:sy n="84" d="100"/>
        </p:scale>
        <p:origin x="248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7B772-75CA-4503-8B33-4E9FEB7F76F4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3B04A-A3A8-474F-A436-29945894B8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3B04A-A3A8-474F-A436-29945894B8D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760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3B04A-A3A8-474F-A436-29945894B8D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075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3B04A-A3A8-474F-A436-29945894B8D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228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3B04A-A3A8-474F-A436-29945894B8D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906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3B04A-A3A8-474F-A436-29945894B8D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098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3B04A-A3A8-474F-A436-29945894B8D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355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kumimoji="1" lang="en-US" altLang="zh-CN" sz="800" kern="1200" dirty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kumimoji="1" lang="en-US" altLang="zh-CN" sz="800" kern="1200" dirty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00" kern="1200" dirty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3B04A-A3A8-474F-A436-29945894B8D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169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3B04A-A3A8-474F-A436-29945894B8D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196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3B04A-A3A8-474F-A436-29945894B8D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785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" altLang="zh-CN" dirty="0"/>
          </a:p>
          <a:p>
            <a:endParaRPr kumimoji="1" lang="en" altLang="zh-CN" dirty="0"/>
          </a:p>
          <a:p>
            <a:endParaRPr kumimoji="1" lang="en" altLang="zh-CN" dirty="0"/>
          </a:p>
          <a:p>
            <a:endParaRPr kumimoji="1" lang="en" altLang="zh-CN" dirty="0"/>
          </a:p>
          <a:p>
            <a:endParaRPr kumimoji="1" lang="en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3B04A-A3A8-474F-A436-29945894B8D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995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3B04A-A3A8-474F-A436-29945894B8D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8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3B04A-A3A8-474F-A436-29945894B8D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734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" altLang="zh-CN" dirty="0"/>
          </a:p>
          <a:p>
            <a:endParaRPr kumimoji="1" lang="en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3B04A-A3A8-474F-A436-29945894B8D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252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3B04A-A3A8-474F-A436-29945894B8D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546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3B04A-A3A8-474F-A436-29945894B8D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1282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3B04A-A3A8-474F-A436-29945894B8D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911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3B04A-A3A8-474F-A436-29945894B8D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16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3B04A-A3A8-474F-A436-29945894B8D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872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3B04A-A3A8-474F-A436-29945894B8D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449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3B04A-A3A8-474F-A436-29945894B8D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329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3B04A-A3A8-474F-A436-29945894B8D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841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3B04A-A3A8-474F-A436-29945894B8D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772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3B04A-A3A8-474F-A436-29945894B8D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02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倪佳\文件\同步\2020合肥先进光源用户研讨会\2020合肥先进光源用户研讨会\封面2背景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48" y="0"/>
            <a:ext cx="9165547" cy="687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倪佳\文件\同步\2020合肥先进光源用户研讨会\2020合肥先进光源用户研讨会\目录2背景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257300" indent="-342900">
              <a:buFont typeface="Arial" panose="020B0604020202020204" pitchFamily="34" charset="0"/>
              <a:buChar char="○"/>
              <a:defRPr sz="20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B397F7-EEAE-4EEB-853F-557E7CD2E6FC}" type="datetime1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F9C4E4-64C3-4397-AB41-DED1A63994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内页4背景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54" y="-4260"/>
            <a:ext cx="9162271" cy="687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Administrator\Desktop\内页2--改背景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304"/>
            <a:ext cx="9132230" cy="684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8080" cy="1052736"/>
          </a:xfrm>
          <a:prstGeom prst="rect">
            <a:avLst/>
          </a:prstGeom>
          <a:solidFill>
            <a:srgbClr val="034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103144"/>
            <a:ext cx="9148080" cy="21600"/>
          </a:xfrm>
          <a:prstGeom prst="rect">
            <a:avLst/>
          </a:prstGeom>
          <a:solidFill>
            <a:srgbClr val="034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3" descr="E:\倪佳\文件\同步\2020合肥先进光源用户研讨会\2020合肥先进光源用户研讨会\内页2 -改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329"/>
            <a:ext cx="1308968" cy="55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结束语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365032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0C0"/>
                </a:solidFill>
              </a:defRPr>
            </a:lvl1pPr>
          </a:lstStyle>
          <a:p>
            <a:r>
              <a:rPr lang="en-US" altLang="zh-CN" dirty="0"/>
              <a:t>01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倪佳\文件\同步\ppt模板-2020-2-18\封面2 - 改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2291235" cy="9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5230" y="955081"/>
            <a:ext cx="7385542" cy="14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+mj-ea"/>
                <a:ea typeface="+mj-ea"/>
              </a:rPr>
              <a:t>Prototype of the HALF timing system based on MRF mTCA.4 hardware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1016229" y="3356992"/>
            <a:ext cx="2537874" cy="1658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Xiaokang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Sun</a:t>
            </a:r>
          </a:p>
          <a:p>
            <a:pPr algn="ctr">
              <a:lnSpc>
                <a:spcPct val="12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USTC</a:t>
            </a:r>
          </a:p>
          <a:p>
            <a:pPr algn="ctr">
              <a:lnSpc>
                <a:spcPct val="12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2021.08.24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MRF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mTCA.4 hardware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465604" y="6309320"/>
            <a:ext cx="442392" cy="412155"/>
          </a:xfrm>
        </p:spPr>
        <p:txBody>
          <a:bodyPr/>
          <a:lstStyle/>
          <a:p>
            <a:fld id="{66F9C4E4-64C3-4397-AB41-DED1A63994A5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E73B562-0E4D-BF4E-A40C-C15BBC615E22}"/>
              </a:ext>
            </a:extLst>
          </p:cNvPr>
          <p:cNvSpPr>
            <a:spLocks noGrp="1"/>
          </p:cNvSpPr>
          <p:nvPr/>
        </p:nvSpPr>
        <p:spPr>
          <a:xfrm>
            <a:off x="0" y="1275390"/>
            <a:ext cx="9324528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○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" altLang="zh-CN" dirty="0">
                <a:latin typeface="+mj-ea"/>
                <a:ea typeface="+mj-ea"/>
              </a:rPr>
              <a:t>Why</a:t>
            </a:r>
            <a:r>
              <a:rPr lang="zh-CN" altLang="en-US" dirty="0">
                <a:latin typeface="+mj-ea"/>
                <a:ea typeface="+mj-ea"/>
              </a:rPr>
              <a:t> </a:t>
            </a:r>
            <a:r>
              <a:rPr lang="en-US" altLang="zh-CN" dirty="0">
                <a:latin typeface="+mj-ea"/>
                <a:ea typeface="+mj-ea"/>
              </a:rPr>
              <a:t>choose</a:t>
            </a:r>
            <a:r>
              <a:rPr lang="zh-CN" altLang="en-US" dirty="0">
                <a:latin typeface="+mj-ea"/>
                <a:ea typeface="+mj-ea"/>
              </a:rPr>
              <a:t> </a:t>
            </a:r>
            <a:r>
              <a:rPr lang="en-US" altLang="zh-CN" dirty="0">
                <a:latin typeface="+mj-ea"/>
                <a:ea typeface="+mj-ea"/>
              </a:rPr>
              <a:t>MRF</a:t>
            </a:r>
            <a:r>
              <a:rPr lang="zh-CN" altLang="en-US" dirty="0">
                <a:latin typeface="+mj-ea"/>
                <a:ea typeface="+mj-ea"/>
              </a:rPr>
              <a:t> </a:t>
            </a:r>
            <a:r>
              <a:rPr lang="en-US" altLang="zh-CN" dirty="0">
                <a:latin typeface="+mj-ea"/>
                <a:ea typeface="+mj-ea"/>
              </a:rPr>
              <a:t>mTCA</a:t>
            </a:r>
            <a:r>
              <a:rPr lang="zh-CN" altLang="en-US" dirty="0">
                <a:latin typeface="+mj-ea"/>
                <a:ea typeface="+mj-ea"/>
              </a:rPr>
              <a:t> </a:t>
            </a:r>
            <a:r>
              <a:rPr lang="en-US" altLang="zh-CN" dirty="0">
                <a:latin typeface="+mj-ea"/>
                <a:ea typeface="+mj-ea"/>
              </a:rPr>
              <a:t>hardware</a:t>
            </a:r>
            <a:r>
              <a:rPr lang="zh-CN" altLang="en-US" dirty="0">
                <a:latin typeface="+mj-ea"/>
                <a:ea typeface="+mj-ea"/>
              </a:rPr>
              <a:t>？</a:t>
            </a:r>
            <a:endParaRPr lang="en-US" altLang="zh-CN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</a:rPr>
              <a:t>mTCA</a:t>
            </a:r>
            <a:r>
              <a:rPr lang="zh-CN" altLang="en-US" dirty="0">
                <a:latin typeface="+mj-ea"/>
                <a:ea typeface="+mj-ea"/>
              </a:rPr>
              <a:t>：</a:t>
            </a:r>
            <a:r>
              <a:rPr lang="en-US" altLang="zh-CN" dirty="0">
                <a:latin typeface="+mj-ea"/>
                <a:ea typeface="+mj-ea"/>
              </a:rPr>
              <a:t>High performance</a:t>
            </a:r>
            <a:r>
              <a:rPr lang="zh-CN" altLang="en-US" dirty="0">
                <a:latin typeface="+mj-ea"/>
                <a:ea typeface="+mj-ea"/>
              </a:rPr>
              <a:t>、</a:t>
            </a:r>
            <a:r>
              <a:rPr lang="en" altLang="zh-CN" dirty="0">
                <a:latin typeface="+mj-ea"/>
                <a:ea typeface="+mj-ea"/>
              </a:rPr>
              <a:t>open standard</a:t>
            </a:r>
            <a:r>
              <a:rPr lang="zh-CN" altLang="en-US" dirty="0">
                <a:latin typeface="+mj-ea"/>
                <a:ea typeface="+mj-ea"/>
              </a:rPr>
              <a:t>、</a:t>
            </a:r>
            <a:r>
              <a:rPr lang="en-US" altLang="zh-CN" dirty="0">
                <a:latin typeface="+mj-ea"/>
                <a:ea typeface="+mj-ea"/>
              </a:rPr>
              <a:t>more</a:t>
            </a:r>
            <a:r>
              <a:rPr lang="zh-CN" altLang="en-US" dirty="0">
                <a:latin typeface="+mj-ea"/>
                <a:ea typeface="+mj-ea"/>
              </a:rPr>
              <a:t> </a:t>
            </a:r>
            <a:r>
              <a:rPr lang="en-US" altLang="zh-CN" dirty="0">
                <a:latin typeface="+mj-ea"/>
                <a:ea typeface="+mj-ea"/>
              </a:rPr>
              <a:t>and</a:t>
            </a:r>
            <a:r>
              <a:rPr lang="zh-CN" altLang="en-US" dirty="0">
                <a:latin typeface="+mj-ea"/>
                <a:ea typeface="+mj-ea"/>
              </a:rPr>
              <a:t> </a:t>
            </a:r>
            <a:r>
              <a:rPr lang="en-US" altLang="zh-CN" dirty="0">
                <a:latin typeface="+mj-ea"/>
                <a:ea typeface="+mj-ea"/>
              </a:rPr>
              <a:t>more</a:t>
            </a:r>
            <a:r>
              <a:rPr lang="zh-CN" altLang="en-US" dirty="0">
                <a:latin typeface="+mj-ea"/>
                <a:ea typeface="+mj-ea"/>
              </a:rPr>
              <a:t> </a:t>
            </a:r>
            <a:r>
              <a:rPr lang="en-US" altLang="zh-CN" dirty="0">
                <a:latin typeface="+mj-ea"/>
                <a:ea typeface="+mj-ea"/>
              </a:rPr>
              <a:t>applications in Accelerator</a:t>
            </a:r>
            <a:r>
              <a:rPr lang="zh-CN" altLang="en-US" dirty="0">
                <a:latin typeface="+mj-ea"/>
                <a:ea typeface="+mj-ea"/>
              </a:rPr>
              <a:t>、</a:t>
            </a:r>
            <a:r>
              <a:rPr lang="en-US" altLang="zh-CN" dirty="0">
                <a:latin typeface="+mj-ea"/>
                <a:ea typeface="+mj-ea"/>
              </a:rPr>
              <a:t>High energy physical control </a:t>
            </a:r>
            <a:r>
              <a:rPr lang="zh-CN" altLang="en-US" dirty="0">
                <a:latin typeface="+mj-ea"/>
                <a:ea typeface="+mj-ea"/>
              </a:rPr>
              <a:t>、</a:t>
            </a:r>
            <a:r>
              <a:rPr lang="en-US" altLang="zh-CN" dirty="0">
                <a:latin typeface="+mj-ea"/>
                <a:ea typeface="+mj-ea"/>
              </a:rPr>
              <a:t>Industry</a:t>
            </a:r>
            <a:r>
              <a:rPr lang="zh-CN" altLang="en-US" dirty="0">
                <a:latin typeface="+mj-ea"/>
                <a:ea typeface="+mj-ea"/>
              </a:rPr>
              <a:t> </a:t>
            </a:r>
            <a:r>
              <a:rPr lang="en-US" altLang="zh-CN" dirty="0">
                <a:latin typeface="+mj-ea"/>
                <a:ea typeface="+mj-ea"/>
              </a:rPr>
              <a:t>field…</a:t>
            </a:r>
            <a:endParaRPr lang="zh-CN" altLang="en-US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en" altLang="zh-CN" dirty="0">
                <a:latin typeface="+mj-ea"/>
                <a:ea typeface="+mj-ea"/>
              </a:rPr>
              <a:t>MRF </a:t>
            </a:r>
            <a:r>
              <a:rPr lang="en" altLang="zh-CN" dirty="0" err="1">
                <a:latin typeface="+mj-ea"/>
                <a:ea typeface="+mj-ea"/>
              </a:rPr>
              <a:t>mTCA</a:t>
            </a:r>
            <a:r>
              <a:rPr lang="en" altLang="zh-CN" dirty="0">
                <a:latin typeface="+mj-ea"/>
                <a:ea typeface="+mj-ea"/>
              </a:rPr>
              <a:t> hardware</a:t>
            </a:r>
            <a:r>
              <a:rPr lang="en-US" altLang="zh-CN" dirty="0">
                <a:latin typeface="+mj-ea"/>
                <a:ea typeface="+mj-ea"/>
              </a:rPr>
              <a:t> </a:t>
            </a:r>
            <a:r>
              <a:rPr lang="en" altLang="zh-CN" dirty="0">
                <a:latin typeface="+mj-ea"/>
                <a:ea typeface="+mj-ea"/>
              </a:rPr>
              <a:t>can be integrated with low-level RF systems, Beam Instrument system device under the </a:t>
            </a:r>
            <a:r>
              <a:rPr lang="en" altLang="zh-CN" dirty="0" err="1">
                <a:latin typeface="+mj-ea"/>
                <a:ea typeface="+mj-ea"/>
              </a:rPr>
              <a:t>mTCA</a:t>
            </a:r>
            <a:r>
              <a:rPr lang="en" altLang="zh-CN" dirty="0">
                <a:latin typeface="+mj-ea"/>
                <a:ea typeface="+mj-ea"/>
              </a:rPr>
              <a:t> hardware platform,  it is better to transmit synchronization and interlock signals</a:t>
            </a:r>
            <a:r>
              <a:rPr lang="en-US" altLang="zh-CN" dirty="0">
                <a:latin typeface="+mj-ea"/>
                <a:ea typeface="+mj-ea"/>
              </a:rPr>
              <a:t>.</a:t>
            </a:r>
            <a:endParaRPr lang="zh-CN" altLang="en-US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0109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MRF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mTCA.4 hardware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465604" y="6309320"/>
            <a:ext cx="442392" cy="412155"/>
          </a:xfrm>
        </p:spPr>
        <p:txBody>
          <a:bodyPr/>
          <a:lstStyle/>
          <a:p>
            <a:fld id="{66F9C4E4-64C3-4397-AB41-DED1A63994A5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E73B562-0E4D-BF4E-A40C-C15BBC615E22}"/>
              </a:ext>
            </a:extLst>
          </p:cNvPr>
          <p:cNvSpPr>
            <a:spLocks noGrp="1"/>
          </p:cNvSpPr>
          <p:nvPr/>
        </p:nvSpPr>
        <p:spPr>
          <a:xfrm>
            <a:off x="-4128" y="1105617"/>
            <a:ext cx="9118180" cy="5589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○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" altLang="zh-CN" sz="3100" dirty="0">
                <a:latin typeface="+mj-ea"/>
                <a:ea typeface="+mj-ea"/>
              </a:rPr>
              <a:t>mTCA.4 Industrial PC</a:t>
            </a:r>
          </a:p>
          <a:p>
            <a:pPr lvl="1">
              <a:lnSpc>
                <a:spcPct val="150000"/>
              </a:lnSpc>
            </a:pPr>
            <a:r>
              <a:rPr lang="en" altLang="zh-CN" sz="2900" dirty="0">
                <a:latin typeface="+mj-ea"/>
                <a:ea typeface="+mj-ea"/>
              </a:rPr>
              <a:t>11850-026QD shelf</a:t>
            </a:r>
          </a:p>
          <a:p>
            <a:pPr lvl="1">
              <a:lnSpc>
                <a:spcPct val="150000"/>
              </a:lnSpc>
            </a:pPr>
            <a:r>
              <a:rPr lang="en" altLang="zh-CN" sz="2900" dirty="0">
                <a:latin typeface="+mj-ea"/>
                <a:ea typeface="+mj-ea"/>
              </a:rPr>
              <a:t>NAT PM-AC600D </a:t>
            </a:r>
          </a:p>
          <a:p>
            <a:pPr lvl="1">
              <a:lnSpc>
                <a:spcPct val="150000"/>
              </a:lnSpc>
            </a:pPr>
            <a:r>
              <a:rPr lang="en" altLang="zh-CN" sz="2900" dirty="0">
                <a:latin typeface="+mj-ea"/>
                <a:ea typeface="+mj-ea"/>
              </a:rPr>
              <a:t>NAT MCH-PHYS</a:t>
            </a:r>
          </a:p>
          <a:p>
            <a:pPr lvl="1">
              <a:lnSpc>
                <a:spcPct val="150000"/>
              </a:lnSpc>
            </a:pPr>
            <a:r>
              <a:rPr lang="en" altLang="zh-CN" sz="2900" dirty="0">
                <a:latin typeface="+mj-ea"/>
                <a:ea typeface="+mj-ea"/>
              </a:rPr>
              <a:t>AMG64/471-41 CPU</a:t>
            </a:r>
          </a:p>
          <a:p>
            <a:pPr>
              <a:lnSpc>
                <a:spcPct val="150000"/>
              </a:lnSpc>
            </a:pPr>
            <a:r>
              <a:rPr lang="en" altLang="zh-CN" sz="3100" dirty="0">
                <a:latin typeface="+mj-ea"/>
                <a:ea typeface="+mj-ea"/>
              </a:rPr>
              <a:t>Event Master mTCA-EVM-300</a:t>
            </a:r>
          </a:p>
          <a:p>
            <a:pPr>
              <a:lnSpc>
                <a:spcPct val="150000"/>
              </a:lnSpc>
            </a:pPr>
            <a:r>
              <a:rPr lang="en" altLang="zh-CN" sz="3100" dirty="0">
                <a:latin typeface="+mj-ea"/>
                <a:ea typeface="+mj-ea"/>
              </a:rPr>
              <a:t>Event Receiver mTCA-EVR-300U</a:t>
            </a:r>
          </a:p>
          <a:p>
            <a:pPr>
              <a:lnSpc>
                <a:spcPct val="150000"/>
              </a:lnSpc>
            </a:pPr>
            <a:r>
              <a:rPr lang="en" altLang="zh-CN" sz="3100" dirty="0">
                <a:latin typeface="+mj-ea"/>
                <a:ea typeface="+mj-ea"/>
              </a:rPr>
              <a:t>Rear Transition Module for EVM</a:t>
            </a:r>
            <a:r>
              <a:rPr lang="zh-CN" altLang="en-US" sz="3100" dirty="0">
                <a:latin typeface="+mj-ea"/>
                <a:ea typeface="+mj-ea"/>
              </a:rPr>
              <a:t> </a:t>
            </a:r>
            <a:r>
              <a:rPr lang="en-US" altLang="zh-CN" sz="3100" dirty="0">
                <a:latin typeface="+mj-ea"/>
                <a:ea typeface="+mj-ea"/>
              </a:rPr>
              <a:t>and</a:t>
            </a:r>
            <a:r>
              <a:rPr lang="zh-CN" altLang="en-US" sz="3100" dirty="0">
                <a:latin typeface="+mj-ea"/>
                <a:ea typeface="+mj-ea"/>
              </a:rPr>
              <a:t> </a:t>
            </a:r>
            <a:r>
              <a:rPr lang="en-US" altLang="zh-CN" sz="3100" dirty="0">
                <a:latin typeface="+mj-ea"/>
                <a:ea typeface="+mj-ea"/>
              </a:rPr>
              <a:t>EVR</a:t>
            </a:r>
            <a:endParaRPr lang="en" altLang="zh-CN" sz="31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" altLang="zh-CN" sz="3100" dirty="0">
                <a:latin typeface="+mj-ea"/>
                <a:ea typeface="+mj-ea"/>
              </a:rPr>
              <a:t>Universal I/O modules</a:t>
            </a:r>
          </a:p>
          <a:p>
            <a:pPr>
              <a:lnSpc>
                <a:spcPct val="150000"/>
              </a:lnSpc>
            </a:pPr>
            <a:r>
              <a:rPr lang="en" altLang="zh-CN" sz="3100" dirty="0">
                <a:latin typeface="+mj-ea"/>
                <a:ea typeface="+mj-ea"/>
              </a:rPr>
              <a:t>Event Receiver mTCA-EVR-300RF</a:t>
            </a:r>
          </a:p>
          <a:p>
            <a:pPr lvl="1">
              <a:lnSpc>
                <a:spcPct val="150000"/>
              </a:lnSpc>
            </a:pPr>
            <a:r>
              <a:rPr lang="en" altLang="zh-CN" sz="2900" dirty="0">
                <a:latin typeface="+mj-ea"/>
                <a:ea typeface="+mj-ea"/>
              </a:rPr>
              <a:t>plan</a:t>
            </a:r>
            <a:r>
              <a:rPr lang="zh-CN" altLang="en-US" sz="2900" dirty="0">
                <a:latin typeface="+mj-ea"/>
                <a:ea typeface="+mj-ea"/>
              </a:rPr>
              <a:t> </a:t>
            </a:r>
            <a:r>
              <a:rPr lang="en-US" altLang="zh-CN" sz="2900" dirty="0">
                <a:latin typeface="+mj-ea"/>
                <a:ea typeface="+mj-ea"/>
              </a:rPr>
              <a:t>to</a:t>
            </a:r>
            <a:r>
              <a:rPr lang="zh-CN" altLang="en-US" sz="2900" dirty="0">
                <a:latin typeface="+mj-ea"/>
                <a:ea typeface="+mj-ea"/>
              </a:rPr>
              <a:t> </a:t>
            </a:r>
            <a:r>
              <a:rPr lang="en-US" altLang="zh-CN" sz="2900" dirty="0">
                <a:latin typeface="+mj-ea"/>
                <a:ea typeface="+mj-ea"/>
              </a:rPr>
              <a:t>purchase</a:t>
            </a:r>
            <a:endParaRPr lang="en" altLang="zh-CN" sz="29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5540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>
            <a:extLst>
              <a:ext uri="{FF2B5EF4-FFF2-40B4-BE49-F238E27FC236}">
                <a16:creationId xmlns:a16="http://schemas.microsoft.com/office/drawing/2014/main" id="{D43A4E1D-692F-3346-A4BA-837E02423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66" y="1661028"/>
            <a:ext cx="6736652" cy="442122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8256"/>
            <a:ext cx="913109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establishment the prototype system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465604" y="6309320"/>
            <a:ext cx="442392" cy="412155"/>
          </a:xfrm>
        </p:spPr>
        <p:txBody>
          <a:bodyPr/>
          <a:lstStyle/>
          <a:p>
            <a:fld id="{66F9C4E4-64C3-4397-AB41-DED1A63994A5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E73B562-0E4D-BF4E-A40C-C15BBC615E22}"/>
              </a:ext>
            </a:extLst>
          </p:cNvPr>
          <p:cNvSpPr>
            <a:spLocks noGrp="1"/>
          </p:cNvSpPr>
          <p:nvPr/>
        </p:nvSpPr>
        <p:spPr>
          <a:xfrm>
            <a:off x="12910" y="1124744"/>
            <a:ext cx="911818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○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latin typeface="+mj-ea"/>
                <a:ea typeface="+mj-ea"/>
              </a:rPr>
              <a:t>Hardware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test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platform: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based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on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one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EVG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and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one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EVR</a:t>
            </a:r>
            <a:endParaRPr lang="en" altLang="zh-CN" sz="2400" dirty="0">
              <a:latin typeface="+mj-ea"/>
              <a:ea typeface="+mj-ea"/>
            </a:endParaRP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073A7D4B-389C-BC49-B6CB-665EAD8F5A9F}"/>
              </a:ext>
            </a:extLst>
          </p:cNvPr>
          <p:cNvCxnSpPr>
            <a:cxnSpLocks/>
          </p:cNvCxnSpPr>
          <p:nvPr/>
        </p:nvCxnSpPr>
        <p:spPr>
          <a:xfrm flipV="1">
            <a:off x="3779912" y="2420888"/>
            <a:ext cx="1440160" cy="11886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D7C87E9E-7C2E-C240-B267-25F93B191021}"/>
              </a:ext>
            </a:extLst>
          </p:cNvPr>
          <p:cNvCxnSpPr>
            <a:cxnSpLocks/>
          </p:cNvCxnSpPr>
          <p:nvPr/>
        </p:nvCxnSpPr>
        <p:spPr>
          <a:xfrm flipH="1">
            <a:off x="1152200" y="3731332"/>
            <a:ext cx="1115544" cy="13505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15C977B2-E2A8-C040-BE61-4291254326E7}"/>
              </a:ext>
            </a:extLst>
          </p:cNvPr>
          <p:cNvSpPr/>
          <p:nvPr/>
        </p:nvSpPr>
        <p:spPr>
          <a:xfrm>
            <a:off x="2448492" y="4574386"/>
            <a:ext cx="216024" cy="914400"/>
          </a:xfrm>
          <a:prstGeom prst="rect">
            <a:avLst/>
          </a:prstGeom>
          <a:noFill/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C9D81BEC-D0C6-6446-8E25-7E6C56F17775}"/>
              </a:ext>
            </a:extLst>
          </p:cNvPr>
          <p:cNvCxnSpPr>
            <a:cxnSpLocks/>
          </p:cNvCxnSpPr>
          <p:nvPr/>
        </p:nvCxnSpPr>
        <p:spPr>
          <a:xfrm flipH="1">
            <a:off x="1171105" y="4858308"/>
            <a:ext cx="1390996" cy="256238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1C8DBF29-823D-6A4C-9DAA-9EB8D910A5BD}"/>
              </a:ext>
            </a:extLst>
          </p:cNvPr>
          <p:cNvSpPr/>
          <p:nvPr/>
        </p:nvSpPr>
        <p:spPr>
          <a:xfrm>
            <a:off x="3246177" y="4517740"/>
            <a:ext cx="216024" cy="914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B417865-E785-E14B-974A-13EBC29CB119}"/>
              </a:ext>
            </a:extLst>
          </p:cNvPr>
          <p:cNvSpPr/>
          <p:nvPr/>
        </p:nvSpPr>
        <p:spPr>
          <a:xfrm>
            <a:off x="3774883" y="4508150"/>
            <a:ext cx="216024" cy="914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45F3B3A-E14D-A148-986B-E8DC02F61148}"/>
              </a:ext>
            </a:extLst>
          </p:cNvPr>
          <p:cNvSpPr txBox="1"/>
          <p:nvPr/>
        </p:nvSpPr>
        <p:spPr>
          <a:xfrm>
            <a:off x="513330" y="492988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MCH</a:t>
            </a:r>
            <a:endParaRPr kumimoji="1" lang="zh-CN" altLang="en-US" dirty="0"/>
          </a:p>
        </p:txBody>
      </p: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9FD2A6C9-F8FD-E54B-93FF-AC583AF185EB}"/>
              </a:ext>
            </a:extLst>
          </p:cNvPr>
          <p:cNvCxnSpPr>
            <a:cxnSpLocks/>
          </p:cNvCxnSpPr>
          <p:nvPr/>
        </p:nvCxnSpPr>
        <p:spPr>
          <a:xfrm flipH="1">
            <a:off x="1463623" y="5422109"/>
            <a:ext cx="1890567" cy="743195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14FBB7A1-A160-2E4A-B129-13846D4D95C4}"/>
              </a:ext>
            </a:extLst>
          </p:cNvPr>
          <p:cNvSpPr txBox="1"/>
          <p:nvPr/>
        </p:nvSpPr>
        <p:spPr>
          <a:xfrm>
            <a:off x="4215779" y="645158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EVR</a:t>
            </a:r>
            <a:endParaRPr kumimoji="1" lang="zh-CN" altLang="en-US" dirty="0"/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CF7ED745-A1DC-304E-82E2-FC23EE814193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3815340" y="5185195"/>
            <a:ext cx="677118" cy="1266391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A6652D93-0438-AB48-B6D6-8F80DD1124D8}"/>
              </a:ext>
            </a:extLst>
          </p:cNvPr>
          <p:cNvSpPr txBox="1"/>
          <p:nvPr/>
        </p:nvSpPr>
        <p:spPr>
          <a:xfrm>
            <a:off x="2754987" y="6352143"/>
            <a:ext cx="114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fiber optic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98E41E5-A549-2E47-94BB-5A949700E5B9}"/>
              </a:ext>
            </a:extLst>
          </p:cNvPr>
          <p:cNvSpPr txBox="1"/>
          <p:nvPr/>
        </p:nvSpPr>
        <p:spPr>
          <a:xfrm>
            <a:off x="1011149" y="605253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CPU</a:t>
            </a:r>
            <a:endParaRPr kumimoji="1" lang="zh-CN" altLang="en-US" dirty="0"/>
          </a:p>
        </p:txBody>
      </p:sp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2CD67D8F-F4E3-EB4F-A7D6-4D2FED956A71}"/>
              </a:ext>
            </a:extLst>
          </p:cNvPr>
          <p:cNvCxnSpPr>
            <a:cxnSpLocks/>
          </p:cNvCxnSpPr>
          <p:nvPr/>
        </p:nvCxnSpPr>
        <p:spPr>
          <a:xfrm>
            <a:off x="2981637" y="5665727"/>
            <a:ext cx="304731" cy="785859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6E96A599-C36A-C24E-8138-194616C31809}"/>
              </a:ext>
            </a:extLst>
          </p:cNvPr>
          <p:cNvSpPr txBox="1"/>
          <p:nvPr/>
        </p:nvSpPr>
        <p:spPr>
          <a:xfrm>
            <a:off x="5148064" y="2236222"/>
            <a:ext cx="136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dirty="0"/>
              <a:t>Oscilloscope</a:t>
            </a:r>
            <a:endParaRPr kumimoji="1" lang="zh-CN" altLang="en-US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F81A628-12E6-AD44-9F99-076D94802D03}"/>
              </a:ext>
            </a:extLst>
          </p:cNvPr>
          <p:cNvSpPr/>
          <p:nvPr/>
        </p:nvSpPr>
        <p:spPr>
          <a:xfrm>
            <a:off x="257890" y="3597478"/>
            <a:ext cx="1115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Signal generator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FE079DF-2451-7740-B138-BE7B4549692E}"/>
              </a:ext>
            </a:extLst>
          </p:cNvPr>
          <p:cNvSpPr/>
          <p:nvPr/>
        </p:nvSpPr>
        <p:spPr>
          <a:xfrm>
            <a:off x="2873679" y="4555341"/>
            <a:ext cx="216024" cy="914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C7131596-FDD0-E44C-8480-E6575B91758A}"/>
              </a:ext>
            </a:extLst>
          </p:cNvPr>
          <p:cNvCxnSpPr>
            <a:cxnSpLocks/>
          </p:cNvCxnSpPr>
          <p:nvPr/>
        </p:nvCxnSpPr>
        <p:spPr>
          <a:xfrm flipH="1">
            <a:off x="1162867" y="4812161"/>
            <a:ext cx="1834655" cy="981545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FDC94F8D-A78F-0648-93AF-E2693AAD946C}"/>
              </a:ext>
            </a:extLst>
          </p:cNvPr>
          <p:cNvSpPr txBox="1"/>
          <p:nvPr/>
        </p:nvSpPr>
        <p:spPr>
          <a:xfrm>
            <a:off x="647563" y="5615951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EVM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7864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establishment the prototype system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465604" y="6309320"/>
            <a:ext cx="442392" cy="412155"/>
          </a:xfrm>
        </p:spPr>
        <p:txBody>
          <a:bodyPr/>
          <a:lstStyle/>
          <a:p>
            <a:fld id="{66F9C4E4-64C3-4397-AB41-DED1A63994A5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E73B562-0E4D-BF4E-A40C-C15BBC615E22}"/>
              </a:ext>
            </a:extLst>
          </p:cNvPr>
          <p:cNvSpPr>
            <a:spLocks noGrp="1"/>
          </p:cNvSpPr>
          <p:nvPr/>
        </p:nvSpPr>
        <p:spPr>
          <a:xfrm>
            <a:off x="25820" y="1268760"/>
            <a:ext cx="911818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○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" altLang="zh-CN" sz="2400" dirty="0">
                <a:latin typeface="+mj-ea"/>
                <a:ea typeface="+mj-ea"/>
              </a:rPr>
              <a:t>MCH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Configuration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" altLang="zh-CN" sz="2400" dirty="0">
                <a:latin typeface="+mj-ea"/>
                <a:ea typeface="+mj-ea"/>
              </a:rPr>
              <a:t>Link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Status</a:t>
            </a:r>
          </a:p>
          <a:p>
            <a:pPr marL="0" indent="0">
              <a:lnSpc>
                <a:spcPct val="150000"/>
              </a:lnSpc>
              <a:buNone/>
            </a:pPr>
            <a:endParaRPr lang="en" altLang="zh-CN" sz="2400" dirty="0">
              <a:latin typeface="+mj-ea"/>
              <a:ea typeface="+mj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6B6F689-57E5-1A4A-B9C9-4BDAD2AD4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0" y="4986668"/>
            <a:ext cx="9144000" cy="133980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2B8C49D-27BE-2F4F-BB18-713D779D7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88" y="1965105"/>
            <a:ext cx="9144000" cy="227587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1A2B4E1-A860-0240-B133-91EB907FC204}"/>
              </a:ext>
            </a:extLst>
          </p:cNvPr>
          <p:cNvSpPr txBox="1"/>
          <p:nvPr/>
        </p:nvSpPr>
        <p:spPr>
          <a:xfrm>
            <a:off x="6084168" y="3309051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Host AMC6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1437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e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problem during the hardware installation</a:t>
            </a:r>
            <a:br>
              <a:rPr lang="e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465604" y="6309320"/>
            <a:ext cx="442392" cy="412155"/>
          </a:xfrm>
        </p:spPr>
        <p:txBody>
          <a:bodyPr/>
          <a:lstStyle/>
          <a:p>
            <a:fld id="{66F9C4E4-64C3-4397-AB41-DED1A63994A5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E73B562-0E4D-BF4E-A40C-C15BBC615E22}"/>
              </a:ext>
            </a:extLst>
          </p:cNvPr>
          <p:cNvSpPr>
            <a:spLocks noGrp="1"/>
          </p:cNvSpPr>
          <p:nvPr/>
        </p:nvSpPr>
        <p:spPr>
          <a:xfrm>
            <a:off x="25820" y="1268760"/>
            <a:ext cx="911818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○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5B2180A-A656-3D46-9F38-E0B9ED6A2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24744"/>
            <a:ext cx="6784754" cy="3816424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3D14101B-8244-A54E-8049-E03A0AA53683}"/>
              </a:ext>
            </a:extLst>
          </p:cNvPr>
          <p:cNvSpPr>
            <a:spLocks noGrp="1"/>
          </p:cNvSpPr>
          <p:nvPr/>
        </p:nvSpPr>
        <p:spPr>
          <a:xfrm>
            <a:off x="25820" y="5260788"/>
            <a:ext cx="9118180" cy="140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○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zh-CN" sz="2400" dirty="0">
                <a:latin typeface="+mj-ea"/>
                <a:ea typeface="+mj-ea"/>
              </a:rPr>
              <a:t>The MCH was installed in the MCH2 right slot during the first installation</a:t>
            </a:r>
          </a:p>
          <a:p>
            <a:r>
              <a:rPr lang="en-US" altLang="zh-CN" sz="2400" dirty="0">
                <a:latin typeface="+mj-ea"/>
                <a:ea typeface="+mj-ea"/>
              </a:rPr>
              <a:t>MRF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Hardware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not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found</a:t>
            </a:r>
          </a:p>
          <a:p>
            <a:pPr>
              <a:lnSpc>
                <a:spcPct val="150000"/>
              </a:lnSpc>
            </a:pPr>
            <a:endParaRPr lang="en" altLang="zh-CN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A599F3F-E75E-AA4E-8F32-F529783316FB}"/>
              </a:ext>
            </a:extLst>
          </p:cNvPr>
          <p:cNvSpPr/>
          <p:nvPr/>
        </p:nvSpPr>
        <p:spPr>
          <a:xfrm>
            <a:off x="5436096" y="2348880"/>
            <a:ext cx="648072" cy="22322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40316E7F-B703-CA4B-A1A6-4BAFAC31E9F7}"/>
              </a:ext>
            </a:extLst>
          </p:cNvPr>
          <p:cNvCxnSpPr>
            <a:cxnSpLocks/>
          </p:cNvCxnSpPr>
          <p:nvPr/>
        </p:nvCxnSpPr>
        <p:spPr>
          <a:xfrm flipV="1">
            <a:off x="5649695" y="2778720"/>
            <a:ext cx="866521" cy="686284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2756B6B4-2341-A84F-901D-690A4300A5D0}"/>
              </a:ext>
            </a:extLst>
          </p:cNvPr>
          <p:cNvSpPr/>
          <p:nvPr/>
        </p:nvSpPr>
        <p:spPr>
          <a:xfrm>
            <a:off x="1475656" y="2148650"/>
            <a:ext cx="648072" cy="22322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76C9BDE2-F9EB-2141-B05B-0C86DFFA7F07}"/>
              </a:ext>
            </a:extLst>
          </p:cNvPr>
          <p:cNvCxnSpPr>
            <a:cxnSpLocks/>
          </p:cNvCxnSpPr>
          <p:nvPr/>
        </p:nvCxnSpPr>
        <p:spPr>
          <a:xfrm flipV="1">
            <a:off x="1799692" y="1729966"/>
            <a:ext cx="324036" cy="618914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ACD7BA1C-4FD5-9147-88F5-5A71EB40510A}"/>
              </a:ext>
            </a:extLst>
          </p:cNvPr>
          <p:cNvSpPr txBox="1"/>
          <p:nvPr/>
        </p:nvSpPr>
        <p:spPr>
          <a:xfrm>
            <a:off x="1619672" y="1374207"/>
            <a:ext cx="147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+mj-ea"/>
                <a:ea typeface="+mj-ea"/>
              </a:rPr>
              <a:t>MCH1 slot</a:t>
            </a:r>
            <a:endParaRPr kumimoji="1" lang="zh-CN" altLang="en-US" sz="2000" dirty="0">
              <a:latin typeface="+mj-ea"/>
              <a:ea typeface="+mj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2519474-A871-4D4A-8733-859EE9571412}"/>
              </a:ext>
            </a:extLst>
          </p:cNvPr>
          <p:cNvSpPr txBox="1"/>
          <p:nvPr/>
        </p:nvSpPr>
        <p:spPr>
          <a:xfrm>
            <a:off x="6480212" y="2443475"/>
            <a:ext cx="147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MCH2 slot</a:t>
            </a:r>
            <a:endParaRPr kumimoji="1"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72725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The problem during the hardware installation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465604" y="6309320"/>
            <a:ext cx="442392" cy="412155"/>
          </a:xfrm>
        </p:spPr>
        <p:txBody>
          <a:bodyPr/>
          <a:lstStyle/>
          <a:p>
            <a:fld id="{66F9C4E4-64C3-4397-AB41-DED1A63994A5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E73B562-0E4D-BF4E-A40C-C15BBC615E22}"/>
              </a:ext>
            </a:extLst>
          </p:cNvPr>
          <p:cNvSpPr>
            <a:spLocks noGrp="1"/>
          </p:cNvSpPr>
          <p:nvPr/>
        </p:nvSpPr>
        <p:spPr>
          <a:xfrm>
            <a:off x="25820" y="1268760"/>
            <a:ext cx="911818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○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1F9C15B-C679-334B-B890-13A3946F0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563507" cy="468052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AAF86DC-C325-F543-80DA-99C053E0053F}"/>
              </a:ext>
            </a:extLst>
          </p:cNvPr>
          <p:cNvSpPr txBox="1"/>
          <p:nvPr/>
        </p:nvSpPr>
        <p:spPr>
          <a:xfrm>
            <a:off x="500776" y="6093296"/>
            <a:ext cx="374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 err="1">
                <a:latin typeface="+mj-ea"/>
                <a:ea typeface="+mj-ea"/>
              </a:rPr>
              <a:t>mTCA</a:t>
            </a:r>
            <a:r>
              <a:rPr kumimoji="1" lang="zh-CN" altLang="en-US" dirty="0">
                <a:latin typeface="+mj-ea"/>
                <a:ea typeface="+mj-ea"/>
              </a:rPr>
              <a:t> </a:t>
            </a:r>
            <a:r>
              <a:rPr kumimoji="1" lang="en-US" altLang="zh-CN" dirty="0">
                <a:latin typeface="+mj-ea"/>
                <a:ea typeface="+mj-ea"/>
              </a:rPr>
              <a:t>Shelf</a:t>
            </a:r>
            <a:r>
              <a:rPr kumimoji="1" lang="zh-CN" altLang="en-US" dirty="0">
                <a:latin typeface="+mj-ea"/>
                <a:ea typeface="+mj-ea"/>
              </a:rPr>
              <a:t> </a:t>
            </a:r>
            <a:r>
              <a:rPr kumimoji="1" lang="en" altLang="zh-CN" dirty="0">
                <a:latin typeface="+mj-ea"/>
                <a:ea typeface="+mj-ea"/>
              </a:rPr>
              <a:t>Backplane Topology</a:t>
            </a:r>
            <a:endParaRPr kumimoji="1" lang="zh-CN" altLang="en-US" dirty="0">
              <a:latin typeface="+mj-ea"/>
              <a:ea typeface="+mj-ea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EE3180F-3258-F34E-8AC9-581C976424B7}"/>
              </a:ext>
            </a:extLst>
          </p:cNvPr>
          <p:cNvSpPr/>
          <p:nvPr/>
        </p:nvSpPr>
        <p:spPr>
          <a:xfrm>
            <a:off x="251520" y="1308830"/>
            <a:ext cx="4608512" cy="8240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17CC8AF-33E3-0C45-882F-1D8D5713FD51}"/>
              </a:ext>
            </a:extLst>
          </p:cNvPr>
          <p:cNvSpPr txBox="1"/>
          <p:nvPr/>
        </p:nvSpPr>
        <p:spPr>
          <a:xfrm>
            <a:off x="4813273" y="2276872"/>
            <a:ext cx="50212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+mj-ea"/>
                <a:ea typeface="+mj-ea"/>
              </a:rPr>
              <a:t>AMC</a:t>
            </a:r>
            <a:r>
              <a:rPr kumimoji="1" lang="zh-CN" altLang="en-US" dirty="0">
                <a:latin typeface="+mj-ea"/>
                <a:ea typeface="+mj-ea"/>
              </a:rPr>
              <a:t> </a:t>
            </a:r>
            <a:r>
              <a:rPr kumimoji="1" lang="en-US" altLang="zh-CN" dirty="0">
                <a:latin typeface="+mj-ea"/>
                <a:ea typeface="+mj-ea"/>
              </a:rPr>
              <a:t>port[8:11]port link with MCH2</a:t>
            </a:r>
          </a:p>
          <a:p>
            <a:pPr>
              <a:lnSpc>
                <a:spcPct val="200000"/>
              </a:lnSpc>
            </a:pPr>
            <a:r>
              <a:rPr kumimoji="1" lang="en-US" altLang="zh-CN" dirty="0">
                <a:latin typeface="+mj-ea"/>
                <a:ea typeface="+mj-ea"/>
              </a:rPr>
              <a:t>      AMC</a:t>
            </a:r>
            <a:r>
              <a:rPr kumimoji="1" lang="zh-CN" altLang="en-US" dirty="0">
                <a:latin typeface="+mj-ea"/>
                <a:ea typeface="+mj-ea"/>
              </a:rPr>
              <a:t> </a:t>
            </a:r>
            <a:r>
              <a:rPr kumimoji="1" lang="en-US" altLang="zh-CN" dirty="0">
                <a:latin typeface="+mj-ea"/>
                <a:ea typeface="+mj-ea"/>
              </a:rPr>
              <a:t>port[4:7]port link with MCH1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+mj-ea"/>
                <a:ea typeface="+mj-ea"/>
              </a:rPr>
              <a:t>MRF hardware only use port[4:7]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+mj-ea"/>
                <a:ea typeface="+mj-ea"/>
              </a:rPr>
              <a:t>Only MCH1 slot can be used, MRF hardware  cannot be recognized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6816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9390" y="1951151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>
                <a:solidFill>
                  <a:srgbClr val="69C7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3200" i="1" dirty="0">
              <a:solidFill>
                <a:srgbClr val="69C7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 flipV="1">
            <a:off x="611560" y="2490385"/>
            <a:ext cx="2016224" cy="45719"/>
          </a:xfrm>
          <a:prstGeom prst="rect">
            <a:avLst/>
          </a:prstGeom>
          <a:solidFill>
            <a:srgbClr val="69C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4105601" y="1484784"/>
            <a:ext cx="4355492" cy="625797"/>
            <a:chOff x="3203848" y="764704"/>
            <a:chExt cx="4355492" cy="625797"/>
          </a:xfrm>
        </p:grpSpPr>
        <p:grpSp>
          <p:nvGrpSpPr>
            <p:cNvPr id="10" name="组合 9"/>
            <p:cNvGrpSpPr/>
            <p:nvPr/>
          </p:nvGrpSpPr>
          <p:grpSpPr>
            <a:xfrm>
              <a:off x="3203848" y="764704"/>
              <a:ext cx="630456" cy="625797"/>
              <a:chOff x="3779912" y="521948"/>
              <a:chExt cx="585748" cy="585748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3779912" y="521948"/>
                <a:ext cx="585748" cy="585748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390D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820758" y="562794"/>
                <a:ext cx="504056" cy="504056"/>
              </a:xfrm>
              <a:prstGeom prst="ellipse">
                <a:avLst/>
              </a:prstGeom>
              <a:solidFill>
                <a:srgbClr val="0390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222313" y="837538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78268" y="835614"/>
              <a:ext cx="36810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HALF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Timing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system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411398" y="3213145"/>
            <a:ext cx="651162" cy="673219"/>
            <a:chOff x="4139216" y="3136125"/>
            <a:chExt cx="585748" cy="585748"/>
          </a:xfrm>
        </p:grpSpPr>
        <p:sp>
          <p:nvSpPr>
            <p:cNvPr id="18" name="椭圆 17"/>
            <p:cNvSpPr/>
            <p:nvPr/>
          </p:nvSpPr>
          <p:spPr>
            <a:xfrm>
              <a:off x="4139216" y="3136125"/>
              <a:ext cx="585748" cy="58574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F9BA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180062" y="3176971"/>
              <a:ext cx="504056" cy="504056"/>
            </a:xfrm>
            <a:prstGeom prst="ellipse">
              <a:avLst/>
            </a:prstGeom>
            <a:solidFill>
              <a:srgbClr val="F9B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82663" y="3213556"/>
              <a:ext cx="526608" cy="455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003651" y="4893973"/>
            <a:ext cx="5203285" cy="1120307"/>
            <a:chOff x="3940765" y="4240003"/>
            <a:chExt cx="5155212" cy="994062"/>
          </a:xfrm>
        </p:grpSpPr>
        <p:sp>
          <p:nvSpPr>
            <p:cNvPr id="21" name="椭圆 20"/>
            <p:cNvSpPr/>
            <p:nvPr/>
          </p:nvSpPr>
          <p:spPr>
            <a:xfrm>
              <a:off x="3940765" y="4324258"/>
              <a:ext cx="585748" cy="58574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3F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81611" y="4365104"/>
              <a:ext cx="504056" cy="504056"/>
            </a:xfrm>
            <a:prstGeom prst="ellipse">
              <a:avLst/>
            </a:prstGeom>
            <a:solidFill>
              <a:srgbClr val="003F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84212" y="4401689"/>
              <a:ext cx="585417" cy="464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61369" y="4240003"/>
              <a:ext cx="4534608" cy="994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System performance</a:t>
              </a:r>
              <a:r>
                <a: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test </a:t>
              </a:r>
            </a:p>
            <a:p>
              <a:pPr>
                <a:lnSpc>
                  <a:spcPct val="125000"/>
                </a:lnSpc>
              </a:pPr>
              <a:r>
                <a:rPr lang="en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and development plan</a:t>
              </a:r>
              <a:endPara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3" name="Picture 3" descr="E:\倪佳\文件\同步\2020合肥先进光源用户研讨会\2020合肥先进光源用户研讨会\目录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2" y="4644885"/>
            <a:ext cx="1555656" cy="159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0073CB9-5CAE-364A-8641-F5CBFC505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07" y="3619071"/>
            <a:ext cx="2286000" cy="901700"/>
          </a:xfrm>
          <a:prstGeom prst="rect">
            <a:avLst/>
          </a:prstGeom>
        </p:spPr>
      </p:pic>
      <p:sp>
        <p:nvSpPr>
          <p:cNvPr id="38" name="TextBox 28">
            <a:extLst>
              <a:ext uri="{FF2B5EF4-FFF2-40B4-BE49-F238E27FC236}">
                <a16:creationId xmlns:a16="http://schemas.microsoft.com/office/drawing/2014/main" id="{66CB7469-0081-604F-B3C0-2B214883CB1C}"/>
              </a:ext>
            </a:extLst>
          </p:cNvPr>
          <p:cNvSpPr txBox="1"/>
          <p:nvPr/>
        </p:nvSpPr>
        <p:spPr>
          <a:xfrm>
            <a:off x="5040268" y="3072697"/>
            <a:ext cx="4111447" cy="112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Prototype of the HALF </a:t>
            </a:r>
          </a:p>
          <a:p>
            <a:pPr>
              <a:lnSpc>
                <a:spcPct val="125000"/>
              </a:lnSpc>
            </a:pPr>
            <a:r>
              <a:rPr lang="e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timing system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7385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0765"/>
            <a:ext cx="9118180" cy="1143000"/>
          </a:xfrm>
        </p:spPr>
        <p:txBody>
          <a:bodyPr anchor="ctr" anchorCtr="0">
            <a:normAutofit fontScale="90000"/>
          </a:bodyPr>
          <a:lstStyle/>
          <a:p>
            <a:pPr algn="ctr"/>
            <a:br>
              <a:rPr lang="e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System performance test and </a:t>
            </a:r>
            <a:br>
              <a:rPr lang="e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development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plan</a:t>
            </a:r>
            <a:br>
              <a:rPr lang="e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465604" y="6309320"/>
            <a:ext cx="442392" cy="412155"/>
          </a:xfrm>
        </p:spPr>
        <p:txBody>
          <a:bodyPr/>
          <a:lstStyle/>
          <a:p>
            <a:fld id="{66F9C4E4-64C3-4397-AB41-DED1A63994A5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E73B562-0E4D-BF4E-A40C-C15BBC615E22}"/>
              </a:ext>
            </a:extLst>
          </p:cNvPr>
          <p:cNvSpPr>
            <a:spLocks noGrp="1"/>
          </p:cNvSpPr>
          <p:nvPr/>
        </p:nvSpPr>
        <p:spPr>
          <a:xfrm>
            <a:off x="261762" y="1268494"/>
            <a:ext cx="911818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○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Test</a:t>
            </a:r>
            <a:r>
              <a:rPr lang="zh-CN" altLang="en-US" dirty="0"/>
              <a:t> </a:t>
            </a:r>
            <a:r>
              <a:rPr lang="en-US" altLang="zh-CN" dirty="0"/>
              <a:t>Plan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DBUS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test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Event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test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Global</a:t>
            </a:r>
            <a:r>
              <a:rPr lang="zh-CN" altLang="en-US" dirty="0"/>
              <a:t> </a:t>
            </a:r>
            <a:r>
              <a:rPr lang="en-US" altLang="zh-CN" dirty="0"/>
              <a:t>timestamps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Delay</a:t>
            </a:r>
            <a:r>
              <a:rPr lang="zh-CN" altLang="en-US" dirty="0"/>
              <a:t> </a:t>
            </a:r>
            <a:r>
              <a:rPr lang="en-US" altLang="zh-CN" dirty="0"/>
              <a:t>Compensation</a:t>
            </a:r>
            <a:r>
              <a:rPr lang="zh-CN" altLang="en-US" dirty="0"/>
              <a:t> </a:t>
            </a:r>
            <a:r>
              <a:rPr lang="en-US" altLang="zh-CN" dirty="0"/>
              <a:t>test</a:t>
            </a:r>
          </a:p>
          <a:p>
            <a:pPr>
              <a:lnSpc>
                <a:spcPct val="150000"/>
              </a:lnSpc>
            </a:pPr>
            <a:r>
              <a:rPr lang="en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software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r>
              <a:rPr lang="zh-CN" altLang="en-US" dirty="0"/>
              <a:t> </a:t>
            </a:r>
            <a:r>
              <a:rPr lang="en-US" altLang="zh-CN" dirty="0"/>
              <a:t>Plan</a:t>
            </a:r>
          </a:p>
          <a:p>
            <a:pPr lvl="1">
              <a:lnSpc>
                <a:spcPct val="150000"/>
              </a:lnSpc>
            </a:pPr>
            <a:r>
              <a:rPr lang="en" altLang="zh-CN" dirty="0"/>
              <a:t>EPICS</a:t>
            </a:r>
            <a:r>
              <a:rPr lang="zh-CN" altLang="en-US" dirty="0"/>
              <a:t> </a:t>
            </a:r>
            <a:r>
              <a:rPr lang="en-US" altLang="zh-CN" dirty="0"/>
              <a:t>Drivers</a:t>
            </a:r>
            <a:r>
              <a:rPr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4676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DBUS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function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test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465604" y="6309320"/>
            <a:ext cx="442392" cy="412155"/>
          </a:xfrm>
        </p:spPr>
        <p:txBody>
          <a:bodyPr/>
          <a:lstStyle/>
          <a:p>
            <a:fld id="{66F9C4E4-64C3-4397-AB41-DED1A63994A5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E73B562-0E4D-BF4E-A40C-C15BBC615E22}"/>
              </a:ext>
            </a:extLst>
          </p:cNvPr>
          <p:cNvSpPr>
            <a:spLocks noGrp="1"/>
          </p:cNvSpPr>
          <p:nvPr/>
        </p:nvSpPr>
        <p:spPr>
          <a:xfrm>
            <a:off x="25820" y="1268760"/>
            <a:ext cx="911818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○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latin typeface="+mj-ea"/>
                <a:ea typeface="+mj-ea"/>
              </a:rPr>
              <a:t>The important synchronizing clock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signal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can be passed via the DBUS function, such as RF frequency</a:t>
            </a:r>
            <a:r>
              <a:rPr lang="zh-CN" altLang="en-US" sz="2400" dirty="0">
                <a:latin typeface="+mj-ea"/>
                <a:ea typeface="+mj-ea"/>
              </a:rPr>
              <a:t>、</a:t>
            </a:r>
            <a:r>
              <a:rPr lang="en-US" altLang="zh-CN" sz="2400" dirty="0">
                <a:latin typeface="+mj-ea"/>
                <a:ea typeface="+mj-ea"/>
              </a:rPr>
              <a:t>Injection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repetition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frequency</a:t>
            </a:r>
            <a:r>
              <a:rPr lang="zh-CN" altLang="en-US" sz="2400" dirty="0">
                <a:latin typeface="+mj-ea"/>
                <a:ea typeface="+mj-ea"/>
              </a:rPr>
              <a:t>、</a:t>
            </a:r>
            <a:r>
              <a:rPr lang="en-US" altLang="zh-CN" sz="2400" dirty="0">
                <a:latin typeface="+mj-ea"/>
                <a:ea typeface="+mj-ea"/>
              </a:rPr>
              <a:t>S</a:t>
            </a:r>
            <a:r>
              <a:rPr lang="en-US" altLang="zh-CN" sz="2400" dirty="0">
                <a:latin typeface="+mj-ea"/>
              </a:rPr>
              <a:t>torage Ring </a:t>
            </a:r>
            <a:r>
              <a:rPr lang="en-US" altLang="zh-CN" sz="2400" dirty="0">
                <a:latin typeface="+mj-ea"/>
                <a:ea typeface="+mj-ea"/>
              </a:rPr>
              <a:t>revolution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frequency.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j-ea"/>
                <a:ea typeface="+mj-ea"/>
              </a:rPr>
              <a:t>Test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plan: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+mj-ea"/>
                <a:ea typeface="+mj-ea"/>
              </a:rPr>
              <a:t>Use RF signal as input frequency</a:t>
            </a:r>
            <a:r>
              <a:rPr lang="zh-CN" altLang="en-US" sz="2000" dirty="0">
                <a:latin typeface="+mj-ea"/>
                <a:ea typeface="+mj-ea"/>
              </a:rPr>
              <a:t> </a:t>
            </a:r>
            <a:r>
              <a:rPr lang="en-US" altLang="zh-CN" sz="2000" dirty="0">
                <a:latin typeface="+mj-ea"/>
                <a:ea typeface="+mj-ea"/>
              </a:rPr>
              <a:t>for</a:t>
            </a:r>
            <a:r>
              <a:rPr lang="zh-CN" altLang="en-US" sz="2000" dirty="0">
                <a:latin typeface="+mj-ea"/>
                <a:ea typeface="+mj-ea"/>
              </a:rPr>
              <a:t> </a:t>
            </a:r>
            <a:r>
              <a:rPr lang="en-US" altLang="zh-CN" sz="2000" dirty="0">
                <a:latin typeface="+mj-ea"/>
                <a:ea typeface="+mj-ea"/>
              </a:rPr>
              <a:t>the</a:t>
            </a:r>
            <a:r>
              <a:rPr lang="zh-CN" altLang="en-US" sz="2000" dirty="0">
                <a:latin typeface="+mj-ea"/>
                <a:ea typeface="+mj-ea"/>
              </a:rPr>
              <a:t> </a:t>
            </a:r>
            <a:r>
              <a:rPr lang="en-US" altLang="zh-CN" sz="2000" dirty="0">
                <a:latin typeface="+mj-ea"/>
                <a:ea typeface="+mj-ea"/>
              </a:rPr>
              <a:t>EVM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+mj-ea"/>
                <a:ea typeface="+mj-ea"/>
              </a:rPr>
              <a:t>The accuracy of the DBUS signals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+mj-ea"/>
                <a:ea typeface="+mj-ea"/>
              </a:rPr>
              <a:t>The</a:t>
            </a:r>
            <a:r>
              <a:rPr lang="zh-CN" altLang="en-US" sz="2000" dirty="0">
                <a:latin typeface="+mj-ea"/>
                <a:ea typeface="+mj-ea"/>
              </a:rPr>
              <a:t> </a:t>
            </a:r>
            <a:r>
              <a:rPr lang="en-US" altLang="zh-CN" sz="2000" dirty="0">
                <a:latin typeface="+mj-ea"/>
              </a:rPr>
              <a:t>RMS</a:t>
            </a:r>
            <a:r>
              <a:rPr lang="zh-CN" altLang="en-US" sz="2000" dirty="0">
                <a:latin typeface="+mj-ea"/>
              </a:rPr>
              <a:t> </a:t>
            </a:r>
            <a:r>
              <a:rPr lang="en-US" altLang="zh-CN" sz="2000" dirty="0">
                <a:latin typeface="+mj-ea"/>
              </a:rPr>
              <a:t>jitter</a:t>
            </a:r>
            <a:r>
              <a:rPr lang="en-US" altLang="zh-CN" sz="2000" dirty="0">
                <a:latin typeface="+mj-ea"/>
                <a:ea typeface="+mj-ea"/>
              </a:rPr>
              <a:t> between </a:t>
            </a:r>
            <a:r>
              <a:rPr lang="en-US" altLang="zh-CN" sz="2000" dirty="0">
                <a:latin typeface="+mj-ea"/>
              </a:rPr>
              <a:t>DBUS signals </a:t>
            </a:r>
            <a:r>
              <a:rPr lang="en-US" altLang="zh-CN" sz="2000" dirty="0">
                <a:latin typeface="+mj-ea"/>
                <a:ea typeface="+mj-ea"/>
              </a:rPr>
              <a:t>and RF signal</a:t>
            </a:r>
          </a:p>
          <a:p>
            <a:pPr lvl="1">
              <a:lnSpc>
                <a:spcPct val="150000"/>
              </a:lnSpc>
            </a:pPr>
            <a:endParaRPr lang="en-US" altLang="zh-CN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3730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Event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function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test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465604" y="6309320"/>
            <a:ext cx="442392" cy="412155"/>
          </a:xfrm>
        </p:spPr>
        <p:txBody>
          <a:bodyPr/>
          <a:lstStyle/>
          <a:p>
            <a:fld id="{66F9C4E4-64C3-4397-AB41-DED1A63994A5}" type="slidenum">
              <a:rPr lang="zh-CN" altLang="en-US" smtClean="0"/>
              <a:t>19</a:t>
            </a:fld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E73B562-0E4D-BF4E-A40C-C15BBC615E22}"/>
              </a:ext>
            </a:extLst>
          </p:cNvPr>
          <p:cNvSpPr>
            <a:spLocks noGrp="1"/>
          </p:cNvSpPr>
          <p:nvPr/>
        </p:nvSpPr>
        <p:spPr>
          <a:xfrm>
            <a:off x="25820" y="1268760"/>
            <a:ext cx="9118180" cy="5589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○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5000"/>
              </a:lnSpc>
            </a:pPr>
            <a:r>
              <a:rPr lang="en-US" altLang="zh-CN" sz="2400" dirty="0">
                <a:latin typeface="+mj-ea"/>
                <a:ea typeface="+mj-ea"/>
              </a:rPr>
              <a:t>Events with different functions are sent through the timing system</a:t>
            </a:r>
          </a:p>
          <a:p>
            <a:pPr lvl="1">
              <a:lnSpc>
                <a:spcPct val="135000"/>
              </a:lnSpc>
            </a:pPr>
            <a:r>
              <a:rPr lang="en-US" altLang="zh-CN" sz="2000" dirty="0">
                <a:latin typeface="+mj-ea"/>
                <a:ea typeface="+mj-ea"/>
              </a:rPr>
              <a:t>Injection</a:t>
            </a:r>
            <a:r>
              <a:rPr lang="zh-CN" altLang="en-US" sz="2000" dirty="0">
                <a:latin typeface="+mj-ea"/>
                <a:ea typeface="+mj-ea"/>
              </a:rPr>
              <a:t> </a:t>
            </a:r>
            <a:r>
              <a:rPr lang="en-US" altLang="zh-CN" sz="2000" dirty="0">
                <a:latin typeface="+mj-ea"/>
                <a:ea typeface="+mj-ea"/>
              </a:rPr>
              <a:t>event</a:t>
            </a:r>
          </a:p>
          <a:p>
            <a:pPr lvl="1">
              <a:lnSpc>
                <a:spcPct val="135000"/>
              </a:lnSpc>
            </a:pPr>
            <a:r>
              <a:rPr lang="en-US" altLang="zh-CN" sz="2000" dirty="0">
                <a:latin typeface="+mj-ea"/>
                <a:ea typeface="+mj-ea"/>
              </a:rPr>
              <a:t>Beam instrument</a:t>
            </a:r>
            <a:r>
              <a:rPr lang="zh-CN" altLang="en-US" sz="2000" dirty="0">
                <a:latin typeface="+mj-ea"/>
                <a:ea typeface="+mj-ea"/>
              </a:rPr>
              <a:t> </a:t>
            </a:r>
            <a:r>
              <a:rPr lang="en-US" altLang="zh-CN" sz="2000" dirty="0">
                <a:latin typeface="+mj-ea"/>
                <a:ea typeface="+mj-ea"/>
              </a:rPr>
              <a:t>event</a:t>
            </a:r>
          </a:p>
          <a:p>
            <a:pPr lvl="1">
              <a:lnSpc>
                <a:spcPct val="135000"/>
              </a:lnSpc>
            </a:pPr>
            <a:r>
              <a:rPr lang="en-US" altLang="zh-CN" sz="2000" dirty="0">
                <a:latin typeface="+mj-ea"/>
                <a:ea typeface="+mj-ea"/>
              </a:rPr>
              <a:t>MPS</a:t>
            </a:r>
            <a:r>
              <a:rPr lang="zh-CN" altLang="en-US" sz="2000" dirty="0">
                <a:latin typeface="+mj-ea"/>
                <a:ea typeface="+mj-ea"/>
              </a:rPr>
              <a:t> </a:t>
            </a:r>
            <a:r>
              <a:rPr lang="en-US" altLang="zh-CN" sz="2000" dirty="0">
                <a:latin typeface="+mj-ea"/>
                <a:ea typeface="+mj-ea"/>
              </a:rPr>
              <a:t>event</a:t>
            </a:r>
            <a:r>
              <a:rPr lang="zh-CN" altLang="en-US" sz="2000" dirty="0">
                <a:latin typeface="+mj-ea"/>
                <a:ea typeface="+mj-ea"/>
              </a:rPr>
              <a:t>、</a:t>
            </a:r>
            <a:r>
              <a:rPr lang="en-US" altLang="zh-CN" sz="2000" dirty="0">
                <a:latin typeface="+mj-ea"/>
                <a:ea typeface="+mj-ea"/>
              </a:rPr>
              <a:t>Post-mortem event</a:t>
            </a:r>
          </a:p>
          <a:p>
            <a:pPr>
              <a:lnSpc>
                <a:spcPct val="135000"/>
              </a:lnSpc>
            </a:pPr>
            <a:r>
              <a:rPr lang="en-US" altLang="zh-CN" sz="2400" dirty="0">
                <a:latin typeface="+mj-ea"/>
                <a:ea typeface="+mj-ea"/>
              </a:rPr>
              <a:t>For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EVR, the width, delay and other specifications of the output pulses can be independently adjusted. </a:t>
            </a:r>
          </a:p>
          <a:p>
            <a:pPr>
              <a:lnSpc>
                <a:spcPct val="135000"/>
              </a:lnSpc>
            </a:pPr>
            <a:r>
              <a:rPr lang="en-US" altLang="zh-CN" sz="2400" dirty="0">
                <a:latin typeface="+mj-ea"/>
                <a:ea typeface="+mj-ea"/>
              </a:rPr>
              <a:t>EVG has </a:t>
            </a:r>
            <a:r>
              <a:rPr lang="en-US" altLang="zh-CN" sz="2400" dirty="0" err="1">
                <a:latin typeface="+mj-ea"/>
                <a:ea typeface="+mj-ea"/>
              </a:rPr>
              <a:t>seqRAMs</a:t>
            </a:r>
            <a:r>
              <a:rPr lang="en-US" altLang="zh-CN" sz="2400" dirty="0">
                <a:latin typeface="+mj-ea"/>
                <a:ea typeface="+mj-ea"/>
              </a:rPr>
              <a:t> to generate sequence event code, EVRs use event codes to generate trigger signals</a:t>
            </a:r>
          </a:p>
          <a:p>
            <a:pPr>
              <a:lnSpc>
                <a:spcPct val="135000"/>
              </a:lnSpc>
            </a:pPr>
            <a:r>
              <a:rPr lang="en-US" altLang="zh-CN" sz="2400" dirty="0">
                <a:latin typeface="+mj-ea"/>
                <a:ea typeface="+mj-ea"/>
              </a:rPr>
              <a:t>Test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plan:</a:t>
            </a:r>
          </a:p>
          <a:p>
            <a:pPr lvl="1">
              <a:lnSpc>
                <a:spcPct val="135000"/>
              </a:lnSpc>
            </a:pPr>
            <a:r>
              <a:rPr lang="en-US" altLang="zh-CN" sz="2000" dirty="0">
                <a:latin typeface="+mj-ea"/>
                <a:ea typeface="+mj-ea"/>
              </a:rPr>
              <a:t>RMS</a:t>
            </a:r>
            <a:r>
              <a:rPr lang="zh-CN" altLang="en-US" sz="2000" dirty="0">
                <a:latin typeface="+mj-ea"/>
                <a:ea typeface="+mj-ea"/>
              </a:rPr>
              <a:t> </a:t>
            </a:r>
            <a:r>
              <a:rPr lang="en-US" altLang="zh-CN" sz="2000" dirty="0">
                <a:latin typeface="+mj-ea"/>
                <a:ea typeface="+mj-ea"/>
              </a:rPr>
              <a:t>jitter between event signal and RF signal</a:t>
            </a:r>
          </a:p>
          <a:p>
            <a:pPr lvl="1">
              <a:lnSpc>
                <a:spcPct val="135000"/>
              </a:lnSpc>
            </a:pPr>
            <a:r>
              <a:rPr lang="en-US" altLang="zh-CN" sz="2000" dirty="0">
                <a:latin typeface="+mj-ea"/>
                <a:ea typeface="+mj-ea"/>
              </a:rPr>
              <a:t>The</a:t>
            </a:r>
            <a:r>
              <a:rPr lang="zh-CN" altLang="en-US" sz="2000" dirty="0">
                <a:latin typeface="+mj-ea"/>
                <a:ea typeface="+mj-ea"/>
              </a:rPr>
              <a:t> </a:t>
            </a:r>
            <a:r>
              <a:rPr lang="en-US" altLang="zh-CN" sz="2000" dirty="0">
                <a:latin typeface="+mj-ea"/>
                <a:ea typeface="+mj-ea"/>
              </a:rPr>
              <a:t>control</a:t>
            </a:r>
            <a:r>
              <a:rPr lang="zh-CN" altLang="en-US" sz="2000" dirty="0">
                <a:latin typeface="+mj-ea"/>
                <a:ea typeface="+mj-ea"/>
              </a:rPr>
              <a:t> </a:t>
            </a:r>
            <a:r>
              <a:rPr lang="en-US" altLang="zh-CN" sz="2000" dirty="0">
                <a:latin typeface="+mj-ea"/>
                <a:ea typeface="+mj-ea"/>
              </a:rPr>
              <a:t>function</a:t>
            </a:r>
            <a:r>
              <a:rPr lang="zh-CN" altLang="en-US" sz="2000" dirty="0">
                <a:latin typeface="+mj-ea"/>
                <a:ea typeface="+mj-ea"/>
              </a:rPr>
              <a:t> </a:t>
            </a:r>
            <a:r>
              <a:rPr lang="en-US" altLang="zh-CN" sz="2000" dirty="0">
                <a:latin typeface="+mj-ea"/>
                <a:ea typeface="+mj-ea"/>
              </a:rPr>
              <a:t>for</a:t>
            </a:r>
            <a:r>
              <a:rPr lang="zh-CN" altLang="en-US" sz="2000" dirty="0">
                <a:latin typeface="+mj-ea"/>
                <a:ea typeface="+mj-ea"/>
              </a:rPr>
              <a:t> </a:t>
            </a:r>
            <a:r>
              <a:rPr lang="en-US" altLang="zh-CN" sz="2000" dirty="0">
                <a:latin typeface="+mj-ea"/>
                <a:ea typeface="+mj-ea"/>
              </a:rPr>
              <a:t>the width and delay of the output pulse on the EVR.</a:t>
            </a:r>
          </a:p>
        </p:txBody>
      </p:sp>
    </p:spTree>
    <p:extLst>
      <p:ext uri="{BB962C8B-B14F-4D97-AF65-F5344CB8AC3E}">
        <p14:creationId xmlns:p14="http://schemas.microsoft.com/office/powerpoint/2010/main" val="313394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9390" y="1951151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>
                <a:solidFill>
                  <a:srgbClr val="69C7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3200" i="1" dirty="0">
              <a:solidFill>
                <a:srgbClr val="69C7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 flipV="1">
            <a:off x="611560" y="2490385"/>
            <a:ext cx="2016224" cy="45719"/>
          </a:xfrm>
          <a:prstGeom prst="rect">
            <a:avLst/>
          </a:prstGeom>
          <a:solidFill>
            <a:srgbClr val="69C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4105601" y="1484784"/>
            <a:ext cx="4355492" cy="625797"/>
            <a:chOff x="3203848" y="764704"/>
            <a:chExt cx="4355492" cy="625797"/>
          </a:xfrm>
        </p:grpSpPr>
        <p:grpSp>
          <p:nvGrpSpPr>
            <p:cNvPr id="10" name="组合 9"/>
            <p:cNvGrpSpPr/>
            <p:nvPr/>
          </p:nvGrpSpPr>
          <p:grpSpPr>
            <a:xfrm>
              <a:off x="3203848" y="764704"/>
              <a:ext cx="630456" cy="625797"/>
              <a:chOff x="3779912" y="521948"/>
              <a:chExt cx="585748" cy="585748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3779912" y="521948"/>
                <a:ext cx="585748" cy="585748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390D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820758" y="562794"/>
                <a:ext cx="504056" cy="504056"/>
              </a:xfrm>
              <a:prstGeom prst="ellipse">
                <a:avLst/>
              </a:prstGeom>
              <a:solidFill>
                <a:srgbClr val="0390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222313" y="837538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78268" y="835614"/>
              <a:ext cx="36810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HALF</a:t>
              </a:r>
              <a:r>
                <a: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Timing</a:t>
              </a:r>
              <a:r>
                <a: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system</a:t>
              </a:r>
              <a:endPara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411398" y="3213145"/>
            <a:ext cx="651162" cy="673219"/>
            <a:chOff x="4139216" y="3136125"/>
            <a:chExt cx="585748" cy="585748"/>
          </a:xfrm>
        </p:grpSpPr>
        <p:sp>
          <p:nvSpPr>
            <p:cNvPr id="18" name="椭圆 17"/>
            <p:cNvSpPr/>
            <p:nvPr/>
          </p:nvSpPr>
          <p:spPr>
            <a:xfrm>
              <a:off x="4139216" y="3136125"/>
              <a:ext cx="585748" cy="58574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F9BA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180062" y="3176971"/>
              <a:ext cx="504056" cy="504056"/>
            </a:xfrm>
            <a:prstGeom prst="ellipse">
              <a:avLst/>
            </a:prstGeom>
            <a:solidFill>
              <a:srgbClr val="F9B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82663" y="3213556"/>
              <a:ext cx="526608" cy="455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003651" y="4893973"/>
            <a:ext cx="3933002" cy="1120307"/>
            <a:chOff x="3940765" y="4240003"/>
            <a:chExt cx="3896666" cy="994062"/>
          </a:xfrm>
        </p:grpSpPr>
        <p:sp>
          <p:nvSpPr>
            <p:cNvPr id="21" name="椭圆 20"/>
            <p:cNvSpPr/>
            <p:nvPr/>
          </p:nvSpPr>
          <p:spPr>
            <a:xfrm>
              <a:off x="3940765" y="4324258"/>
              <a:ext cx="585748" cy="58574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3F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81611" y="4365104"/>
              <a:ext cx="504056" cy="504056"/>
            </a:xfrm>
            <a:prstGeom prst="ellipse">
              <a:avLst/>
            </a:prstGeom>
            <a:solidFill>
              <a:srgbClr val="003F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84212" y="4401689"/>
              <a:ext cx="585417" cy="464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61369" y="4240003"/>
              <a:ext cx="3276062" cy="994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System test and </a:t>
              </a:r>
            </a:p>
            <a:p>
              <a:pPr>
                <a:lnSpc>
                  <a:spcPct val="125000"/>
                </a:lnSpc>
              </a:pPr>
              <a:r>
                <a:rPr lang="e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development plan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3" name="Picture 3" descr="E:\倪佳\文件\同步\2020合肥先进光源用户研讨会\2020合肥先进光源用户研讨会\目录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2" y="4644885"/>
            <a:ext cx="1555656" cy="159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0073CB9-5CAE-364A-8641-F5CBFC505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07" y="3619071"/>
            <a:ext cx="2286000" cy="901700"/>
          </a:xfrm>
          <a:prstGeom prst="rect">
            <a:avLst/>
          </a:prstGeom>
        </p:spPr>
      </p:pic>
      <p:sp>
        <p:nvSpPr>
          <p:cNvPr id="38" name="TextBox 28">
            <a:extLst>
              <a:ext uri="{FF2B5EF4-FFF2-40B4-BE49-F238E27FC236}">
                <a16:creationId xmlns:a16="http://schemas.microsoft.com/office/drawing/2014/main" id="{66CB7469-0081-604F-B3C0-2B214883CB1C}"/>
              </a:ext>
            </a:extLst>
          </p:cNvPr>
          <p:cNvSpPr txBox="1"/>
          <p:nvPr/>
        </p:nvSpPr>
        <p:spPr>
          <a:xfrm>
            <a:off x="5040268" y="3072697"/>
            <a:ext cx="4111447" cy="112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Prototype of the HALF </a:t>
            </a:r>
          </a:p>
          <a:p>
            <a:pPr>
              <a:lnSpc>
                <a:spcPct val="125000"/>
              </a:lnSpc>
            </a:pPr>
            <a:r>
              <a:rPr lang="e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timing system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765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Timestamp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function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test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465604" y="6309320"/>
            <a:ext cx="442392" cy="412155"/>
          </a:xfrm>
        </p:spPr>
        <p:txBody>
          <a:bodyPr/>
          <a:lstStyle/>
          <a:p>
            <a:fld id="{66F9C4E4-64C3-4397-AB41-DED1A63994A5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E73B562-0E4D-BF4E-A40C-C15BBC615E22}"/>
              </a:ext>
            </a:extLst>
          </p:cNvPr>
          <p:cNvSpPr>
            <a:spLocks noGrp="1"/>
          </p:cNvSpPr>
          <p:nvPr/>
        </p:nvSpPr>
        <p:spPr>
          <a:xfrm>
            <a:off x="25820" y="1268760"/>
            <a:ext cx="911818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○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5000"/>
              </a:lnSpc>
            </a:pPr>
            <a:r>
              <a:rPr lang="en-US" altLang="zh-CN" sz="2400" dirty="0">
                <a:latin typeface="+mj-ea"/>
                <a:ea typeface="+mj-ea"/>
              </a:rPr>
              <a:t>Global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Timestamps for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post-mortem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system</a:t>
            </a:r>
          </a:p>
          <a:p>
            <a:pPr>
              <a:lnSpc>
                <a:spcPct val="135000"/>
              </a:lnSpc>
            </a:pPr>
            <a:r>
              <a:rPr lang="en-US" altLang="zh-CN" sz="2400" dirty="0">
                <a:latin typeface="+mj-ea"/>
                <a:ea typeface="+mj-ea"/>
              </a:rPr>
              <a:t>The Event System provides a global </a:t>
            </a:r>
            <a:r>
              <a:rPr lang="en-US" altLang="zh-CN" sz="2400" dirty="0" err="1">
                <a:latin typeface="+mj-ea"/>
                <a:ea typeface="+mj-ea"/>
              </a:rPr>
              <a:t>timebase</a:t>
            </a:r>
            <a:r>
              <a:rPr lang="en-US" altLang="zh-CN" sz="2400" dirty="0">
                <a:latin typeface="+mj-ea"/>
                <a:ea typeface="+mj-ea"/>
              </a:rPr>
              <a:t> to attach timestamps to collected data and performed actions. </a:t>
            </a:r>
          </a:p>
          <a:p>
            <a:pPr lvl="1">
              <a:lnSpc>
                <a:spcPct val="135000"/>
              </a:lnSpc>
            </a:pPr>
            <a:r>
              <a:rPr lang="en-US" altLang="zh-CN" sz="2000" dirty="0">
                <a:latin typeface="+mj-ea"/>
                <a:ea typeface="+mj-ea"/>
              </a:rPr>
              <a:t>The time stamping system consists of a 32-bit timestamp event counter and a 32-bit second counter.</a:t>
            </a:r>
          </a:p>
          <a:p>
            <a:pPr>
              <a:lnSpc>
                <a:spcPct val="135000"/>
              </a:lnSpc>
            </a:pPr>
            <a:r>
              <a:rPr lang="en-US" altLang="zh-CN" sz="2400" dirty="0">
                <a:latin typeface="+mj-ea"/>
                <a:ea typeface="+mj-ea"/>
              </a:rPr>
              <a:t>Test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plan:</a:t>
            </a:r>
          </a:p>
          <a:p>
            <a:pPr lvl="1">
              <a:lnSpc>
                <a:spcPct val="135000"/>
              </a:lnSpc>
            </a:pPr>
            <a:r>
              <a:rPr lang="en-US" altLang="zh-CN" sz="2000" dirty="0">
                <a:latin typeface="+mj-ea"/>
              </a:rPr>
              <a:t>Global</a:t>
            </a:r>
            <a:r>
              <a:rPr lang="zh-CN" altLang="en-US" sz="2000" dirty="0">
                <a:latin typeface="+mj-ea"/>
              </a:rPr>
              <a:t> </a:t>
            </a:r>
            <a:r>
              <a:rPr lang="en-US" altLang="zh-CN" sz="2000" dirty="0">
                <a:latin typeface="+mj-ea"/>
              </a:rPr>
              <a:t>Timestamps</a:t>
            </a:r>
            <a:r>
              <a:rPr lang="zh-CN" altLang="en-US" sz="2000" dirty="0">
                <a:latin typeface="+mj-ea"/>
              </a:rPr>
              <a:t> </a:t>
            </a:r>
            <a:r>
              <a:rPr lang="en-US" altLang="zh-CN" sz="2000" dirty="0">
                <a:latin typeface="+mj-ea"/>
              </a:rPr>
              <a:t>function</a:t>
            </a:r>
            <a:r>
              <a:rPr lang="zh-CN" altLang="en-US" sz="2000" dirty="0">
                <a:latin typeface="+mj-ea"/>
              </a:rPr>
              <a:t> </a:t>
            </a:r>
            <a:r>
              <a:rPr lang="en-US" altLang="zh-CN" sz="2000" dirty="0">
                <a:latin typeface="+mj-ea"/>
              </a:rPr>
              <a:t>for</a:t>
            </a:r>
            <a:r>
              <a:rPr lang="zh-CN" altLang="en-US" sz="2000" dirty="0">
                <a:latin typeface="+mj-ea"/>
              </a:rPr>
              <a:t> </a:t>
            </a:r>
            <a:r>
              <a:rPr lang="en-US" altLang="zh-CN" sz="2000" dirty="0">
                <a:latin typeface="+mj-ea"/>
              </a:rPr>
              <a:t>event</a:t>
            </a:r>
            <a:r>
              <a:rPr lang="zh-CN" altLang="en-US" sz="2000" dirty="0">
                <a:latin typeface="+mj-ea"/>
              </a:rPr>
              <a:t>（</a:t>
            </a:r>
            <a:r>
              <a:rPr lang="en-US" altLang="zh-CN" sz="2000" dirty="0">
                <a:latin typeface="+mj-ea"/>
              </a:rPr>
              <a:t>1us resolution</a:t>
            </a:r>
            <a:r>
              <a:rPr lang="zh-CN" altLang="en-US" sz="2000" dirty="0">
                <a:latin typeface="+mj-ea"/>
              </a:rPr>
              <a:t>）</a:t>
            </a:r>
            <a:endParaRPr lang="en-US" altLang="zh-CN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21676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Delay Compensation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function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test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465604" y="6309320"/>
            <a:ext cx="442392" cy="412155"/>
          </a:xfrm>
        </p:spPr>
        <p:txBody>
          <a:bodyPr/>
          <a:lstStyle/>
          <a:p>
            <a:fld id="{66F9C4E4-64C3-4397-AB41-DED1A63994A5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E73B562-0E4D-BF4E-A40C-C15BBC615E22}"/>
              </a:ext>
            </a:extLst>
          </p:cNvPr>
          <p:cNvSpPr>
            <a:spLocks noGrp="1"/>
          </p:cNvSpPr>
          <p:nvPr/>
        </p:nvSpPr>
        <p:spPr>
          <a:xfrm>
            <a:off x="25820" y="1268760"/>
            <a:ext cx="911818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○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" altLang="zh-CN" sz="2400" dirty="0">
                <a:latin typeface="+mj-ea"/>
                <a:ea typeface="+mj-ea"/>
              </a:rPr>
              <a:t>Active Delay Compensation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+mj-ea"/>
                <a:ea typeface="+mj-ea"/>
              </a:rPr>
              <a:t>Ensure</a:t>
            </a:r>
            <a:r>
              <a:rPr lang="zh-CN" altLang="en-US" sz="2000" dirty="0">
                <a:latin typeface="+mj-ea"/>
                <a:ea typeface="+mj-ea"/>
              </a:rPr>
              <a:t> </a:t>
            </a:r>
            <a:r>
              <a:rPr lang="en-US" altLang="zh-CN" sz="2000" dirty="0">
                <a:latin typeface="+mj-ea"/>
                <a:ea typeface="+mj-ea"/>
              </a:rPr>
              <a:t>the</a:t>
            </a:r>
            <a:r>
              <a:rPr lang="zh-CN" altLang="en-US" sz="2000" dirty="0">
                <a:latin typeface="+mj-ea"/>
                <a:ea typeface="+mj-ea"/>
              </a:rPr>
              <a:t> </a:t>
            </a:r>
            <a:r>
              <a:rPr lang="en-US" altLang="zh-CN" sz="2000" dirty="0">
                <a:latin typeface="+mj-ea"/>
                <a:ea typeface="+mj-ea"/>
              </a:rPr>
              <a:t>st</a:t>
            </a:r>
            <a:r>
              <a:rPr lang="en-US" altLang="zh-CN" sz="2000" dirty="0">
                <a:latin typeface="+mj-ea"/>
              </a:rPr>
              <a:t>ability and accuracy </a:t>
            </a:r>
            <a:r>
              <a:rPr lang="en-US" altLang="zh-CN" sz="2000" dirty="0">
                <a:latin typeface="+mj-ea"/>
                <a:ea typeface="+mj-ea"/>
              </a:rPr>
              <a:t>long-distance long-term signal</a:t>
            </a:r>
            <a:r>
              <a:rPr lang="zh-CN" altLang="en-US" sz="2000" dirty="0">
                <a:latin typeface="+mj-ea"/>
                <a:ea typeface="+mj-ea"/>
              </a:rPr>
              <a:t> </a:t>
            </a:r>
            <a:r>
              <a:rPr lang="en-US" altLang="zh-CN" sz="2000" dirty="0">
                <a:latin typeface="+mj-ea"/>
                <a:ea typeface="+mj-ea"/>
              </a:rPr>
              <a:t>transmission 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+mj-ea"/>
                <a:ea typeface="+mj-ea"/>
              </a:rPr>
              <a:t>Delay compensation is achieved in measuring the propagation delay of events from the delay compensation master EVM through the distribution network up to the Event Receivers.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+mj-ea"/>
                <a:ea typeface="+mj-ea"/>
              </a:rPr>
              <a:t>New function to be test</a:t>
            </a:r>
          </a:p>
        </p:txBody>
      </p:sp>
    </p:spTree>
    <p:extLst>
      <p:ext uri="{BB962C8B-B14F-4D97-AF65-F5344CB8AC3E}">
        <p14:creationId xmlns:p14="http://schemas.microsoft.com/office/powerpoint/2010/main" val="1313911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Software Development Plan</a:t>
            </a:r>
            <a:br>
              <a:rPr lang="e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465604" y="6309320"/>
            <a:ext cx="442392" cy="412155"/>
          </a:xfrm>
        </p:spPr>
        <p:txBody>
          <a:bodyPr/>
          <a:lstStyle/>
          <a:p>
            <a:fld id="{66F9C4E4-64C3-4397-AB41-DED1A63994A5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E73B562-0E4D-BF4E-A40C-C15BBC615E22}"/>
              </a:ext>
            </a:extLst>
          </p:cNvPr>
          <p:cNvSpPr>
            <a:spLocks noGrp="1"/>
          </p:cNvSpPr>
          <p:nvPr/>
        </p:nvSpPr>
        <p:spPr>
          <a:xfrm>
            <a:off x="-13941" y="1268760"/>
            <a:ext cx="9442724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○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latin typeface="+mj-ea"/>
                <a:ea typeface="+mj-ea"/>
              </a:rPr>
              <a:t>The control system of the HALF is proposed to be a distributed system based on EPICS</a:t>
            </a:r>
          </a:p>
          <a:p>
            <a:pPr>
              <a:lnSpc>
                <a:spcPct val="150000"/>
              </a:lnSpc>
            </a:pPr>
            <a:r>
              <a:rPr lang="en" altLang="zh-CN" sz="2400" dirty="0">
                <a:latin typeface="+mj-ea"/>
                <a:ea typeface="+mj-ea"/>
              </a:rPr>
              <a:t>Device supports and drivers will be developed for EPICS records to access the registers on the MRF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hardware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" altLang="zh-CN" sz="2400" dirty="0">
                <a:latin typeface="+mj-ea"/>
                <a:ea typeface="+mj-ea"/>
              </a:rPr>
              <a:t>timing modules.</a:t>
            </a:r>
          </a:p>
          <a:p>
            <a:pPr>
              <a:lnSpc>
                <a:spcPct val="150000"/>
              </a:lnSpc>
            </a:pPr>
            <a:r>
              <a:rPr lang="en" altLang="zh-CN" sz="2400" dirty="0">
                <a:latin typeface="+mj-ea"/>
                <a:ea typeface="+mj-ea"/>
              </a:rPr>
              <a:t>Development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plan</a:t>
            </a:r>
            <a:r>
              <a:rPr lang="zh-CN" altLang="en-US" sz="2400" dirty="0">
                <a:latin typeface="+mj-ea"/>
                <a:ea typeface="+mj-ea"/>
              </a:rPr>
              <a:t>：</a:t>
            </a:r>
            <a:endParaRPr lang="en-US" altLang="zh-CN" sz="2400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+mj-ea"/>
                <a:ea typeface="+mj-ea"/>
              </a:rPr>
              <a:t>General</a:t>
            </a:r>
            <a:r>
              <a:rPr lang="zh-CN" altLang="en-US" sz="2000" dirty="0">
                <a:latin typeface="+mj-ea"/>
                <a:ea typeface="+mj-ea"/>
              </a:rPr>
              <a:t> </a:t>
            </a:r>
            <a:r>
              <a:rPr lang="en-US" altLang="zh-CN" sz="2000" dirty="0">
                <a:latin typeface="+mj-ea"/>
                <a:ea typeface="+mj-ea"/>
              </a:rPr>
              <a:t>Record, based</a:t>
            </a:r>
            <a:r>
              <a:rPr lang="zh-CN" altLang="en-US" sz="2000" dirty="0">
                <a:latin typeface="+mj-ea"/>
                <a:ea typeface="+mj-ea"/>
              </a:rPr>
              <a:t> </a:t>
            </a:r>
            <a:r>
              <a:rPr lang="en-US" altLang="zh-CN" sz="2000" dirty="0">
                <a:latin typeface="+mj-ea"/>
                <a:ea typeface="+mj-ea"/>
              </a:rPr>
              <a:t>on</a:t>
            </a:r>
            <a:r>
              <a:rPr lang="zh-CN" altLang="en-US" sz="2000" dirty="0">
                <a:latin typeface="+mj-ea"/>
                <a:ea typeface="+mj-ea"/>
              </a:rPr>
              <a:t> </a:t>
            </a:r>
            <a:r>
              <a:rPr lang="en" altLang="zh-CN" sz="2000" dirty="0">
                <a:latin typeface="+mj-ea"/>
                <a:ea typeface="+mj-ea"/>
              </a:rPr>
              <a:t>the scheme proposed by Eric </a:t>
            </a:r>
            <a:r>
              <a:rPr lang="en" altLang="zh-CN" sz="2000" dirty="0" err="1">
                <a:latin typeface="+mj-ea"/>
                <a:ea typeface="+mj-ea"/>
              </a:rPr>
              <a:t>Bjo</a:t>
            </a:r>
            <a:r>
              <a:rPr lang="en" altLang="zh-CN" sz="2000" dirty="0">
                <a:latin typeface="+mj-ea"/>
                <a:ea typeface="+mj-ea"/>
              </a:rPr>
              <a:t> ̈</a:t>
            </a:r>
            <a:r>
              <a:rPr lang="en" altLang="zh-CN" sz="2000" dirty="0" err="1">
                <a:latin typeface="+mj-ea"/>
                <a:ea typeface="+mj-ea"/>
              </a:rPr>
              <a:t>rklund</a:t>
            </a:r>
            <a:r>
              <a:rPr lang="en" altLang="zh-CN" sz="2000" dirty="0">
                <a:latin typeface="+mj-ea"/>
                <a:ea typeface="+mj-ea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+mj-ea"/>
                <a:ea typeface="+mj-ea"/>
              </a:rPr>
              <a:t>Git</a:t>
            </a:r>
            <a:r>
              <a:rPr lang="zh-CN" altLang="en-US" sz="2000" dirty="0">
                <a:latin typeface="+mj-ea"/>
                <a:ea typeface="+mj-ea"/>
              </a:rPr>
              <a:t>：</a:t>
            </a:r>
            <a:r>
              <a:rPr lang="en-US" altLang="zh-CN" sz="2000" dirty="0">
                <a:latin typeface="+mj-ea"/>
                <a:ea typeface="+mj-ea"/>
              </a:rPr>
              <a:t>http://</a:t>
            </a:r>
            <a:r>
              <a:rPr lang="en-US" altLang="zh-CN" sz="2000" dirty="0" err="1">
                <a:latin typeface="+mj-ea"/>
                <a:ea typeface="+mj-ea"/>
              </a:rPr>
              <a:t>epics.sourceforge.net</a:t>
            </a:r>
            <a:r>
              <a:rPr lang="en-US" altLang="zh-CN" sz="2000" dirty="0">
                <a:latin typeface="+mj-ea"/>
                <a:ea typeface="+mj-ea"/>
              </a:rPr>
              <a:t>/mrfioc2/</a:t>
            </a:r>
            <a:endParaRPr lang="en" altLang="zh-CN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40656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EPICS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drivers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465604" y="6309320"/>
            <a:ext cx="442392" cy="412155"/>
          </a:xfrm>
        </p:spPr>
        <p:txBody>
          <a:bodyPr/>
          <a:lstStyle/>
          <a:p>
            <a:fld id="{66F9C4E4-64C3-4397-AB41-DED1A63994A5}" type="slidenum">
              <a:rPr lang="zh-CN" altLang="en-US" smtClean="0"/>
              <a:t>23</a:t>
            </a:fld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E73B562-0E4D-BF4E-A40C-C15BBC615E22}"/>
              </a:ext>
            </a:extLst>
          </p:cNvPr>
          <p:cNvSpPr>
            <a:spLocks noGrp="1"/>
          </p:cNvSpPr>
          <p:nvPr/>
        </p:nvSpPr>
        <p:spPr>
          <a:xfrm>
            <a:off x="25820" y="1268759"/>
            <a:ext cx="9118180" cy="5452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○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latin typeface="+mj-ea"/>
                <a:ea typeface="+mj-ea"/>
              </a:rPr>
              <a:t>Experience in developing EPICS drivers based on MRF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CPCI Hardware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j-ea"/>
                <a:ea typeface="+mj-ea"/>
              </a:rPr>
              <a:t>Use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general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record</a:t>
            </a:r>
            <a:r>
              <a:rPr lang="zh-CN" altLang="en-US" sz="2400" dirty="0">
                <a:latin typeface="+mj-ea"/>
                <a:ea typeface="+mj-ea"/>
              </a:rPr>
              <a:t>：</a:t>
            </a:r>
            <a:r>
              <a:rPr lang="en-US" altLang="zh-CN" sz="2400" dirty="0">
                <a:latin typeface="+mj-ea"/>
                <a:ea typeface="+mj-ea"/>
              </a:rPr>
              <a:t>ai</a:t>
            </a:r>
            <a:r>
              <a:rPr lang="zh-CN" altLang="en-US" sz="2400" dirty="0">
                <a:latin typeface="+mj-ea"/>
                <a:ea typeface="+mj-ea"/>
              </a:rPr>
              <a:t>、</a:t>
            </a:r>
            <a:r>
              <a:rPr lang="en-US" altLang="zh-CN" sz="2400" dirty="0" err="1">
                <a:latin typeface="+mj-ea"/>
                <a:ea typeface="+mj-ea"/>
              </a:rPr>
              <a:t>ao</a:t>
            </a:r>
            <a:r>
              <a:rPr lang="zh-CN" altLang="en-US" sz="2400" dirty="0">
                <a:latin typeface="+mj-ea"/>
                <a:ea typeface="+mj-ea"/>
              </a:rPr>
              <a:t>、</a:t>
            </a:r>
            <a:r>
              <a:rPr lang="en-US" altLang="zh-CN" sz="2400" dirty="0">
                <a:latin typeface="+mj-ea"/>
                <a:ea typeface="+mj-ea"/>
              </a:rPr>
              <a:t>bi</a:t>
            </a:r>
            <a:r>
              <a:rPr lang="zh-CN" altLang="en-US" sz="2400" dirty="0">
                <a:latin typeface="+mj-ea"/>
                <a:ea typeface="+mj-ea"/>
              </a:rPr>
              <a:t>、</a:t>
            </a:r>
            <a:r>
              <a:rPr lang="en-US" altLang="zh-CN" sz="2400" dirty="0" err="1">
                <a:latin typeface="+mj-ea"/>
                <a:ea typeface="+mj-ea"/>
              </a:rPr>
              <a:t>bo</a:t>
            </a:r>
            <a:r>
              <a:rPr lang="zh-CN" altLang="en-US" sz="2400" dirty="0">
                <a:latin typeface="+mj-ea"/>
                <a:ea typeface="+mj-ea"/>
              </a:rPr>
              <a:t>、</a:t>
            </a:r>
            <a:r>
              <a:rPr lang="en-US" altLang="zh-CN" sz="2400" dirty="0" err="1">
                <a:latin typeface="+mj-ea"/>
                <a:ea typeface="+mj-ea"/>
              </a:rPr>
              <a:t>mbbi</a:t>
            </a:r>
            <a:r>
              <a:rPr lang="en-US" altLang="zh-CN" sz="2400" dirty="0">
                <a:latin typeface="+mj-ea"/>
                <a:ea typeface="+mj-ea"/>
              </a:rPr>
              <a:t>…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+mj-ea"/>
                <a:ea typeface="+mj-ea"/>
              </a:rPr>
              <a:t>Convenient for collaborative development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j-ea"/>
                <a:ea typeface="+mj-ea"/>
              </a:rPr>
              <a:t>INP/OUT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filed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map</a:t>
            </a:r>
            <a:r>
              <a:rPr lang="en" altLang="zh-CN" sz="2400" dirty="0">
                <a:latin typeface="+mj-ea"/>
                <a:ea typeface="+mj-ea"/>
              </a:rPr>
              <a:t>s the address of the register</a:t>
            </a:r>
            <a:r>
              <a:rPr lang="zh-CN" altLang="en-US" sz="2400" dirty="0">
                <a:latin typeface="+mj-ea"/>
                <a:ea typeface="+mj-ea"/>
              </a:rPr>
              <a:t>，</a:t>
            </a:r>
            <a:r>
              <a:rPr lang="en-US" altLang="zh-CN" sz="2400" dirty="0">
                <a:latin typeface="+mj-ea"/>
                <a:ea typeface="+mj-ea"/>
              </a:rPr>
              <a:t>expressed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as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#</a:t>
            </a:r>
            <a:r>
              <a:rPr lang="en-US" altLang="zh-CN" sz="2400" dirty="0" err="1">
                <a:latin typeface="+mj-ea"/>
                <a:ea typeface="+mj-ea"/>
              </a:rPr>
              <a:t>Cx</a:t>
            </a:r>
            <a:r>
              <a:rPr lang="en-US" altLang="zh-CN" sz="2400" dirty="0">
                <a:latin typeface="+mj-ea"/>
                <a:ea typeface="+mj-ea"/>
              </a:rPr>
              <a:t> Sy @</a:t>
            </a:r>
            <a:r>
              <a:rPr lang="en-US" altLang="zh-CN" sz="2400" dirty="0" err="1">
                <a:latin typeface="+mj-ea"/>
                <a:ea typeface="+mj-ea"/>
              </a:rPr>
              <a:t>parm</a:t>
            </a:r>
            <a:endParaRPr lang="en-US" altLang="zh-CN" sz="2400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+mj-ea"/>
                <a:ea typeface="+mj-ea"/>
              </a:rPr>
              <a:t>X</a:t>
            </a:r>
            <a:r>
              <a:rPr lang="zh-CN" altLang="en-US" sz="2000" dirty="0">
                <a:latin typeface="+mj-ea"/>
                <a:ea typeface="+mj-ea"/>
              </a:rPr>
              <a:t>：</a:t>
            </a:r>
            <a:r>
              <a:rPr lang="en-US" altLang="zh-CN" sz="2000" dirty="0">
                <a:latin typeface="+mj-ea"/>
                <a:ea typeface="+mj-ea"/>
              </a:rPr>
              <a:t>Card</a:t>
            </a:r>
            <a:r>
              <a:rPr lang="zh-CN" altLang="en-US" sz="2000" dirty="0">
                <a:latin typeface="+mj-ea"/>
                <a:ea typeface="+mj-ea"/>
              </a:rPr>
              <a:t> </a:t>
            </a:r>
            <a:r>
              <a:rPr lang="en-US" altLang="zh-CN" sz="2000" dirty="0">
                <a:latin typeface="+mj-ea"/>
                <a:ea typeface="+mj-ea"/>
              </a:rPr>
              <a:t>number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+mj-ea"/>
                <a:ea typeface="+mj-ea"/>
              </a:rPr>
              <a:t>Y</a:t>
            </a:r>
            <a:r>
              <a:rPr lang="zh-CN" altLang="en-US" sz="2000" dirty="0">
                <a:latin typeface="+mj-ea"/>
                <a:ea typeface="+mj-ea"/>
              </a:rPr>
              <a:t>：</a:t>
            </a:r>
            <a:r>
              <a:rPr lang="en" altLang="zh-CN" sz="2000" dirty="0">
                <a:latin typeface="+mj-ea"/>
                <a:ea typeface="+mj-ea"/>
              </a:rPr>
              <a:t>Different channel numbers 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err="1">
                <a:latin typeface="+mj-ea"/>
                <a:ea typeface="+mj-ea"/>
              </a:rPr>
              <a:t>Parm</a:t>
            </a:r>
            <a:r>
              <a:rPr lang="zh-CN" altLang="en-US" sz="2000" dirty="0">
                <a:latin typeface="+mj-ea"/>
                <a:ea typeface="+mj-ea"/>
              </a:rPr>
              <a:t>：</a:t>
            </a:r>
            <a:r>
              <a:rPr lang="en-US" altLang="zh-CN" sz="2000" dirty="0">
                <a:latin typeface="+mj-ea"/>
                <a:ea typeface="+mj-ea"/>
              </a:rPr>
              <a:t>function, such as delay, width and polarity of the output pulse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j-ea"/>
                <a:ea typeface="+mj-ea"/>
              </a:rPr>
              <a:t>Classification of records</a:t>
            </a:r>
            <a:r>
              <a:rPr lang="zh-CN" altLang="en-US" sz="2400" dirty="0">
                <a:latin typeface="+mj-ea"/>
                <a:ea typeface="+mj-ea"/>
              </a:rPr>
              <a:t>：</a:t>
            </a:r>
            <a:r>
              <a:rPr lang="en" altLang="zh-CN" sz="2400" dirty="0">
                <a:latin typeface="+mj-ea"/>
                <a:ea typeface="+mj-ea"/>
              </a:rPr>
              <a:t>Card Init</a:t>
            </a:r>
            <a:r>
              <a:rPr lang="zh-CN" altLang="en" sz="2400" dirty="0">
                <a:latin typeface="+mj-ea"/>
                <a:ea typeface="+mj-ea"/>
              </a:rPr>
              <a:t>，</a:t>
            </a:r>
            <a:r>
              <a:rPr lang="en" altLang="zh-CN" sz="2400" dirty="0">
                <a:latin typeface="+mj-ea"/>
                <a:ea typeface="+mj-ea"/>
              </a:rPr>
              <a:t>Event</a:t>
            </a:r>
            <a:r>
              <a:rPr lang="zh-CN" altLang="en" sz="2400" dirty="0">
                <a:latin typeface="+mj-ea"/>
                <a:ea typeface="+mj-ea"/>
              </a:rPr>
              <a:t>，</a:t>
            </a:r>
            <a:r>
              <a:rPr lang="en" altLang="zh-CN" sz="2400" dirty="0">
                <a:latin typeface="+mj-ea"/>
                <a:ea typeface="+mj-ea"/>
              </a:rPr>
              <a:t>Pulse</a:t>
            </a:r>
            <a:r>
              <a:rPr lang="zh-CN" altLang="en" sz="2400" dirty="0">
                <a:latin typeface="+mj-ea"/>
                <a:ea typeface="+mj-ea"/>
              </a:rPr>
              <a:t>，</a:t>
            </a:r>
            <a:r>
              <a:rPr lang="en" altLang="zh-CN" sz="2400" dirty="0">
                <a:latin typeface="+mj-ea"/>
                <a:ea typeface="+mj-ea"/>
              </a:rPr>
              <a:t>Output</a:t>
            </a:r>
            <a:endParaRPr lang="en-US" altLang="zh-CN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j-ea"/>
                <a:ea typeface="+mj-ea"/>
              </a:rPr>
              <a:t>Device-oriented</a:t>
            </a:r>
            <a:r>
              <a:rPr lang="zh-CN" altLang="en-US" sz="2400" dirty="0">
                <a:latin typeface="+mj-ea"/>
                <a:ea typeface="+mj-ea"/>
              </a:rPr>
              <a:t>：</a:t>
            </a:r>
            <a:r>
              <a:rPr lang="en-US" altLang="zh-CN" sz="2400" dirty="0">
                <a:latin typeface="+mj-ea"/>
                <a:ea typeface="+mj-ea"/>
              </a:rPr>
              <a:t>alias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record</a:t>
            </a:r>
          </a:p>
          <a:p>
            <a:pPr>
              <a:lnSpc>
                <a:spcPct val="150000"/>
              </a:lnSpc>
            </a:pPr>
            <a:endParaRPr lang="en-US" altLang="zh-CN" sz="1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9038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5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</a:pPr>
            <a:r>
              <a:rPr lang="en-US" altLang="zh-CN" sz="2400" dirty="0">
                <a:latin typeface="+mj-ea"/>
                <a:ea typeface="+mj-ea"/>
              </a:rPr>
              <a:t>Requirement has been discussed. We will track the progress of relevant groups.</a:t>
            </a:r>
          </a:p>
          <a:p>
            <a:pPr>
              <a:lnSpc>
                <a:spcPct val="135000"/>
              </a:lnSpc>
            </a:pPr>
            <a:r>
              <a:rPr lang="en-US" altLang="zh-CN" sz="2400" dirty="0">
                <a:latin typeface="+mj-ea"/>
                <a:ea typeface="+mj-ea"/>
              </a:rPr>
              <a:t>The Hardware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technical route is clear.</a:t>
            </a:r>
          </a:p>
          <a:p>
            <a:pPr>
              <a:lnSpc>
                <a:spcPct val="135000"/>
              </a:lnSpc>
            </a:pPr>
            <a:r>
              <a:rPr lang="en-US" altLang="zh-CN" sz="2400" dirty="0">
                <a:latin typeface="+mj-ea"/>
                <a:ea typeface="+mj-ea"/>
              </a:rPr>
              <a:t>The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hardware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platform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of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simple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prototype system is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established, the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System scale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will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be further improved.</a:t>
            </a:r>
          </a:p>
          <a:p>
            <a:pPr>
              <a:lnSpc>
                <a:spcPct val="135000"/>
              </a:lnSpc>
            </a:pPr>
            <a:r>
              <a:rPr lang="en-US" altLang="zh-CN" sz="2400" dirty="0">
                <a:latin typeface="+mj-ea"/>
                <a:ea typeface="+mj-ea"/>
              </a:rPr>
              <a:t>The system performance test and the development of EPICS drivers are in progress.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</a:rPr>
              <a:t>Summary</a:t>
            </a:r>
            <a:endParaRPr lang="zh-CN" alt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8311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6248400" y="6308725"/>
            <a:ext cx="2895600" cy="365125"/>
          </a:xfrm>
        </p:spPr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252874" y="1556792"/>
            <a:ext cx="4725974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endParaRPr lang="zh-CN" altLang="en-US" sz="8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E:\倪佳\文件\同步\2020合肥先进光源用户研讨会\2020合肥先进光源用户研讨会\内页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2952328" cy="67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+mj-ea"/>
              </a:rPr>
              <a:t>HALF</a:t>
            </a:r>
            <a:r>
              <a:rPr lang="zh-CN" altLang="en-US" sz="3600" dirty="0">
                <a:latin typeface="+mj-ea"/>
              </a:rPr>
              <a:t>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442831"/>
            <a:ext cx="9144000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+mj-ea"/>
                <a:ea typeface="+mj-ea"/>
              </a:rPr>
              <a:t>Hefei Advanced Light Facility (HALF) </a:t>
            </a:r>
          </a:p>
          <a:p>
            <a:pPr>
              <a:lnSpc>
                <a:spcPct val="150000"/>
              </a:lnSpc>
            </a:pPr>
            <a:r>
              <a:rPr lang="en" altLang="zh-CN" sz="2400" dirty="0">
                <a:latin typeface="+mj-ea"/>
                <a:ea typeface="+mj-ea"/>
              </a:rPr>
              <a:t>proposed by the National Synchrotron Radiation Laboratory</a:t>
            </a:r>
          </a:p>
          <a:p>
            <a:pPr>
              <a:lnSpc>
                <a:spcPct val="150000"/>
              </a:lnSpc>
            </a:pPr>
            <a:r>
              <a:rPr lang="en" altLang="zh-CN" sz="2400" dirty="0">
                <a:latin typeface="+mj-ea"/>
                <a:ea typeface="+mj-ea"/>
              </a:rPr>
              <a:t>Diffraction limit storage ring, </a:t>
            </a:r>
            <a:r>
              <a:rPr lang="en-US" altLang="zh-CN" sz="2400" dirty="0">
                <a:latin typeface="+mj-ea"/>
                <a:ea typeface="+mj-ea"/>
              </a:rPr>
              <a:t>2.2Gev, </a:t>
            </a:r>
            <a:r>
              <a:rPr lang="en" altLang="zh-CN" sz="2400" dirty="0">
                <a:latin typeface="+mj-ea"/>
                <a:ea typeface="+mj-ea"/>
              </a:rPr>
              <a:t>VUV and soft X-ray synchrotron radiation </a:t>
            </a:r>
          </a:p>
          <a:p>
            <a:pPr>
              <a:lnSpc>
                <a:spcPct val="150000"/>
              </a:lnSpc>
            </a:pPr>
            <a:r>
              <a:rPr lang="en" altLang="zh-CN" sz="2400" dirty="0">
                <a:latin typeface="+mj-ea"/>
                <a:ea typeface="+mj-ea"/>
              </a:rPr>
              <a:t>Now</a:t>
            </a:r>
            <a:r>
              <a:rPr lang="en-US" altLang="zh-CN" sz="2400" dirty="0">
                <a:latin typeface="+mj-ea"/>
                <a:ea typeface="+mj-ea"/>
              </a:rPr>
              <a:t>: Some</a:t>
            </a: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" altLang="zh-CN" sz="2400" dirty="0">
                <a:latin typeface="+mj-ea"/>
                <a:ea typeface="+mj-ea"/>
              </a:rPr>
              <a:t>key technology research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465604" y="6309320"/>
            <a:ext cx="442392" cy="412155"/>
          </a:xfrm>
        </p:spPr>
        <p:txBody>
          <a:bodyPr/>
          <a:lstStyle/>
          <a:p>
            <a:fld id="{66F9C4E4-64C3-4397-AB41-DED1A63994A5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A776E0F-0172-AF43-9779-6906A60DDE21}"/>
              </a:ext>
            </a:extLst>
          </p:cNvPr>
          <p:cNvSpPr txBox="1"/>
          <p:nvPr/>
        </p:nvSpPr>
        <p:spPr>
          <a:xfrm>
            <a:off x="-4421529" y="-8102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+mj-ea"/>
              </a:rPr>
              <a:t>HALF-Global Design </a:t>
            </a:r>
            <a:r>
              <a:rPr lang="zh-CN" altLang="en-US" sz="3600" dirty="0">
                <a:latin typeface="+mj-ea"/>
              </a:rPr>
              <a:t> 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8D9DE93C-CFC9-154B-8BC8-DD9B6CE41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48593"/>
            <a:ext cx="4892214" cy="3924623"/>
          </a:xfr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465604" y="6309320"/>
            <a:ext cx="442392" cy="412155"/>
          </a:xfrm>
        </p:spPr>
        <p:txBody>
          <a:bodyPr/>
          <a:lstStyle/>
          <a:p>
            <a:fld id="{66F9C4E4-64C3-4397-AB41-DED1A63994A5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A776E0F-0172-AF43-9779-6906A60DDE21}"/>
              </a:ext>
            </a:extLst>
          </p:cNvPr>
          <p:cNvSpPr txBox="1"/>
          <p:nvPr/>
        </p:nvSpPr>
        <p:spPr>
          <a:xfrm>
            <a:off x="-4421529" y="-8102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362120-E616-AE43-AF3F-7FB8DBFFB695}"/>
              </a:ext>
            </a:extLst>
          </p:cNvPr>
          <p:cNvSpPr txBox="1"/>
          <p:nvPr/>
        </p:nvSpPr>
        <p:spPr>
          <a:xfrm>
            <a:off x="-14808" y="604185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sz="2000" dirty="0">
                <a:latin typeface="+mj-ea"/>
                <a:ea typeface="+mj-ea"/>
              </a:rPr>
              <a:t>Consists of a </a:t>
            </a:r>
            <a:r>
              <a:rPr kumimoji="1" lang="en" altLang="zh-CN" sz="2000" dirty="0" err="1">
                <a:latin typeface="+mj-ea"/>
                <a:ea typeface="+mj-ea"/>
              </a:rPr>
              <a:t>linac</a:t>
            </a:r>
            <a:r>
              <a:rPr kumimoji="1" lang="en" altLang="zh-CN" sz="2000" dirty="0">
                <a:latin typeface="+mj-ea"/>
                <a:ea typeface="+mj-ea"/>
              </a:rPr>
              <a:t>, a beam transport line and a storage ring</a:t>
            </a:r>
            <a:endParaRPr kumimoji="1" lang="zh-CN" altLang="en-US" dirty="0"/>
          </a:p>
        </p:txBody>
      </p:sp>
      <p:graphicFrame>
        <p:nvGraphicFramePr>
          <p:cNvPr id="12" name="表格 12">
            <a:extLst>
              <a:ext uri="{FF2B5EF4-FFF2-40B4-BE49-F238E27FC236}">
                <a16:creationId xmlns:a16="http://schemas.microsoft.com/office/drawing/2014/main" id="{F784B94F-5E03-164F-A293-6678719C9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895332"/>
              </p:ext>
            </p:extLst>
          </p:nvPr>
        </p:nvGraphicFramePr>
        <p:xfrm>
          <a:off x="5513276" y="1466690"/>
          <a:ext cx="3173524" cy="392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284">
                  <a:extLst>
                    <a:ext uri="{9D8B030D-6E8A-4147-A177-3AD203B41FA5}">
                      <a16:colId xmlns:a16="http://schemas.microsoft.com/office/drawing/2014/main" val="1488121394"/>
                    </a:ext>
                  </a:extLst>
                </a:gridCol>
                <a:gridCol w="1149240">
                  <a:extLst>
                    <a:ext uri="{9D8B030D-6E8A-4147-A177-3AD203B41FA5}">
                      <a16:colId xmlns:a16="http://schemas.microsoft.com/office/drawing/2014/main" val="2420384182"/>
                    </a:ext>
                  </a:extLst>
                </a:gridCol>
              </a:tblGrid>
              <a:tr h="38031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Parameters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HALF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943941"/>
                  </a:ext>
                </a:extLst>
              </a:tr>
              <a:tr h="38559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Eng</a:t>
                      </a:r>
                      <a:r>
                        <a:rPr lang="en-US" altLang="zh-CN" dirty="0"/>
                        <a:t>/</a:t>
                      </a:r>
                      <a:r>
                        <a:rPr lang="en-US" altLang="zh-CN" dirty="0" err="1"/>
                        <a:t>Gev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2.2</a:t>
                      </a:r>
                      <a:endParaRPr lang="zh-CN" alt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891961983"/>
                  </a:ext>
                </a:extLst>
              </a:tr>
              <a:tr h="385595"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/>
                        <a:t>Perimeter/m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480</a:t>
                      </a:r>
                      <a:endParaRPr lang="zh-CN" alt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194887713"/>
                  </a:ext>
                </a:extLst>
              </a:tr>
              <a:tr h="3855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Periods </a:t>
                      </a:r>
                      <a:endParaRPr lang="en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257360286"/>
                  </a:ext>
                </a:extLst>
              </a:tr>
              <a:tr h="3855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dirty="0"/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</a:t>
                      </a:r>
                      <a:endParaRPr lang="zh-CN" alt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13133400"/>
                  </a:ext>
                </a:extLst>
              </a:tr>
              <a:tr h="665548"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/>
                        <a:t>Natural</a:t>
                      </a:r>
                    </a:p>
                    <a:p>
                      <a:pPr algn="ctr"/>
                      <a:r>
                        <a:rPr lang="en" altLang="zh-CN" dirty="0"/>
                        <a:t>emittance/pm· rad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&lt;100</a:t>
                      </a:r>
                      <a:endParaRPr lang="zh-CN" alt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42184808"/>
                  </a:ext>
                </a:extLst>
              </a:tr>
              <a:tr h="385595"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/>
                        <a:t>Current/mA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350</a:t>
                      </a:r>
                      <a:endParaRPr lang="zh-CN" alt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639857364"/>
                  </a:ext>
                </a:extLst>
              </a:tr>
              <a:tr h="950783">
                <a:tc>
                  <a:txBody>
                    <a:bodyPr/>
                    <a:lstStyle/>
                    <a:p>
                      <a:pPr algn="ctr"/>
                      <a:r>
                        <a:rPr lang="en" altLang="zh-CN" dirty="0"/>
                        <a:t>Average</a:t>
                      </a:r>
                    </a:p>
                    <a:p>
                      <a:pPr algn="ctr"/>
                      <a:r>
                        <a:rPr lang="en" altLang="zh-CN" dirty="0"/>
                        <a:t>brightness/10</a:t>
                      </a:r>
                      <a:r>
                        <a:rPr lang="en" altLang="zh-CN" baseline="30000" dirty="0"/>
                        <a:t>2</a:t>
                      </a:r>
                      <a:r>
                        <a:rPr lang="en" altLang="zh-CN" dirty="0"/>
                        <a:t> </a:t>
                      </a:r>
                    </a:p>
                    <a:p>
                      <a:pPr algn="ctr"/>
                      <a:r>
                        <a:rPr lang="en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&gt;1</a:t>
                      </a:r>
                      <a:endParaRPr lang="zh-CN" alt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1476349"/>
                  </a:ext>
                </a:extLst>
              </a:tr>
            </a:tbl>
          </a:graphicData>
        </a:graphic>
      </p:graphicFrame>
      <p:sp>
        <p:nvSpPr>
          <p:cNvPr id="59" name="文本框 58">
            <a:extLst>
              <a:ext uri="{FF2B5EF4-FFF2-40B4-BE49-F238E27FC236}">
                <a16:creationId xmlns:a16="http://schemas.microsoft.com/office/drawing/2014/main" id="{ACEC877B-2230-8F43-80C4-0A02394D9FC9}"/>
              </a:ext>
            </a:extLst>
          </p:cNvPr>
          <p:cNvSpPr txBox="1"/>
          <p:nvPr/>
        </p:nvSpPr>
        <p:spPr>
          <a:xfrm>
            <a:off x="1761523" y="539131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HALF-layout</a:t>
            </a:r>
            <a:endParaRPr kumimoji="1" lang="zh-CN" altLang="en-US" dirty="0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3E3A06D-8742-764B-BDF2-EEB97A695217}"/>
              </a:ext>
            </a:extLst>
          </p:cNvPr>
          <p:cNvSpPr txBox="1"/>
          <p:nvPr/>
        </p:nvSpPr>
        <p:spPr>
          <a:xfrm>
            <a:off x="6022504" y="5424193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HALF Design Parameters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614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+mj-ea"/>
              </a:rPr>
              <a:t>HALF</a:t>
            </a:r>
            <a:r>
              <a:rPr lang="zh-CN" altLang="en-US" sz="3600" dirty="0">
                <a:latin typeface="+mj-ea"/>
              </a:rPr>
              <a:t> </a:t>
            </a:r>
            <a:r>
              <a:rPr lang="en-US" altLang="zh-CN" sz="3600" dirty="0">
                <a:latin typeface="+mj-ea"/>
              </a:rPr>
              <a:t>Timing</a:t>
            </a:r>
            <a:r>
              <a:rPr lang="zh-CN" altLang="en-US" sz="3600" dirty="0">
                <a:latin typeface="+mj-ea"/>
              </a:rPr>
              <a:t> </a:t>
            </a:r>
            <a:r>
              <a:rPr lang="en-US" altLang="zh-CN" sz="3600" dirty="0">
                <a:latin typeface="+mj-ea"/>
              </a:rPr>
              <a:t>System</a:t>
            </a:r>
            <a:r>
              <a:rPr lang="zh-CN" altLang="en-US" sz="3600" dirty="0">
                <a:latin typeface="+mj-ea"/>
              </a:rPr>
              <a:t>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286741" y="5870301"/>
            <a:ext cx="9144000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" altLang="zh-CN" sz="2400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" altLang="zh-CN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" altLang="zh-CN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" altLang="zh-CN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" altLang="zh-CN" sz="2400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465604" y="6309320"/>
            <a:ext cx="442392" cy="412155"/>
          </a:xfrm>
        </p:spPr>
        <p:txBody>
          <a:bodyPr/>
          <a:lstStyle/>
          <a:p>
            <a:fld id="{66F9C4E4-64C3-4397-AB41-DED1A63994A5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4D89C77C-994F-FE4F-91C9-EC75686BD5C0}"/>
              </a:ext>
            </a:extLst>
          </p:cNvPr>
          <p:cNvSpPr/>
          <p:nvPr/>
        </p:nvSpPr>
        <p:spPr>
          <a:xfrm>
            <a:off x="2763320" y="2972944"/>
            <a:ext cx="3168352" cy="165618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+mj-ea"/>
                <a:ea typeface="+mj-ea"/>
              </a:rPr>
              <a:t>HALF</a:t>
            </a:r>
            <a:r>
              <a:rPr kumimoji="1" lang="zh-CN" altLang="en-US" sz="2400" dirty="0">
                <a:latin typeface="+mj-ea"/>
                <a:ea typeface="+mj-ea"/>
              </a:rPr>
              <a:t> </a:t>
            </a:r>
            <a:r>
              <a:rPr kumimoji="1" lang="en-US" altLang="zh-CN" sz="2400" dirty="0">
                <a:latin typeface="+mj-ea"/>
                <a:ea typeface="+mj-ea"/>
              </a:rPr>
              <a:t>Timing</a:t>
            </a:r>
            <a:r>
              <a:rPr kumimoji="1" lang="zh-CN" altLang="en-US" sz="2400" dirty="0">
                <a:latin typeface="+mj-ea"/>
                <a:ea typeface="+mj-ea"/>
              </a:rPr>
              <a:t> </a:t>
            </a:r>
            <a:r>
              <a:rPr kumimoji="1" lang="en-US" altLang="zh-CN" sz="2400" dirty="0">
                <a:latin typeface="+mj-ea"/>
                <a:ea typeface="+mj-ea"/>
              </a:rPr>
              <a:t>System</a:t>
            </a:r>
            <a:endParaRPr kumimoji="1" lang="zh-CN" altLang="en-US" sz="2400" dirty="0">
              <a:latin typeface="+mj-ea"/>
              <a:ea typeface="+mj-ea"/>
            </a:endParaRPr>
          </a:p>
        </p:txBody>
      </p:sp>
      <p:sp>
        <p:nvSpPr>
          <p:cNvPr id="31" name="圆角矩形 30">
            <a:extLst>
              <a:ext uri="{FF2B5EF4-FFF2-40B4-BE49-F238E27FC236}">
                <a16:creationId xmlns:a16="http://schemas.microsoft.com/office/drawing/2014/main" id="{2E397B5C-19C0-C541-A191-FE84782402A3}"/>
              </a:ext>
            </a:extLst>
          </p:cNvPr>
          <p:cNvSpPr/>
          <p:nvPr/>
        </p:nvSpPr>
        <p:spPr>
          <a:xfrm>
            <a:off x="1076581" y="1322783"/>
            <a:ext cx="1686739" cy="10414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+mj-ea"/>
                <a:ea typeface="+mj-ea"/>
              </a:rPr>
              <a:t>E-Gun</a:t>
            </a:r>
          </a:p>
          <a:p>
            <a:pPr algn="ctr"/>
            <a:r>
              <a:rPr kumimoji="1" lang="en-US" altLang="zh-CN" sz="2400" dirty="0" err="1">
                <a:latin typeface="+mj-ea"/>
                <a:ea typeface="+mj-ea"/>
              </a:rPr>
              <a:t>Linac</a:t>
            </a:r>
            <a:endParaRPr kumimoji="1" lang="zh-CN" altLang="en-US" sz="2400" dirty="0">
              <a:latin typeface="+mj-ea"/>
              <a:ea typeface="+mj-ea"/>
            </a:endParaRPr>
          </a:p>
        </p:txBody>
      </p:sp>
      <p:sp>
        <p:nvSpPr>
          <p:cNvPr id="36" name="圆角矩形 35">
            <a:extLst>
              <a:ext uri="{FF2B5EF4-FFF2-40B4-BE49-F238E27FC236}">
                <a16:creationId xmlns:a16="http://schemas.microsoft.com/office/drawing/2014/main" id="{6AE8BD49-A32A-2F4C-BD49-382F7E804F48}"/>
              </a:ext>
            </a:extLst>
          </p:cNvPr>
          <p:cNvSpPr/>
          <p:nvPr/>
        </p:nvSpPr>
        <p:spPr>
          <a:xfrm>
            <a:off x="4644008" y="1295313"/>
            <a:ext cx="1817991" cy="10414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+mj-ea"/>
                <a:ea typeface="+mj-ea"/>
              </a:rPr>
              <a:t>Injection</a:t>
            </a:r>
            <a:r>
              <a:rPr kumimoji="1" lang="zh-CN" altLang="en-US" sz="2400" dirty="0">
                <a:latin typeface="+mj-ea"/>
                <a:ea typeface="+mj-ea"/>
              </a:rPr>
              <a:t> </a:t>
            </a:r>
            <a:r>
              <a:rPr kumimoji="1" lang="en-US" altLang="zh-CN" sz="2400" dirty="0">
                <a:latin typeface="+mj-ea"/>
                <a:ea typeface="+mj-ea"/>
              </a:rPr>
              <a:t>system</a:t>
            </a:r>
            <a:endParaRPr kumimoji="1" lang="zh-CN" altLang="en-US" sz="2400" dirty="0">
              <a:latin typeface="+mj-ea"/>
              <a:ea typeface="+mj-ea"/>
            </a:endParaRPr>
          </a:p>
        </p:txBody>
      </p:sp>
      <p:sp>
        <p:nvSpPr>
          <p:cNvPr id="37" name="圆角矩形 36">
            <a:extLst>
              <a:ext uri="{FF2B5EF4-FFF2-40B4-BE49-F238E27FC236}">
                <a16:creationId xmlns:a16="http://schemas.microsoft.com/office/drawing/2014/main" id="{8209D0B7-08EA-764F-A2F0-9C7B9FDE3AF4}"/>
              </a:ext>
            </a:extLst>
          </p:cNvPr>
          <p:cNvSpPr/>
          <p:nvPr/>
        </p:nvSpPr>
        <p:spPr>
          <a:xfrm>
            <a:off x="252443" y="5181282"/>
            <a:ext cx="3024336" cy="1110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+mj-ea"/>
                <a:ea typeface="+mj-ea"/>
              </a:rPr>
              <a:t>Beam</a:t>
            </a:r>
            <a:r>
              <a:rPr kumimoji="1" lang="zh-CN" altLang="en-US" sz="2400" dirty="0">
                <a:latin typeface="+mj-ea"/>
                <a:ea typeface="+mj-ea"/>
              </a:rPr>
              <a:t> </a:t>
            </a:r>
            <a:r>
              <a:rPr kumimoji="1" lang="en-US" altLang="zh-CN" sz="2400" dirty="0">
                <a:latin typeface="+mj-ea"/>
                <a:ea typeface="+mj-ea"/>
              </a:rPr>
              <a:t>Instrumentation</a:t>
            </a:r>
            <a:endParaRPr kumimoji="1" lang="zh-CN" altLang="en-US" sz="2400" dirty="0">
              <a:latin typeface="+mj-ea"/>
              <a:ea typeface="+mj-ea"/>
            </a:endParaRPr>
          </a:p>
        </p:txBody>
      </p:sp>
      <p:sp>
        <p:nvSpPr>
          <p:cNvPr id="38" name="圆角矩形 37">
            <a:extLst>
              <a:ext uri="{FF2B5EF4-FFF2-40B4-BE49-F238E27FC236}">
                <a16:creationId xmlns:a16="http://schemas.microsoft.com/office/drawing/2014/main" id="{5E8A0617-9BC0-A845-B86C-4043A34F5033}"/>
              </a:ext>
            </a:extLst>
          </p:cNvPr>
          <p:cNvSpPr/>
          <p:nvPr/>
        </p:nvSpPr>
        <p:spPr>
          <a:xfrm>
            <a:off x="440522" y="3231455"/>
            <a:ext cx="1512168" cy="1143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+mj-ea"/>
                <a:ea typeface="+mj-ea"/>
              </a:rPr>
              <a:t>RF</a:t>
            </a:r>
            <a:endParaRPr kumimoji="1" lang="zh-CN" altLang="en-US" sz="2400" dirty="0">
              <a:latin typeface="+mj-ea"/>
              <a:ea typeface="+mj-ea"/>
            </a:endParaRPr>
          </a:p>
        </p:txBody>
      </p:sp>
      <p:sp>
        <p:nvSpPr>
          <p:cNvPr id="45" name="圆角矩形 44">
            <a:extLst>
              <a:ext uri="{FF2B5EF4-FFF2-40B4-BE49-F238E27FC236}">
                <a16:creationId xmlns:a16="http://schemas.microsoft.com/office/drawing/2014/main" id="{A0754523-6F8B-5440-9E19-27194887DCB5}"/>
              </a:ext>
            </a:extLst>
          </p:cNvPr>
          <p:cNvSpPr/>
          <p:nvPr/>
        </p:nvSpPr>
        <p:spPr>
          <a:xfrm>
            <a:off x="6461999" y="5162726"/>
            <a:ext cx="1512168" cy="1143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+mj-ea"/>
                <a:ea typeface="+mj-ea"/>
              </a:rPr>
              <a:t>FOFB</a:t>
            </a:r>
            <a:endParaRPr kumimoji="1" lang="zh-CN" altLang="en-US" sz="2400" dirty="0">
              <a:latin typeface="+mj-ea"/>
              <a:ea typeface="+mj-ea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BFC2C2D3-EE34-7C49-A1EB-92F43F8ED07F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919951" y="2364275"/>
            <a:ext cx="915377" cy="68067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线连接符 46">
            <a:extLst>
              <a:ext uri="{FF2B5EF4-FFF2-40B4-BE49-F238E27FC236}">
                <a16:creationId xmlns:a16="http://schemas.microsoft.com/office/drawing/2014/main" id="{5079FE4E-7D1A-224B-A907-1E107779108B}"/>
              </a:ext>
            </a:extLst>
          </p:cNvPr>
          <p:cNvCxnSpPr>
            <a:cxnSpLocks/>
            <a:stCxn id="38" idx="3"/>
            <a:endCxn id="4" idx="1"/>
          </p:cNvCxnSpPr>
          <p:nvPr/>
        </p:nvCxnSpPr>
        <p:spPr>
          <a:xfrm flipV="1">
            <a:off x="1952690" y="3801036"/>
            <a:ext cx="810630" cy="191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线连接符 47">
            <a:extLst>
              <a:ext uri="{FF2B5EF4-FFF2-40B4-BE49-F238E27FC236}">
                <a16:creationId xmlns:a16="http://schemas.microsoft.com/office/drawing/2014/main" id="{57025FDF-374B-1D4A-9B1E-080F7AA9C87C}"/>
              </a:ext>
            </a:extLst>
          </p:cNvPr>
          <p:cNvCxnSpPr>
            <a:cxnSpLocks/>
          </p:cNvCxnSpPr>
          <p:nvPr/>
        </p:nvCxnSpPr>
        <p:spPr>
          <a:xfrm flipV="1">
            <a:off x="1764611" y="4572493"/>
            <a:ext cx="1112170" cy="60879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线连接符 48">
            <a:extLst>
              <a:ext uri="{FF2B5EF4-FFF2-40B4-BE49-F238E27FC236}">
                <a16:creationId xmlns:a16="http://schemas.microsoft.com/office/drawing/2014/main" id="{F654F8E5-DF07-8544-B0C4-30DBA6D3DB00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4932040" y="2336805"/>
            <a:ext cx="620964" cy="63613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线连接符 51">
            <a:extLst>
              <a:ext uri="{FF2B5EF4-FFF2-40B4-BE49-F238E27FC236}">
                <a16:creationId xmlns:a16="http://schemas.microsoft.com/office/drawing/2014/main" id="{8FB53E3C-0A67-C14F-98BC-D0C542AD1C35}"/>
              </a:ext>
            </a:extLst>
          </p:cNvPr>
          <p:cNvCxnSpPr>
            <a:cxnSpLocks/>
          </p:cNvCxnSpPr>
          <p:nvPr/>
        </p:nvCxnSpPr>
        <p:spPr>
          <a:xfrm>
            <a:off x="5292080" y="4629128"/>
            <a:ext cx="1253417" cy="59402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圆角矩形 53">
            <a:extLst>
              <a:ext uri="{FF2B5EF4-FFF2-40B4-BE49-F238E27FC236}">
                <a16:creationId xmlns:a16="http://schemas.microsoft.com/office/drawing/2014/main" id="{B3FF778A-BE34-9F4A-AEC4-4C82F576A1C5}"/>
              </a:ext>
            </a:extLst>
          </p:cNvPr>
          <p:cNvSpPr/>
          <p:nvPr/>
        </p:nvSpPr>
        <p:spPr>
          <a:xfrm>
            <a:off x="4032863" y="5218745"/>
            <a:ext cx="1512168" cy="1143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+mj-ea"/>
                <a:ea typeface="+mj-ea"/>
              </a:rPr>
              <a:t>MPS</a:t>
            </a:r>
            <a:endParaRPr kumimoji="1" lang="zh-CN" altLang="en-US" sz="2400" dirty="0">
              <a:latin typeface="+mj-ea"/>
              <a:ea typeface="+mj-ea"/>
            </a:endParaRPr>
          </a:p>
        </p:txBody>
      </p:sp>
      <p:cxnSp>
        <p:nvCxnSpPr>
          <p:cNvPr id="56" name="直线连接符 55">
            <a:extLst>
              <a:ext uri="{FF2B5EF4-FFF2-40B4-BE49-F238E27FC236}">
                <a16:creationId xmlns:a16="http://schemas.microsoft.com/office/drawing/2014/main" id="{57DEDF39-E7CA-BE45-8DA9-6773C1C05750}"/>
              </a:ext>
            </a:extLst>
          </p:cNvPr>
          <p:cNvCxnSpPr>
            <a:cxnSpLocks/>
            <a:stCxn id="4" idx="2"/>
            <a:endCxn id="54" idx="0"/>
          </p:cNvCxnSpPr>
          <p:nvPr/>
        </p:nvCxnSpPr>
        <p:spPr>
          <a:xfrm>
            <a:off x="4347496" y="4629128"/>
            <a:ext cx="441451" cy="58961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圆角矩形 61">
            <a:extLst>
              <a:ext uri="{FF2B5EF4-FFF2-40B4-BE49-F238E27FC236}">
                <a16:creationId xmlns:a16="http://schemas.microsoft.com/office/drawing/2014/main" id="{AECD65BE-B606-CD46-B486-CA86B031A8B7}"/>
              </a:ext>
            </a:extLst>
          </p:cNvPr>
          <p:cNvSpPr/>
          <p:nvPr/>
        </p:nvSpPr>
        <p:spPr>
          <a:xfrm>
            <a:off x="6590572" y="3455891"/>
            <a:ext cx="1686739" cy="8708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+mj-ea"/>
                <a:ea typeface="+mj-ea"/>
              </a:rPr>
              <a:t>Beamline</a:t>
            </a:r>
            <a:r>
              <a:rPr kumimoji="1" lang="zh-CN" altLang="en-US" sz="2400" dirty="0">
                <a:latin typeface="+mj-ea"/>
                <a:ea typeface="+mj-ea"/>
              </a:rPr>
              <a:t> </a:t>
            </a:r>
            <a:r>
              <a:rPr kumimoji="1" lang="en-US" altLang="zh-CN" sz="2400" dirty="0">
                <a:latin typeface="+mj-ea"/>
                <a:ea typeface="+mj-ea"/>
              </a:rPr>
              <a:t>Station</a:t>
            </a:r>
            <a:endParaRPr kumimoji="1" lang="zh-CN" altLang="en-US" sz="2400" dirty="0">
              <a:latin typeface="+mj-ea"/>
              <a:ea typeface="+mj-ea"/>
            </a:endParaRPr>
          </a:p>
        </p:txBody>
      </p:sp>
      <p:cxnSp>
        <p:nvCxnSpPr>
          <p:cNvPr id="64" name="直线连接符 63">
            <a:extLst>
              <a:ext uri="{FF2B5EF4-FFF2-40B4-BE49-F238E27FC236}">
                <a16:creationId xmlns:a16="http://schemas.microsoft.com/office/drawing/2014/main" id="{7A1FDC16-C6D2-2A4A-8B6E-77A26BBD72CA}"/>
              </a:ext>
            </a:extLst>
          </p:cNvPr>
          <p:cNvCxnSpPr>
            <a:cxnSpLocks/>
            <a:stCxn id="62" idx="1"/>
          </p:cNvCxnSpPr>
          <p:nvPr/>
        </p:nvCxnSpPr>
        <p:spPr>
          <a:xfrm flipH="1">
            <a:off x="5931672" y="3891318"/>
            <a:ext cx="6589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71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+mj-ea"/>
              </a:rPr>
              <a:t>HALF</a:t>
            </a:r>
            <a:r>
              <a:rPr lang="zh-CN" altLang="en-US" sz="3600" dirty="0">
                <a:latin typeface="+mj-ea"/>
              </a:rPr>
              <a:t> </a:t>
            </a:r>
            <a:r>
              <a:rPr lang="en-US" altLang="zh-CN" sz="3600" dirty="0">
                <a:latin typeface="+mj-ea"/>
              </a:rPr>
              <a:t>Timing</a:t>
            </a:r>
            <a:r>
              <a:rPr lang="zh-CN" altLang="en-US" sz="3600" dirty="0">
                <a:latin typeface="+mj-ea"/>
              </a:rPr>
              <a:t> </a:t>
            </a:r>
            <a:r>
              <a:rPr lang="en-US" altLang="zh-CN" sz="3600" dirty="0">
                <a:latin typeface="+mj-ea"/>
              </a:rPr>
              <a:t>System Requirement</a:t>
            </a:r>
            <a:r>
              <a:rPr lang="zh-CN" altLang="en-US" sz="3600" dirty="0">
                <a:latin typeface="+mj-ea"/>
              </a:rPr>
              <a:t> 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465604" y="6309320"/>
            <a:ext cx="442392" cy="412155"/>
          </a:xfrm>
        </p:spPr>
        <p:txBody>
          <a:bodyPr/>
          <a:lstStyle/>
          <a:p>
            <a:fld id="{66F9C4E4-64C3-4397-AB41-DED1A63994A5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97784DA-5E5F-644D-851B-4B7DB70B2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-2840296"/>
            <a:ext cx="4392488" cy="2328548"/>
          </a:xfrm>
          <a:prstGeom prst="rect">
            <a:avLst/>
          </a:prstGeom>
        </p:spPr>
      </p:pic>
      <p:sp>
        <p:nvSpPr>
          <p:cNvPr id="64" name="内容占位符 1">
            <a:extLst>
              <a:ext uri="{FF2B5EF4-FFF2-40B4-BE49-F238E27FC236}">
                <a16:creationId xmlns:a16="http://schemas.microsoft.com/office/drawing/2014/main" id="{FCCE1807-D02F-C94D-9217-DF545AA1306A}"/>
              </a:ext>
            </a:extLst>
          </p:cNvPr>
          <p:cNvSpPr>
            <a:spLocks noGrp="1"/>
          </p:cNvSpPr>
          <p:nvPr/>
        </p:nvSpPr>
        <p:spPr>
          <a:xfrm>
            <a:off x="53752" y="1159066"/>
            <a:ext cx="9036496" cy="5651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lang="zh-CN" altLang="en-US" sz="3200" kern="1200" baseline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lang="zh-CN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+mj-ea"/>
                <a:ea typeface="+mj-ea"/>
              </a:rPr>
              <a:t>High performance synchronizing triggers and clocks for accelerator systems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CN" sz="2000" dirty="0">
                <a:latin typeface="+mj-ea"/>
                <a:ea typeface="+mj-ea"/>
              </a:rPr>
              <a:t>Generate accurate timing sequences to trig </a:t>
            </a:r>
            <a:r>
              <a:rPr lang="en-US" altLang="zh-CN" sz="2000" dirty="0" err="1">
                <a:latin typeface="+mj-ea"/>
                <a:ea typeface="+mj-ea"/>
              </a:rPr>
              <a:t>eGun</a:t>
            </a:r>
            <a:r>
              <a:rPr lang="en-US" altLang="zh-CN" sz="2000" dirty="0">
                <a:latin typeface="+mj-ea"/>
                <a:ea typeface="+mj-ea"/>
              </a:rPr>
              <a:t>, LINAC RF, Injection, etc.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CN" sz="2000" dirty="0">
                <a:latin typeface="+mj-ea"/>
                <a:ea typeface="+mj-ea"/>
              </a:rPr>
              <a:t>Synchronizing clock signals to beam instrumentations, etc.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+mj-ea"/>
                <a:ea typeface="+mj-ea"/>
              </a:rPr>
              <a:t> Accepts external events as interrupts or trigger sources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CN" sz="2000" dirty="0">
                <a:latin typeface="+mj-ea"/>
                <a:ea typeface="+mj-ea"/>
              </a:rPr>
              <a:t>signal from MPS</a:t>
            </a:r>
            <a:r>
              <a:rPr lang="zh-CN" altLang="en-US" sz="2000" dirty="0">
                <a:latin typeface="+mj-ea"/>
                <a:ea typeface="+mj-ea"/>
              </a:rPr>
              <a:t>、</a:t>
            </a:r>
            <a:r>
              <a:rPr lang="en-US" altLang="zh-CN" sz="2000" dirty="0">
                <a:latin typeface="+mj-ea"/>
                <a:ea typeface="+mj-ea"/>
              </a:rPr>
              <a:t>Post-mortem system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CN" sz="2000" dirty="0">
                <a:latin typeface="+mj-ea"/>
                <a:ea typeface="+mj-ea"/>
              </a:rPr>
              <a:t>Global</a:t>
            </a:r>
            <a:r>
              <a:rPr lang="zh-CN" altLang="en-US" sz="2000" dirty="0">
                <a:latin typeface="+mj-ea"/>
                <a:ea typeface="+mj-ea"/>
              </a:rPr>
              <a:t> </a:t>
            </a:r>
            <a:r>
              <a:rPr lang="en-US" altLang="zh-CN" sz="2000" dirty="0">
                <a:latin typeface="+mj-ea"/>
                <a:ea typeface="+mj-ea"/>
              </a:rPr>
              <a:t>timestamps function</a:t>
            </a:r>
          </a:p>
          <a:p>
            <a:pPr marL="411480" indent="-457200">
              <a:lnSpc>
                <a:spcPct val="125000"/>
              </a:lnSpc>
              <a:spcBef>
                <a:spcPct val="2000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+mj-ea"/>
                <a:ea typeface="+mj-ea"/>
              </a:rPr>
              <a:t>High time</a:t>
            </a:r>
            <a:r>
              <a:rPr lang="zh-CN" altLang="en-US" sz="240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+mj-ea"/>
                <a:ea typeface="+mj-ea"/>
              </a:rPr>
              <a:t>precision and high degree of stability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CN" sz="2000" dirty="0">
                <a:latin typeface="+mj-ea"/>
                <a:ea typeface="+mj-ea"/>
              </a:rPr>
              <a:t>Some</a:t>
            </a:r>
            <a:r>
              <a:rPr lang="zh-CN" altLang="en-US" sz="2000" dirty="0">
                <a:latin typeface="+mj-ea"/>
                <a:ea typeface="+mj-ea"/>
              </a:rPr>
              <a:t> </a:t>
            </a:r>
            <a:r>
              <a:rPr lang="en-US" altLang="zh-CN" sz="2000" dirty="0">
                <a:latin typeface="+mj-ea"/>
                <a:ea typeface="+mj-ea"/>
              </a:rPr>
              <a:t>critical </a:t>
            </a:r>
            <a:r>
              <a:rPr lang="en-US" altLang="zh-CN" sz="2000" dirty="0" err="1">
                <a:latin typeface="+mj-ea"/>
                <a:ea typeface="+mj-ea"/>
              </a:rPr>
              <a:t>equipments</a:t>
            </a:r>
            <a:r>
              <a:rPr lang="en-US" altLang="zh-CN" sz="2000" dirty="0">
                <a:latin typeface="+mj-ea"/>
                <a:ea typeface="+mj-ea"/>
              </a:rPr>
              <a:t> should be reach </a:t>
            </a:r>
            <a:r>
              <a:rPr lang="en-US" altLang="en-US" sz="2000" dirty="0">
                <a:latin typeface="+mj-ea"/>
                <a:ea typeface="+mj-ea"/>
              </a:rPr>
              <a:t>10</a:t>
            </a:r>
            <a:r>
              <a:rPr lang="zh-CN" altLang="en-US" sz="2000" dirty="0">
                <a:latin typeface="+mj-ea"/>
                <a:ea typeface="+mj-ea"/>
              </a:rPr>
              <a:t> </a:t>
            </a:r>
            <a:r>
              <a:rPr lang="en-US" altLang="zh-CN" sz="2000" dirty="0" err="1">
                <a:latin typeface="+mj-ea"/>
                <a:ea typeface="+mj-ea"/>
              </a:rPr>
              <a:t>ps</a:t>
            </a:r>
            <a:r>
              <a:rPr lang="en-US" altLang="zh-CN" sz="2000" dirty="0">
                <a:latin typeface="+mj-ea"/>
                <a:ea typeface="+mj-ea"/>
              </a:rPr>
              <a:t> </a:t>
            </a:r>
            <a:endParaRPr lang="en-US" altLang="en-US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+mj-ea"/>
                <a:ea typeface="+mj-ea"/>
              </a:rPr>
              <a:t>High performance  RF reference system</a:t>
            </a:r>
          </a:p>
        </p:txBody>
      </p:sp>
    </p:spTree>
    <p:extLst>
      <p:ext uri="{BB962C8B-B14F-4D97-AF65-F5344CB8AC3E}">
        <p14:creationId xmlns:p14="http://schemas.microsoft.com/office/powerpoint/2010/main" val="243666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600" dirty="0">
                <a:latin typeface="+mj-ea"/>
              </a:rPr>
              <a:t>Technical</a:t>
            </a:r>
            <a:r>
              <a:rPr lang="zh-CN" altLang="en-US" sz="3600" dirty="0">
                <a:latin typeface="+mj-ea"/>
              </a:rPr>
              <a:t> </a:t>
            </a:r>
            <a:r>
              <a:rPr lang="en-US" altLang="zh-CN" sz="3600" dirty="0">
                <a:latin typeface="+mj-ea"/>
              </a:rPr>
              <a:t>Route</a:t>
            </a:r>
            <a:endParaRPr lang="zh-CN" altLang="en-US" sz="3600" dirty="0">
              <a:latin typeface="+mj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465604" y="6309320"/>
            <a:ext cx="442392" cy="412155"/>
          </a:xfrm>
        </p:spPr>
        <p:txBody>
          <a:bodyPr/>
          <a:lstStyle/>
          <a:p>
            <a:fld id="{66F9C4E4-64C3-4397-AB41-DED1A63994A5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97784DA-5E5F-644D-851B-4B7DB70B2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-2840296"/>
            <a:ext cx="4392488" cy="2328548"/>
          </a:xfrm>
          <a:prstGeom prst="rect">
            <a:avLst/>
          </a:prstGeom>
        </p:spPr>
      </p:pic>
      <p:sp>
        <p:nvSpPr>
          <p:cNvPr id="64" name="内容占位符 1">
            <a:extLst>
              <a:ext uri="{FF2B5EF4-FFF2-40B4-BE49-F238E27FC236}">
                <a16:creationId xmlns:a16="http://schemas.microsoft.com/office/drawing/2014/main" id="{FCCE1807-D02F-C94D-9217-DF545AA1306A}"/>
              </a:ext>
            </a:extLst>
          </p:cNvPr>
          <p:cNvSpPr>
            <a:spLocks noGrp="1"/>
          </p:cNvSpPr>
          <p:nvPr/>
        </p:nvSpPr>
        <p:spPr>
          <a:xfrm>
            <a:off x="53752" y="1159066"/>
            <a:ext cx="9036496" cy="5651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lang="zh-CN" altLang="en-US" sz="3200" kern="1200" baseline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lang="zh-CN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+mj-ea"/>
                <a:ea typeface="+mj-ea"/>
              </a:rPr>
              <a:t>Event-driven system, EVG/EVR architecture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CN" sz="2000" dirty="0">
                <a:latin typeface="+mj-ea"/>
                <a:ea typeface="+mj-ea"/>
              </a:rPr>
              <a:t>Multimode fiber, Fiber optic network,  multi-level star structure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CN" sz="2000" dirty="0">
                <a:latin typeface="+mj-ea"/>
                <a:ea typeface="+mj-ea"/>
              </a:rPr>
              <a:t>EVG transmit event codes, synchronizing clocks and timestamps to EVRs by the multimode fiber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CN" sz="2000" dirty="0">
                <a:latin typeface="+mj-ea"/>
                <a:ea typeface="+mj-ea"/>
              </a:rPr>
              <a:t>Accepts external events as interrupts or trigger sources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CN" sz="2000" dirty="0">
                <a:latin typeface="+mj-ea"/>
                <a:ea typeface="+mj-ea"/>
              </a:rPr>
              <a:t>EVG has </a:t>
            </a:r>
            <a:r>
              <a:rPr lang="en-US" altLang="zh-CN" sz="2000" dirty="0" err="1">
                <a:latin typeface="+mj-ea"/>
                <a:ea typeface="+mj-ea"/>
              </a:rPr>
              <a:t>seqRAMs</a:t>
            </a:r>
            <a:r>
              <a:rPr lang="en-US" altLang="zh-CN" sz="2000" dirty="0">
                <a:latin typeface="+mj-ea"/>
                <a:ea typeface="+mj-ea"/>
              </a:rPr>
              <a:t> to generate injection sequence event codes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CN" sz="2000" dirty="0">
                <a:latin typeface="+mj-ea"/>
                <a:ea typeface="+mj-ea"/>
              </a:rPr>
              <a:t>EVRs use event codes to generate</a:t>
            </a:r>
          </a:p>
          <a:p>
            <a:pPr marL="1200150" lvl="2" indent="-28575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CN" dirty="0">
                <a:latin typeface="+mj-ea"/>
                <a:ea typeface="+mj-ea"/>
              </a:rPr>
              <a:t>Hard triggers, for injections control, DAQ, post </a:t>
            </a:r>
            <a:r>
              <a:rPr lang="en-US" altLang="zh-CN" dirty="0" err="1">
                <a:latin typeface="+mj-ea"/>
                <a:ea typeface="+mj-ea"/>
              </a:rPr>
              <a:t>mortem,etc</a:t>
            </a:r>
            <a:r>
              <a:rPr lang="en-US" altLang="zh-CN" dirty="0">
                <a:latin typeface="+mj-ea"/>
                <a:ea typeface="+mj-ea"/>
              </a:rPr>
              <a:t>.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CN" sz="2000" dirty="0">
                <a:latin typeface="+mj-ea"/>
                <a:ea typeface="+mj-ea"/>
              </a:rPr>
              <a:t>Synchronizing clocks includes machine clocks, instrumentation clocks</a:t>
            </a:r>
          </a:p>
          <a:p>
            <a:pPr marL="1200150" lvl="2" indent="-28575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CN" dirty="0">
                <a:latin typeface="+mj-ea"/>
                <a:ea typeface="+mj-ea"/>
              </a:rPr>
              <a:t>DBUS</a:t>
            </a:r>
            <a:r>
              <a:rPr lang="zh-CN" altLang="en-US" dirty="0">
                <a:latin typeface="+mj-ea"/>
                <a:ea typeface="+mj-ea"/>
              </a:rPr>
              <a:t> </a:t>
            </a:r>
            <a:r>
              <a:rPr lang="en-US" altLang="zh-CN" dirty="0" err="1">
                <a:latin typeface="+mj-ea"/>
                <a:ea typeface="+mj-ea"/>
              </a:rPr>
              <a:t>funtion</a:t>
            </a:r>
            <a:endParaRPr lang="en-US" altLang="zh-CN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25381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9390" y="1951151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>
                <a:solidFill>
                  <a:srgbClr val="69C7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3200" i="1" dirty="0">
              <a:solidFill>
                <a:srgbClr val="69C7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 flipV="1">
            <a:off x="611560" y="2490385"/>
            <a:ext cx="2016224" cy="45719"/>
          </a:xfrm>
          <a:prstGeom prst="rect">
            <a:avLst/>
          </a:prstGeom>
          <a:solidFill>
            <a:srgbClr val="69C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4105601" y="1484784"/>
            <a:ext cx="4355492" cy="625797"/>
            <a:chOff x="3203848" y="764704"/>
            <a:chExt cx="4355492" cy="625797"/>
          </a:xfrm>
        </p:grpSpPr>
        <p:grpSp>
          <p:nvGrpSpPr>
            <p:cNvPr id="10" name="组合 9"/>
            <p:cNvGrpSpPr/>
            <p:nvPr/>
          </p:nvGrpSpPr>
          <p:grpSpPr>
            <a:xfrm>
              <a:off x="3203848" y="764704"/>
              <a:ext cx="630456" cy="625797"/>
              <a:chOff x="3779912" y="521948"/>
              <a:chExt cx="585748" cy="585748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3779912" y="521948"/>
                <a:ext cx="585748" cy="585748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390D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820758" y="562794"/>
                <a:ext cx="504056" cy="504056"/>
              </a:xfrm>
              <a:prstGeom prst="ellipse">
                <a:avLst/>
              </a:prstGeom>
              <a:solidFill>
                <a:srgbClr val="0390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222313" y="837538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78268" y="835614"/>
              <a:ext cx="36810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HALF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Timing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system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411398" y="3213145"/>
            <a:ext cx="651162" cy="673219"/>
            <a:chOff x="4139216" y="3136125"/>
            <a:chExt cx="585748" cy="585748"/>
          </a:xfrm>
        </p:grpSpPr>
        <p:sp>
          <p:nvSpPr>
            <p:cNvPr id="18" name="椭圆 17"/>
            <p:cNvSpPr/>
            <p:nvPr/>
          </p:nvSpPr>
          <p:spPr>
            <a:xfrm>
              <a:off x="4139216" y="3136125"/>
              <a:ext cx="585748" cy="58574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F9BA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180062" y="3176971"/>
              <a:ext cx="504056" cy="504056"/>
            </a:xfrm>
            <a:prstGeom prst="ellipse">
              <a:avLst/>
            </a:prstGeom>
            <a:solidFill>
              <a:srgbClr val="F9B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82663" y="3213556"/>
              <a:ext cx="526608" cy="455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003651" y="4893973"/>
            <a:ext cx="3933002" cy="1120307"/>
            <a:chOff x="3940765" y="4240003"/>
            <a:chExt cx="3896666" cy="994062"/>
          </a:xfrm>
        </p:grpSpPr>
        <p:sp>
          <p:nvSpPr>
            <p:cNvPr id="21" name="椭圆 20"/>
            <p:cNvSpPr/>
            <p:nvPr/>
          </p:nvSpPr>
          <p:spPr>
            <a:xfrm>
              <a:off x="3940765" y="4324258"/>
              <a:ext cx="585748" cy="58574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3F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81611" y="4365104"/>
              <a:ext cx="504056" cy="504056"/>
            </a:xfrm>
            <a:prstGeom prst="ellipse">
              <a:avLst/>
            </a:prstGeom>
            <a:solidFill>
              <a:srgbClr val="003F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84212" y="4401689"/>
              <a:ext cx="585417" cy="464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61369" y="4240003"/>
              <a:ext cx="3276062" cy="994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System test and </a:t>
              </a:r>
            </a:p>
            <a:p>
              <a:pPr>
                <a:lnSpc>
                  <a:spcPct val="125000"/>
                </a:lnSpc>
              </a:pPr>
              <a:r>
                <a:rPr lang="e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development plan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3" name="Picture 3" descr="E:\倪佳\文件\同步\2020合肥先进光源用户研讨会\2020合肥先进光源用户研讨会\目录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2" y="4644885"/>
            <a:ext cx="1555656" cy="159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0073CB9-5CAE-364A-8641-F5CBFC505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07" y="3619071"/>
            <a:ext cx="2286000" cy="901700"/>
          </a:xfrm>
          <a:prstGeom prst="rect">
            <a:avLst/>
          </a:prstGeom>
        </p:spPr>
      </p:pic>
      <p:sp>
        <p:nvSpPr>
          <p:cNvPr id="38" name="TextBox 28">
            <a:extLst>
              <a:ext uri="{FF2B5EF4-FFF2-40B4-BE49-F238E27FC236}">
                <a16:creationId xmlns:a16="http://schemas.microsoft.com/office/drawing/2014/main" id="{66CB7469-0081-604F-B3C0-2B214883CB1C}"/>
              </a:ext>
            </a:extLst>
          </p:cNvPr>
          <p:cNvSpPr txBox="1"/>
          <p:nvPr/>
        </p:nvSpPr>
        <p:spPr>
          <a:xfrm>
            <a:off x="5040268" y="3072697"/>
            <a:ext cx="4111447" cy="112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Prototype of the HALF </a:t>
            </a:r>
          </a:p>
          <a:p>
            <a:pPr>
              <a:lnSpc>
                <a:spcPct val="125000"/>
              </a:lnSpc>
            </a:pPr>
            <a:r>
              <a:rPr lang="e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timing system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0751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Prototype of the HALF timing system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465604" y="6309320"/>
            <a:ext cx="442392" cy="412155"/>
          </a:xfrm>
        </p:spPr>
        <p:txBody>
          <a:bodyPr/>
          <a:lstStyle/>
          <a:p>
            <a:fld id="{66F9C4E4-64C3-4397-AB41-DED1A63994A5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E73B562-0E4D-BF4E-A40C-C15BBC615E22}"/>
              </a:ext>
            </a:extLst>
          </p:cNvPr>
          <p:cNvSpPr>
            <a:spLocks noGrp="1"/>
          </p:cNvSpPr>
          <p:nvPr/>
        </p:nvSpPr>
        <p:spPr>
          <a:xfrm>
            <a:off x="261762" y="1268494"/>
            <a:ext cx="9118180" cy="558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○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/>
              <a:t>MRF mTCA Hardware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The establishment of the prototype system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during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hardware</a:t>
            </a:r>
            <a:r>
              <a:rPr lang="zh-CN" altLang="en-US" dirty="0"/>
              <a:t> </a:t>
            </a:r>
            <a:r>
              <a:rPr lang="en-US" altLang="zh-CN" dirty="0"/>
              <a:t>installation</a:t>
            </a:r>
          </a:p>
          <a:p>
            <a:pPr marL="0" indent="0">
              <a:lnSpc>
                <a:spcPct val="150000"/>
              </a:lnSpc>
              <a:buNone/>
            </a:pPr>
            <a:endParaRPr lang="en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3266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DIN"/>
        <a:ea typeface="微软雅黑"/>
        <a:cs typeface=""/>
      </a:majorFont>
      <a:minorFont>
        <a:latin typeface="DIN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6704</TotalTime>
  <Words>1110</Words>
  <Application>Microsoft Macintosh PowerPoint</Application>
  <PresentationFormat>全屏显示(4:3)</PresentationFormat>
  <Paragraphs>248</Paragraphs>
  <Slides>25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宋体</vt:lpstr>
      <vt:lpstr>微软雅黑</vt:lpstr>
      <vt:lpstr>Arial</vt:lpstr>
      <vt:lpstr>Calibri</vt:lpstr>
      <vt:lpstr>DIN</vt:lpstr>
      <vt:lpstr>Wingdings</vt:lpstr>
      <vt:lpstr>Office 主题​​</vt:lpstr>
      <vt:lpstr>PowerPoint 演示文稿</vt:lpstr>
      <vt:lpstr>PowerPoint 演示文稿</vt:lpstr>
      <vt:lpstr>HALF </vt:lpstr>
      <vt:lpstr>HALF-Global Design  </vt:lpstr>
      <vt:lpstr>HALF Timing System </vt:lpstr>
      <vt:lpstr>HALF Timing System Requirement </vt:lpstr>
      <vt:lpstr>Technical Route</vt:lpstr>
      <vt:lpstr>PowerPoint 演示文稿</vt:lpstr>
      <vt:lpstr>Prototype of the HALF timing system</vt:lpstr>
      <vt:lpstr>MRF mTCA.4 hardware</vt:lpstr>
      <vt:lpstr>MRF mTCA.4 hardware</vt:lpstr>
      <vt:lpstr>The establishment the prototype system</vt:lpstr>
      <vt:lpstr>The establishment the prototype system</vt:lpstr>
      <vt:lpstr> The problem during the hardware installation </vt:lpstr>
      <vt:lpstr>The problem during the hardware installation</vt:lpstr>
      <vt:lpstr>PowerPoint 演示文稿</vt:lpstr>
      <vt:lpstr> System performance test and  development plan </vt:lpstr>
      <vt:lpstr>DBUS function test</vt:lpstr>
      <vt:lpstr>Event function test</vt:lpstr>
      <vt:lpstr>Timestamp function test</vt:lpstr>
      <vt:lpstr>Delay Compensation function test</vt:lpstr>
      <vt:lpstr> Software Development Plan </vt:lpstr>
      <vt:lpstr>EPICS drivers</vt:lpstr>
      <vt:lpstr>Summary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xb21cn</dc:creator>
  <cp:lastModifiedBy>Microsoft Office User</cp:lastModifiedBy>
  <cp:revision>324</cp:revision>
  <dcterms:created xsi:type="dcterms:W3CDTF">2020-02-25T13:35:00Z</dcterms:created>
  <dcterms:modified xsi:type="dcterms:W3CDTF">2021-08-24T08:07:47Z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82F2235F69E74ECFA9823622E10A225F</vt:lpwstr>
  </property>
</Properties>
</file>