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68" r:id="rId3"/>
    <p:sldId id="269" r:id="rId4"/>
    <p:sldId id="273" r:id="rId5"/>
    <p:sldId id="257" r:id="rId6"/>
    <p:sldId id="259" r:id="rId7"/>
    <p:sldId id="258" r:id="rId8"/>
    <p:sldId id="260" r:id="rId9"/>
    <p:sldId id="261" r:id="rId10"/>
    <p:sldId id="262" r:id="rId11"/>
    <p:sldId id="264" r:id="rId12"/>
    <p:sldId id="263" r:id="rId13"/>
    <p:sldId id="272" r:id="rId14"/>
    <p:sldId id="267" r:id="rId15"/>
    <p:sldId id="265" r:id="rId16"/>
    <p:sldId id="270" r:id="rId17"/>
    <p:sldId id="266" r:id="rId18"/>
    <p:sldId id="27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浅色样式 1 - 强调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6" d="100"/>
          <a:sy n="116" d="100"/>
        </p:scale>
        <p:origin x="600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AB6272-77E5-4730-9663-341DEDC75F52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7EB986-F835-4955-AE63-74640C51DC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580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7EB986-F835-4955-AE63-74640C51DCC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766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8407F-F4DF-43AC-A00E-C71A259090DC}" type="datetime1">
              <a:rPr lang="en-US" smtClean="0"/>
              <a:t>7/29/2021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CEPC day, A415, IHEP, July 29th, 2021.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2BF71-3BC9-4D7F-A327-298C971BA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551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41963-9DF2-499B-AA5F-6043F4C78F39}" type="datetime1">
              <a:rPr lang="en-US" smtClean="0"/>
              <a:t>7/29/2021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CEPC day, A415, IHEP, July 29th, 2021.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2BF71-3BC9-4D7F-A327-298C971BA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528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1E2AD-84D2-4AE8-9237-1F22231F7546}" type="datetime1">
              <a:rPr lang="en-US" smtClean="0"/>
              <a:t>7/29/2021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CEPC day, A415, IHEP, July 29th, 2021.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2BF71-3BC9-4D7F-A327-298C971BA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961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3066C-95A5-4407-9CCC-3ACF4CC59B60}" type="datetime1">
              <a:rPr lang="en-US" smtClean="0"/>
              <a:t>7/29/2021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CEPC day, A415, IHEP, July 29th, 2021.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2BF71-3BC9-4D7F-A327-298C971BA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899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76AD8-5576-476C-A2C6-11253573E393}" type="datetime1">
              <a:rPr lang="en-US" smtClean="0"/>
              <a:t>7/29/2021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CEPC day, A415, IHEP, July 29th, 2021.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2BF71-3BC9-4D7F-A327-298C971BA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034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DB7E4-4A46-465D-819C-6F65621C6F5A}" type="datetime1">
              <a:rPr lang="en-US" smtClean="0"/>
              <a:t>7/29/2021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CEPC day, A415, IHEP, July 29th, 2021.</a:t>
            </a:r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2BF71-3BC9-4D7F-A327-298C971BA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692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72EAF-8B6E-4863-B362-81BBE4C29A5C}" type="datetime1">
              <a:rPr lang="en-US" smtClean="0"/>
              <a:t>7/29/2021</a:t>
            </a:fld>
            <a:endParaRPr 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CEPC day, A415, IHEP, July 29th, 2021.</a:t>
            </a:r>
            <a:endParaRPr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2BF71-3BC9-4D7F-A327-298C971BA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890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69420-1C2D-48D9-80F1-B4575507DAB1}" type="datetime1">
              <a:rPr lang="en-US" smtClean="0"/>
              <a:t>7/29/2021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CEPC day, A415, IHEP, July 29th, 2021.</a:t>
            </a: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2BF71-3BC9-4D7F-A327-298C971BA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047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43B47-5496-421A-8097-2D844142EAC0}" type="datetime1">
              <a:rPr lang="en-US" smtClean="0"/>
              <a:t>7/29/2021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CEPC day, A415, IHEP, July 29th, 2021.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2BF71-3BC9-4D7F-A327-298C971BA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005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7C775-F2BB-4C76-82BF-36FC54469113}" type="datetime1">
              <a:rPr lang="en-US" smtClean="0"/>
              <a:t>7/29/2021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CEPC day, A415, IHEP, July 29th, 2021.</a:t>
            </a:r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2BF71-3BC9-4D7F-A327-298C971BA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0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9A287-5B86-4237-BF9B-3A62DB5EBCDE}" type="datetime1">
              <a:rPr lang="en-US" smtClean="0"/>
              <a:t>7/29/2021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CEPC day, A415, IHEP, July 29th, 2021.</a:t>
            </a:r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2BF71-3BC9-4D7F-A327-298C971BA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04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FE7D46-0AB3-4A91-A1A9-397BA692C98D}" type="datetime1">
              <a:rPr lang="en-US" smtClean="0"/>
              <a:t>7/29/2021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CEPC day, A415, IHEP, July 29th, 2021.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D2BF71-3BC9-4D7F-A327-298C971BA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450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30580" y="1319715"/>
            <a:ext cx="9144000" cy="2387600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CEPC new damping ring design status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944935" y="4148048"/>
            <a:ext cx="6745074" cy="165576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Dou Wang,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Cai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Meng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Jingru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Zhang,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Xiaohao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Cui,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Yudong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Liu,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Jinhui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Chen,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Daheng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Ji,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Jie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Gao,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Chenghui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Yu,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Yuhui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Li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CEPC day, A415, IHEP, July 29th, 2021.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3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780288" y="123462"/>
            <a:ext cx="349166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Option </a:t>
            </a:r>
            <a:r>
              <a:rPr lang="en-US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2: optics</a:t>
            </a:r>
            <a:endParaRPr lang="en-US" sz="4000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/>
          <a:srcRect l="11729" t="4836" r="11385" b="15024"/>
          <a:stretch/>
        </p:blipFill>
        <p:spPr>
          <a:xfrm>
            <a:off x="2262975" y="1466976"/>
            <a:ext cx="3539067" cy="260505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/>
          <a:srcRect l="11877" t="4627" r="11606" b="15336"/>
          <a:stretch/>
        </p:blipFill>
        <p:spPr>
          <a:xfrm>
            <a:off x="6203446" y="1526175"/>
            <a:ext cx="3322101" cy="245393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/>
          <a:srcRect l="9219" t="4628" r="11901" b="15650"/>
          <a:stretch/>
        </p:blipFill>
        <p:spPr>
          <a:xfrm>
            <a:off x="2322180" y="4104931"/>
            <a:ext cx="3447091" cy="2460366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5"/>
          <a:srcRect l="9294" t="4523" r="11680" b="15232"/>
          <a:stretch/>
        </p:blipFill>
        <p:spPr>
          <a:xfrm>
            <a:off x="6238908" y="4177296"/>
            <a:ext cx="3339267" cy="2394544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844151" y="1028503"/>
            <a:ext cx="6096000" cy="35721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ts val="22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Phase/cell: 60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/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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FODO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261734" y="1031422"/>
            <a:ext cx="3089307" cy="3744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lnSpc>
                <a:spcPts val="22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Interleave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sextupole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scheme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723385" y="2585318"/>
            <a:ext cx="703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Arc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7216524" y="2532691"/>
            <a:ext cx="15459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Dis. suppressor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045727" y="4775931"/>
            <a:ext cx="8880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Straight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CEPC day, A415, IHEP, July 29th, 2021.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8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224" y="2335340"/>
            <a:ext cx="6201985" cy="437982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2813261" y="176091"/>
            <a:ext cx="681148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Option </a:t>
            </a:r>
            <a:r>
              <a:rPr lang="en-US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2: wiggler parameters</a:t>
            </a:r>
            <a:endParaRPr 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2759391"/>
              </p:ext>
            </p:extLst>
          </p:nvPr>
        </p:nvGraphicFramePr>
        <p:xfrm>
          <a:off x="6788195" y="1943253"/>
          <a:ext cx="3513607" cy="36367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6356">
                  <a:extLst>
                    <a:ext uri="{9D8B030D-6E8A-4147-A177-3AD203B41FA5}">
                      <a16:colId xmlns:a16="http://schemas.microsoft.com/office/drawing/2014/main" val="2524975785"/>
                    </a:ext>
                  </a:extLst>
                </a:gridCol>
                <a:gridCol w="1447251">
                  <a:extLst>
                    <a:ext uri="{9D8B030D-6E8A-4147-A177-3AD203B41FA5}">
                      <a16:colId xmlns:a16="http://schemas.microsoft.com/office/drawing/2014/main" val="1006662007"/>
                    </a:ext>
                  </a:extLst>
                </a:gridCol>
              </a:tblGrid>
              <a:tr h="602594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wiggler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value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5545501"/>
                  </a:ext>
                </a:extLst>
              </a:tr>
              <a:tr h="505696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sz="2400" baseline="-25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(T)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1.8 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5514576"/>
                  </a:ext>
                </a:extLst>
              </a:tr>
              <a:tr h="505696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</a:t>
                      </a:r>
                      <a:r>
                        <a:rPr lang="en-US" sz="2400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w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 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(m)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2.0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8999935"/>
                  </a:ext>
                </a:extLst>
              </a:tr>
              <a:tr h="505696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</a:t>
                      </a:r>
                      <a:r>
                        <a:rPr lang="en-US" sz="2400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w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 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(m)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0.16 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5333762"/>
                  </a:ext>
                </a:extLst>
              </a:tr>
              <a:tr h="505696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en-US" sz="2400" baseline="-25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(m)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 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9350830"/>
                  </a:ext>
                </a:extLst>
              </a:tr>
              <a:tr h="505696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2400" baseline="-25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7578045"/>
                  </a:ext>
                </a:extLst>
              </a:tr>
              <a:tr h="505696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US" sz="2400" baseline="-25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(U</a:t>
                      </a:r>
                      <a:r>
                        <a:rPr lang="en-US" sz="2400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0w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/U</a:t>
                      </a:r>
                      <a:r>
                        <a:rPr lang="en-US" sz="2400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0arc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1.6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0747159"/>
                  </a:ext>
                </a:extLst>
              </a:tr>
            </a:tbl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1118331" y="1269634"/>
            <a:ext cx="53219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Reduce horizontal beta in wiggler section to control emittance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486723" y="1940634"/>
            <a:ext cx="2657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average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x: 1.3m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CEPC day, A415, IHEP, July 29th, 2021.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69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234199" y="202404"/>
            <a:ext cx="328808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Option </a:t>
            </a:r>
            <a:r>
              <a:rPr lang="en-US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2: DA</a:t>
            </a:r>
            <a:endParaRPr 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3669" y="2286897"/>
            <a:ext cx="5278608" cy="3208064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394544" y="1486723"/>
            <a:ext cx="35589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 &gt; 5 inj. beam size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CEPC day, A415, IHEP, July 29th, 2021.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71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5933732" y="1888006"/>
            <a:ext cx="3973364" cy="436806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矩形 15"/>
          <p:cNvSpPr/>
          <p:nvPr/>
        </p:nvSpPr>
        <p:spPr>
          <a:xfrm>
            <a:off x="1394624" y="1888006"/>
            <a:ext cx="3802326" cy="44470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51357" y="9540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Injection</a:t>
            </a:r>
            <a:r>
              <a:rPr lang="en-US" altLang="zh-C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/extraction scheme and time structure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887361" y="1217007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J. H. Chen, D. Wang, X. H. Cui, C. H. Yu…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624851" y="2012978"/>
            <a:ext cx="22103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Double bunch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092703" y="1961449"/>
            <a:ext cx="22103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200Hz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/>
          <a:srcRect l="30168" r="37285"/>
          <a:stretch/>
        </p:blipFill>
        <p:spPr>
          <a:xfrm>
            <a:off x="1723528" y="2635956"/>
            <a:ext cx="1032812" cy="1665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/>
          <a:srcRect l="64166"/>
          <a:stretch/>
        </p:blipFill>
        <p:spPr>
          <a:xfrm>
            <a:off x="6315273" y="2642532"/>
            <a:ext cx="1137105" cy="1665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8882" y="3104177"/>
            <a:ext cx="1329151" cy="116886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3606" y="2927858"/>
            <a:ext cx="1686488" cy="1383800"/>
          </a:xfrm>
          <a:prstGeom prst="rect">
            <a:avLst/>
          </a:prstGeom>
        </p:spPr>
      </p:pic>
      <p:sp>
        <p:nvSpPr>
          <p:cNvPr id="10" name="页脚占位符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CEPC day, A415, IHEP, July 29th, 2021.</a:t>
            </a:r>
            <a:endParaRPr lang="en-US"/>
          </a:p>
        </p:txBody>
      </p:sp>
      <p:sp>
        <p:nvSpPr>
          <p:cNvPr id="11" name="文本框 10"/>
          <p:cNvSpPr txBox="1"/>
          <p:nvPr/>
        </p:nvSpPr>
        <p:spPr>
          <a:xfrm>
            <a:off x="1605134" y="4571984"/>
            <a:ext cx="36839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Inj. scheme: two by two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066397" y="4579658"/>
            <a:ext cx="36839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Inj. scheme: bunch by bunch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947211" y="5019316"/>
            <a:ext cx="2637945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300"/>
              </a:lnSpc>
              <a:buFontTx/>
              <a:buChar char="-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Kicker repetition: 100Hz</a:t>
            </a:r>
          </a:p>
          <a:p>
            <a:pPr marL="285750" indent="-285750">
              <a:lnSpc>
                <a:spcPts val="2300"/>
              </a:lnSpc>
              <a:buFontTx/>
              <a:buChar char="-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Flat top: 87ns</a:t>
            </a:r>
          </a:p>
          <a:p>
            <a:pPr marL="285750" indent="-285750">
              <a:lnSpc>
                <a:spcPts val="2300"/>
              </a:lnSpc>
              <a:buFontTx/>
              <a:buChar char="-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Rise up/down: 168ns</a:t>
            </a:r>
          </a:p>
          <a:p>
            <a:pPr marL="285750" indent="-285750">
              <a:lnSpc>
                <a:spcPts val="2300"/>
              </a:lnSpc>
              <a:buFontTx/>
              <a:buChar char="-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Pulse duration: 423ns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415053" y="5033570"/>
            <a:ext cx="2637945" cy="977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300"/>
              </a:lnSpc>
              <a:buFontTx/>
              <a:buChar char="-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Kicker repetition: 200Hz</a:t>
            </a:r>
          </a:p>
          <a:p>
            <a:pPr marL="285750" indent="-285750">
              <a:lnSpc>
                <a:spcPts val="2300"/>
              </a:lnSpc>
              <a:buFontTx/>
              <a:buChar char="-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Rise up/down: 125ns</a:t>
            </a:r>
          </a:p>
          <a:p>
            <a:pPr marL="285750" indent="-285750">
              <a:lnSpc>
                <a:spcPts val="2300"/>
              </a:lnSpc>
              <a:buFontTx/>
              <a:buChar char="-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Pulse duration: 250ns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098596" y="1309105"/>
            <a:ext cx="85058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High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Z mode: 4-bunch storage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 most demanding case for DR Inj.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/ext.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73255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5064" y="148038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Impedance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Instabilities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64"/>
          <a:stretch/>
        </p:blipFill>
        <p:spPr>
          <a:xfrm>
            <a:off x="1374889" y="2571370"/>
            <a:ext cx="9319736" cy="3684706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407781" y="1407781"/>
            <a:ext cx="78941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Resistive wall impedance was considered *.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Design bunch current: 3.1mA &lt; threshold due to TMCI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268909" y="1098596"/>
            <a:ext cx="13156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Yudong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Liu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368311" y="6394222"/>
            <a:ext cx="4183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 </a:t>
            </a:r>
            <a:r>
              <a:rPr lang="en-US" altLang="zh-CN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Circular Al pipe with 30mm inner diameter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CEPC day, A415, IHEP, July 29th, 2021.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515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18465" y="154616"/>
            <a:ext cx="105156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Transport </a:t>
            </a:r>
            <a:r>
              <a:rPr 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lines </a:t>
            </a:r>
            <a:r>
              <a:rPr lang="en-US" altLang="zh-CN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between DR and </a:t>
            </a:r>
            <a:r>
              <a:rPr lang="en-US" altLang="zh-CN" dirty="0" err="1" smtClean="0">
                <a:latin typeface="Times New Roman" panose="02020603050405020304" pitchFamily="18" charset="0"/>
                <a:ea typeface="宋体" panose="02010600030101010101" pitchFamily="2" charset="-122"/>
              </a:rPr>
              <a:t>Linac</a:t>
            </a:r>
            <a:endParaRPr lang="en-US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6533773"/>
              </p:ext>
            </p:extLst>
          </p:nvPr>
        </p:nvGraphicFramePr>
        <p:xfrm>
          <a:off x="1854421" y="2605055"/>
          <a:ext cx="3566195" cy="394309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276825">
                  <a:extLst>
                    <a:ext uri="{9D8B030D-6E8A-4147-A177-3AD203B41FA5}">
                      <a16:colId xmlns:a16="http://schemas.microsoft.com/office/drawing/2014/main" val="3320234737"/>
                    </a:ext>
                  </a:extLst>
                </a:gridCol>
                <a:gridCol w="1289370">
                  <a:extLst>
                    <a:ext uri="{9D8B030D-6E8A-4147-A177-3AD203B41FA5}">
                      <a16:colId xmlns:a16="http://schemas.microsoft.com/office/drawing/2014/main" val="3134288321"/>
                    </a:ext>
                  </a:extLst>
                </a:gridCol>
              </a:tblGrid>
              <a:tr h="23157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kern="100" dirty="0">
                          <a:effectLst/>
                        </a:rPr>
                        <a:t> </a:t>
                      </a:r>
                      <a:r>
                        <a:rPr lang="en-GB" sz="1400" kern="100" dirty="0" err="1" smtClean="0">
                          <a:effectLst/>
                        </a:rPr>
                        <a:t>Linac</a:t>
                      </a:r>
                      <a:r>
                        <a:rPr lang="en-GB" sz="1400" kern="100" dirty="0" err="1" smtClean="0">
                          <a:effectLst/>
                          <a:sym typeface="Symbol" panose="05050102010706020507" pitchFamily="18" charset="2"/>
                        </a:rPr>
                        <a:t>DR</a:t>
                      </a:r>
                      <a:endParaRPr lang="en-US" sz="140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kern="100" dirty="0" smtClean="0">
                          <a:effectLst/>
                        </a:rPr>
                        <a:t>EC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80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17948593"/>
                  </a:ext>
                </a:extLst>
              </a:tr>
              <a:tr h="33457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kern="100" dirty="0">
                          <a:effectLst/>
                        </a:rPr>
                        <a:t>E</a:t>
                      </a:r>
                      <a:r>
                        <a:rPr lang="en-GB" sz="1400" kern="100" baseline="-25000" dirty="0">
                          <a:effectLst/>
                        </a:rPr>
                        <a:t>0</a:t>
                      </a:r>
                      <a:r>
                        <a:rPr lang="en-GB" sz="1400" kern="100" dirty="0">
                          <a:effectLst/>
                        </a:rPr>
                        <a:t> (</a:t>
                      </a:r>
                      <a:r>
                        <a:rPr lang="en-GB" sz="1400" kern="100" dirty="0" err="1">
                          <a:effectLst/>
                        </a:rPr>
                        <a:t>Gev</a:t>
                      </a:r>
                      <a:r>
                        <a:rPr lang="en-GB" sz="1400" kern="100" dirty="0">
                          <a:effectLst/>
                        </a:rPr>
                        <a:t>)</a:t>
                      </a:r>
                      <a:endParaRPr lang="en-US" sz="140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1.1</a:t>
                      </a:r>
                      <a:endParaRPr lang="en-US" sz="1400" kern="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49087233"/>
                  </a:ext>
                </a:extLst>
              </a:tr>
              <a:tr h="33457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kern="100" dirty="0">
                          <a:effectLst/>
                          <a:sym typeface="Symbol" panose="05050102010706020507" pitchFamily="18" charset="2"/>
                        </a:rPr>
                        <a:t></a:t>
                      </a:r>
                      <a:r>
                        <a:rPr lang="en-GB" sz="1400" kern="100" baseline="-25000" dirty="0">
                          <a:effectLst/>
                        </a:rPr>
                        <a:t>0</a:t>
                      </a:r>
                      <a:r>
                        <a:rPr lang="en-GB" sz="1400" kern="100" dirty="0">
                          <a:effectLst/>
                        </a:rPr>
                        <a:t> (%)</a:t>
                      </a:r>
                      <a:endParaRPr lang="en-US" sz="140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0.6</a:t>
                      </a:r>
                      <a:endParaRPr lang="en-US" sz="1400" kern="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53715423"/>
                  </a:ext>
                </a:extLst>
              </a:tr>
              <a:tr h="33457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kern="100" dirty="0">
                          <a:effectLst/>
                          <a:sym typeface="Symbol" panose="05050102010706020507" pitchFamily="18" charset="2"/>
                        </a:rPr>
                        <a:t></a:t>
                      </a:r>
                      <a:r>
                        <a:rPr lang="en-GB" sz="1400" kern="100" baseline="-25000" dirty="0">
                          <a:effectLst/>
                        </a:rPr>
                        <a:t>z0</a:t>
                      </a:r>
                      <a:r>
                        <a:rPr lang="en-GB" sz="1400" kern="100" dirty="0">
                          <a:effectLst/>
                        </a:rPr>
                        <a:t> (mm)</a:t>
                      </a:r>
                      <a:endParaRPr lang="en-US" sz="140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1.5</a:t>
                      </a:r>
                      <a:endParaRPr lang="en-US" sz="140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03974763"/>
                  </a:ext>
                </a:extLst>
              </a:tr>
              <a:tr h="33457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kern="100" dirty="0" err="1">
                          <a:effectLst/>
                        </a:rPr>
                        <a:t>f</a:t>
                      </a:r>
                      <a:r>
                        <a:rPr lang="en-GB" sz="1400" kern="100" baseline="-25000" dirty="0" err="1">
                          <a:effectLst/>
                        </a:rPr>
                        <a:t>RF</a:t>
                      </a:r>
                      <a:r>
                        <a:rPr lang="en-GB" sz="1400" kern="100" dirty="0">
                          <a:effectLst/>
                        </a:rPr>
                        <a:t> (MHz)</a:t>
                      </a:r>
                      <a:endParaRPr lang="en-US" sz="140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2860</a:t>
                      </a:r>
                      <a:endParaRPr lang="en-US" sz="1400" kern="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2059272"/>
                  </a:ext>
                </a:extLst>
              </a:tr>
              <a:tr h="33457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kern="100" dirty="0">
                          <a:effectLst/>
                        </a:rPr>
                        <a:t>V</a:t>
                      </a:r>
                      <a:r>
                        <a:rPr lang="en-GB" sz="1400" kern="100" baseline="-25000" dirty="0">
                          <a:effectLst/>
                        </a:rPr>
                        <a:t>RF</a:t>
                      </a:r>
                      <a:r>
                        <a:rPr lang="en-GB" sz="1400" kern="100" dirty="0">
                          <a:effectLst/>
                        </a:rPr>
                        <a:t> (MV)</a:t>
                      </a:r>
                      <a:endParaRPr lang="en-US" sz="140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22.0</a:t>
                      </a:r>
                      <a:endParaRPr lang="en-US" sz="1400" kern="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88188134"/>
                  </a:ext>
                </a:extLst>
              </a:tr>
              <a:tr h="33457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Length of acc. Structure (m)</a:t>
                      </a:r>
                      <a:endParaRPr lang="en-US" sz="140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0.82</a:t>
                      </a:r>
                      <a:endParaRPr lang="en-US" sz="140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11872187"/>
                  </a:ext>
                </a:extLst>
              </a:tr>
              <a:tr h="33457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kern="100">
                          <a:effectLst/>
                          <a:sym typeface="Symbol" panose="05050102010706020507" pitchFamily="18" charset="2"/>
                        </a:rPr>
                        <a:t></a:t>
                      </a:r>
                      <a:r>
                        <a:rPr lang="en-GB" sz="1400" kern="100" baseline="-25000">
                          <a:effectLst/>
                        </a:rPr>
                        <a:t>RF</a:t>
                      </a:r>
                      <a:r>
                        <a:rPr lang="en-GB" sz="1400" kern="100">
                          <a:effectLst/>
                        </a:rPr>
                        <a:t> (degree)</a:t>
                      </a:r>
                      <a:endParaRPr lang="en-US" sz="1400" kern="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89.7</a:t>
                      </a:r>
                      <a:endParaRPr lang="en-US" sz="140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61343329"/>
                  </a:ext>
                </a:extLst>
              </a:tr>
              <a:tr h="33457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kern="100">
                          <a:effectLst/>
                        </a:rPr>
                        <a:t>R</a:t>
                      </a:r>
                      <a:r>
                        <a:rPr lang="en-GB" sz="1400" kern="100" baseline="-25000">
                          <a:effectLst/>
                        </a:rPr>
                        <a:t>56</a:t>
                      </a:r>
                      <a:r>
                        <a:rPr lang="en-GB" sz="1400" kern="100">
                          <a:effectLst/>
                        </a:rPr>
                        <a:t> (m)</a:t>
                      </a:r>
                      <a:endParaRPr lang="en-US" sz="1400" kern="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-0.833</a:t>
                      </a:r>
                      <a:endParaRPr lang="en-US" sz="140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57348610"/>
                  </a:ext>
                </a:extLst>
              </a:tr>
              <a:tr h="33457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kern="100">
                          <a:effectLst/>
                        </a:rPr>
                        <a:t>E</a:t>
                      </a:r>
                      <a:r>
                        <a:rPr lang="en-GB" sz="1400" kern="100" baseline="-25000">
                          <a:effectLst/>
                        </a:rPr>
                        <a:t>f</a:t>
                      </a:r>
                      <a:r>
                        <a:rPr lang="en-GB" sz="1400" kern="100">
                          <a:effectLst/>
                        </a:rPr>
                        <a:t> (Gev)</a:t>
                      </a:r>
                      <a:endParaRPr lang="en-US" sz="1400" kern="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1.1</a:t>
                      </a:r>
                      <a:endParaRPr lang="en-US" sz="140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91848604"/>
                  </a:ext>
                </a:extLst>
              </a:tr>
              <a:tr h="33457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kern="100">
                          <a:effectLst/>
                          <a:sym typeface="Symbol" panose="05050102010706020507" pitchFamily="18" charset="2"/>
                        </a:rPr>
                        <a:t></a:t>
                      </a:r>
                      <a:r>
                        <a:rPr lang="en-GB" sz="1400" kern="100" baseline="-25000">
                          <a:effectLst/>
                        </a:rPr>
                        <a:t>f</a:t>
                      </a:r>
                      <a:r>
                        <a:rPr lang="en-GB" sz="1400" kern="100">
                          <a:effectLst/>
                        </a:rPr>
                        <a:t> (%)</a:t>
                      </a:r>
                      <a:endParaRPr lang="en-US" sz="1400" kern="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0.18</a:t>
                      </a:r>
                      <a:endParaRPr lang="en-US" sz="140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70599134"/>
                  </a:ext>
                </a:extLst>
              </a:tr>
              <a:tr h="23157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kern="100">
                          <a:effectLst/>
                          <a:sym typeface="Symbol" panose="05050102010706020507" pitchFamily="18" charset="2"/>
                        </a:rPr>
                        <a:t></a:t>
                      </a:r>
                      <a:r>
                        <a:rPr lang="en-GB" sz="1400" kern="100" baseline="-25000">
                          <a:effectLst/>
                        </a:rPr>
                        <a:t>zf </a:t>
                      </a:r>
                      <a:r>
                        <a:rPr lang="en-GB" sz="1400" kern="100">
                          <a:effectLst/>
                        </a:rPr>
                        <a:t>(mm)</a:t>
                      </a:r>
                      <a:endParaRPr lang="en-US" sz="1400" kern="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5</a:t>
                      </a:r>
                      <a:endParaRPr lang="en-US" sz="140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18192167"/>
                  </a:ext>
                </a:extLst>
              </a:tr>
            </a:tbl>
          </a:graphicData>
        </a:graphic>
      </p:graphicFrame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8388333"/>
              </p:ext>
            </p:extLst>
          </p:nvPr>
        </p:nvGraphicFramePr>
        <p:xfrm>
          <a:off x="6369143" y="2585323"/>
          <a:ext cx="3899766" cy="3900996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498563">
                  <a:extLst>
                    <a:ext uri="{9D8B030D-6E8A-4147-A177-3AD203B41FA5}">
                      <a16:colId xmlns:a16="http://schemas.microsoft.com/office/drawing/2014/main" val="1353306432"/>
                    </a:ext>
                  </a:extLst>
                </a:gridCol>
                <a:gridCol w="1401203">
                  <a:extLst>
                    <a:ext uri="{9D8B030D-6E8A-4147-A177-3AD203B41FA5}">
                      <a16:colId xmlns:a16="http://schemas.microsoft.com/office/drawing/2014/main" val="155936844"/>
                    </a:ext>
                  </a:extLst>
                </a:gridCol>
              </a:tblGrid>
              <a:tr h="32508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kern="100" dirty="0">
                          <a:effectLst/>
                        </a:rPr>
                        <a:t> </a:t>
                      </a:r>
                      <a:r>
                        <a:rPr lang="en-GB" sz="1400" kern="100" dirty="0" err="1" smtClean="0">
                          <a:effectLst/>
                        </a:rPr>
                        <a:t>DR</a:t>
                      </a:r>
                      <a:r>
                        <a:rPr lang="en-GB" sz="1400" kern="100" dirty="0" err="1" smtClean="0">
                          <a:effectLst/>
                          <a:sym typeface="Symbol" panose="05050102010706020507" pitchFamily="18" charset="2"/>
                        </a:rPr>
                        <a:t>Linac</a:t>
                      </a:r>
                      <a:endParaRPr lang="en-US" sz="140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kern="100" dirty="0">
                          <a:effectLst/>
                        </a:rPr>
                        <a:t>BC </a:t>
                      </a:r>
                      <a:endParaRPr lang="en-US" sz="160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52482683"/>
                  </a:ext>
                </a:extLst>
              </a:tr>
              <a:tr h="32508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kern="100" dirty="0">
                          <a:effectLst/>
                        </a:rPr>
                        <a:t>E</a:t>
                      </a:r>
                      <a:r>
                        <a:rPr lang="en-GB" sz="1400" kern="100" baseline="-25000" dirty="0">
                          <a:effectLst/>
                        </a:rPr>
                        <a:t>0</a:t>
                      </a:r>
                      <a:r>
                        <a:rPr lang="en-GB" sz="1400" kern="100" dirty="0">
                          <a:effectLst/>
                        </a:rPr>
                        <a:t> (</a:t>
                      </a:r>
                      <a:r>
                        <a:rPr lang="en-GB" sz="1400" kern="100" dirty="0" err="1">
                          <a:effectLst/>
                        </a:rPr>
                        <a:t>Gev</a:t>
                      </a:r>
                      <a:r>
                        <a:rPr lang="en-GB" sz="1400" kern="100" dirty="0">
                          <a:effectLst/>
                        </a:rPr>
                        <a:t>)</a:t>
                      </a:r>
                      <a:endParaRPr lang="en-US" sz="140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1.1</a:t>
                      </a:r>
                      <a:endParaRPr lang="en-US" sz="140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89344603"/>
                  </a:ext>
                </a:extLst>
              </a:tr>
              <a:tr h="32508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kern="100" dirty="0">
                          <a:effectLst/>
                          <a:sym typeface="Symbol" panose="05050102010706020507" pitchFamily="18" charset="2"/>
                        </a:rPr>
                        <a:t></a:t>
                      </a:r>
                      <a:r>
                        <a:rPr lang="en-GB" sz="1400" kern="100" baseline="-25000" dirty="0">
                          <a:effectLst/>
                        </a:rPr>
                        <a:t>0</a:t>
                      </a:r>
                      <a:r>
                        <a:rPr lang="en-GB" sz="1400" kern="100" dirty="0">
                          <a:effectLst/>
                        </a:rPr>
                        <a:t> (%)</a:t>
                      </a:r>
                      <a:endParaRPr lang="en-US" sz="140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</a:rPr>
                        <a:t>0.061</a:t>
                      </a:r>
                      <a:endParaRPr lang="en-US" sz="140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93543814"/>
                  </a:ext>
                </a:extLst>
              </a:tr>
              <a:tr h="32508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kern="100">
                          <a:effectLst/>
                          <a:sym typeface="Symbol" panose="05050102010706020507" pitchFamily="18" charset="2"/>
                        </a:rPr>
                        <a:t></a:t>
                      </a:r>
                      <a:r>
                        <a:rPr lang="en-GB" sz="1400" kern="100" baseline="-25000">
                          <a:effectLst/>
                        </a:rPr>
                        <a:t>z0</a:t>
                      </a:r>
                      <a:r>
                        <a:rPr lang="en-GB" sz="1400" kern="100">
                          <a:effectLst/>
                        </a:rPr>
                        <a:t> (mm)</a:t>
                      </a:r>
                      <a:endParaRPr lang="en-US" sz="1400" kern="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</a:rPr>
                        <a:t>5.7</a:t>
                      </a:r>
                      <a:endParaRPr lang="en-US" sz="140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97931706"/>
                  </a:ext>
                </a:extLst>
              </a:tr>
              <a:tr h="32508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kern="100">
                          <a:effectLst/>
                        </a:rPr>
                        <a:t>f</a:t>
                      </a:r>
                      <a:r>
                        <a:rPr lang="en-GB" sz="1400" kern="100" baseline="-25000">
                          <a:effectLst/>
                        </a:rPr>
                        <a:t>RF</a:t>
                      </a:r>
                      <a:r>
                        <a:rPr lang="en-GB" sz="1400" kern="100">
                          <a:effectLst/>
                        </a:rPr>
                        <a:t> (MHz)</a:t>
                      </a:r>
                      <a:endParaRPr lang="en-US" sz="1400" kern="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2860</a:t>
                      </a:r>
                      <a:endParaRPr lang="en-US" sz="140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13150849"/>
                  </a:ext>
                </a:extLst>
              </a:tr>
              <a:tr h="32508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kern="100">
                          <a:effectLst/>
                        </a:rPr>
                        <a:t>V</a:t>
                      </a:r>
                      <a:r>
                        <a:rPr lang="en-GB" sz="1400" kern="100" baseline="-25000">
                          <a:effectLst/>
                        </a:rPr>
                        <a:t>RF</a:t>
                      </a:r>
                      <a:r>
                        <a:rPr lang="en-GB" sz="1400" kern="100">
                          <a:effectLst/>
                        </a:rPr>
                        <a:t> (MV)</a:t>
                      </a:r>
                      <a:endParaRPr lang="en-US" sz="1400" kern="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  <a:endParaRPr lang="en-US" sz="140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7037569"/>
                  </a:ext>
                </a:extLst>
              </a:tr>
              <a:tr h="32508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Length of acc. Structure (m)</a:t>
                      </a:r>
                      <a:endParaRPr lang="en-US" sz="1400" kern="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0.6</a:t>
                      </a:r>
                      <a:endParaRPr lang="en-US" sz="140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6970457"/>
                  </a:ext>
                </a:extLst>
              </a:tr>
              <a:tr h="32508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kern="100">
                          <a:effectLst/>
                          <a:sym typeface="Symbol" panose="05050102010706020507" pitchFamily="18" charset="2"/>
                        </a:rPr>
                        <a:t></a:t>
                      </a:r>
                      <a:r>
                        <a:rPr lang="en-GB" sz="1400" kern="100" baseline="-25000">
                          <a:effectLst/>
                        </a:rPr>
                        <a:t>RF</a:t>
                      </a:r>
                      <a:r>
                        <a:rPr lang="en-GB" sz="1400" kern="100">
                          <a:effectLst/>
                        </a:rPr>
                        <a:t> (degree)</a:t>
                      </a:r>
                      <a:endParaRPr lang="en-US" sz="1400" kern="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89.6</a:t>
                      </a:r>
                      <a:endParaRPr lang="en-US" sz="140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35794118"/>
                  </a:ext>
                </a:extLst>
              </a:tr>
              <a:tr h="32508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kern="100">
                          <a:effectLst/>
                        </a:rPr>
                        <a:t>R</a:t>
                      </a:r>
                      <a:r>
                        <a:rPr lang="en-GB" sz="1400" kern="100" baseline="-25000">
                          <a:effectLst/>
                        </a:rPr>
                        <a:t>56</a:t>
                      </a:r>
                      <a:r>
                        <a:rPr lang="en-GB" sz="1400" kern="100">
                          <a:effectLst/>
                        </a:rPr>
                        <a:t> (m)</a:t>
                      </a:r>
                      <a:endParaRPr lang="en-US" sz="1400" kern="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-</a:t>
                      </a:r>
                      <a:r>
                        <a:rPr lang="en-US" sz="1400" kern="100" dirty="0" smtClean="0">
                          <a:effectLst/>
                        </a:rPr>
                        <a:t>1.15</a:t>
                      </a:r>
                      <a:endParaRPr lang="en-US" sz="140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56038701"/>
                  </a:ext>
                </a:extLst>
              </a:tr>
              <a:tr h="32508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kern="100">
                          <a:effectLst/>
                        </a:rPr>
                        <a:t>E</a:t>
                      </a:r>
                      <a:r>
                        <a:rPr lang="en-GB" sz="1400" kern="100" baseline="-25000">
                          <a:effectLst/>
                        </a:rPr>
                        <a:t>f</a:t>
                      </a:r>
                      <a:r>
                        <a:rPr lang="en-GB" sz="1400" kern="100">
                          <a:effectLst/>
                        </a:rPr>
                        <a:t> (Gev)</a:t>
                      </a:r>
                      <a:endParaRPr lang="en-US" sz="1400" kern="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1.1</a:t>
                      </a:r>
                      <a:endParaRPr lang="en-US" sz="140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82714708"/>
                  </a:ext>
                </a:extLst>
              </a:tr>
              <a:tr h="32508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kern="100">
                          <a:effectLst/>
                          <a:sym typeface="Symbol" panose="05050102010706020507" pitchFamily="18" charset="2"/>
                        </a:rPr>
                        <a:t></a:t>
                      </a:r>
                      <a:r>
                        <a:rPr lang="en-GB" sz="1400" kern="100" baseline="-25000">
                          <a:effectLst/>
                        </a:rPr>
                        <a:t>f</a:t>
                      </a:r>
                      <a:r>
                        <a:rPr lang="en-GB" sz="1400" kern="100">
                          <a:effectLst/>
                        </a:rPr>
                        <a:t> (%)</a:t>
                      </a:r>
                      <a:endParaRPr lang="en-US" sz="1400" kern="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</a:rPr>
                        <a:t>0.50</a:t>
                      </a:r>
                      <a:endParaRPr lang="en-US" sz="140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65678686"/>
                  </a:ext>
                </a:extLst>
              </a:tr>
              <a:tr h="32508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kern="100">
                          <a:effectLst/>
                          <a:sym typeface="Symbol" panose="05050102010706020507" pitchFamily="18" charset="2"/>
                        </a:rPr>
                        <a:t></a:t>
                      </a:r>
                      <a:r>
                        <a:rPr lang="en-GB" sz="1400" kern="100" baseline="-25000">
                          <a:effectLst/>
                        </a:rPr>
                        <a:t>zf </a:t>
                      </a:r>
                      <a:r>
                        <a:rPr lang="en-GB" sz="1400" kern="100">
                          <a:effectLst/>
                        </a:rPr>
                        <a:t>(mm)</a:t>
                      </a:r>
                      <a:endParaRPr lang="en-US" sz="1400" kern="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0.7</a:t>
                      </a:r>
                      <a:endParaRPr lang="en-US" sz="140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48993190"/>
                  </a:ext>
                </a:extLst>
              </a:tr>
            </a:tbl>
          </a:graphicData>
        </a:graphic>
      </p:graphicFrame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/>
          <a:srcRect t="8374" b="5442"/>
          <a:stretch/>
        </p:blipFill>
        <p:spPr>
          <a:xfrm>
            <a:off x="3973365" y="1302527"/>
            <a:ext cx="4576831" cy="113806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9716321" y="1289370"/>
            <a:ext cx="22563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Dou Wang,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Xiaohao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Cui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CEPC day, A415, IHEP, July 29th, 2021.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7533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57936" y="75675"/>
            <a:ext cx="105156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Optics for the transport </a:t>
            </a:r>
            <a:r>
              <a:rPr 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lines</a:t>
            </a:r>
            <a:endParaRPr 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4" t="4732" r="8667" b="15986"/>
          <a:stretch/>
        </p:blipFill>
        <p:spPr>
          <a:xfrm>
            <a:off x="1213068" y="2440593"/>
            <a:ext cx="4865390" cy="345367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95" t="4835" r="9263" b="15610"/>
          <a:stretch/>
        </p:blipFill>
        <p:spPr>
          <a:xfrm>
            <a:off x="6190290" y="2499798"/>
            <a:ext cx="4737878" cy="3333689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543303" y="1599730"/>
            <a:ext cx="13163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GB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GB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Linac</a:t>
            </a:r>
            <a:r>
              <a:rPr lang="en-GB" kern="1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DR</a:t>
            </a:r>
            <a:endParaRPr lang="en-US" kern="100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628420" y="1626043"/>
            <a:ext cx="13163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GB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GB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</a:t>
            </a:r>
            <a:r>
              <a:rPr lang="en-GB" kern="1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Linac</a:t>
            </a:r>
            <a:endParaRPr lang="en-US" kern="100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104448" y="1217007"/>
            <a:ext cx="15196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Xiaohao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Cui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CEPC day, A415, IHEP, July 29th, 2021.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5986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5940132"/>
              </p:ext>
            </p:extLst>
          </p:nvPr>
        </p:nvGraphicFramePr>
        <p:xfrm>
          <a:off x="1920167" y="1640645"/>
          <a:ext cx="8128000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7393">
                  <a:extLst>
                    <a:ext uri="{9D8B030D-6E8A-4147-A177-3AD203B41FA5}">
                      <a16:colId xmlns:a16="http://schemas.microsoft.com/office/drawing/2014/main" val="2271616994"/>
                    </a:ext>
                  </a:extLst>
                </a:gridCol>
                <a:gridCol w="1381467">
                  <a:extLst>
                    <a:ext uri="{9D8B030D-6E8A-4147-A177-3AD203B41FA5}">
                      <a16:colId xmlns:a16="http://schemas.microsoft.com/office/drawing/2014/main" val="2358412020"/>
                    </a:ext>
                  </a:extLst>
                </a:gridCol>
                <a:gridCol w="2477140">
                  <a:extLst>
                    <a:ext uri="{9D8B030D-6E8A-4147-A177-3AD203B41FA5}">
                      <a16:colId xmlns:a16="http://schemas.microsoft.com/office/drawing/2014/main" val="161127974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4539068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Cost (ten thousand)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CDR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New (reversed bend)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New (wiggler)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36031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Magnets 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1164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1750 (1.5)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2910 (2.5)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40946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RF 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800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7563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RF Power Source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385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86517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Vacuum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390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390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67923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magnet supports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237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360 (1.5)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590 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(2.5)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30065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power supply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313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470 (1.5)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780 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(2.5)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90409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 device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800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1200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0481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Injection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&amp; extraction</a:t>
                      </a:r>
                      <a:endPara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06670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wiggler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8000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84919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3859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5115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15215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9451492"/>
                  </a:ext>
                </a:extLst>
              </a:tr>
            </a:tbl>
          </a:graphicData>
        </a:graphic>
      </p:graphicFrame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713210" y="88831"/>
            <a:ext cx="105156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Damping ring cost estimation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CEPC day, A415, IHEP, July 29th, 2021.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9180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94799" y="75674"/>
            <a:ext cx="105156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1322261" y="1460419"/>
            <a:ext cx="95913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amping ring update is the requirement of higher luminosity goal for TDR.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751282" y="2299168"/>
            <a:ext cx="74558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lower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emittance collider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 lower emittance 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booster  lower emittance </a:t>
            </a:r>
            <a:r>
              <a:rPr lang="en-US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linac</a:t>
            </a:r>
            <a:endParaRPr 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1328841" y="2822152"/>
            <a:ext cx="9558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New DR needs to damp the positron beam stronger and faster during 20ms storage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789328" y="3697080"/>
            <a:ext cx="6479741" cy="7066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500"/>
              </a:lnSpc>
              <a:buFontTx/>
              <a:buChar char="-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emittance: 530mm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mrad (CDR)   under 200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mm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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mrad (new)</a:t>
            </a:r>
          </a:p>
          <a:p>
            <a:pPr marL="285750" indent="-285750">
              <a:lnSpc>
                <a:spcPts val="2500"/>
              </a:lnSpc>
              <a:buFontTx/>
              <a:buChar char="-"/>
            </a:pP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Damping time: 15ms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(CDR)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 11ms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(new)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341997" y="4552276"/>
            <a:ext cx="95518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 far, two kinds of DR were developed. Both can fulfill the requirement.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789329" y="5052235"/>
            <a:ext cx="7538866" cy="137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500"/>
              </a:lnSpc>
              <a:buFontTx/>
              <a:buChar char="-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circumference: 150m, energy: 1.1GeV</a:t>
            </a:r>
          </a:p>
          <a:p>
            <a:pPr marL="285750" indent="-285750">
              <a:lnSpc>
                <a:spcPts val="2500"/>
              </a:lnSpc>
              <a:buFontTx/>
              <a:buChar char="-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Option 1: reversed bending, extracted emittance=120~166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mm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mrad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285750" indent="-285750">
              <a:lnSpc>
                <a:spcPts val="2500"/>
              </a:lnSpc>
              <a:buFontTx/>
              <a:buChar char="-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Option 2: wigglers, extracted emittance=87mm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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mrad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285750" indent="-285750">
              <a:lnSpc>
                <a:spcPts val="2500"/>
              </a:lnSpc>
              <a:buFontTx/>
              <a:buChar char="-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Transport lines almost same as CDR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CEPC day, A415, IHEP, July 29th, 2021.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698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6123" y="167773"/>
            <a:ext cx="105156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Damping ring layout (CDR)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4257" y="2585318"/>
            <a:ext cx="5900919" cy="3453339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495493" y="1542520"/>
            <a:ext cx="3944858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dirty="0" err="1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Linac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repetition: 100Hz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dirty="0" smtClean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Only for positron beam</a:t>
            </a:r>
            <a:endParaRPr lang="en-US" altLang="zh-CN" dirty="0">
              <a:solidFill>
                <a:prstClr val="black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988552" y="1501700"/>
            <a:ext cx="4964513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zh-CN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Storage time: 20 </a:t>
            </a:r>
            <a:r>
              <a:rPr lang="en-GB" altLang="zh-CN" dirty="0" err="1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ms</a:t>
            </a:r>
            <a:endParaRPr lang="en-GB" altLang="zh-CN" dirty="0">
              <a:solidFill>
                <a:prstClr val="black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zh-CN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Emittance 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(norm.)</a:t>
            </a:r>
            <a:r>
              <a:rPr lang="en-GB" altLang="zh-CN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: 2500</a:t>
            </a:r>
            <a:r>
              <a:rPr lang="en-GB" altLang="zh-CN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Symbol"/>
              </a:rPr>
              <a:t> 530 </a:t>
            </a:r>
            <a:r>
              <a:rPr lang="en-GB" altLang="zh-CN" dirty="0" err="1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Symbol"/>
              </a:rPr>
              <a:t>mm.mrad</a:t>
            </a:r>
            <a:endParaRPr lang="en-GB" altLang="zh-CN" dirty="0">
              <a:solidFill>
                <a:prstClr val="black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7" name="直接箭头连接符 6"/>
          <p:cNvCxnSpPr/>
          <p:nvPr/>
        </p:nvCxnSpPr>
        <p:spPr>
          <a:xfrm flipH="1">
            <a:off x="6492898" y="5808742"/>
            <a:ext cx="1473565" cy="13814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7038907" y="5854792"/>
            <a:ext cx="934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+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CEPC day, A415, IHEP, July 29th, 2021.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901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FCA80-2546-44FC-8F0E-9D16DC1E7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4617"/>
            <a:ext cx="10515600" cy="1068970"/>
          </a:xfrm>
        </p:spPr>
        <p:txBody>
          <a:bodyPr>
            <a:normAutofit/>
          </a:bodyPr>
          <a:lstStyle/>
          <a:p>
            <a:pPr algn="ctr"/>
            <a:r>
              <a:rPr lang="en-US" altLang="zh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Requirements </a:t>
            </a:r>
            <a:r>
              <a:rPr lang="en-US" altLang="zh-C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update for </a:t>
            </a:r>
            <a:r>
              <a:rPr lang="en-US" altLang="zh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Damping ring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F49A8A-A287-4DB2-BEB9-C3A39410C7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2290" y="1561855"/>
            <a:ext cx="10119166" cy="4917885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Emittance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luminosity of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Higgs (lower emittance collider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 lower emittance booster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Lower emittance Linac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10nm@20GeV  </a:t>
            </a:r>
            <a:r>
              <a:rPr lang="en-US" altLang="zh-CN" sz="19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zh-CN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zh-CN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Norm</a:t>
            </a:r>
            <a:r>
              <a:rPr lang="en-US" altLang="zh-CN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RMS </a:t>
            </a:r>
            <a:r>
              <a:rPr lang="en-US" altLang="zh-CN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emittance is </a:t>
            </a:r>
            <a:r>
              <a:rPr lang="en-US" altLang="zh-CN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392mm</a:t>
            </a:r>
            <a:r>
              <a:rPr lang="en-US" altLang="zh-CN" sz="19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</a:t>
            </a:r>
            <a:r>
              <a:rPr lang="en-US" altLang="zh-CN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mrad</a:t>
            </a:r>
            <a:endParaRPr lang="en-US" altLang="zh-CN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en-US" altLang="zh-CN" sz="19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 emittance requirement: &lt; 200mm</a:t>
            </a:r>
            <a:r>
              <a:rPr lang="en-US" altLang="zh-CN" sz="19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</a:t>
            </a:r>
            <a:r>
              <a:rPr lang="en-US" altLang="zh-CN" sz="19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mrad</a:t>
            </a:r>
            <a:endParaRPr lang="en-US" altLang="zh-CN" sz="19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/>
            <a:r>
              <a:rPr lang="en-US" altLang="zh-CN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Keep the margin for emittance growth</a:t>
            </a:r>
          </a:p>
          <a:p>
            <a:pPr marL="1828800" lvl="4" indent="0">
              <a:buNone/>
            </a:pPr>
            <a:r>
              <a:rPr lang="en-US" altLang="zh-CN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-- high </a:t>
            </a:r>
            <a:r>
              <a:rPr lang="en-US" altLang="zh-CN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bunch charge</a:t>
            </a:r>
          </a:p>
          <a:p>
            <a:pPr marL="1828800" lvl="4" indent="0">
              <a:buNone/>
            </a:pPr>
            <a:r>
              <a:rPr lang="en-US" altLang="zh-CN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-- C-band </a:t>
            </a:r>
            <a:r>
              <a:rPr lang="en-US" altLang="zh-CN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accelerating structure</a:t>
            </a:r>
          </a:p>
          <a:p>
            <a:pPr lvl="3"/>
            <a:r>
              <a:rPr lang="en-US" altLang="zh-CN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Could use C-band accelerating structure just after the Damping Ring (@1.1GeV)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Damping time</a:t>
            </a:r>
          </a:p>
          <a:p>
            <a:pPr marL="447675" indent="269875"/>
            <a:r>
              <a:rPr lang="en-US" altLang="zh-CN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100Hz </a:t>
            </a:r>
            <a:r>
              <a:rPr lang="en-US" altLang="zh-CN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Linac</a:t>
            </a:r>
            <a:r>
              <a:rPr lang="en-US" altLang="zh-CN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&amp; two-train scheme</a:t>
            </a:r>
            <a:r>
              <a:rPr lang="en-US" altLang="zh-CN" sz="21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 </a:t>
            </a:r>
            <a:r>
              <a:rPr lang="en-US" altLang="zh-CN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storage time: 20ms</a:t>
            </a:r>
          </a:p>
          <a:p>
            <a:pPr marL="447675" indent="269875"/>
            <a:r>
              <a:rPr lang="en-US" altLang="zh-CN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Requirement for damping time: &lt;13ms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Bunch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length</a:t>
            </a:r>
          </a:p>
          <a:p>
            <a:pPr lvl="1"/>
            <a:r>
              <a:rPr lang="en-US" altLang="zh-C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RMS bunch length after DR 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&lt;1mm</a:t>
            </a:r>
          </a:p>
          <a:p>
            <a:pPr marL="914400" lvl="2" indent="0">
              <a:buNone/>
            </a:pP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-- a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bunch length compressor was introduced after the DR for electron and positron beam</a:t>
            </a:r>
          </a:p>
          <a:p>
            <a:pPr lvl="1"/>
            <a:endParaRPr 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10025507" y="1197272"/>
            <a:ext cx="15985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Meng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CEPC day, A415, IHEP, July 29th, 2021.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5889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4778" y="174350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Comparison of damping ring design requirement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CEPC day, A415, IHEP, July 29th, 2021.</a:t>
            </a:r>
            <a:endParaRPr lang="en-US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7753348"/>
              </p:ext>
            </p:extLst>
          </p:nvPr>
        </p:nvGraphicFramePr>
        <p:xfrm>
          <a:off x="1900432" y="1956408"/>
          <a:ext cx="8128000" cy="322072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691303">
                  <a:extLst>
                    <a:ext uri="{9D8B030D-6E8A-4147-A177-3AD203B41FA5}">
                      <a16:colId xmlns:a16="http://schemas.microsoft.com/office/drawing/2014/main" val="1787837626"/>
                    </a:ext>
                  </a:extLst>
                </a:gridCol>
                <a:gridCol w="1591977">
                  <a:extLst>
                    <a:ext uri="{9D8B030D-6E8A-4147-A177-3AD203B41FA5}">
                      <a16:colId xmlns:a16="http://schemas.microsoft.com/office/drawing/2014/main" val="1748011655"/>
                    </a:ext>
                  </a:extLst>
                </a:gridCol>
                <a:gridCol w="1812720">
                  <a:extLst>
                    <a:ext uri="{9D8B030D-6E8A-4147-A177-3AD203B41FA5}">
                      <a16:colId xmlns:a16="http://schemas.microsoft.com/office/drawing/2014/main" val="3560066625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9578556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CDR</a:t>
                      </a:r>
                      <a:endParaRPr lang="en-US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New</a:t>
                      </a:r>
                      <a:endParaRPr lang="en-US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remark</a:t>
                      </a:r>
                      <a:endParaRPr lang="en-US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9563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Energy (GeV)</a:t>
                      </a:r>
                      <a:endParaRPr lang="en-US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</a:t>
                      </a:r>
                      <a:endParaRPr lang="en-US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</a:t>
                      </a:r>
                      <a:endParaRPr lang="en-US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07508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Inj. Emittance (</a:t>
                      </a:r>
                      <a:r>
                        <a:rPr lang="en-US" sz="16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mm</a:t>
                      </a:r>
                      <a:r>
                        <a:rPr lang="en-US" sz="16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mrad</a:t>
                      </a:r>
                      <a:r>
                        <a:rPr lang="en-US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2500</a:t>
                      </a:r>
                      <a:endParaRPr lang="en-US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2500</a:t>
                      </a:r>
                      <a:endParaRPr lang="en-US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52553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Ext. emittance (</a:t>
                      </a:r>
                      <a:r>
                        <a:rPr lang="en-US" sz="16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mm</a:t>
                      </a:r>
                      <a:r>
                        <a:rPr lang="en-US" sz="16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mrad</a:t>
                      </a:r>
                      <a:r>
                        <a:rPr lang="en-US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530</a:t>
                      </a:r>
                      <a:endParaRPr lang="en-US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&lt;200</a:t>
                      </a:r>
                      <a:endParaRPr lang="en-US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1) </a:t>
                      </a:r>
                      <a:r>
                        <a:rPr lang="en-US" sz="12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Linac</a:t>
                      </a:r>
                      <a:r>
                        <a:rPr lang="en-US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lower emittance: 10nm@20GeV, 2)use C band acc. structure as early as possible </a:t>
                      </a:r>
                      <a:endParaRPr lang="en-US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15174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Storage</a:t>
                      </a:r>
                      <a:r>
                        <a:rPr lang="en-US" sz="16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time (</a:t>
                      </a:r>
                      <a:r>
                        <a:rPr lang="en-US" sz="1600" b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ms</a:t>
                      </a:r>
                      <a:r>
                        <a:rPr lang="en-US" sz="16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18960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Damping</a:t>
                      </a:r>
                      <a:r>
                        <a:rPr lang="en-US" sz="16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time (</a:t>
                      </a:r>
                      <a:r>
                        <a:rPr lang="en-US" sz="1600" b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ms</a:t>
                      </a:r>
                      <a:r>
                        <a:rPr lang="en-US" sz="16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US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&lt;13</a:t>
                      </a:r>
                      <a:endParaRPr lang="en-US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1)</a:t>
                      </a:r>
                      <a:r>
                        <a:rPr lang="en-US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Smaller ext. emittance with same storage time</a:t>
                      </a:r>
                      <a:endParaRPr lang="en-US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57962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Circumference (expected) (m)</a:t>
                      </a:r>
                      <a:endParaRPr lang="en-US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endParaRPr lang="en-US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~150</a:t>
                      </a:r>
                      <a:endParaRPr lang="en-US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1) Smaller</a:t>
                      </a:r>
                      <a:r>
                        <a:rPr lang="en-US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nature emittance for DR</a:t>
                      </a:r>
                      <a:endParaRPr lang="en-US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74787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1091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Design scheme for CEPC new damping ring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920898" y="2486641"/>
            <a:ext cx="760657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Option 1: damping with reversed bending magnet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Option 2: damping with wigglers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CEPC day, A415, IHEP, July 29th, 2021.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23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22436" y="0"/>
            <a:ext cx="105156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Option 1: parameters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1653303"/>
              </p:ext>
            </p:extLst>
          </p:nvPr>
        </p:nvGraphicFramePr>
        <p:xfrm>
          <a:off x="5455072" y="1396787"/>
          <a:ext cx="5588685" cy="5337072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195628">
                  <a:extLst>
                    <a:ext uri="{9D8B030D-6E8A-4147-A177-3AD203B41FA5}">
                      <a16:colId xmlns:a16="http://schemas.microsoft.com/office/drawing/2014/main" val="2690366013"/>
                    </a:ext>
                  </a:extLst>
                </a:gridCol>
                <a:gridCol w="1738585">
                  <a:extLst>
                    <a:ext uri="{9D8B030D-6E8A-4147-A177-3AD203B41FA5}">
                      <a16:colId xmlns:a16="http://schemas.microsoft.com/office/drawing/2014/main" val="3193459733"/>
                    </a:ext>
                  </a:extLst>
                </a:gridCol>
                <a:gridCol w="1654472">
                  <a:extLst>
                    <a:ext uri="{9D8B030D-6E8A-4147-A177-3AD203B41FA5}">
                      <a16:colId xmlns:a16="http://schemas.microsoft.com/office/drawing/2014/main" val="2025036796"/>
                    </a:ext>
                  </a:extLst>
                </a:gridCol>
              </a:tblGrid>
              <a:tr h="2223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DR </a:t>
                      </a:r>
                      <a:r>
                        <a:rPr lang="en-GB" sz="12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GB" sz="12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.0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0273717"/>
                  </a:ext>
                </a:extLst>
              </a:tr>
              <a:tr h="2223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Energy (</a:t>
                      </a:r>
                      <a:r>
                        <a:rPr lang="en-GB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Gev</a:t>
                      </a:r>
                      <a:r>
                        <a:rPr lang="en-GB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4344925"/>
                  </a:ext>
                </a:extLst>
              </a:tr>
              <a:tr h="2223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Circumference (m)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147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2159991"/>
                  </a:ext>
                </a:extLst>
              </a:tr>
              <a:tr h="2223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Number of trains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5160563"/>
                  </a:ext>
                </a:extLst>
              </a:tr>
              <a:tr h="2223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Number of bunches/</a:t>
                      </a:r>
                      <a:r>
                        <a:rPr lang="en-US" sz="1200" kern="100" dirty="0" err="1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trian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0097171"/>
                  </a:ext>
                </a:extLst>
              </a:tr>
              <a:tr h="2223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Total current (mA)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12.4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0152819"/>
                  </a:ext>
                </a:extLst>
              </a:tr>
              <a:tr h="2223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Bending radius (m)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2.87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3226502"/>
                  </a:ext>
                </a:extLst>
              </a:tr>
              <a:tr h="2223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Dipole strength B</a:t>
                      </a:r>
                      <a:r>
                        <a:rPr lang="en-GB" sz="1200" kern="1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GB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(T)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8871302"/>
                  </a:ext>
                </a:extLst>
              </a:tr>
              <a:tr h="2223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  <a:r>
                        <a:rPr lang="en-GB" sz="1200" kern="1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GB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GB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kev</a:t>
                      </a:r>
                      <a:r>
                        <a:rPr lang="en-GB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/turn)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94.6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8176859"/>
                  </a:ext>
                </a:extLst>
              </a:tr>
              <a:tr h="2223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Damping time x/y/z (</a:t>
                      </a:r>
                      <a:r>
                        <a:rPr lang="en-GB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ms</a:t>
                      </a:r>
                      <a:r>
                        <a:rPr lang="en-GB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</a:t>
                      </a:r>
                      <a:r>
                        <a:rPr lang="en-GB" sz="12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/1</a:t>
                      </a: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</a:t>
                      </a:r>
                      <a:r>
                        <a:rPr lang="en-GB" sz="12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5.7</a:t>
                      </a:r>
                      <a:r>
                        <a:rPr lang="en-GB" sz="12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3658812"/>
                  </a:ext>
                </a:extLst>
              </a:tr>
              <a:tr h="2223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Phase/cell (degree)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60/60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75/75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31397888"/>
                  </a:ext>
                </a:extLst>
              </a:tr>
              <a:tr h="2223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Momentum compaction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0.013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0.007485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26830252"/>
                  </a:ext>
                </a:extLst>
              </a:tr>
              <a:tr h="2223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Storage time (</a:t>
                      </a:r>
                      <a:r>
                        <a:rPr lang="en-US" altLang="zh-CN" sz="1200" kern="100" dirty="0" err="1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ms</a:t>
                      </a: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20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948526"/>
                  </a:ext>
                </a:extLst>
              </a:tr>
              <a:tr h="2223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</a:t>
                      </a:r>
                      <a:r>
                        <a:rPr lang="en-GB" sz="1200" kern="1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GB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(%)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0.05</a:t>
                      </a: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6219730"/>
                  </a:ext>
                </a:extLst>
              </a:tr>
              <a:tr h="2223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</a:t>
                      </a:r>
                      <a:r>
                        <a:rPr lang="en-GB" sz="1200" kern="1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GB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(mm.mrad)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94.4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56.7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42343485"/>
                  </a:ext>
                </a:extLst>
              </a:tr>
              <a:tr h="2223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injection </a:t>
                      </a:r>
                      <a:r>
                        <a:rPr lang="en-GB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</a:t>
                      </a:r>
                      <a:r>
                        <a:rPr lang="en-GB" sz="1200" kern="1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</a:t>
                      </a:r>
                      <a:r>
                        <a:rPr lang="en-GB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(mm)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41854765"/>
                  </a:ext>
                </a:extLst>
              </a:tr>
              <a:tr h="2223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Extract </a:t>
                      </a:r>
                      <a:r>
                        <a:rPr lang="en-GB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</a:t>
                      </a:r>
                      <a:r>
                        <a:rPr lang="en-GB" sz="1200" kern="1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</a:t>
                      </a:r>
                      <a:r>
                        <a:rPr lang="en-GB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(mm)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5.6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4.2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70153047"/>
                  </a:ext>
                </a:extLst>
              </a:tr>
              <a:tr h="2223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</a:t>
                      </a:r>
                      <a:r>
                        <a:rPr lang="en-GB" sz="1200" kern="1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inj</a:t>
                      </a:r>
                      <a:r>
                        <a:rPr lang="en-GB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(mm.mrad)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2500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2500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20935894"/>
                  </a:ext>
                </a:extLst>
              </a:tr>
              <a:tr h="2223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</a:t>
                      </a:r>
                      <a:r>
                        <a:rPr lang="en-GB" sz="1200" kern="1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ext x/y</a:t>
                      </a:r>
                      <a:r>
                        <a:rPr lang="en-GB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(mm.mrad)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166</a:t>
                      </a:r>
                      <a:r>
                        <a:rPr lang="en-GB" sz="12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123</a:t>
                      </a:r>
                      <a:r>
                        <a:rPr lang="en-GB" sz="12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66451969"/>
                  </a:ext>
                </a:extLst>
              </a:tr>
              <a:tr h="2223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</a:t>
                      </a:r>
                      <a:r>
                        <a:rPr lang="en-GB" sz="1200" kern="1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inj </a:t>
                      </a:r>
                      <a:r>
                        <a:rPr lang="en-GB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GB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</a:t>
                      </a:r>
                      <a:r>
                        <a:rPr lang="en-GB" sz="1200" kern="1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ext</a:t>
                      </a:r>
                      <a:r>
                        <a:rPr lang="en-GB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(%)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0.18 /</a:t>
                      </a:r>
                      <a:r>
                        <a:rPr lang="en-GB" sz="12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0.05</a:t>
                      </a: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0.18 /</a:t>
                      </a:r>
                      <a:r>
                        <a:rPr lang="en-GB" sz="12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0.05</a:t>
                      </a: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53686055"/>
                  </a:ext>
                </a:extLst>
              </a:tr>
              <a:tr h="2223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Energy acceptance by RF(%)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80355108"/>
                  </a:ext>
                </a:extLst>
              </a:tr>
              <a:tr h="2223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GB" sz="1200" kern="1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RF</a:t>
                      </a:r>
                      <a:r>
                        <a:rPr lang="en-GB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(MHz)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9248847"/>
                  </a:ext>
                </a:extLst>
              </a:tr>
              <a:tr h="2223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en-GB" sz="1200" kern="1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RF</a:t>
                      </a:r>
                      <a:r>
                        <a:rPr lang="en-GB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(MV)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1.5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2333138"/>
                  </a:ext>
                </a:extLst>
              </a:tr>
              <a:tr h="2223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Longitudinal tune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0.0299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0.0224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16655788"/>
                  </a:ext>
                </a:extLst>
              </a:tr>
            </a:tbl>
          </a:graphicData>
        </a:graphic>
      </p:graphicFrame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390" y="2508164"/>
            <a:ext cx="3897886" cy="4143253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159994" y="1253657"/>
            <a:ext cx="6096000" cy="13080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Four-bunch </a:t>
            </a:r>
            <a:r>
              <a:rPr lang="en-US" altLang="zh-CN" sz="16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storage scheme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zh-CN" sz="16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Storage time: 20 </a:t>
            </a:r>
            <a:r>
              <a:rPr lang="en-GB" altLang="zh-CN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ms</a:t>
            </a:r>
            <a:endParaRPr lang="en-GB" altLang="zh-CN" sz="1600" dirty="0">
              <a:solidFill>
                <a:prstClr val="black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zh-CN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Emittance: </a:t>
            </a:r>
            <a:r>
              <a:rPr lang="en-GB" altLang="zh-CN" sz="16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2500</a:t>
            </a:r>
            <a:r>
              <a:rPr lang="en-GB" altLang="zh-CN" sz="16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Symbol"/>
              </a:rPr>
              <a:t> </a:t>
            </a:r>
            <a:r>
              <a:rPr lang="en-GB" altLang="zh-CN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Symbol"/>
              </a:rPr>
              <a:t>166 (123) </a:t>
            </a:r>
            <a:r>
              <a:rPr lang="en-GB" altLang="zh-CN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Symbol"/>
              </a:rPr>
              <a:t>mm.mrad</a:t>
            </a:r>
            <a:endParaRPr lang="en-GB" altLang="zh-CN" sz="1600" dirty="0">
              <a:solidFill>
                <a:prstClr val="black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zh-CN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Flexibility for </a:t>
            </a:r>
            <a:r>
              <a:rPr lang="en-GB" altLang="zh-CN" sz="16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extr</a:t>
            </a:r>
            <a:r>
              <a:rPr lang="en-GB" altLang="zh-CN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 emittance</a:t>
            </a:r>
            <a:endParaRPr lang="zh-CN" altLang="en-US" sz="1600" dirty="0">
              <a:solidFill>
                <a:prstClr val="black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CEPC day, A415, IHEP, July 29th, 2021.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17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/>
          <a:srcRect l="10918" t="4731" r="12196" b="9799"/>
          <a:stretch/>
        </p:blipFill>
        <p:spPr>
          <a:xfrm>
            <a:off x="1157803" y="2453323"/>
            <a:ext cx="4844094" cy="380275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/>
          <a:srcRect l="10326" t="4627" r="14041" b="10322"/>
          <a:stretch/>
        </p:blipFill>
        <p:spPr>
          <a:xfrm>
            <a:off x="7631699" y="3933893"/>
            <a:ext cx="2966133" cy="2355544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730124" y="1374890"/>
            <a:ext cx="3578659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2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Phase/cell: 60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/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 ~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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/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 FODO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285750" indent="-285750">
              <a:lnSpc>
                <a:spcPts val="22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Interleave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sextupole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scheme</a:t>
            </a:r>
          </a:p>
          <a:p>
            <a:pPr marL="285750" indent="-285750">
              <a:lnSpc>
                <a:spcPts val="22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 sex. families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576357" y="189246"/>
            <a:ext cx="382188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Option 1: </a:t>
            </a:r>
            <a:r>
              <a:rPr lang="en-US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optics</a:t>
            </a:r>
            <a:endParaRPr 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/>
          <a:srcRect l="10032" t="4627" r="13967" b="10008"/>
          <a:stretch/>
        </p:blipFill>
        <p:spPr>
          <a:xfrm>
            <a:off x="7683592" y="1338729"/>
            <a:ext cx="2828716" cy="2243748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262895" y="3894422"/>
            <a:ext cx="802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Arc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8933491" y="2012996"/>
            <a:ext cx="8880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Straight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10" name="下箭头 9"/>
          <p:cNvSpPr/>
          <p:nvPr/>
        </p:nvSpPr>
        <p:spPr>
          <a:xfrm>
            <a:off x="2723465" y="2295868"/>
            <a:ext cx="124990" cy="1644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CEPC day, A415, IHEP, July 29th, 2021.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142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234199" y="202404"/>
            <a:ext cx="328808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Option 1: </a:t>
            </a:r>
            <a:r>
              <a:rPr lang="en-US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DA</a:t>
            </a:r>
            <a:endParaRPr 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993" y="2665745"/>
            <a:ext cx="4554980" cy="277460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6296" y="2568245"/>
            <a:ext cx="4722543" cy="2872106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118250" y="5657440"/>
            <a:ext cx="3578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Phase/cell: 60</a:t>
            </a:r>
            <a:r>
              <a:rPr lang="en-US" dirty="0" smtClean="0">
                <a:sym typeface="Symbol" panose="05050102010706020507" pitchFamily="18" charset="2"/>
              </a:rPr>
              <a:t>/</a:t>
            </a:r>
            <a:r>
              <a:rPr lang="en-US" dirty="0"/>
              <a:t>60</a:t>
            </a:r>
            <a:r>
              <a:rPr lang="en-US" dirty="0" smtClean="0">
                <a:sym typeface="Symbol" panose="05050102010706020507" pitchFamily="18" charset="2"/>
              </a:rPr>
              <a:t></a:t>
            </a:r>
            <a:endParaRPr 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7394141" y="5710066"/>
            <a:ext cx="3578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Phase/cell: 75</a:t>
            </a:r>
            <a:r>
              <a:rPr lang="en-US" dirty="0" smtClean="0">
                <a:sym typeface="Symbol" panose="05050102010706020507" pitchFamily="18" charset="2"/>
              </a:rPr>
              <a:t>/</a:t>
            </a:r>
            <a:r>
              <a:rPr lang="en-US" dirty="0" smtClean="0"/>
              <a:t>75</a:t>
            </a:r>
            <a:r>
              <a:rPr lang="en-US" dirty="0" smtClean="0">
                <a:sym typeface="Symbol" panose="05050102010706020507" pitchFamily="18" charset="2"/>
              </a:rPr>
              <a:t></a:t>
            </a:r>
            <a:endParaRPr lang="en-US" dirty="0"/>
          </a:p>
        </p:txBody>
      </p:sp>
      <p:sp>
        <p:nvSpPr>
          <p:cNvPr id="9" name="矩形 8"/>
          <p:cNvSpPr/>
          <p:nvPr/>
        </p:nvSpPr>
        <p:spPr>
          <a:xfrm>
            <a:off x="1414122" y="1323435"/>
            <a:ext cx="46125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zh-CN" sz="20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Large trans. acceptance</a:t>
            </a:r>
            <a:r>
              <a:rPr lang="en-GB" altLang="zh-CN" sz="20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Symbol"/>
              </a:rPr>
              <a:t> </a:t>
            </a:r>
            <a:r>
              <a:rPr lang="en-GB" altLang="zh-CN" sz="20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inj. efficiency</a:t>
            </a:r>
            <a:endParaRPr lang="zh-CN" altLang="en-US" sz="2000" dirty="0">
              <a:solidFill>
                <a:prstClr val="black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894584" y="1809065"/>
            <a:ext cx="3558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DA &gt; 5 inj. beam size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CEPC day, A415, IHEP, July 29th, 2021.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03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76387" y="0"/>
            <a:ext cx="105156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Option 2: parameters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3830798"/>
              </p:ext>
            </p:extLst>
          </p:nvPr>
        </p:nvGraphicFramePr>
        <p:xfrm>
          <a:off x="6343158" y="1363897"/>
          <a:ext cx="4228358" cy="511469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448787">
                  <a:extLst>
                    <a:ext uri="{9D8B030D-6E8A-4147-A177-3AD203B41FA5}">
                      <a16:colId xmlns:a16="http://schemas.microsoft.com/office/drawing/2014/main" val="2690366013"/>
                    </a:ext>
                  </a:extLst>
                </a:gridCol>
                <a:gridCol w="1779571">
                  <a:extLst>
                    <a:ext uri="{9D8B030D-6E8A-4147-A177-3AD203B41FA5}">
                      <a16:colId xmlns:a16="http://schemas.microsoft.com/office/drawing/2014/main" val="3193459733"/>
                    </a:ext>
                  </a:extLst>
                </a:gridCol>
              </a:tblGrid>
              <a:tr h="2223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DR </a:t>
                      </a:r>
                      <a:r>
                        <a:rPr lang="en-GB" sz="12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GB" sz="12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.0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20273717"/>
                  </a:ext>
                </a:extLst>
              </a:tr>
              <a:tr h="2223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Energy (</a:t>
                      </a:r>
                      <a:r>
                        <a:rPr lang="en-GB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Gev</a:t>
                      </a:r>
                      <a:r>
                        <a:rPr lang="en-GB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94344925"/>
                  </a:ext>
                </a:extLst>
              </a:tr>
              <a:tr h="2223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Circumference (m)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145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62159991"/>
                  </a:ext>
                </a:extLst>
              </a:tr>
              <a:tr h="2223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Number of trains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5690270"/>
                  </a:ext>
                </a:extLst>
              </a:tr>
              <a:tr h="2223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Number of bunches/</a:t>
                      </a:r>
                      <a:r>
                        <a:rPr lang="en-US" sz="1200" kern="100" dirty="0" err="1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trian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18453829"/>
                  </a:ext>
                </a:extLst>
              </a:tr>
              <a:tr h="2223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Total current (mA)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12.4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26438368"/>
                  </a:ext>
                </a:extLst>
              </a:tr>
              <a:tr h="2223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Bending radius (m)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3.44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33226502"/>
                  </a:ext>
                </a:extLst>
              </a:tr>
              <a:tr h="2223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Dipole strength B</a:t>
                      </a:r>
                      <a:r>
                        <a:rPr lang="en-GB" sz="1200" kern="1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GB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(T)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28871302"/>
                  </a:ext>
                </a:extLst>
              </a:tr>
              <a:tr h="2223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  <a:r>
                        <a:rPr lang="en-GB" sz="1200" kern="1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GB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GB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kev</a:t>
                      </a:r>
                      <a:r>
                        <a:rPr lang="en-GB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/turn)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98.0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78176859"/>
                  </a:ext>
                </a:extLst>
              </a:tr>
              <a:tr h="2223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Damping time x/y/z (</a:t>
                      </a:r>
                      <a:r>
                        <a:rPr lang="en-GB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ms</a:t>
                      </a:r>
                      <a:r>
                        <a:rPr lang="en-GB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</a:t>
                      </a:r>
                      <a:r>
                        <a:rPr lang="en-GB" sz="12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/1</a:t>
                      </a: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</a:t>
                      </a:r>
                      <a:r>
                        <a:rPr lang="en-GB" sz="12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5.4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43658812"/>
                  </a:ext>
                </a:extLst>
              </a:tr>
              <a:tr h="2223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Momentum compaction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0.015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26830252"/>
                  </a:ext>
                </a:extLst>
              </a:tr>
              <a:tr h="2223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Storage time (</a:t>
                      </a:r>
                      <a:r>
                        <a:rPr lang="en-US" altLang="zh-CN" sz="1200" kern="100" dirty="0" err="1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ms</a:t>
                      </a: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20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9948526"/>
                  </a:ext>
                </a:extLst>
              </a:tr>
              <a:tr h="2223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</a:t>
                      </a:r>
                      <a:r>
                        <a:rPr lang="en-GB" sz="1200" kern="1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GB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(%)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</a:t>
                      </a: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66219730"/>
                  </a:ext>
                </a:extLst>
              </a:tr>
              <a:tr h="2223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</a:t>
                      </a:r>
                      <a:r>
                        <a:rPr lang="en-GB" sz="1200" kern="1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GB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(mm.mrad)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25.1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42343485"/>
                  </a:ext>
                </a:extLst>
              </a:tr>
              <a:tr h="2223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injection </a:t>
                      </a:r>
                      <a:r>
                        <a:rPr lang="en-GB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</a:t>
                      </a:r>
                      <a:r>
                        <a:rPr lang="en-GB" sz="1200" kern="1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</a:t>
                      </a:r>
                      <a:r>
                        <a:rPr lang="en-GB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(mm)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41854765"/>
                  </a:ext>
                </a:extLst>
              </a:tr>
              <a:tr h="2223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Extract </a:t>
                      </a:r>
                      <a:r>
                        <a:rPr lang="en-GB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</a:t>
                      </a:r>
                      <a:r>
                        <a:rPr lang="en-GB" sz="1200" kern="1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</a:t>
                      </a:r>
                      <a:r>
                        <a:rPr lang="en-GB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(mm)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5.7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70153047"/>
                  </a:ext>
                </a:extLst>
              </a:tr>
              <a:tr h="2223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</a:t>
                      </a:r>
                      <a:r>
                        <a:rPr lang="en-GB" sz="1200" kern="1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inj</a:t>
                      </a:r>
                      <a:r>
                        <a:rPr lang="en-GB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(mm.mrad)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2500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20935894"/>
                  </a:ext>
                </a:extLst>
              </a:tr>
              <a:tr h="2223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</a:t>
                      </a:r>
                      <a:r>
                        <a:rPr lang="en-GB" sz="1200" kern="1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ext x/y</a:t>
                      </a:r>
                      <a:r>
                        <a:rPr lang="en-GB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(mm.mrad)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87.3</a:t>
                      </a:r>
                      <a:r>
                        <a:rPr lang="en-GB" sz="12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62.8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66451969"/>
                  </a:ext>
                </a:extLst>
              </a:tr>
              <a:tr h="2223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</a:t>
                      </a:r>
                      <a:r>
                        <a:rPr lang="en-GB" sz="1200" kern="1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inj </a:t>
                      </a:r>
                      <a:r>
                        <a:rPr lang="en-GB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GB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</a:t>
                      </a:r>
                      <a:r>
                        <a:rPr lang="en-GB" sz="1200" kern="1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ext</a:t>
                      </a:r>
                      <a:r>
                        <a:rPr lang="en-GB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(%)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0.18 /</a:t>
                      </a:r>
                      <a:r>
                        <a:rPr lang="en-GB" sz="12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</a:t>
                      </a: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53686055"/>
                  </a:ext>
                </a:extLst>
              </a:tr>
              <a:tr h="2223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Energy acceptance by RF(%)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80355108"/>
                  </a:ext>
                </a:extLst>
              </a:tr>
              <a:tr h="2223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GB" sz="1200" kern="1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RF</a:t>
                      </a:r>
                      <a:r>
                        <a:rPr lang="en-GB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(MHz)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59248847"/>
                  </a:ext>
                </a:extLst>
              </a:tr>
              <a:tr h="2223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en-GB" sz="1200" kern="1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RF</a:t>
                      </a:r>
                      <a:r>
                        <a:rPr lang="en-GB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(MV)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2.0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42333138"/>
                  </a:ext>
                </a:extLst>
              </a:tr>
              <a:tr h="2223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Longitudinal tune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0.037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13979256"/>
                  </a:ext>
                </a:extLst>
              </a:tr>
            </a:tbl>
          </a:graphicData>
        </a:graphic>
      </p:graphicFrame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076" y="3131325"/>
            <a:ext cx="4744134" cy="3016018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192886" y="1391804"/>
            <a:ext cx="4615856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dirty="0" smtClean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Four-bunch 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storage scheme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zh-CN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Storage time: 20 </a:t>
            </a:r>
            <a:r>
              <a:rPr lang="en-GB" altLang="zh-CN" dirty="0" err="1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ms</a:t>
            </a:r>
            <a:endParaRPr lang="en-GB" altLang="zh-CN" dirty="0">
              <a:solidFill>
                <a:prstClr val="black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zh-CN" dirty="0" smtClean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Emittance: </a:t>
            </a:r>
            <a:r>
              <a:rPr lang="en-GB" altLang="zh-CN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2500</a:t>
            </a:r>
            <a:r>
              <a:rPr lang="en-GB" altLang="zh-CN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Symbol"/>
              </a:rPr>
              <a:t> </a:t>
            </a:r>
            <a:r>
              <a:rPr lang="en-GB" altLang="zh-CN" dirty="0" smtClean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Symbol"/>
              </a:rPr>
              <a:t>87 </a:t>
            </a:r>
            <a:r>
              <a:rPr lang="en-GB" altLang="zh-CN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Symbol"/>
              </a:rPr>
              <a:t>mm.mrad</a:t>
            </a:r>
            <a:endParaRPr lang="en-GB" altLang="zh-CN" dirty="0">
              <a:solidFill>
                <a:prstClr val="black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zh-CN" dirty="0" smtClean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Strong damping from wigglers</a:t>
            </a:r>
            <a:endParaRPr lang="zh-CN" altLang="en-US" dirty="0">
              <a:solidFill>
                <a:prstClr val="black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CEPC day, A415, IHEP, July 29th, 2021.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57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8588</TotalTime>
  <Words>1481</Words>
  <Application>Microsoft Office PowerPoint</Application>
  <PresentationFormat>宽屏</PresentationFormat>
  <Paragraphs>352</Paragraphs>
  <Slides>18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8" baseType="lpstr">
      <vt:lpstr>等线</vt:lpstr>
      <vt:lpstr>等线 Light</vt:lpstr>
      <vt:lpstr>宋体</vt:lpstr>
      <vt:lpstr>Arial</vt:lpstr>
      <vt:lpstr>Calibri</vt:lpstr>
      <vt:lpstr>Calibri Light</vt:lpstr>
      <vt:lpstr>Symbol</vt:lpstr>
      <vt:lpstr>Times New Roman</vt:lpstr>
      <vt:lpstr>Wingdings</vt:lpstr>
      <vt:lpstr>Office 主题​​</vt:lpstr>
      <vt:lpstr>CEPC new damping ring design status</vt:lpstr>
      <vt:lpstr>Damping ring layout (CDR)</vt:lpstr>
      <vt:lpstr>Requirements update for the Damping ring</vt:lpstr>
      <vt:lpstr>Comparison of damping ring design requirement</vt:lpstr>
      <vt:lpstr>Design scheme for CEPC new damping ring</vt:lpstr>
      <vt:lpstr>Option 1: parameters</vt:lpstr>
      <vt:lpstr>PowerPoint 演示文稿</vt:lpstr>
      <vt:lpstr>PowerPoint 演示文稿</vt:lpstr>
      <vt:lpstr>Option 2: parameters</vt:lpstr>
      <vt:lpstr>PowerPoint 演示文稿</vt:lpstr>
      <vt:lpstr>PowerPoint 演示文稿</vt:lpstr>
      <vt:lpstr>PowerPoint 演示文稿</vt:lpstr>
      <vt:lpstr>Injection/extraction scheme and time structure</vt:lpstr>
      <vt:lpstr>Impedance Instabilities</vt:lpstr>
      <vt:lpstr>Transport lines between DR and Linac</vt:lpstr>
      <vt:lpstr>Optics for the transport lines</vt:lpstr>
      <vt:lpstr>Damping ring cost estimation</vt:lpstr>
      <vt:lpstr>Summary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CEPC damping ring update</dc:title>
  <dc:creator>DELL</dc:creator>
  <cp:lastModifiedBy>DELL</cp:lastModifiedBy>
  <cp:revision>89</cp:revision>
  <dcterms:created xsi:type="dcterms:W3CDTF">2021-07-15T01:39:28Z</dcterms:created>
  <dcterms:modified xsi:type="dcterms:W3CDTF">2021-07-29T01:14:56Z</dcterms:modified>
</cp:coreProperties>
</file>