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56" r:id="rId2"/>
    <p:sldId id="326" r:id="rId3"/>
    <p:sldId id="327" r:id="rId4"/>
    <p:sldId id="299" r:id="rId5"/>
    <p:sldId id="298" r:id="rId6"/>
    <p:sldId id="311" r:id="rId7"/>
    <p:sldId id="316" r:id="rId8"/>
    <p:sldId id="317" r:id="rId9"/>
    <p:sldId id="319" r:id="rId10"/>
    <p:sldId id="320" r:id="rId11"/>
    <p:sldId id="300" r:id="rId12"/>
    <p:sldId id="302" r:id="rId13"/>
    <p:sldId id="301" r:id="rId14"/>
    <p:sldId id="303" r:id="rId15"/>
    <p:sldId id="304" r:id="rId16"/>
    <p:sldId id="305" r:id="rId17"/>
    <p:sldId id="328" r:id="rId18"/>
    <p:sldId id="315" r:id="rId19"/>
    <p:sldId id="314" r:id="rId20"/>
    <p:sldId id="312" r:id="rId21"/>
    <p:sldId id="321" r:id="rId22"/>
    <p:sldId id="322" r:id="rId23"/>
    <p:sldId id="323" r:id="rId24"/>
    <p:sldId id="324" r:id="rId25"/>
    <p:sldId id="331" r:id="rId26"/>
    <p:sldId id="334" r:id="rId27"/>
    <p:sldId id="325" r:id="rId28"/>
    <p:sldId id="308" r:id="rId29"/>
  </p:sldIdLst>
  <p:sldSz cx="9144000" cy="6858000" type="screen4x3"/>
  <p:notesSz cx="6858000" cy="9144000"/>
  <p:defaultTextStyle>
    <a:defPPr>
      <a:defRPr lang="en-US"/>
    </a:defPPr>
    <a:lvl1pPr algn="l" rtl="0" eaLnBrk="0" fontAlgn="ctr"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1pPr>
    <a:lvl2pPr marL="457200" algn="l" rtl="0" eaLnBrk="0" fontAlgn="ctr"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2pPr>
    <a:lvl3pPr marL="914400" algn="l" rtl="0" eaLnBrk="0" fontAlgn="ctr"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3pPr>
    <a:lvl4pPr marL="1371600" algn="l" rtl="0" eaLnBrk="0" fontAlgn="ctr"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4pPr>
    <a:lvl5pPr marL="1828800" algn="l" rtl="0" eaLnBrk="0" fontAlgn="ctr" hangingPunct="0">
      <a:spcBef>
        <a:spcPct val="0"/>
      </a:spcBef>
      <a:spcAft>
        <a:spcPct val="0"/>
      </a:spcAft>
      <a:defRPr sz="36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36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36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36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3600"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46C"/>
    <a:srgbClr val="C9DA2B"/>
    <a:srgbClr val="CCFF33"/>
    <a:srgbClr val="339966"/>
    <a:srgbClr val="6600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0" autoAdjust="0"/>
    <p:restoredTop sz="94729" autoAdjust="0"/>
  </p:normalViewPr>
  <p:slideViewPr>
    <p:cSldViewPr>
      <p:cViewPr varScale="1">
        <p:scale>
          <a:sx n="64" d="100"/>
          <a:sy n="64" d="100"/>
        </p:scale>
        <p:origin x="-49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56" d="100"/>
          <a:sy n="56" d="100"/>
        </p:scale>
        <p:origin x="-129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base">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defRPr sz="1200"/>
            </a:lvl1pPr>
          </a:lstStyle>
          <a:p>
            <a:fld id="{D903A67E-EDA9-422E-AA4C-8A1D43E1998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Unicode MS" pitchFamily="34" charset="-128"/>
        <a:cs typeface="Arial Unicode MS" pitchFamily="34" charset="-128"/>
      </a:defRPr>
    </a:lvl1pPr>
    <a:lvl2pPr marL="457200" algn="l" rtl="0" fontAlgn="base">
      <a:spcBef>
        <a:spcPct val="30000"/>
      </a:spcBef>
      <a:spcAft>
        <a:spcPct val="0"/>
      </a:spcAft>
      <a:defRPr sz="1200" kern="1200">
        <a:solidFill>
          <a:schemeClr val="tx1"/>
        </a:solidFill>
        <a:latin typeface="Arial" charset="0"/>
        <a:ea typeface="Arial Unicode MS" pitchFamily="34" charset="-128"/>
        <a:cs typeface="Arial Unicode MS" pitchFamily="34" charset="-128"/>
      </a:defRPr>
    </a:lvl2pPr>
    <a:lvl3pPr marL="914400" algn="l" rtl="0" fontAlgn="base">
      <a:spcBef>
        <a:spcPct val="30000"/>
      </a:spcBef>
      <a:spcAft>
        <a:spcPct val="0"/>
      </a:spcAft>
      <a:defRPr sz="1200" kern="1200">
        <a:solidFill>
          <a:schemeClr val="tx1"/>
        </a:solidFill>
        <a:latin typeface="Arial" charset="0"/>
        <a:ea typeface="Arial Unicode MS" pitchFamily="34" charset="-128"/>
        <a:cs typeface="Arial Unicode MS" pitchFamily="34" charset="-128"/>
      </a:defRPr>
    </a:lvl3pPr>
    <a:lvl4pPr marL="1371600" algn="l" rtl="0" fontAlgn="base">
      <a:spcBef>
        <a:spcPct val="30000"/>
      </a:spcBef>
      <a:spcAft>
        <a:spcPct val="0"/>
      </a:spcAft>
      <a:defRPr sz="1200" kern="1200">
        <a:solidFill>
          <a:schemeClr val="tx1"/>
        </a:solidFill>
        <a:latin typeface="Arial" charset="0"/>
        <a:ea typeface="Arial Unicode MS" pitchFamily="34" charset="-128"/>
        <a:cs typeface="Arial Unicode MS" pitchFamily="34" charset="-128"/>
      </a:defRPr>
    </a:lvl4pPr>
    <a:lvl5pPr marL="1828800" algn="l" rtl="0" fontAlgn="base">
      <a:spcBef>
        <a:spcPct val="30000"/>
      </a:spcBef>
      <a:spcAft>
        <a:spcPct val="0"/>
      </a:spcAft>
      <a:defRPr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EE0F5-EE18-4A75-B1EB-0A3C4B387EB0}" type="slidenum">
              <a:rPr lang="en-US"/>
              <a:pPr/>
              <a:t>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pic>
        <p:nvPicPr>
          <p:cNvPr id="102407" name="Picture 7" descr="N:\Fermi\ILCRedesign\ilccolor.tif"/>
          <p:cNvPicPr>
            <a:picLocks noChangeAspect="1" noChangeArrowheads="1"/>
          </p:cNvPicPr>
          <p:nvPr userDrawn="1"/>
        </p:nvPicPr>
        <p:blipFill>
          <a:blip r:embed="rId2" cstate="print"/>
          <a:srcRect/>
          <a:stretch>
            <a:fillRect/>
          </a:stretch>
        </p:blipFill>
        <p:spPr bwMode="auto">
          <a:xfrm>
            <a:off x="0" y="0"/>
            <a:ext cx="1219200" cy="796925"/>
          </a:xfrm>
          <a:prstGeom prst="rect">
            <a:avLst/>
          </a:prstGeom>
          <a:noFill/>
        </p:spPr>
      </p:pic>
      <p:pic>
        <p:nvPicPr>
          <p:cNvPr id="102408" name="Picture 8" descr="C:\Documents and Settings\kevin\My Documents\1024_greendot_divider.jpg"/>
          <p:cNvPicPr>
            <a:picLocks noChangeAspect="1" noChangeArrowheads="1"/>
          </p:cNvPicPr>
          <p:nvPr userDrawn="1"/>
        </p:nvPicPr>
        <p:blipFill>
          <a:blip r:embed="rId3" cstate="print"/>
          <a:srcRect/>
          <a:stretch>
            <a:fillRect/>
          </a:stretch>
        </p:blipFill>
        <p:spPr bwMode="auto">
          <a:xfrm>
            <a:off x="1295400" y="685800"/>
            <a:ext cx="7848600" cy="153988"/>
          </a:xfrm>
          <a:prstGeom prst="rect">
            <a:avLst/>
          </a:prstGeom>
          <a:noFill/>
        </p:spPr>
      </p:pic>
      <p:sp>
        <p:nvSpPr>
          <p:cNvPr id="102409" name="Text Box 9"/>
          <p:cNvSpPr txBox="1">
            <a:spLocks noChangeArrowheads="1"/>
          </p:cNvSpPr>
          <p:nvPr userDrawn="1"/>
        </p:nvSpPr>
        <p:spPr bwMode="auto">
          <a:xfrm>
            <a:off x="1295400" y="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102410" name="Text Box 10"/>
          <p:cNvSpPr txBox="1">
            <a:spLocks noChangeArrowheads="1"/>
          </p:cNvSpPr>
          <p:nvPr userDrawn="1"/>
        </p:nvSpPr>
        <p:spPr bwMode="auto">
          <a:xfrm>
            <a:off x="1828800" y="0"/>
            <a:ext cx="6629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102411" name="Rectangle 11"/>
          <p:cNvSpPr>
            <a:spLocks noGrp="1" noChangeArrowheads="1"/>
          </p:cNvSpPr>
          <p:nvPr>
            <p:ph type="ctrTitle"/>
          </p:nvPr>
        </p:nvSpPr>
        <p:spPr>
          <a:xfrm>
            <a:off x="762000" y="2286000"/>
            <a:ext cx="7772400" cy="1143000"/>
          </a:xfrm>
        </p:spPr>
        <p:txBody>
          <a:bodyPr/>
          <a:lstStyle>
            <a:lvl1pPr>
              <a:defRPr sz="4800"/>
            </a:lvl1pPr>
          </a:lstStyle>
          <a:p>
            <a:r>
              <a:rPr lang="en-US"/>
              <a:t>Click to edit Master title style</a:t>
            </a:r>
          </a:p>
        </p:txBody>
      </p:sp>
      <p:pic>
        <p:nvPicPr>
          <p:cNvPr id="102412" name="Picture 12" descr="C:\Documents and Settings\kevin\My Documents\1024_greendot_divider.jpg"/>
          <p:cNvPicPr>
            <a:picLocks noChangeAspect="1" noChangeArrowheads="1"/>
          </p:cNvPicPr>
          <p:nvPr userDrawn="1"/>
        </p:nvPicPr>
        <p:blipFill>
          <a:blip r:embed="rId3" cstate="print"/>
          <a:srcRect/>
          <a:stretch>
            <a:fillRect/>
          </a:stretch>
        </p:blipFill>
        <p:spPr bwMode="auto">
          <a:xfrm>
            <a:off x="0" y="6096000"/>
            <a:ext cx="9144000" cy="179388"/>
          </a:xfrm>
          <a:prstGeom prst="rect">
            <a:avLst/>
          </a:prstGeom>
          <a:noFill/>
        </p:spPr>
      </p:pic>
      <p:sp>
        <p:nvSpPr>
          <p:cNvPr id="12" name="Date Placeholder 11"/>
          <p:cNvSpPr>
            <a:spLocks noGrp="1"/>
          </p:cNvSpPr>
          <p:nvPr>
            <p:ph type="dt" sz="half" idx="10"/>
          </p:nvPr>
        </p:nvSpPr>
        <p:spPr/>
        <p:txBody>
          <a:bodyPr/>
          <a:lstStyle/>
          <a:p>
            <a:r>
              <a:rPr lang="en-US" smtClean="0"/>
              <a:t>Date         Event</a:t>
            </a:r>
            <a:endParaRPr lang="en-US"/>
          </a:p>
        </p:txBody>
      </p:sp>
      <p:sp>
        <p:nvSpPr>
          <p:cNvPr id="13" name="Slide Number Placeholder 12"/>
          <p:cNvSpPr>
            <a:spLocks noGrp="1"/>
          </p:cNvSpPr>
          <p:nvPr>
            <p:ph type="sldNum" sz="quarter" idx="11"/>
          </p:nvPr>
        </p:nvSpPr>
        <p:spPr/>
        <p:txBody>
          <a:bodyPr/>
          <a:lstStyle/>
          <a:p>
            <a:fld id="{6E715486-D642-4555-B060-3FFC6A0745C5}"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Global Design Effort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Date         Event</a:t>
            </a:r>
          </a:p>
        </p:txBody>
      </p:sp>
      <p:sp>
        <p:nvSpPr>
          <p:cNvPr id="5" name="Footer Placeholder 4"/>
          <p:cNvSpPr>
            <a:spLocks noGrp="1"/>
          </p:cNvSpPr>
          <p:nvPr>
            <p:ph type="ftr" sz="quarter" idx="11"/>
          </p:nvPr>
        </p:nvSpPr>
        <p:spPr/>
        <p:txBody>
          <a:bodyPr/>
          <a:lstStyle>
            <a:lvl1pPr>
              <a:defRPr/>
            </a:lvl1pPr>
          </a:lstStyle>
          <a:p>
            <a:r>
              <a:rPr lang="en-US"/>
              <a:t>Global Design Effort</a:t>
            </a:r>
          </a:p>
        </p:txBody>
      </p:sp>
      <p:sp>
        <p:nvSpPr>
          <p:cNvPr id="6" name="Slide Number Placeholder 5"/>
          <p:cNvSpPr>
            <a:spLocks noGrp="1"/>
          </p:cNvSpPr>
          <p:nvPr>
            <p:ph type="sldNum" sz="quarter" idx="12"/>
          </p:nvPr>
        </p:nvSpPr>
        <p:spPr/>
        <p:txBody>
          <a:bodyPr/>
          <a:lstStyle>
            <a:lvl1pPr>
              <a:defRPr/>
            </a:lvl1pPr>
          </a:lstStyle>
          <a:p>
            <a:fld id="{147023E7-C8C5-4E94-98B8-2407841BB2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Date         Event</a:t>
            </a:r>
          </a:p>
        </p:txBody>
      </p:sp>
      <p:sp>
        <p:nvSpPr>
          <p:cNvPr id="5" name="Footer Placeholder 4"/>
          <p:cNvSpPr>
            <a:spLocks noGrp="1"/>
          </p:cNvSpPr>
          <p:nvPr>
            <p:ph type="ftr" sz="quarter" idx="11"/>
          </p:nvPr>
        </p:nvSpPr>
        <p:spPr/>
        <p:txBody>
          <a:bodyPr/>
          <a:lstStyle>
            <a:lvl1pPr>
              <a:defRPr/>
            </a:lvl1pPr>
          </a:lstStyle>
          <a:p>
            <a:r>
              <a:rPr lang="en-US"/>
              <a:t>Global Design Effort</a:t>
            </a:r>
          </a:p>
        </p:txBody>
      </p:sp>
      <p:sp>
        <p:nvSpPr>
          <p:cNvPr id="6" name="Slide Number Placeholder 5"/>
          <p:cNvSpPr>
            <a:spLocks noGrp="1"/>
          </p:cNvSpPr>
          <p:nvPr>
            <p:ph type="sldNum" sz="quarter" idx="12"/>
          </p:nvPr>
        </p:nvSpPr>
        <p:spPr/>
        <p:txBody>
          <a:bodyPr/>
          <a:lstStyle>
            <a:lvl1pPr>
              <a:defRPr/>
            </a:lvl1pPr>
          </a:lstStyle>
          <a:p>
            <a:fld id="{18CE7D23-0D5B-4D24-B2A8-C848F3F89B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Date         Event</a:t>
            </a:r>
            <a:endParaRPr lang="en-US" dirty="0"/>
          </a:p>
        </p:txBody>
      </p:sp>
      <p:sp>
        <p:nvSpPr>
          <p:cNvPr id="8" name="Slide Number Placeholder 7"/>
          <p:cNvSpPr>
            <a:spLocks noGrp="1"/>
          </p:cNvSpPr>
          <p:nvPr>
            <p:ph type="sldNum" sz="quarter" idx="11"/>
          </p:nvPr>
        </p:nvSpPr>
        <p:spPr/>
        <p:txBody>
          <a:bodyPr/>
          <a:lstStyle/>
          <a:p>
            <a:fld id="{6E715486-D642-4555-B060-3FFC6A0745C5}" type="slidenum">
              <a:rPr lang="en-US" smtClean="0"/>
              <a:pPr/>
              <a:t>‹#›</a:t>
            </a:fld>
            <a:endParaRPr lang="en-US"/>
          </a:p>
        </p:txBody>
      </p:sp>
      <p:sp>
        <p:nvSpPr>
          <p:cNvPr id="9" name="Footer Placeholder 8"/>
          <p:cNvSpPr>
            <a:spLocks noGrp="1"/>
          </p:cNvSpPr>
          <p:nvPr>
            <p:ph type="ftr" sz="quarter" idx="12"/>
          </p:nvPr>
        </p:nvSpPr>
        <p:spPr/>
        <p:txBody>
          <a:bodyPr/>
          <a:lstStyle/>
          <a:p>
            <a:r>
              <a:rPr lang="en-US" dirty="0" smtClean="0"/>
              <a:t>Global Design Effort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Date         Event</a:t>
            </a:r>
          </a:p>
        </p:txBody>
      </p:sp>
      <p:sp>
        <p:nvSpPr>
          <p:cNvPr id="5" name="Footer Placeholder 4"/>
          <p:cNvSpPr>
            <a:spLocks noGrp="1"/>
          </p:cNvSpPr>
          <p:nvPr>
            <p:ph type="ftr" sz="quarter" idx="11"/>
          </p:nvPr>
        </p:nvSpPr>
        <p:spPr/>
        <p:txBody>
          <a:bodyPr/>
          <a:lstStyle>
            <a:lvl1pPr>
              <a:defRPr/>
            </a:lvl1pPr>
          </a:lstStyle>
          <a:p>
            <a:r>
              <a:rPr lang="en-US"/>
              <a:t>Global Design Effort</a:t>
            </a:r>
          </a:p>
        </p:txBody>
      </p:sp>
      <p:sp>
        <p:nvSpPr>
          <p:cNvPr id="6" name="Slide Number Placeholder 5"/>
          <p:cNvSpPr>
            <a:spLocks noGrp="1"/>
          </p:cNvSpPr>
          <p:nvPr>
            <p:ph type="sldNum" sz="quarter" idx="12"/>
          </p:nvPr>
        </p:nvSpPr>
        <p:spPr/>
        <p:txBody>
          <a:bodyPr/>
          <a:lstStyle>
            <a:lvl1pPr>
              <a:defRPr/>
            </a:lvl1pPr>
          </a:lstStyle>
          <a:p>
            <a:fld id="{299D89C7-68C4-4805-A29D-C06105A1790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Date         Event</a:t>
            </a:r>
          </a:p>
        </p:txBody>
      </p:sp>
      <p:sp>
        <p:nvSpPr>
          <p:cNvPr id="6" name="Footer Placeholder 5"/>
          <p:cNvSpPr>
            <a:spLocks noGrp="1"/>
          </p:cNvSpPr>
          <p:nvPr>
            <p:ph type="ftr" sz="quarter" idx="11"/>
          </p:nvPr>
        </p:nvSpPr>
        <p:spPr/>
        <p:txBody>
          <a:bodyPr/>
          <a:lstStyle>
            <a:lvl1pPr>
              <a:defRPr/>
            </a:lvl1pPr>
          </a:lstStyle>
          <a:p>
            <a:r>
              <a:rPr lang="en-US"/>
              <a:t>Global Design Effort</a:t>
            </a:r>
          </a:p>
        </p:txBody>
      </p:sp>
      <p:sp>
        <p:nvSpPr>
          <p:cNvPr id="7" name="Slide Number Placeholder 6"/>
          <p:cNvSpPr>
            <a:spLocks noGrp="1"/>
          </p:cNvSpPr>
          <p:nvPr>
            <p:ph type="sldNum" sz="quarter" idx="12"/>
          </p:nvPr>
        </p:nvSpPr>
        <p:spPr/>
        <p:txBody>
          <a:bodyPr/>
          <a:lstStyle>
            <a:lvl1pPr>
              <a:defRPr/>
            </a:lvl1pPr>
          </a:lstStyle>
          <a:p>
            <a:fld id="{8FEF91A4-370A-4EAF-AC8F-D95E3E0D8EF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Date         Event</a:t>
            </a:r>
          </a:p>
        </p:txBody>
      </p:sp>
      <p:sp>
        <p:nvSpPr>
          <p:cNvPr id="8" name="Footer Placeholder 7"/>
          <p:cNvSpPr>
            <a:spLocks noGrp="1"/>
          </p:cNvSpPr>
          <p:nvPr>
            <p:ph type="ftr" sz="quarter" idx="11"/>
          </p:nvPr>
        </p:nvSpPr>
        <p:spPr/>
        <p:txBody>
          <a:bodyPr/>
          <a:lstStyle>
            <a:lvl1pPr>
              <a:defRPr/>
            </a:lvl1pPr>
          </a:lstStyle>
          <a:p>
            <a:r>
              <a:rPr lang="en-US"/>
              <a:t>Global Design Effort</a:t>
            </a:r>
          </a:p>
        </p:txBody>
      </p:sp>
      <p:sp>
        <p:nvSpPr>
          <p:cNvPr id="9" name="Slide Number Placeholder 8"/>
          <p:cNvSpPr>
            <a:spLocks noGrp="1"/>
          </p:cNvSpPr>
          <p:nvPr>
            <p:ph type="sldNum" sz="quarter" idx="12"/>
          </p:nvPr>
        </p:nvSpPr>
        <p:spPr/>
        <p:txBody>
          <a:bodyPr/>
          <a:lstStyle>
            <a:lvl1pPr>
              <a:defRPr/>
            </a:lvl1pPr>
          </a:lstStyle>
          <a:p>
            <a:fld id="{B6AB3CF8-804A-4D4E-83D7-DC528C0666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Date         Event</a:t>
            </a:r>
          </a:p>
        </p:txBody>
      </p:sp>
      <p:sp>
        <p:nvSpPr>
          <p:cNvPr id="4" name="Footer Placeholder 3"/>
          <p:cNvSpPr>
            <a:spLocks noGrp="1"/>
          </p:cNvSpPr>
          <p:nvPr>
            <p:ph type="ftr" sz="quarter" idx="11"/>
          </p:nvPr>
        </p:nvSpPr>
        <p:spPr/>
        <p:txBody>
          <a:bodyPr/>
          <a:lstStyle>
            <a:lvl1pPr>
              <a:defRPr/>
            </a:lvl1pPr>
          </a:lstStyle>
          <a:p>
            <a:r>
              <a:rPr lang="en-US"/>
              <a:t>Global Design Effort</a:t>
            </a:r>
          </a:p>
        </p:txBody>
      </p:sp>
      <p:sp>
        <p:nvSpPr>
          <p:cNvPr id="5" name="Slide Number Placeholder 4"/>
          <p:cNvSpPr>
            <a:spLocks noGrp="1"/>
          </p:cNvSpPr>
          <p:nvPr>
            <p:ph type="sldNum" sz="quarter" idx="12"/>
          </p:nvPr>
        </p:nvSpPr>
        <p:spPr/>
        <p:txBody>
          <a:bodyPr/>
          <a:lstStyle>
            <a:lvl1pPr>
              <a:defRPr/>
            </a:lvl1pPr>
          </a:lstStyle>
          <a:p>
            <a:fld id="{00785AB4-33B6-43D8-AB69-5BAB4D115C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Date         Event</a:t>
            </a:r>
          </a:p>
        </p:txBody>
      </p:sp>
      <p:sp>
        <p:nvSpPr>
          <p:cNvPr id="3" name="Footer Placeholder 2"/>
          <p:cNvSpPr>
            <a:spLocks noGrp="1"/>
          </p:cNvSpPr>
          <p:nvPr>
            <p:ph type="ftr" sz="quarter" idx="11"/>
          </p:nvPr>
        </p:nvSpPr>
        <p:spPr/>
        <p:txBody>
          <a:bodyPr/>
          <a:lstStyle>
            <a:lvl1pPr>
              <a:defRPr/>
            </a:lvl1pPr>
          </a:lstStyle>
          <a:p>
            <a:r>
              <a:rPr lang="en-US"/>
              <a:t>Global Design Effort</a:t>
            </a:r>
          </a:p>
        </p:txBody>
      </p:sp>
      <p:sp>
        <p:nvSpPr>
          <p:cNvPr id="4" name="Slide Number Placeholder 3"/>
          <p:cNvSpPr>
            <a:spLocks noGrp="1"/>
          </p:cNvSpPr>
          <p:nvPr>
            <p:ph type="sldNum" sz="quarter" idx="12"/>
          </p:nvPr>
        </p:nvSpPr>
        <p:spPr/>
        <p:txBody>
          <a:bodyPr/>
          <a:lstStyle>
            <a:lvl1pPr>
              <a:defRPr/>
            </a:lvl1pPr>
          </a:lstStyle>
          <a:p>
            <a:fld id="{A8A7AA08-F31D-4EF7-9367-043CBC0556C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Date         Event</a:t>
            </a:r>
          </a:p>
        </p:txBody>
      </p:sp>
      <p:sp>
        <p:nvSpPr>
          <p:cNvPr id="6" name="Footer Placeholder 5"/>
          <p:cNvSpPr>
            <a:spLocks noGrp="1"/>
          </p:cNvSpPr>
          <p:nvPr>
            <p:ph type="ftr" sz="quarter" idx="11"/>
          </p:nvPr>
        </p:nvSpPr>
        <p:spPr/>
        <p:txBody>
          <a:bodyPr/>
          <a:lstStyle>
            <a:lvl1pPr>
              <a:defRPr/>
            </a:lvl1pPr>
          </a:lstStyle>
          <a:p>
            <a:r>
              <a:rPr lang="en-US"/>
              <a:t>Global Design Effort</a:t>
            </a:r>
          </a:p>
        </p:txBody>
      </p:sp>
      <p:sp>
        <p:nvSpPr>
          <p:cNvPr id="7" name="Slide Number Placeholder 6"/>
          <p:cNvSpPr>
            <a:spLocks noGrp="1"/>
          </p:cNvSpPr>
          <p:nvPr>
            <p:ph type="sldNum" sz="quarter" idx="12"/>
          </p:nvPr>
        </p:nvSpPr>
        <p:spPr/>
        <p:txBody>
          <a:bodyPr/>
          <a:lstStyle>
            <a:lvl1pPr>
              <a:defRPr/>
            </a:lvl1pPr>
          </a:lstStyle>
          <a:p>
            <a:fld id="{45ADED0D-CE79-4CB4-B6AF-2AD6F0309F0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Date         Event</a:t>
            </a:r>
          </a:p>
        </p:txBody>
      </p:sp>
      <p:sp>
        <p:nvSpPr>
          <p:cNvPr id="6" name="Footer Placeholder 5"/>
          <p:cNvSpPr>
            <a:spLocks noGrp="1"/>
          </p:cNvSpPr>
          <p:nvPr>
            <p:ph type="ftr" sz="quarter" idx="11"/>
          </p:nvPr>
        </p:nvSpPr>
        <p:spPr/>
        <p:txBody>
          <a:bodyPr/>
          <a:lstStyle>
            <a:lvl1pPr>
              <a:defRPr/>
            </a:lvl1pPr>
          </a:lstStyle>
          <a:p>
            <a:r>
              <a:rPr lang="en-US"/>
              <a:t>Global Design Effort</a:t>
            </a:r>
          </a:p>
        </p:txBody>
      </p:sp>
      <p:sp>
        <p:nvSpPr>
          <p:cNvPr id="7" name="Slide Number Placeholder 6"/>
          <p:cNvSpPr>
            <a:spLocks noGrp="1"/>
          </p:cNvSpPr>
          <p:nvPr>
            <p:ph type="sldNum" sz="quarter" idx="12"/>
          </p:nvPr>
        </p:nvSpPr>
        <p:spPr/>
        <p:txBody>
          <a:bodyPr/>
          <a:lstStyle>
            <a:lvl1pPr>
              <a:defRPr/>
            </a:lvl1pPr>
          </a:lstStyle>
          <a:p>
            <a:fld id="{7C38FE5A-52BB-4905-B471-57AAC46186F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9906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381000" y="6400800"/>
            <a:ext cx="2438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defRPr sz="1200"/>
            </a:lvl1pPr>
          </a:lstStyle>
          <a:p>
            <a:r>
              <a:rPr lang="en-US"/>
              <a:t>Date         Event</a:t>
            </a:r>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base">
              <a:defRPr sz="1600" b="1">
                <a:solidFill>
                  <a:srgbClr val="23346C"/>
                </a:solidFill>
              </a:defRPr>
            </a:lvl1pPr>
          </a:lstStyle>
          <a:p>
            <a:r>
              <a:rPr lang="en-US"/>
              <a:t>Global Design Effort</a:t>
            </a:r>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defRPr sz="1400"/>
            </a:lvl1pPr>
          </a:lstStyle>
          <a:p>
            <a:fld id="{6E715486-D642-4555-B060-3FFC6A0745C5}" type="slidenum">
              <a:rPr lang="en-US"/>
              <a:pPr/>
              <a:t>‹#›</a:t>
            </a:fld>
            <a:endParaRPr lang="en-US"/>
          </a:p>
        </p:txBody>
      </p:sp>
      <p:pic>
        <p:nvPicPr>
          <p:cNvPr id="1039" name="Picture 15" descr="N:\Fermi\ILCRedesign\ilccolor.tif"/>
          <p:cNvPicPr>
            <a:picLocks noChangeAspect="1" noChangeArrowheads="1"/>
          </p:cNvPicPr>
          <p:nvPr userDrawn="1"/>
        </p:nvPicPr>
        <p:blipFill>
          <a:blip r:embed="rId13" cstate="print"/>
          <a:srcRect/>
          <a:stretch>
            <a:fillRect/>
          </a:stretch>
        </p:blipFill>
        <p:spPr bwMode="auto">
          <a:xfrm>
            <a:off x="0" y="0"/>
            <a:ext cx="1219200" cy="796925"/>
          </a:xfrm>
          <a:prstGeom prst="rect">
            <a:avLst/>
          </a:prstGeom>
          <a:noFill/>
        </p:spPr>
      </p:pic>
      <p:pic>
        <p:nvPicPr>
          <p:cNvPr id="1040" name="Picture 16" descr="C:\Documents and Settings\kevin\My Documents\1024_greendot_divider.jpg"/>
          <p:cNvPicPr>
            <a:picLocks noChangeAspect="1" noChangeArrowheads="1"/>
          </p:cNvPicPr>
          <p:nvPr userDrawn="1"/>
        </p:nvPicPr>
        <p:blipFill>
          <a:blip r:embed="rId14" cstate="print"/>
          <a:srcRect/>
          <a:stretch>
            <a:fillRect/>
          </a:stretch>
        </p:blipFill>
        <p:spPr bwMode="auto">
          <a:xfrm>
            <a:off x="1295400" y="685800"/>
            <a:ext cx="7848600" cy="153988"/>
          </a:xfrm>
          <a:prstGeom prst="rect">
            <a:avLst/>
          </a:prstGeom>
          <a:noFill/>
        </p:spPr>
      </p:pic>
      <p:sp>
        <p:nvSpPr>
          <p:cNvPr id="1041" name="Text Box 17"/>
          <p:cNvSpPr txBox="1">
            <a:spLocks noChangeArrowheads="1"/>
          </p:cNvSpPr>
          <p:nvPr userDrawn="1"/>
        </p:nvSpPr>
        <p:spPr bwMode="auto">
          <a:xfrm>
            <a:off x="1295400" y="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1042" name="Text Box 18"/>
          <p:cNvSpPr txBox="1">
            <a:spLocks noChangeArrowheads="1"/>
          </p:cNvSpPr>
          <p:nvPr userDrawn="1"/>
        </p:nvSpPr>
        <p:spPr bwMode="auto">
          <a:xfrm>
            <a:off x="1828800" y="0"/>
            <a:ext cx="6629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1044" name="Rectangle 20"/>
          <p:cNvSpPr>
            <a:spLocks noGrp="1" noChangeArrowheads="1"/>
          </p:cNvSpPr>
          <p:nvPr>
            <p:ph type="title"/>
          </p:nvPr>
        </p:nvSpPr>
        <p:spPr bwMode="auto">
          <a:xfrm>
            <a:off x="1295400" y="0"/>
            <a:ext cx="7086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5" name="Picture 21" descr="C:\Documents and Settings\kevin\My Documents\1024_greendot_divider.jpg"/>
          <p:cNvPicPr>
            <a:picLocks noChangeAspect="1" noChangeArrowheads="1"/>
          </p:cNvPicPr>
          <p:nvPr userDrawn="1"/>
        </p:nvPicPr>
        <p:blipFill>
          <a:blip r:embed="rId14" cstate="print"/>
          <a:srcRect/>
          <a:stretch>
            <a:fillRect/>
          </a:stretch>
        </p:blipFill>
        <p:spPr bwMode="auto">
          <a:xfrm>
            <a:off x="0" y="6248400"/>
            <a:ext cx="9144000" cy="1793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3600">
          <a:solidFill>
            <a:srgbClr val="23346C"/>
          </a:solidFill>
          <a:latin typeface="+mj-lt"/>
          <a:ea typeface="+mj-ea"/>
          <a:cs typeface="+mj-cs"/>
        </a:defRPr>
      </a:lvl1pPr>
      <a:lvl2pPr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2pPr>
      <a:lvl3pPr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3pPr>
      <a:lvl4pPr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4pPr>
      <a:lvl5pPr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5pPr>
      <a:lvl6pPr marL="4572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6pPr>
      <a:lvl7pPr marL="9144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7pPr>
      <a:lvl8pPr marL="13716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8pPr>
      <a:lvl9pPr marL="18288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9pPr>
    </p:titleStyle>
    <p:bodyStyle>
      <a:lvl1pPr marL="342900" indent="-342900" algn="l" rtl="0" fontAlgn="base">
        <a:spcBef>
          <a:spcPct val="20000"/>
        </a:spcBef>
        <a:spcAft>
          <a:spcPct val="0"/>
        </a:spcAft>
        <a:buChar char="•"/>
        <a:defRPr sz="2800">
          <a:solidFill>
            <a:srgbClr val="23346C"/>
          </a:solidFill>
          <a:latin typeface="+mn-lt"/>
          <a:ea typeface="+mn-ea"/>
          <a:cs typeface="+mn-cs"/>
        </a:defRPr>
      </a:lvl1pPr>
      <a:lvl2pPr marL="742950" indent="-285750" algn="l" rtl="0" fontAlgn="base">
        <a:spcBef>
          <a:spcPct val="20000"/>
        </a:spcBef>
        <a:spcAft>
          <a:spcPct val="0"/>
        </a:spcAft>
        <a:buChar char="–"/>
        <a:defRPr sz="2400" b="1">
          <a:solidFill>
            <a:srgbClr val="23346C"/>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sz="half" idx="10"/>
          </p:nvPr>
        </p:nvSpPr>
        <p:spPr>
          <a:xfrm>
            <a:off x="0" y="6400800"/>
            <a:ext cx="3276600" cy="457200"/>
          </a:xfrm>
        </p:spPr>
        <p:txBody>
          <a:bodyPr/>
          <a:lstStyle/>
          <a:p>
            <a:pPr algn="ctr"/>
            <a:r>
              <a:rPr lang="en-US" sz="1000" dirty="0" smtClean="0">
                <a:solidFill>
                  <a:srgbClr val="23346C"/>
                </a:solidFill>
              </a:rPr>
              <a:t>LCWS 2010</a:t>
            </a:r>
            <a:endParaRPr lang="en-US" sz="1000" dirty="0" smtClean="0">
              <a:solidFill>
                <a:srgbClr val="23346C"/>
              </a:solidFill>
            </a:endParaRPr>
          </a:p>
          <a:p>
            <a:pPr algn="ctr"/>
            <a:r>
              <a:rPr lang="en-US" sz="1000" dirty="0" smtClean="0">
                <a:solidFill>
                  <a:srgbClr val="23346C"/>
                </a:solidFill>
              </a:rPr>
              <a:t>Amann - </a:t>
            </a:r>
            <a:r>
              <a:rPr lang="en-US" sz="1000" dirty="0" smtClean="0">
                <a:solidFill>
                  <a:srgbClr val="23346C"/>
                </a:solidFill>
              </a:rPr>
              <a:t>3</a:t>
            </a:r>
            <a:r>
              <a:rPr lang="en-US" sz="1000" dirty="0" smtClean="0">
                <a:solidFill>
                  <a:srgbClr val="23346C"/>
                </a:solidFill>
              </a:rPr>
              <a:t>/26/10</a:t>
            </a:r>
            <a:endParaRPr lang="en-US" sz="1000" dirty="0" smtClean="0">
              <a:solidFill>
                <a:srgbClr val="23346C"/>
              </a:solidFill>
            </a:endParaRPr>
          </a:p>
          <a:p>
            <a:endParaRPr lang="en-US" sz="1000" dirty="0">
              <a:solidFill>
                <a:srgbClr val="23346C"/>
              </a:solidFill>
            </a:endParaRPr>
          </a:p>
        </p:txBody>
      </p:sp>
      <p:sp>
        <p:nvSpPr>
          <p:cNvPr id="5" name="Rectangle 4"/>
          <p:cNvSpPr>
            <a:spLocks noGrp="1" noChangeArrowheads="1"/>
          </p:cNvSpPr>
          <p:nvPr>
            <p:ph type="ftr" sz="quarter" idx="12"/>
          </p:nvPr>
        </p:nvSpPr>
        <p:spPr>
          <a:xfrm>
            <a:off x="3124200" y="6248400"/>
            <a:ext cx="2895600" cy="457200"/>
          </a:xfrm>
        </p:spPr>
        <p:txBody>
          <a:bodyPr/>
          <a:lstStyle/>
          <a:p>
            <a:r>
              <a:rPr lang="en-US" dirty="0"/>
              <a:t>Global Design Effort</a:t>
            </a:r>
          </a:p>
        </p:txBody>
      </p:sp>
      <p:sp>
        <p:nvSpPr>
          <p:cNvPr id="6" name="Rectangle 5"/>
          <p:cNvSpPr>
            <a:spLocks noGrp="1" noChangeArrowheads="1"/>
          </p:cNvSpPr>
          <p:nvPr>
            <p:ph type="sldNum" sz="quarter" idx="11"/>
          </p:nvPr>
        </p:nvSpPr>
        <p:spPr>
          <a:xfrm>
            <a:off x="6553200" y="6248400"/>
            <a:ext cx="1905000" cy="457200"/>
          </a:xfrm>
        </p:spPr>
        <p:txBody>
          <a:bodyPr/>
          <a:lstStyle/>
          <a:p>
            <a:fld id="{930D3DB2-7480-4354-B779-5A53CF3A240C}" type="slidenum">
              <a:rPr lang="en-US"/>
              <a:pPr/>
              <a:t>1</a:t>
            </a:fld>
            <a:endParaRPr lang="en-US"/>
          </a:p>
        </p:txBody>
      </p:sp>
      <p:sp>
        <p:nvSpPr>
          <p:cNvPr id="2050" name="Rectangle 2"/>
          <p:cNvSpPr>
            <a:spLocks noGrp="1" noChangeArrowheads="1"/>
          </p:cNvSpPr>
          <p:nvPr>
            <p:ph type="ctrTitle"/>
          </p:nvPr>
        </p:nvSpPr>
        <p:spPr>
          <a:xfrm>
            <a:off x="609600" y="1524000"/>
            <a:ext cx="7772400" cy="1600200"/>
          </a:xfrm>
        </p:spPr>
        <p:txBody>
          <a:bodyPr/>
          <a:lstStyle/>
          <a:p>
            <a:r>
              <a:rPr lang="en-US" altLang="ja-JP" sz="3200" b="1" dirty="0" smtClean="0">
                <a:solidFill>
                  <a:schemeClr val="tx1"/>
                </a:solidFill>
              </a:rPr>
              <a:t>Status Update</a:t>
            </a:r>
            <a:br>
              <a:rPr lang="en-US" altLang="ja-JP" sz="3200" b="1" dirty="0" smtClean="0">
                <a:solidFill>
                  <a:schemeClr val="tx1"/>
                </a:solidFill>
              </a:rPr>
            </a:br>
            <a:r>
              <a:rPr lang="en-US" altLang="ja-JP" sz="3200" b="1" dirty="0" smtClean="0">
                <a:solidFill>
                  <a:schemeClr val="tx1"/>
                </a:solidFill>
              </a:rPr>
              <a:t>18MW ILC Beam Dump Design</a:t>
            </a:r>
            <a:endParaRPr lang="en-US" sz="3200" b="1" dirty="0">
              <a:solidFill>
                <a:schemeClr val="tx1"/>
              </a:solidFill>
            </a:endParaRPr>
          </a:p>
        </p:txBody>
      </p:sp>
      <p:sp>
        <p:nvSpPr>
          <p:cNvPr id="2051" name="Rectangle 3"/>
          <p:cNvSpPr>
            <a:spLocks noGrp="1" noChangeArrowheads="1"/>
          </p:cNvSpPr>
          <p:nvPr>
            <p:ph type="subTitle" idx="1"/>
          </p:nvPr>
        </p:nvSpPr>
        <p:spPr>
          <a:xfrm>
            <a:off x="1371600" y="4114800"/>
            <a:ext cx="6400800" cy="1752600"/>
          </a:xfrm>
        </p:spPr>
        <p:txBody>
          <a:bodyPr/>
          <a:lstStyle/>
          <a:p>
            <a:r>
              <a:rPr lang="en-US" sz="2000" dirty="0" smtClean="0">
                <a:solidFill>
                  <a:schemeClr val="tx1"/>
                </a:solidFill>
              </a:rPr>
              <a:t>John Amann</a:t>
            </a:r>
          </a:p>
          <a:p>
            <a:r>
              <a:rPr lang="en-US" sz="2000" dirty="0" smtClean="0">
                <a:solidFill>
                  <a:schemeClr val="tx1"/>
                </a:solidFill>
              </a:rPr>
              <a:t>Mechanical Engineer</a:t>
            </a:r>
            <a:endParaRPr lang="en-US" sz="2000" dirty="0">
              <a:solidFill>
                <a:schemeClr val="tx1"/>
              </a:solidFill>
            </a:endParaRPr>
          </a:p>
          <a:p>
            <a:r>
              <a:rPr lang="en-US" sz="2000" dirty="0" smtClean="0">
                <a:solidFill>
                  <a:schemeClr val="tx1"/>
                </a:solidFill>
              </a:rPr>
              <a:t>SLAC National Accelerator Laboratory</a:t>
            </a:r>
          </a:p>
          <a:p>
            <a:r>
              <a:rPr lang="en-US" sz="2000" dirty="0" smtClean="0">
                <a:solidFill>
                  <a:schemeClr val="tx1"/>
                </a:solidFill>
              </a:rPr>
              <a:t>LC Beam Delivery Systems</a:t>
            </a:r>
          </a:p>
        </p:txBody>
      </p:sp>
      <p:pic>
        <p:nvPicPr>
          <p:cNvPr id="7" name="Picture 6" descr="SLAC_Logo_hires.jpg"/>
          <p:cNvPicPr>
            <a:picLocks noChangeAspect="1"/>
          </p:cNvPicPr>
          <p:nvPr/>
        </p:nvPicPr>
        <p:blipFill>
          <a:blip r:embed="rId3" cstate="print"/>
          <a:stretch>
            <a:fillRect/>
          </a:stretch>
        </p:blipFill>
        <p:spPr>
          <a:xfrm>
            <a:off x="7467600" y="152400"/>
            <a:ext cx="1524000" cy="5454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10</a:t>
            </a:fld>
            <a:endParaRPr lang="en-US"/>
          </a:p>
        </p:txBody>
      </p:sp>
      <p:sp>
        <p:nvSpPr>
          <p:cNvPr id="103426" name="Rectangle 2"/>
          <p:cNvSpPr>
            <a:spLocks noGrp="1" noChangeArrowheads="1"/>
          </p:cNvSpPr>
          <p:nvPr>
            <p:ph type="title"/>
          </p:nvPr>
        </p:nvSpPr>
        <p:spPr>
          <a:xfrm>
            <a:off x="1447800" y="0"/>
            <a:ext cx="6629400" cy="914400"/>
          </a:xfrm>
        </p:spPr>
        <p:txBody>
          <a:bodyPr/>
          <a:lstStyle/>
          <a:p>
            <a:r>
              <a:rPr lang="en-US" sz="2800" dirty="0" smtClean="0">
                <a:solidFill>
                  <a:schemeClr val="tx1"/>
                </a:solidFill>
              </a:rPr>
              <a:t>Coolant Loop</a:t>
            </a:r>
            <a:endParaRPr lang="en-US" sz="28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9" name="Picture 8" descr="slac_mod_07_09_2009 Model (2)"/>
          <p:cNvPicPr/>
          <p:nvPr/>
        </p:nvPicPr>
        <p:blipFill>
          <a:blip r:embed="rId3" cstate="print"/>
          <a:srcRect l="7237" r="8817"/>
          <a:stretch>
            <a:fillRect/>
          </a:stretch>
        </p:blipFill>
        <p:spPr bwMode="auto">
          <a:xfrm rot="5400000">
            <a:off x="1876763" y="-1095038"/>
            <a:ext cx="5410200" cy="9124275"/>
          </a:xfrm>
          <a:prstGeom prst="rect">
            <a:avLst/>
          </a:prstGeom>
          <a:noFill/>
          <a:ln w="9525">
            <a:noFill/>
            <a:miter lim="800000"/>
            <a:headEnd/>
            <a:tailEnd/>
          </a:ln>
        </p:spPr>
      </p:pic>
      <p:sp>
        <p:nvSpPr>
          <p:cNvPr id="8"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11</a:t>
            </a:fld>
            <a:endParaRPr lang="en-US"/>
          </a:p>
        </p:txBody>
      </p:sp>
      <p:sp>
        <p:nvSpPr>
          <p:cNvPr id="103426" name="Rectangle 2"/>
          <p:cNvSpPr>
            <a:spLocks noGrp="1" noChangeArrowheads="1"/>
          </p:cNvSpPr>
          <p:nvPr>
            <p:ph type="title"/>
          </p:nvPr>
        </p:nvSpPr>
        <p:spPr>
          <a:xfrm>
            <a:off x="1524000" y="0"/>
            <a:ext cx="6629400" cy="914400"/>
          </a:xfrm>
        </p:spPr>
        <p:txBody>
          <a:bodyPr/>
          <a:lstStyle/>
          <a:p>
            <a:r>
              <a:rPr lang="en-US" dirty="0" smtClean="0"/>
              <a:t>Beam Parameters</a:t>
            </a:r>
            <a:endParaRPr lang="en-US" dirty="0"/>
          </a:p>
        </p:txBody>
      </p:sp>
      <p:sp>
        <p:nvSpPr>
          <p:cNvPr id="103427" name="Rectangle 3"/>
          <p:cNvSpPr>
            <a:spLocks noGrp="1" noChangeArrowheads="1"/>
          </p:cNvSpPr>
          <p:nvPr>
            <p:ph type="body" idx="1"/>
          </p:nvPr>
        </p:nvSpPr>
        <p:spPr>
          <a:xfrm>
            <a:off x="685800" y="990600"/>
            <a:ext cx="8229600" cy="5334000"/>
          </a:xfrm>
        </p:spPr>
        <p:txBody>
          <a:bodyPr/>
          <a:lstStyle/>
          <a:p>
            <a:pPr>
              <a:buNone/>
            </a:pPr>
            <a:r>
              <a:rPr lang="en-IN" sz="2000" dirty="0"/>
              <a:t>The following beam parameters have been taken as reference </a:t>
            </a:r>
            <a:r>
              <a:rPr lang="en-IN" sz="2000" dirty="0" smtClean="0"/>
              <a:t>for</a:t>
            </a:r>
          </a:p>
          <a:p>
            <a:pPr>
              <a:buNone/>
            </a:pPr>
            <a:r>
              <a:rPr lang="en-IN" sz="2000" dirty="0" smtClean="0"/>
              <a:t>designing </a:t>
            </a:r>
            <a:r>
              <a:rPr lang="en-IN" sz="2000" dirty="0"/>
              <a:t>the beam </a:t>
            </a:r>
            <a:r>
              <a:rPr lang="en-IN" sz="2000" dirty="0" smtClean="0"/>
              <a:t>dump:</a:t>
            </a:r>
            <a:endParaRPr lang="en-US" sz="2000" dirty="0"/>
          </a:p>
          <a:p>
            <a:pPr>
              <a:buNone/>
            </a:pPr>
            <a:r>
              <a:rPr lang="en-IN" sz="2000" dirty="0"/>
              <a:t> </a:t>
            </a:r>
            <a:endParaRPr lang="en-US" sz="2000" dirty="0"/>
          </a:p>
          <a:p>
            <a:pPr>
              <a:buNone/>
            </a:pPr>
            <a:r>
              <a:rPr lang="en-IN" sz="2000" dirty="0"/>
              <a:t>	</a:t>
            </a:r>
            <a:r>
              <a:rPr lang="en-IN" sz="2000" dirty="0" smtClean="0"/>
              <a:t> Electron/Positron </a:t>
            </a:r>
            <a:r>
              <a:rPr lang="en-IN" sz="2000" dirty="0"/>
              <a:t>energy:		 	500 GeV</a:t>
            </a:r>
            <a:endParaRPr lang="en-US" sz="2000" dirty="0"/>
          </a:p>
          <a:p>
            <a:pPr>
              <a:buNone/>
            </a:pPr>
            <a:r>
              <a:rPr lang="en-IN" sz="2000" dirty="0"/>
              <a:t>	</a:t>
            </a:r>
            <a:r>
              <a:rPr lang="en-IN" sz="2000" dirty="0" smtClean="0"/>
              <a:t> Number </a:t>
            </a:r>
            <a:r>
              <a:rPr lang="en-IN" sz="2000" dirty="0"/>
              <a:t>of electrons/positrons per bunch:	2x10</a:t>
            </a:r>
            <a:r>
              <a:rPr lang="en-IN" sz="2000" baseline="30000" dirty="0"/>
              <a:t>10</a:t>
            </a:r>
            <a:r>
              <a:rPr lang="en-IN" sz="2000" dirty="0"/>
              <a:t> </a:t>
            </a:r>
            <a:endParaRPr lang="en-US" sz="2000" dirty="0"/>
          </a:p>
          <a:p>
            <a:pPr>
              <a:buNone/>
            </a:pPr>
            <a:r>
              <a:rPr lang="en-IN" sz="2000" dirty="0"/>
              <a:t>	</a:t>
            </a:r>
            <a:r>
              <a:rPr lang="en-IN" sz="2000" dirty="0" smtClean="0"/>
              <a:t> Number </a:t>
            </a:r>
            <a:r>
              <a:rPr lang="en-IN" sz="2000" dirty="0"/>
              <a:t>of bunches per train:		</a:t>
            </a:r>
            <a:r>
              <a:rPr lang="en-IN" sz="2000" dirty="0" smtClean="0"/>
              <a:t>2820</a:t>
            </a:r>
            <a:endParaRPr lang="en-US" sz="2000" dirty="0"/>
          </a:p>
          <a:p>
            <a:pPr>
              <a:buNone/>
            </a:pPr>
            <a:r>
              <a:rPr lang="en-IN" sz="2000" dirty="0"/>
              <a:t>	</a:t>
            </a:r>
            <a:r>
              <a:rPr lang="en-IN" sz="2000" dirty="0" smtClean="0"/>
              <a:t> Duration </a:t>
            </a:r>
            <a:r>
              <a:rPr lang="en-IN" sz="2000" dirty="0"/>
              <a:t>of the bunch train:			0.95 ms</a:t>
            </a:r>
            <a:endParaRPr lang="en-US" sz="2000" dirty="0"/>
          </a:p>
          <a:p>
            <a:pPr>
              <a:buNone/>
            </a:pPr>
            <a:r>
              <a:rPr lang="en-IN" sz="2000" dirty="0"/>
              <a:t>	</a:t>
            </a:r>
            <a:r>
              <a:rPr lang="en-IN" sz="2000" dirty="0" smtClean="0"/>
              <a:t> Beam </a:t>
            </a:r>
            <a:r>
              <a:rPr lang="en-IN" sz="2000" dirty="0"/>
              <a:t>size:					σ</a:t>
            </a:r>
            <a:r>
              <a:rPr lang="en-IN" sz="2000" baseline="-25000" dirty="0"/>
              <a:t>x</a:t>
            </a:r>
            <a:r>
              <a:rPr lang="en-IN" sz="2000" dirty="0"/>
              <a:t> = </a:t>
            </a:r>
            <a:r>
              <a:rPr lang="en-IN" sz="2000" dirty="0" smtClean="0"/>
              <a:t>2.42mm</a:t>
            </a:r>
          </a:p>
          <a:p>
            <a:pPr>
              <a:buNone/>
            </a:pPr>
            <a:r>
              <a:rPr lang="en-IN" sz="2000" dirty="0" smtClean="0"/>
              <a:t>	 						σ</a:t>
            </a:r>
            <a:r>
              <a:rPr lang="en-IN" sz="2000" baseline="-25000" dirty="0" smtClean="0"/>
              <a:t>y</a:t>
            </a:r>
            <a:r>
              <a:rPr lang="en-IN" sz="2000" dirty="0" smtClean="0"/>
              <a:t> </a:t>
            </a:r>
            <a:r>
              <a:rPr lang="en-IN" sz="2000" dirty="0"/>
              <a:t>= 0.27 mm</a:t>
            </a:r>
            <a:endParaRPr lang="en-US" sz="2000" dirty="0"/>
          </a:p>
          <a:p>
            <a:pPr>
              <a:buNone/>
            </a:pPr>
            <a:r>
              <a:rPr lang="en-IN" sz="2000" dirty="0"/>
              <a:t>	</a:t>
            </a:r>
            <a:r>
              <a:rPr lang="en-IN" sz="2000" dirty="0" smtClean="0"/>
              <a:t> Energy </a:t>
            </a:r>
            <a:r>
              <a:rPr lang="en-IN" sz="2000" dirty="0"/>
              <a:t>in one bunch train:			4.5 MJ</a:t>
            </a:r>
            <a:endParaRPr lang="en-US" sz="2000" dirty="0"/>
          </a:p>
          <a:p>
            <a:pPr>
              <a:buNone/>
            </a:pPr>
            <a:r>
              <a:rPr lang="en-IN" sz="2000" dirty="0" smtClean="0"/>
              <a:t>      Number </a:t>
            </a:r>
            <a:r>
              <a:rPr lang="en-IN" sz="2000" dirty="0"/>
              <a:t>of bunch trains per second:		4</a:t>
            </a:r>
            <a:endParaRPr lang="en-US" sz="2000" dirty="0"/>
          </a:p>
          <a:p>
            <a:pPr>
              <a:buNone/>
            </a:pPr>
            <a:r>
              <a:rPr lang="en-IN" sz="2000" dirty="0" smtClean="0"/>
              <a:t>      Beam </a:t>
            </a:r>
            <a:r>
              <a:rPr lang="en-IN" sz="2000" dirty="0"/>
              <a:t>power:				</a:t>
            </a:r>
            <a:r>
              <a:rPr lang="en-IN" sz="2000" dirty="0" smtClean="0"/>
              <a:t>18 </a:t>
            </a:r>
            <a:r>
              <a:rPr lang="en-IN" sz="2000" dirty="0"/>
              <a:t>MW</a:t>
            </a:r>
            <a:endParaRPr lang="en-US" sz="2000" dirty="0"/>
          </a:p>
          <a:p>
            <a:pPr>
              <a:buNone/>
            </a:pPr>
            <a:r>
              <a:rPr lang="en-IN" sz="2000" dirty="0"/>
              <a:t>	</a:t>
            </a:r>
            <a:r>
              <a:rPr lang="en-IN" sz="2000" dirty="0" smtClean="0"/>
              <a:t> Beam </a:t>
            </a:r>
            <a:r>
              <a:rPr lang="en-IN" sz="2000" dirty="0"/>
              <a:t>sweep radius:				6 cm</a:t>
            </a:r>
            <a:endParaRPr lang="en-US" sz="2000" dirty="0"/>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sp>
        <p:nvSpPr>
          <p:cNvPr id="8"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12</a:t>
            </a:fld>
            <a:endParaRPr lang="en-US"/>
          </a:p>
        </p:txBody>
      </p:sp>
      <p:sp>
        <p:nvSpPr>
          <p:cNvPr id="103426" name="Rectangle 2"/>
          <p:cNvSpPr>
            <a:spLocks noGrp="1" noChangeArrowheads="1"/>
          </p:cNvSpPr>
          <p:nvPr>
            <p:ph type="title"/>
          </p:nvPr>
        </p:nvSpPr>
        <p:spPr>
          <a:xfrm>
            <a:off x="1447800" y="914400"/>
            <a:ext cx="6629400" cy="685800"/>
          </a:xfrm>
        </p:spPr>
        <p:txBody>
          <a:bodyPr/>
          <a:lstStyle/>
          <a:p>
            <a:r>
              <a:rPr lang="en-US" sz="2000" dirty="0" smtClean="0">
                <a:solidFill>
                  <a:srgbClr val="FF0000"/>
                </a:solidFill>
              </a:rPr>
              <a:t>Energy Density Modulation Around Sweep Path</a:t>
            </a:r>
            <a:endParaRPr lang="en-US" sz="2000" dirty="0">
              <a:solidFill>
                <a:srgbClr val="FF0000"/>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descr="energy density"/>
          <p:cNvPicPr/>
          <p:nvPr/>
        </p:nvPicPr>
        <p:blipFill>
          <a:blip r:embed="rId3" cstate="print"/>
          <a:srcRect t="10185"/>
          <a:stretch>
            <a:fillRect/>
          </a:stretch>
        </p:blipFill>
        <p:spPr bwMode="auto">
          <a:xfrm>
            <a:off x="2895600" y="1524000"/>
            <a:ext cx="4364355" cy="4627245"/>
          </a:xfrm>
          <a:prstGeom prst="rect">
            <a:avLst/>
          </a:prstGeom>
          <a:noFill/>
          <a:ln w="9525">
            <a:noFill/>
            <a:miter lim="800000"/>
            <a:headEnd/>
            <a:tailEnd/>
          </a:ln>
        </p:spPr>
      </p:pic>
      <p:sp>
        <p:nvSpPr>
          <p:cNvPr id="11" name="Rectangle 2"/>
          <p:cNvSpPr txBox="1">
            <a:spLocks noChangeArrowheads="1"/>
          </p:cNvSpPr>
          <p:nvPr/>
        </p:nvSpPr>
        <p:spPr bwMode="auto">
          <a:xfrm>
            <a:off x="1371600" y="-152400"/>
            <a:ext cx="6096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latin typeface="+mj-lt"/>
                <a:ea typeface="+mj-ea"/>
                <a:cs typeface="+mj-cs"/>
              </a:rPr>
              <a:t>Interaction of electrons/positrons with Beam Dump (FLUKA Studies)</a:t>
            </a:r>
            <a:endParaRPr kumimoji="0" lang="en-US" sz="2400" b="0" i="0" u="none" strike="noStrike" kern="0" cap="none" spc="0" normalizeH="0" baseline="0" noProof="0" dirty="0">
              <a:ln>
                <a:noFill/>
              </a:ln>
              <a:effectLst/>
              <a:uLnTx/>
              <a:uFillTx/>
              <a:latin typeface="+mj-lt"/>
              <a:ea typeface="+mj-ea"/>
              <a:cs typeface="+mj-cs"/>
            </a:endParaRPr>
          </a:p>
        </p:txBody>
      </p:sp>
      <p:sp>
        <p:nvSpPr>
          <p:cNvPr id="12"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13</a:t>
            </a:fld>
            <a:endParaRPr lang="en-US"/>
          </a:p>
        </p:txBody>
      </p:sp>
      <p:sp>
        <p:nvSpPr>
          <p:cNvPr id="103426" name="Rectangle 2"/>
          <p:cNvSpPr>
            <a:spLocks noGrp="1" noChangeArrowheads="1"/>
          </p:cNvSpPr>
          <p:nvPr>
            <p:ph type="title"/>
          </p:nvPr>
        </p:nvSpPr>
        <p:spPr>
          <a:xfrm>
            <a:off x="1143000" y="0"/>
            <a:ext cx="6477000" cy="838200"/>
          </a:xfrm>
        </p:spPr>
        <p:txBody>
          <a:bodyPr/>
          <a:lstStyle/>
          <a:p>
            <a:pPr lvl="0">
              <a:defRPr/>
            </a:pPr>
            <a:r>
              <a:rPr lang="en-US" sz="2400" dirty="0" smtClean="0">
                <a:solidFill>
                  <a:schemeClr val="tx1"/>
                </a:solidFill>
              </a:rPr>
              <a:t>Interaction of electrons/positrons with Beam Dump</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p:cNvPicPr/>
          <p:nvPr/>
        </p:nvPicPr>
        <p:blipFill>
          <a:blip r:embed="rId3" cstate="print"/>
          <a:srcRect l="6091" t="9868" r="4546" b="7870"/>
          <a:stretch>
            <a:fillRect/>
          </a:stretch>
        </p:blipFill>
        <p:spPr bwMode="auto">
          <a:xfrm>
            <a:off x="914400" y="1066800"/>
            <a:ext cx="7163753" cy="5068888"/>
          </a:xfrm>
          <a:prstGeom prst="rect">
            <a:avLst/>
          </a:prstGeom>
          <a:noFill/>
        </p:spPr>
      </p:pic>
      <p:sp>
        <p:nvSpPr>
          <p:cNvPr id="8"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14</a:t>
            </a:fld>
            <a:endParaRPr lang="en-US"/>
          </a:p>
        </p:txBody>
      </p:sp>
      <p:sp>
        <p:nvSpPr>
          <p:cNvPr id="103426" name="Rectangle 2"/>
          <p:cNvSpPr>
            <a:spLocks noGrp="1" noChangeArrowheads="1"/>
          </p:cNvSpPr>
          <p:nvPr>
            <p:ph type="title"/>
          </p:nvPr>
        </p:nvSpPr>
        <p:spPr>
          <a:xfrm>
            <a:off x="1143000" y="0"/>
            <a:ext cx="6629400" cy="914400"/>
          </a:xfrm>
        </p:spPr>
        <p:txBody>
          <a:bodyPr/>
          <a:lstStyle/>
          <a:p>
            <a:r>
              <a:rPr lang="en-US" sz="2400" dirty="0" smtClean="0">
                <a:solidFill>
                  <a:schemeClr val="tx1"/>
                </a:solidFill>
              </a:rPr>
              <a:t>Interaction of electrons/positrons with Beam Dump</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descr="slac_water_highgrid"/>
          <p:cNvPicPr/>
          <p:nvPr/>
        </p:nvPicPr>
        <p:blipFill>
          <a:blip r:embed="rId3" cstate="print"/>
          <a:srcRect t="-497" b="-1369"/>
          <a:stretch>
            <a:fillRect/>
          </a:stretch>
        </p:blipFill>
        <p:spPr bwMode="auto">
          <a:xfrm>
            <a:off x="128606" y="1447800"/>
            <a:ext cx="4374850" cy="3962400"/>
          </a:xfrm>
          <a:prstGeom prst="rect">
            <a:avLst/>
          </a:prstGeom>
          <a:noFill/>
          <a:ln w="9525">
            <a:noFill/>
            <a:miter lim="800000"/>
            <a:headEnd/>
            <a:tailEnd/>
          </a:ln>
        </p:spPr>
      </p:pic>
      <p:pic>
        <p:nvPicPr>
          <p:cNvPr id="11" name="Picture 10" descr="energy density"/>
          <p:cNvPicPr/>
          <p:nvPr/>
        </p:nvPicPr>
        <p:blipFill>
          <a:blip r:embed="rId4" cstate="print"/>
          <a:srcRect/>
          <a:stretch>
            <a:fillRect/>
          </a:stretch>
        </p:blipFill>
        <p:spPr bwMode="auto">
          <a:xfrm>
            <a:off x="4702083" y="1452890"/>
            <a:ext cx="4349223" cy="3874184"/>
          </a:xfrm>
          <a:prstGeom prst="rect">
            <a:avLst/>
          </a:prstGeom>
          <a:noFill/>
          <a:ln w="9525">
            <a:noFill/>
            <a:miter lim="800000"/>
            <a:headEnd/>
            <a:tailEnd/>
          </a:ln>
        </p:spPr>
      </p:pic>
      <p:sp>
        <p:nvSpPr>
          <p:cNvPr id="12" name="Rectangle 11"/>
          <p:cNvSpPr/>
          <p:nvPr/>
        </p:nvSpPr>
        <p:spPr>
          <a:xfrm>
            <a:off x="304800" y="5562600"/>
            <a:ext cx="4572000" cy="523220"/>
          </a:xfrm>
          <a:prstGeom prst="rect">
            <a:avLst/>
          </a:prstGeom>
        </p:spPr>
        <p:txBody>
          <a:bodyPr>
            <a:spAutoFit/>
          </a:bodyPr>
          <a:lstStyle/>
          <a:p>
            <a:r>
              <a:rPr lang="en-IN" sz="1400" dirty="0" smtClean="0"/>
              <a:t>Energy </a:t>
            </a:r>
            <a:r>
              <a:rPr lang="en-IN" sz="1400" dirty="0"/>
              <a:t>deposited by one bunch train in the water (beam travelling along z-axis</a:t>
            </a:r>
            <a:r>
              <a:rPr lang="en-IN" sz="1400" dirty="0" smtClean="0"/>
              <a:t>) max @ z=1.8m</a:t>
            </a:r>
            <a:endParaRPr lang="en-US" sz="1400" dirty="0"/>
          </a:p>
        </p:txBody>
      </p:sp>
      <p:sp>
        <p:nvSpPr>
          <p:cNvPr id="13" name="Rectangle 12"/>
          <p:cNvSpPr/>
          <p:nvPr/>
        </p:nvSpPr>
        <p:spPr>
          <a:xfrm>
            <a:off x="5029200" y="5562600"/>
            <a:ext cx="3886200" cy="523220"/>
          </a:xfrm>
          <a:prstGeom prst="rect">
            <a:avLst/>
          </a:prstGeom>
        </p:spPr>
        <p:txBody>
          <a:bodyPr wrap="square">
            <a:spAutoFit/>
          </a:bodyPr>
          <a:lstStyle/>
          <a:p>
            <a:r>
              <a:rPr lang="en-IN" sz="1400" dirty="0" smtClean="0"/>
              <a:t>Radially </a:t>
            </a:r>
            <a:r>
              <a:rPr lang="en-IN" sz="1400" dirty="0"/>
              <a:t>integrated longitudinal linear power </a:t>
            </a:r>
            <a:endParaRPr lang="en-IN" sz="1400" dirty="0" smtClean="0"/>
          </a:p>
          <a:p>
            <a:r>
              <a:rPr lang="en-IN" sz="1400" dirty="0" smtClean="0"/>
              <a:t>density max @ z=2.9m</a:t>
            </a:r>
          </a:p>
        </p:txBody>
      </p:sp>
      <p:sp>
        <p:nvSpPr>
          <p:cNvPr id="15"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15</a:t>
            </a:fld>
            <a:endParaRPr lang="en-US"/>
          </a:p>
        </p:txBody>
      </p:sp>
      <p:sp>
        <p:nvSpPr>
          <p:cNvPr id="103426" name="Rectangle 2"/>
          <p:cNvSpPr>
            <a:spLocks noGrp="1" noChangeArrowheads="1"/>
          </p:cNvSpPr>
          <p:nvPr>
            <p:ph type="title"/>
          </p:nvPr>
        </p:nvSpPr>
        <p:spPr>
          <a:xfrm>
            <a:off x="1066800" y="0"/>
            <a:ext cx="6629400" cy="914400"/>
          </a:xfrm>
        </p:spPr>
        <p:txBody>
          <a:bodyPr/>
          <a:lstStyle/>
          <a:p>
            <a:r>
              <a:rPr lang="en-US" sz="2400" dirty="0" smtClean="0">
                <a:solidFill>
                  <a:schemeClr val="tx1"/>
                </a:solidFill>
              </a:rPr>
              <a:t>Interaction of electrons/positrons with Beam Dump</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descr="dp_by_dz1"/>
          <p:cNvPicPr/>
          <p:nvPr/>
        </p:nvPicPr>
        <p:blipFill>
          <a:blip r:embed="rId3" cstate="print"/>
          <a:srcRect/>
          <a:stretch>
            <a:fillRect/>
          </a:stretch>
        </p:blipFill>
        <p:spPr bwMode="auto">
          <a:xfrm>
            <a:off x="4648200" y="1752600"/>
            <a:ext cx="4343400" cy="3962400"/>
          </a:xfrm>
          <a:prstGeom prst="rect">
            <a:avLst/>
          </a:prstGeom>
          <a:noFill/>
          <a:ln w="9525">
            <a:noFill/>
            <a:miter lim="800000"/>
            <a:headEnd/>
            <a:tailEnd/>
          </a:ln>
        </p:spPr>
      </p:pic>
      <p:pic>
        <p:nvPicPr>
          <p:cNvPr id="11" name="Picture 10" descr="energy density"/>
          <p:cNvPicPr/>
          <p:nvPr/>
        </p:nvPicPr>
        <p:blipFill>
          <a:blip r:embed="rId4" cstate="print"/>
          <a:srcRect/>
          <a:stretch>
            <a:fillRect/>
          </a:stretch>
        </p:blipFill>
        <p:spPr bwMode="auto">
          <a:xfrm>
            <a:off x="152400" y="1752600"/>
            <a:ext cx="4379768" cy="3962400"/>
          </a:xfrm>
          <a:prstGeom prst="rect">
            <a:avLst/>
          </a:prstGeom>
          <a:noFill/>
          <a:ln w="9525">
            <a:noFill/>
            <a:miter lim="800000"/>
            <a:headEnd/>
            <a:tailEnd/>
          </a:ln>
        </p:spPr>
      </p:pic>
      <p:sp>
        <p:nvSpPr>
          <p:cNvPr id="12" name="TextBox 11"/>
          <p:cNvSpPr txBox="1"/>
          <p:nvPr/>
        </p:nvSpPr>
        <p:spPr>
          <a:xfrm>
            <a:off x="1524000" y="990600"/>
            <a:ext cx="5979714" cy="707886"/>
          </a:xfrm>
          <a:prstGeom prst="rect">
            <a:avLst/>
          </a:prstGeom>
          <a:noFill/>
        </p:spPr>
        <p:txBody>
          <a:bodyPr wrap="square" rtlCol="0">
            <a:spAutoFit/>
          </a:bodyPr>
          <a:lstStyle/>
          <a:p>
            <a:pPr algn="ctr"/>
            <a:r>
              <a:rPr lang="en-US" sz="2000" dirty="0" smtClean="0">
                <a:solidFill>
                  <a:srgbClr val="23346C"/>
                </a:solidFill>
              </a:rPr>
              <a:t>Longitudinal Power Density in Vessel Wall</a:t>
            </a:r>
          </a:p>
          <a:p>
            <a:pPr algn="ctr"/>
            <a:r>
              <a:rPr lang="en-US" sz="2000" dirty="0" smtClean="0">
                <a:solidFill>
                  <a:srgbClr val="23346C"/>
                </a:solidFill>
              </a:rPr>
              <a:t>(20mm thick 316L SS)</a:t>
            </a:r>
            <a:endParaRPr lang="en-US" sz="2000" dirty="0">
              <a:solidFill>
                <a:srgbClr val="23346C"/>
              </a:solidFill>
            </a:endParaRPr>
          </a:p>
        </p:txBody>
      </p:sp>
      <p:sp>
        <p:nvSpPr>
          <p:cNvPr id="13" name="TextBox 12"/>
          <p:cNvSpPr txBox="1"/>
          <p:nvPr/>
        </p:nvSpPr>
        <p:spPr>
          <a:xfrm>
            <a:off x="1143000" y="5715000"/>
            <a:ext cx="1535998" cy="307777"/>
          </a:xfrm>
          <a:prstGeom prst="rect">
            <a:avLst/>
          </a:prstGeom>
          <a:noFill/>
        </p:spPr>
        <p:txBody>
          <a:bodyPr wrap="none" rtlCol="0">
            <a:spAutoFit/>
          </a:bodyPr>
          <a:lstStyle/>
          <a:p>
            <a:r>
              <a:rPr lang="en-US" sz="1400" dirty="0" smtClean="0"/>
              <a:t>Beam @ r=45cm</a:t>
            </a:r>
            <a:endParaRPr lang="en-US" sz="1400" dirty="0"/>
          </a:p>
        </p:txBody>
      </p:sp>
      <p:sp>
        <p:nvSpPr>
          <p:cNvPr id="14" name="TextBox 13"/>
          <p:cNvSpPr txBox="1"/>
          <p:nvPr/>
        </p:nvSpPr>
        <p:spPr>
          <a:xfrm>
            <a:off x="5791200" y="5715000"/>
            <a:ext cx="1535998" cy="307777"/>
          </a:xfrm>
          <a:prstGeom prst="rect">
            <a:avLst/>
          </a:prstGeom>
          <a:noFill/>
        </p:spPr>
        <p:txBody>
          <a:bodyPr wrap="none" rtlCol="0">
            <a:spAutoFit/>
          </a:bodyPr>
          <a:lstStyle/>
          <a:p>
            <a:r>
              <a:rPr lang="en-US" sz="1400" dirty="0" smtClean="0"/>
              <a:t>Beam @ r=35cm</a:t>
            </a:r>
            <a:endParaRPr lang="en-US" sz="1400" dirty="0"/>
          </a:p>
        </p:txBody>
      </p:sp>
      <p:sp>
        <p:nvSpPr>
          <p:cNvPr id="16"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16</a:t>
            </a:fld>
            <a:endParaRPr lang="en-US"/>
          </a:p>
        </p:txBody>
      </p:sp>
      <p:sp>
        <p:nvSpPr>
          <p:cNvPr id="103426" name="Rectangle 2"/>
          <p:cNvSpPr>
            <a:spLocks noGrp="1" noChangeArrowheads="1"/>
          </p:cNvSpPr>
          <p:nvPr>
            <p:ph type="title"/>
          </p:nvPr>
        </p:nvSpPr>
        <p:spPr>
          <a:xfrm>
            <a:off x="1143000" y="0"/>
            <a:ext cx="6629400" cy="914400"/>
          </a:xfrm>
        </p:spPr>
        <p:txBody>
          <a:bodyPr/>
          <a:lstStyle/>
          <a:p>
            <a:r>
              <a:rPr lang="en-US" sz="2400" dirty="0" smtClean="0">
                <a:solidFill>
                  <a:schemeClr val="tx1"/>
                </a:solidFill>
              </a:rPr>
              <a:t>Interaction of electrons/positrons with Beam Dump</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descr="energy density"/>
          <p:cNvPicPr/>
          <p:nvPr/>
        </p:nvPicPr>
        <p:blipFill>
          <a:blip r:embed="rId3" cstate="print"/>
          <a:srcRect/>
          <a:stretch>
            <a:fillRect/>
          </a:stretch>
        </p:blipFill>
        <p:spPr bwMode="auto">
          <a:xfrm>
            <a:off x="1905000" y="1524000"/>
            <a:ext cx="5271770" cy="4696460"/>
          </a:xfrm>
          <a:prstGeom prst="rect">
            <a:avLst/>
          </a:prstGeom>
          <a:noFill/>
          <a:ln w="9525">
            <a:noFill/>
            <a:miter lim="800000"/>
            <a:headEnd/>
            <a:tailEnd/>
          </a:ln>
        </p:spPr>
      </p:pic>
      <p:sp>
        <p:nvSpPr>
          <p:cNvPr id="11" name="TextBox 10"/>
          <p:cNvSpPr txBox="1"/>
          <p:nvPr/>
        </p:nvSpPr>
        <p:spPr>
          <a:xfrm>
            <a:off x="2667000" y="990600"/>
            <a:ext cx="4344459" cy="461665"/>
          </a:xfrm>
          <a:prstGeom prst="rect">
            <a:avLst/>
          </a:prstGeom>
          <a:noFill/>
        </p:spPr>
        <p:txBody>
          <a:bodyPr wrap="none" rtlCol="0">
            <a:spAutoFit/>
          </a:bodyPr>
          <a:lstStyle/>
          <a:p>
            <a:r>
              <a:rPr lang="en-US" sz="2400" dirty="0" smtClean="0">
                <a:solidFill>
                  <a:srgbClr val="23346C"/>
                </a:solidFill>
              </a:rPr>
              <a:t>Heat Flux – Down Beam Head</a:t>
            </a:r>
            <a:endParaRPr lang="en-US" sz="2400" dirty="0">
              <a:solidFill>
                <a:srgbClr val="23346C"/>
              </a:solidFill>
            </a:endParaRPr>
          </a:p>
        </p:txBody>
      </p:sp>
      <p:sp>
        <p:nvSpPr>
          <p:cNvPr id="12"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nergy density"/>
          <p:cNvPicPr>
            <a:picLocks noChangeAspect="1" noChangeArrowheads="1"/>
          </p:cNvPicPr>
          <p:nvPr/>
        </p:nvPicPr>
        <p:blipFill>
          <a:blip r:embed="rId2" cstate="print"/>
          <a:srcRect l="6052" r="8672"/>
          <a:stretch>
            <a:fillRect/>
          </a:stretch>
        </p:blipFill>
        <p:spPr bwMode="auto">
          <a:xfrm>
            <a:off x="4572000" y="1447800"/>
            <a:ext cx="4495800" cy="4695825"/>
          </a:xfrm>
          <a:prstGeom prst="rect">
            <a:avLst/>
          </a:prstGeom>
          <a:noFill/>
          <a:ln w="9525">
            <a:noFill/>
            <a:miter lim="800000"/>
            <a:headEnd/>
            <a:tailEnd/>
          </a:ln>
        </p:spPr>
      </p:pic>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17</a:t>
            </a:fld>
            <a:endParaRPr lang="en-US"/>
          </a:p>
        </p:txBody>
      </p:sp>
      <p:sp>
        <p:nvSpPr>
          <p:cNvPr id="103426" name="Rectangle 2"/>
          <p:cNvSpPr>
            <a:spLocks noGrp="1" noChangeArrowheads="1"/>
          </p:cNvSpPr>
          <p:nvPr>
            <p:ph type="title"/>
          </p:nvPr>
        </p:nvSpPr>
        <p:spPr>
          <a:xfrm>
            <a:off x="1143000" y="0"/>
            <a:ext cx="6629400" cy="914400"/>
          </a:xfrm>
        </p:spPr>
        <p:txBody>
          <a:bodyPr/>
          <a:lstStyle/>
          <a:p>
            <a:r>
              <a:rPr lang="en-US" sz="2400" dirty="0" smtClean="0">
                <a:solidFill>
                  <a:schemeClr val="tx1"/>
                </a:solidFill>
              </a:rPr>
              <a:t>Interaction of electrons/positrons with Beam Dump</a:t>
            </a:r>
            <a:endParaRPr lang="en-US" sz="2400" dirty="0">
              <a:solidFill>
                <a:schemeClr val="tx1"/>
              </a:solidFill>
            </a:endParaRPr>
          </a:p>
        </p:txBody>
      </p:sp>
      <p:pic>
        <p:nvPicPr>
          <p:cNvPr id="7" name="Picture 6" descr="SLAC_Logo_hires.jpg"/>
          <p:cNvPicPr>
            <a:picLocks noChangeAspect="1"/>
          </p:cNvPicPr>
          <p:nvPr/>
        </p:nvPicPr>
        <p:blipFill>
          <a:blip r:embed="rId3" cstate="print"/>
          <a:stretch>
            <a:fillRect/>
          </a:stretch>
        </p:blipFill>
        <p:spPr>
          <a:xfrm>
            <a:off x="7467600" y="152400"/>
            <a:ext cx="1524000" cy="545469"/>
          </a:xfrm>
          <a:prstGeom prst="rect">
            <a:avLst/>
          </a:prstGeom>
        </p:spPr>
      </p:pic>
      <p:sp>
        <p:nvSpPr>
          <p:cNvPr id="11" name="TextBox 10"/>
          <p:cNvSpPr txBox="1"/>
          <p:nvPr/>
        </p:nvSpPr>
        <p:spPr>
          <a:xfrm>
            <a:off x="152400" y="1905000"/>
            <a:ext cx="4267200" cy="2585323"/>
          </a:xfrm>
          <a:prstGeom prst="rect">
            <a:avLst/>
          </a:prstGeom>
          <a:noFill/>
        </p:spPr>
        <p:txBody>
          <a:bodyPr wrap="square" rtlCol="0">
            <a:spAutoFit/>
          </a:bodyPr>
          <a:lstStyle/>
          <a:p>
            <a:pPr>
              <a:buFont typeface="Arial" pitchFamily="34" charset="0"/>
              <a:buChar char="•"/>
            </a:pPr>
            <a:r>
              <a:rPr lang="en-IN" sz="1800" dirty="0" smtClean="0">
                <a:solidFill>
                  <a:srgbClr val="23346C"/>
                </a:solidFill>
              </a:rPr>
              <a:t>  A FLUKA analysis was carried out to   </a:t>
            </a:r>
          </a:p>
          <a:p>
            <a:r>
              <a:rPr lang="en-IN" sz="1800" dirty="0" smtClean="0">
                <a:solidFill>
                  <a:srgbClr val="23346C"/>
                </a:solidFill>
              </a:rPr>
              <a:t>   determine the beam power distribution   </a:t>
            </a:r>
          </a:p>
          <a:p>
            <a:r>
              <a:rPr lang="en-IN" sz="1800" dirty="0" smtClean="0">
                <a:solidFill>
                  <a:srgbClr val="23346C"/>
                </a:solidFill>
              </a:rPr>
              <a:t>   in the thin window.</a:t>
            </a:r>
          </a:p>
          <a:p>
            <a:pPr>
              <a:buFont typeface="Arial" pitchFamily="34" charset="0"/>
              <a:buChar char="•"/>
            </a:pPr>
            <a:r>
              <a:rPr lang="en-IN" sz="1800" dirty="0" smtClean="0">
                <a:solidFill>
                  <a:srgbClr val="23346C"/>
                </a:solidFill>
              </a:rPr>
              <a:t>  The total power deposited is ~25 W  </a:t>
            </a:r>
          </a:p>
          <a:p>
            <a:r>
              <a:rPr lang="en-IN" sz="1800" dirty="0" smtClean="0">
                <a:solidFill>
                  <a:srgbClr val="23346C"/>
                </a:solidFill>
              </a:rPr>
              <a:t>   with a maximum power density of </a:t>
            </a:r>
          </a:p>
          <a:p>
            <a:r>
              <a:rPr lang="en-IN" sz="1800" dirty="0" smtClean="0">
                <a:solidFill>
                  <a:srgbClr val="23346C"/>
                </a:solidFill>
              </a:rPr>
              <a:t>   21W/cm</a:t>
            </a:r>
            <a:r>
              <a:rPr lang="en-IN" sz="1800" baseline="30000" dirty="0" smtClean="0">
                <a:solidFill>
                  <a:srgbClr val="23346C"/>
                </a:solidFill>
              </a:rPr>
              <a:t>3</a:t>
            </a:r>
            <a:r>
              <a:rPr lang="en-IN" sz="1800" dirty="0" smtClean="0">
                <a:solidFill>
                  <a:srgbClr val="23346C"/>
                </a:solidFill>
              </a:rPr>
              <a:t>. </a:t>
            </a:r>
          </a:p>
          <a:p>
            <a:pPr>
              <a:buFont typeface="Arial" pitchFamily="34" charset="0"/>
              <a:buChar char="•"/>
            </a:pPr>
            <a:r>
              <a:rPr lang="en-IN" sz="1800" dirty="0" smtClean="0">
                <a:solidFill>
                  <a:srgbClr val="23346C"/>
                </a:solidFill>
              </a:rPr>
              <a:t>  Functional fitted data is the </a:t>
            </a:r>
          </a:p>
          <a:p>
            <a:r>
              <a:rPr lang="en-IN" sz="1800" dirty="0" smtClean="0">
                <a:solidFill>
                  <a:srgbClr val="23346C"/>
                </a:solidFill>
              </a:rPr>
              <a:t>   input for the CFD analysis. </a:t>
            </a:r>
            <a:endParaRPr lang="en-US" sz="1800" dirty="0" smtClean="0">
              <a:solidFill>
                <a:srgbClr val="23346C"/>
              </a:solidFill>
            </a:endParaRPr>
          </a:p>
          <a:p>
            <a:endParaRPr lang="en-US" sz="1800" dirty="0">
              <a:solidFill>
                <a:srgbClr val="23346C"/>
              </a:solidFill>
            </a:endParaRPr>
          </a:p>
        </p:txBody>
      </p:sp>
      <p:sp>
        <p:nvSpPr>
          <p:cNvPr id="13" name="Rectangle 12"/>
          <p:cNvSpPr/>
          <p:nvPr/>
        </p:nvSpPr>
        <p:spPr>
          <a:xfrm rot="16200000">
            <a:off x="3848221" y="3654647"/>
            <a:ext cx="933269" cy="400110"/>
          </a:xfrm>
          <a:prstGeom prst="rect">
            <a:avLst/>
          </a:prstGeom>
        </p:spPr>
        <p:txBody>
          <a:bodyPr wrap="none">
            <a:spAutoFit/>
          </a:bodyPr>
          <a:lstStyle/>
          <a:p>
            <a:r>
              <a:rPr lang="en-IN" sz="2000" dirty="0" smtClean="0"/>
              <a:t>W/cm</a:t>
            </a:r>
            <a:r>
              <a:rPr lang="en-IN" sz="2000" baseline="30000" dirty="0" smtClean="0"/>
              <a:t>3</a:t>
            </a:r>
            <a:endParaRPr lang="en-US" sz="2000" dirty="0"/>
          </a:p>
        </p:txBody>
      </p:sp>
      <p:sp>
        <p:nvSpPr>
          <p:cNvPr id="10"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18</a:t>
            </a:fld>
            <a:endParaRPr lang="en-US"/>
          </a:p>
        </p:txBody>
      </p:sp>
      <p:sp>
        <p:nvSpPr>
          <p:cNvPr id="103426" name="Rectangle 2"/>
          <p:cNvSpPr>
            <a:spLocks noGrp="1" noChangeArrowheads="1"/>
          </p:cNvSpPr>
          <p:nvPr>
            <p:ph type="title"/>
          </p:nvPr>
        </p:nvSpPr>
        <p:spPr>
          <a:xfrm>
            <a:off x="1219200" y="0"/>
            <a:ext cx="6019800" cy="685800"/>
          </a:xfrm>
        </p:spPr>
        <p:txBody>
          <a:bodyPr/>
          <a:lstStyle/>
          <a:p>
            <a:r>
              <a:rPr lang="en-US" dirty="0" smtClean="0"/>
              <a:t> </a:t>
            </a:r>
            <a:r>
              <a:rPr lang="en-US" sz="2400" dirty="0" smtClean="0">
                <a:solidFill>
                  <a:schemeClr val="tx1"/>
                </a:solidFill>
              </a:rPr>
              <a:t>Thermal hydraulic Studies(by FLUENT)</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p:cNvPicPr/>
          <p:nvPr/>
        </p:nvPicPr>
        <p:blipFill>
          <a:blip r:embed="rId3" cstate="print"/>
          <a:srcRect t="3481" b="6675"/>
          <a:stretch>
            <a:fillRect/>
          </a:stretch>
        </p:blipFill>
        <p:spPr bwMode="auto">
          <a:xfrm>
            <a:off x="152400" y="2438400"/>
            <a:ext cx="4373880" cy="2947244"/>
          </a:xfrm>
          <a:prstGeom prst="rect">
            <a:avLst/>
          </a:prstGeom>
          <a:noFill/>
          <a:ln>
            <a:noFill/>
          </a:ln>
        </p:spPr>
      </p:pic>
      <p:pic>
        <p:nvPicPr>
          <p:cNvPr id="11" name="Picture 10"/>
          <p:cNvPicPr/>
          <p:nvPr/>
        </p:nvPicPr>
        <p:blipFill>
          <a:blip r:embed="rId4" cstate="print"/>
          <a:srcRect t="4396" b="5760"/>
          <a:stretch>
            <a:fillRect/>
          </a:stretch>
        </p:blipFill>
        <p:spPr bwMode="auto">
          <a:xfrm>
            <a:off x="4648200" y="2438400"/>
            <a:ext cx="4373880" cy="2947244"/>
          </a:xfrm>
          <a:prstGeom prst="rect">
            <a:avLst/>
          </a:prstGeom>
          <a:noFill/>
          <a:ln>
            <a:noFill/>
          </a:ln>
        </p:spPr>
      </p:pic>
      <p:sp>
        <p:nvSpPr>
          <p:cNvPr id="13" name="Rectangle 12"/>
          <p:cNvSpPr/>
          <p:nvPr/>
        </p:nvSpPr>
        <p:spPr>
          <a:xfrm>
            <a:off x="1219200" y="5638800"/>
            <a:ext cx="2874377" cy="338554"/>
          </a:xfrm>
          <a:prstGeom prst="rect">
            <a:avLst/>
          </a:prstGeom>
        </p:spPr>
        <p:txBody>
          <a:bodyPr wrap="none">
            <a:spAutoFit/>
          </a:bodyPr>
          <a:lstStyle/>
          <a:p>
            <a:r>
              <a:rPr lang="en-IN" sz="1600" dirty="0">
                <a:solidFill>
                  <a:srgbClr val="23346C"/>
                </a:solidFill>
              </a:rPr>
              <a:t>Velocity </a:t>
            </a:r>
            <a:r>
              <a:rPr lang="en-IN" sz="1600" dirty="0" smtClean="0">
                <a:solidFill>
                  <a:srgbClr val="23346C"/>
                </a:solidFill>
              </a:rPr>
              <a:t>contours at z = 2.9m </a:t>
            </a:r>
            <a:endParaRPr lang="en-US" sz="1600" dirty="0">
              <a:solidFill>
                <a:srgbClr val="23346C"/>
              </a:solidFill>
            </a:endParaRPr>
          </a:p>
        </p:txBody>
      </p:sp>
      <p:sp>
        <p:nvSpPr>
          <p:cNvPr id="14" name="Rectangle 13"/>
          <p:cNvSpPr/>
          <p:nvPr/>
        </p:nvSpPr>
        <p:spPr>
          <a:xfrm>
            <a:off x="4267200" y="5638800"/>
            <a:ext cx="4724400" cy="584775"/>
          </a:xfrm>
          <a:prstGeom prst="rect">
            <a:avLst/>
          </a:prstGeom>
        </p:spPr>
        <p:txBody>
          <a:bodyPr wrap="square">
            <a:spAutoFit/>
          </a:bodyPr>
          <a:lstStyle/>
          <a:p>
            <a:pPr algn="ctr"/>
            <a:r>
              <a:rPr lang="en-IN" sz="1600" dirty="0">
                <a:solidFill>
                  <a:srgbClr val="23346C"/>
                </a:solidFill>
              </a:rPr>
              <a:t>Steady state temperature distribution at z = </a:t>
            </a:r>
            <a:r>
              <a:rPr lang="en-IN" sz="1600" dirty="0" smtClean="0">
                <a:solidFill>
                  <a:srgbClr val="23346C"/>
                </a:solidFill>
              </a:rPr>
              <a:t>2.9m (</a:t>
            </a:r>
            <a:r>
              <a:rPr lang="en-IN" sz="1600" dirty="0">
                <a:solidFill>
                  <a:srgbClr val="23346C"/>
                </a:solidFill>
              </a:rPr>
              <a:t>Max </a:t>
            </a:r>
            <a:r>
              <a:rPr lang="en-IN" sz="1600" dirty="0" smtClean="0">
                <a:solidFill>
                  <a:srgbClr val="23346C"/>
                </a:solidFill>
              </a:rPr>
              <a:t>average temperature </a:t>
            </a:r>
            <a:r>
              <a:rPr lang="en-IN" sz="1600" dirty="0">
                <a:solidFill>
                  <a:srgbClr val="23346C"/>
                </a:solidFill>
              </a:rPr>
              <a:t>: 127</a:t>
            </a:r>
            <a:r>
              <a:rPr lang="en-IN" sz="1600" baseline="30000" dirty="0">
                <a:solidFill>
                  <a:srgbClr val="23346C"/>
                </a:solidFill>
              </a:rPr>
              <a:t>0</a:t>
            </a:r>
            <a:r>
              <a:rPr lang="en-IN" sz="1600" dirty="0">
                <a:solidFill>
                  <a:srgbClr val="23346C"/>
                </a:solidFill>
              </a:rPr>
              <a:t>C )</a:t>
            </a:r>
            <a:endParaRPr lang="en-US" sz="1600" dirty="0">
              <a:solidFill>
                <a:srgbClr val="23346C"/>
              </a:solidFill>
            </a:endParaRPr>
          </a:p>
        </p:txBody>
      </p:sp>
      <p:sp>
        <p:nvSpPr>
          <p:cNvPr id="15" name="Rectangle 14"/>
          <p:cNvSpPr/>
          <p:nvPr/>
        </p:nvSpPr>
        <p:spPr>
          <a:xfrm>
            <a:off x="1143000" y="838200"/>
            <a:ext cx="6705600" cy="1477328"/>
          </a:xfrm>
          <a:prstGeom prst="rect">
            <a:avLst/>
          </a:prstGeom>
        </p:spPr>
        <p:txBody>
          <a:bodyPr wrap="square">
            <a:spAutoFit/>
          </a:bodyPr>
          <a:lstStyle/>
          <a:p>
            <a:r>
              <a:rPr lang="en-IN" sz="1800" dirty="0" smtClean="0">
                <a:solidFill>
                  <a:srgbClr val="23346C"/>
                </a:solidFill>
              </a:rPr>
              <a:t>Total mass flow rate of water taken was </a:t>
            </a:r>
            <a:r>
              <a:rPr lang="en-IN" sz="1800" dirty="0" smtClean="0"/>
              <a:t>190kg/s. </a:t>
            </a:r>
            <a:r>
              <a:rPr lang="en-IN" sz="1800" dirty="0" smtClean="0">
                <a:solidFill>
                  <a:srgbClr val="23346C"/>
                </a:solidFill>
              </a:rPr>
              <a:t>Water inlet was assumed to be at 50</a:t>
            </a:r>
            <a:r>
              <a:rPr lang="en-IN" sz="1800" baseline="30000" dirty="0" smtClean="0">
                <a:solidFill>
                  <a:srgbClr val="23346C"/>
                </a:solidFill>
              </a:rPr>
              <a:t>0</a:t>
            </a:r>
            <a:r>
              <a:rPr lang="en-IN" sz="1800" dirty="0" smtClean="0">
                <a:solidFill>
                  <a:srgbClr val="23346C"/>
                </a:solidFill>
              </a:rPr>
              <a:t>C as dictated by the primary coolant loop. The bulk outlet temperatures would be ~73</a:t>
            </a:r>
            <a:r>
              <a:rPr lang="en-IN" sz="1800" baseline="30000" dirty="0" smtClean="0">
                <a:solidFill>
                  <a:srgbClr val="23346C"/>
                </a:solidFill>
              </a:rPr>
              <a:t>0</a:t>
            </a:r>
            <a:r>
              <a:rPr lang="en-IN" sz="1800" dirty="0" smtClean="0">
                <a:solidFill>
                  <a:srgbClr val="23346C"/>
                </a:solidFill>
              </a:rPr>
              <a:t>C for 18 MW average beam power.  The water inlet velocity at the slit exit is 2.17 m/s.</a:t>
            </a:r>
            <a:endParaRPr lang="en-US" sz="1800" dirty="0">
              <a:solidFill>
                <a:srgbClr val="23346C"/>
              </a:solidFill>
            </a:endParaRPr>
          </a:p>
        </p:txBody>
      </p:sp>
      <p:sp>
        <p:nvSpPr>
          <p:cNvPr id="16"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19</a:t>
            </a:fld>
            <a:endParaRPr lang="en-US"/>
          </a:p>
        </p:txBody>
      </p:sp>
      <p:sp>
        <p:nvSpPr>
          <p:cNvPr id="103426" name="Rectangle 2"/>
          <p:cNvSpPr>
            <a:spLocks noGrp="1" noChangeArrowheads="1"/>
          </p:cNvSpPr>
          <p:nvPr>
            <p:ph type="title"/>
          </p:nvPr>
        </p:nvSpPr>
        <p:spPr>
          <a:xfrm>
            <a:off x="990600" y="152400"/>
            <a:ext cx="6629400" cy="609600"/>
          </a:xfrm>
        </p:spPr>
        <p:txBody>
          <a:bodyPr/>
          <a:lstStyle/>
          <a:p>
            <a:r>
              <a:rPr lang="en-US" sz="2400" dirty="0" smtClean="0">
                <a:solidFill>
                  <a:schemeClr val="tx1"/>
                </a:solidFill>
              </a:rPr>
              <a:t>Thermal hydraulic Studies-cont.</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p:cNvPicPr/>
          <p:nvPr/>
        </p:nvPicPr>
        <p:blipFill>
          <a:blip r:embed="rId3" cstate="print"/>
          <a:srcRect t="3281" b="4520"/>
          <a:stretch>
            <a:fillRect/>
          </a:stretch>
        </p:blipFill>
        <p:spPr bwMode="auto">
          <a:xfrm>
            <a:off x="152400" y="1676400"/>
            <a:ext cx="4343400" cy="2884607"/>
          </a:xfrm>
          <a:prstGeom prst="rect">
            <a:avLst/>
          </a:prstGeom>
          <a:noFill/>
          <a:ln w="9525">
            <a:noFill/>
            <a:miter lim="800000"/>
            <a:headEnd/>
            <a:tailEnd/>
          </a:ln>
        </p:spPr>
      </p:pic>
      <p:pic>
        <p:nvPicPr>
          <p:cNvPr id="11" name="Picture 10"/>
          <p:cNvPicPr/>
          <p:nvPr/>
        </p:nvPicPr>
        <p:blipFill>
          <a:blip r:embed="rId4" cstate="print"/>
          <a:stretch>
            <a:fillRect/>
          </a:stretch>
        </p:blipFill>
        <p:spPr bwMode="auto">
          <a:xfrm>
            <a:off x="4953000" y="1676400"/>
            <a:ext cx="4040649" cy="2838814"/>
          </a:xfrm>
          <a:prstGeom prst="rect">
            <a:avLst/>
          </a:prstGeom>
          <a:noFill/>
          <a:ln>
            <a:noFill/>
          </a:ln>
        </p:spPr>
      </p:pic>
      <p:sp>
        <p:nvSpPr>
          <p:cNvPr id="12" name="Rectangle 11"/>
          <p:cNvSpPr/>
          <p:nvPr/>
        </p:nvSpPr>
        <p:spPr>
          <a:xfrm>
            <a:off x="152400" y="4724400"/>
            <a:ext cx="4572000" cy="523220"/>
          </a:xfrm>
          <a:prstGeom prst="rect">
            <a:avLst/>
          </a:prstGeom>
        </p:spPr>
        <p:txBody>
          <a:bodyPr>
            <a:spAutoFit/>
          </a:bodyPr>
          <a:lstStyle/>
          <a:p>
            <a:pPr algn="ctr"/>
            <a:r>
              <a:rPr lang="en-IN" sz="1400" dirty="0" smtClean="0">
                <a:solidFill>
                  <a:srgbClr val="23346C"/>
                </a:solidFill>
              </a:rPr>
              <a:t>Maximum </a:t>
            </a:r>
            <a:r>
              <a:rPr lang="en-IN" sz="1400" dirty="0">
                <a:solidFill>
                  <a:srgbClr val="23346C"/>
                </a:solidFill>
              </a:rPr>
              <a:t>temperature </a:t>
            </a:r>
            <a:r>
              <a:rPr lang="en-IN" sz="1400" dirty="0" smtClean="0">
                <a:solidFill>
                  <a:srgbClr val="23346C"/>
                </a:solidFill>
              </a:rPr>
              <a:t>~155</a:t>
            </a:r>
            <a:r>
              <a:rPr lang="en-IN" sz="1400" baseline="30000" dirty="0" smtClean="0">
                <a:solidFill>
                  <a:srgbClr val="23346C"/>
                </a:solidFill>
              </a:rPr>
              <a:t>0</a:t>
            </a:r>
            <a:r>
              <a:rPr lang="en-IN" sz="1400" dirty="0" smtClean="0">
                <a:solidFill>
                  <a:srgbClr val="23346C"/>
                </a:solidFill>
              </a:rPr>
              <a:t>C and </a:t>
            </a:r>
          </a:p>
          <a:p>
            <a:pPr algn="ctr"/>
            <a:r>
              <a:rPr lang="en-IN" sz="1400" dirty="0" smtClean="0">
                <a:solidFill>
                  <a:srgbClr val="23346C"/>
                </a:solidFill>
              </a:rPr>
              <a:t>variation with time ~30</a:t>
            </a:r>
            <a:r>
              <a:rPr lang="en-IN" sz="1400" baseline="30000" dirty="0" smtClean="0">
                <a:solidFill>
                  <a:srgbClr val="23346C"/>
                </a:solidFill>
              </a:rPr>
              <a:t>0</a:t>
            </a:r>
            <a:r>
              <a:rPr lang="en-IN" sz="1400" dirty="0" smtClean="0">
                <a:solidFill>
                  <a:srgbClr val="23346C"/>
                </a:solidFill>
              </a:rPr>
              <a:t>C</a:t>
            </a:r>
            <a:endParaRPr lang="en-US" sz="1400" dirty="0">
              <a:solidFill>
                <a:srgbClr val="23346C"/>
              </a:solidFill>
            </a:endParaRPr>
          </a:p>
        </p:txBody>
      </p:sp>
      <p:sp>
        <p:nvSpPr>
          <p:cNvPr id="13" name="Rectangle 12"/>
          <p:cNvSpPr/>
          <p:nvPr/>
        </p:nvSpPr>
        <p:spPr>
          <a:xfrm>
            <a:off x="4572000" y="4724400"/>
            <a:ext cx="4572000" cy="523220"/>
          </a:xfrm>
          <a:prstGeom prst="rect">
            <a:avLst/>
          </a:prstGeom>
        </p:spPr>
        <p:txBody>
          <a:bodyPr>
            <a:spAutoFit/>
          </a:bodyPr>
          <a:lstStyle/>
          <a:p>
            <a:pPr algn="ctr"/>
            <a:r>
              <a:rPr lang="en-IN" sz="1400" dirty="0" smtClean="0">
                <a:solidFill>
                  <a:srgbClr val="23346C"/>
                </a:solidFill>
              </a:rPr>
              <a:t>Maximum </a:t>
            </a:r>
            <a:r>
              <a:rPr lang="en-IN" sz="1400" dirty="0">
                <a:solidFill>
                  <a:srgbClr val="23346C"/>
                </a:solidFill>
              </a:rPr>
              <a:t>temperature ~135</a:t>
            </a:r>
            <a:r>
              <a:rPr lang="en-IN" sz="1400" baseline="30000" dirty="0">
                <a:solidFill>
                  <a:srgbClr val="23346C"/>
                </a:solidFill>
              </a:rPr>
              <a:t>0</a:t>
            </a:r>
            <a:r>
              <a:rPr lang="en-IN" sz="1400" dirty="0">
                <a:solidFill>
                  <a:srgbClr val="23346C"/>
                </a:solidFill>
              </a:rPr>
              <a:t>C and </a:t>
            </a:r>
            <a:endParaRPr lang="en-IN" sz="1400" dirty="0" smtClean="0">
              <a:solidFill>
                <a:srgbClr val="23346C"/>
              </a:solidFill>
            </a:endParaRPr>
          </a:p>
          <a:p>
            <a:pPr algn="ctr"/>
            <a:r>
              <a:rPr lang="en-IN" sz="1400" dirty="0" smtClean="0">
                <a:solidFill>
                  <a:srgbClr val="23346C"/>
                </a:solidFill>
              </a:rPr>
              <a:t>variation </a:t>
            </a:r>
            <a:r>
              <a:rPr lang="en-IN" sz="1400" dirty="0">
                <a:solidFill>
                  <a:srgbClr val="23346C"/>
                </a:solidFill>
              </a:rPr>
              <a:t>with time ~</a:t>
            </a:r>
            <a:r>
              <a:rPr lang="en-IN" sz="1400" dirty="0" smtClean="0">
                <a:solidFill>
                  <a:srgbClr val="23346C"/>
                </a:solidFill>
              </a:rPr>
              <a:t>36</a:t>
            </a:r>
            <a:r>
              <a:rPr lang="en-IN" sz="1400" baseline="30000" dirty="0" smtClean="0">
                <a:solidFill>
                  <a:srgbClr val="23346C"/>
                </a:solidFill>
              </a:rPr>
              <a:t>0</a:t>
            </a:r>
            <a:r>
              <a:rPr lang="en-IN" sz="1400" dirty="0" smtClean="0">
                <a:solidFill>
                  <a:srgbClr val="23346C"/>
                </a:solidFill>
              </a:rPr>
              <a:t>C</a:t>
            </a:r>
            <a:endParaRPr lang="en-US" sz="1400" dirty="0">
              <a:solidFill>
                <a:srgbClr val="23346C"/>
              </a:solidFill>
            </a:endParaRPr>
          </a:p>
        </p:txBody>
      </p:sp>
      <p:sp>
        <p:nvSpPr>
          <p:cNvPr id="14" name="Rectangle 13"/>
          <p:cNvSpPr/>
          <p:nvPr/>
        </p:nvSpPr>
        <p:spPr>
          <a:xfrm>
            <a:off x="0" y="914400"/>
            <a:ext cx="4572000" cy="584775"/>
          </a:xfrm>
          <a:prstGeom prst="rect">
            <a:avLst/>
          </a:prstGeom>
        </p:spPr>
        <p:txBody>
          <a:bodyPr>
            <a:spAutoFit/>
          </a:bodyPr>
          <a:lstStyle/>
          <a:p>
            <a:pPr algn="ctr"/>
            <a:r>
              <a:rPr lang="en-IN" sz="1600" dirty="0" smtClean="0">
                <a:solidFill>
                  <a:srgbClr val="23346C"/>
                </a:solidFill>
              </a:rPr>
              <a:t>Maximum temperature variation as a</a:t>
            </a:r>
          </a:p>
          <a:p>
            <a:pPr algn="ctr"/>
            <a:r>
              <a:rPr lang="en-IN" sz="1600" dirty="0" smtClean="0">
                <a:solidFill>
                  <a:srgbClr val="23346C"/>
                </a:solidFill>
              </a:rPr>
              <a:t> function of time at  z = 2.9m </a:t>
            </a:r>
          </a:p>
        </p:txBody>
      </p:sp>
      <p:sp>
        <p:nvSpPr>
          <p:cNvPr id="15" name="Rectangle 14"/>
          <p:cNvSpPr/>
          <p:nvPr/>
        </p:nvSpPr>
        <p:spPr>
          <a:xfrm>
            <a:off x="4419600" y="914400"/>
            <a:ext cx="4572000" cy="584775"/>
          </a:xfrm>
          <a:prstGeom prst="rect">
            <a:avLst/>
          </a:prstGeom>
        </p:spPr>
        <p:txBody>
          <a:bodyPr>
            <a:spAutoFit/>
          </a:bodyPr>
          <a:lstStyle/>
          <a:p>
            <a:pPr algn="ctr"/>
            <a:r>
              <a:rPr lang="en-IN" sz="1600" dirty="0" smtClean="0">
                <a:solidFill>
                  <a:srgbClr val="23346C"/>
                </a:solidFill>
              </a:rPr>
              <a:t>Maximum temperature variation as a </a:t>
            </a:r>
          </a:p>
          <a:p>
            <a:pPr algn="ctr"/>
            <a:r>
              <a:rPr lang="en-IN" sz="1600" dirty="0" smtClean="0">
                <a:solidFill>
                  <a:srgbClr val="23346C"/>
                </a:solidFill>
              </a:rPr>
              <a:t>function of time at z = 1.8 m</a:t>
            </a:r>
          </a:p>
        </p:txBody>
      </p:sp>
      <p:sp>
        <p:nvSpPr>
          <p:cNvPr id="17"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a:t>
            </a:fld>
            <a:endParaRPr lang="en-US"/>
          </a:p>
        </p:txBody>
      </p:sp>
      <p:sp>
        <p:nvSpPr>
          <p:cNvPr id="103426" name="Rectangle 2"/>
          <p:cNvSpPr>
            <a:spLocks noGrp="1" noChangeArrowheads="1"/>
          </p:cNvSpPr>
          <p:nvPr>
            <p:ph type="title"/>
          </p:nvPr>
        </p:nvSpPr>
        <p:spPr>
          <a:xfrm>
            <a:off x="1295400" y="0"/>
            <a:ext cx="6629400" cy="914400"/>
          </a:xfrm>
        </p:spPr>
        <p:txBody>
          <a:bodyPr/>
          <a:lstStyle/>
          <a:p>
            <a:r>
              <a:rPr lang="en-US" dirty="0" smtClean="0">
                <a:solidFill>
                  <a:schemeClr val="tx1"/>
                </a:solidFill>
              </a:rPr>
              <a:t>Outline</a:t>
            </a:r>
            <a:endParaRPr lang="en-US"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sp>
        <p:nvSpPr>
          <p:cNvPr id="8" name="Content Placeholder 7"/>
          <p:cNvSpPr>
            <a:spLocks noGrp="1"/>
          </p:cNvSpPr>
          <p:nvPr>
            <p:ph idx="1"/>
          </p:nvPr>
        </p:nvSpPr>
        <p:spPr>
          <a:xfrm>
            <a:off x="762000" y="1295400"/>
            <a:ext cx="7772400" cy="4267200"/>
          </a:xfrm>
        </p:spPr>
        <p:txBody>
          <a:bodyPr/>
          <a:lstStyle/>
          <a:p>
            <a:r>
              <a:rPr lang="en-US" dirty="0" smtClean="0">
                <a:solidFill>
                  <a:schemeClr val="tx1"/>
                </a:solidFill>
              </a:rPr>
              <a:t>Introduction.</a:t>
            </a:r>
          </a:p>
          <a:p>
            <a:r>
              <a:rPr lang="en-US" dirty="0" smtClean="0">
                <a:solidFill>
                  <a:schemeClr val="tx1"/>
                </a:solidFill>
              </a:rPr>
              <a:t>Mechanical Design Concept.</a:t>
            </a:r>
          </a:p>
          <a:p>
            <a:r>
              <a:rPr lang="en-US" dirty="0" smtClean="0">
                <a:solidFill>
                  <a:schemeClr val="tx1"/>
                </a:solidFill>
              </a:rPr>
              <a:t>Beam Parameters used for FLUKA studies.</a:t>
            </a:r>
          </a:p>
          <a:p>
            <a:r>
              <a:rPr lang="en-US" dirty="0" smtClean="0">
                <a:solidFill>
                  <a:schemeClr val="tx1"/>
                </a:solidFill>
              </a:rPr>
              <a:t>FLUKA studies.</a:t>
            </a:r>
          </a:p>
          <a:p>
            <a:r>
              <a:rPr lang="en-US" dirty="0" smtClean="0">
                <a:solidFill>
                  <a:schemeClr val="tx1"/>
                </a:solidFill>
              </a:rPr>
              <a:t>Thermal-hydraulic studies (conjugate heat transfer).</a:t>
            </a:r>
          </a:p>
          <a:p>
            <a:r>
              <a:rPr lang="en-US" dirty="0" smtClean="0">
                <a:solidFill>
                  <a:schemeClr val="tx1"/>
                </a:solidFill>
              </a:rPr>
              <a:t>Summary.</a:t>
            </a:r>
          </a:p>
          <a:p>
            <a:pPr>
              <a:buNone/>
            </a:pPr>
            <a:endParaRPr lang="en-US" dirty="0" smtClean="0"/>
          </a:p>
          <a:p>
            <a:pPr>
              <a:buNone/>
            </a:pPr>
            <a:endParaRPr lang="en-US" dirty="0" smtClean="0"/>
          </a:p>
          <a:p>
            <a:endParaRPr lang="en-US" dirty="0" smtClean="0"/>
          </a:p>
          <a:p>
            <a:endParaRPr lang="en-US" dirty="0"/>
          </a:p>
        </p:txBody>
      </p:sp>
      <p:sp>
        <p:nvSpPr>
          <p:cNvPr id="12"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20</a:t>
            </a:fld>
            <a:endParaRPr lang="en-US"/>
          </a:p>
        </p:txBody>
      </p:sp>
      <p:sp>
        <p:nvSpPr>
          <p:cNvPr id="103426" name="Rectangle 2"/>
          <p:cNvSpPr>
            <a:spLocks noGrp="1" noChangeArrowheads="1"/>
          </p:cNvSpPr>
          <p:nvPr>
            <p:ph type="title"/>
          </p:nvPr>
        </p:nvSpPr>
        <p:spPr>
          <a:xfrm>
            <a:off x="1143000" y="0"/>
            <a:ext cx="6629400" cy="914400"/>
          </a:xfrm>
        </p:spPr>
        <p:txBody>
          <a:bodyPr/>
          <a:lstStyle/>
          <a:p>
            <a:r>
              <a:rPr lang="en-US" sz="2400" dirty="0" smtClean="0">
                <a:solidFill>
                  <a:schemeClr val="tx1"/>
                </a:solidFill>
              </a:rPr>
              <a:t>Thermal hydraulic Studies-cont.</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descr="max_temp_45cm"/>
          <p:cNvPicPr/>
          <p:nvPr/>
        </p:nvPicPr>
        <p:blipFill>
          <a:blip r:embed="rId3" cstate="print"/>
          <a:srcRect l="6917"/>
          <a:stretch>
            <a:fillRect/>
          </a:stretch>
        </p:blipFill>
        <p:spPr bwMode="auto">
          <a:xfrm>
            <a:off x="228600" y="1676400"/>
            <a:ext cx="4177299" cy="3117454"/>
          </a:xfrm>
          <a:prstGeom prst="rect">
            <a:avLst/>
          </a:prstGeom>
          <a:noFill/>
          <a:ln>
            <a:noFill/>
          </a:ln>
        </p:spPr>
      </p:pic>
      <p:pic>
        <p:nvPicPr>
          <p:cNvPr id="11" name="Picture 10"/>
          <p:cNvPicPr/>
          <p:nvPr/>
        </p:nvPicPr>
        <p:blipFill>
          <a:blip r:embed="rId4" cstate="print"/>
          <a:srcRect l="-90" t="4052" r="11222" b="4802"/>
          <a:stretch>
            <a:fillRect/>
          </a:stretch>
        </p:blipFill>
        <p:spPr bwMode="auto">
          <a:xfrm>
            <a:off x="4724400" y="1676400"/>
            <a:ext cx="4099219" cy="3153246"/>
          </a:xfrm>
          <a:prstGeom prst="rect">
            <a:avLst/>
          </a:prstGeom>
          <a:noFill/>
          <a:ln>
            <a:noFill/>
          </a:ln>
        </p:spPr>
      </p:pic>
      <p:sp>
        <p:nvSpPr>
          <p:cNvPr id="12" name="TextBox 11"/>
          <p:cNvSpPr txBox="1"/>
          <p:nvPr/>
        </p:nvSpPr>
        <p:spPr>
          <a:xfrm>
            <a:off x="609600" y="4876800"/>
            <a:ext cx="3126177" cy="830997"/>
          </a:xfrm>
          <a:prstGeom prst="rect">
            <a:avLst/>
          </a:prstGeom>
          <a:noFill/>
        </p:spPr>
        <p:txBody>
          <a:bodyPr wrap="none" rtlCol="0">
            <a:spAutoFit/>
          </a:bodyPr>
          <a:lstStyle/>
          <a:p>
            <a:endParaRPr lang="en-IN" sz="1600" dirty="0" smtClean="0">
              <a:solidFill>
                <a:srgbClr val="23346C"/>
              </a:solidFill>
            </a:endParaRPr>
          </a:p>
          <a:p>
            <a:r>
              <a:rPr lang="en-IN" sz="1600" dirty="0" smtClean="0">
                <a:solidFill>
                  <a:srgbClr val="23346C"/>
                </a:solidFill>
              </a:rPr>
              <a:t>max </a:t>
            </a:r>
            <a:r>
              <a:rPr lang="en-IN" sz="1600" dirty="0">
                <a:solidFill>
                  <a:srgbClr val="23346C"/>
                </a:solidFill>
              </a:rPr>
              <a:t>vessel temperature - 94</a:t>
            </a:r>
            <a:r>
              <a:rPr lang="en-IN" sz="1600" baseline="30000" dirty="0">
                <a:solidFill>
                  <a:srgbClr val="23346C"/>
                </a:solidFill>
              </a:rPr>
              <a:t>0</a:t>
            </a:r>
            <a:r>
              <a:rPr lang="en-IN" sz="1600" dirty="0">
                <a:solidFill>
                  <a:srgbClr val="23346C"/>
                </a:solidFill>
              </a:rPr>
              <a:t> </a:t>
            </a:r>
            <a:r>
              <a:rPr lang="en-IN" sz="1600" dirty="0" smtClean="0">
                <a:solidFill>
                  <a:srgbClr val="23346C"/>
                </a:solidFill>
              </a:rPr>
              <a:t>C</a:t>
            </a:r>
          </a:p>
          <a:p>
            <a:r>
              <a:rPr lang="en-IN" sz="1600" dirty="0" smtClean="0">
                <a:solidFill>
                  <a:srgbClr val="23346C"/>
                </a:solidFill>
              </a:rPr>
              <a:t>min </a:t>
            </a:r>
            <a:r>
              <a:rPr lang="en-IN" sz="1600" dirty="0">
                <a:solidFill>
                  <a:srgbClr val="23346C"/>
                </a:solidFill>
              </a:rPr>
              <a:t>vessel temperature - </a:t>
            </a:r>
            <a:r>
              <a:rPr lang="en-IN" sz="1600" dirty="0" smtClean="0">
                <a:solidFill>
                  <a:srgbClr val="23346C"/>
                </a:solidFill>
              </a:rPr>
              <a:t>81</a:t>
            </a:r>
            <a:r>
              <a:rPr lang="en-IN" sz="1600" baseline="30000" dirty="0" smtClean="0">
                <a:solidFill>
                  <a:srgbClr val="23346C"/>
                </a:solidFill>
              </a:rPr>
              <a:t>0</a:t>
            </a:r>
            <a:r>
              <a:rPr lang="en-IN" sz="1600" dirty="0" smtClean="0">
                <a:solidFill>
                  <a:srgbClr val="23346C"/>
                </a:solidFill>
              </a:rPr>
              <a:t>C</a:t>
            </a:r>
            <a:endParaRPr lang="en-US" sz="1600" dirty="0">
              <a:solidFill>
                <a:srgbClr val="23346C"/>
              </a:solidFill>
            </a:endParaRPr>
          </a:p>
        </p:txBody>
      </p:sp>
      <p:sp>
        <p:nvSpPr>
          <p:cNvPr id="13" name="TextBox 12"/>
          <p:cNvSpPr txBox="1"/>
          <p:nvPr/>
        </p:nvSpPr>
        <p:spPr>
          <a:xfrm>
            <a:off x="228600" y="914400"/>
            <a:ext cx="4140877" cy="584775"/>
          </a:xfrm>
          <a:prstGeom prst="rect">
            <a:avLst/>
          </a:prstGeom>
          <a:noFill/>
        </p:spPr>
        <p:txBody>
          <a:bodyPr wrap="none" rtlCol="0">
            <a:spAutoFit/>
          </a:bodyPr>
          <a:lstStyle/>
          <a:p>
            <a:pPr algn="ctr"/>
            <a:r>
              <a:rPr lang="en-IN" sz="1600" dirty="0" smtClean="0">
                <a:solidFill>
                  <a:srgbClr val="23346C"/>
                </a:solidFill>
              </a:rPr>
              <a:t>Temperature distribution in the vessel at</a:t>
            </a:r>
          </a:p>
          <a:p>
            <a:pPr algn="ctr"/>
            <a:r>
              <a:rPr lang="en-IN" sz="1600" dirty="0" smtClean="0">
                <a:solidFill>
                  <a:srgbClr val="23346C"/>
                </a:solidFill>
              </a:rPr>
              <a:t>z = 2.9m for the 0.45m radial beam location</a:t>
            </a:r>
            <a:endParaRPr lang="en-US" sz="1600" dirty="0">
              <a:solidFill>
                <a:srgbClr val="23346C"/>
              </a:solidFill>
            </a:endParaRPr>
          </a:p>
        </p:txBody>
      </p:sp>
      <p:sp>
        <p:nvSpPr>
          <p:cNvPr id="14" name="TextBox 13"/>
          <p:cNvSpPr txBox="1"/>
          <p:nvPr/>
        </p:nvSpPr>
        <p:spPr>
          <a:xfrm>
            <a:off x="4724400" y="914400"/>
            <a:ext cx="4140877" cy="584775"/>
          </a:xfrm>
          <a:prstGeom prst="rect">
            <a:avLst/>
          </a:prstGeom>
          <a:noFill/>
        </p:spPr>
        <p:txBody>
          <a:bodyPr wrap="none" rtlCol="0">
            <a:spAutoFit/>
          </a:bodyPr>
          <a:lstStyle/>
          <a:p>
            <a:pPr algn="ctr"/>
            <a:r>
              <a:rPr lang="en-IN" sz="1600" dirty="0">
                <a:solidFill>
                  <a:srgbClr val="23346C"/>
                </a:solidFill>
              </a:rPr>
              <a:t>Temperature distribution in the vessel at </a:t>
            </a:r>
            <a:endParaRPr lang="en-IN" sz="1600" dirty="0" smtClean="0">
              <a:solidFill>
                <a:srgbClr val="23346C"/>
              </a:solidFill>
            </a:endParaRPr>
          </a:p>
          <a:p>
            <a:pPr algn="ctr"/>
            <a:r>
              <a:rPr lang="en-IN" sz="1600" dirty="0" smtClean="0">
                <a:solidFill>
                  <a:srgbClr val="23346C"/>
                </a:solidFill>
              </a:rPr>
              <a:t>z = 4.2m for </a:t>
            </a:r>
            <a:r>
              <a:rPr lang="en-IN" sz="1600" dirty="0">
                <a:solidFill>
                  <a:srgbClr val="23346C"/>
                </a:solidFill>
              </a:rPr>
              <a:t>the 0.45m radial beam </a:t>
            </a:r>
            <a:r>
              <a:rPr lang="en-IN" sz="1600" dirty="0" smtClean="0">
                <a:solidFill>
                  <a:srgbClr val="23346C"/>
                </a:solidFill>
              </a:rPr>
              <a:t>location</a:t>
            </a:r>
            <a:endParaRPr lang="en-US" sz="1600" dirty="0">
              <a:solidFill>
                <a:srgbClr val="23346C"/>
              </a:solidFill>
            </a:endParaRPr>
          </a:p>
        </p:txBody>
      </p:sp>
      <p:sp>
        <p:nvSpPr>
          <p:cNvPr id="15" name="TextBox 14"/>
          <p:cNvSpPr txBox="1"/>
          <p:nvPr/>
        </p:nvSpPr>
        <p:spPr>
          <a:xfrm>
            <a:off x="5257800" y="4876800"/>
            <a:ext cx="3068469" cy="830997"/>
          </a:xfrm>
          <a:prstGeom prst="rect">
            <a:avLst/>
          </a:prstGeom>
          <a:noFill/>
        </p:spPr>
        <p:txBody>
          <a:bodyPr wrap="none" rtlCol="0">
            <a:spAutoFit/>
          </a:bodyPr>
          <a:lstStyle/>
          <a:p>
            <a:endParaRPr lang="en-IN" sz="1600" dirty="0" smtClean="0">
              <a:solidFill>
                <a:srgbClr val="23346C"/>
              </a:solidFill>
            </a:endParaRPr>
          </a:p>
          <a:p>
            <a:r>
              <a:rPr lang="en-IN" sz="1600" dirty="0" smtClean="0">
                <a:solidFill>
                  <a:srgbClr val="23346C"/>
                </a:solidFill>
              </a:rPr>
              <a:t>max </a:t>
            </a:r>
            <a:r>
              <a:rPr lang="en-IN" sz="1600" dirty="0">
                <a:solidFill>
                  <a:srgbClr val="23346C"/>
                </a:solidFill>
              </a:rPr>
              <a:t>vessel temperature - </a:t>
            </a:r>
            <a:r>
              <a:rPr lang="en-IN" sz="1600" dirty="0" smtClean="0">
                <a:solidFill>
                  <a:srgbClr val="23346C"/>
                </a:solidFill>
              </a:rPr>
              <a:t>90</a:t>
            </a:r>
            <a:r>
              <a:rPr lang="en-IN" sz="1600" baseline="30000" dirty="0" smtClean="0">
                <a:solidFill>
                  <a:srgbClr val="23346C"/>
                </a:solidFill>
              </a:rPr>
              <a:t>0</a:t>
            </a:r>
            <a:r>
              <a:rPr lang="en-IN" sz="1600" dirty="0" smtClean="0">
                <a:solidFill>
                  <a:srgbClr val="23346C"/>
                </a:solidFill>
              </a:rPr>
              <a:t> C</a:t>
            </a:r>
          </a:p>
          <a:p>
            <a:r>
              <a:rPr lang="en-IN" sz="1600" dirty="0" smtClean="0">
                <a:solidFill>
                  <a:srgbClr val="23346C"/>
                </a:solidFill>
              </a:rPr>
              <a:t>min </a:t>
            </a:r>
            <a:r>
              <a:rPr lang="en-IN" sz="1600" dirty="0">
                <a:solidFill>
                  <a:srgbClr val="23346C"/>
                </a:solidFill>
              </a:rPr>
              <a:t>vessel temperature - </a:t>
            </a:r>
            <a:r>
              <a:rPr lang="en-IN" sz="1600" dirty="0" smtClean="0">
                <a:solidFill>
                  <a:srgbClr val="23346C"/>
                </a:solidFill>
              </a:rPr>
              <a:t>70</a:t>
            </a:r>
            <a:r>
              <a:rPr lang="en-IN" sz="1600" baseline="30000" dirty="0" smtClean="0">
                <a:solidFill>
                  <a:srgbClr val="23346C"/>
                </a:solidFill>
              </a:rPr>
              <a:t>0</a:t>
            </a:r>
            <a:r>
              <a:rPr lang="en-IN" sz="1600" dirty="0" smtClean="0">
                <a:solidFill>
                  <a:srgbClr val="23346C"/>
                </a:solidFill>
              </a:rPr>
              <a:t>C</a:t>
            </a:r>
            <a:endParaRPr lang="en-US" sz="1600" dirty="0">
              <a:solidFill>
                <a:srgbClr val="23346C"/>
              </a:solidFill>
            </a:endParaRPr>
          </a:p>
        </p:txBody>
      </p:sp>
      <p:sp>
        <p:nvSpPr>
          <p:cNvPr id="17"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21</a:t>
            </a:fld>
            <a:endParaRPr lang="en-US"/>
          </a:p>
        </p:txBody>
      </p:sp>
      <p:sp>
        <p:nvSpPr>
          <p:cNvPr id="103426" name="Rectangle 2"/>
          <p:cNvSpPr>
            <a:spLocks noGrp="1" noChangeArrowheads="1"/>
          </p:cNvSpPr>
          <p:nvPr>
            <p:ph type="title"/>
          </p:nvPr>
        </p:nvSpPr>
        <p:spPr>
          <a:xfrm>
            <a:off x="1143000" y="0"/>
            <a:ext cx="6629400" cy="914400"/>
          </a:xfrm>
        </p:spPr>
        <p:txBody>
          <a:bodyPr/>
          <a:lstStyle/>
          <a:p>
            <a:r>
              <a:rPr lang="en-US" sz="2400" dirty="0" smtClean="0">
                <a:solidFill>
                  <a:schemeClr val="tx1"/>
                </a:solidFill>
              </a:rPr>
              <a:t>Thermal hydraulic Studies-cont.</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descr="grid.bmp"/>
          <p:cNvPicPr/>
          <p:nvPr/>
        </p:nvPicPr>
        <p:blipFill>
          <a:blip r:embed="rId3" cstate="print"/>
          <a:srcRect l="990" t="17133" r="9726" b="28587"/>
          <a:stretch>
            <a:fillRect/>
          </a:stretch>
        </p:blipFill>
        <p:spPr bwMode="auto">
          <a:xfrm rot="5400000">
            <a:off x="-377508" y="2587307"/>
            <a:ext cx="3914140" cy="1787525"/>
          </a:xfrm>
          <a:prstGeom prst="rect">
            <a:avLst/>
          </a:prstGeom>
          <a:noFill/>
          <a:ln w="9525">
            <a:noFill/>
            <a:miter lim="800000"/>
            <a:headEnd/>
            <a:tailEnd/>
          </a:ln>
        </p:spPr>
      </p:pic>
      <p:pic>
        <p:nvPicPr>
          <p:cNvPr id="11" name="Picture 10"/>
          <p:cNvPicPr/>
          <p:nvPr/>
        </p:nvPicPr>
        <p:blipFill>
          <a:blip r:embed="rId4" cstate="print"/>
          <a:srcRect b="4384"/>
          <a:stretch>
            <a:fillRect/>
          </a:stretch>
        </p:blipFill>
        <p:spPr bwMode="auto">
          <a:xfrm>
            <a:off x="2819400" y="1524000"/>
            <a:ext cx="6193155" cy="4620260"/>
          </a:xfrm>
          <a:prstGeom prst="rect">
            <a:avLst/>
          </a:prstGeom>
          <a:noFill/>
          <a:ln w="9525">
            <a:noFill/>
            <a:miter lim="800000"/>
            <a:headEnd/>
            <a:tailEnd/>
          </a:ln>
        </p:spPr>
      </p:pic>
      <p:sp>
        <p:nvSpPr>
          <p:cNvPr id="12" name="TextBox 11"/>
          <p:cNvSpPr txBox="1"/>
          <p:nvPr/>
        </p:nvSpPr>
        <p:spPr>
          <a:xfrm>
            <a:off x="3048000" y="914400"/>
            <a:ext cx="5057025" cy="461665"/>
          </a:xfrm>
          <a:prstGeom prst="rect">
            <a:avLst/>
          </a:prstGeom>
          <a:noFill/>
        </p:spPr>
        <p:txBody>
          <a:bodyPr wrap="none" rtlCol="0">
            <a:spAutoFit/>
          </a:bodyPr>
          <a:lstStyle/>
          <a:p>
            <a:r>
              <a:rPr lang="en-US" sz="2400" dirty="0" smtClean="0">
                <a:solidFill>
                  <a:srgbClr val="FF0000"/>
                </a:solidFill>
              </a:rPr>
              <a:t>Window Cooling - Work In Progress</a:t>
            </a:r>
            <a:endParaRPr lang="en-US" sz="2400" dirty="0">
              <a:solidFill>
                <a:srgbClr val="FF0000"/>
              </a:solidFill>
            </a:endParaRPr>
          </a:p>
        </p:txBody>
      </p:sp>
      <p:sp>
        <p:nvSpPr>
          <p:cNvPr id="13"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22</a:t>
            </a:fld>
            <a:endParaRPr lang="en-US"/>
          </a:p>
        </p:txBody>
      </p:sp>
      <p:sp>
        <p:nvSpPr>
          <p:cNvPr id="103426" name="Rectangle 2"/>
          <p:cNvSpPr>
            <a:spLocks noGrp="1" noChangeArrowheads="1"/>
          </p:cNvSpPr>
          <p:nvPr>
            <p:ph type="title"/>
          </p:nvPr>
        </p:nvSpPr>
        <p:spPr>
          <a:xfrm>
            <a:off x="990600" y="0"/>
            <a:ext cx="6629400" cy="914400"/>
          </a:xfrm>
        </p:spPr>
        <p:txBody>
          <a:bodyPr/>
          <a:lstStyle/>
          <a:p>
            <a:r>
              <a:rPr lang="en-US" dirty="0" smtClean="0">
                <a:solidFill>
                  <a:schemeClr val="tx1"/>
                </a:solidFill>
              </a:rPr>
              <a:t>  </a:t>
            </a:r>
            <a:r>
              <a:rPr lang="en-US" sz="2400" dirty="0" smtClean="0">
                <a:solidFill>
                  <a:schemeClr val="tx1"/>
                </a:solidFill>
              </a:rPr>
              <a:t>Thermal hydraulic Studies-cont.</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p:cNvPicPr/>
          <p:nvPr/>
        </p:nvPicPr>
        <p:blipFill>
          <a:blip r:embed="rId3" cstate="print"/>
          <a:srcRect t="3430" r="15840" b="4601"/>
          <a:stretch>
            <a:fillRect/>
          </a:stretch>
        </p:blipFill>
        <p:spPr bwMode="auto">
          <a:xfrm>
            <a:off x="152400" y="1295400"/>
            <a:ext cx="5001260" cy="4086860"/>
          </a:xfrm>
          <a:prstGeom prst="rect">
            <a:avLst/>
          </a:prstGeom>
          <a:noFill/>
          <a:ln w="9525">
            <a:noFill/>
            <a:miter lim="800000"/>
            <a:headEnd/>
            <a:tailEnd/>
          </a:ln>
        </p:spPr>
      </p:pic>
      <p:pic>
        <p:nvPicPr>
          <p:cNvPr id="11" name="Picture 10"/>
          <p:cNvPicPr/>
          <p:nvPr/>
        </p:nvPicPr>
        <p:blipFill>
          <a:blip r:embed="rId4" cstate="print"/>
          <a:srcRect l="5702" t="7169" r="5724" b="17529"/>
          <a:stretch>
            <a:fillRect/>
          </a:stretch>
        </p:blipFill>
        <p:spPr bwMode="auto">
          <a:xfrm>
            <a:off x="4876800" y="3581400"/>
            <a:ext cx="4161140" cy="2653242"/>
          </a:xfrm>
          <a:prstGeom prst="rect">
            <a:avLst/>
          </a:prstGeom>
          <a:noFill/>
          <a:ln w="9525">
            <a:noFill/>
            <a:miter lim="800000"/>
            <a:headEnd/>
            <a:tailEnd/>
          </a:ln>
        </p:spPr>
      </p:pic>
      <p:sp>
        <p:nvSpPr>
          <p:cNvPr id="12" name="TextBox 11"/>
          <p:cNvSpPr txBox="1"/>
          <p:nvPr/>
        </p:nvSpPr>
        <p:spPr>
          <a:xfrm>
            <a:off x="2514600" y="838200"/>
            <a:ext cx="5057025" cy="461665"/>
          </a:xfrm>
          <a:prstGeom prst="rect">
            <a:avLst/>
          </a:prstGeom>
          <a:noFill/>
        </p:spPr>
        <p:txBody>
          <a:bodyPr wrap="none" rtlCol="0">
            <a:spAutoFit/>
          </a:bodyPr>
          <a:lstStyle/>
          <a:p>
            <a:r>
              <a:rPr lang="en-US" sz="2400" dirty="0" smtClean="0">
                <a:solidFill>
                  <a:srgbClr val="FF0000"/>
                </a:solidFill>
              </a:rPr>
              <a:t>Window Cooling - Work In Progress</a:t>
            </a:r>
            <a:endParaRPr lang="en-US" sz="2400" dirty="0">
              <a:solidFill>
                <a:srgbClr val="FF0000"/>
              </a:solidFill>
            </a:endParaRPr>
          </a:p>
        </p:txBody>
      </p:sp>
      <p:sp>
        <p:nvSpPr>
          <p:cNvPr id="13"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23</a:t>
            </a:fld>
            <a:endParaRPr lang="en-US"/>
          </a:p>
        </p:txBody>
      </p:sp>
      <p:sp>
        <p:nvSpPr>
          <p:cNvPr id="103426" name="Rectangle 2"/>
          <p:cNvSpPr>
            <a:spLocks noGrp="1" noChangeArrowheads="1"/>
          </p:cNvSpPr>
          <p:nvPr>
            <p:ph type="title"/>
          </p:nvPr>
        </p:nvSpPr>
        <p:spPr>
          <a:xfrm>
            <a:off x="1143000" y="0"/>
            <a:ext cx="6629400" cy="914400"/>
          </a:xfrm>
        </p:spPr>
        <p:txBody>
          <a:bodyPr/>
          <a:lstStyle/>
          <a:p>
            <a:r>
              <a:rPr lang="en-US" sz="2400" dirty="0" smtClean="0">
                <a:solidFill>
                  <a:schemeClr val="tx1"/>
                </a:solidFill>
              </a:rPr>
              <a:t>Thermal hydraulic Studies-cont</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9" name="Picture 8"/>
          <p:cNvPicPr/>
          <p:nvPr/>
        </p:nvPicPr>
        <p:blipFill>
          <a:blip r:embed="rId3" cstate="print"/>
          <a:srcRect l="28720" t="2777" r="10715" b="15899"/>
          <a:stretch>
            <a:fillRect/>
          </a:stretch>
        </p:blipFill>
        <p:spPr bwMode="auto">
          <a:xfrm>
            <a:off x="304800" y="914400"/>
            <a:ext cx="2819400" cy="2840038"/>
          </a:xfrm>
          <a:prstGeom prst="rect">
            <a:avLst/>
          </a:prstGeom>
          <a:noFill/>
          <a:ln w="9525">
            <a:noFill/>
            <a:miter lim="800000"/>
            <a:headEnd/>
            <a:tailEnd/>
          </a:ln>
        </p:spPr>
      </p:pic>
      <p:pic>
        <p:nvPicPr>
          <p:cNvPr id="11" name="Picture 10"/>
          <p:cNvPicPr/>
          <p:nvPr/>
        </p:nvPicPr>
        <p:blipFill>
          <a:blip r:embed="rId4" cstate="print"/>
          <a:srcRect t="2777" b="5556"/>
          <a:stretch>
            <a:fillRect/>
          </a:stretch>
        </p:blipFill>
        <p:spPr bwMode="auto">
          <a:xfrm>
            <a:off x="3270202" y="2133600"/>
            <a:ext cx="5680124" cy="3907155"/>
          </a:xfrm>
          <a:prstGeom prst="rect">
            <a:avLst/>
          </a:prstGeom>
          <a:noFill/>
          <a:ln w="9525">
            <a:noFill/>
            <a:miter lim="800000"/>
            <a:headEnd/>
            <a:tailEnd/>
          </a:ln>
        </p:spPr>
      </p:pic>
      <p:sp>
        <p:nvSpPr>
          <p:cNvPr id="12" name="TextBox 11"/>
          <p:cNvSpPr txBox="1"/>
          <p:nvPr/>
        </p:nvSpPr>
        <p:spPr>
          <a:xfrm>
            <a:off x="3124200" y="1066800"/>
            <a:ext cx="5295873" cy="461665"/>
          </a:xfrm>
          <a:prstGeom prst="rect">
            <a:avLst/>
          </a:prstGeom>
          <a:noFill/>
        </p:spPr>
        <p:txBody>
          <a:bodyPr wrap="none" rtlCol="0">
            <a:spAutoFit/>
          </a:bodyPr>
          <a:lstStyle/>
          <a:p>
            <a:r>
              <a:rPr lang="en-US" sz="2400" dirty="0" smtClean="0">
                <a:solidFill>
                  <a:srgbClr val="FF0000"/>
                </a:solidFill>
              </a:rPr>
              <a:t>Flat Head Cooling - Work In Progress</a:t>
            </a:r>
            <a:endParaRPr lang="en-US" sz="2400" dirty="0">
              <a:solidFill>
                <a:srgbClr val="FF0000"/>
              </a:solidFill>
            </a:endParaRPr>
          </a:p>
        </p:txBody>
      </p:sp>
      <p:sp>
        <p:nvSpPr>
          <p:cNvPr id="13"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24</a:t>
            </a:fld>
            <a:endParaRPr lang="en-US" dirty="0"/>
          </a:p>
        </p:txBody>
      </p:sp>
      <p:sp>
        <p:nvSpPr>
          <p:cNvPr id="103426" name="Rectangle 2"/>
          <p:cNvSpPr>
            <a:spLocks noGrp="1" noChangeArrowheads="1"/>
          </p:cNvSpPr>
          <p:nvPr>
            <p:ph type="title"/>
          </p:nvPr>
        </p:nvSpPr>
        <p:spPr>
          <a:xfrm>
            <a:off x="1143000" y="0"/>
            <a:ext cx="6629400" cy="914400"/>
          </a:xfrm>
        </p:spPr>
        <p:txBody>
          <a:bodyPr/>
          <a:lstStyle/>
          <a:p>
            <a:r>
              <a:rPr lang="en-US" sz="2400" dirty="0" smtClean="0">
                <a:solidFill>
                  <a:schemeClr val="tx1"/>
                </a:solidFill>
              </a:rPr>
              <a:t>Thermal hydraulic Studies-cont.</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0" name="Picture 9"/>
          <p:cNvPicPr/>
          <p:nvPr/>
        </p:nvPicPr>
        <p:blipFill>
          <a:blip r:embed="rId3" cstate="print"/>
          <a:srcRect t="5556" b="5556"/>
          <a:stretch>
            <a:fillRect/>
          </a:stretch>
        </p:blipFill>
        <p:spPr bwMode="auto">
          <a:xfrm>
            <a:off x="304800" y="990600"/>
            <a:ext cx="4689475" cy="3131185"/>
          </a:xfrm>
          <a:prstGeom prst="rect">
            <a:avLst/>
          </a:prstGeom>
          <a:noFill/>
          <a:ln w="9525">
            <a:noFill/>
            <a:miter lim="800000"/>
            <a:headEnd/>
            <a:tailEnd/>
          </a:ln>
        </p:spPr>
      </p:pic>
      <p:pic>
        <p:nvPicPr>
          <p:cNvPr id="12" name="Picture 11"/>
          <p:cNvPicPr/>
          <p:nvPr/>
        </p:nvPicPr>
        <p:blipFill>
          <a:blip r:embed="rId4" cstate="print"/>
          <a:srcRect t="2777" b="5556"/>
          <a:stretch>
            <a:fillRect/>
          </a:stretch>
        </p:blipFill>
        <p:spPr bwMode="auto">
          <a:xfrm>
            <a:off x="1295400" y="3124200"/>
            <a:ext cx="4544060" cy="3131185"/>
          </a:xfrm>
          <a:prstGeom prst="rect">
            <a:avLst/>
          </a:prstGeom>
          <a:noFill/>
          <a:ln w="9525">
            <a:noFill/>
            <a:miter lim="800000"/>
            <a:headEnd/>
            <a:tailEnd/>
          </a:ln>
        </p:spPr>
      </p:pic>
      <p:pic>
        <p:nvPicPr>
          <p:cNvPr id="13" name="Picture 12"/>
          <p:cNvPicPr/>
          <p:nvPr/>
        </p:nvPicPr>
        <p:blipFill>
          <a:blip r:embed="rId5" cstate="print"/>
          <a:srcRect/>
          <a:stretch>
            <a:fillRect/>
          </a:stretch>
        </p:blipFill>
        <p:spPr bwMode="auto">
          <a:xfrm>
            <a:off x="6019800" y="1143000"/>
            <a:ext cx="2888615" cy="4676140"/>
          </a:xfrm>
          <a:prstGeom prst="rect">
            <a:avLst/>
          </a:prstGeom>
          <a:noFill/>
          <a:ln w="9525">
            <a:noFill/>
            <a:miter lim="800000"/>
            <a:headEnd/>
            <a:tailEnd/>
          </a:ln>
        </p:spPr>
      </p:pic>
      <p:sp>
        <p:nvSpPr>
          <p:cNvPr id="14" name="TextBox 13"/>
          <p:cNvSpPr txBox="1"/>
          <p:nvPr/>
        </p:nvSpPr>
        <p:spPr>
          <a:xfrm>
            <a:off x="5334000" y="762000"/>
            <a:ext cx="3590535" cy="338554"/>
          </a:xfrm>
          <a:prstGeom prst="rect">
            <a:avLst/>
          </a:prstGeom>
          <a:noFill/>
        </p:spPr>
        <p:txBody>
          <a:bodyPr wrap="none" rtlCol="0">
            <a:spAutoFit/>
          </a:bodyPr>
          <a:lstStyle/>
          <a:p>
            <a:r>
              <a:rPr lang="en-US" sz="1600" dirty="0" smtClean="0">
                <a:solidFill>
                  <a:srgbClr val="FF0000"/>
                </a:solidFill>
              </a:rPr>
              <a:t>Flat Head Cooling - Work In Progress</a:t>
            </a:r>
            <a:endParaRPr lang="en-US" sz="1600" dirty="0">
              <a:solidFill>
                <a:srgbClr val="FF0000"/>
              </a:solidFill>
            </a:endParaRPr>
          </a:p>
        </p:txBody>
      </p:sp>
      <p:sp>
        <p:nvSpPr>
          <p:cNvPr id="15"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25</a:t>
            </a:fld>
            <a:endParaRPr lang="en-US"/>
          </a:p>
        </p:txBody>
      </p:sp>
      <p:sp>
        <p:nvSpPr>
          <p:cNvPr id="103426" name="Rectangle 2"/>
          <p:cNvSpPr>
            <a:spLocks noGrp="1" noChangeArrowheads="1"/>
          </p:cNvSpPr>
          <p:nvPr>
            <p:ph type="title"/>
          </p:nvPr>
        </p:nvSpPr>
        <p:spPr>
          <a:xfrm>
            <a:off x="838200" y="0"/>
            <a:ext cx="7620000" cy="914400"/>
          </a:xfrm>
        </p:spPr>
        <p:txBody>
          <a:bodyPr/>
          <a:lstStyle/>
          <a:p>
            <a:r>
              <a:rPr lang="en-US" sz="2400" dirty="0" smtClean="0">
                <a:solidFill>
                  <a:schemeClr val="tx1"/>
                </a:solidFill>
              </a:rPr>
              <a:t>Inlet header studies-(In progress)</a:t>
            </a:r>
            <a:endParaRPr lang="en-US" sz="2400" dirty="0">
              <a:solidFill>
                <a:schemeClr val="tx1"/>
              </a:solidFill>
            </a:endParaRPr>
          </a:p>
        </p:txBody>
      </p:sp>
      <p:sp>
        <p:nvSpPr>
          <p:cNvPr id="10" name="TextBox 9"/>
          <p:cNvSpPr txBox="1"/>
          <p:nvPr/>
        </p:nvSpPr>
        <p:spPr>
          <a:xfrm>
            <a:off x="3276600" y="990600"/>
            <a:ext cx="3488455" cy="461665"/>
          </a:xfrm>
          <a:prstGeom prst="rect">
            <a:avLst/>
          </a:prstGeom>
          <a:noFill/>
        </p:spPr>
        <p:txBody>
          <a:bodyPr wrap="none" rtlCol="0">
            <a:spAutoFit/>
          </a:bodyPr>
          <a:lstStyle/>
          <a:p>
            <a:r>
              <a:rPr lang="en-US" sz="2400" dirty="0" smtClean="0"/>
              <a:t>Design of  Inlet Headers</a:t>
            </a:r>
            <a:endParaRPr lang="en-US" sz="2400" dirty="0"/>
          </a:p>
        </p:txBody>
      </p:sp>
      <p:sp>
        <p:nvSpPr>
          <p:cNvPr id="9" name="TextBox 8"/>
          <p:cNvSpPr txBox="1"/>
          <p:nvPr/>
        </p:nvSpPr>
        <p:spPr>
          <a:xfrm>
            <a:off x="228600" y="1447800"/>
            <a:ext cx="8686800" cy="3416320"/>
          </a:xfrm>
          <a:prstGeom prst="rect">
            <a:avLst/>
          </a:prstGeom>
          <a:noFill/>
        </p:spPr>
        <p:txBody>
          <a:bodyPr wrap="square" rtlCol="0">
            <a:spAutoFit/>
          </a:bodyPr>
          <a:lstStyle/>
          <a:p>
            <a:pPr algn="just"/>
            <a:r>
              <a:rPr lang="en-US" sz="2400" dirty="0" smtClean="0"/>
              <a:t>Flow analysis in the Header indicated that there was significant velocity component along z- direction (</a:t>
            </a:r>
            <a:r>
              <a:rPr lang="en-US" sz="2400" dirty="0" err="1" smtClean="0"/>
              <a:t>v</a:t>
            </a:r>
            <a:r>
              <a:rPr lang="en-US" sz="2400" baseline="-25000" dirty="0" err="1" smtClean="0"/>
              <a:t>z</a:t>
            </a:r>
            <a:r>
              <a:rPr lang="en-US" sz="2400" dirty="0" smtClean="0"/>
              <a:t>) in the initial exit region of the Header, reducing the required outlet v</a:t>
            </a:r>
            <a:r>
              <a:rPr lang="el-GR" sz="2400" baseline="-25000" dirty="0" smtClean="0"/>
              <a:t>Φ </a:t>
            </a:r>
            <a:r>
              <a:rPr lang="en-US" sz="2400" baseline="-25000" dirty="0" smtClean="0"/>
              <a:t> </a:t>
            </a:r>
            <a:r>
              <a:rPr lang="en-US" sz="2400" dirty="0" smtClean="0"/>
              <a:t>(</a:t>
            </a:r>
            <a:r>
              <a:rPr lang="el-GR" sz="2400" dirty="0" smtClean="0"/>
              <a:t>Φ</a:t>
            </a:r>
            <a:r>
              <a:rPr lang="en-US" sz="2400" dirty="0" smtClean="0"/>
              <a:t> component of the velocity). In order to enhance (v</a:t>
            </a:r>
            <a:r>
              <a:rPr lang="el-GR" sz="2400" baseline="-25000" dirty="0" smtClean="0"/>
              <a:t>Φ</a:t>
            </a:r>
            <a:r>
              <a:rPr lang="en-US" sz="2400" dirty="0" smtClean="0"/>
              <a:t>)  and reduce the </a:t>
            </a:r>
            <a:r>
              <a:rPr lang="en-US" sz="2400" dirty="0" err="1" smtClean="0"/>
              <a:t>v</a:t>
            </a:r>
            <a:r>
              <a:rPr lang="en-US" sz="2400" baseline="-25000" dirty="0" err="1" smtClean="0"/>
              <a:t>z</a:t>
            </a:r>
            <a:r>
              <a:rPr lang="en-US" sz="2400" baseline="-25000" dirty="0" smtClean="0"/>
              <a:t> </a:t>
            </a:r>
            <a:r>
              <a:rPr lang="en-US" sz="2400" dirty="0" smtClean="0"/>
              <a:t>, two alternative approaches are currently being considered; </a:t>
            </a:r>
            <a:r>
              <a:rPr lang="en-US" sz="2400" dirty="0" err="1" smtClean="0"/>
              <a:t>i</a:t>
            </a:r>
            <a:r>
              <a:rPr lang="en-US" sz="2400" dirty="0" smtClean="0"/>
              <a:t>) providing flow blocks at various locations in the exit slit of the Header, ii) providing water to the Header by multiple pipes along the z. The final configuration will be based on the outcome of this analysis. </a:t>
            </a:r>
            <a:endParaRPr lang="en-US" sz="2400" dirty="0"/>
          </a:p>
        </p:txBody>
      </p:sp>
      <p:pic>
        <p:nvPicPr>
          <p:cNvPr id="11" name="Picture 10" descr="SLAC_Logo_hires.jpg"/>
          <p:cNvPicPr>
            <a:picLocks noChangeAspect="1"/>
          </p:cNvPicPr>
          <p:nvPr/>
        </p:nvPicPr>
        <p:blipFill>
          <a:blip r:embed="rId2" cstate="print"/>
          <a:stretch>
            <a:fillRect/>
          </a:stretch>
        </p:blipFill>
        <p:spPr>
          <a:xfrm>
            <a:off x="7467600" y="152400"/>
            <a:ext cx="1524000" cy="545469"/>
          </a:xfrm>
          <a:prstGeom prst="rect">
            <a:avLst/>
          </a:prstGeom>
        </p:spPr>
      </p:pic>
      <p:sp>
        <p:nvSpPr>
          <p:cNvPr id="12"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26</a:t>
            </a:fld>
            <a:endParaRPr lang="en-US"/>
          </a:p>
        </p:txBody>
      </p:sp>
      <p:pic>
        <p:nvPicPr>
          <p:cNvPr id="11" name="Picture 10" descr="SLAC_Logo_hires.jpg"/>
          <p:cNvPicPr>
            <a:picLocks noChangeAspect="1"/>
          </p:cNvPicPr>
          <p:nvPr/>
        </p:nvPicPr>
        <p:blipFill>
          <a:blip r:embed="rId2" cstate="print"/>
          <a:stretch>
            <a:fillRect/>
          </a:stretch>
        </p:blipFill>
        <p:spPr>
          <a:xfrm>
            <a:off x="7467600" y="152400"/>
            <a:ext cx="1524000" cy="545469"/>
          </a:xfrm>
          <a:prstGeom prst="rect">
            <a:avLst/>
          </a:prstGeom>
        </p:spPr>
      </p:pic>
      <p:grpSp>
        <p:nvGrpSpPr>
          <p:cNvPr id="15" name="Group 14"/>
          <p:cNvGrpSpPr/>
          <p:nvPr/>
        </p:nvGrpSpPr>
        <p:grpSpPr>
          <a:xfrm>
            <a:off x="685800" y="838200"/>
            <a:ext cx="8001000" cy="2594995"/>
            <a:chOff x="533400" y="914400"/>
            <a:chExt cx="8610600" cy="2746177"/>
          </a:xfrm>
        </p:grpSpPr>
        <p:pic>
          <p:nvPicPr>
            <p:cNvPr id="16" name="Picture 2"/>
            <p:cNvPicPr>
              <a:picLocks noChangeAspect="1" noChangeArrowheads="1"/>
            </p:cNvPicPr>
            <p:nvPr/>
          </p:nvPicPr>
          <p:blipFill>
            <a:blip r:embed="rId3" cstate="print"/>
            <a:srcRect/>
            <a:stretch>
              <a:fillRect/>
            </a:stretch>
          </p:blipFill>
          <p:spPr bwMode="auto">
            <a:xfrm>
              <a:off x="4191000" y="1371600"/>
              <a:ext cx="2443925" cy="1752600"/>
            </a:xfrm>
            <a:prstGeom prst="rect">
              <a:avLst/>
            </a:prstGeom>
            <a:noFill/>
            <a:ln w="9525">
              <a:noFill/>
              <a:miter lim="800000"/>
              <a:headEnd/>
              <a:tailEnd/>
            </a:ln>
            <a:effectLst/>
          </p:spPr>
        </p:pic>
        <p:pic>
          <p:nvPicPr>
            <p:cNvPr id="17" name="Picture 2"/>
            <p:cNvPicPr>
              <a:picLocks noChangeAspect="1" noChangeArrowheads="1"/>
            </p:cNvPicPr>
            <p:nvPr/>
          </p:nvPicPr>
          <p:blipFill>
            <a:blip r:embed="rId4" cstate="print"/>
            <a:srcRect/>
            <a:stretch>
              <a:fillRect/>
            </a:stretch>
          </p:blipFill>
          <p:spPr bwMode="auto">
            <a:xfrm>
              <a:off x="1271451" y="1080117"/>
              <a:ext cx="2736941" cy="2087031"/>
            </a:xfrm>
            <a:prstGeom prst="rect">
              <a:avLst/>
            </a:prstGeom>
            <a:noFill/>
            <a:ln w="9525">
              <a:noFill/>
              <a:miter lim="800000"/>
              <a:headEnd/>
              <a:tailEnd/>
            </a:ln>
            <a:effectLst/>
          </p:spPr>
        </p:pic>
        <p:cxnSp>
          <p:nvCxnSpPr>
            <p:cNvPr id="18" name="Straight Arrow Connector 17"/>
            <p:cNvCxnSpPr/>
            <p:nvPr/>
          </p:nvCxnSpPr>
          <p:spPr bwMode="auto">
            <a:xfrm rot="5400000" flipH="1" flipV="1">
              <a:off x="1103684" y="3095419"/>
              <a:ext cx="241918" cy="23440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9" name="TextBox 18"/>
            <p:cNvSpPr txBox="1"/>
            <p:nvPr/>
          </p:nvSpPr>
          <p:spPr>
            <a:xfrm>
              <a:off x="533400" y="3352800"/>
              <a:ext cx="1034001" cy="307777"/>
            </a:xfrm>
            <a:prstGeom prst="rect">
              <a:avLst/>
            </a:prstGeom>
            <a:noFill/>
          </p:spPr>
          <p:txBody>
            <a:bodyPr wrap="none" rtlCol="0">
              <a:spAutoFit/>
            </a:bodyPr>
            <a:lstStyle/>
            <a:p>
              <a:r>
                <a:rPr lang="en-US" sz="1400" dirty="0" smtClean="0"/>
                <a:t>Water inlet</a:t>
              </a:r>
              <a:endParaRPr lang="en-US" sz="1400" dirty="0"/>
            </a:p>
          </p:txBody>
        </p:sp>
        <p:cxnSp>
          <p:nvCxnSpPr>
            <p:cNvPr id="20" name="Straight Arrow Connector 19"/>
            <p:cNvCxnSpPr/>
            <p:nvPr/>
          </p:nvCxnSpPr>
          <p:spPr bwMode="auto">
            <a:xfrm rot="16200000" flipH="1">
              <a:off x="2057400" y="2667000"/>
              <a:ext cx="304800" cy="304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1" name="TextBox 20"/>
            <p:cNvSpPr txBox="1"/>
            <p:nvPr/>
          </p:nvSpPr>
          <p:spPr>
            <a:xfrm>
              <a:off x="2057400" y="3048000"/>
              <a:ext cx="1143005" cy="307777"/>
            </a:xfrm>
            <a:prstGeom prst="rect">
              <a:avLst/>
            </a:prstGeom>
            <a:noFill/>
          </p:spPr>
          <p:txBody>
            <a:bodyPr wrap="none" rtlCol="0">
              <a:spAutoFit/>
            </a:bodyPr>
            <a:lstStyle/>
            <a:p>
              <a:r>
                <a:rPr lang="en-US" sz="1400" dirty="0" smtClean="0"/>
                <a:t>Water outlet</a:t>
              </a:r>
              <a:endParaRPr lang="en-US" sz="1400" dirty="0"/>
            </a:p>
          </p:txBody>
        </p:sp>
        <p:sp>
          <p:nvSpPr>
            <p:cNvPr id="22" name="Oval 21"/>
            <p:cNvSpPr/>
            <p:nvPr/>
          </p:nvSpPr>
          <p:spPr bwMode="auto">
            <a:xfrm>
              <a:off x="3276600" y="1600200"/>
              <a:ext cx="228600" cy="152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cxnSp>
          <p:nvCxnSpPr>
            <p:cNvPr id="23" name="Straight Arrow Connector 22"/>
            <p:cNvCxnSpPr>
              <a:stCxn id="22" idx="5"/>
            </p:cNvCxnSpPr>
            <p:nvPr/>
          </p:nvCxnSpPr>
          <p:spPr bwMode="auto">
            <a:xfrm rot="16200000" flipH="1">
              <a:off x="3744002" y="1458002"/>
              <a:ext cx="174718" cy="71927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5715000" y="1905000"/>
              <a:ext cx="9906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TextBox 24"/>
            <p:cNvSpPr txBox="1"/>
            <p:nvPr/>
          </p:nvSpPr>
          <p:spPr>
            <a:xfrm>
              <a:off x="6683829" y="1483314"/>
              <a:ext cx="2438400" cy="553702"/>
            </a:xfrm>
            <a:prstGeom prst="rect">
              <a:avLst/>
            </a:prstGeom>
            <a:noFill/>
          </p:spPr>
          <p:txBody>
            <a:bodyPr wrap="square" rtlCol="0">
              <a:spAutoFit/>
            </a:bodyPr>
            <a:lstStyle/>
            <a:p>
              <a:r>
                <a:rPr lang="en-US" sz="1400" b="1" dirty="0" smtClean="0"/>
                <a:t>Flow blocks each of width of 5mm </a:t>
              </a:r>
              <a:endParaRPr lang="en-US" sz="1400" b="1" dirty="0"/>
            </a:p>
          </p:txBody>
        </p:sp>
        <p:cxnSp>
          <p:nvCxnSpPr>
            <p:cNvPr id="26" name="Straight Arrow Connector 25"/>
            <p:cNvCxnSpPr/>
            <p:nvPr/>
          </p:nvCxnSpPr>
          <p:spPr bwMode="auto">
            <a:xfrm>
              <a:off x="5029200" y="2514600"/>
              <a:ext cx="13716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7" name="TextBox 26"/>
            <p:cNvSpPr txBox="1"/>
            <p:nvPr/>
          </p:nvSpPr>
          <p:spPr>
            <a:xfrm>
              <a:off x="6400800" y="2286000"/>
              <a:ext cx="2743200" cy="553702"/>
            </a:xfrm>
            <a:prstGeom prst="rect">
              <a:avLst/>
            </a:prstGeom>
            <a:noFill/>
          </p:spPr>
          <p:txBody>
            <a:bodyPr wrap="square" rtlCol="0">
              <a:spAutoFit/>
            </a:bodyPr>
            <a:lstStyle/>
            <a:p>
              <a:r>
                <a:rPr lang="en-US" sz="1400" b="1" dirty="0" smtClean="0"/>
                <a:t>Exit nozzle of inlet header each of length 95mm </a:t>
              </a:r>
              <a:endParaRPr lang="en-US" sz="1400" b="1" dirty="0"/>
            </a:p>
          </p:txBody>
        </p:sp>
        <p:sp>
          <p:nvSpPr>
            <p:cNvPr id="28" name="TextBox 27"/>
            <p:cNvSpPr txBox="1"/>
            <p:nvPr/>
          </p:nvSpPr>
          <p:spPr>
            <a:xfrm>
              <a:off x="838200" y="914400"/>
              <a:ext cx="1712328" cy="338554"/>
            </a:xfrm>
            <a:prstGeom prst="rect">
              <a:avLst/>
            </a:prstGeom>
            <a:noFill/>
          </p:spPr>
          <p:txBody>
            <a:bodyPr wrap="none" rtlCol="0">
              <a:spAutoFit/>
            </a:bodyPr>
            <a:lstStyle/>
            <a:p>
              <a:r>
                <a:rPr lang="en-US" sz="1600" b="1" dirty="0" smtClean="0"/>
                <a:t>Configuration-1</a:t>
              </a:r>
              <a:endParaRPr lang="en-US" sz="1600" b="1" dirty="0"/>
            </a:p>
          </p:txBody>
        </p:sp>
      </p:grpSp>
      <p:sp>
        <p:nvSpPr>
          <p:cNvPr id="29" name="Rectangle 28"/>
          <p:cNvSpPr/>
          <p:nvPr/>
        </p:nvSpPr>
        <p:spPr bwMode="auto">
          <a:xfrm>
            <a:off x="609600" y="838201"/>
            <a:ext cx="8153400" cy="26641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0" name="TextBox 29"/>
          <p:cNvSpPr txBox="1"/>
          <p:nvPr/>
        </p:nvSpPr>
        <p:spPr>
          <a:xfrm>
            <a:off x="914400" y="3657600"/>
            <a:ext cx="1712328" cy="338554"/>
          </a:xfrm>
          <a:prstGeom prst="rect">
            <a:avLst/>
          </a:prstGeom>
          <a:noFill/>
        </p:spPr>
        <p:txBody>
          <a:bodyPr wrap="none" rtlCol="0">
            <a:spAutoFit/>
          </a:bodyPr>
          <a:lstStyle/>
          <a:p>
            <a:r>
              <a:rPr lang="en-US" sz="1600" b="1" dirty="0" smtClean="0"/>
              <a:t>Configuration-2</a:t>
            </a:r>
            <a:endParaRPr lang="en-US" sz="1600" b="1" dirty="0"/>
          </a:p>
        </p:txBody>
      </p:sp>
      <p:pic>
        <p:nvPicPr>
          <p:cNvPr id="31" name="Picture 2"/>
          <p:cNvPicPr>
            <a:picLocks noChangeAspect="1" noChangeArrowheads="1"/>
          </p:cNvPicPr>
          <p:nvPr/>
        </p:nvPicPr>
        <p:blipFill>
          <a:blip r:embed="rId5" cstate="print"/>
          <a:srcRect/>
          <a:stretch>
            <a:fillRect/>
          </a:stretch>
        </p:blipFill>
        <p:spPr bwMode="auto">
          <a:xfrm>
            <a:off x="2514600" y="4114800"/>
            <a:ext cx="4877972" cy="2085975"/>
          </a:xfrm>
          <a:prstGeom prst="rect">
            <a:avLst/>
          </a:prstGeom>
          <a:noFill/>
          <a:ln w="9525">
            <a:noFill/>
            <a:miter lim="800000"/>
            <a:headEnd/>
            <a:tailEnd/>
          </a:ln>
          <a:effectLst/>
        </p:spPr>
      </p:pic>
      <p:cxnSp>
        <p:nvCxnSpPr>
          <p:cNvPr id="32" name="Straight Arrow Connector 31"/>
          <p:cNvCxnSpPr/>
          <p:nvPr/>
        </p:nvCxnSpPr>
        <p:spPr bwMode="auto">
          <a:xfrm rot="16200000" flipH="1">
            <a:off x="4457700" y="5524500"/>
            <a:ext cx="228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TextBox 32"/>
          <p:cNvSpPr txBox="1"/>
          <p:nvPr/>
        </p:nvSpPr>
        <p:spPr>
          <a:xfrm>
            <a:off x="4419600" y="5715000"/>
            <a:ext cx="1211935" cy="307777"/>
          </a:xfrm>
          <a:prstGeom prst="rect">
            <a:avLst/>
          </a:prstGeom>
          <a:noFill/>
        </p:spPr>
        <p:txBody>
          <a:bodyPr wrap="none" rtlCol="0">
            <a:spAutoFit/>
          </a:bodyPr>
          <a:lstStyle/>
          <a:p>
            <a:r>
              <a:rPr lang="en-US" sz="1400" b="1" dirty="0" smtClean="0"/>
              <a:t>Water outlet</a:t>
            </a:r>
            <a:endParaRPr lang="en-US" sz="1400" b="1" dirty="0"/>
          </a:p>
        </p:txBody>
      </p:sp>
      <p:cxnSp>
        <p:nvCxnSpPr>
          <p:cNvPr id="34" name="Straight Arrow Connector 33"/>
          <p:cNvCxnSpPr/>
          <p:nvPr/>
        </p:nvCxnSpPr>
        <p:spPr bwMode="auto">
          <a:xfrm rot="16200000" flipH="1">
            <a:off x="3771900" y="4762500"/>
            <a:ext cx="457200" cy="2286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rot="16200000" flipH="1">
            <a:off x="4724400" y="4495800"/>
            <a:ext cx="381000" cy="2286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rot="16200000" flipH="1">
            <a:off x="3124200" y="4953000"/>
            <a:ext cx="533400" cy="2286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7" name="TextBox 36"/>
          <p:cNvSpPr txBox="1"/>
          <p:nvPr/>
        </p:nvSpPr>
        <p:spPr>
          <a:xfrm>
            <a:off x="914400" y="4114800"/>
            <a:ext cx="3581400" cy="523220"/>
          </a:xfrm>
          <a:prstGeom prst="rect">
            <a:avLst/>
          </a:prstGeom>
          <a:noFill/>
        </p:spPr>
        <p:txBody>
          <a:bodyPr wrap="square" rtlCol="0">
            <a:spAutoFit/>
          </a:bodyPr>
          <a:lstStyle/>
          <a:p>
            <a:r>
              <a:rPr lang="en-US" sz="1400" b="1" dirty="0" smtClean="0"/>
              <a:t>water inlet pipes with 1 meter spacing along the water inlet Header</a:t>
            </a:r>
            <a:endParaRPr lang="en-US" sz="1400" b="1" dirty="0"/>
          </a:p>
        </p:txBody>
      </p:sp>
      <p:sp>
        <p:nvSpPr>
          <p:cNvPr id="38" name="Rectangle 37"/>
          <p:cNvSpPr/>
          <p:nvPr/>
        </p:nvSpPr>
        <p:spPr bwMode="auto">
          <a:xfrm>
            <a:off x="609600" y="3657600"/>
            <a:ext cx="8153400" cy="2514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9" name="Title 1"/>
          <p:cNvSpPr>
            <a:spLocks noGrp="1"/>
          </p:cNvSpPr>
          <p:nvPr>
            <p:ph type="title"/>
          </p:nvPr>
        </p:nvSpPr>
        <p:spPr/>
        <p:txBody>
          <a:bodyPr/>
          <a:lstStyle/>
          <a:p>
            <a:r>
              <a:rPr lang="en-US" sz="2400" dirty="0" smtClean="0">
                <a:solidFill>
                  <a:schemeClr val="tx1"/>
                </a:solidFill>
              </a:rPr>
              <a:t>Inlet header studies-(In progress)</a:t>
            </a:r>
            <a:endParaRPr lang="en-US" sz="2400" dirty="0">
              <a:solidFill>
                <a:schemeClr val="tx1"/>
              </a:solidFill>
            </a:endParaRPr>
          </a:p>
        </p:txBody>
      </p:sp>
      <p:sp>
        <p:nvSpPr>
          <p:cNvPr id="40"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27</a:t>
            </a:fld>
            <a:endParaRPr lang="en-US"/>
          </a:p>
        </p:txBody>
      </p:sp>
      <p:sp>
        <p:nvSpPr>
          <p:cNvPr id="103426" name="Rectangle 2"/>
          <p:cNvSpPr>
            <a:spLocks noGrp="1" noChangeArrowheads="1"/>
          </p:cNvSpPr>
          <p:nvPr>
            <p:ph type="title"/>
          </p:nvPr>
        </p:nvSpPr>
        <p:spPr>
          <a:xfrm>
            <a:off x="1752600" y="0"/>
            <a:ext cx="6629400" cy="914400"/>
          </a:xfrm>
        </p:spPr>
        <p:txBody>
          <a:bodyPr/>
          <a:lstStyle/>
          <a:p>
            <a:r>
              <a:rPr lang="en-US" dirty="0" smtClean="0">
                <a:solidFill>
                  <a:schemeClr val="tx1"/>
                </a:solidFill>
              </a:rPr>
              <a:t>FLUKA Studies</a:t>
            </a:r>
            <a:endParaRPr lang="en-US"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11" name="Picture 10"/>
          <p:cNvPicPr/>
          <p:nvPr/>
        </p:nvPicPr>
        <p:blipFill>
          <a:blip r:embed="rId3" cstate="print"/>
          <a:srcRect l="11363" t="17647" b="16705"/>
          <a:stretch>
            <a:fillRect/>
          </a:stretch>
        </p:blipFill>
        <p:spPr bwMode="auto">
          <a:xfrm>
            <a:off x="0" y="1219200"/>
            <a:ext cx="4752975" cy="2719705"/>
          </a:xfrm>
          <a:prstGeom prst="rect">
            <a:avLst/>
          </a:prstGeom>
          <a:noFill/>
        </p:spPr>
      </p:pic>
      <p:pic>
        <p:nvPicPr>
          <p:cNvPr id="12" name="Picture 11"/>
          <p:cNvPicPr/>
          <p:nvPr/>
        </p:nvPicPr>
        <p:blipFill>
          <a:blip r:embed="rId4" cstate="print"/>
          <a:srcRect l="12909" t="17647" b="16705"/>
          <a:stretch>
            <a:fillRect/>
          </a:stretch>
        </p:blipFill>
        <p:spPr bwMode="auto">
          <a:xfrm>
            <a:off x="4473575" y="3505200"/>
            <a:ext cx="4670425" cy="2720975"/>
          </a:xfrm>
          <a:prstGeom prst="rect">
            <a:avLst/>
          </a:prstGeom>
          <a:noFill/>
        </p:spPr>
      </p:pic>
      <p:sp>
        <p:nvSpPr>
          <p:cNvPr id="10" name="TextBox 9"/>
          <p:cNvSpPr txBox="1"/>
          <p:nvPr/>
        </p:nvSpPr>
        <p:spPr>
          <a:xfrm>
            <a:off x="1143000" y="762000"/>
            <a:ext cx="7459734" cy="461665"/>
          </a:xfrm>
          <a:prstGeom prst="rect">
            <a:avLst/>
          </a:prstGeom>
          <a:noFill/>
        </p:spPr>
        <p:txBody>
          <a:bodyPr wrap="none" rtlCol="0">
            <a:spAutoFit/>
          </a:bodyPr>
          <a:lstStyle/>
          <a:p>
            <a:r>
              <a:rPr lang="en-US" sz="2400" dirty="0" smtClean="0">
                <a:solidFill>
                  <a:srgbClr val="FF0000"/>
                </a:solidFill>
              </a:rPr>
              <a:t>Preliminary Activation Studies – First Design Concept</a:t>
            </a:r>
            <a:endParaRPr lang="en-US" sz="2400" dirty="0">
              <a:solidFill>
                <a:srgbClr val="FF0000"/>
              </a:solidFill>
            </a:endParaRPr>
          </a:p>
        </p:txBody>
      </p:sp>
      <p:sp>
        <p:nvSpPr>
          <p:cNvPr id="13"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28</a:t>
            </a:fld>
            <a:endParaRPr lang="en-US"/>
          </a:p>
        </p:txBody>
      </p:sp>
      <p:sp>
        <p:nvSpPr>
          <p:cNvPr id="103426" name="Rectangle 2"/>
          <p:cNvSpPr>
            <a:spLocks noGrp="1" noChangeArrowheads="1"/>
          </p:cNvSpPr>
          <p:nvPr>
            <p:ph type="title"/>
          </p:nvPr>
        </p:nvSpPr>
        <p:spPr>
          <a:xfrm>
            <a:off x="1143000" y="0"/>
            <a:ext cx="6629400" cy="914400"/>
          </a:xfrm>
        </p:spPr>
        <p:txBody>
          <a:bodyPr/>
          <a:lstStyle/>
          <a:p>
            <a:r>
              <a:rPr lang="en-US" dirty="0" smtClean="0">
                <a:solidFill>
                  <a:schemeClr val="tx1"/>
                </a:solidFill>
              </a:rPr>
              <a:t>Summary</a:t>
            </a:r>
            <a:endParaRPr lang="en-US" dirty="0">
              <a:solidFill>
                <a:schemeClr val="tx1"/>
              </a:solidFill>
            </a:endParaRPr>
          </a:p>
        </p:txBody>
      </p:sp>
      <p:sp>
        <p:nvSpPr>
          <p:cNvPr id="103427" name="Rectangle 3"/>
          <p:cNvSpPr>
            <a:spLocks noGrp="1" noChangeArrowheads="1"/>
          </p:cNvSpPr>
          <p:nvPr>
            <p:ph type="body" idx="1"/>
          </p:nvPr>
        </p:nvSpPr>
        <p:spPr>
          <a:xfrm>
            <a:off x="685800" y="838200"/>
            <a:ext cx="7772400" cy="5334000"/>
          </a:xfrm>
        </p:spPr>
        <p:txBody>
          <a:bodyPr/>
          <a:lstStyle/>
          <a:p>
            <a:r>
              <a:rPr lang="en-US" sz="2400" dirty="0" smtClean="0">
                <a:solidFill>
                  <a:schemeClr val="tx1"/>
                </a:solidFill>
              </a:rPr>
              <a:t>Mechanical design concept under development.</a:t>
            </a:r>
          </a:p>
          <a:p>
            <a:pPr lvl="1"/>
            <a:r>
              <a:rPr lang="en-US" sz="1800" b="0" dirty="0" smtClean="0">
                <a:solidFill>
                  <a:schemeClr val="tx1"/>
                </a:solidFill>
              </a:rPr>
              <a:t>Basic mechanical parameters established. More detailed analysis of inlet header in progress </a:t>
            </a:r>
          </a:p>
          <a:p>
            <a:pPr lvl="1"/>
            <a:r>
              <a:rPr lang="en-US" sz="1800" b="0" dirty="0" smtClean="0">
                <a:solidFill>
                  <a:schemeClr val="tx1"/>
                </a:solidFill>
              </a:rPr>
              <a:t>Window sealing design and remote exchange system still needs work.</a:t>
            </a:r>
          </a:p>
          <a:p>
            <a:pPr lvl="1"/>
            <a:r>
              <a:rPr lang="en-US" sz="1800" b="0" dirty="0" smtClean="0">
                <a:solidFill>
                  <a:schemeClr val="tx1"/>
                </a:solidFill>
              </a:rPr>
              <a:t>Preliminary process design complete.</a:t>
            </a:r>
          </a:p>
          <a:p>
            <a:r>
              <a:rPr lang="en-US" sz="2400" dirty="0" smtClean="0">
                <a:solidFill>
                  <a:schemeClr val="tx1"/>
                </a:solidFill>
              </a:rPr>
              <a:t>Thermal-hydraulic studies nearly complete.</a:t>
            </a:r>
          </a:p>
          <a:p>
            <a:pPr lvl="1"/>
            <a:r>
              <a:rPr lang="en-US" sz="1800" b="0" dirty="0" smtClean="0">
                <a:solidFill>
                  <a:schemeClr val="tx1"/>
                </a:solidFill>
              </a:rPr>
              <a:t>Beam dump parameters determined by physics.</a:t>
            </a:r>
          </a:p>
          <a:p>
            <a:pPr lvl="1"/>
            <a:r>
              <a:rPr lang="en-US" sz="1800" b="0" dirty="0" smtClean="0">
                <a:solidFill>
                  <a:schemeClr val="tx1"/>
                </a:solidFill>
              </a:rPr>
              <a:t>Inlet headers, outlet header, and window locations optimized.  </a:t>
            </a:r>
          </a:p>
          <a:p>
            <a:pPr lvl="1"/>
            <a:r>
              <a:rPr lang="en-US" sz="1800" b="0" dirty="0" smtClean="0">
                <a:solidFill>
                  <a:schemeClr val="tx1"/>
                </a:solidFill>
              </a:rPr>
              <a:t>Working to finalize window cooling and down beam head cooling.</a:t>
            </a:r>
          </a:p>
          <a:p>
            <a:r>
              <a:rPr lang="en-US" sz="2400" b="0" dirty="0" smtClean="0">
                <a:solidFill>
                  <a:schemeClr val="tx1"/>
                </a:solidFill>
              </a:rPr>
              <a:t>Shielding design and overall system integration still needs work.</a:t>
            </a:r>
          </a:p>
          <a:p>
            <a:r>
              <a:rPr lang="en-US" sz="2400" dirty="0" smtClean="0">
                <a:solidFill>
                  <a:schemeClr val="tx1"/>
                </a:solidFill>
              </a:rPr>
              <a:t>Future work we feel is critical.</a:t>
            </a:r>
          </a:p>
          <a:p>
            <a:pPr lvl="1"/>
            <a:r>
              <a:rPr lang="en-US" sz="1800" b="0" dirty="0" smtClean="0">
                <a:solidFill>
                  <a:schemeClr val="tx1"/>
                </a:solidFill>
              </a:rPr>
              <a:t>Build a scaled down version of beam dump to verify FLUENT studies.</a:t>
            </a:r>
          </a:p>
          <a:p>
            <a:pPr lvl="1"/>
            <a:r>
              <a:rPr lang="en-US" sz="1800" b="0" dirty="0" smtClean="0">
                <a:solidFill>
                  <a:schemeClr val="tx1"/>
                </a:solidFill>
              </a:rPr>
              <a:t>Beam damage testing of thin window materials.</a:t>
            </a:r>
          </a:p>
          <a:p>
            <a:pPr lvl="1"/>
            <a:endParaRPr lang="en-US" sz="2000" b="0" dirty="0" smtClean="0"/>
          </a:p>
          <a:p>
            <a:pPr>
              <a:buNone/>
            </a:pPr>
            <a:r>
              <a:rPr lang="en-US" sz="2200" b="0" dirty="0" smtClean="0"/>
              <a:t> </a:t>
            </a: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sp>
        <p:nvSpPr>
          <p:cNvPr id="9"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3</a:t>
            </a:fld>
            <a:endParaRPr lang="en-US"/>
          </a:p>
        </p:txBody>
      </p:sp>
      <p:sp>
        <p:nvSpPr>
          <p:cNvPr id="103426" name="Rectangle 2"/>
          <p:cNvSpPr>
            <a:spLocks noGrp="1" noChangeArrowheads="1"/>
          </p:cNvSpPr>
          <p:nvPr>
            <p:ph type="title"/>
          </p:nvPr>
        </p:nvSpPr>
        <p:spPr>
          <a:xfrm>
            <a:off x="1371600" y="0"/>
            <a:ext cx="6629400" cy="914400"/>
          </a:xfrm>
        </p:spPr>
        <p:txBody>
          <a:bodyPr/>
          <a:lstStyle/>
          <a:p>
            <a:r>
              <a:rPr lang="en-US" dirty="0" smtClean="0">
                <a:solidFill>
                  <a:schemeClr val="tx1"/>
                </a:solidFill>
              </a:rPr>
              <a:t>Introduction</a:t>
            </a:r>
            <a:endParaRPr lang="en-US" dirty="0">
              <a:solidFill>
                <a:schemeClr val="tx1"/>
              </a:solidFill>
            </a:endParaRPr>
          </a:p>
        </p:txBody>
      </p:sp>
      <p:sp>
        <p:nvSpPr>
          <p:cNvPr id="103427" name="Rectangle 3"/>
          <p:cNvSpPr>
            <a:spLocks noGrp="1" noChangeArrowheads="1"/>
          </p:cNvSpPr>
          <p:nvPr>
            <p:ph type="body" idx="1"/>
          </p:nvPr>
        </p:nvSpPr>
        <p:spPr/>
        <p:txBody>
          <a:bodyPr/>
          <a:lstStyle/>
          <a:p>
            <a:pPr algn="ctr">
              <a:buNone/>
            </a:pPr>
            <a:r>
              <a:rPr lang="en-IN" sz="2400" dirty="0" smtClean="0">
                <a:solidFill>
                  <a:schemeClr val="tx1"/>
                </a:solidFill>
              </a:rPr>
              <a:t>	</a:t>
            </a:r>
            <a:r>
              <a:rPr lang="en-IN" dirty="0" smtClean="0">
                <a:solidFill>
                  <a:schemeClr val="tx1"/>
                </a:solidFill>
              </a:rPr>
              <a:t>ILC Beam Dump Design Team</a:t>
            </a:r>
            <a:endParaRPr lang="en-IN" sz="2400" dirty="0" smtClean="0">
              <a:solidFill>
                <a:schemeClr val="tx1"/>
              </a:solidFill>
            </a:endParaRPr>
          </a:p>
          <a:p>
            <a:r>
              <a:rPr lang="en-IN" sz="1600" b="1" dirty="0" smtClean="0">
                <a:solidFill>
                  <a:schemeClr val="tx1"/>
                </a:solidFill>
              </a:rPr>
              <a:t>SLAC National Accelerator Laboratory:</a:t>
            </a:r>
            <a:r>
              <a:rPr lang="en-IN" sz="1600" dirty="0" smtClean="0">
                <a:solidFill>
                  <a:schemeClr val="tx1"/>
                </a:solidFill>
              </a:rPr>
              <a:t> </a:t>
            </a:r>
          </a:p>
          <a:p>
            <a:pPr>
              <a:buNone/>
            </a:pPr>
            <a:r>
              <a:rPr lang="en-IN" sz="1600" dirty="0" smtClean="0">
                <a:solidFill>
                  <a:schemeClr val="tx1"/>
                </a:solidFill>
              </a:rPr>
              <a:t>	</a:t>
            </a:r>
            <a:r>
              <a:rPr lang="en-US" sz="1600" dirty="0" smtClean="0">
                <a:solidFill>
                  <a:schemeClr val="tx1"/>
                </a:solidFill>
              </a:rPr>
              <a:t>J. Amann, R. Arnold, D. Walz, A. Seryi</a:t>
            </a:r>
          </a:p>
          <a:p>
            <a:r>
              <a:rPr lang="en-US" sz="1600" b="1" dirty="0" err="1" smtClean="0">
                <a:solidFill>
                  <a:schemeClr val="tx1"/>
                </a:solidFill>
              </a:rPr>
              <a:t>Bhabha</a:t>
            </a:r>
            <a:r>
              <a:rPr lang="en-US" sz="1600" b="1" dirty="0" smtClean="0">
                <a:solidFill>
                  <a:schemeClr val="tx1"/>
                </a:solidFill>
              </a:rPr>
              <a:t> Atomic Research Centre:</a:t>
            </a:r>
            <a:r>
              <a:rPr lang="en-US" sz="1600" dirty="0" smtClean="0">
                <a:solidFill>
                  <a:schemeClr val="tx1"/>
                </a:solidFill>
              </a:rPr>
              <a:t> P. Satyamurthy, P. </a:t>
            </a:r>
            <a:r>
              <a:rPr lang="en-US" sz="1600" dirty="0" err="1" smtClean="0">
                <a:solidFill>
                  <a:schemeClr val="tx1"/>
                </a:solidFill>
              </a:rPr>
              <a:t>Rai</a:t>
            </a:r>
            <a:r>
              <a:rPr lang="en-US" sz="1600" dirty="0" smtClean="0">
                <a:solidFill>
                  <a:schemeClr val="tx1"/>
                </a:solidFill>
              </a:rPr>
              <a:t>, V. </a:t>
            </a:r>
            <a:r>
              <a:rPr lang="en-US" sz="1600" dirty="0" err="1" smtClean="0">
                <a:solidFill>
                  <a:schemeClr val="tx1"/>
                </a:solidFill>
              </a:rPr>
              <a:t>Tiwari</a:t>
            </a:r>
            <a:r>
              <a:rPr lang="en-US" sz="1600" dirty="0" smtClean="0">
                <a:solidFill>
                  <a:schemeClr val="tx1"/>
                </a:solidFill>
              </a:rPr>
              <a:t>, K. </a:t>
            </a:r>
            <a:r>
              <a:rPr lang="en-US" sz="1600" dirty="0" err="1" smtClean="0">
                <a:solidFill>
                  <a:schemeClr val="tx1"/>
                </a:solidFill>
              </a:rPr>
              <a:t>Kulkarni</a:t>
            </a:r>
            <a:r>
              <a:rPr lang="en-US" sz="1600" dirty="0" smtClean="0">
                <a:solidFill>
                  <a:schemeClr val="tx1"/>
                </a:solidFill>
              </a:rPr>
              <a:t> </a:t>
            </a:r>
          </a:p>
          <a:p>
            <a:pPr algn="ctr">
              <a:buNone/>
            </a:pPr>
            <a:r>
              <a:rPr lang="en-US" dirty="0" smtClean="0">
                <a:solidFill>
                  <a:schemeClr val="tx1"/>
                </a:solidFill>
              </a:rPr>
              <a:t>Starting Point for Work</a:t>
            </a:r>
          </a:p>
          <a:p>
            <a:pPr>
              <a:buClr>
                <a:srgbClr val="23346C"/>
              </a:buClr>
            </a:pPr>
            <a:r>
              <a:rPr lang="en-US" sz="1600" dirty="0" smtClean="0">
                <a:solidFill>
                  <a:schemeClr val="tx1"/>
                </a:solidFill>
              </a:rPr>
              <a:t> SLAC 2.2 MW Water Dump, The Stanford Two-Mile Accelerator, </a:t>
            </a:r>
          </a:p>
          <a:p>
            <a:pPr>
              <a:buClr>
                <a:srgbClr val="23346C"/>
              </a:buClr>
            </a:pPr>
            <a:r>
              <a:rPr lang="en-US" sz="1600" dirty="0" smtClean="0">
                <a:solidFill>
                  <a:schemeClr val="tx1"/>
                </a:solidFill>
              </a:rPr>
              <a:t>	 R.B. Neal Ed, (1968).</a:t>
            </a:r>
          </a:p>
          <a:p>
            <a:pPr>
              <a:buClr>
                <a:srgbClr val="23346C"/>
              </a:buClr>
            </a:pPr>
            <a:r>
              <a:rPr lang="en-US" sz="1600" dirty="0" smtClean="0">
                <a:solidFill>
                  <a:schemeClr val="tx1"/>
                </a:solidFill>
              </a:rPr>
              <a:t> High Power Water Beam Dump for a LC, M. Schmitz,		</a:t>
            </a:r>
          </a:p>
          <a:p>
            <a:pPr>
              <a:buClr>
                <a:srgbClr val="23346C"/>
              </a:buClr>
            </a:pPr>
            <a:r>
              <a:rPr lang="en-US" sz="1600" dirty="0" smtClean="0">
                <a:solidFill>
                  <a:schemeClr val="tx1"/>
                </a:solidFill>
              </a:rPr>
              <a:t>	 TESLA Collaboration Meeting, 16 Sept 2003.</a:t>
            </a:r>
          </a:p>
          <a:p>
            <a:pPr>
              <a:buClr>
                <a:srgbClr val="23346C"/>
              </a:buClr>
            </a:pPr>
            <a:r>
              <a:rPr lang="en-US" sz="1600" dirty="0" smtClean="0">
                <a:solidFill>
                  <a:schemeClr val="tx1"/>
                </a:solidFill>
              </a:rPr>
              <a:t> ILC Main Beam Dumps -- Concept of a Water Dump,</a:t>
            </a:r>
          </a:p>
          <a:p>
            <a:pPr>
              <a:buClr>
                <a:srgbClr val="23346C"/>
              </a:buClr>
            </a:pPr>
            <a:r>
              <a:rPr lang="en-US" sz="1600" dirty="0" smtClean="0">
                <a:solidFill>
                  <a:schemeClr val="tx1"/>
                </a:solidFill>
              </a:rPr>
              <a:t>	 D. Walz Snowmass, 18 Aug 2005.</a:t>
            </a:r>
          </a:p>
          <a:p>
            <a:pPr>
              <a:buClr>
                <a:srgbClr val="23346C"/>
              </a:buClr>
            </a:pPr>
            <a:r>
              <a:rPr lang="en-US" sz="1600" dirty="0" smtClean="0">
                <a:solidFill>
                  <a:schemeClr val="tx1"/>
                </a:solidFill>
              </a:rPr>
              <a:t> Dumps and Collimators, ILC Reference Design Report, 2007</a:t>
            </a:r>
          </a:p>
          <a:p>
            <a:pPr>
              <a:buClr>
                <a:srgbClr val="23346C"/>
              </a:buClr>
            </a:pPr>
            <a:r>
              <a:rPr lang="en-GB" sz="1600" dirty="0" smtClean="0">
                <a:solidFill>
                  <a:schemeClr val="tx1"/>
                </a:solidFill>
              </a:rPr>
              <a:t>T. </a:t>
            </a:r>
            <a:r>
              <a:rPr lang="en-GB" sz="1600" dirty="0" err="1" smtClean="0">
                <a:solidFill>
                  <a:schemeClr val="tx1"/>
                </a:solidFill>
              </a:rPr>
              <a:t>Davenne</a:t>
            </a:r>
            <a:r>
              <a:rPr lang="en-GB" sz="1600" dirty="0" smtClean="0">
                <a:solidFill>
                  <a:schemeClr val="tx1"/>
                </a:solidFill>
              </a:rPr>
              <a:t>, O. </a:t>
            </a:r>
            <a:r>
              <a:rPr lang="en-GB" sz="1600" dirty="0" err="1" smtClean="0">
                <a:solidFill>
                  <a:schemeClr val="tx1"/>
                </a:solidFill>
              </a:rPr>
              <a:t>Caretta</a:t>
            </a:r>
            <a:r>
              <a:rPr lang="en-GB" sz="1600" dirty="0" smtClean="0">
                <a:solidFill>
                  <a:schemeClr val="tx1"/>
                </a:solidFill>
              </a:rPr>
              <a:t>, C. </a:t>
            </a:r>
            <a:r>
              <a:rPr lang="en-GB" sz="1600" dirty="0" err="1" smtClean="0">
                <a:solidFill>
                  <a:schemeClr val="tx1"/>
                </a:solidFill>
              </a:rPr>
              <a:t>Densham</a:t>
            </a:r>
            <a:r>
              <a:rPr lang="en-GB" sz="1600" dirty="0" smtClean="0">
                <a:solidFill>
                  <a:schemeClr val="tx1"/>
                </a:solidFill>
              </a:rPr>
              <a:t> and R. Appleby, Pressure Transients in 	the  ILC Beam Dump, LC-ABD Collaboration meeting, Birmingham 	University, 17  April  2008</a:t>
            </a:r>
            <a:endParaRPr lang="en-US" sz="16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sp>
        <p:nvSpPr>
          <p:cNvPr id="8"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4</a:t>
            </a:fld>
            <a:endParaRPr lang="en-US"/>
          </a:p>
        </p:txBody>
      </p:sp>
      <p:sp>
        <p:nvSpPr>
          <p:cNvPr id="103427" name="Rectangle 3"/>
          <p:cNvSpPr>
            <a:spLocks noGrp="1" noChangeArrowheads="1"/>
          </p:cNvSpPr>
          <p:nvPr>
            <p:ph type="body" idx="1"/>
          </p:nvPr>
        </p:nvSpPr>
        <p:spPr/>
        <p:txBody>
          <a:bodyPr/>
          <a:lstStyle/>
          <a:p>
            <a:pPr>
              <a:buNone/>
            </a:pPr>
            <a:r>
              <a:rPr lang="en-IN" sz="2400" dirty="0" smtClean="0"/>
              <a:t>	</a:t>
            </a:r>
            <a:r>
              <a:rPr lang="en-IN" sz="2400" dirty="0" smtClean="0">
                <a:solidFill>
                  <a:schemeClr val="tx1"/>
                </a:solidFill>
              </a:rPr>
              <a:t>The </a:t>
            </a:r>
            <a:r>
              <a:rPr lang="en-IN" sz="2400" dirty="0">
                <a:solidFill>
                  <a:schemeClr val="tx1"/>
                </a:solidFill>
              </a:rPr>
              <a:t>task force team studied the various aspects of the SLAC’s 2.2MW water beam dump and used it as the starting basic reference design for an ILC Beam dump, since it has all features required of an ILC beam dump (but at a lower power level) but proven </a:t>
            </a:r>
            <a:r>
              <a:rPr lang="en-IN" sz="2400" dirty="0" smtClean="0">
                <a:solidFill>
                  <a:schemeClr val="tx1"/>
                </a:solidFill>
              </a:rPr>
              <a:t>design. </a:t>
            </a:r>
            <a:r>
              <a:rPr lang="en-IN" sz="2400" dirty="0">
                <a:solidFill>
                  <a:schemeClr val="tx1"/>
                </a:solidFill>
              </a:rPr>
              <a:t>This includes the use of a vortex-like flow pattern to dissipate and remove the energy deposited by the beam, the beam dump entrance window and its special cooling method, a remote window exchange mechanism, a hydrogen </a:t>
            </a:r>
            <a:r>
              <a:rPr lang="en-IN" sz="2400" dirty="0" smtClean="0">
                <a:solidFill>
                  <a:schemeClr val="tx1"/>
                </a:solidFill>
              </a:rPr>
              <a:t>re-combiner</a:t>
            </a:r>
            <a:r>
              <a:rPr lang="en-IN" sz="2400" dirty="0">
                <a:solidFill>
                  <a:schemeClr val="tx1"/>
                </a:solidFill>
              </a:rPr>
              <a:t>, handling of radioactive </a:t>
            </a:r>
            <a:r>
              <a:rPr lang="en-IN" sz="2400" baseline="30000" dirty="0">
                <a:solidFill>
                  <a:schemeClr val="tx1"/>
                </a:solidFill>
              </a:rPr>
              <a:t>7</a:t>
            </a:r>
            <a:r>
              <a:rPr lang="en-IN" sz="2400" dirty="0">
                <a:solidFill>
                  <a:schemeClr val="tx1"/>
                </a:solidFill>
              </a:rPr>
              <a:t>Be, a tail catcher to attenuate the residual beam energy remaining after the vortex flow region, as well as related primary and secondary cooling loops.</a:t>
            </a:r>
            <a:endParaRPr lang="en-US" sz="24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sp>
        <p:nvSpPr>
          <p:cNvPr id="9" name="Rectangle 2"/>
          <p:cNvSpPr>
            <a:spLocks noGrp="1" noChangeArrowheads="1"/>
          </p:cNvSpPr>
          <p:nvPr>
            <p:ph type="title"/>
          </p:nvPr>
        </p:nvSpPr>
        <p:spPr/>
        <p:txBody>
          <a:bodyPr/>
          <a:lstStyle/>
          <a:p>
            <a:r>
              <a:rPr lang="en-US" dirty="0" smtClean="0">
                <a:solidFill>
                  <a:schemeClr val="tx1"/>
                </a:solidFill>
              </a:rPr>
              <a:t>Introduction</a:t>
            </a:r>
            <a:endParaRPr lang="en-US" dirty="0">
              <a:solidFill>
                <a:schemeClr val="tx1"/>
              </a:solidFill>
            </a:endParaRPr>
          </a:p>
        </p:txBody>
      </p:sp>
      <p:sp>
        <p:nvSpPr>
          <p:cNvPr id="8"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5</a:t>
            </a:fld>
            <a:endParaRPr lang="en-US"/>
          </a:p>
        </p:txBody>
      </p:sp>
      <p:sp>
        <p:nvSpPr>
          <p:cNvPr id="103426" name="Rectangle 2"/>
          <p:cNvSpPr>
            <a:spLocks noGrp="1" noChangeArrowheads="1"/>
          </p:cNvSpPr>
          <p:nvPr>
            <p:ph type="title"/>
          </p:nvPr>
        </p:nvSpPr>
        <p:spPr>
          <a:xfrm>
            <a:off x="1447800" y="0"/>
            <a:ext cx="6629400" cy="914400"/>
          </a:xfrm>
        </p:spPr>
        <p:txBody>
          <a:bodyPr/>
          <a:lstStyle/>
          <a:p>
            <a:r>
              <a:rPr lang="en-US" sz="2800" dirty="0" smtClean="0">
                <a:solidFill>
                  <a:schemeClr val="tx1"/>
                </a:solidFill>
              </a:rPr>
              <a:t>Mechanical Design Concept</a:t>
            </a:r>
            <a:endParaRPr lang="en-US" sz="2800" dirty="0">
              <a:solidFill>
                <a:schemeClr val="tx1"/>
              </a:solidFill>
            </a:endParaRPr>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sp>
        <p:nvSpPr>
          <p:cNvPr id="10" name="Rectangle 9"/>
          <p:cNvSpPr/>
          <p:nvPr/>
        </p:nvSpPr>
        <p:spPr>
          <a:xfrm>
            <a:off x="609600" y="1143000"/>
            <a:ext cx="8153400" cy="4524315"/>
          </a:xfrm>
          <a:prstGeom prst="rect">
            <a:avLst/>
          </a:prstGeom>
        </p:spPr>
        <p:txBody>
          <a:bodyPr wrap="square">
            <a:spAutoFit/>
          </a:bodyPr>
          <a:lstStyle/>
          <a:p>
            <a:pPr>
              <a:buFont typeface="Arial" pitchFamily="34" charset="0"/>
              <a:buChar char="•"/>
            </a:pPr>
            <a:r>
              <a:rPr lang="en-IN" sz="1800" dirty="0" smtClean="0"/>
              <a:t>  The </a:t>
            </a:r>
            <a:r>
              <a:rPr lang="en-IN" sz="1800" dirty="0"/>
              <a:t>18MW LC beam dump mechanical design is driven by parameters and constraints developed from FLUKA simulations, CFD thermal hydraulic simulations and analytic calculations. </a:t>
            </a:r>
            <a:endParaRPr lang="en-IN" sz="1800" dirty="0" smtClean="0"/>
          </a:p>
          <a:p>
            <a:pPr>
              <a:buFont typeface="Arial" pitchFamily="34" charset="0"/>
              <a:buChar char="•"/>
            </a:pPr>
            <a:endParaRPr lang="en-IN" sz="1800" dirty="0" smtClean="0"/>
          </a:p>
          <a:p>
            <a:pPr>
              <a:buFont typeface="Arial" pitchFamily="34" charset="0"/>
              <a:buChar char="•"/>
            </a:pPr>
            <a:r>
              <a:rPr lang="en-IN" sz="1800" dirty="0" smtClean="0"/>
              <a:t>  The </a:t>
            </a:r>
            <a:r>
              <a:rPr lang="en-IN" sz="1800" dirty="0"/>
              <a:t>existing 2.2MW SLAC beam dump provides a baseline </a:t>
            </a:r>
            <a:r>
              <a:rPr lang="en-IN" sz="1800" dirty="0" smtClean="0"/>
              <a:t>mechanical design </a:t>
            </a:r>
            <a:r>
              <a:rPr lang="en-IN" sz="1800" dirty="0"/>
              <a:t>to consider features which might be incorporated into the 18MW beam dump mechanical design concept. </a:t>
            </a:r>
            <a:endParaRPr lang="en-IN" sz="1800" dirty="0" smtClean="0"/>
          </a:p>
          <a:p>
            <a:pPr>
              <a:buFont typeface="Arial" pitchFamily="34" charset="0"/>
              <a:buChar char="•"/>
            </a:pPr>
            <a:endParaRPr lang="en-IN" sz="1800" dirty="0" smtClean="0"/>
          </a:p>
          <a:p>
            <a:pPr>
              <a:buFont typeface="Arial" pitchFamily="34" charset="0"/>
              <a:buChar char="•"/>
            </a:pPr>
            <a:r>
              <a:rPr lang="en-IN" sz="1800" dirty="0" smtClean="0"/>
              <a:t>  The </a:t>
            </a:r>
            <a:r>
              <a:rPr lang="en-IN" sz="1800" dirty="0"/>
              <a:t>first step in creating a mechanical design concept for the beam dump is to establish the basic mechanical design parameters of the beam dump vessel and thin window. </a:t>
            </a:r>
            <a:endParaRPr lang="en-IN" sz="1800" dirty="0" smtClean="0"/>
          </a:p>
          <a:p>
            <a:r>
              <a:rPr lang="en-IN" sz="1800" dirty="0" smtClean="0"/>
              <a:t> </a:t>
            </a:r>
          </a:p>
          <a:p>
            <a:pPr>
              <a:buFont typeface="Arial" pitchFamily="34" charset="0"/>
              <a:buChar char="•"/>
            </a:pPr>
            <a:r>
              <a:rPr lang="en-IN" sz="1800" dirty="0" smtClean="0"/>
              <a:t>  The </a:t>
            </a:r>
            <a:r>
              <a:rPr lang="en-IN" sz="1800" dirty="0"/>
              <a:t>beam dump is a pressurized vessel containing heated and </a:t>
            </a:r>
            <a:r>
              <a:rPr lang="en-IN" sz="1800" dirty="0" smtClean="0"/>
              <a:t>radioactive </a:t>
            </a:r>
            <a:r>
              <a:rPr lang="en-IN" sz="1800" dirty="0"/>
              <a:t>water and consequently for operation within the USA, must conform to the design and safety standards of the American Society of Mechanical Engineers Boiler and Pressure Vessel Code.</a:t>
            </a:r>
            <a:endParaRPr lang="en-US" sz="1800" dirty="0"/>
          </a:p>
        </p:txBody>
      </p:sp>
      <p:sp>
        <p:nvSpPr>
          <p:cNvPr id="11"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6</a:t>
            </a:fld>
            <a:endParaRPr lang="en-US"/>
          </a:p>
        </p:txBody>
      </p:sp>
      <p:sp>
        <p:nvSpPr>
          <p:cNvPr id="103426" name="Rectangle 2"/>
          <p:cNvSpPr>
            <a:spLocks noGrp="1" noChangeArrowheads="1"/>
          </p:cNvSpPr>
          <p:nvPr>
            <p:ph type="title"/>
          </p:nvPr>
        </p:nvSpPr>
        <p:spPr>
          <a:xfrm>
            <a:off x="1447800" y="0"/>
            <a:ext cx="6629400" cy="914400"/>
          </a:xfrm>
        </p:spPr>
        <p:txBody>
          <a:bodyPr/>
          <a:lstStyle/>
          <a:p>
            <a:r>
              <a:rPr lang="en-US" sz="2800" dirty="0" smtClean="0"/>
              <a:t>Mechanical Design Concept</a:t>
            </a:r>
            <a:endParaRPr lang="en-US" sz="2800" dirty="0"/>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sp>
        <p:nvSpPr>
          <p:cNvPr id="11" name="Rectangle 10"/>
          <p:cNvSpPr/>
          <p:nvPr/>
        </p:nvSpPr>
        <p:spPr>
          <a:xfrm>
            <a:off x="1828800" y="914400"/>
            <a:ext cx="6019800" cy="338554"/>
          </a:xfrm>
          <a:prstGeom prst="rect">
            <a:avLst/>
          </a:prstGeom>
        </p:spPr>
        <p:txBody>
          <a:bodyPr wrap="square">
            <a:spAutoFit/>
          </a:bodyPr>
          <a:lstStyle/>
          <a:p>
            <a:r>
              <a:rPr lang="en-IN" sz="1600" dirty="0">
                <a:solidFill>
                  <a:srgbClr val="23346C"/>
                </a:solidFill>
              </a:rPr>
              <a:t>Table </a:t>
            </a:r>
            <a:r>
              <a:rPr lang="en-IN" sz="1600" dirty="0" smtClean="0">
                <a:solidFill>
                  <a:srgbClr val="23346C"/>
                </a:solidFill>
              </a:rPr>
              <a:t>of </a:t>
            </a:r>
            <a:r>
              <a:rPr lang="en-IN" sz="1600" dirty="0">
                <a:solidFill>
                  <a:srgbClr val="23346C"/>
                </a:solidFill>
              </a:rPr>
              <a:t>Beam Dump Design Parameters and Constraints</a:t>
            </a:r>
            <a:endParaRPr lang="en-US" sz="1600" dirty="0">
              <a:solidFill>
                <a:srgbClr val="23346C"/>
              </a:solidFill>
            </a:endParaRPr>
          </a:p>
        </p:txBody>
      </p:sp>
      <p:graphicFrame>
        <p:nvGraphicFramePr>
          <p:cNvPr id="12" name="Table 11"/>
          <p:cNvGraphicFramePr>
            <a:graphicFrameLocks noGrp="1"/>
          </p:cNvGraphicFramePr>
          <p:nvPr/>
        </p:nvGraphicFramePr>
        <p:xfrm>
          <a:off x="838200" y="1371600"/>
          <a:ext cx="7661758" cy="4828035"/>
        </p:xfrm>
        <a:graphic>
          <a:graphicData uri="http://schemas.openxmlformats.org/drawingml/2006/table">
            <a:tbl>
              <a:tblPr/>
              <a:tblGrid>
                <a:gridCol w="3830879"/>
                <a:gridCol w="3830879"/>
              </a:tblGrid>
              <a:tr h="268834">
                <a:tc>
                  <a:txBody>
                    <a:bodyPr/>
                    <a:lstStyle/>
                    <a:p>
                      <a:pPr marL="0" marR="0">
                        <a:spcBef>
                          <a:spcPts val="0"/>
                        </a:spcBef>
                        <a:spcAft>
                          <a:spcPts val="0"/>
                        </a:spcAft>
                      </a:pPr>
                      <a:r>
                        <a:rPr lang="en-IN" sz="1800" b="1" dirty="0">
                          <a:solidFill>
                            <a:srgbClr val="23346C"/>
                          </a:solidFill>
                          <a:latin typeface="Times New Roman"/>
                          <a:ea typeface="SimSun"/>
                          <a:cs typeface="Times New Roman"/>
                        </a:rPr>
                        <a:t>Operating Parameters</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IN"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dirty="0">
                          <a:solidFill>
                            <a:srgbClr val="23346C"/>
                          </a:solidFill>
                          <a:latin typeface="Times New Roman"/>
                          <a:ea typeface="SimSun"/>
                          <a:cs typeface="Times New Roman"/>
                        </a:rPr>
                        <a:t>Maximum Operating Temperature</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dirty="0" smtClean="0">
                          <a:solidFill>
                            <a:srgbClr val="23346C"/>
                          </a:solidFill>
                          <a:latin typeface="Times New Roman"/>
                          <a:ea typeface="SimSun"/>
                          <a:cs typeface="Times New Roman"/>
                        </a:rPr>
                        <a:t>&lt;180°C</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dirty="0">
                          <a:solidFill>
                            <a:srgbClr val="23346C"/>
                          </a:solidFill>
                          <a:latin typeface="Times New Roman"/>
                          <a:ea typeface="SimSun"/>
                          <a:cs typeface="Times New Roman"/>
                        </a:rPr>
                        <a:t>Maximum Operating Pressure</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a:solidFill>
                            <a:srgbClr val="23346C"/>
                          </a:solidFill>
                          <a:latin typeface="Times New Roman"/>
                          <a:ea typeface="SimSun"/>
                          <a:cs typeface="Times New Roman"/>
                        </a:rPr>
                        <a:t>20bar or 290psi</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dirty="0">
                          <a:solidFill>
                            <a:srgbClr val="23346C"/>
                          </a:solidFill>
                          <a:latin typeface="Times New Roman"/>
                          <a:ea typeface="SimSun"/>
                          <a:cs typeface="Times New Roman"/>
                        </a:rPr>
                        <a:t>Minimum Operating Pressure</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dirty="0">
                          <a:solidFill>
                            <a:srgbClr val="23346C"/>
                          </a:solidFill>
                          <a:latin typeface="Times New Roman"/>
                          <a:ea typeface="SimSun"/>
                          <a:cs typeface="Times New Roman"/>
                        </a:rPr>
                        <a:t>10bar or 145psi</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34">
                <a:tc>
                  <a:txBody>
                    <a:bodyPr/>
                    <a:lstStyle/>
                    <a:p>
                      <a:pPr marL="0" marR="0">
                        <a:spcBef>
                          <a:spcPts val="0"/>
                        </a:spcBef>
                        <a:spcAft>
                          <a:spcPts val="0"/>
                        </a:spcAft>
                      </a:pPr>
                      <a:r>
                        <a:rPr lang="en-IN" sz="1800" b="1" dirty="0">
                          <a:solidFill>
                            <a:srgbClr val="23346C"/>
                          </a:solidFill>
                          <a:latin typeface="Times New Roman"/>
                          <a:ea typeface="SimSun"/>
                          <a:cs typeface="Times New Roman"/>
                        </a:rPr>
                        <a:t>Beam Dump Vessel</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IN"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dirty="0">
                          <a:solidFill>
                            <a:srgbClr val="23346C"/>
                          </a:solidFill>
                          <a:latin typeface="Times New Roman"/>
                          <a:ea typeface="SimSun"/>
                          <a:cs typeface="Times New Roman"/>
                        </a:rPr>
                        <a:t>Internal diameter</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a:solidFill>
                            <a:srgbClr val="23346C"/>
                          </a:solidFill>
                          <a:latin typeface="Times New Roman"/>
                          <a:ea typeface="SimSun"/>
                          <a:cs typeface="Times New Roman"/>
                        </a:rPr>
                        <a:t>1.8m</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dirty="0">
                          <a:solidFill>
                            <a:srgbClr val="23346C"/>
                          </a:solidFill>
                          <a:latin typeface="Times New Roman"/>
                          <a:ea typeface="SimSun"/>
                          <a:cs typeface="Times New Roman"/>
                        </a:rPr>
                        <a:t>Length</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a:solidFill>
                            <a:srgbClr val="23346C"/>
                          </a:solidFill>
                          <a:latin typeface="Times New Roman"/>
                          <a:ea typeface="SimSun"/>
                          <a:cs typeface="Times New Roman"/>
                        </a:rPr>
                        <a:t>10m</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34">
                <a:tc>
                  <a:txBody>
                    <a:bodyPr/>
                    <a:lstStyle/>
                    <a:p>
                      <a:pPr marL="0" marR="0">
                        <a:spcBef>
                          <a:spcPts val="0"/>
                        </a:spcBef>
                        <a:spcAft>
                          <a:spcPts val="0"/>
                        </a:spcAft>
                      </a:pPr>
                      <a:r>
                        <a:rPr lang="en-IN" sz="1800" b="1" dirty="0">
                          <a:solidFill>
                            <a:srgbClr val="23346C"/>
                          </a:solidFill>
                          <a:latin typeface="Times New Roman"/>
                          <a:ea typeface="SimSun"/>
                          <a:cs typeface="Times New Roman"/>
                        </a:rPr>
                        <a:t>Beam Dump Inlet Headers</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IN"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dirty="0">
                          <a:solidFill>
                            <a:srgbClr val="23346C"/>
                          </a:solidFill>
                          <a:latin typeface="Times New Roman"/>
                          <a:ea typeface="SimSun"/>
                          <a:cs typeface="Times New Roman"/>
                        </a:rPr>
                        <a:t>2 @ Up beam end of vessel</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a:solidFill>
                            <a:srgbClr val="23346C"/>
                          </a:solidFill>
                          <a:latin typeface="Times New Roman"/>
                          <a:ea typeface="SimSun"/>
                          <a:cs typeface="Times New Roman"/>
                        </a:rPr>
                        <a:t>8” (203mm) ID with longitudinal slots</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dirty="0">
                          <a:solidFill>
                            <a:srgbClr val="23346C"/>
                          </a:solidFill>
                          <a:latin typeface="Times New Roman"/>
                          <a:ea typeface="SimSun"/>
                          <a:cs typeface="Times New Roman"/>
                        </a:rPr>
                        <a:t>Inlet header location</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a:solidFill>
                            <a:srgbClr val="23346C"/>
                          </a:solidFill>
                          <a:latin typeface="Times New Roman"/>
                          <a:ea typeface="SimSun"/>
                          <a:cs typeface="Times New Roman"/>
                        </a:rPr>
                        <a:t>0.7m from center on horizontal plane</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34">
                <a:tc>
                  <a:txBody>
                    <a:bodyPr/>
                    <a:lstStyle/>
                    <a:p>
                      <a:pPr marL="0" marR="0">
                        <a:spcBef>
                          <a:spcPts val="0"/>
                        </a:spcBef>
                        <a:spcAft>
                          <a:spcPts val="0"/>
                        </a:spcAft>
                      </a:pPr>
                      <a:r>
                        <a:rPr lang="en-IN" sz="1800" b="1" dirty="0">
                          <a:solidFill>
                            <a:srgbClr val="23346C"/>
                          </a:solidFill>
                          <a:latin typeface="Times New Roman"/>
                          <a:ea typeface="SimSun"/>
                          <a:cs typeface="Times New Roman"/>
                        </a:rPr>
                        <a:t>Beam Dump Outlet Header</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IN"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a:solidFill>
                            <a:srgbClr val="23346C"/>
                          </a:solidFill>
                          <a:latin typeface="Times New Roman"/>
                          <a:ea typeface="SimSun"/>
                          <a:cs typeface="Times New Roman"/>
                        </a:rPr>
                        <a:t>1 @ Up beam end of vessel</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dirty="0">
                          <a:solidFill>
                            <a:srgbClr val="23346C"/>
                          </a:solidFill>
                          <a:latin typeface="Times New Roman"/>
                          <a:ea typeface="SimSun"/>
                          <a:cs typeface="Times New Roman"/>
                        </a:rPr>
                        <a:t>10” (254mm) ID with perforations all around</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a:solidFill>
                            <a:srgbClr val="23346C"/>
                          </a:solidFill>
                          <a:latin typeface="Times New Roman"/>
                          <a:ea typeface="SimSun"/>
                          <a:cs typeface="Times New Roman"/>
                        </a:rPr>
                        <a:t>Outlet header location</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dirty="0" err="1" smtClean="0">
                          <a:solidFill>
                            <a:srgbClr val="23346C"/>
                          </a:solidFill>
                          <a:latin typeface="Times New Roman"/>
                          <a:ea typeface="SimSun"/>
                          <a:cs typeface="Times New Roman"/>
                        </a:rPr>
                        <a:t>Center</a:t>
                      </a:r>
                      <a:r>
                        <a:rPr lang="en-IN" sz="1500" baseline="0" dirty="0" smtClean="0">
                          <a:solidFill>
                            <a:srgbClr val="23346C"/>
                          </a:solidFill>
                          <a:latin typeface="Times New Roman"/>
                          <a:ea typeface="SimSun"/>
                          <a:cs typeface="Times New Roman"/>
                        </a:rPr>
                        <a:t> axis</a:t>
                      </a:r>
                      <a:r>
                        <a:rPr lang="en-IN" sz="1500" dirty="0" smtClean="0">
                          <a:solidFill>
                            <a:srgbClr val="23346C"/>
                          </a:solidFill>
                          <a:latin typeface="Times New Roman"/>
                          <a:ea typeface="SimSun"/>
                          <a:cs typeface="Times New Roman"/>
                        </a:rPr>
                        <a:t> </a:t>
                      </a:r>
                      <a:r>
                        <a:rPr lang="en-IN" sz="1500" dirty="0">
                          <a:solidFill>
                            <a:srgbClr val="23346C"/>
                          </a:solidFill>
                          <a:latin typeface="Times New Roman"/>
                          <a:ea typeface="SimSun"/>
                          <a:cs typeface="Times New Roman"/>
                        </a:rPr>
                        <a:t>of vessel</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34">
                <a:tc>
                  <a:txBody>
                    <a:bodyPr/>
                    <a:lstStyle/>
                    <a:p>
                      <a:pPr marL="0" marR="0">
                        <a:spcBef>
                          <a:spcPts val="0"/>
                        </a:spcBef>
                        <a:spcAft>
                          <a:spcPts val="0"/>
                        </a:spcAft>
                      </a:pPr>
                      <a:r>
                        <a:rPr lang="en-IN" sz="1800" b="1">
                          <a:solidFill>
                            <a:srgbClr val="23346C"/>
                          </a:solidFill>
                          <a:latin typeface="Times New Roman"/>
                          <a:ea typeface="SimSun"/>
                          <a:cs typeface="Times New Roman"/>
                        </a:rPr>
                        <a:t>Beam Dump Thin Window</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IN"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a:solidFill>
                            <a:srgbClr val="23346C"/>
                          </a:solidFill>
                          <a:latin typeface="Times New Roman"/>
                          <a:ea typeface="SimSun"/>
                          <a:cs typeface="Times New Roman"/>
                        </a:rPr>
                        <a:t>Hemispherical shape</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dirty="0">
                          <a:solidFill>
                            <a:srgbClr val="23346C"/>
                          </a:solidFill>
                          <a:latin typeface="Times New Roman"/>
                          <a:ea typeface="SimSun"/>
                          <a:cs typeface="Times New Roman"/>
                        </a:rPr>
                        <a:t>Pressure on concave side</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a:solidFill>
                            <a:srgbClr val="23346C"/>
                          </a:solidFill>
                          <a:latin typeface="Times New Roman"/>
                          <a:ea typeface="SimSun"/>
                          <a:cs typeface="Times New Roman"/>
                        </a:rPr>
                        <a:t>Internal diameter</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dirty="0">
                          <a:solidFill>
                            <a:srgbClr val="23346C"/>
                          </a:solidFill>
                          <a:latin typeface="Times New Roman"/>
                          <a:ea typeface="SimSun"/>
                          <a:cs typeface="Times New Roman"/>
                        </a:rPr>
                        <a:t>300mm</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dirty="0">
                          <a:solidFill>
                            <a:srgbClr val="23346C"/>
                          </a:solidFill>
                          <a:latin typeface="Times New Roman"/>
                          <a:ea typeface="SimSun"/>
                          <a:cs typeface="Times New Roman"/>
                        </a:rPr>
                        <a:t>Maximum thickness</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a:solidFill>
                            <a:srgbClr val="23346C"/>
                          </a:solidFill>
                          <a:latin typeface="Times New Roman"/>
                          <a:ea typeface="SimSun"/>
                          <a:cs typeface="Times New Roman"/>
                        </a:rPr>
                        <a:t>1mm</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58">
                <a:tc>
                  <a:txBody>
                    <a:bodyPr/>
                    <a:lstStyle/>
                    <a:p>
                      <a:pPr marL="0" marR="0">
                        <a:spcBef>
                          <a:spcPts val="0"/>
                        </a:spcBef>
                        <a:spcAft>
                          <a:spcPts val="0"/>
                        </a:spcAft>
                      </a:pPr>
                      <a:r>
                        <a:rPr lang="en-IN" sz="1500" dirty="0">
                          <a:solidFill>
                            <a:srgbClr val="23346C"/>
                          </a:solidFill>
                          <a:latin typeface="Times New Roman"/>
                          <a:ea typeface="SimSun"/>
                          <a:cs typeface="Times New Roman"/>
                        </a:rPr>
                        <a:t>Window location</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a:solidFill>
                            <a:srgbClr val="23346C"/>
                          </a:solidFill>
                          <a:latin typeface="Times New Roman"/>
                          <a:ea typeface="SimSun"/>
                          <a:cs typeface="Times New Roman"/>
                        </a:rPr>
                        <a:t>0.35 - 0.45m from center of vessel vertical plane</a:t>
                      </a:r>
                      <a:endParaRPr lang="en-US" sz="150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9">
                <a:tc>
                  <a:txBody>
                    <a:bodyPr/>
                    <a:lstStyle/>
                    <a:p>
                      <a:pPr marL="0" marR="0">
                        <a:spcBef>
                          <a:spcPts val="0"/>
                        </a:spcBef>
                        <a:spcAft>
                          <a:spcPts val="0"/>
                        </a:spcAft>
                      </a:pPr>
                      <a:r>
                        <a:rPr lang="en-IN" sz="1500" dirty="0">
                          <a:solidFill>
                            <a:srgbClr val="23346C"/>
                          </a:solidFill>
                          <a:latin typeface="Times New Roman"/>
                          <a:ea typeface="SimSun"/>
                          <a:cs typeface="Times New Roman"/>
                        </a:rPr>
                        <a:t>Window cooling </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1500" dirty="0">
                          <a:solidFill>
                            <a:srgbClr val="23346C"/>
                          </a:solidFill>
                          <a:latin typeface="Times New Roman"/>
                          <a:ea typeface="SimSun"/>
                          <a:cs typeface="Times New Roman"/>
                        </a:rPr>
                        <a:t>Single water jet</a:t>
                      </a:r>
                      <a:endParaRPr lang="en-US" sz="1500" dirty="0">
                        <a:solidFill>
                          <a:srgbClr val="23346C"/>
                        </a:solidFill>
                        <a:latin typeface="Times New Roman"/>
                        <a:ea typeface="SimSun"/>
                        <a:cs typeface="Times New Roman"/>
                      </a:endParaRPr>
                    </a:p>
                  </a:txBody>
                  <a:tcPr marL="86411" marR="86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dirty="0"/>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7</a:t>
            </a:fld>
            <a:endParaRPr lang="en-US"/>
          </a:p>
        </p:txBody>
      </p:sp>
      <p:sp>
        <p:nvSpPr>
          <p:cNvPr id="103426" name="Rectangle 2"/>
          <p:cNvSpPr>
            <a:spLocks noGrp="1" noChangeArrowheads="1"/>
          </p:cNvSpPr>
          <p:nvPr>
            <p:ph type="title"/>
          </p:nvPr>
        </p:nvSpPr>
        <p:spPr>
          <a:xfrm>
            <a:off x="1447800" y="0"/>
            <a:ext cx="6629400" cy="914400"/>
          </a:xfrm>
        </p:spPr>
        <p:txBody>
          <a:bodyPr/>
          <a:lstStyle/>
          <a:p>
            <a:r>
              <a:rPr lang="en-US" sz="2800" dirty="0" smtClean="0"/>
              <a:t>Mechanical Design Concept</a:t>
            </a:r>
            <a:endParaRPr lang="en-US" sz="2800" dirty="0"/>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9" name="Picture 8" descr="dump vessel iso.jpg"/>
          <p:cNvPicPr/>
          <p:nvPr/>
        </p:nvPicPr>
        <p:blipFill>
          <a:blip r:embed="rId3" cstate="print"/>
          <a:srcRect l="8258" t="10834" r="7175" b="13667"/>
          <a:stretch>
            <a:fillRect/>
          </a:stretch>
        </p:blipFill>
        <p:spPr bwMode="auto">
          <a:xfrm>
            <a:off x="685800" y="838200"/>
            <a:ext cx="7842182" cy="5386009"/>
          </a:xfrm>
          <a:prstGeom prst="rect">
            <a:avLst/>
          </a:prstGeom>
          <a:noFill/>
          <a:ln w="9525">
            <a:noFill/>
            <a:miter lim="800000"/>
            <a:headEnd/>
            <a:tailEnd/>
          </a:ln>
        </p:spPr>
      </p:pic>
      <p:sp>
        <p:nvSpPr>
          <p:cNvPr id="8" name="TextBox 7"/>
          <p:cNvSpPr txBox="1"/>
          <p:nvPr/>
        </p:nvSpPr>
        <p:spPr>
          <a:xfrm>
            <a:off x="4419600" y="1371600"/>
            <a:ext cx="1162241" cy="307777"/>
          </a:xfrm>
          <a:prstGeom prst="rect">
            <a:avLst/>
          </a:prstGeom>
          <a:noFill/>
        </p:spPr>
        <p:txBody>
          <a:bodyPr wrap="none" rtlCol="0">
            <a:spAutoFit/>
          </a:bodyPr>
          <a:lstStyle/>
          <a:p>
            <a:r>
              <a:rPr lang="en-US" sz="1400" dirty="0" smtClean="0"/>
              <a:t>Vessel Shell</a:t>
            </a:r>
            <a:endParaRPr lang="en-US" sz="1400" dirty="0"/>
          </a:p>
        </p:txBody>
      </p:sp>
      <p:sp>
        <p:nvSpPr>
          <p:cNvPr id="11" name="TextBox 10"/>
          <p:cNvSpPr txBox="1"/>
          <p:nvPr/>
        </p:nvSpPr>
        <p:spPr>
          <a:xfrm>
            <a:off x="4876800" y="4953000"/>
            <a:ext cx="1298753" cy="307777"/>
          </a:xfrm>
          <a:prstGeom prst="rect">
            <a:avLst/>
          </a:prstGeom>
          <a:noFill/>
        </p:spPr>
        <p:txBody>
          <a:bodyPr wrap="none" rtlCol="0">
            <a:spAutoFit/>
          </a:bodyPr>
          <a:lstStyle/>
          <a:p>
            <a:r>
              <a:rPr lang="en-US" sz="1400" dirty="0" smtClean="0"/>
              <a:t>Outlet Header</a:t>
            </a:r>
            <a:endParaRPr lang="en-US" sz="1400" dirty="0"/>
          </a:p>
        </p:txBody>
      </p:sp>
      <p:sp>
        <p:nvSpPr>
          <p:cNvPr id="12" name="TextBox 11"/>
          <p:cNvSpPr txBox="1"/>
          <p:nvPr/>
        </p:nvSpPr>
        <p:spPr>
          <a:xfrm>
            <a:off x="3429000" y="2362200"/>
            <a:ext cx="1249060" cy="307777"/>
          </a:xfrm>
          <a:prstGeom prst="rect">
            <a:avLst/>
          </a:prstGeom>
          <a:noFill/>
        </p:spPr>
        <p:txBody>
          <a:bodyPr wrap="none" rtlCol="0">
            <a:spAutoFit/>
          </a:bodyPr>
          <a:lstStyle/>
          <a:p>
            <a:r>
              <a:rPr lang="en-US" sz="1400" dirty="0" smtClean="0"/>
              <a:t>Inlet Headers</a:t>
            </a:r>
            <a:endParaRPr lang="en-US" sz="1400" dirty="0"/>
          </a:p>
        </p:txBody>
      </p:sp>
      <p:sp>
        <p:nvSpPr>
          <p:cNvPr id="13" name="TextBox 12"/>
          <p:cNvSpPr txBox="1"/>
          <p:nvPr/>
        </p:nvSpPr>
        <p:spPr>
          <a:xfrm>
            <a:off x="762000" y="3657600"/>
            <a:ext cx="1220206" cy="307777"/>
          </a:xfrm>
          <a:prstGeom prst="rect">
            <a:avLst/>
          </a:prstGeom>
          <a:noFill/>
        </p:spPr>
        <p:txBody>
          <a:bodyPr wrap="none" rtlCol="0">
            <a:spAutoFit/>
          </a:bodyPr>
          <a:lstStyle/>
          <a:p>
            <a:r>
              <a:rPr lang="en-US" sz="1400" dirty="0" smtClean="0"/>
              <a:t>Thin Window</a:t>
            </a:r>
            <a:endParaRPr lang="en-US" sz="1400" dirty="0"/>
          </a:p>
        </p:txBody>
      </p:sp>
      <p:sp>
        <p:nvSpPr>
          <p:cNvPr id="14" name="TextBox 13"/>
          <p:cNvSpPr txBox="1"/>
          <p:nvPr/>
        </p:nvSpPr>
        <p:spPr>
          <a:xfrm>
            <a:off x="4876800" y="5791200"/>
            <a:ext cx="1050288" cy="307777"/>
          </a:xfrm>
          <a:prstGeom prst="rect">
            <a:avLst/>
          </a:prstGeom>
          <a:noFill/>
        </p:spPr>
        <p:txBody>
          <a:bodyPr wrap="none" rtlCol="0">
            <a:spAutoFit/>
          </a:bodyPr>
          <a:lstStyle/>
          <a:p>
            <a:r>
              <a:rPr lang="en-US" sz="1400" dirty="0" smtClean="0"/>
              <a:t>Flat Heads</a:t>
            </a:r>
            <a:endParaRPr lang="en-US" sz="1400" dirty="0"/>
          </a:p>
        </p:txBody>
      </p:sp>
      <p:cxnSp>
        <p:nvCxnSpPr>
          <p:cNvPr id="16" name="Straight Arrow Connector 15"/>
          <p:cNvCxnSpPr/>
          <p:nvPr/>
        </p:nvCxnSpPr>
        <p:spPr bwMode="auto">
          <a:xfrm rot="16200000" flipH="1">
            <a:off x="4114800" y="2667000"/>
            <a:ext cx="1143000" cy="990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bwMode="auto">
          <a:xfrm rot="5400000">
            <a:off x="3352800" y="2971800"/>
            <a:ext cx="914400" cy="152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4" idx="3"/>
          </p:cNvCxnSpPr>
          <p:nvPr/>
        </p:nvCxnSpPr>
        <p:spPr bwMode="auto">
          <a:xfrm flipV="1">
            <a:off x="5927088" y="2667000"/>
            <a:ext cx="2073912" cy="3278089"/>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bwMode="auto">
          <a:xfrm rot="16200000" flipH="1">
            <a:off x="1371600" y="3962400"/>
            <a:ext cx="762000" cy="609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4" idx="1"/>
          </p:cNvCxnSpPr>
          <p:nvPr/>
        </p:nvCxnSpPr>
        <p:spPr bwMode="auto">
          <a:xfrm rot="10800000">
            <a:off x="2895600" y="5486403"/>
            <a:ext cx="1981200" cy="45868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bwMode="auto">
          <a:xfrm rot="16200000" flipV="1">
            <a:off x="4363288" y="3790111"/>
            <a:ext cx="1143000" cy="103037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bwMode="auto">
          <a:xfrm rot="16200000" flipH="1">
            <a:off x="4686300" y="1943100"/>
            <a:ext cx="762000" cy="76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bwMode="auto">
          <a:xfrm rot="5400000">
            <a:off x="1981200" y="3505200"/>
            <a:ext cx="914400" cy="152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1600200" y="2514600"/>
            <a:ext cx="1739579" cy="523220"/>
          </a:xfrm>
          <a:prstGeom prst="rect">
            <a:avLst/>
          </a:prstGeom>
          <a:noFill/>
        </p:spPr>
        <p:txBody>
          <a:bodyPr wrap="none" rtlCol="0">
            <a:spAutoFit/>
          </a:bodyPr>
          <a:lstStyle/>
          <a:p>
            <a:pPr algn="ctr"/>
            <a:r>
              <a:rPr lang="en-US" sz="1400" dirty="0" smtClean="0"/>
              <a:t>Window Cooling</a:t>
            </a:r>
          </a:p>
          <a:p>
            <a:r>
              <a:rPr lang="en-US" sz="1400" dirty="0" smtClean="0"/>
              <a:t>Nozzle Supply Pipe</a:t>
            </a:r>
            <a:endParaRPr lang="en-US" sz="1400" dirty="0"/>
          </a:p>
        </p:txBody>
      </p:sp>
      <p:sp>
        <p:nvSpPr>
          <p:cNvPr id="22"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8</a:t>
            </a:fld>
            <a:endParaRPr lang="en-US"/>
          </a:p>
        </p:txBody>
      </p:sp>
      <p:sp>
        <p:nvSpPr>
          <p:cNvPr id="103426" name="Rectangle 2"/>
          <p:cNvSpPr>
            <a:spLocks noGrp="1" noChangeArrowheads="1"/>
          </p:cNvSpPr>
          <p:nvPr>
            <p:ph type="title"/>
          </p:nvPr>
        </p:nvSpPr>
        <p:spPr>
          <a:xfrm>
            <a:off x="1447800" y="0"/>
            <a:ext cx="6629400" cy="914400"/>
          </a:xfrm>
        </p:spPr>
        <p:txBody>
          <a:bodyPr/>
          <a:lstStyle/>
          <a:p>
            <a:r>
              <a:rPr lang="en-US" sz="2800" dirty="0" smtClean="0"/>
              <a:t>Mechanical Design Concept</a:t>
            </a:r>
            <a:endParaRPr lang="en-US" sz="2800" dirty="0"/>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9" name="Picture 8" descr="flat head layout.jpg"/>
          <p:cNvPicPr/>
          <p:nvPr/>
        </p:nvPicPr>
        <p:blipFill>
          <a:blip r:embed="rId3" cstate="print"/>
          <a:srcRect l="23511" t="19637" r="21716" b="24751"/>
          <a:stretch>
            <a:fillRect/>
          </a:stretch>
        </p:blipFill>
        <p:spPr bwMode="auto">
          <a:xfrm>
            <a:off x="3622675" y="1905000"/>
            <a:ext cx="5521325" cy="4350385"/>
          </a:xfrm>
          <a:prstGeom prst="rect">
            <a:avLst/>
          </a:prstGeom>
          <a:noFill/>
          <a:ln w="9525">
            <a:noFill/>
            <a:miter lim="800000"/>
            <a:headEnd/>
            <a:tailEnd/>
          </a:ln>
        </p:spPr>
      </p:pic>
      <p:sp>
        <p:nvSpPr>
          <p:cNvPr id="11" name="TextBox 10"/>
          <p:cNvSpPr txBox="1"/>
          <p:nvPr/>
        </p:nvSpPr>
        <p:spPr>
          <a:xfrm>
            <a:off x="152400" y="1143000"/>
            <a:ext cx="3748142" cy="2277547"/>
          </a:xfrm>
          <a:prstGeom prst="rect">
            <a:avLst/>
          </a:prstGeom>
          <a:noFill/>
        </p:spPr>
        <p:txBody>
          <a:bodyPr wrap="none" rtlCol="0">
            <a:spAutoFit/>
          </a:bodyPr>
          <a:lstStyle/>
          <a:p>
            <a:r>
              <a:rPr lang="en-US" sz="2000" dirty="0" smtClean="0">
                <a:solidFill>
                  <a:srgbClr val="23346C"/>
                </a:solidFill>
              </a:rPr>
              <a:t>Mechanical Design Parameters</a:t>
            </a:r>
          </a:p>
          <a:p>
            <a:pPr algn="ctr"/>
            <a:r>
              <a:rPr lang="en-US" sz="1200" dirty="0" smtClean="0">
                <a:solidFill>
                  <a:srgbClr val="23346C"/>
                </a:solidFill>
              </a:rPr>
              <a:t>(ASME BPVC Div. VIII)</a:t>
            </a:r>
          </a:p>
          <a:p>
            <a:pPr algn="ctr"/>
            <a:endParaRPr lang="en-US" sz="1200" dirty="0" smtClean="0">
              <a:solidFill>
                <a:srgbClr val="23346C"/>
              </a:solidFill>
            </a:endParaRPr>
          </a:p>
          <a:p>
            <a:pPr>
              <a:buFont typeface="Arial" pitchFamily="34" charset="0"/>
              <a:buChar char="•"/>
            </a:pPr>
            <a:r>
              <a:rPr lang="en-US" sz="1400" dirty="0" smtClean="0">
                <a:solidFill>
                  <a:srgbClr val="23346C"/>
                </a:solidFill>
              </a:rPr>
              <a:t>  Vessel Material – 316LN</a:t>
            </a:r>
          </a:p>
          <a:p>
            <a:pPr>
              <a:buFont typeface="Arial" pitchFamily="34" charset="0"/>
              <a:buChar char="•"/>
            </a:pPr>
            <a:r>
              <a:rPr lang="en-US" sz="1400" dirty="0" smtClean="0">
                <a:solidFill>
                  <a:srgbClr val="23346C"/>
                </a:solidFill>
              </a:rPr>
              <a:t>  Minimum Shell Thickness – 21mm</a:t>
            </a:r>
          </a:p>
          <a:p>
            <a:pPr>
              <a:buFont typeface="Arial" pitchFamily="34" charset="0"/>
              <a:buChar char="•"/>
            </a:pPr>
            <a:r>
              <a:rPr lang="en-US" sz="1400" dirty="0" smtClean="0">
                <a:solidFill>
                  <a:srgbClr val="23346C"/>
                </a:solidFill>
              </a:rPr>
              <a:t>  Minimum Flat Head Thickness – 70mm</a:t>
            </a:r>
          </a:p>
          <a:p>
            <a:pPr>
              <a:buFont typeface="Arial" pitchFamily="34" charset="0"/>
              <a:buChar char="•"/>
            </a:pPr>
            <a:r>
              <a:rPr lang="en-US" sz="1400" dirty="0" smtClean="0">
                <a:solidFill>
                  <a:srgbClr val="23346C"/>
                </a:solidFill>
              </a:rPr>
              <a:t>  Window Material – Ti-6Al-4V</a:t>
            </a:r>
          </a:p>
          <a:p>
            <a:pPr>
              <a:buFont typeface="Arial" pitchFamily="34" charset="0"/>
              <a:buChar char="•"/>
            </a:pPr>
            <a:r>
              <a:rPr lang="en-US" sz="1400" dirty="0" smtClean="0">
                <a:solidFill>
                  <a:srgbClr val="23346C"/>
                </a:solidFill>
              </a:rPr>
              <a:t>  Max. Design Pressure, 1mm Thick</a:t>
            </a:r>
          </a:p>
          <a:p>
            <a:r>
              <a:rPr lang="en-US" sz="1400" dirty="0" smtClean="0">
                <a:solidFill>
                  <a:srgbClr val="23346C"/>
                </a:solidFill>
              </a:rPr>
              <a:t>   Hemispherical Window – 32bar or 464psi</a:t>
            </a:r>
          </a:p>
          <a:p>
            <a:pPr>
              <a:buFont typeface="Arial" pitchFamily="34" charset="0"/>
              <a:buChar char="•"/>
            </a:pPr>
            <a:endParaRPr lang="en-US" sz="1400" dirty="0" smtClean="0">
              <a:solidFill>
                <a:srgbClr val="23346C"/>
              </a:solidFill>
            </a:endParaRPr>
          </a:p>
        </p:txBody>
      </p:sp>
      <p:sp>
        <p:nvSpPr>
          <p:cNvPr id="12"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3124200" y="6400800"/>
            <a:ext cx="2895600" cy="457200"/>
          </a:xfrm>
        </p:spPr>
        <p:txBody>
          <a:bodyPr/>
          <a:lstStyle/>
          <a:p>
            <a:r>
              <a:rPr lang="en-US" dirty="0"/>
              <a:t>Global Design Effort</a:t>
            </a:r>
          </a:p>
        </p:txBody>
      </p:sp>
      <p:sp>
        <p:nvSpPr>
          <p:cNvPr id="6" name="Slide Number Placeholder 5"/>
          <p:cNvSpPr>
            <a:spLocks noGrp="1"/>
          </p:cNvSpPr>
          <p:nvPr>
            <p:ph type="sldNum" sz="quarter" idx="11"/>
          </p:nvPr>
        </p:nvSpPr>
        <p:spPr>
          <a:xfrm>
            <a:off x="6553200" y="6400800"/>
            <a:ext cx="1905000" cy="457200"/>
          </a:xfrm>
        </p:spPr>
        <p:txBody>
          <a:bodyPr/>
          <a:lstStyle/>
          <a:p>
            <a:fld id="{E24F59D0-B18A-45A5-828E-6042D240568D}" type="slidenum">
              <a:rPr lang="en-US"/>
              <a:pPr/>
              <a:t>9</a:t>
            </a:fld>
            <a:endParaRPr lang="en-US"/>
          </a:p>
        </p:txBody>
      </p:sp>
      <p:sp>
        <p:nvSpPr>
          <p:cNvPr id="103426" name="Rectangle 2"/>
          <p:cNvSpPr>
            <a:spLocks noGrp="1" noChangeArrowheads="1"/>
          </p:cNvSpPr>
          <p:nvPr>
            <p:ph type="title"/>
          </p:nvPr>
        </p:nvSpPr>
        <p:spPr>
          <a:xfrm>
            <a:off x="1447800" y="0"/>
            <a:ext cx="6629400" cy="914400"/>
          </a:xfrm>
        </p:spPr>
        <p:txBody>
          <a:bodyPr/>
          <a:lstStyle/>
          <a:p>
            <a:r>
              <a:rPr lang="en-US" sz="2800" dirty="0" smtClean="0"/>
              <a:t>Mechanical Design Concept</a:t>
            </a:r>
            <a:endParaRPr lang="en-US" sz="2800" dirty="0"/>
          </a:p>
        </p:txBody>
      </p:sp>
      <p:pic>
        <p:nvPicPr>
          <p:cNvPr id="7" name="Picture 6" descr="SLAC_Logo_hires.jpg"/>
          <p:cNvPicPr>
            <a:picLocks noChangeAspect="1"/>
          </p:cNvPicPr>
          <p:nvPr/>
        </p:nvPicPr>
        <p:blipFill>
          <a:blip r:embed="rId2" cstate="print"/>
          <a:stretch>
            <a:fillRect/>
          </a:stretch>
        </p:blipFill>
        <p:spPr>
          <a:xfrm>
            <a:off x="7467600" y="152400"/>
            <a:ext cx="1524000" cy="545469"/>
          </a:xfrm>
          <a:prstGeom prst="rect">
            <a:avLst/>
          </a:prstGeom>
        </p:spPr>
      </p:pic>
      <p:pic>
        <p:nvPicPr>
          <p:cNvPr id="9" name="Picture 8" descr="window nozzle cutaway zoom.jpg"/>
          <p:cNvPicPr/>
          <p:nvPr/>
        </p:nvPicPr>
        <p:blipFill>
          <a:blip r:embed="rId3" cstate="print"/>
          <a:srcRect l="21075" r="15646" b="13333"/>
          <a:stretch>
            <a:fillRect/>
          </a:stretch>
        </p:blipFill>
        <p:spPr bwMode="auto">
          <a:xfrm>
            <a:off x="2133600" y="914400"/>
            <a:ext cx="5017183" cy="5290072"/>
          </a:xfrm>
          <a:prstGeom prst="rect">
            <a:avLst/>
          </a:prstGeom>
          <a:noFill/>
          <a:ln w="9525">
            <a:noFill/>
            <a:miter lim="800000"/>
            <a:headEnd/>
            <a:tailEnd/>
          </a:ln>
        </p:spPr>
      </p:pic>
      <p:sp>
        <p:nvSpPr>
          <p:cNvPr id="11" name="TextBox 10"/>
          <p:cNvSpPr txBox="1"/>
          <p:nvPr/>
        </p:nvSpPr>
        <p:spPr>
          <a:xfrm>
            <a:off x="762000" y="4953000"/>
            <a:ext cx="1220206" cy="307777"/>
          </a:xfrm>
          <a:prstGeom prst="rect">
            <a:avLst/>
          </a:prstGeom>
          <a:noFill/>
        </p:spPr>
        <p:txBody>
          <a:bodyPr wrap="none" rtlCol="0">
            <a:spAutoFit/>
          </a:bodyPr>
          <a:lstStyle/>
          <a:p>
            <a:r>
              <a:rPr lang="en-US" sz="1400" dirty="0" smtClean="0"/>
              <a:t>Thin Window</a:t>
            </a:r>
            <a:endParaRPr lang="en-US" sz="1400" dirty="0"/>
          </a:p>
        </p:txBody>
      </p:sp>
      <p:sp>
        <p:nvSpPr>
          <p:cNvPr id="12" name="TextBox 11"/>
          <p:cNvSpPr txBox="1"/>
          <p:nvPr/>
        </p:nvSpPr>
        <p:spPr>
          <a:xfrm>
            <a:off x="152400" y="3429000"/>
            <a:ext cx="2077813" cy="307777"/>
          </a:xfrm>
          <a:prstGeom prst="rect">
            <a:avLst/>
          </a:prstGeom>
          <a:noFill/>
        </p:spPr>
        <p:txBody>
          <a:bodyPr wrap="none" rtlCol="0">
            <a:spAutoFit/>
          </a:bodyPr>
          <a:lstStyle/>
          <a:p>
            <a:pPr algn="ctr"/>
            <a:r>
              <a:rPr lang="en-US" sz="1400" dirty="0" smtClean="0"/>
              <a:t>Window Cooling Nozzle</a:t>
            </a:r>
            <a:endParaRPr lang="en-US" sz="1400" dirty="0"/>
          </a:p>
        </p:txBody>
      </p:sp>
      <p:cxnSp>
        <p:nvCxnSpPr>
          <p:cNvPr id="13" name="Straight Arrow Connector 12"/>
          <p:cNvCxnSpPr/>
          <p:nvPr/>
        </p:nvCxnSpPr>
        <p:spPr bwMode="auto">
          <a:xfrm flipV="1">
            <a:off x="1905000" y="4953000"/>
            <a:ext cx="532394" cy="1538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bwMode="auto">
          <a:xfrm>
            <a:off x="1447800" y="3733800"/>
            <a:ext cx="1371600" cy="609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5" name="Rectangle 3"/>
          <p:cNvSpPr txBox="1">
            <a:spLocks noChangeArrowheads="1"/>
          </p:cNvSpPr>
          <p:nvPr/>
        </p:nvSpPr>
        <p:spPr bwMode="auto">
          <a:xfrm>
            <a:off x="0" y="6400800"/>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LCWS 2010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23346C"/>
                </a:solidFill>
                <a:effectLst/>
                <a:uLnTx/>
                <a:uFillTx/>
                <a:latin typeface="Arial" charset="0"/>
                <a:ea typeface="Arial Unicode MS" pitchFamily="34" charset="-128"/>
                <a:cs typeface="Arial Unicode MS" pitchFamily="34" charset="-128"/>
              </a:rPr>
              <a:t>Amann - 3/26/10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346C"/>
              </a:solidFill>
              <a:effectLst/>
              <a:uLnTx/>
              <a:uFillTx/>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TotalTime>
  <Words>1304</Words>
  <Application>Microsoft Office PowerPoint</Application>
  <PresentationFormat>On-screen Show (4:3)</PresentationFormat>
  <Paragraphs>307</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 Presentation</vt:lpstr>
      <vt:lpstr>Status Update 18MW ILC Beam Dump Design</vt:lpstr>
      <vt:lpstr>Outline</vt:lpstr>
      <vt:lpstr>Introduction</vt:lpstr>
      <vt:lpstr>Introduction</vt:lpstr>
      <vt:lpstr>Mechanical Design Concept</vt:lpstr>
      <vt:lpstr>Mechanical Design Concept</vt:lpstr>
      <vt:lpstr>Mechanical Design Concept</vt:lpstr>
      <vt:lpstr>Mechanical Design Concept</vt:lpstr>
      <vt:lpstr>Mechanical Design Concept</vt:lpstr>
      <vt:lpstr>Coolant Loop</vt:lpstr>
      <vt:lpstr>Beam Parameters</vt:lpstr>
      <vt:lpstr>Energy Density Modulation Around Sweep Path</vt:lpstr>
      <vt:lpstr>Interaction of electrons/positrons with Beam Dump</vt:lpstr>
      <vt:lpstr>Interaction of electrons/positrons with Beam Dump</vt:lpstr>
      <vt:lpstr>Interaction of electrons/positrons with Beam Dump</vt:lpstr>
      <vt:lpstr>Interaction of electrons/positrons with Beam Dump</vt:lpstr>
      <vt:lpstr>Interaction of electrons/positrons with Beam Dump</vt:lpstr>
      <vt:lpstr> Thermal hydraulic Studies(by FLUENT)</vt:lpstr>
      <vt:lpstr>Thermal hydraulic Studies-cont.</vt:lpstr>
      <vt:lpstr>Thermal hydraulic Studies-cont.</vt:lpstr>
      <vt:lpstr>Thermal hydraulic Studies-cont.</vt:lpstr>
      <vt:lpstr>  Thermal hydraulic Studies-cont.</vt:lpstr>
      <vt:lpstr>Thermal hydraulic Studies-cont</vt:lpstr>
      <vt:lpstr>Thermal hydraulic Studies-cont.</vt:lpstr>
      <vt:lpstr>Inlet header studies-(In progress)</vt:lpstr>
      <vt:lpstr>Inlet header studies-(In progress)</vt:lpstr>
      <vt:lpstr>FLUKA Studies</vt:lpstr>
      <vt:lpstr>Summary</vt:lpstr>
    </vt:vector>
  </TitlesOfParts>
  <Company>Cornell LEPP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 Dugan</dc:creator>
  <cp:lastModifiedBy>SLAC</cp:lastModifiedBy>
  <cp:revision>225</cp:revision>
  <dcterms:created xsi:type="dcterms:W3CDTF">2005-11-21T04:08:26Z</dcterms:created>
  <dcterms:modified xsi:type="dcterms:W3CDTF">2010-03-25T21:35:45Z</dcterms:modified>
</cp:coreProperties>
</file>