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4" r:id="rId4"/>
    <p:sldId id="258" r:id="rId5"/>
    <p:sldId id="276" r:id="rId6"/>
    <p:sldId id="259" r:id="rId7"/>
    <p:sldId id="275" r:id="rId8"/>
    <p:sldId id="260" r:id="rId9"/>
    <p:sldId id="265" r:id="rId10"/>
    <p:sldId id="277" r:id="rId11"/>
    <p:sldId id="278" r:id="rId12"/>
    <p:sldId id="261" r:id="rId13"/>
    <p:sldId id="262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7823" autoAdjust="0"/>
  </p:normalViewPr>
  <p:slideViewPr>
    <p:cSldViewPr snapToGrid="0"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4B529-E791-2D4D-903F-188C45CE7E5D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C8F87-89B7-D745-9D43-4205FDD39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reduction studies == SB2009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this slide to emphasise there is not too much time left for TDR.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to show there is not so much time as people think to achieve the TDR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reduction studies == SB2009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this slide to emphasise there is not too much time left for TDR.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reduction studies == SB2009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this slide to emphasise there is not too much time left for TDR.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database activities for yield calculation</a:t>
            </a:r>
            <a:r>
              <a:rPr lang="en-US" baseline="0" dirty="0" smtClean="0"/>
              <a:t> (first highlight bubble)</a:t>
            </a:r>
          </a:p>
          <a:p>
            <a:r>
              <a:rPr lang="en-US" baseline="0" dirty="0" smtClean="0"/>
              <a:t>Discuss gradient re-evaluation – three aspects: fabrication yield (VT acceptance); margin for CM assembly; margin for operations (LLRF)</a:t>
            </a:r>
          </a:p>
          <a:p>
            <a:r>
              <a:rPr lang="en-US" baseline="0" dirty="0" smtClean="0"/>
              <a:t>All these aspects affect the cost of the Main Linac.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cathode charge-limit</a:t>
            </a:r>
            <a:r>
              <a:rPr lang="en-US" baseline="0" dirty="0" smtClean="0"/>
              <a:t> could be ILC performance bottleneck.</a:t>
            </a:r>
          </a:p>
          <a:p>
            <a:r>
              <a:rPr lang="en-US" baseline="0" dirty="0" smtClean="0"/>
              <a:t>Cathode R&amp;D requires ILC spec. laser.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Believe LLNL studies on FC and target will be end US FY 2010 – check.</a:t>
            </a:r>
          </a:p>
          <a:p>
            <a:r>
              <a:rPr lang="en-US" baseline="0" dirty="0" smtClean="0"/>
              <a:t>New R&amp;D: FC prototype module and target prototype including vacuum seal.</a:t>
            </a:r>
          </a:p>
          <a:p>
            <a:r>
              <a:rPr lang="en-US" baseline="0" dirty="0" smtClean="0"/>
              <a:t>Mention the need for thorough review, including performance specifications.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C8F87-89B7-D745-9D43-4205FDD390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lc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024_greendot_divi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838200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pic>
        <p:nvPicPr>
          <p:cNvPr id="8" name="Picture 11" descr="1024_greendot_divi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2484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03DCF08-5748-4247-BFC1-B42A3D99DD72}" type="datetimeFigureOut">
              <a:rPr lang="en-US" smtClean="0"/>
              <a:pPr/>
              <a:t>3/26/10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23346C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9A56B2-8390-8246-A275-4EFD163A57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400">
              <a:latin typeface="+mn-lt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62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2057" name="Picture 9" descr="1024_greendot_divid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ilccolo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1219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1024_greendot_divid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95400" y="838200"/>
            <a:ext cx="784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1600" y="3886200"/>
            <a:ext cx="6400800" cy="1752600"/>
          </a:xfrm>
        </p:spPr>
        <p:txBody>
          <a:bodyPr/>
          <a:lstStyle/>
          <a:p>
            <a:pPr algn="r"/>
            <a:r>
              <a:rPr lang="en-US" u="sng" dirty="0" smtClean="0"/>
              <a:t>Nick Walker</a:t>
            </a:r>
          </a:p>
          <a:p>
            <a:pPr algn="r"/>
            <a:r>
              <a:rPr lang="en-US" dirty="0" smtClean="0"/>
              <a:t>Marc Ross</a:t>
            </a:r>
          </a:p>
          <a:p>
            <a:pPr algn="r"/>
            <a:r>
              <a:rPr lang="en-US" dirty="0" smtClean="0"/>
              <a:t>Akira Yamamoto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000" y="1570114"/>
            <a:ext cx="7772400" cy="1858886"/>
          </a:xfrm>
        </p:spPr>
        <p:txBody>
          <a:bodyPr/>
          <a:lstStyle/>
          <a:p>
            <a:pPr algn="r"/>
            <a:r>
              <a:rPr lang="en-US" dirty="0" smtClean="0"/>
              <a:t>2010 (and beyond)</a:t>
            </a:r>
            <a:br>
              <a:rPr lang="en-US" dirty="0" smtClean="0"/>
            </a:br>
            <a:r>
              <a:rPr lang="en-US" dirty="0" smtClean="0"/>
              <a:t>Plans &amp; Milestones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R&amp;D: SCRF HLRF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15" y="1017949"/>
            <a:ext cx="7772400" cy="5476353"/>
          </a:xfrm>
        </p:spPr>
        <p:txBody>
          <a:bodyPr/>
          <a:lstStyle/>
          <a:p>
            <a:r>
              <a:rPr lang="en-US" dirty="0" smtClean="0"/>
              <a:t>Milestones for RDR Alternatives: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Marx modulator development / demonstration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Demonstration of </a:t>
            </a:r>
            <a:r>
              <a:rPr lang="en-US" dirty="0" smtClean="0"/>
              <a:t>circulator</a:t>
            </a:r>
            <a:r>
              <a:rPr lang="en-US" dirty="0" smtClean="0"/>
              <a:t>-less distribution	2010</a:t>
            </a:r>
            <a:br>
              <a:rPr lang="en-US" dirty="0" smtClean="0"/>
            </a:br>
            <a:r>
              <a:rPr lang="en-US" dirty="0" smtClean="0"/>
              <a:t>system (with VTO)</a:t>
            </a:r>
          </a:p>
          <a:p>
            <a:r>
              <a:rPr lang="en-US" dirty="0" smtClean="0"/>
              <a:t>Klystron Cluster System (KCS)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Initial high-power tests of WG components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EM modelling of components (VTO etc)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FMEA / operations study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Full-power tests of WG components	2012</a:t>
            </a:r>
          </a:p>
          <a:p>
            <a:r>
              <a:rPr lang="en-US" dirty="0" smtClean="0"/>
              <a:t>Distributed RF System (DRFS)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700kW Mod. Anode Klystron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Mod. Anode Modulator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Design for manufacture (cost!)	2012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MAK/MAM lifetime demonstration	2012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6945421" y="3022101"/>
            <a:ext cx="337633" cy="3263227"/>
          </a:xfrm>
          <a:prstGeom prst="rightBrace">
            <a:avLst>
              <a:gd name="adj1" fmla="val 5660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3045" y="4420627"/>
            <a:ext cx="186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3050" algn="l"/>
              </a:tabLst>
            </a:pPr>
            <a:r>
              <a:rPr lang="en-US" dirty="0" smtClean="0"/>
              <a:t>→ CC</a:t>
            </a:r>
            <a:br>
              <a:rPr lang="en-US" dirty="0" smtClean="0"/>
            </a:br>
            <a:r>
              <a:rPr lang="en-US" dirty="0" smtClean="0"/>
              <a:t>	(re-baseline)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R&amp;D: SCRF HLRF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15" y="1017949"/>
            <a:ext cx="7772400" cy="5476353"/>
          </a:xfrm>
        </p:spPr>
        <p:txBody>
          <a:bodyPr/>
          <a:lstStyle/>
          <a:p>
            <a:r>
              <a:rPr lang="en-US" dirty="0" smtClean="0"/>
              <a:t>Milestones for RDR Alternatives: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Marx modulator development / demonstration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Demonstration of </a:t>
            </a:r>
            <a:r>
              <a:rPr lang="en-US" dirty="0" smtClean="0"/>
              <a:t>circulator</a:t>
            </a:r>
            <a:r>
              <a:rPr lang="en-US" dirty="0" smtClean="0"/>
              <a:t>-less distribution	2010</a:t>
            </a:r>
            <a:br>
              <a:rPr lang="en-US" dirty="0" smtClean="0"/>
            </a:br>
            <a:r>
              <a:rPr lang="en-US" dirty="0" smtClean="0"/>
              <a:t>system (with VTO)</a:t>
            </a:r>
          </a:p>
          <a:p>
            <a:r>
              <a:rPr lang="en-US" dirty="0" smtClean="0"/>
              <a:t>Klystron Cluster System (KCS)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Initial high-power tests of WG components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EM modelling of components (VTO etc)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FMEA / operations study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Full-power tests of WG components	2012</a:t>
            </a:r>
          </a:p>
          <a:p>
            <a:r>
              <a:rPr lang="en-US" dirty="0" smtClean="0"/>
              <a:t>Distributed RF System (DRFS)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700kW Mod. Anode Klystron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Mod. Anode Modulator	</a:t>
            </a:r>
            <a:r>
              <a:rPr lang="en-US" b="1" dirty="0" smtClean="0"/>
              <a:t>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Design for manufacture (cost!)	2012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MAK/MAM lifetime demonstration	2012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6945421" y="3022101"/>
            <a:ext cx="337633" cy="3263227"/>
          </a:xfrm>
          <a:prstGeom prst="rightBrace">
            <a:avLst>
              <a:gd name="adj1" fmla="val 5660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3045" y="4420627"/>
            <a:ext cx="1860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3050" algn="l"/>
              </a:tabLst>
            </a:pPr>
            <a:r>
              <a:rPr lang="en-US" dirty="0" smtClean="0"/>
              <a:t>→ CC</a:t>
            </a:r>
            <a:br>
              <a:rPr lang="en-US" dirty="0" smtClean="0"/>
            </a:br>
            <a:r>
              <a:rPr lang="en-US" dirty="0" smtClean="0"/>
              <a:t>	(re-baseline)</a:t>
            </a:r>
            <a:endParaRPr lang="en-US" dirty="0"/>
          </a:p>
        </p:txBody>
      </p:sp>
      <p:sp>
        <p:nvSpPr>
          <p:cNvPr id="16" name="Bent-Up Arrow 15"/>
          <p:cNvSpPr/>
          <p:nvPr/>
        </p:nvSpPr>
        <p:spPr bwMode="auto">
          <a:xfrm flipV="1">
            <a:off x="7122271" y="1623576"/>
            <a:ext cx="1077183" cy="2716676"/>
          </a:xfrm>
          <a:prstGeom prst="bentUpArrow">
            <a:avLst>
              <a:gd name="adj1" fmla="val 11156"/>
              <a:gd name="adj2" fmla="val 18284"/>
              <a:gd name="adj3" fmla="val 29108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54763" y="2475550"/>
            <a:ext cx="38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8" name="Left Arrow 17"/>
          <p:cNvSpPr/>
          <p:nvPr/>
        </p:nvSpPr>
        <p:spPr bwMode="auto">
          <a:xfrm>
            <a:off x="5932546" y="2588076"/>
            <a:ext cx="2041825" cy="28935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ctr" hangingPunct="0">
              <a:spcBef>
                <a:spcPct val="0"/>
              </a:spcBef>
              <a:spcAft>
                <a:spcPct val="0"/>
              </a:spcAft>
            </a:pPr>
            <a:endParaRPr lang="en-US" sz="36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04698" cy="4800600"/>
          </a:xfrm>
        </p:spPr>
        <p:txBody>
          <a:bodyPr/>
          <a:lstStyle/>
          <a:p>
            <a:r>
              <a:rPr lang="en-US" dirty="0" smtClean="0"/>
              <a:t>Electron Source: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Proof of principle system				2008 (?)</a:t>
            </a:r>
          </a:p>
          <a:p>
            <a:pPr lvl="1"/>
            <a:r>
              <a:rPr lang="en-US" dirty="0" smtClean="0"/>
              <a:t>Reliable 200 kV load-locked gun prototype	2009 (?)</a:t>
            </a:r>
          </a:p>
          <a:p>
            <a:pPr lvl="1"/>
            <a:r>
              <a:rPr lang="en-US" dirty="0" smtClean="0"/>
              <a:t>Prototype laser system				2010</a:t>
            </a:r>
          </a:p>
          <a:p>
            <a:pPr lvl="1"/>
            <a:r>
              <a:rPr lang="en-US" dirty="0" smtClean="0"/>
              <a:t>Generation of beam with ILC spec.		2010</a:t>
            </a:r>
          </a:p>
          <a:p>
            <a:pPr lvl="1"/>
            <a:r>
              <a:rPr lang="en-US" dirty="0" smtClean="0"/>
              <a:t>Reliable 350 kV load-locked gun prototype	2011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7789" y="4688134"/>
            <a:ext cx="7447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/>
            <a:r>
              <a:rPr lang="en-US" sz="2400" dirty="0" smtClean="0"/>
              <a:t>Required: plans for </a:t>
            </a:r>
            <a:r>
              <a:rPr lang="en-US" sz="2400" dirty="0" err="1" smtClean="0"/>
              <a:t>polarised</a:t>
            </a:r>
            <a:r>
              <a:rPr lang="en-US" sz="2400" dirty="0" smtClean="0"/>
              <a:t> cathode fundamental R&amp;D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95" y="1248678"/>
            <a:ext cx="8204698" cy="4800600"/>
          </a:xfrm>
        </p:spPr>
        <p:txBody>
          <a:bodyPr/>
          <a:lstStyle/>
          <a:p>
            <a:r>
              <a:rPr lang="en-US" dirty="0" smtClean="0"/>
              <a:t>Positron Source:</a:t>
            </a:r>
          </a:p>
          <a:p>
            <a:pPr lvl="1"/>
            <a:r>
              <a:rPr lang="en-US" dirty="0" smtClean="0"/>
              <a:t>SC Helical undulator prototype			2009 ✔</a:t>
            </a:r>
          </a:p>
          <a:p>
            <a:pPr lvl="1"/>
            <a:r>
              <a:rPr lang="en-US" dirty="0" smtClean="0"/>
              <a:t>Feasibility studies and design of a high-field	2009 (2010)</a:t>
            </a:r>
            <a:br>
              <a:rPr lang="en-US" dirty="0" smtClean="0"/>
            </a:br>
            <a:r>
              <a:rPr lang="en-US" dirty="0" smtClean="0"/>
              <a:t>flux concentrator					</a:t>
            </a:r>
          </a:p>
          <a:p>
            <a:pPr lvl="1"/>
            <a:r>
              <a:rPr lang="en-US" dirty="0" smtClean="0"/>
              <a:t>Feasibility study and design of a lithium lens	2010 </a:t>
            </a:r>
            <a:br>
              <a:rPr lang="en-US" dirty="0" smtClean="0"/>
            </a:br>
            <a:r>
              <a:rPr lang="en-US" dirty="0" smtClean="0"/>
              <a:t>with possible beam tests				</a:t>
            </a:r>
          </a:p>
          <a:p>
            <a:pPr lvl="1"/>
            <a:r>
              <a:rPr lang="en-US" dirty="0" smtClean="0"/>
              <a:t>Engineering design of rotating target system	2010</a:t>
            </a:r>
            <a:br>
              <a:rPr lang="en-US" dirty="0" smtClean="0"/>
            </a:br>
            <a:r>
              <a:rPr lang="en-US" dirty="0" smtClean="0"/>
              <a:t>with appropriate lifetime				</a:t>
            </a:r>
          </a:p>
          <a:p>
            <a:pPr lvl="1"/>
            <a:r>
              <a:rPr lang="en-US" dirty="0" smtClean="0"/>
              <a:t>Feasibility studies and beam tests of		2010</a:t>
            </a:r>
            <a:br>
              <a:rPr lang="en-US" dirty="0" smtClean="0"/>
            </a:br>
            <a:r>
              <a:rPr lang="en-US" dirty="0" smtClean="0"/>
              <a:t>liquid </a:t>
            </a:r>
            <a:r>
              <a:rPr lang="en-US" dirty="0" err="1" smtClean="0"/>
              <a:t>Pb</a:t>
            </a:r>
            <a:r>
              <a:rPr lang="en-US" dirty="0" smtClean="0"/>
              <a:t> target					</a:t>
            </a:r>
          </a:p>
          <a:p>
            <a:pPr lvl="1"/>
            <a:r>
              <a:rPr lang="en-US" dirty="0" smtClean="0"/>
              <a:t>Feasibility studies and beam tests of		2010</a:t>
            </a:r>
            <a:br>
              <a:rPr lang="en-US" dirty="0" smtClean="0"/>
            </a:br>
            <a:r>
              <a:rPr lang="en-US" dirty="0" smtClean="0"/>
              <a:t>a hybrid crystal target 				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99311" y="5551958"/>
            <a:ext cx="5432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addition: SB2009 parameters/specifications and associated ADI work → CC (re-baseline)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17" y="1007553"/>
            <a:ext cx="8204698" cy="4303280"/>
          </a:xfrm>
        </p:spPr>
        <p:txBody>
          <a:bodyPr/>
          <a:lstStyle/>
          <a:p>
            <a:r>
              <a:rPr lang="en-US" dirty="0" smtClean="0"/>
              <a:t>Damping Ring – ATF:</a:t>
            </a:r>
          </a:p>
          <a:p>
            <a:pPr lvl="1"/>
            <a:r>
              <a:rPr lang="en-US" dirty="0" smtClean="0"/>
              <a:t>Demonstration of 2pm vertical emittance		2010</a:t>
            </a:r>
          </a:p>
          <a:p>
            <a:r>
              <a:rPr lang="en-US" dirty="0" smtClean="0"/>
              <a:t>Damping Ring - DA</a:t>
            </a:r>
            <a:r>
              <a:rPr lang="en-US" sz="3200" dirty="0" smtClean="0">
                <a:latin typeface="Symbol" charset="2"/>
                <a:cs typeface="Symbol" charset="2"/>
              </a:rPr>
              <a:t>f</a:t>
            </a:r>
            <a:r>
              <a:rPr lang="en-US" dirty="0" smtClean="0"/>
              <a:t>NE</a:t>
            </a:r>
          </a:p>
          <a:p>
            <a:pPr lvl="1"/>
            <a:r>
              <a:rPr lang="en-US" dirty="0" smtClean="0"/>
              <a:t>Fast kicker demonstrations			2010</a:t>
            </a:r>
          </a:p>
          <a:p>
            <a:r>
              <a:rPr lang="en-US" dirty="0" smtClean="0"/>
              <a:t>Damping Ring – CesrTA:</a:t>
            </a:r>
          </a:p>
          <a:p>
            <a:pPr lvl="1"/>
            <a:r>
              <a:rPr lang="en-US" dirty="0" smtClean="0"/>
              <a:t>Reconfiguration of machine			2008 ✔</a:t>
            </a:r>
            <a:br>
              <a:rPr lang="en-US" dirty="0" smtClean="0"/>
            </a:br>
            <a:r>
              <a:rPr lang="en-US" dirty="0" smtClean="0"/>
              <a:t>incl. instrumentation and test sections;</a:t>
            </a:r>
            <a:br>
              <a:rPr lang="en-US" dirty="0" smtClean="0"/>
            </a:br>
            <a:r>
              <a:rPr lang="en-US" dirty="0" smtClean="0"/>
              <a:t>First measurements of </a:t>
            </a:r>
            <a:r>
              <a:rPr lang="en-US" dirty="0" err="1" smtClean="0"/>
              <a:t>ecloud</a:t>
            </a:r>
            <a:r>
              <a:rPr lang="en-US" dirty="0" smtClean="0"/>
              <a:t> building up.</a:t>
            </a:r>
          </a:p>
          <a:p>
            <a:pPr lvl="1"/>
            <a:r>
              <a:rPr lang="en-US" dirty="0" smtClean="0"/>
              <a:t>Reduced emittance operation;			2009 ✔</a:t>
            </a:r>
            <a:br>
              <a:rPr lang="en-US" dirty="0" smtClean="0"/>
            </a:br>
            <a:r>
              <a:rPr lang="en-US" dirty="0" err="1" smtClean="0"/>
              <a:t>e</a:t>
            </a:r>
            <a:r>
              <a:rPr lang="en-US" dirty="0" smtClean="0"/>
              <a:t>-cloud build-up in wiggler chambers</a:t>
            </a:r>
          </a:p>
          <a:p>
            <a:pPr lvl="1"/>
            <a:r>
              <a:rPr lang="en-GB" dirty="0" smtClean="0"/>
              <a:t>Characterisation of </a:t>
            </a:r>
            <a:r>
              <a:rPr lang="en-GB" dirty="0" err="1" smtClean="0"/>
              <a:t>e</a:t>
            </a:r>
            <a:r>
              <a:rPr lang="en-GB" dirty="0" smtClean="0"/>
              <a:t>-cloud build-up and		2010</a:t>
            </a:r>
            <a:br>
              <a:rPr lang="en-GB" dirty="0" smtClean="0"/>
            </a:br>
            <a:r>
              <a:rPr lang="en-GB" dirty="0" smtClean="0"/>
              <a:t>instability thresholds as a function of low</a:t>
            </a:r>
            <a:br>
              <a:rPr lang="en-GB" dirty="0" smtClean="0"/>
            </a:br>
            <a:r>
              <a:rPr lang="en-GB" dirty="0" smtClean="0"/>
              <a:t>vertical emittance (≤20 pm)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24552" y="5800334"/>
            <a:ext cx="6619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Final recommendations on </a:t>
            </a:r>
            <a:r>
              <a:rPr lang="en-US" sz="2000" dirty="0" err="1" smtClean="0"/>
              <a:t>e</a:t>
            </a:r>
            <a:r>
              <a:rPr lang="en-US" sz="2000" dirty="0" smtClean="0"/>
              <a:t>+ DR configuration (including possible 3km ring) 		→ CC (re-baseline)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248678"/>
            <a:ext cx="8633543" cy="4303280"/>
          </a:xfrm>
        </p:spPr>
        <p:txBody>
          <a:bodyPr/>
          <a:lstStyle/>
          <a:p>
            <a:r>
              <a:rPr lang="en-US" dirty="0" smtClean="0"/>
              <a:t>RTML</a:t>
            </a:r>
          </a:p>
          <a:p>
            <a:endParaRPr lang="en-US" dirty="0" smtClean="0"/>
          </a:p>
          <a:p>
            <a:pPr lvl="1"/>
            <a:r>
              <a:rPr lang="en-GB" dirty="0" smtClean="0"/>
              <a:t>Experimental demonstration of the bunch			2011</a:t>
            </a:r>
            <a:br>
              <a:rPr lang="en-GB" dirty="0" smtClean="0"/>
            </a:br>
            <a:r>
              <a:rPr lang="en-GB" dirty="0" smtClean="0"/>
              <a:t>compressor RF phase stability, and beam-	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(FLASH)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loading compensation</a:t>
            </a:r>
          </a:p>
          <a:p>
            <a:pPr lvl="1"/>
            <a:endParaRPr lang="en-US" dirty="0" smtClean="0"/>
          </a:p>
          <a:p>
            <a:pPr lvl="1"/>
            <a:r>
              <a:rPr lang="en-GB" dirty="0" smtClean="0"/>
              <a:t>Results of beam dynamics simulation,			2010?</a:t>
            </a:r>
            <a:br>
              <a:rPr lang="en-GB" dirty="0" smtClean="0"/>
            </a:br>
            <a:r>
              <a:rPr lang="en-GB" dirty="0" smtClean="0"/>
              <a:t>demonstrating the required emittance</a:t>
            </a:r>
            <a:br>
              <a:rPr lang="en-GB" dirty="0" smtClean="0"/>
            </a:br>
            <a:r>
              <a:rPr lang="en-GB" dirty="0" smtClean="0"/>
              <a:t>tuning techniques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3944" y="5060883"/>
            <a:ext cx="5739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Further studies of single-stage compressor option for SB2009 (compression limits)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95" y="1248678"/>
            <a:ext cx="8204698" cy="4800600"/>
          </a:xfrm>
        </p:spPr>
        <p:txBody>
          <a:bodyPr/>
          <a:lstStyle/>
          <a:p>
            <a:r>
              <a:rPr lang="en-US" dirty="0" smtClean="0"/>
              <a:t>BDS– ATF2:</a:t>
            </a:r>
          </a:p>
          <a:p>
            <a:pPr lvl="1"/>
            <a:r>
              <a:rPr lang="en-GB" dirty="0" smtClean="0"/>
              <a:t>Demonstration of design beam size		2010</a:t>
            </a:r>
            <a:endParaRPr lang="en-US" dirty="0" smtClean="0"/>
          </a:p>
          <a:p>
            <a:pPr lvl="1"/>
            <a:r>
              <a:rPr lang="en-GB" dirty="0" smtClean="0"/>
              <a:t>Demonstration of the beam stability		2012</a:t>
            </a:r>
            <a:endParaRPr lang="en-US" dirty="0" smtClean="0"/>
          </a:p>
          <a:p>
            <a:pPr lvl="1"/>
            <a:r>
              <a:rPr lang="en-GB" dirty="0" smtClean="0"/>
              <a:t>Evaluation of performance of SC FD and</a:t>
            </a:r>
            <a:br>
              <a:rPr lang="en-GB" dirty="0" smtClean="0"/>
            </a:br>
            <a:r>
              <a:rPr lang="en-GB" dirty="0" smtClean="0"/>
              <a:t>permanent magnet FD				2012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BDS</a:t>
            </a:r>
          </a:p>
          <a:p>
            <a:pPr lvl="1"/>
            <a:r>
              <a:rPr lang="en-GB" dirty="0" smtClean="0"/>
              <a:t>Demonstration of the required phase		?</a:t>
            </a:r>
            <a:br>
              <a:rPr lang="en-GB" dirty="0" smtClean="0"/>
            </a:br>
            <a:r>
              <a:rPr lang="en-GB" dirty="0" smtClean="0"/>
              <a:t>stability of the prototype crab cavity system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0850" y="5285933"/>
            <a:ext cx="6619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Many other ADI related studies listed in Appendix B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Systems R&amp;D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95" y="1248678"/>
            <a:ext cx="8204698" cy="4800600"/>
          </a:xfrm>
        </p:spPr>
        <p:txBody>
          <a:bodyPr/>
          <a:lstStyle/>
          <a:p>
            <a:r>
              <a:rPr lang="en-US" dirty="0" smtClean="0"/>
              <a:t>Simulation:</a:t>
            </a:r>
          </a:p>
          <a:p>
            <a:endParaRPr lang="en-US" dirty="0" smtClean="0"/>
          </a:p>
          <a:p>
            <a:pPr lvl="1"/>
            <a:r>
              <a:rPr lang="en-GB" dirty="0" smtClean="0"/>
              <a:t>Answers to critical beam-dynamics questions arising during the TD Phase (engineering driven)</a:t>
            </a:r>
            <a:endParaRPr lang="en-US" dirty="0" smtClean="0"/>
          </a:p>
          <a:p>
            <a:pPr lvl="1"/>
            <a:r>
              <a:rPr lang="en-GB" dirty="0" smtClean="0"/>
              <a:t>Overall (simulated) demonstration of emittance preservation from the Damping Rings to the interaction point</a:t>
            </a:r>
            <a:endParaRPr lang="en-US" dirty="0" smtClean="0"/>
          </a:p>
          <a:p>
            <a:pPr lvl="1"/>
            <a:r>
              <a:rPr lang="en-GB" dirty="0" smtClean="0"/>
              <a:t>Modelling of halo generation, transport and collimation</a:t>
            </a:r>
            <a:endParaRPr lang="en-US" dirty="0" smtClean="0"/>
          </a:p>
          <a:p>
            <a:pPr lvl="1"/>
            <a:r>
              <a:rPr lang="en-GB" dirty="0" smtClean="0"/>
              <a:t>Software tools (simulation codes)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7314" y="4498258"/>
            <a:ext cx="661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Specific studies resulting from SB2009 studies to be defined → CC (re-baseline)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2024" r="843" b="2203"/>
          <a:stretch>
            <a:fillRect/>
          </a:stretch>
        </p:blipFill>
        <p:spPr>
          <a:xfrm>
            <a:off x="0" y="960149"/>
            <a:ext cx="9144000" cy="461823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rot="5400000">
            <a:off x="4216400" y="3429000"/>
            <a:ext cx="4191000" cy="15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162007" y="3917170"/>
            <a:ext cx="8131093" cy="153112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0014" y="5590458"/>
            <a:ext cx="661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Focus has been on ADI (SB2009) in 2009</a:t>
            </a:r>
            <a:br>
              <a:rPr lang="en-US" sz="2000" dirty="0" smtClean="0"/>
            </a:br>
            <a:r>
              <a:rPr lang="en-US" sz="2000" dirty="0" smtClean="0"/>
              <a:t>Schedule needs re-work for proposed CC (re-baseline)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the TDR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252127" y="2001351"/>
            <a:ext cx="1289106" cy="3271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84013" y="4597711"/>
            <a:ext cx="1653151" cy="3286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2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673391" y="3866446"/>
            <a:ext cx="4388333" cy="30945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79213" y="1632618"/>
            <a:ext cx="5837698" cy="330245"/>
          </a:xfrm>
          <a:prstGeom prst="rect">
            <a:avLst/>
          </a:prstGeom>
          <a:gradFill flip="none" rotWithShape="1">
            <a:gsLst>
              <a:gs pos="6900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788834" y="3481571"/>
            <a:ext cx="3522516" cy="3479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358711" y="1236892"/>
          <a:ext cx="77724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2789"/>
                <a:gridCol w="1731636"/>
                <a:gridCol w="1770117"/>
                <a:gridCol w="16278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Mitigating 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Re-Baseline</a:t>
                      </a:r>
                      <a:r>
                        <a:rPr lang="en-US" baseline="0" dirty="0" smtClean="0"/>
                        <a:t> (CC)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AD&amp;I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r>
                        <a:rPr lang="en-US" baseline="0" dirty="0" smtClean="0"/>
                        <a:t> VALUE 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Write TDR </a:t>
                      </a:r>
                      <a:r>
                        <a:rPr lang="en-US" dirty="0" err="1" smtClean="0"/>
                        <a:t>report(s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06943" y="5134687"/>
            <a:ext cx="6253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detail required</a:t>
            </a:r>
          </a:p>
          <a:p>
            <a:r>
              <a:rPr lang="en-US" dirty="0" smtClean="0"/>
              <a:t>Definition of milestones &amp; critical path</a:t>
            </a:r>
          </a:p>
          <a:p>
            <a:r>
              <a:rPr lang="en-US" dirty="0" smtClean="0"/>
              <a:t>AD&amp;I, SCRF and CFS are focus activities and need definition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– A Year of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Phase 1 ends – Phase 2  begins</a:t>
            </a:r>
          </a:p>
          <a:p>
            <a:pPr lvl="1"/>
            <a:r>
              <a:rPr lang="en-US" sz="2000" dirty="0" smtClean="0"/>
              <a:t>This is our last meeting in Phase 1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Seamless transition</a:t>
            </a:r>
          </a:p>
          <a:p>
            <a:pPr lvl="1"/>
            <a:r>
              <a:rPr lang="en-US" sz="2000" dirty="0" smtClean="0"/>
              <a:t>No major re-structuring etc.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Adiabatic “shift in emphasis” needed</a:t>
            </a:r>
          </a:p>
          <a:p>
            <a:pPr lvl="1"/>
            <a:r>
              <a:rPr lang="en-US" sz="2000" dirty="0" smtClean="0"/>
              <a:t>Beginning plan for producing TDR (end 2012)</a:t>
            </a:r>
          </a:p>
          <a:p>
            <a:pPr lvl="1"/>
            <a:r>
              <a:rPr lang="en-US" sz="2000" dirty="0" smtClean="0"/>
              <a:t>Consolidation (results) of risk mitigating R&amp;D</a:t>
            </a:r>
          </a:p>
          <a:p>
            <a:pPr lvl="1"/>
            <a:r>
              <a:rPr lang="en-US" sz="2000" dirty="0" smtClean="0"/>
              <a:t>Collider design work → updated cost estimate</a:t>
            </a:r>
          </a:p>
          <a:p>
            <a:pPr lvl="1"/>
            <a:r>
              <a:rPr lang="en-US" sz="2000" dirty="0" smtClean="0"/>
              <a:t>Documentation!</a:t>
            </a:r>
            <a:endParaRPr lang="en-US" dirty="0" smtClean="0"/>
          </a:p>
          <a:p>
            <a:endParaRPr lang="en-US" sz="28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 rot="1475177">
            <a:off x="6220173" y="1700760"/>
            <a:ext cx="2470067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A good opportunity to take stock and review where we are</a:t>
            </a:r>
            <a:endParaRPr lang="en-US" dirty="0">
              <a:latin typeface="Apple Casual"/>
              <a:cs typeface="Apple Casu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– what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2522"/>
          <a:stretch>
            <a:fillRect/>
          </a:stretch>
        </p:blipFill>
        <p:spPr>
          <a:xfrm>
            <a:off x="97685" y="987444"/>
            <a:ext cx="7479868" cy="51861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3824" y="3447311"/>
            <a:ext cx="1608311" cy="28007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Provides traceability</a:t>
            </a:r>
          </a:p>
          <a:p>
            <a:endParaRPr lang="en-US" sz="1600" dirty="0" smtClean="0"/>
          </a:p>
          <a:p>
            <a:r>
              <a:rPr lang="en-US" sz="1600" u="sng" dirty="0" smtClean="0"/>
              <a:t>Released</a:t>
            </a:r>
            <a:r>
              <a:rPr lang="en-US" sz="1600" dirty="0" smtClean="0"/>
              <a:t> documentation</a:t>
            </a:r>
          </a:p>
          <a:p>
            <a:endParaRPr lang="en-US" sz="1600" dirty="0" smtClean="0"/>
          </a:p>
          <a:p>
            <a:r>
              <a:rPr lang="en-US" sz="1600" dirty="0" smtClean="0"/>
              <a:t>All relevant design documentation over next two years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dirty="0" smtClean="0"/>
              <a:t> Imminent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56" y="1092463"/>
            <a:ext cx="7772400" cy="5229947"/>
          </a:xfrm>
        </p:spPr>
        <p:txBody>
          <a:bodyPr/>
          <a:lstStyle/>
          <a:p>
            <a:r>
              <a:rPr lang="en-US" sz="2000" dirty="0" smtClean="0"/>
              <a:t>TD Phase Interim Report</a:t>
            </a:r>
          </a:p>
          <a:p>
            <a:pPr lvl="1"/>
            <a:r>
              <a:rPr lang="en-US" sz="1800" dirty="0" smtClean="0"/>
              <a:t>To be published ~July 2010</a:t>
            </a:r>
          </a:p>
          <a:p>
            <a:pPr lvl="1"/>
            <a:r>
              <a:rPr lang="en-US" sz="1800" dirty="0" smtClean="0"/>
              <a:t>General status report</a:t>
            </a:r>
          </a:p>
          <a:p>
            <a:pPr lvl="1"/>
            <a:r>
              <a:rPr lang="en-US" sz="1800" dirty="0" smtClean="0"/>
              <a:t>Terse!</a:t>
            </a:r>
          </a:p>
          <a:p>
            <a:pPr lvl="1"/>
            <a:r>
              <a:rPr lang="en-US" sz="1800" dirty="0" smtClean="0"/>
              <a:t>Upbeat publication (outreach)</a:t>
            </a:r>
          </a:p>
          <a:p>
            <a:pPr lvl="2"/>
            <a:r>
              <a:rPr lang="en-US" sz="1600" dirty="0" smtClean="0"/>
              <a:t>Photos</a:t>
            </a:r>
          </a:p>
          <a:p>
            <a:pPr lvl="2"/>
            <a:r>
              <a:rPr lang="en-US" sz="1600" dirty="0" smtClean="0"/>
              <a:t>Results</a:t>
            </a:r>
          </a:p>
          <a:p>
            <a:pPr lvl="2"/>
            <a:r>
              <a:rPr lang="en-US" sz="1600" dirty="0" smtClean="0"/>
              <a:t>..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TD Phase R&amp;D Plan Release 5</a:t>
            </a:r>
          </a:p>
          <a:p>
            <a:pPr lvl="1"/>
            <a:r>
              <a:rPr lang="en-US" sz="1800" dirty="0" smtClean="0"/>
              <a:t>To be published in June 2010</a:t>
            </a:r>
          </a:p>
          <a:p>
            <a:pPr lvl="2"/>
            <a:r>
              <a:rPr lang="en-US" sz="1600" dirty="0" smtClean="0"/>
              <a:t>Resource tables update in May for FALC RG</a:t>
            </a:r>
          </a:p>
          <a:p>
            <a:pPr lvl="1"/>
            <a:r>
              <a:rPr lang="en-US" sz="1800" dirty="0" smtClean="0"/>
              <a:t>More detailed planning for TD Phase 2</a:t>
            </a:r>
          </a:p>
          <a:p>
            <a:pPr lvl="1"/>
            <a:r>
              <a:rPr lang="en-US" sz="1800" dirty="0" smtClean="0"/>
              <a:t>Major update (re-write) expected</a:t>
            </a:r>
          </a:p>
          <a:p>
            <a:pPr lvl="2"/>
            <a:r>
              <a:rPr lang="en-US" sz="1600" dirty="0" smtClean="0"/>
              <a:t>Main report body – </a:t>
            </a:r>
            <a:r>
              <a:rPr lang="en-US" sz="1600" dirty="0" err="1" smtClean="0"/>
              <a:t>PMs</a:t>
            </a:r>
            <a:endParaRPr lang="en-US" sz="1600" dirty="0" smtClean="0"/>
          </a:p>
          <a:p>
            <a:pPr lvl="2"/>
            <a:r>
              <a:rPr lang="en-US" sz="1600" dirty="0" smtClean="0"/>
              <a:t>Appendix B sections – TAG leaders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833180" y="2651782"/>
            <a:ext cx="2595627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Considerable amount of work which will require careful planning.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6853"/>
            <a:ext cx="8119791" cy="5634691"/>
          </a:xfrm>
        </p:spPr>
        <p:txBody>
          <a:bodyPr/>
          <a:lstStyle/>
          <a:p>
            <a:r>
              <a:rPr lang="en-US" dirty="0" smtClean="0"/>
              <a:t>What’s expected from the WG</a:t>
            </a:r>
          </a:p>
          <a:p>
            <a:pPr lvl="1"/>
            <a:r>
              <a:rPr lang="en-US" dirty="0" smtClean="0"/>
              <a:t>Review of the R&amp;D status (esp. R&amp;D Plan milestones)</a:t>
            </a:r>
          </a:p>
          <a:p>
            <a:pPr lvl="1"/>
            <a:r>
              <a:rPr lang="en-US" dirty="0" smtClean="0"/>
              <a:t>How will R&amp;D results factor into ILC baseline?</a:t>
            </a:r>
          </a:p>
          <a:p>
            <a:pPr lvl="2"/>
            <a:r>
              <a:rPr lang="en-US" dirty="0" smtClean="0"/>
              <a:t>And when?</a:t>
            </a:r>
          </a:p>
          <a:p>
            <a:pPr lvl="1"/>
            <a:r>
              <a:rPr lang="en-US" dirty="0" smtClean="0"/>
              <a:t>ADI activities – how mature are the current designs</a:t>
            </a:r>
          </a:p>
          <a:p>
            <a:pPr lvl="2"/>
            <a:r>
              <a:rPr lang="en-US" dirty="0" smtClean="0"/>
              <a:t>Special attention to SB2009 themes</a:t>
            </a:r>
          </a:p>
          <a:p>
            <a:pPr lvl="2"/>
            <a:r>
              <a:rPr lang="en-US" dirty="0" smtClean="0"/>
              <a:t>Catalogue outstanding decisions</a:t>
            </a:r>
          </a:p>
          <a:p>
            <a:pPr lvl="2"/>
            <a:r>
              <a:rPr lang="en-US" dirty="0" smtClean="0"/>
              <a:t>What remains to be done for the TDR?</a:t>
            </a:r>
          </a:p>
          <a:p>
            <a:pPr lvl="1"/>
            <a:r>
              <a:rPr lang="en-US" dirty="0" smtClean="0"/>
              <a:t>Overall planning and milestone updates</a:t>
            </a:r>
          </a:p>
          <a:p>
            <a:pPr lvl="2"/>
            <a:r>
              <a:rPr lang="en-US" dirty="0" smtClean="0"/>
              <a:t>R&amp;D plan release</a:t>
            </a:r>
          </a:p>
          <a:p>
            <a:r>
              <a:rPr lang="en-US" dirty="0" smtClean="0"/>
              <a:t>What’s expected from the </a:t>
            </a:r>
            <a:r>
              <a:rPr lang="en-US" dirty="0" err="1" smtClean="0"/>
              <a:t>PMs</a:t>
            </a:r>
            <a:endParaRPr lang="en-US" dirty="0" smtClean="0"/>
          </a:p>
          <a:p>
            <a:pPr lvl="1"/>
            <a:r>
              <a:rPr lang="en-US" dirty="0" smtClean="0"/>
              <a:t>Better defined overall schedule and goals (2010+)</a:t>
            </a:r>
          </a:p>
          <a:p>
            <a:pPr lvl="1"/>
            <a:r>
              <a:rPr lang="en-US" dirty="0" smtClean="0"/>
              <a:t>Change control procedure (SB2009)</a:t>
            </a:r>
          </a:p>
          <a:p>
            <a:pPr lvl="1"/>
            <a:r>
              <a:rPr lang="en-US" dirty="0" smtClean="0"/>
              <a:t>Outline for Interim Report</a:t>
            </a:r>
          </a:p>
          <a:p>
            <a:pPr lvl="1"/>
            <a:r>
              <a:rPr lang="en-US" dirty="0" smtClean="0"/>
              <a:t>Schedule/requirements for R&amp;D Plan Update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96011" y="2889049"/>
            <a:ext cx="294798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planning (action items) for next 6 months</a:t>
            </a:r>
            <a:br>
              <a:rPr lang="en-US" dirty="0" smtClean="0"/>
            </a:br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→ October GDE meeting (Geneva)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Top-level planning towards TDR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 Phase Goals –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1" y="1232032"/>
            <a:ext cx="8540446" cy="5062464"/>
          </a:xfrm>
        </p:spPr>
        <p:txBody>
          <a:bodyPr/>
          <a:lstStyle/>
          <a:p>
            <a:r>
              <a:rPr lang="en-US" dirty="0" smtClean="0"/>
              <a:t>TDR deliverables:</a:t>
            </a:r>
          </a:p>
          <a:p>
            <a:pPr lvl="1"/>
            <a:r>
              <a:rPr lang="en-US" dirty="0" smtClean="0"/>
              <a:t>Results from Risk Mitigating R&amp;D</a:t>
            </a:r>
          </a:p>
          <a:p>
            <a:pPr lvl="1"/>
            <a:r>
              <a:rPr lang="en-US" dirty="0" smtClean="0"/>
              <a:t>Updated Reference Design</a:t>
            </a:r>
          </a:p>
          <a:p>
            <a:pPr lvl="1"/>
            <a:r>
              <a:rPr lang="en-US" dirty="0" smtClean="0"/>
              <a:t>Updated VALUE estimate</a:t>
            </a:r>
          </a:p>
          <a:p>
            <a:pPr lvl="1"/>
            <a:r>
              <a:rPr lang="en-US" dirty="0" smtClean="0"/>
              <a:t>Project Implementation Plan</a:t>
            </a:r>
          </a:p>
          <a:p>
            <a:r>
              <a:rPr lang="en-US" dirty="0" smtClean="0"/>
              <a:t>General Goals</a:t>
            </a:r>
          </a:p>
          <a:p>
            <a:pPr lvl="1"/>
            <a:r>
              <a:rPr lang="en-US" dirty="0" smtClean="0"/>
              <a:t>Risk Mitigating R&amp;D</a:t>
            </a:r>
          </a:p>
          <a:p>
            <a:pPr lvl="2"/>
            <a:r>
              <a:rPr lang="en-US" dirty="0" smtClean="0"/>
              <a:t>Main Linac SCRF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[gradient, cavity yield, mass-production and industrialisation]</a:t>
            </a:r>
          </a:p>
          <a:p>
            <a:pPr lvl="2"/>
            <a:r>
              <a:rPr lang="en-US" dirty="0" smtClean="0"/>
              <a:t>Beam Test Facilities </a:t>
            </a:r>
            <a:r>
              <a:rPr lang="en-US" dirty="0" smtClean="0">
                <a:solidFill>
                  <a:srgbClr val="7F7F7F"/>
                </a:solidFill>
              </a:rPr>
              <a:t>[ATF/ATF2, CESRTA, TTF/FLASH, DAPHNE…]</a:t>
            </a:r>
          </a:p>
          <a:p>
            <a:pPr lvl="2"/>
            <a:r>
              <a:rPr lang="en-US" dirty="0" smtClean="0"/>
              <a:t>Sources…</a:t>
            </a:r>
          </a:p>
          <a:p>
            <a:pPr lvl="1"/>
            <a:r>
              <a:rPr lang="en-US" dirty="0" smtClean="0"/>
              <a:t>Accelerator Design &amp; Integration</a:t>
            </a:r>
          </a:p>
          <a:p>
            <a:pPr lvl="2"/>
            <a:r>
              <a:rPr lang="en-US" dirty="0" smtClean="0"/>
              <a:t>Integrated, robust and simplified design</a:t>
            </a:r>
          </a:p>
          <a:p>
            <a:pPr lvl="2"/>
            <a:r>
              <a:rPr lang="en-US" dirty="0" smtClean="0"/>
              <a:t>Cost containment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14" y="1200087"/>
            <a:ext cx="4320118" cy="4972113"/>
          </a:xfrm>
        </p:spPr>
        <p:txBody>
          <a:bodyPr/>
          <a:lstStyle/>
          <a:p>
            <a:r>
              <a:rPr lang="en-US" sz="2000" dirty="0" smtClean="0"/>
              <a:t>Published milestones in R&amp;D Plan</a:t>
            </a:r>
          </a:p>
          <a:p>
            <a:pPr lvl="1"/>
            <a:r>
              <a:rPr lang="en-US" sz="1800" dirty="0" smtClean="0"/>
              <a:t>Pay attention!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Part of Workshop Charge: Review these milestones &amp; goals</a:t>
            </a:r>
          </a:p>
          <a:p>
            <a:pPr lvl="1"/>
            <a:r>
              <a:rPr lang="en-US" sz="1800" dirty="0" smtClean="0"/>
              <a:t>Expect status report as part of WG summaries</a:t>
            </a:r>
          </a:p>
          <a:p>
            <a:endParaRPr lang="en-US" sz="2000" dirty="0" smtClean="0"/>
          </a:p>
          <a:p>
            <a:r>
              <a:rPr lang="en-US" sz="2000" dirty="0" smtClean="0"/>
              <a:t>PM are planning major update for Release 5</a:t>
            </a:r>
          </a:p>
          <a:p>
            <a:pPr lvl="1"/>
            <a:r>
              <a:rPr lang="en-US" sz="1800" dirty="0" smtClean="0"/>
              <a:t>Due June 2010</a:t>
            </a:r>
          </a:p>
          <a:p>
            <a:pPr lvl="1"/>
            <a:r>
              <a:rPr lang="en-US" sz="1800" dirty="0" smtClean="0"/>
              <a:t>Your input will be required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7407"/>
          <a:stretch>
            <a:fillRect/>
          </a:stretch>
        </p:blipFill>
        <p:spPr>
          <a:xfrm>
            <a:off x="4991126" y="1330634"/>
            <a:ext cx="3810000" cy="367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Design Work (ADI)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0" y="1130614"/>
            <a:ext cx="8980246" cy="4236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0" y="1930142"/>
            <a:ext cx="3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0" y="2174814"/>
            <a:ext cx="37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3152" y="3643113"/>
            <a:ext cx="2964617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Impact of re-baseline delay requires schedule review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Design Work (ADI)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0" y="1130614"/>
            <a:ext cx="8980246" cy="4236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0" y="1930142"/>
            <a:ext cx="3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0" y="2174814"/>
            <a:ext cx="37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6836" y="2463771"/>
            <a:ext cx="2315969" cy="33606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0850" y="2480646"/>
            <a:ext cx="736600" cy="255689"/>
          </a:xfrm>
          <a:prstGeom prst="rect">
            <a:avLst/>
          </a:prstGeom>
          <a:gradFill flip="none" rotWithShape="1">
            <a:gsLst>
              <a:gs pos="80000">
                <a:srgbClr val="FF6600">
                  <a:alpha val="54000"/>
                </a:srgbClr>
              </a:gs>
              <a:gs pos="100000">
                <a:srgbClr val="FFFFFF">
                  <a:alpha val="5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6387898" y="2492545"/>
            <a:ext cx="339725" cy="242989"/>
          </a:xfrm>
          <a:prstGeom prst="rightArrow">
            <a:avLst/>
          </a:prstGeom>
          <a:solidFill>
            <a:srgbClr val="FF66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4159" y="2399746"/>
            <a:ext cx="139045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CC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33152" y="3643113"/>
            <a:ext cx="2964617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Impact of re-baseline delay requires schedule review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Design Work (ADI)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0" y="1130614"/>
            <a:ext cx="8980246" cy="4236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0" y="1930142"/>
            <a:ext cx="3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0" y="2174814"/>
            <a:ext cx="37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6836" y="2463771"/>
            <a:ext cx="2315969" cy="33606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0850" y="2480646"/>
            <a:ext cx="736600" cy="255689"/>
          </a:xfrm>
          <a:prstGeom prst="rect">
            <a:avLst/>
          </a:prstGeom>
          <a:gradFill flip="none" rotWithShape="1">
            <a:gsLst>
              <a:gs pos="80000">
                <a:srgbClr val="FF6600">
                  <a:alpha val="54000"/>
                </a:srgbClr>
              </a:gs>
              <a:gs pos="100000">
                <a:srgbClr val="FFFFFF">
                  <a:alpha val="5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6387898" y="2492545"/>
            <a:ext cx="339725" cy="242989"/>
          </a:xfrm>
          <a:prstGeom prst="rightArrow">
            <a:avLst/>
          </a:prstGeom>
          <a:solidFill>
            <a:srgbClr val="FF66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707" y="3066270"/>
            <a:ext cx="2685445" cy="178838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4159" y="2399746"/>
            <a:ext cx="139045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CC process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33152" y="3643113"/>
            <a:ext cx="2964617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Impact of re-baseline delay requires schedule review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697769" y="3066270"/>
            <a:ext cx="3322477" cy="178838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b="46528"/>
          <a:stretch>
            <a:fillRect/>
          </a:stretch>
        </p:blipFill>
        <p:spPr>
          <a:xfrm>
            <a:off x="23923" y="1103125"/>
            <a:ext cx="8951413" cy="34300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R&amp;D: SCRF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231" y="4212792"/>
            <a:ext cx="3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81" y="205799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?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553" y="2344169"/>
            <a:ext cx="2994347" cy="63189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11464" y="2930746"/>
            <a:ext cx="736600" cy="255689"/>
          </a:xfrm>
          <a:prstGeom prst="rect">
            <a:avLst/>
          </a:prstGeom>
          <a:gradFill flip="none" rotWithShape="1">
            <a:gsLst>
              <a:gs pos="80000">
                <a:srgbClr val="FF6600">
                  <a:alpha val="54000"/>
                </a:srgbClr>
              </a:gs>
              <a:gs pos="100000">
                <a:srgbClr val="FFFFFF">
                  <a:alpha val="54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6098512" y="2942645"/>
            <a:ext cx="339725" cy="242989"/>
          </a:xfrm>
          <a:prstGeom prst="rightArrow">
            <a:avLst/>
          </a:prstGeom>
          <a:solidFill>
            <a:srgbClr val="FF66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64773" y="2942645"/>
            <a:ext cx="1256474" cy="24622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CC process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 bwMode="auto">
          <a:xfrm>
            <a:off x="206053" y="2927350"/>
            <a:ext cx="3553147" cy="31345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7789" y="5334748"/>
            <a:ext cx="7447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/>
            <a:r>
              <a:rPr lang="en-US" sz="2400" dirty="0" smtClean="0"/>
              <a:t>Required: strategy and plans for producing an updated cryomodule cost (early 2012?)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 bwMode="auto">
          <a:xfrm>
            <a:off x="5342435" y="2838623"/>
            <a:ext cx="3553147" cy="45675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R&amp;D: SCRF HLRF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15" y="1017949"/>
            <a:ext cx="7772400" cy="5476353"/>
          </a:xfrm>
        </p:spPr>
        <p:txBody>
          <a:bodyPr/>
          <a:lstStyle/>
          <a:p>
            <a:r>
              <a:rPr lang="en-US" dirty="0" smtClean="0"/>
              <a:t>Milestones for RDR Alternatives: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Marx modulator development / demonstration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Demonstration of </a:t>
            </a:r>
            <a:r>
              <a:rPr lang="en-US" dirty="0" smtClean="0"/>
              <a:t>circulator</a:t>
            </a:r>
            <a:r>
              <a:rPr lang="en-US" dirty="0" smtClean="0"/>
              <a:t>-less distribution	2010</a:t>
            </a:r>
            <a:br>
              <a:rPr lang="en-US" dirty="0" smtClean="0"/>
            </a:br>
            <a:r>
              <a:rPr lang="en-US" dirty="0" smtClean="0"/>
              <a:t>system (with VTO)</a:t>
            </a:r>
          </a:p>
          <a:p>
            <a:r>
              <a:rPr lang="en-US" dirty="0" smtClean="0"/>
              <a:t>Klystron Cluster System (KCS)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Initial high-power tests of WG components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EM modelling of components (VTO etc)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FMEA / operations study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Full-power tests of WG components	2012</a:t>
            </a:r>
          </a:p>
          <a:p>
            <a:r>
              <a:rPr lang="en-US" dirty="0" smtClean="0"/>
              <a:t>Distributed RF System (DRFS)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700kW Mod. Anode Klystron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Prototype of Mod. Anode Modulator	2010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Design for manufacture (cost!)	2012</a:t>
            </a:r>
          </a:p>
          <a:p>
            <a:pPr lvl="1">
              <a:tabLst>
                <a:tab pos="6011863" algn="l"/>
              </a:tabLst>
            </a:pPr>
            <a:r>
              <a:rPr lang="en-US" dirty="0" smtClean="0"/>
              <a:t>MAK/MAM lifetime demonstration	2012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c-standard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ilc-standard.thmx</Template>
  <TotalTime>503</TotalTime>
  <Words>1701</Words>
  <Application>Microsoft Macintosh PowerPoint</Application>
  <PresentationFormat>On-screen Show (4:3)</PresentationFormat>
  <Paragraphs>252</Paragraphs>
  <Slides>22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ilc-standard</vt:lpstr>
      <vt:lpstr>2010 (and beyond) Plans &amp; Milestones</vt:lpstr>
      <vt:lpstr>2010 – A Year of Transition</vt:lpstr>
      <vt:lpstr>TD Phase Goals – A Reminder</vt:lpstr>
      <vt:lpstr>Where do we stand?</vt:lpstr>
      <vt:lpstr>Collider Design Work (ADI)</vt:lpstr>
      <vt:lpstr>Collider Design Work (ADI)</vt:lpstr>
      <vt:lpstr>Collider Design Work (ADI)</vt:lpstr>
      <vt:lpstr>R&amp;D: SCRF</vt:lpstr>
      <vt:lpstr>R&amp;D: SCRF HLRF</vt:lpstr>
      <vt:lpstr>R&amp;D: SCRF HLRF</vt:lpstr>
      <vt:lpstr>R&amp;D: SCRF HLRF</vt:lpstr>
      <vt:lpstr>Accelerator Systems R&amp;D</vt:lpstr>
      <vt:lpstr>Accelerator Systems R&amp;D</vt:lpstr>
      <vt:lpstr>Accelerator Systems R&amp;D</vt:lpstr>
      <vt:lpstr>Accelerator Systems R&amp;D</vt:lpstr>
      <vt:lpstr>Accelerator Systems R&amp;D</vt:lpstr>
      <vt:lpstr>Accelerator Systems R&amp;D</vt:lpstr>
      <vt:lpstr>CFS</vt:lpstr>
      <vt:lpstr>Planning for the TDR</vt:lpstr>
      <vt:lpstr>TDR – what is it?</vt:lpstr>
      <vt:lpstr>Two Imminent Reports</vt:lpstr>
      <vt:lpstr>This Workshop</vt:lpstr>
    </vt:vector>
  </TitlesOfParts>
  <Company>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(and beyond) Plans &amp; Milestones</dc:title>
  <dc:creator>Nicholas Walker</dc:creator>
  <cp:lastModifiedBy>Nicholas Walker</cp:lastModifiedBy>
  <cp:revision>10</cp:revision>
  <dcterms:created xsi:type="dcterms:W3CDTF">2010-03-26T00:34:28Z</dcterms:created>
  <dcterms:modified xsi:type="dcterms:W3CDTF">2010-03-26T00:53:22Z</dcterms:modified>
</cp:coreProperties>
</file>