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537D7-5D49-4E76-B52D-90C72A6823D0}" type="datetimeFigureOut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02AA-BD1C-4233-B110-5908D24DD9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3ED-C4F3-467A-A3A9-0E9C4D59BBE2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F384-EA53-4556-8BB0-14F4BF8B1B03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D89-4F4D-4F74-937B-0C086E217761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065B-5A28-4DC2-8AB6-A4859881388B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7A3C-FF21-4DD4-96CF-D07C40E1502E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9402-029D-4AD8-A287-9EB9F51434F1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0E7-F468-464A-A21D-6D45E7A81DF9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A87-B6BF-45A4-83AB-C841EEDAE9A8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BC9-CE31-4F10-82E1-2BD670FD957F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2724-9B0B-4DF4-94B4-A53B37E3BFE4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E631-522F-4DA9-A614-75687F9AAB74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DBEC07-DEDE-4E8F-8B8F-735D24BD308C}" type="datetime1">
              <a:rPr lang="fr-FR" smtClean="0"/>
              <a:pPr/>
              <a:t>26/03/2010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dirty="0" smtClean="0"/>
              <a:t>F. Richard LAL/Orsay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083C5-D3FC-46C2-974F-88256D5CBB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303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Workshop</a:t>
            </a:r>
            <a:r>
              <a:rPr lang="fr-FR" dirty="0" smtClean="0"/>
              <a:t> charge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F. Richard for the WWS-OC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Wor</a:t>
            </a:r>
            <a:endParaRPr lang="fr-FR" dirty="0"/>
          </a:p>
        </p:txBody>
      </p:sp>
      <p:pic>
        <p:nvPicPr>
          <p:cNvPr id="4" name="Image 3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58" y="3077403"/>
            <a:ext cx="4205306" cy="31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3145536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0298" y="5996323"/>
            <a:ext cx="5429288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Hall of Supreme Harmony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MS Mincho" pitchFamily="49" charset="-128"/>
              </a:rPr>
              <a:t>太和殿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9737" y="5715021"/>
            <a:ext cx="4212527" cy="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at LHC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 successful start of LHC plays an essential role in our roadmap</a:t>
            </a:r>
            <a:endParaRPr lang="fr-FR" dirty="0" smtClean="0"/>
          </a:p>
          <a:p>
            <a:pPr lvl="0"/>
            <a:r>
              <a:rPr lang="en-US" dirty="0" smtClean="0"/>
              <a:t>What can we expect in 2010-2011 ?</a:t>
            </a:r>
            <a:endParaRPr lang="fr-FR" dirty="0" smtClean="0"/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Hopes at </a:t>
            </a:r>
            <a:r>
              <a:rPr lang="en-US" dirty="0" smtClean="0">
                <a:solidFill>
                  <a:srgbClr val="FFFF00"/>
                </a:solidFill>
              </a:rPr>
              <a:t>LHC</a:t>
            </a:r>
            <a:r>
              <a:rPr lang="en-US" dirty="0" smtClean="0"/>
              <a:t>: discovering </a:t>
            </a:r>
            <a:r>
              <a:rPr lang="en-US" dirty="0" smtClean="0">
                <a:solidFill>
                  <a:srgbClr val="FFFF00"/>
                </a:solidFill>
              </a:rPr>
              <a:t>CMSSM</a:t>
            </a:r>
            <a:r>
              <a:rPr lang="en-US" dirty="0" smtClean="0"/>
              <a:t>  or an extra generation of quarks (</a:t>
            </a:r>
            <a:r>
              <a:rPr lang="en-US" dirty="0" err="1" smtClean="0"/>
              <a:t>mt</a:t>
            </a:r>
            <a:r>
              <a:rPr lang="en-US" dirty="0" smtClean="0"/>
              <a:t>’&lt;500 GeV) is possible with low luminosity </a:t>
            </a:r>
            <a:endParaRPr lang="fr-FR" dirty="0" smtClean="0"/>
          </a:p>
          <a:p>
            <a:pPr lvl="0"/>
            <a:r>
              <a:rPr lang="en-US" dirty="0" smtClean="0"/>
              <a:t>Moriond 2010: ATLAS/CMS have a discovery potential for </a:t>
            </a:r>
            <a:r>
              <a:rPr lang="en-US" dirty="0" smtClean="0">
                <a:solidFill>
                  <a:srgbClr val="FFFF00"/>
                </a:solidFill>
              </a:rPr>
              <a:t>SUSY</a:t>
            </a:r>
            <a:r>
              <a:rPr lang="en-US" dirty="0" smtClean="0"/>
              <a:t> signatures with gluino and squark masses up to </a:t>
            </a:r>
            <a:r>
              <a:rPr lang="en-US" dirty="0" smtClean="0">
                <a:solidFill>
                  <a:srgbClr val="FFFF00"/>
                </a:solidFill>
              </a:rPr>
              <a:t>600 / 700 GeV</a:t>
            </a:r>
            <a:r>
              <a:rPr lang="en-US" dirty="0" smtClean="0"/>
              <a:t> for 200 pb-1 at √</a:t>
            </a:r>
            <a:r>
              <a:rPr lang="en-US" sz="2400" dirty="0" smtClean="0"/>
              <a:t>S</a:t>
            </a:r>
            <a:r>
              <a:rPr lang="en-US" dirty="0" smtClean="0"/>
              <a:t>= 10 TeV (≈ 700/800 pb-1 for √</a:t>
            </a:r>
            <a:r>
              <a:rPr lang="en-US" sz="2400" dirty="0" smtClean="0"/>
              <a:t>S</a:t>
            </a:r>
            <a:r>
              <a:rPr lang="en-US" dirty="0" smtClean="0"/>
              <a:t>= 7TeV) to be compared to </a:t>
            </a:r>
            <a:r>
              <a:rPr lang="en-US" dirty="0" smtClean="0">
                <a:solidFill>
                  <a:srgbClr val="FFFF00"/>
                </a:solidFill>
              </a:rPr>
              <a:t>300-400 GeV </a:t>
            </a:r>
            <a:r>
              <a:rPr lang="en-US" dirty="0" smtClean="0"/>
              <a:t>at Tevatron</a:t>
            </a:r>
            <a:endParaRPr lang="fr-FR" dirty="0" smtClean="0"/>
          </a:p>
          <a:p>
            <a:pPr lvl="0"/>
            <a:r>
              <a:rPr lang="en-US" dirty="0" smtClean="0"/>
              <a:t>This covers a large fraction of the so-called CMSSM/ NUHM1 predicted spectrum (fit from observables)</a:t>
            </a:r>
            <a:endParaRPr lang="fr-FR" dirty="0" smtClean="0"/>
          </a:p>
          <a:p>
            <a:pPr lvl="0"/>
            <a:r>
              <a:rPr lang="en-US" dirty="0" smtClean="0"/>
              <a:t>Also sensitivity to Z’ up to 1.5 </a:t>
            </a:r>
            <a:r>
              <a:rPr lang="en-US" dirty="0" err="1" smtClean="0"/>
              <a:t>TeV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pic>
        <p:nvPicPr>
          <p:cNvPr id="6" name="Espace réservé du contenu 5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20" cy="14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LHC </a:t>
            </a:r>
            <a:endParaRPr lang="fr-FR" dirty="0"/>
          </a:p>
        </p:txBody>
      </p:sp>
      <p:pic>
        <p:nvPicPr>
          <p:cNvPr id="9218" name="Picture 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945241" cy="59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pic>
        <p:nvPicPr>
          <p:cNvPr id="7" name="Espace réservé du contenu 5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20" cy="14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Higgs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b="-5824"/>
          <a:stretch>
            <a:fillRect/>
          </a:stretch>
        </p:blipFill>
        <p:spPr bwMode="auto">
          <a:xfrm>
            <a:off x="571472" y="3500438"/>
            <a:ext cx="8229600" cy="29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1214422"/>
            <a:ext cx="77252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LHC will reach the appropriate sensitivity on Higgs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~end 2013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TeVatron can exclude or hint a light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Higgs end 2011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pic>
        <p:nvPicPr>
          <p:cNvPr id="7" name="Espace réservé du contenu 5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20" cy="14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Strategy for DBD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6435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Strategy of  SiD and ILD for DBD in 2012 reported to RD  and discussed with IDAG</a:t>
            </a:r>
            <a:endParaRPr lang="fr-FR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imitation in resources, regional unbalance</a:t>
            </a:r>
            <a:r>
              <a:rPr lang="en-US" dirty="0" smtClean="0"/>
              <a:t> are serious concerns</a:t>
            </a:r>
            <a:endParaRPr lang="fr-FR" dirty="0" smtClean="0"/>
          </a:p>
          <a:p>
            <a:r>
              <a:rPr lang="en-US" dirty="0" smtClean="0"/>
              <a:t>Sharing of resources at all levels is mandatory </a:t>
            </a:r>
            <a:endParaRPr lang="fr-FR" dirty="0" smtClean="0"/>
          </a:p>
          <a:p>
            <a:r>
              <a:rPr lang="en-US" dirty="0" smtClean="0"/>
              <a:t>It is important to have the best </a:t>
            </a:r>
            <a:r>
              <a:rPr lang="en-US" b="1" dirty="0" smtClean="0"/>
              <a:t>ILD-SiD connections</a:t>
            </a:r>
            <a:r>
              <a:rPr lang="en-US" dirty="0" smtClean="0"/>
              <a:t> (Harmony !) to set up </a:t>
            </a:r>
            <a:r>
              <a:rPr lang="en-US" b="1" dirty="0" smtClean="0">
                <a:solidFill>
                  <a:srgbClr val="FFFF00"/>
                </a:solidFill>
              </a:rPr>
              <a:t>common goals</a:t>
            </a:r>
            <a:r>
              <a:rPr lang="en-US" dirty="0" smtClean="0"/>
              <a:t> and share efforts (software, engineering,  MDI) </a:t>
            </a:r>
            <a:endParaRPr lang="fr-FR" dirty="0" smtClean="0"/>
          </a:p>
          <a:p>
            <a:r>
              <a:rPr lang="en-US" dirty="0" smtClean="0"/>
              <a:t>Careful planning of R&amp;D efforts, test beam strategy</a:t>
            </a:r>
            <a:endParaRPr lang="fr-FR" dirty="0" smtClean="0"/>
          </a:p>
          <a:p>
            <a:pPr lvl="0"/>
            <a:r>
              <a:rPr lang="en-US" b="1" dirty="0" smtClean="0"/>
              <a:t>CLIC-ILC</a:t>
            </a:r>
            <a:r>
              <a:rPr lang="en-US" dirty="0" smtClean="0"/>
              <a:t>  connections for mutual benefits e.g. coil, software effort (physics &gt; 1 TeV) , R&amp;D, engineering here also avoiding duplication of efforts</a:t>
            </a:r>
            <a:endParaRPr lang="fr-FR" dirty="0" smtClean="0"/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CLIC-ILC panel </a:t>
            </a:r>
            <a:r>
              <a:rPr lang="en-US" dirty="0" smtClean="0"/>
              <a:t>will start at this meeting   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3"/>
          <p:cNvSpPr>
            <a:spLocks noChangeAspect="1"/>
          </p:cNvSpPr>
          <p:nvPr/>
        </p:nvSpPr>
        <p:spPr>
          <a:xfrm>
            <a:off x="285720" y="2900644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4"/>
          <p:cNvSpPr>
            <a:spLocks noChangeAspect="1"/>
          </p:cNvSpPr>
          <p:nvPr/>
        </p:nvSpPr>
        <p:spPr>
          <a:xfrm>
            <a:off x="294654" y="3286124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droite 5"/>
          <p:cNvSpPr>
            <a:spLocks noChangeAspect="1"/>
          </p:cNvSpPr>
          <p:nvPr/>
        </p:nvSpPr>
        <p:spPr>
          <a:xfrm>
            <a:off x="366092" y="4472280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droite 7"/>
          <p:cNvSpPr>
            <a:spLocks noChangeAspect="1"/>
          </p:cNvSpPr>
          <p:nvPr/>
        </p:nvSpPr>
        <p:spPr>
          <a:xfrm>
            <a:off x="366092" y="6043916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international landscape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What comes after 2012 after machine TDR and Detector DBDs</a:t>
            </a:r>
            <a:r>
              <a:rPr lang="en-US" dirty="0" smtClean="0">
                <a:solidFill>
                  <a:srgbClr val="FF0000"/>
                </a:solidFill>
              </a:rPr>
              <a:t> ? </a:t>
            </a:r>
            <a:endParaRPr lang="fr-FR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Questions debated at ILCSC/ICFA/FALC   but the </a:t>
            </a:r>
            <a:r>
              <a:rPr lang="en-US" b="1" dirty="0" smtClean="0">
                <a:solidFill>
                  <a:srgbClr val="FFFF00"/>
                </a:solidFill>
              </a:rPr>
              <a:t>community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should manifest its opinions through RD and the WWS co-chairs </a:t>
            </a:r>
            <a:endParaRPr lang="fr-FR" dirty="0" smtClean="0"/>
          </a:p>
          <a:p>
            <a:pPr lvl="0"/>
            <a:r>
              <a:rPr lang="en-US" dirty="0" smtClean="0"/>
              <a:t>See report J. Bagger at the end of this workshop + presentations of A. Suzuki and R. Heuer </a:t>
            </a:r>
            <a:endParaRPr lang="fr-FR" dirty="0" smtClean="0"/>
          </a:p>
          <a:p>
            <a:pPr lvl="0"/>
            <a:r>
              <a:rPr lang="en-US" dirty="0" smtClean="0"/>
              <a:t>Major ongoing effort in the preparatory phase for a machine and also siting, governance…</a:t>
            </a:r>
            <a:endParaRPr lang="fr-FR" dirty="0" smtClean="0"/>
          </a:p>
          <a:p>
            <a:pPr lvl="0"/>
            <a:r>
              <a:rPr lang="en-US" dirty="0" smtClean="0"/>
              <a:t>How to go from the present political stage (FALC) to a higher one, of the </a:t>
            </a:r>
            <a:r>
              <a:rPr lang="en-US" dirty="0" smtClean="0">
                <a:solidFill>
                  <a:srgbClr val="FFFF00"/>
                </a:solidFill>
              </a:rPr>
              <a:t>intergovernmental</a:t>
            </a:r>
            <a:r>
              <a:rPr lang="en-US" dirty="0" smtClean="0"/>
              <a:t> type ( comparable to the ITER approval process) ? </a:t>
            </a:r>
            <a:endParaRPr lang="fr-FR" dirty="0" smtClean="0"/>
          </a:p>
          <a:p>
            <a:pPr lvl="0"/>
            <a:r>
              <a:rPr lang="en-US" dirty="0" smtClean="0"/>
              <a:t>Etc… </a:t>
            </a:r>
            <a:endParaRPr lang="fr-FR" dirty="0" smtClean="0"/>
          </a:p>
          <a:p>
            <a:r>
              <a:rPr lang="en-US" dirty="0" smtClean="0"/>
              <a:t>These issues are vital to insure a credibility of our project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3"/>
          <p:cNvSpPr>
            <a:spLocks noChangeAspect="1"/>
          </p:cNvSpPr>
          <p:nvPr/>
        </p:nvSpPr>
        <p:spPr>
          <a:xfrm>
            <a:off x="285720" y="3000372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Major effort in front of us to reach our objectives by 2012</a:t>
            </a:r>
            <a:endParaRPr lang="fr-FR" dirty="0" smtClean="0"/>
          </a:p>
          <a:p>
            <a:pPr lvl="0"/>
            <a:r>
              <a:rPr lang="en-US" dirty="0" smtClean="0"/>
              <a:t>This workshop is important to define an optimum strategy  given our limited resources</a:t>
            </a:r>
            <a:endParaRPr lang="fr-FR" dirty="0" smtClean="0"/>
          </a:p>
          <a:p>
            <a:pPr lvl="0"/>
            <a:r>
              <a:rPr lang="en-US" dirty="0" smtClean="0"/>
              <a:t>Our community needs clear messages about the future ASAP</a:t>
            </a:r>
            <a:endParaRPr lang="fr-FR" dirty="0" smtClean="0"/>
          </a:p>
          <a:p>
            <a:pPr lvl="0"/>
            <a:r>
              <a:rPr lang="en-US" dirty="0" smtClean="0"/>
              <a:t>LHC may provide early messages in spite of a slow startup</a:t>
            </a:r>
            <a:endParaRPr lang="fr-FR" dirty="0" smtClean="0"/>
          </a:p>
          <a:p>
            <a:pPr lvl="0"/>
            <a:r>
              <a:rPr lang="en-US" dirty="0" smtClean="0"/>
              <a:t>ILC should not miss this opportunity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Back 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Richard LAL/Orsay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Richard LAL/Orsay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Espace réservé du contenu 5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15878"/>
            <a:ext cx="6421867" cy="58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Outline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Where we are</a:t>
            </a:r>
            <a:endParaRPr lang="fr-FR" sz="4800" dirty="0"/>
          </a:p>
          <a:p>
            <a:r>
              <a:rPr lang="en-US" sz="4800" dirty="0"/>
              <a:t>What are the next steps to be discussed at LCWS10</a:t>
            </a:r>
            <a:endParaRPr lang="fr-FR" sz="4800" dirty="0"/>
          </a:p>
          <a:p>
            <a:r>
              <a:rPr lang="en-US" sz="4800" dirty="0"/>
              <a:t>Influence of LHC start up </a:t>
            </a:r>
            <a:endParaRPr lang="fr-FR" sz="4800" dirty="0"/>
          </a:p>
          <a:p>
            <a:r>
              <a:rPr lang="en-US" sz="4800" dirty="0"/>
              <a:t>LC Strategy</a:t>
            </a:r>
            <a:endParaRPr lang="fr-FR" sz="4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LoI validation by IDAG has required a ‘tour de force’ from the community with beautiful results illustrating the physics potential of ILC</a:t>
            </a:r>
            <a:endParaRPr lang="fr-FR" dirty="0" smtClean="0"/>
          </a:p>
          <a:p>
            <a:r>
              <a:rPr lang="en-US" dirty="0" smtClean="0"/>
              <a:t>We are now entering in the DBD phase which requires a careful </a:t>
            </a:r>
            <a:r>
              <a:rPr lang="en-US" b="1" dirty="0" smtClean="0">
                <a:solidFill>
                  <a:srgbClr val="FFFF00"/>
                </a:solidFill>
              </a:rPr>
              <a:t>optimization of efforts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given the limited resources </a:t>
            </a:r>
            <a:endParaRPr lang="fr-FR" dirty="0" smtClean="0"/>
          </a:p>
          <a:p>
            <a:r>
              <a:rPr lang="en-US" dirty="0" smtClean="0"/>
              <a:t>SiD and ILD are defining a strategy in common with detector R&amp;D collaborations to achieve their </a:t>
            </a:r>
            <a:r>
              <a:rPr lang="en-US" b="1" dirty="0" smtClean="0">
                <a:solidFill>
                  <a:srgbClr val="FFFF00"/>
                </a:solidFill>
              </a:rPr>
              <a:t>base line detectors</a:t>
            </a:r>
            <a:r>
              <a:rPr lang="en-US" dirty="0" smtClean="0"/>
              <a:t> (with options for some sub-detectors)</a:t>
            </a:r>
            <a:endParaRPr lang="fr-FR" dirty="0" smtClean="0"/>
          </a:p>
          <a:p>
            <a:r>
              <a:rPr lang="en-US" dirty="0" smtClean="0"/>
              <a:t>During this workshop these aspects will be discussed with IDAG which intends to accompany these efforts till 2012 </a:t>
            </a:r>
            <a:endParaRPr lang="fr-FR" dirty="0" smtClean="0"/>
          </a:p>
          <a:p>
            <a:r>
              <a:rPr lang="en-US" dirty="0" smtClean="0"/>
              <a:t>Also the SB2009 proposal has illustrated the need to tighten our links to GDE and this workshop will be an important step in this process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Beyond the LoIs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/>
          <a:lstStyle/>
          <a:p>
            <a:r>
              <a:rPr lang="en-US" sz="3600" dirty="0" smtClean="0"/>
              <a:t>Questions are :</a:t>
            </a:r>
            <a:endParaRPr lang="fr-FR" sz="3600" dirty="0" smtClean="0"/>
          </a:p>
          <a:p>
            <a:pPr lvl="0"/>
            <a:r>
              <a:rPr lang="en-US" sz="3600" dirty="0" smtClean="0"/>
              <a:t>Improved </a:t>
            </a:r>
            <a:r>
              <a:rPr lang="en-US" sz="3600" b="1" dirty="0" smtClean="0">
                <a:solidFill>
                  <a:srgbClr val="FFFF00"/>
                </a:solidFill>
              </a:rPr>
              <a:t>realism</a:t>
            </a:r>
            <a:r>
              <a:rPr lang="en-US" sz="3600" dirty="0" smtClean="0"/>
              <a:t> on detector studies (background, engineering aspects)</a:t>
            </a:r>
            <a:endParaRPr lang="fr-FR" sz="3600" dirty="0" smtClean="0"/>
          </a:p>
          <a:p>
            <a:pPr lvl="0"/>
            <a:r>
              <a:rPr lang="en-US" sz="3600" dirty="0" smtClean="0"/>
              <a:t>How and when to restart </a:t>
            </a:r>
            <a:r>
              <a:rPr lang="en-US" sz="3600" b="1" dirty="0" smtClean="0">
                <a:solidFill>
                  <a:srgbClr val="FFFF00"/>
                </a:solidFill>
              </a:rPr>
              <a:t>physics analysis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? </a:t>
            </a:r>
            <a:endParaRPr lang="fr-FR" sz="3600" dirty="0" smtClean="0"/>
          </a:p>
          <a:p>
            <a:pPr lvl="0"/>
            <a:r>
              <a:rPr lang="en-US" sz="3600" dirty="0" smtClean="0"/>
              <a:t>Consequences of </a:t>
            </a:r>
            <a:r>
              <a:rPr lang="en-US" sz="3600" b="1" dirty="0" smtClean="0">
                <a:solidFill>
                  <a:srgbClr val="FFFF00"/>
                </a:solidFill>
              </a:rPr>
              <a:t>SB2009</a:t>
            </a:r>
            <a:r>
              <a:rPr lang="en-US" sz="3600" dirty="0" smtClean="0"/>
              <a:t> on physics  </a:t>
            </a:r>
            <a:endParaRPr lang="fr-FR" sz="3600" dirty="0" smtClean="0"/>
          </a:p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Physics  scenarios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in 2010-2012 ?</a:t>
            </a:r>
            <a:endParaRPr lang="fr-FR" sz="3600" dirty="0" smtClean="0"/>
          </a:p>
          <a:p>
            <a:pPr lvl="0"/>
            <a:r>
              <a:rPr lang="en-US" sz="3600" dirty="0" smtClean="0"/>
              <a:t>What happens </a:t>
            </a:r>
            <a:r>
              <a:rPr lang="en-US" sz="3600" b="1" dirty="0" smtClean="0">
                <a:solidFill>
                  <a:srgbClr val="FFFF00"/>
                </a:solidFill>
              </a:rPr>
              <a:t>after 2012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?</a:t>
            </a:r>
            <a:endParaRPr lang="fr-FR" sz="36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Improved realism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52149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Realism of DBD will require </a:t>
            </a:r>
            <a:r>
              <a:rPr lang="en-US" b="1" dirty="0" smtClean="0">
                <a:solidFill>
                  <a:srgbClr val="FFFF00"/>
                </a:solidFill>
              </a:rPr>
              <a:t>engineering</a:t>
            </a:r>
            <a:r>
              <a:rPr lang="en-US" dirty="0" smtClean="0"/>
              <a:t>: detector integration, credible push-pull together with alignment issues  </a:t>
            </a:r>
            <a:endParaRPr lang="fr-FR" dirty="0" smtClean="0"/>
          </a:p>
          <a:p>
            <a:pPr lvl="0"/>
            <a:r>
              <a:rPr lang="en-US" dirty="0" smtClean="0"/>
              <a:t>Realism means understanding time stamping strategy, pulsing issues, influence of magnetic field, material, cooling, dead zones and this work is part of the ongoing </a:t>
            </a:r>
            <a:r>
              <a:rPr lang="en-US" b="1" dirty="0" smtClean="0">
                <a:solidFill>
                  <a:srgbClr val="FFFF00"/>
                </a:solidFill>
              </a:rPr>
              <a:t>R&amp;D effort</a:t>
            </a:r>
            <a:r>
              <a:rPr lang="en-US" b="1" dirty="0" smtClean="0"/>
              <a:t> </a:t>
            </a:r>
            <a:endParaRPr lang="fr-FR" dirty="0" smtClean="0"/>
          </a:p>
          <a:p>
            <a:pPr lvl="0"/>
            <a:r>
              <a:rPr lang="en-US" dirty="0" smtClean="0"/>
              <a:t>More realistic studies of backgrounds (not only beamstrahlung but also underlying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/>
              <a:t>evts</a:t>
            </a:r>
            <a:r>
              <a:rPr lang="en-US" dirty="0" smtClean="0"/>
              <a:t> SR, neutrons from the dump, µ halo… which are very demanding for our </a:t>
            </a:r>
            <a:r>
              <a:rPr lang="en-US" b="1" dirty="0" smtClean="0">
                <a:solidFill>
                  <a:srgbClr val="FFFF00"/>
                </a:solidFill>
              </a:rPr>
              <a:t>software </a:t>
            </a:r>
            <a:endParaRPr lang="fr-FR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Very large efforts which, given limited resources requires careful </a:t>
            </a:r>
            <a:r>
              <a:rPr lang="en-US" dirty="0" smtClean="0">
                <a:solidFill>
                  <a:srgbClr val="FFFF00"/>
                </a:solidFill>
              </a:rPr>
              <a:t>prioritization</a:t>
            </a:r>
            <a:r>
              <a:rPr lang="en-US" dirty="0" smtClean="0"/>
              <a:t> </a:t>
            </a:r>
            <a:endParaRPr lang="fr-FR" dirty="0" smtClean="0"/>
          </a:p>
          <a:p>
            <a:pPr lvl="0"/>
            <a:r>
              <a:rPr lang="en-US" dirty="0" smtClean="0"/>
              <a:t>Note that lab Directors at ILCSC have reacted positively to RD demand for help</a:t>
            </a:r>
            <a:endParaRPr lang="fr-FR" dirty="0" smtClean="0"/>
          </a:p>
          <a:p>
            <a:pPr lvl="0"/>
            <a:r>
              <a:rPr lang="en-US" dirty="0" smtClean="0"/>
              <a:t>Don’t miss this opportunity !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3"/>
          <p:cNvSpPr>
            <a:spLocks noChangeAspect="1"/>
          </p:cNvSpPr>
          <p:nvPr/>
        </p:nvSpPr>
        <p:spPr>
          <a:xfrm>
            <a:off x="81331" y="4794577"/>
            <a:ext cx="704455" cy="34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4"/>
          <p:cNvSpPr>
            <a:spLocks noChangeAspect="1"/>
          </p:cNvSpPr>
          <p:nvPr/>
        </p:nvSpPr>
        <p:spPr>
          <a:xfrm>
            <a:off x="71406" y="5437519"/>
            <a:ext cx="704455" cy="34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SB2009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0" y="1000108"/>
            <a:ext cx="5143504" cy="58578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Important event for this workshop: a process requiring tight connection between the Physics/ Detector community and GDE</a:t>
            </a:r>
            <a:endParaRPr lang="fr-FR" dirty="0" smtClean="0"/>
          </a:p>
          <a:p>
            <a:pPr lvl="0"/>
            <a:r>
              <a:rPr lang="en-US" dirty="0" smtClean="0"/>
              <a:t>Again, realism: being cost-effective and least damaging to physics</a:t>
            </a:r>
            <a:endParaRPr lang="fr-FR" dirty="0" smtClean="0"/>
          </a:p>
          <a:p>
            <a:pPr lvl="0"/>
            <a:r>
              <a:rPr lang="en-US" dirty="0" smtClean="0"/>
              <a:t>See plenary meeting with J. Brau et </a:t>
            </a:r>
            <a:r>
              <a:rPr lang="en-US" smtClean="0"/>
              <a:t>al tomorrow and </a:t>
            </a:r>
            <a:r>
              <a:rPr lang="en-US" dirty="0" smtClean="0"/>
              <a:t>MDI special session (on Sunday )</a:t>
            </a:r>
            <a:endParaRPr lang="fr-FR" dirty="0" smtClean="0"/>
          </a:p>
          <a:p>
            <a:pPr lvl="0"/>
            <a:r>
              <a:rPr lang="en-US" dirty="0" smtClean="0"/>
              <a:t>We need to think carefully on possible tradeoffs  </a:t>
            </a:r>
            <a:endParaRPr lang="fr-FR" dirty="0" smtClean="0"/>
          </a:p>
          <a:p>
            <a:pPr lvl="0"/>
            <a:r>
              <a:rPr lang="en-US" dirty="0" smtClean="0"/>
              <a:t>Two issues : </a:t>
            </a:r>
            <a:endParaRPr lang="fr-FR" dirty="0" smtClean="0"/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threshold scan </a:t>
            </a:r>
            <a:r>
              <a:rPr lang="en-US" dirty="0" smtClean="0"/>
              <a:t>or spin parity ?  Plot shows dominance of </a:t>
            </a:r>
            <a:r>
              <a:rPr lang="en-US" dirty="0" smtClean="0">
                <a:solidFill>
                  <a:srgbClr val="FFFF00"/>
                </a:solidFill>
              </a:rPr>
              <a:t>sin²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Z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FFFF00"/>
                </a:solidFill>
              </a:rPr>
              <a:t>1+cos²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Z </a:t>
            </a:r>
          </a:p>
          <a:p>
            <a:pPr lvl="0"/>
            <a:r>
              <a:rPr lang="en-US" dirty="0" smtClean="0"/>
              <a:t>How important is the </a:t>
            </a:r>
            <a:r>
              <a:rPr lang="en-US" dirty="0" smtClean="0">
                <a:solidFill>
                  <a:srgbClr val="FFFF00"/>
                </a:solidFill>
              </a:rPr>
              <a:t>accuracy on mH</a:t>
            </a:r>
            <a:r>
              <a:rPr lang="en-US" dirty="0" smtClean="0"/>
              <a:t> ?  (40MeV-&gt; 100 MeV)</a:t>
            </a:r>
            <a:r>
              <a:rPr lang="en-US" baseline="-25000" dirty="0" smtClean="0"/>
              <a:t>     </a:t>
            </a:r>
          </a:p>
          <a:p>
            <a:pPr lvl="0"/>
            <a:endParaRPr lang="en-US" baseline="-25000" dirty="0" smtClean="0"/>
          </a:p>
          <a:p>
            <a:pPr lvl="0"/>
            <a:endParaRPr lang="fr-FR" dirty="0" smtClean="0"/>
          </a:p>
          <a:p>
            <a:endParaRPr lang="fr-FR" dirty="0"/>
          </a:p>
        </p:txBody>
      </p:sp>
      <p:pic>
        <p:nvPicPr>
          <p:cNvPr id="6147" name="Picture 3"/>
          <p:cNvPicPr preferRelativeResize="0">
            <a:picLocks noChangeAspect="1" noChangeArrowheads="1"/>
          </p:cNvPicPr>
          <p:nvPr/>
        </p:nvPicPr>
        <p:blipFill>
          <a:blip r:embed="rId2" cstate="print"/>
          <a:srcRect b="8999"/>
          <a:stretch>
            <a:fillRect/>
          </a:stretch>
        </p:blipFill>
        <p:spPr bwMode="auto">
          <a:xfrm>
            <a:off x="5143504" y="3734338"/>
            <a:ext cx="3894058" cy="29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  <p:pic>
        <p:nvPicPr>
          <p:cNvPr id="1026" name="Picture 2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470" y="912497"/>
            <a:ext cx="3861804" cy="287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Thresholds scans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8286808" cy="24003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SUSY or other scenarios may require time consuming  </a:t>
            </a:r>
            <a:r>
              <a:rPr lang="en-US" b="1" dirty="0" smtClean="0">
                <a:solidFill>
                  <a:srgbClr val="FFFF00"/>
                </a:solidFill>
              </a:rPr>
              <a:t>threshold scans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at low energy to get the ultimate accuracy but it all depends on which physics will pop out LHC</a:t>
            </a:r>
          </a:p>
          <a:p>
            <a:pPr lvl="0"/>
            <a:r>
              <a:rPr lang="en-US" dirty="0" smtClean="0"/>
              <a:t>ILC should remain flexible to face real scenarios </a:t>
            </a:r>
            <a:endParaRPr lang="fr-FR" dirty="0" smtClean="0"/>
          </a:p>
          <a:p>
            <a:pPr lvl="0"/>
            <a:r>
              <a:rPr lang="en-US" dirty="0" smtClean="0"/>
              <a:t>One issue is tradeoff between running time and construction investment (see LHC !)</a:t>
            </a:r>
            <a:endParaRPr lang="fr-FR" dirty="0" smtClean="0"/>
          </a:p>
          <a:p>
            <a:pPr lvl="0"/>
            <a:r>
              <a:rPr lang="en-US" dirty="0" smtClean="0"/>
              <a:t>Examples of accuracies from TESLA with scans 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-3432"/>
          <a:stretch>
            <a:fillRect/>
          </a:stretch>
        </p:blipFill>
        <p:spPr bwMode="auto">
          <a:xfrm>
            <a:off x="3644760" y="3994065"/>
            <a:ext cx="5499240" cy="28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215106" y="4500573"/>
            <a:ext cx="3000364" cy="214311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Physics Analysis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When and how to restart physics studies? Again, issue is limited manpower and hard work needed to complete such analyses</a:t>
            </a:r>
            <a:endParaRPr lang="fr-FR" dirty="0" smtClean="0"/>
          </a:p>
          <a:p>
            <a:pPr lvl="0"/>
            <a:r>
              <a:rPr lang="en-US" dirty="0" smtClean="0"/>
              <a:t>While R&amp;D on subdetectors will go on till 2012 and beyond, a choice of a </a:t>
            </a:r>
            <a:r>
              <a:rPr lang="en-US" b="1" dirty="0" smtClean="0">
                <a:solidFill>
                  <a:srgbClr val="FFFF00"/>
                </a:solidFill>
              </a:rPr>
              <a:t>stable and realistic baseline detector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needs to be finalized soon to re-start physics studies (long process for full simulation/reconstruction)</a:t>
            </a:r>
            <a:endParaRPr lang="fr-FR" dirty="0" smtClean="0"/>
          </a:p>
          <a:p>
            <a:pPr lvl="0"/>
            <a:r>
              <a:rPr lang="en-US" dirty="0" smtClean="0"/>
              <a:t>This does not mean of course that we need to freeze our choices since R&amp;D will go on providing new elements. More than one sub-detector type can/will be allowed.</a:t>
            </a:r>
            <a:endParaRPr lang="fr-FR" dirty="0" smtClean="0"/>
          </a:p>
          <a:p>
            <a:pPr lvl="0"/>
            <a:r>
              <a:rPr lang="en-US" dirty="0" smtClean="0"/>
              <a:t>Which type of Physics analysis ?</a:t>
            </a:r>
            <a:endParaRPr lang="fr-FR" dirty="0" smtClean="0"/>
          </a:p>
          <a:p>
            <a:pPr lvl="0"/>
            <a:r>
              <a:rPr lang="en-US" dirty="0" smtClean="0"/>
              <a:t>Select reference reactions for their interest and to test detector performances: e.g.  cover </a:t>
            </a:r>
            <a:r>
              <a:rPr lang="en-US" dirty="0" smtClean="0">
                <a:solidFill>
                  <a:srgbClr val="FFFF00"/>
                </a:solidFill>
              </a:rPr>
              <a:t>1 TeV physics  </a:t>
            </a:r>
            <a:r>
              <a:rPr lang="en-US" dirty="0" smtClean="0"/>
              <a:t>(parameters ?)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Proposal from Physics panel (see talk of Keisuke </a:t>
            </a:r>
            <a:r>
              <a:rPr lang="en-US" dirty="0" err="1" smtClean="0"/>
              <a:t>Fujii</a:t>
            </a:r>
            <a:r>
              <a:rPr lang="en-US" dirty="0" smtClean="0"/>
              <a:t>) to be discussed between IDAG and the concepts </a:t>
            </a:r>
            <a:endParaRPr lang="fr-FR" dirty="0" smtClean="0"/>
          </a:p>
          <a:p>
            <a:r>
              <a:rPr lang="en-US" dirty="0" smtClean="0"/>
              <a:t> Find an efficient way to provide </a:t>
            </a:r>
            <a:r>
              <a:rPr lang="en-US" b="1" dirty="0" smtClean="0">
                <a:solidFill>
                  <a:srgbClr val="FFFF00"/>
                </a:solidFill>
              </a:rPr>
              <a:t>fast responses: </a:t>
            </a:r>
            <a:r>
              <a:rPr lang="en-US" dirty="0" smtClean="0"/>
              <a:t>while  full simulation of SM needed for reliable studies, simplification is possible for simple channels e.g. Hµµ 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3" name="Flèche droite 12"/>
          <p:cNvSpPr>
            <a:spLocks noChangeAspect="1"/>
          </p:cNvSpPr>
          <p:nvPr/>
        </p:nvSpPr>
        <p:spPr>
          <a:xfrm>
            <a:off x="9896" y="5151770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droite 13"/>
          <p:cNvSpPr>
            <a:spLocks noChangeAspect="1"/>
          </p:cNvSpPr>
          <p:nvPr/>
        </p:nvSpPr>
        <p:spPr>
          <a:xfrm>
            <a:off x="-32" y="5829602"/>
            <a:ext cx="634008" cy="31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Richard LAL/Orsay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to </a:t>
            </a:r>
            <a:r>
              <a:rPr lang="fr-FR" dirty="0" err="1" smtClean="0"/>
              <a:t>happen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2010-2011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Richard LAL/Orsay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3C5-D3FC-46C2-974F-88256D5CBB55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304" y="1600200"/>
            <a:ext cx="304139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2408</TotalTime>
  <Words>1116</Words>
  <Application>Microsoft Office PowerPoint</Application>
  <PresentationFormat>Affichage à l'écran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Apex</vt:lpstr>
      <vt:lpstr>Workshop charge  F. Richard for the WWS-OC</vt:lpstr>
      <vt:lpstr>Outline</vt:lpstr>
      <vt:lpstr>Introduction</vt:lpstr>
      <vt:lpstr>Beyond the LoIs</vt:lpstr>
      <vt:lpstr>Improved realism</vt:lpstr>
      <vt:lpstr>SB2009</vt:lpstr>
      <vt:lpstr>Thresholds scans </vt:lpstr>
      <vt:lpstr>Physics Analysis</vt:lpstr>
      <vt:lpstr>What can we expect to happen during 2010-2011 ?</vt:lpstr>
      <vt:lpstr>Scenario at LHC</vt:lpstr>
      <vt:lpstr>LHC </vt:lpstr>
      <vt:lpstr>Higgs</vt:lpstr>
      <vt:lpstr>Strategy for DBD</vt:lpstr>
      <vt:lpstr>The international landscape </vt:lpstr>
      <vt:lpstr>Conclusions</vt:lpstr>
      <vt:lpstr>Back up slides</vt:lpstr>
      <vt:lpstr>Diapositive 17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Worshop charge F. Richard for the WWS-OC</dc:title>
  <dc:creator>richard</dc:creator>
  <cp:lastModifiedBy>richard</cp:lastModifiedBy>
  <cp:revision>51</cp:revision>
  <dcterms:created xsi:type="dcterms:W3CDTF">2010-03-19T08:44:18Z</dcterms:created>
  <dcterms:modified xsi:type="dcterms:W3CDTF">2010-03-26T06:19:32Z</dcterms:modified>
</cp:coreProperties>
</file>