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6" r:id="rId12"/>
    <p:sldId id="265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64C40-57A7-4DA9-889A-EC18DD01439D}" type="datetimeFigureOut">
              <a:rPr lang="fr-FR" smtClean="0"/>
              <a:pPr/>
              <a:t>27/03/2010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5D759-2B23-414E-93BD-E6EFCAF3FA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AC1-F07A-4B13-A575-EBF37134D82E}" type="datetime1">
              <a:rPr lang="fr-FR" smtClean="0"/>
              <a:pPr/>
              <a:t>27/03/2010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BA5F-6B89-4998-BEE4-C8CC5411B560}" type="datetime1">
              <a:rPr lang="fr-FR" smtClean="0"/>
              <a:pPr/>
              <a:t>27/03/2010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7F3A-3E43-4D96-8D3A-DEF5812D966B}" type="datetime1">
              <a:rPr lang="fr-FR" smtClean="0"/>
              <a:pPr/>
              <a:t>27/03/2010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C83A-CEDC-46FF-9FB2-AD2C0050C7E4}" type="datetime1">
              <a:rPr lang="fr-FR" smtClean="0"/>
              <a:pPr/>
              <a:t>27/03/2010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4238-731F-4D61-AB94-AD364426469E}" type="datetime1">
              <a:rPr lang="fr-FR" smtClean="0"/>
              <a:pPr/>
              <a:t>27/03/2010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B8DE-441E-487E-BDC5-52506C42128C}" type="datetime1">
              <a:rPr lang="fr-FR" smtClean="0"/>
              <a:pPr/>
              <a:t>27/03/2010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282E-643F-4D6B-ACE3-B4843E309C7E}" type="datetime1">
              <a:rPr lang="fr-FR" smtClean="0"/>
              <a:pPr/>
              <a:t>27/03/2010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3535-2A7B-4CBF-BF65-C140A5897A87}" type="datetime1">
              <a:rPr lang="fr-FR" smtClean="0"/>
              <a:pPr/>
              <a:t>27/03/2010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8C90-76B0-4756-B39D-B601BA56C598}" type="datetime1">
              <a:rPr lang="fr-FR" smtClean="0"/>
              <a:pPr/>
              <a:t>27/03/2010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0CE4-2BD3-4180-AF08-496D5959A0D3}" type="datetime1">
              <a:rPr lang="fr-FR" smtClean="0"/>
              <a:pPr/>
              <a:t>27/03/2010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AA60-0E2F-4C02-910C-97A87C327D4E}" type="datetime1">
              <a:rPr lang="fr-FR" smtClean="0"/>
              <a:pPr/>
              <a:t>27/03/2010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224DF-4FBA-4222-B8FF-FDA31A8117A7}" type="datetime1">
              <a:rPr lang="fr-FR" smtClean="0"/>
              <a:pPr/>
              <a:t>27/03/2010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86742" cy="1470025"/>
          </a:xfrm>
        </p:spPr>
        <p:txBody>
          <a:bodyPr/>
          <a:lstStyle/>
          <a:p>
            <a:r>
              <a:rPr lang="en-US" dirty="0" smtClean="0"/>
              <a:t>Status of the</a:t>
            </a:r>
            <a:br>
              <a:rPr lang="en-US" dirty="0" smtClean="0"/>
            </a:br>
            <a:r>
              <a:rPr lang="en-US" dirty="0" smtClean="0"/>
              <a:t>MICROMEGAS semi-DHCAL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184511"/>
            <a:ext cx="6400800" cy="1543064"/>
          </a:xfrm>
        </p:spPr>
        <p:txBody>
          <a:bodyPr>
            <a:normAutofit/>
          </a:bodyPr>
          <a:lstStyle/>
          <a:p>
            <a:r>
              <a:rPr lang="fr-FR" sz="2500" i="1" dirty="0" smtClean="0"/>
              <a:t>M. Chefdeville</a:t>
            </a:r>
          </a:p>
          <a:p>
            <a:r>
              <a:rPr lang="fr-FR" sz="2500" i="1" dirty="0" smtClean="0"/>
              <a:t>LAPP, Annecy, France</a:t>
            </a:r>
          </a:p>
          <a:p>
            <a:r>
              <a:rPr lang="fr-FR" sz="2500" i="1" dirty="0" smtClean="0"/>
              <a:t>LCWS, 27</a:t>
            </a:r>
            <a:r>
              <a:rPr lang="fr-FR" sz="2500" i="1" baseline="30000" dirty="0" smtClean="0"/>
              <a:t>th</a:t>
            </a:r>
            <a:r>
              <a:rPr lang="fr-FR" sz="2500" i="1" dirty="0" smtClean="0"/>
              <a:t> March 2010, Beijing</a:t>
            </a:r>
            <a:endParaRPr lang="fr-FR" sz="25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1</a:t>
            </a:fld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5" name="Picture 6" descr="logo4b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2143107" cy="1010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3041" cy="1231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 descr="Logo-Ciemat"/>
          <p:cNvPicPr>
            <a:picLocks noChangeAspect="1" noChangeArrowheads="1"/>
          </p:cNvPicPr>
          <p:nvPr/>
        </p:nvPicPr>
        <p:blipFill>
          <a:blip r:embed="rId4" cstate="print"/>
          <a:srcRect l="59130"/>
          <a:stretch>
            <a:fillRect/>
          </a:stretch>
        </p:blipFill>
        <p:spPr bwMode="auto">
          <a:xfrm>
            <a:off x="1" y="6215082"/>
            <a:ext cx="1257786" cy="642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6143644"/>
            <a:ext cx="507028" cy="714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6428753"/>
            <a:ext cx="1291604" cy="429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6357958"/>
            <a:ext cx="878238" cy="500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5090" y="6464348"/>
            <a:ext cx="789852" cy="393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1" descr="CERNLogo"/>
          <p:cNvPicPr>
            <a:picLocks noChangeAspect="1" noChangeArrowheads="1"/>
          </p:cNvPicPr>
          <p:nvPr/>
        </p:nvPicPr>
        <p:blipFill>
          <a:blip r:embed="rId9" cstate="print"/>
          <a:srcRect t="8455" r="82430" b="9946"/>
          <a:stretch>
            <a:fillRect/>
          </a:stretch>
        </p:blipFill>
        <p:spPr bwMode="auto">
          <a:xfrm>
            <a:off x="7279391" y="6072182"/>
            <a:ext cx="935947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2" descr="C:\Documents and Settings\Administrateur\Bureau\LCWS_10\region_h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6514247"/>
            <a:ext cx="1785950" cy="3437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2844" y="5072074"/>
            <a:ext cx="4572000" cy="9286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TB with HARDROC1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6" y="1600200"/>
            <a:ext cx="5043494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3</a:t>
            </a:r>
            <a:r>
              <a:rPr lang="en-US" dirty="0" smtClean="0"/>
              <a:t> chambers of 32x8 cm</a:t>
            </a:r>
            <a:r>
              <a:rPr lang="en-US" baseline="30000" dirty="0" smtClean="0"/>
              <a:t>2</a:t>
            </a:r>
            <a:r>
              <a:rPr lang="en-US" dirty="0" smtClean="0"/>
              <a:t> (3 mm gas gap)</a:t>
            </a:r>
            <a:br>
              <a:rPr lang="en-US" dirty="0" smtClean="0"/>
            </a:br>
            <a:r>
              <a:rPr lang="en-US" dirty="0" smtClean="0"/>
              <a:t>4 chips &amp; 1 DIF / board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May 09 @ PS/T10</a:t>
            </a:r>
          </a:p>
          <a:p>
            <a:pPr lvl="1"/>
            <a:r>
              <a:rPr lang="en-US" dirty="0" smtClean="0"/>
              <a:t>Hard times with DAQ:</a:t>
            </a:r>
            <a:br>
              <a:rPr lang="en-US" dirty="0" smtClean="0"/>
            </a:br>
            <a:r>
              <a:rPr lang="en-US" dirty="0" smtClean="0"/>
              <a:t>DIF synchronicity</a:t>
            </a:r>
            <a:br>
              <a:rPr lang="en-US" dirty="0" smtClean="0"/>
            </a:br>
            <a:r>
              <a:rPr lang="en-US" dirty="0" smtClean="0"/>
              <a:t>no acquisition software expert available</a:t>
            </a:r>
            <a:br>
              <a:rPr lang="en-US" dirty="0" smtClean="0"/>
            </a:br>
            <a:r>
              <a:rPr lang="en-US" dirty="0" smtClean="0"/>
              <a:t>USB data readout problems…</a:t>
            </a:r>
          </a:p>
          <a:p>
            <a:pPr lvl="1"/>
            <a:r>
              <a:rPr lang="en-US" dirty="0" smtClean="0"/>
              <a:t>No quantitative study: beam profile</a:t>
            </a:r>
            <a:br>
              <a:rPr lang="en-US" dirty="0" smtClean="0"/>
            </a:br>
            <a:r>
              <a:rPr lang="en-US" dirty="0" smtClean="0"/>
              <a:t>→ it works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Sep 09 @ PS/T10 (DAQ OK)</a:t>
            </a:r>
          </a:p>
          <a:p>
            <a:pPr lvl="1"/>
            <a:r>
              <a:rPr lang="en-US" dirty="0" smtClean="0"/>
              <a:t>Very low efficiency (5-10 %)</a:t>
            </a:r>
          </a:p>
          <a:p>
            <a:pPr lvl="1"/>
            <a:r>
              <a:rPr lang="en-US" dirty="0" smtClean="0"/>
              <a:t>Understood as too short shaping time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10</a:t>
            </a:fld>
            <a:endParaRPr lang="fr-BE" dirty="0">
              <a:solidFill>
                <a:schemeClr val="bg1"/>
              </a:solidFill>
            </a:endParaRPr>
          </a:p>
        </p:txBody>
      </p:sp>
      <p:grpSp>
        <p:nvGrpSpPr>
          <p:cNvPr id="6" name="Groupe 21"/>
          <p:cNvGrpSpPr/>
          <p:nvPr/>
        </p:nvGrpSpPr>
        <p:grpSpPr>
          <a:xfrm>
            <a:off x="5786446" y="1655206"/>
            <a:ext cx="3038476" cy="2559612"/>
            <a:chOff x="6000760" y="1590248"/>
            <a:chExt cx="3038476" cy="255961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60" y="1876000"/>
              <a:ext cx="3038476" cy="2273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6072198" y="1590248"/>
              <a:ext cx="2857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32x8 cm</a:t>
              </a:r>
              <a:r>
                <a:rPr lang="en-US" sz="1600" i="1" baseline="30000" dirty="0" smtClean="0"/>
                <a:t>2</a:t>
              </a:r>
              <a:r>
                <a:rPr lang="en-US" sz="1600" i="1" dirty="0" smtClean="0"/>
                <a:t> ASU with 4 HARDROC</a:t>
              </a:r>
              <a:endParaRPr lang="fr-FR" sz="1600" i="1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942986" y="4651483"/>
            <a:ext cx="4058170" cy="1206409"/>
            <a:chOff x="4942986" y="4651483"/>
            <a:chExt cx="4058170" cy="120640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6463"/>
            <a:stretch>
              <a:fillRect/>
            </a:stretch>
          </p:blipFill>
          <p:spPr bwMode="auto">
            <a:xfrm>
              <a:off x="4942986" y="4935050"/>
              <a:ext cx="4058170" cy="922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5357818" y="4651483"/>
              <a:ext cx="3643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Hadron beam profile in one chamber</a:t>
              </a:r>
              <a:endParaRPr lang="fr-FR" sz="1600" i="1" dirty="0"/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43644"/>
            <a:ext cx="507028" cy="714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314" y="1500174"/>
            <a:ext cx="7143768" cy="714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2009 TB with HARDROC2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6" y="1600200"/>
            <a:ext cx="8401080" cy="46863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 board of 48x32 cm</a:t>
            </a:r>
            <a:r>
              <a:rPr lang="en-US" baseline="30000" dirty="0" smtClean="0"/>
              <a:t>2</a:t>
            </a:r>
            <a:r>
              <a:rPr lang="en-US" dirty="0" smtClean="0"/>
              <a:t> (unit of future 1 m</a:t>
            </a:r>
            <a:r>
              <a:rPr lang="en-US" baseline="30000" dirty="0" smtClean="0"/>
              <a:t>2</a:t>
            </a:r>
            <a:r>
              <a:rPr lang="en-US" dirty="0" smtClean="0"/>
              <a:t>) inside a gas test </a:t>
            </a:r>
            <a:r>
              <a:rPr lang="en-US" dirty="0" smtClean="0"/>
              <a:t>box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3 cm gas gap, equipped with 24 chips &amp; 1 DIF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Test with chamber (perpendicular and) // to beam</a:t>
            </a:r>
          </a:p>
          <a:p>
            <a:pPr lvl="1"/>
            <a:r>
              <a:rPr lang="en-US" dirty="0" smtClean="0"/>
              <a:t>Faster signals at the pads</a:t>
            </a:r>
          </a:p>
          <a:p>
            <a:pPr lvl="1"/>
            <a:r>
              <a:rPr lang="en-US" dirty="0" smtClean="0"/>
              <a:t>Larger signals (1 cm)</a:t>
            </a:r>
          </a:p>
          <a:p>
            <a:pPr lvl="1"/>
            <a:r>
              <a:rPr lang="en-US" dirty="0" smtClean="0"/>
              <a:t>Efficiency between 10-90 %</a:t>
            </a:r>
            <a:br>
              <a:rPr lang="en-US" dirty="0" smtClean="0"/>
            </a:br>
            <a:r>
              <a:rPr lang="en-US" dirty="0" smtClean="0"/>
              <a:t>depending on chip threshold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11</a:t>
            </a:fld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428868"/>
            <a:ext cx="2714644" cy="1778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 descr="C:\Documents and Settings\Administrateur\Bureau\temp\beam_pro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428868"/>
            <a:ext cx="2738860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787" y="4714884"/>
            <a:ext cx="2918931" cy="1214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428868"/>
            <a:ext cx="2999053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5786" y="5429264"/>
            <a:ext cx="4429124" cy="7858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2008-09 TB with DIRAC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51149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Synchronous chip functioning (ILC-like)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chamber with embedded ASIC (ASU)</a:t>
            </a:r>
          </a:p>
          <a:p>
            <a:pPr lvl="1"/>
            <a:r>
              <a:rPr lang="en-US" dirty="0" smtClean="0"/>
              <a:t>8x8 cm</a:t>
            </a:r>
            <a:r>
              <a:rPr lang="en-US" baseline="30000" dirty="0" smtClean="0"/>
              <a:t>2</a:t>
            </a:r>
            <a:r>
              <a:rPr lang="en-US" dirty="0" smtClean="0"/>
              <a:t> tested in SPS beam in 2008</a:t>
            </a:r>
          </a:p>
          <a:p>
            <a:endParaRPr lang="en-US" dirty="0"/>
          </a:p>
          <a:p>
            <a:r>
              <a:rPr lang="en-US" dirty="0" smtClean="0"/>
              <a:t>Stack of 4 chambers (8x8 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PS/T9 in Nov. 2009</a:t>
            </a:r>
          </a:p>
          <a:p>
            <a:pPr lvl="1"/>
            <a:r>
              <a:rPr lang="en-US" dirty="0" smtClean="0"/>
              <a:t>Short life-time in beam</a:t>
            </a:r>
            <a:br>
              <a:rPr lang="en-US" dirty="0" smtClean="0"/>
            </a:br>
            <a:r>
              <a:rPr lang="en-US" dirty="0" smtClean="0"/>
              <a:t>→ chip design improvement</a:t>
            </a:r>
          </a:p>
          <a:p>
            <a:pPr lvl="1"/>
            <a:r>
              <a:rPr lang="en-US" dirty="0" smtClean="0"/>
              <a:t>Small statistics but promising results</a:t>
            </a:r>
            <a:br>
              <a:rPr lang="en-US" dirty="0" smtClean="0"/>
            </a:br>
            <a:r>
              <a:rPr lang="en-US" dirty="0" smtClean="0"/>
              <a:t> → multiplicity 1.06-1.13</a:t>
            </a:r>
            <a:br>
              <a:rPr lang="en-US" dirty="0" smtClean="0"/>
            </a:br>
            <a:r>
              <a:rPr lang="en-US" dirty="0" smtClean="0"/>
              <a:t> → efficiency 45-50 %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12</a:t>
            </a:fld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4326" y="1643050"/>
            <a:ext cx="2345392" cy="2515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b="24726"/>
          <a:stretch>
            <a:fillRect/>
          </a:stretch>
        </p:blipFill>
        <p:spPr bwMode="auto">
          <a:xfrm>
            <a:off x="5597443" y="4605360"/>
            <a:ext cx="3332275" cy="1211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00240"/>
            <a:ext cx="2708944" cy="1100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500694" y="5786454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To be corrected for synchronous functioning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643314"/>
            <a:ext cx="8215338" cy="9286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Future </a:t>
            </a:r>
            <a:r>
              <a:rPr lang="fr-FR" dirty="0" err="1" smtClean="0"/>
              <a:t>pl</a:t>
            </a:r>
            <a:r>
              <a:rPr lang="en-US" dirty="0" err="1" smtClean="0"/>
              <a:t>ans</a:t>
            </a:r>
            <a:r>
              <a:rPr lang="en-US" dirty="0" smtClean="0"/>
              <a:t> for </a:t>
            </a:r>
            <a:r>
              <a:rPr lang="en-US" dirty="0" smtClean="0"/>
              <a:t>front end electronics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HR input stage not suited for the detection of MICROMEGAS signals</a:t>
            </a:r>
          </a:p>
          <a:p>
            <a:endParaRPr lang="en-US" dirty="0" smtClean="0"/>
          </a:p>
          <a:p>
            <a:r>
              <a:rPr lang="en-US" dirty="0" smtClean="0"/>
              <a:t>Promising results obtained with DIRAC chip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→Development of a new chip from existing ones, in collaboration with LAL/Omega group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→ Work on spark protection</a:t>
            </a:r>
            <a:br>
              <a:rPr lang="en-US" dirty="0" smtClean="0"/>
            </a:br>
            <a:r>
              <a:rPr lang="en-US" dirty="0" smtClean="0"/>
              <a:t>spark </a:t>
            </a:r>
            <a:r>
              <a:rPr lang="en-US" dirty="0" err="1" smtClean="0"/>
              <a:t>proofness</a:t>
            </a:r>
            <a:r>
              <a:rPr lang="en-US" dirty="0" smtClean="0"/>
              <a:t> test setup @ LAPP</a:t>
            </a:r>
            <a:br>
              <a:rPr lang="en-US" dirty="0" smtClean="0"/>
            </a:br>
            <a:r>
              <a:rPr lang="en-US" dirty="0" smtClean="0"/>
              <a:t>innovative solutions studied within RD51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13</a:t>
            </a:fld>
            <a:endParaRPr lang="fr-B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5786" y="2214554"/>
            <a:ext cx="7715304" cy="357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to CALICE DAQ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Detector Interface (DIF) developed at LAPP is ready for production</a:t>
            </a:r>
          </a:p>
          <a:p>
            <a:pPr lvl="1"/>
            <a:r>
              <a:rPr lang="en-US" dirty="0" smtClean="0"/>
              <a:t>A batch of 20 DIF should be available end of March</a:t>
            </a:r>
          </a:p>
          <a:p>
            <a:pPr lvl="1"/>
            <a:r>
              <a:rPr lang="en-US" dirty="0" smtClean="0"/>
              <a:t>150 board production planned for this summer, all available in Sept.</a:t>
            </a:r>
          </a:p>
          <a:p>
            <a:endParaRPr lang="en-US" dirty="0"/>
          </a:p>
          <a:p>
            <a:r>
              <a:rPr lang="en-US" dirty="0" smtClean="0"/>
              <a:t>Important milestones</a:t>
            </a:r>
          </a:p>
          <a:p>
            <a:pPr lvl="1"/>
            <a:r>
              <a:rPr lang="en-US" dirty="0"/>
              <a:t>8B/10B </a:t>
            </a:r>
            <a:r>
              <a:rPr lang="en-US" dirty="0" smtClean="0"/>
              <a:t>communication </a:t>
            </a:r>
            <a:r>
              <a:rPr lang="en-US" dirty="0"/>
              <a:t>protocols validated (LAPP/LLR)</a:t>
            </a:r>
          </a:p>
          <a:p>
            <a:pPr lvl="1"/>
            <a:r>
              <a:rPr lang="en-US" dirty="0"/>
              <a:t>CCC (Clock and Control Card) integration in work at LAPP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14</a:t>
            </a:fld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5" name="Image 8" descr="dif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2" y="4286256"/>
            <a:ext cx="1894434" cy="2071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344" y="4150662"/>
            <a:ext cx="4424366" cy="2324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The 1 m</a:t>
            </a:r>
            <a:r>
              <a:rPr lang="fr-FR" sz="3600" baseline="30000" dirty="0" smtClean="0"/>
              <a:t>2</a:t>
            </a:r>
            <a:r>
              <a:rPr lang="fr-FR" sz="3600" dirty="0" smtClean="0"/>
              <a:t> MICROMEGAS prototype</a:t>
            </a:r>
            <a:endParaRPr lang="fr-FR" sz="3600" baseline="30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5114932" cy="257176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6 ASU of 48x32 cm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24 ASIC / ASU</a:t>
            </a:r>
            <a:br>
              <a:rPr lang="en-US" dirty="0" smtClean="0"/>
            </a:br>
            <a:r>
              <a:rPr lang="en-US" dirty="0" smtClean="0"/>
              <a:t>→ 1536 * 6 = 9216 channels</a:t>
            </a:r>
          </a:p>
          <a:p>
            <a:pPr lvl="1"/>
            <a:r>
              <a:rPr lang="en-US" dirty="0" smtClean="0"/>
              <a:t>Dead areas &lt; 10 %</a:t>
            </a:r>
          </a:p>
          <a:p>
            <a:pPr lvl="1"/>
            <a:r>
              <a:rPr lang="en-US" dirty="0" smtClean="0"/>
              <a:t>Total thickness of 1.15 cm (incl. steel covers)</a:t>
            </a:r>
          </a:p>
          <a:p>
            <a:pPr lvl="1"/>
            <a:r>
              <a:rPr lang="en-US" dirty="0" smtClean="0"/>
              <a:t>3  DIF boards</a:t>
            </a:r>
          </a:p>
          <a:p>
            <a:r>
              <a:rPr lang="en-US" dirty="0" smtClean="0"/>
              <a:t>Test of each ASU separately</a:t>
            </a:r>
          </a:p>
          <a:p>
            <a:r>
              <a:rPr lang="en-US" dirty="0" smtClean="0"/>
              <a:t>Assembly procedure validated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>
                <a:solidFill>
                  <a:schemeClr val="bg1"/>
                </a:solidFill>
              </a:rPr>
              <a:pPr/>
              <a:t>15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901" y="1428736"/>
            <a:ext cx="2973379" cy="2310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3443085" cy="2286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33" descr="photo1_SLAB_2ASU_48HR2"/>
          <p:cNvPicPr>
            <a:picLocks noChangeAspect="1" noChangeArrowheads="1"/>
          </p:cNvPicPr>
          <p:nvPr/>
        </p:nvPicPr>
        <p:blipFill>
          <a:blip r:embed="rId4" cstate="print"/>
          <a:srcRect t="41585" b="1662"/>
          <a:stretch>
            <a:fillRect/>
          </a:stretch>
        </p:blipFill>
        <p:spPr bwMode="auto">
          <a:xfrm>
            <a:off x="4143372" y="4411683"/>
            <a:ext cx="4738688" cy="2017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190" y="4500570"/>
            <a:ext cx="4929190" cy="9286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1143000"/>
          </a:xfrm>
        </p:spPr>
        <p:txBody>
          <a:bodyPr>
            <a:normAutofit/>
          </a:bodyPr>
          <a:lstStyle/>
          <a:p>
            <a:pPr algn="l"/>
            <a:r>
              <a:rPr lang="en-US" sz="3600" smtClean="0"/>
              <a:t>Status and future plans</a:t>
            </a:r>
            <a:endParaRPr lang="en-US" sz="36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814515"/>
            <a:ext cx="5472122" cy="397193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ASU test on-going</a:t>
            </a:r>
          </a:p>
          <a:p>
            <a:pPr lvl="1"/>
            <a:r>
              <a:rPr lang="en-US" dirty="0" smtClean="0"/>
              <a:t>Measurement of ASIC performance</a:t>
            </a:r>
          </a:p>
          <a:p>
            <a:pPr lvl="2"/>
            <a:r>
              <a:rPr lang="en-US" dirty="0" smtClean="0"/>
              <a:t>Noise, gain, uniformity, equalization</a:t>
            </a:r>
          </a:p>
          <a:p>
            <a:pPr lvl="1"/>
            <a:r>
              <a:rPr lang="en-US" dirty="0" smtClean="0"/>
              <a:t>Response to </a:t>
            </a:r>
            <a:r>
              <a:rPr lang="en-US" baseline="30000" dirty="0" smtClean="0"/>
              <a:t>55</a:t>
            </a:r>
            <a:r>
              <a:rPr lang="en-US" dirty="0" smtClean="0"/>
              <a:t>Fe X-rays</a:t>
            </a:r>
            <a:br>
              <a:rPr lang="en-US" dirty="0" smtClean="0"/>
            </a:br>
            <a:r>
              <a:rPr lang="en-US" dirty="0" smtClean="0"/>
              <a:t>and cosmics</a:t>
            </a:r>
            <a:r>
              <a:rPr lang="en-US" dirty="0"/>
              <a:t> </a:t>
            </a:r>
            <a:r>
              <a:rPr lang="en-US" dirty="0" smtClean="0"/>
              <a:t>in gas box @ LAPP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ASU with HR2, 1 ASU with HR2b + </a:t>
            </a:r>
            <a:r>
              <a:rPr lang="en-US" smtClean="0"/>
              <a:t>1 dummy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Assembly foreseen in </a:t>
            </a:r>
            <a:r>
              <a:rPr lang="en-US" dirty="0" smtClean="0"/>
              <a:t>April</a:t>
            </a:r>
            <a:br>
              <a:rPr lang="en-US" dirty="0" smtClean="0"/>
            </a:br>
            <a:r>
              <a:rPr lang="en-US" dirty="0" smtClean="0"/>
              <a:t>Cosmics tests @ LAPP until June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2-3 weeks of beam in SPS/H4 end of June</a:t>
            </a:r>
          </a:p>
          <a:p>
            <a:pPr lvl="1"/>
            <a:r>
              <a:rPr lang="en-US" dirty="0" smtClean="0"/>
              <a:t>Efficiency, multiplicity, uniformity</a:t>
            </a:r>
          </a:p>
          <a:p>
            <a:pPr lvl="1"/>
            <a:r>
              <a:rPr lang="en-US" dirty="0" smtClean="0"/>
              <a:t>Spark study (beam intensity)</a:t>
            </a:r>
          </a:p>
          <a:p>
            <a:endParaRPr lang="en-US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>
                <a:solidFill>
                  <a:schemeClr val="bg1"/>
                </a:solidFill>
              </a:rPr>
              <a:pPr/>
              <a:t>16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123" name="AutoShape 3"/>
          <p:cNvSpPr>
            <a:spLocks noChangeAspect="1" noChangeArrowheads="1" noTextEdit="1"/>
          </p:cNvSpPr>
          <p:nvPr/>
        </p:nvSpPr>
        <p:spPr bwMode="auto">
          <a:xfrm>
            <a:off x="5286375" y="3071813"/>
            <a:ext cx="34829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500306"/>
            <a:ext cx="2714644" cy="1778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7" name="Picture 7" descr="C:\Documents and Settings\Administrateur\Bureau\temp\beam_profile_single_pea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400736"/>
            <a:ext cx="2886072" cy="1957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Image 7" descr="ASU8_ASU9_bruitPC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292"/>
            <a:ext cx="2786082" cy="2171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438" y="5214950"/>
            <a:ext cx="6572264" cy="9286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/>
          <a:lstStyle/>
          <a:p>
            <a:pPr algn="l"/>
            <a:r>
              <a:rPr lang="en-US" dirty="0" smtClean="0"/>
              <a:t>Test inside W-structure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1"/>
            <a:ext cx="6643734" cy="497207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LCD-CERN, CALICE-DESY and LAPP </a:t>
            </a:r>
            <a:r>
              <a:rPr lang="en-US" dirty="0" smtClean="0"/>
              <a:t>groups agreed </a:t>
            </a:r>
            <a:r>
              <a:rPr lang="en-US" dirty="0"/>
              <a:t>to work together and construct a </a:t>
            </a:r>
            <a:r>
              <a:rPr lang="en-US" dirty="0" smtClean="0"/>
              <a:t>W-HCAL prototype </a:t>
            </a:r>
            <a:r>
              <a:rPr lang="en-US" dirty="0"/>
              <a:t>starting </a:t>
            </a:r>
            <a:r>
              <a:rPr lang="en-US" dirty="0" smtClean="0"/>
              <a:t>2010</a:t>
            </a:r>
          </a:p>
          <a:p>
            <a:pPr lvl="1"/>
            <a:r>
              <a:rPr lang="en-US" dirty="0" smtClean="0"/>
              <a:t>LAPP contribution on simulation + MICROMEGAS layers</a:t>
            </a:r>
            <a:br>
              <a:rPr lang="en-US" dirty="0" smtClean="0"/>
            </a:br>
            <a:r>
              <a:rPr lang="en-US" dirty="0" smtClean="0"/>
              <a:t>→ see W. </a:t>
            </a:r>
            <a:r>
              <a:rPr lang="en-US" dirty="0" err="1" smtClean="0"/>
              <a:t>Klempt</a:t>
            </a:r>
            <a:r>
              <a:rPr lang="en-US" dirty="0" smtClean="0"/>
              <a:t> talk at CALICE meeting, Arlington, 12/03/10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 with a small prototype</a:t>
            </a:r>
          </a:p>
          <a:p>
            <a:pPr lvl="1"/>
            <a:r>
              <a:rPr lang="en-US" dirty="0" smtClean="0"/>
              <a:t>20 W-layers of 81x81 cm</a:t>
            </a:r>
            <a:r>
              <a:rPr lang="en-US" baseline="30000" dirty="0" smtClean="0"/>
              <a:t>2</a:t>
            </a:r>
            <a:r>
              <a:rPr lang="en-US" dirty="0" smtClean="0"/>
              <a:t>, 1 cm thick</a:t>
            </a:r>
          </a:p>
          <a:p>
            <a:endParaRPr lang="en-US" dirty="0"/>
          </a:p>
          <a:p>
            <a:r>
              <a:rPr lang="en-US" dirty="0" smtClean="0"/>
              <a:t>2 weeks of beam inside W-structure with AHCAL in PS/T9 starting mid November 2010</a:t>
            </a:r>
          </a:p>
          <a:p>
            <a:pPr lvl="1"/>
            <a:r>
              <a:rPr lang="en-US" dirty="0" smtClean="0"/>
              <a:t>Test of </a:t>
            </a:r>
            <a:r>
              <a:rPr lang="en-US" dirty="0" err="1" smtClean="0"/>
              <a:t>scintillator</a:t>
            </a:r>
            <a:r>
              <a:rPr lang="en-US" dirty="0" smtClean="0"/>
              <a:t> layers + 1 or more MICROMEGAS planes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17</a:t>
            </a:fld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642918"/>
            <a:ext cx="2119143" cy="2795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26563" t="5971" r="26563" b="5971"/>
          <a:stretch>
            <a:fillRect/>
          </a:stretch>
        </p:blipFill>
        <p:spPr bwMode="auto">
          <a:xfrm>
            <a:off x="6786578" y="3714752"/>
            <a:ext cx="2163625" cy="2583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4565" y="3190879"/>
            <a:ext cx="828675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1" descr="CERNLogo"/>
          <p:cNvPicPr>
            <a:picLocks noChangeAspect="1" noChangeArrowheads="1"/>
          </p:cNvPicPr>
          <p:nvPr/>
        </p:nvPicPr>
        <p:blipFill>
          <a:blip r:embed="rId5" cstate="print"/>
          <a:srcRect t="8455" r="82430" b="9946"/>
          <a:stretch>
            <a:fillRect/>
          </a:stretch>
        </p:blipFill>
        <p:spPr bwMode="auto">
          <a:xfrm>
            <a:off x="1071538" y="3214686"/>
            <a:ext cx="935947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b="19585"/>
          <a:stretch>
            <a:fillRect/>
          </a:stretch>
        </p:blipFill>
        <p:spPr bwMode="auto">
          <a:xfrm>
            <a:off x="3411191" y="3214686"/>
            <a:ext cx="1303685" cy="785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686800" cy="51435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MICROMEGAS, as proportional detector, is well suited for a semi-DHCAL</a:t>
            </a:r>
          </a:p>
          <a:p>
            <a:endParaRPr lang="en-US" dirty="0" smtClean="0"/>
          </a:p>
          <a:p>
            <a:r>
              <a:rPr lang="en-US" dirty="0" smtClean="0"/>
              <a:t>Very good basic performance for a DHCAL</a:t>
            </a:r>
            <a:br>
              <a:rPr lang="en-US" dirty="0" smtClean="0"/>
            </a:br>
            <a:r>
              <a:rPr lang="en-US" dirty="0" smtClean="0"/>
              <a:t>but strongly depends on electronics</a:t>
            </a:r>
          </a:p>
          <a:p>
            <a:pPr lvl="1"/>
            <a:r>
              <a:rPr lang="en-US" dirty="0" smtClean="0"/>
              <a:t>HARDROC input stage not optimized for MICROMEGAS signals</a:t>
            </a:r>
            <a:br>
              <a:rPr lang="en-US" dirty="0" smtClean="0"/>
            </a:br>
            <a:r>
              <a:rPr lang="en-US" dirty="0" smtClean="0"/>
              <a:t>Work on a new ASIC on-going</a:t>
            </a:r>
          </a:p>
          <a:p>
            <a:pPr lvl="1"/>
            <a:r>
              <a:rPr lang="en-US" dirty="0" smtClean="0"/>
              <a:t>Several options for spark protection are being </a:t>
            </a:r>
            <a:r>
              <a:rPr lang="en-US" dirty="0" smtClean="0"/>
              <a:t>investigated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First 1 m</a:t>
            </a:r>
            <a:r>
              <a:rPr lang="en-US" baseline="30000" dirty="0" smtClean="0"/>
              <a:t>2</a:t>
            </a:r>
            <a:r>
              <a:rPr lang="en-US" dirty="0" smtClean="0"/>
              <a:t> MICROMEGAS prototype available end of April </a:t>
            </a:r>
            <a:r>
              <a:rPr lang="en-US" dirty="0" smtClean="0"/>
              <a:t>2010</a:t>
            </a:r>
            <a:br>
              <a:rPr lang="en-US" dirty="0" smtClean="0"/>
            </a:b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ready </a:t>
            </a:r>
            <a:r>
              <a:rPr lang="en-US" dirty="0" smtClean="0"/>
              <a:t>for beam test at the end of June</a:t>
            </a:r>
          </a:p>
          <a:p>
            <a:pPr lvl="1"/>
            <a:r>
              <a:rPr lang="en-US" dirty="0" smtClean="0"/>
              <a:t>Equipped with HR2, so limited performance expected</a:t>
            </a:r>
            <a:br>
              <a:rPr lang="en-US" dirty="0" smtClean="0"/>
            </a:br>
            <a:r>
              <a:rPr lang="en-US" dirty="0" smtClean="0"/>
              <a:t>However, a lot to learn for next 1 m</a:t>
            </a:r>
            <a:r>
              <a:rPr lang="en-US" baseline="30000" dirty="0" smtClean="0"/>
              <a:t>2</a:t>
            </a:r>
            <a:r>
              <a:rPr lang="en-US" dirty="0" smtClean="0"/>
              <a:t> prototypes</a:t>
            </a:r>
          </a:p>
          <a:p>
            <a:pPr lvl="1"/>
            <a:r>
              <a:rPr lang="en-US" dirty="0" smtClean="0"/>
              <a:t>Next prototypes should be equipped with a different chip</a:t>
            </a:r>
          </a:p>
          <a:p>
            <a:pPr lvl="2"/>
            <a:r>
              <a:rPr lang="en-US" dirty="0" smtClean="0"/>
              <a:t>One plane with DIRAC if spark protection issue solved</a:t>
            </a:r>
          </a:p>
          <a:p>
            <a:pPr lvl="2"/>
            <a:r>
              <a:rPr lang="en-US" dirty="0" smtClean="0"/>
              <a:t>Next planes with a new chip, probably resulting from</a:t>
            </a:r>
            <a:br>
              <a:rPr lang="en-US" dirty="0" smtClean="0"/>
            </a:br>
            <a:r>
              <a:rPr lang="en-US" dirty="0" smtClean="0"/>
              <a:t>the collaboration between LAL and LAPP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18</a:t>
            </a:fld>
            <a:endParaRPr lang="fr-B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282" y="2214554"/>
            <a:ext cx="5286412" cy="2857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86446" y="1857364"/>
            <a:ext cx="3000396" cy="42148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19</a:t>
            </a:fld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94439" y="2214554"/>
            <a:ext cx="27773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200" dirty="0"/>
              <a:t>Catherine </a:t>
            </a:r>
            <a:r>
              <a:rPr lang="fr-FR" sz="2200" dirty="0" err="1"/>
              <a:t>Adloff</a:t>
            </a:r>
            <a:endParaRPr lang="fr-FR" sz="2200" dirty="0"/>
          </a:p>
          <a:p>
            <a:r>
              <a:rPr lang="fr-FR" sz="2200" dirty="0"/>
              <a:t>Jan </a:t>
            </a:r>
            <a:r>
              <a:rPr lang="fr-FR" sz="2200" dirty="0" err="1" smtClean="0"/>
              <a:t>Blaha</a:t>
            </a:r>
            <a:endParaRPr lang="fr-FR" sz="2200" dirty="0" smtClean="0"/>
          </a:p>
          <a:p>
            <a:r>
              <a:rPr lang="fr-FR" sz="2200" dirty="0" smtClean="0"/>
              <a:t>Jean-Jacques </a:t>
            </a:r>
            <a:r>
              <a:rPr lang="fr-FR" sz="2200" dirty="0" err="1" smtClean="0"/>
              <a:t>Blaising</a:t>
            </a:r>
            <a:endParaRPr lang="fr-FR" sz="2200" dirty="0"/>
          </a:p>
          <a:p>
            <a:r>
              <a:rPr lang="fr-FR" sz="2200" dirty="0"/>
              <a:t>Sébastien Cap</a:t>
            </a:r>
          </a:p>
          <a:p>
            <a:r>
              <a:rPr lang="fr-FR" sz="2200" dirty="0"/>
              <a:t>Maximilien Chefdeville</a:t>
            </a:r>
          </a:p>
          <a:p>
            <a:r>
              <a:rPr lang="fr-FR" sz="2200" dirty="0"/>
              <a:t>Alexandre </a:t>
            </a:r>
            <a:r>
              <a:rPr lang="fr-FR" sz="2200" dirty="0" err="1"/>
              <a:t>Dalmaz</a:t>
            </a:r>
            <a:endParaRPr lang="fr-FR" sz="2200" dirty="0"/>
          </a:p>
          <a:p>
            <a:r>
              <a:rPr lang="fr-FR" sz="2200" dirty="0"/>
              <a:t>Cyril Drancourt</a:t>
            </a:r>
          </a:p>
          <a:p>
            <a:r>
              <a:rPr lang="fr-FR" sz="2200" dirty="0"/>
              <a:t>Ambroise </a:t>
            </a:r>
            <a:r>
              <a:rPr lang="fr-FR" sz="2200" dirty="0" err="1" smtClean="0"/>
              <a:t>Espargilière</a:t>
            </a:r>
            <a:endParaRPr lang="fr-FR" sz="2200" dirty="0" smtClean="0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143240" y="2216142"/>
            <a:ext cx="22969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200" dirty="0" smtClean="0"/>
              <a:t>Laurent Fournier </a:t>
            </a:r>
          </a:p>
          <a:p>
            <a:r>
              <a:rPr lang="fr-FR" sz="2200" dirty="0" smtClean="0"/>
              <a:t>Renaud </a:t>
            </a:r>
            <a:r>
              <a:rPr lang="fr-FR" sz="2200" dirty="0" err="1" smtClean="0"/>
              <a:t>Gaglione</a:t>
            </a:r>
            <a:endParaRPr lang="fr-FR" sz="2200" dirty="0" smtClean="0"/>
          </a:p>
          <a:p>
            <a:r>
              <a:rPr lang="fr-FR" sz="2200" dirty="0" smtClean="0"/>
              <a:t>Nicolas Geffroy</a:t>
            </a: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 smtClean="0"/>
              <a:t>Jean </a:t>
            </a:r>
            <a:r>
              <a:rPr lang="fr-FR" sz="2200" dirty="0" err="1" smtClean="0"/>
              <a:t>Jacquemier</a:t>
            </a: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>Yannis Karyotakis </a:t>
            </a:r>
            <a:br>
              <a:rPr lang="fr-FR" sz="2200" dirty="0"/>
            </a:br>
            <a:r>
              <a:rPr lang="fr-FR" sz="2200" dirty="0"/>
              <a:t>Fabrice Peltier</a:t>
            </a:r>
            <a:br>
              <a:rPr lang="fr-FR" sz="2200" dirty="0"/>
            </a:br>
            <a:r>
              <a:rPr lang="fr-FR" sz="2200" dirty="0"/>
              <a:t>Julie </a:t>
            </a:r>
            <a:r>
              <a:rPr lang="fr-FR" sz="2200" dirty="0" err="1" smtClean="0"/>
              <a:t>Prast</a:t>
            </a:r>
            <a:endParaRPr lang="fr-FR" sz="2200" dirty="0"/>
          </a:p>
          <a:p>
            <a:r>
              <a:rPr lang="fr-FR" sz="2200" dirty="0"/>
              <a:t>Guillaume </a:t>
            </a:r>
            <a:r>
              <a:rPr lang="fr-FR" sz="2200" dirty="0" err="1"/>
              <a:t>Vouters</a:t>
            </a:r>
            <a:endParaRPr lang="en-GB" sz="2200" dirty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879980" y="1833643"/>
            <a:ext cx="287360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200" dirty="0" smtClean="0"/>
              <a:t>David </a:t>
            </a:r>
            <a:r>
              <a:rPr lang="fr-FR" sz="2200" dirty="0" err="1" smtClean="0"/>
              <a:t>Attié</a:t>
            </a:r>
            <a:endParaRPr lang="fr-FR" sz="2200" dirty="0" smtClean="0"/>
          </a:p>
          <a:p>
            <a:r>
              <a:rPr lang="fr-FR" sz="2200" dirty="0" smtClean="0"/>
              <a:t>Enrique </a:t>
            </a:r>
            <a:r>
              <a:rPr lang="fr-FR" sz="2200" dirty="0" err="1" smtClean="0"/>
              <a:t>Calvo</a:t>
            </a:r>
            <a:r>
              <a:rPr lang="fr-FR" sz="2200" dirty="0" smtClean="0"/>
              <a:t> </a:t>
            </a:r>
            <a:r>
              <a:rPr lang="fr-FR" sz="2200" dirty="0" err="1" smtClean="0"/>
              <a:t>Alamillo</a:t>
            </a:r>
            <a:endParaRPr lang="en-US" sz="2200" dirty="0" smtClean="0"/>
          </a:p>
          <a:p>
            <a:r>
              <a:rPr lang="fr-FR" sz="2200" dirty="0" smtClean="0"/>
              <a:t>Paul Colas</a:t>
            </a:r>
          </a:p>
          <a:p>
            <a:r>
              <a:rPr lang="fr-FR" sz="2200" dirty="0" smtClean="0"/>
              <a:t>Christophe </a:t>
            </a:r>
            <a:r>
              <a:rPr lang="fr-FR" sz="2200" dirty="0" err="1" smtClean="0"/>
              <a:t>Combaret</a:t>
            </a:r>
            <a:endParaRPr lang="fr-FR" sz="2200" dirty="0" smtClean="0"/>
          </a:p>
          <a:p>
            <a:r>
              <a:rPr lang="fr-FR" sz="2200" dirty="0" smtClean="0"/>
              <a:t>Mary-Cruz </a:t>
            </a:r>
            <a:r>
              <a:rPr lang="fr-FR" sz="2200" dirty="0" err="1" smtClean="0"/>
              <a:t>Fouz</a:t>
            </a:r>
            <a:r>
              <a:rPr lang="fr-FR" sz="2200" dirty="0" smtClean="0"/>
              <a:t> </a:t>
            </a:r>
            <a:r>
              <a:rPr lang="fr-FR" sz="2200" dirty="0" err="1" smtClean="0"/>
              <a:t>Iglesias</a:t>
            </a:r>
            <a:endParaRPr lang="fr-FR" sz="2200" dirty="0" smtClean="0"/>
          </a:p>
          <a:p>
            <a:r>
              <a:rPr lang="fr-FR" sz="2200" dirty="0" smtClean="0"/>
              <a:t>Wolfgang </a:t>
            </a:r>
            <a:r>
              <a:rPr lang="fr-FR" sz="2200" dirty="0" err="1" smtClean="0"/>
              <a:t>Klempt</a:t>
            </a:r>
            <a:endParaRPr lang="fr-FR" sz="2200" dirty="0" smtClean="0"/>
          </a:p>
          <a:p>
            <a:r>
              <a:rPr lang="fr-FR" sz="2200" dirty="0" smtClean="0"/>
              <a:t>Lucie </a:t>
            </a:r>
            <a:r>
              <a:rPr lang="fr-FR" sz="2200" dirty="0" err="1" smtClean="0"/>
              <a:t>Linsen</a:t>
            </a:r>
            <a:endParaRPr lang="fr-FR" sz="2200" dirty="0" smtClean="0"/>
          </a:p>
          <a:p>
            <a:r>
              <a:rPr lang="fr-FR" sz="2200" dirty="0" err="1" smtClean="0"/>
              <a:t>Rui</a:t>
            </a:r>
            <a:r>
              <a:rPr lang="fr-FR" sz="2200" dirty="0" smtClean="0"/>
              <a:t> de Oliveira</a:t>
            </a:r>
          </a:p>
          <a:p>
            <a:r>
              <a:rPr lang="fr-FR" sz="2200" dirty="0" smtClean="0"/>
              <a:t>Dieter Schlatter</a:t>
            </a:r>
          </a:p>
          <a:p>
            <a:r>
              <a:rPr lang="fr-FR" sz="2200" dirty="0" smtClean="0"/>
              <a:t>Nathalie Seguin</a:t>
            </a:r>
          </a:p>
          <a:p>
            <a:r>
              <a:rPr lang="fr-FR" sz="2200" dirty="0" smtClean="0"/>
              <a:t>Christophe de la Taille</a:t>
            </a:r>
            <a:endParaRPr lang="fr-FR" sz="2200" dirty="0" smtClean="0"/>
          </a:p>
          <a:p>
            <a:r>
              <a:rPr lang="fr-FR" sz="2200" dirty="0" err="1" smtClean="0"/>
              <a:t>Wemxing</a:t>
            </a:r>
            <a:r>
              <a:rPr lang="fr-FR" sz="2200" dirty="0" smtClean="0"/>
              <a:t> Wang</a:t>
            </a:r>
            <a:endParaRPr lang="en-GB" sz="2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42844" y="185736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LAPP group</a:t>
            </a:r>
            <a:endParaRPr lang="en-US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715008" y="148803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collaborators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1 m</a:t>
            </a:r>
            <a:r>
              <a:rPr lang="en-US" baseline="30000" dirty="0" smtClean="0"/>
              <a:t>3</a:t>
            </a:r>
            <a:r>
              <a:rPr lang="en-US" dirty="0" smtClean="0"/>
              <a:t> semi-DHCAL project &amp; MICROMEGAS</a:t>
            </a:r>
          </a:p>
          <a:p>
            <a:endParaRPr lang="en-US" dirty="0" smtClean="0"/>
          </a:p>
          <a:p>
            <a:r>
              <a:rPr lang="en-US" dirty="0" smtClean="0"/>
              <a:t>Simulation</a:t>
            </a:r>
          </a:p>
          <a:p>
            <a:r>
              <a:rPr lang="en-US" dirty="0" smtClean="0"/>
              <a:t>Test beam and ASIC</a:t>
            </a:r>
          </a:p>
          <a:p>
            <a:r>
              <a:rPr lang="en-US" dirty="0" smtClean="0"/>
              <a:t>DAQ</a:t>
            </a:r>
          </a:p>
          <a:p>
            <a:endParaRPr lang="en-US" dirty="0" smtClean="0"/>
          </a:p>
          <a:p>
            <a:r>
              <a:rPr lang="en-US" dirty="0" smtClean="0"/>
              <a:t>The 1 m</a:t>
            </a:r>
            <a:r>
              <a:rPr lang="fr-FR" baseline="30000" dirty="0" smtClean="0"/>
              <a:t>2</a:t>
            </a:r>
            <a:r>
              <a:rPr lang="en-US" dirty="0" smtClean="0"/>
              <a:t> MICROMEGAS prototype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2</a:t>
            </a:fld>
            <a:endParaRPr lang="fr-B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 m</a:t>
            </a:r>
            <a:r>
              <a:rPr lang="en-US" baseline="30000" dirty="0" smtClean="0"/>
              <a:t>3</a:t>
            </a:r>
            <a:r>
              <a:rPr lang="en-US" dirty="0" smtClean="0"/>
              <a:t> semi-DHCAL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Calorimetry based on Particle Flow</a:t>
            </a:r>
          </a:p>
          <a:p>
            <a:pPr lvl="1"/>
            <a:r>
              <a:rPr lang="en-US" dirty="0" smtClean="0"/>
              <a:t>Granularity more important than resolution</a:t>
            </a:r>
            <a:br>
              <a:rPr lang="en-US" dirty="0" smtClean="0"/>
            </a:br>
            <a:r>
              <a:rPr lang="en-US" dirty="0" smtClean="0"/>
              <a:t>→ digital option</a:t>
            </a:r>
          </a:p>
          <a:p>
            <a:pPr lvl="1"/>
            <a:r>
              <a:rPr lang="en-US" dirty="0" smtClean="0"/>
              <a:t>Loss of linearity at high energy (100 GeV/c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→ 2 bit readout → semi-digital HCAL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 m</a:t>
            </a:r>
            <a:r>
              <a:rPr lang="en-US" baseline="30000" dirty="0" smtClean="0"/>
              <a:t>3</a:t>
            </a:r>
            <a:r>
              <a:rPr lang="en-US" dirty="0" smtClean="0"/>
              <a:t> semi-DHCAL project in France</a:t>
            </a:r>
          </a:p>
          <a:p>
            <a:pPr lvl="1"/>
            <a:r>
              <a:rPr lang="en-US" dirty="0" smtClean="0"/>
              <a:t>Funded by CNRS/IN2P3 + “</a:t>
            </a:r>
            <a:r>
              <a:rPr lang="en-US" dirty="0" err="1" smtClean="0"/>
              <a:t>Agence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 de la </a:t>
            </a:r>
            <a:r>
              <a:rPr lang="en-US" dirty="0" err="1" smtClean="0"/>
              <a:t>Recherche</a:t>
            </a:r>
            <a:r>
              <a:rPr lang="en-US" dirty="0" smtClean="0"/>
              <a:t>” (ANR)</a:t>
            </a:r>
            <a:br>
              <a:rPr lang="en-US" dirty="0" smtClean="0"/>
            </a:br>
            <a:r>
              <a:rPr lang="en-US" dirty="0" smtClean="0"/>
              <a:t>+ Rhone-</a:t>
            </a:r>
            <a:r>
              <a:rPr lang="en-US" dirty="0" err="1" smtClean="0"/>
              <a:t>Alpes</a:t>
            </a:r>
            <a:r>
              <a:rPr lang="en-US" dirty="0" smtClean="0"/>
              <a:t> region (chip development)</a:t>
            </a:r>
          </a:p>
          <a:p>
            <a:pPr lvl="1"/>
            <a:r>
              <a:rPr lang="en-US" dirty="0" smtClean="0"/>
              <a:t>Several labs involved</a:t>
            </a:r>
            <a:br>
              <a:rPr lang="en-US" dirty="0" smtClean="0"/>
            </a:br>
            <a:r>
              <a:rPr lang="en-US" dirty="0" smtClean="0"/>
              <a:t>LAL (</a:t>
            </a:r>
            <a:r>
              <a:rPr lang="en-US" dirty="0" err="1" smtClean="0"/>
              <a:t>Orsay</a:t>
            </a:r>
            <a:r>
              <a:rPr lang="en-US" dirty="0" smtClean="0"/>
              <a:t>) → </a:t>
            </a:r>
            <a:r>
              <a:rPr lang="en-US" dirty="0" smtClean="0"/>
              <a:t>HARDROC	LLR </a:t>
            </a:r>
            <a:r>
              <a:rPr lang="en-US" dirty="0" smtClean="0"/>
              <a:t>(</a:t>
            </a:r>
            <a:r>
              <a:rPr lang="en-US" dirty="0" err="1" smtClean="0"/>
              <a:t>Palaiseau</a:t>
            </a:r>
            <a:r>
              <a:rPr lang="en-US" dirty="0" smtClean="0"/>
              <a:t>) → CALICE DAQ</a:t>
            </a:r>
            <a:br>
              <a:rPr lang="en-US" dirty="0" smtClean="0"/>
            </a:br>
            <a:r>
              <a:rPr lang="en-US" dirty="0" smtClean="0"/>
              <a:t>IPNL (Lyon) → </a:t>
            </a:r>
            <a:r>
              <a:rPr lang="en-US" dirty="0" smtClean="0"/>
              <a:t>RPC		LAPP </a:t>
            </a:r>
            <a:r>
              <a:rPr lang="en-US" dirty="0" smtClean="0"/>
              <a:t>(Annecy) → MICROMEGAS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Choice of active media (required by ANR schedule)</a:t>
            </a:r>
          </a:p>
          <a:p>
            <a:pPr lvl="1"/>
            <a:r>
              <a:rPr lang="en-US" dirty="0" smtClean="0"/>
              <a:t>3 physicist committee</a:t>
            </a:r>
            <a:endParaRPr lang="en-US" dirty="0" smtClean="0"/>
          </a:p>
          <a:p>
            <a:pPr lvl="1"/>
            <a:r>
              <a:rPr lang="en-US" dirty="0" smtClean="0"/>
              <a:t>RPC favored but production of MICROMEGAS m</a:t>
            </a:r>
            <a:r>
              <a:rPr lang="en-US" baseline="30000" dirty="0" smtClean="0"/>
              <a:t>2</a:t>
            </a:r>
            <a:r>
              <a:rPr lang="en-US" dirty="0" smtClean="0"/>
              <a:t> planes should be pursued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3</a:t>
            </a:fld>
            <a:endParaRPr lang="fr-B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The 1 m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 structure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5829312" cy="397193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Design proposed by CIEMAT group</a:t>
            </a:r>
          </a:p>
          <a:p>
            <a:pPr lvl="1"/>
            <a:r>
              <a:rPr lang="en-US" dirty="0" smtClean="0"/>
              <a:t>In collaboration with LAPP engineer</a:t>
            </a:r>
          </a:p>
          <a:p>
            <a:pPr lvl="1"/>
            <a:r>
              <a:rPr lang="en-US" dirty="0" smtClean="0"/>
              <a:t>2 different mechanical pieces</a:t>
            </a:r>
            <a:br>
              <a:rPr lang="en-US" dirty="0" smtClean="0"/>
            </a:br>
            <a:r>
              <a:rPr lang="en-US" dirty="0" smtClean="0"/>
              <a:t>minimum machine operation on each piece</a:t>
            </a:r>
          </a:p>
          <a:p>
            <a:pPr lvl="1"/>
            <a:r>
              <a:rPr lang="en-US" dirty="0" smtClean="0"/>
              <a:t>Deformation and stress </a:t>
            </a:r>
            <a:r>
              <a:rPr lang="en-US" dirty="0" smtClean="0"/>
              <a:t>simulation</a:t>
            </a:r>
            <a:endParaRPr lang="en-US" dirty="0" smtClean="0"/>
          </a:p>
          <a:p>
            <a:r>
              <a:rPr lang="en-US" dirty="0" smtClean="0"/>
              <a:t>From Enrique </a:t>
            </a:r>
            <a:r>
              <a:rPr lang="en-US" dirty="0" err="1" smtClean="0"/>
              <a:t>Calvo</a:t>
            </a:r>
            <a:r>
              <a:rPr lang="en-US" dirty="0" smtClean="0"/>
              <a:t> </a:t>
            </a:r>
            <a:r>
              <a:rPr lang="en-US" dirty="0" err="1" smtClean="0"/>
              <a:t>Alamillo</a:t>
            </a:r>
            <a:r>
              <a:rPr lang="en-US" dirty="0" smtClean="0"/>
              <a:t> </a:t>
            </a:r>
            <a:r>
              <a:rPr lang="en-US" dirty="0" smtClean="0"/>
              <a:t>talk,</a:t>
            </a:r>
            <a:br>
              <a:rPr lang="en-US" dirty="0" smtClean="0"/>
            </a:br>
            <a:r>
              <a:rPr lang="en-US" dirty="0" smtClean="0"/>
              <a:t>Madrid</a:t>
            </a:r>
            <a:r>
              <a:rPr lang="en-US" dirty="0" smtClean="0"/>
              <a:t>, 1</a:t>
            </a:r>
            <a:r>
              <a:rPr lang="en-US" baseline="30000" dirty="0" smtClean="0"/>
              <a:t>st</a:t>
            </a:r>
            <a:r>
              <a:rPr lang="en-US" dirty="0" smtClean="0"/>
              <a:t> March 2010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Compatible with RPC and</a:t>
            </a:r>
            <a:br>
              <a:rPr lang="en-US" dirty="0" smtClean="0"/>
            </a:br>
            <a:r>
              <a:rPr lang="en-US" dirty="0" smtClean="0"/>
              <a:t>MICROMEGAS</a:t>
            </a:r>
          </a:p>
          <a:p>
            <a:pPr lvl="1"/>
            <a:r>
              <a:rPr lang="en-US" dirty="0" smtClean="0"/>
              <a:t>44 planes</a:t>
            </a:r>
          </a:p>
          <a:p>
            <a:pPr lvl="1"/>
            <a:r>
              <a:rPr lang="en-US" dirty="0" smtClean="0"/>
              <a:t>16 mm between absorbers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 mm tolerances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4</a:t>
            </a:fld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6" name="9 Imagen" descr="Nueva imagen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14290"/>
            <a:ext cx="2500330" cy="2542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15 Imagen" descr="Nueva imagen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5060" y="3926554"/>
            <a:ext cx="2184394" cy="235996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127000" sx="1000" sy="1000" algn="l" rotWithShape="0">
              <a:prstClr val="black"/>
            </a:outerShdw>
          </a:effectLst>
        </p:spPr>
      </p:pic>
      <p:pic>
        <p:nvPicPr>
          <p:cNvPr id="9" name="16 Imagen" descr="Nueva imagen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7636" y="2928934"/>
            <a:ext cx="1750643" cy="335758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127000" sx="1000" sy="1000" algn="l" rotWithShape="0">
              <a:prstClr val="black"/>
            </a:outerShdw>
          </a:effectLst>
        </p:spPr>
      </p:pic>
      <p:pic>
        <p:nvPicPr>
          <p:cNvPr id="10" name="Picture 4" descr="Logo-Ciem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5600001"/>
            <a:ext cx="3286148" cy="686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Detector planes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RPC VS MICROMEGAS</a:t>
            </a:r>
          </a:p>
          <a:p>
            <a:pPr lvl="1"/>
            <a:r>
              <a:rPr lang="en-US" dirty="0" smtClean="0"/>
              <a:t>Large VS small signals, low VS high rate capability</a:t>
            </a:r>
          </a:p>
          <a:p>
            <a:pPr lvl="1"/>
            <a:r>
              <a:rPr lang="en-US" dirty="0" smtClean="0"/>
              <a:t>Limited proportionality VS proportional mode</a:t>
            </a:r>
            <a:br>
              <a:rPr lang="en-US" dirty="0" smtClean="0"/>
            </a:br>
            <a:r>
              <a:rPr lang="en-US" dirty="0" smtClean="0"/>
              <a:t> → MICROMEGAS best suited for semi-DHCAL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Semi-digital readout</a:t>
            </a:r>
          </a:p>
          <a:p>
            <a:pPr lvl="1"/>
            <a:r>
              <a:rPr lang="en-US" dirty="0" smtClean="0"/>
              <a:t>HARDROC or DIRAC ASIC (3 thresholds)</a:t>
            </a:r>
          </a:p>
          <a:p>
            <a:pPr lvl="1"/>
            <a:r>
              <a:rPr lang="en-US" dirty="0" smtClean="0"/>
              <a:t>What should the threshold be?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→ detailed simulation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5</a:t>
            </a:fld>
            <a:endParaRPr lang="fr-BE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43273" y="3214686"/>
          <a:ext cx="5814677" cy="1285884"/>
        </p:xfrm>
        <a:graphic>
          <a:graphicData uri="http://schemas.openxmlformats.org/presentationml/2006/ole">
            <p:oleObj spid="_x0000_s1026" name="Acrobat Document" r:id="rId3" imgW="7543800" imgH="5829300" progId="AcroExch.Document.7">
              <p:embed/>
            </p:oleObj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4962" y="4500570"/>
            <a:ext cx="2150572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5" descr="dirac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935080" y="2280169"/>
            <a:ext cx="2988947" cy="10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257808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Simulation (I)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500174"/>
            <a:ext cx="5643602" cy="471490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Comparison analogue/digital readout for 1 m</a:t>
            </a:r>
            <a:r>
              <a:rPr lang="en-US" baseline="30000" dirty="0" smtClean="0"/>
              <a:t>3</a:t>
            </a:r>
            <a:r>
              <a:rPr lang="en-US" dirty="0" smtClean="0"/>
              <a:t> steel, applying 1 energy threshold</a:t>
            </a:r>
          </a:p>
          <a:p>
            <a:pPr lvl="1"/>
            <a:r>
              <a:rPr lang="en-US" dirty="0" smtClean="0"/>
              <a:t>Energy resolution, linearity, shower shapes</a:t>
            </a:r>
            <a:br>
              <a:rPr lang="en-US" dirty="0" smtClean="0"/>
            </a:br>
            <a:r>
              <a:rPr lang="en-US" dirty="0" smtClean="0"/>
              <a:t> → </a:t>
            </a:r>
            <a:r>
              <a:rPr lang="fr-FR" dirty="0" smtClean="0"/>
              <a:t>2009 </a:t>
            </a:r>
            <a:r>
              <a:rPr lang="fr-FR" i="1" dirty="0" smtClean="0"/>
              <a:t>JINST</a:t>
            </a:r>
            <a:r>
              <a:rPr lang="fr-FR" dirty="0" smtClean="0"/>
              <a:t> </a:t>
            </a:r>
            <a:r>
              <a:rPr lang="fr-FR" b="1" dirty="0" smtClean="0"/>
              <a:t>4</a:t>
            </a:r>
            <a:r>
              <a:rPr lang="fr-FR" dirty="0" smtClean="0"/>
              <a:t> P11009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Digitization, from GEANT4 energy deposits in gas layers to hits, applying charge </a:t>
            </a:r>
            <a:r>
              <a:rPr lang="en-US" dirty="0" smtClean="0"/>
              <a:t>thresholds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Simulation for CLIC:</a:t>
            </a:r>
          </a:p>
          <a:p>
            <a:pPr lvl="1"/>
            <a:r>
              <a:rPr lang="en-US" dirty="0" smtClean="0"/>
              <a:t>Definition of HCAL;</a:t>
            </a:r>
          </a:p>
          <a:p>
            <a:pPr lvl="1"/>
            <a:r>
              <a:rPr lang="en-US" dirty="0" smtClean="0"/>
              <a:t>Definition of small prototype for beam test: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→ J. </a:t>
            </a:r>
            <a:r>
              <a:rPr lang="en-US" dirty="0" err="1" smtClean="0"/>
              <a:t>Blaha</a:t>
            </a:r>
            <a:r>
              <a:rPr lang="en-US" dirty="0" smtClean="0"/>
              <a:t>, CLIC Physics and Detector Meeting,</a:t>
            </a:r>
            <a:br>
              <a:rPr lang="en-US" dirty="0" smtClean="0"/>
            </a:br>
            <a:r>
              <a:rPr lang="en-US" dirty="0" smtClean="0"/>
              <a:t>15 Sep. 2009, CERN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TB setup simulation and comparison with data</a:t>
            </a:r>
            <a:br>
              <a:rPr lang="en-US" dirty="0" smtClean="0"/>
            </a:br>
            <a:r>
              <a:rPr lang="en-US" dirty="0" smtClean="0"/>
              <a:t> → shower profile study to be published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6</a:t>
            </a:fld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9865" y="2233621"/>
            <a:ext cx="2921252" cy="1909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606" y="4286256"/>
            <a:ext cx="3081112" cy="2089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6215074" y="4264231"/>
            <a:ext cx="26432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TB: 2 GeV/c electron shower profile</a:t>
            </a:r>
            <a:endParaRPr lang="en-US" sz="1300" i="1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52"/>
            <a:ext cx="2973761" cy="1928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Connecteur droit avec flèche 9"/>
          <p:cNvCxnSpPr/>
          <p:nvPr/>
        </p:nvCxnSpPr>
        <p:spPr>
          <a:xfrm flipV="1">
            <a:off x="4643438" y="1928802"/>
            <a:ext cx="1214446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643438" y="3286124"/>
            <a:ext cx="1214446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572000" y="5929330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Simulation (II)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35004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Implementation of MICROMEGAS DHCAL</a:t>
            </a:r>
            <a:br>
              <a:rPr lang="en-US" dirty="0" smtClean="0"/>
            </a:br>
            <a:r>
              <a:rPr lang="en-US" dirty="0" smtClean="0"/>
              <a:t>in CLIC and SiD detector geometry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Study of crack effects on HCAL performance</a:t>
            </a:r>
          </a:p>
          <a:p>
            <a:pPr lvl="1"/>
            <a:r>
              <a:rPr lang="en-US" dirty="0" smtClean="0"/>
              <a:t>Projective and tilted geometries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7</a:t>
            </a:fld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337" y="2215330"/>
            <a:ext cx="2064890" cy="147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301" y="2214554"/>
            <a:ext cx="2065979" cy="14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849899"/>
            <a:ext cx="2481251" cy="16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849899"/>
            <a:ext cx="2500330" cy="16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0922" y="2500306"/>
            <a:ext cx="2220234" cy="1571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2162" y="4429132"/>
            <a:ext cx="2236613" cy="1581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1438" y="3357562"/>
            <a:ext cx="4572000" cy="9286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TB and ASIC developments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368388"/>
            <a:ext cx="5214974" cy="32036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Detector characterisation done with</a:t>
            </a:r>
            <a:br>
              <a:rPr lang="en-US" dirty="0" smtClean="0"/>
            </a:br>
            <a:r>
              <a:rPr lang="en-US" dirty="0" smtClean="0"/>
              <a:t>analogue readout prototype (GASSIPLEX)</a:t>
            </a:r>
          </a:p>
          <a:p>
            <a:pPr lvl="1"/>
            <a:r>
              <a:rPr lang="en-US" dirty="0" smtClean="0"/>
              <a:t>Carried out with </a:t>
            </a:r>
            <a:r>
              <a:rPr lang="en-US" dirty="0" err="1" smtClean="0"/>
              <a:t>Irfu</a:t>
            </a:r>
            <a:r>
              <a:rPr lang="en-US" dirty="0" smtClean="0"/>
              <a:t> collaborators</a:t>
            </a:r>
          </a:p>
          <a:p>
            <a:pPr lvl="1">
              <a:buNone/>
            </a:pPr>
            <a:r>
              <a:rPr lang="en-US" dirty="0" smtClean="0"/>
              <a:t>→ 2009 </a:t>
            </a:r>
            <a:r>
              <a:rPr lang="en-US" i="1" dirty="0" smtClean="0"/>
              <a:t>JINST</a:t>
            </a:r>
            <a:r>
              <a:rPr lang="en-US" dirty="0" smtClean="0"/>
              <a:t> </a:t>
            </a:r>
            <a:r>
              <a:rPr lang="en-US" b="1" dirty="0" smtClean="0"/>
              <a:t>4</a:t>
            </a:r>
            <a:r>
              <a:rPr lang="en-US" dirty="0" smtClean="0"/>
              <a:t> P11023</a:t>
            </a:r>
          </a:p>
          <a:p>
            <a:pPr hangingPunct="0"/>
            <a:endParaRPr lang="en-US" dirty="0" smtClean="0"/>
          </a:p>
          <a:p>
            <a:pPr>
              <a:defRPr/>
            </a:pPr>
            <a:r>
              <a:rPr lang="en-US" dirty="0" smtClean="0"/>
              <a:t>Signal MPV of 20 fC (with 10 % variations)</a:t>
            </a:r>
          </a:p>
          <a:p>
            <a:pPr>
              <a:defRPr/>
            </a:pPr>
            <a:r>
              <a:rPr lang="en-US" dirty="0" smtClean="0"/>
              <a:t>Sensitivity to </a:t>
            </a:r>
            <a:r>
              <a:rPr lang="en-US" dirty="0" smtClean="0"/>
              <a:t>P, T (2 </a:t>
            </a:r>
            <a:r>
              <a:rPr lang="en-US" dirty="0" smtClean="0"/>
              <a:t>% / </a:t>
            </a:r>
            <a:r>
              <a:rPr lang="en-US" dirty="0" smtClean="0"/>
              <a:t>K &amp; -0.6 </a:t>
            </a:r>
            <a:r>
              <a:rPr lang="en-US" dirty="0" smtClean="0"/>
              <a:t>% / </a:t>
            </a:r>
            <a:r>
              <a:rPr lang="en-US" dirty="0" smtClean="0"/>
              <a:t>mbar)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At a threshold of 1.5 fC</a:t>
            </a:r>
          </a:p>
          <a:p>
            <a:pPr lvl="1">
              <a:defRPr/>
            </a:pPr>
            <a:r>
              <a:rPr lang="en-US" dirty="0" smtClean="0"/>
              <a:t>97 % efficiency with variations &lt; 1 %</a:t>
            </a:r>
          </a:p>
          <a:p>
            <a:pPr lvl="1">
              <a:defRPr/>
            </a:pPr>
            <a:r>
              <a:rPr lang="en-US" dirty="0" smtClean="0"/>
              <a:t>Hit multiplicity below 1.12</a:t>
            </a:r>
          </a:p>
          <a:p>
            <a:pPr hangingPunct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2928934"/>
            <a:ext cx="629188" cy="886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791075"/>
            <a:ext cx="1744663" cy="166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4791075"/>
            <a:ext cx="1744662" cy="166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6113" y="4786313"/>
            <a:ext cx="1739900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925" y="4786313"/>
            <a:ext cx="1830388" cy="1643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38" y="1143000"/>
            <a:ext cx="3636962" cy="1643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0733" y="2905134"/>
            <a:ext cx="1871663" cy="173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2876" y="3786190"/>
            <a:ext cx="8429652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US" dirty="0" smtClean="0"/>
              <a:t>TB and ASIC developments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428736"/>
            <a:ext cx="8686800" cy="3775124"/>
          </a:xfrm>
        </p:spPr>
        <p:txBody>
          <a:bodyPr>
            <a:normAutofit fontScale="70000" lnSpcReduction="20000"/>
          </a:bodyPr>
          <a:lstStyle/>
          <a:p>
            <a:pPr hangingPunct="0"/>
            <a:r>
              <a:rPr lang="en-US" dirty="0" smtClean="0"/>
              <a:t>Now </a:t>
            </a:r>
            <a:r>
              <a:rPr lang="en-US" dirty="0"/>
              <a:t>focus on test of digital readout prototypes with embedded electronics</a:t>
            </a:r>
            <a:endParaRPr lang="fr-FR" dirty="0"/>
          </a:p>
          <a:p>
            <a:pPr lvl="1" hangingPunct="0"/>
            <a:r>
              <a:rPr lang="en-US" dirty="0"/>
              <a:t>ASIC and spark protection </a:t>
            </a:r>
            <a:r>
              <a:rPr lang="en-US" dirty="0" smtClean="0"/>
              <a:t>components on PCB</a:t>
            </a:r>
            <a:endParaRPr lang="fr-FR" dirty="0"/>
          </a:p>
          <a:p>
            <a:pPr lvl="1" hangingPunct="0"/>
            <a:r>
              <a:rPr lang="en-US" dirty="0"/>
              <a:t>Bulk lamination </a:t>
            </a:r>
            <a:r>
              <a:rPr lang="en-US" dirty="0" smtClean="0"/>
              <a:t>on PCB using </a:t>
            </a:r>
            <a:r>
              <a:rPr lang="en-US" dirty="0"/>
              <a:t>a mask at CERN workshop</a:t>
            </a:r>
            <a:endParaRPr lang="fr-FR" dirty="0"/>
          </a:p>
          <a:p>
            <a:pPr lvl="1" hangingPunct="0"/>
            <a:r>
              <a:rPr lang="en-US" dirty="0"/>
              <a:t>RD51 </a:t>
            </a:r>
            <a:r>
              <a:rPr lang="en-US" dirty="0" smtClean="0"/>
              <a:t>collaboration (</a:t>
            </a:r>
            <a:r>
              <a:rPr lang="en-US" sz="2600" i="1" dirty="0" smtClean="0"/>
              <a:t>http://rd51-public.web.cern.ch/RD51-Public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asked for a </a:t>
            </a:r>
            <a:r>
              <a:rPr lang="en-US" dirty="0"/>
              <a:t>new </a:t>
            </a:r>
            <a:r>
              <a:rPr lang="en-US" dirty="0" smtClean="0"/>
              <a:t>location: increased </a:t>
            </a:r>
            <a:r>
              <a:rPr lang="en-US" dirty="0"/>
              <a:t>production </a:t>
            </a:r>
            <a:r>
              <a:rPr lang="en-US" dirty="0" smtClean="0"/>
              <a:t>capability</a:t>
            </a:r>
            <a:endParaRPr lang="fr-FR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 different chips (64 channel each)</a:t>
            </a:r>
          </a:p>
          <a:p>
            <a:pPr lvl="1"/>
            <a:r>
              <a:rPr lang="en-US" dirty="0" smtClean="0"/>
              <a:t>HARDROC (LAL/Omega group), asynchronous functioning, shape signals</a:t>
            </a:r>
          </a:p>
          <a:p>
            <a:pPr lvl="1"/>
            <a:r>
              <a:rPr lang="en-US" dirty="0" smtClean="0"/>
              <a:t>DIRAC (IPNL/LAPP), synchronous functioning, integrate signals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1" descr="CERNLogo"/>
          <p:cNvPicPr>
            <a:picLocks noChangeAspect="1" noChangeArrowheads="1"/>
          </p:cNvPicPr>
          <p:nvPr/>
        </p:nvPicPr>
        <p:blipFill>
          <a:blip r:embed="rId2" cstate="print"/>
          <a:srcRect t="8455" r="82430" b="9946"/>
          <a:stretch>
            <a:fillRect/>
          </a:stretch>
        </p:blipFill>
        <p:spPr bwMode="auto">
          <a:xfrm>
            <a:off x="500034" y="5572140"/>
            <a:ext cx="1191205" cy="1000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458" name="Picture 2" descr="C:\Documents and Settings\Administrateur\Bureau\LCWS_10\region_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6069510"/>
            <a:ext cx="2598069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522806"/>
            <a:ext cx="3071834" cy="475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6072206"/>
            <a:ext cx="1719588" cy="571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5471998"/>
            <a:ext cx="928694" cy="528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517</Words>
  <Application>Microsoft Office PowerPoint</Application>
  <PresentationFormat>Affichage à l'écran (4:3)</PresentationFormat>
  <Paragraphs>235</Paragraphs>
  <Slides>19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Acrobat Document</vt:lpstr>
      <vt:lpstr>Status of the MICROMEGAS semi-DHCAL</vt:lpstr>
      <vt:lpstr>Overview</vt:lpstr>
      <vt:lpstr>The 1 m3 semi-DHCAL</vt:lpstr>
      <vt:lpstr>The 1 m3 structure</vt:lpstr>
      <vt:lpstr>Detector planes</vt:lpstr>
      <vt:lpstr>Simulation (I)</vt:lpstr>
      <vt:lpstr>Simulation (II)</vt:lpstr>
      <vt:lpstr>TB and ASIC developments</vt:lpstr>
      <vt:lpstr>TB and ASIC developments</vt:lpstr>
      <vt:lpstr>2009 TB with HARDROC1</vt:lpstr>
      <vt:lpstr>2009 TB with HARDROC2</vt:lpstr>
      <vt:lpstr>2008-09 TB with DIRAC</vt:lpstr>
      <vt:lpstr>Future plans for front end electronics</vt:lpstr>
      <vt:lpstr>Contribution to CALICE DAQ</vt:lpstr>
      <vt:lpstr>The 1 m2 MICROMEGAS prototype</vt:lpstr>
      <vt:lpstr>Status and future plans</vt:lpstr>
      <vt:lpstr>Test inside W-structure</vt:lpstr>
      <vt:lpstr>Conclusions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Micromegas sDHCAL</dc:title>
  <cp:lastModifiedBy>lapp</cp:lastModifiedBy>
  <cp:revision>85</cp:revision>
  <dcterms:modified xsi:type="dcterms:W3CDTF">2010-03-27T03:02:47Z</dcterms:modified>
</cp:coreProperties>
</file>