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Masters/slideMaster7.xml" ContentType="application/vnd.openxmlformats-officedocument.presentationml.slide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heme/theme9.xml" ContentType="application/vnd.openxmlformats-officedocument.them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theme/theme8.xml" ContentType="application/vnd.openxmlformats-officedocument.theme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9" r:id="rId5"/>
    <p:sldMasterId id="2147483672" r:id="rId6"/>
    <p:sldMasterId id="2147483676" r:id="rId7"/>
  </p:sldMasterIdLst>
  <p:notesMasterIdLst>
    <p:notesMasterId r:id="rId32"/>
  </p:notesMasterIdLst>
  <p:handoutMasterIdLst>
    <p:handoutMasterId r:id="rId33"/>
  </p:handoutMasterIdLst>
  <p:sldIdLst>
    <p:sldId id="259" r:id="rId8"/>
    <p:sldId id="260" r:id="rId9"/>
    <p:sldId id="297" r:id="rId10"/>
    <p:sldId id="293" r:id="rId11"/>
    <p:sldId id="265" r:id="rId12"/>
    <p:sldId id="288" r:id="rId13"/>
    <p:sldId id="294" r:id="rId14"/>
    <p:sldId id="295" r:id="rId15"/>
    <p:sldId id="263" r:id="rId16"/>
    <p:sldId id="289" r:id="rId17"/>
    <p:sldId id="290" r:id="rId18"/>
    <p:sldId id="291" r:id="rId19"/>
    <p:sldId id="296" r:id="rId20"/>
    <p:sldId id="271" r:id="rId21"/>
    <p:sldId id="292" r:id="rId22"/>
    <p:sldId id="262" r:id="rId23"/>
    <p:sldId id="261" r:id="rId24"/>
    <p:sldId id="257" r:id="rId25"/>
    <p:sldId id="284" r:id="rId26"/>
    <p:sldId id="280" r:id="rId27"/>
    <p:sldId id="281" r:id="rId28"/>
    <p:sldId id="282" r:id="rId29"/>
    <p:sldId id="286" r:id="rId30"/>
    <p:sldId id="272" r:id="rId3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24.xml"/><Relationship Id="rId34" Type="http://schemas.openxmlformats.org/officeDocument/2006/relationships/printerSettings" Target="printerSettings/printerSettings1.bin"/><Relationship Id="rId7" Type="http://schemas.openxmlformats.org/officeDocument/2006/relationships/slideMaster" Target="slideMasters/slideMaster7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0" Type="http://schemas.openxmlformats.org/officeDocument/2006/relationships/slide" Target="slides/slide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9" Type="http://schemas.openxmlformats.org/officeDocument/2006/relationships/slide" Target="slides/slide2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0.xml"/><Relationship Id="rId14" Type="http://schemas.openxmlformats.org/officeDocument/2006/relationships/slide" Target="slides/slide7.xml"/><Relationship Id="rId23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1.xml"/><Relationship Id="rId26" Type="http://schemas.openxmlformats.org/officeDocument/2006/relationships/slide" Target="slides/slide19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29" Type="http://schemas.openxmlformats.org/officeDocument/2006/relationships/slide" Target="slides/slide22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9" Type="http://schemas.openxmlformats.org/officeDocument/2006/relationships/slide" Target="slides/slide12.xml"/><Relationship Id="rId38" Type="http://schemas.openxmlformats.org/officeDocument/2006/relationships/tableStyles" Target="tableStyles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erby.FERMI\Desktop\Oxford\ILC%20Cavity%20Tests%20alternative%20plots-Jan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 lang="en-US"/>
            </a:pPr>
            <a:r>
              <a:rPr lang="en-US" sz="1600" b="0" dirty="0">
                <a:solidFill>
                  <a:srgbClr val="3366FF"/>
                </a:solidFill>
              </a:rPr>
              <a:t>Dec 2009 </a:t>
            </a:r>
            <a:r>
              <a:rPr lang="en-US" sz="1600" b="0" dirty="0" smtClean="0">
                <a:solidFill>
                  <a:srgbClr val="3366FF"/>
                </a:solidFill>
              </a:rPr>
              <a:t>Data:</a:t>
            </a:r>
          </a:p>
          <a:p>
            <a:pPr>
              <a:defRPr lang="en-US"/>
            </a:pPr>
            <a:r>
              <a:rPr lang="en-US" sz="1600" b="0" dirty="0"/>
              <a:t>1st +2nd Pass, 1st pass cut 35MV/m, </a:t>
            </a:r>
          </a:p>
          <a:p>
            <a:pPr>
              <a:defRPr lang="en-US"/>
            </a:pPr>
            <a:r>
              <a:rPr lang="en-US" sz="1600" b="0" dirty="0"/>
              <a:t>vendors w/ 1 </a:t>
            </a:r>
            <a:r>
              <a:rPr lang="en-US" sz="1600" b="0" dirty="0" smtClean="0"/>
              <a:t>cavity </a:t>
            </a:r>
            <a:r>
              <a:rPr lang="en-US" sz="1600" b="0" dirty="0"/>
              <a:t>&gt; 35MV/</a:t>
            </a:r>
            <a:r>
              <a:rPr lang="en-US" sz="1600" b="0" dirty="0" smtClean="0"/>
              <a:t>m</a:t>
            </a:r>
            <a:endParaRPr lang="en-US" sz="1600" b="0" dirty="0"/>
          </a:p>
        </c:rich>
      </c:tx>
      <c:layout>
        <c:manualLayout>
          <c:xMode val="edge"/>
          <c:yMode val="edge"/>
          <c:x val="0.0425198261507634"/>
          <c:y val="0.0181818181818182"/>
        </c:manualLayout>
      </c:layout>
      <c:spPr>
        <a:solidFill>
          <a:srgbClr val="CCFFCC"/>
        </a:solidFill>
        <a:effectLst>
          <a:outerShdw blurRad="50800" dist="38100" dir="2700000">
            <a:srgbClr val="000000">
              <a:alpha val="43000"/>
            </a:srgbClr>
          </a:outerShdw>
        </a:effectLst>
      </c:spPr>
    </c:title>
    <c:plotArea>
      <c:layout>
        <c:manualLayout>
          <c:layoutTarget val="inner"/>
          <c:xMode val="edge"/>
          <c:yMode val="edge"/>
          <c:x val="0.333855445488669"/>
          <c:y val="0.252830827964686"/>
          <c:w val="0.620996669771117"/>
          <c:h val="0.585950158292068"/>
        </c:manualLayout>
      </c:layout>
      <c:scatterChart>
        <c:scatterStyle val="lineMarker"/>
        <c:ser>
          <c:idx val="0"/>
          <c:order val="0"/>
          <c:tx>
            <c:v>Average Gradient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'Average Grad Yield - 2nd pass'!$B$31:$H$31</c:f>
                <c:numCache>
                  <c:formatCode>General</c:formatCode>
                  <c:ptCount val="7"/>
                  <c:pt idx="0">
                    <c:v>9.83831154212951</c:v>
                  </c:pt>
                  <c:pt idx="1">
                    <c:v>8.649792648515815</c:v>
                  </c:pt>
                  <c:pt idx="2">
                    <c:v>8.649792648515815</c:v>
                  </c:pt>
                  <c:pt idx="3">
                    <c:v>7.444892208756237</c:v>
                  </c:pt>
                  <c:pt idx="4">
                    <c:v>4.605988674179104</c:v>
                  </c:pt>
                  <c:pt idx="5">
                    <c:v>3.601951317925184</c:v>
                  </c:pt>
                  <c:pt idx="6">
                    <c:v>2.379029595902859</c:v>
                  </c:pt>
                </c:numCache>
              </c:numRef>
            </c:plus>
            <c:minus>
              <c:numRef>
                <c:f>'Average Grad Yield - 2nd pass'!$B$31:$H$31</c:f>
                <c:numCache>
                  <c:formatCode>General</c:formatCode>
                  <c:ptCount val="7"/>
                  <c:pt idx="0">
                    <c:v>9.83831154212951</c:v>
                  </c:pt>
                  <c:pt idx="1">
                    <c:v>8.649792648515815</c:v>
                  </c:pt>
                  <c:pt idx="2">
                    <c:v>8.649792648515815</c:v>
                  </c:pt>
                  <c:pt idx="3">
                    <c:v>7.444892208756237</c:v>
                  </c:pt>
                  <c:pt idx="4">
                    <c:v>4.605988674179104</c:v>
                  </c:pt>
                  <c:pt idx="5">
                    <c:v>3.601951317925184</c:v>
                  </c:pt>
                  <c:pt idx="6">
                    <c:v>2.379029595902859</c:v>
                  </c:pt>
                </c:numCache>
              </c:numRef>
            </c:minus>
          </c:errBars>
          <c:xVal>
            <c:numRef>
              <c:f>'Average Grad Yield - 2nd pass'!$B$27:$H$27</c:f>
              <c:numCache>
                <c:formatCode>0%</c:formatCode>
                <c:ptCount val="7"/>
                <c:pt idx="0">
                  <c:v>1.0</c:v>
                </c:pt>
                <c:pt idx="1">
                  <c:v>0.960000000000001</c:v>
                </c:pt>
                <c:pt idx="2">
                  <c:v>0.960000000000001</c:v>
                </c:pt>
                <c:pt idx="3">
                  <c:v>0.840000000000001</c:v>
                </c:pt>
                <c:pt idx="4">
                  <c:v>0.640000000000001</c:v>
                </c:pt>
                <c:pt idx="5">
                  <c:v>0.56</c:v>
                </c:pt>
                <c:pt idx="6">
                  <c:v>0.44</c:v>
                </c:pt>
              </c:numCache>
            </c:numRef>
          </c:xVal>
          <c:yVal>
            <c:numRef>
              <c:f>'Average Grad Yield - 2nd pass'!$B$28:$H$28</c:f>
              <c:numCache>
                <c:formatCode>0.0</c:formatCode>
                <c:ptCount val="7"/>
                <c:pt idx="0">
                  <c:v>30.18360000000001</c:v>
                </c:pt>
                <c:pt idx="1">
                  <c:v>31.18541666666667</c:v>
                </c:pt>
                <c:pt idx="2">
                  <c:v>31.18541666666667</c:v>
                </c:pt>
                <c:pt idx="3">
                  <c:v>33.09</c:v>
                </c:pt>
                <c:pt idx="4">
                  <c:v>36.49625</c:v>
                </c:pt>
                <c:pt idx="5">
                  <c:v>37.64928571428572</c:v>
                </c:pt>
                <c:pt idx="6">
                  <c:v>39.10727272727273</c:v>
                </c:pt>
              </c:numCache>
            </c:numRef>
          </c:yVal>
        </c:ser>
        <c:ser>
          <c:idx val="1"/>
          <c:order val="1"/>
          <c:tx>
            <c:v>max</c:v>
          </c:tx>
          <c:spPr>
            <a:ln w="28575">
              <a:noFill/>
            </a:ln>
          </c:spPr>
          <c:marker>
            <c:symbol val="dash"/>
            <c:size val="10"/>
            <c:spPr>
              <a:ln w="25400">
                <a:solidFill>
                  <a:srgbClr val="C00000"/>
                </a:solidFill>
              </a:ln>
            </c:spPr>
          </c:marker>
          <c:xVal>
            <c:numRef>
              <c:f>'Average Grad Yield - 2nd pass'!$B$27:$H$27</c:f>
              <c:numCache>
                <c:formatCode>0%</c:formatCode>
                <c:ptCount val="7"/>
                <c:pt idx="0">
                  <c:v>1.0</c:v>
                </c:pt>
                <c:pt idx="1">
                  <c:v>0.960000000000001</c:v>
                </c:pt>
                <c:pt idx="2">
                  <c:v>0.960000000000001</c:v>
                </c:pt>
                <c:pt idx="3">
                  <c:v>0.840000000000001</c:v>
                </c:pt>
                <c:pt idx="4">
                  <c:v>0.640000000000001</c:v>
                </c:pt>
                <c:pt idx="5">
                  <c:v>0.56</c:v>
                </c:pt>
                <c:pt idx="6">
                  <c:v>0.44</c:v>
                </c:pt>
              </c:numCache>
            </c:numRef>
          </c:xVal>
          <c:yVal>
            <c:numRef>
              <c:f>'Average Grad Yield - 2nd pass'!$B$30:$H$30</c:f>
              <c:numCache>
                <c:formatCode>General</c:formatCode>
                <c:ptCount val="7"/>
                <c:pt idx="0">
                  <c:v>41.8</c:v>
                </c:pt>
                <c:pt idx="1">
                  <c:v>41.8</c:v>
                </c:pt>
                <c:pt idx="2">
                  <c:v>41.8</c:v>
                </c:pt>
                <c:pt idx="3">
                  <c:v>41.8</c:v>
                </c:pt>
                <c:pt idx="4">
                  <c:v>41.8</c:v>
                </c:pt>
                <c:pt idx="5">
                  <c:v>41.8</c:v>
                </c:pt>
                <c:pt idx="6">
                  <c:v>41.8</c:v>
                </c:pt>
              </c:numCache>
            </c:numRef>
          </c:yVal>
        </c:ser>
        <c:ser>
          <c:idx val="2"/>
          <c:order val="2"/>
          <c:tx>
            <c:v>min</c:v>
          </c:tx>
          <c:spPr>
            <a:ln w="28575">
              <a:noFill/>
            </a:ln>
          </c:spPr>
          <c:marker>
            <c:symbol val="dash"/>
            <c:size val="10"/>
            <c:spPr>
              <a:ln w="25400">
                <a:solidFill>
                  <a:srgbClr val="C00000"/>
                </a:solidFill>
              </a:ln>
            </c:spPr>
          </c:marker>
          <c:xVal>
            <c:numRef>
              <c:f>'Average Grad Yield - 2nd pass'!$B$27:$H$27</c:f>
              <c:numCache>
                <c:formatCode>0%</c:formatCode>
                <c:ptCount val="7"/>
                <c:pt idx="0">
                  <c:v>1.0</c:v>
                </c:pt>
                <c:pt idx="1">
                  <c:v>0.960000000000001</c:v>
                </c:pt>
                <c:pt idx="2">
                  <c:v>0.960000000000001</c:v>
                </c:pt>
                <c:pt idx="3">
                  <c:v>0.840000000000001</c:v>
                </c:pt>
                <c:pt idx="4">
                  <c:v>0.640000000000001</c:v>
                </c:pt>
                <c:pt idx="5">
                  <c:v>0.56</c:v>
                </c:pt>
                <c:pt idx="6">
                  <c:v>0.44</c:v>
                </c:pt>
              </c:numCache>
            </c:numRef>
          </c:xVal>
          <c:yVal>
            <c:numRef>
              <c:f>'Average Grad Yield - 2nd pass'!$B$29:$H$29</c:f>
              <c:numCache>
                <c:formatCode>General</c:formatCode>
                <c:ptCount val="7"/>
                <c:pt idx="0">
                  <c:v>6.14</c:v>
                </c:pt>
                <c:pt idx="1">
                  <c:v>16.6</c:v>
                </c:pt>
                <c:pt idx="2">
                  <c:v>16.6</c:v>
                </c:pt>
                <c:pt idx="3">
                  <c:v>20.5</c:v>
                </c:pt>
                <c:pt idx="4">
                  <c:v>27.85</c:v>
                </c:pt>
                <c:pt idx="5">
                  <c:v>30.93</c:v>
                </c:pt>
                <c:pt idx="6">
                  <c:v>35.1</c:v>
                </c:pt>
              </c:numCache>
            </c:numRef>
          </c:yVal>
        </c:ser>
        <c:axId val="703229304"/>
        <c:axId val="618672232"/>
      </c:scatterChart>
      <c:valAx>
        <c:axId val="703229304"/>
        <c:scaling>
          <c:orientation val="minMax"/>
          <c:max val="1.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Yield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ja-JP"/>
          </a:p>
        </c:txPr>
        <c:crossAx val="618672232"/>
        <c:crosses val="autoZero"/>
        <c:crossBetween val="midCat"/>
      </c:valAx>
      <c:valAx>
        <c:axId val="618672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Gradient MV/m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ja-JP"/>
          </a:p>
        </c:txPr>
        <c:crossAx val="703229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4508791239805"/>
          <c:y val="0.437072059174421"/>
          <c:w val="0.235172073490814"/>
          <c:h val="0.162909129602043"/>
        </c:manualLayout>
      </c:layout>
      <c:txPr>
        <a:bodyPr/>
        <a:lstStyle/>
        <a:p>
          <a:pPr>
            <a:defRPr lang="en-US"/>
          </a:pPr>
          <a:endParaRPr lang="ja-JP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91122-A95C-4C4E-8C09-FD3FAF9959D8}" type="datetimeFigureOut">
              <a:rPr lang="ja-JP" altLang="en-US" smtClean="0"/>
              <a:t>10.3.26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839C-7315-AE4F-BDD1-F90B4294BA0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57A2-1017-754B-B413-5020CEF9285C}" type="datetimeFigureOut">
              <a:rPr lang="ja-JP" altLang="en-US" smtClean="0"/>
              <a:pPr/>
              <a:t>10.3.25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3FE6-27F8-864B-99C0-F2143915C7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9F34F-A045-7645-AEC6-2B45B2F91A30}" type="slidenum">
              <a:rPr lang="en-US" altLang="ja-JP">
                <a:solidFill>
                  <a:prstClr val="black"/>
                </a:solidFill>
              </a:rPr>
              <a:pPr/>
              <a:t>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 smtClean="0">
              <a:latin typeface="Times" pitchFamily="30" charset="0"/>
              <a:ea typeface="Osaka" pitchFamily="30" charset="-128"/>
              <a:cs typeface="Osaka" pitchFamily="3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CCA77-297A-DA4A-B1BA-E50FF75D02E4}" type="slidenum">
              <a:rPr lang="en-US" altLang="ja-JP">
                <a:solidFill>
                  <a:prstClr val="black"/>
                </a:solidFill>
                <a:ea typeface="ＭＳ Ｐゴシック" pitchFamily="30" charset="-128"/>
                <a:cs typeface="ＭＳ Ｐゴシック" pitchFamily="30" charset="-128"/>
              </a:rPr>
              <a:pPr/>
              <a:t>2</a:t>
            </a:fld>
            <a:endParaRPr lang="en-US" altLang="ja-JP">
              <a:solidFill>
                <a:prstClr val="black"/>
              </a:solidFill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3FE6-27F8-864B-99C0-F2143915C79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E4BE8-C9C8-4B17-BCB8-850D0A3A5F8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3FE6-27F8-864B-99C0-F2143915C79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034F7-3646-2F46-BE1F-C4203FB2C991}" type="slidenum">
              <a:rPr lang="en-US" altLang="ja-JP">
                <a:latin typeface="Arial" pitchFamily="30" charset="0"/>
                <a:ea typeface="Arial Unicode MS" pitchFamily="30" charset="0"/>
                <a:cs typeface="Arial Unicode MS" pitchFamily="30" charset="0"/>
              </a:rPr>
              <a:pPr/>
              <a:t>16</a:t>
            </a:fld>
            <a:endParaRPr lang="en-US" altLang="ja-JP">
              <a:latin typeface="Arial" pitchFamily="30" charset="0"/>
              <a:ea typeface="Arial Unicode MS" pitchFamily="30" charset="0"/>
              <a:cs typeface="Arial Unicode MS" pitchFamily="3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 smtClean="0">
              <a:latin typeface="Times" pitchFamily="30" charset="0"/>
              <a:ea typeface="Osaka" pitchFamily="30" charset="-128"/>
              <a:cs typeface="Osaka" pitchFamily="3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BE2DF-AF83-DB41-BA2A-E8A1F83BE570}" type="slidenum">
              <a:rPr lang="en-US" altLang="ja-JP">
                <a:solidFill>
                  <a:prstClr val="black"/>
                </a:solidFill>
              </a:rPr>
              <a:pPr/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 smtClean="0">
              <a:latin typeface="Times" pitchFamily="30" charset="0"/>
              <a:ea typeface="Osaka" pitchFamily="30" charset="-128"/>
              <a:cs typeface="Osaka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8BBF-557F-D44E-84E2-8D91C6AE20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8BBF-557F-D44E-84E2-8D91C6AE20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2010.3.26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SCRF Review by AAP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FB6-751F-4C7C-B33F-DAF24B852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2010.3.26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3050-0F74-954A-933C-054EB1C6FB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33C3-F9A8-D748-82A8-1B271CE718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8BDA-B47C-DF46-A2E5-8B0CE4186DB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2010.3.26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AEE7-F0BE-4E44-8DFE-471C64E9B0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2010.3.26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8BBF-557F-D44E-84E2-8D91C6AE20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8BBF-557F-D44E-84E2-8D91C6AE20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600" b="1" kern="1200" smtClean="0">
                <a:solidFill>
                  <a:srgbClr val="23346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2010.3.26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75540"/>
            <a:ext cx="2895600" cy="457200"/>
          </a:xfrm>
          <a:solidFill>
            <a:schemeClr val="bg1"/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9992-3DCF-4894-8B45-CA6467703C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8BBF-557F-D44E-84E2-8D91C6AE206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5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Relationship Id="rId3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Relationship Id="rId3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7.xml"/><Relationship Id="rId5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DEBF64-52F8-4241-A785-200C27676F8A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DEBF64-52F8-4241-A785-200C27676F8A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DEBF64-52F8-4241-A785-200C27676F8A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1" r:id="rId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DEBF64-52F8-4241-A785-200C27676F8A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>
                <a:solidFill>
                  <a:srgbClr val="000000"/>
                </a:solidFill>
              </a:rPr>
              <a:t>2010.3.26</a:t>
            </a:r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solidFill>
                  <a:srgbClr val="23346C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mtClean="0"/>
              <a:t>SCRF Review by AAP</a:t>
            </a:r>
            <a:endParaRPr kumimoji="0"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3C2E88-7DA7-4763-BAA6-4E1585C850C7}" type="slidenum">
              <a:rPr kumimoji="0"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0" lang="en-US" sz="2400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0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33" name="Picture 9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ilc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DEBF64-52F8-4241-A785-200C27676F8A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BDEBF64-52F8-4241-A785-200C27676F8A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<Relationship Id="rId5" Type="http://schemas.openxmlformats.org/officeDocument/2006/relationships/oleObject" Target="???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9600" cy="2590800"/>
          </a:xfrm>
          <a:solidFill>
            <a:srgbClr val="CCFFCC"/>
          </a:solidFill>
        </p:spPr>
        <p:txBody>
          <a:bodyPr/>
          <a:lstStyle/>
          <a:p>
            <a:r>
              <a:rPr lang="en-US" altLang="ja-JP" sz="4000" b="1" dirty="0" smtClean="0">
                <a:solidFill>
                  <a:schemeClr val="tx1"/>
                </a:solidFill>
              </a:rPr>
              <a:t>AAP Review on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SCRF</a:t>
            </a:r>
            <a:br>
              <a:rPr lang="en-US" altLang="ja-JP" sz="4000" b="1" dirty="0" smtClean="0">
                <a:solidFill>
                  <a:schemeClr val="tx1"/>
                </a:solidFill>
              </a:rPr>
            </a:br>
            <a:r>
              <a:rPr lang="en-US" altLang="ja-JP" sz="4000" b="1" dirty="0" smtClean="0">
                <a:solidFill>
                  <a:schemeClr val="tx1"/>
                </a:solidFill>
              </a:rPr>
              <a:t>to be prepared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  </a:t>
            </a:r>
            <a:endParaRPr lang="en-US" altLang="ja-JP" sz="4000" b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1712049"/>
          </a:xfrm>
        </p:spPr>
        <p:txBody>
          <a:bodyPr/>
          <a:lstStyle/>
          <a:p>
            <a:pPr marL="533400" indent="-533400"/>
            <a:r>
              <a:rPr kumimoji="0" lang="en-US" altLang="ja-JP" sz="2400" b="1" dirty="0" smtClean="0">
                <a:solidFill>
                  <a:srgbClr val="0000FF"/>
                </a:solidFill>
              </a:rPr>
              <a:t>Akira </a:t>
            </a:r>
            <a:r>
              <a:rPr kumimoji="0" lang="en-US" altLang="ja-JP" sz="2400" b="1" dirty="0" smtClean="0">
                <a:solidFill>
                  <a:srgbClr val="0000FF"/>
                </a:solidFill>
              </a:rPr>
              <a:t>Yamamoto, Marc Ross, and Nick Walker</a:t>
            </a:r>
          </a:p>
          <a:p>
            <a:pPr marL="533400" indent="-533400"/>
            <a:r>
              <a:rPr kumimoji="0"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 ILC-GDE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Project Managers</a:t>
            </a:r>
            <a:endParaRPr kumimoji="0" lang="en-US" altLang="ja-JP" sz="2000" b="1" dirty="0" smtClean="0">
              <a:solidFill>
                <a:schemeClr val="tx1"/>
              </a:solidFill>
            </a:endParaRPr>
          </a:p>
          <a:p>
            <a:pPr marL="533400" indent="-533400"/>
            <a:endParaRPr kumimoji="0" lang="en-US" altLang="ja-JP" sz="2000" b="1" dirty="0" smtClean="0">
              <a:solidFill>
                <a:schemeClr val="tx1"/>
              </a:solidFill>
            </a:endParaRPr>
          </a:p>
          <a:p>
            <a:pPr marL="533400" indent="-533400"/>
            <a:r>
              <a:rPr kumimoji="0" lang="en-US" altLang="ja-JP" sz="2000" b="1" dirty="0" smtClean="0">
                <a:solidFill>
                  <a:schemeClr val="tx1"/>
                </a:solidFill>
              </a:rPr>
              <a:t>  </a:t>
            </a:r>
          </a:p>
          <a:p>
            <a:pPr marL="533400" indent="-533400"/>
            <a:r>
              <a:rPr kumimoji="0" lang="en-US" altLang="ja-JP" sz="2000" b="1" dirty="0" smtClean="0">
                <a:solidFill>
                  <a:schemeClr val="tx1"/>
                </a:solidFill>
              </a:rPr>
              <a:t>To be presented at 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ILC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-10, Beijing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,</a:t>
            </a:r>
            <a:r>
              <a:rPr kumimoji="0" lang="en-US" altLang="ja-JP" sz="2000" b="1" dirty="0" smtClean="0">
                <a:solidFill>
                  <a:schemeClr val="tx1"/>
                </a:solidFill>
              </a:rPr>
              <a:t> March 26, 2010 </a:t>
            </a:r>
            <a:endParaRPr kumimoji="0"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567863" y="-4143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380288" y="3081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914400"/>
          </a:xfrm>
        </p:spPr>
        <p:txBody>
          <a:bodyPr/>
          <a:lstStyle/>
          <a:p>
            <a:pPr eaLnBrk="1" hangingPunct="1"/>
            <a:r>
              <a:rPr kumimoji="0" lang="en-US" altLang="ja-JP" sz="3200" b="1" smtClean="0">
                <a:ea typeface="Arial Unicode MS" pitchFamily="-106" charset="0"/>
              </a:rPr>
              <a:t>Current R&amp;D Goals &amp; </a:t>
            </a:r>
            <a:br>
              <a:rPr kumimoji="0" lang="en-US" altLang="ja-JP" sz="3200" b="1" smtClean="0">
                <a:ea typeface="Arial Unicode MS" pitchFamily="-106" charset="0"/>
              </a:rPr>
            </a:br>
            <a:r>
              <a:rPr kumimoji="0" lang="en-US" altLang="ja-JP" sz="3200" b="1" smtClean="0">
                <a:ea typeface="Arial Unicode MS" pitchFamily="-106" charset="0"/>
              </a:rPr>
              <a:t>ILC Operational Gradient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eaLnBrk="1" hangingPunct="1"/>
            <a:r>
              <a:rPr kumimoji="0" lang="en-US" altLang="ja-JP" sz="2000" dirty="0">
                <a:ea typeface="ＭＳ Ｐゴシック" pitchFamily="-106" charset="-128"/>
                <a:cs typeface="ＭＳ Ｐゴシック" pitchFamily="-106" charset="-128"/>
              </a:rPr>
              <a:t>The RDR has a gradient goal of 35MV/m such that a machine performance based on </a:t>
            </a:r>
            <a:r>
              <a:rPr kumimoji="0" lang="en-US" altLang="ja-JP" sz="2000" dirty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31.5MV/m (-10%) </a:t>
            </a:r>
            <a:r>
              <a:rPr kumimoji="0" lang="en-US" altLang="ja-JP" sz="2000" dirty="0">
                <a:ea typeface="ＭＳ Ｐゴシック" pitchFamily="-106" charset="-128"/>
                <a:cs typeface="ＭＳ Ｐゴシック" pitchFamily="-106" charset="-128"/>
              </a:rPr>
              <a:t>may be achieved</a:t>
            </a:r>
          </a:p>
          <a:p>
            <a:pPr eaLnBrk="1" hangingPunct="1"/>
            <a:r>
              <a:rPr kumimoji="0" lang="en-US" altLang="ja-JP" sz="2000" dirty="0">
                <a:ea typeface="ＭＳ Ｐゴシック" pitchFamily="-106" charset="-128"/>
                <a:cs typeface="ＭＳ Ｐゴシック" pitchFamily="-106" charset="-128"/>
              </a:rPr>
              <a:t>The S1 and S2 goals are both set at 31.5MV/</a:t>
            </a:r>
            <a:r>
              <a:rPr kumimoji="0" lang="en-US" altLang="ja-JP" sz="2000" dirty="0" smtClean="0">
                <a:ea typeface="ＭＳ Ｐゴシック" pitchFamily="-106" charset="-128"/>
                <a:cs typeface="ＭＳ Ｐゴシック" pitchFamily="-106" charset="-128"/>
              </a:rPr>
              <a:t>m</a:t>
            </a:r>
          </a:p>
          <a:p>
            <a:pPr eaLnBrk="1" hangingPunct="1"/>
            <a:r>
              <a:rPr kumimoji="0" lang="en-US" altLang="ja-JP" sz="2000" dirty="0">
                <a:ea typeface="ＭＳ Ｐゴシック" pitchFamily="-106" charset="-128"/>
                <a:cs typeface="ＭＳ Ｐゴシック" pitchFamily="-106" charset="-128"/>
              </a:rPr>
              <a:t>This 10% reduction was assumed (in Snowmass, 2005)</a:t>
            </a:r>
          </a:p>
          <a:p>
            <a:pPr lvl="1" eaLnBrk="1" hangingPunct="1"/>
            <a:r>
              <a:rPr lang="en-US" altLang="ja-JP" sz="1800" dirty="0">
                <a:ea typeface="ＭＳ Ｐゴシック" pitchFamily="-106" charset="-128"/>
                <a:cs typeface="ＭＳ Ｐゴシック" pitchFamily="-106" charset="-128"/>
              </a:rPr>
              <a:t>to include limitations due to both </a:t>
            </a:r>
            <a:r>
              <a:rPr lang="en-US" altLang="ja-JP" sz="1800" dirty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‘final assembly problems’ </a:t>
            </a:r>
            <a:r>
              <a:rPr lang="en-US" altLang="ja-JP" sz="1800" dirty="0">
                <a:ea typeface="ＭＳ Ｐゴシック" pitchFamily="-106" charset="-128"/>
                <a:cs typeface="ＭＳ Ｐゴシック" pitchFamily="-106" charset="-128"/>
              </a:rPr>
              <a:t>and required </a:t>
            </a:r>
            <a:r>
              <a:rPr lang="en-US" altLang="ja-JP" sz="1800" dirty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‘machine operational </a:t>
            </a:r>
            <a:r>
              <a:rPr lang="en-US" altLang="ja-JP" sz="1800" dirty="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overhead associated with HLRF/LLRF and beam-loading’</a:t>
            </a:r>
            <a:endParaRPr lang="en-US" altLang="ja-JP" sz="1800" dirty="0">
              <a:solidFill>
                <a:srgbClr val="3366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endParaRPr kumimoji="0" lang="en-US" altLang="ja-JP" sz="20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kumimoji="0" lang="en-US" altLang="ja-JP" sz="2000" dirty="0" smtClean="0">
                <a:ea typeface="ＭＳ Ｐゴシック" pitchFamily="-106" charset="-128"/>
                <a:cs typeface="ＭＳ Ｐゴシック" pitchFamily="-106" charset="-128"/>
              </a:rPr>
              <a:t>Further efforts </a:t>
            </a:r>
            <a:r>
              <a:rPr kumimoji="0" lang="en-US" altLang="ja-JP" sz="2000" dirty="0">
                <a:ea typeface="ＭＳ Ｐゴシック" pitchFamily="-106" charset="-128"/>
                <a:cs typeface="ＭＳ Ｐゴシック" pitchFamily="-106" charset="-128"/>
              </a:rPr>
              <a:t>on cavity performance, TDP-2 gives several opportunities to further investigate and quantify the actual required value, and thus the machine design</a:t>
            </a:r>
          </a:p>
          <a:p>
            <a:pPr lvl="1" eaLnBrk="1" hangingPunct="1"/>
            <a:r>
              <a:rPr lang="en-US" altLang="ja-JP" sz="1800" dirty="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FLASH at DESY</a:t>
            </a:r>
          </a:p>
          <a:p>
            <a:pPr lvl="1" eaLnBrk="1" hangingPunct="1"/>
            <a:r>
              <a:rPr lang="en-US" altLang="ja-JP" sz="1800" dirty="0" smtClean="0">
                <a:ea typeface="ＭＳ Ｐゴシック" pitchFamily="-106" charset="-128"/>
                <a:cs typeface="ＭＳ Ｐゴシック" pitchFamily="-106" charset="-128"/>
              </a:rPr>
              <a:t>NML at FNAL</a:t>
            </a:r>
          </a:p>
          <a:p>
            <a:pPr lvl="1" eaLnBrk="1" hangingPunct="1"/>
            <a:r>
              <a:rPr lang="en-US" altLang="ja-JP" sz="1800" dirty="0" smtClean="0">
                <a:ea typeface="ＭＳ Ｐゴシック" pitchFamily="-106" charset="-128"/>
                <a:cs typeface="ＭＳ Ｐゴシック" pitchFamily="-106" charset="-128"/>
              </a:rPr>
              <a:t>STF2 at KEK</a:t>
            </a:r>
          </a:p>
          <a:p>
            <a:pPr lvl="1" eaLnBrk="1" hangingPunct="1"/>
            <a:r>
              <a:rPr lang="en-US" altLang="ja-JP" sz="1800" dirty="0">
                <a:ea typeface="ＭＳ Ｐゴシック" pitchFamily="-106" charset="-128"/>
                <a:cs typeface="ＭＳ Ｐゴシック" pitchFamily="-106" charset="-128"/>
              </a:rPr>
              <a:t>Horizontal cavity tests</a:t>
            </a:r>
          </a:p>
          <a:p>
            <a:pPr eaLnBrk="1" hangingPunct="1"/>
            <a:endParaRPr kumimoji="0" lang="ja-JP" altLang="en-US" sz="1800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1241425" y="0"/>
            <a:ext cx="7902575" cy="914400"/>
          </a:xfrm>
        </p:spPr>
        <p:txBody>
          <a:bodyPr/>
          <a:lstStyle/>
          <a:p>
            <a:r>
              <a:rPr kumimoji="0" lang="en-GB" altLang="ja-JP" b="1">
                <a:ea typeface="Arial Unicode MS" pitchFamily="-106" charset="0"/>
              </a:rPr>
              <a:t>S1 Goal:</a:t>
            </a:r>
            <a:r>
              <a:rPr kumimoji="0" lang="en-GB" altLang="ja-JP" b="1">
                <a:ea typeface="Arial Unicode MS" pitchFamily="-106" charset="0"/>
                <a:sym typeface="ZapfDingbats" charset="2"/>
              </a:rPr>
              <a:t> Achieved at DESY/XFEL</a:t>
            </a:r>
            <a:endParaRPr kumimoji="0" lang="en-GB" altLang="ja-JP" b="1">
              <a:ea typeface="Arial Unicode MS" pitchFamily="-106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068388"/>
            <a:ext cx="5937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 b="26186"/>
          <a:stretch>
            <a:fillRect/>
          </a:stretch>
        </p:blipFill>
        <p:spPr bwMode="auto">
          <a:xfrm>
            <a:off x="177800" y="2085975"/>
            <a:ext cx="2784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8988" y="1244600"/>
            <a:ext cx="5610225" cy="40370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4400" y="5410200"/>
            <a:ext cx="7620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defRPr/>
            </a:pPr>
            <a:r>
              <a:rPr lang="en-GB" altLang="ja-JP" sz="1600">
                <a:solidFill>
                  <a:srgbClr val="FFFFFF"/>
                </a:solidFill>
                <a:ea typeface="Arial Unicode MS" pitchFamily="30" charset="0"/>
              </a:rPr>
              <a:t>First </a:t>
            </a:r>
            <a:r>
              <a:rPr lang="en-GB" altLang="ja-JP" sz="1600">
                <a:solidFill>
                  <a:srgbClr val="FFFF00"/>
                </a:solidFill>
                <a:ea typeface="Arial Unicode MS" pitchFamily="30" charset="0"/>
              </a:rPr>
              <a:t>XFEL prototype </a:t>
            </a:r>
            <a:r>
              <a:rPr lang="en-GB" altLang="ja-JP" sz="1600">
                <a:solidFill>
                  <a:srgbClr val="FFFFFF"/>
                </a:solidFill>
                <a:ea typeface="Arial Unicode MS" pitchFamily="30" charset="0"/>
              </a:rPr>
              <a:t>module</a:t>
            </a:r>
            <a:r>
              <a:rPr lang="en-GB" altLang="ja-JP" sz="1600" b="1">
                <a:solidFill>
                  <a:srgbClr val="FFFFFF"/>
                </a:solidFill>
                <a:ea typeface="Arial Unicode MS" pitchFamily="30" charset="0"/>
              </a:rPr>
              <a:t> </a:t>
            </a:r>
            <a:r>
              <a:rPr lang="en-GB" altLang="ja-JP" sz="1600" b="1">
                <a:solidFill>
                  <a:srgbClr val="FFFF00"/>
                </a:solidFill>
                <a:ea typeface="Arial Unicode MS" pitchFamily="30" charset="0"/>
              </a:rPr>
              <a:t>exceeds 31.5 MV/m </a:t>
            </a:r>
            <a:r>
              <a:rPr lang="en-GB" altLang="ja-JP" sz="1600" b="1">
                <a:solidFill>
                  <a:srgbClr val="FFFFFF"/>
                </a:solidFill>
                <a:ea typeface="Arial Unicode MS" pitchFamily="30" charset="0"/>
              </a:rPr>
              <a:t>average</a:t>
            </a:r>
          </a:p>
          <a:p>
            <a:pPr fontAlgn="base">
              <a:defRPr/>
            </a:pPr>
            <a:r>
              <a:rPr lang="en-GB" altLang="ja-JP" sz="1600">
                <a:solidFill>
                  <a:srgbClr val="FFFFFF"/>
                </a:solidFill>
                <a:ea typeface="Arial Unicode MS" pitchFamily="30" charset="0"/>
              </a:rPr>
              <a:t>- Module will see beam in FLASH in 2010 (av. of 30MV/m) </a:t>
            </a:r>
          </a:p>
          <a:p>
            <a:pPr fontAlgn="base">
              <a:defRPr/>
            </a:pPr>
            <a:r>
              <a:rPr lang="en-GB" altLang="ja-JP" sz="1600">
                <a:solidFill>
                  <a:srgbClr val="FFFFFF"/>
                </a:solidFill>
                <a:ea typeface="Arial Unicode MS" pitchFamily="30" charset="0"/>
              </a:rPr>
              <a:t>- </a:t>
            </a:r>
            <a:r>
              <a:rPr lang="en-GB" altLang="ja-JP" sz="1600">
                <a:solidFill>
                  <a:srgbClr val="CCFFCC"/>
                </a:solidFill>
                <a:ea typeface="Arial Unicode MS" pitchFamily="30" charset="0"/>
              </a:rPr>
              <a:t>Cryostat</a:t>
            </a:r>
            <a:r>
              <a:rPr lang="en-GB" altLang="ja-JP" sz="1600">
                <a:solidFill>
                  <a:srgbClr val="FFFFFF"/>
                </a:solidFill>
                <a:ea typeface="Arial Unicode MS" pitchFamily="30" charset="0"/>
              </a:rPr>
              <a:t> (cryomodule cold-mass) </a:t>
            </a:r>
            <a:r>
              <a:rPr lang="en-GB" altLang="ja-JP" sz="1600">
                <a:solidFill>
                  <a:srgbClr val="CCFFCC"/>
                </a:solidFill>
                <a:ea typeface="Arial Unicode MS" pitchFamily="30" charset="0"/>
              </a:rPr>
              <a:t>contributed by IHEP, in cooperation with INFN</a:t>
            </a:r>
          </a:p>
        </p:txBody>
      </p:sp>
      <p:sp>
        <p:nvSpPr>
          <p:cNvPr id="39945" name="テキスト ボックス 3"/>
          <p:cNvSpPr txBox="1">
            <a:spLocks noChangeArrowheads="1"/>
          </p:cNvSpPr>
          <p:nvPr/>
        </p:nvSpPr>
        <p:spPr bwMode="auto">
          <a:xfrm>
            <a:off x="4202113" y="3708400"/>
            <a:ext cx="4489450" cy="1016000"/>
          </a:xfrm>
          <a:prstGeom prst="rect">
            <a:avLst/>
          </a:prstGeom>
          <a:solidFill>
            <a:srgbClr val="FFFF00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altLang="ja-JP" sz="2000">
                <a:solidFill>
                  <a:srgbClr val="000000"/>
                </a:solidFill>
              </a:rPr>
              <a:t>- PXFEL1 gradient at CMTB achieved</a:t>
            </a:r>
          </a:p>
          <a:p>
            <a:pPr fontAlgn="base"/>
            <a:r>
              <a:rPr lang="en-US" altLang="ja-JP" sz="2000">
                <a:solidFill>
                  <a:srgbClr val="000000"/>
                </a:solidFill>
              </a:rPr>
              <a:t>&lt; 32 MV/m&gt;</a:t>
            </a:r>
          </a:p>
          <a:p>
            <a:pPr fontAlgn="base"/>
            <a:r>
              <a:rPr lang="en-US" altLang="ja-JP" sz="2000">
                <a:solidFill>
                  <a:srgbClr val="000000"/>
                </a:solidFill>
              </a:rPr>
              <a:t>- FLASH plan to operate it at 30 Mv/m 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39946" name="日付プレースホルダ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  <a:latin typeface="Arial" pitchFamily="-106" charset="0"/>
                <a:ea typeface="Arial Unicode MS" pitchFamily="-106" charset="0"/>
                <a:cs typeface="Arial Unicode MS" pitchFamily="-106" charset="0"/>
              </a:rPr>
              <a:t>2010.3.26</a:t>
            </a:r>
            <a:endParaRPr lang="en-US" altLang="ja-JP">
              <a:solidFill>
                <a:srgbClr val="000000"/>
              </a:solidFill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39947" name="スライド番号プレースホルダ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B0789-9F16-5B4D-A082-D5CA49637062}" type="slidenum">
              <a:rPr lang="en-US" altLang="ja-JP">
                <a:solidFill>
                  <a:srgbClr val="000000"/>
                </a:solidFill>
                <a:latin typeface="Arial" pitchFamily="-106" charset="0"/>
                <a:ea typeface="Arial Unicode MS" pitchFamily="-106" charset="0"/>
                <a:cs typeface="Arial Unicode MS" pitchFamily="-106" charset="0"/>
              </a:rPr>
              <a:pPr/>
              <a:t>11</a:t>
            </a:fld>
            <a:endParaRPr lang="en-US" altLang="ja-JP">
              <a:solidFill>
                <a:srgbClr val="000000"/>
              </a:solidFill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39948" name="フッター プレースホルダ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-106" charset="0"/>
                <a:ea typeface="Arial Unicode MS" pitchFamily="-106" charset="0"/>
                <a:cs typeface="Arial Unicode MS" pitchFamily="-106" charset="0"/>
              </a:rPr>
              <a:t>SCRF Review by AAP</a:t>
            </a:r>
            <a:endParaRPr lang="en-US" altLang="ja-JP"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1295400" y="0"/>
            <a:ext cx="7543800" cy="914400"/>
          </a:xfrm>
        </p:spPr>
        <p:txBody>
          <a:bodyPr/>
          <a:lstStyle/>
          <a:p>
            <a:r>
              <a:rPr kumimoji="0" lang="en-US" altLang="ja-JP" b="1" smtClean="0">
                <a:ea typeface="Arial Unicode MS" pitchFamily="-106" charset="0"/>
              </a:rPr>
              <a:t>What we need to study in TDP-2</a:t>
            </a:r>
            <a:endParaRPr kumimoji="0" lang="ja-JP" altLang="en-US" b="1" smtClean="0">
              <a:ea typeface="Arial Unicode MS" pitchFamily="-106" charset="0"/>
            </a:endParaRPr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382000" cy="3200400"/>
        </p:xfrm>
        <a:graphic>
          <a:graphicData uri="http://schemas.openxmlformats.org/drawingml/2006/table">
            <a:tbl>
              <a:tblPr/>
              <a:tblGrid>
                <a:gridCol w="1905000"/>
                <a:gridCol w="1600200"/>
                <a:gridCol w="2514600"/>
                <a:gridCol w="2362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RDR/SB2009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Re-optimization required with cautious, systematic design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R&amp;D goal: S0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35 (&gt; 90%)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   35 MV/m (&gt; 90 %)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Keep it, and forward looking</a:t>
                      </a:r>
                      <a:endParaRPr kumimoji="1" lang="ja-JP" alt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         S1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 (w/o beam)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need: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&gt;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to be further optimized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         S2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(w/ beam acc.)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 &gt;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ILC: operational gradient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(+/- 10 ~ 20 %)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30" charset="0"/>
                        <a:ea typeface="Arial Unicode MS" pitchFamily="30" charset="0"/>
                        <a:cs typeface="Arial Unicode MS" pitchFamily="3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or: &lt;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0" charset="0"/>
                          <a:ea typeface="Arial Unicode MS" pitchFamily="30" charset="0"/>
                          <a:cs typeface="Arial Unicode MS" pitchFamily="30" charset="0"/>
                        </a:rPr>
                        <a:t>31.5 in av,, to be further optimized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0996" name="テキスト ボックス 7"/>
          <p:cNvSpPr txBox="1">
            <a:spLocks noChangeArrowheads="1"/>
          </p:cNvSpPr>
          <p:nvPr/>
        </p:nvSpPr>
        <p:spPr bwMode="auto">
          <a:xfrm>
            <a:off x="457200" y="838200"/>
            <a:ext cx="838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/>
              <a:t>- Balance between R&amp;D </a:t>
            </a:r>
            <a:r>
              <a:rPr lang="en-US" altLang="ja-JP" sz="2000"/>
              <a:t>target values and Operational parameters</a:t>
            </a:r>
          </a:p>
          <a:p>
            <a:r>
              <a:rPr kumimoji="1" lang="en-US" altLang="ja-JP" sz="2000"/>
              <a:t>Will be reviewed after S1 experience</a:t>
            </a:r>
            <a:endParaRPr lang="en-US" altLang="ja-JP" sz="2000"/>
          </a:p>
          <a:p>
            <a:pPr>
              <a:buFontTx/>
              <a:buChar char="-"/>
            </a:pPr>
            <a:r>
              <a:rPr kumimoji="1" lang="en-US" altLang="ja-JP" sz="2000"/>
              <a:t>System design should require reasonable margin for the individual component and the system operation </a:t>
            </a:r>
          </a:p>
          <a:p>
            <a:endParaRPr lang="en-US" altLang="ja-JP" sz="2000"/>
          </a:p>
          <a:p>
            <a:r>
              <a:rPr kumimoji="1" lang="en-US" altLang="ja-JP" sz="2000">
                <a:solidFill>
                  <a:srgbClr val="3366FF"/>
                </a:solidFill>
              </a:rPr>
              <a:t>  </a:t>
            </a:r>
            <a:r>
              <a:rPr kumimoji="1" lang="en-US" altLang="ja-JP" sz="2000" b="1">
                <a:solidFill>
                  <a:srgbClr val="3366FF"/>
                </a:solidFill>
              </a:rPr>
              <a:t>S1 (~ Component performance)   </a:t>
            </a:r>
            <a:r>
              <a:rPr kumimoji="1" lang="en-US" altLang="ja-JP" sz="2000" b="1">
                <a:solidFill>
                  <a:srgbClr val="FF0000"/>
                </a:solidFill>
              </a:rPr>
              <a:t>&gt;</a:t>
            </a:r>
            <a:r>
              <a:rPr kumimoji="1" lang="en-US" altLang="ja-JP" sz="2000" b="1">
                <a:solidFill>
                  <a:srgbClr val="3366FF"/>
                </a:solidFill>
              </a:rPr>
              <a:t>  ILC-Acc. Operational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to be reviewed? </a:t>
            </a:r>
            <a:br>
              <a:rPr lang="en-US" altLang="ja-JP" dirty="0" smtClean="0"/>
            </a:br>
            <a:r>
              <a:rPr lang="en-US" altLang="ja-JP" sz="3200" dirty="0" smtClean="0"/>
              <a:t>As Summary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685799" y="863634"/>
            <a:ext cx="8089141" cy="5634855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3366FF"/>
                </a:solidFill>
              </a:rPr>
              <a:t>Fundamental Research </a:t>
            </a:r>
            <a:r>
              <a:rPr lang="en-US" altLang="ja-JP" dirty="0" smtClean="0"/>
              <a:t>to improve ‘Gradient’ </a:t>
            </a:r>
          </a:p>
          <a:p>
            <a:pPr lvl="1"/>
            <a:r>
              <a:rPr lang="en-US" altLang="ja-JP" dirty="0" smtClean="0"/>
              <a:t>R&amp;D status </a:t>
            </a:r>
            <a:r>
              <a:rPr lang="en-US" altLang="ja-JP" dirty="0" smtClean="0">
                <a:solidFill>
                  <a:schemeClr val="tx1"/>
                </a:solidFill>
              </a:rPr>
              <a:t>and understanding </a:t>
            </a:r>
            <a:r>
              <a:rPr lang="en-US" altLang="ja-JP" dirty="0" smtClean="0"/>
              <a:t>of limit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trategy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/>
              <a:t>for improvement</a:t>
            </a:r>
          </a:p>
          <a:p>
            <a:r>
              <a:rPr lang="en-US" altLang="ja-JP" b="1" dirty="0" smtClean="0">
                <a:solidFill>
                  <a:srgbClr val="3366FF"/>
                </a:solidFill>
              </a:rPr>
              <a:t>Preparation</a:t>
            </a:r>
            <a:r>
              <a:rPr lang="en-US" altLang="ja-JP" dirty="0" smtClean="0"/>
              <a:t> for ‘Industrialization’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Cost effective </a:t>
            </a:r>
            <a:r>
              <a:rPr lang="en-US" altLang="ja-JP" dirty="0" smtClean="0"/>
              <a:t>production and quality control </a:t>
            </a:r>
          </a:p>
          <a:p>
            <a:pPr lvl="2"/>
            <a:r>
              <a:rPr lang="en-US" altLang="ja-JP" dirty="0" smtClean="0"/>
              <a:t>90 % (9-cell cavity) corresponding to ~ 99 % (1-cell cavity)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Balance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between R&amp;D and  </a:t>
            </a:r>
            <a:r>
              <a:rPr lang="en-US" altLang="ja-JP" dirty="0" smtClean="0">
                <a:solidFill>
                  <a:schemeClr val="tx1"/>
                </a:solidFill>
              </a:rPr>
              <a:t>ILC </a:t>
            </a:r>
            <a:r>
              <a:rPr lang="en-US" altLang="ja-JP" dirty="0" smtClean="0">
                <a:solidFill>
                  <a:schemeClr val="tx1"/>
                </a:solidFill>
              </a:rPr>
              <a:t>operation </a:t>
            </a:r>
            <a:r>
              <a:rPr lang="en-US" altLang="ja-JP" dirty="0" smtClean="0">
                <a:solidFill>
                  <a:srgbClr val="000000"/>
                </a:solidFill>
              </a:rPr>
              <a:t>parameters with beam,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b="1" dirty="0" smtClean="0">
                <a:solidFill>
                  <a:srgbClr val="3366FF"/>
                </a:solidFill>
              </a:rPr>
              <a:t>System Design and Engineering </a:t>
            </a:r>
          </a:p>
          <a:p>
            <a:pPr lvl="1"/>
            <a:r>
              <a:rPr lang="en-US" altLang="ja-JP" dirty="0" smtClean="0"/>
              <a:t>Integration (compatibility, alignment, accuracy)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Optimization</a:t>
            </a:r>
            <a:r>
              <a:rPr lang="en-US" altLang="ja-JP" dirty="0" smtClean="0">
                <a:solidFill>
                  <a:srgbClr val="000000"/>
                </a:solidFill>
              </a:rPr>
              <a:t> with other components, 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CFS, HLRF/L</a:t>
            </a:r>
            <a:r>
              <a:rPr lang="en-US" altLang="ja-JP" dirty="0" smtClean="0"/>
              <a:t>LRF, Beam handling, and others, </a:t>
            </a:r>
          </a:p>
          <a:p>
            <a:pPr lvl="2"/>
            <a:r>
              <a:rPr lang="en-US" altLang="ja-JP" dirty="0" smtClean="0"/>
              <a:t>Best Operation Gradient to be determined    </a:t>
            </a:r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533C3-F9A8-D748-82A8-1B271CE7187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TBD</a:t>
            </a:r>
            <a:endParaRPr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1295400" y="0"/>
            <a:ext cx="7086600" cy="762000"/>
          </a:xfrm>
        </p:spPr>
        <p:txBody>
          <a:bodyPr/>
          <a:lstStyle/>
          <a:p>
            <a:r>
              <a:rPr kumimoji="0" lang="en-US" altLang="ja-JP" b="1" dirty="0" smtClean="0">
                <a:ea typeface="Arial Unicode MS" pitchFamily="-106" charset="0"/>
              </a:rPr>
              <a:t>Summary</a:t>
            </a:r>
            <a:endParaRPr kumimoji="0" lang="ja-JP" altLang="en-US" b="1" dirty="0">
              <a:ea typeface="Arial Unicode MS" pitchFamily="-106" charset="0"/>
            </a:endParaRPr>
          </a:p>
        </p:txBody>
      </p:sp>
      <p:sp>
        <p:nvSpPr>
          <p:cNvPr id="41987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486400"/>
          </a:xfrm>
        </p:spPr>
        <p:txBody>
          <a:bodyPr/>
          <a:lstStyle/>
          <a:p>
            <a:r>
              <a:rPr kumimoji="0" lang="en-US" altLang="ja-JP" sz="2400" dirty="0">
                <a:ea typeface="Arial Unicode MS" pitchFamily="-106" charset="0"/>
              </a:rPr>
              <a:t>In SB2009, ILC operational field gradient left unchanged </a:t>
            </a:r>
            <a:endParaRPr kumimoji="0" lang="en-US" altLang="ja-JP" sz="2400" dirty="0" smtClean="0">
              <a:ea typeface="Arial Unicode MS" pitchFamily="-106" charset="0"/>
            </a:endParaRPr>
          </a:p>
          <a:p>
            <a:pPr lvl="1"/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CF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&amp;S 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study enables 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to stay at 31 km in ML tunnel 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length</a:t>
            </a:r>
            <a:endParaRPr lang="en-US" altLang="ja-JP" b="0" dirty="0" smtClean="0">
              <a:ea typeface="Arial Unicode MS" pitchFamily="-106" charset="0"/>
            </a:endParaRPr>
          </a:p>
          <a:p>
            <a:r>
              <a:rPr kumimoji="0" lang="en-US" altLang="ja-JP" sz="2400" dirty="0">
                <a:ea typeface="Arial Unicode MS" pitchFamily="-106" charset="0"/>
              </a:rPr>
              <a:t>SCRF cavity gradient R&amp;D Goal</a:t>
            </a:r>
            <a:endParaRPr kumimoji="0" lang="en-US" altLang="ja-JP" sz="2400" dirty="0" smtClean="0">
              <a:ea typeface="Arial Unicode MS" pitchFamily="-106" charset="0"/>
            </a:endParaRPr>
          </a:p>
          <a:p>
            <a:pPr lvl="1"/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Being kept: 35 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MV/</a:t>
            </a:r>
            <a:r>
              <a:rPr lang="en-US" altLang="ja-JP" sz="2000" b="0" dirty="0" err="1">
                <a:solidFill>
                  <a:srgbClr val="3366FF"/>
                </a:solidFill>
                <a:ea typeface="Arial Unicode MS" pitchFamily="-106" charset="0"/>
              </a:rPr>
              <a:t>m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 (at Q0 = 8E9) with the production yield of 90 %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, </a:t>
            </a:r>
            <a:endParaRPr lang="en-US" altLang="ja-JP" sz="2000" b="0" dirty="0">
              <a:solidFill>
                <a:srgbClr val="3366FF"/>
              </a:solidFill>
              <a:ea typeface="Arial Unicode MS" pitchFamily="-106" charset="0"/>
            </a:endParaRPr>
          </a:p>
          <a:p>
            <a:pPr lvl="1"/>
            <a:r>
              <a:rPr kumimoji="0" lang="en-US" altLang="ja-JP" sz="2000" b="0" dirty="0">
                <a:ea typeface="Arial Unicode MS" pitchFamily="-106" charset="0"/>
              </a:rPr>
              <a:t>Spread of cavity gradient effective </a:t>
            </a:r>
            <a:r>
              <a:rPr kumimoji="0"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to be taken into account </a:t>
            </a:r>
          </a:p>
          <a:p>
            <a:pPr lvl="2"/>
            <a:r>
              <a:rPr lang="en-US" altLang="ja-JP" sz="1600" b="0" dirty="0">
                <a:solidFill>
                  <a:srgbClr val="3366FF"/>
                </a:solidFill>
                <a:ea typeface="Arial Unicode MS" pitchFamily="-106" charset="0"/>
              </a:rPr>
              <a:t>to seek for the best cost effective cavity production and use,</a:t>
            </a:r>
            <a:endParaRPr lang="en-US" altLang="ja-JP" sz="1600" b="0" dirty="0" smtClean="0">
              <a:solidFill>
                <a:srgbClr val="3366FF"/>
              </a:solidFill>
              <a:ea typeface="Arial Unicode MS" pitchFamily="-106" charset="0"/>
            </a:endParaRPr>
          </a:p>
          <a:p>
            <a:r>
              <a:rPr kumimoji="0" lang="en-US" altLang="ja-JP" sz="2400" dirty="0" smtClean="0">
                <a:solidFill>
                  <a:srgbClr val="FF0000"/>
                </a:solidFill>
                <a:ea typeface="Arial Unicode MS" pitchFamily="-106" charset="0"/>
              </a:rPr>
              <a:t>Re</a:t>
            </a:r>
            <a:r>
              <a:rPr kumimoji="0" lang="en-US" altLang="ja-JP" sz="2400" dirty="0">
                <a:solidFill>
                  <a:srgbClr val="FF0000"/>
                </a:solidFill>
                <a:ea typeface="Arial Unicode MS" pitchFamily="-106" charset="0"/>
              </a:rPr>
              <a:t>-optimization</a:t>
            </a:r>
            <a:r>
              <a:rPr kumimoji="0" lang="en-US" altLang="ja-JP" sz="2400" dirty="0" smtClean="0">
                <a:solidFill>
                  <a:srgbClr val="FF0000"/>
                </a:solidFill>
                <a:ea typeface="Arial Unicode MS" pitchFamily="-106" charset="0"/>
              </a:rPr>
              <a:t> to establish </a:t>
            </a:r>
            <a:r>
              <a:rPr kumimoji="0" lang="en-US" altLang="ja-JP" sz="2400" dirty="0">
                <a:solidFill>
                  <a:srgbClr val="FF0000"/>
                </a:solidFill>
                <a:ea typeface="Arial Unicode MS" pitchFamily="-106" charset="0"/>
              </a:rPr>
              <a:t>ILC operational gradient </a:t>
            </a:r>
            <a:endParaRPr kumimoji="0" lang="en-US" altLang="ja-JP" sz="2400" dirty="0" smtClean="0">
              <a:solidFill>
                <a:srgbClr val="FF0000"/>
              </a:solidFill>
              <a:ea typeface="Arial Unicode MS" pitchFamily="-106" charset="0"/>
            </a:endParaRPr>
          </a:p>
          <a:p>
            <a:pPr lvl="1"/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Necessary adequate </a:t>
            </a:r>
            <a:r>
              <a:rPr lang="en-US" altLang="ja-JP" sz="2000" b="0" dirty="0">
                <a:solidFill>
                  <a:srgbClr val="000090"/>
                </a:solidFill>
                <a:ea typeface="Arial Unicode MS" pitchFamily="-106" charset="0"/>
              </a:rPr>
              <a:t>balance/redundancy 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between the </a:t>
            </a:r>
            <a:r>
              <a:rPr lang="en-US" altLang="ja-JP" sz="2000" b="0" dirty="0">
                <a:solidFill>
                  <a:srgbClr val="000090"/>
                </a:solidFill>
                <a:ea typeface="Arial Unicode MS" pitchFamily="-106" charset="0"/>
              </a:rPr>
              <a:t>‘R&amp;D gradient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-milestone’ and the ‘</a:t>
            </a:r>
            <a:r>
              <a:rPr lang="en-US" altLang="ja-JP" sz="2000" b="0" dirty="0">
                <a:solidFill>
                  <a:srgbClr val="000090"/>
                </a:solidFill>
                <a:ea typeface="Arial Unicode MS" pitchFamily="-106" charset="0"/>
              </a:rPr>
              <a:t>ILC operational gradient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’ including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 sufficiently </a:t>
            </a:r>
            <a:r>
              <a:rPr lang="en-US" altLang="ja-JP" sz="2000" b="0" dirty="0">
                <a:solidFill>
                  <a:srgbClr val="3366FF"/>
                </a:solidFill>
                <a:ea typeface="Arial Unicode MS" pitchFamily="-106" charset="0"/>
              </a:rPr>
              <a:t>high ‘availability’ with risk mitigation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.</a:t>
            </a:r>
          </a:p>
          <a:p>
            <a:pPr lvl="1"/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Necessary engineering and cost balance b/w 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C</a:t>
            </a:r>
            <a:r>
              <a:rPr lang="en-US" altLang="ja-JP" sz="2000" b="0" dirty="0" smtClean="0">
                <a:solidFill>
                  <a:srgbClr val="3366FF"/>
                </a:solidFill>
                <a:ea typeface="Arial Unicode MS" pitchFamily="-106" charset="0"/>
              </a:rPr>
              <a:t>avity and HLRF/LLRF</a:t>
            </a:r>
          </a:p>
          <a:p>
            <a:r>
              <a:rPr lang="en-US" altLang="ja-JP" sz="2400" dirty="0" smtClean="0">
                <a:solidFill>
                  <a:srgbClr val="000090"/>
                </a:solidFill>
                <a:ea typeface="Arial Unicode MS" pitchFamily="-106" charset="0"/>
              </a:rPr>
              <a:t>Further optimization for design parameters &amp; construction.  </a:t>
            </a:r>
          </a:p>
          <a:p>
            <a:pPr lvl="1"/>
            <a:r>
              <a:rPr lang="en-US" altLang="ja-JP" sz="2000" b="0" dirty="0" err="1" smtClean="0">
                <a:solidFill>
                  <a:srgbClr val="000090"/>
                </a:solidFill>
                <a:ea typeface="Arial Unicode MS" pitchFamily="-106" charset="0"/>
              </a:rPr>
              <a:t>Cryomodule</a:t>
            </a:r>
            <a:r>
              <a:rPr lang="en-US" altLang="ja-JP" sz="2000" b="0" dirty="0" smtClean="0">
                <a:solidFill>
                  <a:srgbClr val="000090"/>
                </a:solidFill>
                <a:ea typeface="Arial Unicode MS" pitchFamily="-106" charset="0"/>
              </a:rPr>
              <a:t>/</a:t>
            </a:r>
            <a:r>
              <a:rPr lang="en-US" altLang="ja-JP" sz="2000" b="0" dirty="0" smtClean="0">
                <a:solidFill>
                  <a:srgbClr val="000090"/>
                </a:solidFill>
                <a:ea typeface="Arial Unicode MS" pitchFamily="-106" charset="0"/>
              </a:rPr>
              <a:t>cryogenics, </a:t>
            </a:r>
            <a:r>
              <a:rPr lang="en-US" altLang="ja-JP" sz="2000" b="0" dirty="0" err="1" smtClean="0">
                <a:solidFill>
                  <a:srgbClr val="000090"/>
                </a:solidFill>
                <a:ea typeface="Arial Unicode MS" pitchFamily="-106" charset="0"/>
              </a:rPr>
              <a:t>Quadrupoles</a:t>
            </a:r>
            <a:r>
              <a:rPr lang="en-US" altLang="ja-JP" sz="2000" b="0" dirty="0" smtClean="0">
                <a:solidFill>
                  <a:srgbClr val="000090"/>
                </a:solidFill>
                <a:ea typeface="Arial Unicode MS" pitchFamily="-106" charset="0"/>
              </a:rPr>
              <a:t>, plug-compatibility, and industrialization  </a:t>
            </a:r>
            <a:endParaRPr lang="en-US" altLang="ja-JP" sz="2000" b="0" dirty="0" smtClean="0">
              <a:solidFill>
                <a:srgbClr val="3366FF"/>
              </a:solidFill>
              <a:ea typeface="Arial Unicode MS" pitchFamily="-106" charset="0"/>
            </a:endParaRPr>
          </a:p>
          <a:p>
            <a:endParaRPr lang="ja-JP" altLang="en-US" sz="2000" b="0" dirty="0">
              <a:solidFill>
                <a:srgbClr val="3366FF"/>
              </a:solidFill>
              <a:ea typeface="Arial Unicode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タイトル 7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67600" cy="609600"/>
          </a:xfrm>
        </p:spPr>
        <p:txBody>
          <a:bodyPr/>
          <a:lstStyle/>
          <a:p>
            <a:r>
              <a:rPr kumimoji="0" lang="en-US" altLang="ja-JP" b="1" smtClean="0">
                <a:solidFill>
                  <a:srgbClr val="000090"/>
                </a:solidFill>
              </a:rPr>
              <a:t>SCRF Technology Required</a:t>
            </a:r>
            <a:endParaRPr kumimoji="0" lang="ja-JP" altLang="en-US" b="1" smtClean="0">
              <a:solidFill>
                <a:srgbClr val="000090"/>
              </a:solidFill>
            </a:endParaRPr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sz="half" idx="2"/>
          </p:nvPr>
        </p:nvGraphicFramePr>
        <p:xfrm>
          <a:off x="533400" y="1371600"/>
          <a:ext cx="4572000" cy="4221483"/>
        </p:xfrm>
        <a:graphic>
          <a:graphicData uri="http://schemas.openxmlformats.org/drawingml/2006/table">
            <a:tbl>
              <a:tblPr/>
              <a:tblGrid>
                <a:gridCol w="2678113"/>
                <a:gridCol w="1893887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Parameter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Value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C.M.  Energy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500 GeV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Peak luminosity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2x10</a:t>
                      </a:r>
                      <a:r>
                        <a:rPr kumimoji="1" lang="en-US" altLang="ja-JP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34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 cm</a:t>
                      </a:r>
                      <a:r>
                        <a:rPr kumimoji="1" lang="en-US" altLang="ja-JP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-2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-1</a:t>
                      </a:r>
                      <a:endParaRPr kumimoji="1" lang="ja-JP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Beam Rep. rate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5 Hz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Pulse time duration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 ms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Average beam current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9 (or 4.8)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mA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(in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 pulse)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Av. field gradient</a:t>
                      </a: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31.5 MV/</a:t>
                      </a:r>
                      <a:r>
                        <a:rPr kumimoji="1" lang="en-US" altLang="ja-JP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m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# 9-cell cavity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14,560</a:t>
                      </a:r>
                      <a:endParaRPr kumimoji="1" lang="ja-JP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# cryomodule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1,680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sp>
        <p:nvSpPr>
          <p:cNvPr id="2359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00D2EA-2AEB-FD4B-B0D8-04328EF20CA5}" type="slidenum">
              <a:rPr lang="en-US" altLang="ja-JP" smtClean="0">
                <a:latin typeface="Arial" pitchFamily="30" charset="0"/>
                <a:ea typeface="Arial Unicode MS" pitchFamily="30" charset="0"/>
                <a:cs typeface="Arial Unicode MS" pitchFamily="30" charset="0"/>
              </a:rPr>
              <a:pPr/>
              <a:t>16</a:t>
            </a:fld>
            <a:endParaRPr lang="en-US" altLang="ja-JP" smtClean="0">
              <a:latin typeface="Arial" pitchFamily="30" charset="0"/>
              <a:ea typeface="Arial Unicode MS" pitchFamily="30" charset="0"/>
              <a:cs typeface="Arial Unicode MS" pitchFamily="30" charset="0"/>
            </a:endParaRPr>
          </a:p>
        </p:txBody>
      </p:sp>
      <p:pic>
        <p:nvPicPr>
          <p:cNvPr id="23593" name="図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27237"/>
            <a:ext cx="3429000" cy="86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94" name="日付プレースホルダ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0" charset="0"/>
                <a:ea typeface="Arial Unicode MS" pitchFamily="30" charset="0"/>
                <a:cs typeface="Arial Unicode MS" pitchFamily="30" charset="0"/>
              </a:rPr>
              <a:t>2010.3.26</a:t>
            </a:r>
            <a:endParaRPr lang="en-US" altLang="ja-JP">
              <a:latin typeface="Arial" pitchFamily="30" charset="0"/>
              <a:ea typeface="Arial Unicode MS" pitchFamily="30" charset="0"/>
              <a:cs typeface="Arial Unicode MS" pitchFamily="30" charset="0"/>
            </a:endParaRPr>
          </a:p>
        </p:txBody>
      </p:sp>
      <p:sp>
        <p:nvSpPr>
          <p:cNvPr id="23595" name="フッター プレースホルダ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0" charset="0"/>
                <a:ea typeface="Arial Unicode MS" pitchFamily="30" charset="0"/>
                <a:cs typeface="Arial Unicode MS" pitchFamily="30" charset="0"/>
              </a:rPr>
              <a:t>SCRF Review by AAP</a:t>
            </a:r>
            <a:endParaRPr lang="en-US" altLang="ja-JP">
              <a:latin typeface="Arial" pitchFamily="30" charset="0"/>
              <a:ea typeface="Arial Unicode MS" pitchFamily="30" charset="0"/>
              <a:cs typeface="Arial Unicode MS" pitchFamily="30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486400" y="3907291"/>
          <a:ext cx="3414713" cy="1828800"/>
        </p:xfrm>
        <a:graphic>
          <a:graphicData uri="http://schemas.openxmlformats.org/presentationml/2006/ole">
            <p:oleObj spid="_x0000_s43010" name="Word 文書" r:id="rId5" imgW="2679700" imgH="1435100" progId="Word.Document.12">
              <p:link updateAutomatic="1"/>
            </p:oleObj>
          </a:graphicData>
        </a:graphic>
      </p:graphicFrame>
      <p:cxnSp>
        <p:nvCxnSpPr>
          <p:cNvPr id="23596" name="直線コネクタ 11"/>
          <p:cNvCxnSpPr>
            <a:cxnSpLocks noChangeShapeType="1"/>
          </p:cNvCxnSpPr>
          <p:nvPr/>
        </p:nvCxnSpPr>
        <p:spPr bwMode="auto">
          <a:xfrm rot="5400000" flipH="1" flipV="1">
            <a:off x="4534431" y="3263921"/>
            <a:ext cx="2170639" cy="10287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diamond" w="med" len="med"/>
            <a:tailEnd type="triangle" w="med" len="med"/>
          </a:ln>
        </p:spPr>
      </p:cxnSp>
      <p:cxnSp>
        <p:nvCxnSpPr>
          <p:cNvPr id="23597" name="直線コネクタ 12"/>
          <p:cNvCxnSpPr>
            <a:cxnSpLocks noChangeShapeType="1"/>
          </p:cNvCxnSpPr>
          <p:nvPr/>
        </p:nvCxnSpPr>
        <p:spPr bwMode="auto">
          <a:xfrm>
            <a:off x="5143500" y="5295909"/>
            <a:ext cx="685800" cy="15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91400" cy="838200"/>
          </a:xfrm>
        </p:spPr>
        <p:txBody>
          <a:bodyPr/>
          <a:lstStyle/>
          <a:p>
            <a:r>
              <a:rPr kumimoji="0" lang="en-US" altLang="ja-JP" b="1">
                <a:solidFill>
                  <a:srgbClr val="000090"/>
                </a:solidFill>
              </a:rPr>
              <a:t>TDP Goals of </a:t>
            </a:r>
            <a:r>
              <a:rPr kumimoji="0" lang="en-US" altLang="ja-JP" sz="4000" b="1">
                <a:solidFill>
                  <a:srgbClr val="000090"/>
                </a:solidFill>
              </a:rPr>
              <a:t>ILC-SCRF R&amp;D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30" charset="2"/>
              <a:buChar char="n"/>
            </a:pPr>
            <a:r>
              <a:rPr kumimoji="0" lang="en-US" altLang="ja-JP" b="1" smtClean="0">
                <a:solidFill>
                  <a:srgbClr val="000090"/>
                </a:solidFill>
              </a:rPr>
              <a:t>Cavity Field </a:t>
            </a:r>
            <a:r>
              <a:rPr kumimoji="0" lang="en-US" altLang="ja-JP" b="1">
                <a:solidFill>
                  <a:srgbClr val="000090"/>
                </a:solidFill>
              </a:rPr>
              <a:t>Gradient</a:t>
            </a:r>
            <a:r>
              <a:rPr kumimoji="0" lang="en-US" altLang="ja-JP" b="1" smtClean="0">
                <a:solidFill>
                  <a:srgbClr val="000090"/>
                </a:solidFill>
              </a:rPr>
              <a:t>  (S0) </a:t>
            </a:r>
            <a:endParaRPr kumimoji="0" lang="en-US" altLang="ja-JP" b="1" i="1">
              <a:solidFill>
                <a:srgbClr val="000090"/>
              </a:solidFill>
            </a:endParaRPr>
          </a:p>
          <a:p>
            <a:pPr marL="914400" lvl="1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b="0">
                <a:solidFill>
                  <a:srgbClr val="0000FF"/>
                </a:solidFill>
              </a:rPr>
              <a:t>35 MV/m</a:t>
            </a:r>
            <a:r>
              <a:rPr lang="en-US" altLang="ja-JP" b="0" smtClean="0">
                <a:solidFill>
                  <a:srgbClr val="000090"/>
                </a:solidFill>
              </a:rPr>
              <a:t>  </a:t>
            </a:r>
            <a:r>
              <a:rPr lang="en-US" altLang="ja-JP" b="0">
                <a:solidFill>
                  <a:srgbClr val="0000FF"/>
                </a:solidFill>
              </a:rPr>
              <a:t>in vertical </a:t>
            </a:r>
            <a:r>
              <a:rPr lang="en-US" altLang="ja-JP" b="0" smtClean="0">
                <a:solidFill>
                  <a:srgbClr val="0000FF"/>
                </a:solidFill>
              </a:rPr>
              <a:t>test</a:t>
            </a:r>
            <a:endParaRPr lang="en-US" altLang="ja-JP" b="0" smtClean="0">
              <a:solidFill>
                <a:srgbClr val="000090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itchFamily="30" charset="2"/>
              <a:buChar char="n"/>
            </a:pPr>
            <a:r>
              <a:rPr kumimoji="0" lang="en-US" altLang="ja-JP" b="1" smtClean="0">
                <a:solidFill>
                  <a:srgbClr val="000090"/>
                </a:solidFill>
              </a:rPr>
              <a:t>Cavity-string Assembly in Cryomodule (S1)</a:t>
            </a:r>
          </a:p>
          <a:p>
            <a:pPr marL="914400" lvl="1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b="0" smtClean="0">
                <a:solidFill>
                  <a:srgbClr val="3366FF"/>
                </a:solidFill>
              </a:rPr>
              <a:t>&lt;31.5 MV/m&gt; in cavity string test in cryomodule</a:t>
            </a:r>
            <a:endParaRPr lang="en-US" altLang="ja-JP" b="0" smtClean="0">
              <a:solidFill>
                <a:srgbClr val="000090"/>
              </a:solidFill>
            </a:endParaRPr>
          </a:p>
          <a:p>
            <a:pPr marL="1314450" lvl="2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smtClean="0">
                <a:solidFill>
                  <a:srgbClr val="FF0000"/>
                </a:solidFill>
              </a:rPr>
              <a:t>To be re-evaluated </a:t>
            </a:r>
            <a:r>
              <a:rPr lang="en-US" altLang="ja-JP" smtClean="0">
                <a:solidFill>
                  <a:srgbClr val="000090"/>
                </a:solidFill>
              </a:rPr>
              <a:t>in preparation for SB-2009 proposal. </a:t>
            </a:r>
          </a:p>
          <a:p>
            <a:pPr marL="914400" lvl="1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b="0" smtClean="0">
                <a:solidFill>
                  <a:srgbClr val="3366FF"/>
                </a:solidFill>
              </a:rPr>
              <a:t>Efficient R&amp;D with “</a:t>
            </a:r>
            <a:r>
              <a:rPr lang="en-US" altLang="ja-JP" b="0">
                <a:solidFill>
                  <a:srgbClr val="3366FF"/>
                </a:solidFill>
              </a:rPr>
              <a:t>Plug-</a:t>
            </a:r>
            <a:r>
              <a:rPr lang="en-US" altLang="ja-JP" b="0" smtClean="0">
                <a:solidFill>
                  <a:srgbClr val="3366FF"/>
                </a:solidFill>
              </a:rPr>
              <a:t>compatibility” </a:t>
            </a:r>
            <a:r>
              <a:rPr lang="en-US" altLang="ja-JP" b="0" smtClean="0">
                <a:solidFill>
                  <a:srgbClr val="000090"/>
                </a:solidFill>
              </a:rPr>
              <a:t>for </a:t>
            </a:r>
          </a:p>
          <a:p>
            <a:pPr marL="1314450" lvl="2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kumimoji="0" lang="en-US" altLang="ja-JP" smtClean="0">
                <a:solidFill>
                  <a:srgbClr val="000090"/>
                </a:solidFill>
              </a:rPr>
              <a:t>improvement  </a:t>
            </a:r>
            <a:r>
              <a:rPr kumimoji="0" lang="en-US" altLang="ja-JP">
                <a:solidFill>
                  <a:srgbClr val="000090"/>
                </a:solidFill>
              </a:rPr>
              <a:t>and</a:t>
            </a:r>
            <a:r>
              <a:rPr kumimoji="0" lang="en-US" altLang="ja-JP" smtClean="0">
                <a:solidFill>
                  <a:srgbClr val="000090"/>
                </a:solidFill>
              </a:rPr>
              <a:t> ‘creative work’ </a:t>
            </a:r>
            <a:r>
              <a:rPr kumimoji="0" lang="en-US" altLang="ja-JP">
                <a:solidFill>
                  <a:srgbClr val="000090"/>
                </a:solidFill>
              </a:rPr>
              <a:t>in R&amp;</a:t>
            </a:r>
            <a:r>
              <a:rPr kumimoji="0" lang="en-US" altLang="ja-JP" smtClean="0">
                <a:solidFill>
                  <a:srgbClr val="000090"/>
                </a:solidFill>
              </a:rPr>
              <a:t>D (TDP) phase</a:t>
            </a:r>
          </a:p>
          <a:p>
            <a:pPr marL="533400" indent="-533400">
              <a:lnSpc>
                <a:spcPct val="90000"/>
              </a:lnSpc>
              <a:buFont typeface="Wingdings" pitchFamily="30" charset="2"/>
              <a:buChar char="n"/>
            </a:pPr>
            <a:r>
              <a:rPr kumimoji="0" lang="en-US" altLang="ja-JP" b="1" smtClean="0">
                <a:solidFill>
                  <a:srgbClr val="000090"/>
                </a:solidFill>
              </a:rPr>
              <a:t>Accelerator System with SCRF (S2) </a:t>
            </a:r>
          </a:p>
          <a:p>
            <a:pPr marL="914400" lvl="1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b="0" smtClean="0">
                <a:solidFill>
                  <a:srgbClr val="3366FF"/>
                </a:solidFill>
              </a:rPr>
              <a:t>Beam</a:t>
            </a:r>
            <a:r>
              <a:rPr lang="en-US" altLang="ja-JP" b="0" smtClean="0">
                <a:solidFill>
                  <a:srgbClr val="000090"/>
                </a:solidFill>
              </a:rPr>
              <a:t> Acceleration with SCRF Accelerator Unit </a:t>
            </a:r>
          </a:p>
          <a:p>
            <a:pPr marL="1314450" lvl="2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smtClean="0">
                <a:solidFill>
                  <a:srgbClr val="FF0000"/>
                </a:solidFill>
              </a:rPr>
              <a:t>Need to discuss an reliable, operational field gradient </a:t>
            </a:r>
            <a:r>
              <a:rPr lang="en-US" altLang="ja-JP" smtClean="0">
                <a:solidFill>
                  <a:srgbClr val="000090"/>
                </a:solidFill>
              </a:rPr>
              <a:t>including adequate HLRF/LLRF control margin for stable operation  </a:t>
            </a:r>
          </a:p>
          <a:p>
            <a:pPr marL="533400" indent="-533400">
              <a:lnSpc>
                <a:spcPct val="90000"/>
              </a:lnSpc>
              <a:buFont typeface="Wingdings" pitchFamily="30" charset="2"/>
              <a:buChar char="n"/>
            </a:pPr>
            <a:r>
              <a:rPr kumimoji="0" lang="en-US" altLang="ja-JP" b="1" smtClean="0">
                <a:solidFill>
                  <a:srgbClr val="000090"/>
                </a:solidFill>
              </a:rPr>
              <a:t>Industrial Production R&amp;D</a:t>
            </a:r>
          </a:p>
          <a:p>
            <a:pPr marL="914400" lvl="1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b="0" smtClean="0">
                <a:solidFill>
                  <a:srgbClr val="000090"/>
                </a:solidFill>
              </a:rPr>
              <a:t>Preparing for production, quality control, cost saving</a:t>
            </a:r>
          </a:p>
          <a:p>
            <a:pPr marL="1314450" lvl="2" indent="-457200">
              <a:lnSpc>
                <a:spcPct val="90000"/>
              </a:lnSpc>
              <a:buFont typeface="Wingdings" pitchFamily="30" charset="2"/>
              <a:buChar char="n"/>
            </a:pPr>
            <a:r>
              <a:rPr lang="en-US" altLang="ja-JP" smtClean="0">
                <a:solidFill>
                  <a:srgbClr val="3366FF"/>
                </a:solidFill>
              </a:rPr>
              <a:t>“Plug compatibility”</a:t>
            </a:r>
            <a:r>
              <a:rPr lang="en-US" altLang="ja-JP" smtClean="0">
                <a:solidFill>
                  <a:srgbClr val="000090"/>
                </a:solidFill>
              </a:rPr>
              <a:t> for global sharing in production phase</a:t>
            </a:r>
          </a:p>
          <a:p>
            <a:pPr marL="914400" lvl="1" indent="-457200">
              <a:lnSpc>
                <a:spcPct val="90000"/>
              </a:lnSpc>
              <a:buFont typeface="Wingdings" pitchFamily="30" charset="2"/>
              <a:buChar char="n"/>
            </a:pPr>
            <a:endParaRPr lang="en-US" altLang="ja-JP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542213" cy="914400"/>
          </a:xfrm>
        </p:spPr>
        <p:txBody>
          <a:bodyPr/>
          <a:lstStyle/>
          <a:p>
            <a:r>
              <a:rPr kumimoji="0" lang="en-US" altLang="ja-JP" b="1" smtClean="0"/>
              <a:t>Cavity Gradient Study - Summary</a:t>
            </a:r>
            <a:endParaRPr kumimoji="0" lang="ja-JP" altLang="en-US" b="1" smtClean="0"/>
          </a:p>
        </p:txBody>
      </p:sp>
      <p:sp>
        <p:nvSpPr>
          <p:cNvPr id="53251" name="コンテンツ プレースホルダ 2"/>
          <p:cNvSpPr>
            <a:spLocks noGrp="1"/>
          </p:cNvSpPr>
          <p:nvPr>
            <p:ph idx="1"/>
          </p:nvPr>
        </p:nvSpPr>
        <p:spPr>
          <a:xfrm>
            <a:off x="230188" y="1041400"/>
            <a:ext cx="8674100" cy="5429250"/>
          </a:xfrm>
        </p:spPr>
        <p:txBody>
          <a:bodyPr/>
          <a:lstStyle/>
          <a:p>
            <a:r>
              <a:rPr kumimoji="0" lang="en-US" altLang="ja-JP" dirty="0" smtClean="0"/>
              <a:t>Yield at 35 MV/</a:t>
            </a:r>
            <a:r>
              <a:rPr kumimoji="0" lang="en-US" altLang="ja-JP" dirty="0" err="1" smtClean="0"/>
              <a:t>m</a:t>
            </a:r>
            <a:r>
              <a:rPr kumimoji="0" lang="en-US" altLang="ja-JP" dirty="0" smtClean="0"/>
              <a:t> </a:t>
            </a:r>
            <a:r>
              <a:rPr kumimoji="0" lang="en-US" altLang="ja-JP" sz="2400" dirty="0" smtClean="0"/>
              <a:t>(</a:t>
            </a:r>
            <a:r>
              <a:rPr kumimoji="0" lang="en-US" altLang="ja-JP" sz="2400" dirty="0" err="1" smtClean="0"/>
              <a:t>w</a:t>
            </a:r>
            <a:r>
              <a:rPr kumimoji="0" lang="en-US" altLang="ja-JP" sz="2400" dirty="0" smtClean="0"/>
              <a:t>/ established vendors: </a:t>
            </a:r>
            <a:r>
              <a:rPr kumimoji="0" lang="en-US" altLang="ja-JP" sz="2400" b="1" dirty="0" smtClean="0">
                <a:solidFill>
                  <a:srgbClr val="3366FF"/>
                </a:solidFill>
              </a:rPr>
              <a:t>RI, </a:t>
            </a:r>
            <a:r>
              <a:rPr kumimoji="0" lang="en-US" altLang="ja-JP" sz="2400" b="1" dirty="0" err="1" smtClean="0">
                <a:solidFill>
                  <a:srgbClr val="3366FF"/>
                </a:solidFill>
              </a:rPr>
              <a:t>Zanon</a:t>
            </a:r>
            <a:r>
              <a:rPr kumimoji="0" lang="en-US" altLang="ja-JP" sz="2400" dirty="0" smtClean="0"/>
              <a:t>) </a:t>
            </a:r>
            <a:endParaRPr kumimoji="0" lang="en-US" altLang="ja-JP" dirty="0" smtClean="0"/>
          </a:p>
          <a:p>
            <a:pPr lvl="1"/>
            <a:r>
              <a:rPr lang="en-US" altLang="ja-JP" dirty="0" smtClean="0">
                <a:solidFill>
                  <a:srgbClr val="3366FF"/>
                </a:solidFill>
              </a:rPr>
              <a:t>22 % &gt;&gt; 27 at 1</a:t>
            </a:r>
            <a:r>
              <a:rPr lang="en-US" altLang="ja-JP" baseline="30000" dirty="0" smtClean="0">
                <a:solidFill>
                  <a:srgbClr val="3366FF"/>
                </a:solidFill>
              </a:rPr>
              <a:t>st</a:t>
            </a:r>
            <a:r>
              <a:rPr lang="en-US" altLang="ja-JP" dirty="0" smtClean="0">
                <a:solidFill>
                  <a:srgbClr val="3366FF"/>
                </a:solidFill>
              </a:rPr>
              <a:t> pass  (statistics 22 &gt;&gt;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3366FF"/>
                </a:solidFill>
              </a:rPr>
              <a:t>31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33 &gt;&gt; 42 % at 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dirty="0" smtClean="0">
                <a:solidFill>
                  <a:srgbClr val="FF0000"/>
                </a:solidFill>
              </a:rPr>
              <a:t> pass </a:t>
            </a:r>
            <a:r>
              <a:rPr lang="en-US" altLang="ja-JP" dirty="0" smtClean="0">
                <a:solidFill>
                  <a:srgbClr val="3366FF"/>
                </a:solidFill>
              </a:rPr>
              <a:t>(statistics 21 &gt;&gt;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3366FF"/>
                </a:solidFill>
              </a:rPr>
              <a:t>25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3366FF"/>
                </a:solidFill>
              </a:rPr>
              <a:t>) </a:t>
            </a:r>
          </a:p>
          <a:p>
            <a:pPr lvl="2"/>
            <a:r>
              <a:rPr kumimoji="0" lang="en-US" altLang="ja-JP" dirty="0" smtClean="0">
                <a:solidFill>
                  <a:srgbClr val="3366FF"/>
                </a:solidFill>
              </a:rPr>
              <a:t>Average Gradient reaching  </a:t>
            </a:r>
            <a:r>
              <a:rPr kumimoji="0" lang="en-US" altLang="ja-JP" dirty="0" smtClean="0">
                <a:solidFill>
                  <a:srgbClr val="3366FF"/>
                </a:solidFill>
              </a:rPr>
              <a:t>33 </a:t>
            </a:r>
            <a:r>
              <a:rPr kumimoji="0" lang="en-US" altLang="ja-JP" dirty="0" smtClean="0">
                <a:solidFill>
                  <a:srgbClr val="3366FF"/>
                </a:solidFill>
              </a:rPr>
              <a:t>&gt;&gt;</a:t>
            </a:r>
            <a:r>
              <a:rPr kumimoji="0" lang="en-US" altLang="ja-JP" dirty="0" smtClean="0">
                <a:solidFill>
                  <a:srgbClr val="3366FF"/>
                </a:solidFill>
              </a:rPr>
              <a:t> </a:t>
            </a:r>
            <a:r>
              <a:rPr kumimoji="0" lang="en-US" altLang="ja-JP" dirty="0" smtClean="0">
                <a:solidFill>
                  <a:srgbClr val="3366FF"/>
                </a:solidFill>
              </a:rPr>
              <a:t>36</a:t>
            </a:r>
            <a:r>
              <a:rPr kumimoji="0" lang="en-US" altLang="ja-JP" dirty="0" smtClean="0">
                <a:solidFill>
                  <a:srgbClr val="3366FF"/>
                </a:solidFill>
              </a:rPr>
              <a:t> </a:t>
            </a:r>
            <a:r>
              <a:rPr kumimoji="0" lang="en-US" altLang="ja-JP" dirty="0" smtClean="0">
                <a:solidFill>
                  <a:srgbClr val="3366FF"/>
                </a:solidFill>
              </a:rPr>
              <a:t>MV/</a:t>
            </a:r>
            <a:r>
              <a:rPr kumimoji="0" lang="en-US" altLang="ja-JP" dirty="0" err="1" smtClean="0">
                <a:solidFill>
                  <a:srgbClr val="3366FF"/>
                </a:solidFill>
              </a:rPr>
              <a:t>m</a:t>
            </a:r>
            <a:r>
              <a:rPr kumimoji="0" lang="en-US" altLang="ja-JP" dirty="0" smtClean="0">
                <a:solidFill>
                  <a:srgbClr val="3366FF"/>
                </a:solidFill>
              </a:rPr>
              <a:t> (with in 64 %) </a:t>
            </a:r>
          </a:p>
          <a:p>
            <a:pPr lvl="1"/>
            <a:r>
              <a:rPr lang="en-US" altLang="ja-JP" b="0" dirty="0" smtClean="0"/>
              <a:t>DESY Prod-4 AES data added,  </a:t>
            </a:r>
            <a:r>
              <a:rPr lang="en-US" altLang="ja-JP" b="0" dirty="0" smtClean="0"/>
              <a:t>(</a:t>
            </a:r>
            <a:r>
              <a:rPr lang="en-US" altLang="ja-JP" b="0" dirty="0" smtClean="0"/>
              <a:t>4</a:t>
            </a:r>
            <a:r>
              <a:rPr lang="en-US" altLang="ja-JP" b="0" dirty="0" smtClean="0"/>
              <a:t> </a:t>
            </a:r>
            <a:r>
              <a:rPr lang="en-US" altLang="ja-JP" b="0" dirty="0" smtClean="0"/>
              <a:t>more statistics) </a:t>
            </a:r>
          </a:p>
          <a:p>
            <a:r>
              <a:rPr kumimoji="0" lang="en-US" altLang="ja-JP" dirty="0" smtClean="0"/>
              <a:t>New statistics coming (</a:t>
            </a:r>
            <a:r>
              <a:rPr kumimoji="0" lang="en-US" altLang="ja-JP" dirty="0" err="1" smtClean="0"/>
              <a:t>w</a:t>
            </a:r>
            <a:r>
              <a:rPr kumimoji="0" lang="en-US" altLang="ja-JP" dirty="0" smtClean="0"/>
              <a:t>/ potential vendors)</a:t>
            </a:r>
          </a:p>
          <a:p>
            <a:pPr lvl="1"/>
            <a:r>
              <a:rPr lang="en-US" altLang="ja-JP" dirty="0" smtClean="0">
                <a:solidFill>
                  <a:srgbClr val="3366FF"/>
                </a:solidFill>
              </a:rPr>
              <a:t>MHI/KEK</a:t>
            </a:r>
            <a:r>
              <a:rPr lang="en-US" altLang="ja-JP" dirty="0" smtClean="0"/>
              <a:t>: to be counted once after reaching 35 MV/</a:t>
            </a:r>
            <a:r>
              <a:rPr lang="en-US" altLang="ja-JP" dirty="0" err="1" smtClean="0"/>
              <a:t>m</a:t>
            </a:r>
            <a:r>
              <a:rPr lang="en-US" altLang="ja-JP" dirty="0" smtClean="0"/>
              <a:t> </a:t>
            </a:r>
            <a:endParaRPr lang="en-US" altLang="ja-JP" b="0" dirty="0" smtClean="0"/>
          </a:p>
          <a:p>
            <a:r>
              <a:rPr kumimoji="0" lang="en-US" altLang="ja-JP" dirty="0" smtClean="0"/>
              <a:t>Statistics for ‘Production Yield’ limited/constrained </a:t>
            </a:r>
          </a:p>
          <a:p>
            <a:pPr lvl="1"/>
            <a:r>
              <a:rPr lang="en-US" altLang="ja-JP" dirty="0" smtClean="0"/>
              <a:t>Clear definition and rule needed to evaluate readiness of industrialization and cost</a:t>
            </a:r>
          </a:p>
          <a:p>
            <a:pPr>
              <a:buFontTx/>
              <a:buNone/>
            </a:pPr>
            <a:r>
              <a:rPr kumimoji="0" lang="en-US" altLang="ja-JP" dirty="0" smtClean="0">
                <a:solidFill>
                  <a:srgbClr val="FF0000"/>
                </a:solidFill>
              </a:rPr>
              <a:t>Note:</a:t>
            </a:r>
            <a:r>
              <a:rPr kumimoji="0" lang="en-US" altLang="ja-JP" dirty="0" smtClean="0"/>
              <a:t> </a:t>
            </a:r>
            <a:r>
              <a:rPr kumimoji="0" lang="en-US" altLang="ja-JP" sz="2400" i="1" dirty="0" smtClean="0"/>
              <a:t>Numbers of Cavities for ‘gradient research’: need to be separately counted ( ~ 25 % of cavities)    </a:t>
            </a:r>
            <a:endParaRPr kumimoji="0" lang="en-US" altLang="ja-JP" i="1" dirty="0" smtClean="0"/>
          </a:p>
          <a:p>
            <a:pPr lvl="1"/>
            <a:endParaRPr lang="ja-JP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30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ja-JP" sz="3200" b="1" dirty="0" smtClean="0">
                <a:solidFill>
                  <a:srgbClr val="000090"/>
                </a:solidFill>
              </a:rPr>
              <a:t>Standard Process Selected</a:t>
            </a:r>
            <a:r>
              <a:rPr kumimoji="0" lang="en-US" altLang="ja-JP" sz="3200" b="1" dirty="0" smtClean="0">
                <a:solidFill>
                  <a:srgbClr val="000090"/>
                </a:solidFill>
              </a:rPr>
              <a:t> </a:t>
            </a:r>
            <a:r>
              <a:rPr kumimoji="0" lang="en-US" altLang="ja-JP" sz="3200" b="1" dirty="0" smtClean="0">
                <a:solidFill>
                  <a:srgbClr val="000090"/>
                </a:solidFill>
              </a:rPr>
              <a:t>in</a:t>
            </a:r>
            <a:r>
              <a:rPr kumimoji="0" lang="en-US" altLang="ja-JP" sz="3200" b="1" dirty="0" smtClean="0">
                <a:solidFill>
                  <a:srgbClr val="000090"/>
                </a:solidFill>
              </a:rPr>
              <a:t> </a:t>
            </a:r>
            <a:br>
              <a:rPr kumimoji="0" lang="en-US" altLang="ja-JP" sz="3200" b="1" dirty="0" smtClean="0">
                <a:solidFill>
                  <a:srgbClr val="000090"/>
                </a:solidFill>
              </a:rPr>
            </a:br>
            <a:r>
              <a:rPr kumimoji="0" lang="en-US" altLang="ja-JP" sz="3200" b="1" dirty="0" smtClean="0">
                <a:solidFill>
                  <a:srgbClr val="000090"/>
                </a:solidFill>
              </a:rPr>
              <a:t> Cavity Production and the Yield</a:t>
            </a:r>
            <a:endParaRPr kumimoji="0" lang="ja-JP" altLang="en-US" sz="3200" b="1" dirty="0" smtClean="0">
              <a:solidFill>
                <a:srgbClr val="000090"/>
              </a:solidFill>
            </a:endParaRPr>
          </a:p>
        </p:txBody>
      </p:sp>
      <p:graphicFrame>
        <p:nvGraphicFramePr>
          <p:cNvPr id="33888" name="Group 96"/>
          <p:cNvGraphicFramePr>
            <a:graphicFrameLocks noGrp="1"/>
          </p:cNvGraphicFramePr>
          <p:nvPr>
            <p:ph idx="1"/>
          </p:nvPr>
        </p:nvGraphicFramePr>
        <p:xfrm>
          <a:off x="1230313" y="919163"/>
          <a:ext cx="7336148" cy="5391606"/>
        </p:xfrm>
        <a:graphic>
          <a:graphicData uri="http://schemas.openxmlformats.org/drawingml/2006/table">
            <a:tbl>
              <a:tblPr/>
              <a:tblGrid>
                <a:gridCol w="1567583"/>
                <a:gridCol w="5768565"/>
              </a:tblGrid>
              <a:tr h="3625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Standard Cavity Recipe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Fabrication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Nb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-sheet 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(Fine Grain)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Component  preparation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Cavity assembly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w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/ EBW 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w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/ experienced  venders)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Process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1st Electro-polishing 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(~150um)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7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Ultrasonic degreasing with detergent, or ethanol rinse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High-pressure pure-water rinsing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Hydrogen degassing at &gt; 600 C 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Field flatness tuning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2nd Electro-polishing 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(~20um)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Ultrasonic degreasing or ethanol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High-pressure pure-water rinsing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Antenna Assembly 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22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Baking at 120 C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151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Cold  Test (vert. test)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Performance Test with temperature  and mode measurement 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(1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st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/ 2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nd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successful RF Test)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15200" cy="762000"/>
          </a:xfrm>
        </p:spPr>
        <p:txBody>
          <a:bodyPr/>
          <a:lstStyle/>
          <a:p>
            <a:r>
              <a:rPr lang="en-US" altLang="ja-JP" sz="4300" b="1">
                <a:solidFill>
                  <a:srgbClr val="000090"/>
                </a:solidFill>
                <a:latin typeface="Century Gothic" pitchFamily="30" charset="0"/>
                <a:ea typeface="Century Gothic" pitchFamily="30" charset="0"/>
                <a:cs typeface="Century Gothic" pitchFamily="30" charset="0"/>
              </a:rPr>
              <a:t>Global Plan for SCRF R&amp;D</a:t>
            </a:r>
            <a:endParaRPr lang="en-US" altLang="ja-JP" sz="3200" b="1">
              <a:solidFill>
                <a:srgbClr val="000090"/>
              </a:solidFill>
              <a:latin typeface="Century Gothic" pitchFamily="30" charset="0"/>
              <a:ea typeface="Century Gothic" pitchFamily="30" charset="0"/>
              <a:cs typeface="Century Gothic" pitchFamily="30" charset="0"/>
            </a:endParaRP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/>
        </p:nvGraphicFramePr>
        <p:xfrm>
          <a:off x="708025" y="1447800"/>
          <a:ext cx="8207375" cy="4184714"/>
        </p:xfrm>
        <a:graphic>
          <a:graphicData uri="http://schemas.openxmlformats.org/drawingml/2006/table">
            <a:tbl>
              <a:tblPr/>
              <a:tblGrid>
                <a:gridCol w="2722563"/>
                <a:gridCol w="473075"/>
                <a:gridCol w="579437"/>
                <a:gridCol w="444500"/>
                <a:gridCol w="458788"/>
                <a:gridCol w="498475"/>
                <a:gridCol w="438150"/>
                <a:gridCol w="587375"/>
                <a:gridCol w="1012825"/>
                <a:gridCol w="992187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Year</a:t>
                      </a:r>
                      <a:endParaRPr kumimoji="0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2010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Phase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TDP-1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3366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TDP-2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000090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Cavity Gradient in v.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to reach 35 MV/m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  <a:sym typeface="Wingdings" pitchFamily="-107" charset="2"/>
                        </a:rPr>
                        <a:t></a:t>
                      </a: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Yield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50%</a:t>
                      </a:r>
                      <a:endParaRPr kumimoji="0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>
                            <a:alpha val="50999"/>
                          </a:srgbClr>
                        </a:gs>
                        <a:gs pos="2000">
                          <a:srgbClr val="FFFFFF">
                            <a:alpha val="50999"/>
                          </a:srgbClr>
                        </a:gs>
                        <a:gs pos="100000">
                          <a:srgbClr val="FFFF00">
                            <a:alpha val="50999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  <a:sym typeface="Wingdings" pitchFamily="-107" charset="2"/>
                        </a:rPr>
                        <a:t></a:t>
                      </a: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Yield</a:t>
                      </a:r>
                      <a:r>
                        <a:rPr kumimoji="0" lang="en-US" altLang="ja-JP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90%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62000"/>
                          </a:srgbClr>
                        </a:gs>
                        <a:gs pos="999">
                          <a:srgbClr val="FFFF00">
                            <a:alpha val="62000"/>
                          </a:srgbClr>
                        </a:gs>
                        <a:gs pos="100000">
                          <a:srgbClr val="FF6600">
                            <a:alpha val="6200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Cavity-string  to reach 31.5 MV/m, with one-cryomodule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Global effort for string assembly and test</a:t>
                      </a:r>
                      <a:endParaRPr kumimoji="0" lang="en-US" altLang="ja-JP" sz="24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(DESY, FNAL, INFN, KEK)</a:t>
                      </a:r>
                      <a:endParaRPr kumimoji="0" lang="en-US" altLang="ja-JP" sz="11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System Test with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acceleration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FLASH (DESY) , NML (FNAL)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      STF2 (KEK, 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extend beyond 2012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Preparation for Industrialization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Production Technology R&amp;D   </a:t>
                      </a: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>
                            <a:alpha val="81000"/>
                          </a:srgbClr>
                        </a:gs>
                        <a:gs pos="92000">
                          <a:srgbClr val="3366FF">
                            <a:alpha val="81000"/>
                          </a:srgbClr>
                        </a:gs>
                        <a:gs pos="100000">
                          <a:srgbClr val="3366FF">
                            <a:alpha val="8100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99" name="正方形/長方形 6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27700" name="山形 8"/>
          <p:cNvSpPr>
            <a:spLocks noChangeArrowheads="1"/>
          </p:cNvSpPr>
          <p:nvPr/>
        </p:nvSpPr>
        <p:spPr bwMode="auto">
          <a:xfrm>
            <a:off x="76200" y="2590800"/>
            <a:ext cx="533400" cy="304800"/>
          </a:xfrm>
          <a:prstGeom prst="chevron">
            <a:avLst>
              <a:gd name="adj" fmla="val 4999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Improved Understanding in Quench Limit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Routine 9-cell </a:t>
            </a:r>
            <a:r>
              <a:rPr lang="en-US" dirty="0" smtClean="0">
                <a:solidFill>
                  <a:srgbClr val="3366FF"/>
                </a:solidFill>
              </a:rPr>
              <a:t>T-mapping and optical inspection</a:t>
            </a:r>
          </a:p>
          <a:p>
            <a:pPr lvl="1"/>
            <a:r>
              <a:rPr lang="en-US" dirty="0" smtClean="0"/>
              <a:t>New insights from pre-cursor heating studies at JLab</a:t>
            </a:r>
          </a:p>
          <a:p>
            <a:pPr lvl="1"/>
            <a:r>
              <a:rPr lang="en-US" dirty="0" smtClean="0"/>
              <a:t>First predictive defect study at DESY</a:t>
            </a:r>
          </a:p>
          <a:p>
            <a:pPr lvl="1"/>
            <a:r>
              <a:rPr lang="en-US" dirty="0" smtClean="0"/>
              <a:t>Cornell 2</a:t>
            </a:r>
            <a:r>
              <a:rPr lang="en-US" baseline="30000" dirty="0" smtClean="0"/>
              <a:t>nd</a:t>
            </a:r>
            <a:r>
              <a:rPr lang="en-US" dirty="0" smtClean="0"/>
              <a:t> sound sensors will be available for labs</a:t>
            </a:r>
          </a:p>
          <a:p>
            <a:pPr lvl="1"/>
            <a:r>
              <a:rPr lang="en-US" dirty="0" smtClean="0"/>
              <a:t>Many labs use “Kyoto camera” (JLab just received a loan unit)</a:t>
            </a:r>
          </a:p>
          <a:p>
            <a:r>
              <a:rPr lang="en-US" dirty="0" smtClean="0"/>
              <a:t>New finding: many 9-cell is quench limited </a:t>
            </a:r>
            <a:r>
              <a:rPr lang="en-US" dirty="0" smtClean="0">
                <a:solidFill>
                  <a:srgbClr val="3366FF"/>
                </a:solidFill>
              </a:rPr>
              <a:t>at 20-25 MV/m by only one defect in one cell </a:t>
            </a:r>
            <a:r>
              <a:rPr lang="en-US" dirty="0" smtClean="0"/>
              <a:t>with other superior cells already reaching 30-40 MV/m</a:t>
            </a:r>
          </a:p>
          <a:p>
            <a:pPr lvl="1"/>
            <a:r>
              <a:rPr lang="en-US" dirty="0" smtClean="0"/>
              <a:t>There may or may not be observable flaw in quench site</a:t>
            </a:r>
          </a:p>
          <a:p>
            <a:pPr lvl="1"/>
            <a:r>
              <a:rPr lang="en-US" dirty="0" smtClean="0"/>
              <a:t>This seems to suggest we need to address material aspect besides processing and fabrication in TDP-2  </a:t>
            </a:r>
          </a:p>
          <a:p>
            <a:pPr lvl="1"/>
            <a:r>
              <a:rPr lang="en-US" dirty="0" smtClean="0"/>
              <a:t>This also suggests </a:t>
            </a:r>
            <a:r>
              <a:rPr lang="en-US" dirty="0" smtClean="0">
                <a:solidFill>
                  <a:srgbClr val="3366FF"/>
                </a:solidFill>
              </a:rPr>
              <a:t>some local repairing </a:t>
            </a:r>
            <a:r>
              <a:rPr lang="en-US" dirty="0" smtClean="0"/>
              <a:t>is needed for efficient raise of 2</a:t>
            </a:r>
            <a:r>
              <a:rPr lang="en-US" baseline="30000" dirty="0" smtClean="0"/>
              <a:t>nd</a:t>
            </a:r>
            <a:r>
              <a:rPr lang="en-US" dirty="0" smtClean="0"/>
              <a:t> pass gradient yield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1"/>
            <a:ext cx="8191862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724400" y="3200400"/>
            <a:ext cx="2133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2438400"/>
            <a:ext cx="2113079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31.5+/-20%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733800" y="2362200"/>
            <a:ext cx="1143000" cy="990600"/>
          </a:xfrm>
          <a:prstGeom prst="upArrow">
            <a:avLst>
              <a:gd name="adj1" fmla="val 50000"/>
              <a:gd name="adj2" fmla="val 481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 Major Next Battle: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Eliminate Yield Drop near 20 MV/m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76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Despite increased acceptance thanks to more flexible HLRF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2010.3.26</a:t>
            </a:r>
            <a:endParaRPr 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FB6-751F-4C7C-B33F-DAF24B8524F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SCRF Review by AAP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1"/>
            <a:ext cx="8191862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724400" y="3200400"/>
            <a:ext cx="2133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2438400"/>
            <a:ext cx="2113079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31.5+/-20%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Another Next Battle: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Further Reduce Field Emission up to 40 MV/m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763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Flexible HLRF opens up possibility of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some individual cavity operates up to 38 MV/m 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5105400"/>
            <a:ext cx="13716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3276600"/>
            <a:ext cx="3810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Operation at &gt;35 MV/m significantly raises the bar for FE suppression.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Recent R&amp;D has shown proof of existence of “FE-free” 40 MV/m in 9-cell vertical test – further R&amp;D is needed for reliable FE suppression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257800"/>
            <a:ext cx="15368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 suppression</a:t>
            </a:r>
            <a:endParaRPr 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2010.3.26</a:t>
            </a:r>
            <a:endParaRPr 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FB6-751F-4C7C-B33F-DAF24B8524F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SCRF Review by AAP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6"/>
          <p:cNvPicPr>
            <a:picLocks noChangeAspect="1" noChangeArrowheads="1"/>
          </p:cNvPicPr>
          <p:nvPr/>
        </p:nvPicPr>
        <p:blipFill>
          <a:blip r:embed="rId2"/>
          <a:srcRect l="1054" t="1541" r="1054" b="1541"/>
          <a:stretch>
            <a:fillRect/>
          </a:stretch>
        </p:blipFill>
        <p:spPr bwMode="auto">
          <a:xfrm>
            <a:off x="4338638" y="2298700"/>
            <a:ext cx="4772025" cy="322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3200" smtClean="0"/>
              <a:t>New Production Yield </a:t>
            </a:r>
            <a:br>
              <a:rPr kumimoji="0" lang="en-US" altLang="ja-JP" sz="3200" smtClean="0"/>
            </a:br>
            <a:r>
              <a:rPr kumimoji="0" lang="en-US" altLang="ja-JP" sz="3200" smtClean="0"/>
              <a:t>after  </a:t>
            </a:r>
            <a:r>
              <a:rPr kumimoji="0" lang="en-US" altLang="ja-JP" sz="3200" smtClean="0">
                <a:solidFill>
                  <a:srgbClr val="FF0000"/>
                </a:solidFill>
              </a:rPr>
              <a:t>1</a:t>
            </a:r>
            <a:r>
              <a:rPr kumimoji="0" lang="en-US" altLang="ja-JP" sz="3200" baseline="30000" smtClean="0">
                <a:solidFill>
                  <a:srgbClr val="FF0000"/>
                </a:solidFill>
              </a:rPr>
              <a:t>st</a:t>
            </a:r>
            <a:r>
              <a:rPr kumimoji="0" lang="en-US" altLang="ja-JP" sz="3200" smtClean="0">
                <a:solidFill>
                  <a:srgbClr val="FF0000"/>
                </a:solidFill>
              </a:rPr>
              <a:t> and 2</a:t>
            </a:r>
            <a:r>
              <a:rPr kumimoji="0" lang="en-US" altLang="ja-JP" sz="3200" baseline="30000" smtClean="0">
                <a:solidFill>
                  <a:srgbClr val="FF0000"/>
                </a:solidFill>
              </a:rPr>
              <a:t>nd</a:t>
            </a:r>
            <a:r>
              <a:rPr kumimoji="0" lang="en-US" altLang="ja-JP" sz="3200" smtClean="0">
                <a:solidFill>
                  <a:srgbClr val="FF0000"/>
                </a:solidFill>
              </a:rPr>
              <a:t> Pass (RF) </a:t>
            </a:r>
            <a:r>
              <a:rPr kumimoji="0" lang="en-US" altLang="ja-JP" sz="3200" smtClean="0"/>
              <a:t>Test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 l="2109" t="3084" r="1054" b="3084"/>
          <a:stretch>
            <a:fillRect/>
          </a:stretch>
        </p:blipFill>
        <p:spPr bwMode="auto">
          <a:xfrm>
            <a:off x="0" y="1066800"/>
            <a:ext cx="4616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108325" y="1712913"/>
            <a:ext cx="1135063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00"/>
                </a:solidFill>
              </a:rPr>
              <a:t>1</a:t>
            </a:r>
            <a:r>
              <a:rPr lang="en-US" altLang="ja-JP" sz="2000" b="1" baseline="30000">
                <a:solidFill>
                  <a:srgbClr val="000000"/>
                </a:solidFill>
              </a:rPr>
              <a:t>st</a:t>
            </a:r>
            <a:r>
              <a:rPr lang="en-US" altLang="ja-JP" sz="2000" b="1">
                <a:solidFill>
                  <a:srgbClr val="000000"/>
                </a:solidFill>
              </a:rPr>
              <a:t> pass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315200" y="3536950"/>
            <a:ext cx="1192213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00"/>
                </a:solidFill>
              </a:rPr>
              <a:t>2</a:t>
            </a:r>
            <a:r>
              <a:rPr lang="en-US" altLang="ja-JP" sz="2000" b="1" baseline="30000">
                <a:solidFill>
                  <a:srgbClr val="000000"/>
                </a:solidFill>
              </a:rPr>
              <a:t>nd</a:t>
            </a:r>
            <a:r>
              <a:rPr lang="en-US" altLang="ja-JP" sz="2000" b="1">
                <a:solidFill>
                  <a:srgbClr val="000000"/>
                </a:solidFill>
              </a:rPr>
              <a:t> pass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/>
          <a:srcRect l="4678" t="9267" r="2339" b="9267"/>
          <a:stretch>
            <a:fillRect/>
          </a:stretch>
        </p:blipFill>
        <p:spPr bwMode="auto">
          <a:xfrm>
            <a:off x="76200" y="4267200"/>
            <a:ext cx="43132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219200" y="4343400"/>
            <a:ext cx="1795463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85800" y="5486400"/>
            <a:ext cx="1652588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00"/>
                </a:solidFill>
              </a:rPr>
              <a:t>degradation</a:t>
            </a:r>
          </a:p>
        </p:txBody>
      </p:sp>
      <p:sp>
        <p:nvSpPr>
          <p:cNvPr id="40971" name="テキスト ボックス 12"/>
          <p:cNvSpPr txBox="1">
            <a:spLocks noChangeArrowheads="1"/>
          </p:cNvSpPr>
          <p:nvPr/>
        </p:nvSpPr>
        <p:spPr bwMode="auto">
          <a:xfrm>
            <a:off x="5432425" y="1257300"/>
            <a:ext cx="2855913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/>
              <a:t>Yield at 35 MV/m:</a:t>
            </a:r>
          </a:p>
          <a:p>
            <a:r>
              <a:rPr lang="en-US" altLang="ja-JP" sz="2000"/>
              <a:t>  22 % at 1</a:t>
            </a:r>
            <a:r>
              <a:rPr lang="en-US" altLang="ja-JP" sz="2000" baseline="30000"/>
              <a:t>st</a:t>
            </a:r>
            <a:r>
              <a:rPr lang="en-US" altLang="ja-JP" sz="2000"/>
              <a:t> pass</a:t>
            </a:r>
          </a:p>
          <a:p>
            <a:r>
              <a:rPr lang="en-US" altLang="ja-JP" sz="2000"/>
              <a:t>  33 % at up to 2</a:t>
            </a:r>
            <a:r>
              <a:rPr lang="en-US" altLang="ja-JP" sz="2000" baseline="30000"/>
              <a:t>nd</a:t>
            </a:r>
            <a:r>
              <a:rPr lang="en-US" altLang="ja-JP" sz="2000"/>
              <a:t> pass</a:t>
            </a:r>
            <a:endParaRPr lang="ja-JP" altLang="en-US" sz="2000"/>
          </a:p>
        </p:txBody>
      </p:sp>
      <p:sp>
        <p:nvSpPr>
          <p:cNvPr id="40972" name="上矢印 13"/>
          <p:cNvSpPr>
            <a:spLocks noChangeArrowheads="1"/>
          </p:cNvSpPr>
          <p:nvPr/>
        </p:nvSpPr>
        <p:spPr bwMode="auto">
          <a:xfrm>
            <a:off x="7604125" y="5213350"/>
            <a:ext cx="247650" cy="593725"/>
          </a:xfrm>
          <a:prstGeom prst="upArrow">
            <a:avLst>
              <a:gd name="adj1" fmla="val 50000"/>
              <a:gd name="adj2" fmla="val 4994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 sz="2000" b="1"/>
          </a:p>
        </p:txBody>
      </p:sp>
      <p:sp>
        <p:nvSpPr>
          <p:cNvPr id="40973" name="テキスト ボックス 14"/>
          <p:cNvSpPr txBox="1">
            <a:spLocks noChangeArrowheads="1"/>
          </p:cNvSpPr>
          <p:nvPr/>
        </p:nvSpPr>
        <p:spPr bwMode="auto">
          <a:xfrm>
            <a:off x="5459413" y="5822950"/>
            <a:ext cx="3678237" cy="708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/>
              <a:t>ILC Operation at &lt;31.5 MV/m&gt;</a:t>
            </a:r>
          </a:p>
          <a:p>
            <a:r>
              <a:rPr lang="en-US" altLang="ja-JP" sz="2000"/>
              <a:t>Yield reaching ~ 40 % </a:t>
            </a:r>
            <a:endParaRPr lang="ja-JP" altLang="en-US" sz="2000"/>
          </a:p>
        </p:txBody>
      </p:sp>
      <p:sp>
        <p:nvSpPr>
          <p:cNvPr id="40974" name="テキスト ボックス 15"/>
          <p:cNvSpPr txBox="1">
            <a:spLocks noChangeArrowheads="1"/>
          </p:cNvSpPr>
          <p:nvPr/>
        </p:nvSpPr>
        <p:spPr bwMode="auto">
          <a:xfrm>
            <a:off x="296863" y="6235700"/>
            <a:ext cx="4789487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/>
              <a:t>Reported by C. Ginsburg and GDB team</a:t>
            </a:r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3200" b="1" smtClean="0"/>
              <a:t>Progress and Prospect of </a:t>
            </a:r>
            <a:br>
              <a:rPr kumimoji="0" lang="en-US" altLang="ja-JP" sz="3200" b="1" smtClean="0"/>
            </a:br>
            <a:r>
              <a:rPr kumimoji="0" lang="en-US" altLang="ja-JP" sz="3200" b="1" smtClean="0"/>
              <a:t>Cavity Gradient Yield Statistics</a:t>
            </a:r>
            <a:endParaRPr kumimoji="0" lang="ja-JP" altLang="en-US" sz="3200" b="1" smtClean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266700" y="984768"/>
          <a:ext cx="8638692" cy="46989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00578"/>
                <a:gridCol w="1400632"/>
                <a:gridCol w="1213881"/>
                <a:gridCol w="1288582"/>
                <a:gridCol w="1195206"/>
                <a:gridCol w="1157855"/>
                <a:gridCol w="138195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PAC-09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Last/Best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2009-05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FALC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en-US" altLang="ja-JP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 Pass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2009-07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ALCPG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2nd Pass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2009-10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CCFFCC"/>
                          </a:solidFill>
                        </a:rPr>
                        <a:t>To</a:t>
                      </a:r>
                      <a:r>
                        <a:rPr kumimoji="1" lang="en-US" altLang="ja-JP" baseline="0" dirty="0" smtClean="0">
                          <a:solidFill>
                            <a:srgbClr val="CCFFCC"/>
                          </a:solidFill>
                        </a:rPr>
                        <a:t> be added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rgbClr val="CCFFCC"/>
                          </a:solidFill>
                        </a:rPr>
                        <a:t>(2009-11)</a:t>
                      </a:r>
                      <a:endParaRPr kumimoji="1" lang="ja-JP" alt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CCFFCC"/>
                          </a:solidFill>
                        </a:rPr>
                        <a:t>Coming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rgbClr val="CCFFCC"/>
                          </a:solidFill>
                        </a:rPr>
                        <a:t>Prod. Y.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rgbClr val="CCFFCC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CCFFCC"/>
                          </a:solidFill>
                        </a:rPr>
                        <a:t>(2010-06)</a:t>
                      </a:r>
                      <a:endParaRPr kumimoji="1" lang="ja-JP" alt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Research cavities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DESY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 (AC)</a:t>
                      </a:r>
                    </a:p>
                    <a:p>
                      <a:r>
                        <a:rPr kumimoji="1" lang="en-US" altLang="ja-JP" dirty="0" smtClean="0"/>
                        <a:t>16 (ZA)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 (AC)</a:t>
                      </a:r>
                    </a:p>
                    <a:p>
                      <a:r>
                        <a:rPr kumimoji="1" lang="en-US" altLang="ja-JP" dirty="0" smtClean="0"/>
                        <a:t>7 (ZA)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 </a:t>
                      </a:r>
                      <a:r>
                        <a:rPr kumimoji="1" lang="en-US" altLang="ja-JP" sz="1600" dirty="0" smtClean="0"/>
                        <a:t>(AC/ZA)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4 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(Prod-4)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5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8 (large</a:t>
                      </a:r>
                      <a:r>
                        <a:rPr kumimoji="1" lang="en-US" altLang="ja-JP" baseline="0" dirty="0" smtClean="0">
                          <a:solidFill>
                            <a:srgbClr val="008000"/>
                          </a:solidFill>
                        </a:rPr>
                        <a:t> G.)</a:t>
                      </a:r>
                      <a:endParaRPr kumimoji="1" lang="ja-JP" alt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JLAB</a:t>
                      </a:r>
                    </a:p>
                    <a:p>
                      <a:r>
                        <a:rPr kumimoji="1" lang="en-US" altLang="ja-JP" sz="1600" dirty="0" smtClean="0"/>
                        <a:t>FNAL/ANL/Cornell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 (AC)</a:t>
                      </a:r>
                    </a:p>
                    <a:p>
                      <a:r>
                        <a:rPr kumimoji="1" lang="en-US" altLang="ja-JP" dirty="0" smtClean="0"/>
                        <a:t>4 (AE)</a:t>
                      </a:r>
                    </a:p>
                    <a:p>
                      <a:r>
                        <a:rPr kumimoji="1" lang="en-US" altLang="ja-JP" dirty="0" smtClean="0"/>
                        <a:t>1 (KE-LL5)</a:t>
                      </a:r>
                    </a:p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en-US" altLang="ja-JP" baseline="0" dirty="0" smtClean="0"/>
                        <a:t> (JL-2)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 (AC)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 (AC)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5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 (AE)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12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 (AC)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6 (AE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)</a:t>
                      </a:r>
                    </a:p>
                    <a:p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2 (AC)</a:t>
                      </a:r>
                      <a:endParaRPr kumimoji="1" lang="en-US" altLang="ja-JP" dirty="0" smtClean="0">
                        <a:solidFill>
                          <a:srgbClr val="3366FF"/>
                        </a:solidFill>
                      </a:endParaRPr>
                    </a:p>
                    <a:p>
                      <a:endParaRPr kumimoji="1" lang="en-US" altLang="ja-JP" dirty="0" smtClean="0">
                        <a:solidFill>
                          <a:srgbClr val="3366FF"/>
                        </a:solidFill>
                      </a:endParaRPr>
                    </a:p>
                    <a:p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6 (NW)</a:t>
                      </a:r>
                    </a:p>
                    <a:p>
                      <a:endParaRPr kumimoji="1" lang="en-US" altLang="ja-JP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 (including large-G)</a:t>
                      </a:r>
                      <a:endParaRPr kumimoji="1" lang="ja-JP" alt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KEK/IHEP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MH)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</a:rPr>
                        <a:t>2 (MH)</a:t>
                      </a:r>
                    </a:p>
                    <a:p>
                      <a:endParaRPr kumimoji="1" lang="en-US" altLang="ja-JP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~5 (LL)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rgbClr val="008000"/>
                          </a:solidFill>
                        </a:rPr>
                        <a:t>1 (IHEP)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10</a:t>
                      </a:r>
                      <a:endParaRPr kumimoji="1" lang="ja-JP" alt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</a:rPr>
                        <a:t>25</a:t>
                      </a:r>
                      <a:endParaRPr kumimoji="1"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~ 20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G-Sum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3366FF"/>
                          </a:solidFill>
                        </a:rPr>
                        <a:t>31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86" name="テキスト ボックス 6"/>
          <p:cNvSpPr txBox="1">
            <a:spLocks noChangeArrowheads="1"/>
          </p:cNvSpPr>
          <p:nvPr/>
        </p:nvSpPr>
        <p:spPr bwMode="auto">
          <a:xfrm>
            <a:off x="228600" y="5761038"/>
            <a:ext cx="866775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Statistics for Production Yield in Progress to reach </a:t>
            </a:r>
            <a:r>
              <a:rPr lang="en-US" altLang="ja-JP" sz="2000" dirty="0" smtClean="0">
                <a:solidFill>
                  <a:srgbClr val="FF6600"/>
                </a:solidFill>
              </a:rPr>
              <a:t>~ 60, </a:t>
            </a:r>
            <a:r>
              <a:rPr lang="en-US" altLang="ja-JP" sz="2000" dirty="0" smtClean="0">
                <a:solidFill>
                  <a:srgbClr val="000000"/>
                </a:solidFill>
              </a:rPr>
              <a:t>within TDP-1.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We may need to have separate statistics for ‘production’ and for ‘research’,</a:t>
            </a:r>
            <a:endParaRPr lang="ja-JP" alt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What to be reviewed?</a:t>
            </a:r>
            <a:endParaRPr lang="ja-JP" altLang="en-US" b="1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685799" y="765944"/>
            <a:ext cx="8089141" cy="5634855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3366FF"/>
                </a:solidFill>
              </a:rPr>
              <a:t>Fundamental Research </a:t>
            </a:r>
            <a:r>
              <a:rPr lang="en-US" altLang="ja-JP" dirty="0" smtClean="0"/>
              <a:t>to improve ‘Gradient’ </a:t>
            </a:r>
          </a:p>
          <a:p>
            <a:pPr lvl="1"/>
            <a:r>
              <a:rPr lang="en-US" altLang="ja-JP" dirty="0" smtClean="0"/>
              <a:t>R&amp;D status </a:t>
            </a:r>
            <a:r>
              <a:rPr lang="en-US" altLang="ja-JP" dirty="0" smtClean="0">
                <a:solidFill>
                  <a:schemeClr val="tx1"/>
                </a:solidFill>
              </a:rPr>
              <a:t>and understanding </a:t>
            </a:r>
            <a:r>
              <a:rPr lang="en-US" altLang="ja-JP" dirty="0" smtClean="0"/>
              <a:t>of limit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trategy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/>
              <a:t>for improvement</a:t>
            </a:r>
          </a:p>
          <a:p>
            <a:r>
              <a:rPr lang="en-US" altLang="ja-JP" b="1" dirty="0" smtClean="0">
                <a:solidFill>
                  <a:srgbClr val="3366FF"/>
                </a:solidFill>
              </a:rPr>
              <a:t>Preparation</a:t>
            </a:r>
            <a:r>
              <a:rPr lang="en-US" altLang="ja-JP" dirty="0" smtClean="0"/>
              <a:t> for ‘Industrialization’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Cost effective </a:t>
            </a:r>
            <a:r>
              <a:rPr lang="en-US" altLang="ja-JP" dirty="0" smtClean="0"/>
              <a:t>production and quality control </a:t>
            </a:r>
          </a:p>
          <a:p>
            <a:pPr lvl="2"/>
            <a:r>
              <a:rPr lang="en-US" altLang="ja-JP" dirty="0" smtClean="0"/>
              <a:t>90 % (9-cell cavity) corresponding to ~ 99 % (1-cell cavity)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Balance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between R&amp;D and  </a:t>
            </a:r>
            <a:r>
              <a:rPr lang="en-US" altLang="ja-JP" dirty="0" smtClean="0">
                <a:solidFill>
                  <a:schemeClr val="tx1"/>
                </a:solidFill>
              </a:rPr>
              <a:t>ILC </a:t>
            </a:r>
            <a:r>
              <a:rPr lang="en-US" altLang="ja-JP" dirty="0" smtClean="0">
                <a:solidFill>
                  <a:schemeClr val="tx1"/>
                </a:solidFill>
              </a:rPr>
              <a:t>operation </a:t>
            </a:r>
            <a:r>
              <a:rPr lang="en-US" altLang="ja-JP" dirty="0" smtClean="0">
                <a:solidFill>
                  <a:srgbClr val="000000"/>
                </a:solidFill>
              </a:rPr>
              <a:t>parameters with beam,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b="1" dirty="0" smtClean="0">
                <a:solidFill>
                  <a:srgbClr val="3366FF"/>
                </a:solidFill>
              </a:rPr>
              <a:t>System Design and Engineering </a:t>
            </a:r>
          </a:p>
          <a:p>
            <a:pPr lvl="1"/>
            <a:r>
              <a:rPr lang="en-US" altLang="ja-JP" dirty="0" smtClean="0"/>
              <a:t>Integration (compatibility, alignment, accuracy)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Optimization</a:t>
            </a:r>
            <a:r>
              <a:rPr lang="en-US" altLang="ja-JP" dirty="0" smtClean="0">
                <a:solidFill>
                  <a:srgbClr val="000000"/>
                </a:solidFill>
              </a:rPr>
              <a:t> with other components, 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CFS, HLRF/L</a:t>
            </a:r>
            <a:r>
              <a:rPr lang="en-US" altLang="ja-JP" dirty="0" smtClean="0"/>
              <a:t>LRF, Beam handling, and others, </a:t>
            </a:r>
          </a:p>
          <a:p>
            <a:pPr lvl="2"/>
            <a:r>
              <a:rPr lang="en-US" altLang="ja-JP" dirty="0" smtClean="0"/>
              <a:t>Best Operation Gradient to be determined    </a:t>
            </a:r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2010.3.26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533C3-F9A8-D748-82A8-1B271CE7187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685800" y="5361034"/>
            <a:ext cx="7772400" cy="963566"/>
          </a:xfrm>
        </p:spPr>
        <p:txBody>
          <a:bodyPr/>
          <a:lstStyle/>
          <a:p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46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1888D-3263-0E4C-A433-131481792239}" type="slidenum">
              <a:rPr lang="en-US" altLang="ja-JP" sz="1000">
                <a:latin typeface="Arial" pitchFamily="30" charset="0"/>
                <a:ea typeface="Arial Unicode MS" pitchFamily="30" charset="0"/>
                <a:cs typeface="Arial Unicode MS" pitchFamily="30" charset="0"/>
              </a:rPr>
              <a:pPr/>
              <a:t>5</a:t>
            </a:fld>
            <a:endParaRPr lang="en-US" altLang="ja-JP" sz="1000">
              <a:latin typeface="Times" pitchFamily="30" charset="0"/>
              <a:ea typeface="Arial Unicode MS" pitchFamily="30" charset="0"/>
              <a:cs typeface="Arial Unicode MS" pitchFamily="30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3200" dirty="0" smtClean="0"/>
              <a:t>Production Yield as of Dec. 2009 </a:t>
            </a:r>
            <a:br>
              <a:rPr kumimoji="0" lang="en-US" altLang="ja-JP" sz="3200" dirty="0" smtClean="0"/>
            </a:br>
            <a:r>
              <a:rPr kumimoji="0" lang="en-US" altLang="ja-JP" sz="2400" dirty="0" smtClean="0"/>
              <a:t>after  </a:t>
            </a:r>
            <a:r>
              <a:rPr kumimoji="0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0" lang="en-US" altLang="ja-JP" sz="2400" baseline="30000" dirty="0" smtClean="0">
                <a:solidFill>
                  <a:srgbClr val="FF0000"/>
                </a:solidFill>
              </a:rPr>
              <a:t>st</a:t>
            </a:r>
            <a:r>
              <a:rPr kumimoji="0" lang="en-US" altLang="ja-JP" sz="2400" dirty="0" smtClean="0">
                <a:solidFill>
                  <a:srgbClr val="FF0000"/>
                </a:solidFill>
              </a:rPr>
              <a:t> and 2</a:t>
            </a:r>
            <a:r>
              <a:rPr kumimoji="0" lang="en-US" altLang="ja-JP" sz="2400" baseline="30000" dirty="0" smtClean="0">
                <a:solidFill>
                  <a:srgbClr val="FF0000"/>
                </a:solidFill>
              </a:rPr>
              <a:t>nd</a:t>
            </a:r>
            <a:r>
              <a:rPr kumimoji="0" lang="en-US" altLang="ja-JP" sz="2400" dirty="0" smtClean="0">
                <a:solidFill>
                  <a:srgbClr val="FF0000"/>
                </a:solidFill>
              </a:rPr>
              <a:t> Pass (RF) </a:t>
            </a:r>
            <a:r>
              <a:rPr kumimoji="0" lang="en-US" altLang="ja-JP" sz="2400" dirty="0" smtClean="0"/>
              <a:t>Test</a:t>
            </a:r>
          </a:p>
        </p:txBody>
      </p:sp>
      <p:sp>
        <p:nvSpPr>
          <p:cNvPr id="40971" name="テキスト ボックス 12"/>
          <p:cNvSpPr txBox="1">
            <a:spLocks noChangeArrowheads="1"/>
          </p:cNvSpPr>
          <p:nvPr/>
        </p:nvSpPr>
        <p:spPr bwMode="auto">
          <a:xfrm>
            <a:off x="1645599" y="5294353"/>
            <a:ext cx="519843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Yield at 35 MV/</a:t>
            </a:r>
            <a:r>
              <a:rPr lang="en-US" altLang="ja-JP" sz="2000" dirty="0" err="1"/>
              <a:t>m</a:t>
            </a:r>
            <a:r>
              <a:rPr lang="en-US" altLang="ja-JP" sz="2000" dirty="0" smtClean="0"/>
              <a:t>: 22&gt;&gt;&gt;  ~ 27 </a:t>
            </a:r>
            <a:r>
              <a:rPr lang="en-US" altLang="ja-JP" sz="2000" dirty="0"/>
              <a:t>% at 1</a:t>
            </a:r>
            <a:r>
              <a:rPr lang="en-US" altLang="ja-JP" sz="2000" baseline="30000" dirty="0"/>
              <a:t>st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pass</a:t>
            </a:r>
          </a:p>
          <a:p>
            <a:pPr marL="457200" indent="-457200"/>
            <a:r>
              <a:rPr lang="en-US" altLang="ja-JP" sz="2000" dirty="0" smtClean="0"/>
              <a:t>33  &gt;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&gt;  ~ 44 </a:t>
            </a:r>
            <a:r>
              <a:rPr lang="en-US" altLang="ja-JP" sz="2000" dirty="0"/>
              <a:t>% at up to 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pass</a:t>
            </a:r>
            <a:endParaRPr lang="ja-JP" altLang="en-US" sz="2000" dirty="0"/>
          </a:p>
        </p:txBody>
      </p:sp>
      <p:sp>
        <p:nvSpPr>
          <p:cNvPr id="40974" name="テキスト ボックス 15"/>
          <p:cNvSpPr txBox="1">
            <a:spLocks noChangeArrowheads="1"/>
          </p:cNvSpPr>
          <p:nvPr/>
        </p:nvSpPr>
        <p:spPr bwMode="auto">
          <a:xfrm>
            <a:off x="662061" y="914400"/>
            <a:ext cx="7458339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/>
              <a:t>Reported by C. Ginsburg</a:t>
            </a:r>
            <a:r>
              <a:rPr lang="en-US" altLang="ja-JP" sz="2000" dirty="0" smtClean="0"/>
              <a:t> </a:t>
            </a:r>
          </a:p>
          <a:p>
            <a:pPr algn="ctr"/>
            <a:r>
              <a:rPr lang="en-US" altLang="ja-JP" sz="2000" dirty="0" smtClean="0"/>
              <a:t>at AD&amp;I meeting, DESY, Dec. 2009</a:t>
            </a:r>
          </a:p>
        </p:txBody>
      </p:sp>
      <p:sp>
        <p:nvSpPr>
          <p:cNvPr id="40975" name="日付プレースホルダ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z="900" smtClean="0">
                <a:latin typeface="Arial" pitchFamily="30" charset="0"/>
                <a:ea typeface="Arial Unicode MS" pitchFamily="30" charset="0"/>
                <a:cs typeface="Arial Unicode MS" pitchFamily="30" charset="0"/>
              </a:rPr>
              <a:t>2010.3.26</a:t>
            </a:r>
            <a:endParaRPr lang="en-US" altLang="ja-JP" sz="900">
              <a:latin typeface="Arial" pitchFamily="30" charset="0"/>
              <a:ea typeface="Arial Unicode MS" pitchFamily="30" charset="0"/>
              <a:cs typeface="Arial Unicode MS" pitchFamily="30" charset="0"/>
            </a:endParaRPr>
          </a:p>
        </p:txBody>
      </p:sp>
      <p:sp>
        <p:nvSpPr>
          <p:cNvPr id="43024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050" smtClean="0">
                <a:latin typeface="Arial" pitchFamily="-105" charset="0"/>
                <a:ea typeface="Arial Unicode MS" pitchFamily="-105" charset="0"/>
                <a:cs typeface="Arial Unicode MS" pitchFamily="-105" charset="0"/>
              </a:rPr>
              <a:t>SCRF Review by AAP</a:t>
            </a:r>
            <a:endParaRPr lang="en-US" altLang="ja-JP" sz="1050" dirty="0">
              <a:latin typeface="Arial" pitchFamily="-105" charset="0"/>
              <a:ea typeface="Arial Unicode MS" pitchFamily="-105" charset="0"/>
              <a:cs typeface="Arial Unicode MS" pitchFamily="-105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7" y="1622286"/>
            <a:ext cx="8320311" cy="3621491"/>
          </a:xfrm>
          <a:prstGeom prst="rect">
            <a:avLst/>
          </a:prstGeom>
        </p:spPr>
      </p:pic>
      <p:pic>
        <p:nvPicPr>
          <p:cNvPr id="9" name="Picture 9" descr="20091202_AES_Americas-CavityPerform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78948"/>
            <a:ext cx="2413000" cy="181403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059"/>
            <a:ext cx="4553204" cy="311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3296839" y="1081380"/>
          <a:ext cx="566672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9" name="タイトル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96200" cy="762000"/>
          </a:xfrm>
        </p:spPr>
        <p:txBody>
          <a:bodyPr/>
          <a:lstStyle/>
          <a:p>
            <a:r>
              <a:rPr kumimoji="0" lang="en-US" altLang="ja-JP" sz="4000" b="1" dirty="0" smtClean="0">
                <a:ea typeface="Arial Unicode MS" pitchFamily="-106" charset="0"/>
              </a:rPr>
              <a:t>Alternative Yield Plot Analysis</a:t>
            </a:r>
            <a:br>
              <a:rPr kumimoji="0" lang="en-US" altLang="ja-JP" sz="4000" b="1" dirty="0" smtClean="0">
                <a:ea typeface="Arial Unicode MS" pitchFamily="-106" charset="0"/>
              </a:rPr>
            </a:br>
            <a:r>
              <a:rPr kumimoji="0" lang="en-US" altLang="ja-JP" sz="2000" dirty="0" smtClean="0">
                <a:solidFill>
                  <a:srgbClr val="000090"/>
                </a:solidFill>
                <a:ea typeface="Arial Unicode MS" pitchFamily="-106" charset="0"/>
              </a:rPr>
              <a:t>originated by N. </a:t>
            </a:r>
            <a:r>
              <a:rPr kumimoji="0" lang="en-US" altLang="ja-JP" sz="2000" dirty="0" smtClean="0">
                <a:solidFill>
                  <a:srgbClr val="000090"/>
                </a:solidFill>
                <a:ea typeface="Arial Unicode MS" pitchFamily="-106" charset="0"/>
              </a:rPr>
              <a:t>Walker and updated by J. </a:t>
            </a:r>
            <a:r>
              <a:rPr kumimoji="0" lang="en-US" altLang="ja-JP" sz="2000" dirty="0" err="1" smtClean="0">
                <a:solidFill>
                  <a:srgbClr val="000090"/>
                </a:solidFill>
                <a:ea typeface="Arial Unicode MS" pitchFamily="-106" charset="0"/>
              </a:rPr>
              <a:t>Kerby</a:t>
            </a:r>
            <a:endParaRPr kumimoji="0" lang="ja-JP" altLang="en-US" sz="2400" dirty="0" smtClean="0">
              <a:solidFill>
                <a:srgbClr val="000090"/>
              </a:solidFill>
              <a:ea typeface="Arial Unicode MS" pitchFamily="-106" charset="0"/>
            </a:endParaRPr>
          </a:p>
        </p:txBody>
      </p:sp>
      <p:sp>
        <p:nvSpPr>
          <p:cNvPr id="34820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-106" charset="0"/>
                <a:ea typeface="Arial Unicode MS" pitchFamily="-106" charset="0"/>
                <a:cs typeface="Arial Unicode MS" pitchFamily="-106" charset="0"/>
              </a:rPr>
              <a:t>2010.3.26</a:t>
            </a:r>
            <a:endParaRPr lang="en-US" altLang="ja-JP"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34821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-106" charset="0"/>
                <a:ea typeface="Arial Unicode MS" pitchFamily="-106" charset="0"/>
                <a:cs typeface="Arial Unicode MS" pitchFamily="-106" charset="0"/>
              </a:rPr>
              <a:t>SCRF Review by AAP</a:t>
            </a:r>
            <a:endParaRPr lang="en-US" altLang="ja-JP"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3482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96802-3080-B64E-B9FA-5F2921DAB738}" type="slidenum">
              <a:rPr lang="en-US" altLang="ja-JP">
                <a:latin typeface="Arial" pitchFamily="-106" charset="0"/>
                <a:ea typeface="Arial Unicode MS" pitchFamily="-106" charset="0"/>
                <a:cs typeface="Arial Unicode MS" pitchFamily="-106" charset="0"/>
              </a:rPr>
              <a:pPr/>
              <a:t>6</a:t>
            </a:fld>
            <a:endParaRPr lang="en-US" altLang="ja-JP">
              <a:latin typeface="Arial" pitchFamily="-106" charset="0"/>
              <a:ea typeface="Arial Unicode MS" pitchFamily="-106" charset="0"/>
              <a:cs typeface="Arial Unicode MS" pitchFamily="-106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632931" y="4434180"/>
            <a:ext cx="7358669" cy="1966620"/>
          </a:xfrm>
          <a:prstGeom prst="rect">
            <a:avLst/>
          </a:prstGeom>
          <a:solidFill>
            <a:srgbClr val="CCFFCC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en-GB" altLang="ja-JP" dirty="0">
                <a:solidFill>
                  <a:srgbClr val="000000"/>
                </a:solidFill>
                <a:ea typeface="Arial Unicode MS" pitchFamily="30" charset="0"/>
              </a:rPr>
              <a:t>Yield: estimated assuming a specific lower cut-off in cavity performance, below which cavities are assumed 'rejected’.</a:t>
            </a:r>
          </a:p>
          <a:p>
            <a:pPr>
              <a:defRPr/>
            </a:pPr>
            <a:r>
              <a:rPr lang="en-GB" altLang="ja-JP" dirty="0">
                <a:solidFill>
                  <a:srgbClr val="000000"/>
                </a:solidFill>
                <a:ea typeface="Arial Unicode MS" pitchFamily="30" charset="0"/>
              </a:rPr>
              <a:t>- Error bar:  +/- one RMS value (standard deviation of the  population) of the remaining (accepted) cavities (gradient above cut-off).</a:t>
            </a:r>
          </a:p>
          <a:p>
            <a:pPr>
              <a:defRPr/>
            </a:pPr>
            <a:r>
              <a:rPr lang="en-GB" altLang="ja-JP" dirty="0">
                <a:solidFill>
                  <a:srgbClr val="000000"/>
                </a:solidFill>
                <a:ea typeface="Arial Unicode MS" pitchFamily="30" charset="0"/>
              </a:rPr>
              <a:t>- Additional bars (min, max) indicated the minimum and maximum gradients in the remaining cavities</a:t>
            </a:r>
            <a:r>
              <a:rPr lang="en-GB" altLang="ja-JP" sz="1100" dirty="0">
                <a:solidFill>
                  <a:srgbClr val="000000"/>
                </a:solidFill>
                <a:ea typeface="Arial Unicode MS" pitchFamily="30" charset="0"/>
              </a:rPr>
              <a:t>.</a:t>
            </a:r>
          </a:p>
        </p:txBody>
      </p:sp>
      <p:sp>
        <p:nvSpPr>
          <p:cNvPr id="34824" name="円/楕円 11"/>
          <p:cNvSpPr>
            <a:spLocks noChangeArrowheads="1"/>
          </p:cNvSpPr>
          <p:nvPr/>
        </p:nvSpPr>
        <p:spPr bwMode="auto">
          <a:xfrm>
            <a:off x="7086600" y="1828800"/>
            <a:ext cx="381000" cy="1143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826" name="TextBox 14"/>
          <p:cNvSpPr txBox="1">
            <a:spLocks noChangeArrowheads="1"/>
          </p:cNvSpPr>
          <p:nvPr/>
        </p:nvSpPr>
        <p:spPr bwMode="auto">
          <a:xfrm>
            <a:off x="5066880" y="3175127"/>
            <a:ext cx="176212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dirty="0"/>
              <a:t>&lt;36MV/m&gt;</a:t>
            </a:r>
          </a:p>
          <a:p>
            <a:r>
              <a:rPr lang="en-US" altLang="ja-JP" sz="1800" dirty="0"/>
              <a:t>27.9-41.8MV/m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64%</a:t>
            </a:r>
            <a:r>
              <a:rPr lang="en-US" altLang="ja-JP" sz="1800" dirty="0"/>
              <a:t> yield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004" y="2890740"/>
            <a:ext cx="1570038" cy="92392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3366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&gt;35MV/m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35-41.8MV/m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44%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Improvement of Cavity Gradient in two ways 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520859" y="5758117"/>
            <a:ext cx="8221095" cy="549988"/>
          </a:xfrm>
        </p:spPr>
        <p:txBody>
          <a:bodyPr/>
          <a:lstStyle/>
          <a:p>
            <a:r>
              <a:rPr lang="en-US" altLang="ja-JP" dirty="0" smtClean="0"/>
              <a:t>More discussed by R. </a:t>
            </a:r>
            <a:r>
              <a:rPr lang="en-US" altLang="ja-JP" dirty="0" err="1" smtClean="0"/>
              <a:t>Geng</a:t>
            </a:r>
            <a:r>
              <a:rPr lang="en-US" altLang="ja-JP" dirty="0" smtClean="0"/>
              <a:t> in parallel session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2010.3.26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33050-0F74-954A-933C-054EB1C6FB6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029865"/>
            <a:ext cx="6625871" cy="4744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we may improve</a:t>
            </a:r>
            <a:br>
              <a:rPr lang="en-US" altLang="ja-JP" dirty="0" smtClean="0"/>
            </a:br>
            <a:r>
              <a:rPr lang="en-US" altLang="ja-JP" dirty="0" smtClean="0"/>
              <a:t> Gradient ?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740400"/>
            <a:ext cx="7772400" cy="584200"/>
          </a:xfrm>
        </p:spPr>
        <p:txBody>
          <a:bodyPr/>
          <a:lstStyle/>
          <a:p>
            <a:r>
              <a:rPr lang="en-US" altLang="ja-JP" dirty="0" smtClean="0"/>
              <a:t>More discussed in  parallel session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2010.3.26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SCRF Review by AAP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08BBF-557F-D44E-84E2-8D91C6AE206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35125"/>
            <a:ext cx="80391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6200"/>
            <a:ext cx="7424603" cy="914400"/>
          </a:xfrm>
        </p:spPr>
        <p:txBody>
          <a:bodyPr/>
          <a:lstStyle/>
          <a:p>
            <a:r>
              <a:rPr lang="en-US" sz="3200" dirty="0" smtClean="0"/>
              <a:t>SCRF </a:t>
            </a:r>
            <a:r>
              <a:rPr lang="en-US" sz="3200" dirty="0" smtClean="0"/>
              <a:t>Gradient in ‘R&amp;D’ and ‘Project’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99" y="1130734"/>
            <a:ext cx="8317304" cy="4987633"/>
          </a:xfrm>
        </p:spPr>
        <p:txBody>
          <a:bodyPr/>
          <a:lstStyle/>
          <a:p>
            <a:r>
              <a:rPr lang="en-US" sz="2400" dirty="0" smtClean="0"/>
              <a:t>R&amp;D Goals set in RDR</a:t>
            </a:r>
          </a:p>
          <a:p>
            <a:pPr lvl="1"/>
            <a:r>
              <a:rPr lang="en-US" sz="2000" dirty="0" smtClean="0"/>
              <a:t>9-cell cavity: to reach </a:t>
            </a:r>
            <a:r>
              <a:rPr lang="en-US" sz="2000" dirty="0" smtClean="0">
                <a:solidFill>
                  <a:srgbClr val="FF0000"/>
                </a:solidFill>
              </a:rPr>
              <a:t>35 MV/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at Q0 = 8E-9 </a:t>
            </a:r>
            <a:r>
              <a:rPr lang="en-US" sz="2000" dirty="0" smtClean="0"/>
              <a:t>at the vertical test, with the production yield at &gt; 90 %</a:t>
            </a:r>
          </a:p>
          <a:p>
            <a:pPr lvl="1"/>
            <a:r>
              <a:rPr lang="en-US" sz="2000" dirty="0" err="1" smtClean="0"/>
              <a:t>Cryomodule</a:t>
            </a:r>
            <a:r>
              <a:rPr lang="en-US" sz="2000" dirty="0" smtClean="0"/>
              <a:t>: to reach </a:t>
            </a:r>
            <a:r>
              <a:rPr lang="en-US" sz="2000" dirty="0" smtClean="0">
                <a:solidFill>
                  <a:srgbClr val="3366FF"/>
                </a:solidFill>
              </a:rPr>
              <a:t>&lt;31.5 MV/</a:t>
            </a:r>
            <a:r>
              <a:rPr lang="en-US" sz="2000" dirty="0" err="1" smtClean="0">
                <a:solidFill>
                  <a:srgbClr val="3366FF"/>
                </a:solidFill>
              </a:rPr>
              <a:t>m</a:t>
            </a:r>
            <a:r>
              <a:rPr lang="en-US" sz="2000" dirty="0" smtClean="0">
                <a:solidFill>
                  <a:srgbClr val="3366FF"/>
                </a:solidFill>
              </a:rPr>
              <a:t>&gt;  at Q0 = 1 E10, </a:t>
            </a:r>
          </a:p>
          <a:p>
            <a:r>
              <a:rPr lang="en-US" sz="2400" dirty="0" smtClean="0"/>
              <a:t>Project Goal/Parameter set in RDR</a:t>
            </a:r>
          </a:p>
          <a:p>
            <a:pPr lvl="1"/>
            <a:r>
              <a:rPr lang="en-US" sz="2000" dirty="0" smtClean="0"/>
              <a:t>ILC operational gradient set at  &lt; 31.5 MV/</a:t>
            </a:r>
            <a:r>
              <a:rPr lang="en-US" sz="2000" dirty="0" err="1" smtClean="0"/>
              <a:t>m</a:t>
            </a:r>
            <a:r>
              <a:rPr lang="en-US" sz="2000" dirty="0" smtClean="0"/>
              <a:t>&gt; including cavity </a:t>
            </a:r>
            <a:r>
              <a:rPr lang="en-US" sz="2000" dirty="0" smtClean="0">
                <a:solidFill>
                  <a:srgbClr val="3366FF"/>
                </a:solidFill>
              </a:rPr>
              <a:t>operational margin </a:t>
            </a:r>
            <a:r>
              <a:rPr lang="en-US" sz="2000" dirty="0" smtClean="0"/>
              <a:t>to the </a:t>
            </a:r>
            <a:r>
              <a:rPr lang="en-US" sz="2000" u="sng" dirty="0" smtClean="0"/>
              <a:t>quench/field-emission limit </a:t>
            </a:r>
            <a:r>
              <a:rPr lang="en-US" sz="2000" dirty="0" smtClean="0"/>
              <a:t>and also </a:t>
            </a:r>
            <a:r>
              <a:rPr lang="en-US" sz="2000" u="sng" dirty="0" smtClean="0"/>
              <a:t>accelerator control/operational margin </a:t>
            </a:r>
            <a:r>
              <a:rPr lang="en-US" sz="2000" dirty="0" smtClean="0"/>
              <a:t>for HLRF/LLRF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Seek for reasonable balance </a:t>
            </a:r>
            <a:r>
              <a:rPr lang="en-US" sz="2400" dirty="0" smtClean="0"/>
              <a:t>between ‘R&amp;D goals’ and the ‘Project  Parameters’ in TDP   </a:t>
            </a:r>
          </a:p>
          <a:p>
            <a:pPr lvl="1"/>
            <a:r>
              <a:rPr lang="en-US" sz="2000" dirty="0" smtClean="0"/>
              <a:t>Understanding the status with the global data base</a:t>
            </a:r>
          </a:p>
          <a:p>
            <a:pPr lvl="1"/>
            <a:r>
              <a:rPr lang="en-US" sz="2000" dirty="0" smtClean="0"/>
              <a:t>Re-optimization of the parameters in system design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LC standard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5298</TotalTime>
  <Words>2311</Words>
  <Application>Microsoft Macintosh PowerPoint</Application>
  <PresentationFormat>画面に合わせる (4:3)</PresentationFormat>
  <Paragraphs>342</Paragraphs>
  <Slides>24</Slides>
  <Notes>7</Notes>
  <HiddenSlides>3</HiddenSlides>
  <MMClips>0</MMClips>
  <ScaleCrop>false</ScaleCrop>
  <HeadingPairs>
    <vt:vector size="6" baseType="variant">
      <vt:variant>
        <vt:lpstr>デザイン テンプレート</vt:lpstr>
      </vt:variant>
      <vt:variant>
        <vt:i4>7</vt:i4>
      </vt:variant>
      <vt:variant>
        <vt:lpstr>リンクの設定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Blank Presentation</vt:lpstr>
      <vt:lpstr>1_Blank Presentation</vt:lpstr>
      <vt:lpstr>2_Blank Presentation</vt:lpstr>
      <vt:lpstr>3_Blank Presentation</vt:lpstr>
      <vt:lpstr>ILC standard</vt:lpstr>
      <vt:lpstr>4_Blank Presentation</vt:lpstr>
      <vt:lpstr>6_Blank Presentation</vt:lpstr>
      <vt:lpstr>???</vt:lpstr>
      <vt:lpstr>AAP Review on SCRF to be prepared   </vt:lpstr>
      <vt:lpstr>Global Plan for SCRF R&amp;D</vt:lpstr>
      <vt:lpstr>What to be reviewed?</vt:lpstr>
      <vt:lpstr>スライド 4</vt:lpstr>
      <vt:lpstr>Production Yield as of Dec. 2009  after  1st and 2nd Pass (RF) Test</vt:lpstr>
      <vt:lpstr>Alternative Yield Plot Analysis originated by N. Walker and updated by J. Kerby</vt:lpstr>
      <vt:lpstr>Improvement of Cavity Gradient in two ways </vt:lpstr>
      <vt:lpstr>How we may improve  Gradient ? </vt:lpstr>
      <vt:lpstr>SCRF Gradient in ‘R&amp;D’ and ‘Project’</vt:lpstr>
      <vt:lpstr>Current R&amp;D Goals &amp;  ILC Operational Gradient</vt:lpstr>
      <vt:lpstr>S1 Goal: Achieved at DESY/XFEL</vt:lpstr>
      <vt:lpstr>What we need to study in TDP-2</vt:lpstr>
      <vt:lpstr>What to be reviewed?  As Summary</vt:lpstr>
      <vt:lpstr>backup</vt:lpstr>
      <vt:lpstr>Summary</vt:lpstr>
      <vt:lpstr>SCRF Technology Required</vt:lpstr>
      <vt:lpstr>TDP Goals of ILC-SCRF R&amp;D</vt:lpstr>
      <vt:lpstr>Cavity Gradient Study - Summary</vt:lpstr>
      <vt:lpstr>Standard Process Selected in   Cavity Production and the Yield</vt:lpstr>
      <vt:lpstr>Improved Understanding in Quench Limit </vt:lpstr>
      <vt:lpstr>スライド 21</vt:lpstr>
      <vt:lpstr>スライド 22</vt:lpstr>
      <vt:lpstr>New Production Yield  after  1st and 2nd Pass (RF) Test</vt:lpstr>
      <vt:lpstr>Progress and Prospect of  Cavity Gradient Yield Statistics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Yamamoto Akira</dc:creator>
  <cp:lastModifiedBy>Yamamoto Akira</cp:lastModifiedBy>
  <cp:revision>18</cp:revision>
  <cp:lastPrinted>2010-01-03T00:18:08Z</cp:lastPrinted>
  <dcterms:created xsi:type="dcterms:W3CDTF">2010-03-25T13:18:36Z</dcterms:created>
  <dcterms:modified xsi:type="dcterms:W3CDTF">2010-03-26T06:28:39Z</dcterms:modified>
</cp:coreProperties>
</file>