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59" r:id="rId3"/>
    <p:sldId id="262" r:id="rId4"/>
    <p:sldId id="263" r:id="rId5"/>
    <p:sldId id="260" r:id="rId6"/>
    <p:sldId id="258" r:id="rId7"/>
    <p:sldId id="265" r:id="rId8"/>
    <p:sldId id="266" r:id="rId9"/>
    <p:sldId id="264" r:id="rId10"/>
    <p:sldId id="268" r:id="rId11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6600CC"/>
    <a:srgbClr val="333399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97" autoAdjust="0"/>
    <p:restoredTop sz="94660"/>
  </p:normalViewPr>
  <p:slideViewPr>
    <p:cSldViewPr>
      <p:cViewPr>
        <p:scale>
          <a:sx n="90" d="100"/>
          <a:sy n="90" d="100"/>
        </p:scale>
        <p:origin x="-79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C6EE-7A5B-48B1-B687-46A39B8986A5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CDFBB-8105-4422-B6BF-E7923ED80D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EFC0D00A-B283-4FF7-91B6-9D2C57A6339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1FFF2F36-6C82-49F0-A1B4-44D102E0B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6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18"/>
          <p:cNvSpPr txBox="1">
            <a:spLocks noChangeArrowheads="1"/>
          </p:cNvSpPr>
          <p:nvPr userDrawn="1"/>
        </p:nvSpPr>
        <p:spPr bwMode="auto">
          <a:xfrm>
            <a:off x="1295400" y="533400"/>
            <a:ext cx="28216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Global Design Effort  - CFS</a:t>
            </a:r>
          </a:p>
        </p:txBody>
      </p:sp>
      <p:sp>
        <p:nvSpPr>
          <p:cNvPr id="9" name="Line 9"/>
          <p:cNvSpPr>
            <a:spLocks noChangeShapeType="1"/>
          </p:cNvSpPr>
          <p:nvPr userDrawn="1"/>
        </p:nvSpPr>
        <p:spPr bwMode="auto">
          <a:xfrm flipV="1">
            <a:off x="1295400" y="838199"/>
            <a:ext cx="7391400" cy="45719"/>
          </a:xfrm>
          <a:prstGeom prst="line">
            <a:avLst/>
          </a:prstGeom>
          <a:noFill/>
          <a:ln w="317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333399"/>
              </a:solidFill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 userDrawn="1"/>
        </p:nvSpPr>
        <p:spPr bwMode="auto">
          <a:xfrm>
            <a:off x="457200" y="6400800"/>
            <a:ext cx="6559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03-26-10</a:t>
            </a:r>
            <a:endParaRPr lang="en-US" sz="1000" b="1" i="1" dirty="0">
              <a:solidFill>
                <a:srgbClr val="0099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304800" y="6248400"/>
            <a:ext cx="8534400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 b="1" i="1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114800" y="6400800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LCWS 2010</a:t>
            </a:r>
            <a:endParaRPr lang="en-US" sz="1200" b="1" i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2E7A-9825-426C-BFF6-49DA157E8728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F14A-0E49-4CFA-B125-B50352C3B864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4891-2A66-4B85-B866-0471410B8301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02AC-7C3A-4DE8-BF77-A53084E0A5E5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42E7-F7D4-4F09-A88B-BED44BBCEAC1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7EC-9205-4A18-B4EB-C5199B48BABC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C6C4-2DFE-4CE0-9725-602FBDADCB57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4C4-F37F-4CD8-8366-E00B7E6C0101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657-22AF-406C-81A9-3F7A7475210C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3E52-D0A6-485A-90C4-D2CC9DD4CC20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C014F-89D2-4D92-8CC1-F52C35F22150}" type="datetime1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C257D-78E3-4145-B6DC-EFDF247FB3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09600" y="1600200"/>
            <a:ext cx="793908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LCWS 2010</a:t>
            </a:r>
            <a:endParaRPr lang="en-US" sz="4000" b="1" i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algn="ctr"/>
            <a:endParaRPr lang="en-US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algn="ctr"/>
            <a:r>
              <a:rPr lang="en-US" sz="3200" b="1" i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CONVENTIONAL FACILITIES</a:t>
            </a:r>
          </a:p>
          <a:p>
            <a:pPr algn="ctr"/>
            <a:r>
              <a:rPr lang="en-US" sz="3200" b="1" i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AND SITING GROUP</a:t>
            </a:r>
          </a:p>
          <a:p>
            <a:pPr algn="ctr"/>
            <a:endParaRPr lang="en-US" sz="2400" b="1" i="1" u="sng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Parallel Session Overview</a:t>
            </a:r>
            <a:endParaRPr lang="en-US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algn="ctr"/>
            <a:endParaRPr lang="en-US" b="1" i="1" u="sng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algn="ctr"/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A. Enomoto, V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. Kuchler, J.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Osborne</a:t>
            </a:r>
            <a:endParaRPr lang="en-US" sz="20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Specific Goals for CFS Working Group cont.</a:t>
            </a:r>
            <a:endParaRPr lang="en-US" sz="2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>
              <a:defRPr/>
            </a:pPr>
            <a:endParaRPr lang="en-US" sz="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b="1" i="1" u="none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CFS Focused Workshops – Summer 2010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CFS w/Area Systems at SLAC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CFS w/Area Systems at </a:t>
            </a:r>
            <a:r>
              <a:rPr lang="en-US" sz="20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Daresbury</a:t>
            </a: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(?)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CFS w/ MDI and Detector – TBD</a:t>
            </a:r>
          </a:p>
          <a:p>
            <a:pPr lvl="1">
              <a:buClr>
                <a:srgbClr val="009999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</a:t>
            </a:r>
            <a:r>
              <a:rPr lang="en-US" sz="24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At LCWS 2010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Verify Locations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Verify Dates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Re-establish Participation and POC’s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endParaRPr lang="en-US" sz="2000" b="1" i="1" u="none" dirty="0" smtClean="0"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5344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Primary CFS Goals for LCWS10</a:t>
            </a:r>
            <a:endParaRPr lang="en-US" sz="2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>
              <a:defRPr/>
            </a:pPr>
            <a:endParaRPr lang="en-US" sz="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b="1" i="1" u="none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Single Tunnel Solution for Main Linac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Joint Parallel Sessions with M</a:t>
            </a:r>
            <a:r>
              <a:rPr lang="en-US" sz="2000" b="1" i="1" u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ain Linac and HLRF </a:t>
            </a: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Working 	Groups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Klystron Cluster System (KCS)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Distributed RF System (DRFS)</a:t>
            </a:r>
            <a:endParaRPr lang="en-US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u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Update Criteria for Physical Equipment Size and Spacing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Cyromodule and RF Support Equipment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Waveguide Configuration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Installation and Maintenance Access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Electrical Support, Cable Trays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Electronics Racks Location, Spacing and Shielding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Update Criteria for Cooling and Electrical Requirements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Cooling Water Temperature and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reekC" pitchFamily="2" charset="0"/>
              </a:rPr>
              <a:t>D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T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Electrical Loading and Access to Connections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 descr="Americas KCS 03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676400"/>
            <a:ext cx="4770650" cy="3352800"/>
          </a:xfrm>
          <a:prstGeom prst="rect">
            <a:avLst/>
          </a:prstGeom>
        </p:spPr>
      </p:pic>
      <p:pic>
        <p:nvPicPr>
          <p:cNvPr id="5" name="Picture 4" descr="European KCS 03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2057400"/>
            <a:ext cx="3668001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990600"/>
            <a:ext cx="6941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Current ML KCS Tunnel Cross Sections</a:t>
            </a:r>
            <a:endParaRPr lang="en-US" sz="2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5181600"/>
            <a:ext cx="3544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Americas Region 4.5 m Dia.</a:t>
            </a:r>
            <a:endParaRPr lang="en-US" sz="2000" b="1" i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5181600"/>
            <a:ext cx="3575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European Region 5.2 m Dia.</a:t>
            </a:r>
            <a:endParaRPr lang="en-US" sz="2000" b="1" i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990600"/>
            <a:ext cx="716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Current ML DRFS Tunnel Cross Sections</a:t>
            </a:r>
            <a:endParaRPr lang="en-US" sz="2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5181600"/>
            <a:ext cx="3544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Americas Region 5.2 m Dia.</a:t>
            </a:r>
            <a:endParaRPr lang="en-US" sz="2000" b="1" i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5181600"/>
            <a:ext cx="3089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Asian Region 5.2 m Dia.</a:t>
            </a:r>
            <a:endParaRPr lang="en-US" sz="2000" b="1" i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9" name="Picture 8" descr="Americas DRFS 03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600199"/>
            <a:ext cx="2971800" cy="3550421"/>
          </a:xfrm>
          <a:prstGeom prst="rect">
            <a:avLst/>
          </a:prstGeom>
        </p:spPr>
      </p:pic>
      <p:pic>
        <p:nvPicPr>
          <p:cNvPr id="10" name="Picture 9" descr="Asian Tunnel Cross 11-24-0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1981200"/>
            <a:ext cx="3596640" cy="2997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5344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Primary CFS Goals for LCWS10</a:t>
            </a:r>
            <a:endParaRPr lang="en-US" sz="2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>
              <a:defRPr/>
            </a:pPr>
            <a:endParaRPr lang="en-US" sz="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b="1" i="1" u="none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Central Region SB 2009 Layout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Joint Parallel Sessions with Sources, RTML, Damping Ring 	and BDS</a:t>
            </a:r>
            <a:r>
              <a:rPr lang="en-US" sz="2000" b="1" i="1" u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</a:t>
            </a: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Working Groups</a:t>
            </a:r>
            <a:endParaRPr lang="en-US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u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Update Criteria for Physical Equipment Size and Spacing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Area System Beam Lattices and Equipment Layout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Aisle Spacing and Required Clearances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Installation and Maintenance Access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Electrical Support, Cable Trays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Electronics Racks Location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and</a:t>
            </a: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Spacing in Support Tunnel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Absorber and Dump Locations and Requirements</a:t>
            </a:r>
            <a:endParaRPr lang="en-US" b="1" i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Update Criteria for Cooling and Electrical Requirements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Cooling Water Temperature and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reekC" pitchFamily="2" charset="0"/>
              </a:rPr>
              <a:t>D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T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Temperature Stability Requirements in Common Areas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Electrical Loading and Access to Connections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752600"/>
            <a:ext cx="19672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3D Examples</a:t>
            </a:r>
          </a:p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Of Central</a:t>
            </a:r>
          </a:p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Region Layout</a:t>
            </a:r>
            <a:endParaRPr lang="en-US" sz="2000" b="1" i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6" name="Picture 5" descr="3D 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1066800"/>
            <a:ext cx="6618514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19672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3D Examples</a:t>
            </a:r>
          </a:p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Of Central</a:t>
            </a:r>
          </a:p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Region Layout</a:t>
            </a:r>
            <a:endParaRPr lang="en-US" sz="2000" b="1" i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5" name="Picture 4" descr="3D 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1066800"/>
            <a:ext cx="6677196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19672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3D Examples</a:t>
            </a:r>
          </a:p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Of Central</a:t>
            </a:r>
          </a:p>
          <a:p>
            <a:r>
              <a:rPr lang="en-US" sz="2000" b="1" i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Region Layout</a:t>
            </a:r>
            <a:endParaRPr lang="en-US" sz="2000" b="1" i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5" name="Picture 4" descr="3D 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990600"/>
            <a:ext cx="6704239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9248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Specific Goals for CFS Working Group</a:t>
            </a:r>
            <a:endParaRPr lang="en-US" sz="2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>
              <a:defRPr/>
            </a:pPr>
            <a:endParaRPr lang="en-US" sz="800" b="1" i="1" u="sng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b="1" i="1" u="none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General CFS Topics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Re-establish Area System Contact Network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Joint Session with MDI</a:t>
            </a:r>
          </a:p>
          <a:p>
            <a:pPr lvl="3">
              <a:buClr>
                <a:srgbClr val="FF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Distributed CFS Attendance at Area System Parallel 	Sessions</a:t>
            </a:r>
            <a:endParaRPr lang="en-US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Planning for CFS Regionally Specific Utility Design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u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Finalize Dubna Site Investigation Report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Discussion and Assignment of 2D and 3D Regional 	Drawing Efforts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Review of Regional Single Tunnel Life Safety and 	Egress  Solutions and Future Work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 CFS TDP II Planning Including Resource Availability 	and Allocation</a:t>
            </a:r>
          </a:p>
          <a:p>
            <a:pPr lvl="2">
              <a:buSzPct val="50000"/>
              <a:buFont typeface="Wingdings" pitchFamily="2" charset="2"/>
              <a:buChar char="q"/>
              <a:defRPr/>
            </a:pPr>
            <a:endParaRPr lang="en-US" sz="2000" b="1" i="1" u="none" dirty="0" smtClean="0"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C257D-78E3-4145-B6DC-EFDF247FB37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210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Fermi National Accelerator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kuchler</dc:creator>
  <cp:lastModifiedBy>kuchler</cp:lastModifiedBy>
  <cp:revision>129</cp:revision>
  <dcterms:created xsi:type="dcterms:W3CDTF">2009-08-24T14:41:00Z</dcterms:created>
  <dcterms:modified xsi:type="dcterms:W3CDTF">2010-03-25T15:26:58Z</dcterms:modified>
</cp:coreProperties>
</file>