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diagrams/colors1.xml" ContentType="application/vnd.openxmlformats-officedocument.drawingml.diagramColors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notesSlides/notesSlide2.xml" ContentType="application/vnd.openxmlformats-officedocument.presentationml.notesSlide+xml"/>
  <Override PartName="/ppt/diagrams/drawing1.xml" ContentType="application/vnd.ms-office.drawingml.diagramDrawing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1.xml" ContentType="application/vnd.openxmlformats-officedocument.drawingml.diagram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2"/>
  </p:notesMasterIdLst>
  <p:sldIdLst>
    <p:sldId id="267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592" autoAdjust="0"/>
    <p:restoredTop sz="91160" autoAdjust="0"/>
  </p:normalViewPr>
  <p:slideViewPr>
    <p:cSldViewPr snapToGrid="0" snapToObjects="1">
      <p:cViewPr varScale="1">
        <p:scale>
          <a:sx n="82" d="100"/>
          <a:sy n="82" d="100"/>
        </p:scale>
        <p:origin x="-10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8C61DD-4C67-664E-92E1-147EE38FCE68}" type="doc">
      <dgm:prSet loTypeId="urn:microsoft.com/office/officeart/2005/8/layout/hProcess9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A5ECED6-F9F6-1644-A479-EE99F2E6B428}">
      <dgm:prSet phldrT="[Text]"/>
      <dgm:spPr/>
      <dgm:t>
        <a:bodyPr/>
        <a:lstStyle/>
        <a:p>
          <a:r>
            <a:rPr lang="en-US" dirty="0" smtClean="0"/>
            <a:t>Issue Identification</a:t>
          </a:r>
          <a:endParaRPr lang="en-US" dirty="0"/>
        </a:p>
      </dgm:t>
    </dgm:pt>
    <dgm:pt modelId="{0D026361-86A5-E749-BD60-63298DD575BA}" type="parTrans" cxnId="{5B7CA4BA-2BD2-B34C-8792-67245FA81F8F}">
      <dgm:prSet/>
      <dgm:spPr/>
      <dgm:t>
        <a:bodyPr/>
        <a:lstStyle/>
        <a:p>
          <a:endParaRPr lang="en-US"/>
        </a:p>
      </dgm:t>
    </dgm:pt>
    <dgm:pt modelId="{791936A8-7947-7147-B935-957A4921A600}" type="sibTrans" cxnId="{5B7CA4BA-2BD2-B34C-8792-67245FA81F8F}">
      <dgm:prSet/>
      <dgm:spPr/>
      <dgm:t>
        <a:bodyPr/>
        <a:lstStyle/>
        <a:p>
          <a:endParaRPr lang="en-US"/>
        </a:p>
      </dgm:t>
    </dgm:pt>
    <dgm:pt modelId="{56EC77B0-0212-1747-AE7C-ECF503825ED6}">
      <dgm:prSet phldrT="[Text]"/>
      <dgm:spPr/>
      <dgm:t>
        <a:bodyPr/>
        <a:lstStyle/>
        <a:p>
          <a:r>
            <a:rPr lang="en-US" dirty="0" smtClean="0"/>
            <a:t>Planning</a:t>
          </a:r>
          <a:endParaRPr lang="en-US" dirty="0"/>
        </a:p>
      </dgm:t>
    </dgm:pt>
    <dgm:pt modelId="{A5514E64-9A14-EA42-A87F-D47A78796E3B}" type="parTrans" cxnId="{CCED36A4-6839-074C-B996-8B58C2765C36}">
      <dgm:prSet/>
      <dgm:spPr/>
      <dgm:t>
        <a:bodyPr/>
        <a:lstStyle/>
        <a:p>
          <a:endParaRPr lang="en-US"/>
        </a:p>
      </dgm:t>
    </dgm:pt>
    <dgm:pt modelId="{7FFBAB26-80A4-EC41-8C15-770FE2486BEF}" type="sibTrans" cxnId="{CCED36A4-6839-074C-B996-8B58C2765C36}">
      <dgm:prSet/>
      <dgm:spPr/>
      <dgm:t>
        <a:bodyPr/>
        <a:lstStyle/>
        <a:p>
          <a:endParaRPr lang="en-US"/>
        </a:p>
      </dgm:t>
    </dgm:pt>
    <dgm:pt modelId="{25AEB7E2-618B-F046-B33B-90E8603C05C6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Beamline Assessment Workshops</a:t>
          </a:r>
          <a:endParaRPr lang="en-US" dirty="0">
            <a:solidFill>
              <a:srgbClr val="FF0000"/>
            </a:solidFill>
          </a:endParaRPr>
        </a:p>
      </dgm:t>
    </dgm:pt>
    <dgm:pt modelId="{DA5B5BB8-25B6-B041-9F69-B6357334979B}" type="parTrans" cxnId="{25E740B1-21E4-A743-8270-61905DA1FA81}">
      <dgm:prSet/>
      <dgm:spPr/>
      <dgm:t>
        <a:bodyPr/>
        <a:lstStyle/>
        <a:p>
          <a:endParaRPr lang="en-US"/>
        </a:p>
      </dgm:t>
    </dgm:pt>
    <dgm:pt modelId="{CC699652-020C-F241-B915-1EEB72248D11}" type="sibTrans" cxnId="{25E740B1-21E4-A743-8270-61905DA1FA81}">
      <dgm:prSet/>
      <dgm:spPr/>
      <dgm:t>
        <a:bodyPr/>
        <a:lstStyle/>
        <a:p>
          <a:endParaRPr lang="en-US"/>
        </a:p>
      </dgm:t>
    </dgm:pt>
    <dgm:pt modelId="{F3170B47-BA2E-B944-881E-202B393B2CB0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Face to face meetings</a:t>
          </a:r>
          <a:endParaRPr lang="en-US" dirty="0">
            <a:solidFill>
              <a:srgbClr val="FF0000"/>
            </a:solidFill>
          </a:endParaRPr>
        </a:p>
      </dgm:t>
    </dgm:pt>
    <dgm:pt modelId="{0DED2A34-8833-8F4B-9F46-0A8E747E2286}" type="parTrans" cxnId="{BBC28190-530D-544F-9028-F5CA814F101E}">
      <dgm:prSet/>
      <dgm:spPr/>
      <dgm:t>
        <a:bodyPr/>
        <a:lstStyle/>
        <a:p>
          <a:endParaRPr lang="en-US"/>
        </a:p>
      </dgm:t>
    </dgm:pt>
    <dgm:pt modelId="{03320C39-267B-E945-A2A4-78CA829036D3}" type="sibTrans" cxnId="{BBC28190-530D-544F-9028-F5CA814F101E}">
      <dgm:prSet/>
      <dgm:spPr/>
      <dgm:t>
        <a:bodyPr/>
        <a:lstStyle/>
        <a:p>
          <a:endParaRPr lang="en-US"/>
        </a:p>
      </dgm:t>
    </dgm:pt>
    <dgm:pt modelId="{8F1FF0E7-848E-1649-BFD6-DC4754854A13}">
      <dgm:prSet phldrT="[Text]"/>
      <dgm:spPr/>
      <dgm:t>
        <a:bodyPr/>
        <a:lstStyle/>
        <a:p>
          <a:r>
            <a:rPr lang="en-US" dirty="0" smtClean="0"/>
            <a:t>Formal Director Approval</a:t>
          </a:r>
          <a:endParaRPr lang="en-US" dirty="0"/>
        </a:p>
      </dgm:t>
    </dgm:pt>
    <dgm:pt modelId="{24A82277-48A6-0B4A-89F4-74A794D2C671}" type="parTrans" cxnId="{28CCA7CD-F812-B241-8A62-6274E042FBDD}">
      <dgm:prSet/>
      <dgm:spPr/>
      <dgm:t>
        <a:bodyPr/>
        <a:lstStyle/>
        <a:p>
          <a:endParaRPr lang="en-US"/>
        </a:p>
      </dgm:t>
    </dgm:pt>
    <dgm:pt modelId="{E98160FE-3E17-F84C-BB29-F62419137B70}" type="sibTrans" cxnId="{28CCA7CD-F812-B241-8A62-6274E042FBDD}">
      <dgm:prSet/>
      <dgm:spPr/>
      <dgm:t>
        <a:bodyPr/>
        <a:lstStyle/>
        <a:p>
          <a:endParaRPr lang="en-US"/>
        </a:p>
      </dgm:t>
    </dgm:pt>
    <dgm:pt modelId="{385147C1-97D3-AB4D-910A-747092E6E45E}">
      <dgm:prSet phldrT="[Text]"/>
      <dgm:spPr/>
      <dgm:t>
        <a:bodyPr/>
        <a:lstStyle/>
        <a:p>
          <a:r>
            <a:rPr lang="en-US" dirty="0" smtClean="0"/>
            <a:t>Change evaluation panel</a:t>
          </a:r>
          <a:endParaRPr lang="en-US" dirty="0"/>
        </a:p>
      </dgm:t>
    </dgm:pt>
    <dgm:pt modelId="{37F39CA9-586D-3943-A044-889C0CC9D7AC}" type="parTrans" cxnId="{299B95F0-5637-9E4C-8ACC-DA09EC862AE1}">
      <dgm:prSet/>
      <dgm:spPr/>
      <dgm:t>
        <a:bodyPr/>
        <a:lstStyle/>
        <a:p>
          <a:endParaRPr lang="en-US"/>
        </a:p>
      </dgm:t>
    </dgm:pt>
    <dgm:pt modelId="{B83F6F8A-D1A0-3144-B2AC-71D99F4C0B75}" type="sibTrans" cxnId="{299B95F0-5637-9E4C-8ACC-DA09EC862AE1}">
      <dgm:prSet/>
      <dgm:spPr/>
      <dgm:t>
        <a:bodyPr/>
        <a:lstStyle/>
        <a:p>
          <a:endParaRPr lang="en-US"/>
        </a:p>
      </dgm:t>
    </dgm:pt>
    <dgm:pt modelId="{5ECDD031-3A13-814D-9E91-2DD2C55DEE34}">
      <dgm:prSet phldrT="[Text]"/>
      <dgm:spPr/>
      <dgm:t>
        <a:bodyPr/>
        <a:lstStyle/>
        <a:p>
          <a:r>
            <a:rPr lang="en-US" dirty="0" smtClean="0"/>
            <a:t>Identify further studies</a:t>
          </a:r>
          <a:endParaRPr lang="en-US" dirty="0"/>
        </a:p>
      </dgm:t>
    </dgm:pt>
    <dgm:pt modelId="{B0BE8AA4-DF00-7447-B66C-A534E0EA60B3}" type="parTrans" cxnId="{01D05469-9AE1-734F-BBCC-411CB0C65BE8}">
      <dgm:prSet/>
      <dgm:spPr/>
      <dgm:t>
        <a:bodyPr/>
        <a:lstStyle/>
        <a:p>
          <a:endParaRPr lang="en-US"/>
        </a:p>
      </dgm:t>
    </dgm:pt>
    <dgm:pt modelId="{088561C6-0669-C542-9664-6A5925A1FD70}" type="sibTrans" cxnId="{01D05469-9AE1-734F-BBCC-411CB0C65BE8}">
      <dgm:prSet/>
      <dgm:spPr/>
      <dgm:t>
        <a:bodyPr/>
        <a:lstStyle/>
        <a:p>
          <a:endParaRPr lang="en-US"/>
        </a:p>
      </dgm:t>
    </dgm:pt>
    <dgm:pt modelId="{B49C8454-700B-F349-8D96-6EFA54DD968E}">
      <dgm:prSet phldrT="[Text]"/>
      <dgm:spPr/>
      <dgm:t>
        <a:bodyPr/>
        <a:lstStyle/>
        <a:p>
          <a:r>
            <a:rPr lang="en-US" dirty="0" smtClean="0"/>
            <a:t>Canvas input from stakeholders</a:t>
          </a:r>
          <a:endParaRPr lang="en-US" dirty="0"/>
        </a:p>
      </dgm:t>
    </dgm:pt>
    <dgm:pt modelId="{9D0C0A3C-D1E5-FE4E-8FD4-DC5853DDD457}" type="parTrans" cxnId="{CEABD574-693E-294C-91A0-C961EB1580A4}">
      <dgm:prSet/>
      <dgm:spPr/>
      <dgm:t>
        <a:bodyPr/>
        <a:lstStyle/>
        <a:p>
          <a:endParaRPr lang="en-US"/>
        </a:p>
      </dgm:t>
    </dgm:pt>
    <dgm:pt modelId="{74377AC0-C174-EA4F-BC54-F1271E219F0C}" type="sibTrans" cxnId="{CEABD574-693E-294C-91A0-C961EB1580A4}">
      <dgm:prSet/>
      <dgm:spPr/>
      <dgm:t>
        <a:bodyPr/>
        <a:lstStyle/>
        <a:p>
          <a:endParaRPr lang="en-US"/>
        </a:p>
      </dgm:t>
    </dgm:pt>
    <dgm:pt modelId="{DE2E6D95-FA41-1547-B264-C793371E5D64}">
      <dgm:prSet phldrT="[Text]"/>
      <dgm:spPr/>
      <dgm:t>
        <a:bodyPr/>
        <a:lstStyle/>
        <a:p>
          <a:r>
            <a:rPr lang="en-US" dirty="0" smtClean="0"/>
            <a:t>…</a:t>
          </a:r>
          <a:endParaRPr lang="en-US" dirty="0"/>
        </a:p>
      </dgm:t>
    </dgm:pt>
    <dgm:pt modelId="{14B29133-DE42-7746-9293-26021C193A3A}" type="parTrans" cxnId="{0FC7B91C-C91F-8D49-B41A-AB2C9333AB1D}">
      <dgm:prSet/>
      <dgm:spPr/>
      <dgm:t>
        <a:bodyPr/>
        <a:lstStyle/>
        <a:p>
          <a:endParaRPr lang="en-US"/>
        </a:p>
      </dgm:t>
    </dgm:pt>
    <dgm:pt modelId="{0AAC7C16-50FB-2348-BD3A-D28F5E5B2241}" type="sibTrans" cxnId="{0FC7B91C-C91F-8D49-B41A-AB2C9333AB1D}">
      <dgm:prSet/>
      <dgm:spPr/>
      <dgm:t>
        <a:bodyPr/>
        <a:lstStyle/>
        <a:p>
          <a:endParaRPr lang="en-US"/>
        </a:p>
      </dgm:t>
    </dgm:pt>
    <dgm:pt modelId="{D3F31ED7-6D20-C744-91E4-66BA51CBF3A8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Open to all stakeholders</a:t>
          </a:r>
          <a:endParaRPr lang="en-US" dirty="0">
            <a:solidFill>
              <a:srgbClr val="FF0000"/>
            </a:solidFill>
          </a:endParaRPr>
        </a:p>
      </dgm:t>
    </dgm:pt>
    <dgm:pt modelId="{A726520C-4DE5-BA4A-A26A-66DEC9A47434}" type="parTrans" cxnId="{265A4EE1-478E-794C-8F54-5A94E6FD5E69}">
      <dgm:prSet/>
      <dgm:spPr/>
      <dgm:t>
        <a:bodyPr/>
        <a:lstStyle/>
        <a:p>
          <a:endParaRPr lang="en-US"/>
        </a:p>
      </dgm:t>
    </dgm:pt>
    <dgm:pt modelId="{479F4F87-C79C-2F49-9888-DA86B3173E01}" type="sibTrans" cxnId="{265A4EE1-478E-794C-8F54-5A94E6FD5E69}">
      <dgm:prSet/>
      <dgm:spPr/>
      <dgm:t>
        <a:bodyPr/>
        <a:lstStyle/>
        <a:p>
          <a:endParaRPr lang="en-US"/>
        </a:p>
      </dgm:t>
    </dgm:pt>
    <dgm:pt modelId="{00E38075-1451-2245-94B5-B2BDC6449393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Plenary</a:t>
          </a:r>
          <a:endParaRPr lang="en-US" dirty="0">
            <a:solidFill>
              <a:srgbClr val="FF0000"/>
            </a:solidFill>
          </a:endParaRPr>
        </a:p>
      </dgm:t>
    </dgm:pt>
    <dgm:pt modelId="{6AA05F27-586F-0F40-BAA5-195DC3611B58}" type="parTrans" cxnId="{0FE16124-62FB-2744-8336-5291CA909D9E}">
      <dgm:prSet/>
      <dgm:spPr/>
      <dgm:t>
        <a:bodyPr/>
        <a:lstStyle/>
        <a:p>
          <a:endParaRPr lang="en-US"/>
        </a:p>
      </dgm:t>
    </dgm:pt>
    <dgm:pt modelId="{BAE13741-0A9C-2840-9F5F-48CC7B0CA4B2}" type="sibTrans" cxnId="{0FE16124-62FB-2744-8336-5291CA909D9E}">
      <dgm:prSet/>
      <dgm:spPr/>
      <dgm:t>
        <a:bodyPr/>
        <a:lstStyle/>
        <a:p>
          <a:endParaRPr lang="en-US"/>
        </a:p>
      </dgm:t>
    </dgm:pt>
    <dgm:pt modelId="{FCC17026-02A1-5D4D-AE31-C867AB44AA08}">
      <dgm:prSet phldrT="[Text]"/>
      <dgm:spPr/>
      <dgm:t>
        <a:bodyPr/>
        <a:lstStyle/>
        <a:p>
          <a:r>
            <a:rPr lang="en-US" dirty="0" smtClean="0"/>
            <a:t>Chaired by Director</a:t>
          </a:r>
          <a:endParaRPr lang="en-US" dirty="0"/>
        </a:p>
      </dgm:t>
    </dgm:pt>
    <dgm:pt modelId="{B14884D0-2999-A440-ABAA-4F81A1738118}" type="parTrans" cxnId="{64B9B608-C551-6F44-BE83-4EA105CC3B30}">
      <dgm:prSet/>
      <dgm:spPr/>
      <dgm:t>
        <a:bodyPr/>
        <a:lstStyle/>
        <a:p>
          <a:endParaRPr lang="en-US"/>
        </a:p>
      </dgm:t>
    </dgm:pt>
    <dgm:pt modelId="{A78C4B22-B032-FA4C-BD55-E453AE0E0792}" type="sibTrans" cxnId="{64B9B608-C551-6F44-BE83-4EA105CC3B30}">
      <dgm:prSet/>
      <dgm:spPr/>
      <dgm:t>
        <a:bodyPr/>
        <a:lstStyle/>
        <a:p>
          <a:endParaRPr lang="en-US"/>
        </a:p>
      </dgm:t>
    </dgm:pt>
    <dgm:pt modelId="{07CD086F-8A2A-5C45-AE98-7A7E469D8A35}" type="pres">
      <dgm:prSet presAssocID="{CA8C61DD-4C67-664E-92E1-147EE38FCE68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1CF98B-4329-E644-B694-097D2A0FC409}" type="pres">
      <dgm:prSet presAssocID="{CA8C61DD-4C67-664E-92E1-147EE38FCE68}" presName="arrow" presStyleLbl="bgShp" presStyleIdx="0" presStyleCnt="1"/>
      <dgm:spPr/>
    </dgm:pt>
    <dgm:pt modelId="{88060D69-68A3-6D4E-9B2B-B6439B44FC35}" type="pres">
      <dgm:prSet presAssocID="{CA8C61DD-4C67-664E-92E1-147EE38FCE68}" presName="linearProcess" presStyleCnt="0"/>
      <dgm:spPr/>
    </dgm:pt>
    <dgm:pt modelId="{A502C9E8-FE57-6E48-B14D-6CC286D9B043}" type="pres">
      <dgm:prSet presAssocID="{7A5ECED6-F9F6-1644-A479-EE99F2E6B428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3B73F2-3A55-D347-A4FB-6831F6FB4CEC}" type="pres">
      <dgm:prSet presAssocID="{791936A8-7947-7147-B935-957A4921A600}" presName="sibTrans" presStyleCnt="0"/>
      <dgm:spPr/>
    </dgm:pt>
    <dgm:pt modelId="{09AE2560-2E40-B14D-BB61-B76799A0B65B}" type="pres">
      <dgm:prSet presAssocID="{25AEB7E2-618B-F046-B33B-90E8603C05C6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93E8D3-28E0-CF47-A039-26B86396D5CE}" type="pres">
      <dgm:prSet presAssocID="{CC699652-020C-F241-B915-1EEB72248D11}" presName="sibTrans" presStyleCnt="0"/>
      <dgm:spPr/>
    </dgm:pt>
    <dgm:pt modelId="{DA9F01DD-3070-7849-8A79-C39255B8CD58}" type="pres">
      <dgm:prSet presAssocID="{8F1FF0E7-848E-1649-BFD6-DC4754854A13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775C2A-F7D1-A24D-B1EC-334940508354}" type="presOf" srcId="{385147C1-97D3-AB4D-910A-747092E6E45E}" destId="{DA9F01DD-3070-7849-8A79-C39255B8CD58}" srcOrd="0" destOrd="1" presId="urn:microsoft.com/office/officeart/2005/8/layout/hProcess9"/>
    <dgm:cxn modelId="{E138D782-D758-8546-976C-2B48D3244270}" type="presOf" srcId="{5ECDD031-3A13-814D-9E91-2DD2C55DEE34}" destId="{A502C9E8-FE57-6E48-B14D-6CC286D9B043}" srcOrd="0" destOrd="2" presId="urn:microsoft.com/office/officeart/2005/8/layout/hProcess9"/>
    <dgm:cxn modelId="{0FC7B91C-C91F-8D49-B41A-AB2C9333AB1D}" srcId="{7A5ECED6-F9F6-1644-A479-EE99F2E6B428}" destId="{DE2E6D95-FA41-1547-B264-C793371E5D64}" srcOrd="3" destOrd="0" parTransId="{14B29133-DE42-7746-9293-26021C193A3A}" sibTransId="{0AAC7C16-50FB-2348-BD3A-D28F5E5B2241}"/>
    <dgm:cxn modelId="{BBC28190-530D-544F-9028-F5CA814F101E}" srcId="{25AEB7E2-618B-F046-B33B-90E8603C05C6}" destId="{F3170B47-BA2E-B944-881E-202B393B2CB0}" srcOrd="0" destOrd="0" parTransId="{0DED2A34-8833-8F4B-9F46-0A8E747E2286}" sibTransId="{03320C39-267B-E945-A2A4-78CA829036D3}"/>
    <dgm:cxn modelId="{0FE16124-62FB-2744-8336-5291CA909D9E}" srcId="{25AEB7E2-618B-F046-B33B-90E8603C05C6}" destId="{00E38075-1451-2245-94B5-B2BDC6449393}" srcOrd="2" destOrd="0" parTransId="{6AA05F27-586F-0F40-BAA5-195DC3611B58}" sibTransId="{BAE13741-0A9C-2840-9F5F-48CC7B0CA4B2}"/>
    <dgm:cxn modelId="{7A258696-4BE7-5740-8427-D6AAD39896CE}" type="presOf" srcId="{CA8C61DD-4C67-664E-92E1-147EE38FCE68}" destId="{07CD086F-8A2A-5C45-AE98-7A7E469D8A35}" srcOrd="0" destOrd="0" presId="urn:microsoft.com/office/officeart/2005/8/layout/hProcess9"/>
    <dgm:cxn modelId="{E6D19FCA-BCB2-254D-A78E-4A04B21FD269}" type="presOf" srcId="{00E38075-1451-2245-94B5-B2BDC6449393}" destId="{09AE2560-2E40-B14D-BB61-B76799A0B65B}" srcOrd="0" destOrd="3" presId="urn:microsoft.com/office/officeart/2005/8/layout/hProcess9"/>
    <dgm:cxn modelId="{A7E01169-AAB5-B942-8BD3-9BE287CC1336}" type="presOf" srcId="{25AEB7E2-618B-F046-B33B-90E8603C05C6}" destId="{09AE2560-2E40-B14D-BB61-B76799A0B65B}" srcOrd="0" destOrd="0" presId="urn:microsoft.com/office/officeart/2005/8/layout/hProcess9"/>
    <dgm:cxn modelId="{CEABD574-693E-294C-91A0-C961EB1580A4}" srcId="{7A5ECED6-F9F6-1644-A479-EE99F2E6B428}" destId="{B49C8454-700B-F349-8D96-6EFA54DD968E}" srcOrd="2" destOrd="0" parTransId="{9D0C0A3C-D1E5-FE4E-8FD4-DC5853DDD457}" sibTransId="{74377AC0-C174-EA4F-BC54-F1271E219F0C}"/>
    <dgm:cxn modelId="{299B95F0-5637-9E4C-8ACC-DA09EC862AE1}" srcId="{8F1FF0E7-848E-1649-BFD6-DC4754854A13}" destId="{385147C1-97D3-AB4D-910A-747092E6E45E}" srcOrd="0" destOrd="0" parTransId="{37F39CA9-586D-3943-A044-889C0CC9D7AC}" sibTransId="{B83F6F8A-D1A0-3144-B2AC-71D99F4C0B75}"/>
    <dgm:cxn modelId="{5DD0F5D1-276D-674A-ABAF-A0FD44BB4B74}" type="presOf" srcId="{D3F31ED7-6D20-C744-91E4-66BA51CBF3A8}" destId="{09AE2560-2E40-B14D-BB61-B76799A0B65B}" srcOrd="0" destOrd="2" presId="urn:microsoft.com/office/officeart/2005/8/layout/hProcess9"/>
    <dgm:cxn modelId="{C7BA0E71-4300-7841-8E39-1506CC23701D}" type="presOf" srcId="{FCC17026-02A1-5D4D-AE31-C867AB44AA08}" destId="{DA9F01DD-3070-7849-8A79-C39255B8CD58}" srcOrd="0" destOrd="2" presId="urn:microsoft.com/office/officeart/2005/8/layout/hProcess9"/>
    <dgm:cxn modelId="{5B7CA4BA-2BD2-B34C-8792-67245FA81F8F}" srcId="{CA8C61DD-4C67-664E-92E1-147EE38FCE68}" destId="{7A5ECED6-F9F6-1644-A479-EE99F2E6B428}" srcOrd="0" destOrd="0" parTransId="{0D026361-86A5-E749-BD60-63298DD575BA}" sibTransId="{791936A8-7947-7147-B935-957A4921A600}"/>
    <dgm:cxn modelId="{EF992BEB-5155-B248-AA22-1F8CBD4A102F}" type="presOf" srcId="{7A5ECED6-F9F6-1644-A479-EE99F2E6B428}" destId="{A502C9E8-FE57-6E48-B14D-6CC286D9B043}" srcOrd="0" destOrd="0" presId="urn:microsoft.com/office/officeart/2005/8/layout/hProcess9"/>
    <dgm:cxn modelId="{EBFC20BA-B526-464F-9444-EBB9014CAFCB}" type="presOf" srcId="{8F1FF0E7-848E-1649-BFD6-DC4754854A13}" destId="{DA9F01DD-3070-7849-8A79-C39255B8CD58}" srcOrd="0" destOrd="0" presId="urn:microsoft.com/office/officeart/2005/8/layout/hProcess9"/>
    <dgm:cxn modelId="{01D05469-9AE1-734F-BBCC-411CB0C65BE8}" srcId="{7A5ECED6-F9F6-1644-A479-EE99F2E6B428}" destId="{5ECDD031-3A13-814D-9E91-2DD2C55DEE34}" srcOrd="1" destOrd="0" parTransId="{B0BE8AA4-DF00-7447-B66C-A534E0EA60B3}" sibTransId="{088561C6-0669-C542-9664-6A5925A1FD70}"/>
    <dgm:cxn modelId="{F643AD81-34CC-0949-A888-F1FD7EF3003B}" type="presOf" srcId="{56EC77B0-0212-1747-AE7C-ECF503825ED6}" destId="{A502C9E8-FE57-6E48-B14D-6CC286D9B043}" srcOrd="0" destOrd="1" presId="urn:microsoft.com/office/officeart/2005/8/layout/hProcess9"/>
    <dgm:cxn modelId="{25E740B1-21E4-A743-8270-61905DA1FA81}" srcId="{CA8C61DD-4C67-664E-92E1-147EE38FCE68}" destId="{25AEB7E2-618B-F046-B33B-90E8603C05C6}" srcOrd="1" destOrd="0" parTransId="{DA5B5BB8-25B6-B041-9F69-B6357334979B}" sibTransId="{CC699652-020C-F241-B915-1EEB72248D11}"/>
    <dgm:cxn modelId="{832177FE-2EEF-F840-A634-8EE27A58A4C3}" type="presOf" srcId="{DE2E6D95-FA41-1547-B264-C793371E5D64}" destId="{A502C9E8-FE57-6E48-B14D-6CC286D9B043}" srcOrd="0" destOrd="4" presId="urn:microsoft.com/office/officeart/2005/8/layout/hProcess9"/>
    <dgm:cxn modelId="{64B9B608-C551-6F44-BE83-4EA105CC3B30}" srcId="{8F1FF0E7-848E-1649-BFD6-DC4754854A13}" destId="{FCC17026-02A1-5D4D-AE31-C867AB44AA08}" srcOrd="1" destOrd="0" parTransId="{B14884D0-2999-A440-ABAA-4F81A1738118}" sibTransId="{A78C4B22-B032-FA4C-BD55-E453AE0E0792}"/>
    <dgm:cxn modelId="{59A919C5-DD54-4447-BE4C-F80163561574}" type="presOf" srcId="{F3170B47-BA2E-B944-881E-202B393B2CB0}" destId="{09AE2560-2E40-B14D-BB61-B76799A0B65B}" srcOrd="0" destOrd="1" presId="urn:microsoft.com/office/officeart/2005/8/layout/hProcess9"/>
    <dgm:cxn modelId="{CCED36A4-6839-074C-B996-8B58C2765C36}" srcId="{7A5ECED6-F9F6-1644-A479-EE99F2E6B428}" destId="{56EC77B0-0212-1747-AE7C-ECF503825ED6}" srcOrd="0" destOrd="0" parTransId="{A5514E64-9A14-EA42-A87F-D47A78796E3B}" sibTransId="{7FFBAB26-80A4-EC41-8C15-770FE2486BEF}"/>
    <dgm:cxn modelId="{265A4EE1-478E-794C-8F54-5A94E6FD5E69}" srcId="{25AEB7E2-618B-F046-B33B-90E8603C05C6}" destId="{D3F31ED7-6D20-C744-91E4-66BA51CBF3A8}" srcOrd="1" destOrd="0" parTransId="{A726520C-4DE5-BA4A-A26A-66DEC9A47434}" sibTransId="{479F4F87-C79C-2F49-9888-DA86B3173E01}"/>
    <dgm:cxn modelId="{0476BB77-D3EF-0C4E-AAEE-F5AC801FC948}" type="presOf" srcId="{B49C8454-700B-F349-8D96-6EFA54DD968E}" destId="{A502C9E8-FE57-6E48-B14D-6CC286D9B043}" srcOrd="0" destOrd="3" presId="urn:microsoft.com/office/officeart/2005/8/layout/hProcess9"/>
    <dgm:cxn modelId="{28CCA7CD-F812-B241-8A62-6274E042FBDD}" srcId="{CA8C61DD-4C67-664E-92E1-147EE38FCE68}" destId="{8F1FF0E7-848E-1649-BFD6-DC4754854A13}" srcOrd="2" destOrd="0" parTransId="{24A82277-48A6-0B4A-89F4-74A794D2C671}" sibTransId="{E98160FE-3E17-F84C-BB29-F62419137B70}"/>
    <dgm:cxn modelId="{8557793C-010B-B44E-8807-0CC8AC578AB5}" type="presParOf" srcId="{07CD086F-8A2A-5C45-AE98-7A7E469D8A35}" destId="{1D1CF98B-4329-E644-B694-097D2A0FC409}" srcOrd="0" destOrd="0" presId="urn:microsoft.com/office/officeart/2005/8/layout/hProcess9"/>
    <dgm:cxn modelId="{1B73980B-81BE-BC40-8DCF-2320520D3743}" type="presParOf" srcId="{07CD086F-8A2A-5C45-AE98-7A7E469D8A35}" destId="{88060D69-68A3-6D4E-9B2B-B6439B44FC35}" srcOrd="1" destOrd="0" presId="urn:microsoft.com/office/officeart/2005/8/layout/hProcess9"/>
    <dgm:cxn modelId="{65AFBEFA-AA1F-EC40-A92A-CF5A4FA5820A}" type="presParOf" srcId="{88060D69-68A3-6D4E-9B2B-B6439B44FC35}" destId="{A502C9E8-FE57-6E48-B14D-6CC286D9B043}" srcOrd="0" destOrd="0" presId="urn:microsoft.com/office/officeart/2005/8/layout/hProcess9"/>
    <dgm:cxn modelId="{5BE46E82-9E4E-DE4A-949C-0553CF163F51}" type="presParOf" srcId="{88060D69-68A3-6D4E-9B2B-B6439B44FC35}" destId="{3B3B73F2-3A55-D347-A4FB-6831F6FB4CEC}" srcOrd="1" destOrd="0" presId="urn:microsoft.com/office/officeart/2005/8/layout/hProcess9"/>
    <dgm:cxn modelId="{88E38A28-30AE-EE4A-8C8F-C30E9B2D4446}" type="presParOf" srcId="{88060D69-68A3-6D4E-9B2B-B6439B44FC35}" destId="{09AE2560-2E40-B14D-BB61-B76799A0B65B}" srcOrd="2" destOrd="0" presId="urn:microsoft.com/office/officeart/2005/8/layout/hProcess9"/>
    <dgm:cxn modelId="{AB1A1AD4-DC69-6047-9778-79183F34D046}" type="presParOf" srcId="{88060D69-68A3-6D4E-9B2B-B6439B44FC35}" destId="{4393E8D3-28E0-CF47-A039-26B86396D5CE}" srcOrd="3" destOrd="0" presId="urn:microsoft.com/office/officeart/2005/8/layout/hProcess9"/>
    <dgm:cxn modelId="{7F227FC4-F1CF-C447-93EB-EF186C11A619}" type="presParOf" srcId="{88060D69-68A3-6D4E-9B2B-B6439B44FC35}" destId="{DA9F01DD-3070-7849-8A79-C39255B8CD58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1CF98B-4329-E644-B694-097D2A0FC409}">
      <dsp:nvSpPr>
        <dsp:cNvPr id="0" name=""/>
        <dsp:cNvSpPr/>
      </dsp:nvSpPr>
      <dsp:spPr>
        <a:xfrm>
          <a:off x="685799" y="0"/>
          <a:ext cx="7772400" cy="5284446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502C9E8-FE57-6E48-B14D-6CC286D9B043}">
      <dsp:nvSpPr>
        <dsp:cNvPr id="0" name=""/>
        <dsp:cNvSpPr/>
      </dsp:nvSpPr>
      <dsp:spPr>
        <a:xfrm>
          <a:off x="309860" y="1585333"/>
          <a:ext cx="2743200" cy="211377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Issue Identification</a:t>
          </a:r>
          <a:endParaRPr lang="en-US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Planning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Identify further studies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Canvas input from stakeholders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…</a:t>
          </a:r>
          <a:endParaRPr lang="en-US" sz="1600" kern="1200" dirty="0"/>
        </a:p>
      </dsp:txBody>
      <dsp:txXfrm>
        <a:off x="309860" y="1585333"/>
        <a:ext cx="2743200" cy="2113778"/>
      </dsp:txXfrm>
    </dsp:sp>
    <dsp:sp modelId="{09AE2560-2E40-B14D-BB61-B76799A0B65B}">
      <dsp:nvSpPr>
        <dsp:cNvPr id="0" name=""/>
        <dsp:cNvSpPr/>
      </dsp:nvSpPr>
      <dsp:spPr>
        <a:xfrm>
          <a:off x="3200399" y="1585333"/>
          <a:ext cx="2743200" cy="211377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rgbClr val="FF0000"/>
              </a:solidFill>
            </a:rPr>
            <a:t>Beamline Assessment Workshops</a:t>
          </a:r>
          <a:endParaRPr lang="en-US" sz="2100" kern="1200" dirty="0">
            <a:solidFill>
              <a:srgbClr val="FF000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FF0000"/>
              </a:solidFill>
            </a:rPr>
            <a:t>Face to face meetings</a:t>
          </a:r>
          <a:endParaRPr lang="en-US" sz="1600" kern="1200" dirty="0">
            <a:solidFill>
              <a:srgbClr val="FF000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FF0000"/>
              </a:solidFill>
            </a:rPr>
            <a:t>Open to all stakeholders</a:t>
          </a:r>
          <a:endParaRPr lang="en-US" sz="1600" kern="1200" dirty="0">
            <a:solidFill>
              <a:srgbClr val="FF000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FF0000"/>
              </a:solidFill>
            </a:rPr>
            <a:t>Plenary</a:t>
          </a:r>
          <a:endParaRPr lang="en-US" sz="1600" kern="1200" dirty="0">
            <a:solidFill>
              <a:srgbClr val="FF0000"/>
            </a:solidFill>
          </a:endParaRPr>
        </a:p>
      </dsp:txBody>
      <dsp:txXfrm>
        <a:off x="3200399" y="1585333"/>
        <a:ext cx="2743200" cy="2113778"/>
      </dsp:txXfrm>
    </dsp:sp>
    <dsp:sp modelId="{DA9F01DD-3070-7849-8A79-C39255B8CD58}">
      <dsp:nvSpPr>
        <dsp:cNvPr id="0" name=""/>
        <dsp:cNvSpPr/>
      </dsp:nvSpPr>
      <dsp:spPr>
        <a:xfrm>
          <a:off x="6090939" y="1585333"/>
          <a:ext cx="2743200" cy="211377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Formal Director Approval</a:t>
          </a:r>
          <a:endParaRPr lang="en-US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Change evaluation panel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Chaired by Director</a:t>
          </a:r>
          <a:endParaRPr lang="en-US" sz="1600" kern="1200" dirty="0"/>
        </a:p>
      </dsp:txBody>
      <dsp:txXfrm>
        <a:off x="6090939" y="1585333"/>
        <a:ext cx="2743200" cy="21137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7FA1B-6E5B-8E43-BE02-0BB042AA740A}" type="datetimeFigureOut">
              <a:rPr lang="en-US" smtClean="0"/>
              <a:pPr/>
              <a:t>3/29/10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DAB21-D8EF-DC4B-84FA-C5AF618D27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</a:t>
            </a:r>
            <a:r>
              <a:rPr lang="en-US" baseline="0" dirty="0" smtClean="0"/>
              <a:t> goal easy to define and straightforward</a:t>
            </a:r>
          </a:p>
          <a:p>
            <a:r>
              <a:rPr lang="en-US" baseline="0" dirty="0" smtClean="0"/>
              <a:t>Second goal more ‘political’ and difficult.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DAB21-D8EF-DC4B-84FA-C5AF618D27B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PM</a:t>
            </a:r>
            <a:r>
              <a:rPr lang="en-US" baseline="0" dirty="0" smtClean="0"/>
              <a:t> goal: make this final step a formality via the BAW mechanisms.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DAB21-D8EF-DC4B-84FA-C5AF618D27B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lccol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"/>
            <a:ext cx="12192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1024_greendot_divid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838200"/>
            <a:ext cx="78486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295400" y="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en-US" sz="2400">
              <a:latin typeface="+mn-lt"/>
              <a:ea typeface="+mn-ea"/>
              <a:cs typeface="+mn-cs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828800" y="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en-US" sz="2400">
              <a:latin typeface="+mn-lt"/>
              <a:ea typeface="+mn-ea"/>
              <a:cs typeface="+mn-cs"/>
            </a:endParaRPr>
          </a:p>
        </p:txBody>
      </p:sp>
      <p:pic>
        <p:nvPicPr>
          <p:cNvPr id="8" name="Picture 11" descr="1024_greendot_divid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6000"/>
            <a:ext cx="914400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762000" y="22860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248400"/>
            <a:ext cx="3124200" cy="457200"/>
          </a:xfrm>
        </p:spPr>
        <p:txBody>
          <a:bodyPr/>
          <a:lstStyle>
            <a:lvl1pPr>
              <a:defRPr/>
            </a:lvl1pPr>
          </a:lstStyle>
          <a:p>
            <a:fld id="{4290CB6E-A5FF-A34C-B1BF-97D73AFAE761}" type="datetimeFigureOut">
              <a:rPr lang="en-US" smtClean="0"/>
              <a:pPr/>
              <a:t>3/29/10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362200" cy="457200"/>
          </a:xfrm>
        </p:spPr>
        <p:txBody>
          <a:bodyPr/>
          <a:lstStyle>
            <a:lvl1pPr>
              <a:defRPr/>
            </a:lvl1pPr>
          </a:lstStyle>
          <a:p>
            <a:fld id="{BBE9AC74-A399-9A4F-AC26-119B59360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90CB6E-A5FF-A34C-B1BF-97D73AFAE761}" type="datetimeFigureOut">
              <a:rPr lang="en-US" smtClean="0"/>
              <a:pPr/>
              <a:t>3/29/10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E9AC74-A399-9A4F-AC26-119B59360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90CB6E-A5FF-A34C-B1BF-97D73AFAE761}" type="datetimeFigureOut">
              <a:rPr lang="en-US" smtClean="0"/>
              <a:pPr/>
              <a:t>3/29/10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E9AC74-A399-9A4F-AC26-119B59360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/>
            </a:lvl1pPr>
            <a:lvl2pPr>
              <a:defRPr b="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90CB6E-A5FF-A34C-B1BF-97D73AFAE761}" type="datetimeFigureOut">
              <a:rPr lang="en-US" smtClean="0"/>
              <a:pPr/>
              <a:t>3/29/10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E9AC74-A399-9A4F-AC26-119B59360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90CB6E-A5FF-A34C-B1BF-97D73AFAE761}" type="datetimeFigureOut">
              <a:rPr lang="en-US" smtClean="0"/>
              <a:pPr/>
              <a:t>3/29/10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E9AC74-A399-9A4F-AC26-119B59360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90CB6E-A5FF-A34C-B1BF-97D73AFAE761}" type="datetimeFigureOut">
              <a:rPr lang="en-US" smtClean="0"/>
              <a:pPr/>
              <a:t>3/29/10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E9AC74-A399-9A4F-AC26-119B59360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90CB6E-A5FF-A34C-B1BF-97D73AFAE761}" type="datetimeFigureOut">
              <a:rPr lang="en-US" smtClean="0"/>
              <a:pPr/>
              <a:t>3/29/10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E9AC74-A399-9A4F-AC26-119B59360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90CB6E-A5FF-A34C-B1BF-97D73AFAE761}" type="datetimeFigureOut">
              <a:rPr lang="en-US" smtClean="0"/>
              <a:pPr/>
              <a:t>3/29/10</a:t>
            </a:fld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E9AC74-A399-9A4F-AC26-119B59360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90CB6E-A5FF-A34C-B1BF-97D73AFAE761}" type="datetimeFigureOut">
              <a:rPr lang="en-US" smtClean="0"/>
              <a:pPr/>
              <a:t>3/29/10</a:t>
            </a:fld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E9AC74-A399-9A4F-AC26-119B59360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90CB6E-A5FF-A34C-B1BF-97D73AFAE761}" type="datetimeFigureOut">
              <a:rPr lang="en-US" smtClean="0"/>
              <a:pPr/>
              <a:t>3/29/10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E9AC74-A399-9A4F-AC26-119B59360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90CB6E-A5FF-A34C-B1BF-97D73AFAE761}" type="datetimeFigureOut">
              <a:rPr lang="en-US" smtClean="0"/>
              <a:pPr/>
              <a:t>3/29/10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E9AC74-A399-9A4F-AC26-119B59360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008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4290CB6E-A5FF-A34C-B1BF-97D73AFAE761}" type="datetimeFigureOut">
              <a:rPr lang="en-US" smtClean="0"/>
              <a:pPr/>
              <a:t>3/29/10</a:t>
            </a:fld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base">
              <a:spcBef>
                <a:spcPts val="0"/>
              </a:spcBef>
              <a:spcAft>
                <a:spcPts val="0"/>
              </a:spcAft>
              <a:defRPr sz="1600" b="1">
                <a:solidFill>
                  <a:srgbClr val="23346C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BE9AC74-A399-9A4F-AC26-119B593605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295400" y="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en-US" sz="2400">
              <a:latin typeface="+mn-lt"/>
              <a:ea typeface="+mn-ea"/>
              <a:cs typeface="+mn-cs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828800" y="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en-US" sz="2400">
              <a:latin typeface="+mn-lt"/>
              <a:ea typeface="+mn-ea"/>
              <a:cs typeface="+mn-cs"/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76200"/>
            <a:ext cx="7086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pic>
        <p:nvPicPr>
          <p:cNvPr id="2057" name="Picture 9" descr="1024_greendot_divider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248400"/>
            <a:ext cx="914400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 descr="ilccolor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152400"/>
            <a:ext cx="12192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 descr="1024_greendot_divider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295400" y="838200"/>
            <a:ext cx="78486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23346C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rgbClr val="23346C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Top-Level Change Control (TLCC)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by which specific themes from SB2009 will be developed and refined</a:t>
            </a:r>
          </a:p>
          <a:p>
            <a:pPr lvl="1"/>
            <a:r>
              <a:rPr lang="en-US" dirty="0" smtClean="0"/>
              <a:t>Extension of established AD&amp;I process</a:t>
            </a:r>
          </a:p>
          <a:p>
            <a:endParaRPr lang="en-US" dirty="0" smtClean="0"/>
          </a:p>
          <a:p>
            <a:r>
              <a:rPr lang="en-US" dirty="0" smtClean="0"/>
              <a:t>Formal acceptance as part of TD Phase 2 baseline</a:t>
            </a:r>
          </a:p>
          <a:p>
            <a:endParaRPr lang="en-US" dirty="0" smtClean="0"/>
          </a:p>
          <a:p>
            <a:r>
              <a:rPr lang="en-US" dirty="0" smtClean="0"/>
              <a:t>Open and transparent process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031" y="1275150"/>
            <a:ext cx="7772400" cy="4800600"/>
          </a:xfrm>
        </p:spPr>
        <p:txBody>
          <a:bodyPr/>
          <a:lstStyle/>
          <a:p>
            <a:r>
              <a:rPr lang="en-US" dirty="0" smtClean="0"/>
              <a:t>Relationship to R&amp;D</a:t>
            </a:r>
          </a:p>
          <a:p>
            <a:pPr lvl="1"/>
            <a:r>
              <a:rPr lang="en-US" dirty="0" smtClean="0"/>
              <a:t>Identifying relevant milestones for TLCC</a:t>
            </a:r>
          </a:p>
          <a:p>
            <a:pPr lvl="1"/>
            <a:r>
              <a:rPr lang="en-US" dirty="0" smtClean="0"/>
              <a:t>Defining “Acceptance Criteria” (PM responsibility)</a:t>
            </a:r>
          </a:p>
          <a:p>
            <a:pPr lvl="1"/>
            <a:r>
              <a:rPr lang="en-US" dirty="0" smtClean="0"/>
              <a:t>Remaining R&amp;D beyond TLCC (risk-mitigation)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Planning &amp; Logistics</a:t>
            </a:r>
          </a:p>
          <a:p>
            <a:pPr lvl="1"/>
            <a:r>
              <a:rPr lang="en-US" dirty="0" smtClean="0"/>
              <a:t>Being open and transparent enough</a:t>
            </a:r>
          </a:p>
          <a:p>
            <a:pPr lvl="1"/>
            <a:r>
              <a:rPr lang="en-US" dirty="0" smtClean="0"/>
              <a:t>Canvassing (and dealing with) input</a:t>
            </a:r>
          </a:p>
          <a:p>
            <a:pPr lvl="2"/>
            <a:r>
              <a:rPr lang="en-US" dirty="0" smtClean="0"/>
              <a:t>Beyond physical presence at the </a:t>
            </a:r>
            <a:r>
              <a:rPr lang="en-US" dirty="0" err="1" smtClean="0"/>
              <a:t>BAWs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…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Themes for TLCC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Average accelerating gradient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Single tunnel for Main Linac</a:t>
            </a:r>
          </a:p>
          <a:p>
            <a:pPr marL="914400" lvl="1" indent="-457200"/>
            <a:r>
              <a:rPr lang="en-US" dirty="0" smtClean="0"/>
              <a:t>including HLRF solutions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Reduced RF power parameter set</a:t>
            </a:r>
          </a:p>
          <a:p>
            <a:pPr marL="914400" lvl="1" indent="-457200"/>
            <a:r>
              <a:rPr lang="en-US" dirty="0" smtClean="0"/>
              <a:t>Including damping rings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Positron source location</a:t>
            </a:r>
          </a:p>
        </p:txBody>
      </p:sp>
      <p:sp>
        <p:nvSpPr>
          <p:cNvPr id="4" name="Right Brace 3"/>
          <p:cNvSpPr/>
          <p:nvPr/>
        </p:nvSpPr>
        <p:spPr bwMode="auto">
          <a:xfrm>
            <a:off x="7022352" y="3824941"/>
            <a:ext cx="343647" cy="1912471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66001" y="4258235"/>
            <a:ext cx="1777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Potential impact on physics scope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TLCC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Technical</a:t>
            </a:r>
          </a:p>
          <a:p>
            <a:pPr lvl="1"/>
            <a:r>
              <a:rPr lang="en-US" dirty="0" smtClean="0"/>
              <a:t>Assessment of (technical) implications</a:t>
            </a:r>
          </a:p>
          <a:p>
            <a:pPr lvl="1"/>
            <a:r>
              <a:rPr lang="en-US" dirty="0" smtClean="0"/>
              <a:t>Impact across system interfaces</a:t>
            </a:r>
          </a:p>
          <a:p>
            <a:pPr lvl="1"/>
            <a:r>
              <a:rPr lang="en-US" dirty="0" smtClean="0"/>
              <a:t>Cost (&amp; schedule) impact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Stakeholder sign-off</a:t>
            </a:r>
          </a:p>
          <a:p>
            <a:pPr lvl="1"/>
            <a:r>
              <a:rPr lang="en-US" dirty="0" smtClean="0"/>
              <a:t>GDE</a:t>
            </a:r>
          </a:p>
          <a:p>
            <a:pPr lvl="1"/>
            <a:r>
              <a:rPr lang="en-US" dirty="0" smtClean="0"/>
              <a:t>Physics &amp; Detector community (our customers)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ILCSC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FALC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32963" y="5743104"/>
            <a:ext cx="2973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keyword: consensus</a:t>
            </a:r>
            <a:endParaRPr lang="en-US" sz="2400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TLCC Process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990600"/>
          <a:ext cx="9144000" cy="5284446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14378" y="5759179"/>
            <a:ext cx="4070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keywords: open, transparent</a:t>
            </a:r>
            <a:endParaRPr lang="en-US" sz="2400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TLCC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399" y="1238894"/>
            <a:ext cx="5943601" cy="4258880"/>
          </a:xfrm>
        </p:spPr>
        <p:txBody>
          <a:bodyPr/>
          <a:lstStyle/>
          <a:p>
            <a:r>
              <a:rPr lang="en-US" dirty="0" smtClean="0"/>
              <a:t>This Workshop</a:t>
            </a:r>
          </a:p>
          <a:p>
            <a:endParaRPr lang="en-US" dirty="0" smtClean="0"/>
          </a:p>
          <a:p>
            <a:r>
              <a:rPr lang="en-US" dirty="0" smtClean="0"/>
              <a:t>Builds on and extends work done during 2009 ADI process</a:t>
            </a:r>
          </a:p>
          <a:p>
            <a:endParaRPr lang="en-US" dirty="0" smtClean="0"/>
          </a:p>
          <a:p>
            <a:r>
              <a:rPr lang="en-US" dirty="0" smtClean="0"/>
              <a:t>Generate plans/studies to be done in preparation for the </a:t>
            </a:r>
            <a:r>
              <a:rPr lang="en-US" dirty="0" err="1" smtClean="0"/>
              <a:t>BAWs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70604" y="1247786"/>
            <a:ext cx="2743200" cy="2113778"/>
            <a:chOff x="309860" y="1585333"/>
            <a:chExt cx="2743200" cy="2113778"/>
          </a:xfrm>
        </p:grpSpPr>
        <p:sp>
          <p:nvSpPr>
            <p:cNvPr id="5" name="Rounded Rectangle 4"/>
            <p:cNvSpPr/>
            <p:nvPr/>
          </p:nvSpPr>
          <p:spPr>
            <a:xfrm>
              <a:off x="309860" y="1585333"/>
              <a:ext cx="2743200" cy="2113778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413046" y="1688519"/>
              <a:ext cx="2536828" cy="19074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t" anchorCtr="0">
              <a:noAutofit/>
            </a:bodyPr>
            <a:lstStyle/>
            <a:p>
              <a:pPr lvl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smtClean="0"/>
                <a:t>Issue Identification</a:t>
              </a:r>
              <a:endParaRPr lang="en-US" sz="2100" kern="1200" dirty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kern="1200" dirty="0" smtClean="0"/>
                <a:t>Planning</a:t>
              </a:r>
              <a:endParaRPr lang="en-US" sz="1600" kern="1200" dirty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kern="1200" dirty="0" smtClean="0"/>
                <a:t>Identify further studies</a:t>
              </a:r>
              <a:endParaRPr lang="en-US" sz="1600" kern="1200" dirty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kern="1200" dirty="0" smtClean="0"/>
                <a:t>Canvas input from stakeholders</a:t>
              </a:r>
              <a:endParaRPr lang="en-US" sz="1600" kern="1200" dirty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kern="1200" dirty="0" smtClean="0"/>
                <a:t>…</a:t>
              </a:r>
              <a:endParaRPr lang="en-US" sz="1600" kern="1200" dirty="0"/>
            </a:p>
          </p:txBody>
        </p:sp>
      </p:grp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67440" y="1253589"/>
            <a:ext cx="2743200" cy="2113778"/>
            <a:chOff x="3200399" y="1585333"/>
            <a:chExt cx="2743200" cy="2113778"/>
          </a:xfrm>
        </p:grpSpPr>
        <p:sp>
          <p:nvSpPr>
            <p:cNvPr id="8" name="Rounded Rectangle 7"/>
            <p:cNvSpPr/>
            <p:nvPr/>
          </p:nvSpPr>
          <p:spPr>
            <a:xfrm>
              <a:off x="3200399" y="1585333"/>
              <a:ext cx="2743200" cy="2113778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3303585" y="1688519"/>
              <a:ext cx="2536828" cy="19074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t" anchorCtr="0">
              <a:noAutofit/>
            </a:bodyPr>
            <a:lstStyle/>
            <a:p>
              <a:pPr lvl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smtClean="0">
                  <a:solidFill>
                    <a:srgbClr val="FF0000"/>
                  </a:solidFill>
                </a:rPr>
                <a:t>Beamline Assessment Workshops</a:t>
              </a:r>
              <a:endParaRPr lang="en-US" sz="2100" kern="1200" dirty="0">
                <a:solidFill>
                  <a:srgbClr val="FF0000"/>
                </a:solidFill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kern="1200" dirty="0" smtClean="0">
                  <a:solidFill>
                    <a:srgbClr val="FF0000"/>
                  </a:solidFill>
                </a:rPr>
                <a:t>Face to face meetings</a:t>
              </a:r>
              <a:endParaRPr lang="en-US" sz="1600" kern="1200" dirty="0">
                <a:solidFill>
                  <a:srgbClr val="FF0000"/>
                </a:solidFill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kern="1200" dirty="0" smtClean="0">
                  <a:solidFill>
                    <a:srgbClr val="FF0000"/>
                  </a:solidFill>
                </a:rPr>
                <a:t>Open to all stakeholders</a:t>
              </a:r>
              <a:endParaRPr lang="en-US" sz="1600" kern="1200" dirty="0">
                <a:solidFill>
                  <a:srgbClr val="FF0000"/>
                </a:solidFill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kern="1200" dirty="0" smtClean="0">
                  <a:solidFill>
                    <a:srgbClr val="FF0000"/>
                  </a:solidFill>
                </a:rPr>
                <a:t>Plenary</a:t>
              </a:r>
              <a:endParaRPr lang="en-US" sz="1600" kern="1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TLCC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1245" y="1087230"/>
            <a:ext cx="5828170" cy="5111986"/>
          </a:xfrm>
        </p:spPr>
        <p:txBody>
          <a:bodyPr/>
          <a:lstStyle/>
          <a:p>
            <a:r>
              <a:rPr lang="en-US" sz="2400" dirty="0" smtClean="0"/>
              <a:t>Open plenary meeting</a:t>
            </a:r>
          </a:p>
          <a:p>
            <a:r>
              <a:rPr lang="en-US" sz="2400" dirty="0" smtClean="0"/>
              <a:t>Two-days per theme</a:t>
            </a:r>
          </a:p>
          <a:p>
            <a:r>
              <a:rPr lang="en-US" sz="2400" dirty="0" smtClean="0"/>
              <a:t>Two themes per workshop</a:t>
            </a:r>
          </a:p>
          <a:p>
            <a:pPr lvl="1"/>
            <a:r>
              <a:rPr lang="en-US" sz="2000" dirty="0" smtClean="0"/>
              <a:t>Two four-day workshops</a:t>
            </a:r>
          </a:p>
          <a:p>
            <a:r>
              <a:rPr lang="en-US" sz="2400" dirty="0" smtClean="0"/>
              <a:t>Participation (mandatory)</a:t>
            </a:r>
          </a:p>
          <a:p>
            <a:pPr lvl="1"/>
            <a:r>
              <a:rPr lang="en-US" sz="2000" dirty="0" smtClean="0"/>
              <a:t>PM (chair)</a:t>
            </a:r>
          </a:p>
          <a:p>
            <a:pPr lvl="1"/>
            <a:r>
              <a:rPr lang="en-US" sz="2000" dirty="0" smtClean="0"/>
              <a:t>ADI team / TAG leaders</a:t>
            </a:r>
          </a:p>
          <a:p>
            <a:pPr lvl="2"/>
            <a:r>
              <a:rPr lang="en-US" sz="1800" dirty="0" smtClean="0"/>
              <a:t>Agenda </a:t>
            </a:r>
            <a:r>
              <a:rPr lang="en-US" sz="1800" dirty="0" err="1" smtClean="0"/>
              <a:t>organised</a:t>
            </a:r>
            <a:r>
              <a:rPr lang="en-US" sz="1800" dirty="0" smtClean="0"/>
              <a:t> by relevant TAG leaders</a:t>
            </a:r>
          </a:p>
          <a:p>
            <a:pPr lvl="1"/>
            <a:r>
              <a:rPr lang="en-US" sz="2000" dirty="0" smtClean="0"/>
              <a:t>Physics &amp; Detector Representatives</a:t>
            </a:r>
          </a:p>
          <a:p>
            <a:pPr lvl="1"/>
            <a:r>
              <a:rPr lang="en-US" sz="2000" dirty="0" smtClean="0"/>
              <a:t>External experts</a:t>
            </a:r>
          </a:p>
          <a:p>
            <a:r>
              <a:rPr lang="en-US" sz="2400" dirty="0" smtClean="0"/>
              <a:t>Achieve primary TLCC goals</a:t>
            </a:r>
          </a:p>
          <a:p>
            <a:pPr lvl="1"/>
            <a:r>
              <a:rPr lang="en-US" sz="2000" dirty="0" smtClean="0"/>
              <a:t>In an open discussion environment</a:t>
            </a:r>
          </a:p>
          <a:p>
            <a:r>
              <a:rPr lang="en-US" sz="2400" dirty="0" smtClean="0"/>
              <a:t>Prepare recommendation</a:t>
            </a:r>
          </a:p>
          <a:p>
            <a:pPr lvl="1"/>
            <a:endParaRPr lang="en-US" sz="2000" dirty="0" smtClean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TLCC Process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27741" y="3637021"/>
          <a:ext cx="8707742" cy="210312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702515"/>
                <a:gridCol w="1615994"/>
                <a:gridCol w="1401322"/>
                <a:gridCol w="3987911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Where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What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WAB 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Sept.</a:t>
                      </a:r>
                      <a:r>
                        <a:rPr lang="en-US" sz="2400" baseline="0" dirty="0" smtClean="0"/>
                        <a:t> 2010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KEK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2400" kern="1200" baseline="0" dirty="0" smtClean="0"/>
                        <a:t>Accelerating</a:t>
                      </a:r>
                      <a:r>
                        <a:rPr lang="en-US" sz="2400" baseline="0" dirty="0" smtClean="0"/>
                        <a:t> Gradient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dirty="0" smtClean="0"/>
                        <a:t>Single Tunnel (HLRF)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WAB 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TBD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TBD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3"/>
                      </a:pPr>
                      <a:r>
                        <a:rPr lang="en-US" sz="2400" dirty="0" smtClean="0"/>
                        <a:t>Reduced RF </a:t>
                      </a:r>
                      <a:r>
                        <a:rPr lang="en-US" sz="2400" kern="1200" baseline="0" dirty="0" smtClean="0"/>
                        <a:t>power</a:t>
                      </a:r>
                    </a:p>
                    <a:p>
                      <a:pPr marL="342900" indent="-342900">
                        <a:buFont typeface="+mj-lt"/>
                        <a:buAutoNum type="arabicPeriod" startAt="3"/>
                      </a:pPr>
                      <a:r>
                        <a:rPr lang="en-US" sz="2400" kern="1200" baseline="0" dirty="0" err="1" smtClean="0"/>
                        <a:t>e</a:t>
                      </a:r>
                      <a:r>
                        <a:rPr lang="en-US" sz="2400" kern="1200" baseline="0" dirty="0" smtClean="0"/>
                        <a:t>+ source location</a:t>
                      </a: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" name="Group 6"/>
          <p:cNvGrpSpPr/>
          <p:nvPr/>
        </p:nvGrpSpPr>
        <p:grpSpPr>
          <a:xfrm>
            <a:off x="167440" y="1253589"/>
            <a:ext cx="2743200" cy="2113778"/>
            <a:chOff x="3200399" y="1585333"/>
            <a:chExt cx="2743200" cy="2113778"/>
          </a:xfrm>
        </p:grpSpPr>
        <p:sp>
          <p:nvSpPr>
            <p:cNvPr id="5" name="Rounded Rectangle 4"/>
            <p:cNvSpPr/>
            <p:nvPr/>
          </p:nvSpPr>
          <p:spPr>
            <a:xfrm>
              <a:off x="3200399" y="1585333"/>
              <a:ext cx="2743200" cy="2113778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3303585" y="1688519"/>
              <a:ext cx="2536828" cy="19074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t" anchorCtr="0">
              <a:noAutofit/>
            </a:bodyPr>
            <a:lstStyle/>
            <a:p>
              <a:pPr lvl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smtClean="0">
                  <a:solidFill>
                    <a:srgbClr val="FF0000"/>
                  </a:solidFill>
                </a:rPr>
                <a:t>Beamline Assessment Workshops</a:t>
              </a:r>
              <a:endParaRPr lang="en-US" sz="2100" kern="1200" dirty="0">
                <a:solidFill>
                  <a:srgbClr val="FF0000"/>
                </a:solidFill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kern="1200" dirty="0" smtClean="0">
                  <a:solidFill>
                    <a:srgbClr val="FF0000"/>
                  </a:solidFill>
                </a:rPr>
                <a:t>Face to face meetings</a:t>
              </a:r>
              <a:endParaRPr lang="en-US" sz="1600" kern="1200" dirty="0">
                <a:solidFill>
                  <a:srgbClr val="FF0000"/>
                </a:solidFill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kern="1200" dirty="0" smtClean="0">
                  <a:solidFill>
                    <a:srgbClr val="FF0000"/>
                  </a:solidFill>
                </a:rPr>
                <a:t>Open to all stakeholders</a:t>
              </a:r>
              <a:endParaRPr lang="en-US" sz="1600" kern="1200" dirty="0">
                <a:solidFill>
                  <a:srgbClr val="FF0000"/>
                </a:solidFill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kern="1200" dirty="0" smtClean="0">
                  <a:solidFill>
                    <a:srgbClr val="FF0000"/>
                  </a:solidFill>
                </a:rPr>
                <a:t>Plenary</a:t>
              </a:r>
              <a:endParaRPr lang="en-US" sz="1600" kern="12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TLCC Process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27741" y="3637021"/>
          <a:ext cx="8707742" cy="210312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702515"/>
                <a:gridCol w="1615994"/>
                <a:gridCol w="1401322"/>
                <a:gridCol w="3987911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Where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What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WAB 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Sept.</a:t>
                      </a:r>
                      <a:r>
                        <a:rPr lang="en-US" sz="2400" baseline="0" dirty="0" smtClean="0"/>
                        <a:t> 2010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KEK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2400" kern="1200" baseline="0" dirty="0" smtClean="0"/>
                        <a:t>Accelerating</a:t>
                      </a:r>
                      <a:r>
                        <a:rPr lang="en-US" sz="2400" baseline="0" dirty="0" smtClean="0"/>
                        <a:t> Gradient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dirty="0" smtClean="0"/>
                        <a:t>Single Tunnel (HLRF)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WAB 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TBD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TBD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3"/>
                      </a:pPr>
                      <a:r>
                        <a:rPr lang="en-US" sz="2400" dirty="0" smtClean="0"/>
                        <a:t>Reduced RF </a:t>
                      </a:r>
                      <a:r>
                        <a:rPr lang="en-US" sz="2400" kern="1200" baseline="0" dirty="0" smtClean="0"/>
                        <a:t>power</a:t>
                      </a:r>
                    </a:p>
                    <a:p>
                      <a:pPr marL="342900" indent="-342900">
                        <a:buFont typeface="+mj-lt"/>
                        <a:buAutoNum type="arabicPeriod" startAt="3"/>
                      </a:pPr>
                      <a:r>
                        <a:rPr lang="en-US" sz="2400" kern="1200" baseline="0" dirty="0" err="1" smtClean="0"/>
                        <a:t>e</a:t>
                      </a:r>
                      <a:r>
                        <a:rPr lang="en-US" sz="2400" kern="1200" baseline="0" dirty="0" smtClean="0"/>
                        <a:t>+ source location</a:t>
                      </a: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Group 6"/>
          <p:cNvGrpSpPr/>
          <p:nvPr/>
        </p:nvGrpSpPr>
        <p:grpSpPr>
          <a:xfrm>
            <a:off x="167440" y="1253589"/>
            <a:ext cx="2743200" cy="2113778"/>
            <a:chOff x="3200399" y="1585333"/>
            <a:chExt cx="2743200" cy="2113778"/>
          </a:xfrm>
        </p:grpSpPr>
        <p:sp>
          <p:nvSpPr>
            <p:cNvPr id="5" name="Rounded Rectangle 4"/>
            <p:cNvSpPr/>
            <p:nvPr/>
          </p:nvSpPr>
          <p:spPr>
            <a:xfrm>
              <a:off x="3200399" y="1585333"/>
              <a:ext cx="2743200" cy="2113778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3303585" y="1688519"/>
              <a:ext cx="2536828" cy="19074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t" anchorCtr="0">
              <a:noAutofit/>
            </a:bodyPr>
            <a:lstStyle/>
            <a:p>
              <a:pPr lvl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smtClean="0">
                  <a:solidFill>
                    <a:srgbClr val="FF0000"/>
                  </a:solidFill>
                </a:rPr>
                <a:t>Beamline Assessment Workshops</a:t>
              </a:r>
              <a:endParaRPr lang="en-US" sz="2100" kern="1200" dirty="0">
                <a:solidFill>
                  <a:srgbClr val="FF0000"/>
                </a:solidFill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kern="1200" dirty="0" smtClean="0">
                  <a:solidFill>
                    <a:srgbClr val="FF0000"/>
                  </a:solidFill>
                </a:rPr>
                <a:t>Face to face meetings</a:t>
              </a:r>
              <a:endParaRPr lang="en-US" sz="1600" kern="1200" dirty="0">
                <a:solidFill>
                  <a:srgbClr val="FF0000"/>
                </a:solidFill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kern="1200" dirty="0" smtClean="0">
                  <a:solidFill>
                    <a:srgbClr val="FF0000"/>
                  </a:solidFill>
                </a:rPr>
                <a:t>Open to all stakeholders</a:t>
              </a:r>
              <a:endParaRPr lang="en-US" sz="1600" kern="1200" dirty="0">
                <a:solidFill>
                  <a:srgbClr val="FF0000"/>
                </a:solidFill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kern="1200" dirty="0" smtClean="0">
                  <a:solidFill>
                    <a:srgbClr val="FF0000"/>
                  </a:solidFill>
                </a:rPr>
                <a:t>Plenary</a:t>
              </a:r>
              <a:endParaRPr lang="en-US" sz="1600" kern="1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8" name="Oval 7"/>
          <p:cNvSpPr/>
          <p:nvPr/>
        </p:nvSpPr>
        <p:spPr bwMode="auto">
          <a:xfrm>
            <a:off x="4511577" y="4815292"/>
            <a:ext cx="4170366" cy="1061639"/>
          </a:xfrm>
          <a:prstGeom prst="ellipse">
            <a:avLst/>
          </a:prstGeom>
          <a:noFill/>
          <a:ln w="381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22014" y="1509318"/>
            <a:ext cx="4192678" cy="13849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Physics and detector input / representation mandatory</a:t>
            </a:r>
            <a:endParaRPr lang="en-US" sz="2800" dirty="0"/>
          </a:p>
        </p:txBody>
      </p:sp>
      <p:sp>
        <p:nvSpPr>
          <p:cNvPr id="10" name="Freeform 9"/>
          <p:cNvSpPr/>
          <p:nvPr/>
        </p:nvSpPr>
        <p:spPr bwMode="auto">
          <a:xfrm>
            <a:off x="4521056" y="2900550"/>
            <a:ext cx="464426" cy="2123279"/>
          </a:xfrm>
          <a:custGeom>
            <a:avLst/>
            <a:gdLst>
              <a:gd name="connsiteX0" fmla="*/ 464426 w 464426"/>
              <a:gd name="connsiteY0" fmla="*/ 0 h 2123279"/>
              <a:gd name="connsiteX1" fmla="*/ 28434 w 464426"/>
              <a:gd name="connsiteY1" fmla="*/ 1402881 h 2123279"/>
              <a:gd name="connsiteX2" fmla="*/ 293820 w 464426"/>
              <a:gd name="connsiteY2" fmla="*/ 2123279 h 2123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426" h="2123279">
                <a:moveTo>
                  <a:pt x="464426" y="0"/>
                </a:moveTo>
                <a:cubicBezTo>
                  <a:pt x="260647" y="524500"/>
                  <a:pt x="56868" y="1049001"/>
                  <a:pt x="28434" y="1402881"/>
                </a:cubicBezTo>
                <a:cubicBezTo>
                  <a:pt x="0" y="1756761"/>
                  <a:pt x="146910" y="1940020"/>
                  <a:pt x="293820" y="2123279"/>
                </a:cubicBezTo>
              </a:path>
            </a:pathLst>
          </a:custGeom>
          <a:noFill/>
          <a:ln w="381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ctr" hangingPunct="0">
              <a:spcBef>
                <a:spcPct val="0"/>
              </a:spcBef>
              <a:spcAft>
                <a:spcPct val="0"/>
              </a:spcAft>
            </a:pPr>
            <a:endParaRPr lang="en-US" sz="3600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79010" y="1247786"/>
            <a:ext cx="2743200" cy="2113778"/>
            <a:chOff x="6090939" y="1585333"/>
            <a:chExt cx="2743200" cy="2113778"/>
          </a:xfrm>
        </p:grpSpPr>
        <p:sp>
          <p:nvSpPr>
            <p:cNvPr id="8" name="Rounded Rectangle 7"/>
            <p:cNvSpPr/>
            <p:nvPr/>
          </p:nvSpPr>
          <p:spPr>
            <a:xfrm>
              <a:off x="6090939" y="1585333"/>
              <a:ext cx="2743200" cy="2113778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6194125" y="1688519"/>
              <a:ext cx="2536828" cy="19074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t" anchorCtr="0">
              <a:noAutofit/>
            </a:bodyPr>
            <a:lstStyle/>
            <a:p>
              <a:pPr lvl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smtClean="0"/>
                <a:t>Formal Director Approval</a:t>
              </a:r>
              <a:endParaRPr lang="en-US" sz="2100" kern="1200" dirty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kern="1200" dirty="0" smtClean="0"/>
                <a:t>Change evaluation panel</a:t>
              </a:r>
              <a:endParaRPr lang="en-US" sz="1600" kern="1200" dirty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kern="1200" dirty="0" smtClean="0"/>
                <a:t>Chaired by Director</a:t>
              </a:r>
              <a:endParaRPr lang="en-US" sz="1600" kern="12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TLCC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399" y="1238894"/>
            <a:ext cx="5943601" cy="509302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Final formal step</a:t>
            </a:r>
          </a:p>
          <a:p>
            <a:endParaRPr lang="en-US" dirty="0" smtClean="0"/>
          </a:p>
          <a:p>
            <a:r>
              <a:rPr lang="en-US" dirty="0" smtClean="0"/>
              <a:t>Change Evaluation Panel</a:t>
            </a:r>
          </a:p>
          <a:p>
            <a:pPr lvl="1"/>
            <a:r>
              <a:rPr lang="en-US" dirty="0" smtClean="0"/>
              <a:t>Chaired by director</a:t>
            </a:r>
          </a:p>
          <a:p>
            <a:pPr lvl="1"/>
            <a:r>
              <a:rPr lang="en-US" dirty="0" smtClean="0"/>
              <a:t>Secretary</a:t>
            </a:r>
          </a:p>
          <a:p>
            <a:pPr lvl="1"/>
            <a:r>
              <a:rPr lang="en-US" dirty="0" err="1" smtClean="0"/>
              <a:t>PM(s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Peter </a:t>
            </a:r>
            <a:r>
              <a:rPr lang="en-US" dirty="0" err="1" smtClean="0"/>
              <a:t>Garbincius</a:t>
            </a:r>
            <a:endParaRPr lang="en-US" dirty="0" smtClean="0"/>
          </a:p>
          <a:p>
            <a:pPr lvl="1"/>
            <a:r>
              <a:rPr lang="en-US" dirty="0" smtClean="0"/>
              <a:t>Ewan Paterson</a:t>
            </a:r>
          </a:p>
          <a:p>
            <a:pPr lvl="1"/>
            <a:r>
              <a:rPr lang="en-US" i="1" dirty="0" smtClean="0"/>
              <a:t>Other experts</a:t>
            </a:r>
            <a:r>
              <a:rPr lang="en-US" i="1" dirty="0" smtClean="0"/>
              <a:t> </a:t>
            </a:r>
            <a:r>
              <a:rPr lang="en-US" i="1" dirty="0" smtClean="0"/>
              <a:t>TBD</a:t>
            </a:r>
            <a:endParaRPr lang="en-US" i="1" dirty="0" smtClean="0"/>
          </a:p>
          <a:p>
            <a:endParaRPr lang="en-US" dirty="0" smtClean="0"/>
          </a:p>
          <a:p>
            <a:r>
              <a:rPr lang="en-US" dirty="0" smtClean="0"/>
              <a:t>Checks</a:t>
            </a:r>
          </a:p>
          <a:p>
            <a:pPr lvl="1"/>
            <a:r>
              <a:rPr lang="en-US" dirty="0" smtClean="0"/>
              <a:t>Proposal for completeness</a:t>
            </a:r>
          </a:p>
          <a:p>
            <a:pPr lvl="1"/>
            <a:r>
              <a:rPr lang="en-US" dirty="0" smtClean="0"/>
              <a:t>Process was followed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Decision by Director</a:t>
            </a:r>
          </a:p>
          <a:p>
            <a:pPr lvl="1"/>
            <a:r>
              <a:rPr lang="en-US" dirty="0" smtClean="0"/>
              <a:t>Accepts – becomes baseline</a:t>
            </a:r>
          </a:p>
          <a:p>
            <a:pPr lvl="1"/>
            <a:r>
              <a:rPr lang="en-US" dirty="0" smtClean="0"/>
              <a:t>Rejects – sent back for further work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ilc-standard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ctr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ctr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ilc-standard.thmx</Template>
  <TotalTime>338</TotalTime>
  <Words>481</Words>
  <Application>Microsoft Macintosh PowerPoint</Application>
  <PresentationFormat>On-screen Show (4:3)</PresentationFormat>
  <Paragraphs>148</Paragraphs>
  <Slides>10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ilc-standard</vt:lpstr>
      <vt:lpstr>Top-Level Change Control (TLCC)</vt:lpstr>
      <vt:lpstr>Four Themes for TLCC</vt:lpstr>
      <vt:lpstr>Goals of TLCC</vt:lpstr>
      <vt:lpstr>TLCC Process</vt:lpstr>
      <vt:lpstr>TLCC Process</vt:lpstr>
      <vt:lpstr>TLCC Process</vt:lpstr>
      <vt:lpstr>TLCC Process</vt:lpstr>
      <vt:lpstr>TLCC Process</vt:lpstr>
      <vt:lpstr>TLCC Process</vt:lpstr>
      <vt:lpstr>Remaining Issues</vt:lpstr>
    </vt:vector>
  </TitlesOfParts>
  <Company>DESY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HLCC</dc:title>
  <dc:creator>Nicholas Walker</dc:creator>
  <cp:lastModifiedBy>Nicholas Walker</cp:lastModifiedBy>
  <cp:revision>7</cp:revision>
  <dcterms:created xsi:type="dcterms:W3CDTF">2010-03-29T00:42:11Z</dcterms:created>
  <dcterms:modified xsi:type="dcterms:W3CDTF">2010-03-29T00:47:54Z</dcterms:modified>
</cp:coreProperties>
</file>