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8" r:id="rId3"/>
    <p:sldMasterId id="2147483684" r:id="rId4"/>
    <p:sldMasterId id="2147483686" r:id="rId5"/>
    <p:sldMasterId id="2147483688" r:id="rId6"/>
    <p:sldMasterId id="2147483690" r:id="rId7"/>
    <p:sldMasterId id="2147483692" r:id="rId8"/>
    <p:sldMasterId id="2147483694" r:id="rId9"/>
    <p:sldMasterId id="2147483696" r:id="rId10"/>
    <p:sldMasterId id="2147483698" r:id="rId11"/>
    <p:sldMasterId id="2147483706" r:id="rId12"/>
    <p:sldMasterId id="2147483710" r:id="rId13"/>
    <p:sldMasterId id="2147483712" r:id="rId14"/>
    <p:sldMasterId id="2147483714" r:id="rId15"/>
    <p:sldMasterId id="2147483716" r:id="rId16"/>
    <p:sldMasterId id="2147483720" r:id="rId17"/>
    <p:sldMasterId id="2147483722" r:id="rId18"/>
  </p:sldMasterIdLst>
  <p:notesMasterIdLst>
    <p:notesMasterId r:id="rId40"/>
  </p:notesMasterIdLst>
  <p:sldIdLst>
    <p:sldId id="256" r:id="rId19"/>
    <p:sldId id="257" r:id="rId20"/>
    <p:sldId id="259" r:id="rId21"/>
    <p:sldId id="288" r:id="rId22"/>
    <p:sldId id="267" r:id="rId23"/>
    <p:sldId id="270" r:id="rId24"/>
    <p:sldId id="271" r:id="rId25"/>
    <p:sldId id="273" r:id="rId26"/>
    <p:sldId id="277" r:id="rId27"/>
    <p:sldId id="281" r:id="rId28"/>
    <p:sldId id="284" r:id="rId29"/>
    <p:sldId id="285" r:id="rId30"/>
    <p:sldId id="286" r:id="rId31"/>
    <p:sldId id="293" r:id="rId32"/>
    <p:sldId id="294" r:id="rId33"/>
    <p:sldId id="296" r:id="rId34"/>
    <p:sldId id="297" r:id="rId35"/>
    <p:sldId id="289" r:id="rId36"/>
    <p:sldId id="298" r:id="rId37"/>
    <p:sldId id="291" r:id="rId38"/>
    <p:sldId id="292" r:id="rId39"/>
  </p:sldIdLst>
  <p:sldSz cx="9144000" cy="6858000" type="screen4x3"/>
  <p:notesSz cx="6858000" cy="9144000"/>
  <p:defaultTextStyle>
    <a:defPPr>
      <a:defRPr lang="ja-JP"/>
    </a:defPPr>
    <a:lvl1pPr marL="0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D5561-4596-4CFF-8558-3DC3E25495FF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B6A7-F18E-45A1-AB50-FCAABC0BEE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0DC41-5A13-4E32-9B76-57FC3CCCAFB5}" type="slidenum">
              <a:rPr lang="en-US" altLang="ja-JP">
                <a:solidFill>
                  <a:srgbClr val="000000"/>
                </a:solidFill>
              </a:rPr>
              <a:pPr/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48F9C-E32E-451B-84C1-69B0E688C565}" type="slidenum">
              <a:rPr lang="en-US" altLang="ja-JP">
                <a:solidFill>
                  <a:srgbClr val="000000"/>
                </a:solidFill>
              </a:rPr>
              <a:pPr/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CEED8-3C57-4273-B373-221D4C4DB055}" type="slidenum">
              <a:rPr lang="en-US" altLang="ja-JP">
                <a:solidFill>
                  <a:srgbClr val="000000"/>
                </a:solidFill>
              </a:rPr>
              <a:pPr/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B6A7-F18E-45A1-AB50-FCAABC0BEE1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993F7A-A2BA-436A-894E-29CCD5FEB389}" type="slidenum">
              <a:rPr lang="en-GB" altLang="ja-JP"/>
              <a:pPr/>
              <a:t>14</a:t>
            </a:fld>
            <a:endParaRPr lang="en-GB" altLang="ja-JP"/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6986A6-C610-48E4-A164-086167607237}" type="slidenum">
              <a:rPr lang="en-GB" altLang="ja-JP"/>
              <a:pPr/>
              <a:t>15</a:t>
            </a:fld>
            <a:endParaRPr lang="en-GB" altLang="ja-JP"/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14C523-44B0-4649-816A-7DF61828C355}" type="slidenum">
              <a:rPr lang="en-GB" altLang="ja-JP"/>
              <a:pPr/>
              <a:t>16</a:t>
            </a:fld>
            <a:endParaRPr lang="en-GB" altLang="ja-JP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FFD496AB-D0DD-5D43-9D1A-57F15AEB67DC}" type="slidenum">
              <a:rPr lang="en-US" smtClean="0">
                <a:solidFill>
                  <a:srgbClr val="000000"/>
                </a:solidFill>
              </a:rPr>
              <a:pPr/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FFD496AB-D0DD-5D43-9D1A-57F15AEB67DC}" type="slidenum">
              <a:rPr lang="en-US" smtClean="0">
                <a:solidFill>
                  <a:srgbClr val="000000"/>
                </a:solidFill>
              </a:rPr>
              <a:pPr/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540B1837-F678-4056-A168-8F5D02FC72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540B1837-F678-4056-A168-8F5D02FC72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540B1837-F678-4056-A168-8F5D02FC72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AF1E-999E-4E13-87DD-3D9E8CE5F1C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2010/3/29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242F-096D-4C85-A894-BB563A6DE4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AF1E-999E-4E13-87DD-3D9E8CE5F1C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2010/3/29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242F-096D-4C85-A894-BB563A6DE4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9EB59B47-E7E9-4AEA-A538-58BD62A6D3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FD4B-616A-4A70-87D0-481B961CE64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2010/3/29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4D4F-AA84-429D-8168-FB67BF1E94E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6C29C-1E4B-4498-817A-144863B09826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6C29C-1E4B-4498-817A-144863B09826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6C29C-1E4B-4498-817A-144863B09826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FFD496AB-D0DD-5D43-9D1A-57F15AEB67DC}" type="slidenum">
              <a:rPr lang="en-US" smtClean="0">
                <a:solidFill>
                  <a:srgbClr val="000000"/>
                </a:solidFill>
              </a:rPr>
              <a:pPr/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C9AF-05A9-4E4F-A9EC-35130431A249}" type="datetimeFigureOut">
              <a:rPr kumimoji="1" lang="ja-JP" altLang="en-US" smtClean="0"/>
              <a:pPr/>
              <a:t>2010/3/29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4519-4C40-47BB-91E3-96F86469C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83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6" indent="-342686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defTabSz="913832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defTabSz="913832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defTabSz="913832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BE4574-1A78-4018-AEDC-583622A8332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2010/3/29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68DEB3-D4CA-4B22-8E68-2DF4BAE2336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3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48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6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BE4574-1A78-4018-AEDC-583622A8332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2010/3/29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68DEB3-D4CA-4B22-8E68-2DF4BAE2336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3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48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6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D2F7B391-F91C-4AC2-AF4A-97999D0280F4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76A0BB-EBF9-4619-B776-C6F8F0DB78B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2010/3/29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0EC588-EACD-4F6C-869E-7F682EC32C8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3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48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6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5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2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endParaRPr kumimoji="0" lang="en-GB" altLang="ja-JP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2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endParaRPr kumimoji="0" lang="en-GB" altLang="ja-JP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2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fld id="{FEB3C1B1-DA0C-4A82-9770-B3E1B7BA12F0}" type="slidenum">
              <a:rPr kumimoji="0" lang="en-GB" altLang="ja-JP" smtClean="0"/>
              <a:pPr/>
              <a:t>&lt;#&gt;</a:t>
            </a:fld>
            <a:endParaRPr kumimoji="0" lang="en-GB" altLang="ja-JP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2pPr>
      <a:lvl3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3pPr>
      <a:lvl4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4pPr>
      <a:lvl5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5pPr>
      <a:lvl6pPr marL="1393073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6pPr>
      <a:lvl7pPr marL="1807543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7pPr>
      <a:lvl8pPr marL="2222009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8pPr>
      <a:lvl9pPr marL="2636481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9pPr>
    </p:titleStyle>
    <p:bodyStyle>
      <a:lvl1pPr marL="391443" indent="-293583" algn="l" defTabSz="40727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2884" indent="-260482" algn="l" defTabSz="40727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4325" indent="-195723" algn="l" defTabSz="40727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5769" indent="-195723" algn="l" defTabSz="40727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7211" indent="-195723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1679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6147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0615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5083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5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2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endParaRPr kumimoji="0" lang="en-GB" altLang="ja-JP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2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endParaRPr kumimoji="0" lang="en-GB" altLang="ja-JP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2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fld id="{FEB3C1B1-DA0C-4A82-9770-B3E1B7BA12F0}" type="slidenum">
              <a:rPr kumimoji="0" lang="en-GB" altLang="ja-JP" smtClean="0"/>
              <a:pPr/>
              <a:t>&lt;#&gt;</a:t>
            </a:fld>
            <a:endParaRPr kumimoji="0" lang="en-GB" altLang="ja-JP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2pPr>
      <a:lvl3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3pPr>
      <a:lvl4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4pPr>
      <a:lvl5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5pPr>
      <a:lvl6pPr marL="1393073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6pPr>
      <a:lvl7pPr marL="1807543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7pPr>
      <a:lvl8pPr marL="2222009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8pPr>
      <a:lvl9pPr marL="2636481" indent="-195723" algn="ctr" defTabSz="4072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9pPr>
    </p:titleStyle>
    <p:bodyStyle>
      <a:lvl1pPr marL="391443" indent="-293583" algn="l" defTabSz="40727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2884" indent="-260482" algn="l" defTabSz="40727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4325" indent="-195723" algn="l" defTabSz="40727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5769" indent="-195723" algn="l" defTabSz="40727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7211" indent="-195723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1679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6147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0615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5083" indent="-195723" algn="l" defTabSz="4072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2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kumimoji="0" lang="en-GB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kumimoji="0" lang="en-GB" altLang="ja-JP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FEB3C1B1-DA0C-4A82-9770-B3E1B7BA12F0}" type="slidenum">
              <a:rPr kumimoji="0" lang="en-GB" altLang="ja-JP" smtClean="0"/>
              <a:pPr defTabSz="407399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&lt;#&gt;</a:t>
            </a:fld>
            <a:endParaRPr kumimoji="0" lang="en-GB" altLang="ja-JP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2pPr>
      <a:lvl3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3pPr>
      <a:lvl4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4pPr>
      <a:lvl5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5pPr>
      <a:lvl6pPr marL="1393506" indent="-195783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6pPr>
      <a:lvl7pPr marL="1808105" indent="-195783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7pPr>
      <a:lvl8pPr marL="2222701" indent="-195783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8pPr>
      <a:lvl9pPr marL="2637300" indent="-195783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ea typeface="Luxi Sans" charset="0"/>
          <a:cs typeface="Luxi Sans" charset="0"/>
        </a:defRPr>
      </a:lvl9pPr>
    </p:titleStyle>
    <p:bodyStyle>
      <a:lvl1pPr marL="391563" indent="-293673" algn="l" defTabSz="407399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3128" indent="-260563" algn="l" defTabSz="407399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4691" indent="-195783" algn="l" defTabSz="407399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256" indent="-195783" algn="l" defTabSz="407399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7820" indent="-195783" algn="l" defTabSz="4073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2417" indent="-195783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014" indent="-195783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1611" indent="-195783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6208" indent="-195783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02035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i="1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8EA4D4B-1F3C-D240-9575-76BD78E1F750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82819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95" y="6602035"/>
            <a:ext cx="6019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i="1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3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sz="1600">
          <a:solidFill>
            <a:schemeClr val="tx1"/>
          </a:solidFill>
          <a:latin typeface="Comic Sans MS"/>
          <a:ea typeface="ＭＳ Ｐゴシック" charset="-128"/>
          <a:cs typeface="Comic Sans M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5"/>
        </a:buBlip>
        <a:defRPr sz="1600">
          <a:solidFill>
            <a:schemeClr val="tx1"/>
          </a:solidFill>
          <a:latin typeface="Comic Sans MS" pitchFamily="66" charset="0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1600">
          <a:solidFill>
            <a:srgbClr val="00FF00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4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1" y="6602035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kumimoji="0" sz="1000" i="1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8EA4D4B-1F3C-D240-9575-76BD78E1F75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82819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95" y="6602041"/>
            <a:ext cx="6019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l">
              <a:defRPr kumimoji="0" sz="1000" i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3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sz="1600">
          <a:solidFill>
            <a:schemeClr val="tx1"/>
          </a:solidFill>
          <a:latin typeface="Comic Sans MS"/>
          <a:ea typeface="ＭＳ Ｐゴシック" charset="-128"/>
          <a:cs typeface="Comic Sans MS"/>
        </a:defRPr>
      </a:lvl2pPr>
      <a:lvl3pPr marL="1085175" indent="-228459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5"/>
        </a:buBlip>
        <a:defRPr sz="1600">
          <a:solidFill>
            <a:schemeClr val="tx1"/>
          </a:solidFill>
          <a:latin typeface="Comic Sans MS" pitchFamily="66" charset="0"/>
          <a:ea typeface="ＭＳ Ｐゴシック" charset="-128"/>
        </a:defRPr>
      </a:lvl3pPr>
      <a:lvl4pPr marL="1427862" indent="-228459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1600">
          <a:solidFill>
            <a:srgbClr val="00FF00"/>
          </a:solidFill>
          <a:latin typeface="+mn-lt"/>
          <a:ea typeface="ＭＳ Ｐゴシック" charset="-128"/>
        </a:defRPr>
      </a:lvl4pPr>
      <a:lvl5pPr marL="1770549" indent="-228459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227464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84380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41295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598212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4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1" y="6602035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kumimoji="0" sz="1000" i="1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8EA4D4B-1F3C-D240-9575-76BD78E1F75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82819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95" y="6602041"/>
            <a:ext cx="6019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l">
              <a:defRPr kumimoji="0" sz="1000" i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3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sz="1600">
          <a:solidFill>
            <a:schemeClr val="tx1"/>
          </a:solidFill>
          <a:latin typeface="Comic Sans MS"/>
          <a:ea typeface="ＭＳ Ｐゴシック" charset="-128"/>
          <a:cs typeface="Comic Sans MS"/>
        </a:defRPr>
      </a:lvl2pPr>
      <a:lvl3pPr marL="1085175" indent="-228459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5"/>
        </a:buBlip>
        <a:defRPr sz="1600">
          <a:solidFill>
            <a:schemeClr val="tx1"/>
          </a:solidFill>
          <a:latin typeface="Comic Sans MS" pitchFamily="66" charset="0"/>
          <a:ea typeface="ＭＳ Ｐゴシック" charset="-128"/>
        </a:defRPr>
      </a:lvl3pPr>
      <a:lvl4pPr marL="1427862" indent="-228459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1600">
          <a:solidFill>
            <a:srgbClr val="00FF00"/>
          </a:solidFill>
          <a:latin typeface="+mn-lt"/>
          <a:ea typeface="ＭＳ Ｐゴシック" charset="-128"/>
        </a:defRPr>
      </a:lvl4pPr>
      <a:lvl5pPr marL="1770549" indent="-228459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227464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84380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41295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598212" indent="-228459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3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9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Page </a:t>
            </a:r>
            <a:fld id="{A0994B67-7AF6-47D4-8565-347F42763DE7}" type="slidenum">
              <a:rPr kumimoji="0"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 sz="1400" dirty="0">
              <a:solidFill>
                <a:srgbClr val="000000"/>
              </a:solidFill>
            </a:endParaRPr>
          </a:p>
        </p:txBody>
      </p:sp>
      <p:pic>
        <p:nvPicPr>
          <p:cNvPr id="2054" name="Picture 7" descr="ppa_logo_Aug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Line 8"/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6" y="632460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ppa_logo_Aug 200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89669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6" name="Line 12"/>
          <p:cNvSpPr>
            <a:spLocks noChangeShapeType="1"/>
          </p:cNvSpPr>
          <p:nvPr userDrawn="1"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71566" y="2244727"/>
            <a:ext cx="7772400" cy="1470025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Comic Sans MS" pitchFamily="66" charset="0"/>
              </a:rPr>
              <a:t>Test </a:t>
            </a:r>
            <a:r>
              <a:rPr kumimoji="1" lang="en-US" altLang="ja-JP" b="1" dirty="0" smtClean="0">
                <a:solidFill>
                  <a:srgbClr val="0070C0"/>
                </a:solidFill>
                <a:latin typeface="Comic Sans MS" pitchFamily="66" charset="0"/>
              </a:rPr>
              <a:t>Beams </a:t>
            </a:r>
            <a:r>
              <a:rPr kumimoji="1" lang="en-US" altLang="ja-JP" b="1" dirty="0" smtClean="0">
                <a:solidFill>
                  <a:srgbClr val="0070C0"/>
                </a:solidFill>
                <a:latin typeface="Comic Sans MS" pitchFamily="66" charset="0"/>
              </a:rPr>
              <a:t>Summary</a:t>
            </a:r>
            <a:endParaRPr kumimoji="1" lang="ja-JP" alt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1752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  <a:latin typeface="Comic Sans MS" pitchFamily="66" charset="0"/>
              </a:rPr>
              <a:t>K. Kawagoe (Kobe-U)</a:t>
            </a:r>
          </a:p>
          <a:p>
            <a:r>
              <a:rPr lang="en-US" altLang="ja-JP" dirty="0" smtClean="0">
                <a:solidFill>
                  <a:srgbClr val="00B0F0"/>
                </a:solidFill>
                <a:latin typeface="Comic Sans MS" pitchFamily="66" charset="0"/>
              </a:rPr>
              <a:t>30-Mar-2010</a:t>
            </a:r>
          </a:p>
          <a:p>
            <a:r>
              <a:rPr lang="en-US" altLang="ja-JP" dirty="0" smtClean="0">
                <a:solidFill>
                  <a:srgbClr val="00B0F0"/>
                </a:solidFill>
                <a:latin typeface="Comic Sans MS" pitchFamily="66" charset="0"/>
              </a:rPr>
              <a:t>LCWS10 in Beijing</a:t>
            </a:r>
            <a:endParaRPr kumimoji="1" lang="en-US" altLang="ja-JP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図 3" descr="logo-Kobe-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5786454"/>
            <a:ext cx="2214563" cy="928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06" y="5643578"/>
            <a:ext cx="1465190" cy="9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friendshiphotel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857242"/>
            <a:ext cx="2143125" cy="14287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714356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7461" y="1071568"/>
            <a:ext cx="9232901" cy="4071937"/>
          </a:xfrm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85756" y="5214938"/>
            <a:ext cx="8207375" cy="12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2008.07-2010. 12 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Shut down for the upgrade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and has a short-term running of E2 line;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2011.01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Commission</a:t>
            </a: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IHEP Beijing Test Beam Facility</a:t>
            </a: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2" y="71415"/>
            <a:ext cx="9001125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14282" y="210901"/>
            <a:ext cx="878687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r>
              <a:rPr lang="en-US" altLang="ja-JP" sz="2000" b="1" dirty="0" smtClean="0"/>
              <a:t>AIDA is an infrastructure aiming to boost European detector R&amp;D  for accelerator-based experiments </a:t>
            </a:r>
            <a:endParaRPr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2" y="71415"/>
            <a:ext cx="9001125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2928926" y="4214818"/>
            <a:ext cx="4786346" cy="2643182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2" y="71415"/>
            <a:ext cx="9001125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214282" y="5500706"/>
            <a:ext cx="8572560" cy="10715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82" y="5495054"/>
            <a:ext cx="862127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omic Sans MS" pitchFamily="66" charset="0"/>
              </a:rPr>
              <a:t>AIDA passed 1</a:t>
            </a:r>
            <a:r>
              <a:rPr kumimoji="1" lang="en-US" altLang="ja-JP" sz="3200" baseline="30000" dirty="0" smtClean="0">
                <a:latin typeface="Comic Sans MS" pitchFamily="66" charset="0"/>
              </a:rPr>
              <a:t>st</a:t>
            </a:r>
            <a:r>
              <a:rPr kumimoji="1" lang="en-US" altLang="ja-JP" sz="3200" dirty="0" smtClean="0">
                <a:latin typeface="Comic Sans MS" pitchFamily="66" charset="0"/>
              </a:rPr>
              <a:t> selection with a high score.</a:t>
            </a:r>
          </a:p>
          <a:p>
            <a:r>
              <a:rPr lang="en-US" altLang="ja-JP" sz="3200" dirty="0" smtClean="0">
                <a:latin typeface="Comic Sans MS" pitchFamily="66" charset="0"/>
              </a:rPr>
              <a:t>Started negotiation for final approval.</a:t>
            </a:r>
            <a:endParaRPr kumimoji="1" lang="ja-JP" alt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174" algn="l"/>
                <a:tab pos="1312343" algn="l"/>
                <a:tab pos="1968519" algn="l"/>
                <a:tab pos="2624693" algn="l"/>
              </a:tabLst>
            </a:pPr>
            <a:r>
              <a:rPr lang="en-GB" altLang="ja-JP" dirty="0"/>
              <a:t>LCWS10 Beijing/China March 2010</a:t>
            </a:r>
          </a:p>
        </p:txBody>
      </p:sp>
      <p:sp>
        <p:nvSpPr>
          <p:cNvPr id="409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656174" algn="l"/>
                <a:tab pos="1312343" algn="l"/>
                <a:tab pos="1968519" algn="l"/>
              </a:tabLst>
            </a:pPr>
            <a:fld id="{65F40390-BF2F-4DB1-B78C-36191D96952F}" type="slidenum">
              <a:rPr lang="en-GB" altLang="ja-JP"/>
              <a:pPr>
                <a:tabLst>
                  <a:tab pos="656174" algn="l"/>
                  <a:tab pos="1312343" algn="l"/>
                  <a:tab pos="1968519" algn="l"/>
                </a:tabLst>
              </a:pPr>
              <a:t>14</a:t>
            </a:fld>
            <a:endParaRPr lang="en-GB" altLang="ja-JP" dirty="0"/>
          </a:p>
        </p:txBody>
      </p:sp>
      <p:sp>
        <p:nvSpPr>
          <p:cNvPr id="4100" name="Text Box 1"/>
          <p:cNvSpPr txBox="1">
            <a:spLocks noChangeArrowheads="1"/>
          </p:cNvSpPr>
          <p:nvPr/>
        </p:nvSpPr>
        <p:spPr bwMode="auto">
          <a:xfrm>
            <a:off x="2861280" y="162745"/>
            <a:ext cx="28670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579" tIns="40790" rIns="81579" bIns="40790"/>
          <a:lstStyle/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Idea/Charge of the Workshop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57158" y="802172"/>
            <a:ext cx="7924320" cy="4679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579" tIns="40790" rIns="81579" bIns="40790"/>
          <a:lstStyle/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- Dates and Location: 3.11.09 – 5.11.09 at LAL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Orsay</a:t>
            </a: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- Successor of 1</a:t>
            </a:r>
            <a:r>
              <a:rPr kumimoji="0" lang="en-GB" altLang="ja-JP" baseline="33000" dirty="0" smtClean="0">
                <a:solidFill>
                  <a:srgbClr val="000000"/>
                </a:solidFill>
                <a:ea typeface="ＭＳ Ｐゴシック" charset="-128"/>
              </a:rPr>
              <a:t>st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workshop of this kind at FNAL in Jan. 07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kumimoji="0" lang="en-GB" altLang="ja-JP" sz="1500" dirty="0" smtClean="0">
                <a:solidFill>
                  <a:srgbClr val="000000"/>
                </a:solidFill>
                <a:ea typeface="ＭＳ Ｐゴシック" charset="-128"/>
              </a:rPr>
              <a:t>https://conferences.fnal.gov/idtb07/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sz="1500" dirty="0" smtClean="0">
                <a:solidFill>
                  <a:srgbClr val="000000"/>
                </a:solidFill>
                <a:ea typeface="ＭＳ Ｐゴシック" charset="-128"/>
              </a:rPr>
              <a:t>  Three year rhythm looks appropriate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- Review achievements/developments since FNAL workshop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- </a:t>
            </a: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Assure that necessary R&amp;D for DBDs can be conducted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- Sharpen the view of community to identify synergies in R&amp;D programs (particularly)‏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testbeam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efforts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kumimoji="0" lang="en-GB" altLang="ja-JP" sz="1500" dirty="0" smtClean="0">
                <a:solidFill>
                  <a:srgbClr val="000000"/>
                </a:solidFill>
                <a:ea typeface="ＭＳ Ｐゴシック" charset="-128"/>
              </a:rPr>
              <a:t>Common tools, common reservation of </a:t>
            </a:r>
            <a:r>
              <a:rPr kumimoji="0" lang="en-GB" altLang="ja-JP" sz="1500" dirty="0" err="1" smtClean="0">
                <a:solidFill>
                  <a:srgbClr val="000000"/>
                </a:solidFill>
                <a:ea typeface="ＭＳ Ｐゴシック" charset="-128"/>
              </a:rPr>
              <a:t>testbeam</a:t>
            </a:r>
            <a:r>
              <a:rPr kumimoji="0" lang="en-GB" altLang="ja-JP" sz="1500" dirty="0" smtClean="0">
                <a:solidFill>
                  <a:srgbClr val="000000"/>
                </a:solidFill>
                <a:ea typeface="ＭＳ Ｐゴシック" charset="-128"/>
              </a:rPr>
              <a:t> areas, common application for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sz="1500" dirty="0" smtClean="0">
                <a:solidFill>
                  <a:srgbClr val="000000"/>
                </a:solidFill>
                <a:ea typeface="ＭＳ Ｐゴシック" charset="-128"/>
              </a:rPr>
              <a:t>  beam time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- “Remind”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Testbeam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operators of our needs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- The workshop will render a document where the </a:t>
            </a:r>
            <a:r>
              <a:rPr kumimoji="0" lang="en-GB" altLang="ja-JP" dirty="0" err="1" smtClean="0">
                <a:solidFill>
                  <a:srgbClr val="FF0000"/>
                </a:solidFill>
                <a:ea typeface="ＭＳ Ｐゴシック" charset="-128"/>
              </a:rPr>
              <a:t>testbeam</a:t>
            </a: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 plans are listed and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   explained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  <a:tab pos="7874080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83360" y="5400860"/>
            <a:ext cx="4374720" cy="124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579" tIns="40790" rIns="81579" bIns="40790"/>
          <a:lstStyle/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For more info on LCTW09 see: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</a:tabLst>
            </a:pPr>
            <a:endParaRPr kumimoji="0" lang="en-GB" altLang="ja-JP" dirty="0" smtClean="0">
              <a:solidFill>
                <a:srgbClr val="0000FF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http://events.lal.in2p3.fr/conferences/LCTW09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13528" y="214290"/>
            <a:ext cx="113043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Comic Sans MS" pitchFamily="66" charset="0"/>
              </a:rPr>
              <a:t>LCTW09</a:t>
            </a:r>
            <a:endParaRPr kumimoji="1" lang="ja-JP" alt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174" algn="l"/>
                <a:tab pos="1312343" algn="l"/>
                <a:tab pos="1968519" algn="l"/>
                <a:tab pos="2624693" algn="l"/>
              </a:tabLst>
            </a:pPr>
            <a:r>
              <a:rPr lang="en-GB" altLang="ja-JP" dirty="0"/>
              <a:t>LCWS10 Beijing/China March 2010</a:t>
            </a:r>
          </a:p>
        </p:txBody>
      </p:sp>
      <p:sp>
        <p:nvSpPr>
          <p:cNvPr id="1638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656174" algn="l"/>
                <a:tab pos="1312343" algn="l"/>
                <a:tab pos="1968519" algn="l"/>
              </a:tabLst>
            </a:pPr>
            <a:fld id="{266F15B1-B6D3-4658-BBEA-E9AAA04DDA07}" type="slidenum">
              <a:rPr lang="en-GB" altLang="ja-JP"/>
              <a:pPr>
                <a:tabLst>
                  <a:tab pos="656174" algn="l"/>
                  <a:tab pos="1312343" algn="l"/>
                  <a:tab pos="1968519" algn="l"/>
                </a:tabLst>
              </a:pPr>
              <a:t>15</a:t>
            </a:fld>
            <a:endParaRPr lang="en-GB" altLang="ja-JP" dirty="0"/>
          </a:p>
        </p:txBody>
      </p:sp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3036960" y="97938"/>
            <a:ext cx="26438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579" tIns="40790" rIns="81579" bIns="40790"/>
          <a:lstStyle/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Summary Table of Projects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41" y="914500"/>
            <a:ext cx="8808480" cy="3027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515520" y="3857628"/>
            <a:ext cx="7580160" cy="2171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579" tIns="40790" rIns="81579" bIns="40790"/>
          <a:lstStyle/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Try to combine projects, needs and </a:t>
            </a:r>
            <a:r>
              <a:rPr kumimoji="0" lang="en-GB" altLang="ja-JP" u="sng" dirty="0" smtClean="0">
                <a:solidFill>
                  <a:srgbClr val="0000FF"/>
                </a:solidFill>
                <a:ea typeface="ＭＳ Ｐゴシック" charset="-128"/>
              </a:rPr>
              <a:t>preferred</a:t>
            </a: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 sites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endParaRPr kumimoji="0" lang="en-GB" altLang="ja-JP" dirty="0" smtClean="0">
              <a:solidFill>
                <a:srgbClr val="0000FF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Difficult to summarize wealth of activities in short and concise table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endParaRPr kumimoji="0" lang="en-GB" altLang="ja-JP" dirty="0" smtClean="0">
              <a:solidFill>
                <a:srgbClr val="0000FF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Question to operators: What kind of information would you need?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endParaRPr kumimoji="0" lang="en-GB" altLang="ja-JP" dirty="0" smtClean="0">
              <a:solidFill>
                <a:srgbClr val="0000FF"/>
              </a:solidFill>
              <a:ea typeface="ＭＳ Ｐゴシック" charset="-128"/>
            </a:endParaRP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- Availability of beam lines 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 Shutdown of FNAL in 2012 can be harmful to progress in view of DBDs</a:t>
            </a:r>
          </a:p>
          <a:p>
            <a:pPr defTabSz="40723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17908" algn="l"/>
              </a:tabLst>
            </a:pP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 The same is true if CERN needs to shutdown </a:t>
            </a:r>
            <a:r>
              <a:rPr kumimoji="0" lang="en-GB" altLang="ja-JP" dirty="0" err="1" smtClean="0">
                <a:solidFill>
                  <a:srgbClr val="FF0000"/>
                </a:solidFill>
                <a:ea typeface="ＭＳ Ｐゴシック" charset="-128"/>
              </a:rPr>
              <a:t>testbeam</a:t>
            </a: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 lines due to LHC issues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13528" y="214290"/>
            <a:ext cx="113043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Comic Sans MS" pitchFamily="66" charset="0"/>
              </a:rPr>
              <a:t>LCTW09</a:t>
            </a:r>
            <a:endParaRPr kumimoji="1" lang="ja-JP" alt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378" algn="l"/>
                <a:tab pos="1312751" algn="l"/>
                <a:tab pos="1969133" algn="l"/>
                <a:tab pos="2625509" algn="l"/>
              </a:tabLst>
            </a:pPr>
            <a:r>
              <a:rPr lang="en-GB" altLang="ja-JP" dirty="0"/>
              <a:t>LCWS10 Beijing/China March 2010</a:t>
            </a:r>
          </a:p>
        </p:txBody>
      </p:sp>
      <p:sp>
        <p:nvSpPr>
          <p:cNvPr id="1945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656378" algn="l"/>
                <a:tab pos="1312751" algn="l"/>
                <a:tab pos="1969133" algn="l"/>
              </a:tabLst>
            </a:pPr>
            <a:fld id="{C933C9D4-01F0-458F-9772-6FCFEAB44131}" type="slidenum">
              <a:rPr lang="en-GB" altLang="ja-JP"/>
              <a:pPr>
                <a:tabLst>
                  <a:tab pos="656378" algn="l"/>
                  <a:tab pos="1312751" algn="l"/>
                  <a:tab pos="1969133" algn="l"/>
                </a:tabLst>
              </a:pPr>
              <a:t>16</a:t>
            </a:fld>
            <a:endParaRPr lang="en-GB" altLang="ja-JP" dirty="0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3036965" y="293791"/>
            <a:ext cx="2808000" cy="338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06" tIns="40803" rIns="81606" bIns="40803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Summary and Conclusion</a:t>
            </a: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489602" y="1273096"/>
            <a:ext cx="7757280" cy="3797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06" tIns="40803" rIns="81606" bIns="40803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LCTW09 witnessed the wealth of highly challenging R&amp;D </a:t>
            </a:r>
            <a:r>
              <a:rPr kumimoji="0" lang="en-GB" altLang="ja-JP" dirty="0" err="1" smtClean="0">
                <a:solidFill>
                  <a:srgbClr val="0000FF"/>
                </a:solidFill>
                <a:ea typeface="ＭＳ Ｐゴシック" charset="-128"/>
              </a:rPr>
              <a:t>actvities</a:t>
            </a:r>
            <a:endParaRPr kumimoji="0" lang="en-GB" altLang="ja-JP" dirty="0" smtClean="0">
              <a:solidFill>
                <a:srgbClr val="0000FF"/>
              </a:solidFill>
              <a:ea typeface="ＭＳ Ｐゴシック" charset="-128"/>
            </a:endParaRP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How can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Testbeam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activities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accompany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the R&amp;D needed for DBDs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Right time to make up our minds on what we want and how to organise ourselves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Still in the phase of sharpening conclusions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 Beam structure 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 Request for Semi-Permanent beam lines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 Organisation among R&amp;D groups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FF0000"/>
                </a:solidFill>
                <a:ea typeface="ＭＳ Ｐゴシック" charset="-128"/>
              </a:rPr>
              <a:t>- Workshop document in preparation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Good progress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Publication planned for 30/4/2010 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 Document will benefit from further input at LCWS10</a:t>
            </a: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- Publication to the Detector Community (LC-Note) and Site Managers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13528" y="214290"/>
            <a:ext cx="113043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Comic Sans MS" pitchFamily="66" charset="0"/>
              </a:rPr>
              <a:t>LCTW09</a:t>
            </a:r>
            <a:endParaRPr kumimoji="1" lang="ja-JP" altLang="en-US" b="1" dirty="0">
              <a:latin typeface="Comic Sans MS" pitchFamily="66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14282" y="3786190"/>
            <a:ext cx="8001056" cy="1857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First of all, we </a:t>
            </a:r>
            <a:r>
              <a:rPr lang="en-US" altLang="ja-JP" dirty="0" smtClean="0"/>
              <a:t>deeply appreciate the laboratories for providing us new (and existing) </a:t>
            </a:r>
            <a:r>
              <a:rPr lang="en-US" altLang="ja-JP" dirty="0" smtClean="0"/>
              <a:t>test beam facilities for these years.  </a:t>
            </a:r>
            <a:endParaRPr lang="en-US" altLang="ja-JP" dirty="0" smtClean="0"/>
          </a:p>
          <a:p>
            <a:r>
              <a:rPr lang="en-US" altLang="ja-JP" dirty="0" smtClean="0"/>
              <a:t>Definitely</a:t>
            </a:r>
            <a:r>
              <a:rPr lang="en-US" altLang="ja-JP" dirty="0" smtClean="0"/>
              <a:t> </a:t>
            </a:r>
            <a:r>
              <a:rPr lang="en-US" altLang="ja-JP" dirty="0" smtClean="0"/>
              <a:t>we still </a:t>
            </a:r>
            <a:r>
              <a:rPr kumimoji="1" lang="en-US" altLang="ja-JP" dirty="0" smtClean="0"/>
              <a:t>need (new, upgraded) test beam facilities to continue detector R&amp;D studies for the ILC experiments (for DBD and beyond).</a:t>
            </a:r>
          </a:p>
          <a:p>
            <a:r>
              <a:rPr lang="en-US" altLang="ja-JP" dirty="0" smtClean="0"/>
              <a:t>To keep the test beam activity, good c</a:t>
            </a:r>
            <a:r>
              <a:rPr kumimoji="1" lang="en-US" altLang="ja-JP" dirty="0" smtClean="0"/>
              <a:t>ommunication between the users and the facility staffs is essential</a:t>
            </a:r>
            <a:r>
              <a:rPr lang="en-US" altLang="ja-JP" dirty="0" smtClean="0"/>
              <a:t>… we are preparing a document as a result of LCTW09.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MTest</a:t>
            </a:r>
            <a:r>
              <a:rPr lang="en-US" dirty="0" smtClean="0"/>
              <a:t> facility continues to support a large variety of advanced detector tests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beamline</a:t>
            </a:r>
            <a:r>
              <a:rPr lang="en-US" dirty="0" smtClean="0"/>
              <a:t> is quite versatile, delivering secondary beams from 1 to 64 </a:t>
            </a:r>
            <a:r>
              <a:rPr lang="en-US" dirty="0" err="1" smtClean="0"/>
              <a:t>GeV</a:t>
            </a:r>
            <a:r>
              <a:rPr lang="en-US" dirty="0" smtClean="0"/>
              <a:t>, and a primary beam of 120 </a:t>
            </a:r>
            <a:r>
              <a:rPr lang="en-US" dirty="0" err="1" smtClean="0"/>
              <a:t>GeV</a:t>
            </a:r>
            <a:r>
              <a:rPr lang="en-US" dirty="0" smtClean="0"/>
              <a:t> protons.  Electrons are dominant at low energies.  Wide-band </a:t>
            </a:r>
            <a:r>
              <a:rPr lang="en-US" dirty="0" err="1" smtClean="0"/>
              <a:t>muons</a:t>
            </a:r>
            <a:r>
              <a:rPr lang="en-US" dirty="0" smtClean="0"/>
              <a:t> can be selected with a beam stop.</a:t>
            </a:r>
          </a:p>
          <a:p>
            <a:r>
              <a:rPr lang="en-US" dirty="0" smtClean="0"/>
              <a:t>A new tertiary beam has been developed, which delivers tagged </a:t>
            </a:r>
            <a:r>
              <a:rPr lang="en-US" dirty="0" err="1" smtClean="0"/>
              <a:t>pions</a:t>
            </a:r>
            <a:r>
              <a:rPr lang="en-US" dirty="0" smtClean="0"/>
              <a:t> down to 300 </a:t>
            </a:r>
            <a:r>
              <a:rPr lang="en-US" dirty="0" err="1" smtClean="0"/>
              <a:t>MeV/c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new pixel telescope systems have been created for the facility, with resolutions of 5-10 microns.</a:t>
            </a:r>
          </a:p>
          <a:p>
            <a:r>
              <a:rPr lang="en-US" dirty="0" smtClean="0"/>
              <a:t>A new TOF system has been tested, with a resolution of 24 psec.  Individual measurements on a 4 cm MCP/PMT show 6 </a:t>
            </a:r>
            <a:r>
              <a:rPr lang="en-US" dirty="0" err="1" smtClean="0"/>
              <a:t>psec</a:t>
            </a:r>
            <a:r>
              <a:rPr lang="en-US" dirty="0" smtClean="0"/>
              <a:t> resolution</a:t>
            </a:r>
          </a:p>
          <a:p>
            <a:r>
              <a:rPr lang="en-US" dirty="0" smtClean="0"/>
              <a:t>A proposal has been approved at Fermilab to support test beam activities in the </a:t>
            </a:r>
            <a:r>
              <a:rPr lang="en-US" dirty="0" err="1" smtClean="0"/>
              <a:t>MCenter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support irradiation tests for thin detectors</a:t>
            </a:r>
          </a:p>
          <a:p>
            <a:r>
              <a:rPr lang="en-US" dirty="0" smtClean="0"/>
              <a:t>We welcome user feedback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FFD496AB-D0DD-5D43-9D1A-57F15AEB67DC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omic Sans MS" pitchFamily="66" charset="0"/>
              </a:rPr>
              <a:t>The Test Beam </a:t>
            </a:r>
            <a:r>
              <a:rPr lang="en-US" altLang="ja-JP" dirty="0" smtClean="0">
                <a:latin typeface="Comic Sans MS" pitchFamily="66" charset="0"/>
              </a:rPr>
              <a:t>S</a:t>
            </a:r>
            <a:r>
              <a:rPr kumimoji="1" lang="en-US" altLang="ja-JP" dirty="0" smtClean="0">
                <a:latin typeface="Comic Sans MS" pitchFamily="66" charset="0"/>
              </a:rPr>
              <a:t>ession</a:t>
            </a:r>
            <a:endParaRPr kumimoji="1" lang="ja-JP" altLang="en-US" dirty="0">
              <a:latin typeface="Comic Sans MS" pitchFamily="66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ja-JP" dirty="0" smtClean="0">
                <a:latin typeface="Comic Sans MS" pitchFamily="66" charset="0"/>
              </a:rPr>
              <a:t>   A compact </a:t>
            </a:r>
            <a:r>
              <a:rPr lang="en-US" altLang="ja-JP" dirty="0" smtClean="0">
                <a:latin typeface="Comic Sans MS" pitchFamily="66" charset="0"/>
              </a:rPr>
              <a:t>session </a:t>
            </a:r>
            <a:r>
              <a:rPr lang="en-US" altLang="ja-JP" dirty="0" smtClean="0">
                <a:latin typeface="Comic Sans MS" pitchFamily="66" charset="0"/>
              </a:rPr>
              <a:t>with five talks in </a:t>
            </a:r>
            <a:r>
              <a:rPr lang="en-US" altLang="ja-JP" dirty="0" smtClean="0">
                <a:latin typeface="Comic Sans MS" pitchFamily="66" charset="0"/>
              </a:rPr>
              <a:t>a </a:t>
            </a:r>
            <a:r>
              <a:rPr lang="en-US" altLang="ja-JP" dirty="0" smtClean="0">
                <a:latin typeface="Comic Sans MS" pitchFamily="66" charset="0"/>
              </a:rPr>
              <a:t>very compact “VIP” room.</a:t>
            </a:r>
            <a:endParaRPr lang="en-US" altLang="ja-JP" dirty="0" smtClean="0">
              <a:latin typeface="Comic Sans MS" pitchFamily="66" charset="0"/>
            </a:endParaRPr>
          </a:p>
          <a:p>
            <a:r>
              <a:rPr lang="en-US" altLang="ja-JP" dirty="0" err="1" smtClean="0">
                <a:latin typeface="Comic Sans MS" pitchFamily="66" charset="0"/>
              </a:rPr>
              <a:t>Fermilab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en-US" altLang="ja-JP" dirty="0" smtClean="0">
                <a:latin typeface="Comic Sans MS" pitchFamily="66" charset="0"/>
              </a:rPr>
              <a:t>Test Beam Facility (M. </a:t>
            </a:r>
            <a:r>
              <a:rPr lang="en-US" altLang="ja-JP" dirty="0" err="1" smtClean="0">
                <a:latin typeface="Comic Sans MS" pitchFamily="66" charset="0"/>
              </a:rPr>
              <a:t>Demarteau</a:t>
            </a:r>
            <a:r>
              <a:rPr lang="en-US" altLang="ja-JP" dirty="0" smtClean="0">
                <a:latin typeface="Comic Sans MS" pitchFamily="66" charset="0"/>
              </a:rPr>
              <a:t>)</a:t>
            </a:r>
          </a:p>
          <a:p>
            <a:r>
              <a:rPr kumimoji="1" lang="en-US" altLang="ja-JP" dirty="0" smtClean="0">
                <a:latin typeface="Comic Sans MS" pitchFamily="66" charset="0"/>
              </a:rPr>
              <a:t>ESTB SLAC Test Beam Project (J. </a:t>
            </a:r>
            <a:r>
              <a:rPr kumimoji="1" lang="en-US" altLang="ja-JP" dirty="0" err="1" smtClean="0">
                <a:latin typeface="Comic Sans MS" pitchFamily="66" charset="0"/>
              </a:rPr>
              <a:t>Jaros</a:t>
            </a:r>
            <a:r>
              <a:rPr kumimoji="1" lang="en-US" altLang="ja-JP" dirty="0" smtClean="0">
                <a:latin typeface="Comic Sans MS" pitchFamily="66" charset="0"/>
              </a:rPr>
              <a:t>)</a:t>
            </a:r>
          </a:p>
          <a:p>
            <a:r>
              <a:rPr lang="en-US" altLang="ja-JP" dirty="0" smtClean="0">
                <a:latin typeface="Comic Sans MS" pitchFamily="66" charset="0"/>
              </a:rPr>
              <a:t>Asian Test Beam Facilities (S. </a:t>
            </a:r>
            <a:r>
              <a:rPr lang="en-US" altLang="ja-JP" dirty="0" err="1" smtClean="0">
                <a:latin typeface="Comic Sans MS" pitchFamily="66" charset="0"/>
              </a:rPr>
              <a:t>Uozumi</a:t>
            </a:r>
            <a:r>
              <a:rPr lang="en-US" altLang="ja-JP" dirty="0" smtClean="0">
                <a:latin typeface="Comic Sans MS" pitchFamily="66" charset="0"/>
              </a:rPr>
              <a:t>)</a:t>
            </a:r>
          </a:p>
          <a:p>
            <a:r>
              <a:rPr kumimoji="1" lang="en-US" altLang="ja-JP" dirty="0" smtClean="0">
                <a:latin typeface="Comic Sans MS" pitchFamily="66" charset="0"/>
              </a:rPr>
              <a:t>AIDA Framework (M. </a:t>
            </a:r>
            <a:r>
              <a:rPr kumimoji="1" lang="en-US" altLang="ja-JP" dirty="0" err="1" smtClean="0">
                <a:latin typeface="Comic Sans MS" pitchFamily="66" charset="0"/>
              </a:rPr>
              <a:t>Vos</a:t>
            </a:r>
            <a:r>
              <a:rPr kumimoji="1" lang="en-US" altLang="ja-JP" dirty="0" smtClean="0">
                <a:latin typeface="Comic Sans MS" pitchFamily="66" charset="0"/>
              </a:rPr>
              <a:t>)</a:t>
            </a:r>
          </a:p>
          <a:p>
            <a:r>
              <a:rPr lang="en-US" altLang="ja-JP" dirty="0" smtClean="0">
                <a:latin typeface="Comic Sans MS" pitchFamily="66" charset="0"/>
              </a:rPr>
              <a:t>Report on LCTW09 at </a:t>
            </a:r>
            <a:r>
              <a:rPr lang="en-US" altLang="ja-JP" dirty="0" err="1" smtClean="0">
                <a:latin typeface="Comic Sans MS" pitchFamily="66" charset="0"/>
              </a:rPr>
              <a:t>Orsay</a:t>
            </a:r>
            <a:r>
              <a:rPr lang="en-US" altLang="ja-JP" dirty="0" smtClean="0">
                <a:latin typeface="Comic Sans MS" pitchFamily="66" charset="0"/>
              </a:rPr>
              <a:t> (R. </a:t>
            </a:r>
            <a:r>
              <a:rPr lang="en-GB" altLang="ja-JP" dirty="0" err="1" smtClean="0">
                <a:solidFill>
                  <a:srgbClr val="000000"/>
                </a:solidFill>
                <a:latin typeface="Comic Sans MS" pitchFamily="66" charset="0"/>
                <a:ea typeface="Luxi Sans" charset="0"/>
                <a:cs typeface="Luxi Sans" charset="0"/>
              </a:rPr>
              <a:t>P</a:t>
            </a:r>
            <a:r>
              <a:rPr lang="en-GB" altLang="ja-JP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ö</a:t>
            </a:r>
            <a:r>
              <a:rPr lang="en-GB" altLang="ja-JP" dirty="0" err="1" smtClean="0">
                <a:solidFill>
                  <a:srgbClr val="000000"/>
                </a:solidFill>
                <a:latin typeface="Comic Sans MS" pitchFamily="66" charset="0"/>
                <a:ea typeface="Luxi Sans" charset="0"/>
                <a:cs typeface="Luxi Sans" charset="0"/>
              </a:rPr>
              <a:t>schl</a:t>
            </a:r>
            <a:r>
              <a:rPr lang="en-US" altLang="ja-JP" dirty="0" smtClean="0">
                <a:latin typeface="Comic Sans MS" pitchFamily="66" charset="0"/>
              </a:rPr>
              <a:t>, phone)</a:t>
            </a:r>
            <a:endParaRPr lang="en-US" altLang="ja-JP" dirty="0" smtClean="0">
              <a:latin typeface="Comic Sans MS" pitchFamily="66" charset="0"/>
            </a:endParaRPr>
          </a:p>
          <a:p>
            <a:pPr>
              <a:buNone/>
            </a:pPr>
            <a:endParaRPr kumimoji="1" lang="en-US" altLang="ja-JP" dirty="0" smtClean="0">
              <a:latin typeface="Comic Sans MS" pitchFamily="66" charset="0"/>
            </a:endParaRPr>
          </a:p>
          <a:p>
            <a:pPr>
              <a:buNone/>
            </a:pPr>
            <a:r>
              <a:rPr kumimoji="1" lang="en-US" altLang="ja-JP" dirty="0" smtClean="0">
                <a:latin typeface="Comic Sans MS" pitchFamily="66" charset="0"/>
              </a:rPr>
              <a:t>Some highlights will be shown in this talk. </a:t>
            </a:r>
          </a:p>
          <a:p>
            <a:pPr>
              <a:buNone/>
            </a:pPr>
            <a:r>
              <a:rPr kumimoji="1" lang="en-US" altLang="ja-JP" dirty="0" smtClean="0">
                <a:latin typeface="Comic Sans MS" pitchFamily="66" charset="0"/>
              </a:rPr>
              <a:t>See </a:t>
            </a:r>
            <a:r>
              <a:rPr kumimoji="1" lang="en-US" altLang="ja-JP" dirty="0" smtClean="0">
                <a:latin typeface="Comic Sans MS" pitchFamily="66" charset="0"/>
              </a:rPr>
              <a:t>original slides for details.</a:t>
            </a:r>
          </a:p>
          <a:p>
            <a:endParaRPr kumimoji="1" lang="ja-JP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A8E4800A-CCB5-4AD1-AC58-468F53E4AE70}" type="slidenum">
              <a:rPr lang="en-US" altLang="ja-JP">
                <a:solidFill>
                  <a:srgbClr val="000000"/>
                </a:solidFill>
              </a:rPr>
              <a:pPr/>
              <a:t>20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SLAC Test Beam Conclusions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SLAC is restoring test beam capability to ESA, making use of pulses borrowed from LCLS.</a:t>
            </a:r>
          </a:p>
          <a:p>
            <a:pPr eaLnBrk="1" hangingPunct="1"/>
            <a:r>
              <a:rPr lang="en-US" altLang="ja-JP" smtClean="0">
                <a:ea typeface="ＭＳ Ｐゴシック" charset="-128"/>
              </a:rPr>
              <a:t>ESTB’s high energy primary electron beam will allow unique studies of LC beam instrumentation and MDI.</a:t>
            </a:r>
          </a:p>
          <a:p>
            <a:pPr eaLnBrk="1" hangingPunct="1"/>
            <a:r>
              <a:rPr lang="en-US" altLang="ja-JP" smtClean="0">
                <a:ea typeface="ＭＳ Ｐゴシック" charset="-128"/>
              </a:rPr>
              <a:t>An extremely clean electron/positron beam can be delivered over all the available energies (&lt;13.6 GeV) and a very wide range of intensities, suitable for detector R&amp;D.</a:t>
            </a:r>
          </a:p>
          <a:p>
            <a:pPr eaLnBrk="1" hangingPunct="1"/>
            <a:r>
              <a:rPr lang="en-US" altLang="ja-JP" smtClean="0">
                <a:ea typeface="ＭＳ Ｐゴシック" charset="-128"/>
              </a:rPr>
              <a:t>A hadron beam is planned for the future, with energies up to 12 GeV, suitable for tracker, vertex detector, and calorimeter R&amp;D.</a:t>
            </a:r>
          </a:p>
          <a:p>
            <a:pPr eaLnBrk="1" hangingPunct="1"/>
            <a:r>
              <a:rPr lang="en-US" altLang="ja-JP" smtClean="0">
                <a:ea typeface="ＭＳ Ｐゴシック" charset="-128"/>
              </a:rPr>
              <a:t>Electron beams should be available by Spring, 2011.</a:t>
            </a:r>
          </a:p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1444"/>
            <a:ext cx="8229600" cy="725487"/>
          </a:xfrm>
        </p:spPr>
        <p:txBody>
          <a:bodyPr/>
          <a:lstStyle/>
          <a:p>
            <a:pPr eaLnBrk="1" hangingPunct="1"/>
            <a:r>
              <a:rPr lang="en-US" altLang="ja-JP" smtClean="0"/>
              <a:t>Summary</a:t>
            </a:r>
            <a:endParaRPr lang="ja-JP" altLang="en-US" smtClean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2878" y="785815"/>
            <a:ext cx="8244315" cy="4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Working (or will be working) 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 charset="0"/>
              </a:rPr>
              <a:t>beamlines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in Asia and Russia :</a:t>
            </a:r>
            <a:endParaRPr lang="ja-JP" altLang="en-US" sz="2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" y="1362077"/>
            <a:ext cx="9218941" cy="492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Arial" charset="0"/>
              </a:rPr>
              <a:t>J-PARC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… 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0.5-1.1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altLang="ja-JP" sz="2400" i="1" dirty="0" smtClean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beams with rate ~ 10</a:t>
            </a:r>
            <a:r>
              <a:rPr lang="en-US" altLang="ja-JP" sz="2400" baseline="30000" dirty="0" smtClean="0">
                <a:solidFill>
                  <a:srgbClr val="0070C0"/>
                </a:solidFill>
                <a:latin typeface="Arial" charset="0"/>
              </a:rPr>
              <a:t>7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per spill.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                   K1.1 line will be available since ~ Oct 2010.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                   K1.8 will be set up in future, it will provide beams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                   in wider energy range.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4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Arial" charset="0"/>
              </a:rPr>
              <a:t>Tohoku LNS 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… 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0.1-0.95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ja-JP" sz="2400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n-US" altLang="ja-JP" sz="2400" i="1" baseline="30000" dirty="0" smtClean="0">
                <a:solidFill>
                  <a:srgbClr val="0070C0"/>
                </a:solidFill>
                <a:latin typeface="Arial" charset="0"/>
              </a:rPr>
              <a:t>+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with rate ~kHz available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                            Small facility, may be difficult to support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                            international team.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Arial" charset="0"/>
              </a:rPr>
              <a:t>IHEP Beijing 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… </a:t>
            </a:r>
            <a:r>
              <a:rPr lang="en-US" altLang="ja-JP" sz="2400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n-US" altLang="ja-JP" sz="2400" i="1" u="sng" baseline="30000" dirty="0" smtClean="0">
                <a:solidFill>
                  <a:srgbClr val="0070C0"/>
                </a:solidFill>
                <a:latin typeface="Arial" charset="0"/>
              </a:rPr>
              <a:t>+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(1.1-1.9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) and </a:t>
            </a:r>
            <a:r>
              <a:rPr lang="en-US" altLang="ja-JP" sz="2400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ja-JP" sz="2400" u="sng" baseline="30000" dirty="0" smtClean="0">
                <a:solidFill>
                  <a:srgbClr val="0070C0"/>
                </a:solidFill>
                <a:latin typeface="Arial" charset="0"/>
              </a:rPr>
              <a:t>+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/</a:t>
            </a:r>
            <a:r>
              <a:rPr lang="en-US" altLang="ja-JP" sz="2400" i="1" dirty="0" smtClean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(0.3-1.2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) beams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                            Upgrade will be finished in this year.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dirty="0" smtClean="0">
              <a:solidFill>
                <a:srgbClr val="0070C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2400" b="1" dirty="0" err="1" smtClean="0">
                <a:solidFill>
                  <a:prstClr val="black"/>
                </a:solidFill>
                <a:latin typeface="Arial" charset="0"/>
              </a:rPr>
              <a:t>Protovino</a:t>
            </a:r>
            <a:r>
              <a:rPr lang="en-US" altLang="ja-JP" sz="2400" b="1" dirty="0" smtClean="0">
                <a:solidFill>
                  <a:prstClr val="black"/>
                </a:solidFill>
                <a:latin typeface="Arial" charset="0"/>
              </a:rPr>
              <a:t> Russia 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… </a:t>
            </a:r>
            <a:r>
              <a:rPr lang="en-US" altLang="ja-JP" sz="2400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n-US" altLang="ja-JP" sz="2400" i="1" baseline="30000" dirty="0" smtClean="0">
                <a:solidFill>
                  <a:srgbClr val="0070C0"/>
                </a:solidFill>
                <a:latin typeface="Arial" charset="0"/>
              </a:rPr>
              <a:t>-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(1-45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), </a:t>
            </a:r>
            <a:r>
              <a:rPr lang="en-US" altLang="ja-JP" sz="2400" i="1" dirty="0" smtClean="0">
                <a:solidFill>
                  <a:srgbClr val="0070C0"/>
                </a:solidFill>
                <a:latin typeface="Arial" charset="0"/>
              </a:rPr>
              <a:t>h</a:t>
            </a:r>
            <a:r>
              <a:rPr lang="en-US" altLang="ja-JP" sz="2400" i="1" u="sng" baseline="30000" dirty="0" smtClean="0">
                <a:solidFill>
                  <a:srgbClr val="0070C0"/>
                </a:solidFill>
                <a:latin typeface="Arial" charset="0"/>
              </a:rPr>
              <a:t>+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(1-60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), </a:t>
            </a:r>
            <a:r>
              <a:rPr lang="en-US" altLang="ja-JP" sz="2400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altLang="ja-JP" sz="2400" baseline="30000" dirty="0" smtClean="0">
                <a:solidFill>
                  <a:srgbClr val="0070C0"/>
                </a:solidFill>
                <a:latin typeface="Arial" charset="0"/>
              </a:rPr>
              <a:t>-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(1-55 </a:t>
            </a:r>
            <a:r>
              <a:rPr lang="en-US" altLang="ja-JP" sz="2400" dirty="0" err="1" smtClean="0">
                <a:solidFill>
                  <a:srgbClr val="0070C0"/>
                </a:solidFill>
                <a:latin typeface="Arial" charset="0"/>
              </a:rPr>
              <a:t>GeV</a:t>
            </a: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70C0"/>
                </a:solidFill>
                <a:latin typeface="Arial" charset="0"/>
              </a:rPr>
              <a:t>                                     Available ~2 months / year (April, Nov-Dec)</a:t>
            </a:r>
            <a:endParaRPr lang="ja-JP" altLang="en-US" sz="2400" dirty="0" smtClean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50000" t="22075" r="14545" b="14347"/>
          <a:stretch>
            <a:fillRect/>
          </a:stretch>
        </p:blipFill>
        <p:spPr bwMode="auto">
          <a:xfrm>
            <a:off x="4419600" y="1981205"/>
            <a:ext cx="3352800" cy="319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2727" t="20557" r="50000" b="10921"/>
          <a:stretch>
            <a:fillRect/>
          </a:stretch>
        </p:blipFill>
        <p:spPr bwMode="auto">
          <a:xfrm>
            <a:off x="609600" y="2057400"/>
            <a:ext cx="3429000" cy="33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ILC-like ‘Train’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ILC is a 5 Hz machine: 1 ms train with a 199 ms inter-train quiet period </a:t>
            </a:r>
          </a:p>
          <a:p>
            <a:r>
              <a:rPr lang="en-US" dirty="0" smtClean="0">
                <a:latin typeface="Arial" charset="0"/>
              </a:rPr>
              <a:t>The Accelerator Division has installed pulsed </a:t>
            </a:r>
            <a:r>
              <a:rPr lang="en-US" dirty="0" err="1" smtClean="0">
                <a:latin typeface="Arial" charset="0"/>
              </a:rPr>
              <a:t>quadrupole</a:t>
            </a:r>
            <a:r>
              <a:rPr lang="en-US" dirty="0" smtClean="0">
                <a:latin typeface="Arial" charset="0"/>
              </a:rPr>
              <a:t> extraction hardware that can deliver beam within 1 to 5 ms short spills, or ‘pings’ (=train)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Several of these pings can be delivered within the assigned 1 second spill time</a:t>
            </a:r>
          </a:p>
          <a:p>
            <a:r>
              <a:rPr lang="en-US" dirty="0" smtClean="0">
                <a:latin typeface="Arial" charset="0"/>
              </a:rPr>
              <a:t>Two or more groups of protons (3-7 bunches each ) can be coalesced with 400 ns spacing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8DEC-721A-144E-BD3F-52417384E44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12063" y="2605088"/>
            <a:ext cx="10678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5 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</a:rPr>
              <a:t>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extraction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04143" y="3810005"/>
            <a:ext cx="10678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1 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</a:rPr>
              <a:t>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extraction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464" y="6357958"/>
            <a:ext cx="142494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omic Sans MS" pitchFamily="66" charset="0"/>
              </a:rPr>
              <a:t>New </a:t>
            </a:r>
            <a:r>
              <a:rPr lang="en-US" altLang="ja-JP" sz="3600" dirty="0" smtClean="0">
                <a:latin typeface="Comic Sans MS" pitchFamily="66" charset="0"/>
              </a:rPr>
              <a:t>test beam </a:t>
            </a:r>
            <a:r>
              <a:rPr lang="en-US" altLang="ja-JP" sz="3600" dirty="0" smtClean="0">
                <a:latin typeface="Comic Sans MS" pitchFamily="66" charset="0"/>
              </a:rPr>
              <a:t>facilities at </a:t>
            </a:r>
            <a:r>
              <a:rPr lang="en-US" altLang="ja-JP" sz="3600" dirty="0" err="1" smtClean="0">
                <a:latin typeface="Comic Sans MS" pitchFamily="66" charset="0"/>
              </a:rPr>
              <a:t>MTest</a:t>
            </a:r>
            <a:endParaRPr lang="ja-JP" altLang="en-US" sz="3600" dirty="0">
              <a:latin typeface="Comic Sans MS" pitchFamily="66" charset="0"/>
            </a:endParaRPr>
          </a:p>
        </p:txBody>
      </p:sp>
      <p:pic>
        <p:nvPicPr>
          <p:cNvPr id="5" name="Content Placeholder 3" descr="IMG_73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8" y="1071546"/>
            <a:ext cx="1832956" cy="2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00113"/>
            <a:ext cx="18923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00040" y="1142984"/>
            <a:ext cx="1854995" cy="400110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Comic Sans MS" pitchFamily="66" charset="0"/>
              </a:rPr>
              <a:t>PHENIX pixel</a:t>
            </a:r>
            <a:endParaRPr lang="ja-JP" alt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14612" y="1142984"/>
            <a:ext cx="1387154" cy="399462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Comic Sans MS" pitchFamily="66" charset="0"/>
              </a:rPr>
              <a:t>CMS pixel</a:t>
            </a:r>
            <a:endParaRPr lang="ja-JP" alt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1" y="1428741"/>
            <a:ext cx="4495800" cy="450059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latin typeface="Comic Sans MS" pitchFamily="66" charset="0"/>
              </a:rPr>
              <a:t>Two stations of PHENIX pixel tracker</a:t>
            </a:r>
          </a:p>
          <a:p>
            <a:pPr lvl="1"/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Pixel size is 50 x 400 </a:t>
            </a:r>
            <a:r>
              <a:rPr kumimoji="0" lang="en-US" altLang="ja-JP" kern="0" dirty="0" smtClean="0">
                <a:solidFill>
                  <a:srgbClr val="000000"/>
                </a:solidFill>
                <a:latin typeface="Symbol" charset="2"/>
                <a:ea typeface="ＭＳ Ｐゴシック" charset="-128"/>
                <a:cs typeface="Symbol" charset="2"/>
              </a:rPr>
              <a:t>m</a:t>
            </a:r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m</a:t>
            </a:r>
            <a:r>
              <a:rPr kumimoji="0" lang="en-US" altLang="ja-JP" kern="0" baseline="3000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2</a:t>
            </a:r>
            <a:endParaRPr kumimoji="0" lang="en-US" altLang="ja-JP" kern="0" dirty="0" smtClean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  <a:p>
            <a:pPr lvl="1"/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Active area per 6x6 c</a:t>
            </a:r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m</a:t>
            </a:r>
            <a:r>
              <a:rPr kumimoji="0" lang="en-US" altLang="ja-JP" kern="0" baseline="3000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2</a:t>
            </a:r>
            <a:endParaRPr lang="en-US" altLang="ja-JP" dirty="0" smtClean="0"/>
          </a:p>
          <a:p>
            <a:r>
              <a:rPr kumimoji="1" lang="en-US" altLang="ja-JP" dirty="0" smtClean="0">
                <a:latin typeface="Comic Sans MS" pitchFamily="66" charset="0"/>
              </a:rPr>
              <a:t>Four stations of CMS pixel tracker</a:t>
            </a:r>
          </a:p>
          <a:p>
            <a:pPr lvl="1"/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Pixel size 100x150 </a:t>
            </a:r>
            <a:r>
              <a:rPr kumimoji="0" lang="en-US" altLang="ja-JP" kern="0" dirty="0" smtClean="0">
                <a:solidFill>
                  <a:srgbClr val="000000"/>
                </a:solidFill>
                <a:latin typeface="Symbol" charset="2"/>
                <a:ea typeface="ＭＳ Ｐゴシック" charset="-128"/>
                <a:cs typeface="Symbol" charset="2"/>
              </a:rPr>
              <a:t>m</a:t>
            </a:r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m</a:t>
            </a:r>
            <a:r>
              <a:rPr kumimoji="0" lang="en-US" altLang="ja-JP" kern="0" baseline="3000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2</a:t>
            </a:r>
          </a:p>
          <a:p>
            <a:pPr lvl="1"/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Overlap area 2x2 </a:t>
            </a:r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cm</a:t>
            </a:r>
            <a:r>
              <a:rPr kumimoji="0" lang="en-US" altLang="ja-JP" kern="0" baseline="3000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2</a:t>
            </a:r>
          </a:p>
          <a:p>
            <a:pPr lvl="1"/>
            <a:r>
              <a:rPr kumimoji="0" lang="en-US" altLang="ja-JP" kern="0" dirty="0" smtClean="0">
                <a:solidFill>
                  <a:srgbClr val="000000"/>
                </a:solidFill>
                <a:latin typeface="Comic Sans MS" pitchFamily="66" charset="0"/>
                <a:ea typeface="Arial" charset="0"/>
                <a:cs typeface="Arial" charset="0"/>
              </a:rPr>
              <a:t>“CAPTAN” DAQ system</a:t>
            </a:r>
            <a:endParaRPr kumimoji="0" lang="en-US" altLang="ja-JP" kern="0" baseline="30000" dirty="0" smtClean="0">
              <a:solidFill>
                <a:srgbClr val="000000"/>
              </a:solidFill>
              <a:latin typeface="Comic Sans MS" pitchFamily="66" charset="0"/>
              <a:ea typeface="Arial" charset="0"/>
              <a:cs typeface="Arial" charset="0"/>
            </a:endParaRPr>
          </a:p>
          <a:p>
            <a:r>
              <a:rPr kumimoji="1" lang="en-US" altLang="ja-JP" dirty="0" smtClean="0">
                <a:latin typeface="Comic Sans MS" pitchFamily="66" charset="0"/>
              </a:rPr>
              <a:t>Fast timing detector</a:t>
            </a:r>
          </a:p>
          <a:p>
            <a:pPr lvl="1"/>
            <a:r>
              <a:rPr lang="en-US" altLang="ja-JP" dirty="0" smtClean="0">
                <a:latin typeface="Comic Sans MS" pitchFamily="66" charset="0"/>
              </a:rPr>
              <a:t>Quartz bar + PHOTEK MCP</a:t>
            </a:r>
          </a:p>
          <a:p>
            <a:pPr lvl="1"/>
            <a:r>
              <a:rPr lang="en-US" altLang="ja-JP" dirty="0" smtClean="0">
                <a:latin typeface="Comic Sans MS" pitchFamily="66" charset="0"/>
              </a:rPr>
              <a:t>Time r</a:t>
            </a:r>
            <a:r>
              <a:rPr lang="en-US" altLang="ja-JP" dirty="0" smtClean="0">
                <a:latin typeface="Comic Sans MS" pitchFamily="66" charset="0"/>
              </a:rPr>
              <a:t>esolution </a:t>
            </a:r>
            <a:r>
              <a:rPr lang="en-US" altLang="ja-JP" dirty="0" smtClean="0">
                <a:latin typeface="Comic Sans MS" pitchFamily="66" charset="0"/>
              </a:rPr>
              <a:t>6ps</a:t>
            </a:r>
          </a:p>
          <a:p>
            <a:pPr lvl="1"/>
            <a:endParaRPr kumimoji="1" lang="en-US" altLang="ja-JP" dirty="0" smtClean="0">
              <a:latin typeface="Comic Sans MS" pitchFamily="66" charset="0"/>
            </a:endParaRPr>
          </a:p>
          <a:p>
            <a:pPr lvl="1"/>
            <a:endParaRPr kumimoji="1" lang="en-US" altLang="ja-JP" dirty="0" smtClean="0">
              <a:latin typeface="Comic Sans MS" pitchFamily="66" charset="0"/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14" name="Content Placeholder 6"/>
          <p:cNvPicPr>
            <a:picLocks noChangeAspect="1" noChangeArrowheads="1"/>
          </p:cNvPicPr>
          <p:nvPr/>
        </p:nvPicPr>
        <p:blipFill>
          <a:blip r:embed="rId4" cstate="print"/>
          <a:srcRect l="21626" t="39247" r="21626" b="12366"/>
          <a:stretch>
            <a:fillRect/>
          </a:stretch>
        </p:blipFill>
        <p:spPr>
          <a:xfrm>
            <a:off x="270058" y="4029400"/>
            <a:ext cx="4373380" cy="2399996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0464" y="6357958"/>
            <a:ext cx="142494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4"/>
            <a:ext cx="8763000" cy="914400"/>
          </a:xfrm>
        </p:spPr>
        <p:txBody>
          <a:bodyPr/>
          <a:lstStyle/>
          <a:p>
            <a:pPr eaLnBrk="1" hangingPunct="1"/>
            <a:r>
              <a:rPr lang="en-US" sz="2800" dirty="0"/>
              <a:t>Proposal for a Small Test Beam Area in </a:t>
            </a:r>
            <a:r>
              <a:rPr lang="en-US" sz="2800" dirty="0" err="1"/>
              <a:t>MCenter</a:t>
            </a:r>
            <a:endParaRPr lang="en-US" sz="2800" dirty="0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2" y="2743206"/>
            <a:ext cx="8229600" cy="2982913"/>
          </a:xfrm>
          <a:noFill/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57200" y="2438404"/>
            <a:ext cx="86868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304802" y="3505202"/>
            <a:ext cx="10668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1295400" y="5562600"/>
            <a:ext cx="784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8839200" y="3657600"/>
            <a:ext cx="304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600200" y="2971800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 flipH="1" flipV="1">
            <a:off x="2590800" y="4724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3505202" y="5943605"/>
            <a:ext cx="4252966" cy="5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Make this section of beam pipe easily removable.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Put concrete blocks for user stands there.</a:t>
            </a: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 flipV="1">
            <a:off x="2362200" y="2971800"/>
            <a:ext cx="6096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 flipV="1">
            <a:off x="2362200" y="3276604"/>
            <a:ext cx="6096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1524000" y="3810000"/>
            <a:ext cx="1600200" cy="1524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 flipH="1">
            <a:off x="2057400" y="23622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2667000" y="1981201"/>
            <a:ext cx="3709549" cy="3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A small control 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</a:rPr>
              <a:t>room in </a:t>
            </a: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the </a:t>
            </a:r>
            <a:r>
              <a:rPr lang="en-US" sz="1400" dirty="0" err="1">
                <a:solidFill>
                  <a:srgbClr val="000000"/>
                </a:solidFill>
                <a:latin typeface="Comic Sans MS" charset="0"/>
              </a:rPr>
              <a:t>MWest</a:t>
            </a: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 alcove</a:t>
            </a:r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>
            <a:off x="1524000" y="1828800"/>
            <a:ext cx="0" cy="441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81" name="Text Box 20"/>
          <p:cNvSpPr txBox="1">
            <a:spLocks noChangeArrowheads="1"/>
          </p:cNvSpPr>
          <p:nvPr/>
        </p:nvSpPr>
        <p:spPr bwMode="auto">
          <a:xfrm>
            <a:off x="2" y="2667004"/>
            <a:ext cx="914400" cy="7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Comic Sans MS" charset="0"/>
              </a:rPr>
              <a:t>MTest</a:t>
            </a: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 control room</a:t>
            </a:r>
          </a:p>
        </p:txBody>
      </p:sp>
      <p:sp>
        <p:nvSpPr>
          <p:cNvPr id="36882" name="Line 21"/>
          <p:cNvSpPr>
            <a:spLocks noChangeShapeType="1"/>
          </p:cNvSpPr>
          <p:nvPr/>
        </p:nvSpPr>
        <p:spPr bwMode="auto">
          <a:xfrm flipH="1">
            <a:off x="2819400" y="28956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3717931" y="2551116"/>
            <a:ext cx="3433933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Have test beam users use this walkway</a:t>
            </a:r>
          </a:p>
        </p:txBody>
      </p:sp>
      <p:sp>
        <p:nvSpPr>
          <p:cNvPr id="36884" name="Freeform 23"/>
          <p:cNvSpPr>
            <a:spLocks/>
          </p:cNvSpPr>
          <p:nvPr/>
        </p:nvSpPr>
        <p:spPr bwMode="auto">
          <a:xfrm>
            <a:off x="1135064" y="3478213"/>
            <a:ext cx="1214437" cy="968375"/>
          </a:xfrm>
          <a:custGeom>
            <a:avLst/>
            <a:gdLst>
              <a:gd name="T0" fmla="*/ 2147483647 w 765"/>
              <a:gd name="T1" fmla="*/ 2147483647 h 610"/>
              <a:gd name="T2" fmla="*/ 2147483647 w 765"/>
              <a:gd name="T3" fmla="*/ 2147483647 h 610"/>
              <a:gd name="T4" fmla="*/ 2147483647 w 765"/>
              <a:gd name="T5" fmla="*/ 2147483647 h 610"/>
              <a:gd name="T6" fmla="*/ 2147483647 w 765"/>
              <a:gd name="T7" fmla="*/ 2147483647 h 610"/>
              <a:gd name="T8" fmla="*/ 2147483647 w 765"/>
              <a:gd name="T9" fmla="*/ 2147483647 h 610"/>
              <a:gd name="T10" fmla="*/ 0 w 765"/>
              <a:gd name="T11" fmla="*/ 2147483647 h 610"/>
              <a:gd name="T12" fmla="*/ 2147483647 w 765"/>
              <a:gd name="T13" fmla="*/ 2147483647 h 610"/>
              <a:gd name="T14" fmla="*/ 2147483647 w 765"/>
              <a:gd name="T15" fmla="*/ 2147483647 h 6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5"/>
              <a:gd name="T25" fmla="*/ 0 h 610"/>
              <a:gd name="T26" fmla="*/ 765 w 765"/>
              <a:gd name="T27" fmla="*/ 610 h 6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5" h="610">
                <a:moveTo>
                  <a:pt x="765" y="610"/>
                </a:moveTo>
                <a:cubicBezTo>
                  <a:pt x="599" y="500"/>
                  <a:pt x="332" y="544"/>
                  <a:pt x="169" y="540"/>
                </a:cubicBezTo>
                <a:cubicBezTo>
                  <a:pt x="149" y="533"/>
                  <a:pt x="129" y="527"/>
                  <a:pt x="109" y="520"/>
                </a:cubicBezTo>
                <a:cubicBezTo>
                  <a:pt x="99" y="517"/>
                  <a:pt x="79" y="510"/>
                  <a:pt x="79" y="510"/>
                </a:cubicBezTo>
                <a:cubicBezTo>
                  <a:pt x="33" y="478"/>
                  <a:pt x="28" y="456"/>
                  <a:pt x="10" y="401"/>
                </a:cubicBezTo>
                <a:cubicBezTo>
                  <a:pt x="7" y="391"/>
                  <a:pt x="0" y="371"/>
                  <a:pt x="0" y="371"/>
                </a:cubicBezTo>
                <a:cubicBezTo>
                  <a:pt x="3" y="288"/>
                  <a:pt x="4" y="206"/>
                  <a:pt x="10" y="123"/>
                </a:cubicBezTo>
                <a:cubicBezTo>
                  <a:pt x="19" y="0"/>
                  <a:pt x="308" y="14"/>
                  <a:pt x="367" y="1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85" name="Line 24"/>
          <p:cNvSpPr>
            <a:spLocks noChangeShapeType="1"/>
          </p:cNvSpPr>
          <p:nvPr/>
        </p:nvSpPr>
        <p:spPr bwMode="auto">
          <a:xfrm flipV="1">
            <a:off x="838200" y="44196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86" name="Text Box 25"/>
          <p:cNvSpPr txBox="1">
            <a:spLocks noChangeArrowheads="1"/>
          </p:cNvSpPr>
          <p:nvPr/>
        </p:nvSpPr>
        <p:spPr bwMode="auto">
          <a:xfrm>
            <a:off x="3" y="5334002"/>
            <a:ext cx="1287411" cy="5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Cable route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For users</a:t>
            </a:r>
          </a:p>
        </p:txBody>
      </p:sp>
      <p:sp>
        <p:nvSpPr>
          <p:cNvPr id="36887" name="Line 21"/>
          <p:cNvSpPr>
            <a:spLocks noChangeShapeType="1"/>
          </p:cNvSpPr>
          <p:nvPr/>
        </p:nvSpPr>
        <p:spPr bwMode="auto">
          <a:xfrm flipH="1">
            <a:off x="5029200" y="3733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88" name="Text Box 12"/>
          <p:cNvSpPr txBox="1">
            <a:spLocks noChangeArrowheads="1"/>
          </p:cNvSpPr>
          <p:nvPr/>
        </p:nvSpPr>
        <p:spPr bwMode="auto">
          <a:xfrm>
            <a:off x="4419600" y="3124203"/>
            <a:ext cx="3657600" cy="5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Small, temporary stand for users who need Cerenkov </a:t>
            </a:r>
            <a:r>
              <a:rPr lang="en-US" sz="1400" dirty="0" err="1">
                <a:solidFill>
                  <a:srgbClr val="000000"/>
                </a:solidFill>
                <a:latin typeface="Comic Sans MS" charset="0"/>
              </a:rPr>
              <a:t>i.d</a:t>
            </a: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.</a:t>
            </a:r>
          </a:p>
        </p:txBody>
      </p:sp>
      <p:sp>
        <p:nvSpPr>
          <p:cNvPr id="36889" name="Rectangle 10"/>
          <p:cNvSpPr>
            <a:spLocks noChangeArrowheads="1"/>
          </p:cNvSpPr>
          <p:nvPr/>
        </p:nvSpPr>
        <p:spPr bwMode="auto">
          <a:xfrm>
            <a:off x="0" y="2057404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90" name="Rectangle 15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6891" name="Line 19"/>
          <p:cNvSpPr>
            <a:spLocks noChangeShapeType="1"/>
          </p:cNvSpPr>
          <p:nvPr/>
        </p:nvSpPr>
        <p:spPr bwMode="auto">
          <a:xfrm flipH="1">
            <a:off x="0" y="17526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91380" tIns="45692" rIns="91380" bIns="45692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496AB-D0DD-5D43-9D1A-57F15AEB67DC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LCWS 2010, Beijing, March 26-31, 2010   -- M. Demarteau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464" y="6357958"/>
            <a:ext cx="142494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円/楕円 32"/>
          <p:cNvSpPr/>
          <p:nvPr/>
        </p:nvSpPr>
        <p:spPr bwMode="auto">
          <a:xfrm>
            <a:off x="2357422" y="4286256"/>
            <a:ext cx="357190" cy="4327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2" rIns="91380" bIns="45692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dirty="0" smtClean="0">
              <a:latin typeface="Comic Sans MS" pitchFamily="66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8596" y="1130842"/>
            <a:ext cx="85161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proposal has been approved. To be available after 2010 Summer shutdown ?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FBA4AB2E-99C5-4FB8-AE5C-9ACABC6BB458}" type="slidenum">
              <a:rPr lang="en-US" altLang="ja-JP">
                <a:solidFill>
                  <a:srgbClr val="000000"/>
                </a:solidFill>
              </a:rPr>
              <a:pPr/>
              <a:t>6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4" y="274638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ea typeface="ＭＳ Ｐゴシック" charset="-128"/>
              </a:rPr>
              <a:t>ESA Test Beams Can Provide Electrons/Hadrons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up to 13.6 </a:t>
            </a:r>
            <a:r>
              <a:rPr lang="en-US" altLang="ja-JP" sz="2400" dirty="0" err="1" smtClean="0">
                <a:ea typeface="ＭＳ Ｐゴシック" charset="-128"/>
              </a:rPr>
              <a:t>GeV</a:t>
            </a:r>
            <a:r>
              <a:rPr lang="en-US" altLang="ja-JP" sz="2400" dirty="0" smtClean="0">
                <a:ea typeface="ＭＳ Ｐゴシック" charset="-128"/>
              </a:rPr>
              <a:t>, from single particles to full beam intensity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04800" y="1295406"/>
            <a:ext cx="1555750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52400" y="1306516"/>
            <a:ext cx="5029200" cy="19389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  <a:t>Kick 13.6 </a:t>
            </a:r>
            <a:r>
              <a:rPr kumimoji="0" lang="en-US" altLang="ja-JP" sz="2000" b="1" dirty="0" err="1" smtClean="0">
                <a:solidFill>
                  <a:srgbClr val="000000"/>
                </a:solidFill>
                <a:ea typeface="ＭＳ Ｐゴシック" charset="-128"/>
              </a:rPr>
              <a:t>GeV</a:t>
            </a:r>
            <a:r>
              <a:rPr kumimoji="0"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  <a:t> LCLS beam to ESA</a:t>
            </a:r>
            <a:r>
              <a:rPr kumimoji="0" lang="en-US" altLang="ja-JP" sz="2400" dirty="0" smtClean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kumimoji="0" lang="en-US" altLang="ja-JP" sz="24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 5 Hz, 2 x 10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ea typeface="ＭＳ Ｐゴシック" charset="-128"/>
              </a:rPr>
              <a:t>9 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e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ea typeface="ＭＳ Ｐゴシック" charset="-128"/>
              </a:rPr>
              <a:t>-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/ pulse primary beam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  <a:t>Clean secondary electrons/positrons</a:t>
            </a:r>
            <a:br>
              <a:rPr kumimoji="0"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kumimoji="0"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p&lt;13.6 </a:t>
            </a:r>
            <a:r>
              <a:rPr kumimoji="0" lang="en-US" altLang="ja-JP" sz="2000" dirty="0" err="1" smtClean="0">
                <a:solidFill>
                  <a:srgbClr val="000000"/>
                </a:solidFill>
                <a:ea typeface="ＭＳ Ｐゴシック" charset="-128"/>
              </a:rPr>
              <a:t>GeV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, 0.1/pulse to 2 x 10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ea typeface="ＭＳ Ｐゴシック" charset="-128"/>
              </a:rPr>
              <a:t>9 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e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ea typeface="ＭＳ Ｐゴシック" charset="-128"/>
              </a:rPr>
              <a:t>-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/pulse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  <a:t>Secondary hadrons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 ~1 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  <a:sym typeface="Symbol" pitchFamily="18" charset="2"/>
              </a:rPr>
              <a:t> / pulse &lt; 12 </a:t>
            </a:r>
            <a:r>
              <a:rPr kumimoji="0" lang="en-US" altLang="ja-JP" sz="2000" dirty="0" err="1" smtClean="0">
                <a:solidFill>
                  <a:srgbClr val="000000"/>
                </a:solidFill>
                <a:ea typeface="ＭＳ Ｐゴシック" charset="-128"/>
                <a:sym typeface="Symbol" pitchFamily="18" charset="2"/>
              </a:rPr>
              <a:t>GeV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  <a:sym typeface="Symbol" pitchFamily="18" charset="2"/>
              </a:rPr>
              <a:t>/c</a:t>
            </a:r>
            <a:endParaRPr kumimoji="0" lang="en-US" altLang="ja-JP" sz="20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 flipH="1">
            <a:off x="212725" y="4913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14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7772403" y="2819406"/>
            <a:ext cx="632495" cy="371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  <a:ea typeface="ＭＳ Ｐゴシック" charset="-128"/>
              </a:rPr>
              <a:t>       </a:t>
            </a:r>
          </a:p>
        </p:txBody>
      </p:sp>
      <p:sp>
        <p:nvSpPr>
          <p:cNvPr id="7176" name="Text Box 22"/>
          <p:cNvSpPr txBox="1">
            <a:spLocks noChangeArrowheads="1"/>
          </p:cNvSpPr>
          <p:nvPr/>
        </p:nvSpPr>
        <p:spPr bwMode="auto">
          <a:xfrm>
            <a:off x="3276600" y="5294319"/>
            <a:ext cx="762000" cy="371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7177" name="Text Box 31"/>
          <p:cNvSpPr txBox="1">
            <a:spLocks noChangeArrowheads="1"/>
          </p:cNvSpPr>
          <p:nvPr/>
        </p:nvSpPr>
        <p:spPr bwMode="auto">
          <a:xfrm>
            <a:off x="5410200" y="1295406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 Secondary Particle Yields</a:t>
            </a:r>
          </a:p>
        </p:txBody>
      </p:sp>
      <p:pic>
        <p:nvPicPr>
          <p:cNvPr id="7178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4" y="3276606"/>
            <a:ext cx="4572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2" y="1905000"/>
            <a:ext cx="3873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7444F7EE-BE89-4BB9-AEB5-DFEFE61A927A}" type="slidenum">
              <a:rPr lang="en-US" altLang="ja-JP">
                <a:solidFill>
                  <a:srgbClr val="000000"/>
                </a:solidFill>
              </a:rPr>
              <a:pPr/>
              <a:t>7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ESTB Stage I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Construct kicker magnets and vacuum chamber for BSY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Update PPS System and install new beam dump for ESA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Update MPS and Controls as needed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Schedule:  Construction 2010, Beams by ~Spring 2011.</a:t>
            </a:r>
            <a:br>
              <a:rPr lang="en-US" altLang="ja-JP" sz="2000" dirty="0" smtClean="0">
                <a:ea typeface="ＭＳ Ｐゴシック" charset="-128"/>
              </a:rPr>
            </a:br>
            <a:endParaRPr lang="en-US" altLang="ja-JP" sz="2000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altLang="ja-JP" b="1" dirty="0" smtClean="0">
                <a:ea typeface="ＭＳ Ｐゴシック" charset="-128"/>
              </a:rPr>
              <a:t>              </a:t>
            </a:r>
          </a:p>
          <a:p>
            <a:pPr eaLnBrk="1" hangingPunct="1"/>
            <a:endParaRPr lang="en-US" altLang="ja-JP" dirty="0" smtClean="0">
              <a:ea typeface="ＭＳ Ｐゴシック" charset="-128"/>
            </a:endParaRPr>
          </a:p>
          <a:p>
            <a:pPr eaLnBrk="1" hangingPunct="1"/>
            <a:endParaRPr lang="en-US" altLang="ja-JP" dirty="0" smtClean="0">
              <a:ea typeface="ＭＳ Ｐゴシック" charset="-128"/>
            </a:endParaRPr>
          </a:p>
          <a:p>
            <a:pPr eaLnBrk="1" hangingPunct="1"/>
            <a:endParaRPr lang="en-US" altLang="ja-JP" dirty="0" smtClean="0">
              <a:ea typeface="ＭＳ Ｐゴシック" charset="-128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6"/>
            <a:ext cx="4191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65326" y="3059119"/>
            <a:ext cx="4010025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Use LCLS Kicker Magnets in BSY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Page </a:t>
            </a:r>
            <a:fld id="{3CE3E317-7CFB-4EA9-B5A7-2B11E65F255F}" type="slidenum">
              <a:rPr lang="en-US" altLang="ja-JP">
                <a:solidFill>
                  <a:srgbClr val="000000"/>
                </a:solidFill>
              </a:rPr>
              <a:pPr/>
              <a:t>8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ESTB Stage II Hadron Production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65129" y="1306516"/>
            <a:ext cx="7842090" cy="101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Add Be target, beam dump, analyzing magnet, momentum slit, and </a:t>
            </a:r>
            <a:b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kumimoji="0" lang="en-US" altLang="ja-JP" sz="2000" dirty="0" err="1" smtClean="0">
                <a:solidFill>
                  <a:srgbClr val="000000"/>
                </a:solidFill>
                <a:ea typeface="ＭＳ Ｐゴシック" charset="-128"/>
              </a:rPr>
              <a:t>quadrupole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doublets to produce a secondary </a:t>
            </a:r>
            <a:r>
              <a:rPr kumimoji="0" lang="en-US" altLang="ja-JP" sz="2000" dirty="0" err="1" smtClean="0">
                <a:solidFill>
                  <a:srgbClr val="000000"/>
                </a:solidFill>
                <a:ea typeface="ＭＳ Ｐゴシック" charset="-128"/>
              </a:rPr>
              <a:t>hadron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beam in ESA.</a:t>
            </a:r>
            <a:b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Production angle = 1.5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ea typeface="ＭＳ Ｐゴシック" charset="-128"/>
              </a:rPr>
              <a:t>o 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and Acceptance = 10 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  <a:sym typeface="Symbol" pitchFamily="18" charset="2"/>
              </a:rPr>
              <a:t></a:t>
            </a:r>
            <a:r>
              <a:rPr kumimoji="0" lang="en-US" altLang="ja-JP" sz="2000" dirty="0" err="1" smtClean="0">
                <a:solidFill>
                  <a:srgbClr val="000000"/>
                </a:solidFill>
                <a:ea typeface="ＭＳ Ｐゴシック" charset="-128"/>
                <a:sym typeface="Symbol" pitchFamily="18" charset="2"/>
              </a:rPr>
              <a:t>sr</a:t>
            </a:r>
            <a:r>
              <a:rPr kumimoji="0" lang="en-US" altLang="ja-JP" sz="20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685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9378" y="2643184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smtClean="0">
                <a:ea typeface="ＭＳ Ｐゴシック" charset="-128"/>
              </a:rPr>
              <a:t>Energy                         0.1–12  </a:t>
            </a:r>
            <a:r>
              <a:rPr kumimoji="0" lang="en-US" altLang="ja-JP" kern="0" dirty="0" err="1" smtClean="0">
                <a:ea typeface="ＭＳ Ｐゴシック" charset="-128"/>
              </a:rPr>
              <a:t>GeV</a:t>
            </a:r>
            <a:r>
              <a:rPr kumimoji="0" lang="en-US" altLang="ja-JP" kern="0" dirty="0" smtClean="0">
                <a:ea typeface="ＭＳ Ｐゴシック" charset="-128"/>
              </a:rPr>
              <a:t> 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smtClean="0">
                <a:ea typeface="ＭＳ Ｐゴシック" charset="-128"/>
              </a:rPr>
              <a:t>Particles per pulse       0.1–10 </a:t>
            </a:r>
            <a:r>
              <a:rPr kumimoji="0" lang="en-US" altLang="ja-JP" kern="0" dirty="0" smtClean="0">
                <a:ea typeface="ＭＳ Ｐゴシック" charset="-128"/>
                <a:sym typeface="Symbol" pitchFamily="18" charset="2"/>
              </a:rPr>
              <a:t>/ </a:t>
            </a:r>
            <a:r>
              <a:rPr kumimoji="0" lang="en-US" altLang="ja-JP" kern="0" dirty="0" err="1" smtClean="0">
                <a:ea typeface="ＭＳ Ｐゴシック" charset="-128"/>
                <a:sym typeface="Symbol" pitchFamily="18" charset="2"/>
              </a:rPr>
              <a:t>nC</a:t>
            </a:r>
            <a:endParaRPr kumimoji="0" lang="en-US" altLang="ja-JP" kern="0" dirty="0" smtClean="0">
              <a:ea typeface="ＭＳ Ｐゴシック" charset="-128"/>
              <a:sym typeface="Symbol" pitchFamily="18" charset="2"/>
            </a:endParaRP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smtClean="0">
                <a:ea typeface="ＭＳ Ｐゴシック" charset="-128"/>
              </a:rPr>
              <a:t>Bunch repetition rate   5 Hz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smtClean="0">
                <a:ea typeface="ＭＳ Ｐゴシック" charset="-128"/>
              </a:rPr>
              <a:t>Precise beam trigger   Yes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err="1" smtClean="0">
                <a:ea typeface="ＭＳ Ｐゴシック" charset="-128"/>
              </a:rPr>
              <a:t>rms</a:t>
            </a:r>
            <a:r>
              <a:rPr kumimoji="0" lang="en-US" altLang="ja-JP" kern="0" dirty="0" smtClean="0">
                <a:ea typeface="ＭＳ Ｐゴシック" charset="-128"/>
              </a:rPr>
              <a:t> x, y spot size	        1-2 mm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smtClean="0">
                <a:ea typeface="ＭＳ Ｐゴシック" charset="-128"/>
              </a:rPr>
              <a:t>Momentum analysis     </a:t>
            </a:r>
            <a:r>
              <a:rPr kumimoji="0" lang="en-US" altLang="ja-JP" kern="0" dirty="0" smtClean="0">
                <a:ea typeface="ＭＳ Ｐゴシック" charset="-128"/>
                <a:sym typeface="Symbol" pitchFamily="18" charset="2"/>
              </a:rPr>
              <a:t>p/p ~ 1%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err="1" smtClean="0">
                <a:ea typeface="ＭＳ Ｐゴシック" charset="-128"/>
              </a:rPr>
              <a:t>X,y,z</a:t>
            </a:r>
            <a:r>
              <a:rPr kumimoji="0" lang="en-US" altLang="ja-JP" kern="0" dirty="0" smtClean="0">
                <a:ea typeface="ＭＳ Ｐゴシック" charset="-128"/>
              </a:rPr>
              <a:t> space available   5 m, 5 m, 15 m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kumimoji="0" lang="en-US" altLang="ja-JP" kern="0" dirty="0" smtClean="0">
                <a:ea typeface="ＭＳ Ｐゴシック" charset="-128"/>
              </a:rPr>
              <a:t>Rate for p, K, </a:t>
            </a:r>
            <a:r>
              <a:rPr kumimoji="0" lang="en-US" altLang="ja-JP" kern="0" dirty="0" smtClean="0">
                <a:ea typeface="ＭＳ Ｐゴシック" charset="-128"/>
                <a:sym typeface="Symbol" pitchFamily="18" charset="2"/>
              </a:rPr>
              <a:t>             0.1-0.01/</a:t>
            </a:r>
          </a:p>
          <a:p>
            <a:pPr marL="342686" indent="-342686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Tx/>
              <a:buChar char="*"/>
              <a:defRPr/>
            </a:pPr>
            <a:endParaRPr kumimoji="0" lang="en-US" altLang="ja-JP" kern="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J-PARC </a:t>
            </a:r>
            <a:r>
              <a:rPr lang="en-US" altLang="ja-JP" dirty="0" smtClean="0"/>
              <a:t>test beam facility</a:t>
            </a:r>
            <a:endParaRPr lang="ja-JP" alt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85721" y="1428756"/>
            <a:ext cx="9801225" cy="3998913"/>
            <a:chOff x="85964" y="785794"/>
            <a:chExt cx="9801032" cy="3999654"/>
          </a:xfrm>
        </p:grpSpPr>
        <p:pic>
          <p:nvPicPr>
            <p:cNvPr id="410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964" y="928670"/>
              <a:ext cx="4343160" cy="310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785794"/>
              <a:ext cx="5100682" cy="3999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rot="5400000" flipH="1" flipV="1">
              <a:off x="3893391" y="964516"/>
              <a:ext cx="1143212" cy="9286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3393229" y="3108031"/>
              <a:ext cx="2214972" cy="8572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072188" y="2000252"/>
            <a:ext cx="857250" cy="714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8181" y="3929063"/>
            <a:ext cx="1539875" cy="785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5429250" y="1500190"/>
            <a:ext cx="2254022" cy="4616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Arial" charset="0"/>
              </a:rPr>
              <a:t>K1.8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Arial" charset="0"/>
              </a:rPr>
              <a:t>beamline</a:t>
            </a:r>
            <a:endParaRPr lang="ja-JP" altLang="en-US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5686426" y="4752980"/>
            <a:ext cx="2254022" cy="4616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Arial" charset="0"/>
              </a:rPr>
              <a:t>K1.1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Arial" charset="0"/>
              </a:rPr>
              <a:t>beamline</a:t>
            </a:r>
            <a:endParaRPr lang="ja-JP" altLang="en-US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214319" y="5500689"/>
            <a:ext cx="9215471" cy="120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2" rIns="91380" bIns="4569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 Two areas being prepared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K1.8 … expected to be the main 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test beam 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facility.</a:t>
            </a:r>
            <a:endParaRPr lang="en-US" altLang="ja-JP" sz="24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Arial" charset="0"/>
              </a:rPr>
              <a:t> K1.1 … Tentative facility until K1.8 is ready (available Fall 2010)</a:t>
            </a:r>
            <a:endParaRPr lang="ja-JP" altLang="en-US" sz="2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5" name="Content Placeholder 2"/>
          <p:cNvSpPr>
            <a:spLocks noGrp="1"/>
          </p:cNvSpPr>
          <p:nvPr>
            <p:ph idx="1"/>
          </p:nvPr>
        </p:nvSpPr>
        <p:spPr>
          <a:xfrm>
            <a:off x="285753" y="671513"/>
            <a:ext cx="8643938" cy="614362"/>
          </a:xfrm>
        </p:spPr>
        <p:txBody>
          <a:bodyPr/>
          <a:lstStyle/>
          <a:p>
            <a:pPr eaLnBrk="1" hangingPunct="1"/>
            <a:r>
              <a:rPr lang="en-US" altLang="ja-JP" smtClean="0"/>
              <a:t>Available beams : pions, protons of 0.5-1.5 GeV</a:t>
            </a:r>
          </a:p>
          <a:p>
            <a:pPr eaLnBrk="1" hangingPunct="1">
              <a:buFont typeface="Arial" charset="0"/>
              <a:buNone/>
            </a:pP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Luxi Sans"/>
        <a:cs typeface="Luxi Sans"/>
      </a:majorFont>
      <a:minorFont>
        <a:latin typeface="Arial"/>
        <a:ea typeface="Luxi Sans"/>
        <a:cs typeface="Luxi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Luxi Sans"/>
        <a:cs typeface="Luxi Sans"/>
      </a:majorFont>
      <a:minorFont>
        <a:latin typeface="Arial"/>
        <a:ea typeface="Luxi Sans"/>
        <a:cs typeface="Luxi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Luxi Sans"/>
        <a:cs typeface="Luxi Sans"/>
      </a:majorFont>
      <a:minorFont>
        <a:latin typeface="Arial"/>
        <a:ea typeface="Luxi Sans"/>
        <a:cs typeface="Luxi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OE_Reviews">
  <a:themeElements>
    <a:clrScheme name="DOE_Revie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_Review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_Revie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1377</Words>
  <Application>Microsoft Office PowerPoint</Application>
  <PresentationFormat>画面に合わせる (4:3)</PresentationFormat>
  <Paragraphs>209</Paragraphs>
  <Slides>21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18</vt:i4>
      </vt:variant>
      <vt:variant>
        <vt:lpstr>スライド タイトル</vt:lpstr>
      </vt:variant>
      <vt:variant>
        <vt:i4>21</vt:i4>
      </vt:variant>
    </vt:vector>
  </HeadingPairs>
  <TitlesOfParts>
    <vt:vector size="39" baseType="lpstr">
      <vt:lpstr>Office テーマ</vt:lpstr>
      <vt:lpstr>1_Default Design</vt:lpstr>
      <vt:lpstr>9_Default Design</vt:lpstr>
      <vt:lpstr>DOE_Reviews</vt:lpstr>
      <vt:lpstr>1_DOE_Reviews</vt:lpstr>
      <vt:lpstr>2_DOE_Reviews</vt:lpstr>
      <vt:lpstr>3_DOE_Reviews</vt:lpstr>
      <vt:lpstr>4_DOE_Reviews</vt:lpstr>
      <vt:lpstr>5_DOE_Reviews</vt:lpstr>
      <vt:lpstr>6_DOE_Reviews</vt:lpstr>
      <vt:lpstr>Office Theme</vt:lpstr>
      <vt:lpstr>4_Office Theme</vt:lpstr>
      <vt:lpstr>7_DOE_Reviews</vt:lpstr>
      <vt:lpstr>1_Office Theme</vt:lpstr>
      <vt:lpstr>1_Office テーマ</vt:lpstr>
      <vt:lpstr>2_Office テーマ</vt:lpstr>
      <vt:lpstr>4_Office テーマ</vt:lpstr>
      <vt:lpstr>2_Default Design</vt:lpstr>
      <vt:lpstr>Test Beams Summary</vt:lpstr>
      <vt:lpstr>The Test Beam Session</vt:lpstr>
      <vt:lpstr>ILC-like ‘Train’ Structure</vt:lpstr>
      <vt:lpstr>New test beam facilities at MTest</vt:lpstr>
      <vt:lpstr>Proposal for a Small Test Beam Area in MCenter</vt:lpstr>
      <vt:lpstr>ESA Test Beams Can Provide Electrons/Hadrons up to 13.6 GeV, from single particles to full beam intensity</vt:lpstr>
      <vt:lpstr>ESTB Stage I</vt:lpstr>
      <vt:lpstr>ESTB Stage II Hadron Production</vt:lpstr>
      <vt:lpstr>J-PARC test beam facility</vt:lpstr>
      <vt:lpstr>IHEP Beijing Test Beam Facility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Summary</vt:lpstr>
      <vt:lpstr>Backup</vt:lpstr>
      <vt:lpstr>Summary</vt:lpstr>
      <vt:lpstr>SLAC Test Beam Conclusions</vt:lpstr>
      <vt:lpstr>Summary</vt:lpstr>
    </vt:vector>
  </TitlesOfParts>
  <Company>神戸大学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beams Summary</dc:title>
  <dc:creator>川越清以</dc:creator>
  <cp:lastModifiedBy>川越清以</cp:lastModifiedBy>
  <cp:revision>25</cp:revision>
  <dcterms:created xsi:type="dcterms:W3CDTF">2010-03-27T07:19:13Z</dcterms:created>
  <dcterms:modified xsi:type="dcterms:W3CDTF">2010-03-30T00:47:44Z</dcterms:modified>
</cp:coreProperties>
</file>