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9" r:id="rId5"/>
    <p:sldId id="283" r:id="rId6"/>
    <p:sldId id="268" r:id="rId7"/>
    <p:sldId id="262" r:id="rId8"/>
    <p:sldId id="263" r:id="rId9"/>
    <p:sldId id="265" r:id="rId10"/>
    <p:sldId id="274" r:id="rId11"/>
    <p:sldId id="279" r:id="rId12"/>
    <p:sldId id="276" r:id="rId13"/>
    <p:sldId id="278" r:id="rId14"/>
    <p:sldId id="280" r:id="rId15"/>
    <p:sldId id="281" r:id="rId16"/>
    <p:sldId id="290" r:id="rId17"/>
    <p:sldId id="291" r:id="rId18"/>
    <p:sldId id="292" r:id="rId19"/>
    <p:sldId id="295" r:id="rId20"/>
    <p:sldId id="296" r:id="rId21"/>
    <p:sldId id="284" r:id="rId22"/>
    <p:sldId id="267" r:id="rId23"/>
    <p:sldId id="287" r:id="rId24"/>
    <p:sldId id="288" r:id="rId25"/>
    <p:sldId id="271" r:id="rId26"/>
    <p:sldId id="272" r:id="rId27"/>
    <p:sldId id="282" r:id="rId2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15B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C323-0300-4CF7-8F52-56CCD5BB14F0}" type="datetimeFigureOut">
              <a:rPr lang="ko-KR" altLang="en-US" smtClean="0"/>
              <a:pPr/>
              <a:t>2010-03-30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9931-CBAE-4423-97B9-FE59DDAD59A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C323-0300-4CF7-8F52-56CCD5BB14F0}" type="datetimeFigureOut">
              <a:rPr lang="ko-KR" altLang="en-US" smtClean="0"/>
              <a:pPr/>
              <a:t>2010-03-30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9931-CBAE-4423-97B9-FE59DDAD59A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C323-0300-4CF7-8F52-56CCD5BB14F0}" type="datetimeFigureOut">
              <a:rPr lang="ko-KR" altLang="en-US" smtClean="0"/>
              <a:pPr/>
              <a:t>2010-03-30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9931-CBAE-4423-97B9-FE59DDAD59A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C323-0300-4CF7-8F52-56CCD5BB14F0}" type="datetimeFigureOut">
              <a:rPr lang="ko-KR" altLang="en-US" smtClean="0"/>
              <a:pPr/>
              <a:t>2010-03-30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9931-CBAE-4423-97B9-FE59DDAD59A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C323-0300-4CF7-8F52-56CCD5BB14F0}" type="datetimeFigureOut">
              <a:rPr lang="ko-KR" altLang="en-US" smtClean="0"/>
              <a:pPr/>
              <a:t>2010-03-30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9931-CBAE-4423-97B9-FE59DDAD59A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C323-0300-4CF7-8F52-56CCD5BB14F0}" type="datetimeFigureOut">
              <a:rPr lang="ko-KR" altLang="en-US" smtClean="0"/>
              <a:pPr/>
              <a:t>2010-03-30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9931-CBAE-4423-97B9-FE59DDAD59A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C323-0300-4CF7-8F52-56CCD5BB14F0}" type="datetimeFigureOut">
              <a:rPr lang="ko-KR" altLang="en-US" smtClean="0"/>
              <a:pPr/>
              <a:t>2010-03-30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9931-CBAE-4423-97B9-FE59DDAD59A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C323-0300-4CF7-8F52-56CCD5BB14F0}" type="datetimeFigureOut">
              <a:rPr lang="ko-KR" altLang="en-US" smtClean="0"/>
              <a:pPr/>
              <a:t>2010-03-30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9931-CBAE-4423-97B9-FE59DDAD59A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C323-0300-4CF7-8F52-56CCD5BB14F0}" type="datetimeFigureOut">
              <a:rPr lang="ko-KR" altLang="en-US" smtClean="0"/>
              <a:pPr/>
              <a:t>2010-03-30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9931-CBAE-4423-97B9-FE59DDAD59A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C323-0300-4CF7-8F52-56CCD5BB14F0}" type="datetimeFigureOut">
              <a:rPr lang="ko-KR" altLang="en-US" smtClean="0"/>
              <a:pPr/>
              <a:t>2010-03-30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9931-CBAE-4423-97B9-FE59DDAD59A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C323-0300-4CF7-8F52-56CCD5BB14F0}" type="datetimeFigureOut">
              <a:rPr lang="ko-KR" altLang="en-US" smtClean="0"/>
              <a:pPr/>
              <a:t>2010-03-30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9931-CBAE-4423-97B9-FE59DDAD59A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BC323-0300-4CF7-8F52-56CCD5BB14F0}" type="datetimeFigureOut">
              <a:rPr lang="ko-KR" altLang="en-US" smtClean="0"/>
              <a:pPr/>
              <a:t>2010-03-30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B9931-CBAE-4423-97B9-FE59DDAD59A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928794" y="3857628"/>
            <a:ext cx="5878512" cy="1723549"/>
          </a:xfrm>
          <a:prstGeom prst="rect">
            <a:avLst/>
          </a:prstGeom>
          <a:solidFill>
            <a:schemeClr val="bg1">
              <a:alpha val="81175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endParaRPr kumimoji="1" lang="en-US" altLang="ko-KR" sz="2400" b="1" dirty="0" smtClean="0">
              <a:solidFill>
                <a:srgbClr val="3366FF"/>
              </a:solidFill>
              <a:ea typeface="굴림" charset="-127"/>
            </a:endParaRPr>
          </a:p>
          <a:p>
            <a:pPr algn="ctr"/>
            <a:r>
              <a:rPr kumimoji="1" lang="en-US" altLang="ko-KR" sz="2400" b="1" dirty="0" err="1" smtClean="0">
                <a:ea typeface="굴림" charset="-127"/>
              </a:rPr>
              <a:t>Guinyun</a:t>
            </a:r>
            <a:r>
              <a:rPr kumimoji="1" lang="en-US" altLang="ko-KR" sz="2400" b="1" dirty="0" smtClean="0">
                <a:ea typeface="굴림" charset="-127"/>
              </a:rPr>
              <a:t> Kim (KNU, Korea)</a:t>
            </a:r>
          </a:p>
          <a:p>
            <a:pPr algn="ctr"/>
            <a:endParaRPr kumimoji="1" lang="en-US" altLang="ko-KR" b="1" dirty="0">
              <a:solidFill>
                <a:srgbClr val="3366FF"/>
              </a:solidFill>
              <a:ea typeface="굴림" charset="-127"/>
            </a:endParaRPr>
          </a:p>
          <a:p>
            <a:pPr algn="ctr"/>
            <a:r>
              <a:rPr kumimoji="1" lang="en-US" altLang="ko-KR" sz="2000" b="1" dirty="0" smtClean="0">
                <a:solidFill>
                  <a:srgbClr val="3366FF"/>
                </a:solidFill>
                <a:ea typeface="굴림" charset="-127"/>
              </a:rPr>
              <a:t>International </a:t>
            </a:r>
            <a:r>
              <a:rPr kumimoji="1" lang="en-US" altLang="ko-KR" sz="2000" b="1" dirty="0">
                <a:solidFill>
                  <a:srgbClr val="3366FF"/>
                </a:solidFill>
                <a:ea typeface="굴림" charset="-127"/>
              </a:rPr>
              <a:t>Linear Collider Workshop 2010 </a:t>
            </a:r>
          </a:p>
          <a:p>
            <a:pPr algn="ctr"/>
            <a:r>
              <a:rPr kumimoji="1" lang="en-US" altLang="ja-JP" sz="2000" b="1" dirty="0">
                <a:ea typeface="ＭＳ Ｐゴシック" pitchFamily="34" charset="-128"/>
                <a:cs typeface="Arial" charset="0"/>
              </a:rPr>
              <a:t>Beijing, China, March 2010</a:t>
            </a:r>
            <a:endParaRPr kumimoji="1" lang="en-US" altLang="ko-KR" sz="2000" b="1" dirty="0">
              <a:ea typeface="ＭＳ Ｐゴシック" pitchFamily="34" charset="-128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2354041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latin typeface="Times New Roman" pitchFamily="18" charset="0"/>
                <a:cs typeface="Times New Roman" pitchFamily="18" charset="0"/>
              </a:rPr>
              <a:t>Summary of </a:t>
            </a:r>
            <a:r>
              <a:rPr lang="en-US" altLang="ko-K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ko-KR" sz="3600" b="1" dirty="0" smtClean="0">
                <a:latin typeface="Times New Roman" pitchFamily="18" charset="0"/>
                <a:cs typeface="Times New Roman" pitchFamily="18" charset="0"/>
              </a:rPr>
              <a:t>achine </a:t>
            </a:r>
            <a:r>
              <a:rPr lang="en-US" altLang="ko-K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ko-KR" sz="3600" b="1" dirty="0" smtClean="0">
                <a:latin typeface="Times New Roman" pitchFamily="18" charset="0"/>
                <a:cs typeface="Times New Roman" pitchFamily="18" charset="0"/>
              </a:rPr>
              <a:t>etector </a:t>
            </a:r>
            <a:r>
              <a:rPr lang="en-US" altLang="ko-K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ko-KR" sz="3600" b="1" dirty="0" smtClean="0">
                <a:latin typeface="Times New Roman" pitchFamily="18" charset="0"/>
                <a:cs typeface="Times New Roman" pitchFamily="18" charset="0"/>
              </a:rPr>
              <a:t>nterface</a:t>
            </a:r>
            <a:endParaRPr lang="ko-KR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1886" y="11753"/>
            <a:ext cx="6715172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Vibration Studies for ILD</a:t>
            </a:r>
            <a:endParaRPr lang="ko-KR" alt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3" y="1928802"/>
            <a:ext cx="8314649" cy="490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0034" y="1559470"/>
            <a:ext cx="821537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ko-KR" b="1" dirty="0" smtClean="0"/>
              <a:t>Stiff support structure was changed from single tube to </a:t>
            </a:r>
            <a:r>
              <a:rPr lang="en-US" altLang="ko-KR" b="1" dirty="0" smtClean="0">
                <a:solidFill>
                  <a:srgbClr val="FF0000"/>
                </a:solidFill>
              </a:rPr>
              <a:t>double tube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072198" y="727060"/>
            <a:ext cx="3071802" cy="4159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algn="ctr">
              <a:spcBef>
                <a:spcPct val="20000"/>
              </a:spcBef>
            </a:pPr>
            <a:r>
              <a:rPr lang="en-GB" sz="2000" dirty="0" smtClean="0">
                <a:latin typeface="Times New Roman" pitchFamily="18" charset="0"/>
              </a:rPr>
              <a:t>By Hiroshi Yamaoka, KEK</a:t>
            </a:r>
            <a:endParaRPr lang="en-GB" sz="2000" b="1" dirty="0">
              <a:solidFill>
                <a:srgbClr val="990000"/>
              </a:solidFill>
              <a:latin typeface="Times New Roman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-24"/>
            <a:ext cx="785818" cy="85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14282" y="1000108"/>
            <a:ext cx="471490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1) Design of Supporting Structure</a:t>
            </a:r>
            <a:endParaRPr lang="ko-KR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642918"/>
            <a:ext cx="8143932" cy="6132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00100" y="142852"/>
            <a:ext cx="271464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) Calculation </a:t>
            </a:r>
            <a:endParaRPr lang="ko-KR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929322" y="655622"/>
            <a:ext cx="3071802" cy="4159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algn="ctr">
              <a:spcBef>
                <a:spcPct val="20000"/>
              </a:spcBef>
            </a:pPr>
            <a:r>
              <a:rPr lang="en-GB" sz="2000" dirty="0" smtClean="0">
                <a:latin typeface="Times New Roman" pitchFamily="18" charset="0"/>
              </a:rPr>
              <a:t>By Hiroshi Yamaoka, KEK</a:t>
            </a:r>
            <a:endParaRPr lang="en-GB" sz="2000" b="1" dirty="0">
              <a:solidFill>
                <a:srgbClr val="990000"/>
              </a:solidFill>
              <a:latin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-24"/>
            <a:ext cx="785818" cy="85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4414" y="142852"/>
            <a:ext cx="785818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3) Consistency  check between calculations and measurements  </a:t>
            </a:r>
            <a:endParaRPr lang="ko-KR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90" y="714356"/>
            <a:ext cx="8358214" cy="607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929322" y="727060"/>
            <a:ext cx="3071802" cy="4159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algn="ctr">
              <a:spcBef>
                <a:spcPct val="20000"/>
              </a:spcBef>
            </a:pPr>
            <a:r>
              <a:rPr lang="en-GB" sz="2000" dirty="0" smtClean="0">
                <a:latin typeface="Times New Roman" pitchFamily="18" charset="0"/>
              </a:rPr>
              <a:t>By Hiroshi Yamaoka, KEK</a:t>
            </a:r>
            <a:endParaRPr lang="en-GB" sz="2000" b="1" dirty="0">
              <a:solidFill>
                <a:srgbClr val="990000"/>
              </a:solidFill>
              <a:latin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-24"/>
            <a:ext cx="785818" cy="85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8794" y="68025"/>
            <a:ext cx="6715172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Vibration Issues at CLIC</a:t>
            </a:r>
            <a:endParaRPr lang="ko-KR" alt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673260"/>
            <a:ext cx="778674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altLang="ko-K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Abandon opening on IP </a:t>
            </a:r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thus making the QD0 support short (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ko-KR" sz="20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• Use </a:t>
            </a:r>
            <a:r>
              <a:rPr lang="en-US" altLang="ko-K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two‐in‐one support tube</a:t>
            </a:r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 scheme (idea of H. Yamaoka)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• Tune tube’s </a:t>
            </a:r>
            <a:r>
              <a:rPr lang="en-US" altLang="ko-KR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eigenfrequency</a:t>
            </a:r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 ( train repetition rate ‐ 50Hz)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• Avoid cooling liquids (permanent magnet)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altLang="ko-K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Keep</a:t>
            </a:r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 also the end‐caps </a:t>
            </a:r>
            <a:r>
              <a:rPr lang="en-US" altLang="ko-K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compact</a:t>
            </a:r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 in Z (with </a:t>
            </a:r>
            <a:r>
              <a:rPr lang="en-US" altLang="ko-KR" sz="2000" dirty="0" err="1">
                <a:latin typeface="Times New Roman" pitchFamily="18" charset="0"/>
                <a:cs typeface="Times New Roman" pitchFamily="18" charset="0"/>
              </a:rPr>
              <a:t>endcoils</a:t>
            </a:r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altLang="ko-K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Reduce to the </a:t>
            </a:r>
            <a:r>
              <a:rPr lang="en-US" altLang="ko-K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max. </a:t>
            </a:r>
            <a:r>
              <a:rPr lang="en-US" altLang="ko-K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gap </a:t>
            </a:r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between detector &amp; tunnel (no </a:t>
            </a:r>
            <a:r>
              <a:rPr lang="en-US" altLang="ko-KR" sz="2000" dirty="0" err="1">
                <a:latin typeface="Times New Roman" pitchFamily="18" charset="0"/>
                <a:cs typeface="Times New Roman" pitchFamily="18" charset="0"/>
              </a:rPr>
              <a:t>pacman</a:t>
            </a:r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• Support QD0 from a </a:t>
            </a:r>
            <a:r>
              <a:rPr lang="en-US" altLang="ko-K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passive low frequency pre‐isolator </a:t>
            </a:r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in the tunnel</a:t>
            </a:r>
            <a:endParaRPr lang="ko-KR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1191268"/>
            <a:ext cx="628654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2800" b="1" dirty="0" smtClean="0"/>
              <a:t>1) </a:t>
            </a:r>
            <a:r>
              <a:rPr lang="en-US" altLang="ko-KR" sz="2800" b="1" dirty="0"/>
              <a:t>Limit vibration by construction !</a:t>
            </a:r>
            <a:endParaRPr lang="ko-KR" alt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215074" y="857232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Times New Roman" pitchFamily="18" charset="0"/>
                <a:cs typeface="Times New Roman" pitchFamily="18" charset="0"/>
              </a:rPr>
              <a:t>By  </a:t>
            </a:r>
            <a:r>
              <a:rPr lang="en-GB" altLang="ko-KR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H. </a:t>
            </a:r>
            <a:r>
              <a:rPr lang="en-GB" altLang="ko-KR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Gerwig</a:t>
            </a:r>
            <a:r>
              <a:rPr lang="en-GB" altLang="ko-KR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CERN</a:t>
            </a:r>
            <a:r>
              <a:rPr lang="ko-KR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GB" altLang="ko-KR" sz="20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71418"/>
            <a:ext cx="193953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1406" y="5143512"/>
            <a:ext cx="878687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2800" b="1" dirty="0"/>
              <a:t>2</a:t>
            </a:r>
            <a:r>
              <a:rPr lang="en-US" altLang="ko-KR" sz="2800" b="1" dirty="0" smtClean="0"/>
              <a:t>) </a:t>
            </a:r>
            <a:r>
              <a:rPr lang="en-US" altLang="ko-KR" sz="2800" b="1" dirty="0"/>
              <a:t>Limit vibration </a:t>
            </a:r>
            <a:r>
              <a:rPr lang="en-US" altLang="ko-KR" sz="2800" b="1" dirty="0" smtClean="0"/>
              <a:t>by active intervention</a:t>
            </a:r>
            <a:endParaRPr lang="ko-KR" alt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4348" y="5857892"/>
            <a:ext cx="7500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Times New Roman" pitchFamily="18" charset="0"/>
                <a:cs typeface="Times New Roman" pitchFamily="18" charset="0"/>
              </a:rPr>
              <a:t>• Active </a:t>
            </a:r>
            <a:r>
              <a:rPr lang="en-US" altLang="ko-KR" sz="2000" b="1" dirty="0" err="1">
                <a:latin typeface="Times New Roman" pitchFamily="18" charset="0"/>
                <a:cs typeface="Times New Roman" pitchFamily="18" charset="0"/>
              </a:rPr>
              <a:t>stabilisation</a:t>
            </a:r>
            <a:r>
              <a:rPr lang="en-US" altLang="ko-KR" sz="2000" b="1" dirty="0">
                <a:latin typeface="Times New Roman" pitchFamily="18" charset="0"/>
                <a:cs typeface="Times New Roman" pitchFamily="18" charset="0"/>
              </a:rPr>
              <a:t> with </a:t>
            </a:r>
            <a:r>
              <a:rPr lang="en-US" altLang="ko-KR" sz="2000" b="1" dirty="0" err="1">
                <a:latin typeface="Times New Roman" pitchFamily="18" charset="0"/>
                <a:cs typeface="Times New Roman" pitchFamily="18" charset="0"/>
              </a:rPr>
              <a:t>piezo</a:t>
            </a:r>
            <a:r>
              <a:rPr lang="en-US" altLang="ko-KR" sz="2000" b="1" dirty="0">
                <a:latin typeface="Times New Roman" pitchFamily="18" charset="0"/>
                <a:cs typeface="Times New Roman" pitchFamily="18" charset="0"/>
              </a:rPr>
              <a:t> ‐ actuators</a:t>
            </a:r>
          </a:p>
          <a:p>
            <a:r>
              <a:rPr lang="en-US" altLang="ko-KR" sz="2000" b="1" dirty="0">
                <a:latin typeface="Times New Roman" pitchFamily="18" charset="0"/>
                <a:cs typeface="Times New Roman" pitchFamily="18" charset="0"/>
              </a:rPr>
              <a:t>• BPM – beam kicker feedback loop</a:t>
            </a:r>
            <a:endParaRPr lang="ko-KR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8376" y="2867028"/>
            <a:ext cx="5745624" cy="3990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248" y="3714752"/>
            <a:ext cx="3583116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2844" y="142852"/>
            <a:ext cx="8643998" cy="138499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ko-KR" sz="2800" b="1" dirty="0" smtClean="0"/>
              <a:t>Proposing </a:t>
            </a:r>
            <a:r>
              <a:rPr lang="en-US" altLang="ko-KR" sz="2800" b="1" dirty="0"/>
              <a:t>a </a:t>
            </a:r>
            <a:r>
              <a:rPr lang="en-US" altLang="ko-KR" sz="2800" b="1" dirty="0">
                <a:solidFill>
                  <a:srgbClr val="FF0000"/>
                </a:solidFill>
              </a:rPr>
              <a:t>pre‐isolator system</a:t>
            </a:r>
            <a:r>
              <a:rPr lang="en-US" altLang="ko-KR" sz="2800" b="1" dirty="0"/>
              <a:t> </a:t>
            </a:r>
            <a:r>
              <a:rPr lang="en-US" altLang="ko-KR" sz="2800" b="1" dirty="0" smtClean="0"/>
              <a:t>with Low </a:t>
            </a:r>
            <a:r>
              <a:rPr lang="en-US" altLang="ko-KR" sz="2800" b="1" dirty="0"/>
              <a:t>natural frequency (around 1 </a:t>
            </a:r>
            <a:r>
              <a:rPr lang="en-US" altLang="ko-KR" sz="2800" b="1" dirty="0" smtClean="0"/>
              <a:t>Hz) and Large </a:t>
            </a:r>
            <a:r>
              <a:rPr lang="en-US" altLang="ko-KR" sz="2800" b="1" dirty="0"/>
              <a:t>mass (50 to 200 ton)</a:t>
            </a:r>
            <a:endParaRPr lang="ko-KR" alt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2844" y="1928802"/>
            <a:ext cx="9001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Times New Roman" pitchFamily="18" charset="0"/>
                <a:cs typeface="Times New Roman" pitchFamily="18" charset="0"/>
              </a:rPr>
              <a:t>This system will act as a low‐pass filter for ground motion</a:t>
            </a:r>
          </a:p>
          <a:p>
            <a:r>
              <a:rPr lang="en-US" altLang="ko-KR" sz="2000" b="1" dirty="0">
                <a:latin typeface="Times New Roman" pitchFamily="18" charset="0"/>
                <a:cs typeface="Times New Roman" pitchFamily="18" charset="0"/>
              </a:rPr>
              <a:t>that is able to withstand external disturbances (air flow, acoustic pressure, etc.)</a:t>
            </a:r>
            <a:endParaRPr lang="ko-KR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오른쪽 화살표 8"/>
          <p:cNvSpPr/>
          <p:nvPr/>
        </p:nvSpPr>
        <p:spPr>
          <a:xfrm>
            <a:off x="3571868" y="5286388"/>
            <a:ext cx="571504" cy="285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6215074" y="1571608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Times New Roman" pitchFamily="18" charset="0"/>
                <a:cs typeface="Times New Roman" pitchFamily="18" charset="0"/>
              </a:rPr>
              <a:t>By  </a:t>
            </a:r>
            <a:r>
              <a:rPr lang="en-GB" altLang="ko-KR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H. </a:t>
            </a:r>
            <a:r>
              <a:rPr lang="en-GB" altLang="ko-KR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Gerwig</a:t>
            </a:r>
            <a:r>
              <a:rPr lang="en-GB" altLang="ko-KR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CERN</a:t>
            </a:r>
            <a:r>
              <a:rPr lang="ko-KR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GB" altLang="ko-KR" sz="20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33064" y="2928938"/>
            <a:ext cx="193953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1143000"/>
            <a:ext cx="8984493" cy="5500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42976" y="214290"/>
            <a:ext cx="692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FEM Simulations of gain</a:t>
            </a:r>
            <a:endParaRPr lang="ko-KR" alt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15074" y="857232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Times New Roman" pitchFamily="18" charset="0"/>
                <a:cs typeface="Times New Roman" pitchFamily="18" charset="0"/>
              </a:rPr>
              <a:t>By  </a:t>
            </a:r>
            <a:r>
              <a:rPr lang="en-GB" altLang="ko-KR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H. </a:t>
            </a:r>
            <a:r>
              <a:rPr lang="en-GB" altLang="ko-KR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Gerwig</a:t>
            </a:r>
            <a:r>
              <a:rPr lang="en-GB" altLang="ko-KR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CERN</a:t>
            </a:r>
            <a:r>
              <a:rPr lang="ko-KR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GB" altLang="ko-KR" sz="20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71418"/>
            <a:ext cx="193953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rhall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9725"/>
            <a:ext cx="9144000" cy="651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676400" y="6400800"/>
            <a:ext cx="1086323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ko-KR" b="1" dirty="0" err="1">
                <a:solidFill>
                  <a:srgbClr val="C00000"/>
                </a:solidFill>
                <a:ea typeface="굴림" charset="-127"/>
              </a:rPr>
              <a:t>Oriunno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152400"/>
            <a:ext cx="9144000" cy="762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/>
            <a:r>
              <a:rPr lang="en-GB" sz="36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Shielding between detector and tunnel</a:t>
            </a:r>
            <a:endParaRPr lang="en-US" altLang="ko-KR" sz="3600" b="1" dirty="0">
              <a:solidFill>
                <a:srgbClr val="CC3300"/>
              </a:solidFill>
              <a:latin typeface="Times New Roman" pitchFamily="18" charset="0"/>
              <a:ea typeface="굴림" charset="-127"/>
              <a:cs typeface="Times New Roman" pitchFamily="18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340108" y="1287452"/>
            <a:ext cx="2374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kumimoji="0" lang="en-US" altLang="ko-KR" sz="1800" b="1" dirty="0">
                <a:solidFill>
                  <a:schemeClr val="tx1"/>
                </a:solidFill>
                <a:latin typeface="Helvetica" pitchFamily="34" charset="0"/>
                <a:ea typeface="Arial Unicode MS" pitchFamily="34" charset="-128"/>
                <a:cs typeface="Arial Unicode MS" pitchFamily="34" charset="-128"/>
              </a:rPr>
              <a:t>Electrical motor, low friction hinges</a:t>
            </a:r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 flipH="1">
            <a:off x="2555875" y="1484313"/>
            <a:ext cx="792163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5508625" y="1341438"/>
            <a:ext cx="1223963" cy="129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2411413" y="2565400"/>
            <a:ext cx="215900" cy="360363"/>
          </a:xfrm>
          <a:prstGeom prst="can">
            <a:avLst>
              <a:gd name="adj" fmla="val 44649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kumimoji="0" lang="fr-FR" sz="1800" b="0">
              <a:solidFill>
                <a:schemeClr val="tx1"/>
              </a:solidFill>
              <a:latin typeface="Helvetica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2268538" y="2997200"/>
            <a:ext cx="215900" cy="360363"/>
          </a:xfrm>
          <a:prstGeom prst="can">
            <a:avLst>
              <a:gd name="adj" fmla="val 44649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kumimoji="0" lang="fr-FR" sz="1800" b="0">
              <a:solidFill>
                <a:schemeClr val="tx1"/>
              </a:solidFill>
              <a:latin typeface="Helvetica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6659563" y="3068638"/>
            <a:ext cx="215900" cy="360362"/>
          </a:xfrm>
          <a:prstGeom prst="can">
            <a:avLst>
              <a:gd name="adj" fmla="val 44649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kumimoji="0" lang="fr-FR" sz="1800" b="0">
              <a:solidFill>
                <a:schemeClr val="tx1"/>
              </a:solidFill>
              <a:latin typeface="Helvetica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6" name="AutoShape 9"/>
          <p:cNvSpPr>
            <a:spLocks noChangeArrowheads="1"/>
          </p:cNvSpPr>
          <p:nvPr/>
        </p:nvSpPr>
        <p:spPr bwMode="auto">
          <a:xfrm>
            <a:off x="6607175" y="2636838"/>
            <a:ext cx="215900" cy="360362"/>
          </a:xfrm>
          <a:prstGeom prst="can">
            <a:avLst>
              <a:gd name="adj" fmla="val 44649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kumimoji="0" lang="fr-FR" sz="1800" b="0">
              <a:solidFill>
                <a:schemeClr val="tx1"/>
              </a:solidFill>
              <a:latin typeface="Helvetica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7" name="바닥글 개체 틀 1"/>
          <p:cNvSpPr>
            <a:spLocks noGrp="1"/>
          </p:cNvSpPr>
          <p:nvPr>
            <p:ph type="ftr" sz="quarter" idx="10"/>
          </p:nvPr>
        </p:nvSpPr>
        <p:spPr>
          <a:xfrm>
            <a:off x="0" y="6381750"/>
            <a:ext cx="9144000" cy="476250"/>
          </a:xfrm>
        </p:spPr>
        <p:txBody>
          <a:bodyPr/>
          <a:lstStyle/>
          <a:p>
            <a:r>
              <a:rPr lang="en-US" altLang="ko-KR" dirty="0"/>
              <a:t>Philip Burrows                                                                                                  LCWS10, Beijing   28/03/10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그룹 25"/>
          <p:cNvGrpSpPr/>
          <p:nvPr/>
        </p:nvGrpSpPr>
        <p:grpSpPr>
          <a:xfrm>
            <a:off x="546126" y="142852"/>
            <a:ext cx="7740650" cy="6664325"/>
            <a:chOff x="166688" y="193675"/>
            <a:chExt cx="7740650" cy="6664325"/>
          </a:xfrm>
        </p:grpSpPr>
        <p:graphicFrame>
          <p:nvGraphicFramePr>
            <p:cNvPr id="20" name="Object 2"/>
            <p:cNvGraphicFramePr>
              <a:graphicFrameLocks noChangeAspect="1"/>
            </p:cNvGraphicFramePr>
            <p:nvPr/>
          </p:nvGraphicFramePr>
          <p:xfrm>
            <a:off x="438150" y="193675"/>
            <a:ext cx="7469188" cy="6664325"/>
          </p:xfrm>
          <a:graphic>
            <a:graphicData uri="http://schemas.openxmlformats.org/presentationml/2006/ole">
              <p:oleObj spid="_x0000_s18435" name="VoloViewContainer" r:id="rId3" imgW="23698080" imgH="13068360" progId="">
                <p:embed/>
              </p:oleObj>
            </a:graphicData>
          </a:graphic>
        </p:graphicFrame>
        <p:sp>
          <p:nvSpPr>
            <p:cNvPr id="21" name="Text Box 4"/>
            <p:cNvSpPr txBox="1">
              <a:spLocks noChangeArrowheads="1"/>
            </p:cNvSpPr>
            <p:nvPr/>
          </p:nvSpPr>
          <p:spPr bwMode="auto">
            <a:xfrm>
              <a:off x="3128963" y="1484313"/>
              <a:ext cx="50482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kumimoji="0" lang="en-US" altLang="ko-KR" sz="1800" b="0">
                  <a:solidFill>
                    <a:srgbClr val="0000FF"/>
                  </a:solidFill>
                  <a:latin typeface="Helvetica" pitchFamily="34" charset="0"/>
                  <a:ea typeface="ＭＳ Ｐゴシック" pitchFamily="34" charset="-128"/>
                  <a:cs typeface="Arial" charset="0"/>
                </a:rPr>
                <a:t>ILD</a:t>
              </a:r>
            </a:p>
          </p:txBody>
        </p:sp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>
              <a:off x="4676775" y="1484313"/>
              <a:ext cx="515938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kumimoji="0" lang="en-US" altLang="ko-KR" sz="1800" b="0">
                  <a:solidFill>
                    <a:srgbClr val="FF0000"/>
                  </a:solidFill>
                  <a:latin typeface="Helvetica" pitchFamily="34" charset="0"/>
                  <a:ea typeface="ＭＳ Ｐゴシック" pitchFamily="34" charset="-128"/>
                  <a:cs typeface="Arial" charset="0"/>
                </a:rPr>
                <a:t>SiD</a:t>
              </a:r>
            </a:p>
          </p:txBody>
        </p:sp>
        <p:sp>
          <p:nvSpPr>
            <p:cNvPr id="23" name="Ellipse 9"/>
            <p:cNvSpPr>
              <a:spLocks noChangeArrowheads="1"/>
            </p:cNvSpPr>
            <p:nvPr/>
          </p:nvSpPr>
          <p:spPr bwMode="auto">
            <a:xfrm>
              <a:off x="2967038" y="4864100"/>
              <a:ext cx="842962" cy="635000"/>
            </a:xfrm>
            <a:prstGeom prst="ellipse">
              <a:avLst/>
            </a:prstGeom>
            <a:noFill/>
            <a:ln w="9525">
              <a:solidFill>
                <a:srgbClr val="B6DCDF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eaLnBrk="0" hangingPunct="0"/>
              <a:endParaRPr kumimoji="0" lang="en-GB" sz="1800" b="0">
                <a:solidFill>
                  <a:srgbClr val="FFFFFF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4" name="Line 3"/>
            <p:cNvSpPr>
              <a:spLocks noChangeShapeType="1"/>
            </p:cNvSpPr>
            <p:nvPr/>
          </p:nvSpPr>
          <p:spPr bwMode="auto">
            <a:xfrm>
              <a:off x="4213225" y="608013"/>
              <a:ext cx="0" cy="50403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" name="Text Box 10"/>
            <p:cNvSpPr txBox="1">
              <a:spLocks noChangeArrowheads="1"/>
            </p:cNvSpPr>
            <p:nvPr/>
          </p:nvSpPr>
          <p:spPr bwMode="auto">
            <a:xfrm>
              <a:off x="166688" y="5562600"/>
              <a:ext cx="1033462" cy="45720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0" lang="en-US" altLang="ko-KR">
                  <a:ea typeface="굴림" charset="-127"/>
                </a:rPr>
                <a:t>Herve</a:t>
              </a:r>
              <a:endParaRPr lang="en-GB"/>
            </a:p>
          </p:txBody>
        </p:sp>
      </p:grpSp>
      <p:sp>
        <p:nvSpPr>
          <p:cNvPr id="4" name="바닥글 개체 틀 1"/>
          <p:cNvSpPr>
            <a:spLocks noGrp="1"/>
          </p:cNvSpPr>
          <p:nvPr>
            <p:ph type="ftr" sz="quarter" idx="10"/>
          </p:nvPr>
        </p:nvSpPr>
        <p:spPr>
          <a:xfrm>
            <a:off x="0" y="6381750"/>
            <a:ext cx="9144000" cy="476250"/>
          </a:xfrm>
        </p:spPr>
        <p:txBody>
          <a:bodyPr/>
          <a:lstStyle/>
          <a:p>
            <a:r>
              <a:rPr lang="en-US" altLang="ko-KR" dirty="0"/>
              <a:t>Philip Burrows                                                                                                  LCWS10, Beijing   28/03/10</a:t>
            </a:r>
          </a:p>
        </p:txBody>
      </p:sp>
      <p:sp>
        <p:nvSpPr>
          <p:cNvPr id="5" name="슬라이드 번호 개체 틀 2"/>
          <p:cNvSpPr>
            <a:spLocks noGrp="1"/>
          </p:cNvSpPr>
          <p:nvPr>
            <p:ph type="sldNum" sz="quarter" idx="11"/>
          </p:nvPr>
        </p:nvSpPr>
        <p:spPr>
          <a:xfrm>
            <a:off x="2514600" y="6381750"/>
            <a:ext cx="2133600" cy="476250"/>
          </a:xfrm>
        </p:spPr>
        <p:txBody>
          <a:bodyPr/>
          <a:lstStyle/>
          <a:p>
            <a:fld id="{A35DD5F6-EE9F-40AE-870C-37B41585816B}" type="slidenum">
              <a:rPr lang="en-US" altLang="ko-KR"/>
              <a:pPr/>
              <a:t>17</a:t>
            </a:fld>
            <a:endParaRPr lang="en-US" altLang="ko-KR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76200"/>
            <a:ext cx="9144000" cy="7016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0" lang="en-US" altLang="ko-KR" sz="4000" dirty="0" err="1">
                <a:solidFill>
                  <a:srgbClr val="C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SiD</a:t>
            </a:r>
            <a:r>
              <a:rPr kumimoji="0" lang="en-US" altLang="ko-KR" sz="4000" dirty="0">
                <a:solidFill>
                  <a:srgbClr val="C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/ ILD compatible </a:t>
            </a:r>
            <a:r>
              <a:rPr kumimoji="0" lang="en-US" altLang="ko-KR" sz="4000" dirty="0" err="1">
                <a:solidFill>
                  <a:srgbClr val="C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PACman</a:t>
            </a:r>
            <a:endParaRPr kumimoji="0" lang="en-US" altLang="ko-KR" sz="4000" dirty="0">
              <a:solidFill>
                <a:srgbClr val="C0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719164" y="0"/>
            <a:ext cx="7639050" cy="6754813"/>
            <a:chOff x="166688" y="0"/>
            <a:chExt cx="7639050" cy="6754813"/>
          </a:xfrm>
        </p:grpSpPr>
        <p:graphicFrame>
          <p:nvGraphicFramePr>
            <p:cNvPr id="6" name="Object 2"/>
            <p:cNvGraphicFramePr>
              <a:graphicFrameLocks noChangeAspect="1"/>
            </p:cNvGraphicFramePr>
            <p:nvPr/>
          </p:nvGraphicFramePr>
          <p:xfrm>
            <a:off x="234950" y="0"/>
            <a:ext cx="7570788" cy="6754813"/>
          </p:xfrm>
          <a:graphic>
            <a:graphicData uri="http://schemas.openxmlformats.org/presentationml/2006/ole">
              <p:oleObj spid="_x0000_s18434" name="VoloViewContainer" r:id="rId4" imgW="23698080" imgH="13068360" progId="">
                <p:embed/>
              </p:oleObj>
            </a:graphicData>
          </a:graphic>
        </p:graphicFrame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3128963" y="1484313"/>
              <a:ext cx="50482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kumimoji="0" lang="en-US" altLang="ko-KR" sz="1800" b="0">
                  <a:solidFill>
                    <a:srgbClr val="0000FF"/>
                  </a:solidFill>
                  <a:latin typeface="Helvetica" pitchFamily="34" charset="0"/>
                  <a:ea typeface="ＭＳ Ｐゴシック" pitchFamily="34" charset="-128"/>
                  <a:cs typeface="Arial" charset="0"/>
                </a:rPr>
                <a:t>ILD</a:t>
              </a:r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4676775" y="1484313"/>
              <a:ext cx="515938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kumimoji="0" lang="en-US" altLang="ko-KR" sz="1800" b="0">
                  <a:solidFill>
                    <a:srgbClr val="FF0000"/>
                  </a:solidFill>
                  <a:latin typeface="Helvetica" pitchFamily="34" charset="0"/>
                  <a:ea typeface="ＭＳ Ｐゴシック" pitchFamily="34" charset="-128"/>
                  <a:cs typeface="Arial" charset="0"/>
                </a:rPr>
                <a:t>SiD</a:t>
              </a:r>
            </a:p>
          </p:txBody>
        </p:sp>
        <p:cxnSp>
          <p:nvCxnSpPr>
            <p:cNvPr id="10" name="Connecteur droit 20"/>
            <p:cNvCxnSpPr>
              <a:cxnSpLocks noChangeShapeType="1"/>
            </p:cNvCxnSpPr>
            <p:nvPr/>
          </p:nvCxnSpPr>
          <p:spPr bwMode="auto">
            <a:xfrm rot="5400000" flipH="1" flipV="1">
              <a:off x="1460500" y="2120900"/>
              <a:ext cx="1970088" cy="142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1" name="Connecteur droit 21"/>
            <p:cNvCxnSpPr>
              <a:cxnSpLocks noChangeShapeType="1"/>
            </p:cNvCxnSpPr>
            <p:nvPr/>
          </p:nvCxnSpPr>
          <p:spPr bwMode="auto">
            <a:xfrm rot="5400000" flipH="1" flipV="1">
              <a:off x="4630737" y="2074863"/>
              <a:ext cx="2017713" cy="15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2" name="Connecteur droit avec flèche 22"/>
            <p:cNvCxnSpPr>
              <a:cxnSpLocks noChangeShapeType="1"/>
            </p:cNvCxnSpPr>
            <p:nvPr/>
          </p:nvCxnSpPr>
          <p:spPr bwMode="auto">
            <a:xfrm flipV="1">
              <a:off x="2438400" y="1143000"/>
              <a:ext cx="3251200" cy="25400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 type="arrow" w="med" len="med"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13" name="ZoneTexte 24"/>
            <p:cNvSpPr txBox="1">
              <a:spLocks noChangeArrowheads="1"/>
            </p:cNvSpPr>
            <p:nvPr/>
          </p:nvSpPr>
          <p:spPr bwMode="auto">
            <a:xfrm>
              <a:off x="3657600" y="838200"/>
              <a:ext cx="692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kumimoji="0" lang="fr-FR" sz="1800" b="0">
                  <a:solidFill>
                    <a:schemeClr val="tx1"/>
                  </a:solidFill>
                  <a:latin typeface="Helvetica" pitchFamily="34" charset="0"/>
                  <a:ea typeface="ＭＳ Ｐゴシック" pitchFamily="34" charset="-128"/>
                  <a:cs typeface="Arial" charset="0"/>
                </a:rPr>
                <a:t>19 m</a:t>
              </a:r>
            </a:p>
          </p:txBody>
        </p:sp>
        <p:sp>
          <p:nvSpPr>
            <p:cNvPr id="14" name="ZoneTexte 6"/>
            <p:cNvSpPr txBox="1">
              <a:spLocks noChangeArrowheads="1"/>
            </p:cNvSpPr>
            <p:nvPr/>
          </p:nvSpPr>
          <p:spPr bwMode="auto">
            <a:xfrm>
              <a:off x="1828800" y="6172200"/>
              <a:ext cx="498085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kumimoji="0" lang="fr-FR" sz="1800" b="1" dirty="0">
                  <a:solidFill>
                    <a:schemeClr val="tx1"/>
                  </a:solidFill>
                  <a:latin typeface="Helvetica" pitchFamily="34" charset="0"/>
                  <a:ea typeface="ＭＳ Ｐゴシック" pitchFamily="34" charset="-128"/>
                  <a:cs typeface="Arial" charset="0"/>
                </a:rPr>
                <a:t>Interface pieces carried by each experiment</a:t>
              </a:r>
            </a:p>
          </p:txBody>
        </p:sp>
        <p:cxnSp>
          <p:nvCxnSpPr>
            <p:cNvPr id="15" name="Connecteur droit avec flèche 25"/>
            <p:cNvCxnSpPr>
              <a:cxnSpLocks noChangeShapeType="1"/>
            </p:cNvCxnSpPr>
            <p:nvPr/>
          </p:nvCxnSpPr>
          <p:spPr bwMode="auto">
            <a:xfrm rot="16200000" flipV="1">
              <a:off x="2279650" y="4425950"/>
              <a:ext cx="2476500" cy="1092200"/>
            </a:xfrm>
            <a:prstGeom prst="straightConnector1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6" name="Connecteur droit avec flèche 26"/>
            <p:cNvCxnSpPr>
              <a:cxnSpLocks noChangeShapeType="1"/>
            </p:cNvCxnSpPr>
            <p:nvPr/>
          </p:nvCxnSpPr>
          <p:spPr bwMode="auto">
            <a:xfrm flipV="1">
              <a:off x="4267200" y="3810000"/>
              <a:ext cx="747713" cy="24257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17" name="Line 3"/>
            <p:cNvSpPr>
              <a:spLocks noChangeShapeType="1"/>
            </p:cNvSpPr>
            <p:nvPr/>
          </p:nvSpPr>
          <p:spPr bwMode="auto">
            <a:xfrm>
              <a:off x="4035425" y="1409700"/>
              <a:ext cx="0" cy="4229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166688" y="5562600"/>
              <a:ext cx="838115" cy="36933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0" lang="en-US" altLang="ko-KR" b="1" dirty="0" err="1">
                  <a:solidFill>
                    <a:srgbClr val="C00000"/>
                  </a:solidFill>
                  <a:ea typeface="굴림" charset="-127"/>
                </a:rPr>
                <a:t>Herve</a:t>
              </a:r>
              <a:endParaRPr lang="en-GB" b="1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71472" y="-24"/>
            <a:ext cx="7170744" cy="569913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125000"/>
              </a:lnSpc>
              <a:spcBef>
                <a:spcPct val="20000"/>
              </a:spcBef>
            </a:pPr>
            <a:r>
              <a:rPr lang="en-US" sz="3600" b="1" dirty="0">
                <a:solidFill>
                  <a:srgbClr val="FF0066"/>
                </a:solidFill>
                <a:latin typeface="Calibri" pitchFamily="34" charset="0"/>
              </a:rPr>
              <a:t>Radiation Protection studies for </a:t>
            </a:r>
            <a:r>
              <a:rPr lang="en-US" sz="3600" b="1" dirty="0" err="1">
                <a:solidFill>
                  <a:srgbClr val="FF0066"/>
                </a:solidFill>
                <a:latin typeface="Calibri" pitchFamily="34" charset="0"/>
              </a:rPr>
              <a:t>SiD</a:t>
            </a:r>
            <a:endParaRPr lang="en-US" sz="3600" b="1" dirty="0">
              <a:solidFill>
                <a:srgbClr val="FF0066"/>
              </a:solidFill>
              <a:latin typeface="Calibri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857884" y="571476"/>
            <a:ext cx="3000396" cy="357194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spcBef>
                <a:spcPct val="20000"/>
              </a:spcBef>
            </a:pPr>
            <a:r>
              <a:rPr lang="en-GB" sz="2000" dirty="0" smtClean="0">
                <a:solidFill>
                  <a:srgbClr val="C00000"/>
                </a:solidFill>
                <a:latin typeface="Times New Roman" pitchFamily="18" charset="0"/>
              </a:rPr>
              <a:t>By Mario </a:t>
            </a:r>
            <a:r>
              <a:rPr lang="en-GB" sz="2000" dirty="0">
                <a:solidFill>
                  <a:srgbClr val="C00000"/>
                </a:solidFill>
                <a:latin typeface="Times New Roman" pitchFamily="18" charset="0"/>
              </a:rPr>
              <a:t>Santana, </a:t>
            </a:r>
            <a:r>
              <a:rPr lang="en-GB" sz="2000" dirty="0" smtClean="0">
                <a:solidFill>
                  <a:srgbClr val="C00000"/>
                </a:solidFill>
                <a:latin typeface="Times New Roman" pitchFamily="18" charset="0"/>
              </a:rPr>
              <a:t>SLAC</a:t>
            </a:r>
            <a:endParaRPr lang="en-GB" sz="20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214282" y="1285860"/>
            <a:ext cx="8501122" cy="1857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FLUKA Intra Nuclear cascade code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Deq99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fluence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to dose conversion routine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FLAIR GUI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PARALLEL simulations at SLAC farm:  about 76000 CPU-hour </a:t>
            </a:r>
          </a:p>
        </p:txBody>
      </p:sp>
      <p:sp>
        <p:nvSpPr>
          <p:cNvPr id="7" name="Rectangle 2"/>
          <p:cNvSpPr>
            <a:spLocks noGrp="1"/>
          </p:cNvSpPr>
          <p:nvPr>
            <p:ph type="title"/>
          </p:nvPr>
        </p:nvSpPr>
        <p:spPr>
          <a:xfrm>
            <a:off x="-32" y="857232"/>
            <a:ext cx="5857916" cy="42862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2400" b="1" dirty="0" smtClean="0"/>
              <a:t>Monte Carlo tools and methods</a:t>
            </a:r>
          </a:p>
        </p:txBody>
      </p:sp>
      <p:sp>
        <p:nvSpPr>
          <p:cNvPr id="8" name="Rectangle 3"/>
          <p:cNvSpPr txBox="1">
            <a:spLocks/>
          </p:cNvSpPr>
          <p:nvPr/>
        </p:nvSpPr>
        <p:spPr>
          <a:xfrm>
            <a:off x="357190" y="3429024"/>
            <a:ext cx="8286776" cy="3429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500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GeV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/ beam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and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9 MW / beam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Typical accidents:</a:t>
            </a:r>
          </a:p>
          <a:p>
            <a:pPr marL="742950" marR="0" lvl="1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Beam1 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AND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beam2 hit thick target at IP-14 m</a:t>
            </a:r>
          </a:p>
          <a:p>
            <a:pPr marL="1143000" marR="0" lvl="2" indent="-2286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Weakness cavern-</a:t>
            </a:r>
            <a:r>
              <a:rPr kumimoji="0" lang="en-US" sz="2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pacman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interface?</a:t>
            </a:r>
          </a:p>
          <a:p>
            <a:pPr marL="742950" marR="0" lvl="1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Beam1 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AND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beam2 hit thick target at IP-9 m</a:t>
            </a:r>
          </a:p>
          <a:p>
            <a:pPr marL="1143000" marR="0" lvl="2" indent="-2286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Pacman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is sufficiently thick? Weakness in penetration.</a:t>
            </a:r>
          </a:p>
          <a:p>
            <a:pPr marL="742950" marR="0" lvl="1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Beam1 hits tungsten mask at IP-3 m (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unsteered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143000" marR="0" lvl="2" indent="-2286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SiD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is sufficiently shielded?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Beam aborted after one train = up to 3.6 MJ</a:t>
            </a:r>
          </a:p>
        </p:txBody>
      </p:sp>
      <p:sp>
        <p:nvSpPr>
          <p:cNvPr id="9" name="Rectangle 2"/>
          <p:cNvSpPr txBox="1">
            <a:spLocks/>
          </p:cNvSpPr>
          <p:nvPr/>
        </p:nvSpPr>
        <p:spPr>
          <a:xfrm>
            <a:off x="-32" y="3000372"/>
            <a:ext cx="5857916" cy="4286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/>
              <a:t>Beam and accident conditions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 idx="4294967295"/>
          </p:nvPr>
        </p:nvSpPr>
        <p:spPr>
          <a:xfrm>
            <a:off x="285720" y="71414"/>
            <a:ext cx="8715436" cy="5207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 R.L. Cu target in IP-9 m. Large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pacman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249238" y="1412875"/>
            <a:ext cx="2762250" cy="350838"/>
            <a:chOff x="1047" y="1058"/>
            <a:chExt cx="2002" cy="235"/>
          </a:xfrm>
        </p:grpSpPr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1561" y="1148"/>
              <a:ext cx="363" cy="71"/>
            </a:xfrm>
            <a:prstGeom prst="rightArrow">
              <a:avLst>
                <a:gd name="adj1" fmla="val 50000"/>
                <a:gd name="adj2" fmla="val 127817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923" y="1112"/>
              <a:ext cx="182" cy="1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2505" y="1058"/>
              <a:ext cx="544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9 MW</a:t>
              </a:r>
            </a:p>
          </p:txBody>
        </p:sp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 flipH="1">
              <a:off x="2113" y="1150"/>
              <a:ext cx="348" cy="75"/>
            </a:xfrm>
            <a:prstGeom prst="rightArrow">
              <a:avLst>
                <a:gd name="adj1" fmla="val 50000"/>
                <a:gd name="adj2" fmla="val 116000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1047" y="1068"/>
              <a:ext cx="680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9 MW</a:t>
              </a:r>
            </a:p>
          </p:txBody>
        </p:sp>
      </p:grp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619250" y="1052513"/>
            <a:ext cx="2160588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BEAM PLANE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5613400" y="1052513"/>
            <a:ext cx="2636838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PENETRATION PLANE</a:t>
            </a:r>
          </a:p>
        </p:txBody>
      </p:sp>
      <p:grpSp>
        <p:nvGrpSpPr>
          <p:cNvPr id="13" name="Group 17"/>
          <p:cNvGrpSpPr>
            <a:grpSpLocks/>
          </p:cNvGrpSpPr>
          <p:nvPr/>
        </p:nvGrpSpPr>
        <p:grpSpPr bwMode="auto">
          <a:xfrm>
            <a:off x="4295775" y="1443038"/>
            <a:ext cx="2762250" cy="350837"/>
            <a:chOff x="1047" y="1058"/>
            <a:chExt cx="2002" cy="235"/>
          </a:xfrm>
        </p:grpSpPr>
        <p:sp>
          <p:nvSpPr>
            <p:cNvPr id="14" name="AutoShape 18"/>
            <p:cNvSpPr>
              <a:spLocks noChangeArrowheads="1"/>
            </p:cNvSpPr>
            <p:nvPr/>
          </p:nvSpPr>
          <p:spPr bwMode="auto">
            <a:xfrm>
              <a:off x="1561" y="1148"/>
              <a:ext cx="363" cy="71"/>
            </a:xfrm>
            <a:prstGeom prst="rightArrow">
              <a:avLst>
                <a:gd name="adj1" fmla="val 50000"/>
                <a:gd name="adj2" fmla="val 127817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19"/>
            <p:cNvSpPr>
              <a:spLocks noChangeArrowheads="1"/>
            </p:cNvSpPr>
            <p:nvPr/>
          </p:nvSpPr>
          <p:spPr bwMode="auto">
            <a:xfrm>
              <a:off x="1923" y="1112"/>
              <a:ext cx="182" cy="1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 Box 20"/>
            <p:cNvSpPr txBox="1">
              <a:spLocks noChangeArrowheads="1"/>
            </p:cNvSpPr>
            <p:nvPr/>
          </p:nvSpPr>
          <p:spPr bwMode="auto">
            <a:xfrm>
              <a:off x="2505" y="1058"/>
              <a:ext cx="544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9 MW</a:t>
              </a:r>
            </a:p>
          </p:txBody>
        </p:sp>
        <p:sp>
          <p:nvSpPr>
            <p:cNvPr id="17" name="AutoShape 21"/>
            <p:cNvSpPr>
              <a:spLocks noChangeArrowheads="1"/>
            </p:cNvSpPr>
            <p:nvPr/>
          </p:nvSpPr>
          <p:spPr bwMode="auto">
            <a:xfrm flipH="1">
              <a:off x="2113" y="1150"/>
              <a:ext cx="348" cy="75"/>
            </a:xfrm>
            <a:prstGeom prst="rightArrow">
              <a:avLst>
                <a:gd name="adj1" fmla="val 50000"/>
                <a:gd name="adj2" fmla="val 116000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Text Box 22"/>
            <p:cNvSpPr txBox="1">
              <a:spLocks noChangeArrowheads="1"/>
            </p:cNvSpPr>
            <p:nvPr/>
          </p:nvSpPr>
          <p:spPr bwMode="auto">
            <a:xfrm>
              <a:off x="1047" y="1068"/>
              <a:ext cx="680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9 MW</a:t>
              </a:r>
            </a:p>
          </p:txBody>
        </p:sp>
      </p:grpSp>
      <p:pic>
        <p:nvPicPr>
          <p:cNvPr id="19" name="Picture 23" descr="PACySiDz"/>
          <p:cNvPicPr>
            <a:picLocks noChangeAspect="1" noChangeArrowheads="1"/>
          </p:cNvPicPr>
          <p:nvPr/>
        </p:nvPicPr>
        <p:blipFill>
          <a:blip r:embed="rId2" cstate="print"/>
          <a:srcRect l="18008" t="481" r="16402" b="85501"/>
          <a:stretch>
            <a:fillRect/>
          </a:stretch>
        </p:blipFill>
        <p:spPr bwMode="auto">
          <a:xfrm>
            <a:off x="3276600" y="5084763"/>
            <a:ext cx="3546475" cy="1039812"/>
          </a:xfrm>
          <a:prstGeom prst="rect">
            <a:avLst/>
          </a:prstGeom>
          <a:noFill/>
        </p:spPr>
      </p:pic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1836738" y="5732463"/>
            <a:ext cx="1397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cs typeface="Arial" charset="0"/>
              </a:rPr>
              <a:t>µSv/event</a:t>
            </a:r>
          </a:p>
        </p:txBody>
      </p:sp>
      <p:sp>
        <p:nvSpPr>
          <p:cNvPr id="21" name="Line 26"/>
          <p:cNvSpPr>
            <a:spLocks noChangeShapeType="1"/>
          </p:cNvSpPr>
          <p:nvPr/>
        </p:nvSpPr>
        <p:spPr bwMode="auto">
          <a:xfrm flipV="1">
            <a:off x="5983288" y="6069013"/>
            <a:ext cx="0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Line 27"/>
          <p:cNvSpPr>
            <a:spLocks noChangeShapeType="1"/>
          </p:cNvSpPr>
          <p:nvPr/>
        </p:nvSpPr>
        <p:spPr bwMode="auto">
          <a:xfrm>
            <a:off x="5983288" y="6446838"/>
            <a:ext cx="1541462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Rectangle 28"/>
          <p:cNvSpPr>
            <a:spLocks noChangeArrowheads="1"/>
          </p:cNvSpPr>
          <p:nvPr/>
        </p:nvSpPr>
        <p:spPr bwMode="auto">
          <a:xfrm>
            <a:off x="6948488" y="5395913"/>
            <a:ext cx="2060575" cy="769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Tx/>
              <a:buChar char="-"/>
            </a:pPr>
            <a:r>
              <a:rPr lang="en-US">
                <a:solidFill>
                  <a:srgbClr val="006600"/>
                </a:solidFill>
              </a:rPr>
              <a:t>     10 µSv/event</a:t>
            </a:r>
          </a:p>
          <a:p>
            <a:pPr>
              <a:buFontTx/>
              <a:buChar char="-"/>
            </a:pPr>
            <a:r>
              <a:rPr lang="en-US">
                <a:solidFill>
                  <a:srgbClr val="006600"/>
                </a:solidFill>
              </a:rPr>
              <a:t>   180 mSv/h </a:t>
            </a:r>
          </a:p>
        </p:txBody>
      </p:sp>
      <p:sp>
        <p:nvSpPr>
          <p:cNvPr id="24" name="Line 29"/>
          <p:cNvSpPr>
            <a:spLocks noChangeShapeType="1"/>
          </p:cNvSpPr>
          <p:nvPr/>
        </p:nvSpPr>
        <p:spPr bwMode="auto">
          <a:xfrm flipH="1">
            <a:off x="7488238" y="6165850"/>
            <a:ext cx="107950" cy="292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5" name="Picture 30" descr="PACySiDz"/>
          <p:cNvPicPr>
            <a:picLocks noChangeAspect="1" noChangeArrowheads="1"/>
          </p:cNvPicPr>
          <p:nvPr/>
        </p:nvPicPr>
        <p:blipFill>
          <a:blip r:embed="rId3" cstate="print"/>
          <a:srcRect l="6172" t="15797" r="13969" b="8438"/>
          <a:stretch>
            <a:fillRect/>
          </a:stretch>
        </p:blipFill>
        <p:spPr bwMode="auto">
          <a:xfrm>
            <a:off x="69850" y="1724025"/>
            <a:ext cx="4765675" cy="3463925"/>
          </a:xfrm>
          <a:prstGeom prst="rect">
            <a:avLst/>
          </a:prstGeom>
          <a:noFill/>
        </p:spPr>
      </p:pic>
      <p:pic>
        <p:nvPicPr>
          <p:cNvPr id="26" name="Picture 31" descr="PACySiDPEz"/>
          <p:cNvPicPr>
            <a:picLocks noChangeAspect="1" noChangeArrowheads="1"/>
          </p:cNvPicPr>
          <p:nvPr/>
        </p:nvPicPr>
        <p:blipFill>
          <a:blip r:embed="rId4" cstate="print"/>
          <a:srcRect l="13985" t="16945" r="14037" b="12917"/>
          <a:stretch>
            <a:fillRect/>
          </a:stretch>
        </p:blipFill>
        <p:spPr bwMode="auto">
          <a:xfrm>
            <a:off x="4833938" y="1779588"/>
            <a:ext cx="4206875" cy="3206750"/>
          </a:xfrm>
          <a:prstGeom prst="rect">
            <a:avLst/>
          </a:prstGeom>
          <a:noFill/>
        </p:spPr>
      </p:pic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5857884" y="571476"/>
            <a:ext cx="3000396" cy="357194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spcBef>
                <a:spcPct val="20000"/>
              </a:spcBef>
            </a:pPr>
            <a:r>
              <a:rPr lang="en-GB" sz="2000" dirty="0" smtClean="0">
                <a:solidFill>
                  <a:srgbClr val="C00000"/>
                </a:solidFill>
                <a:latin typeface="Times New Roman" pitchFamily="18" charset="0"/>
              </a:rPr>
              <a:t>By Mario </a:t>
            </a:r>
            <a:r>
              <a:rPr lang="en-GB" sz="2000" dirty="0">
                <a:solidFill>
                  <a:srgbClr val="C00000"/>
                </a:solidFill>
                <a:latin typeface="Times New Roman" pitchFamily="18" charset="0"/>
              </a:rPr>
              <a:t>Santana, </a:t>
            </a:r>
            <a:r>
              <a:rPr lang="en-GB" sz="2000" dirty="0" smtClean="0">
                <a:solidFill>
                  <a:srgbClr val="C00000"/>
                </a:solidFill>
                <a:latin typeface="Times New Roman" pitchFamily="18" charset="0"/>
              </a:rPr>
              <a:t>SLAC</a:t>
            </a:r>
            <a:endParaRPr lang="en-GB" sz="20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2014542"/>
            <a:ext cx="9144000" cy="3914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굴림" charset="-127"/>
                <a:cs typeface="Times New Roman" pitchFamily="18" charset="0"/>
              </a:rPr>
              <a:t>SiD</a:t>
            </a: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굴림" charset="-127"/>
                <a:cs typeface="Times New Roman" pitchFamily="18" charset="0"/>
              </a:rPr>
              <a:t> + ILD working together to understand and solve common </a:t>
            </a: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굴림" charset="-127"/>
                <a:cs typeface="Times New Roman" pitchFamily="18" charset="0"/>
              </a:rPr>
              <a:t>IR hall</a:t>
            </a: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굴림" charset="-127"/>
                <a:cs typeface="Times New Roman" pitchFamily="18" charset="0"/>
              </a:rPr>
              <a:t> issues for </a:t>
            </a: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굴림" charset="-127"/>
                <a:cs typeface="Times New Roman" pitchFamily="18" charset="0"/>
              </a:rPr>
              <a:t>push-pull mode</a:t>
            </a: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굴림" charset="-127"/>
                <a:cs typeface="Times New Roman" pitchFamily="18" charset="0"/>
              </a:rPr>
              <a:t> of operation</a:t>
            </a:r>
          </a:p>
          <a:p>
            <a:pPr marL="342900" marR="0" lvl="0" indent="-342900" algn="l" defTabSz="914400" rtl="0" eaLnBrk="1" fontAlgn="auto" latinLnBrk="1" hangingPunct="1">
              <a:lnSpc>
                <a:spcPct val="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ko-K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굴림" charset="-127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굴림" charset="-127"/>
                <a:cs typeface="Times New Roman" pitchFamily="18" charset="0"/>
              </a:rPr>
              <a:t>Common solution for </a:t>
            </a:r>
            <a:r>
              <a:rPr kumimoji="0" lang="en-US" altLang="ko-K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굴림" charset="-127"/>
                <a:cs typeface="Times New Roman" pitchFamily="18" charset="0"/>
              </a:rPr>
              <a:t>Pacman</a:t>
            </a: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굴림" charset="-127"/>
                <a:cs typeface="Times New Roman" pitchFamily="18" charset="0"/>
              </a:rPr>
              <a:t> plug shielding</a:t>
            </a:r>
          </a:p>
          <a:p>
            <a:pPr marL="342900" marR="0" lvl="0" indent="-342900" algn="l" defTabSz="914400" rtl="0" eaLnBrk="1" fontAlgn="auto" latinLnBrk="1" hangingPunct="1">
              <a:lnSpc>
                <a:spcPct val="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ko-K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굴림" charset="-127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굴림" charset="-127"/>
                <a:cs typeface="Times New Roman" pitchFamily="18" charset="0"/>
              </a:rPr>
              <a:t>Detector support scheme being addressed quantitatively via </a:t>
            </a: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굴림" charset="-127"/>
                <a:cs typeface="Times New Roman" pitchFamily="18" charset="0"/>
              </a:rPr>
              <a:t>vibration studies </a:t>
            </a:r>
          </a:p>
          <a:p>
            <a:pPr marL="342900" marR="0" lvl="0" indent="-342900" algn="l" defTabSz="914400" rtl="0" eaLnBrk="1" fontAlgn="auto" latinLnBrk="1" hangingPunct="1">
              <a:lnSpc>
                <a:spcPct val="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ko-K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굴림" charset="-127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굴림" charset="-127"/>
                <a:cs typeface="Times New Roman" pitchFamily="18" charset="0"/>
              </a:rPr>
              <a:t>MDI concepts being </a:t>
            </a: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굴림" charset="-127"/>
                <a:cs typeface="Times New Roman" pitchFamily="18" charset="0"/>
              </a:rPr>
              <a:t>adapted for CLIC</a:t>
            </a: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굴림" charset="-127"/>
                <a:cs typeface="Times New Roman" pitchFamily="18" charset="0"/>
              </a:rPr>
              <a:t> </a:t>
            </a: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Times New Roman" pitchFamily="18" charset="0"/>
              <a:ea typeface="굴림" charset="-127"/>
              <a:cs typeface="Times New Roman" pitchFamily="18" charset="0"/>
            </a:endParaRPr>
          </a:p>
          <a:p>
            <a:pPr marL="742950" marR="0" lvl="1" indent="-285750" algn="l" defTabSz="914400" rtl="0" eaLnBrk="1" fontAlgn="auto" latinLnBrk="1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굴림" charset="-127"/>
              <a:cs typeface="Times New Roman" pitchFamily="18" charset="0"/>
            </a:endParaRPr>
          </a:p>
          <a:p>
            <a:pPr marL="742950" marR="0" lvl="1" indent="-285750" algn="l" defTabSz="914400" rtl="0" eaLnBrk="1" fontAlgn="auto" latinLnBrk="1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굴림" charset="-127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7166"/>
            <a:ext cx="9144000" cy="762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Summary </a:t>
            </a:r>
            <a:r>
              <a:rPr lang="en-GB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GB" sz="4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SiD</a:t>
            </a:r>
            <a:r>
              <a:rPr lang="en-GB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MDI</a:t>
            </a:r>
            <a:r>
              <a:rPr lang="en-GB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GB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6248" y="1285860"/>
            <a:ext cx="4357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Times New Roman" pitchFamily="18" charset="0"/>
                <a:cs typeface="Times New Roman" pitchFamily="18" charset="0"/>
              </a:rPr>
              <a:t>By  </a:t>
            </a:r>
            <a:r>
              <a:rPr kumimoji="0" lang="en-GB" altLang="ko-KR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Philip Burrows, JAI, Oxford Univ.</a:t>
            </a:r>
            <a:r>
              <a:rPr lang="ko-KR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GB" altLang="ko-KR" sz="20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179388" y="142852"/>
            <a:ext cx="8678862" cy="75088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Provisional conclusions for </a:t>
            </a:r>
            <a:r>
              <a:rPr lang="en-US" b="1" dirty="0" err="1" smtClean="0">
                <a:solidFill>
                  <a:srgbClr val="C00000"/>
                </a:solidFill>
              </a:rPr>
              <a:t>SiD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71406" y="1643050"/>
            <a:ext cx="8929718" cy="494667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Small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pacman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and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pacman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-cavern interface are sufficient in terms of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dose per event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However, the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dose rates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for the small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pacman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are very high:</a:t>
            </a:r>
          </a:p>
          <a:p>
            <a:pPr marL="990600" marR="0" lvl="1" indent="-5334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Proven mechanisms should be installed to:</a:t>
            </a:r>
          </a:p>
          <a:p>
            <a:pPr marL="1371600" marR="0" lvl="2" indent="-4572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avoid these accidents to occur</a:t>
            </a:r>
          </a:p>
          <a:p>
            <a:pPr marL="1371600" marR="0" lvl="2" indent="-4572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shut off beam after 1 train (200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mS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990600" marR="0" lvl="1" indent="-5334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Possible Debates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The large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pacman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complies with all criteria.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The penetrations in the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pacman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don’t require local shielding.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The shielding of the detector may be insufficient to comply with dose rate limit. Exclusion area?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More studies ongoing (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mis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-steering…) 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000760" y="928666"/>
            <a:ext cx="3000396" cy="357194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spcBef>
                <a:spcPct val="20000"/>
              </a:spcBef>
            </a:pPr>
            <a:r>
              <a:rPr lang="en-GB" sz="2000" dirty="0" smtClean="0">
                <a:solidFill>
                  <a:srgbClr val="C00000"/>
                </a:solidFill>
                <a:latin typeface="Times New Roman" pitchFamily="18" charset="0"/>
              </a:rPr>
              <a:t>By Mario </a:t>
            </a:r>
            <a:r>
              <a:rPr lang="en-GB" sz="2000" dirty="0">
                <a:solidFill>
                  <a:srgbClr val="C00000"/>
                </a:solidFill>
                <a:latin typeface="Times New Roman" pitchFamily="18" charset="0"/>
              </a:rPr>
              <a:t>Santana, </a:t>
            </a:r>
            <a:r>
              <a:rPr lang="en-GB" sz="2000" dirty="0" smtClean="0">
                <a:solidFill>
                  <a:srgbClr val="C00000"/>
                </a:solidFill>
                <a:latin typeface="Times New Roman" pitchFamily="18" charset="0"/>
              </a:rPr>
              <a:t>SLAC</a:t>
            </a:r>
            <a:endParaRPr lang="en-GB" sz="20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762000"/>
          </a:xfrm>
        </p:spPr>
        <p:txBody>
          <a:bodyPr/>
          <a:lstStyle/>
          <a:p>
            <a:r>
              <a:rPr lang="en-GB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Detector Motion</a:t>
            </a:r>
            <a:endParaRPr lang="en-US" altLang="ko-KR" sz="4400" b="1" dirty="0">
              <a:solidFill>
                <a:srgbClr val="C00000"/>
              </a:solidFill>
              <a:latin typeface="Times New Roman" pitchFamily="18" charset="0"/>
              <a:ea typeface="굴림" charset="-127"/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1371600"/>
            <a:ext cx="91440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Main issues: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Height difference (~1.7 m)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Preferred detector support mechanism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3200" b="1" dirty="0"/>
              <a:t> </a:t>
            </a:r>
            <a:r>
              <a:rPr lang="en-GB" sz="3200" b="1" dirty="0" smtClean="0"/>
              <a:t>      - </a:t>
            </a:r>
            <a:r>
              <a:rPr lang="en-GB" sz="3200" b="1" dirty="0" err="1" smtClean="0"/>
              <a:t>SiD</a:t>
            </a:r>
            <a:r>
              <a:rPr lang="en-GB" sz="3200" b="1" dirty="0" smtClean="0"/>
              <a:t>: legs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- ILD: platform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Preferred detector motion mechanism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Interface to machine tunnel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994423"/>
            <a:ext cx="8826974" cy="557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23"/>
          <p:cNvSpPr>
            <a:spLocks noChangeArrowheads="1"/>
          </p:cNvSpPr>
          <p:nvPr/>
        </p:nvSpPr>
        <p:spPr bwMode="auto">
          <a:xfrm>
            <a:off x="0" y="304800"/>
            <a:ext cx="885828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GB" sz="44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ILD on Platform in IR Hall</a:t>
            </a:r>
            <a:endParaRPr lang="en-US" altLang="ko-KR" sz="4400" dirty="0">
              <a:solidFill>
                <a:srgbClr val="CC3300"/>
              </a:solidFill>
              <a:latin typeface="Times New Roman" pitchFamily="18" charset="0"/>
              <a:ea typeface="굴림" charset="-127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-24"/>
            <a:ext cx="785818" cy="85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trand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1715"/>
            <a:ext cx="5905512" cy="4006285"/>
          </a:xfrm>
          <a:prstGeom prst="rect">
            <a:avLst/>
          </a:prstGeom>
          <a:noFill/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533400" y="6248400"/>
            <a:ext cx="1086323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ko-KR" b="1" dirty="0" err="1">
                <a:solidFill>
                  <a:srgbClr val="C00000"/>
                </a:solidFill>
                <a:ea typeface="굴림" charset="-127"/>
              </a:rPr>
              <a:t>Oriunno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6" name="Rectangle 123"/>
          <p:cNvSpPr>
            <a:spLocks noChangeArrowheads="1"/>
          </p:cNvSpPr>
          <p:nvPr/>
        </p:nvSpPr>
        <p:spPr bwMode="auto">
          <a:xfrm>
            <a:off x="-32" y="-24"/>
            <a:ext cx="692948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GB" sz="36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Push pull mechanism for </a:t>
            </a:r>
            <a:r>
              <a:rPr lang="en-GB" sz="36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SiD</a:t>
            </a:r>
            <a:endParaRPr lang="en-US" altLang="ko-KR" sz="3600" b="1" dirty="0">
              <a:solidFill>
                <a:srgbClr val="CC3300"/>
              </a:solidFill>
              <a:latin typeface="Times New Roman" pitchFamily="18" charset="0"/>
              <a:ea typeface="굴림" charset="-127"/>
              <a:cs typeface="Times New Roman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676292"/>
            <a:ext cx="8572528" cy="2252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1" i="0" u="none" strike="noStrike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Move on hardened steel rails, grouted and locked to the floor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1" i="0" u="none" strike="noStrike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Rail sets for transverse motion (push pull) and door opening in both the </a:t>
            </a:r>
            <a:r>
              <a:rPr kumimoji="0" lang="en-GB" sz="2000" b="1" i="0" u="none" strike="noStrike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beamline</a:t>
            </a:r>
            <a:r>
              <a:rPr kumimoji="0" lang="en-GB" sz="2000" b="1" i="0" u="none" strike="noStrike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 and garage positions will be needed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1" i="0" u="none" strike="noStrike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Hilman</a:t>
            </a:r>
            <a:r>
              <a:rPr kumimoji="0" lang="en-GB" sz="2000" b="1" i="0" u="none" strike="noStrike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 roller supports, strand jacks provide locomotion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1" i="0" u="none" strike="noStrike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If ILC is built in a seismically active location, provision may be needed for locking </a:t>
            </a:r>
            <a:r>
              <a:rPr kumimoji="0" lang="en-GB" sz="2000" b="1" i="0" u="none" strike="noStrike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SiD</a:t>
            </a:r>
            <a:r>
              <a:rPr kumimoji="0" lang="en-GB" sz="2000" b="1" i="0" u="none" strike="noStrike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 down in both the </a:t>
            </a:r>
            <a:r>
              <a:rPr kumimoji="0" lang="en-GB" sz="2000" b="1" i="0" u="none" strike="noStrike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beamline</a:t>
            </a:r>
            <a:r>
              <a:rPr kumimoji="0" lang="en-GB" sz="2000" b="1" i="0" u="none" strike="noStrike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 and garage positions</a:t>
            </a: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V="1">
            <a:off x="2338366" y="5715016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28728" y="5857892"/>
            <a:ext cx="17397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kumimoji="0" lang="en-US" altLang="ko-KR" sz="1800" b="1" dirty="0" err="1">
                <a:solidFill>
                  <a:schemeClr val="tx1"/>
                </a:solidFill>
                <a:ea typeface="굴림" charset="-127"/>
                <a:cs typeface="Arial" charset="0"/>
              </a:rPr>
              <a:t>Hilman</a:t>
            </a:r>
            <a:r>
              <a:rPr kumimoji="0" lang="en-US" altLang="ko-KR" sz="1800" b="1" dirty="0">
                <a:solidFill>
                  <a:schemeClr val="tx1"/>
                </a:solidFill>
                <a:ea typeface="굴림" charset="-127"/>
                <a:cs typeface="Arial" charset="0"/>
              </a:rPr>
              <a:t> rollers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143372" y="5357826"/>
            <a:ext cx="15007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kumimoji="0" lang="en-US" altLang="ko-KR" sz="1800" b="1" dirty="0">
                <a:solidFill>
                  <a:schemeClr val="tx1"/>
                </a:solidFill>
                <a:ea typeface="굴림" charset="-127"/>
                <a:cs typeface="Arial" charset="0"/>
              </a:rPr>
              <a:t>strand jacks</a:t>
            </a: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>
            <a:off x="5286380" y="5759468"/>
            <a:ext cx="28575" cy="312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H="1">
            <a:off x="4806962" y="5715016"/>
            <a:ext cx="336542" cy="5000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0432" y="3071834"/>
            <a:ext cx="3543600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5500694" y="447240"/>
            <a:ext cx="3643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latin typeface="Times New Roman" pitchFamily="18" charset="0"/>
                <a:cs typeface="Times New Roman" pitchFamily="18" charset="0"/>
              </a:rPr>
              <a:t>By  </a:t>
            </a:r>
            <a:r>
              <a:rPr kumimoji="0" lang="en-GB" altLang="ko-KR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Philip Burrows, JAI, Oxford Univ.</a:t>
            </a:r>
            <a:r>
              <a:rPr lang="ko-KR" alt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GB" altLang="ko-KR" sz="16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allpl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3310" y="3078418"/>
            <a:ext cx="5862160" cy="3779606"/>
          </a:xfrm>
          <a:prstGeom prst="rect">
            <a:avLst/>
          </a:prstGeom>
          <a:noFill/>
        </p:spPr>
      </p:pic>
      <p:pic>
        <p:nvPicPr>
          <p:cNvPr id="4" name="Picture 2" descr="noplat"/>
          <p:cNvPicPr>
            <a:picLocks noChangeAspect="1" noChangeArrowheads="1"/>
          </p:cNvPicPr>
          <p:nvPr/>
        </p:nvPicPr>
        <p:blipFill>
          <a:blip r:embed="rId3" cstate="print"/>
          <a:srcRect l="19298" r="18420"/>
          <a:stretch>
            <a:fillRect/>
          </a:stretch>
        </p:blipFill>
        <p:spPr bwMode="auto">
          <a:xfrm>
            <a:off x="0" y="2204099"/>
            <a:ext cx="4494202" cy="4653925"/>
          </a:xfrm>
          <a:prstGeom prst="rect">
            <a:avLst/>
          </a:prstGeom>
          <a:noFill/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929058" y="4429132"/>
            <a:ext cx="1071570" cy="40011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ko-KR" sz="2000" b="1" dirty="0" err="1">
                <a:solidFill>
                  <a:srgbClr val="C00000"/>
                </a:solidFill>
                <a:ea typeface="굴림" charset="-127"/>
              </a:rPr>
              <a:t>Herve</a:t>
            </a:r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42908" y="639529"/>
            <a:ext cx="87868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kumimoji="0" lang="en-US" altLang="ko-KR" sz="3600" b="1" dirty="0" smtClean="0">
                <a:solidFill>
                  <a:srgbClr val="C00000"/>
                </a:solidFill>
                <a:ea typeface="굴림" charset="-127"/>
                <a:cs typeface="Arial" charset="0"/>
              </a:rPr>
              <a:t>Both </a:t>
            </a:r>
            <a:r>
              <a:rPr kumimoji="0" lang="en-US" altLang="ko-KR" sz="3600" b="1" dirty="0">
                <a:solidFill>
                  <a:srgbClr val="C00000"/>
                </a:solidFill>
                <a:ea typeface="굴림" charset="-127"/>
                <a:cs typeface="Arial" charset="0"/>
              </a:rPr>
              <a:t>detectors on </a:t>
            </a:r>
            <a:r>
              <a:rPr kumimoji="0" lang="en-US" altLang="ko-KR" sz="3600" b="1" dirty="0" smtClean="0">
                <a:solidFill>
                  <a:srgbClr val="C00000"/>
                </a:solidFill>
                <a:ea typeface="굴림" charset="-127"/>
                <a:cs typeface="Arial" charset="0"/>
              </a:rPr>
              <a:t>platform or legs?</a:t>
            </a:r>
            <a:endParaRPr kumimoji="0" lang="en-US" altLang="ko-KR" sz="3600" b="1" dirty="0">
              <a:solidFill>
                <a:srgbClr val="C00000"/>
              </a:solidFill>
              <a:ea typeface="굴림" charset="-127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6248" y="1285860"/>
            <a:ext cx="4357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Times New Roman" pitchFamily="18" charset="0"/>
                <a:cs typeface="Times New Roman" pitchFamily="18" charset="0"/>
              </a:rPr>
              <a:t>By  </a:t>
            </a:r>
            <a:r>
              <a:rPr kumimoji="0" lang="en-GB" altLang="ko-KR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Philip Burrows, JAI, Oxford Univ.</a:t>
            </a:r>
            <a:r>
              <a:rPr lang="ko-KR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GB" altLang="ko-KR" sz="20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cern.ch\dfs\Users\h\hgerwig\Desktop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2840932"/>
            <a:ext cx="6572296" cy="40170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3571876"/>
            <a:ext cx="1389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accelerator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03524" y="5572140"/>
            <a:ext cx="1263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Technical </a:t>
            </a:r>
          </a:p>
          <a:p>
            <a:pPr algn="ctr"/>
            <a:r>
              <a:rPr lang="en-US" b="1" dirty="0" smtClean="0"/>
              <a:t>alcove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928926" y="4929198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transfer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714480" y="3643314"/>
            <a:ext cx="1152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Cavern 1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62514" y="3345420"/>
            <a:ext cx="1152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Cavern 2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15140" y="6120544"/>
            <a:ext cx="1714480" cy="523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385" tIns="45693" rIns="91385" bIns="45693">
            <a:spAutoFit/>
          </a:bodyPr>
          <a:lstStyle/>
          <a:p>
            <a:pPr algn="ctr">
              <a:defRPr/>
            </a:pPr>
            <a:r>
              <a:rPr lang="en-US" sz="1400" b="1" dirty="0" smtClean="0">
                <a:solidFill>
                  <a:srgbClr val="FF0000"/>
                </a:solidFill>
                <a:latin typeface="Arial"/>
                <a:cs typeface="Arial"/>
              </a:rPr>
              <a:t>Hubert </a:t>
            </a:r>
            <a:r>
              <a:rPr lang="en-US" sz="1400" b="1" dirty="0" err="1" smtClean="0">
                <a:solidFill>
                  <a:srgbClr val="FF0000"/>
                </a:solidFill>
                <a:latin typeface="Arial"/>
                <a:cs typeface="Arial"/>
              </a:rPr>
              <a:t>Gerwig</a:t>
            </a:r>
            <a:endParaRPr lang="en-US" sz="1400" b="1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en-US" sz="1400" b="1" dirty="0" smtClean="0">
                <a:solidFill>
                  <a:srgbClr val="FF0000"/>
                </a:solidFill>
                <a:latin typeface="Arial"/>
                <a:cs typeface="Arial"/>
              </a:rPr>
              <a:t>CERN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714480" y="71414"/>
            <a:ext cx="7215238" cy="64294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Proposed Experimental Area 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93953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직사각형 13"/>
          <p:cNvSpPr/>
          <p:nvPr/>
        </p:nvSpPr>
        <p:spPr>
          <a:xfrm>
            <a:off x="500034" y="857232"/>
            <a:ext cx="84296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/>
              <a:t>– no </a:t>
            </a:r>
            <a:r>
              <a:rPr lang="en-US" altLang="ko-KR" b="1" dirty="0" err="1"/>
              <a:t>pacman</a:t>
            </a:r>
            <a:r>
              <a:rPr lang="en-US" altLang="ko-KR" b="1" dirty="0"/>
              <a:t> shielding – instead chicanes between </a:t>
            </a:r>
            <a:r>
              <a:rPr lang="en-US" altLang="ko-KR" b="1" dirty="0" err="1"/>
              <a:t>endcap</a:t>
            </a:r>
            <a:r>
              <a:rPr lang="en-US" altLang="ko-KR" b="1" dirty="0"/>
              <a:t>/tunnel</a:t>
            </a:r>
          </a:p>
          <a:p>
            <a:r>
              <a:rPr lang="en-US" altLang="ko-KR" b="1" dirty="0"/>
              <a:t>– Very smooth end‐wall of tunnel</a:t>
            </a:r>
          </a:p>
          <a:p>
            <a:r>
              <a:rPr lang="en-US" altLang="ko-KR" b="1" dirty="0"/>
              <a:t>– Longer experiment adapts via end‐coils to shorter experiment</a:t>
            </a:r>
          </a:p>
          <a:p>
            <a:r>
              <a:rPr lang="en-US" altLang="ko-KR" b="1" dirty="0"/>
              <a:t>– Radiation shielding1 is a ring chicane on the </a:t>
            </a:r>
            <a:r>
              <a:rPr lang="en-US" altLang="ko-KR" b="1" dirty="0" err="1"/>
              <a:t>endcap</a:t>
            </a:r>
            <a:endParaRPr lang="en-US" altLang="ko-KR" b="1" dirty="0"/>
          </a:p>
          <a:p>
            <a:r>
              <a:rPr lang="en-US" altLang="ko-KR" b="1" dirty="0"/>
              <a:t>– Radiation shielding2 is a sliding concrete wall integrated into cavern</a:t>
            </a:r>
          </a:p>
          <a:p>
            <a:r>
              <a:rPr lang="en-US" altLang="ko-KR" b="1" dirty="0"/>
              <a:t>– Provision of 2 x 75 m^3 volumes in the tunnel to house a possible</a:t>
            </a:r>
          </a:p>
          <a:p>
            <a:r>
              <a:rPr lang="en-US" altLang="ko-KR" b="1" dirty="0"/>
              <a:t>massive pre‐isolator of up to 200 tons each</a:t>
            </a:r>
            <a:endParaRPr lang="ko-KR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cern.ch\dfs\Users\h\hgerwig\Desktop\03 zo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325223"/>
            <a:ext cx="8215370" cy="55328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857884" y="6143644"/>
            <a:ext cx="2000264" cy="523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385" tIns="45693" rIns="91385" bIns="45693">
            <a:spAutoFit/>
          </a:bodyPr>
          <a:lstStyle/>
          <a:p>
            <a:pPr algn="ctr">
              <a:defRPr/>
            </a:pPr>
            <a:r>
              <a:rPr lang="en-US" sz="1400" b="1" dirty="0" smtClean="0">
                <a:solidFill>
                  <a:srgbClr val="FF0000"/>
                </a:solidFill>
                <a:latin typeface="Arial"/>
                <a:cs typeface="Arial"/>
              </a:rPr>
              <a:t>Hubert </a:t>
            </a:r>
            <a:r>
              <a:rPr lang="en-US" sz="1400" b="1" dirty="0" err="1" smtClean="0">
                <a:solidFill>
                  <a:srgbClr val="FF0000"/>
                </a:solidFill>
                <a:latin typeface="Arial"/>
                <a:cs typeface="Arial"/>
              </a:rPr>
              <a:t>Gerwig</a:t>
            </a:r>
            <a:endParaRPr lang="en-US" sz="1400" b="1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en-US" sz="1400" b="1" dirty="0" smtClean="0">
                <a:solidFill>
                  <a:srgbClr val="FF0000"/>
                </a:solidFill>
                <a:latin typeface="Arial"/>
                <a:cs typeface="Arial"/>
              </a:rPr>
              <a:t>CERN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14512" y="214290"/>
            <a:ext cx="7358082" cy="642942"/>
          </a:xfrm>
        </p:spPr>
        <p:txBody>
          <a:bodyPr>
            <a:noAutofit/>
          </a:bodyPr>
          <a:lstStyle/>
          <a:p>
            <a:r>
              <a:rPr lang="en-US" sz="3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xperimental </a:t>
            </a:r>
            <a:r>
              <a:rPr lang="en-US" sz="3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rea (looking inside)</a:t>
            </a:r>
            <a:endParaRPr lang="en-US" sz="3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285728"/>
            <a:ext cx="193953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643174" y="1571612"/>
            <a:ext cx="2071702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ko-KR" dirty="0" smtClean="0"/>
              <a:t>Sliding concrete shielding walls in closed position</a:t>
            </a:r>
            <a:endParaRPr lang="ko-KR" altLang="en-US" dirty="0"/>
          </a:p>
        </p:txBody>
      </p:sp>
      <p:cxnSp>
        <p:nvCxnSpPr>
          <p:cNvPr id="11" name="직선 화살표 연결선 10"/>
          <p:cNvCxnSpPr/>
          <p:nvPr/>
        </p:nvCxnSpPr>
        <p:spPr>
          <a:xfrm>
            <a:off x="4286248" y="2500306"/>
            <a:ext cx="85725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>
            <a:stCxn id="9" idx="2"/>
          </p:cNvCxnSpPr>
          <p:nvPr/>
        </p:nvCxnSpPr>
        <p:spPr>
          <a:xfrm rot="16200000" flipH="1">
            <a:off x="2944104" y="3229863"/>
            <a:ext cx="1576999" cy="1071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928794" y="928670"/>
            <a:ext cx="607223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ko-KR" b="1" dirty="0"/>
              <a:t>Experiment 2 sliding on IP, shielding walls </a:t>
            </a:r>
            <a:r>
              <a:rPr lang="en-US" altLang="ko-KR" b="1" dirty="0" smtClean="0"/>
              <a:t>closed</a:t>
            </a:r>
            <a:endParaRPr lang="en-US" altLang="ko-K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214290"/>
            <a:ext cx="7848600" cy="642942"/>
          </a:xfrm>
        </p:spPr>
        <p:txBody>
          <a:bodyPr/>
          <a:lstStyle/>
          <a:p>
            <a:pPr eaLnBrk="1" hangingPunct="1"/>
            <a:r>
              <a:rPr lang="en-US" altLang="ko-KR" sz="3200" b="1" dirty="0" smtClean="0">
                <a:solidFill>
                  <a:srgbClr val="C00000"/>
                </a:solidFill>
              </a:rPr>
              <a:t>Other “MDI” Topics Not Discussed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5720" y="1357298"/>
            <a:ext cx="885828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2200" b="1" dirty="0" smtClean="0">
                <a:latin typeface="Times New Roman" pitchFamily="18" charset="0"/>
                <a:cs typeface="Times New Roman" pitchFamily="18" charset="0"/>
              </a:rPr>
              <a:t> Vacuum studies at ILD (M. </a:t>
            </a:r>
            <a:r>
              <a:rPr lang="en-US" altLang="ko-KR" sz="2200" b="1" dirty="0" err="1" smtClean="0">
                <a:latin typeface="Times New Roman" pitchFamily="18" charset="0"/>
                <a:cs typeface="Times New Roman" pitchFamily="18" charset="0"/>
              </a:rPr>
              <a:t>Jore</a:t>
            </a:r>
            <a:r>
              <a:rPr lang="en-US" altLang="ko-KR" sz="22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200" b="1" dirty="0" smtClean="0">
                <a:latin typeface="Times New Roman" pitchFamily="18" charset="0"/>
                <a:cs typeface="Times New Roman" pitchFamily="18" charset="0"/>
              </a:rPr>
              <a:t>Simulation of beam-beam background at CLIC (A. </a:t>
            </a:r>
            <a:r>
              <a:rPr lang="en-US" altLang="ko-KR" sz="2200" b="1" dirty="0" err="1" smtClean="0">
                <a:latin typeface="Times New Roman" pitchFamily="18" charset="0"/>
                <a:cs typeface="Times New Roman" pitchFamily="18" charset="0"/>
              </a:rPr>
              <a:t>Sailer</a:t>
            </a:r>
            <a:r>
              <a:rPr lang="en-US" altLang="ko-KR" sz="22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200" b="1" dirty="0" err="1" smtClean="0">
                <a:latin typeface="Times New Roman" pitchFamily="18" charset="0"/>
                <a:cs typeface="Times New Roman" pitchFamily="18" charset="0"/>
              </a:rPr>
              <a:t>Testbeam</a:t>
            </a:r>
            <a:r>
              <a:rPr lang="en-US" altLang="ko-KR" sz="2200" b="1" dirty="0" smtClean="0">
                <a:latin typeface="Times New Roman" pitchFamily="18" charset="0"/>
                <a:cs typeface="Times New Roman" pitchFamily="18" charset="0"/>
              </a:rPr>
              <a:t> Measurements with a Prototype Cherenkov Detector  (D. </a:t>
            </a:r>
            <a:r>
              <a:rPr lang="en-US" altLang="ko-KR" sz="2200" b="1" dirty="0" err="1" smtClean="0">
                <a:latin typeface="Times New Roman" pitchFamily="18" charset="0"/>
                <a:cs typeface="Times New Roman" pitchFamily="18" charset="0"/>
              </a:rPr>
              <a:t>Kaefer</a:t>
            </a:r>
            <a:r>
              <a:rPr lang="en-US" altLang="ko-KR" sz="22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200" b="1" dirty="0" smtClean="0">
                <a:latin typeface="Times New Roman" pitchFamily="18" charset="0"/>
                <a:cs typeface="Times New Roman" pitchFamily="18" charset="0"/>
              </a:rPr>
              <a:t>IP feedback prototype status and engineering considerations for </a:t>
            </a:r>
            <a:r>
              <a:rPr lang="en-US" altLang="ko-KR" sz="2200" b="1" dirty="0" err="1" smtClean="0">
                <a:latin typeface="Times New Roman" pitchFamily="18" charset="0"/>
                <a:cs typeface="Times New Roman" pitchFamily="18" charset="0"/>
              </a:rPr>
              <a:t>implemention</a:t>
            </a:r>
            <a:r>
              <a:rPr lang="en-US" altLang="ko-KR" sz="2200" b="1" dirty="0" smtClean="0">
                <a:latin typeface="Times New Roman" pitchFamily="18" charset="0"/>
                <a:cs typeface="Times New Roman" pitchFamily="18" charset="0"/>
              </a:rPr>
              <a:t> in the MDI (P. Burrows)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200" b="1" dirty="0" smtClean="0">
                <a:latin typeface="Times New Roman" pitchFamily="18" charset="0"/>
                <a:cs typeface="Times New Roman" pitchFamily="18" charset="0"/>
              </a:rPr>
              <a:t>What could we learn at ATF2 concerning ILC backgrounds (G. </a:t>
            </a:r>
            <a:r>
              <a:rPr lang="en-US" altLang="ko-KR" sz="2200" b="1" dirty="0" err="1" smtClean="0">
                <a:latin typeface="Times New Roman" pitchFamily="18" charset="0"/>
                <a:cs typeface="Times New Roman" pitchFamily="18" charset="0"/>
              </a:rPr>
              <a:t>Hayg</a:t>
            </a:r>
            <a:r>
              <a:rPr lang="en-US" altLang="ko-KR" sz="22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200" b="1" dirty="0" smtClean="0">
                <a:latin typeface="Times New Roman" pitchFamily="18" charset="0"/>
                <a:cs typeface="Times New Roman" pitchFamily="18" charset="0"/>
              </a:rPr>
              <a:t>Status of </a:t>
            </a:r>
            <a:r>
              <a:rPr lang="en-US" altLang="ko-KR" sz="2200" b="1" dirty="0" err="1" smtClean="0">
                <a:latin typeface="Times New Roman" pitchFamily="18" charset="0"/>
                <a:cs typeface="Times New Roman" pitchFamily="18" charset="0"/>
              </a:rPr>
              <a:t>Beamcal</a:t>
            </a:r>
            <a:r>
              <a:rPr lang="en-US" altLang="ko-KR" sz="2200" b="1" dirty="0" smtClean="0">
                <a:latin typeface="Times New Roman" pitchFamily="18" charset="0"/>
                <a:cs typeface="Times New Roman" pitchFamily="18" charset="0"/>
              </a:rPr>
              <a:t> Readout Chip (A. </a:t>
            </a:r>
            <a:r>
              <a:rPr lang="en-US" altLang="ko-KR" sz="2200" b="1" dirty="0" err="1" smtClean="0">
                <a:latin typeface="Times New Roman" pitchFamily="18" charset="0"/>
                <a:cs typeface="Times New Roman" pitchFamily="18" charset="0"/>
              </a:rPr>
              <a:t>Abusleme</a:t>
            </a:r>
            <a:r>
              <a:rPr lang="en-US" altLang="ko-KR" sz="2200" b="1" dirty="0" smtClean="0">
                <a:latin typeface="Times New Roman" pitchFamily="18" charset="0"/>
                <a:cs typeface="Times New Roman" pitchFamily="18" charset="0"/>
              </a:rPr>
              <a:t>, T. </a:t>
            </a:r>
            <a:r>
              <a:rPr lang="en-US" altLang="ko-KR" sz="2200" b="1" dirty="0" err="1" smtClean="0">
                <a:latin typeface="Times New Roman" pitchFamily="18" charset="0"/>
                <a:cs typeface="Times New Roman" pitchFamily="18" charset="0"/>
              </a:rPr>
              <a:t>Markiewicz</a:t>
            </a:r>
            <a:r>
              <a:rPr lang="en-US" altLang="ko-KR" sz="22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200" b="1" dirty="0" smtClean="0">
                <a:latin typeface="Times New Roman" pitchFamily="18" charset="0"/>
                <a:cs typeface="Times New Roman" pitchFamily="18" charset="0"/>
              </a:rPr>
              <a:t>SI sensor Radiation Testing (T. </a:t>
            </a:r>
            <a:r>
              <a:rPr lang="en-US" altLang="ko-KR" sz="2200" b="1" dirty="0" err="1" smtClean="0">
                <a:latin typeface="Times New Roman" pitchFamily="18" charset="0"/>
                <a:cs typeface="Times New Roman" pitchFamily="18" charset="0"/>
              </a:rPr>
              <a:t>Markiewicz</a:t>
            </a:r>
            <a:r>
              <a:rPr lang="en-US" altLang="ko-KR" sz="2200" b="1" dirty="0" smtClean="0">
                <a:latin typeface="Times New Roman" pitchFamily="18" charset="0"/>
                <a:cs typeface="Times New Roman" pitchFamily="18" charset="0"/>
              </a:rPr>
              <a:t>, B. </a:t>
            </a:r>
            <a:r>
              <a:rPr lang="en-US" altLang="ko-KR" sz="2200" b="1" dirty="0" err="1" smtClean="0">
                <a:latin typeface="Times New Roman" pitchFamily="18" charset="0"/>
                <a:cs typeface="Times New Roman" pitchFamily="18" charset="0"/>
              </a:rPr>
              <a:t>Schumm</a:t>
            </a:r>
            <a:r>
              <a:rPr lang="en-US" altLang="ko-KR" sz="22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200" b="1" dirty="0" smtClean="0">
                <a:latin typeface="Times New Roman" pitchFamily="18" charset="0"/>
                <a:cs typeface="Times New Roman" pitchFamily="18" charset="0"/>
              </a:rPr>
              <a:t>SID Field Maps for Various Iron Configurations (T. </a:t>
            </a:r>
            <a:r>
              <a:rPr lang="en-US" altLang="ko-KR" sz="2200" b="1" dirty="0" err="1" smtClean="0">
                <a:latin typeface="Times New Roman" pitchFamily="18" charset="0"/>
                <a:cs typeface="Times New Roman" pitchFamily="18" charset="0"/>
              </a:rPr>
              <a:t>Markiewicz</a:t>
            </a:r>
            <a:r>
              <a:rPr lang="en-US" altLang="ko-KR" sz="2200" b="1" dirty="0" smtClean="0">
                <a:latin typeface="Times New Roman" pitchFamily="18" charset="0"/>
                <a:cs typeface="Times New Roman" pitchFamily="18" charset="0"/>
              </a:rPr>
              <a:t>, W. Craddock)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200" b="1" dirty="0" smtClean="0">
                <a:latin typeface="Times New Roman" pitchFamily="18" charset="0"/>
                <a:cs typeface="Times New Roman" pitchFamily="18" charset="0"/>
              </a:rPr>
              <a:t>Luminosity Measurement at ILC (I. </a:t>
            </a:r>
            <a:r>
              <a:rPr lang="en-US" altLang="ko-KR" sz="2200" b="1" dirty="0" err="1" smtClean="0">
                <a:latin typeface="Times New Roman" pitchFamily="18" charset="0"/>
                <a:cs typeface="Times New Roman" pitchFamily="18" charset="0"/>
              </a:rPr>
              <a:t>Bozovic-Jelisavcic</a:t>
            </a:r>
            <a:r>
              <a:rPr lang="en-US" altLang="ko-KR" sz="22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200" b="1" dirty="0" smtClean="0">
                <a:latin typeface="Times New Roman" pitchFamily="18" charset="0"/>
                <a:cs typeface="Times New Roman" pitchFamily="18" charset="0"/>
              </a:rPr>
              <a:t> ……</a:t>
            </a:r>
            <a:endParaRPr lang="ko-KR" alt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1500174"/>
            <a:ext cx="864399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2800" b="1" dirty="0" smtClean="0">
                <a:latin typeface="Times New Roman" pitchFamily="18" charset="0"/>
                <a:cs typeface="Times New Roman" pitchFamily="18" charset="0"/>
              </a:rPr>
              <a:t> Important </a:t>
            </a:r>
            <a:r>
              <a:rPr lang="en-US" altLang="ko-KR" sz="2800" b="1" dirty="0">
                <a:latin typeface="Times New Roman" pitchFamily="18" charset="0"/>
                <a:cs typeface="Times New Roman" pitchFamily="18" charset="0"/>
              </a:rPr>
              <a:t>steps have been made </a:t>
            </a:r>
            <a:r>
              <a:rPr lang="en-US" altLang="ko-KR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50838">
              <a:buFontTx/>
              <a:buChar char="-"/>
            </a:pPr>
            <a:r>
              <a:rPr lang="en-US" altLang="ko-KR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Better </a:t>
            </a:r>
            <a:r>
              <a:rPr lang="en-US" altLang="ko-KR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understanding of the </a:t>
            </a:r>
            <a:r>
              <a:rPr lang="en-US" altLang="ko-KR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QD0 support </a:t>
            </a:r>
            <a:r>
              <a:rPr lang="en-US" altLang="ko-KR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and the </a:t>
            </a:r>
            <a:r>
              <a:rPr lang="en-US" altLang="ko-K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vacuum</a:t>
            </a:r>
          </a:p>
          <a:p>
            <a:pPr marL="350838">
              <a:buFontTx/>
              <a:buChar char="-"/>
            </a:pPr>
            <a:r>
              <a:rPr lang="en-US" altLang="ko-KR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altLang="ko-KR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first idea of a </a:t>
            </a:r>
            <a:r>
              <a:rPr lang="en-US" altLang="ko-KR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push pull scenario </a:t>
            </a:r>
            <a:r>
              <a:rPr lang="en-US" altLang="ko-KR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altLang="ko-KR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mechanism</a:t>
            </a:r>
          </a:p>
          <a:p>
            <a:pPr marL="544513" indent="-193675">
              <a:buFontTx/>
              <a:buChar char="-"/>
            </a:pPr>
            <a:r>
              <a:rPr lang="en-US" altLang="ko-K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Integration </a:t>
            </a:r>
            <a:r>
              <a:rPr lang="en-US" altLang="ko-KR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of both detectors in the hall </a:t>
            </a:r>
            <a:r>
              <a:rPr lang="en-US" altLang="ko-KR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seems </a:t>
            </a:r>
            <a:r>
              <a:rPr lang="en-US" altLang="ko-KR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possible even </a:t>
            </a:r>
            <a:r>
              <a:rPr lang="en-US" altLang="ko-KR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if their philosophy is different</a:t>
            </a:r>
          </a:p>
          <a:p>
            <a:endParaRPr lang="ko-KR" altLang="en-US" sz="2400" dirty="0">
              <a:latin typeface="Times New Roman" pitchFamily="18" charset="0"/>
              <a:cs typeface="Times New Roman" pitchFamily="18" charset="0"/>
            </a:endParaRPr>
          </a:p>
          <a:p>
            <a:pPr marL="174625" indent="-174625">
              <a:buFont typeface="Arial" pitchFamily="34" charset="0"/>
              <a:buChar char="•"/>
            </a:pPr>
            <a:r>
              <a:rPr lang="en-US" altLang="ko-K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dirty="0" smtClean="0">
                <a:latin typeface="Times New Roman" pitchFamily="18" charset="0"/>
                <a:cs typeface="Times New Roman" pitchFamily="18" charset="0"/>
              </a:rPr>
              <a:t>BUT </a:t>
            </a:r>
            <a:r>
              <a:rPr lang="en-US" altLang="ko-KR" sz="2400" b="1" dirty="0">
                <a:latin typeface="Times New Roman" pitchFamily="18" charset="0"/>
                <a:cs typeface="Times New Roman" pitchFamily="18" charset="0"/>
              </a:rPr>
              <a:t>the common effort between detectors concepts and </a:t>
            </a:r>
            <a:r>
              <a:rPr lang="en-US" altLang="ko-KR" sz="2400" b="1" dirty="0" smtClean="0">
                <a:latin typeface="Times New Roman" pitchFamily="18" charset="0"/>
                <a:cs typeface="Times New Roman" pitchFamily="18" charset="0"/>
              </a:rPr>
              <a:t>BDS people </a:t>
            </a:r>
            <a:r>
              <a:rPr lang="en-US" altLang="ko-KR" sz="2400" b="1" dirty="0">
                <a:latin typeface="Times New Roman" pitchFamily="18" charset="0"/>
                <a:cs typeface="Times New Roman" pitchFamily="18" charset="0"/>
              </a:rPr>
              <a:t>have to be reinforced in the hottest topics </a:t>
            </a:r>
            <a:r>
              <a:rPr lang="en-US" altLang="ko-KR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74625">
              <a:buFontTx/>
              <a:buChar char="-"/>
            </a:pPr>
            <a:r>
              <a:rPr lang="en-US" altLang="ko-K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IR </a:t>
            </a:r>
            <a:r>
              <a:rPr lang="en-US" altLang="ko-KR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Hall </a:t>
            </a:r>
            <a:r>
              <a:rPr lang="en-US" altLang="ko-K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design</a:t>
            </a:r>
          </a:p>
          <a:p>
            <a:pPr marL="350838" indent="-176213">
              <a:buFontTx/>
              <a:buChar char="-"/>
            </a:pPr>
            <a:r>
              <a:rPr lang="en-US" altLang="ko-KR" sz="2400" b="1" dirty="0">
                <a:solidFill>
                  <a:srgbClr val="0315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dirty="0" smtClean="0">
                <a:solidFill>
                  <a:srgbClr val="0315BD"/>
                </a:solidFill>
                <a:latin typeface="Times New Roman" pitchFamily="18" charset="0"/>
                <a:cs typeface="Times New Roman" pitchFamily="18" charset="0"/>
              </a:rPr>
              <a:t>Engineering </a:t>
            </a:r>
            <a:r>
              <a:rPr lang="en-US" altLang="ko-KR" sz="2400" b="1" dirty="0">
                <a:solidFill>
                  <a:srgbClr val="0315BD"/>
                </a:solidFill>
                <a:latin typeface="Times New Roman" pitchFamily="18" charset="0"/>
                <a:cs typeface="Times New Roman" pitchFamily="18" charset="0"/>
              </a:rPr>
              <a:t>studies on the </a:t>
            </a:r>
            <a:r>
              <a:rPr lang="en-US" altLang="ko-KR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push pull mechanism</a:t>
            </a:r>
            <a:r>
              <a:rPr lang="en-US" altLang="ko-KR" sz="2400" b="1" dirty="0">
                <a:solidFill>
                  <a:srgbClr val="0315BD"/>
                </a:solidFill>
                <a:latin typeface="Times New Roman" pitchFamily="18" charset="0"/>
                <a:cs typeface="Times New Roman" pitchFamily="18" charset="0"/>
              </a:rPr>
              <a:t> including the platform </a:t>
            </a:r>
            <a:r>
              <a:rPr lang="en-US" altLang="ko-KR" sz="2400" b="1" dirty="0" smtClean="0">
                <a:solidFill>
                  <a:srgbClr val="0315BD"/>
                </a:solidFill>
                <a:latin typeface="Times New Roman" pitchFamily="18" charset="0"/>
                <a:cs typeface="Times New Roman" pitchFamily="18" charset="0"/>
              </a:rPr>
              <a:t>design</a:t>
            </a:r>
          </a:p>
          <a:p>
            <a:pPr marL="350838" indent="-176213">
              <a:buFontTx/>
              <a:buChar char="-"/>
            </a:pPr>
            <a:r>
              <a:rPr lang="en-US" altLang="ko-KR" sz="2400" b="1" dirty="0" smtClean="0">
                <a:solidFill>
                  <a:srgbClr val="0315BD"/>
                </a:solidFill>
                <a:latin typeface="Times New Roman" pitchFamily="18" charset="0"/>
                <a:cs typeface="Times New Roman" pitchFamily="18" charset="0"/>
              </a:rPr>
              <a:t>Supporting </a:t>
            </a:r>
            <a:r>
              <a:rPr lang="en-US" altLang="ko-KR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QD0</a:t>
            </a:r>
            <a:r>
              <a:rPr lang="en-US" altLang="ko-KR" sz="2400" b="1" dirty="0">
                <a:solidFill>
                  <a:srgbClr val="0315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i="1" dirty="0">
                <a:solidFill>
                  <a:srgbClr val="0315BD"/>
                </a:solidFill>
                <a:latin typeface="Times New Roman" pitchFamily="18" charset="0"/>
                <a:cs typeface="Times New Roman" pitchFamily="18" charset="0"/>
              </a:rPr>
              <a:t>(Do we need a common solution with </a:t>
            </a:r>
            <a:r>
              <a:rPr lang="en-US" altLang="ko-KR" sz="2400" b="1" i="1" dirty="0" err="1">
                <a:solidFill>
                  <a:srgbClr val="0315BD"/>
                </a:solidFill>
                <a:latin typeface="Times New Roman" pitchFamily="18" charset="0"/>
                <a:cs typeface="Times New Roman" pitchFamily="18" charset="0"/>
              </a:rPr>
              <a:t>SiD</a:t>
            </a:r>
            <a:r>
              <a:rPr lang="en-US" altLang="ko-KR" sz="2400" b="1" i="1" dirty="0" smtClean="0">
                <a:solidFill>
                  <a:srgbClr val="0315BD"/>
                </a:solidFill>
                <a:latin typeface="Times New Roman" pitchFamily="18" charset="0"/>
                <a:cs typeface="Times New Roman" pitchFamily="18" charset="0"/>
              </a:rPr>
              <a:t>?)</a:t>
            </a:r>
          </a:p>
          <a:p>
            <a:pPr marL="350838" indent="-176213">
              <a:buFontTx/>
              <a:buChar char="-"/>
            </a:pPr>
            <a:r>
              <a:rPr lang="en-US" altLang="ko-KR" sz="2400" b="1" dirty="0" smtClean="0">
                <a:solidFill>
                  <a:srgbClr val="0315BD"/>
                </a:solidFill>
                <a:latin typeface="Times New Roman" pitchFamily="18" charset="0"/>
                <a:cs typeface="Times New Roman" pitchFamily="18" charset="0"/>
              </a:rPr>
              <a:t>Etc….</a:t>
            </a:r>
            <a:endParaRPr lang="en-US" altLang="ko-KR" sz="2400" b="1" dirty="0">
              <a:solidFill>
                <a:srgbClr val="0315B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290"/>
            <a:ext cx="9144000" cy="762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Summary </a:t>
            </a:r>
            <a:r>
              <a:rPr lang="en-GB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of ILD MDI</a:t>
            </a:r>
            <a:r>
              <a:rPr lang="en-GB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GB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504" y="1071546"/>
            <a:ext cx="3786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Times New Roman" pitchFamily="18" charset="0"/>
                <a:cs typeface="Times New Roman" pitchFamily="18" charset="0"/>
              </a:rPr>
              <a:t>By  </a:t>
            </a:r>
            <a:r>
              <a:rPr lang="en-GB" altLang="ko-KR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Matthieu</a:t>
            </a:r>
            <a:r>
              <a:rPr lang="en-GB" altLang="ko-KR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ko-KR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Jore</a:t>
            </a:r>
            <a:r>
              <a:rPr lang="en-GB" altLang="ko-KR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LAL, IN2P3</a:t>
            </a:r>
            <a:r>
              <a:rPr lang="ko-KR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GB" altLang="ko-KR" sz="20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0563" y="142853"/>
            <a:ext cx="1160593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214289"/>
            <a:ext cx="714380" cy="85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2429430"/>
            <a:ext cx="80010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Times New Roman" pitchFamily="18" charset="0"/>
                <a:cs typeface="Times New Roman" pitchFamily="18" charset="0"/>
              </a:rPr>
              <a:t>• Stable and precise support of QD0</a:t>
            </a:r>
          </a:p>
          <a:p>
            <a:r>
              <a:rPr lang="fr-FR" altLang="ko-KR" sz="2400" b="1" dirty="0">
                <a:latin typeface="Times New Roman" pitchFamily="18" charset="0"/>
                <a:cs typeface="Times New Roman" pitchFamily="18" charset="0"/>
              </a:rPr>
              <a:t>• Beampipe sectorisation, Vacuum valves, pumps &amp; access</a:t>
            </a:r>
          </a:p>
          <a:p>
            <a:r>
              <a:rPr lang="en-US" altLang="ko-KR" sz="2400" b="1" dirty="0">
                <a:latin typeface="Times New Roman" pitchFamily="18" charset="0"/>
                <a:cs typeface="Times New Roman" pitchFamily="18" charset="0"/>
              </a:rPr>
              <a:t>• Kicker &amp; BPM and its electronics</a:t>
            </a:r>
          </a:p>
          <a:p>
            <a:r>
              <a:rPr lang="en-US" altLang="ko-KR" sz="2400" b="1" dirty="0">
                <a:latin typeface="Times New Roman" pitchFamily="18" charset="0"/>
                <a:cs typeface="Times New Roman" pitchFamily="18" charset="0"/>
              </a:rPr>
              <a:t>• Crossing angle and split beam pipe</a:t>
            </a:r>
          </a:p>
          <a:p>
            <a:r>
              <a:rPr lang="en-US" altLang="ko-KR" sz="2400" b="1" dirty="0">
                <a:latin typeface="Times New Roman" pitchFamily="18" charset="0"/>
                <a:cs typeface="Times New Roman" pitchFamily="18" charset="0"/>
              </a:rPr>
              <a:t>• Opening of the detector</a:t>
            </a:r>
          </a:p>
          <a:p>
            <a:r>
              <a:rPr lang="en-US" altLang="ko-KR" sz="2400" b="1" dirty="0">
                <a:latin typeface="Times New Roman" pitchFamily="18" charset="0"/>
                <a:cs typeface="Times New Roman" pitchFamily="18" charset="0"/>
              </a:rPr>
              <a:t>• Push‐pull, moving platform, connection tunnel/cavern</a:t>
            </a:r>
          </a:p>
          <a:p>
            <a:r>
              <a:rPr lang="en-US" altLang="ko-KR" sz="2400" b="1" dirty="0">
                <a:latin typeface="Times New Roman" pitchFamily="18" charset="0"/>
                <a:cs typeface="Times New Roman" pitchFamily="18" charset="0"/>
              </a:rPr>
              <a:t>• Alignment issues</a:t>
            </a:r>
          </a:p>
          <a:p>
            <a:r>
              <a:rPr lang="en-US" altLang="ko-KR" sz="2400" b="1" dirty="0">
                <a:latin typeface="Times New Roman" pitchFamily="18" charset="0"/>
                <a:cs typeface="Times New Roman" pitchFamily="18" charset="0"/>
              </a:rPr>
              <a:t>• Self‐shielding detector, safety</a:t>
            </a:r>
          </a:p>
          <a:p>
            <a:r>
              <a:rPr lang="en-US" altLang="ko-KR" sz="2400" b="1" dirty="0">
                <a:latin typeface="Times New Roman" pitchFamily="18" charset="0"/>
                <a:cs typeface="Times New Roman" pitchFamily="18" charset="0"/>
              </a:rPr>
              <a:t>• Experimental cavern, access, services, cranes, safety</a:t>
            </a:r>
          </a:p>
          <a:p>
            <a:r>
              <a:rPr lang="en-US" altLang="ko-KR" sz="2400" b="1" dirty="0">
                <a:latin typeface="Times New Roman" pitchFamily="18" charset="0"/>
                <a:cs typeface="Times New Roman" pitchFamily="18" charset="0"/>
              </a:rPr>
              <a:t>Satisfy all the requirements in a way that it just works fine!</a:t>
            </a:r>
            <a:endParaRPr lang="ko-KR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57232"/>
            <a:ext cx="9144000" cy="762000"/>
          </a:xfrm>
        </p:spPr>
        <p:txBody>
          <a:bodyPr>
            <a:normAutofit fontScale="90000"/>
          </a:bodyPr>
          <a:lstStyle/>
          <a:p>
            <a:r>
              <a:rPr lang="en-GB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MDI engineering issues for the CLIC Detector </a:t>
            </a:r>
            <a:endParaRPr lang="en-GB" sz="3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504" y="1643050"/>
            <a:ext cx="350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Times New Roman" pitchFamily="18" charset="0"/>
                <a:cs typeface="Times New Roman" pitchFamily="18" charset="0"/>
              </a:rPr>
              <a:t>By  </a:t>
            </a:r>
            <a:r>
              <a:rPr lang="en-GB" altLang="ko-KR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H. </a:t>
            </a:r>
            <a:r>
              <a:rPr lang="en-GB" altLang="ko-KR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Gerwig</a:t>
            </a:r>
            <a:r>
              <a:rPr lang="en-GB" altLang="ko-KR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CERN</a:t>
            </a:r>
            <a:r>
              <a:rPr lang="ko-KR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GB" altLang="ko-KR" sz="20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02" y="214290"/>
            <a:ext cx="193953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85720" y="1874445"/>
            <a:ext cx="8572528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The mechanical stability requirements of the QD0 are set by the capture range of the IP fast feedback, as written in the “Functional Requirements” document, ILC-Note-2009-050</a:t>
            </a:r>
          </a:p>
          <a:p>
            <a:endParaRPr lang="en-US" altLang="ko-K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ko-KR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“ The QD0 mechanical alignment accuracy and stability after beam-based alignment and the QD0 vibration stability requirement are set by the capture range and response characteristics of the inter-bunch feedback system.</a:t>
            </a:r>
          </a:p>
          <a:p>
            <a:endParaRPr lang="en-US" altLang="ko-KR" dirty="0" smtClean="0">
              <a:latin typeface="Times New Roman" pitchFamily="18" charset="0"/>
              <a:ea typeface="굴림" charset="-127"/>
              <a:cs typeface="Times New Roman" pitchFamily="18" charset="0"/>
            </a:endParaRPr>
          </a:p>
          <a:p>
            <a:pPr marL="266700" indent="-266700"/>
            <a:r>
              <a:rPr lang="en-US" altLang="ko-KR" dirty="0">
                <a:latin typeface="Times New Roman" pitchFamily="18" charset="0"/>
                <a:ea typeface="굴림" charset="-127"/>
                <a:cs typeface="Times New Roman" pitchFamily="18" charset="0"/>
              </a:rPr>
              <a:t> </a:t>
            </a:r>
            <a:r>
              <a:rPr lang="en-US" altLang="ko-KR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  • </a:t>
            </a:r>
            <a:r>
              <a:rPr lang="en-US" altLang="ko-KR" b="1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QD0 alignment accuracy</a:t>
            </a:r>
            <a:r>
              <a:rPr lang="en-US" altLang="ko-KR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: ± 200 nm and 0.1 </a:t>
            </a:r>
            <a:r>
              <a:rPr lang="en-US" altLang="ko-KR" dirty="0" err="1" smtClean="0">
                <a:latin typeface="Times New Roman" pitchFamily="18" charset="0"/>
                <a:ea typeface="굴림" charset="-127"/>
                <a:cs typeface="Times New Roman" pitchFamily="18" charset="0"/>
              </a:rPr>
              <a:t>μrad</a:t>
            </a:r>
            <a:r>
              <a:rPr lang="en-US" altLang="ko-KR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 from a line determined by QF1s, stable over the 200 ms time interval between bunch trains</a:t>
            </a:r>
          </a:p>
          <a:p>
            <a:endParaRPr lang="en-US" altLang="ko-KR" dirty="0" smtClean="0">
              <a:latin typeface="Times New Roman" pitchFamily="18" charset="0"/>
              <a:ea typeface="굴림" charset="-127"/>
              <a:cs typeface="Times New Roman" pitchFamily="18" charset="0"/>
            </a:endParaRPr>
          </a:p>
          <a:p>
            <a:r>
              <a:rPr lang="en-US" altLang="ko-KR" dirty="0">
                <a:latin typeface="Times New Roman" pitchFamily="18" charset="0"/>
                <a:ea typeface="굴림" charset="-127"/>
                <a:cs typeface="Times New Roman" pitchFamily="18" charset="0"/>
              </a:rPr>
              <a:t> </a:t>
            </a:r>
            <a:r>
              <a:rPr lang="en-US" altLang="ko-KR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   • </a:t>
            </a:r>
            <a:r>
              <a:rPr lang="en-US" altLang="ko-KR" b="1" dirty="0" smtClean="0">
                <a:solidFill>
                  <a:srgbClr val="FF0000"/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  <a:t>QD0 vibration stability</a:t>
            </a:r>
            <a:r>
              <a:rPr lang="en-US" altLang="ko-KR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: Δ(QD0(e+)-QD0(e-)) &lt; 50 nm within 1ms long bunch train “</a:t>
            </a:r>
          </a:p>
          <a:p>
            <a:endParaRPr lang="ko-KR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785794"/>
            <a:ext cx="6715172" cy="769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Vibration Issues</a:t>
            </a:r>
            <a:endParaRPr lang="ko-KR" altLang="en-US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32"/>
          <p:cNvSpPr>
            <a:spLocks noChangeArrowheads="1"/>
          </p:cNvSpPr>
          <p:nvPr/>
        </p:nvSpPr>
        <p:spPr bwMode="auto">
          <a:xfrm>
            <a:off x="3000396" y="4786322"/>
            <a:ext cx="5572132" cy="35719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-3413"/>
            <a:ext cx="6715172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Vibration Studies for </a:t>
            </a:r>
            <a:r>
              <a:rPr lang="en-US" altLang="ko-KR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SiD</a:t>
            </a:r>
            <a:endParaRPr lang="ko-KR" alt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42844" y="603104"/>
            <a:ext cx="871543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2563" indent="-182563"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ko-KR" b="1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Sub-</a:t>
            </a:r>
            <a:r>
              <a:rPr lang="en-US" altLang="ko-KR" b="1" dirty="0" err="1" smtClean="0">
                <a:latin typeface="Times New Roman" pitchFamily="18" charset="0"/>
                <a:ea typeface="굴림" charset="-127"/>
                <a:cs typeface="Times New Roman" pitchFamily="18" charset="0"/>
              </a:rPr>
              <a:t>nanometric</a:t>
            </a:r>
            <a:r>
              <a:rPr lang="en-US" altLang="ko-KR" b="1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 </a:t>
            </a:r>
            <a:r>
              <a:rPr lang="en-US" altLang="ko-KR" b="1" dirty="0">
                <a:latin typeface="Times New Roman" pitchFamily="18" charset="0"/>
                <a:ea typeface="굴림" charset="-127"/>
                <a:cs typeface="Times New Roman" pitchFamily="18" charset="0"/>
              </a:rPr>
              <a:t>stability of the focusing system is required to maintain the luminosity to within a few percent of the design value</a:t>
            </a:r>
            <a:r>
              <a:rPr lang="en-US" altLang="ko-KR" b="1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. </a:t>
            </a:r>
          </a:p>
          <a:p>
            <a:pPr marL="182563" indent="-182563"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ko-KR" b="1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Ground </a:t>
            </a:r>
            <a:r>
              <a:rPr lang="en-US" altLang="ko-KR" b="1" dirty="0">
                <a:latin typeface="Times New Roman" pitchFamily="18" charset="0"/>
                <a:ea typeface="굴림" charset="-127"/>
                <a:cs typeface="Times New Roman" pitchFamily="18" charset="0"/>
              </a:rPr>
              <a:t>motion is a source of vibrations which would continuously misaligning the focusing </a:t>
            </a:r>
            <a:r>
              <a:rPr lang="en-US" altLang="ko-KR" b="1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elements.</a:t>
            </a:r>
          </a:p>
          <a:p>
            <a:pPr marL="182563" indent="-182563"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ko-KR" b="1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The </a:t>
            </a:r>
            <a:r>
              <a:rPr lang="en-US" altLang="ko-KR" b="1" dirty="0">
                <a:latin typeface="Times New Roman" pitchFamily="18" charset="0"/>
                <a:ea typeface="굴림" charset="-127"/>
                <a:cs typeface="Times New Roman" pitchFamily="18" charset="0"/>
              </a:rPr>
              <a:t>design of the support of the QD0 is a fundamental issue</a:t>
            </a:r>
          </a:p>
        </p:txBody>
      </p:sp>
      <p:sp>
        <p:nvSpPr>
          <p:cNvPr id="9" name="Oval 73"/>
          <p:cNvSpPr>
            <a:spLocks noChangeArrowheads="1"/>
          </p:cNvSpPr>
          <p:nvPr/>
        </p:nvSpPr>
        <p:spPr bwMode="auto">
          <a:xfrm>
            <a:off x="1341438" y="2800375"/>
            <a:ext cx="6127750" cy="69850"/>
          </a:xfrm>
          <a:prstGeom prst="ellipse">
            <a:avLst/>
          </a:prstGeom>
          <a:solidFill>
            <a:srgbClr val="66FF33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grpSp>
        <p:nvGrpSpPr>
          <p:cNvPr id="10" name="Group 55"/>
          <p:cNvGrpSpPr>
            <a:grpSpLocks/>
          </p:cNvGrpSpPr>
          <p:nvPr/>
        </p:nvGrpSpPr>
        <p:grpSpPr bwMode="auto">
          <a:xfrm>
            <a:off x="236538" y="3297262"/>
            <a:ext cx="8518525" cy="3478213"/>
            <a:chOff x="149" y="1954"/>
            <a:chExt cx="5366" cy="2191"/>
          </a:xfrm>
        </p:grpSpPr>
        <p:grpSp>
          <p:nvGrpSpPr>
            <p:cNvPr id="11" name="Group 33"/>
            <p:cNvGrpSpPr>
              <a:grpSpLocks/>
            </p:cNvGrpSpPr>
            <p:nvPr/>
          </p:nvGrpSpPr>
          <p:grpSpPr bwMode="auto">
            <a:xfrm>
              <a:off x="149" y="1954"/>
              <a:ext cx="5366" cy="2191"/>
              <a:chOff x="200" y="1285"/>
              <a:chExt cx="5366" cy="2191"/>
            </a:xfrm>
          </p:grpSpPr>
          <p:pic>
            <p:nvPicPr>
              <p:cNvPr id="17" name="Picture 34" descr="nano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8925" b="30754"/>
              <a:stretch>
                <a:fillRect/>
              </a:stretch>
            </p:blipFill>
            <p:spPr bwMode="auto">
              <a:xfrm>
                <a:off x="200" y="1285"/>
                <a:ext cx="5366" cy="2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" name="Line 35"/>
              <p:cNvSpPr>
                <a:spLocks noChangeShapeType="1"/>
              </p:cNvSpPr>
              <p:nvPr/>
            </p:nvSpPr>
            <p:spPr bwMode="auto">
              <a:xfrm>
                <a:off x="2297" y="2137"/>
                <a:ext cx="1162" cy="4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9" name="AutoShape 36"/>
              <p:cNvSpPr>
                <a:spLocks noChangeArrowheads="1"/>
              </p:cNvSpPr>
              <p:nvPr/>
            </p:nvSpPr>
            <p:spPr bwMode="auto">
              <a:xfrm rot="16315214" flipH="1">
                <a:off x="2486" y="2052"/>
                <a:ext cx="1001" cy="658"/>
              </a:xfrm>
              <a:prstGeom prst="parallelogram">
                <a:avLst>
                  <a:gd name="adj" fmla="val 38032"/>
                </a:avLst>
              </a:prstGeom>
              <a:solidFill>
                <a:schemeClr val="bg1">
                  <a:alpha val="7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ko-KR"/>
              </a:p>
            </p:txBody>
          </p:sp>
          <p:sp>
            <p:nvSpPr>
              <p:cNvPr id="20" name="Oval 37"/>
              <p:cNvSpPr>
                <a:spLocks noChangeArrowheads="1"/>
              </p:cNvSpPr>
              <p:nvPr/>
            </p:nvSpPr>
            <p:spPr bwMode="auto">
              <a:xfrm rot="20540992" flipV="1">
                <a:off x="3013" y="2396"/>
                <a:ext cx="65" cy="27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ko-KR"/>
              </a:p>
            </p:txBody>
          </p:sp>
          <p:sp>
            <p:nvSpPr>
              <p:cNvPr id="21" name="Freeform 38"/>
              <p:cNvSpPr>
                <a:spLocks/>
              </p:cNvSpPr>
              <p:nvPr/>
            </p:nvSpPr>
            <p:spPr bwMode="auto">
              <a:xfrm>
                <a:off x="2265" y="2178"/>
                <a:ext cx="746" cy="243"/>
              </a:xfrm>
              <a:custGeom>
                <a:avLst/>
                <a:gdLst>
                  <a:gd name="T0" fmla="*/ 0 w 728"/>
                  <a:gd name="T1" fmla="*/ 0 h 268"/>
                  <a:gd name="T2" fmla="*/ 178 w 728"/>
                  <a:gd name="T3" fmla="*/ 55 h 268"/>
                  <a:gd name="T4" fmla="*/ 510 w 728"/>
                  <a:gd name="T5" fmla="*/ 164 h 268"/>
                  <a:gd name="T6" fmla="*/ 746 w 728"/>
                  <a:gd name="T7" fmla="*/ 243 h 2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8"/>
                  <a:gd name="T13" fmla="*/ 0 h 268"/>
                  <a:gd name="T14" fmla="*/ 728 w 728"/>
                  <a:gd name="T15" fmla="*/ 268 h 2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8" h="268">
                    <a:moveTo>
                      <a:pt x="0" y="0"/>
                    </a:moveTo>
                    <a:cubicBezTo>
                      <a:pt x="45" y="15"/>
                      <a:pt x="91" y="31"/>
                      <a:pt x="174" y="61"/>
                    </a:cubicBezTo>
                    <a:cubicBezTo>
                      <a:pt x="257" y="91"/>
                      <a:pt x="406" y="147"/>
                      <a:pt x="498" y="181"/>
                    </a:cubicBezTo>
                    <a:cubicBezTo>
                      <a:pt x="590" y="215"/>
                      <a:pt x="689" y="255"/>
                      <a:pt x="728" y="268"/>
                    </a:cubicBezTo>
                  </a:path>
                </a:pathLst>
              </a:custGeom>
              <a:noFill/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2" name="Freeform 39"/>
              <p:cNvSpPr>
                <a:spLocks/>
              </p:cNvSpPr>
              <p:nvPr/>
            </p:nvSpPr>
            <p:spPr bwMode="auto">
              <a:xfrm>
                <a:off x="3014" y="2422"/>
                <a:ext cx="480" cy="184"/>
              </a:xfrm>
              <a:custGeom>
                <a:avLst/>
                <a:gdLst>
                  <a:gd name="T0" fmla="*/ 0 w 728"/>
                  <a:gd name="T1" fmla="*/ 0 h 268"/>
                  <a:gd name="T2" fmla="*/ 115 w 728"/>
                  <a:gd name="T3" fmla="*/ 42 h 268"/>
                  <a:gd name="T4" fmla="*/ 328 w 728"/>
                  <a:gd name="T5" fmla="*/ 124 h 268"/>
                  <a:gd name="T6" fmla="*/ 480 w 728"/>
                  <a:gd name="T7" fmla="*/ 184 h 2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8"/>
                  <a:gd name="T13" fmla="*/ 0 h 268"/>
                  <a:gd name="T14" fmla="*/ 728 w 728"/>
                  <a:gd name="T15" fmla="*/ 268 h 2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8" h="268">
                    <a:moveTo>
                      <a:pt x="0" y="0"/>
                    </a:moveTo>
                    <a:cubicBezTo>
                      <a:pt x="45" y="15"/>
                      <a:pt x="91" y="31"/>
                      <a:pt x="174" y="61"/>
                    </a:cubicBezTo>
                    <a:cubicBezTo>
                      <a:pt x="257" y="91"/>
                      <a:pt x="406" y="147"/>
                      <a:pt x="498" y="181"/>
                    </a:cubicBezTo>
                    <a:cubicBezTo>
                      <a:pt x="590" y="215"/>
                      <a:pt x="689" y="255"/>
                      <a:pt x="728" y="268"/>
                    </a:cubicBezTo>
                  </a:path>
                </a:pathLst>
              </a:custGeom>
              <a:noFill/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3" name="Freeform 40"/>
              <p:cNvSpPr>
                <a:spLocks/>
              </p:cNvSpPr>
              <p:nvPr/>
            </p:nvSpPr>
            <p:spPr bwMode="auto">
              <a:xfrm rot="10800000">
                <a:off x="2318" y="2105"/>
                <a:ext cx="756" cy="288"/>
              </a:xfrm>
              <a:custGeom>
                <a:avLst/>
                <a:gdLst>
                  <a:gd name="T0" fmla="*/ 0 w 728"/>
                  <a:gd name="T1" fmla="*/ 0 h 268"/>
                  <a:gd name="T2" fmla="*/ 181 w 728"/>
                  <a:gd name="T3" fmla="*/ 66 h 268"/>
                  <a:gd name="T4" fmla="*/ 517 w 728"/>
                  <a:gd name="T5" fmla="*/ 195 h 268"/>
                  <a:gd name="T6" fmla="*/ 756 w 728"/>
                  <a:gd name="T7" fmla="*/ 288 h 2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8"/>
                  <a:gd name="T13" fmla="*/ 0 h 268"/>
                  <a:gd name="T14" fmla="*/ 728 w 728"/>
                  <a:gd name="T15" fmla="*/ 268 h 2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8" h="268">
                    <a:moveTo>
                      <a:pt x="0" y="0"/>
                    </a:moveTo>
                    <a:cubicBezTo>
                      <a:pt x="45" y="15"/>
                      <a:pt x="91" y="31"/>
                      <a:pt x="174" y="61"/>
                    </a:cubicBezTo>
                    <a:cubicBezTo>
                      <a:pt x="257" y="91"/>
                      <a:pt x="406" y="147"/>
                      <a:pt x="498" y="181"/>
                    </a:cubicBezTo>
                    <a:cubicBezTo>
                      <a:pt x="590" y="215"/>
                      <a:pt x="689" y="255"/>
                      <a:pt x="728" y="268"/>
                    </a:cubicBezTo>
                  </a:path>
                </a:pathLst>
              </a:custGeom>
              <a:noFill/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4" name="Freeform 41"/>
              <p:cNvSpPr>
                <a:spLocks/>
              </p:cNvSpPr>
              <p:nvPr/>
            </p:nvSpPr>
            <p:spPr bwMode="auto">
              <a:xfrm rot="10800000">
                <a:off x="3075" y="2395"/>
                <a:ext cx="443" cy="117"/>
              </a:xfrm>
              <a:custGeom>
                <a:avLst/>
                <a:gdLst>
                  <a:gd name="T0" fmla="*/ 0 w 728"/>
                  <a:gd name="T1" fmla="*/ 0 h 268"/>
                  <a:gd name="T2" fmla="*/ 106 w 728"/>
                  <a:gd name="T3" fmla="*/ 27 h 268"/>
                  <a:gd name="T4" fmla="*/ 303 w 728"/>
                  <a:gd name="T5" fmla="*/ 79 h 268"/>
                  <a:gd name="T6" fmla="*/ 443 w 728"/>
                  <a:gd name="T7" fmla="*/ 117 h 2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8"/>
                  <a:gd name="T13" fmla="*/ 0 h 268"/>
                  <a:gd name="T14" fmla="*/ 728 w 728"/>
                  <a:gd name="T15" fmla="*/ 268 h 2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8" h="268">
                    <a:moveTo>
                      <a:pt x="0" y="0"/>
                    </a:moveTo>
                    <a:cubicBezTo>
                      <a:pt x="45" y="15"/>
                      <a:pt x="91" y="31"/>
                      <a:pt x="174" y="61"/>
                    </a:cubicBezTo>
                    <a:cubicBezTo>
                      <a:pt x="257" y="91"/>
                      <a:pt x="406" y="147"/>
                      <a:pt x="498" y="181"/>
                    </a:cubicBezTo>
                    <a:cubicBezTo>
                      <a:pt x="590" y="215"/>
                      <a:pt x="689" y="255"/>
                      <a:pt x="728" y="268"/>
                    </a:cubicBezTo>
                  </a:path>
                </a:pathLst>
              </a:custGeom>
              <a:noFill/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12" name="Text Box 42"/>
            <p:cNvSpPr txBox="1">
              <a:spLocks noChangeArrowheads="1"/>
            </p:cNvSpPr>
            <p:nvPr/>
          </p:nvSpPr>
          <p:spPr bwMode="auto">
            <a:xfrm>
              <a:off x="3713" y="3127"/>
              <a:ext cx="37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200">
                  <a:ea typeface="굴림" charset="-127"/>
                </a:rPr>
                <a:t>QD0</a:t>
              </a:r>
              <a:r>
                <a:rPr lang="en-US" altLang="ko-KR" sz="1200" baseline="30000">
                  <a:ea typeface="굴림" charset="-127"/>
                </a:rPr>
                <a:t>+</a:t>
              </a:r>
            </a:p>
          </p:txBody>
        </p:sp>
        <p:sp>
          <p:nvSpPr>
            <p:cNvPr id="13" name="Text Box 43"/>
            <p:cNvSpPr txBox="1">
              <a:spLocks noChangeArrowheads="1"/>
            </p:cNvSpPr>
            <p:nvPr/>
          </p:nvSpPr>
          <p:spPr bwMode="auto">
            <a:xfrm>
              <a:off x="1824" y="2494"/>
              <a:ext cx="3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200">
                  <a:ea typeface="굴림" charset="-127"/>
                </a:rPr>
                <a:t>QD0</a:t>
              </a:r>
              <a:r>
                <a:rPr lang="en-US" altLang="ko-KR" sz="1200" baseline="30000">
                  <a:ea typeface="굴림" charset="-127"/>
                </a:rPr>
                <a:t>-</a:t>
              </a:r>
            </a:p>
          </p:txBody>
        </p:sp>
        <p:sp>
          <p:nvSpPr>
            <p:cNvPr id="14" name="Text Box 44"/>
            <p:cNvSpPr txBox="1">
              <a:spLocks noChangeArrowheads="1"/>
            </p:cNvSpPr>
            <p:nvPr/>
          </p:nvSpPr>
          <p:spPr bwMode="auto">
            <a:xfrm>
              <a:off x="4775" y="3775"/>
              <a:ext cx="37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200">
                  <a:ea typeface="굴림" charset="-127"/>
                </a:rPr>
                <a:t>QF</a:t>
              </a:r>
              <a:r>
                <a:rPr lang="en-US" altLang="ko-KR" sz="1200" baseline="30000">
                  <a:ea typeface="굴림" charset="-127"/>
                </a:rPr>
                <a:t>+</a:t>
              </a:r>
            </a:p>
          </p:txBody>
        </p:sp>
        <p:sp>
          <p:nvSpPr>
            <p:cNvPr id="15" name="Text Box 45"/>
            <p:cNvSpPr txBox="1">
              <a:spLocks noChangeArrowheads="1"/>
            </p:cNvSpPr>
            <p:nvPr/>
          </p:nvSpPr>
          <p:spPr bwMode="auto">
            <a:xfrm>
              <a:off x="515" y="2295"/>
              <a:ext cx="37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200">
                  <a:ea typeface="굴림" charset="-127"/>
                </a:rPr>
                <a:t>QF</a:t>
              </a:r>
              <a:r>
                <a:rPr lang="en-US" altLang="ko-KR" sz="1200" baseline="30000">
                  <a:ea typeface="굴림" charset="-127"/>
                </a:rPr>
                <a:t>-</a:t>
              </a:r>
            </a:p>
          </p:txBody>
        </p:sp>
        <p:sp>
          <p:nvSpPr>
            <p:cNvPr id="16" name="Text Box 46"/>
            <p:cNvSpPr txBox="1">
              <a:spLocks noChangeArrowheads="1"/>
            </p:cNvSpPr>
            <p:nvPr/>
          </p:nvSpPr>
          <p:spPr bwMode="auto">
            <a:xfrm>
              <a:off x="2558" y="3257"/>
              <a:ext cx="32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800">
                  <a:ea typeface="굴림" charset="-127"/>
                </a:rPr>
                <a:t>IP plane</a:t>
              </a:r>
            </a:p>
          </p:txBody>
        </p:sp>
      </p:grpSp>
      <p:sp>
        <p:nvSpPr>
          <p:cNvPr id="25" name="Oval 48"/>
          <p:cNvSpPr>
            <a:spLocks noChangeArrowheads="1"/>
          </p:cNvSpPr>
          <p:nvPr/>
        </p:nvSpPr>
        <p:spPr bwMode="auto">
          <a:xfrm>
            <a:off x="1330325" y="2800375"/>
            <a:ext cx="6127750" cy="69850"/>
          </a:xfrm>
          <a:prstGeom prst="ellipse">
            <a:avLst/>
          </a:prstGeom>
          <a:solidFill>
            <a:srgbClr val="FFCC99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26" name="Line 53"/>
          <p:cNvSpPr>
            <a:spLocks noChangeShapeType="1"/>
          </p:cNvSpPr>
          <p:nvPr/>
        </p:nvSpPr>
        <p:spPr bwMode="auto">
          <a:xfrm flipH="1" flipV="1">
            <a:off x="4648200" y="2941662"/>
            <a:ext cx="104775" cy="200025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pic>
        <p:nvPicPr>
          <p:cNvPr id="27" name="Picture 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4868887"/>
            <a:ext cx="10366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2888" y="5938862"/>
            <a:ext cx="103663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AutoShape 58"/>
          <p:cNvSpPr>
            <a:spLocks noChangeArrowheads="1"/>
          </p:cNvSpPr>
          <p:nvPr/>
        </p:nvSpPr>
        <p:spPr bwMode="auto">
          <a:xfrm>
            <a:off x="2862263" y="4581550"/>
            <a:ext cx="88900" cy="261937"/>
          </a:xfrm>
          <a:prstGeom prst="upArrow">
            <a:avLst>
              <a:gd name="adj1" fmla="val 50000"/>
              <a:gd name="adj2" fmla="val 736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ko-KR" altLang="ko-KR"/>
          </a:p>
        </p:txBody>
      </p:sp>
      <p:sp>
        <p:nvSpPr>
          <p:cNvPr id="30" name="AutoShape 59"/>
          <p:cNvSpPr>
            <a:spLocks noChangeArrowheads="1"/>
          </p:cNvSpPr>
          <p:nvPr/>
        </p:nvSpPr>
        <p:spPr bwMode="auto">
          <a:xfrm>
            <a:off x="5902325" y="5608662"/>
            <a:ext cx="88900" cy="261938"/>
          </a:xfrm>
          <a:prstGeom prst="upArrow">
            <a:avLst>
              <a:gd name="adj1" fmla="val 50000"/>
              <a:gd name="adj2" fmla="val 736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ko-KR" altLang="ko-KR"/>
          </a:p>
        </p:txBody>
      </p:sp>
      <p:sp>
        <p:nvSpPr>
          <p:cNvPr id="31" name="Line 49"/>
          <p:cNvSpPr>
            <a:spLocks noChangeShapeType="1"/>
          </p:cNvSpPr>
          <p:nvPr/>
        </p:nvSpPr>
        <p:spPr bwMode="auto">
          <a:xfrm>
            <a:off x="7534275" y="2719412"/>
            <a:ext cx="0" cy="2159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2" name="Line 50"/>
          <p:cNvSpPr>
            <a:spLocks noChangeShapeType="1"/>
          </p:cNvSpPr>
          <p:nvPr/>
        </p:nvSpPr>
        <p:spPr bwMode="auto">
          <a:xfrm>
            <a:off x="1347788" y="2687662"/>
            <a:ext cx="612775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3" name="Text Box 51"/>
          <p:cNvSpPr txBox="1">
            <a:spLocks noChangeArrowheads="1"/>
          </p:cNvSpPr>
          <p:nvPr/>
        </p:nvSpPr>
        <p:spPr bwMode="auto">
          <a:xfrm>
            <a:off x="7502525" y="2719412"/>
            <a:ext cx="51911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800">
                <a:ea typeface="굴림" charset="-127"/>
              </a:rPr>
              <a:t>5.7 nm</a:t>
            </a:r>
          </a:p>
        </p:txBody>
      </p:sp>
      <p:sp>
        <p:nvSpPr>
          <p:cNvPr id="34" name="Text Box 52"/>
          <p:cNvSpPr txBox="1">
            <a:spLocks noChangeArrowheads="1"/>
          </p:cNvSpPr>
          <p:nvPr/>
        </p:nvSpPr>
        <p:spPr bwMode="auto">
          <a:xfrm>
            <a:off x="4160838" y="2517800"/>
            <a:ext cx="65563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800">
                <a:ea typeface="굴림" charset="-127"/>
              </a:rPr>
              <a:t>640 nm</a:t>
            </a:r>
          </a:p>
        </p:txBody>
      </p: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5572132" y="3286124"/>
            <a:ext cx="3000396" cy="558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algn="ctr">
              <a:spcBef>
                <a:spcPct val="20000"/>
              </a:spcBef>
            </a:pPr>
            <a:r>
              <a:rPr lang="en-GB" sz="2000" dirty="0" smtClean="0">
                <a:latin typeface="Times New Roman" pitchFamily="18" charset="0"/>
              </a:rPr>
              <a:t>By Marco </a:t>
            </a:r>
            <a:r>
              <a:rPr lang="en-GB" sz="2000" dirty="0" err="1">
                <a:latin typeface="Times New Roman" pitchFamily="18" charset="0"/>
              </a:rPr>
              <a:t>Oriunno</a:t>
            </a:r>
            <a:r>
              <a:rPr lang="en-GB" sz="2000" dirty="0">
                <a:latin typeface="Times New Roman" pitchFamily="18" charset="0"/>
              </a:rPr>
              <a:t>, SLAC</a:t>
            </a:r>
            <a:endParaRPr lang="en-GB" sz="2000" b="1" dirty="0">
              <a:solidFill>
                <a:srgbClr val="99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path" presetSubtype="0" repeatCount="indefinite" accel="50000" decel="5000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44444E-6 -0.01458 C 0.00416 -0.01458 0.00763 -0.01134 0.00763 -0.00694 C 0.00763 -0.00209 0.00382 -0.00023 0.00138 0.00046 L -0.00157 0.00138 C -0.00382 0.00208 -0.00764 0.00393 -0.00764 0.00948 C -0.00764 0.01318 -0.00434 0.01735 4.44444E-6 0.01735 C 0.00416 0.01735 0.00763 0.01318 0.00763 0.00948 C 0.00763 0.00393 0.00382 0.00208 0.00138 0.00138 L -0.00157 0.00046 C -0.00382 -0.00023 -0.00764 -0.00209 -0.00764 -0.00694 C -0.00764 -0.01134 -0.00434 -0.01458 4.44444E-6 -0.01458 Z " pathEditMode="relative" rAng="0" ptsTypes="ffFffffFfff">
                                      <p:cBhvr>
                                        <p:cTn id="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1457 C -0.00469 0.01457 -0.00799 0.01203 -0.00799 0.00809 C -0.00799 0.0037 -0.00451 0.00185 -0.00243 0.00138 L -8.33333E-7 0.00069 C 0.00191 4.43313E-6 0.00469 -0.00186 0.00469 -0.00671 C 0.00469 -0.00995 0.00226 -0.01389 -0.00139 -0.01389 C -0.00469 -0.01389 -0.00799 -0.00995 -0.00799 -0.00671 C -0.00799 -0.00186 -0.00451 4.43313E-6 -0.00243 0.00069 L -8.33333E-7 0.00138 C 0.00191 0.00185 0.00469 0.0037 0.00469 0.00809 C 0.00469 0.01203 0.00226 0.01457 -0.00139 0.01457 Z " pathEditMode="relative" rAng="165" ptsTypes="ffFffffFfff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142844" y="2460648"/>
            <a:ext cx="3535362" cy="4325938"/>
            <a:chOff x="109" y="1328"/>
            <a:chExt cx="2313" cy="2787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14047" r="6416"/>
            <a:stretch>
              <a:fillRect/>
            </a:stretch>
          </p:blipFill>
          <p:spPr bwMode="auto">
            <a:xfrm>
              <a:off x="109" y="1328"/>
              <a:ext cx="2293" cy="2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11"/>
            <p:cNvSpPr txBox="1">
              <a:spLocks noChangeArrowheads="1"/>
            </p:cNvSpPr>
            <p:nvPr/>
          </p:nvSpPr>
          <p:spPr bwMode="auto">
            <a:xfrm>
              <a:off x="1152" y="3877"/>
              <a:ext cx="840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200">
                  <a:ea typeface="굴림" charset="-127"/>
                </a:rPr>
                <a:t>Platform</a:t>
              </a:r>
            </a:p>
          </p:txBody>
        </p:sp>
        <p:sp>
          <p:nvSpPr>
            <p:cNvPr id="7" name="Text Box 12"/>
            <p:cNvSpPr txBox="1">
              <a:spLocks noChangeArrowheads="1"/>
            </p:cNvSpPr>
            <p:nvPr/>
          </p:nvSpPr>
          <p:spPr bwMode="auto">
            <a:xfrm>
              <a:off x="2085" y="2628"/>
              <a:ext cx="337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000">
                  <a:ea typeface="굴림" charset="-127"/>
                </a:rPr>
                <a:t>Pillar</a:t>
              </a:r>
            </a:p>
          </p:txBody>
        </p:sp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1419" y="1993"/>
              <a:ext cx="412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200">
                  <a:ea typeface="굴림" charset="-127"/>
                </a:rPr>
                <a:t>Rods</a:t>
              </a:r>
            </a:p>
          </p:txBody>
        </p:sp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>
              <a:off x="1566" y="2322"/>
              <a:ext cx="377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200">
                  <a:ea typeface="굴림" charset="-127"/>
                </a:rPr>
                <a:t>QD0</a:t>
              </a:r>
            </a:p>
          </p:txBody>
        </p:sp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680" y="3533"/>
              <a:ext cx="412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200">
                  <a:solidFill>
                    <a:srgbClr val="FFFF00"/>
                  </a:solidFill>
                  <a:ea typeface="굴림" charset="-127"/>
                </a:rPr>
                <a:t>ILD</a:t>
              </a:r>
            </a:p>
          </p:txBody>
        </p:sp>
      </p:grpSp>
      <p:grpSp>
        <p:nvGrpSpPr>
          <p:cNvPr id="11" name="Group 79"/>
          <p:cNvGrpSpPr>
            <a:grpSpLocks/>
          </p:cNvGrpSpPr>
          <p:nvPr/>
        </p:nvGrpSpPr>
        <p:grpSpPr bwMode="auto">
          <a:xfrm>
            <a:off x="4148170" y="3333773"/>
            <a:ext cx="4995862" cy="3381375"/>
            <a:chOff x="2613" y="1925"/>
            <a:chExt cx="3147" cy="2130"/>
          </a:xfrm>
        </p:grpSpPr>
        <p:pic>
          <p:nvPicPr>
            <p:cNvPr id="12" name="Picture 6" descr="render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13" y="1925"/>
              <a:ext cx="3147" cy="2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15"/>
            <p:cNvSpPr txBox="1">
              <a:spLocks noChangeArrowheads="1"/>
            </p:cNvSpPr>
            <p:nvPr/>
          </p:nvSpPr>
          <p:spPr bwMode="auto">
            <a:xfrm>
              <a:off x="4706" y="2074"/>
              <a:ext cx="4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200">
                  <a:ea typeface="굴림" charset="-127"/>
                </a:rPr>
                <a:t>Door</a:t>
              </a:r>
            </a:p>
          </p:txBody>
        </p:sp>
        <p:sp>
          <p:nvSpPr>
            <p:cNvPr id="14" name="Text Box 16"/>
            <p:cNvSpPr txBox="1">
              <a:spLocks noChangeArrowheads="1"/>
            </p:cNvSpPr>
            <p:nvPr/>
          </p:nvSpPr>
          <p:spPr bwMode="auto">
            <a:xfrm>
              <a:off x="2639" y="3864"/>
              <a:ext cx="4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200">
                  <a:solidFill>
                    <a:srgbClr val="FFFF00"/>
                  </a:solidFill>
                  <a:ea typeface="굴림" charset="-127"/>
                </a:rPr>
                <a:t>SiD</a:t>
              </a:r>
            </a:p>
          </p:txBody>
        </p: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4854" y="3066"/>
              <a:ext cx="54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200">
                  <a:ea typeface="굴림" charset="-127"/>
                </a:rPr>
                <a:t>Cavern wall </a:t>
              </a: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5100606" y="785794"/>
            <a:ext cx="3709988" cy="2519363"/>
            <a:chOff x="5130800" y="317500"/>
            <a:chExt cx="3709988" cy="2519363"/>
          </a:xfrm>
        </p:grpSpPr>
        <p:sp>
          <p:nvSpPr>
            <p:cNvPr id="18" name="AutoShape 81"/>
            <p:cNvSpPr>
              <a:spLocks noChangeAspect="1" noChangeArrowheads="1" noTextEdit="1"/>
            </p:cNvSpPr>
            <p:nvPr/>
          </p:nvSpPr>
          <p:spPr bwMode="auto">
            <a:xfrm>
              <a:off x="5130800" y="773113"/>
              <a:ext cx="3709988" cy="2063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" name="Rectangle 83"/>
            <p:cNvSpPr>
              <a:spLocks noChangeArrowheads="1"/>
            </p:cNvSpPr>
            <p:nvPr/>
          </p:nvSpPr>
          <p:spPr bwMode="auto">
            <a:xfrm>
              <a:off x="5675313" y="1204913"/>
              <a:ext cx="1676400" cy="179387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" name="Line 84"/>
            <p:cNvSpPr>
              <a:spLocks noChangeShapeType="1"/>
            </p:cNvSpPr>
            <p:nvPr/>
          </p:nvSpPr>
          <p:spPr bwMode="auto">
            <a:xfrm>
              <a:off x="5675313" y="777875"/>
              <a:ext cx="0" cy="1141413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" name="Line 85"/>
            <p:cNvSpPr>
              <a:spLocks noChangeShapeType="1"/>
            </p:cNvSpPr>
            <p:nvPr/>
          </p:nvSpPr>
          <p:spPr bwMode="auto">
            <a:xfrm flipH="1">
              <a:off x="5562600" y="782638"/>
              <a:ext cx="107950" cy="71437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" name="Line 86"/>
            <p:cNvSpPr>
              <a:spLocks noChangeShapeType="1"/>
            </p:cNvSpPr>
            <p:nvPr/>
          </p:nvSpPr>
          <p:spPr bwMode="auto">
            <a:xfrm flipH="1">
              <a:off x="5567363" y="849313"/>
              <a:ext cx="107950" cy="71437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" name="Line 87"/>
            <p:cNvSpPr>
              <a:spLocks noChangeShapeType="1"/>
            </p:cNvSpPr>
            <p:nvPr/>
          </p:nvSpPr>
          <p:spPr bwMode="auto">
            <a:xfrm flipH="1">
              <a:off x="5562600" y="923925"/>
              <a:ext cx="107950" cy="7143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" name="Line 88"/>
            <p:cNvSpPr>
              <a:spLocks noChangeShapeType="1"/>
            </p:cNvSpPr>
            <p:nvPr/>
          </p:nvSpPr>
          <p:spPr bwMode="auto">
            <a:xfrm flipH="1">
              <a:off x="5567363" y="992188"/>
              <a:ext cx="107950" cy="71437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" name="Line 89"/>
            <p:cNvSpPr>
              <a:spLocks noChangeShapeType="1"/>
            </p:cNvSpPr>
            <p:nvPr/>
          </p:nvSpPr>
          <p:spPr bwMode="auto">
            <a:xfrm flipH="1">
              <a:off x="5562600" y="1066800"/>
              <a:ext cx="107950" cy="7143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" name="Line 90"/>
            <p:cNvSpPr>
              <a:spLocks noChangeShapeType="1"/>
            </p:cNvSpPr>
            <p:nvPr/>
          </p:nvSpPr>
          <p:spPr bwMode="auto">
            <a:xfrm flipH="1">
              <a:off x="5567363" y="1133475"/>
              <a:ext cx="107950" cy="7143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" name="Line 91"/>
            <p:cNvSpPr>
              <a:spLocks noChangeShapeType="1"/>
            </p:cNvSpPr>
            <p:nvPr/>
          </p:nvSpPr>
          <p:spPr bwMode="auto">
            <a:xfrm flipH="1">
              <a:off x="5562600" y="1209675"/>
              <a:ext cx="107950" cy="7143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" name="Line 92"/>
            <p:cNvSpPr>
              <a:spLocks noChangeShapeType="1"/>
            </p:cNvSpPr>
            <p:nvPr/>
          </p:nvSpPr>
          <p:spPr bwMode="auto">
            <a:xfrm flipH="1">
              <a:off x="5567363" y="1276350"/>
              <a:ext cx="107950" cy="7143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" name="Line 93"/>
            <p:cNvSpPr>
              <a:spLocks noChangeShapeType="1"/>
            </p:cNvSpPr>
            <p:nvPr/>
          </p:nvSpPr>
          <p:spPr bwMode="auto">
            <a:xfrm flipH="1">
              <a:off x="5562600" y="1352550"/>
              <a:ext cx="107950" cy="7143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" name="Line 94"/>
            <p:cNvSpPr>
              <a:spLocks noChangeShapeType="1"/>
            </p:cNvSpPr>
            <p:nvPr/>
          </p:nvSpPr>
          <p:spPr bwMode="auto">
            <a:xfrm flipH="1">
              <a:off x="5567363" y="1414463"/>
              <a:ext cx="107950" cy="7620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" name="Line 95"/>
            <p:cNvSpPr>
              <a:spLocks noChangeShapeType="1"/>
            </p:cNvSpPr>
            <p:nvPr/>
          </p:nvSpPr>
          <p:spPr bwMode="auto">
            <a:xfrm flipH="1">
              <a:off x="5562600" y="1495425"/>
              <a:ext cx="107950" cy="7143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2" name="Line 96"/>
            <p:cNvSpPr>
              <a:spLocks noChangeShapeType="1"/>
            </p:cNvSpPr>
            <p:nvPr/>
          </p:nvSpPr>
          <p:spPr bwMode="auto">
            <a:xfrm flipH="1">
              <a:off x="5567363" y="1562100"/>
              <a:ext cx="107950" cy="7143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" name="Line 97"/>
            <p:cNvSpPr>
              <a:spLocks noChangeShapeType="1"/>
            </p:cNvSpPr>
            <p:nvPr/>
          </p:nvSpPr>
          <p:spPr bwMode="auto">
            <a:xfrm flipH="1">
              <a:off x="5562600" y="1638300"/>
              <a:ext cx="107950" cy="7143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4" name="Line 98"/>
            <p:cNvSpPr>
              <a:spLocks noChangeShapeType="1"/>
            </p:cNvSpPr>
            <p:nvPr/>
          </p:nvSpPr>
          <p:spPr bwMode="auto">
            <a:xfrm flipH="1">
              <a:off x="5567363" y="1700213"/>
              <a:ext cx="107950" cy="71437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" name="Line 99"/>
            <p:cNvSpPr>
              <a:spLocks noChangeShapeType="1"/>
            </p:cNvSpPr>
            <p:nvPr/>
          </p:nvSpPr>
          <p:spPr bwMode="auto">
            <a:xfrm flipH="1">
              <a:off x="5562600" y="1781175"/>
              <a:ext cx="107950" cy="6985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6" name="Line 100"/>
            <p:cNvSpPr>
              <a:spLocks noChangeShapeType="1"/>
            </p:cNvSpPr>
            <p:nvPr/>
          </p:nvSpPr>
          <p:spPr bwMode="auto">
            <a:xfrm flipH="1">
              <a:off x="5567363" y="1847850"/>
              <a:ext cx="107950" cy="7143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7" name="Line 101"/>
            <p:cNvSpPr>
              <a:spLocks noChangeShapeType="1"/>
            </p:cNvSpPr>
            <p:nvPr/>
          </p:nvSpPr>
          <p:spPr bwMode="auto">
            <a:xfrm flipH="1">
              <a:off x="5567363" y="1919288"/>
              <a:ext cx="107950" cy="71437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8" name="Freeform 102"/>
            <p:cNvSpPr>
              <a:spLocks noEditPoints="1"/>
            </p:cNvSpPr>
            <p:nvPr/>
          </p:nvSpPr>
          <p:spPr bwMode="auto">
            <a:xfrm>
              <a:off x="7346950" y="1285875"/>
              <a:ext cx="1274763" cy="476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4" y="3"/>
                </a:cxn>
                <a:cxn ang="0">
                  <a:pos x="22" y="0"/>
                </a:cxn>
                <a:cxn ang="0">
                  <a:pos x="42" y="3"/>
                </a:cxn>
                <a:cxn ang="0">
                  <a:pos x="73" y="3"/>
                </a:cxn>
                <a:cxn ang="0">
                  <a:pos x="65" y="0"/>
                </a:cxn>
                <a:cxn ang="0">
                  <a:pos x="84" y="3"/>
                </a:cxn>
                <a:cxn ang="0">
                  <a:pos x="115" y="3"/>
                </a:cxn>
                <a:cxn ang="0">
                  <a:pos x="107" y="0"/>
                </a:cxn>
                <a:cxn ang="0">
                  <a:pos x="126" y="3"/>
                </a:cxn>
                <a:cxn ang="0">
                  <a:pos x="157" y="3"/>
                </a:cxn>
                <a:cxn ang="0">
                  <a:pos x="146" y="0"/>
                </a:cxn>
                <a:cxn ang="0">
                  <a:pos x="166" y="3"/>
                </a:cxn>
                <a:cxn ang="0">
                  <a:pos x="199" y="3"/>
                </a:cxn>
                <a:cxn ang="0">
                  <a:pos x="188" y="0"/>
                </a:cxn>
                <a:cxn ang="0">
                  <a:pos x="208" y="3"/>
                </a:cxn>
                <a:cxn ang="0">
                  <a:pos x="242" y="3"/>
                </a:cxn>
                <a:cxn ang="0">
                  <a:pos x="230" y="0"/>
                </a:cxn>
                <a:cxn ang="0">
                  <a:pos x="250" y="3"/>
                </a:cxn>
                <a:cxn ang="0">
                  <a:pos x="281" y="3"/>
                </a:cxn>
                <a:cxn ang="0">
                  <a:pos x="272" y="0"/>
                </a:cxn>
                <a:cxn ang="0">
                  <a:pos x="292" y="3"/>
                </a:cxn>
                <a:cxn ang="0">
                  <a:pos x="323" y="3"/>
                </a:cxn>
                <a:cxn ang="0">
                  <a:pos x="315" y="0"/>
                </a:cxn>
                <a:cxn ang="0">
                  <a:pos x="334" y="3"/>
                </a:cxn>
                <a:cxn ang="0">
                  <a:pos x="365" y="3"/>
                </a:cxn>
                <a:cxn ang="0">
                  <a:pos x="354" y="0"/>
                </a:cxn>
                <a:cxn ang="0">
                  <a:pos x="374" y="3"/>
                </a:cxn>
                <a:cxn ang="0">
                  <a:pos x="407" y="3"/>
                </a:cxn>
                <a:cxn ang="0">
                  <a:pos x="396" y="0"/>
                </a:cxn>
                <a:cxn ang="0">
                  <a:pos x="416" y="3"/>
                </a:cxn>
                <a:cxn ang="0">
                  <a:pos x="449" y="3"/>
                </a:cxn>
                <a:cxn ang="0">
                  <a:pos x="438" y="0"/>
                </a:cxn>
                <a:cxn ang="0">
                  <a:pos x="458" y="3"/>
                </a:cxn>
                <a:cxn ang="0">
                  <a:pos x="489" y="3"/>
                </a:cxn>
                <a:cxn ang="0">
                  <a:pos x="480" y="0"/>
                </a:cxn>
                <a:cxn ang="0">
                  <a:pos x="500" y="3"/>
                </a:cxn>
                <a:cxn ang="0">
                  <a:pos x="531" y="3"/>
                </a:cxn>
                <a:cxn ang="0">
                  <a:pos x="522" y="0"/>
                </a:cxn>
                <a:cxn ang="0">
                  <a:pos x="542" y="3"/>
                </a:cxn>
                <a:cxn ang="0">
                  <a:pos x="573" y="3"/>
                </a:cxn>
                <a:cxn ang="0">
                  <a:pos x="562" y="0"/>
                </a:cxn>
                <a:cxn ang="0">
                  <a:pos x="581" y="3"/>
                </a:cxn>
                <a:cxn ang="0">
                  <a:pos x="615" y="3"/>
                </a:cxn>
                <a:cxn ang="0">
                  <a:pos x="604" y="0"/>
                </a:cxn>
                <a:cxn ang="0">
                  <a:pos x="624" y="3"/>
                </a:cxn>
                <a:cxn ang="0">
                  <a:pos x="657" y="3"/>
                </a:cxn>
                <a:cxn ang="0">
                  <a:pos x="646" y="0"/>
                </a:cxn>
                <a:cxn ang="0">
                  <a:pos x="666" y="3"/>
                </a:cxn>
                <a:cxn ang="0">
                  <a:pos x="699" y="3"/>
                </a:cxn>
                <a:cxn ang="0">
                  <a:pos x="688" y="0"/>
                </a:cxn>
                <a:cxn ang="0">
                  <a:pos x="708" y="3"/>
                </a:cxn>
                <a:cxn ang="0">
                  <a:pos x="739" y="3"/>
                </a:cxn>
                <a:cxn ang="0">
                  <a:pos x="730" y="0"/>
                </a:cxn>
                <a:cxn ang="0">
                  <a:pos x="750" y="3"/>
                </a:cxn>
                <a:cxn ang="0">
                  <a:pos x="781" y="3"/>
                </a:cxn>
                <a:cxn ang="0">
                  <a:pos x="770" y="0"/>
                </a:cxn>
                <a:cxn ang="0">
                  <a:pos x="792" y="3"/>
                </a:cxn>
              </a:cxnLst>
              <a:rect l="0" t="0" r="r" b="b"/>
              <a:pathLst>
                <a:path w="803" h="3">
                  <a:moveTo>
                    <a:pt x="0" y="0"/>
                  </a:moveTo>
                  <a:lnTo>
                    <a:pt x="11" y="0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22" y="0"/>
                  </a:moveTo>
                  <a:lnTo>
                    <a:pt x="31" y="0"/>
                  </a:lnTo>
                  <a:lnTo>
                    <a:pt x="31" y="3"/>
                  </a:lnTo>
                  <a:lnTo>
                    <a:pt x="34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0" y="3"/>
                  </a:lnTo>
                  <a:lnTo>
                    <a:pt x="22" y="3"/>
                  </a:lnTo>
                  <a:lnTo>
                    <a:pt x="22" y="0"/>
                  </a:lnTo>
                  <a:lnTo>
                    <a:pt x="22" y="0"/>
                  </a:lnTo>
                  <a:close/>
                  <a:moveTo>
                    <a:pt x="42" y="0"/>
                  </a:moveTo>
                  <a:lnTo>
                    <a:pt x="51" y="0"/>
                  </a:lnTo>
                  <a:lnTo>
                    <a:pt x="53" y="3"/>
                  </a:lnTo>
                  <a:lnTo>
                    <a:pt x="53" y="3"/>
                  </a:lnTo>
                  <a:lnTo>
                    <a:pt x="53" y="3"/>
                  </a:lnTo>
                  <a:lnTo>
                    <a:pt x="51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0"/>
                  </a:lnTo>
                  <a:lnTo>
                    <a:pt x="42" y="0"/>
                  </a:lnTo>
                  <a:close/>
                  <a:moveTo>
                    <a:pt x="65" y="0"/>
                  </a:moveTo>
                  <a:lnTo>
                    <a:pt x="73" y="0"/>
                  </a:lnTo>
                  <a:lnTo>
                    <a:pt x="73" y="3"/>
                  </a:lnTo>
                  <a:lnTo>
                    <a:pt x="73" y="3"/>
                  </a:lnTo>
                  <a:lnTo>
                    <a:pt x="73" y="3"/>
                  </a:lnTo>
                  <a:lnTo>
                    <a:pt x="73" y="3"/>
                  </a:lnTo>
                  <a:lnTo>
                    <a:pt x="65" y="3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5" y="0"/>
                  </a:lnTo>
                  <a:lnTo>
                    <a:pt x="65" y="0"/>
                  </a:lnTo>
                  <a:close/>
                  <a:moveTo>
                    <a:pt x="84" y="0"/>
                  </a:moveTo>
                  <a:lnTo>
                    <a:pt x="93" y="0"/>
                  </a:lnTo>
                  <a:lnTo>
                    <a:pt x="96" y="3"/>
                  </a:lnTo>
                  <a:lnTo>
                    <a:pt x="96" y="3"/>
                  </a:lnTo>
                  <a:lnTo>
                    <a:pt x="96" y="3"/>
                  </a:lnTo>
                  <a:lnTo>
                    <a:pt x="93" y="3"/>
                  </a:lnTo>
                  <a:lnTo>
                    <a:pt x="84" y="3"/>
                  </a:lnTo>
                  <a:lnTo>
                    <a:pt x="84" y="3"/>
                  </a:lnTo>
                  <a:lnTo>
                    <a:pt x="84" y="3"/>
                  </a:lnTo>
                  <a:lnTo>
                    <a:pt x="84" y="3"/>
                  </a:lnTo>
                  <a:lnTo>
                    <a:pt x="84" y="0"/>
                  </a:lnTo>
                  <a:lnTo>
                    <a:pt x="84" y="0"/>
                  </a:lnTo>
                  <a:close/>
                  <a:moveTo>
                    <a:pt x="107" y="0"/>
                  </a:moveTo>
                  <a:lnTo>
                    <a:pt x="115" y="0"/>
                  </a:lnTo>
                  <a:lnTo>
                    <a:pt x="115" y="3"/>
                  </a:lnTo>
                  <a:lnTo>
                    <a:pt x="115" y="3"/>
                  </a:lnTo>
                  <a:lnTo>
                    <a:pt x="115" y="3"/>
                  </a:lnTo>
                  <a:lnTo>
                    <a:pt x="115" y="3"/>
                  </a:lnTo>
                  <a:lnTo>
                    <a:pt x="107" y="3"/>
                  </a:lnTo>
                  <a:lnTo>
                    <a:pt x="104" y="3"/>
                  </a:lnTo>
                  <a:lnTo>
                    <a:pt x="104" y="3"/>
                  </a:lnTo>
                  <a:lnTo>
                    <a:pt x="104" y="3"/>
                  </a:lnTo>
                  <a:lnTo>
                    <a:pt x="107" y="0"/>
                  </a:lnTo>
                  <a:lnTo>
                    <a:pt x="107" y="0"/>
                  </a:lnTo>
                  <a:close/>
                  <a:moveTo>
                    <a:pt x="126" y="0"/>
                  </a:moveTo>
                  <a:lnTo>
                    <a:pt x="135" y="0"/>
                  </a:lnTo>
                  <a:lnTo>
                    <a:pt x="135" y="3"/>
                  </a:lnTo>
                  <a:lnTo>
                    <a:pt x="138" y="3"/>
                  </a:lnTo>
                  <a:lnTo>
                    <a:pt x="135" y="3"/>
                  </a:lnTo>
                  <a:lnTo>
                    <a:pt x="135" y="3"/>
                  </a:lnTo>
                  <a:lnTo>
                    <a:pt x="126" y="3"/>
                  </a:lnTo>
                  <a:lnTo>
                    <a:pt x="126" y="3"/>
                  </a:lnTo>
                  <a:lnTo>
                    <a:pt x="124" y="3"/>
                  </a:lnTo>
                  <a:lnTo>
                    <a:pt x="126" y="3"/>
                  </a:lnTo>
                  <a:lnTo>
                    <a:pt x="126" y="0"/>
                  </a:lnTo>
                  <a:lnTo>
                    <a:pt x="126" y="0"/>
                  </a:lnTo>
                  <a:close/>
                  <a:moveTo>
                    <a:pt x="146" y="0"/>
                  </a:moveTo>
                  <a:lnTo>
                    <a:pt x="157" y="0"/>
                  </a:lnTo>
                  <a:lnTo>
                    <a:pt x="157" y="3"/>
                  </a:lnTo>
                  <a:lnTo>
                    <a:pt x="157" y="3"/>
                  </a:lnTo>
                  <a:lnTo>
                    <a:pt x="157" y="3"/>
                  </a:lnTo>
                  <a:lnTo>
                    <a:pt x="157" y="3"/>
                  </a:lnTo>
                  <a:lnTo>
                    <a:pt x="146" y="3"/>
                  </a:lnTo>
                  <a:lnTo>
                    <a:pt x="146" y="3"/>
                  </a:lnTo>
                  <a:lnTo>
                    <a:pt x="146" y="3"/>
                  </a:lnTo>
                  <a:lnTo>
                    <a:pt x="146" y="3"/>
                  </a:lnTo>
                  <a:lnTo>
                    <a:pt x="146" y="0"/>
                  </a:lnTo>
                  <a:lnTo>
                    <a:pt x="146" y="0"/>
                  </a:lnTo>
                  <a:close/>
                  <a:moveTo>
                    <a:pt x="169" y="0"/>
                  </a:moveTo>
                  <a:lnTo>
                    <a:pt x="177" y="0"/>
                  </a:lnTo>
                  <a:lnTo>
                    <a:pt x="177" y="3"/>
                  </a:lnTo>
                  <a:lnTo>
                    <a:pt x="177" y="3"/>
                  </a:lnTo>
                  <a:lnTo>
                    <a:pt x="177" y="3"/>
                  </a:lnTo>
                  <a:lnTo>
                    <a:pt x="177" y="3"/>
                  </a:lnTo>
                  <a:lnTo>
                    <a:pt x="169" y="3"/>
                  </a:lnTo>
                  <a:lnTo>
                    <a:pt x="166" y="3"/>
                  </a:lnTo>
                  <a:lnTo>
                    <a:pt x="166" y="3"/>
                  </a:lnTo>
                  <a:lnTo>
                    <a:pt x="166" y="3"/>
                  </a:lnTo>
                  <a:lnTo>
                    <a:pt x="169" y="0"/>
                  </a:lnTo>
                  <a:lnTo>
                    <a:pt x="169" y="0"/>
                  </a:lnTo>
                  <a:close/>
                  <a:moveTo>
                    <a:pt x="188" y="0"/>
                  </a:moveTo>
                  <a:lnTo>
                    <a:pt x="197" y="0"/>
                  </a:lnTo>
                  <a:lnTo>
                    <a:pt x="199" y="3"/>
                  </a:lnTo>
                  <a:lnTo>
                    <a:pt x="199" y="3"/>
                  </a:lnTo>
                  <a:lnTo>
                    <a:pt x="199" y="3"/>
                  </a:lnTo>
                  <a:lnTo>
                    <a:pt x="197" y="3"/>
                  </a:lnTo>
                  <a:lnTo>
                    <a:pt x="188" y="3"/>
                  </a:lnTo>
                  <a:lnTo>
                    <a:pt x="188" y="3"/>
                  </a:lnTo>
                  <a:lnTo>
                    <a:pt x="188" y="3"/>
                  </a:lnTo>
                  <a:lnTo>
                    <a:pt x="188" y="3"/>
                  </a:lnTo>
                  <a:lnTo>
                    <a:pt x="188" y="0"/>
                  </a:lnTo>
                  <a:lnTo>
                    <a:pt x="188" y="0"/>
                  </a:lnTo>
                  <a:close/>
                  <a:moveTo>
                    <a:pt x="211" y="0"/>
                  </a:moveTo>
                  <a:lnTo>
                    <a:pt x="219" y="0"/>
                  </a:lnTo>
                  <a:lnTo>
                    <a:pt x="219" y="3"/>
                  </a:lnTo>
                  <a:lnTo>
                    <a:pt x="219" y="3"/>
                  </a:lnTo>
                  <a:lnTo>
                    <a:pt x="219" y="3"/>
                  </a:lnTo>
                  <a:lnTo>
                    <a:pt x="219" y="3"/>
                  </a:lnTo>
                  <a:lnTo>
                    <a:pt x="211" y="3"/>
                  </a:lnTo>
                  <a:lnTo>
                    <a:pt x="208" y="3"/>
                  </a:lnTo>
                  <a:lnTo>
                    <a:pt x="208" y="3"/>
                  </a:lnTo>
                  <a:lnTo>
                    <a:pt x="208" y="3"/>
                  </a:lnTo>
                  <a:lnTo>
                    <a:pt x="211" y="0"/>
                  </a:lnTo>
                  <a:lnTo>
                    <a:pt x="211" y="0"/>
                  </a:lnTo>
                  <a:close/>
                  <a:moveTo>
                    <a:pt x="230" y="0"/>
                  </a:moveTo>
                  <a:lnTo>
                    <a:pt x="239" y="0"/>
                  </a:lnTo>
                  <a:lnTo>
                    <a:pt x="242" y="3"/>
                  </a:lnTo>
                  <a:lnTo>
                    <a:pt x="242" y="3"/>
                  </a:lnTo>
                  <a:lnTo>
                    <a:pt x="242" y="3"/>
                  </a:lnTo>
                  <a:lnTo>
                    <a:pt x="239" y="3"/>
                  </a:lnTo>
                  <a:lnTo>
                    <a:pt x="230" y="3"/>
                  </a:lnTo>
                  <a:lnTo>
                    <a:pt x="230" y="3"/>
                  </a:lnTo>
                  <a:lnTo>
                    <a:pt x="228" y="3"/>
                  </a:lnTo>
                  <a:lnTo>
                    <a:pt x="230" y="3"/>
                  </a:lnTo>
                  <a:lnTo>
                    <a:pt x="230" y="0"/>
                  </a:lnTo>
                  <a:lnTo>
                    <a:pt x="230" y="0"/>
                  </a:lnTo>
                  <a:close/>
                  <a:moveTo>
                    <a:pt x="250" y="0"/>
                  </a:moveTo>
                  <a:lnTo>
                    <a:pt x="261" y="0"/>
                  </a:lnTo>
                  <a:lnTo>
                    <a:pt x="261" y="3"/>
                  </a:lnTo>
                  <a:lnTo>
                    <a:pt x="261" y="3"/>
                  </a:lnTo>
                  <a:lnTo>
                    <a:pt x="261" y="3"/>
                  </a:lnTo>
                  <a:lnTo>
                    <a:pt x="261" y="3"/>
                  </a:lnTo>
                  <a:lnTo>
                    <a:pt x="250" y="3"/>
                  </a:lnTo>
                  <a:lnTo>
                    <a:pt x="250" y="3"/>
                  </a:lnTo>
                  <a:lnTo>
                    <a:pt x="250" y="3"/>
                  </a:lnTo>
                  <a:lnTo>
                    <a:pt x="250" y="3"/>
                  </a:lnTo>
                  <a:lnTo>
                    <a:pt x="250" y="0"/>
                  </a:lnTo>
                  <a:lnTo>
                    <a:pt x="250" y="0"/>
                  </a:lnTo>
                  <a:close/>
                  <a:moveTo>
                    <a:pt x="272" y="0"/>
                  </a:moveTo>
                  <a:lnTo>
                    <a:pt x="281" y="0"/>
                  </a:lnTo>
                  <a:lnTo>
                    <a:pt x="281" y="3"/>
                  </a:lnTo>
                  <a:lnTo>
                    <a:pt x="281" y="3"/>
                  </a:lnTo>
                  <a:lnTo>
                    <a:pt x="281" y="3"/>
                  </a:lnTo>
                  <a:lnTo>
                    <a:pt x="281" y="3"/>
                  </a:lnTo>
                  <a:lnTo>
                    <a:pt x="272" y="3"/>
                  </a:lnTo>
                  <a:lnTo>
                    <a:pt x="270" y="3"/>
                  </a:lnTo>
                  <a:lnTo>
                    <a:pt x="270" y="3"/>
                  </a:lnTo>
                  <a:lnTo>
                    <a:pt x="270" y="3"/>
                  </a:lnTo>
                  <a:lnTo>
                    <a:pt x="272" y="0"/>
                  </a:lnTo>
                  <a:lnTo>
                    <a:pt x="272" y="0"/>
                  </a:lnTo>
                  <a:close/>
                  <a:moveTo>
                    <a:pt x="292" y="0"/>
                  </a:moveTo>
                  <a:lnTo>
                    <a:pt x="301" y="0"/>
                  </a:lnTo>
                  <a:lnTo>
                    <a:pt x="303" y="3"/>
                  </a:lnTo>
                  <a:lnTo>
                    <a:pt x="303" y="3"/>
                  </a:lnTo>
                  <a:lnTo>
                    <a:pt x="303" y="3"/>
                  </a:lnTo>
                  <a:lnTo>
                    <a:pt x="301" y="3"/>
                  </a:lnTo>
                  <a:lnTo>
                    <a:pt x="292" y="3"/>
                  </a:lnTo>
                  <a:lnTo>
                    <a:pt x="292" y="3"/>
                  </a:lnTo>
                  <a:lnTo>
                    <a:pt x="292" y="3"/>
                  </a:lnTo>
                  <a:lnTo>
                    <a:pt x="292" y="3"/>
                  </a:lnTo>
                  <a:lnTo>
                    <a:pt x="292" y="0"/>
                  </a:lnTo>
                  <a:lnTo>
                    <a:pt x="292" y="0"/>
                  </a:lnTo>
                  <a:close/>
                  <a:moveTo>
                    <a:pt x="315" y="0"/>
                  </a:moveTo>
                  <a:lnTo>
                    <a:pt x="323" y="0"/>
                  </a:lnTo>
                  <a:lnTo>
                    <a:pt x="323" y="3"/>
                  </a:lnTo>
                  <a:lnTo>
                    <a:pt x="323" y="3"/>
                  </a:lnTo>
                  <a:lnTo>
                    <a:pt x="323" y="3"/>
                  </a:lnTo>
                  <a:lnTo>
                    <a:pt x="323" y="3"/>
                  </a:lnTo>
                  <a:lnTo>
                    <a:pt x="315" y="3"/>
                  </a:lnTo>
                  <a:lnTo>
                    <a:pt x="312" y="3"/>
                  </a:lnTo>
                  <a:lnTo>
                    <a:pt x="312" y="3"/>
                  </a:lnTo>
                  <a:lnTo>
                    <a:pt x="312" y="3"/>
                  </a:lnTo>
                  <a:lnTo>
                    <a:pt x="315" y="0"/>
                  </a:lnTo>
                  <a:lnTo>
                    <a:pt x="315" y="0"/>
                  </a:lnTo>
                  <a:close/>
                  <a:moveTo>
                    <a:pt x="334" y="0"/>
                  </a:moveTo>
                  <a:lnTo>
                    <a:pt x="343" y="0"/>
                  </a:lnTo>
                  <a:lnTo>
                    <a:pt x="346" y="3"/>
                  </a:lnTo>
                  <a:lnTo>
                    <a:pt x="346" y="3"/>
                  </a:lnTo>
                  <a:lnTo>
                    <a:pt x="346" y="3"/>
                  </a:lnTo>
                  <a:lnTo>
                    <a:pt x="343" y="3"/>
                  </a:lnTo>
                  <a:lnTo>
                    <a:pt x="334" y="3"/>
                  </a:lnTo>
                  <a:lnTo>
                    <a:pt x="334" y="3"/>
                  </a:lnTo>
                  <a:lnTo>
                    <a:pt x="331" y="3"/>
                  </a:lnTo>
                  <a:lnTo>
                    <a:pt x="334" y="3"/>
                  </a:lnTo>
                  <a:lnTo>
                    <a:pt x="334" y="0"/>
                  </a:lnTo>
                  <a:lnTo>
                    <a:pt x="334" y="0"/>
                  </a:lnTo>
                  <a:close/>
                  <a:moveTo>
                    <a:pt x="354" y="0"/>
                  </a:moveTo>
                  <a:lnTo>
                    <a:pt x="365" y="0"/>
                  </a:lnTo>
                  <a:lnTo>
                    <a:pt x="365" y="3"/>
                  </a:lnTo>
                  <a:lnTo>
                    <a:pt x="365" y="3"/>
                  </a:lnTo>
                  <a:lnTo>
                    <a:pt x="365" y="3"/>
                  </a:lnTo>
                  <a:lnTo>
                    <a:pt x="365" y="3"/>
                  </a:lnTo>
                  <a:lnTo>
                    <a:pt x="354" y="3"/>
                  </a:lnTo>
                  <a:lnTo>
                    <a:pt x="354" y="3"/>
                  </a:lnTo>
                  <a:lnTo>
                    <a:pt x="354" y="3"/>
                  </a:lnTo>
                  <a:lnTo>
                    <a:pt x="354" y="3"/>
                  </a:lnTo>
                  <a:lnTo>
                    <a:pt x="354" y="0"/>
                  </a:lnTo>
                  <a:lnTo>
                    <a:pt x="354" y="0"/>
                  </a:lnTo>
                  <a:close/>
                  <a:moveTo>
                    <a:pt x="376" y="0"/>
                  </a:moveTo>
                  <a:lnTo>
                    <a:pt x="385" y="0"/>
                  </a:lnTo>
                  <a:lnTo>
                    <a:pt x="385" y="3"/>
                  </a:lnTo>
                  <a:lnTo>
                    <a:pt x="385" y="3"/>
                  </a:lnTo>
                  <a:lnTo>
                    <a:pt x="385" y="3"/>
                  </a:lnTo>
                  <a:lnTo>
                    <a:pt x="385" y="3"/>
                  </a:lnTo>
                  <a:lnTo>
                    <a:pt x="376" y="3"/>
                  </a:lnTo>
                  <a:lnTo>
                    <a:pt x="374" y="3"/>
                  </a:lnTo>
                  <a:lnTo>
                    <a:pt x="374" y="3"/>
                  </a:lnTo>
                  <a:lnTo>
                    <a:pt x="374" y="3"/>
                  </a:lnTo>
                  <a:lnTo>
                    <a:pt x="376" y="0"/>
                  </a:lnTo>
                  <a:lnTo>
                    <a:pt x="376" y="0"/>
                  </a:lnTo>
                  <a:close/>
                  <a:moveTo>
                    <a:pt x="396" y="0"/>
                  </a:moveTo>
                  <a:lnTo>
                    <a:pt x="405" y="0"/>
                  </a:lnTo>
                  <a:lnTo>
                    <a:pt x="407" y="3"/>
                  </a:lnTo>
                  <a:lnTo>
                    <a:pt x="407" y="3"/>
                  </a:lnTo>
                  <a:lnTo>
                    <a:pt x="407" y="3"/>
                  </a:lnTo>
                  <a:lnTo>
                    <a:pt x="405" y="3"/>
                  </a:lnTo>
                  <a:lnTo>
                    <a:pt x="396" y="3"/>
                  </a:lnTo>
                  <a:lnTo>
                    <a:pt x="396" y="3"/>
                  </a:lnTo>
                  <a:lnTo>
                    <a:pt x="396" y="3"/>
                  </a:lnTo>
                  <a:lnTo>
                    <a:pt x="396" y="3"/>
                  </a:lnTo>
                  <a:lnTo>
                    <a:pt x="396" y="0"/>
                  </a:lnTo>
                  <a:lnTo>
                    <a:pt x="396" y="0"/>
                  </a:lnTo>
                  <a:close/>
                  <a:moveTo>
                    <a:pt x="419" y="0"/>
                  </a:moveTo>
                  <a:lnTo>
                    <a:pt x="427" y="0"/>
                  </a:lnTo>
                  <a:lnTo>
                    <a:pt x="427" y="3"/>
                  </a:lnTo>
                  <a:lnTo>
                    <a:pt x="427" y="3"/>
                  </a:lnTo>
                  <a:lnTo>
                    <a:pt x="427" y="3"/>
                  </a:lnTo>
                  <a:lnTo>
                    <a:pt x="427" y="3"/>
                  </a:lnTo>
                  <a:lnTo>
                    <a:pt x="419" y="3"/>
                  </a:lnTo>
                  <a:lnTo>
                    <a:pt x="416" y="3"/>
                  </a:lnTo>
                  <a:lnTo>
                    <a:pt x="416" y="3"/>
                  </a:lnTo>
                  <a:lnTo>
                    <a:pt x="416" y="3"/>
                  </a:lnTo>
                  <a:lnTo>
                    <a:pt x="419" y="0"/>
                  </a:lnTo>
                  <a:lnTo>
                    <a:pt x="419" y="0"/>
                  </a:lnTo>
                  <a:close/>
                  <a:moveTo>
                    <a:pt x="438" y="0"/>
                  </a:moveTo>
                  <a:lnTo>
                    <a:pt x="447" y="0"/>
                  </a:lnTo>
                  <a:lnTo>
                    <a:pt x="449" y="3"/>
                  </a:lnTo>
                  <a:lnTo>
                    <a:pt x="449" y="3"/>
                  </a:lnTo>
                  <a:lnTo>
                    <a:pt x="449" y="3"/>
                  </a:lnTo>
                  <a:lnTo>
                    <a:pt x="447" y="3"/>
                  </a:lnTo>
                  <a:lnTo>
                    <a:pt x="438" y="3"/>
                  </a:lnTo>
                  <a:lnTo>
                    <a:pt x="438" y="3"/>
                  </a:lnTo>
                  <a:lnTo>
                    <a:pt x="435" y="3"/>
                  </a:lnTo>
                  <a:lnTo>
                    <a:pt x="438" y="3"/>
                  </a:lnTo>
                  <a:lnTo>
                    <a:pt x="438" y="0"/>
                  </a:lnTo>
                  <a:lnTo>
                    <a:pt x="438" y="0"/>
                  </a:lnTo>
                  <a:close/>
                  <a:moveTo>
                    <a:pt x="458" y="0"/>
                  </a:moveTo>
                  <a:lnTo>
                    <a:pt x="469" y="0"/>
                  </a:lnTo>
                  <a:lnTo>
                    <a:pt x="469" y="3"/>
                  </a:lnTo>
                  <a:lnTo>
                    <a:pt x="469" y="3"/>
                  </a:lnTo>
                  <a:lnTo>
                    <a:pt x="469" y="3"/>
                  </a:lnTo>
                  <a:lnTo>
                    <a:pt x="469" y="3"/>
                  </a:lnTo>
                  <a:lnTo>
                    <a:pt x="458" y="3"/>
                  </a:lnTo>
                  <a:lnTo>
                    <a:pt x="458" y="3"/>
                  </a:lnTo>
                  <a:lnTo>
                    <a:pt x="458" y="3"/>
                  </a:lnTo>
                  <a:lnTo>
                    <a:pt x="458" y="3"/>
                  </a:lnTo>
                  <a:lnTo>
                    <a:pt x="458" y="0"/>
                  </a:lnTo>
                  <a:lnTo>
                    <a:pt x="458" y="0"/>
                  </a:lnTo>
                  <a:close/>
                  <a:moveTo>
                    <a:pt x="480" y="0"/>
                  </a:moveTo>
                  <a:lnTo>
                    <a:pt x="489" y="0"/>
                  </a:lnTo>
                  <a:lnTo>
                    <a:pt x="489" y="3"/>
                  </a:lnTo>
                  <a:lnTo>
                    <a:pt x="489" y="3"/>
                  </a:lnTo>
                  <a:lnTo>
                    <a:pt x="489" y="3"/>
                  </a:lnTo>
                  <a:lnTo>
                    <a:pt x="489" y="3"/>
                  </a:lnTo>
                  <a:lnTo>
                    <a:pt x="480" y="3"/>
                  </a:lnTo>
                  <a:lnTo>
                    <a:pt x="478" y="3"/>
                  </a:lnTo>
                  <a:lnTo>
                    <a:pt x="478" y="3"/>
                  </a:lnTo>
                  <a:lnTo>
                    <a:pt x="478" y="3"/>
                  </a:lnTo>
                  <a:lnTo>
                    <a:pt x="480" y="0"/>
                  </a:lnTo>
                  <a:lnTo>
                    <a:pt x="480" y="0"/>
                  </a:lnTo>
                  <a:close/>
                  <a:moveTo>
                    <a:pt x="500" y="0"/>
                  </a:moveTo>
                  <a:lnTo>
                    <a:pt x="508" y="0"/>
                  </a:lnTo>
                  <a:lnTo>
                    <a:pt x="511" y="3"/>
                  </a:lnTo>
                  <a:lnTo>
                    <a:pt x="511" y="3"/>
                  </a:lnTo>
                  <a:lnTo>
                    <a:pt x="511" y="3"/>
                  </a:lnTo>
                  <a:lnTo>
                    <a:pt x="508" y="3"/>
                  </a:lnTo>
                  <a:lnTo>
                    <a:pt x="500" y="3"/>
                  </a:lnTo>
                  <a:lnTo>
                    <a:pt x="500" y="3"/>
                  </a:lnTo>
                  <a:lnTo>
                    <a:pt x="500" y="3"/>
                  </a:lnTo>
                  <a:lnTo>
                    <a:pt x="500" y="3"/>
                  </a:lnTo>
                  <a:lnTo>
                    <a:pt x="500" y="0"/>
                  </a:lnTo>
                  <a:lnTo>
                    <a:pt x="500" y="0"/>
                  </a:lnTo>
                  <a:close/>
                  <a:moveTo>
                    <a:pt x="522" y="0"/>
                  </a:moveTo>
                  <a:lnTo>
                    <a:pt x="531" y="0"/>
                  </a:lnTo>
                  <a:lnTo>
                    <a:pt x="531" y="3"/>
                  </a:lnTo>
                  <a:lnTo>
                    <a:pt x="531" y="3"/>
                  </a:lnTo>
                  <a:lnTo>
                    <a:pt x="531" y="3"/>
                  </a:lnTo>
                  <a:lnTo>
                    <a:pt x="531" y="3"/>
                  </a:lnTo>
                  <a:lnTo>
                    <a:pt x="522" y="3"/>
                  </a:lnTo>
                  <a:lnTo>
                    <a:pt x="520" y="3"/>
                  </a:lnTo>
                  <a:lnTo>
                    <a:pt x="520" y="3"/>
                  </a:lnTo>
                  <a:lnTo>
                    <a:pt x="520" y="3"/>
                  </a:lnTo>
                  <a:lnTo>
                    <a:pt x="522" y="0"/>
                  </a:lnTo>
                  <a:lnTo>
                    <a:pt x="522" y="0"/>
                  </a:lnTo>
                  <a:close/>
                  <a:moveTo>
                    <a:pt x="542" y="0"/>
                  </a:moveTo>
                  <a:lnTo>
                    <a:pt x="551" y="0"/>
                  </a:lnTo>
                  <a:lnTo>
                    <a:pt x="553" y="3"/>
                  </a:lnTo>
                  <a:lnTo>
                    <a:pt x="553" y="3"/>
                  </a:lnTo>
                  <a:lnTo>
                    <a:pt x="553" y="3"/>
                  </a:lnTo>
                  <a:lnTo>
                    <a:pt x="551" y="3"/>
                  </a:lnTo>
                  <a:lnTo>
                    <a:pt x="542" y="3"/>
                  </a:lnTo>
                  <a:lnTo>
                    <a:pt x="542" y="3"/>
                  </a:lnTo>
                  <a:lnTo>
                    <a:pt x="539" y="3"/>
                  </a:lnTo>
                  <a:lnTo>
                    <a:pt x="542" y="3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62" y="0"/>
                  </a:moveTo>
                  <a:lnTo>
                    <a:pt x="573" y="0"/>
                  </a:lnTo>
                  <a:lnTo>
                    <a:pt x="573" y="3"/>
                  </a:lnTo>
                  <a:lnTo>
                    <a:pt x="573" y="3"/>
                  </a:lnTo>
                  <a:lnTo>
                    <a:pt x="573" y="3"/>
                  </a:lnTo>
                  <a:lnTo>
                    <a:pt x="573" y="3"/>
                  </a:lnTo>
                  <a:lnTo>
                    <a:pt x="562" y="3"/>
                  </a:lnTo>
                  <a:lnTo>
                    <a:pt x="562" y="3"/>
                  </a:lnTo>
                  <a:lnTo>
                    <a:pt x="562" y="3"/>
                  </a:lnTo>
                  <a:lnTo>
                    <a:pt x="562" y="3"/>
                  </a:lnTo>
                  <a:lnTo>
                    <a:pt x="562" y="0"/>
                  </a:lnTo>
                  <a:lnTo>
                    <a:pt x="562" y="0"/>
                  </a:lnTo>
                  <a:close/>
                  <a:moveTo>
                    <a:pt x="584" y="0"/>
                  </a:moveTo>
                  <a:lnTo>
                    <a:pt x="593" y="0"/>
                  </a:lnTo>
                  <a:lnTo>
                    <a:pt x="593" y="3"/>
                  </a:lnTo>
                  <a:lnTo>
                    <a:pt x="596" y="3"/>
                  </a:lnTo>
                  <a:lnTo>
                    <a:pt x="593" y="3"/>
                  </a:lnTo>
                  <a:lnTo>
                    <a:pt x="593" y="3"/>
                  </a:lnTo>
                  <a:lnTo>
                    <a:pt x="584" y="3"/>
                  </a:lnTo>
                  <a:lnTo>
                    <a:pt x="581" y="3"/>
                  </a:lnTo>
                  <a:lnTo>
                    <a:pt x="581" y="3"/>
                  </a:lnTo>
                  <a:lnTo>
                    <a:pt x="581" y="3"/>
                  </a:lnTo>
                  <a:lnTo>
                    <a:pt x="584" y="0"/>
                  </a:lnTo>
                  <a:lnTo>
                    <a:pt x="584" y="0"/>
                  </a:lnTo>
                  <a:close/>
                  <a:moveTo>
                    <a:pt x="604" y="0"/>
                  </a:moveTo>
                  <a:lnTo>
                    <a:pt x="612" y="0"/>
                  </a:lnTo>
                  <a:lnTo>
                    <a:pt x="615" y="3"/>
                  </a:lnTo>
                  <a:lnTo>
                    <a:pt x="615" y="3"/>
                  </a:lnTo>
                  <a:lnTo>
                    <a:pt x="615" y="3"/>
                  </a:lnTo>
                  <a:lnTo>
                    <a:pt x="612" y="3"/>
                  </a:lnTo>
                  <a:lnTo>
                    <a:pt x="604" y="3"/>
                  </a:lnTo>
                  <a:lnTo>
                    <a:pt x="604" y="3"/>
                  </a:lnTo>
                  <a:lnTo>
                    <a:pt x="604" y="3"/>
                  </a:lnTo>
                  <a:lnTo>
                    <a:pt x="604" y="3"/>
                  </a:lnTo>
                  <a:lnTo>
                    <a:pt x="604" y="0"/>
                  </a:lnTo>
                  <a:lnTo>
                    <a:pt x="604" y="0"/>
                  </a:lnTo>
                  <a:close/>
                  <a:moveTo>
                    <a:pt x="626" y="0"/>
                  </a:moveTo>
                  <a:lnTo>
                    <a:pt x="635" y="0"/>
                  </a:lnTo>
                  <a:lnTo>
                    <a:pt x="635" y="3"/>
                  </a:lnTo>
                  <a:lnTo>
                    <a:pt x="635" y="3"/>
                  </a:lnTo>
                  <a:lnTo>
                    <a:pt x="635" y="3"/>
                  </a:lnTo>
                  <a:lnTo>
                    <a:pt x="635" y="3"/>
                  </a:lnTo>
                  <a:lnTo>
                    <a:pt x="626" y="3"/>
                  </a:lnTo>
                  <a:lnTo>
                    <a:pt x="624" y="3"/>
                  </a:lnTo>
                  <a:lnTo>
                    <a:pt x="624" y="3"/>
                  </a:lnTo>
                  <a:lnTo>
                    <a:pt x="624" y="3"/>
                  </a:lnTo>
                  <a:lnTo>
                    <a:pt x="626" y="0"/>
                  </a:lnTo>
                  <a:lnTo>
                    <a:pt x="626" y="0"/>
                  </a:lnTo>
                  <a:close/>
                  <a:moveTo>
                    <a:pt x="646" y="0"/>
                  </a:moveTo>
                  <a:lnTo>
                    <a:pt x="654" y="0"/>
                  </a:lnTo>
                  <a:lnTo>
                    <a:pt x="657" y="3"/>
                  </a:lnTo>
                  <a:lnTo>
                    <a:pt x="657" y="3"/>
                  </a:lnTo>
                  <a:lnTo>
                    <a:pt x="657" y="3"/>
                  </a:lnTo>
                  <a:lnTo>
                    <a:pt x="654" y="3"/>
                  </a:lnTo>
                  <a:lnTo>
                    <a:pt x="646" y="3"/>
                  </a:lnTo>
                  <a:lnTo>
                    <a:pt x="646" y="3"/>
                  </a:lnTo>
                  <a:lnTo>
                    <a:pt x="646" y="3"/>
                  </a:lnTo>
                  <a:lnTo>
                    <a:pt x="646" y="3"/>
                  </a:lnTo>
                  <a:lnTo>
                    <a:pt x="646" y="0"/>
                  </a:lnTo>
                  <a:lnTo>
                    <a:pt x="646" y="0"/>
                  </a:lnTo>
                  <a:close/>
                  <a:moveTo>
                    <a:pt x="666" y="0"/>
                  </a:moveTo>
                  <a:lnTo>
                    <a:pt x="677" y="0"/>
                  </a:lnTo>
                  <a:lnTo>
                    <a:pt x="677" y="3"/>
                  </a:lnTo>
                  <a:lnTo>
                    <a:pt x="677" y="3"/>
                  </a:lnTo>
                  <a:lnTo>
                    <a:pt x="677" y="3"/>
                  </a:lnTo>
                  <a:lnTo>
                    <a:pt x="677" y="3"/>
                  </a:lnTo>
                  <a:lnTo>
                    <a:pt x="666" y="3"/>
                  </a:lnTo>
                  <a:lnTo>
                    <a:pt x="666" y="3"/>
                  </a:lnTo>
                  <a:lnTo>
                    <a:pt x="666" y="3"/>
                  </a:lnTo>
                  <a:lnTo>
                    <a:pt x="666" y="3"/>
                  </a:lnTo>
                  <a:lnTo>
                    <a:pt x="666" y="0"/>
                  </a:lnTo>
                  <a:lnTo>
                    <a:pt x="666" y="0"/>
                  </a:lnTo>
                  <a:close/>
                  <a:moveTo>
                    <a:pt x="688" y="0"/>
                  </a:moveTo>
                  <a:lnTo>
                    <a:pt x="697" y="0"/>
                  </a:lnTo>
                  <a:lnTo>
                    <a:pt x="697" y="3"/>
                  </a:lnTo>
                  <a:lnTo>
                    <a:pt x="699" y="3"/>
                  </a:lnTo>
                  <a:lnTo>
                    <a:pt x="697" y="3"/>
                  </a:lnTo>
                  <a:lnTo>
                    <a:pt x="697" y="3"/>
                  </a:lnTo>
                  <a:lnTo>
                    <a:pt x="688" y="3"/>
                  </a:lnTo>
                  <a:lnTo>
                    <a:pt x="685" y="3"/>
                  </a:lnTo>
                  <a:lnTo>
                    <a:pt x="685" y="3"/>
                  </a:lnTo>
                  <a:lnTo>
                    <a:pt x="685" y="3"/>
                  </a:lnTo>
                  <a:lnTo>
                    <a:pt x="688" y="0"/>
                  </a:lnTo>
                  <a:lnTo>
                    <a:pt x="688" y="0"/>
                  </a:lnTo>
                  <a:close/>
                  <a:moveTo>
                    <a:pt x="708" y="0"/>
                  </a:moveTo>
                  <a:lnTo>
                    <a:pt x="716" y="0"/>
                  </a:lnTo>
                  <a:lnTo>
                    <a:pt x="719" y="3"/>
                  </a:lnTo>
                  <a:lnTo>
                    <a:pt x="719" y="3"/>
                  </a:lnTo>
                  <a:lnTo>
                    <a:pt x="719" y="3"/>
                  </a:lnTo>
                  <a:lnTo>
                    <a:pt x="716" y="3"/>
                  </a:lnTo>
                  <a:lnTo>
                    <a:pt x="708" y="3"/>
                  </a:lnTo>
                  <a:lnTo>
                    <a:pt x="708" y="3"/>
                  </a:lnTo>
                  <a:lnTo>
                    <a:pt x="708" y="3"/>
                  </a:lnTo>
                  <a:lnTo>
                    <a:pt x="708" y="3"/>
                  </a:lnTo>
                  <a:lnTo>
                    <a:pt x="708" y="0"/>
                  </a:lnTo>
                  <a:lnTo>
                    <a:pt x="708" y="0"/>
                  </a:lnTo>
                  <a:close/>
                  <a:moveTo>
                    <a:pt x="730" y="0"/>
                  </a:moveTo>
                  <a:lnTo>
                    <a:pt x="739" y="0"/>
                  </a:lnTo>
                  <a:lnTo>
                    <a:pt x="739" y="3"/>
                  </a:lnTo>
                  <a:lnTo>
                    <a:pt x="739" y="3"/>
                  </a:lnTo>
                  <a:lnTo>
                    <a:pt x="739" y="3"/>
                  </a:lnTo>
                  <a:lnTo>
                    <a:pt x="739" y="3"/>
                  </a:lnTo>
                  <a:lnTo>
                    <a:pt x="730" y="3"/>
                  </a:lnTo>
                  <a:lnTo>
                    <a:pt x="728" y="3"/>
                  </a:lnTo>
                  <a:lnTo>
                    <a:pt x="728" y="3"/>
                  </a:lnTo>
                  <a:lnTo>
                    <a:pt x="728" y="3"/>
                  </a:lnTo>
                  <a:lnTo>
                    <a:pt x="730" y="0"/>
                  </a:lnTo>
                  <a:lnTo>
                    <a:pt x="730" y="0"/>
                  </a:lnTo>
                  <a:close/>
                  <a:moveTo>
                    <a:pt x="750" y="0"/>
                  </a:moveTo>
                  <a:lnTo>
                    <a:pt x="758" y="0"/>
                  </a:lnTo>
                  <a:lnTo>
                    <a:pt x="761" y="3"/>
                  </a:lnTo>
                  <a:lnTo>
                    <a:pt x="761" y="3"/>
                  </a:lnTo>
                  <a:lnTo>
                    <a:pt x="761" y="3"/>
                  </a:lnTo>
                  <a:lnTo>
                    <a:pt x="758" y="3"/>
                  </a:lnTo>
                  <a:lnTo>
                    <a:pt x="750" y="3"/>
                  </a:lnTo>
                  <a:lnTo>
                    <a:pt x="750" y="3"/>
                  </a:lnTo>
                  <a:lnTo>
                    <a:pt x="750" y="3"/>
                  </a:lnTo>
                  <a:lnTo>
                    <a:pt x="750" y="3"/>
                  </a:lnTo>
                  <a:lnTo>
                    <a:pt x="750" y="0"/>
                  </a:lnTo>
                  <a:lnTo>
                    <a:pt x="750" y="0"/>
                  </a:lnTo>
                  <a:close/>
                  <a:moveTo>
                    <a:pt x="770" y="0"/>
                  </a:moveTo>
                  <a:lnTo>
                    <a:pt x="781" y="0"/>
                  </a:lnTo>
                  <a:lnTo>
                    <a:pt x="781" y="3"/>
                  </a:lnTo>
                  <a:lnTo>
                    <a:pt x="781" y="3"/>
                  </a:lnTo>
                  <a:lnTo>
                    <a:pt x="781" y="3"/>
                  </a:lnTo>
                  <a:lnTo>
                    <a:pt x="781" y="3"/>
                  </a:lnTo>
                  <a:lnTo>
                    <a:pt x="770" y="3"/>
                  </a:lnTo>
                  <a:lnTo>
                    <a:pt x="770" y="3"/>
                  </a:lnTo>
                  <a:lnTo>
                    <a:pt x="770" y="3"/>
                  </a:lnTo>
                  <a:lnTo>
                    <a:pt x="770" y="3"/>
                  </a:lnTo>
                  <a:lnTo>
                    <a:pt x="770" y="0"/>
                  </a:lnTo>
                  <a:lnTo>
                    <a:pt x="770" y="0"/>
                  </a:lnTo>
                  <a:close/>
                  <a:moveTo>
                    <a:pt x="792" y="0"/>
                  </a:moveTo>
                  <a:lnTo>
                    <a:pt x="801" y="0"/>
                  </a:lnTo>
                  <a:lnTo>
                    <a:pt x="801" y="3"/>
                  </a:lnTo>
                  <a:lnTo>
                    <a:pt x="803" y="3"/>
                  </a:lnTo>
                  <a:lnTo>
                    <a:pt x="801" y="3"/>
                  </a:lnTo>
                  <a:lnTo>
                    <a:pt x="801" y="3"/>
                  </a:lnTo>
                  <a:lnTo>
                    <a:pt x="792" y="3"/>
                  </a:lnTo>
                  <a:lnTo>
                    <a:pt x="792" y="3"/>
                  </a:lnTo>
                  <a:lnTo>
                    <a:pt x="789" y="3"/>
                  </a:lnTo>
                  <a:lnTo>
                    <a:pt x="792" y="3"/>
                  </a:lnTo>
                  <a:lnTo>
                    <a:pt x="792" y="0"/>
                  </a:lnTo>
                  <a:lnTo>
                    <a:pt x="79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9" name="Rectangle 103"/>
            <p:cNvSpPr>
              <a:spLocks noChangeArrowheads="1"/>
            </p:cNvSpPr>
            <p:nvPr/>
          </p:nvSpPr>
          <p:spPr bwMode="auto">
            <a:xfrm>
              <a:off x="8658225" y="1231900"/>
              <a:ext cx="1079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900">
                  <a:solidFill>
                    <a:srgbClr val="000000"/>
                  </a:solidFill>
                  <a:ea typeface="굴림" charset="-127"/>
                </a:rPr>
                <a:t>IP</a:t>
              </a:r>
              <a:endParaRPr lang="en-US" altLang="ko-KR">
                <a:ea typeface="굴림" charset="-127"/>
              </a:endParaRPr>
            </a:p>
          </p:txBody>
        </p:sp>
        <p:sp>
          <p:nvSpPr>
            <p:cNvPr id="40" name="Rectangle 104"/>
            <p:cNvSpPr>
              <a:spLocks noChangeArrowheads="1"/>
            </p:cNvSpPr>
            <p:nvPr/>
          </p:nvSpPr>
          <p:spPr bwMode="auto">
            <a:xfrm>
              <a:off x="6580188" y="1236663"/>
              <a:ext cx="2349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900">
                  <a:solidFill>
                    <a:srgbClr val="000000"/>
                  </a:solidFill>
                  <a:ea typeface="굴림" charset="-127"/>
                </a:rPr>
                <a:t>QD0</a:t>
              </a:r>
              <a:endParaRPr lang="en-US" altLang="ko-KR">
                <a:ea typeface="굴림" charset="-127"/>
              </a:endParaRPr>
            </a:p>
          </p:txBody>
        </p:sp>
        <p:sp>
          <p:nvSpPr>
            <p:cNvPr id="41" name="Freeform 105"/>
            <p:cNvSpPr>
              <a:spLocks noEditPoints="1"/>
            </p:cNvSpPr>
            <p:nvPr/>
          </p:nvSpPr>
          <p:spPr bwMode="auto">
            <a:xfrm>
              <a:off x="5638800" y="1958975"/>
              <a:ext cx="39688" cy="214313"/>
            </a:xfrm>
            <a:custGeom>
              <a:avLst/>
              <a:gdLst/>
              <a:ahLst/>
              <a:cxnLst>
                <a:cxn ang="0">
                  <a:pos x="11" y="135"/>
                </a:cxn>
                <a:cxn ang="0">
                  <a:pos x="11" y="20"/>
                </a:cxn>
                <a:cxn ang="0">
                  <a:pos x="11" y="17"/>
                </a:cxn>
                <a:cxn ang="0">
                  <a:pos x="11" y="17"/>
                </a:cxn>
                <a:cxn ang="0">
                  <a:pos x="14" y="17"/>
                </a:cxn>
                <a:cxn ang="0">
                  <a:pos x="14" y="20"/>
                </a:cxn>
                <a:cxn ang="0">
                  <a:pos x="14" y="135"/>
                </a:cxn>
                <a:cxn ang="0">
                  <a:pos x="14" y="135"/>
                </a:cxn>
                <a:cxn ang="0">
                  <a:pos x="11" y="135"/>
                </a:cxn>
                <a:cxn ang="0">
                  <a:pos x="11" y="135"/>
                </a:cxn>
                <a:cxn ang="0">
                  <a:pos x="11" y="135"/>
                </a:cxn>
                <a:cxn ang="0">
                  <a:pos x="11" y="135"/>
                </a:cxn>
                <a:cxn ang="0">
                  <a:pos x="0" y="22"/>
                </a:cxn>
                <a:cxn ang="0">
                  <a:pos x="11" y="0"/>
                </a:cxn>
                <a:cxn ang="0">
                  <a:pos x="25" y="22"/>
                </a:cxn>
                <a:cxn ang="0">
                  <a:pos x="0" y="22"/>
                </a:cxn>
              </a:cxnLst>
              <a:rect l="0" t="0" r="r" b="b"/>
              <a:pathLst>
                <a:path w="25" h="135">
                  <a:moveTo>
                    <a:pt x="11" y="135"/>
                  </a:moveTo>
                  <a:lnTo>
                    <a:pt x="11" y="20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4" y="17"/>
                  </a:lnTo>
                  <a:lnTo>
                    <a:pt x="14" y="20"/>
                  </a:lnTo>
                  <a:lnTo>
                    <a:pt x="14" y="135"/>
                  </a:lnTo>
                  <a:lnTo>
                    <a:pt x="14" y="135"/>
                  </a:lnTo>
                  <a:lnTo>
                    <a:pt x="11" y="135"/>
                  </a:lnTo>
                  <a:lnTo>
                    <a:pt x="11" y="135"/>
                  </a:lnTo>
                  <a:lnTo>
                    <a:pt x="11" y="135"/>
                  </a:lnTo>
                  <a:lnTo>
                    <a:pt x="11" y="135"/>
                  </a:lnTo>
                  <a:close/>
                  <a:moveTo>
                    <a:pt x="0" y="22"/>
                  </a:moveTo>
                  <a:lnTo>
                    <a:pt x="11" y="0"/>
                  </a:lnTo>
                  <a:lnTo>
                    <a:pt x="25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2" name="Freeform 106"/>
            <p:cNvSpPr>
              <a:spLocks noEditPoints="1"/>
            </p:cNvSpPr>
            <p:nvPr/>
          </p:nvSpPr>
          <p:spPr bwMode="auto">
            <a:xfrm>
              <a:off x="7334250" y="2360613"/>
              <a:ext cx="34925" cy="217487"/>
            </a:xfrm>
            <a:custGeom>
              <a:avLst/>
              <a:gdLst/>
              <a:ahLst/>
              <a:cxnLst>
                <a:cxn ang="0">
                  <a:pos x="8" y="134"/>
                </a:cxn>
                <a:cxn ang="0">
                  <a:pos x="8" y="19"/>
                </a:cxn>
                <a:cxn ang="0">
                  <a:pos x="11" y="19"/>
                </a:cxn>
                <a:cxn ang="0">
                  <a:pos x="11" y="19"/>
                </a:cxn>
                <a:cxn ang="0">
                  <a:pos x="14" y="19"/>
                </a:cxn>
                <a:cxn ang="0">
                  <a:pos x="14" y="19"/>
                </a:cxn>
                <a:cxn ang="0">
                  <a:pos x="14" y="134"/>
                </a:cxn>
                <a:cxn ang="0">
                  <a:pos x="14" y="137"/>
                </a:cxn>
                <a:cxn ang="0">
                  <a:pos x="11" y="137"/>
                </a:cxn>
                <a:cxn ang="0">
                  <a:pos x="11" y="137"/>
                </a:cxn>
                <a:cxn ang="0">
                  <a:pos x="8" y="134"/>
                </a:cxn>
                <a:cxn ang="0">
                  <a:pos x="8" y="134"/>
                </a:cxn>
                <a:cxn ang="0">
                  <a:pos x="0" y="25"/>
                </a:cxn>
                <a:cxn ang="0">
                  <a:pos x="11" y="0"/>
                </a:cxn>
                <a:cxn ang="0">
                  <a:pos x="22" y="25"/>
                </a:cxn>
                <a:cxn ang="0">
                  <a:pos x="0" y="25"/>
                </a:cxn>
              </a:cxnLst>
              <a:rect l="0" t="0" r="r" b="b"/>
              <a:pathLst>
                <a:path w="22" h="137">
                  <a:moveTo>
                    <a:pt x="8" y="134"/>
                  </a:moveTo>
                  <a:lnTo>
                    <a:pt x="8" y="19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34"/>
                  </a:lnTo>
                  <a:lnTo>
                    <a:pt x="14" y="137"/>
                  </a:lnTo>
                  <a:lnTo>
                    <a:pt x="11" y="137"/>
                  </a:lnTo>
                  <a:lnTo>
                    <a:pt x="11" y="137"/>
                  </a:lnTo>
                  <a:lnTo>
                    <a:pt x="8" y="134"/>
                  </a:lnTo>
                  <a:lnTo>
                    <a:pt x="8" y="134"/>
                  </a:lnTo>
                  <a:close/>
                  <a:moveTo>
                    <a:pt x="0" y="25"/>
                  </a:moveTo>
                  <a:lnTo>
                    <a:pt x="11" y="0"/>
                  </a:lnTo>
                  <a:lnTo>
                    <a:pt x="22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" name="Rectangle 107"/>
            <p:cNvSpPr>
              <a:spLocks noChangeArrowheads="1"/>
            </p:cNvSpPr>
            <p:nvPr/>
          </p:nvSpPr>
          <p:spPr bwMode="auto">
            <a:xfrm>
              <a:off x="5362575" y="1990725"/>
              <a:ext cx="1778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600">
                  <a:solidFill>
                    <a:srgbClr val="000000"/>
                  </a:solidFill>
                  <a:ea typeface="굴림" charset="-127"/>
                </a:rPr>
                <a:t>PSD </a:t>
              </a:r>
              <a:endParaRPr lang="en-US" altLang="ko-KR">
                <a:ea typeface="굴림" charset="-127"/>
              </a:endParaRPr>
            </a:p>
          </p:txBody>
        </p:sp>
        <p:sp>
          <p:nvSpPr>
            <p:cNvPr id="44" name="Rectangle 108"/>
            <p:cNvSpPr>
              <a:spLocks noChangeArrowheads="1"/>
            </p:cNvSpPr>
            <p:nvPr/>
          </p:nvSpPr>
          <p:spPr bwMode="auto">
            <a:xfrm>
              <a:off x="5322888" y="2079625"/>
              <a:ext cx="239712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600">
                  <a:solidFill>
                    <a:srgbClr val="000000"/>
                  </a:solidFill>
                  <a:ea typeface="굴림" charset="-127"/>
                </a:rPr>
                <a:t>ground</a:t>
              </a:r>
              <a:endParaRPr lang="en-US" altLang="ko-KR">
                <a:ea typeface="굴림" charset="-127"/>
              </a:endParaRPr>
            </a:p>
          </p:txBody>
        </p:sp>
        <p:sp>
          <p:nvSpPr>
            <p:cNvPr id="45" name="Rectangle 109"/>
            <p:cNvSpPr>
              <a:spLocks noChangeArrowheads="1"/>
            </p:cNvSpPr>
            <p:nvPr/>
          </p:nvSpPr>
          <p:spPr bwMode="auto">
            <a:xfrm>
              <a:off x="7302500" y="2636838"/>
              <a:ext cx="1778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600">
                  <a:solidFill>
                    <a:srgbClr val="000000"/>
                  </a:solidFill>
                  <a:ea typeface="굴림" charset="-127"/>
                </a:rPr>
                <a:t>PSD </a:t>
              </a:r>
              <a:endParaRPr lang="en-US" altLang="ko-KR">
                <a:ea typeface="굴림" charset="-127"/>
              </a:endParaRPr>
            </a:p>
          </p:txBody>
        </p:sp>
        <p:sp>
          <p:nvSpPr>
            <p:cNvPr id="46" name="Rectangle 110"/>
            <p:cNvSpPr>
              <a:spLocks noChangeArrowheads="1"/>
            </p:cNvSpPr>
            <p:nvPr/>
          </p:nvSpPr>
          <p:spPr bwMode="auto">
            <a:xfrm>
              <a:off x="7262813" y="2725738"/>
              <a:ext cx="239712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600">
                  <a:solidFill>
                    <a:srgbClr val="000000"/>
                  </a:solidFill>
                  <a:ea typeface="굴림" charset="-127"/>
                </a:rPr>
                <a:t>ground</a:t>
              </a:r>
              <a:endParaRPr lang="en-US" altLang="ko-KR">
                <a:ea typeface="굴림" charset="-127"/>
              </a:endParaRPr>
            </a:p>
          </p:txBody>
        </p:sp>
        <p:sp>
          <p:nvSpPr>
            <p:cNvPr id="47" name="Freeform 111"/>
            <p:cNvSpPr>
              <a:spLocks/>
            </p:cNvSpPr>
            <p:nvPr/>
          </p:nvSpPr>
          <p:spPr bwMode="auto">
            <a:xfrm>
              <a:off x="7315200" y="1406525"/>
              <a:ext cx="80963" cy="93663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59"/>
                </a:cxn>
                <a:cxn ang="0">
                  <a:pos x="51" y="59"/>
                </a:cxn>
                <a:cxn ang="0">
                  <a:pos x="26" y="0"/>
                </a:cxn>
              </a:cxnLst>
              <a:rect l="0" t="0" r="r" b="b"/>
              <a:pathLst>
                <a:path w="51" h="59">
                  <a:moveTo>
                    <a:pt x="26" y="0"/>
                  </a:moveTo>
                  <a:lnTo>
                    <a:pt x="0" y="59"/>
                  </a:lnTo>
                  <a:lnTo>
                    <a:pt x="51" y="59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BBE0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8" name="Freeform 112"/>
            <p:cNvSpPr>
              <a:spLocks/>
            </p:cNvSpPr>
            <p:nvPr/>
          </p:nvSpPr>
          <p:spPr bwMode="auto">
            <a:xfrm>
              <a:off x="7315200" y="1406525"/>
              <a:ext cx="80963" cy="93663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59"/>
                </a:cxn>
                <a:cxn ang="0">
                  <a:pos x="51" y="59"/>
                </a:cxn>
                <a:cxn ang="0">
                  <a:pos x="26" y="0"/>
                </a:cxn>
              </a:cxnLst>
              <a:rect l="0" t="0" r="r" b="b"/>
              <a:pathLst>
                <a:path w="51" h="59">
                  <a:moveTo>
                    <a:pt x="26" y="0"/>
                  </a:moveTo>
                  <a:lnTo>
                    <a:pt x="0" y="59"/>
                  </a:lnTo>
                  <a:lnTo>
                    <a:pt x="51" y="59"/>
                  </a:lnTo>
                  <a:lnTo>
                    <a:pt x="26" y="0"/>
                  </a:lnTo>
                  <a:close/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9" name="Rectangle 115"/>
            <p:cNvSpPr>
              <a:spLocks noChangeArrowheads="1"/>
            </p:cNvSpPr>
            <p:nvPr/>
          </p:nvSpPr>
          <p:spPr bwMode="auto">
            <a:xfrm>
              <a:off x="6811963" y="722313"/>
              <a:ext cx="22860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900">
                  <a:solidFill>
                    <a:srgbClr val="000000"/>
                  </a:solidFill>
                  <a:ea typeface="굴림" charset="-127"/>
                </a:rPr>
                <a:t>door</a:t>
              </a:r>
              <a:endParaRPr lang="en-US" altLang="ko-KR">
                <a:ea typeface="굴림" charset="-127"/>
              </a:endParaRPr>
            </a:p>
          </p:txBody>
        </p:sp>
        <p:sp>
          <p:nvSpPr>
            <p:cNvPr id="50" name="Rectangle 116"/>
            <p:cNvSpPr>
              <a:spLocks noChangeArrowheads="1"/>
            </p:cNvSpPr>
            <p:nvPr/>
          </p:nvSpPr>
          <p:spPr bwMode="auto">
            <a:xfrm>
              <a:off x="5241925" y="1333500"/>
              <a:ext cx="1968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900">
                  <a:solidFill>
                    <a:srgbClr val="000000"/>
                  </a:solidFill>
                  <a:ea typeface="굴림" charset="-127"/>
                </a:rPr>
                <a:t>wall</a:t>
              </a:r>
              <a:endParaRPr lang="en-US" altLang="ko-KR">
                <a:ea typeface="굴림" charset="-127"/>
              </a:endParaRPr>
            </a:p>
          </p:txBody>
        </p:sp>
        <p:sp>
          <p:nvSpPr>
            <p:cNvPr id="51" name="Rectangle 117"/>
            <p:cNvSpPr>
              <a:spLocks noChangeArrowheads="1"/>
            </p:cNvSpPr>
            <p:nvPr/>
          </p:nvSpPr>
          <p:spPr bwMode="auto">
            <a:xfrm>
              <a:off x="5675313" y="1204913"/>
              <a:ext cx="1676400" cy="179387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" name="Line 118"/>
            <p:cNvSpPr>
              <a:spLocks noChangeShapeType="1"/>
            </p:cNvSpPr>
            <p:nvPr/>
          </p:nvSpPr>
          <p:spPr bwMode="auto">
            <a:xfrm>
              <a:off x="5675313" y="777875"/>
              <a:ext cx="0" cy="1141413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3" name="Line 119"/>
            <p:cNvSpPr>
              <a:spLocks noChangeShapeType="1"/>
            </p:cNvSpPr>
            <p:nvPr/>
          </p:nvSpPr>
          <p:spPr bwMode="auto">
            <a:xfrm flipH="1">
              <a:off x="5562600" y="782638"/>
              <a:ext cx="107950" cy="71437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4" name="Line 120"/>
            <p:cNvSpPr>
              <a:spLocks noChangeShapeType="1"/>
            </p:cNvSpPr>
            <p:nvPr/>
          </p:nvSpPr>
          <p:spPr bwMode="auto">
            <a:xfrm flipH="1">
              <a:off x="5567363" y="849313"/>
              <a:ext cx="107950" cy="71437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5" name="Line 121"/>
            <p:cNvSpPr>
              <a:spLocks noChangeShapeType="1"/>
            </p:cNvSpPr>
            <p:nvPr/>
          </p:nvSpPr>
          <p:spPr bwMode="auto">
            <a:xfrm flipH="1">
              <a:off x="5562600" y="923925"/>
              <a:ext cx="107950" cy="7143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6" name="Line 122"/>
            <p:cNvSpPr>
              <a:spLocks noChangeShapeType="1"/>
            </p:cNvSpPr>
            <p:nvPr/>
          </p:nvSpPr>
          <p:spPr bwMode="auto">
            <a:xfrm flipH="1">
              <a:off x="5567363" y="992188"/>
              <a:ext cx="107950" cy="71437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7" name="Line 123"/>
            <p:cNvSpPr>
              <a:spLocks noChangeShapeType="1"/>
            </p:cNvSpPr>
            <p:nvPr/>
          </p:nvSpPr>
          <p:spPr bwMode="auto">
            <a:xfrm flipH="1">
              <a:off x="5562600" y="1066800"/>
              <a:ext cx="107950" cy="7143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8" name="Line 124"/>
            <p:cNvSpPr>
              <a:spLocks noChangeShapeType="1"/>
            </p:cNvSpPr>
            <p:nvPr/>
          </p:nvSpPr>
          <p:spPr bwMode="auto">
            <a:xfrm flipH="1">
              <a:off x="5567363" y="1133475"/>
              <a:ext cx="107950" cy="7143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9" name="Line 125"/>
            <p:cNvSpPr>
              <a:spLocks noChangeShapeType="1"/>
            </p:cNvSpPr>
            <p:nvPr/>
          </p:nvSpPr>
          <p:spPr bwMode="auto">
            <a:xfrm flipH="1">
              <a:off x="5562600" y="1209675"/>
              <a:ext cx="107950" cy="7143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0" name="Line 126"/>
            <p:cNvSpPr>
              <a:spLocks noChangeShapeType="1"/>
            </p:cNvSpPr>
            <p:nvPr/>
          </p:nvSpPr>
          <p:spPr bwMode="auto">
            <a:xfrm flipH="1">
              <a:off x="5567363" y="1276350"/>
              <a:ext cx="107950" cy="7143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1" name="Line 127"/>
            <p:cNvSpPr>
              <a:spLocks noChangeShapeType="1"/>
            </p:cNvSpPr>
            <p:nvPr/>
          </p:nvSpPr>
          <p:spPr bwMode="auto">
            <a:xfrm flipH="1">
              <a:off x="5562600" y="1352550"/>
              <a:ext cx="107950" cy="7143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2" name="Line 128"/>
            <p:cNvSpPr>
              <a:spLocks noChangeShapeType="1"/>
            </p:cNvSpPr>
            <p:nvPr/>
          </p:nvSpPr>
          <p:spPr bwMode="auto">
            <a:xfrm flipH="1">
              <a:off x="5567363" y="1414463"/>
              <a:ext cx="107950" cy="7620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3" name="Line 129"/>
            <p:cNvSpPr>
              <a:spLocks noChangeShapeType="1"/>
            </p:cNvSpPr>
            <p:nvPr/>
          </p:nvSpPr>
          <p:spPr bwMode="auto">
            <a:xfrm flipH="1">
              <a:off x="5562600" y="1495425"/>
              <a:ext cx="107950" cy="7143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4" name="Line 130"/>
            <p:cNvSpPr>
              <a:spLocks noChangeShapeType="1"/>
            </p:cNvSpPr>
            <p:nvPr/>
          </p:nvSpPr>
          <p:spPr bwMode="auto">
            <a:xfrm flipH="1">
              <a:off x="5567363" y="1562100"/>
              <a:ext cx="107950" cy="7143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5" name="Line 131"/>
            <p:cNvSpPr>
              <a:spLocks noChangeShapeType="1"/>
            </p:cNvSpPr>
            <p:nvPr/>
          </p:nvSpPr>
          <p:spPr bwMode="auto">
            <a:xfrm flipH="1">
              <a:off x="5562600" y="1638300"/>
              <a:ext cx="107950" cy="7143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6" name="Line 132"/>
            <p:cNvSpPr>
              <a:spLocks noChangeShapeType="1"/>
            </p:cNvSpPr>
            <p:nvPr/>
          </p:nvSpPr>
          <p:spPr bwMode="auto">
            <a:xfrm flipH="1">
              <a:off x="5567363" y="1700213"/>
              <a:ext cx="107950" cy="71437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7" name="Line 133"/>
            <p:cNvSpPr>
              <a:spLocks noChangeShapeType="1"/>
            </p:cNvSpPr>
            <p:nvPr/>
          </p:nvSpPr>
          <p:spPr bwMode="auto">
            <a:xfrm flipH="1">
              <a:off x="5562600" y="1781175"/>
              <a:ext cx="107950" cy="6985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8" name="Line 134"/>
            <p:cNvSpPr>
              <a:spLocks noChangeShapeType="1"/>
            </p:cNvSpPr>
            <p:nvPr/>
          </p:nvSpPr>
          <p:spPr bwMode="auto">
            <a:xfrm flipH="1">
              <a:off x="5567363" y="1847850"/>
              <a:ext cx="107950" cy="7143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9" name="Line 135"/>
            <p:cNvSpPr>
              <a:spLocks noChangeShapeType="1"/>
            </p:cNvSpPr>
            <p:nvPr/>
          </p:nvSpPr>
          <p:spPr bwMode="auto">
            <a:xfrm flipH="1">
              <a:off x="5567363" y="1919288"/>
              <a:ext cx="107950" cy="71437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0" name="Freeform 136"/>
            <p:cNvSpPr>
              <a:spLocks noEditPoints="1"/>
            </p:cNvSpPr>
            <p:nvPr/>
          </p:nvSpPr>
          <p:spPr bwMode="auto">
            <a:xfrm>
              <a:off x="7346950" y="1285875"/>
              <a:ext cx="1274763" cy="476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4" y="3"/>
                </a:cxn>
                <a:cxn ang="0">
                  <a:pos x="22" y="0"/>
                </a:cxn>
                <a:cxn ang="0">
                  <a:pos x="42" y="3"/>
                </a:cxn>
                <a:cxn ang="0">
                  <a:pos x="73" y="3"/>
                </a:cxn>
                <a:cxn ang="0">
                  <a:pos x="65" y="0"/>
                </a:cxn>
                <a:cxn ang="0">
                  <a:pos x="84" y="3"/>
                </a:cxn>
                <a:cxn ang="0">
                  <a:pos x="115" y="3"/>
                </a:cxn>
                <a:cxn ang="0">
                  <a:pos x="107" y="0"/>
                </a:cxn>
                <a:cxn ang="0">
                  <a:pos x="126" y="3"/>
                </a:cxn>
                <a:cxn ang="0">
                  <a:pos x="157" y="3"/>
                </a:cxn>
                <a:cxn ang="0">
                  <a:pos x="146" y="0"/>
                </a:cxn>
                <a:cxn ang="0">
                  <a:pos x="166" y="3"/>
                </a:cxn>
                <a:cxn ang="0">
                  <a:pos x="199" y="3"/>
                </a:cxn>
                <a:cxn ang="0">
                  <a:pos x="188" y="0"/>
                </a:cxn>
                <a:cxn ang="0">
                  <a:pos x="208" y="3"/>
                </a:cxn>
                <a:cxn ang="0">
                  <a:pos x="242" y="3"/>
                </a:cxn>
                <a:cxn ang="0">
                  <a:pos x="230" y="0"/>
                </a:cxn>
                <a:cxn ang="0">
                  <a:pos x="250" y="3"/>
                </a:cxn>
                <a:cxn ang="0">
                  <a:pos x="281" y="3"/>
                </a:cxn>
                <a:cxn ang="0">
                  <a:pos x="272" y="0"/>
                </a:cxn>
                <a:cxn ang="0">
                  <a:pos x="292" y="3"/>
                </a:cxn>
                <a:cxn ang="0">
                  <a:pos x="323" y="3"/>
                </a:cxn>
                <a:cxn ang="0">
                  <a:pos x="315" y="0"/>
                </a:cxn>
                <a:cxn ang="0">
                  <a:pos x="334" y="3"/>
                </a:cxn>
                <a:cxn ang="0">
                  <a:pos x="365" y="3"/>
                </a:cxn>
                <a:cxn ang="0">
                  <a:pos x="354" y="0"/>
                </a:cxn>
                <a:cxn ang="0">
                  <a:pos x="374" y="3"/>
                </a:cxn>
                <a:cxn ang="0">
                  <a:pos x="407" y="3"/>
                </a:cxn>
                <a:cxn ang="0">
                  <a:pos x="396" y="0"/>
                </a:cxn>
                <a:cxn ang="0">
                  <a:pos x="416" y="3"/>
                </a:cxn>
                <a:cxn ang="0">
                  <a:pos x="449" y="3"/>
                </a:cxn>
                <a:cxn ang="0">
                  <a:pos x="438" y="0"/>
                </a:cxn>
                <a:cxn ang="0">
                  <a:pos x="458" y="3"/>
                </a:cxn>
                <a:cxn ang="0">
                  <a:pos x="489" y="3"/>
                </a:cxn>
                <a:cxn ang="0">
                  <a:pos x="480" y="0"/>
                </a:cxn>
                <a:cxn ang="0">
                  <a:pos x="500" y="3"/>
                </a:cxn>
                <a:cxn ang="0">
                  <a:pos x="531" y="3"/>
                </a:cxn>
                <a:cxn ang="0">
                  <a:pos x="522" y="0"/>
                </a:cxn>
                <a:cxn ang="0">
                  <a:pos x="542" y="3"/>
                </a:cxn>
                <a:cxn ang="0">
                  <a:pos x="573" y="3"/>
                </a:cxn>
                <a:cxn ang="0">
                  <a:pos x="562" y="0"/>
                </a:cxn>
                <a:cxn ang="0">
                  <a:pos x="581" y="3"/>
                </a:cxn>
                <a:cxn ang="0">
                  <a:pos x="615" y="3"/>
                </a:cxn>
                <a:cxn ang="0">
                  <a:pos x="604" y="0"/>
                </a:cxn>
                <a:cxn ang="0">
                  <a:pos x="624" y="3"/>
                </a:cxn>
                <a:cxn ang="0">
                  <a:pos x="657" y="3"/>
                </a:cxn>
                <a:cxn ang="0">
                  <a:pos x="646" y="0"/>
                </a:cxn>
                <a:cxn ang="0">
                  <a:pos x="666" y="3"/>
                </a:cxn>
                <a:cxn ang="0">
                  <a:pos x="699" y="3"/>
                </a:cxn>
                <a:cxn ang="0">
                  <a:pos x="688" y="0"/>
                </a:cxn>
                <a:cxn ang="0">
                  <a:pos x="708" y="3"/>
                </a:cxn>
                <a:cxn ang="0">
                  <a:pos x="739" y="3"/>
                </a:cxn>
                <a:cxn ang="0">
                  <a:pos x="730" y="0"/>
                </a:cxn>
                <a:cxn ang="0">
                  <a:pos x="750" y="3"/>
                </a:cxn>
                <a:cxn ang="0">
                  <a:pos x="781" y="3"/>
                </a:cxn>
                <a:cxn ang="0">
                  <a:pos x="770" y="0"/>
                </a:cxn>
                <a:cxn ang="0">
                  <a:pos x="792" y="3"/>
                </a:cxn>
              </a:cxnLst>
              <a:rect l="0" t="0" r="r" b="b"/>
              <a:pathLst>
                <a:path w="803" h="3">
                  <a:moveTo>
                    <a:pt x="0" y="0"/>
                  </a:moveTo>
                  <a:lnTo>
                    <a:pt x="11" y="0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22" y="0"/>
                  </a:moveTo>
                  <a:lnTo>
                    <a:pt x="31" y="0"/>
                  </a:lnTo>
                  <a:lnTo>
                    <a:pt x="31" y="3"/>
                  </a:lnTo>
                  <a:lnTo>
                    <a:pt x="34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0" y="3"/>
                  </a:lnTo>
                  <a:lnTo>
                    <a:pt x="22" y="3"/>
                  </a:lnTo>
                  <a:lnTo>
                    <a:pt x="22" y="0"/>
                  </a:lnTo>
                  <a:lnTo>
                    <a:pt x="22" y="0"/>
                  </a:lnTo>
                  <a:close/>
                  <a:moveTo>
                    <a:pt x="42" y="0"/>
                  </a:moveTo>
                  <a:lnTo>
                    <a:pt x="51" y="0"/>
                  </a:lnTo>
                  <a:lnTo>
                    <a:pt x="53" y="3"/>
                  </a:lnTo>
                  <a:lnTo>
                    <a:pt x="53" y="3"/>
                  </a:lnTo>
                  <a:lnTo>
                    <a:pt x="53" y="3"/>
                  </a:lnTo>
                  <a:lnTo>
                    <a:pt x="51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0"/>
                  </a:lnTo>
                  <a:lnTo>
                    <a:pt x="42" y="0"/>
                  </a:lnTo>
                  <a:close/>
                  <a:moveTo>
                    <a:pt x="65" y="0"/>
                  </a:moveTo>
                  <a:lnTo>
                    <a:pt x="73" y="0"/>
                  </a:lnTo>
                  <a:lnTo>
                    <a:pt x="73" y="3"/>
                  </a:lnTo>
                  <a:lnTo>
                    <a:pt x="73" y="3"/>
                  </a:lnTo>
                  <a:lnTo>
                    <a:pt x="73" y="3"/>
                  </a:lnTo>
                  <a:lnTo>
                    <a:pt x="73" y="3"/>
                  </a:lnTo>
                  <a:lnTo>
                    <a:pt x="65" y="3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5" y="0"/>
                  </a:lnTo>
                  <a:lnTo>
                    <a:pt x="65" y="0"/>
                  </a:lnTo>
                  <a:close/>
                  <a:moveTo>
                    <a:pt x="84" y="0"/>
                  </a:moveTo>
                  <a:lnTo>
                    <a:pt x="93" y="0"/>
                  </a:lnTo>
                  <a:lnTo>
                    <a:pt x="96" y="3"/>
                  </a:lnTo>
                  <a:lnTo>
                    <a:pt x="96" y="3"/>
                  </a:lnTo>
                  <a:lnTo>
                    <a:pt x="96" y="3"/>
                  </a:lnTo>
                  <a:lnTo>
                    <a:pt x="93" y="3"/>
                  </a:lnTo>
                  <a:lnTo>
                    <a:pt x="84" y="3"/>
                  </a:lnTo>
                  <a:lnTo>
                    <a:pt x="84" y="3"/>
                  </a:lnTo>
                  <a:lnTo>
                    <a:pt x="84" y="3"/>
                  </a:lnTo>
                  <a:lnTo>
                    <a:pt x="84" y="3"/>
                  </a:lnTo>
                  <a:lnTo>
                    <a:pt x="84" y="0"/>
                  </a:lnTo>
                  <a:lnTo>
                    <a:pt x="84" y="0"/>
                  </a:lnTo>
                  <a:close/>
                  <a:moveTo>
                    <a:pt x="107" y="0"/>
                  </a:moveTo>
                  <a:lnTo>
                    <a:pt x="115" y="0"/>
                  </a:lnTo>
                  <a:lnTo>
                    <a:pt x="115" y="3"/>
                  </a:lnTo>
                  <a:lnTo>
                    <a:pt x="115" y="3"/>
                  </a:lnTo>
                  <a:lnTo>
                    <a:pt x="115" y="3"/>
                  </a:lnTo>
                  <a:lnTo>
                    <a:pt x="115" y="3"/>
                  </a:lnTo>
                  <a:lnTo>
                    <a:pt x="107" y="3"/>
                  </a:lnTo>
                  <a:lnTo>
                    <a:pt x="104" y="3"/>
                  </a:lnTo>
                  <a:lnTo>
                    <a:pt x="104" y="3"/>
                  </a:lnTo>
                  <a:lnTo>
                    <a:pt x="104" y="3"/>
                  </a:lnTo>
                  <a:lnTo>
                    <a:pt x="107" y="0"/>
                  </a:lnTo>
                  <a:lnTo>
                    <a:pt x="107" y="0"/>
                  </a:lnTo>
                  <a:close/>
                  <a:moveTo>
                    <a:pt x="126" y="0"/>
                  </a:moveTo>
                  <a:lnTo>
                    <a:pt x="135" y="0"/>
                  </a:lnTo>
                  <a:lnTo>
                    <a:pt x="135" y="3"/>
                  </a:lnTo>
                  <a:lnTo>
                    <a:pt x="138" y="3"/>
                  </a:lnTo>
                  <a:lnTo>
                    <a:pt x="135" y="3"/>
                  </a:lnTo>
                  <a:lnTo>
                    <a:pt x="135" y="3"/>
                  </a:lnTo>
                  <a:lnTo>
                    <a:pt x="126" y="3"/>
                  </a:lnTo>
                  <a:lnTo>
                    <a:pt x="126" y="3"/>
                  </a:lnTo>
                  <a:lnTo>
                    <a:pt x="124" y="3"/>
                  </a:lnTo>
                  <a:lnTo>
                    <a:pt x="126" y="3"/>
                  </a:lnTo>
                  <a:lnTo>
                    <a:pt x="126" y="0"/>
                  </a:lnTo>
                  <a:lnTo>
                    <a:pt x="126" y="0"/>
                  </a:lnTo>
                  <a:close/>
                  <a:moveTo>
                    <a:pt x="146" y="0"/>
                  </a:moveTo>
                  <a:lnTo>
                    <a:pt x="157" y="0"/>
                  </a:lnTo>
                  <a:lnTo>
                    <a:pt x="157" y="3"/>
                  </a:lnTo>
                  <a:lnTo>
                    <a:pt x="157" y="3"/>
                  </a:lnTo>
                  <a:lnTo>
                    <a:pt x="157" y="3"/>
                  </a:lnTo>
                  <a:lnTo>
                    <a:pt x="157" y="3"/>
                  </a:lnTo>
                  <a:lnTo>
                    <a:pt x="146" y="3"/>
                  </a:lnTo>
                  <a:lnTo>
                    <a:pt x="146" y="3"/>
                  </a:lnTo>
                  <a:lnTo>
                    <a:pt x="146" y="3"/>
                  </a:lnTo>
                  <a:lnTo>
                    <a:pt x="146" y="3"/>
                  </a:lnTo>
                  <a:lnTo>
                    <a:pt x="146" y="0"/>
                  </a:lnTo>
                  <a:lnTo>
                    <a:pt x="146" y="0"/>
                  </a:lnTo>
                  <a:close/>
                  <a:moveTo>
                    <a:pt x="169" y="0"/>
                  </a:moveTo>
                  <a:lnTo>
                    <a:pt x="177" y="0"/>
                  </a:lnTo>
                  <a:lnTo>
                    <a:pt x="177" y="3"/>
                  </a:lnTo>
                  <a:lnTo>
                    <a:pt x="177" y="3"/>
                  </a:lnTo>
                  <a:lnTo>
                    <a:pt x="177" y="3"/>
                  </a:lnTo>
                  <a:lnTo>
                    <a:pt x="177" y="3"/>
                  </a:lnTo>
                  <a:lnTo>
                    <a:pt x="169" y="3"/>
                  </a:lnTo>
                  <a:lnTo>
                    <a:pt x="166" y="3"/>
                  </a:lnTo>
                  <a:lnTo>
                    <a:pt x="166" y="3"/>
                  </a:lnTo>
                  <a:lnTo>
                    <a:pt x="166" y="3"/>
                  </a:lnTo>
                  <a:lnTo>
                    <a:pt x="169" y="0"/>
                  </a:lnTo>
                  <a:lnTo>
                    <a:pt x="169" y="0"/>
                  </a:lnTo>
                  <a:close/>
                  <a:moveTo>
                    <a:pt x="188" y="0"/>
                  </a:moveTo>
                  <a:lnTo>
                    <a:pt x="197" y="0"/>
                  </a:lnTo>
                  <a:lnTo>
                    <a:pt x="199" y="3"/>
                  </a:lnTo>
                  <a:lnTo>
                    <a:pt x="199" y="3"/>
                  </a:lnTo>
                  <a:lnTo>
                    <a:pt x="199" y="3"/>
                  </a:lnTo>
                  <a:lnTo>
                    <a:pt x="197" y="3"/>
                  </a:lnTo>
                  <a:lnTo>
                    <a:pt x="188" y="3"/>
                  </a:lnTo>
                  <a:lnTo>
                    <a:pt x="188" y="3"/>
                  </a:lnTo>
                  <a:lnTo>
                    <a:pt x="188" y="3"/>
                  </a:lnTo>
                  <a:lnTo>
                    <a:pt x="188" y="3"/>
                  </a:lnTo>
                  <a:lnTo>
                    <a:pt x="188" y="0"/>
                  </a:lnTo>
                  <a:lnTo>
                    <a:pt x="188" y="0"/>
                  </a:lnTo>
                  <a:close/>
                  <a:moveTo>
                    <a:pt x="211" y="0"/>
                  </a:moveTo>
                  <a:lnTo>
                    <a:pt x="219" y="0"/>
                  </a:lnTo>
                  <a:lnTo>
                    <a:pt x="219" y="3"/>
                  </a:lnTo>
                  <a:lnTo>
                    <a:pt x="219" y="3"/>
                  </a:lnTo>
                  <a:lnTo>
                    <a:pt x="219" y="3"/>
                  </a:lnTo>
                  <a:lnTo>
                    <a:pt x="219" y="3"/>
                  </a:lnTo>
                  <a:lnTo>
                    <a:pt x="211" y="3"/>
                  </a:lnTo>
                  <a:lnTo>
                    <a:pt x="208" y="3"/>
                  </a:lnTo>
                  <a:lnTo>
                    <a:pt x="208" y="3"/>
                  </a:lnTo>
                  <a:lnTo>
                    <a:pt x="208" y="3"/>
                  </a:lnTo>
                  <a:lnTo>
                    <a:pt x="211" y="0"/>
                  </a:lnTo>
                  <a:lnTo>
                    <a:pt x="211" y="0"/>
                  </a:lnTo>
                  <a:close/>
                  <a:moveTo>
                    <a:pt x="230" y="0"/>
                  </a:moveTo>
                  <a:lnTo>
                    <a:pt x="239" y="0"/>
                  </a:lnTo>
                  <a:lnTo>
                    <a:pt x="242" y="3"/>
                  </a:lnTo>
                  <a:lnTo>
                    <a:pt x="242" y="3"/>
                  </a:lnTo>
                  <a:lnTo>
                    <a:pt x="242" y="3"/>
                  </a:lnTo>
                  <a:lnTo>
                    <a:pt x="239" y="3"/>
                  </a:lnTo>
                  <a:lnTo>
                    <a:pt x="230" y="3"/>
                  </a:lnTo>
                  <a:lnTo>
                    <a:pt x="230" y="3"/>
                  </a:lnTo>
                  <a:lnTo>
                    <a:pt x="228" y="3"/>
                  </a:lnTo>
                  <a:lnTo>
                    <a:pt x="230" y="3"/>
                  </a:lnTo>
                  <a:lnTo>
                    <a:pt x="230" y="0"/>
                  </a:lnTo>
                  <a:lnTo>
                    <a:pt x="230" y="0"/>
                  </a:lnTo>
                  <a:close/>
                  <a:moveTo>
                    <a:pt x="250" y="0"/>
                  </a:moveTo>
                  <a:lnTo>
                    <a:pt x="261" y="0"/>
                  </a:lnTo>
                  <a:lnTo>
                    <a:pt x="261" y="3"/>
                  </a:lnTo>
                  <a:lnTo>
                    <a:pt x="261" y="3"/>
                  </a:lnTo>
                  <a:lnTo>
                    <a:pt x="261" y="3"/>
                  </a:lnTo>
                  <a:lnTo>
                    <a:pt x="261" y="3"/>
                  </a:lnTo>
                  <a:lnTo>
                    <a:pt x="250" y="3"/>
                  </a:lnTo>
                  <a:lnTo>
                    <a:pt x="250" y="3"/>
                  </a:lnTo>
                  <a:lnTo>
                    <a:pt x="250" y="3"/>
                  </a:lnTo>
                  <a:lnTo>
                    <a:pt x="250" y="3"/>
                  </a:lnTo>
                  <a:lnTo>
                    <a:pt x="250" y="0"/>
                  </a:lnTo>
                  <a:lnTo>
                    <a:pt x="250" y="0"/>
                  </a:lnTo>
                  <a:close/>
                  <a:moveTo>
                    <a:pt x="272" y="0"/>
                  </a:moveTo>
                  <a:lnTo>
                    <a:pt x="281" y="0"/>
                  </a:lnTo>
                  <a:lnTo>
                    <a:pt x="281" y="3"/>
                  </a:lnTo>
                  <a:lnTo>
                    <a:pt x="281" y="3"/>
                  </a:lnTo>
                  <a:lnTo>
                    <a:pt x="281" y="3"/>
                  </a:lnTo>
                  <a:lnTo>
                    <a:pt x="281" y="3"/>
                  </a:lnTo>
                  <a:lnTo>
                    <a:pt x="272" y="3"/>
                  </a:lnTo>
                  <a:lnTo>
                    <a:pt x="270" y="3"/>
                  </a:lnTo>
                  <a:lnTo>
                    <a:pt x="270" y="3"/>
                  </a:lnTo>
                  <a:lnTo>
                    <a:pt x="270" y="3"/>
                  </a:lnTo>
                  <a:lnTo>
                    <a:pt x="272" y="0"/>
                  </a:lnTo>
                  <a:lnTo>
                    <a:pt x="272" y="0"/>
                  </a:lnTo>
                  <a:close/>
                  <a:moveTo>
                    <a:pt x="292" y="0"/>
                  </a:moveTo>
                  <a:lnTo>
                    <a:pt x="301" y="0"/>
                  </a:lnTo>
                  <a:lnTo>
                    <a:pt x="303" y="3"/>
                  </a:lnTo>
                  <a:lnTo>
                    <a:pt x="303" y="3"/>
                  </a:lnTo>
                  <a:lnTo>
                    <a:pt x="303" y="3"/>
                  </a:lnTo>
                  <a:lnTo>
                    <a:pt x="301" y="3"/>
                  </a:lnTo>
                  <a:lnTo>
                    <a:pt x="292" y="3"/>
                  </a:lnTo>
                  <a:lnTo>
                    <a:pt x="292" y="3"/>
                  </a:lnTo>
                  <a:lnTo>
                    <a:pt x="292" y="3"/>
                  </a:lnTo>
                  <a:lnTo>
                    <a:pt x="292" y="3"/>
                  </a:lnTo>
                  <a:lnTo>
                    <a:pt x="292" y="0"/>
                  </a:lnTo>
                  <a:lnTo>
                    <a:pt x="292" y="0"/>
                  </a:lnTo>
                  <a:close/>
                  <a:moveTo>
                    <a:pt x="315" y="0"/>
                  </a:moveTo>
                  <a:lnTo>
                    <a:pt x="323" y="0"/>
                  </a:lnTo>
                  <a:lnTo>
                    <a:pt x="323" y="3"/>
                  </a:lnTo>
                  <a:lnTo>
                    <a:pt x="323" y="3"/>
                  </a:lnTo>
                  <a:lnTo>
                    <a:pt x="323" y="3"/>
                  </a:lnTo>
                  <a:lnTo>
                    <a:pt x="323" y="3"/>
                  </a:lnTo>
                  <a:lnTo>
                    <a:pt x="315" y="3"/>
                  </a:lnTo>
                  <a:lnTo>
                    <a:pt x="312" y="3"/>
                  </a:lnTo>
                  <a:lnTo>
                    <a:pt x="312" y="3"/>
                  </a:lnTo>
                  <a:lnTo>
                    <a:pt x="312" y="3"/>
                  </a:lnTo>
                  <a:lnTo>
                    <a:pt x="315" y="0"/>
                  </a:lnTo>
                  <a:lnTo>
                    <a:pt x="315" y="0"/>
                  </a:lnTo>
                  <a:close/>
                  <a:moveTo>
                    <a:pt x="334" y="0"/>
                  </a:moveTo>
                  <a:lnTo>
                    <a:pt x="343" y="0"/>
                  </a:lnTo>
                  <a:lnTo>
                    <a:pt x="346" y="3"/>
                  </a:lnTo>
                  <a:lnTo>
                    <a:pt x="346" y="3"/>
                  </a:lnTo>
                  <a:lnTo>
                    <a:pt x="346" y="3"/>
                  </a:lnTo>
                  <a:lnTo>
                    <a:pt x="343" y="3"/>
                  </a:lnTo>
                  <a:lnTo>
                    <a:pt x="334" y="3"/>
                  </a:lnTo>
                  <a:lnTo>
                    <a:pt x="334" y="3"/>
                  </a:lnTo>
                  <a:lnTo>
                    <a:pt x="331" y="3"/>
                  </a:lnTo>
                  <a:lnTo>
                    <a:pt x="334" y="3"/>
                  </a:lnTo>
                  <a:lnTo>
                    <a:pt x="334" y="0"/>
                  </a:lnTo>
                  <a:lnTo>
                    <a:pt x="334" y="0"/>
                  </a:lnTo>
                  <a:close/>
                  <a:moveTo>
                    <a:pt x="354" y="0"/>
                  </a:moveTo>
                  <a:lnTo>
                    <a:pt x="365" y="0"/>
                  </a:lnTo>
                  <a:lnTo>
                    <a:pt x="365" y="3"/>
                  </a:lnTo>
                  <a:lnTo>
                    <a:pt x="365" y="3"/>
                  </a:lnTo>
                  <a:lnTo>
                    <a:pt x="365" y="3"/>
                  </a:lnTo>
                  <a:lnTo>
                    <a:pt x="365" y="3"/>
                  </a:lnTo>
                  <a:lnTo>
                    <a:pt x="354" y="3"/>
                  </a:lnTo>
                  <a:lnTo>
                    <a:pt x="354" y="3"/>
                  </a:lnTo>
                  <a:lnTo>
                    <a:pt x="354" y="3"/>
                  </a:lnTo>
                  <a:lnTo>
                    <a:pt x="354" y="3"/>
                  </a:lnTo>
                  <a:lnTo>
                    <a:pt x="354" y="0"/>
                  </a:lnTo>
                  <a:lnTo>
                    <a:pt x="354" y="0"/>
                  </a:lnTo>
                  <a:close/>
                  <a:moveTo>
                    <a:pt x="376" y="0"/>
                  </a:moveTo>
                  <a:lnTo>
                    <a:pt x="385" y="0"/>
                  </a:lnTo>
                  <a:lnTo>
                    <a:pt x="385" y="3"/>
                  </a:lnTo>
                  <a:lnTo>
                    <a:pt x="385" y="3"/>
                  </a:lnTo>
                  <a:lnTo>
                    <a:pt x="385" y="3"/>
                  </a:lnTo>
                  <a:lnTo>
                    <a:pt x="385" y="3"/>
                  </a:lnTo>
                  <a:lnTo>
                    <a:pt x="376" y="3"/>
                  </a:lnTo>
                  <a:lnTo>
                    <a:pt x="374" y="3"/>
                  </a:lnTo>
                  <a:lnTo>
                    <a:pt x="374" y="3"/>
                  </a:lnTo>
                  <a:lnTo>
                    <a:pt x="374" y="3"/>
                  </a:lnTo>
                  <a:lnTo>
                    <a:pt x="376" y="0"/>
                  </a:lnTo>
                  <a:lnTo>
                    <a:pt x="376" y="0"/>
                  </a:lnTo>
                  <a:close/>
                  <a:moveTo>
                    <a:pt x="396" y="0"/>
                  </a:moveTo>
                  <a:lnTo>
                    <a:pt x="405" y="0"/>
                  </a:lnTo>
                  <a:lnTo>
                    <a:pt x="407" y="3"/>
                  </a:lnTo>
                  <a:lnTo>
                    <a:pt x="407" y="3"/>
                  </a:lnTo>
                  <a:lnTo>
                    <a:pt x="407" y="3"/>
                  </a:lnTo>
                  <a:lnTo>
                    <a:pt x="405" y="3"/>
                  </a:lnTo>
                  <a:lnTo>
                    <a:pt x="396" y="3"/>
                  </a:lnTo>
                  <a:lnTo>
                    <a:pt x="396" y="3"/>
                  </a:lnTo>
                  <a:lnTo>
                    <a:pt x="396" y="3"/>
                  </a:lnTo>
                  <a:lnTo>
                    <a:pt x="396" y="3"/>
                  </a:lnTo>
                  <a:lnTo>
                    <a:pt x="396" y="0"/>
                  </a:lnTo>
                  <a:lnTo>
                    <a:pt x="396" y="0"/>
                  </a:lnTo>
                  <a:close/>
                  <a:moveTo>
                    <a:pt x="419" y="0"/>
                  </a:moveTo>
                  <a:lnTo>
                    <a:pt x="427" y="0"/>
                  </a:lnTo>
                  <a:lnTo>
                    <a:pt x="427" y="3"/>
                  </a:lnTo>
                  <a:lnTo>
                    <a:pt x="427" y="3"/>
                  </a:lnTo>
                  <a:lnTo>
                    <a:pt x="427" y="3"/>
                  </a:lnTo>
                  <a:lnTo>
                    <a:pt x="427" y="3"/>
                  </a:lnTo>
                  <a:lnTo>
                    <a:pt x="419" y="3"/>
                  </a:lnTo>
                  <a:lnTo>
                    <a:pt x="416" y="3"/>
                  </a:lnTo>
                  <a:lnTo>
                    <a:pt x="416" y="3"/>
                  </a:lnTo>
                  <a:lnTo>
                    <a:pt x="416" y="3"/>
                  </a:lnTo>
                  <a:lnTo>
                    <a:pt x="419" y="0"/>
                  </a:lnTo>
                  <a:lnTo>
                    <a:pt x="419" y="0"/>
                  </a:lnTo>
                  <a:close/>
                  <a:moveTo>
                    <a:pt x="438" y="0"/>
                  </a:moveTo>
                  <a:lnTo>
                    <a:pt x="447" y="0"/>
                  </a:lnTo>
                  <a:lnTo>
                    <a:pt x="449" y="3"/>
                  </a:lnTo>
                  <a:lnTo>
                    <a:pt x="449" y="3"/>
                  </a:lnTo>
                  <a:lnTo>
                    <a:pt x="449" y="3"/>
                  </a:lnTo>
                  <a:lnTo>
                    <a:pt x="447" y="3"/>
                  </a:lnTo>
                  <a:lnTo>
                    <a:pt x="438" y="3"/>
                  </a:lnTo>
                  <a:lnTo>
                    <a:pt x="438" y="3"/>
                  </a:lnTo>
                  <a:lnTo>
                    <a:pt x="435" y="3"/>
                  </a:lnTo>
                  <a:lnTo>
                    <a:pt x="438" y="3"/>
                  </a:lnTo>
                  <a:lnTo>
                    <a:pt x="438" y="0"/>
                  </a:lnTo>
                  <a:lnTo>
                    <a:pt x="438" y="0"/>
                  </a:lnTo>
                  <a:close/>
                  <a:moveTo>
                    <a:pt x="458" y="0"/>
                  </a:moveTo>
                  <a:lnTo>
                    <a:pt x="469" y="0"/>
                  </a:lnTo>
                  <a:lnTo>
                    <a:pt x="469" y="3"/>
                  </a:lnTo>
                  <a:lnTo>
                    <a:pt x="469" y="3"/>
                  </a:lnTo>
                  <a:lnTo>
                    <a:pt x="469" y="3"/>
                  </a:lnTo>
                  <a:lnTo>
                    <a:pt x="469" y="3"/>
                  </a:lnTo>
                  <a:lnTo>
                    <a:pt x="458" y="3"/>
                  </a:lnTo>
                  <a:lnTo>
                    <a:pt x="458" y="3"/>
                  </a:lnTo>
                  <a:lnTo>
                    <a:pt x="458" y="3"/>
                  </a:lnTo>
                  <a:lnTo>
                    <a:pt x="458" y="3"/>
                  </a:lnTo>
                  <a:lnTo>
                    <a:pt x="458" y="0"/>
                  </a:lnTo>
                  <a:lnTo>
                    <a:pt x="458" y="0"/>
                  </a:lnTo>
                  <a:close/>
                  <a:moveTo>
                    <a:pt x="480" y="0"/>
                  </a:moveTo>
                  <a:lnTo>
                    <a:pt x="489" y="0"/>
                  </a:lnTo>
                  <a:lnTo>
                    <a:pt x="489" y="3"/>
                  </a:lnTo>
                  <a:lnTo>
                    <a:pt x="489" y="3"/>
                  </a:lnTo>
                  <a:lnTo>
                    <a:pt x="489" y="3"/>
                  </a:lnTo>
                  <a:lnTo>
                    <a:pt x="489" y="3"/>
                  </a:lnTo>
                  <a:lnTo>
                    <a:pt x="480" y="3"/>
                  </a:lnTo>
                  <a:lnTo>
                    <a:pt x="478" y="3"/>
                  </a:lnTo>
                  <a:lnTo>
                    <a:pt x="478" y="3"/>
                  </a:lnTo>
                  <a:lnTo>
                    <a:pt x="478" y="3"/>
                  </a:lnTo>
                  <a:lnTo>
                    <a:pt x="480" y="0"/>
                  </a:lnTo>
                  <a:lnTo>
                    <a:pt x="480" y="0"/>
                  </a:lnTo>
                  <a:close/>
                  <a:moveTo>
                    <a:pt x="500" y="0"/>
                  </a:moveTo>
                  <a:lnTo>
                    <a:pt x="508" y="0"/>
                  </a:lnTo>
                  <a:lnTo>
                    <a:pt x="511" y="3"/>
                  </a:lnTo>
                  <a:lnTo>
                    <a:pt x="511" y="3"/>
                  </a:lnTo>
                  <a:lnTo>
                    <a:pt x="511" y="3"/>
                  </a:lnTo>
                  <a:lnTo>
                    <a:pt x="508" y="3"/>
                  </a:lnTo>
                  <a:lnTo>
                    <a:pt x="500" y="3"/>
                  </a:lnTo>
                  <a:lnTo>
                    <a:pt x="500" y="3"/>
                  </a:lnTo>
                  <a:lnTo>
                    <a:pt x="500" y="3"/>
                  </a:lnTo>
                  <a:lnTo>
                    <a:pt x="500" y="3"/>
                  </a:lnTo>
                  <a:lnTo>
                    <a:pt x="500" y="0"/>
                  </a:lnTo>
                  <a:lnTo>
                    <a:pt x="500" y="0"/>
                  </a:lnTo>
                  <a:close/>
                  <a:moveTo>
                    <a:pt x="522" y="0"/>
                  </a:moveTo>
                  <a:lnTo>
                    <a:pt x="531" y="0"/>
                  </a:lnTo>
                  <a:lnTo>
                    <a:pt x="531" y="3"/>
                  </a:lnTo>
                  <a:lnTo>
                    <a:pt x="531" y="3"/>
                  </a:lnTo>
                  <a:lnTo>
                    <a:pt x="531" y="3"/>
                  </a:lnTo>
                  <a:lnTo>
                    <a:pt x="531" y="3"/>
                  </a:lnTo>
                  <a:lnTo>
                    <a:pt x="522" y="3"/>
                  </a:lnTo>
                  <a:lnTo>
                    <a:pt x="520" y="3"/>
                  </a:lnTo>
                  <a:lnTo>
                    <a:pt x="520" y="3"/>
                  </a:lnTo>
                  <a:lnTo>
                    <a:pt x="520" y="3"/>
                  </a:lnTo>
                  <a:lnTo>
                    <a:pt x="522" y="0"/>
                  </a:lnTo>
                  <a:lnTo>
                    <a:pt x="522" y="0"/>
                  </a:lnTo>
                  <a:close/>
                  <a:moveTo>
                    <a:pt x="542" y="0"/>
                  </a:moveTo>
                  <a:lnTo>
                    <a:pt x="551" y="0"/>
                  </a:lnTo>
                  <a:lnTo>
                    <a:pt x="553" y="3"/>
                  </a:lnTo>
                  <a:lnTo>
                    <a:pt x="553" y="3"/>
                  </a:lnTo>
                  <a:lnTo>
                    <a:pt x="553" y="3"/>
                  </a:lnTo>
                  <a:lnTo>
                    <a:pt x="551" y="3"/>
                  </a:lnTo>
                  <a:lnTo>
                    <a:pt x="542" y="3"/>
                  </a:lnTo>
                  <a:lnTo>
                    <a:pt x="542" y="3"/>
                  </a:lnTo>
                  <a:lnTo>
                    <a:pt x="539" y="3"/>
                  </a:lnTo>
                  <a:lnTo>
                    <a:pt x="542" y="3"/>
                  </a:lnTo>
                  <a:lnTo>
                    <a:pt x="542" y="0"/>
                  </a:lnTo>
                  <a:lnTo>
                    <a:pt x="542" y="0"/>
                  </a:lnTo>
                  <a:close/>
                  <a:moveTo>
                    <a:pt x="562" y="0"/>
                  </a:moveTo>
                  <a:lnTo>
                    <a:pt x="573" y="0"/>
                  </a:lnTo>
                  <a:lnTo>
                    <a:pt x="573" y="3"/>
                  </a:lnTo>
                  <a:lnTo>
                    <a:pt x="573" y="3"/>
                  </a:lnTo>
                  <a:lnTo>
                    <a:pt x="573" y="3"/>
                  </a:lnTo>
                  <a:lnTo>
                    <a:pt x="573" y="3"/>
                  </a:lnTo>
                  <a:lnTo>
                    <a:pt x="562" y="3"/>
                  </a:lnTo>
                  <a:lnTo>
                    <a:pt x="562" y="3"/>
                  </a:lnTo>
                  <a:lnTo>
                    <a:pt x="562" y="3"/>
                  </a:lnTo>
                  <a:lnTo>
                    <a:pt x="562" y="3"/>
                  </a:lnTo>
                  <a:lnTo>
                    <a:pt x="562" y="0"/>
                  </a:lnTo>
                  <a:lnTo>
                    <a:pt x="562" y="0"/>
                  </a:lnTo>
                  <a:close/>
                  <a:moveTo>
                    <a:pt x="584" y="0"/>
                  </a:moveTo>
                  <a:lnTo>
                    <a:pt x="593" y="0"/>
                  </a:lnTo>
                  <a:lnTo>
                    <a:pt x="593" y="3"/>
                  </a:lnTo>
                  <a:lnTo>
                    <a:pt x="596" y="3"/>
                  </a:lnTo>
                  <a:lnTo>
                    <a:pt x="593" y="3"/>
                  </a:lnTo>
                  <a:lnTo>
                    <a:pt x="593" y="3"/>
                  </a:lnTo>
                  <a:lnTo>
                    <a:pt x="584" y="3"/>
                  </a:lnTo>
                  <a:lnTo>
                    <a:pt x="581" y="3"/>
                  </a:lnTo>
                  <a:lnTo>
                    <a:pt x="581" y="3"/>
                  </a:lnTo>
                  <a:lnTo>
                    <a:pt x="581" y="3"/>
                  </a:lnTo>
                  <a:lnTo>
                    <a:pt x="584" y="0"/>
                  </a:lnTo>
                  <a:lnTo>
                    <a:pt x="584" y="0"/>
                  </a:lnTo>
                  <a:close/>
                  <a:moveTo>
                    <a:pt x="604" y="0"/>
                  </a:moveTo>
                  <a:lnTo>
                    <a:pt x="612" y="0"/>
                  </a:lnTo>
                  <a:lnTo>
                    <a:pt x="615" y="3"/>
                  </a:lnTo>
                  <a:lnTo>
                    <a:pt x="615" y="3"/>
                  </a:lnTo>
                  <a:lnTo>
                    <a:pt x="615" y="3"/>
                  </a:lnTo>
                  <a:lnTo>
                    <a:pt x="612" y="3"/>
                  </a:lnTo>
                  <a:lnTo>
                    <a:pt x="604" y="3"/>
                  </a:lnTo>
                  <a:lnTo>
                    <a:pt x="604" y="3"/>
                  </a:lnTo>
                  <a:lnTo>
                    <a:pt x="604" y="3"/>
                  </a:lnTo>
                  <a:lnTo>
                    <a:pt x="604" y="3"/>
                  </a:lnTo>
                  <a:lnTo>
                    <a:pt x="604" y="0"/>
                  </a:lnTo>
                  <a:lnTo>
                    <a:pt x="604" y="0"/>
                  </a:lnTo>
                  <a:close/>
                  <a:moveTo>
                    <a:pt x="626" y="0"/>
                  </a:moveTo>
                  <a:lnTo>
                    <a:pt x="635" y="0"/>
                  </a:lnTo>
                  <a:lnTo>
                    <a:pt x="635" y="3"/>
                  </a:lnTo>
                  <a:lnTo>
                    <a:pt x="635" y="3"/>
                  </a:lnTo>
                  <a:lnTo>
                    <a:pt x="635" y="3"/>
                  </a:lnTo>
                  <a:lnTo>
                    <a:pt x="635" y="3"/>
                  </a:lnTo>
                  <a:lnTo>
                    <a:pt x="626" y="3"/>
                  </a:lnTo>
                  <a:lnTo>
                    <a:pt x="624" y="3"/>
                  </a:lnTo>
                  <a:lnTo>
                    <a:pt x="624" y="3"/>
                  </a:lnTo>
                  <a:lnTo>
                    <a:pt x="624" y="3"/>
                  </a:lnTo>
                  <a:lnTo>
                    <a:pt x="626" y="0"/>
                  </a:lnTo>
                  <a:lnTo>
                    <a:pt x="626" y="0"/>
                  </a:lnTo>
                  <a:close/>
                  <a:moveTo>
                    <a:pt x="646" y="0"/>
                  </a:moveTo>
                  <a:lnTo>
                    <a:pt x="654" y="0"/>
                  </a:lnTo>
                  <a:lnTo>
                    <a:pt x="657" y="3"/>
                  </a:lnTo>
                  <a:lnTo>
                    <a:pt x="657" y="3"/>
                  </a:lnTo>
                  <a:lnTo>
                    <a:pt x="657" y="3"/>
                  </a:lnTo>
                  <a:lnTo>
                    <a:pt x="654" y="3"/>
                  </a:lnTo>
                  <a:lnTo>
                    <a:pt x="646" y="3"/>
                  </a:lnTo>
                  <a:lnTo>
                    <a:pt x="646" y="3"/>
                  </a:lnTo>
                  <a:lnTo>
                    <a:pt x="646" y="3"/>
                  </a:lnTo>
                  <a:lnTo>
                    <a:pt x="646" y="3"/>
                  </a:lnTo>
                  <a:lnTo>
                    <a:pt x="646" y="0"/>
                  </a:lnTo>
                  <a:lnTo>
                    <a:pt x="646" y="0"/>
                  </a:lnTo>
                  <a:close/>
                  <a:moveTo>
                    <a:pt x="666" y="0"/>
                  </a:moveTo>
                  <a:lnTo>
                    <a:pt x="677" y="0"/>
                  </a:lnTo>
                  <a:lnTo>
                    <a:pt x="677" y="3"/>
                  </a:lnTo>
                  <a:lnTo>
                    <a:pt x="677" y="3"/>
                  </a:lnTo>
                  <a:lnTo>
                    <a:pt x="677" y="3"/>
                  </a:lnTo>
                  <a:lnTo>
                    <a:pt x="677" y="3"/>
                  </a:lnTo>
                  <a:lnTo>
                    <a:pt x="666" y="3"/>
                  </a:lnTo>
                  <a:lnTo>
                    <a:pt x="666" y="3"/>
                  </a:lnTo>
                  <a:lnTo>
                    <a:pt x="666" y="3"/>
                  </a:lnTo>
                  <a:lnTo>
                    <a:pt x="666" y="3"/>
                  </a:lnTo>
                  <a:lnTo>
                    <a:pt x="666" y="0"/>
                  </a:lnTo>
                  <a:lnTo>
                    <a:pt x="666" y="0"/>
                  </a:lnTo>
                  <a:close/>
                  <a:moveTo>
                    <a:pt x="688" y="0"/>
                  </a:moveTo>
                  <a:lnTo>
                    <a:pt x="697" y="0"/>
                  </a:lnTo>
                  <a:lnTo>
                    <a:pt x="697" y="3"/>
                  </a:lnTo>
                  <a:lnTo>
                    <a:pt x="699" y="3"/>
                  </a:lnTo>
                  <a:lnTo>
                    <a:pt x="697" y="3"/>
                  </a:lnTo>
                  <a:lnTo>
                    <a:pt x="697" y="3"/>
                  </a:lnTo>
                  <a:lnTo>
                    <a:pt x="688" y="3"/>
                  </a:lnTo>
                  <a:lnTo>
                    <a:pt x="685" y="3"/>
                  </a:lnTo>
                  <a:lnTo>
                    <a:pt x="685" y="3"/>
                  </a:lnTo>
                  <a:lnTo>
                    <a:pt x="685" y="3"/>
                  </a:lnTo>
                  <a:lnTo>
                    <a:pt x="688" y="0"/>
                  </a:lnTo>
                  <a:lnTo>
                    <a:pt x="688" y="0"/>
                  </a:lnTo>
                  <a:close/>
                  <a:moveTo>
                    <a:pt x="708" y="0"/>
                  </a:moveTo>
                  <a:lnTo>
                    <a:pt x="716" y="0"/>
                  </a:lnTo>
                  <a:lnTo>
                    <a:pt x="719" y="3"/>
                  </a:lnTo>
                  <a:lnTo>
                    <a:pt x="719" y="3"/>
                  </a:lnTo>
                  <a:lnTo>
                    <a:pt x="719" y="3"/>
                  </a:lnTo>
                  <a:lnTo>
                    <a:pt x="716" y="3"/>
                  </a:lnTo>
                  <a:lnTo>
                    <a:pt x="708" y="3"/>
                  </a:lnTo>
                  <a:lnTo>
                    <a:pt x="708" y="3"/>
                  </a:lnTo>
                  <a:lnTo>
                    <a:pt x="708" y="3"/>
                  </a:lnTo>
                  <a:lnTo>
                    <a:pt x="708" y="3"/>
                  </a:lnTo>
                  <a:lnTo>
                    <a:pt x="708" y="0"/>
                  </a:lnTo>
                  <a:lnTo>
                    <a:pt x="708" y="0"/>
                  </a:lnTo>
                  <a:close/>
                  <a:moveTo>
                    <a:pt x="730" y="0"/>
                  </a:moveTo>
                  <a:lnTo>
                    <a:pt x="739" y="0"/>
                  </a:lnTo>
                  <a:lnTo>
                    <a:pt x="739" y="3"/>
                  </a:lnTo>
                  <a:lnTo>
                    <a:pt x="739" y="3"/>
                  </a:lnTo>
                  <a:lnTo>
                    <a:pt x="739" y="3"/>
                  </a:lnTo>
                  <a:lnTo>
                    <a:pt x="739" y="3"/>
                  </a:lnTo>
                  <a:lnTo>
                    <a:pt x="730" y="3"/>
                  </a:lnTo>
                  <a:lnTo>
                    <a:pt x="728" y="3"/>
                  </a:lnTo>
                  <a:lnTo>
                    <a:pt x="728" y="3"/>
                  </a:lnTo>
                  <a:lnTo>
                    <a:pt x="728" y="3"/>
                  </a:lnTo>
                  <a:lnTo>
                    <a:pt x="730" y="0"/>
                  </a:lnTo>
                  <a:lnTo>
                    <a:pt x="730" y="0"/>
                  </a:lnTo>
                  <a:close/>
                  <a:moveTo>
                    <a:pt x="750" y="0"/>
                  </a:moveTo>
                  <a:lnTo>
                    <a:pt x="758" y="0"/>
                  </a:lnTo>
                  <a:lnTo>
                    <a:pt x="761" y="3"/>
                  </a:lnTo>
                  <a:lnTo>
                    <a:pt x="761" y="3"/>
                  </a:lnTo>
                  <a:lnTo>
                    <a:pt x="761" y="3"/>
                  </a:lnTo>
                  <a:lnTo>
                    <a:pt x="758" y="3"/>
                  </a:lnTo>
                  <a:lnTo>
                    <a:pt x="750" y="3"/>
                  </a:lnTo>
                  <a:lnTo>
                    <a:pt x="750" y="3"/>
                  </a:lnTo>
                  <a:lnTo>
                    <a:pt x="750" y="3"/>
                  </a:lnTo>
                  <a:lnTo>
                    <a:pt x="750" y="3"/>
                  </a:lnTo>
                  <a:lnTo>
                    <a:pt x="750" y="0"/>
                  </a:lnTo>
                  <a:lnTo>
                    <a:pt x="750" y="0"/>
                  </a:lnTo>
                  <a:close/>
                  <a:moveTo>
                    <a:pt x="770" y="0"/>
                  </a:moveTo>
                  <a:lnTo>
                    <a:pt x="781" y="0"/>
                  </a:lnTo>
                  <a:lnTo>
                    <a:pt x="781" y="3"/>
                  </a:lnTo>
                  <a:lnTo>
                    <a:pt x="781" y="3"/>
                  </a:lnTo>
                  <a:lnTo>
                    <a:pt x="781" y="3"/>
                  </a:lnTo>
                  <a:lnTo>
                    <a:pt x="781" y="3"/>
                  </a:lnTo>
                  <a:lnTo>
                    <a:pt x="770" y="3"/>
                  </a:lnTo>
                  <a:lnTo>
                    <a:pt x="770" y="3"/>
                  </a:lnTo>
                  <a:lnTo>
                    <a:pt x="770" y="3"/>
                  </a:lnTo>
                  <a:lnTo>
                    <a:pt x="770" y="3"/>
                  </a:lnTo>
                  <a:lnTo>
                    <a:pt x="770" y="0"/>
                  </a:lnTo>
                  <a:lnTo>
                    <a:pt x="770" y="0"/>
                  </a:lnTo>
                  <a:close/>
                  <a:moveTo>
                    <a:pt x="792" y="0"/>
                  </a:moveTo>
                  <a:lnTo>
                    <a:pt x="801" y="0"/>
                  </a:lnTo>
                  <a:lnTo>
                    <a:pt x="801" y="3"/>
                  </a:lnTo>
                  <a:lnTo>
                    <a:pt x="803" y="3"/>
                  </a:lnTo>
                  <a:lnTo>
                    <a:pt x="801" y="3"/>
                  </a:lnTo>
                  <a:lnTo>
                    <a:pt x="801" y="3"/>
                  </a:lnTo>
                  <a:lnTo>
                    <a:pt x="792" y="3"/>
                  </a:lnTo>
                  <a:lnTo>
                    <a:pt x="792" y="3"/>
                  </a:lnTo>
                  <a:lnTo>
                    <a:pt x="789" y="3"/>
                  </a:lnTo>
                  <a:lnTo>
                    <a:pt x="792" y="3"/>
                  </a:lnTo>
                  <a:lnTo>
                    <a:pt x="792" y="0"/>
                  </a:lnTo>
                  <a:lnTo>
                    <a:pt x="79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" name="Rectangle 137"/>
            <p:cNvSpPr>
              <a:spLocks noChangeArrowheads="1"/>
            </p:cNvSpPr>
            <p:nvPr/>
          </p:nvSpPr>
          <p:spPr bwMode="auto">
            <a:xfrm>
              <a:off x="8658225" y="1231900"/>
              <a:ext cx="1079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900">
                  <a:solidFill>
                    <a:srgbClr val="000000"/>
                  </a:solidFill>
                  <a:ea typeface="굴림" charset="-127"/>
                </a:rPr>
                <a:t>IP</a:t>
              </a:r>
              <a:endParaRPr lang="en-US" altLang="ko-KR">
                <a:ea typeface="굴림" charset="-127"/>
              </a:endParaRPr>
            </a:p>
          </p:txBody>
        </p:sp>
        <p:sp>
          <p:nvSpPr>
            <p:cNvPr id="72" name="Rectangle 138"/>
            <p:cNvSpPr>
              <a:spLocks noChangeArrowheads="1"/>
            </p:cNvSpPr>
            <p:nvPr/>
          </p:nvSpPr>
          <p:spPr bwMode="auto">
            <a:xfrm>
              <a:off x="6580188" y="1236663"/>
              <a:ext cx="2349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900">
                  <a:solidFill>
                    <a:srgbClr val="000000"/>
                  </a:solidFill>
                  <a:ea typeface="굴림" charset="-127"/>
                </a:rPr>
                <a:t>QD0</a:t>
              </a:r>
              <a:endParaRPr lang="en-US" altLang="ko-KR">
                <a:ea typeface="굴림" charset="-127"/>
              </a:endParaRPr>
            </a:p>
          </p:txBody>
        </p:sp>
        <p:sp>
          <p:nvSpPr>
            <p:cNvPr id="73" name="Freeform 139"/>
            <p:cNvSpPr>
              <a:spLocks noEditPoints="1"/>
            </p:cNvSpPr>
            <p:nvPr/>
          </p:nvSpPr>
          <p:spPr bwMode="auto">
            <a:xfrm>
              <a:off x="5638800" y="1958975"/>
              <a:ext cx="39688" cy="214313"/>
            </a:xfrm>
            <a:custGeom>
              <a:avLst/>
              <a:gdLst/>
              <a:ahLst/>
              <a:cxnLst>
                <a:cxn ang="0">
                  <a:pos x="11" y="135"/>
                </a:cxn>
                <a:cxn ang="0">
                  <a:pos x="11" y="20"/>
                </a:cxn>
                <a:cxn ang="0">
                  <a:pos x="11" y="17"/>
                </a:cxn>
                <a:cxn ang="0">
                  <a:pos x="11" y="17"/>
                </a:cxn>
                <a:cxn ang="0">
                  <a:pos x="14" y="17"/>
                </a:cxn>
                <a:cxn ang="0">
                  <a:pos x="14" y="20"/>
                </a:cxn>
                <a:cxn ang="0">
                  <a:pos x="14" y="135"/>
                </a:cxn>
                <a:cxn ang="0">
                  <a:pos x="14" y="135"/>
                </a:cxn>
                <a:cxn ang="0">
                  <a:pos x="11" y="135"/>
                </a:cxn>
                <a:cxn ang="0">
                  <a:pos x="11" y="135"/>
                </a:cxn>
                <a:cxn ang="0">
                  <a:pos x="11" y="135"/>
                </a:cxn>
                <a:cxn ang="0">
                  <a:pos x="11" y="135"/>
                </a:cxn>
                <a:cxn ang="0">
                  <a:pos x="0" y="22"/>
                </a:cxn>
                <a:cxn ang="0">
                  <a:pos x="11" y="0"/>
                </a:cxn>
                <a:cxn ang="0">
                  <a:pos x="25" y="22"/>
                </a:cxn>
                <a:cxn ang="0">
                  <a:pos x="0" y="22"/>
                </a:cxn>
              </a:cxnLst>
              <a:rect l="0" t="0" r="r" b="b"/>
              <a:pathLst>
                <a:path w="25" h="135">
                  <a:moveTo>
                    <a:pt x="11" y="135"/>
                  </a:moveTo>
                  <a:lnTo>
                    <a:pt x="11" y="20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4" y="17"/>
                  </a:lnTo>
                  <a:lnTo>
                    <a:pt x="14" y="20"/>
                  </a:lnTo>
                  <a:lnTo>
                    <a:pt x="14" y="135"/>
                  </a:lnTo>
                  <a:lnTo>
                    <a:pt x="14" y="135"/>
                  </a:lnTo>
                  <a:lnTo>
                    <a:pt x="11" y="135"/>
                  </a:lnTo>
                  <a:lnTo>
                    <a:pt x="11" y="135"/>
                  </a:lnTo>
                  <a:lnTo>
                    <a:pt x="11" y="135"/>
                  </a:lnTo>
                  <a:lnTo>
                    <a:pt x="11" y="135"/>
                  </a:lnTo>
                  <a:close/>
                  <a:moveTo>
                    <a:pt x="0" y="22"/>
                  </a:moveTo>
                  <a:lnTo>
                    <a:pt x="11" y="0"/>
                  </a:lnTo>
                  <a:lnTo>
                    <a:pt x="25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4" name="Freeform 140"/>
            <p:cNvSpPr>
              <a:spLocks noEditPoints="1"/>
            </p:cNvSpPr>
            <p:nvPr/>
          </p:nvSpPr>
          <p:spPr bwMode="auto">
            <a:xfrm>
              <a:off x="7334250" y="2360613"/>
              <a:ext cx="34925" cy="217487"/>
            </a:xfrm>
            <a:custGeom>
              <a:avLst/>
              <a:gdLst/>
              <a:ahLst/>
              <a:cxnLst>
                <a:cxn ang="0">
                  <a:pos x="8" y="134"/>
                </a:cxn>
                <a:cxn ang="0">
                  <a:pos x="8" y="19"/>
                </a:cxn>
                <a:cxn ang="0">
                  <a:pos x="11" y="19"/>
                </a:cxn>
                <a:cxn ang="0">
                  <a:pos x="11" y="19"/>
                </a:cxn>
                <a:cxn ang="0">
                  <a:pos x="14" y="19"/>
                </a:cxn>
                <a:cxn ang="0">
                  <a:pos x="14" y="19"/>
                </a:cxn>
                <a:cxn ang="0">
                  <a:pos x="14" y="134"/>
                </a:cxn>
                <a:cxn ang="0">
                  <a:pos x="14" y="137"/>
                </a:cxn>
                <a:cxn ang="0">
                  <a:pos x="11" y="137"/>
                </a:cxn>
                <a:cxn ang="0">
                  <a:pos x="11" y="137"/>
                </a:cxn>
                <a:cxn ang="0">
                  <a:pos x="8" y="134"/>
                </a:cxn>
                <a:cxn ang="0">
                  <a:pos x="8" y="134"/>
                </a:cxn>
                <a:cxn ang="0">
                  <a:pos x="0" y="25"/>
                </a:cxn>
                <a:cxn ang="0">
                  <a:pos x="11" y="0"/>
                </a:cxn>
                <a:cxn ang="0">
                  <a:pos x="22" y="25"/>
                </a:cxn>
                <a:cxn ang="0">
                  <a:pos x="0" y="25"/>
                </a:cxn>
              </a:cxnLst>
              <a:rect l="0" t="0" r="r" b="b"/>
              <a:pathLst>
                <a:path w="22" h="137">
                  <a:moveTo>
                    <a:pt x="8" y="134"/>
                  </a:moveTo>
                  <a:lnTo>
                    <a:pt x="8" y="19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34"/>
                  </a:lnTo>
                  <a:lnTo>
                    <a:pt x="14" y="137"/>
                  </a:lnTo>
                  <a:lnTo>
                    <a:pt x="11" y="137"/>
                  </a:lnTo>
                  <a:lnTo>
                    <a:pt x="11" y="137"/>
                  </a:lnTo>
                  <a:lnTo>
                    <a:pt x="8" y="134"/>
                  </a:lnTo>
                  <a:lnTo>
                    <a:pt x="8" y="134"/>
                  </a:lnTo>
                  <a:close/>
                  <a:moveTo>
                    <a:pt x="0" y="25"/>
                  </a:moveTo>
                  <a:lnTo>
                    <a:pt x="11" y="0"/>
                  </a:lnTo>
                  <a:lnTo>
                    <a:pt x="22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5" name="Rectangle 141"/>
            <p:cNvSpPr>
              <a:spLocks noChangeArrowheads="1"/>
            </p:cNvSpPr>
            <p:nvPr/>
          </p:nvSpPr>
          <p:spPr bwMode="auto">
            <a:xfrm>
              <a:off x="5362575" y="1990725"/>
              <a:ext cx="1778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600">
                  <a:solidFill>
                    <a:srgbClr val="000000"/>
                  </a:solidFill>
                  <a:ea typeface="굴림" charset="-127"/>
                </a:rPr>
                <a:t>PSD </a:t>
              </a:r>
              <a:endParaRPr lang="en-US" altLang="ko-KR">
                <a:ea typeface="굴림" charset="-127"/>
              </a:endParaRPr>
            </a:p>
          </p:txBody>
        </p:sp>
        <p:sp>
          <p:nvSpPr>
            <p:cNvPr id="76" name="Rectangle 142"/>
            <p:cNvSpPr>
              <a:spLocks noChangeArrowheads="1"/>
            </p:cNvSpPr>
            <p:nvPr/>
          </p:nvSpPr>
          <p:spPr bwMode="auto">
            <a:xfrm>
              <a:off x="5322888" y="2079625"/>
              <a:ext cx="239712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600">
                  <a:solidFill>
                    <a:srgbClr val="000000"/>
                  </a:solidFill>
                  <a:ea typeface="굴림" charset="-127"/>
                </a:rPr>
                <a:t>ground</a:t>
              </a:r>
              <a:endParaRPr lang="en-US" altLang="ko-KR">
                <a:ea typeface="굴림" charset="-127"/>
              </a:endParaRPr>
            </a:p>
          </p:txBody>
        </p:sp>
        <p:sp>
          <p:nvSpPr>
            <p:cNvPr id="77" name="Rectangle 143"/>
            <p:cNvSpPr>
              <a:spLocks noChangeArrowheads="1"/>
            </p:cNvSpPr>
            <p:nvPr/>
          </p:nvSpPr>
          <p:spPr bwMode="auto">
            <a:xfrm>
              <a:off x="7302500" y="2636838"/>
              <a:ext cx="1778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600">
                  <a:solidFill>
                    <a:srgbClr val="000000"/>
                  </a:solidFill>
                  <a:ea typeface="굴림" charset="-127"/>
                </a:rPr>
                <a:t>PSD </a:t>
              </a:r>
              <a:endParaRPr lang="en-US" altLang="ko-KR">
                <a:ea typeface="굴림" charset="-127"/>
              </a:endParaRPr>
            </a:p>
          </p:txBody>
        </p:sp>
        <p:sp>
          <p:nvSpPr>
            <p:cNvPr id="78" name="Rectangle 144"/>
            <p:cNvSpPr>
              <a:spLocks noChangeArrowheads="1"/>
            </p:cNvSpPr>
            <p:nvPr/>
          </p:nvSpPr>
          <p:spPr bwMode="auto">
            <a:xfrm>
              <a:off x="7262813" y="2725738"/>
              <a:ext cx="239712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600">
                  <a:solidFill>
                    <a:srgbClr val="000000"/>
                  </a:solidFill>
                  <a:ea typeface="굴림" charset="-127"/>
                </a:rPr>
                <a:t>ground</a:t>
              </a:r>
              <a:endParaRPr lang="en-US" altLang="ko-KR">
                <a:ea typeface="굴림" charset="-127"/>
              </a:endParaRPr>
            </a:p>
          </p:txBody>
        </p:sp>
        <p:sp>
          <p:nvSpPr>
            <p:cNvPr id="79" name="Freeform 145"/>
            <p:cNvSpPr>
              <a:spLocks/>
            </p:cNvSpPr>
            <p:nvPr/>
          </p:nvSpPr>
          <p:spPr bwMode="auto">
            <a:xfrm>
              <a:off x="7315200" y="1406525"/>
              <a:ext cx="80963" cy="93663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59"/>
                </a:cxn>
                <a:cxn ang="0">
                  <a:pos x="51" y="59"/>
                </a:cxn>
                <a:cxn ang="0">
                  <a:pos x="26" y="0"/>
                </a:cxn>
              </a:cxnLst>
              <a:rect l="0" t="0" r="r" b="b"/>
              <a:pathLst>
                <a:path w="51" h="59">
                  <a:moveTo>
                    <a:pt x="26" y="0"/>
                  </a:moveTo>
                  <a:lnTo>
                    <a:pt x="0" y="59"/>
                  </a:lnTo>
                  <a:lnTo>
                    <a:pt x="51" y="59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BBE0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0" name="Freeform 146"/>
            <p:cNvSpPr>
              <a:spLocks/>
            </p:cNvSpPr>
            <p:nvPr/>
          </p:nvSpPr>
          <p:spPr bwMode="auto">
            <a:xfrm>
              <a:off x="7315200" y="1406525"/>
              <a:ext cx="80963" cy="93663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59"/>
                </a:cxn>
                <a:cxn ang="0">
                  <a:pos x="51" y="59"/>
                </a:cxn>
                <a:cxn ang="0">
                  <a:pos x="26" y="0"/>
                </a:cxn>
              </a:cxnLst>
              <a:rect l="0" t="0" r="r" b="b"/>
              <a:pathLst>
                <a:path w="51" h="59">
                  <a:moveTo>
                    <a:pt x="26" y="0"/>
                  </a:moveTo>
                  <a:lnTo>
                    <a:pt x="0" y="59"/>
                  </a:lnTo>
                  <a:lnTo>
                    <a:pt x="51" y="59"/>
                  </a:lnTo>
                  <a:lnTo>
                    <a:pt x="26" y="0"/>
                  </a:lnTo>
                  <a:close/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1" name="Rectangle 148"/>
            <p:cNvSpPr>
              <a:spLocks noChangeArrowheads="1"/>
            </p:cNvSpPr>
            <p:nvPr/>
          </p:nvSpPr>
          <p:spPr bwMode="auto">
            <a:xfrm>
              <a:off x="6399213" y="1535113"/>
              <a:ext cx="1041400" cy="771525"/>
            </a:xfrm>
            <a:prstGeom prst="rect">
              <a:avLst/>
            </a:prstGeom>
            <a:solidFill>
              <a:schemeClr val="accent1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2" name="Rectangle 149"/>
            <p:cNvSpPr>
              <a:spLocks noChangeArrowheads="1"/>
            </p:cNvSpPr>
            <p:nvPr/>
          </p:nvSpPr>
          <p:spPr bwMode="auto">
            <a:xfrm>
              <a:off x="6864350" y="1895475"/>
              <a:ext cx="22860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900">
                  <a:solidFill>
                    <a:srgbClr val="000000"/>
                  </a:solidFill>
                  <a:ea typeface="굴림" charset="-127"/>
                </a:rPr>
                <a:t>door</a:t>
              </a:r>
              <a:endParaRPr lang="en-US" altLang="ko-KR">
                <a:ea typeface="굴림" charset="-127"/>
              </a:endParaRPr>
            </a:p>
          </p:txBody>
        </p:sp>
        <p:sp>
          <p:nvSpPr>
            <p:cNvPr id="83" name="Rectangle 150"/>
            <p:cNvSpPr>
              <a:spLocks noChangeArrowheads="1"/>
            </p:cNvSpPr>
            <p:nvPr/>
          </p:nvSpPr>
          <p:spPr bwMode="auto">
            <a:xfrm>
              <a:off x="5241925" y="1333500"/>
              <a:ext cx="1968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900">
                  <a:solidFill>
                    <a:srgbClr val="000000"/>
                  </a:solidFill>
                  <a:ea typeface="굴림" charset="-127"/>
                </a:rPr>
                <a:t>wall</a:t>
              </a:r>
              <a:endParaRPr lang="en-US" altLang="ko-KR">
                <a:ea typeface="굴림" charset="-127"/>
              </a:endParaRPr>
            </a:p>
          </p:txBody>
        </p:sp>
        <p:sp>
          <p:nvSpPr>
            <p:cNvPr id="84" name="Rectangle 151"/>
            <p:cNvSpPr>
              <a:spLocks noChangeArrowheads="1"/>
            </p:cNvSpPr>
            <p:nvPr/>
          </p:nvSpPr>
          <p:spPr bwMode="auto">
            <a:xfrm>
              <a:off x="6434138" y="317500"/>
              <a:ext cx="998537" cy="771525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ko-KR" altLang="ko-KR"/>
            </a:p>
          </p:txBody>
        </p:sp>
        <p:sp>
          <p:nvSpPr>
            <p:cNvPr id="85" name="Rectangle 178"/>
            <p:cNvSpPr>
              <a:spLocks noChangeArrowheads="1"/>
            </p:cNvSpPr>
            <p:nvPr/>
          </p:nvSpPr>
          <p:spPr bwMode="auto">
            <a:xfrm>
              <a:off x="6821488" y="696913"/>
              <a:ext cx="22860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900">
                  <a:solidFill>
                    <a:srgbClr val="000000"/>
                  </a:solidFill>
                  <a:ea typeface="굴림" charset="-127"/>
                </a:rPr>
                <a:t>door</a:t>
              </a:r>
              <a:endParaRPr lang="en-US" altLang="ko-KR">
                <a:ea typeface="굴림" charset="-127"/>
              </a:endParaRPr>
            </a:p>
          </p:txBody>
        </p:sp>
      </p:grpSp>
      <p:grpSp>
        <p:nvGrpSpPr>
          <p:cNvPr id="86" name="그룹 85"/>
          <p:cNvGrpSpPr/>
          <p:nvPr/>
        </p:nvGrpSpPr>
        <p:grpSpPr>
          <a:xfrm>
            <a:off x="142844" y="714356"/>
            <a:ext cx="3765550" cy="2119312"/>
            <a:chOff x="434975" y="757238"/>
            <a:chExt cx="3765550" cy="2119312"/>
          </a:xfrm>
        </p:grpSpPr>
        <p:sp>
          <p:nvSpPr>
            <p:cNvPr id="87" name="Text Box 9"/>
            <p:cNvSpPr txBox="1">
              <a:spLocks noChangeArrowheads="1"/>
            </p:cNvSpPr>
            <p:nvPr/>
          </p:nvSpPr>
          <p:spPr bwMode="auto">
            <a:xfrm>
              <a:off x="434975" y="830263"/>
              <a:ext cx="26987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ko-KR" altLang="ko-KR"/>
            </a:p>
          </p:txBody>
        </p:sp>
        <p:sp>
          <p:nvSpPr>
            <p:cNvPr id="88" name="AutoShape 20"/>
            <p:cNvSpPr>
              <a:spLocks noChangeAspect="1" noChangeArrowheads="1" noTextEdit="1"/>
            </p:cNvSpPr>
            <p:nvPr/>
          </p:nvSpPr>
          <p:spPr bwMode="auto">
            <a:xfrm>
              <a:off x="509588" y="757238"/>
              <a:ext cx="3690937" cy="2119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9" name="Rectangle 22"/>
            <p:cNvSpPr>
              <a:spLocks noChangeArrowheads="1"/>
            </p:cNvSpPr>
            <p:nvPr/>
          </p:nvSpPr>
          <p:spPr bwMode="auto">
            <a:xfrm>
              <a:off x="671513" y="1720850"/>
              <a:ext cx="25400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900">
                  <a:solidFill>
                    <a:srgbClr val="000000"/>
                  </a:solidFill>
                  <a:ea typeface="굴림" charset="-127"/>
                </a:rPr>
                <a:t>Pillar</a:t>
              </a:r>
              <a:endParaRPr lang="en-US" altLang="ko-KR">
                <a:ea typeface="굴림" charset="-127"/>
              </a:endParaRPr>
            </a:p>
          </p:txBody>
        </p:sp>
        <p:sp>
          <p:nvSpPr>
            <p:cNvPr id="90" name="Rectangle 23"/>
            <p:cNvSpPr>
              <a:spLocks noChangeArrowheads="1"/>
            </p:cNvSpPr>
            <p:nvPr/>
          </p:nvSpPr>
          <p:spPr bwMode="auto">
            <a:xfrm>
              <a:off x="963613" y="1220788"/>
              <a:ext cx="176212" cy="796925"/>
            </a:xfrm>
            <a:prstGeom prst="rect">
              <a:avLst/>
            </a:prstGeom>
            <a:solidFill>
              <a:srgbClr val="BBE0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ko-KR" altLang="ko-KR"/>
            </a:p>
          </p:txBody>
        </p:sp>
        <p:sp>
          <p:nvSpPr>
            <p:cNvPr id="91" name="Rectangle 24"/>
            <p:cNvSpPr>
              <a:spLocks noChangeArrowheads="1"/>
            </p:cNvSpPr>
            <p:nvPr/>
          </p:nvSpPr>
          <p:spPr bwMode="auto">
            <a:xfrm>
              <a:off x="963613" y="1220788"/>
              <a:ext cx="176212" cy="796925"/>
            </a:xfrm>
            <a:prstGeom prst="rect">
              <a:avLst/>
            </a:prstGeom>
            <a:noFill/>
            <a:ln w="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ko-KR" altLang="ko-KR"/>
            </a:p>
          </p:txBody>
        </p:sp>
        <p:sp>
          <p:nvSpPr>
            <p:cNvPr id="92" name="Rectangle 25"/>
            <p:cNvSpPr>
              <a:spLocks noChangeArrowheads="1"/>
            </p:cNvSpPr>
            <p:nvPr/>
          </p:nvSpPr>
          <p:spPr bwMode="auto">
            <a:xfrm>
              <a:off x="968375" y="990600"/>
              <a:ext cx="1692275" cy="180975"/>
            </a:xfrm>
            <a:prstGeom prst="rect">
              <a:avLst/>
            </a:prstGeom>
            <a:noFill/>
            <a:ln w="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ko-KR" altLang="ko-KR"/>
            </a:p>
          </p:txBody>
        </p:sp>
        <p:sp>
          <p:nvSpPr>
            <p:cNvPr id="93" name="Freeform 26"/>
            <p:cNvSpPr>
              <a:spLocks noEditPoints="1"/>
            </p:cNvSpPr>
            <p:nvPr/>
          </p:nvSpPr>
          <p:spPr bwMode="auto">
            <a:xfrm>
              <a:off x="2655888" y="1076325"/>
              <a:ext cx="1287462" cy="4763"/>
            </a:xfrm>
            <a:custGeom>
              <a:avLst/>
              <a:gdLst>
                <a:gd name="T0" fmla="*/ 0 w 811"/>
                <a:gd name="T1" fmla="*/ 3 h 3"/>
                <a:gd name="T2" fmla="*/ 34 w 811"/>
                <a:gd name="T3" fmla="*/ 3 h 3"/>
                <a:gd name="T4" fmla="*/ 23 w 811"/>
                <a:gd name="T5" fmla="*/ 0 h 3"/>
                <a:gd name="T6" fmla="*/ 43 w 811"/>
                <a:gd name="T7" fmla="*/ 3 h 3"/>
                <a:gd name="T8" fmla="*/ 77 w 811"/>
                <a:gd name="T9" fmla="*/ 3 h 3"/>
                <a:gd name="T10" fmla="*/ 66 w 811"/>
                <a:gd name="T11" fmla="*/ 0 h 3"/>
                <a:gd name="T12" fmla="*/ 86 w 811"/>
                <a:gd name="T13" fmla="*/ 3 h 3"/>
                <a:gd name="T14" fmla="*/ 117 w 811"/>
                <a:gd name="T15" fmla="*/ 3 h 3"/>
                <a:gd name="T16" fmla="*/ 108 w 811"/>
                <a:gd name="T17" fmla="*/ 0 h 3"/>
                <a:gd name="T18" fmla="*/ 128 w 811"/>
                <a:gd name="T19" fmla="*/ 3 h 3"/>
                <a:gd name="T20" fmla="*/ 159 w 811"/>
                <a:gd name="T21" fmla="*/ 3 h 3"/>
                <a:gd name="T22" fmla="*/ 151 w 811"/>
                <a:gd name="T23" fmla="*/ 0 h 3"/>
                <a:gd name="T24" fmla="*/ 171 w 811"/>
                <a:gd name="T25" fmla="*/ 3 h 3"/>
                <a:gd name="T26" fmla="*/ 202 w 811"/>
                <a:gd name="T27" fmla="*/ 3 h 3"/>
                <a:gd name="T28" fmla="*/ 190 w 811"/>
                <a:gd name="T29" fmla="*/ 0 h 3"/>
                <a:gd name="T30" fmla="*/ 210 w 811"/>
                <a:gd name="T31" fmla="*/ 3 h 3"/>
                <a:gd name="T32" fmla="*/ 244 w 811"/>
                <a:gd name="T33" fmla="*/ 3 h 3"/>
                <a:gd name="T34" fmla="*/ 233 w 811"/>
                <a:gd name="T35" fmla="*/ 0 h 3"/>
                <a:gd name="T36" fmla="*/ 253 w 811"/>
                <a:gd name="T37" fmla="*/ 3 h 3"/>
                <a:gd name="T38" fmla="*/ 287 w 811"/>
                <a:gd name="T39" fmla="*/ 3 h 3"/>
                <a:gd name="T40" fmla="*/ 276 w 811"/>
                <a:gd name="T41" fmla="*/ 0 h 3"/>
                <a:gd name="T42" fmla="*/ 295 w 811"/>
                <a:gd name="T43" fmla="*/ 3 h 3"/>
                <a:gd name="T44" fmla="*/ 327 w 811"/>
                <a:gd name="T45" fmla="*/ 3 h 3"/>
                <a:gd name="T46" fmla="*/ 318 w 811"/>
                <a:gd name="T47" fmla="*/ 0 h 3"/>
                <a:gd name="T48" fmla="*/ 338 w 811"/>
                <a:gd name="T49" fmla="*/ 3 h 3"/>
                <a:gd name="T50" fmla="*/ 369 w 811"/>
                <a:gd name="T51" fmla="*/ 3 h 3"/>
                <a:gd name="T52" fmla="*/ 361 w 811"/>
                <a:gd name="T53" fmla="*/ 0 h 3"/>
                <a:gd name="T54" fmla="*/ 380 w 811"/>
                <a:gd name="T55" fmla="*/ 3 h 3"/>
                <a:gd name="T56" fmla="*/ 412 w 811"/>
                <a:gd name="T57" fmla="*/ 3 h 3"/>
                <a:gd name="T58" fmla="*/ 400 w 811"/>
                <a:gd name="T59" fmla="*/ 0 h 3"/>
                <a:gd name="T60" fmla="*/ 420 w 811"/>
                <a:gd name="T61" fmla="*/ 3 h 3"/>
                <a:gd name="T62" fmla="*/ 454 w 811"/>
                <a:gd name="T63" fmla="*/ 3 h 3"/>
                <a:gd name="T64" fmla="*/ 443 w 811"/>
                <a:gd name="T65" fmla="*/ 0 h 3"/>
                <a:gd name="T66" fmla="*/ 463 w 811"/>
                <a:gd name="T67" fmla="*/ 3 h 3"/>
                <a:gd name="T68" fmla="*/ 497 w 811"/>
                <a:gd name="T69" fmla="*/ 3 h 3"/>
                <a:gd name="T70" fmla="*/ 485 w 811"/>
                <a:gd name="T71" fmla="*/ 0 h 3"/>
                <a:gd name="T72" fmla="*/ 505 w 811"/>
                <a:gd name="T73" fmla="*/ 3 h 3"/>
                <a:gd name="T74" fmla="*/ 539 w 811"/>
                <a:gd name="T75" fmla="*/ 3 h 3"/>
                <a:gd name="T76" fmla="*/ 528 w 811"/>
                <a:gd name="T77" fmla="*/ 0 h 3"/>
                <a:gd name="T78" fmla="*/ 548 w 811"/>
                <a:gd name="T79" fmla="*/ 3 h 3"/>
                <a:gd name="T80" fmla="*/ 579 w 811"/>
                <a:gd name="T81" fmla="*/ 3 h 3"/>
                <a:gd name="T82" fmla="*/ 570 w 811"/>
                <a:gd name="T83" fmla="*/ 0 h 3"/>
                <a:gd name="T84" fmla="*/ 590 w 811"/>
                <a:gd name="T85" fmla="*/ 3 h 3"/>
                <a:gd name="T86" fmla="*/ 621 w 811"/>
                <a:gd name="T87" fmla="*/ 3 h 3"/>
                <a:gd name="T88" fmla="*/ 610 w 811"/>
                <a:gd name="T89" fmla="*/ 0 h 3"/>
                <a:gd name="T90" fmla="*/ 630 w 811"/>
                <a:gd name="T91" fmla="*/ 3 h 3"/>
                <a:gd name="T92" fmla="*/ 664 w 811"/>
                <a:gd name="T93" fmla="*/ 3 h 3"/>
                <a:gd name="T94" fmla="*/ 653 w 811"/>
                <a:gd name="T95" fmla="*/ 0 h 3"/>
                <a:gd name="T96" fmla="*/ 672 w 811"/>
                <a:gd name="T97" fmla="*/ 3 h 3"/>
                <a:gd name="T98" fmla="*/ 706 w 811"/>
                <a:gd name="T99" fmla="*/ 3 h 3"/>
                <a:gd name="T100" fmla="*/ 695 w 811"/>
                <a:gd name="T101" fmla="*/ 0 h 3"/>
                <a:gd name="T102" fmla="*/ 715 w 811"/>
                <a:gd name="T103" fmla="*/ 3 h 3"/>
                <a:gd name="T104" fmla="*/ 749 w 811"/>
                <a:gd name="T105" fmla="*/ 3 h 3"/>
                <a:gd name="T106" fmla="*/ 738 w 811"/>
                <a:gd name="T107" fmla="*/ 0 h 3"/>
                <a:gd name="T108" fmla="*/ 758 w 811"/>
                <a:gd name="T109" fmla="*/ 3 h 3"/>
                <a:gd name="T110" fmla="*/ 789 w 811"/>
                <a:gd name="T111" fmla="*/ 3 h 3"/>
                <a:gd name="T112" fmla="*/ 780 w 811"/>
                <a:gd name="T113" fmla="*/ 0 h 3"/>
                <a:gd name="T114" fmla="*/ 800 w 811"/>
                <a:gd name="T115" fmla="*/ 3 h 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11"/>
                <a:gd name="T175" fmla="*/ 0 h 3"/>
                <a:gd name="T176" fmla="*/ 811 w 811"/>
                <a:gd name="T177" fmla="*/ 3 h 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11" h="3">
                  <a:moveTo>
                    <a:pt x="3" y="0"/>
                  </a:moveTo>
                  <a:lnTo>
                    <a:pt x="12" y="0"/>
                  </a:lnTo>
                  <a:lnTo>
                    <a:pt x="12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close/>
                  <a:moveTo>
                    <a:pt x="23" y="0"/>
                  </a:moveTo>
                  <a:lnTo>
                    <a:pt x="32" y="0"/>
                  </a:lnTo>
                  <a:lnTo>
                    <a:pt x="34" y="0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3" y="3"/>
                  </a:lnTo>
                  <a:lnTo>
                    <a:pt x="23" y="0"/>
                  </a:lnTo>
                  <a:close/>
                  <a:moveTo>
                    <a:pt x="46" y="0"/>
                  </a:moveTo>
                  <a:lnTo>
                    <a:pt x="54" y="0"/>
                  </a:lnTo>
                  <a:lnTo>
                    <a:pt x="54" y="3"/>
                  </a:lnTo>
                  <a:lnTo>
                    <a:pt x="46" y="3"/>
                  </a:lnTo>
                  <a:lnTo>
                    <a:pt x="43" y="3"/>
                  </a:lnTo>
                  <a:lnTo>
                    <a:pt x="43" y="0"/>
                  </a:lnTo>
                  <a:lnTo>
                    <a:pt x="46" y="0"/>
                  </a:lnTo>
                  <a:close/>
                  <a:moveTo>
                    <a:pt x="66" y="0"/>
                  </a:moveTo>
                  <a:lnTo>
                    <a:pt x="74" y="0"/>
                  </a:lnTo>
                  <a:lnTo>
                    <a:pt x="77" y="3"/>
                  </a:lnTo>
                  <a:lnTo>
                    <a:pt x="74" y="3"/>
                  </a:lnTo>
                  <a:lnTo>
                    <a:pt x="66" y="3"/>
                  </a:lnTo>
                  <a:lnTo>
                    <a:pt x="63" y="3"/>
                  </a:lnTo>
                  <a:lnTo>
                    <a:pt x="66" y="0"/>
                  </a:lnTo>
                  <a:close/>
                  <a:moveTo>
                    <a:pt x="86" y="0"/>
                  </a:moveTo>
                  <a:lnTo>
                    <a:pt x="97" y="0"/>
                  </a:lnTo>
                  <a:lnTo>
                    <a:pt x="97" y="3"/>
                  </a:lnTo>
                  <a:lnTo>
                    <a:pt x="86" y="3"/>
                  </a:lnTo>
                  <a:lnTo>
                    <a:pt x="86" y="0"/>
                  </a:lnTo>
                  <a:close/>
                  <a:moveTo>
                    <a:pt x="108" y="0"/>
                  </a:moveTo>
                  <a:lnTo>
                    <a:pt x="117" y="0"/>
                  </a:lnTo>
                  <a:lnTo>
                    <a:pt x="117" y="3"/>
                  </a:lnTo>
                  <a:lnTo>
                    <a:pt x="108" y="3"/>
                  </a:lnTo>
                  <a:lnTo>
                    <a:pt x="105" y="3"/>
                  </a:lnTo>
                  <a:lnTo>
                    <a:pt x="105" y="0"/>
                  </a:lnTo>
                  <a:lnTo>
                    <a:pt x="108" y="0"/>
                  </a:lnTo>
                  <a:close/>
                  <a:moveTo>
                    <a:pt x="128" y="0"/>
                  </a:moveTo>
                  <a:lnTo>
                    <a:pt x="137" y="0"/>
                  </a:lnTo>
                  <a:lnTo>
                    <a:pt x="139" y="0"/>
                  </a:lnTo>
                  <a:lnTo>
                    <a:pt x="139" y="3"/>
                  </a:lnTo>
                  <a:lnTo>
                    <a:pt x="137" y="3"/>
                  </a:lnTo>
                  <a:lnTo>
                    <a:pt x="128" y="3"/>
                  </a:lnTo>
                  <a:lnTo>
                    <a:pt x="128" y="0"/>
                  </a:lnTo>
                  <a:close/>
                  <a:moveTo>
                    <a:pt x="151" y="0"/>
                  </a:moveTo>
                  <a:lnTo>
                    <a:pt x="159" y="0"/>
                  </a:lnTo>
                  <a:lnTo>
                    <a:pt x="159" y="3"/>
                  </a:lnTo>
                  <a:lnTo>
                    <a:pt x="151" y="3"/>
                  </a:lnTo>
                  <a:lnTo>
                    <a:pt x="148" y="3"/>
                  </a:lnTo>
                  <a:lnTo>
                    <a:pt x="148" y="0"/>
                  </a:lnTo>
                  <a:lnTo>
                    <a:pt x="151" y="0"/>
                  </a:lnTo>
                  <a:close/>
                  <a:moveTo>
                    <a:pt x="171" y="0"/>
                  </a:moveTo>
                  <a:lnTo>
                    <a:pt x="179" y="0"/>
                  </a:lnTo>
                  <a:lnTo>
                    <a:pt x="182" y="0"/>
                  </a:lnTo>
                  <a:lnTo>
                    <a:pt x="182" y="3"/>
                  </a:lnTo>
                  <a:lnTo>
                    <a:pt x="179" y="3"/>
                  </a:lnTo>
                  <a:lnTo>
                    <a:pt x="171" y="3"/>
                  </a:lnTo>
                  <a:lnTo>
                    <a:pt x="168" y="3"/>
                  </a:lnTo>
                  <a:lnTo>
                    <a:pt x="171" y="0"/>
                  </a:lnTo>
                  <a:close/>
                  <a:moveTo>
                    <a:pt x="190" y="0"/>
                  </a:moveTo>
                  <a:lnTo>
                    <a:pt x="202" y="0"/>
                  </a:lnTo>
                  <a:lnTo>
                    <a:pt x="202" y="3"/>
                  </a:lnTo>
                  <a:lnTo>
                    <a:pt x="190" y="3"/>
                  </a:lnTo>
                  <a:lnTo>
                    <a:pt x="190" y="0"/>
                  </a:lnTo>
                  <a:close/>
                  <a:moveTo>
                    <a:pt x="213" y="0"/>
                  </a:moveTo>
                  <a:lnTo>
                    <a:pt x="222" y="0"/>
                  </a:lnTo>
                  <a:lnTo>
                    <a:pt x="222" y="3"/>
                  </a:lnTo>
                  <a:lnTo>
                    <a:pt x="213" y="3"/>
                  </a:lnTo>
                  <a:lnTo>
                    <a:pt x="210" y="3"/>
                  </a:lnTo>
                  <a:lnTo>
                    <a:pt x="210" y="0"/>
                  </a:lnTo>
                  <a:lnTo>
                    <a:pt x="213" y="0"/>
                  </a:lnTo>
                  <a:close/>
                  <a:moveTo>
                    <a:pt x="233" y="0"/>
                  </a:moveTo>
                  <a:lnTo>
                    <a:pt x="241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41" y="3"/>
                  </a:lnTo>
                  <a:lnTo>
                    <a:pt x="233" y="3"/>
                  </a:lnTo>
                  <a:lnTo>
                    <a:pt x="233" y="0"/>
                  </a:lnTo>
                  <a:close/>
                  <a:moveTo>
                    <a:pt x="256" y="0"/>
                  </a:moveTo>
                  <a:lnTo>
                    <a:pt x="264" y="0"/>
                  </a:lnTo>
                  <a:lnTo>
                    <a:pt x="264" y="3"/>
                  </a:lnTo>
                  <a:lnTo>
                    <a:pt x="256" y="3"/>
                  </a:lnTo>
                  <a:lnTo>
                    <a:pt x="253" y="3"/>
                  </a:lnTo>
                  <a:lnTo>
                    <a:pt x="253" y="0"/>
                  </a:lnTo>
                  <a:lnTo>
                    <a:pt x="256" y="0"/>
                  </a:lnTo>
                  <a:close/>
                  <a:moveTo>
                    <a:pt x="276" y="0"/>
                  </a:moveTo>
                  <a:lnTo>
                    <a:pt x="284" y="0"/>
                  </a:lnTo>
                  <a:lnTo>
                    <a:pt x="287" y="0"/>
                  </a:lnTo>
                  <a:lnTo>
                    <a:pt x="287" y="3"/>
                  </a:lnTo>
                  <a:lnTo>
                    <a:pt x="284" y="3"/>
                  </a:lnTo>
                  <a:lnTo>
                    <a:pt x="276" y="3"/>
                  </a:lnTo>
                  <a:lnTo>
                    <a:pt x="273" y="3"/>
                  </a:lnTo>
                  <a:lnTo>
                    <a:pt x="276" y="0"/>
                  </a:lnTo>
                  <a:close/>
                  <a:moveTo>
                    <a:pt x="295" y="0"/>
                  </a:moveTo>
                  <a:lnTo>
                    <a:pt x="307" y="0"/>
                  </a:lnTo>
                  <a:lnTo>
                    <a:pt x="307" y="3"/>
                  </a:lnTo>
                  <a:lnTo>
                    <a:pt x="295" y="3"/>
                  </a:lnTo>
                  <a:lnTo>
                    <a:pt x="295" y="0"/>
                  </a:lnTo>
                  <a:close/>
                  <a:moveTo>
                    <a:pt x="318" y="0"/>
                  </a:moveTo>
                  <a:lnTo>
                    <a:pt x="327" y="0"/>
                  </a:lnTo>
                  <a:lnTo>
                    <a:pt x="327" y="3"/>
                  </a:lnTo>
                  <a:lnTo>
                    <a:pt x="318" y="3"/>
                  </a:lnTo>
                  <a:lnTo>
                    <a:pt x="315" y="3"/>
                  </a:lnTo>
                  <a:lnTo>
                    <a:pt x="315" y="0"/>
                  </a:lnTo>
                  <a:lnTo>
                    <a:pt x="318" y="0"/>
                  </a:lnTo>
                  <a:close/>
                  <a:moveTo>
                    <a:pt x="338" y="0"/>
                  </a:moveTo>
                  <a:lnTo>
                    <a:pt x="346" y="0"/>
                  </a:lnTo>
                  <a:lnTo>
                    <a:pt x="349" y="0"/>
                  </a:lnTo>
                  <a:lnTo>
                    <a:pt x="349" y="3"/>
                  </a:lnTo>
                  <a:lnTo>
                    <a:pt x="346" y="3"/>
                  </a:lnTo>
                  <a:lnTo>
                    <a:pt x="338" y="3"/>
                  </a:lnTo>
                  <a:lnTo>
                    <a:pt x="338" y="0"/>
                  </a:lnTo>
                  <a:close/>
                  <a:moveTo>
                    <a:pt x="361" y="0"/>
                  </a:moveTo>
                  <a:lnTo>
                    <a:pt x="369" y="0"/>
                  </a:lnTo>
                  <a:lnTo>
                    <a:pt x="369" y="3"/>
                  </a:lnTo>
                  <a:lnTo>
                    <a:pt x="361" y="3"/>
                  </a:lnTo>
                  <a:lnTo>
                    <a:pt x="358" y="3"/>
                  </a:lnTo>
                  <a:lnTo>
                    <a:pt x="358" y="0"/>
                  </a:lnTo>
                  <a:lnTo>
                    <a:pt x="361" y="0"/>
                  </a:lnTo>
                  <a:close/>
                  <a:moveTo>
                    <a:pt x="380" y="0"/>
                  </a:moveTo>
                  <a:lnTo>
                    <a:pt x="389" y="0"/>
                  </a:lnTo>
                  <a:lnTo>
                    <a:pt x="392" y="0"/>
                  </a:lnTo>
                  <a:lnTo>
                    <a:pt x="392" y="3"/>
                  </a:lnTo>
                  <a:lnTo>
                    <a:pt x="389" y="3"/>
                  </a:lnTo>
                  <a:lnTo>
                    <a:pt x="380" y="3"/>
                  </a:lnTo>
                  <a:lnTo>
                    <a:pt x="378" y="3"/>
                  </a:lnTo>
                  <a:lnTo>
                    <a:pt x="380" y="0"/>
                  </a:lnTo>
                  <a:close/>
                  <a:moveTo>
                    <a:pt x="400" y="0"/>
                  </a:moveTo>
                  <a:lnTo>
                    <a:pt x="412" y="0"/>
                  </a:lnTo>
                  <a:lnTo>
                    <a:pt x="412" y="3"/>
                  </a:lnTo>
                  <a:lnTo>
                    <a:pt x="400" y="3"/>
                  </a:lnTo>
                  <a:lnTo>
                    <a:pt x="400" y="0"/>
                  </a:lnTo>
                  <a:close/>
                  <a:moveTo>
                    <a:pt x="423" y="0"/>
                  </a:moveTo>
                  <a:lnTo>
                    <a:pt x="431" y="0"/>
                  </a:lnTo>
                  <a:lnTo>
                    <a:pt x="431" y="3"/>
                  </a:lnTo>
                  <a:lnTo>
                    <a:pt x="423" y="3"/>
                  </a:lnTo>
                  <a:lnTo>
                    <a:pt x="420" y="3"/>
                  </a:lnTo>
                  <a:lnTo>
                    <a:pt x="420" y="0"/>
                  </a:lnTo>
                  <a:lnTo>
                    <a:pt x="423" y="0"/>
                  </a:lnTo>
                  <a:close/>
                  <a:moveTo>
                    <a:pt x="443" y="0"/>
                  </a:moveTo>
                  <a:lnTo>
                    <a:pt x="451" y="0"/>
                  </a:lnTo>
                  <a:lnTo>
                    <a:pt x="454" y="0"/>
                  </a:lnTo>
                  <a:lnTo>
                    <a:pt x="454" y="3"/>
                  </a:lnTo>
                  <a:lnTo>
                    <a:pt x="451" y="3"/>
                  </a:lnTo>
                  <a:lnTo>
                    <a:pt x="443" y="3"/>
                  </a:lnTo>
                  <a:lnTo>
                    <a:pt x="443" y="0"/>
                  </a:lnTo>
                  <a:close/>
                  <a:moveTo>
                    <a:pt x="465" y="0"/>
                  </a:moveTo>
                  <a:lnTo>
                    <a:pt x="474" y="0"/>
                  </a:lnTo>
                  <a:lnTo>
                    <a:pt x="474" y="3"/>
                  </a:lnTo>
                  <a:lnTo>
                    <a:pt x="465" y="3"/>
                  </a:lnTo>
                  <a:lnTo>
                    <a:pt x="463" y="3"/>
                  </a:lnTo>
                  <a:lnTo>
                    <a:pt x="463" y="0"/>
                  </a:lnTo>
                  <a:lnTo>
                    <a:pt x="465" y="0"/>
                  </a:lnTo>
                  <a:close/>
                  <a:moveTo>
                    <a:pt x="485" y="0"/>
                  </a:moveTo>
                  <a:lnTo>
                    <a:pt x="494" y="0"/>
                  </a:lnTo>
                  <a:lnTo>
                    <a:pt x="497" y="0"/>
                  </a:lnTo>
                  <a:lnTo>
                    <a:pt x="497" y="3"/>
                  </a:lnTo>
                  <a:lnTo>
                    <a:pt x="494" y="3"/>
                  </a:lnTo>
                  <a:lnTo>
                    <a:pt x="485" y="3"/>
                  </a:lnTo>
                  <a:lnTo>
                    <a:pt x="482" y="3"/>
                  </a:lnTo>
                  <a:lnTo>
                    <a:pt x="485" y="0"/>
                  </a:lnTo>
                  <a:close/>
                  <a:moveTo>
                    <a:pt x="505" y="0"/>
                  </a:moveTo>
                  <a:lnTo>
                    <a:pt x="517" y="0"/>
                  </a:lnTo>
                  <a:lnTo>
                    <a:pt x="517" y="3"/>
                  </a:lnTo>
                  <a:lnTo>
                    <a:pt x="505" y="3"/>
                  </a:lnTo>
                  <a:lnTo>
                    <a:pt x="505" y="0"/>
                  </a:lnTo>
                  <a:close/>
                  <a:moveTo>
                    <a:pt x="528" y="0"/>
                  </a:moveTo>
                  <a:lnTo>
                    <a:pt x="536" y="0"/>
                  </a:lnTo>
                  <a:lnTo>
                    <a:pt x="539" y="3"/>
                  </a:lnTo>
                  <a:lnTo>
                    <a:pt x="536" y="3"/>
                  </a:lnTo>
                  <a:lnTo>
                    <a:pt x="528" y="3"/>
                  </a:lnTo>
                  <a:lnTo>
                    <a:pt x="525" y="3"/>
                  </a:lnTo>
                  <a:lnTo>
                    <a:pt x="525" y="0"/>
                  </a:lnTo>
                  <a:lnTo>
                    <a:pt x="528" y="0"/>
                  </a:lnTo>
                  <a:close/>
                  <a:moveTo>
                    <a:pt x="548" y="0"/>
                  </a:moveTo>
                  <a:lnTo>
                    <a:pt x="556" y="0"/>
                  </a:lnTo>
                  <a:lnTo>
                    <a:pt x="559" y="0"/>
                  </a:lnTo>
                  <a:lnTo>
                    <a:pt x="559" y="3"/>
                  </a:lnTo>
                  <a:lnTo>
                    <a:pt x="556" y="3"/>
                  </a:lnTo>
                  <a:lnTo>
                    <a:pt x="548" y="3"/>
                  </a:lnTo>
                  <a:lnTo>
                    <a:pt x="548" y="0"/>
                  </a:lnTo>
                  <a:close/>
                  <a:moveTo>
                    <a:pt x="570" y="0"/>
                  </a:moveTo>
                  <a:lnTo>
                    <a:pt x="579" y="0"/>
                  </a:lnTo>
                  <a:lnTo>
                    <a:pt x="579" y="3"/>
                  </a:lnTo>
                  <a:lnTo>
                    <a:pt x="570" y="3"/>
                  </a:lnTo>
                  <a:lnTo>
                    <a:pt x="568" y="3"/>
                  </a:lnTo>
                  <a:lnTo>
                    <a:pt x="568" y="0"/>
                  </a:lnTo>
                  <a:lnTo>
                    <a:pt x="570" y="0"/>
                  </a:lnTo>
                  <a:close/>
                  <a:moveTo>
                    <a:pt x="590" y="0"/>
                  </a:moveTo>
                  <a:lnTo>
                    <a:pt x="599" y="0"/>
                  </a:lnTo>
                  <a:lnTo>
                    <a:pt x="602" y="0"/>
                  </a:lnTo>
                  <a:lnTo>
                    <a:pt x="602" y="3"/>
                  </a:lnTo>
                  <a:lnTo>
                    <a:pt x="599" y="3"/>
                  </a:lnTo>
                  <a:lnTo>
                    <a:pt x="590" y="3"/>
                  </a:lnTo>
                  <a:lnTo>
                    <a:pt x="590" y="0"/>
                  </a:lnTo>
                  <a:close/>
                  <a:moveTo>
                    <a:pt x="610" y="0"/>
                  </a:moveTo>
                  <a:lnTo>
                    <a:pt x="621" y="0"/>
                  </a:lnTo>
                  <a:lnTo>
                    <a:pt x="621" y="3"/>
                  </a:lnTo>
                  <a:lnTo>
                    <a:pt x="610" y="3"/>
                  </a:lnTo>
                  <a:lnTo>
                    <a:pt x="610" y="0"/>
                  </a:lnTo>
                  <a:close/>
                  <a:moveTo>
                    <a:pt x="633" y="0"/>
                  </a:moveTo>
                  <a:lnTo>
                    <a:pt x="641" y="0"/>
                  </a:lnTo>
                  <a:lnTo>
                    <a:pt x="644" y="3"/>
                  </a:lnTo>
                  <a:lnTo>
                    <a:pt x="641" y="3"/>
                  </a:lnTo>
                  <a:lnTo>
                    <a:pt x="633" y="3"/>
                  </a:lnTo>
                  <a:lnTo>
                    <a:pt x="630" y="3"/>
                  </a:lnTo>
                  <a:lnTo>
                    <a:pt x="630" y="0"/>
                  </a:lnTo>
                  <a:lnTo>
                    <a:pt x="633" y="0"/>
                  </a:lnTo>
                  <a:close/>
                  <a:moveTo>
                    <a:pt x="653" y="0"/>
                  </a:moveTo>
                  <a:lnTo>
                    <a:pt x="661" y="0"/>
                  </a:lnTo>
                  <a:lnTo>
                    <a:pt x="664" y="0"/>
                  </a:lnTo>
                  <a:lnTo>
                    <a:pt x="664" y="3"/>
                  </a:lnTo>
                  <a:lnTo>
                    <a:pt x="661" y="3"/>
                  </a:lnTo>
                  <a:lnTo>
                    <a:pt x="653" y="3"/>
                  </a:lnTo>
                  <a:lnTo>
                    <a:pt x="653" y="0"/>
                  </a:lnTo>
                  <a:close/>
                  <a:moveTo>
                    <a:pt x="675" y="0"/>
                  </a:moveTo>
                  <a:lnTo>
                    <a:pt x="684" y="0"/>
                  </a:lnTo>
                  <a:lnTo>
                    <a:pt x="684" y="3"/>
                  </a:lnTo>
                  <a:lnTo>
                    <a:pt x="675" y="3"/>
                  </a:lnTo>
                  <a:lnTo>
                    <a:pt x="672" y="3"/>
                  </a:lnTo>
                  <a:lnTo>
                    <a:pt x="672" y="0"/>
                  </a:lnTo>
                  <a:lnTo>
                    <a:pt x="675" y="0"/>
                  </a:lnTo>
                  <a:close/>
                  <a:moveTo>
                    <a:pt x="695" y="0"/>
                  </a:moveTo>
                  <a:lnTo>
                    <a:pt x="704" y="0"/>
                  </a:lnTo>
                  <a:lnTo>
                    <a:pt x="706" y="0"/>
                  </a:lnTo>
                  <a:lnTo>
                    <a:pt x="706" y="3"/>
                  </a:lnTo>
                  <a:lnTo>
                    <a:pt x="704" y="3"/>
                  </a:lnTo>
                  <a:lnTo>
                    <a:pt x="695" y="3"/>
                  </a:lnTo>
                  <a:lnTo>
                    <a:pt x="695" y="0"/>
                  </a:lnTo>
                  <a:close/>
                  <a:moveTo>
                    <a:pt x="715" y="0"/>
                  </a:moveTo>
                  <a:lnTo>
                    <a:pt x="726" y="0"/>
                  </a:lnTo>
                  <a:lnTo>
                    <a:pt x="726" y="3"/>
                  </a:lnTo>
                  <a:lnTo>
                    <a:pt x="715" y="3"/>
                  </a:lnTo>
                  <a:lnTo>
                    <a:pt x="715" y="0"/>
                  </a:lnTo>
                  <a:close/>
                  <a:moveTo>
                    <a:pt x="738" y="0"/>
                  </a:moveTo>
                  <a:lnTo>
                    <a:pt x="746" y="0"/>
                  </a:lnTo>
                  <a:lnTo>
                    <a:pt x="749" y="3"/>
                  </a:lnTo>
                  <a:lnTo>
                    <a:pt x="746" y="3"/>
                  </a:lnTo>
                  <a:lnTo>
                    <a:pt x="738" y="3"/>
                  </a:lnTo>
                  <a:lnTo>
                    <a:pt x="735" y="3"/>
                  </a:lnTo>
                  <a:lnTo>
                    <a:pt x="738" y="0"/>
                  </a:lnTo>
                  <a:close/>
                  <a:moveTo>
                    <a:pt x="758" y="0"/>
                  </a:moveTo>
                  <a:lnTo>
                    <a:pt x="766" y="0"/>
                  </a:lnTo>
                  <a:lnTo>
                    <a:pt x="769" y="0"/>
                  </a:lnTo>
                  <a:lnTo>
                    <a:pt x="769" y="3"/>
                  </a:lnTo>
                  <a:lnTo>
                    <a:pt x="766" y="3"/>
                  </a:lnTo>
                  <a:lnTo>
                    <a:pt x="758" y="3"/>
                  </a:lnTo>
                  <a:lnTo>
                    <a:pt x="758" y="0"/>
                  </a:lnTo>
                  <a:close/>
                  <a:moveTo>
                    <a:pt x="780" y="0"/>
                  </a:moveTo>
                  <a:lnTo>
                    <a:pt x="789" y="0"/>
                  </a:lnTo>
                  <a:lnTo>
                    <a:pt x="789" y="3"/>
                  </a:lnTo>
                  <a:lnTo>
                    <a:pt x="780" y="3"/>
                  </a:lnTo>
                  <a:lnTo>
                    <a:pt x="777" y="3"/>
                  </a:lnTo>
                  <a:lnTo>
                    <a:pt x="777" y="0"/>
                  </a:lnTo>
                  <a:lnTo>
                    <a:pt x="780" y="0"/>
                  </a:lnTo>
                  <a:close/>
                  <a:moveTo>
                    <a:pt x="800" y="0"/>
                  </a:moveTo>
                  <a:lnTo>
                    <a:pt x="809" y="0"/>
                  </a:lnTo>
                  <a:lnTo>
                    <a:pt x="811" y="0"/>
                  </a:lnTo>
                  <a:lnTo>
                    <a:pt x="811" y="3"/>
                  </a:lnTo>
                  <a:lnTo>
                    <a:pt x="809" y="3"/>
                  </a:lnTo>
                  <a:lnTo>
                    <a:pt x="800" y="3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4" name="Rectangle 27"/>
            <p:cNvSpPr>
              <a:spLocks noChangeArrowheads="1"/>
            </p:cNvSpPr>
            <p:nvPr/>
          </p:nvSpPr>
          <p:spPr bwMode="auto">
            <a:xfrm>
              <a:off x="3979863" y="1022350"/>
              <a:ext cx="1079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900">
                  <a:solidFill>
                    <a:srgbClr val="000000"/>
                  </a:solidFill>
                  <a:ea typeface="굴림" charset="-127"/>
                </a:rPr>
                <a:t>IP</a:t>
              </a:r>
              <a:endParaRPr lang="en-US" altLang="ko-KR">
                <a:ea typeface="굴림" charset="-127"/>
              </a:endParaRPr>
            </a:p>
          </p:txBody>
        </p:sp>
        <p:sp>
          <p:nvSpPr>
            <p:cNvPr id="95" name="Rectangle 28"/>
            <p:cNvSpPr>
              <a:spLocks noChangeArrowheads="1"/>
            </p:cNvSpPr>
            <p:nvPr/>
          </p:nvSpPr>
          <p:spPr bwMode="auto">
            <a:xfrm>
              <a:off x="1882775" y="1027113"/>
              <a:ext cx="2349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900">
                  <a:solidFill>
                    <a:srgbClr val="000000"/>
                  </a:solidFill>
                  <a:ea typeface="굴림" charset="-127"/>
                </a:rPr>
                <a:t>QD0</a:t>
              </a:r>
              <a:endParaRPr lang="en-US" altLang="ko-KR">
                <a:ea typeface="굴림" charset="-127"/>
              </a:endParaRPr>
            </a:p>
          </p:txBody>
        </p:sp>
        <p:sp>
          <p:nvSpPr>
            <p:cNvPr id="96" name="Freeform 29"/>
            <p:cNvSpPr>
              <a:spLocks/>
            </p:cNvSpPr>
            <p:nvPr/>
          </p:nvSpPr>
          <p:spPr bwMode="auto">
            <a:xfrm>
              <a:off x="2620963" y="1179513"/>
              <a:ext cx="66675" cy="149225"/>
            </a:xfrm>
            <a:custGeom>
              <a:avLst/>
              <a:gdLst>
                <a:gd name="T0" fmla="*/ 11 w 42"/>
                <a:gd name="T1" fmla="*/ 0 h 94"/>
                <a:gd name="T2" fmla="*/ 14 w 42"/>
                <a:gd name="T3" fmla="*/ 3 h 94"/>
                <a:gd name="T4" fmla="*/ 14 w 42"/>
                <a:gd name="T5" fmla="*/ 3 h 94"/>
                <a:gd name="T6" fmla="*/ 17 w 42"/>
                <a:gd name="T7" fmla="*/ 6 h 94"/>
                <a:gd name="T8" fmla="*/ 20 w 42"/>
                <a:gd name="T9" fmla="*/ 9 h 94"/>
                <a:gd name="T10" fmla="*/ 20 w 42"/>
                <a:gd name="T11" fmla="*/ 12 h 94"/>
                <a:gd name="T12" fmla="*/ 22 w 42"/>
                <a:gd name="T13" fmla="*/ 12 h 94"/>
                <a:gd name="T14" fmla="*/ 22 w 42"/>
                <a:gd name="T15" fmla="*/ 12 h 94"/>
                <a:gd name="T16" fmla="*/ 25 w 42"/>
                <a:gd name="T17" fmla="*/ 12 h 94"/>
                <a:gd name="T18" fmla="*/ 28 w 42"/>
                <a:gd name="T19" fmla="*/ 15 h 94"/>
                <a:gd name="T20" fmla="*/ 28 w 42"/>
                <a:gd name="T21" fmla="*/ 17 h 94"/>
                <a:gd name="T22" fmla="*/ 31 w 42"/>
                <a:gd name="T23" fmla="*/ 20 h 94"/>
                <a:gd name="T24" fmla="*/ 34 w 42"/>
                <a:gd name="T25" fmla="*/ 20 h 94"/>
                <a:gd name="T26" fmla="*/ 34 w 42"/>
                <a:gd name="T27" fmla="*/ 20 h 94"/>
                <a:gd name="T28" fmla="*/ 37 w 42"/>
                <a:gd name="T29" fmla="*/ 20 h 94"/>
                <a:gd name="T30" fmla="*/ 37 w 42"/>
                <a:gd name="T31" fmla="*/ 23 h 94"/>
                <a:gd name="T32" fmla="*/ 37 w 42"/>
                <a:gd name="T33" fmla="*/ 23 h 94"/>
                <a:gd name="T34" fmla="*/ 34 w 42"/>
                <a:gd name="T35" fmla="*/ 23 h 94"/>
                <a:gd name="T36" fmla="*/ 34 w 42"/>
                <a:gd name="T37" fmla="*/ 26 h 94"/>
                <a:gd name="T38" fmla="*/ 31 w 42"/>
                <a:gd name="T39" fmla="*/ 26 h 94"/>
                <a:gd name="T40" fmla="*/ 28 w 42"/>
                <a:gd name="T41" fmla="*/ 29 h 94"/>
                <a:gd name="T42" fmla="*/ 25 w 42"/>
                <a:gd name="T43" fmla="*/ 32 h 94"/>
                <a:gd name="T44" fmla="*/ 20 w 42"/>
                <a:gd name="T45" fmla="*/ 37 h 94"/>
                <a:gd name="T46" fmla="*/ 14 w 42"/>
                <a:gd name="T47" fmla="*/ 40 h 94"/>
                <a:gd name="T48" fmla="*/ 8 w 42"/>
                <a:gd name="T49" fmla="*/ 43 h 94"/>
                <a:gd name="T50" fmla="*/ 5 w 42"/>
                <a:gd name="T51" fmla="*/ 46 h 94"/>
                <a:gd name="T52" fmla="*/ 11 w 42"/>
                <a:gd name="T53" fmla="*/ 49 h 94"/>
                <a:gd name="T54" fmla="*/ 14 w 42"/>
                <a:gd name="T55" fmla="*/ 51 h 94"/>
                <a:gd name="T56" fmla="*/ 20 w 42"/>
                <a:gd name="T57" fmla="*/ 51 h 94"/>
                <a:gd name="T58" fmla="*/ 22 w 42"/>
                <a:gd name="T59" fmla="*/ 51 h 94"/>
                <a:gd name="T60" fmla="*/ 34 w 42"/>
                <a:gd name="T61" fmla="*/ 54 h 94"/>
                <a:gd name="T62" fmla="*/ 39 w 42"/>
                <a:gd name="T63" fmla="*/ 54 h 94"/>
                <a:gd name="T64" fmla="*/ 42 w 42"/>
                <a:gd name="T65" fmla="*/ 54 h 94"/>
                <a:gd name="T66" fmla="*/ 42 w 42"/>
                <a:gd name="T67" fmla="*/ 60 h 94"/>
                <a:gd name="T68" fmla="*/ 37 w 42"/>
                <a:gd name="T69" fmla="*/ 63 h 94"/>
                <a:gd name="T70" fmla="*/ 34 w 42"/>
                <a:gd name="T71" fmla="*/ 66 h 94"/>
                <a:gd name="T72" fmla="*/ 28 w 42"/>
                <a:gd name="T73" fmla="*/ 68 h 94"/>
                <a:gd name="T74" fmla="*/ 17 w 42"/>
                <a:gd name="T75" fmla="*/ 74 h 94"/>
                <a:gd name="T76" fmla="*/ 11 w 42"/>
                <a:gd name="T77" fmla="*/ 74 h 94"/>
                <a:gd name="T78" fmla="*/ 5 w 42"/>
                <a:gd name="T79" fmla="*/ 77 h 94"/>
                <a:gd name="T80" fmla="*/ 3 w 42"/>
                <a:gd name="T81" fmla="*/ 77 h 94"/>
                <a:gd name="T82" fmla="*/ 3 w 42"/>
                <a:gd name="T83" fmla="*/ 80 h 94"/>
                <a:gd name="T84" fmla="*/ 0 w 42"/>
                <a:gd name="T85" fmla="*/ 80 h 94"/>
                <a:gd name="T86" fmla="*/ 0 w 42"/>
                <a:gd name="T87" fmla="*/ 83 h 94"/>
                <a:gd name="T88" fmla="*/ 3 w 42"/>
                <a:gd name="T89" fmla="*/ 83 h 94"/>
                <a:gd name="T90" fmla="*/ 3 w 42"/>
                <a:gd name="T91" fmla="*/ 83 h 94"/>
                <a:gd name="T92" fmla="*/ 5 w 42"/>
                <a:gd name="T93" fmla="*/ 85 h 94"/>
                <a:gd name="T94" fmla="*/ 8 w 42"/>
                <a:gd name="T95" fmla="*/ 85 h 94"/>
                <a:gd name="T96" fmla="*/ 11 w 42"/>
                <a:gd name="T97" fmla="*/ 88 h 94"/>
                <a:gd name="T98" fmla="*/ 11 w 42"/>
                <a:gd name="T99" fmla="*/ 91 h 94"/>
                <a:gd name="T100" fmla="*/ 14 w 42"/>
                <a:gd name="T101" fmla="*/ 91 h 94"/>
                <a:gd name="T102" fmla="*/ 17 w 42"/>
                <a:gd name="T103" fmla="*/ 94 h 94"/>
                <a:gd name="T104" fmla="*/ 17 w 42"/>
                <a:gd name="T105" fmla="*/ 94 h 94"/>
                <a:gd name="T106" fmla="*/ 17 w 42"/>
                <a:gd name="T107" fmla="*/ 94 h 9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2"/>
                <a:gd name="T163" fmla="*/ 0 h 94"/>
                <a:gd name="T164" fmla="*/ 42 w 42"/>
                <a:gd name="T165" fmla="*/ 94 h 9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2" h="94">
                  <a:moveTo>
                    <a:pt x="11" y="0"/>
                  </a:moveTo>
                  <a:lnTo>
                    <a:pt x="14" y="3"/>
                  </a:lnTo>
                  <a:lnTo>
                    <a:pt x="17" y="6"/>
                  </a:lnTo>
                  <a:lnTo>
                    <a:pt x="20" y="9"/>
                  </a:lnTo>
                  <a:lnTo>
                    <a:pt x="20" y="12"/>
                  </a:lnTo>
                  <a:lnTo>
                    <a:pt x="22" y="12"/>
                  </a:lnTo>
                  <a:lnTo>
                    <a:pt x="25" y="12"/>
                  </a:lnTo>
                  <a:lnTo>
                    <a:pt x="28" y="15"/>
                  </a:lnTo>
                  <a:lnTo>
                    <a:pt x="28" y="17"/>
                  </a:lnTo>
                  <a:lnTo>
                    <a:pt x="31" y="20"/>
                  </a:lnTo>
                  <a:lnTo>
                    <a:pt x="34" y="20"/>
                  </a:lnTo>
                  <a:lnTo>
                    <a:pt x="37" y="20"/>
                  </a:lnTo>
                  <a:lnTo>
                    <a:pt x="37" y="23"/>
                  </a:lnTo>
                  <a:lnTo>
                    <a:pt x="34" y="23"/>
                  </a:lnTo>
                  <a:lnTo>
                    <a:pt x="34" y="26"/>
                  </a:lnTo>
                  <a:lnTo>
                    <a:pt x="31" y="26"/>
                  </a:lnTo>
                  <a:lnTo>
                    <a:pt x="28" y="29"/>
                  </a:lnTo>
                  <a:lnTo>
                    <a:pt x="25" y="32"/>
                  </a:lnTo>
                  <a:lnTo>
                    <a:pt x="20" y="37"/>
                  </a:lnTo>
                  <a:lnTo>
                    <a:pt x="14" y="40"/>
                  </a:lnTo>
                  <a:lnTo>
                    <a:pt x="8" y="43"/>
                  </a:lnTo>
                  <a:lnTo>
                    <a:pt x="5" y="46"/>
                  </a:lnTo>
                  <a:lnTo>
                    <a:pt x="11" y="49"/>
                  </a:lnTo>
                  <a:lnTo>
                    <a:pt x="14" y="51"/>
                  </a:lnTo>
                  <a:lnTo>
                    <a:pt x="20" y="51"/>
                  </a:lnTo>
                  <a:lnTo>
                    <a:pt x="22" y="51"/>
                  </a:lnTo>
                  <a:lnTo>
                    <a:pt x="34" y="54"/>
                  </a:lnTo>
                  <a:lnTo>
                    <a:pt x="39" y="54"/>
                  </a:lnTo>
                  <a:lnTo>
                    <a:pt x="42" y="54"/>
                  </a:lnTo>
                  <a:lnTo>
                    <a:pt x="42" y="60"/>
                  </a:lnTo>
                  <a:lnTo>
                    <a:pt x="37" y="63"/>
                  </a:lnTo>
                  <a:lnTo>
                    <a:pt x="34" y="66"/>
                  </a:lnTo>
                  <a:lnTo>
                    <a:pt x="28" y="68"/>
                  </a:lnTo>
                  <a:lnTo>
                    <a:pt x="17" y="74"/>
                  </a:lnTo>
                  <a:lnTo>
                    <a:pt x="11" y="74"/>
                  </a:lnTo>
                  <a:lnTo>
                    <a:pt x="5" y="77"/>
                  </a:lnTo>
                  <a:lnTo>
                    <a:pt x="3" y="77"/>
                  </a:lnTo>
                  <a:lnTo>
                    <a:pt x="3" y="80"/>
                  </a:lnTo>
                  <a:lnTo>
                    <a:pt x="0" y="80"/>
                  </a:lnTo>
                  <a:lnTo>
                    <a:pt x="0" y="83"/>
                  </a:lnTo>
                  <a:lnTo>
                    <a:pt x="3" y="83"/>
                  </a:lnTo>
                  <a:lnTo>
                    <a:pt x="5" y="85"/>
                  </a:lnTo>
                  <a:lnTo>
                    <a:pt x="8" y="85"/>
                  </a:lnTo>
                  <a:lnTo>
                    <a:pt x="11" y="88"/>
                  </a:lnTo>
                  <a:lnTo>
                    <a:pt x="11" y="91"/>
                  </a:lnTo>
                  <a:lnTo>
                    <a:pt x="14" y="91"/>
                  </a:lnTo>
                  <a:lnTo>
                    <a:pt x="17" y="94"/>
                  </a:lnTo>
                </a:path>
              </a:pathLst>
            </a:cu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7" name="Freeform 30"/>
            <p:cNvSpPr>
              <a:spLocks/>
            </p:cNvSpPr>
            <p:nvPr/>
          </p:nvSpPr>
          <p:spPr bwMode="auto">
            <a:xfrm>
              <a:off x="2606675" y="842963"/>
              <a:ext cx="63500" cy="147637"/>
            </a:xfrm>
            <a:custGeom>
              <a:avLst/>
              <a:gdLst>
                <a:gd name="T0" fmla="*/ 34 w 40"/>
                <a:gd name="T1" fmla="*/ 93 h 93"/>
                <a:gd name="T2" fmla="*/ 31 w 40"/>
                <a:gd name="T3" fmla="*/ 91 h 93"/>
                <a:gd name="T4" fmla="*/ 31 w 40"/>
                <a:gd name="T5" fmla="*/ 88 h 93"/>
                <a:gd name="T6" fmla="*/ 29 w 40"/>
                <a:gd name="T7" fmla="*/ 85 h 93"/>
                <a:gd name="T8" fmla="*/ 26 w 40"/>
                <a:gd name="T9" fmla="*/ 85 h 93"/>
                <a:gd name="T10" fmla="*/ 26 w 40"/>
                <a:gd name="T11" fmla="*/ 82 h 93"/>
                <a:gd name="T12" fmla="*/ 23 w 40"/>
                <a:gd name="T13" fmla="*/ 82 h 93"/>
                <a:gd name="T14" fmla="*/ 23 w 40"/>
                <a:gd name="T15" fmla="*/ 82 h 93"/>
                <a:gd name="T16" fmla="*/ 20 w 40"/>
                <a:gd name="T17" fmla="*/ 82 h 93"/>
                <a:gd name="T18" fmla="*/ 17 w 40"/>
                <a:gd name="T19" fmla="*/ 79 h 93"/>
                <a:gd name="T20" fmla="*/ 14 w 40"/>
                <a:gd name="T21" fmla="*/ 76 h 93"/>
                <a:gd name="T22" fmla="*/ 12 w 40"/>
                <a:gd name="T23" fmla="*/ 74 h 93"/>
                <a:gd name="T24" fmla="*/ 12 w 40"/>
                <a:gd name="T25" fmla="*/ 74 h 93"/>
                <a:gd name="T26" fmla="*/ 9 w 40"/>
                <a:gd name="T27" fmla="*/ 74 h 93"/>
                <a:gd name="T28" fmla="*/ 9 w 40"/>
                <a:gd name="T29" fmla="*/ 74 h 93"/>
                <a:gd name="T30" fmla="*/ 9 w 40"/>
                <a:gd name="T31" fmla="*/ 71 h 93"/>
                <a:gd name="T32" fmla="*/ 9 w 40"/>
                <a:gd name="T33" fmla="*/ 71 h 93"/>
                <a:gd name="T34" fmla="*/ 9 w 40"/>
                <a:gd name="T35" fmla="*/ 71 h 93"/>
                <a:gd name="T36" fmla="*/ 12 w 40"/>
                <a:gd name="T37" fmla="*/ 68 h 93"/>
                <a:gd name="T38" fmla="*/ 12 w 40"/>
                <a:gd name="T39" fmla="*/ 68 h 93"/>
                <a:gd name="T40" fmla="*/ 17 w 40"/>
                <a:gd name="T41" fmla="*/ 65 h 93"/>
                <a:gd name="T42" fmla="*/ 20 w 40"/>
                <a:gd name="T43" fmla="*/ 62 h 93"/>
                <a:gd name="T44" fmla="*/ 26 w 40"/>
                <a:gd name="T45" fmla="*/ 57 h 93"/>
                <a:gd name="T46" fmla="*/ 31 w 40"/>
                <a:gd name="T47" fmla="*/ 51 h 93"/>
                <a:gd name="T48" fmla="*/ 34 w 40"/>
                <a:gd name="T49" fmla="*/ 48 h 93"/>
                <a:gd name="T50" fmla="*/ 37 w 40"/>
                <a:gd name="T51" fmla="*/ 45 h 93"/>
                <a:gd name="T52" fmla="*/ 34 w 40"/>
                <a:gd name="T53" fmla="*/ 45 h 93"/>
                <a:gd name="T54" fmla="*/ 29 w 40"/>
                <a:gd name="T55" fmla="*/ 42 h 93"/>
                <a:gd name="T56" fmla="*/ 23 w 40"/>
                <a:gd name="T57" fmla="*/ 42 h 93"/>
                <a:gd name="T58" fmla="*/ 20 w 40"/>
                <a:gd name="T59" fmla="*/ 40 h 93"/>
                <a:gd name="T60" fmla="*/ 9 w 40"/>
                <a:gd name="T61" fmla="*/ 40 h 93"/>
                <a:gd name="T62" fmla="*/ 3 w 40"/>
                <a:gd name="T63" fmla="*/ 40 h 93"/>
                <a:gd name="T64" fmla="*/ 0 w 40"/>
                <a:gd name="T65" fmla="*/ 40 h 93"/>
                <a:gd name="T66" fmla="*/ 0 w 40"/>
                <a:gd name="T67" fmla="*/ 37 h 93"/>
                <a:gd name="T68" fmla="*/ 6 w 40"/>
                <a:gd name="T69" fmla="*/ 31 h 93"/>
                <a:gd name="T70" fmla="*/ 9 w 40"/>
                <a:gd name="T71" fmla="*/ 28 h 93"/>
                <a:gd name="T72" fmla="*/ 14 w 40"/>
                <a:gd name="T73" fmla="*/ 25 h 93"/>
                <a:gd name="T74" fmla="*/ 26 w 40"/>
                <a:gd name="T75" fmla="*/ 20 h 93"/>
                <a:gd name="T76" fmla="*/ 31 w 40"/>
                <a:gd name="T77" fmla="*/ 20 h 93"/>
                <a:gd name="T78" fmla="*/ 37 w 40"/>
                <a:gd name="T79" fmla="*/ 17 h 93"/>
                <a:gd name="T80" fmla="*/ 37 w 40"/>
                <a:gd name="T81" fmla="*/ 14 h 93"/>
                <a:gd name="T82" fmla="*/ 40 w 40"/>
                <a:gd name="T83" fmla="*/ 14 h 93"/>
                <a:gd name="T84" fmla="*/ 40 w 40"/>
                <a:gd name="T85" fmla="*/ 11 h 93"/>
                <a:gd name="T86" fmla="*/ 40 w 40"/>
                <a:gd name="T87" fmla="*/ 11 h 93"/>
                <a:gd name="T88" fmla="*/ 40 w 40"/>
                <a:gd name="T89" fmla="*/ 8 h 93"/>
                <a:gd name="T90" fmla="*/ 37 w 40"/>
                <a:gd name="T91" fmla="*/ 8 h 93"/>
                <a:gd name="T92" fmla="*/ 37 w 40"/>
                <a:gd name="T93" fmla="*/ 8 h 93"/>
                <a:gd name="T94" fmla="*/ 34 w 40"/>
                <a:gd name="T95" fmla="*/ 8 h 93"/>
                <a:gd name="T96" fmla="*/ 31 w 40"/>
                <a:gd name="T97" fmla="*/ 6 h 93"/>
                <a:gd name="T98" fmla="*/ 29 w 40"/>
                <a:gd name="T99" fmla="*/ 3 h 93"/>
                <a:gd name="T100" fmla="*/ 26 w 40"/>
                <a:gd name="T101" fmla="*/ 0 h 93"/>
                <a:gd name="T102" fmla="*/ 26 w 40"/>
                <a:gd name="T103" fmla="*/ 0 h 93"/>
                <a:gd name="T104" fmla="*/ 23 w 40"/>
                <a:gd name="T105" fmla="*/ 0 h 93"/>
                <a:gd name="T106" fmla="*/ 23 w 40"/>
                <a:gd name="T107" fmla="*/ 0 h 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0"/>
                <a:gd name="T163" fmla="*/ 0 h 93"/>
                <a:gd name="T164" fmla="*/ 40 w 40"/>
                <a:gd name="T165" fmla="*/ 93 h 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0" h="93">
                  <a:moveTo>
                    <a:pt x="34" y="93"/>
                  </a:moveTo>
                  <a:lnTo>
                    <a:pt x="31" y="91"/>
                  </a:lnTo>
                  <a:lnTo>
                    <a:pt x="31" y="88"/>
                  </a:lnTo>
                  <a:lnTo>
                    <a:pt x="29" y="85"/>
                  </a:lnTo>
                  <a:lnTo>
                    <a:pt x="26" y="85"/>
                  </a:lnTo>
                  <a:lnTo>
                    <a:pt x="26" y="82"/>
                  </a:lnTo>
                  <a:lnTo>
                    <a:pt x="23" y="82"/>
                  </a:lnTo>
                  <a:lnTo>
                    <a:pt x="20" y="82"/>
                  </a:lnTo>
                  <a:lnTo>
                    <a:pt x="17" y="79"/>
                  </a:lnTo>
                  <a:lnTo>
                    <a:pt x="14" y="76"/>
                  </a:lnTo>
                  <a:lnTo>
                    <a:pt x="12" y="74"/>
                  </a:lnTo>
                  <a:lnTo>
                    <a:pt x="9" y="74"/>
                  </a:lnTo>
                  <a:lnTo>
                    <a:pt x="9" y="71"/>
                  </a:lnTo>
                  <a:lnTo>
                    <a:pt x="12" y="68"/>
                  </a:lnTo>
                  <a:lnTo>
                    <a:pt x="17" y="65"/>
                  </a:lnTo>
                  <a:lnTo>
                    <a:pt x="20" y="62"/>
                  </a:lnTo>
                  <a:lnTo>
                    <a:pt x="26" y="57"/>
                  </a:lnTo>
                  <a:lnTo>
                    <a:pt x="31" y="51"/>
                  </a:lnTo>
                  <a:lnTo>
                    <a:pt x="34" y="48"/>
                  </a:lnTo>
                  <a:lnTo>
                    <a:pt x="37" y="45"/>
                  </a:lnTo>
                  <a:lnTo>
                    <a:pt x="34" y="45"/>
                  </a:lnTo>
                  <a:lnTo>
                    <a:pt x="29" y="42"/>
                  </a:lnTo>
                  <a:lnTo>
                    <a:pt x="23" y="42"/>
                  </a:lnTo>
                  <a:lnTo>
                    <a:pt x="20" y="40"/>
                  </a:lnTo>
                  <a:lnTo>
                    <a:pt x="9" y="40"/>
                  </a:lnTo>
                  <a:lnTo>
                    <a:pt x="3" y="40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6" y="31"/>
                  </a:lnTo>
                  <a:lnTo>
                    <a:pt x="9" y="28"/>
                  </a:lnTo>
                  <a:lnTo>
                    <a:pt x="14" y="25"/>
                  </a:lnTo>
                  <a:lnTo>
                    <a:pt x="26" y="20"/>
                  </a:lnTo>
                  <a:lnTo>
                    <a:pt x="31" y="20"/>
                  </a:lnTo>
                  <a:lnTo>
                    <a:pt x="37" y="17"/>
                  </a:lnTo>
                  <a:lnTo>
                    <a:pt x="37" y="14"/>
                  </a:lnTo>
                  <a:lnTo>
                    <a:pt x="40" y="14"/>
                  </a:lnTo>
                  <a:lnTo>
                    <a:pt x="40" y="11"/>
                  </a:lnTo>
                  <a:lnTo>
                    <a:pt x="40" y="8"/>
                  </a:lnTo>
                  <a:lnTo>
                    <a:pt x="37" y="8"/>
                  </a:lnTo>
                  <a:lnTo>
                    <a:pt x="34" y="8"/>
                  </a:lnTo>
                  <a:lnTo>
                    <a:pt x="31" y="6"/>
                  </a:lnTo>
                  <a:lnTo>
                    <a:pt x="29" y="3"/>
                  </a:lnTo>
                  <a:lnTo>
                    <a:pt x="26" y="0"/>
                  </a:lnTo>
                  <a:lnTo>
                    <a:pt x="23" y="0"/>
                  </a:lnTo>
                </a:path>
              </a:pathLst>
            </a:cu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8" name="Freeform 39"/>
            <p:cNvSpPr>
              <a:spLocks noEditPoints="1"/>
            </p:cNvSpPr>
            <p:nvPr/>
          </p:nvSpPr>
          <p:spPr bwMode="auto">
            <a:xfrm>
              <a:off x="2513013" y="2376488"/>
              <a:ext cx="34925" cy="220662"/>
            </a:xfrm>
            <a:custGeom>
              <a:avLst/>
              <a:gdLst>
                <a:gd name="T0" fmla="*/ 8 w 22"/>
                <a:gd name="T1" fmla="*/ 136 h 139"/>
                <a:gd name="T2" fmla="*/ 8 w 22"/>
                <a:gd name="T3" fmla="*/ 20 h 139"/>
                <a:gd name="T4" fmla="*/ 11 w 22"/>
                <a:gd name="T5" fmla="*/ 20 h 139"/>
                <a:gd name="T6" fmla="*/ 11 w 22"/>
                <a:gd name="T7" fmla="*/ 20 h 139"/>
                <a:gd name="T8" fmla="*/ 14 w 22"/>
                <a:gd name="T9" fmla="*/ 20 h 139"/>
                <a:gd name="T10" fmla="*/ 14 w 22"/>
                <a:gd name="T11" fmla="*/ 20 h 139"/>
                <a:gd name="T12" fmla="*/ 14 w 22"/>
                <a:gd name="T13" fmla="*/ 136 h 139"/>
                <a:gd name="T14" fmla="*/ 14 w 22"/>
                <a:gd name="T15" fmla="*/ 139 h 139"/>
                <a:gd name="T16" fmla="*/ 11 w 22"/>
                <a:gd name="T17" fmla="*/ 139 h 139"/>
                <a:gd name="T18" fmla="*/ 11 w 22"/>
                <a:gd name="T19" fmla="*/ 139 h 139"/>
                <a:gd name="T20" fmla="*/ 8 w 22"/>
                <a:gd name="T21" fmla="*/ 136 h 139"/>
                <a:gd name="T22" fmla="*/ 8 w 22"/>
                <a:gd name="T23" fmla="*/ 136 h 139"/>
                <a:gd name="T24" fmla="*/ 0 w 22"/>
                <a:gd name="T25" fmla="*/ 26 h 139"/>
                <a:gd name="T26" fmla="*/ 11 w 22"/>
                <a:gd name="T27" fmla="*/ 0 h 139"/>
                <a:gd name="T28" fmla="*/ 22 w 22"/>
                <a:gd name="T29" fmla="*/ 26 h 139"/>
                <a:gd name="T30" fmla="*/ 0 w 22"/>
                <a:gd name="T31" fmla="*/ 26 h 13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"/>
                <a:gd name="T49" fmla="*/ 0 h 139"/>
                <a:gd name="T50" fmla="*/ 22 w 22"/>
                <a:gd name="T51" fmla="*/ 139 h 13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" h="139">
                  <a:moveTo>
                    <a:pt x="8" y="136"/>
                  </a:moveTo>
                  <a:lnTo>
                    <a:pt x="8" y="20"/>
                  </a:lnTo>
                  <a:lnTo>
                    <a:pt x="11" y="20"/>
                  </a:lnTo>
                  <a:lnTo>
                    <a:pt x="14" y="20"/>
                  </a:lnTo>
                  <a:lnTo>
                    <a:pt x="14" y="136"/>
                  </a:lnTo>
                  <a:lnTo>
                    <a:pt x="14" y="139"/>
                  </a:lnTo>
                  <a:lnTo>
                    <a:pt x="11" y="139"/>
                  </a:lnTo>
                  <a:lnTo>
                    <a:pt x="8" y="136"/>
                  </a:lnTo>
                  <a:close/>
                  <a:moveTo>
                    <a:pt x="0" y="26"/>
                  </a:moveTo>
                  <a:lnTo>
                    <a:pt x="11" y="0"/>
                  </a:lnTo>
                  <a:lnTo>
                    <a:pt x="22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9" name="Rectangle 40"/>
            <p:cNvSpPr>
              <a:spLocks noChangeArrowheads="1"/>
            </p:cNvSpPr>
            <p:nvPr/>
          </p:nvSpPr>
          <p:spPr bwMode="auto">
            <a:xfrm>
              <a:off x="2466975" y="2673350"/>
              <a:ext cx="1778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600">
                  <a:solidFill>
                    <a:srgbClr val="000000"/>
                  </a:solidFill>
                  <a:ea typeface="굴림" charset="-127"/>
                </a:rPr>
                <a:t>PSD </a:t>
              </a:r>
              <a:endParaRPr lang="en-US" altLang="ko-KR">
                <a:ea typeface="굴림" charset="-127"/>
              </a:endParaRPr>
            </a:p>
          </p:txBody>
        </p:sp>
        <p:sp>
          <p:nvSpPr>
            <p:cNvPr id="100" name="Rectangle 41"/>
            <p:cNvSpPr>
              <a:spLocks noChangeArrowheads="1"/>
            </p:cNvSpPr>
            <p:nvPr/>
          </p:nvSpPr>
          <p:spPr bwMode="auto">
            <a:xfrm>
              <a:off x="2427288" y="2763838"/>
              <a:ext cx="239712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600">
                  <a:solidFill>
                    <a:srgbClr val="000000"/>
                  </a:solidFill>
                  <a:ea typeface="굴림" charset="-127"/>
                </a:rPr>
                <a:t>ground</a:t>
              </a:r>
              <a:endParaRPr lang="en-US" altLang="ko-KR">
                <a:ea typeface="굴림" charset="-127"/>
              </a:endParaRPr>
            </a:p>
          </p:txBody>
        </p:sp>
        <p:sp>
          <p:nvSpPr>
            <p:cNvPr id="101" name="Rectangle 42"/>
            <p:cNvSpPr>
              <a:spLocks noChangeArrowheads="1"/>
            </p:cNvSpPr>
            <p:nvPr/>
          </p:nvSpPr>
          <p:spPr bwMode="auto">
            <a:xfrm>
              <a:off x="720725" y="2047875"/>
              <a:ext cx="3470275" cy="279400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ko-KR" altLang="ko-KR"/>
            </a:p>
          </p:txBody>
        </p:sp>
        <p:sp>
          <p:nvSpPr>
            <p:cNvPr id="102" name="Rectangle 43"/>
            <p:cNvSpPr>
              <a:spLocks noChangeArrowheads="1"/>
            </p:cNvSpPr>
            <p:nvPr/>
          </p:nvSpPr>
          <p:spPr bwMode="auto">
            <a:xfrm>
              <a:off x="720725" y="2047875"/>
              <a:ext cx="3470275" cy="279400"/>
            </a:xfrm>
            <a:prstGeom prst="rect">
              <a:avLst/>
            </a:prstGeom>
            <a:noFill/>
            <a:ln w="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ko-KR" altLang="ko-KR"/>
            </a:p>
          </p:txBody>
        </p:sp>
        <p:sp>
          <p:nvSpPr>
            <p:cNvPr id="103" name="Rectangle 46"/>
            <p:cNvSpPr>
              <a:spLocks noChangeArrowheads="1"/>
            </p:cNvSpPr>
            <p:nvPr/>
          </p:nvSpPr>
          <p:spPr bwMode="auto">
            <a:xfrm>
              <a:off x="2189163" y="2138363"/>
              <a:ext cx="4254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900">
                  <a:solidFill>
                    <a:srgbClr val="000000"/>
                  </a:solidFill>
                  <a:ea typeface="굴림" charset="-127"/>
                </a:rPr>
                <a:t>Platform</a:t>
              </a:r>
              <a:endParaRPr lang="en-US" altLang="ko-KR">
                <a:ea typeface="굴림" charset="-127"/>
              </a:endParaRPr>
            </a:p>
          </p:txBody>
        </p:sp>
        <p:sp>
          <p:nvSpPr>
            <p:cNvPr id="104" name="Rectangle 47"/>
            <p:cNvSpPr>
              <a:spLocks noChangeArrowheads="1"/>
            </p:cNvSpPr>
            <p:nvPr/>
          </p:nvSpPr>
          <p:spPr bwMode="auto">
            <a:xfrm>
              <a:off x="2768600" y="1743075"/>
              <a:ext cx="30480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900">
                  <a:solidFill>
                    <a:srgbClr val="000000"/>
                  </a:solidFill>
                  <a:ea typeface="굴림" charset="-127"/>
                </a:rPr>
                <a:t>Barrel</a:t>
              </a:r>
              <a:endParaRPr lang="en-US" altLang="ko-KR">
                <a:ea typeface="굴림" charset="-127"/>
              </a:endParaRPr>
            </a:p>
          </p:txBody>
        </p:sp>
        <p:sp>
          <p:nvSpPr>
            <p:cNvPr id="105" name="Rectangle 48"/>
            <p:cNvSpPr>
              <a:spLocks noChangeArrowheads="1"/>
            </p:cNvSpPr>
            <p:nvPr/>
          </p:nvSpPr>
          <p:spPr bwMode="auto">
            <a:xfrm>
              <a:off x="671513" y="1720850"/>
              <a:ext cx="25400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900">
                  <a:solidFill>
                    <a:srgbClr val="000000"/>
                  </a:solidFill>
                  <a:ea typeface="굴림" charset="-127"/>
                </a:rPr>
                <a:t>Pillar</a:t>
              </a:r>
              <a:endParaRPr lang="en-US" altLang="ko-KR">
                <a:ea typeface="굴림" charset="-127"/>
              </a:endParaRPr>
            </a:p>
          </p:txBody>
        </p:sp>
        <p:sp>
          <p:nvSpPr>
            <p:cNvPr id="106" name="Rectangle 49"/>
            <p:cNvSpPr>
              <a:spLocks noChangeArrowheads="1"/>
            </p:cNvSpPr>
            <p:nvPr/>
          </p:nvSpPr>
          <p:spPr bwMode="auto">
            <a:xfrm>
              <a:off x="963613" y="1220788"/>
              <a:ext cx="176212" cy="796925"/>
            </a:xfrm>
            <a:prstGeom prst="rect">
              <a:avLst/>
            </a:prstGeom>
            <a:solidFill>
              <a:srgbClr val="BBE0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ko-KR" altLang="ko-KR"/>
            </a:p>
          </p:txBody>
        </p:sp>
        <p:sp>
          <p:nvSpPr>
            <p:cNvPr id="107" name="Rectangle 50"/>
            <p:cNvSpPr>
              <a:spLocks noChangeArrowheads="1"/>
            </p:cNvSpPr>
            <p:nvPr/>
          </p:nvSpPr>
          <p:spPr bwMode="auto">
            <a:xfrm>
              <a:off x="963613" y="1220788"/>
              <a:ext cx="176212" cy="796925"/>
            </a:xfrm>
            <a:prstGeom prst="rect">
              <a:avLst/>
            </a:prstGeom>
            <a:noFill/>
            <a:ln w="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ko-KR" altLang="ko-KR"/>
            </a:p>
          </p:txBody>
        </p:sp>
        <p:sp>
          <p:nvSpPr>
            <p:cNvPr id="108" name="Rectangle 51"/>
            <p:cNvSpPr>
              <a:spLocks noChangeArrowheads="1"/>
            </p:cNvSpPr>
            <p:nvPr/>
          </p:nvSpPr>
          <p:spPr bwMode="auto">
            <a:xfrm>
              <a:off x="968375" y="990600"/>
              <a:ext cx="1692275" cy="180975"/>
            </a:xfrm>
            <a:prstGeom prst="rect">
              <a:avLst/>
            </a:prstGeom>
            <a:noFill/>
            <a:ln w="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ko-KR" altLang="ko-KR"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2655888" y="1076325"/>
              <a:ext cx="1287462" cy="4763"/>
            </a:xfrm>
            <a:custGeom>
              <a:avLst/>
              <a:gdLst>
                <a:gd name="T0" fmla="*/ 0 w 811"/>
                <a:gd name="T1" fmla="*/ 3 h 3"/>
                <a:gd name="T2" fmla="*/ 34 w 811"/>
                <a:gd name="T3" fmla="*/ 3 h 3"/>
                <a:gd name="T4" fmla="*/ 23 w 811"/>
                <a:gd name="T5" fmla="*/ 0 h 3"/>
                <a:gd name="T6" fmla="*/ 43 w 811"/>
                <a:gd name="T7" fmla="*/ 3 h 3"/>
                <a:gd name="T8" fmla="*/ 77 w 811"/>
                <a:gd name="T9" fmla="*/ 3 h 3"/>
                <a:gd name="T10" fmla="*/ 66 w 811"/>
                <a:gd name="T11" fmla="*/ 0 h 3"/>
                <a:gd name="T12" fmla="*/ 86 w 811"/>
                <a:gd name="T13" fmla="*/ 3 h 3"/>
                <a:gd name="T14" fmla="*/ 117 w 811"/>
                <a:gd name="T15" fmla="*/ 3 h 3"/>
                <a:gd name="T16" fmla="*/ 108 w 811"/>
                <a:gd name="T17" fmla="*/ 0 h 3"/>
                <a:gd name="T18" fmla="*/ 128 w 811"/>
                <a:gd name="T19" fmla="*/ 3 h 3"/>
                <a:gd name="T20" fmla="*/ 159 w 811"/>
                <a:gd name="T21" fmla="*/ 3 h 3"/>
                <a:gd name="T22" fmla="*/ 151 w 811"/>
                <a:gd name="T23" fmla="*/ 0 h 3"/>
                <a:gd name="T24" fmla="*/ 171 w 811"/>
                <a:gd name="T25" fmla="*/ 3 h 3"/>
                <a:gd name="T26" fmla="*/ 202 w 811"/>
                <a:gd name="T27" fmla="*/ 3 h 3"/>
                <a:gd name="T28" fmla="*/ 190 w 811"/>
                <a:gd name="T29" fmla="*/ 0 h 3"/>
                <a:gd name="T30" fmla="*/ 210 w 811"/>
                <a:gd name="T31" fmla="*/ 3 h 3"/>
                <a:gd name="T32" fmla="*/ 244 w 811"/>
                <a:gd name="T33" fmla="*/ 3 h 3"/>
                <a:gd name="T34" fmla="*/ 233 w 811"/>
                <a:gd name="T35" fmla="*/ 0 h 3"/>
                <a:gd name="T36" fmla="*/ 253 w 811"/>
                <a:gd name="T37" fmla="*/ 3 h 3"/>
                <a:gd name="T38" fmla="*/ 287 w 811"/>
                <a:gd name="T39" fmla="*/ 3 h 3"/>
                <a:gd name="T40" fmla="*/ 276 w 811"/>
                <a:gd name="T41" fmla="*/ 0 h 3"/>
                <a:gd name="T42" fmla="*/ 295 w 811"/>
                <a:gd name="T43" fmla="*/ 3 h 3"/>
                <a:gd name="T44" fmla="*/ 327 w 811"/>
                <a:gd name="T45" fmla="*/ 3 h 3"/>
                <a:gd name="T46" fmla="*/ 318 w 811"/>
                <a:gd name="T47" fmla="*/ 0 h 3"/>
                <a:gd name="T48" fmla="*/ 338 w 811"/>
                <a:gd name="T49" fmla="*/ 3 h 3"/>
                <a:gd name="T50" fmla="*/ 369 w 811"/>
                <a:gd name="T51" fmla="*/ 3 h 3"/>
                <a:gd name="T52" fmla="*/ 361 w 811"/>
                <a:gd name="T53" fmla="*/ 0 h 3"/>
                <a:gd name="T54" fmla="*/ 380 w 811"/>
                <a:gd name="T55" fmla="*/ 3 h 3"/>
                <a:gd name="T56" fmla="*/ 412 w 811"/>
                <a:gd name="T57" fmla="*/ 3 h 3"/>
                <a:gd name="T58" fmla="*/ 400 w 811"/>
                <a:gd name="T59" fmla="*/ 0 h 3"/>
                <a:gd name="T60" fmla="*/ 420 w 811"/>
                <a:gd name="T61" fmla="*/ 3 h 3"/>
                <a:gd name="T62" fmla="*/ 454 w 811"/>
                <a:gd name="T63" fmla="*/ 3 h 3"/>
                <a:gd name="T64" fmla="*/ 443 w 811"/>
                <a:gd name="T65" fmla="*/ 0 h 3"/>
                <a:gd name="T66" fmla="*/ 463 w 811"/>
                <a:gd name="T67" fmla="*/ 3 h 3"/>
                <a:gd name="T68" fmla="*/ 497 w 811"/>
                <a:gd name="T69" fmla="*/ 3 h 3"/>
                <a:gd name="T70" fmla="*/ 485 w 811"/>
                <a:gd name="T71" fmla="*/ 0 h 3"/>
                <a:gd name="T72" fmla="*/ 505 w 811"/>
                <a:gd name="T73" fmla="*/ 3 h 3"/>
                <a:gd name="T74" fmla="*/ 539 w 811"/>
                <a:gd name="T75" fmla="*/ 3 h 3"/>
                <a:gd name="T76" fmla="*/ 528 w 811"/>
                <a:gd name="T77" fmla="*/ 0 h 3"/>
                <a:gd name="T78" fmla="*/ 548 w 811"/>
                <a:gd name="T79" fmla="*/ 3 h 3"/>
                <a:gd name="T80" fmla="*/ 579 w 811"/>
                <a:gd name="T81" fmla="*/ 3 h 3"/>
                <a:gd name="T82" fmla="*/ 570 w 811"/>
                <a:gd name="T83" fmla="*/ 0 h 3"/>
                <a:gd name="T84" fmla="*/ 590 w 811"/>
                <a:gd name="T85" fmla="*/ 3 h 3"/>
                <a:gd name="T86" fmla="*/ 621 w 811"/>
                <a:gd name="T87" fmla="*/ 3 h 3"/>
                <a:gd name="T88" fmla="*/ 610 w 811"/>
                <a:gd name="T89" fmla="*/ 0 h 3"/>
                <a:gd name="T90" fmla="*/ 630 w 811"/>
                <a:gd name="T91" fmla="*/ 3 h 3"/>
                <a:gd name="T92" fmla="*/ 664 w 811"/>
                <a:gd name="T93" fmla="*/ 3 h 3"/>
                <a:gd name="T94" fmla="*/ 653 w 811"/>
                <a:gd name="T95" fmla="*/ 0 h 3"/>
                <a:gd name="T96" fmla="*/ 672 w 811"/>
                <a:gd name="T97" fmla="*/ 3 h 3"/>
                <a:gd name="T98" fmla="*/ 706 w 811"/>
                <a:gd name="T99" fmla="*/ 3 h 3"/>
                <a:gd name="T100" fmla="*/ 695 w 811"/>
                <a:gd name="T101" fmla="*/ 0 h 3"/>
                <a:gd name="T102" fmla="*/ 715 w 811"/>
                <a:gd name="T103" fmla="*/ 3 h 3"/>
                <a:gd name="T104" fmla="*/ 749 w 811"/>
                <a:gd name="T105" fmla="*/ 3 h 3"/>
                <a:gd name="T106" fmla="*/ 738 w 811"/>
                <a:gd name="T107" fmla="*/ 0 h 3"/>
                <a:gd name="T108" fmla="*/ 758 w 811"/>
                <a:gd name="T109" fmla="*/ 3 h 3"/>
                <a:gd name="T110" fmla="*/ 789 w 811"/>
                <a:gd name="T111" fmla="*/ 3 h 3"/>
                <a:gd name="T112" fmla="*/ 780 w 811"/>
                <a:gd name="T113" fmla="*/ 0 h 3"/>
                <a:gd name="T114" fmla="*/ 800 w 811"/>
                <a:gd name="T115" fmla="*/ 3 h 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11"/>
                <a:gd name="T175" fmla="*/ 0 h 3"/>
                <a:gd name="T176" fmla="*/ 811 w 811"/>
                <a:gd name="T177" fmla="*/ 3 h 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11" h="3">
                  <a:moveTo>
                    <a:pt x="3" y="0"/>
                  </a:moveTo>
                  <a:lnTo>
                    <a:pt x="12" y="0"/>
                  </a:lnTo>
                  <a:lnTo>
                    <a:pt x="12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close/>
                  <a:moveTo>
                    <a:pt x="23" y="0"/>
                  </a:moveTo>
                  <a:lnTo>
                    <a:pt x="32" y="0"/>
                  </a:lnTo>
                  <a:lnTo>
                    <a:pt x="34" y="0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3" y="3"/>
                  </a:lnTo>
                  <a:lnTo>
                    <a:pt x="23" y="0"/>
                  </a:lnTo>
                  <a:close/>
                  <a:moveTo>
                    <a:pt x="46" y="0"/>
                  </a:moveTo>
                  <a:lnTo>
                    <a:pt x="54" y="0"/>
                  </a:lnTo>
                  <a:lnTo>
                    <a:pt x="54" y="3"/>
                  </a:lnTo>
                  <a:lnTo>
                    <a:pt x="46" y="3"/>
                  </a:lnTo>
                  <a:lnTo>
                    <a:pt x="43" y="3"/>
                  </a:lnTo>
                  <a:lnTo>
                    <a:pt x="43" y="0"/>
                  </a:lnTo>
                  <a:lnTo>
                    <a:pt x="46" y="0"/>
                  </a:lnTo>
                  <a:close/>
                  <a:moveTo>
                    <a:pt x="66" y="0"/>
                  </a:moveTo>
                  <a:lnTo>
                    <a:pt x="74" y="0"/>
                  </a:lnTo>
                  <a:lnTo>
                    <a:pt x="77" y="3"/>
                  </a:lnTo>
                  <a:lnTo>
                    <a:pt x="74" y="3"/>
                  </a:lnTo>
                  <a:lnTo>
                    <a:pt x="66" y="3"/>
                  </a:lnTo>
                  <a:lnTo>
                    <a:pt x="63" y="3"/>
                  </a:lnTo>
                  <a:lnTo>
                    <a:pt x="66" y="0"/>
                  </a:lnTo>
                  <a:close/>
                  <a:moveTo>
                    <a:pt x="86" y="0"/>
                  </a:moveTo>
                  <a:lnTo>
                    <a:pt x="97" y="0"/>
                  </a:lnTo>
                  <a:lnTo>
                    <a:pt x="97" y="3"/>
                  </a:lnTo>
                  <a:lnTo>
                    <a:pt x="86" y="3"/>
                  </a:lnTo>
                  <a:lnTo>
                    <a:pt x="86" y="0"/>
                  </a:lnTo>
                  <a:close/>
                  <a:moveTo>
                    <a:pt x="108" y="0"/>
                  </a:moveTo>
                  <a:lnTo>
                    <a:pt x="117" y="0"/>
                  </a:lnTo>
                  <a:lnTo>
                    <a:pt x="117" y="3"/>
                  </a:lnTo>
                  <a:lnTo>
                    <a:pt x="108" y="3"/>
                  </a:lnTo>
                  <a:lnTo>
                    <a:pt x="105" y="3"/>
                  </a:lnTo>
                  <a:lnTo>
                    <a:pt x="105" y="0"/>
                  </a:lnTo>
                  <a:lnTo>
                    <a:pt x="108" y="0"/>
                  </a:lnTo>
                  <a:close/>
                  <a:moveTo>
                    <a:pt x="128" y="0"/>
                  </a:moveTo>
                  <a:lnTo>
                    <a:pt x="137" y="0"/>
                  </a:lnTo>
                  <a:lnTo>
                    <a:pt x="139" y="0"/>
                  </a:lnTo>
                  <a:lnTo>
                    <a:pt x="139" y="3"/>
                  </a:lnTo>
                  <a:lnTo>
                    <a:pt x="137" y="3"/>
                  </a:lnTo>
                  <a:lnTo>
                    <a:pt x="128" y="3"/>
                  </a:lnTo>
                  <a:lnTo>
                    <a:pt x="128" y="0"/>
                  </a:lnTo>
                  <a:close/>
                  <a:moveTo>
                    <a:pt x="151" y="0"/>
                  </a:moveTo>
                  <a:lnTo>
                    <a:pt x="159" y="0"/>
                  </a:lnTo>
                  <a:lnTo>
                    <a:pt x="159" y="3"/>
                  </a:lnTo>
                  <a:lnTo>
                    <a:pt x="151" y="3"/>
                  </a:lnTo>
                  <a:lnTo>
                    <a:pt x="148" y="3"/>
                  </a:lnTo>
                  <a:lnTo>
                    <a:pt x="148" y="0"/>
                  </a:lnTo>
                  <a:lnTo>
                    <a:pt x="151" y="0"/>
                  </a:lnTo>
                  <a:close/>
                  <a:moveTo>
                    <a:pt x="171" y="0"/>
                  </a:moveTo>
                  <a:lnTo>
                    <a:pt x="179" y="0"/>
                  </a:lnTo>
                  <a:lnTo>
                    <a:pt x="182" y="0"/>
                  </a:lnTo>
                  <a:lnTo>
                    <a:pt x="182" y="3"/>
                  </a:lnTo>
                  <a:lnTo>
                    <a:pt x="179" y="3"/>
                  </a:lnTo>
                  <a:lnTo>
                    <a:pt x="171" y="3"/>
                  </a:lnTo>
                  <a:lnTo>
                    <a:pt x="168" y="3"/>
                  </a:lnTo>
                  <a:lnTo>
                    <a:pt x="171" y="0"/>
                  </a:lnTo>
                  <a:close/>
                  <a:moveTo>
                    <a:pt x="190" y="0"/>
                  </a:moveTo>
                  <a:lnTo>
                    <a:pt x="202" y="0"/>
                  </a:lnTo>
                  <a:lnTo>
                    <a:pt x="202" y="3"/>
                  </a:lnTo>
                  <a:lnTo>
                    <a:pt x="190" y="3"/>
                  </a:lnTo>
                  <a:lnTo>
                    <a:pt x="190" y="0"/>
                  </a:lnTo>
                  <a:close/>
                  <a:moveTo>
                    <a:pt x="213" y="0"/>
                  </a:moveTo>
                  <a:lnTo>
                    <a:pt x="222" y="0"/>
                  </a:lnTo>
                  <a:lnTo>
                    <a:pt x="222" y="3"/>
                  </a:lnTo>
                  <a:lnTo>
                    <a:pt x="213" y="3"/>
                  </a:lnTo>
                  <a:lnTo>
                    <a:pt x="210" y="3"/>
                  </a:lnTo>
                  <a:lnTo>
                    <a:pt x="210" y="0"/>
                  </a:lnTo>
                  <a:lnTo>
                    <a:pt x="213" y="0"/>
                  </a:lnTo>
                  <a:close/>
                  <a:moveTo>
                    <a:pt x="233" y="0"/>
                  </a:moveTo>
                  <a:lnTo>
                    <a:pt x="241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41" y="3"/>
                  </a:lnTo>
                  <a:lnTo>
                    <a:pt x="233" y="3"/>
                  </a:lnTo>
                  <a:lnTo>
                    <a:pt x="233" y="0"/>
                  </a:lnTo>
                  <a:close/>
                  <a:moveTo>
                    <a:pt x="256" y="0"/>
                  </a:moveTo>
                  <a:lnTo>
                    <a:pt x="264" y="0"/>
                  </a:lnTo>
                  <a:lnTo>
                    <a:pt x="264" y="3"/>
                  </a:lnTo>
                  <a:lnTo>
                    <a:pt x="256" y="3"/>
                  </a:lnTo>
                  <a:lnTo>
                    <a:pt x="253" y="3"/>
                  </a:lnTo>
                  <a:lnTo>
                    <a:pt x="253" y="0"/>
                  </a:lnTo>
                  <a:lnTo>
                    <a:pt x="256" y="0"/>
                  </a:lnTo>
                  <a:close/>
                  <a:moveTo>
                    <a:pt x="276" y="0"/>
                  </a:moveTo>
                  <a:lnTo>
                    <a:pt x="284" y="0"/>
                  </a:lnTo>
                  <a:lnTo>
                    <a:pt x="287" y="0"/>
                  </a:lnTo>
                  <a:lnTo>
                    <a:pt x="287" y="3"/>
                  </a:lnTo>
                  <a:lnTo>
                    <a:pt x="284" y="3"/>
                  </a:lnTo>
                  <a:lnTo>
                    <a:pt x="276" y="3"/>
                  </a:lnTo>
                  <a:lnTo>
                    <a:pt x="273" y="3"/>
                  </a:lnTo>
                  <a:lnTo>
                    <a:pt x="276" y="0"/>
                  </a:lnTo>
                  <a:close/>
                  <a:moveTo>
                    <a:pt x="295" y="0"/>
                  </a:moveTo>
                  <a:lnTo>
                    <a:pt x="307" y="0"/>
                  </a:lnTo>
                  <a:lnTo>
                    <a:pt x="307" y="3"/>
                  </a:lnTo>
                  <a:lnTo>
                    <a:pt x="295" y="3"/>
                  </a:lnTo>
                  <a:lnTo>
                    <a:pt x="295" y="0"/>
                  </a:lnTo>
                  <a:close/>
                  <a:moveTo>
                    <a:pt x="318" y="0"/>
                  </a:moveTo>
                  <a:lnTo>
                    <a:pt x="327" y="0"/>
                  </a:lnTo>
                  <a:lnTo>
                    <a:pt x="327" y="3"/>
                  </a:lnTo>
                  <a:lnTo>
                    <a:pt x="318" y="3"/>
                  </a:lnTo>
                  <a:lnTo>
                    <a:pt x="315" y="3"/>
                  </a:lnTo>
                  <a:lnTo>
                    <a:pt x="315" y="0"/>
                  </a:lnTo>
                  <a:lnTo>
                    <a:pt x="318" y="0"/>
                  </a:lnTo>
                  <a:close/>
                  <a:moveTo>
                    <a:pt x="338" y="0"/>
                  </a:moveTo>
                  <a:lnTo>
                    <a:pt x="346" y="0"/>
                  </a:lnTo>
                  <a:lnTo>
                    <a:pt x="349" y="0"/>
                  </a:lnTo>
                  <a:lnTo>
                    <a:pt x="349" y="3"/>
                  </a:lnTo>
                  <a:lnTo>
                    <a:pt x="346" y="3"/>
                  </a:lnTo>
                  <a:lnTo>
                    <a:pt x="338" y="3"/>
                  </a:lnTo>
                  <a:lnTo>
                    <a:pt x="338" y="0"/>
                  </a:lnTo>
                  <a:close/>
                  <a:moveTo>
                    <a:pt x="361" y="0"/>
                  </a:moveTo>
                  <a:lnTo>
                    <a:pt x="369" y="0"/>
                  </a:lnTo>
                  <a:lnTo>
                    <a:pt x="369" y="3"/>
                  </a:lnTo>
                  <a:lnTo>
                    <a:pt x="361" y="3"/>
                  </a:lnTo>
                  <a:lnTo>
                    <a:pt x="358" y="3"/>
                  </a:lnTo>
                  <a:lnTo>
                    <a:pt x="358" y="0"/>
                  </a:lnTo>
                  <a:lnTo>
                    <a:pt x="361" y="0"/>
                  </a:lnTo>
                  <a:close/>
                  <a:moveTo>
                    <a:pt x="380" y="0"/>
                  </a:moveTo>
                  <a:lnTo>
                    <a:pt x="389" y="0"/>
                  </a:lnTo>
                  <a:lnTo>
                    <a:pt x="392" y="0"/>
                  </a:lnTo>
                  <a:lnTo>
                    <a:pt x="392" y="3"/>
                  </a:lnTo>
                  <a:lnTo>
                    <a:pt x="389" y="3"/>
                  </a:lnTo>
                  <a:lnTo>
                    <a:pt x="380" y="3"/>
                  </a:lnTo>
                  <a:lnTo>
                    <a:pt x="378" y="3"/>
                  </a:lnTo>
                  <a:lnTo>
                    <a:pt x="380" y="0"/>
                  </a:lnTo>
                  <a:close/>
                  <a:moveTo>
                    <a:pt x="400" y="0"/>
                  </a:moveTo>
                  <a:lnTo>
                    <a:pt x="412" y="0"/>
                  </a:lnTo>
                  <a:lnTo>
                    <a:pt x="412" y="3"/>
                  </a:lnTo>
                  <a:lnTo>
                    <a:pt x="400" y="3"/>
                  </a:lnTo>
                  <a:lnTo>
                    <a:pt x="400" y="0"/>
                  </a:lnTo>
                  <a:close/>
                  <a:moveTo>
                    <a:pt x="423" y="0"/>
                  </a:moveTo>
                  <a:lnTo>
                    <a:pt x="431" y="0"/>
                  </a:lnTo>
                  <a:lnTo>
                    <a:pt x="431" y="3"/>
                  </a:lnTo>
                  <a:lnTo>
                    <a:pt x="423" y="3"/>
                  </a:lnTo>
                  <a:lnTo>
                    <a:pt x="420" y="3"/>
                  </a:lnTo>
                  <a:lnTo>
                    <a:pt x="420" y="0"/>
                  </a:lnTo>
                  <a:lnTo>
                    <a:pt x="423" y="0"/>
                  </a:lnTo>
                  <a:close/>
                  <a:moveTo>
                    <a:pt x="443" y="0"/>
                  </a:moveTo>
                  <a:lnTo>
                    <a:pt x="451" y="0"/>
                  </a:lnTo>
                  <a:lnTo>
                    <a:pt x="454" y="0"/>
                  </a:lnTo>
                  <a:lnTo>
                    <a:pt x="454" y="3"/>
                  </a:lnTo>
                  <a:lnTo>
                    <a:pt x="451" y="3"/>
                  </a:lnTo>
                  <a:lnTo>
                    <a:pt x="443" y="3"/>
                  </a:lnTo>
                  <a:lnTo>
                    <a:pt x="443" y="0"/>
                  </a:lnTo>
                  <a:close/>
                  <a:moveTo>
                    <a:pt x="465" y="0"/>
                  </a:moveTo>
                  <a:lnTo>
                    <a:pt x="474" y="0"/>
                  </a:lnTo>
                  <a:lnTo>
                    <a:pt x="474" y="3"/>
                  </a:lnTo>
                  <a:lnTo>
                    <a:pt x="465" y="3"/>
                  </a:lnTo>
                  <a:lnTo>
                    <a:pt x="463" y="3"/>
                  </a:lnTo>
                  <a:lnTo>
                    <a:pt x="463" y="0"/>
                  </a:lnTo>
                  <a:lnTo>
                    <a:pt x="465" y="0"/>
                  </a:lnTo>
                  <a:close/>
                  <a:moveTo>
                    <a:pt x="485" y="0"/>
                  </a:moveTo>
                  <a:lnTo>
                    <a:pt x="494" y="0"/>
                  </a:lnTo>
                  <a:lnTo>
                    <a:pt x="497" y="0"/>
                  </a:lnTo>
                  <a:lnTo>
                    <a:pt x="497" y="3"/>
                  </a:lnTo>
                  <a:lnTo>
                    <a:pt x="494" y="3"/>
                  </a:lnTo>
                  <a:lnTo>
                    <a:pt x="485" y="3"/>
                  </a:lnTo>
                  <a:lnTo>
                    <a:pt x="482" y="3"/>
                  </a:lnTo>
                  <a:lnTo>
                    <a:pt x="485" y="0"/>
                  </a:lnTo>
                  <a:close/>
                  <a:moveTo>
                    <a:pt x="505" y="0"/>
                  </a:moveTo>
                  <a:lnTo>
                    <a:pt x="517" y="0"/>
                  </a:lnTo>
                  <a:lnTo>
                    <a:pt x="517" y="3"/>
                  </a:lnTo>
                  <a:lnTo>
                    <a:pt x="505" y="3"/>
                  </a:lnTo>
                  <a:lnTo>
                    <a:pt x="505" y="0"/>
                  </a:lnTo>
                  <a:close/>
                  <a:moveTo>
                    <a:pt x="528" y="0"/>
                  </a:moveTo>
                  <a:lnTo>
                    <a:pt x="536" y="0"/>
                  </a:lnTo>
                  <a:lnTo>
                    <a:pt x="539" y="3"/>
                  </a:lnTo>
                  <a:lnTo>
                    <a:pt x="536" y="3"/>
                  </a:lnTo>
                  <a:lnTo>
                    <a:pt x="528" y="3"/>
                  </a:lnTo>
                  <a:lnTo>
                    <a:pt x="525" y="3"/>
                  </a:lnTo>
                  <a:lnTo>
                    <a:pt x="525" y="0"/>
                  </a:lnTo>
                  <a:lnTo>
                    <a:pt x="528" y="0"/>
                  </a:lnTo>
                  <a:close/>
                  <a:moveTo>
                    <a:pt x="548" y="0"/>
                  </a:moveTo>
                  <a:lnTo>
                    <a:pt x="556" y="0"/>
                  </a:lnTo>
                  <a:lnTo>
                    <a:pt x="559" y="0"/>
                  </a:lnTo>
                  <a:lnTo>
                    <a:pt x="559" y="3"/>
                  </a:lnTo>
                  <a:lnTo>
                    <a:pt x="556" y="3"/>
                  </a:lnTo>
                  <a:lnTo>
                    <a:pt x="548" y="3"/>
                  </a:lnTo>
                  <a:lnTo>
                    <a:pt x="548" y="0"/>
                  </a:lnTo>
                  <a:close/>
                  <a:moveTo>
                    <a:pt x="570" y="0"/>
                  </a:moveTo>
                  <a:lnTo>
                    <a:pt x="579" y="0"/>
                  </a:lnTo>
                  <a:lnTo>
                    <a:pt x="579" y="3"/>
                  </a:lnTo>
                  <a:lnTo>
                    <a:pt x="570" y="3"/>
                  </a:lnTo>
                  <a:lnTo>
                    <a:pt x="568" y="3"/>
                  </a:lnTo>
                  <a:lnTo>
                    <a:pt x="568" y="0"/>
                  </a:lnTo>
                  <a:lnTo>
                    <a:pt x="570" y="0"/>
                  </a:lnTo>
                  <a:close/>
                  <a:moveTo>
                    <a:pt x="590" y="0"/>
                  </a:moveTo>
                  <a:lnTo>
                    <a:pt x="599" y="0"/>
                  </a:lnTo>
                  <a:lnTo>
                    <a:pt x="602" y="0"/>
                  </a:lnTo>
                  <a:lnTo>
                    <a:pt x="602" y="3"/>
                  </a:lnTo>
                  <a:lnTo>
                    <a:pt x="599" y="3"/>
                  </a:lnTo>
                  <a:lnTo>
                    <a:pt x="590" y="3"/>
                  </a:lnTo>
                  <a:lnTo>
                    <a:pt x="590" y="0"/>
                  </a:lnTo>
                  <a:close/>
                  <a:moveTo>
                    <a:pt x="610" y="0"/>
                  </a:moveTo>
                  <a:lnTo>
                    <a:pt x="621" y="0"/>
                  </a:lnTo>
                  <a:lnTo>
                    <a:pt x="621" y="3"/>
                  </a:lnTo>
                  <a:lnTo>
                    <a:pt x="610" y="3"/>
                  </a:lnTo>
                  <a:lnTo>
                    <a:pt x="610" y="0"/>
                  </a:lnTo>
                  <a:close/>
                  <a:moveTo>
                    <a:pt x="633" y="0"/>
                  </a:moveTo>
                  <a:lnTo>
                    <a:pt x="641" y="0"/>
                  </a:lnTo>
                  <a:lnTo>
                    <a:pt x="644" y="3"/>
                  </a:lnTo>
                  <a:lnTo>
                    <a:pt x="641" y="3"/>
                  </a:lnTo>
                  <a:lnTo>
                    <a:pt x="633" y="3"/>
                  </a:lnTo>
                  <a:lnTo>
                    <a:pt x="630" y="3"/>
                  </a:lnTo>
                  <a:lnTo>
                    <a:pt x="630" y="0"/>
                  </a:lnTo>
                  <a:lnTo>
                    <a:pt x="633" y="0"/>
                  </a:lnTo>
                  <a:close/>
                  <a:moveTo>
                    <a:pt x="653" y="0"/>
                  </a:moveTo>
                  <a:lnTo>
                    <a:pt x="661" y="0"/>
                  </a:lnTo>
                  <a:lnTo>
                    <a:pt x="664" y="0"/>
                  </a:lnTo>
                  <a:lnTo>
                    <a:pt x="664" y="3"/>
                  </a:lnTo>
                  <a:lnTo>
                    <a:pt x="661" y="3"/>
                  </a:lnTo>
                  <a:lnTo>
                    <a:pt x="653" y="3"/>
                  </a:lnTo>
                  <a:lnTo>
                    <a:pt x="653" y="0"/>
                  </a:lnTo>
                  <a:close/>
                  <a:moveTo>
                    <a:pt x="675" y="0"/>
                  </a:moveTo>
                  <a:lnTo>
                    <a:pt x="684" y="0"/>
                  </a:lnTo>
                  <a:lnTo>
                    <a:pt x="684" y="3"/>
                  </a:lnTo>
                  <a:lnTo>
                    <a:pt x="675" y="3"/>
                  </a:lnTo>
                  <a:lnTo>
                    <a:pt x="672" y="3"/>
                  </a:lnTo>
                  <a:lnTo>
                    <a:pt x="672" y="0"/>
                  </a:lnTo>
                  <a:lnTo>
                    <a:pt x="675" y="0"/>
                  </a:lnTo>
                  <a:close/>
                  <a:moveTo>
                    <a:pt x="695" y="0"/>
                  </a:moveTo>
                  <a:lnTo>
                    <a:pt x="704" y="0"/>
                  </a:lnTo>
                  <a:lnTo>
                    <a:pt x="706" y="0"/>
                  </a:lnTo>
                  <a:lnTo>
                    <a:pt x="706" y="3"/>
                  </a:lnTo>
                  <a:lnTo>
                    <a:pt x="704" y="3"/>
                  </a:lnTo>
                  <a:lnTo>
                    <a:pt x="695" y="3"/>
                  </a:lnTo>
                  <a:lnTo>
                    <a:pt x="695" y="0"/>
                  </a:lnTo>
                  <a:close/>
                  <a:moveTo>
                    <a:pt x="715" y="0"/>
                  </a:moveTo>
                  <a:lnTo>
                    <a:pt x="726" y="0"/>
                  </a:lnTo>
                  <a:lnTo>
                    <a:pt x="726" y="3"/>
                  </a:lnTo>
                  <a:lnTo>
                    <a:pt x="715" y="3"/>
                  </a:lnTo>
                  <a:lnTo>
                    <a:pt x="715" y="0"/>
                  </a:lnTo>
                  <a:close/>
                  <a:moveTo>
                    <a:pt x="738" y="0"/>
                  </a:moveTo>
                  <a:lnTo>
                    <a:pt x="746" y="0"/>
                  </a:lnTo>
                  <a:lnTo>
                    <a:pt x="749" y="3"/>
                  </a:lnTo>
                  <a:lnTo>
                    <a:pt x="746" y="3"/>
                  </a:lnTo>
                  <a:lnTo>
                    <a:pt x="738" y="3"/>
                  </a:lnTo>
                  <a:lnTo>
                    <a:pt x="735" y="3"/>
                  </a:lnTo>
                  <a:lnTo>
                    <a:pt x="738" y="0"/>
                  </a:lnTo>
                  <a:close/>
                  <a:moveTo>
                    <a:pt x="758" y="0"/>
                  </a:moveTo>
                  <a:lnTo>
                    <a:pt x="766" y="0"/>
                  </a:lnTo>
                  <a:lnTo>
                    <a:pt x="769" y="0"/>
                  </a:lnTo>
                  <a:lnTo>
                    <a:pt x="769" y="3"/>
                  </a:lnTo>
                  <a:lnTo>
                    <a:pt x="766" y="3"/>
                  </a:lnTo>
                  <a:lnTo>
                    <a:pt x="758" y="3"/>
                  </a:lnTo>
                  <a:lnTo>
                    <a:pt x="758" y="0"/>
                  </a:lnTo>
                  <a:close/>
                  <a:moveTo>
                    <a:pt x="780" y="0"/>
                  </a:moveTo>
                  <a:lnTo>
                    <a:pt x="789" y="0"/>
                  </a:lnTo>
                  <a:lnTo>
                    <a:pt x="789" y="3"/>
                  </a:lnTo>
                  <a:lnTo>
                    <a:pt x="780" y="3"/>
                  </a:lnTo>
                  <a:lnTo>
                    <a:pt x="777" y="3"/>
                  </a:lnTo>
                  <a:lnTo>
                    <a:pt x="777" y="0"/>
                  </a:lnTo>
                  <a:lnTo>
                    <a:pt x="780" y="0"/>
                  </a:lnTo>
                  <a:close/>
                  <a:moveTo>
                    <a:pt x="800" y="0"/>
                  </a:moveTo>
                  <a:lnTo>
                    <a:pt x="809" y="0"/>
                  </a:lnTo>
                  <a:lnTo>
                    <a:pt x="811" y="0"/>
                  </a:lnTo>
                  <a:lnTo>
                    <a:pt x="811" y="3"/>
                  </a:lnTo>
                  <a:lnTo>
                    <a:pt x="809" y="3"/>
                  </a:lnTo>
                  <a:lnTo>
                    <a:pt x="800" y="3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0" name="Rectangle 53"/>
            <p:cNvSpPr>
              <a:spLocks noChangeArrowheads="1"/>
            </p:cNvSpPr>
            <p:nvPr/>
          </p:nvSpPr>
          <p:spPr bwMode="auto">
            <a:xfrm>
              <a:off x="3979863" y="1022350"/>
              <a:ext cx="1079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900">
                  <a:solidFill>
                    <a:srgbClr val="000000"/>
                  </a:solidFill>
                  <a:ea typeface="굴림" charset="-127"/>
                </a:rPr>
                <a:t>IP</a:t>
              </a:r>
              <a:endParaRPr lang="en-US" altLang="ko-KR">
                <a:ea typeface="굴림" charset="-127"/>
              </a:endParaRPr>
            </a:p>
          </p:txBody>
        </p:sp>
        <p:sp>
          <p:nvSpPr>
            <p:cNvPr id="111" name="Rectangle 54"/>
            <p:cNvSpPr>
              <a:spLocks noChangeArrowheads="1"/>
            </p:cNvSpPr>
            <p:nvPr/>
          </p:nvSpPr>
          <p:spPr bwMode="auto">
            <a:xfrm>
              <a:off x="1882775" y="1027113"/>
              <a:ext cx="2349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900">
                  <a:solidFill>
                    <a:srgbClr val="000000"/>
                  </a:solidFill>
                  <a:ea typeface="굴림" charset="-127"/>
                </a:rPr>
                <a:t>QD0</a:t>
              </a:r>
              <a:endParaRPr lang="en-US" altLang="ko-KR">
                <a:ea typeface="굴림" charset="-127"/>
              </a:endParaRPr>
            </a:p>
          </p:txBody>
        </p:sp>
        <p:sp>
          <p:nvSpPr>
            <p:cNvPr id="112" name="Freeform 55"/>
            <p:cNvSpPr>
              <a:spLocks/>
            </p:cNvSpPr>
            <p:nvPr/>
          </p:nvSpPr>
          <p:spPr bwMode="auto">
            <a:xfrm>
              <a:off x="2620963" y="1179513"/>
              <a:ext cx="66675" cy="149225"/>
            </a:xfrm>
            <a:custGeom>
              <a:avLst/>
              <a:gdLst>
                <a:gd name="T0" fmla="*/ 11 w 42"/>
                <a:gd name="T1" fmla="*/ 0 h 94"/>
                <a:gd name="T2" fmla="*/ 14 w 42"/>
                <a:gd name="T3" fmla="*/ 3 h 94"/>
                <a:gd name="T4" fmla="*/ 14 w 42"/>
                <a:gd name="T5" fmla="*/ 3 h 94"/>
                <a:gd name="T6" fmla="*/ 17 w 42"/>
                <a:gd name="T7" fmla="*/ 6 h 94"/>
                <a:gd name="T8" fmla="*/ 20 w 42"/>
                <a:gd name="T9" fmla="*/ 9 h 94"/>
                <a:gd name="T10" fmla="*/ 20 w 42"/>
                <a:gd name="T11" fmla="*/ 12 h 94"/>
                <a:gd name="T12" fmla="*/ 22 w 42"/>
                <a:gd name="T13" fmla="*/ 12 h 94"/>
                <a:gd name="T14" fmla="*/ 22 w 42"/>
                <a:gd name="T15" fmla="*/ 12 h 94"/>
                <a:gd name="T16" fmla="*/ 25 w 42"/>
                <a:gd name="T17" fmla="*/ 12 h 94"/>
                <a:gd name="T18" fmla="*/ 28 w 42"/>
                <a:gd name="T19" fmla="*/ 15 h 94"/>
                <a:gd name="T20" fmla="*/ 28 w 42"/>
                <a:gd name="T21" fmla="*/ 17 h 94"/>
                <a:gd name="T22" fmla="*/ 31 w 42"/>
                <a:gd name="T23" fmla="*/ 20 h 94"/>
                <a:gd name="T24" fmla="*/ 34 w 42"/>
                <a:gd name="T25" fmla="*/ 20 h 94"/>
                <a:gd name="T26" fmla="*/ 34 w 42"/>
                <a:gd name="T27" fmla="*/ 20 h 94"/>
                <a:gd name="T28" fmla="*/ 37 w 42"/>
                <a:gd name="T29" fmla="*/ 20 h 94"/>
                <a:gd name="T30" fmla="*/ 37 w 42"/>
                <a:gd name="T31" fmla="*/ 23 h 94"/>
                <a:gd name="T32" fmla="*/ 37 w 42"/>
                <a:gd name="T33" fmla="*/ 23 h 94"/>
                <a:gd name="T34" fmla="*/ 34 w 42"/>
                <a:gd name="T35" fmla="*/ 23 h 94"/>
                <a:gd name="T36" fmla="*/ 34 w 42"/>
                <a:gd name="T37" fmla="*/ 26 h 94"/>
                <a:gd name="T38" fmla="*/ 31 w 42"/>
                <a:gd name="T39" fmla="*/ 26 h 94"/>
                <a:gd name="T40" fmla="*/ 28 w 42"/>
                <a:gd name="T41" fmla="*/ 29 h 94"/>
                <a:gd name="T42" fmla="*/ 25 w 42"/>
                <a:gd name="T43" fmla="*/ 32 h 94"/>
                <a:gd name="T44" fmla="*/ 20 w 42"/>
                <a:gd name="T45" fmla="*/ 37 h 94"/>
                <a:gd name="T46" fmla="*/ 14 w 42"/>
                <a:gd name="T47" fmla="*/ 40 h 94"/>
                <a:gd name="T48" fmla="*/ 8 w 42"/>
                <a:gd name="T49" fmla="*/ 43 h 94"/>
                <a:gd name="T50" fmla="*/ 5 w 42"/>
                <a:gd name="T51" fmla="*/ 46 h 94"/>
                <a:gd name="T52" fmla="*/ 11 w 42"/>
                <a:gd name="T53" fmla="*/ 49 h 94"/>
                <a:gd name="T54" fmla="*/ 14 w 42"/>
                <a:gd name="T55" fmla="*/ 51 h 94"/>
                <a:gd name="T56" fmla="*/ 20 w 42"/>
                <a:gd name="T57" fmla="*/ 51 h 94"/>
                <a:gd name="T58" fmla="*/ 22 w 42"/>
                <a:gd name="T59" fmla="*/ 51 h 94"/>
                <a:gd name="T60" fmla="*/ 34 w 42"/>
                <a:gd name="T61" fmla="*/ 54 h 94"/>
                <a:gd name="T62" fmla="*/ 39 w 42"/>
                <a:gd name="T63" fmla="*/ 54 h 94"/>
                <a:gd name="T64" fmla="*/ 42 w 42"/>
                <a:gd name="T65" fmla="*/ 54 h 94"/>
                <a:gd name="T66" fmla="*/ 42 w 42"/>
                <a:gd name="T67" fmla="*/ 60 h 94"/>
                <a:gd name="T68" fmla="*/ 37 w 42"/>
                <a:gd name="T69" fmla="*/ 63 h 94"/>
                <a:gd name="T70" fmla="*/ 34 w 42"/>
                <a:gd name="T71" fmla="*/ 66 h 94"/>
                <a:gd name="T72" fmla="*/ 28 w 42"/>
                <a:gd name="T73" fmla="*/ 68 h 94"/>
                <a:gd name="T74" fmla="*/ 17 w 42"/>
                <a:gd name="T75" fmla="*/ 74 h 94"/>
                <a:gd name="T76" fmla="*/ 11 w 42"/>
                <a:gd name="T77" fmla="*/ 74 h 94"/>
                <a:gd name="T78" fmla="*/ 5 w 42"/>
                <a:gd name="T79" fmla="*/ 77 h 94"/>
                <a:gd name="T80" fmla="*/ 3 w 42"/>
                <a:gd name="T81" fmla="*/ 77 h 94"/>
                <a:gd name="T82" fmla="*/ 3 w 42"/>
                <a:gd name="T83" fmla="*/ 80 h 94"/>
                <a:gd name="T84" fmla="*/ 0 w 42"/>
                <a:gd name="T85" fmla="*/ 80 h 94"/>
                <a:gd name="T86" fmla="*/ 0 w 42"/>
                <a:gd name="T87" fmla="*/ 83 h 94"/>
                <a:gd name="T88" fmla="*/ 3 w 42"/>
                <a:gd name="T89" fmla="*/ 83 h 94"/>
                <a:gd name="T90" fmla="*/ 3 w 42"/>
                <a:gd name="T91" fmla="*/ 83 h 94"/>
                <a:gd name="T92" fmla="*/ 5 w 42"/>
                <a:gd name="T93" fmla="*/ 85 h 94"/>
                <a:gd name="T94" fmla="*/ 8 w 42"/>
                <a:gd name="T95" fmla="*/ 85 h 94"/>
                <a:gd name="T96" fmla="*/ 11 w 42"/>
                <a:gd name="T97" fmla="*/ 88 h 94"/>
                <a:gd name="T98" fmla="*/ 11 w 42"/>
                <a:gd name="T99" fmla="*/ 91 h 94"/>
                <a:gd name="T100" fmla="*/ 14 w 42"/>
                <a:gd name="T101" fmla="*/ 91 h 94"/>
                <a:gd name="T102" fmla="*/ 17 w 42"/>
                <a:gd name="T103" fmla="*/ 94 h 94"/>
                <a:gd name="T104" fmla="*/ 17 w 42"/>
                <a:gd name="T105" fmla="*/ 94 h 94"/>
                <a:gd name="T106" fmla="*/ 17 w 42"/>
                <a:gd name="T107" fmla="*/ 94 h 9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2"/>
                <a:gd name="T163" fmla="*/ 0 h 94"/>
                <a:gd name="T164" fmla="*/ 42 w 42"/>
                <a:gd name="T165" fmla="*/ 94 h 9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2" h="94">
                  <a:moveTo>
                    <a:pt x="11" y="0"/>
                  </a:moveTo>
                  <a:lnTo>
                    <a:pt x="14" y="3"/>
                  </a:lnTo>
                  <a:lnTo>
                    <a:pt x="17" y="6"/>
                  </a:lnTo>
                  <a:lnTo>
                    <a:pt x="20" y="9"/>
                  </a:lnTo>
                  <a:lnTo>
                    <a:pt x="20" y="12"/>
                  </a:lnTo>
                  <a:lnTo>
                    <a:pt x="22" y="12"/>
                  </a:lnTo>
                  <a:lnTo>
                    <a:pt x="25" y="12"/>
                  </a:lnTo>
                  <a:lnTo>
                    <a:pt x="28" y="15"/>
                  </a:lnTo>
                  <a:lnTo>
                    <a:pt x="28" y="17"/>
                  </a:lnTo>
                  <a:lnTo>
                    <a:pt x="31" y="20"/>
                  </a:lnTo>
                  <a:lnTo>
                    <a:pt x="34" y="20"/>
                  </a:lnTo>
                  <a:lnTo>
                    <a:pt x="37" y="20"/>
                  </a:lnTo>
                  <a:lnTo>
                    <a:pt x="37" y="23"/>
                  </a:lnTo>
                  <a:lnTo>
                    <a:pt x="34" y="23"/>
                  </a:lnTo>
                  <a:lnTo>
                    <a:pt x="34" y="26"/>
                  </a:lnTo>
                  <a:lnTo>
                    <a:pt x="31" y="26"/>
                  </a:lnTo>
                  <a:lnTo>
                    <a:pt x="28" y="29"/>
                  </a:lnTo>
                  <a:lnTo>
                    <a:pt x="25" y="32"/>
                  </a:lnTo>
                  <a:lnTo>
                    <a:pt x="20" y="37"/>
                  </a:lnTo>
                  <a:lnTo>
                    <a:pt x="14" y="40"/>
                  </a:lnTo>
                  <a:lnTo>
                    <a:pt x="8" y="43"/>
                  </a:lnTo>
                  <a:lnTo>
                    <a:pt x="5" y="46"/>
                  </a:lnTo>
                  <a:lnTo>
                    <a:pt x="11" y="49"/>
                  </a:lnTo>
                  <a:lnTo>
                    <a:pt x="14" y="51"/>
                  </a:lnTo>
                  <a:lnTo>
                    <a:pt x="20" y="51"/>
                  </a:lnTo>
                  <a:lnTo>
                    <a:pt x="22" y="51"/>
                  </a:lnTo>
                  <a:lnTo>
                    <a:pt x="34" y="54"/>
                  </a:lnTo>
                  <a:lnTo>
                    <a:pt x="39" y="54"/>
                  </a:lnTo>
                  <a:lnTo>
                    <a:pt x="42" y="54"/>
                  </a:lnTo>
                  <a:lnTo>
                    <a:pt x="42" y="60"/>
                  </a:lnTo>
                  <a:lnTo>
                    <a:pt x="37" y="63"/>
                  </a:lnTo>
                  <a:lnTo>
                    <a:pt x="34" y="66"/>
                  </a:lnTo>
                  <a:lnTo>
                    <a:pt x="28" y="68"/>
                  </a:lnTo>
                  <a:lnTo>
                    <a:pt x="17" y="74"/>
                  </a:lnTo>
                  <a:lnTo>
                    <a:pt x="11" y="74"/>
                  </a:lnTo>
                  <a:lnTo>
                    <a:pt x="5" y="77"/>
                  </a:lnTo>
                  <a:lnTo>
                    <a:pt x="3" y="77"/>
                  </a:lnTo>
                  <a:lnTo>
                    <a:pt x="3" y="80"/>
                  </a:lnTo>
                  <a:lnTo>
                    <a:pt x="0" y="80"/>
                  </a:lnTo>
                  <a:lnTo>
                    <a:pt x="0" y="83"/>
                  </a:lnTo>
                  <a:lnTo>
                    <a:pt x="3" y="83"/>
                  </a:lnTo>
                  <a:lnTo>
                    <a:pt x="5" y="85"/>
                  </a:lnTo>
                  <a:lnTo>
                    <a:pt x="8" y="85"/>
                  </a:lnTo>
                  <a:lnTo>
                    <a:pt x="11" y="88"/>
                  </a:lnTo>
                  <a:lnTo>
                    <a:pt x="11" y="91"/>
                  </a:lnTo>
                  <a:lnTo>
                    <a:pt x="14" y="91"/>
                  </a:lnTo>
                  <a:lnTo>
                    <a:pt x="17" y="94"/>
                  </a:lnTo>
                </a:path>
              </a:pathLst>
            </a:cu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3" name="Freeform 56"/>
            <p:cNvSpPr>
              <a:spLocks/>
            </p:cNvSpPr>
            <p:nvPr/>
          </p:nvSpPr>
          <p:spPr bwMode="auto">
            <a:xfrm>
              <a:off x="2606675" y="842963"/>
              <a:ext cx="63500" cy="147637"/>
            </a:xfrm>
            <a:custGeom>
              <a:avLst/>
              <a:gdLst>
                <a:gd name="T0" fmla="*/ 34 w 40"/>
                <a:gd name="T1" fmla="*/ 93 h 93"/>
                <a:gd name="T2" fmla="*/ 31 w 40"/>
                <a:gd name="T3" fmla="*/ 91 h 93"/>
                <a:gd name="T4" fmla="*/ 31 w 40"/>
                <a:gd name="T5" fmla="*/ 88 h 93"/>
                <a:gd name="T6" fmla="*/ 29 w 40"/>
                <a:gd name="T7" fmla="*/ 85 h 93"/>
                <a:gd name="T8" fmla="*/ 26 w 40"/>
                <a:gd name="T9" fmla="*/ 85 h 93"/>
                <a:gd name="T10" fmla="*/ 26 w 40"/>
                <a:gd name="T11" fmla="*/ 82 h 93"/>
                <a:gd name="T12" fmla="*/ 23 w 40"/>
                <a:gd name="T13" fmla="*/ 82 h 93"/>
                <a:gd name="T14" fmla="*/ 23 w 40"/>
                <a:gd name="T15" fmla="*/ 82 h 93"/>
                <a:gd name="T16" fmla="*/ 20 w 40"/>
                <a:gd name="T17" fmla="*/ 82 h 93"/>
                <a:gd name="T18" fmla="*/ 17 w 40"/>
                <a:gd name="T19" fmla="*/ 79 h 93"/>
                <a:gd name="T20" fmla="*/ 14 w 40"/>
                <a:gd name="T21" fmla="*/ 76 h 93"/>
                <a:gd name="T22" fmla="*/ 12 w 40"/>
                <a:gd name="T23" fmla="*/ 74 h 93"/>
                <a:gd name="T24" fmla="*/ 12 w 40"/>
                <a:gd name="T25" fmla="*/ 74 h 93"/>
                <a:gd name="T26" fmla="*/ 9 w 40"/>
                <a:gd name="T27" fmla="*/ 74 h 93"/>
                <a:gd name="T28" fmla="*/ 9 w 40"/>
                <a:gd name="T29" fmla="*/ 74 h 93"/>
                <a:gd name="T30" fmla="*/ 9 w 40"/>
                <a:gd name="T31" fmla="*/ 71 h 93"/>
                <a:gd name="T32" fmla="*/ 9 w 40"/>
                <a:gd name="T33" fmla="*/ 71 h 93"/>
                <a:gd name="T34" fmla="*/ 9 w 40"/>
                <a:gd name="T35" fmla="*/ 71 h 93"/>
                <a:gd name="T36" fmla="*/ 12 w 40"/>
                <a:gd name="T37" fmla="*/ 68 h 93"/>
                <a:gd name="T38" fmla="*/ 12 w 40"/>
                <a:gd name="T39" fmla="*/ 68 h 93"/>
                <a:gd name="T40" fmla="*/ 17 w 40"/>
                <a:gd name="T41" fmla="*/ 65 h 93"/>
                <a:gd name="T42" fmla="*/ 20 w 40"/>
                <a:gd name="T43" fmla="*/ 62 h 93"/>
                <a:gd name="T44" fmla="*/ 26 w 40"/>
                <a:gd name="T45" fmla="*/ 57 h 93"/>
                <a:gd name="T46" fmla="*/ 31 w 40"/>
                <a:gd name="T47" fmla="*/ 51 h 93"/>
                <a:gd name="T48" fmla="*/ 34 w 40"/>
                <a:gd name="T49" fmla="*/ 48 h 93"/>
                <a:gd name="T50" fmla="*/ 37 w 40"/>
                <a:gd name="T51" fmla="*/ 45 h 93"/>
                <a:gd name="T52" fmla="*/ 34 w 40"/>
                <a:gd name="T53" fmla="*/ 45 h 93"/>
                <a:gd name="T54" fmla="*/ 29 w 40"/>
                <a:gd name="T55" fmla="*/ 42 h 93"/>
                <a:gd name="T56" fmla="*/ 23 w 40"/>
                <a:gd name="T57" fmla="*/ 42 h 93"/>
                <a:gd name="T58" fmla="*/ 20 w 40"/>
                <a:gd name="T59" fmla="*/ 40 h 93"/>
                <a:gd name="T60" fmla="*/ 9 w 40"/>
                <a:gd name="T61" fmla="*/ 40 h 93"/>
                <a:gd name="T62" fmla="*/ 3 w 40"/>
                <a:gd name="T63" fmla="*/ 40 h 93"/>
                <a:gd name="T64" fmla="*/ 0 w 40"/>
                <a:gd name="T65" fmla="*/ 40 h 93"/>
                <a:gd name="T66" fmla="*/ 0 w 40"/>
                <a:gd name="T67" fmla="*/ 37 h 93"/>
                <a:gd name="T68" fmla="*/ 6 w 40"/>
                <a:gd name="T69" fmla="*/ 31 h 93"/>
                <a:gd name="T70" fmla="*/ 9 w 40"/>
                <a:gd name="T71" fmla="*/ 28 h 93"/>
                <a:gd name="T72" fmla="*/ 14 w 40"/>
                <a:gd name="T73" fmla="*/ 25 h 93"/>
                <a:gd name="T74" fmla="*/ 26 w 40"/>
                <a:gd name="T75" fmla="*/ 20 h 93"/>
                <a:gd name="T76" fmla="*/ 31 w 40"/>
                <a:gd name="T77" fmla="*/ 20 h 93"/>
                <a:gd name="T78" fmla="*/ 37 w 40"/>
                <a:gd name="T79" fmla="*/ 17 h 93"/>
                <a:gd name="T80" fmla="*/ 37 w 40"/>
                <a:gd name="T81" fmla="*/ 14 h 93"/>
                <a:gd name="T82" fmla="*/ 40 w 40"/>
                <a:gd name="T83" fmla="*/ 14 h 93"/>
                <a:gd name="T84" fmla="*/ 40 w 40"/>
                <a:gd name="T85" fmla="*/ 11 h 93"/>
                <a:gd name="T86" fmla="*/ 40 w 40"/>
                <a:gd name="T87" fmla="*/ 11 h 93"/>
                <a:gd name="T88" fmla="*/ 40 w 40"/>
                <a:gd name="T89" fmla="*/ 8 h 93"/>
                <a:gd name="T90" fmla="*/ 37 w 40"/>
                <a:gd name="T91" fmla="*/ 8 h 93"/>
                <a:gd name="T92" fmla="*/ 37 w 40"/>
                <a:gd name="T93" fmla="*/ 8 h 93"/>
                <a:gd name="T94" fmla="*/ 34 w 40"/>
                <a:gd name="T95" fmla="*/ 8 h 93"/>
                <a:gd name="T96" fmla="*/ 31 w 40"/>
                <a:gd name="T97" fmla="*/ 6 h 93"/>
                <a:gd name="T98" fmla="*/ 29 w 40"/>
                <a:gd name="T99" fmla="*/ 3 h 93"/>
                <a:gd name="T100" fmla="*/ 26 w 40"/>
                <a:gd name="T101" fmla="*/ 0 h 93"/>
                <a:gd name="T102" fmla="*/ 26 w 40"/>
                <a:gd name="T103" fmla="*/ 0 h 93"/>
                <a:gd name="T104" fmla="*/ 23 w 40"/>
                <a:gd name="T105" fmla="*/ 0 h 93"/>
                <a:gd name="T106" fmla="*/ 23 w 40"/>
                <a:gd name="T107" fmla="*/ 0 h 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0"/>
                <a:gd name="T163" fmla="*/ 0 h 93"/>
                <a:gd name="T164" fmla="*/ 40 w 40"/>
                <a:gd name="T165" fmla="*/ 93 h 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0" h="93">
                  <a:moveTo>
                    <a:pt x="34" y="93"/>
                  </a:moveTo>
                  <a:lnTo>
                    <a:pt x="31" y="91"/>
                  </a:lnTo>
                  <a:lnTo>
                    <a:pt x="31" y="88"/>
                  </a:lnTo>
                  <a:lnTo>
                    <a:pt x="29" y="85"/>
                  </a:lnTo>
                  <a:lnTo>
                    <a:pt x="26" y="85"/>
                  </a:lnTo>
                  <a:lnTo>
                    <a:pt x="26" y="82"/>
                  </a:lnTo>
                  <a:lnTo>
                    <a:pt x="23" y="82"/>
                  </a:lnTo>
                  <a:lnTo>
                    <a:pt x="20" y="82"/>
                  </a:lnTo>
                  <a:lnTo>
                    <a:pt x="17" y="79"/>
                  </a:lnTo>
                  <a:lnTo>
                    <a:pt x="14" y="76"/>
                  </a:lnTo>
                  <a:lnTo>
                    <a:pt x="12" y="74"/>
                  </a:lnTo>
                  <a:lnTo>
                    <a:pt x="9" y="74"/>
                  </a:lnTo>
                  <a:lnTo>
                    <a:pt x="9" y="71"/>
                  </a:lnTo>
                  <a:lnTo>
                    <a:pt x="12" y="68"/>
                  </a:lnTo>
                  <a:lnTo>
                    <a:pt x="17" y="65"/>
                  </a:lnTo>
                  <a:lnTo>
                    <a:pt x="20" y="62"/>
                  </a:lnTo>
                  <a:lnTo>
                    <a:pt x="26" y="57"/>
                  </a:lnTo>
                  <a:lnTo>
                    <a:pt x="31" y="51"/>
                  </a:lnTo>
                  <a:lnTo>
                    <a:pt x="34" y="48"/>
                  </a:lnTo>
                  <a:lnTo>
                    <a:pt x="37" y="45"/>
                  </a:lnTo>
                  <a:lnTo>
                    <a:pt x="34" y="45"/>
                  </a:lnTo>
                  <a:lnTo>
                    <a:pt x="29" y="42"/>
                  </a:lnTo>
                  <a:lnTo>
                    <a:pt x="23" y="42"/>
                  </a:lnTo>
                  <a:lnTo>
                    <a:pt x="20" y="40"/>
                  </a:lnTo>
                  <a:lnTo>
                    <a:pt x="9" y="40"/>
                  </a:lnTo>
                  <a:lnTo>
                    <a:pt x="3" y="40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6" y="31"/>
                  </a:lnTo>
                  <a:lnTo>
                    <a:pt x="9" y="28"/>
                  </a:lnTo>
                  <a:lnTo>
                    <a:pt x="14" y="25"/>
                  </a:lnTo>
                  <a:lnTo>
                    <a:pt x="26" y="20"/>
                  </a:lnTo>
                  <a:lnTo>
                    <a:pt x="31" y="20"/>
                  </a:lnTo>
                  <a:lnTo>
                    <a:pt x="37" y="17"/>
                  </a:lnTo>
                  <a:lnTo>
                    <a:pt x="37" y="14"/>
                  </a:lnTo>
                  <a:lnTo>
                    <a:pt x="40" y="14"/>
                  </a:lnTo>
                  <a:lnTo>
                    <a:pt x="40" y="11"/>
                  </a:lnTo>
                  <a:lnTo>
                    <a:pt x="40" y="8"/>
                  </a:lnTo>
                  <a:lnTo>
                    <a:pt x="37" y="8"/>
                  </a:lnTo>
                  <a:lnTo>
                    <a:pt x="34" y="8"/>
                  </a:lnTo>
                  <a:lnTo>
                    <a:pt x="31" y="6"/>
                  </a:lnTo>
                  <a:lnTo>
                    <a:pt x="29" y="3"/>
                  </a:lnTo>
                  <a:lnTo>
                    <a:pt x="26" y="0"/>
                  </a:lnTo>
                  <a:lnTo>
                    <a:pt x="23" y="0"/>
                  </a:lnTo>
                </a:path>
              </a:pathLst>
            </a:custGeom>
            <a:no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114" name="Group 152"/>
            <p:cNvGrpSpPr>
              <a:grpSpLocks/>
            </p:cNvGrpSpPr>
            <p:nvPr/>
          </p:nvGrpSpPr>
          <p:grpSpPr bwMode="auto">
            <a:xfrm>
              <a:off x="2444756" y="762240"/>
              <a:ext cx="396876" cy="73048"/>
              <a:chOff x="1540" y="480"/>
              <a:chExt cx="250" cy="46"/>
            </a:xfrm>
          </p:grpSpPr>
          <p:sp>
            <p:nvSpPr>
              <p:cNvPr id="147" name="Line 31"/>
              <p:cNvSpPr>
                <a:spLocks noChangeShapeType="1"/>
              </p:cNvSpPr>
              <p:nvPr/>
            </p:nvSpPr>
            <p:spPr bwMode="auto">
              <a:xfrm flipH="1">
                <a:off x="1540" y="525"/>
                <a:ext cx="227" cy="1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48" name="Line 32"/>
              <p:cNvSpPr>
                <a:spLocks noChangeShapeType="1"/>
              </p:cNvSpPr>
              <p:nvPr/>
            </p:nvSpPr>
            <p:spPr bwMode="auto">
              <a:xfrm flipV="1">
                <a:off x="1767" y="480"/>
                <a:ext cx="23" cy="4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49" name="Line 33"/>
              <p:cNvSpPr>
                <a:spLocks noChangeShapeType="1"/>
              </p:cNvSpPr>
              <p:nvPr/>
            </p:nvSpPr>
            <p:spPr bwMode="auto">
              <a:xfrm flipV="1">
                <a:off x="1722" y="480"/>
                <a:ext cx="20" cy="4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50" name="Line 34"/>
              <p:cNvSpPr>
                <a:spLocks noChangeShapeType="1"/>
              </p:cNvSpPr>
              <p:nvPr/>
            </p:nvSpPr>
            <p:spPr bwMode="auto">
              <a:xfrm flipV="1">
                <a:off x="1676" y="480"/>
                <a:ext cx="23" cy="4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51" name="Line 35"/>
              <p:cNvSpPr>
                <a:spLocks noChangeShapeType="1"/>
              </p:cNvSpPr>
              <p:nvPr/>
            </p:nvSpPr>
            <p:spPr bwMode="auto">
              <a:xfrm flipV="1">
                <a:off x="1631" y="480"/>
                <a:ext cx="23" cy="4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52" name="Line 36"/>
              <p:cNvSpPr>
                <a:spLocks noChangeShapeType="1"/>
              </p:cNvSpPr>
              <p:nvPr/>
            </p:nvSpPr>
            <p:spPr bwMode="auto">
              <a:xfrm flipV="1">
                <a:off x="1631" y="480"/>
                <a:ext cx="23" cy="4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53" name="Line 37"/>
              <p:cNvSpPr>
                <a:spLocks noChangeShapeType="1"/>
              </p:cNvSpPr>
              <p:nvPr/>
            </p:nvSpPr>
            <p:spPr bwMode="auto">
              <a:xfrm flipV="1">
                <a:off x="1586" y="480"/>
                <a:ext cx="22" cy="4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54" name="Line 38"/>
              <p:cNvSpPr>
                <a:spLocks noChangeShapeType="1"/>
              </p:cNvSpPr>
              <p:nvPr/>
            </p:nvSpPr>
            <p:spPr bwMode="auto">
              <a:xfrm flipV="1">
                <a:off x="1540" y="480"/>
                <a:ext cx="23" cy="4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55" name="Line 57"/>
              <p:cNvSpPr>
                <a:spLocks noChangeShapeType="1"/>
              </p:cNvSpPr>
              <p:nvPr/>
            </p:nvSpPr>
            <p:spPr bwMode="auto">
              <a:xfrm flipH="1">
                <a:off x="1540" y="525"/>
                <a:ext cx="227" cy="1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56" name="Line 58"/>
              <p:cNvSpPr>
                <a:spLocks noChangeShapeType="1"/>
              </p:cNvSpPr>
              <p:nvPr/>
            </p:nvSpPr>
            <p:spPr bwMode="auto">
              <a:xfrm flipV="1">
                <a:off x="1767" y="480"/>
                <a:ext cx="23" cy="4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57" name="Line 59"/>
              <p:cNvSpPr>
                <a:spLocks noChangeShapeType="1"/>
              </p:cNvSpPr>
              <p:nvPr/>
            </p:nvSpPr>
            <p:spPr bwMode="auto">
              <a:xfrm flipV="1">
                <a:off x="1722" y="480"/>
                <a:ext cx="20" cy="4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58" name="Line 60"/>
              <p:cNvSpPr>
                <a:spLocks noChangeShapeType="1"/>
              </p:cNvSpPr>
              <p:nvPr/>
            </p:nvSpPr>
            <p:spPr bwMode="auto">
              <a:xfrm flipV="1">
                <a:off x="1676" y="480"/>
                <a:ext cx="23" cy="4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59" name="Line 61"/>
              <p:cNvSpPr>
                <a:spLocks noChangeShapeType="1"/>
              </p:cNvSpPr>
              <p:nvPr/>
            </p:nvSpPr>
            <p:spPr bwMode="auto">
              <a:xfrm flipV="1">
                <a:off x="1631" y="480"/>
                <a:ext cx="23" cy="4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60" name="Line 62"/>
              <p:cNvSpPr>
                <a:spLocks noChangeShapeType="1"/>
              </p:cNvSpPr>
              <p:nvPr/>
            </p:nvSpPr>
            <p:spPr bwMode="auto">
              <a:xfrm flipV="1">
                <a:off x="1631" y="480"/>
                <a:ext cx="23" cy="4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61" name="Line 63"/>
              <p:cNvSpPr>
                <a:spLocks noChangeShapeType="1"/>
              </p:cNvSpPr>
              <p:nvPr/>
            </p:nvSpPr>
            <p:spPr bwMode="auto">
              <a:xfrm flipV="1">
                <a:off x="1586" y="480"/>
                <a:ext cx="22" cy="4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62" name="Line 64"/>
              <p:cNvSpPr>
                <a:spLocks noChangeShapeType="1"/>
              </p:cNvSpPr>
              <p:nvPr/>
            </p:nvSpPr>
            <p:spPr bwMode="auto">
              <a:xfrm flipV="1">
                <a:off x="1540" y="480"/>
                <a:ext cx="23" cy="4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63" name="Line 65"/>
              <p:cNvSpPr>
                <a:spLocks noChangeShapeType="1"/>
              </p:cNvSpPr>
              <p:nvPr/>
            </p:nvSpPr>
            <p:spPr bwMode="auto">
              <a:xfrm flipH="1">
                <a:off x="1540" y="525"/>
                <a:ext cx="227" cy="1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64" name="Line 66"/>
              <p:cNvSpPr>
                <a:spLocks noChangeShapeType="1"/>
              </p:cNvSpPr>
              <p:nvPr/>
            </p:nvSpPr>
            <p:spPr bwMode="auto">
              <a:xfrm flipV="1">
                <a:off x="1767" y="480"/>
                <a:ext cx="23" cy="4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65" name="Line 67"/>
              <p:cNvSpPr>
                <a:spLocks noChangeShapeType="1"/>
              </p:cNvSpPr>
              <p:nvPr/>
            </p:nvSpPr>
            <p:spPr bwMode="auto">
              <a:xfrm flipV="1">
                <a:off x="1722" y="480"/>
                <a:ext cx="20" cy="4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66" name="Line 68"/>
              <p:cNvSpPr>
                <a:spLocks noChangeShapeType="1"/>
              </p:cNvSpPr>
              <p:nvPr/>
            </p:nvSpPr>
            <p:spPr bwMode="auto">
              <a:xfrm flipV="1">
                <a:off x="1676" y="480"/>
                <a:ext cx="23" cy="4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67" name="Line 69"/>
              <p:cNvSpPr>
                <a:spLocks noChangeShapeType="1"/>
              </p:cNvSpPr>
              <p:nvPr/>
            </p:nvSpPr>
            <p:spPr bwMode="auto">
              <a:xfrm flipV="1">
                <a:off x="1631" y="480"/>
                <a:ext cx="23" cy="4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68" name="Line 70"/>
              <p:cNvSpPr>
                <a:spLocks noChangeShapeType="1"/>
              </p:cNvSpPr>
              <p:nvPr/>
            </p:nvSpPr>
            <p:spPr bwMode="auto">
              <a:xfrm flipV="1">
                <a:off x="1631" y="480"/>
                <a:ext cx="23" cy="4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69" name="Line 71"/>
              <p:cNvSpPr>
                <a:spLocks noChangeShapeType="1"/>
              </p:cNvSpPr>
              <p:nvPr/>
            </p:nvSpPr>
            <p:spPr bwMode="auto">
              <a:xfrm flipV="1">
                <a:off x="1586" y="480"/>
                <a:ext cx="22" cy="4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70" name="Line 72"/>
              <p:cNvSpPr>
                <a:spLocks noChangeShapeType="1"/>
              </p:cNvSpPr>
              <p:nvPr/>
            </p:nvSpPr>
            <p:spPr bwMode="auto">
              <a:xfrm flipV="1">
                <a:off x="1540" y="480"/>
                <a:ext cx="23" cy="4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115" name="Freeform 73"/>
            <p:cNvSpPr>
              <a:spLocks noEditPoints="1"/>
            </p:cNvSpPr>
            <p:nvPr/>
          </p:nvSpPr>
          <p:spPr bwMode="auto">
            <a:xfrm>
              <a:off x="2513013" y="2376488"/>
              <a:ext cx="34925" cy="220662"/>
            </a:xfrm>
            <a:custGeom>
              <a:avLst/>
              <a:gdLst>
                <a:gd name="T0" fmla="*/ 8 w 22"/>
                <a:gd name="T1" fmla="*/ 136 h 139"/>
                <a:gd name="T2" fmla="*/ 8 w 22"/>
                <a:gd name="T3" fmla="*/ 20 h 139"/>
                <a:gd name="T4" fmla="*/ 11 w 22"/>
                <a:gd name="T5" fmla="*/ 20 h 139"/>
                <a:gd name="T6" fmla="*/ 11 w 22"/>
                <a:gd name="T7" fmla="*/ 20 h 139"/>
                <a:gd name="T8" fmla="*/ 14 w 22"/>
                <a:gd name="T9" fmla="*/ 20 h 139"/>
                <a:gd name="T10" fmla="*/ 14 w 22"/>
                <a:gd name="T11" fmla="*/ 20 h 139"/>
                <a:gd name="T12" fmla="*/ 14 w 22"/>
                <a:gd name="T13" fmla="*/ 136 h 139"/>
                <a:gd name="T14" fmla="*/ 14 w 22"/>
                <a:gd name="T15" fmla="*/ 139 h 139"/>
                <a:gd name="T16" fmla="*/ 11 w 22"/>
                <a:gd name="T17" fmla="*/ 139 h 139"/>
                <a:gd name="T18" fmla="*/ 11 w 22"/>
                <a:gd name="T19" fmla="*/ 139 h 139"/>
                <a:gd name="T20" fmla="*/ 8 w 22"/>
                <a:gd name="T21" fmla="*/ 136 h 139"/>
                <a:gd name="T22" fmla="*/ 8 w 22"/>
                <a:gd name="T23" fmla="*/ 136 h 139"/>
                <a:gd name="T24" fmla="*/ 0 w 22"/>
                <a:gd name="T25" fmla="*/ 26 h 139"/>
                <a:gd name="T26" fmla="*/ 11 w 22"/>
                <a:gd name="T27" fmla="*/ 0 h 139"/>
                <a:gd name="T28" fmla="*/ 22 w 22"/>
                <a:gd name="T29" fmla="*/ 26 h 139"/>
                <a:gd name="T30" fmla="*/ 0 w 22"/>
                <a:gd name="T31" fmla="*/ 26 h 13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"/>
                <a:gd name="T49" fmla="*/ 0 h 139"/>
                <a:gd name="T50" fmla="*/ 22 w 22"/>
                <a:gd name="T51" fmla="*/ 139 h 13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" h="139">
                  <a:moveTo>
                    <a:pt x="8" y="136"/>
                  </a:moveTo>
                  <a:lnTo>
                    <a:pt x="8" y="20"/>
                  </a:lnTo>
                  <a:lnTo>
                    <a:pt x="11" y="20"/>
                  </a:lnTo>
                  <a:lnTo>
                    <a:pt x="14" y="20"/>
                  </a:lnTo>
                  <a:lnTo>
                    <a:pt x="14" y="136"/>
                  </a:lnTo>
                  <a:lnTo>
                    <a:pt x="14" y="139"/>
                  </a:lnTo>
                  <a:lnTo>
                    <a:pt x="11" y="139"/>
                  </a:lnTo>
                  <a:lnTo>
                    <a:pt x="8" y="136"/>
                  </a:lnTo>
                  <a:close/>
                  <a:moveTo>
                    <a:pt x="0" y="26"/>
                  </a:moveTo>
                  <a:lnTo>
                    <a:pt x="11" y="0"/>
                  </a:lnTo>
                  <a:lnTo>
                    <a:pt x="22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6" name="Rectangle 74"/>
            <p:cNvSpPr>
              <a:spLocks noChangeArrowheads="1"/>
            </p:cNvSpPr>
            <p:nvPr/>
          </p:nvSpPr>
          <p:spPr bwMode="auto">
            <a:xfrm>
              <a:off x="2466975" y="2673350"/>
              <a:ext cx="1778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600">
                  <a:solidFill>
                    <a:srgbClr val="000000"/>
                  </a:solidFill>
                  <a:ea typeface="굴림" charset="-127"/>
                </a:rPr>
                <a:t>PSD </a:t>
              </a:r>
              <a:endParaRPr lang="en-US" altLang="ko-KR">
                <a:ea typeface="굴림" charset="-127"/>
              </a:endParaRPr>
            </a:p>
          </p:txBody>
        </p:sp>
        <p:sp>
          <p:nvSpPr>
            <p:cNvPr id="117" name="Rectangle 75"/>
            <p:cNvSpPr>
              <a:spLocks noChangeArrowheads="1"/>
            </p:cNvSpPr>
            <p:nvPr/>
          </p:nvSpPr>
          <p:spPr bwMode="auto">
            <a:xfrm>
              <a:off x="2427288" y="2763838"/>
              <a:ext cx="239712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600">
                  <a:solidFill>
                    <a:srgbClr val="000000"/>
                  </a:solidFill>
                  <a:ea typeface="굴림" charset="-127"/>
                </a:rPr>
                <a:t>ground</a:t>
              </a:r>
              <a:endParaRPr lang="en-US" altLang="ko-KR">
                <a:ea typeface="굴림" charset="-127"/>
              </a:endParaRPr>
            </a:p>
          </p:txBody>
        </p:sp>
        <p:sp>
          <p:nvSpPr>
            <p:cNvPr id="118" name="Rectangle 76"/>
            <p:cNvSpPr>
              <a:spLocks noChangeArrowheads="1"/>
            </p:cNvSpPr>
            <p:nvPr/>
          </p:nvSpPr>
          <p:spPr bwMode="auto">
            <a:xfrm>
              <a:off x="720725" y="2047875"/>
              <a:ext cx="3470275" cy="279400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ko-KR" altLang="ko-KR"/>
            </a:p>
          </p:txBody>
        </p:sp>
        <p:sp>
          <p:nvSpPr>
            <p:cNvPr id="119" name="Rectangle 77"/>
            <p:cNvSpPr>
              <a:spLocks noChangeArrowheads="1"/>
            </p:cNvSpPr>
            <p:nvPr/>
          </p:nvSpPr>
          <p:spPr bwMode="auto">
            <a:xfrm>
              <a:off x="720725" y="2047875"/>
              <a:ext cx="3470275" cy="279400"/>
            </a:xfrm>
            <a:prstGeom prst="rect">
              <a:avLst/>
            </a:prstGeom>
            <a:noFill/>
            <a:ln w="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ko-KR" altLang="ko-KR"/>
            </a:p>
          </p:txBody>
        </p:sp>
        <p:sp>
          <p:nvSpPr>
            <p:cNvPr id="120" name="Rectangle 80"/>
            <p:cNvSpPr>
              <a:spLocks noChangeArrowheads="1"/>
            </p:cNvSpPr>
            <p:nvPr/>
          </p:nvSpPr>
          <p:spPr bwMode="auto">
            <a:xfrm>
              <a:off x="2189163" y="2138363"/>
              <a:ext cx="4254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900">
                  <a:solidFill>
                    <a:srgbClr val="000000"/>
                  </a:solidFill>
                  <a:ea typeface="굴림" charset="-127"/>
                </a:rPr>
                <a:t>Platform</a:t>
              </a:r>
              <a:endParaRPr lang="en-US" altLang="ko-KR">
                <a:ea typeface="굴림" charset="-127"/>
              </a:endParaRPr>
            </a:p>
          </p:txBody>
        </p:sp>
        <p:sp>
          <p:nvSpPr>
            <p:cNvPr id="121" name="Rectangle 81"/>
            <p:cNvSpPr>
              <a:spLocks noChangeArrowheads="1"/>
            </p:cNvSpPr>
            <p:nvPr/>
          </p:nvSpPr>
          <p:spPr bwMode="auto">
            <a:xfrm>
              <a:off x="2441575" y="1476375"/>
              <a:ext cx="30480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900">
                  <a:solidFill>
                    <a:srgbClr val="000000"/>
                  </a:solidFill>
                  <a:ea typeface="굴림" charset="-127"/>
                </a:rPr>
                <a:t>Barrel</a:t>
              </a:r>
              <a:endParaRPr lang="en-US" altLang="ko-KR">
                <a:ea typeface="굴림" charset="-127"/>
              </a:endParaRPr>
            </a:p>
          </p:txBody>
        </p:sp>
        <p:grpSp>
          <p:nvGrpSpPr>
            <p:cNvPr id="122" name="Group 153"/>
            <p:cNvGrpSpPr>
              <a:grpSpLocks/>
            </p:cNvGrpSpPr>
            <p:nvPr/>
          </p:nvGrpSpPr>
          <p:grpSpPr bwMode="auto">
            <a:xfrm rot="10800000">
              <a:off x="2401881" y="1357050"/>
              <a:ext cx="396876" cy="73048"/>
              <a:chOff x="1540" y="480"/>
              <a:chExt cx="250" cy="46"/>
            </a:xfrm>
          </p:grpSpPr>
          <p:sp>
            <p:nvSpPr>
              <p:cNvPr id="123" name="Line 31"/>
              <p:cNvSpPr>
                <a:spLocks noChangeShapeType="1"/>
              </p:cNvSpPr>
              <p:nvPr/>
            </p:nvSpPr>
            <p:spPr bwMode="auto">
              <a:xfrm flipH="1">
                <a:off x="1540" y="525"/>
                <a:ext cx="227" cy="1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24" name="Line 32"/>
              <p:cNvSpPr>
                <a:spLocks noChangeShapeType="1"/>
              </p:cNvSpPr>
              <p:nvPr/>
            </p:nvSpPr>
            <p:spPr bwMode="auto">
              <a:xfrm flipV="1">
                <a:off x="1767" y="480"/>
                <a:ext cx="23" cy="4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25" name="Line 33"/>
              <p:cNvSpPr>
                <a:spLocks noChangeShapeType="1"/>
              </p:cNvSpPr>
              <p:nvPr/>
            </p:nvSpPr>
            <p:spPr bwMode="auto">
              <a:xfrm flipV="1">
                <a:off x="1722" y="480"/>
                <a:ext cx="20" cy="4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26" name="Line 34"/>
              <p:cNvSpPr>
                <a:spLocks noChangeShapeType="1"/>
              </p:cNvSpPr>
              <p:nvPr/>
            </p:nvSpPr>
            <p:spPr bwMode="auto">
              <a:xfrm flipV="1">
                <a:off x="1676" y="480"/>
                <a:ext cx="23" cy="4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27" name="Line 35"/>
              <p:cNvSpPr>
                <a:spLocks noChangeShapeType="1"/>
              </p:cNvSpPr>
              <p:nvPr/>
            </p:nvSpPr>
            <p:spPr bwMode="auto">
              <a:xfrm flipV="1">
                <a:off x="1631" y="480"/>
                <a:ext cx="23" cy="4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28" name="Line 36"/>
              <p:cNvSpPr>
                <a:spLocks noChangeShapeType="1"/>
              </p:cNvSpPr>
              <p:nvPr/>
            </p:nvSpPr>
            <p:spPr bwMode="auto">
              <a:xfrm flipV="1">
                <a:off x="1631" y="480"/>
                <a:ext cx="23" cy="4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29" name="Line 37"/>
              <p:cNvSpPr>
                <a:spLocks noChangeShapeType="1"/>
              </p:cNvSpPr>
              <p:nvPr/>
            </p:nvSpPr>
            <p:spPr bwMode="auto">
              <a:xfrm flipV="1">
                <a:off x="1586" y="480"/>
                <a:ext cx="22" cy="4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0" name="Line 38"/>
              <p:cNvSpPr>
                <a:spLocks noChangeShapeType="1"/>
              </p:cNvSpPr>
              <p:nvPr/>
            </p:nvSpPr>
            <p:spPr bwMode="auto">
              <a:xfrm flipV="1">
                <a:off x="1540" y="480"/>
                <a:ext cx="23" cy="4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1" name="Line 57"/>
              <p:cNvSpPr>
                <a:spLocks noChangeShapeType="1"/>
              </p:cNvSpPr>
              <p:nvPr/>
            </p:nvSpPr>
            <p:spPr bwMode="auto">
              <a:xfrm flipH="1">
                <a:off x="1540" y="525"/>
                <a:ext cx="227" cy="1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2" name="Line 58"/>
              <p:cNvSpPr>
                <a:spLocks noChangeShapeType="1"/>
              </p:cNvSpPr>
              <p:nvPr/>
            </p:nvSpPr>
            <p:spPr bwMode="auto">
              <a:xfrm flipV="1">
                <a:off x="1767" y="480"/>
                <a:ext cx="23" cy="4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3" name="Line 59"/>
              <p:cNvSpPr>
                <a:spLocks noChangeShapeType="1"/>
              </p:cNvSpPr>
              <p:nvPr/>
            </p:nvSpPr>
            <p:spPr bwMode="auto">
              <a:xfrm flipV="1">
                <a:off x="1722" y="480"/>
                <a:ext cx="20" cy="4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4" name="Line 60"/>
              <p:cNvSpPr>
                <a:spLocks noChangeShapeType="1"/>
              </p:cNvSpPr>
              <p:nvPr/>
            </p:nvSpPr>
            <p:spPr bwMode="auto">
              <a:xfrm flipV="1">
                <a:off x="1676" y="480"/>
                <a:ext cx="23" cy="4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5" name="Line 61"/>
              <p:cNvSpPr>
                <a:spLocks noChangeShapeType="1"/>
              </p:cNvSpPr>
              <p:nvPr/>
            </p:nvSpPr>
            <p:spPr bwMode="auto">
              <a:xfrm flipV="1">
                <a:off x="1631" y="480"/>
                <a:ext cx="23" cy="4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6" name="Line 62"/>
              <p:cNvSpPr>
                <a:spLocks noChangeShapeType="1"/>
              </p:cNvSpPr>
              <p:nvPr/>
            </p:nvSpPr>
            <p:spPr bwMode="auto">
              <a:xfrm flipV="1">
                <a:off x="1631" y="480"/>
                <a:ext cx="23" cy="4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7" name="Line 63"/>
              <p:cNvSpPr>
                <a:spLocks noChangeShapeType="1"/>
              </p:cNvSpPr>
              <p:nvPr/>
            </p:nvSpPr>
            <p:spPr bwMode="auto">
              <a:xfrm flipV="1">
                <a:off x="1586" y="480"/>
                <a:ext cx="22" cy="4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8" name="Line 64"/>
              <p:cNvSpPr>
                <a:spLocks noChangeShapeType="1"/>
              </p:cNvSpPr>
              <p:nvPr/>
            </p:nvSpPr>
            <p:spPr bwMode="auto">
              <a:xfrm flipV="1">
                <a:off x="1540" y="480"/>
                <a:ext cx="23" cy="4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9" name="Line 65"/>
              <p:cNvSpPr>
                <a:spLocks noChangeShapeType="1"/>
              </p:cNvSpPr>
              <p:nvPr/>
            </p:nvSpPr>
            <p:spPr bwMode="auto">
              <a:xfrm flipH="1">
                <a:off x="1540" y="525"/>
                <a:ext cx="227" cy="1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40" name="Line 66"/>
              <p:cNvSpPr>
                <a:spLocks noChangeShapeType="1"/>
              </p:cNvSpPr>
              <p:nvPr/>
            </p:nvSpPr>
            <p:spPr bwMode="auto">
              <a:xfrm flipV="1">
                <a:off x="1767" y="480"/>
                <a:ext cx="23" cy="4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41" name="Line 67"/>
              <p:cNvSpPr>
                <a:spLocks noChangeShapeType="1"/>
              </p:cNvSpPr>
              <p:nvPr/>
            </p:nvSpPr>
            <p:spPr bwMode="auto">
              <a:xfrm flipV="1">
                <a:off x="1722" y="480"/>
                <a:ext cx="20" cy="4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42" name="Line 68"/>
              <p:cNvSpPr>
                <a:spLocks noChangeShapeType="1"/>
              </p:cNvSpPr>
              <p:nvPr/>
            </p:nvSpPr>
            <p:spPr bwMode="auto">
              <a:xfrm flipV="1">
                <a:off x="1676" y="480"/>
                <a:ext cx="23" cy="4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43" name="Line 69"/>
              <p:cNvSpPr>
                <a:spLocks noChangeShapeType="1"/>
              </p:cNvSpPr>
              <p:nvPr/>
            </p:nvSpPr>
            <p:spPr bwMode="auto">
              <a:xfrm flipV="1">
                <a:off x="1631" y="480"/>
                <a:ext cx="23" cy="4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44" name="Line 70"/>
              <p:cNvSpPr>
                <a:spLocks noChangeShapeType="1"/>
              </p:cNvSpPr>
              <p:nvPr/>
            </p:nvSpPr>
            <p:spPr bwMode="auto">
              <a:xfrm flipV="1">
                <a:off x="1631" y="480"/>
                <a:ext cx="23" cy="4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45" name="Line 71"/>
              <p:cNvSpPr>
                <a:spLocks noChangeShapeType="1"/>
              </p:cNvSpPr>
              <p:nvPr/>
            </p:nvSpPr>
            <p:spPr bwMode="auto">
              <a:xfrm flipV="1">
                <a:off x="1586" y="480"/>
                <a:ext cx="22" cy="4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46" name="Line 72"/>
              <p:cNvSpPr>
                <a:spLocks noChangeShapeType="1"/>
              </p:cNvSpPr>
              <p:nvPr/>
            </p:nvSpPr>
            <p:spPr bwMode="auto">
              <a:xfrm flipV="1">
                <a:off x="1540" y="480"/>
                <a:ext cx="23" cy="4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sp>
        <p:nvSpPr>
          <p:cNvPr id="171" name="Text Box 7"/>
          <p:cNvSpPr txBox="1">
            <a:spLocks noChangeArrowheads="1"/>
          </p:cNvSpPr>
          <p:nvPr/>
        </p:nvSpPr>
        <p:spPr bwMode="auto">
          <a:xfrm>
            <a:off x="1571605" y="-24"/>
            <a:ext cx="60722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3200" b="1" dirty="0">
                <a:solidFill>
                  <a:srgbClr val="C00000"/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  <a:t>QD0 supports for ILD and </a:t>
            </a:r>
            <a:r>
              <a:rPr lang="en-US" altLang="ko-KR" sz="3200" b="1" dirty="0" err="1">
                <a:solidFill>
                  <a:srgbClr val="C00000"/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  <a:t>SiD</a:t>
            </a:r>
            <a:endParaRPr lang="en-US" altLang="ko-KR" sz="3200" b="1" dirty="0">
              <a:solidFill>
                <a:srgbClr val="C00000"/>
              </a:solidFill>
              <a:latin typeface="Times New Roman" pitchFamily="18" charset="0"/>
              <a:ea typeface="굴림" charset="-127"/>
              <a:cs typeface="Times New Roman" pitchFamily="18" charset="0"/>
            </a:endParaRPr>
          </a:p>
        </p:txBody>
      </p:sp>
      <p:sp>
        <p:nvSpPr>
          <p:cNvPr id="172" name="Rectangle 4"/>
          <p:cNvSpPr>
            <a:spLocks noChangeArrowheads="1"/>
          </p:cNvSpPr>
          <p:nvPr/>
        </p:nvSpPr>
        <p:spPr bwMode="auto">
          <a:xfrm>
            <a:off x="6143604" y="6299200"/>
            <a:ext cx="3000396" cy="558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algn="ctr">
              <a:spcBef>
                <a:spcPct val="20000"/>
              </a:spcBef>
            </a:pPr>
            <a:r>
              <a:rPr lang="en-GB" sz="2000" dirty="0" smtClean="0">
                <a:latin typeface="Times New Roman" pitchFamily="18" charset="0"/>
              </a:rPr>
              <a:t>By Marco </a:t>
            </a:r>
            <a:r>
              <a:rPr lang="en-GB" sz="2000" dirty="0" err="1">
                <a:latin typeface="Times New Roman" pitchFamily="18" charset="0"/>
              </a:rPr>
              <a:t>Oriunno</a:t>
            </a:r>
            <a:r>
              <a:rPr lang="en-GB" sz="2000" dirty="0">
                <a:latin typeface="Times New Roman" pitchFamily="18" charset="0"/>
              </a:rPr>
              <a:t>, SLAC</a:t>
            </a:r>
            <a:endParaRPr lang="en-GB" sz="2000" b="1" dirty="0">
              <a:solidFill>
                <a:srgbClr val="99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0" y="714356"/>
            <a:ext cx="235742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rgbClr val="0070C0"/>
                </a:solidFill>
                <a:ea typeface="굴림" charset="-127"/>
              </a:rPr>
              <a:t>Ends supported </a:t>
            </a:r>
          </a:p>
        </p:txBody>
      </p:sp>
      <p:grpSp>
        <p:nvGrpSpPr>
          <p:cNvPr id="5" name="Group 189"/>
          <p:cNvGrpSpPr>
            <a:grpSpLocks/>
          </p:cNvGrpSpPr>
          <p:nvPr/>
        </p:nvGrpSpPr>
        <p:grpSpPr bwMode="auto">
          <a:xfrm>
            <a:off x="127003" y="1280482"/>
            <a:ext cx="4373559" cy="1577014"/>
            <a:chOff x="1724025" y="146050"/>
            <a:chExt cx="4802943" cy="1746250"/>
          </a:xfrm>
        </p:grpSpPr>
        <p:sp>
          <p:nvSpPr>
            <p:cNvPr id="6" name="Rectangle 41"/>
            <p:cNvSpPr>
              <a:spLocks noChangeArrowheads="1"/>
            </p:cNvSpPr>
            <p:nvPr/>
          </p:nvSpPr>
          <p:spPr bwMode="auto">
            <a:xfrm>
              <a:off x="2870380" y="541338"/>
              <a:ext cx="209583" cy="122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800">
                  <a:solidFill>
                    <a:srgbClr val="000000"/>
                  </a:solidFill>
                  <a:ea typeface="굴림" charset="-127"/>
                </a:rPr>
                <a:t>QD0</a:t>
              </a:r>
              <a:endParaRPr lang="en-US" altLang="ko-KR">
                <a:ea typeface="굴림" charset="-127"/>
              </a:endParaRPr>
            </a:p>
          </p:txBody>
        </p:sp>
        <p:sp>
          <p:nvSpPr>
            <p:cNvPr id="7" name="Freeform 43"/>
            <p:cNvSpPr>
              <a:spLocks noEditPoints="1"/>
            </p:cNvSpPr>
            <p:nvPr/>
          </p:nvSpPr>
          <p:spPr bwMode="auto">
            <a:xfrm>
              <a:off x="3516313" y="1503363"/>
              <a:ext cx="30163" cy="185738"/>
            </a:xfrm>
            <a:custGeom>
              <a:avLst/>
              <a:gdLst>
                <a:gd name="T0" fmla="*/ 7 w 19"/>
                <a:gd name="T1" fmla="*/ 115 h 117"/>
                <a:gd name="T2" fmla="*/ 7 w 19"/>
                <a:gd name="T3" fmla="*/ 16 h 117"/>
                <a:gd name="T4" fmla="*/ 9 w 19"/>
                <a:gd name="T5" fmla="*/ 16 h 117"/>
                <a:gd name="T6" fmla="*/ 9 w 19"/>
                <a:gd name="T7" fmla="*/ 16 h 117"/>
                <a:gd name="T8" fmla="*/ 12 w 19"/>
                <a:gd name="T9" fmla="*/ 16 h 117"/>
                <a:gd name="T10" fmla="*/ 12 w 19"/>
                <a:gd name="T11" fmla="*/ 16 h 117"/>
                <a:gd name="T12" fmla="*/ 12 w 19"/>
                <a:gd name="T13" fmla="*/ 115 h 117"/>
                <a:gd name="T14" fmla="*/ 12 w 19"/>
                <a:gd name="T15" fmla="*/ 117 h 117"/>
                <a:gd name="T16" fmla="*/ 9 w 19"/>
                <a:gd name="T17" fmla="*/ 117 h 117"/>
                <a:gd name="T18" fmla="*/ 9 w 19"/>
                <a:gd name="T19" fmla="*/ 117 h 117"/>
                <a:gd name="T20" fmla="*/ 7 w 19"/>
                <a:gd name="T21" fmla="*/ 115 h 117"/>
                <a:gd name="T22" fmla="*/ 7 w 19"/>
                <a:gd name="T23" fmla="*/ 115 h 117"/>
                <a:gd name="T24" fmla="*/ 0 w 19"/>
                <a:gd name="T25" fmla="*/ 21 h 117"/>
                <a:gd name="T26" fmla="*/ 9 w 19"/>
                <a:gd name="T27" fmla="*/ 0 h 117"/>
                <a:gd name="T28" fmla="*/ 19 w 19"/>
                <a:gd name="T29" fmla="*/ 21 h 117"/>
                <a:gd name="T30" fmla="*/ 0 w 19"/>
                <a:gd name="T31" fmla="*/ 21 h 1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117"/>
                <a:gd name="T50" fmla="*/ 19 w 19"/>
                <a:gd name="T51" fmla="*/ 117 h 1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117">
                  <a:moveTo>
                    <a:pt x="7" y="115"/>
                  </a:moveTo>
                  <a:lnTo>
                    <a:pt x="7" y="16"/>
                  </a:lnTo>
                  <a:lnTo>
                    <a:pt x="9" y="16"/>
                  </a:lnTo>
                  <a:lnTo>
                    <a:pt x="12" y="16"/>
                  </a:lnTo>
                  <a:lnTo>
                    <a:pt x="12" y="115"/>
                  </a:lnTo>
                  <a:lnTo>
                    <a:pt x="12" y="117"/>
                  </a:lnTo>
                  <a:lnTo>
                    <a:pt x="9" y="117"/>
                  </a:lnTo>
                  <a:lnTo>
                    <a:pt x="7" y="115"/>
                  </a:lnTo>
                  <a:close/>
                  <a:moveTo>
                    <a:pt x="0" y="21"/>
                  </a:moveTo>
                  <a:lnTo>
                    <a:pt x="9" y="0"/>
                  </a:lnTo>
                  <a:lnTo>
                    <a:pt x="19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" name="Rectangle 44"/>
            <p:cNvSpPr>
              <a:spLocks noChangeArrowheads="1"/>
            </p:cNvSpPr>
            <p:nvPr/>
          </p:nvSpPr>
          <p:spPr bwMode="auto">
            <a:xfrm>
              <a:off x="1827229" y="1185863"/>
              <a:ext cx="149248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500">
                  <a:solidFill>
                    <a:srgbClr val="000000"/>
                  </a:solidFill>
                  <a:ea typeface="굴림" charset="-127"/>
                </a:rPr>
                <a:t>PSD </a:t>
              </a:r>
              <a:endParaRPr lang="en-US" altLang="ko-KR">
                <a:ea typeface="굴림" charset="-127"/>
              </a:endParaRPr>
            </a:p>
          </p:txBody>
        </p:sp>
        <p:sp>
          <p:nvSpPr>
            <p:cNvPr id="9" name="Rectangle 45"/>
            <p:cNvSpPr>
              <a:spLocks noChangeArrowheads="1"/>
            </p:cNvSpPr>
            <p:nvPr/>
          </p:nvSpPr>
          <p:spPr bwMode="auto">
            <a:xfrm>
              <a:off x="1792298" y="1262063"/>
              <a:ext cx="195293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500">
                  <a:solidFill>
                    <a:srgbClr val="000000"/>
                  </a:solidFill>
                  <a:ea typeface="굴림" charset="-127"/>
                </a:rPr>
                <a:t>ground</a:t>
              </a:r>
              <a:endParaRPr lang="en-US" altLang="ko-KR">
                <a:ea typeface="굴림" charset="-127"/>
              </a:endParaRPr>
            </a:p>
          </p:txBody>
        </p:sp>
        <p:sp>
          <p:nvSpPr>
            <p:cNvPr id="10" name="Rectangle 46"/>
            <p:cNvSpPr>
              <a:spLocks noChangeArrowheads="1"/>
            </p:cNvSpPr>
            <p:nvPr/>
          </p:nvSpPr>
          <p:spPr bwMode="auto">
            <a:xfrm>
              <a:off x="3489603" y="1739900"/>
              <a:ext cx="149248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500">
                  <a:solidFill>
                    <a:srgbClr val="000000"/>
                  </a:solidFill>
                  <a:ea typeface="굴림" charset="-127"/>
                </a:rPr>
                <a:t>PSD </a:t>
              </a:r>
              <a:endParaRPr lang="en-US" altLang="ko-KR">
                <a:ea typeface="굴림" charset="-127"/>
              </a:endParaRPr>
            </a:p>
          </p:txBody>
        </p:sp>
        <p:sp>
          <p:nvSpPr>
            <p:cNvPr id="11" name="Rectangle 47"/>
            <p:cNvSpPr>
              <a:spLocks noChangeArrowheads="1"/>
            </p:cNvSpPr>
            <p:nvPr/>
          </p:nvSpPr>
          <p:spPr bwMode="auto">
            <a:xfrm>
              <a:off x="3454672" y="1816100"/>
              <a:ext cx="195293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500">
                  <a:solidFill>
                    <a:srgbClr val="000000"/>
                  </a:solidFill>
                  <a:ea typeface="굴림" charset="-127"/>
                </a:rPr>
                <a:t>ground</a:t>
              </a:r>
              <a:endParaRPr lang="en-US" altLang="ko-KR">
                <a:ea typeface="굴림" charset="-127"/>
              </a:endParaRPr>
            </a:p>
          </p:txBody>
        </p:sp>
        <p:sp>
          <p:nvSpPr>
            <p:cNvPr id="12" name="Rectangle 53"/>
            <p:cNvSpPr>
              <a:spLocks noChangeArrowheads="1"/>
            </p:cNvSpPr>
            <p:nvPr/>
          </p:nvSpPr>
          <p:spPr bwMode="auto">
            <a:xfrm>
              <a:off x="1724025" y="625475"/>
              <a:ext cx="174652" cy="12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800">
                  <a:solidFill>
                    <a:srgbClr val="000000"/>
                  </a:solidFill>
                  <a:ea typeface="굴림" charset="-127"/>
                </a:rPr>
                <a:t>wall</a:t>
              </a:r>
              <a:endParaRPr lang="en-US" altLang="ko-KR">
                <a:ea typeface="굴림" charset="-127"/>
              </a:endParaRPr>
            </a:p>
          </p:txBody>
        </p:sp>
        <p:sp>
          <p:nvSpPr>
            <p:cNvPr id="13" name="Rectangle 75"/>
            <p:cNvSpPr>
              <a:spLocks noChangeArrowheads="1"/>
            </p:cNvSpPr>
            <p:nvPr/>
          </p:nvSpPr>
          <p:spPr bwMode="auto">
            <a:xfrm>
              <a:off x="2870380" y="541338"/>
              <a:ext cx="209583" cy="122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800">
                  <a:solidFill>
                    <a:srgbClr val="000000"/>
                  </a:solidFill>
                  <a:ea typeface="굴림" charset="-127"/>
                </a:rPr>
                <a:t>QD0</a:t>
              </a:r>
              <a:endParaRPr lang="en-US" altLang="ko-KR">
                <a:ea typeface="굴림" charset="-127"/>
              </a:endParaRPr>
            </a:p>
          </p:txBody>
        </p:sp>
        <p:sp>
          <p:nvSpPr>
            <p:cNvPr id="14" name="Freeform 77"/>
            <p:cNvSpPr>
              <a:spLocks noEditPoints="1"/>
            </p:cNvSpPr>
            <p:nvPr/>
          </p:nvSpPr>
          <p:spPr bwMode="auto">
            <a:xfrm>
              <a:off x="3516313" y="1503363"/>
              <a:ext cx="30163" cy="185738"/>
            </a:xfrm>
            <a:custGeom>
              <a:avLst/>
              <a:gdLst>
                <a:gd name="T0" fmla="*/ 7 w 19"/>
                <a:gd name="T1" fmla="*/ 115 h 117"/>
                <a:gd name="T2" fmla="*/ 7 w 19"/>
                <a:gd name="T3" fmla="*/ 16 h 117"/>
                <a:gd name="T4" fmla="*/ 9 w 19"/>
                <a:gd name="T5" fmla="*/ 16 h 117"/>
                <a:gd name="T6" fmla="*/ 9 w 19"/>
                <a:gd name="T7" fmla="*/ 16 h 117"/>
                <a:gd name="T8" fmla="*/ 12 w 19"/>
                <a:gd name="T9" fmla="*/ 16 h 117"/>
                <a:gd name="T10" fmla="*/ 12 w 19"/>
                <a:gd name="T11" fmla="*/ 16 h 117"/>
                <a:gd name="T12" fmla="*/ 12 w 19"/>
                <a:gd name="T13" fmla="*/ 115 h 117"/>
                <a:gd name="T14" fmla="*/ 12 w 19"/>
                <a:gd name="T15" fmla="*/ 117 h 117"/>
                <a:gd name="T16" fmla="*/ 9 w 19"/>
                <a:gd name="T17" fmla="*/ 117 h 117"/>
                <a:gd name="T18" fmla="*/ 9 w 19"/>
                <a:gd name="T19" fmla="*/ 117 h 117"/>
                <a:gd name="T20" fmla="*/ 7 w 19"/>
                <a:gd name="T21" fmla="*/ 115 h 117"/>
                <a:gd name="T22" fmla="*/ 7 w 19"/>
                <a:gd name="T23" fmla="*/ 115 h 117"/>
                <a:gd name="T24" fmla="*/ 0 w 19"/>
                <a:gd name="T25" fmla="*/ 21 h 117"/>
                <a:gd name="T26" fmla="*/ 9 w 19"/>
                <a:gd name="T27" fmla="*/ 0 h 117"/>
                <a:gd name="T28" fmla="*/ 19 w 19"/>
                <a:gd name="T29" fmla="*/ 21 h 117"/>
                <a:gd name="T30" fmla="*/ 0 w 19"/>
                <a:gd name="T31" fmla="*/ 21 h 1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117"/>
                <a:gd name="T50" fmla="*/ 19 w 19"/>
                <a:gd name="T51" fmla="*/ 117 h 1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117">
                  <a:moveTo>
                    <a:pt x="7" y="115"/>
                  </a:moveTo>
                  <a:lnTo>
                    <a:pt x="7" y="16"/>
                  </a:lnTo>
                  <a:lnTo>
                    <a:pt x="9" y="16"/>
                  </a:lnTo>
                  <a:lnTo>
                    <a:pt x="12" y="16"/>
                  </a:lnTo>
                  <a:lnTo>
                    <a:pt x="12" y="115"/>
                  </a:lnTo>
                  <a:lnTo>
                    <a:pt x="12" y="117"/>
                  </a:lnTo>
                  <a:lnTo>
                    <a:pt x="9" y="117"/>
                  </a:lnTo>
                  <a:lnTo>
                    <a:pt x="7" y="115"/>
                  </a:lnTo>
                  <a:close/>
                  <a:moveTo>
                    <a:pt x="0" y="21"/>
                  </a:moveTo>
                  <a:lnTo>
                    <a:pt x="9" y="0"/>
                  </a:lnTo>
                  <a:lnTo>
                    <a:pt x="19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" name="Rectangle 78"/>
            <p:cNvSpPr>
              <a:spLocks noChangeArrowheads="1"/>
            </p:cNvSpPr>
            <p:nvPr/>
          </p:nvSpPr>
          <p:spPr bwMode="auto">
            <a:xfrm>
              <a:off x="1827229" y="1185863"/>
              <a:ext cx="149248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500">
                  <a:solidFill>
                    <a:srgbClr val="000000"/>
                  </a:solidFill>
                  <a:ea typeface="굴림" charset="-127"/>
                </a:rPr>
                <a:t>PSD </a:t>
              </a:r>
              <a:endParaRPr lang="en-US" altLang="ko-KR">
                <a:ea typeface="굴림" charset="-127"/>
              </a:endParaRPr>
            </a:p>
          </p:txBody>
        </p:sp>
        <p:sp>
          <p:nvSpPr>
            <p:cNvPr id="16" name="Rectangle 79"/>
            <p:cNvSpPr>
              <a:spLocks noChangeArrowheads="1"/>
            </p:cNvSpPr>
            <p:nvPr/>
          </p:nvSpPr>
          <p:spPr bwMode="auto">
            <a:xfrm>
              <a:off x="1792298" y="1262063"/>
              <a:ext cx="195293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500">
                  <a:solidFill>
                    <a:srgbClr val="000000"/>
                  </a:solidFill>
                  <a:ea typeface="굴림" charset="-127"/>
                </a:rPr>
                <a:t>ground</a:t>
              </a:r>
              <a:endParaRPr lang="en-US" altLang="ko-KR">
                <a:ea typeface="굴림" charset="-127"/>
              </a:endParaRPr>
            </a:p>
          </p:txBody>
        </p:sp>
        <p:sp>
          <p:nvSpPr>
            <p:cNvPr id="17" name="Rectangle 80"/>
            <p:cNvSpPr>
              <a:spLocks noChangeArrowheads="1"/>
            </p:cNvSpPr>
            <p:nvPr/>
          </p:nvSpPr>
          <p:spPr bwMode="auto">
            <a:xfrm>
              <a:off x="3489603" y="1739900"/>
              <a:ext cx="149248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500">
                  <a:solidFill>
                    <a:srgbClr val="000000"/>
                  </a:solidFill>
                  <a:ea typeface="굴림" charset="-127"/>
                </a:rPr>
                <a:t>PSD </a:t>
              </a:r>
              <a:endParaRPr lang="en-US" altLang="ko-KR">
                <a:ea typeface="굴림" charset="-127"/>
              </a:endParaRPr>
            </a:p>
          </p:txBody>
        </p:sp>
        <p:sp>
          <p:nvSpPr>
            <p:cNvPr id="18" name="Rectangle 81"/>
            <p:cNvSpPr>
              <a:spLocks noChangeArrowheads="1"/>
            </p:cNvSpPr>
            <p:nvPr/>
          </p:nvSpPr>
          <p:spPr bwMode="auto">
            <a:xfrm>
              <a:off x="4796321" y="1804988"/>
              <a:ext cx="195293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500">
                  <a:solidFill>
                    <a:srgbClr val="000000"/>
                  </a:solidFill>
                  <a:ea typeface="굴림" charset="-127"/>
                </a:rPr>
                <a:t>ground</a:t>
              </a:r>
              <a:endParaRPr lang="en-US" altLang="ko-KR">
                <a:ea typeface="굴림" charset="-127"/>
              </a:endParaRPr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2095500" y="512763"/>
              <a:ext cx="1435100" cy="153988"/>
            </a:xfrm>
            <a:prstGeom prst="rect">
              <a:avLst/>
            </a:prstGeom>
            <a:noFill/>
            <a:ln w="2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ko-KR" altLang="ko-KR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2095500" y="146050"/>
              <a:ext cx="1588" cy="97790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 flipH="1">
              <a:off x="1998663" y="150813"/>
              <a:ext cx="92075" cy="603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 flipH="1">
              <a:off x="2003425" y="207963"/>
              <a:ext cx="92075" cy="603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 flipH="1">
              <a:off x="1998663" y="273050"/>
              <a:ext cx="92075" cy="603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 flipH="1">
              <a:off x="2003425" y="330200"/>
              <a:ext cx="92075" cy="603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 flipH="1">
              <a:off x="1998663" y="395288"/>
              <a:ext cx="92075" cy="603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H="1">
              <a:off x="2003425" y="452438"/>
              <a:ext cx="92075" cy="603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 flipH="1">
              <a:off x="1998663" y="517525"/>
              <a:ext cx="92075" cy="603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H="1">
              <a:off x="2003425" y="574675"/>
              <a:ext cx="92075" cy="603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 flipH="1">
              <a:off x="1998663" y="639763"/>
              <a:ext cx="92075" cy="603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" name="Line 31"/>
            <p:cNvSpPr>
              <a:spLocks noChangeShapeType="1"/>
            </p:cNvSpPr>
            <p:nvPr/>
          </p:nvSpPr>
          <p:spPr bwMode="auto">
            <a:xfrm flipH="1">
              <a:off x="2003425" y="692150"/>
              <a:ext cx="92075" cy="650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" name="Line 32"/>
            <p:cNvSpPr>
              <a:spLocks noChangeShapeType="1"/>
            </p:cNvSpPr>
            <p:nvPr/>
          </p:nvSpPr>
          <p:spPr bwMode="auto">
            <a:xfrm flipH="1">
              <a:off x="1998663" y="762000"/>
              <a:ext cx="92075" cy="603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2" name="Line 33"/>
            <p:cNvSpPr>
              <a:spLocks noChangeShapeType="1"/>
            </p:cNvSpPr>
            <p:nvPr/>
          </p:nvSpPr>
          <p:spPr bwMode="auto">
            <a:xfrm flipH="1">
              <a:off x="2003425" y="819150"/>
              <a:ext cx="92075" cy="603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" name="Line 34"/>
            <p:cNvSpPr>
              <a:spLocks noChangeShapeType="1"/>
            </p:cNvSpPr>
            <p:nvPr/>
          </p:nvSpPr>
          <p:spPr bwMode="auto">
            <a:xfrm flipH="1">
              <a:off x="1998663" y="884238"/>
              <a:ext cx="92075" cy="603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4" name="Line 35"/>
            <p:cNvSpPr>
              <a:spLocks noChangeShapeType="1"/>
            </p:cNvSpPr>
            <p:nvPr/>
          </p:nvSpPr>
          <p:spPr bwMode="auto">
            <a:xfrm flipH="1">
              <a:off x="2003425" y="936625"/>
              <a:ext cx="92075" cy="619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" name="Line 36"/>
            <p:cNvSpPr>
              <a:spLocks noChangeShapeType="1"/>
            </p:cNvSpPr>
            <p:nvPr/>
          </p:nvSpPr>
          <p:spPr bwMode="auto">
            <a:xfrm flipH="1">
              <a:off x="1998663" y="1006475"/>
              <a:ext cx="92075" cy="603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6" name="Line 37"/>
            <p:cNvSpPr>
              <a:spLocks noChangeShapeType="1"/>
            </p:cNvSpPr>
            <p:nvPr/>
          </p:nvSpPr>
          <p:spPr bwMode="auto">
            <a:xfrm flipH="1">
              <a:off x="2003425" y="1063625"/>
              <a:ext cx="92075" cy="603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7" name="Line 38"/>
            <p:cNvSpPr>
              <a:spLocks noChangeShapeType="1"/>
            </p:cNvSpPr>
            <p:nvPr/>
          </p:nvSpPr>
          <p:spPr bwMode="auto">
            <a:xfrm flipH="1">
              <a:off x="2003425" y="1123950"/>
              <a:ext cx="92075" cy="619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8" name="Freeform 42"/>
            <p:cNvSpPr>
              <a:spLocks noEditPoints="1"/>
            </p:cNvSpPr>
            <p:nvPr/>
          </p:nvSpPr>
          <p:spPr bwMode="auto">
            <a:xfrm>
              <a:off x="2063750" y="1158875"/>
              <a:ext cx="34925" cy="182563"/>
            </a:xfrm>
            <a:custGeom>
              <a:avLst/>
              <a:gdLst>
                <a:gd name="T0" fmla="*/ 10 w 22"/>
                <a:gd name="T1" fmla="*/ 115 h 115"/>
                <a:gd name="T2" fmla="*/ 10 w 22"/>
                <a:gd name="T3" fmla="*/ 17 h 115"/>
                <a:gd name="T4" fmla="*/ 10 w 22"/>
                <a:gd name="T5" fmla="*/ 14 h 115"/>
                <a:gd name="T6" fmla="*/ 10 w 22"/>
                <a:gd name="T7" fmla="*/ 14 h 115"/>
                <a:gd name="T8" fmla="*/ 12 w 22"/>
                <a:gd name="T9" fmla="*/ 14 h 115"/>
                <a:gd name="T10" fmla="*/ 12 w 22"/>
                <a:gd name="T11" fmla="*/ 17 h 115"/>
                <a:gd name="T12" fmla="*/ 12 w 22"/>
                <a:gd name="T13" fmla="*/ 115 h 115"/>
                <a:gd name="T14" fmla="*/ 12 w 22"/>
                <a:gd name="T15" fmla="*/ 115 h 115"/>
                <a:gd name="T16" fmla="*/ 10 w 22"/>
                <a:gd name="T17" fmla="*/ 115 h 115"/>
                <a:gd name="T18" fmla="*/ 10 w 22"/>
                <a:gd name="T19" fmla="*/ 115 h 115"/>
                <a:gd name="T20" fmla="*/ 10 w 22"/>
                <a:gd name="T21" fmla="*/ 115 h 115"/>
                <a:gd name="T22" fmla="*/ 10 w 22"/>
                <a:gd name="T23" fmla="*/ 115 h 115"/>
                <a:gd name="T24" fmla="*/ 0 w 22"/>
                <a:gd name="T25" fmla="*/ 19 h 115"/>
                <a:gd name="T26" fmla="*/ 10 w 22"/>
                <a:gd name="T27" fmla="*/ 0 h 115"/>
                <a:gd name="T28" fmla="*/ 22 w 22"/>
                <a:gd name="T29" fmla="*/ 19 h 115"/>
                <a:gd name="T30" fmla="*/ 0 w 22"/>
                <a:gd name="T31" fmla="*/ 19 h 1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"/>
                <a:gd name="T49" fmla="*/ 0 h 115"/>
                <a:gd name="T50" fmla="*/ 22 w 22"/>
                <a:gd name="T51" fmla="*/ 115 h 11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" h="115">
                  <a:moveTo>
                    <a:pt x="10" y="115"/>
                  </a:moveTo>
                  <a:lnTo>
                    <a:pt x="10" y="17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2" y="17"/>
                  </a:lnTo>
                  <a:lnTo>
                    <a:pt x="12" y="115"/>
                  </a:lnTo>
                  <a:lnTo>
                    <a:pt x="10" y="115"/>
                  </a:lnTo>
                  <a:close/>
                  <a:moveTo>
                    <a:pt x="0" y="19"/>
                  </a:moveTo>
                  <a:lnTo>
                    <a:pt x="10" y="0"/>
                  </a:lnTo>
                  <a:lnTo>
                    <a:pt x="22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9" name="Freeform 48"/>
            <p:cNvSpPr>
              <a:spLocks/>
            </p:cNvSpPr>
            <p:nvPr/>
          </p:nvSpPr>
          <p:spPr bwMode="auto">
            <a:xfrm>
              <a:off x="3500438" y="685800"/>
              <a:ext cx="68263" cy="79375"/>
            </a:xfrm>
            <a:custGeom>
              <a:avLst/>
              <a:gdLst>
                <a:gd name="T0" fmla="*/ 22 w 43"/>
                <a:gd name="T1" fmla="*/ 0 h 50"/>
                <a:gd name="T2" fmla="*/ 0 w 43"/>
                <a:gd name="T3" fmla="*/ 50 h 50"/>
                <a:gd name="T4" fmla="*/ 43 w 43"/>
                <a:gd name="T5" fmla="*/ 50 h 50"/>
                <a:gd name="T6" fmla="*/ 22 w 43"/>
                <a:gd name="T7" fmla="*/ 0 h 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50"/>
                <a:gd name="T14" fmla="*/ 43 w 43"/>
                <a:gd name="T15" fmla="*/ 50 h 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50">
                  <a:moveTo>
                    <a:pt x="22" y="0"/>
                  </a:moveTo>
                  <a:lnTo>
                    <a:pt x="0" y="50"/>
                  </a:lnTo>
                  <a:lnTo>
                    <a:pt x="43" y="5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BBE0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0" name="Freeform 49"/>
            <p:cNvSpPr>
              <a:spLocks/>
            </p:cNvSpPr>
            <p:nvPr/>
          </p:nvSpPr>
          <p:spPr bwMode="auto">
            <a:xfrm>
              <a:off x="3500438" y="685800"/>
              <a:ext cx="68263" cy="79375"/>
            </a:xfrm>
            <a:custGeom>
              <a:avLst/>
              <a:gdLst>
                <a:gd name="T0" fmla="*/ 22 w 43"/>
                <a:gd name="T1" fmla="*/ 0 h 50"/>
                <a:gd name="T2" fmla="*/ 0 w 43"/>
                <a:gd name="T3" fmla="*/ 50 h 50"/>
                <a:gd name="T4" fmla="*/ 43 w 43"/>
                <a:gd name="T5" fmla="*/ 50 h 50"/>
                <a:gd name="T6" fmla="*/ 22 w 43"/>
                <a:gd name="T7" fmla="*/ 0 h 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50"/>
                <a:gd name="T14" fmla="*/ 43 w 43"/>
                <a:gd name="T15" fmla="*/ 50 h 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50">
                  <a:moveTo>
                    <a:pt x="22" y="0"/>
                  </a:moveTo>
                  <a:lnTo>
                    <a:pt x="0" y="50"/>
                  </a:lnTo>
                  <a:lnTo>
                    <a:pt x="43" y="50"/>
                  </a:lnTo>
                  <a:lnTo>
                    <a:pt x="22" y="0"/>
                  </a:lnTo>
                  <a:close/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" name="Rectangle 50"/>
            <p:cNvSpPr>
              <a:spLocks noChangeArrowheads="1"/>
            </p:cNvSpPr>
            <p:nvPr/>
          </p:nvSpPr>
          <p:spPr bwMode="auto">
            <a:xfrm>
              <a:off x="3462338" y="795338"/>
              <a:ext cx="144463" cy="661988"/>
            </a:xfrm>
            <a:prstGeom prst="rect">
              <a:avLst/>
            </a:prstGeom>
            <a:solidFill>
              <a:srgbClr val="BBE0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ko-KR" altLang="ko-KR"/>
            </a:p>
          </p:txBody>
        </p:sp>
        <p:sp>
          <p:nvSpPr>
            <p:cNvPr id="42" name="Rectangle 51"/>
            <p:cNvSpPr>
              <a:spLocks noChangeArrowheads="1"/>
            </p:cNvSpPr>
            <p:nvPr/>
          </p:nvSpPr>
          <p:spPr bwMode="auto">
            <a:xfrm>
              <a:off x="3462338" y="795338"/>
              <a:ext cx="144463" cy="661988"/>
            </a:xfrm>
            <a:prstGeom prst="rect">
              <a:avLst/>
            </a:prstGeom>
            <a:noFill/>
            <a:ln w="2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ko-KR" altLang="ko-KR"/>
            </a:p>
          </p:txBody>
        </p:sp>
        <p:sp>
          <p:nvSpPr>
            <p:cNvPr id="43" name="Rectangle 54"/>
            <p:cNvSpPr>
              <a:spLocks noChangeArrowheads="1"/>
            </p:cNvSpPr>
            <p:nvPr/>
          </p:nvSpPr>
          <p:spPr bwMode="auto">
            <a:xfrm>
              <a:off x="2095500" y="512763"/>
              <a:ext cx="1435100" cy="153988"/>
            </a:xfrm>
            <a:prstGeom prst="rect">
              <a:avLst/>
            </a:prstGeom>
            <a:noFill/>
            <a:ln w="2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ko-KR" altLang="ko-KR"/>
            </a:p>
          </p:txBody>
        </p:sp>
        <p:sp>
          <p:nvSpPr>
            <p:cNvPr id="44" name="Line 55"/>
            <p:cNvSpPr>
              <a:spLocks noChangeShapeType="1"/>
            </p:cNvSpPr>
            <p:nvPr/>
          </p:nvSpPr>
          <p:spPr bwMode="auto">
            <a:xfrm>
              <a:off x="2095500" y="146050"/>
              <a:ext cx="1588" cy="97790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5" name="Line 56"/>
            <p:cNvSpPr>
              <a:spLocks noChangeShapeType="1"/>
            </p:cNvSpPr>
            <p:nvPr/>
          </p:nvSpPr>
          <p:spPr bwMode="auto">
            <a:xfrm flipH="1">
              <a:off x="1998663" y="150813"/>
              <a:ext cx="92075" cy="603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6" name="Line 57"/>
            <p:cNvSpPr>
              <a:spLocks noChangeShapeType="1"/>
            </p:cNvSpPr>
            <p:nvPr/>
          </p:nvSpPr>
          <p:spPr bwMode="auto">
            <a:xfrm flipH="1">
              <a:off x="2003425" y="207963"/>
              <a:ext cx="92075" cy="603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7" name="Line 58"/>
            <p:cNvSpPr>
              <a:spLocks noChangeShapeType="1"/>
            </p:cNvSpPr>
            <p:nvPr/>
          </p:nvSpPr>
          <p:spPr bwMode="auto">
            <a:xfrm flipH="1">
              <a:off x="1998663" y="273050"/>
              <a:ext cx="92075" cy="603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8" name="Line 59"/>
            <p:cNvSpPr>
              <a:spLocks noChangeShapeType="1"/>
            </p:cNvSpPr>
            <p:nvPr/>
          </p:nvSpPr>
          <p:spPr bwMode="auto">
            <a:xfrm flipH="1">
              <a:off x="2003425" y="330200"/>
              <a:ext cx="92075" cy="603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9" name="Line 60"/>
            <p:cNvSpPr>
              <a:spLocks noChangeShapeType="1"/>
            </p:cNvSpPr>
            <p:nvPr/>
          </p:nvSpPr>
          <p:spPr bwMode="auto">
            <a:xfrm flipH="1">
              <a:off x="1998663" y="395288"/>
              <a:ext cx="92075" cy="603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0" name="Line 61"/>
            <p:cNvSpPr>
              <a:spLocks noChangeShapeType="1"/>
            </p:cNvSpPr>
            <p:nvPr/>
          </p:nvSpPr>
          <p:spPr bwMode="auto">
            <a:xfrm flipH="1">
              <a:off x="2003425" y="452438"/>
              <a:ext cx="92075" cy="603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1" name="Line 62"/>
            <p:cNvSpPr>
              <a:spLocks noChangeShapeType="1"/>
            </p:cNvSpPr>
            <p:nvPr/>
          </p:nvSpPr>
          <p:spPr bwMode="auto">
            <a:xfrm flipH="1">
              <a:off x="1998663" y="517525"/>
              <a:ext cx="92075" cy="603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" name="Line 63"/>
            <p:cNvSpPr>
              <a:spLocks noChangeShapeType="1"/>
            </p:cNvSpPr>
            <p:nvPr/>
          </p:nvSpPr>
          <p:spPr bwMode="auto">
            <a:xfrm flipH="1">
              <a:off x="2003425" y="574675"/>
              <a:ext cx="92075" cy="603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3" name="Line 64"/>
            <p:cNvSpPr>
              <a:spLocks noChangeShapeType="1"/>
            </p:cNvSpPr>
            <p:nvPr/>
          </p:nvSpPr>
          <p:spPr bwMode="auto">
            <a:xfrm flipH="1">
              <a:off x="1998663" y="639763"/>
              <a:ext cx="92075" cy="603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4" name="Line 65"/>
            <p:cNvSpPr>
              <a:spLocks noChangeShapeType="1"/>
            </p:cNvSpPr>
            <p:nvPr/>
          </p:nvSpPr>
          <p:spPr bwMode="auto">
            <a:xfrm flipH="1">
              <a:off x="2003425" y="692150"/>
              <a:ext cx="92075" cy="650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5" name="Line 66"/>
            <p:cNvSpPr>
              <a:spLocks noChangeShapeType="1"/>
            </p:cNvSpPr>
            <p:nvPr/>
          </p:nvSpPr>
          <p:spPr bwMode="auto">
            <a:xfrm flipH="1">
              <a:off x="1998663" y="762000"/>
              <a:ext cx="92075" cy="603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6" name="Line 67"/>
            <p:cNvSpPr>
              <a:spLocks noChangeShapeType="1"/>
            </p:cNvSpPr>
            <p:nvPr/>
          </p:nvSpPr>
          <p:spPr bwMode="auto">
            <a:xfrm flipH="1">
              <a:off x="2003425" y="819150"/>
              <a:ext cx="92075" cy="603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7" name="Line 68"/>
            <p:cNvSpPr>
              <a:spLocks noChangeShapeType="1"/>
            </p:cNvSpPr>
            <p:nvPr/>
          </p:nvSpPr>
          <p:spPr bwMode="auto">
            <a:xfrm flipH="1">
              <a:off x="1998663" y="884238"/>
              <a:ext cx="92075" cy="603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8" name="Line 69"/>
            <p:cNvSpPr>
              <a:spLocks noChangeShapeType="1"/>
            </p:cNvSpPr>
            <p:nvPr/>
          </p:nvSpPr>
          <p:spPr bwMode="auto">
            <a:xfrm flipH="1">
              <a:off x="2003425" y="936625"/>
              <a:ext cx="92075" cy="619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9" name="Line 70"/>
            <p:cNvSpPr>
              <a:spLocks noChangeShapeType="1"/>
            </p:cNvSpPr>
            <p:nvPr/>
          </p:nvSpPr>
          <p:spPr bwMode="auto">
            <a:xfrm flipH="1">
              <a:off x="1998663" y="1006475"/>
              <a:ext cx="92075" cy="603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0" name="Line 71"/>
            <p:cNvSpPr>
              <a:spLocks noChangeShapeType="1"/>
            </p:cNvSpPr>
            <p:nvPr/>
          </p:nvSpPr>
          <p:spPr bwMode="auto">
            <a:xfrm flipH="1">
              <a:off x="2003425" y="1063625"/>
              <a:ext cx="92075" cy="603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1" name="Line 72"/>
            <p:cNvSpPr>
              <a:spLocks noChangeShapeType="1"/>
            </p:cNvSpPr>
            <p:nvPr/>
          </p:nvSpPr>
          <p:spPr bwMode="auto">
            <a:xfrm flipH="1">
              <a:off x="2003425" y="1123950"/>
              <a:ext cx="92075" cy="619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2" name="Freeform 76"/>
            <p:cNvSpPr>
              <a:spLocks noEditPoints="1"/>
            </p:cNvSpPr>
            <p:nvPr/>
          </p:nvSpPr>
          <p:spPr bwMode="auto">
            <a:xfrm>
              <a:off x="2063750" y="1158875"/>
              <a:ext cx="34925" cy="182563"/>
            </a:xfrm>
            <a:custGeom>
              <a:avLst/>
              <a:gdLst>
                <a:gd name="T0" fmla="*/ 10 w 22"/>
                <a:gd name="T1" fmla="*/ 115 h 115"/>
                <a:gd name="T2" fmla="*/ 10 w 22"/>
                <a:gd name="T3" fmla="*/ 17 h 115"/>
                <a:gd name="T4" fmla="*/ 10 w 22"/>
                <a:gd name="T5" fmla="*/ 14 h 115"/>
                <a:gd name="T6" fmla="*/ 10 w 22"/>
                <a:gd name="T7" fmla="*/ 14 h 115"/>
                <a:gd name="T8" fmla="*/ 12 w 22"/>
                <a:gd name="T9" fmla="*/ 14 h 115"/>
                <a:gd name="T10" fmla="*/ 12 w 22"/>
                <a:gd name="T11" fmla="*/ 17 h 115"/>
                <a:gd name="T12" fmla="*/ 12 w 22"/>
                <a:gd name="T13" fmla="*/ 115 h 115"/>
                <a:gd name="T14" fmla="*/ 12 w 22"/>
                <a:gd name="T15" fmla="*/ 115 h 115"/>
                <a:gd name="T16" fmla="*/ 10 w 22"/>
                <a:gd name="T17" fmla="*/ 115 h 115"/>
                <a:gd name="T18" fmla="*/ 10 w 22"/>
                <a:gd name="T19" fmla="*/ 115 h 115"/>
                <a:gd name="T20" fmla="*/ 10 w 22"/>
                <a:gd name="T21" fmla="*/ 115 h 115"/>
                <a:gd name="T22" fmla="*/ 10 w 22"/>
                <a:gd name="T23" fmla="*/ 115 h 115"/>
                <a:gd name="T24" fmla="*/ 0 w 22"/>
                <a:gd name="T25" fmla="*/ 19 h 115"/>
                <a:gd name="T26" fmla="*/ 10 w 22"/>
                <a:gd name="T27" fmla="*/ 0 h 115"/>
                <a:gd name="T28" fmla="*/ 22 w 22"/>
                <a:gd name="T29" fmla="*/ 19 h 115"/>
                <a:gd name="T30" fmla="*/ 0 w 22"/>
                <a:gd name="T31" fmla="*/ 19 h 1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"/>
                <a:gd name="T49" fmla="*/ 0 h 115"/>
                <a:gd name="T50" fmla="*/ 22 w 22"/>
                <a:gd name="T51" fmla="*/ 115 h 11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" h="115">
                  <a:moveTo>
                    <a:pt x="10" y="115"/>
                  </a:moveTo>
                  <a:lnTo>
                    <a:pt x="10" y="17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2" y="17"/>
                  </a:lnTo>
                  <a:lnTo>
                    <a:pt x="12" y="115"/>
                  </a:lnTo>
                  <a:lnTo>
                    <a:pt x="10" y="115"/>
                  </a:lnTo>
                  <a:close/>
                  <a:moveTo>
                    <a:pt x="0" y="19"/>
                  </a:moveTo>
                  <a:lnTo>
                    <a:pt x="10" y="0"/>
                  </a:lnTo>
                  <a:lnTo>
                    <a:pt x="22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3" name="Freeform 82"/>
            <p:cNvSpPr>
              <a:spLocks/>
            </p:cNvSpPr>
            <p:nvPr/>
          </p:nvSpPr>
          <p:spPr bwMode="auto">
            <a:xfrm>
              <a:off x="3500438" y="685800"/>
              <a:ext cx="68263" cy="79375"/>
            </a:xfrm>
            <a:custGeom>
              <a:avLst/>
              <a:gdLst>
                <a:gd name="T0" fmla="*/ 22 w 43"/>
                <a:gd name="T1" fmla="*/ 0 h 50"/>
                <a:gd name="T2" fmla="*/ 0 w 43"/>
                <a:gd name="T3" fmla="*/ 50 h 50"/>
                <a:gd name="T4" fmla="*/ 43 w 43"/>
                <a:gd name="T5" fmla="*/ 50 h 50"/>
                <a:gd name="T6" fmla="*/ 22 w 43"/>
                <a:gd name="T7" fmla="*/ 0 h 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50"/>
                <a:gd name="T14" fmla="*/ 43 w 43"/>
                <a:gd name="T15" fmla="*/ 50 h 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50">
                  <a:moveTo>
                    <a:pt x="22" y="0"/>
                  </a:moveTo>
                  <a:lnTo>
                    <a:pt x="0" y="50"/>
                  </a:lnTo>
                  <a:lnTo>
                    <a:pt x="43" y="5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BBE0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4" name="Freeform 83"/>
            <p:cNvSpPr>
              <a:spLocks/>
            </p:cNvSpPr>
            <p:nvPr/>
          </p:nvSpPr>
          <p:spPr bwMode="auto">
            <a:xfrm>
              <a:off x="3500438" y="685800"/>
              <a:ext cx="68263" cy="79375"/>
            </a:xfrm>
            <a:custGeom>
              <a:avLst/>
              <a:gdLst>
                <a:gd name="T0" fmla="*/ 22 w 43"/>
                <a:gd name="T1" fmla="*/ 0 h 50"/>
                <a:gd name="T2" fmla="*/ 0 w 43"/>
                <a:gd name="T3" fmla="*/ 50 h 50"/>
                <a:gd name="T4" fmla="*/ 43 w 43"/>
                <a:gd name="T5" fmla="*/ 50 h 50"/>
                <a:gd name="T6" fmla="*/ 22 w 43"/>
                <a:gd name="T7" fmla="*/ 0 h 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50"/>
                <a:gd name="T14" fmla="*/ 43 w 43"/>
                <a:gd name="T15" fmla="*/ 50 h 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50">
                  <a:moveTo>
                    <a:pt x="22" y="0"/>
                  </a:moveTo>
                  <a:lnTo>
                    <a:pt x="0" y="50"/>
                  </a:lnTo>
                  <a:lnTo>
                    <a:pt x="43" y="50"/>
                  </a:lnTo>
                  <a:lnTo>
                    <a:pt x="22" y="0"/>
                  </a:lnTo>
                  <a:close/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5" name="Rectangle 84"/>
            <p:cNvSpPr>
              <a:spLocks noChangeArrowheads="1"/>
            </p:cNvSpPr>
            <p:nvPr/>
          </p:nvSpPr>
          <p:spPr bwMode="auto">
            <a:xfrm>
              <a:off x="3462338" y="795338"/>
              <a:ext cx="144463" cy="661988"/>
            </a:xfrm>
            <a:prstGeom prst="rect">
              <a:avLst/>
            </a:prstGeom>
            <a:solidFill>
              <a:srgbClr val="BBE0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ko-KR" altLang="ko-KR"/>
            </a:p>
          </p:txBody>
        </p:sp>
        <p:sp>
          <p:nvSpPr>
            <p:cNvPr id="66" name="Rectangle 85"/>
            <p:cNvSpPr>
              <a:spLocks noChangeArrowheads="1"/>
            </p:cNvSpPr>
            <p:nvPr/>
          </p:nvSpPr>
          <p:spPr bwMode="auto">
            <a:xfrm>
              <a:off x="3462338" y="795338"/>
              <a:ext cx="144463" cy="661988"/>
            </a:xfrm>
            <a:prstGeom prst="rect">
              <a:avLst/>
            </a:prstGeom>
            <a:noFill/>
            <a:ln w="2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ko-KR" altLang="ko-KR"/>
            </a:p>
          </p:txBody>
        </p:sp>
        <p:sp>
          <p:nvSpPr>
            <p:cNvPr id="67" name="Rectangle 86"/>
            <p:cNvSpPr>
              <a:spLocks noChangeArrowheads="1"/>
            </p:cNvSpPr>
            <p:nvPr/>
          </p:nvSpPr>
          <p:spPr bwMode="auto">
            <a:xfrm>
              <a:off x="3172053" y="1162050"/>
              <a:ext cx="204819" cy="12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800">
                  <a:solidFill>
                    <a:srgbClr val="000000"/>
                  </a:solidFill>
                  <a:ea typeface="굴림" charset="-127"/>
                </a:rPr>
                <a:t>door</a:t>
              </a:r>
              <a:endParaRPr lang="en-US" altLang="ko-KR">
                <a:ea typeface="굴림" charset="-127"/>
              </a:endParaRPr>
            </a:p>
          </p:txBody>
        </p:sp>
        <p:sp>
          <p:nvSpPr>
            <p:cNvPr id="68" name="Rectangle 87"/>
            <p:cNvSpPr>
              <a:spLocks noChangeArrowheads="1"/>
            </p:cNvSpPr>
            <p:nvPr/>
          </p:nvSpPr>
          <p:spPr bwMode="auto">
            <a:xfrm>
              <a:off x="1724025" y="625475"/>
              <a:ext cx="174652" cy="12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800">
                  <a:solidFill>
                    <a:srgbClr val="000000"/>
                  </a:solidFill>
                  <a:ea typeface="굴림" charset="-127"/>
                </a:rPr>
                <a:t>wall</a:t>
              </a:r>
              <a:endParaRPr lang="en-US" altLang="ko-KR">
                <a:ea typeface="굴림" charset="-127"/>
              </a:endParaRPr>
            </a:p>
          </p:txBody>
        </p:sp>
        <p:grpSp>
          <p:nvGrpSpPr>
            <p:cNvPr id="69" name="Group 111"/>
            <p:cNvGrpSpPr>
              <a:grpSpLocks/>
            </p:cNvGrpSpPr>
            <p:nvPr/>
          </p:nvGrpSpPr>
          <p:grpSpPr bwMode="auto">
            <a:xfrm flipH="1">
              <a:off x="4822746" y="155416"/>
              <a:ext cx="1608138" cy="1311276"/>
              <a:chOff x="1998663" y="146050"/>
              <a:chExt cx="1608138" cy="1311276"/>
            </a:xfrm>
          </p:grpSpPr>
          <p:sp>
            <p:nvSpPr>
              <p:cNvPr id="81" name="Rectangle 20"/>
              <p:cNvSpPr>
                <a:spLocks noChangeArrowheads="1"/>
              </p:cNvSpPr>
              <p:nvPr/>
            </p:nvSpPr>
            <p:spPr bwMode="auto">
              <a:xfrm>
                <a:off x="2095500" y="512763"/>
                <a:ext cx="1435100" cy="153988"/>
              </a:xfrm>
              <a:prstGeom prst="rect">
                <a:avLst/>
              </a:prstGeom>
              <a:noFill/>
              <a:ln w="2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ko-KR"/>
              </a:p>
            </p:txBody>
          </p:sp>
          <p:sp>
            <p:nvSpPr>
              <p:cNvPr id="82" name="Line 21"/>
              <p:cNvSpPr>
                <a:spLocks noChangeShapeType="1"/>
              </p:cNvSpPr>
              <p:nvPr/>
            </p:nvSpPr>
            <p:spPr bwMode="auto">
              <a:xfrm>
                <a:off x="2095500" y="146050"/>
                <a:ext cx="1588" cy="97790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3" name="Line 22"/>
              <p:cNvSpPr>
                <a:spLocks noChangeShapeType="1"/>
              </p:cNvSpPr>
              <p:nvPr/>
            </p:nvSpPr>
            <p:spPr bwMode="auto">
              <a:xfrm flipH="1">
                <a:off x="1998663" y="150813"/>
                <a:ext cx="92075" cy="603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4" name="Line 23"/>
              <p:cNvSpPr>
                <a:spLocks noChangeShapeType="1"/>
              </p:cNvSpPr>
              <p:nvPr/>
            </p:nvSpPr>
            <p:spPr bwMode="auto">
              <a:xfrm flipH="1">
                <a:off x="2003425" y="207963"/>
                <a:ext cx="92075" cy="603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5" name="Line 24"/>
              <p:cNvSpPr>
                <a:spLocks noChangeShapeType="1"/>
              </p:cNvSpPr>
              <p:nvPr/>
            </p:nvSpPr>
            <p:spPr bwMode="auto">
              <a:xfrm flipH="1">
                <a:off x="1998663" y="273050"/>
                <a:ext cx="92075" cy="603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6" name="Line 25"/>
              <p:cNvSpPr>
                <a:spLocks noChangeShapeType="1"/>
              </p:cNvSpPr>
              <p:nvPr/>
            </p:nvSpPr>
            <p:spPr bwMode="auto">
              <a:xfrm flipH="1">
                <a:off x="2003425" y="330200"/>
                <a:ext cx="92075" cy="603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7" name="Line 26"/>
              <p:cNvSpPr>
                <a:spLocks noChangeShapeType="1"/>
              </p:cNvSpPr>
              <p:nvPr/>
            </p:nvSpPr>
            <p:spPr bwMode="auto">
              <a:xfrm flipH="1">
                <a:off x="1998663" y="395288"/>
                <a:ext cx="92075" cy="603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8" name="Line 27"/>
              <p:cNvSpPr>
                <a:spLocks noChangeShapeType="1"/>
              </p:cNvSpPr>
              <p:nvPr/>
            </p:nvSpPr>
            <p:spPr bwMode="auto">
              <a:xfrm flipH="1">
                <a:off x="2003425" y="452438"/>
                <a:ext cx="92075" cy="603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9" name="Line 28"/>
              <p:cNvSpPr>
                <a:spLocks noChangeShapeType="1"/>
              </p:cNvSpPr>
              <p:nvPr/>
            </p:nvSpPr>
            <p:spPr bwMode="auto">
              <a:xfrm flipH="1">
                <a:off x="1998663" y="517525"/>
                <a:ext cx="92075" cy="603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0" name="Line 29"/>
              <p:cNvSpPr>
                <a:spLocks noChangeShapeType="1"/>
              </p:cNvSpPr>
              <p:nvPr/>
            </p:nvSpPr>
            <p:spPr bwMode="auto">
              <a:xfrm flipH="1">
                <a:off x="2003425" y="574675"/>
                <a:ext cx="92075" cy="603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1" name="Line 30"/>
              <p:cNvSpPr>
                <a:spLocks noChangeShapeType="1"/>
              </p:cNvSpPr>
              <p:nvPr/>
            </p:nvSpPr>
            <p:spPr bwMode="auto">
              <a:xfrm flipH="1">
                <a:off x="1998663" y="639763"/>
                <a:ext cx="92075" cy="603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2" name="Line 31"/>
              <p:cNvSpPr>
                <a:spLocks noChangeShapeType="1"/>
              </p:cNvSpPr>
              <p:nvPr/>
            </p:nvSpPr>
            <p:spPr bwMode="auto">
              <a:xfrm flipH="1">
                <a:off x="2003425" y="692150"/>
                <a:ext cx="92075" cy="65088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3" name="Line 32"/>
              <p:cNvSpPr>
                <a:spLocks noChangeShapeType="1"/>
              </p:cNvSpPr>
              <p:nvPr/>
            </p:nvSpPr>
            <p:spPr bwMode="auto">
              <a:xfrm flipH="1">
                <a:off x="1998663" y="762000"/>
                <a:ext cx="92075" cy="603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4" name="Line 33"/>
              <p:cNvSpPr>
                <a:spLocks noChangeShapeType="1"/>
              </p:cNvSpPr>
              <p:nvPr/>
            </p:nvSpPr>
            <p:spPr bwMode="auto">
              <a:xfrm flipH="1">
                <a:off x="2003425" y="819150"/>
                <a:ext cx="92075" cy="603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5" name="Line 34"/>
              <p:cNvSpPr>
                <a:spLocks noChangeShapeType="1"/>
              </p:cNvSpPr>
              <p:nvPr/>
            </p:nvSpPr>
            <p:spPr bwMode="auto">
              <a:xfrm flipH="1">
                <a:off x="1998663" y="884238"/>
                <a:ext cx="92075" cy="603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6" name="Line 35"/>
              <p:cNvSpPr>
                <a:spLocks noChangeShapeType="1"/>
              </p:cNvSpPr>
              <p:nvPr/>
            </p:nvSpPr>
            <p:spPr bwMode="auto">
              <a:xfrm flipH="1">
                <a:off x="2003425" y="936625"/>
                <a:ext cx="92075" cy="6191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7" name="Line 36"/>
              <p:cNvSpPr>
                <a:spLocks noChangeShapeType="1"/>
              </p:cNvSpPr>
              <p:nvPr/>
            </p:nvSpPr>
            <p:spPr bwMode="auto">
              <a:xfrm flipH="1">
                <a:off x="1998663" y="1006475"/>
                <a:ext cx="92075" cy="603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8" name="Line 37"/>
              <p:cNvSpPr>
                <a:spLocks noChangeShapeType="1"/>
              </p:cNvSpPr>
              <p:nvPr/>
            </p:nvSpPr>
            <p:spPr bwMode="auto">
              <a:xfrm flipH="1">
                <a:off x="2003425" y="1063625"/>
                <a:ext cx="92075" cy="603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9" name="Line 38"/>
              <p:cNvSpPr>
                <a:spLocks noChangeShapeType="1"/>
              </p:cNvSpPr>
              <p:nvPr/>
            </p:nvSpPr>
            <p:spPr bwMode="auto">
              <a:xfrm flipH="1">
                <a:off x="2003425" y="1123950"/>
                <a:ext cx="92075" cy="6191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0" name="Freeform 48"/>
              <p:cNvSpPr>
                <a:spLocks/>
              </p:cNvSpPr>
              <p:nvPr/>
            </p:nvSpPr>
            <p:spPr bwMode="auto">
              <a:xfrm>
                <a:off x="3500438" y="685800"/>
                <a:ext cx="68263" cy="79375"/>
              </a:xfrm>
              <a:custGeom>
                <a:avLst/>
                <a:gdLst>
                  <a:gd name="T0" fmla="*/ 22 w 43"/>
                  <a:gd name="T1" fmla="*/ 0 h 50"/>
                  <a:gd name="T2" fmla="*/ 0 w 43"/>
                  <a:gd name="T3" fmla="*/ 50 h 50"/>
                  <a:gd name="T4" fmla="*/ 43 w 43"/>
                  <a:gd name="T5" fmla="*/ 50 h 50"/>
                  <a:gd name="T6" fmla="*/ 22 w 43"/>
                  <a:gd name="T7" fmla="*/ 0 h 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3"/>
                  <a:gd name="T13" fmla="*/ 0 h 50"/>
                  <a:gd name="T14" fmla="*/ 43 w 43"/>
                  <a:gd name="T15" fmla="*/ 50 h 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3" h="50">
                    <a:moveTo>
                      <a:pt x="22" y="0"/>
                    </a:moveTo>
                    <a:lnTo>
                      <a:pt x="0" y="50"/>
                    </a:lnTo>
                    <a:lnTo>
                      <a:pt x="43" y="5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BBE0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1" name="Freeform 49"/>
              <p:cNvSpPr>
                <a:spLocks/>
              </p:cNvSpPr>
              <p:nvPr/>
            </p:nvSpPr>
            <p:spPr bwMode="auto">
              <a:xfrm>
                <a:off x="3500438" y="685800"/>
                <a:ext cx="68263" cy="79375"/>
              </a:xfrm>
              <a:custGeom>
                <a:avLst/>
                <a:gdLst>
                  <a:gd name="T0" fmla="*/ 22 w 43"/>
                  <a:gd name="T1" fmla="*/ 0 h 50"/>
                  <a:gd name="T2" fmla="*/ 0 w 43"/>
                  <a:gd name="T3" fmla="*/ 50 h 50"/>
                  <a:gd name="T4" fmla="*/ 43 w 43"/>
                  <a:gd name="T5" fmla="*/ 50 h 50"/>
                  <a:gd name="T6" fmla="*/ 22 w 43"/>
                  <a:gd name="T7" fmla="*/ 0 h 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3"/>
                  <a:gd name="T13" fmla="*/ 0 h 50"/>
                  <a:gd name="T14" fmla="*/ 43 w 43"/>
                  <a:gd name="T15" fmla="*/ 50 h 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3" h="50">
                    <a:moveTo>
                      <a:pt x="22" y="0"/>
                    </a:moveTo>
                    <a:lnTo>
                      <a:pt x="0" y="50"/>
                    </a:lnTo>
                    <a:lnTo>
                      <a:pt x="43" y="50"/>
                    </a:lnTo>
                    <a:lnTo>
                      <a:pt x="22" y="0"/>
                    </a:lnTo>
                    <a:close/>
                  </a:path>
                </a:pathLst>
              </a:cu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2" name="Rectangle 50"/>
              <p:cNvSpPr>
                <a:spLocks noChangeArrowheads="1"/>
              </p:cNvSpPr>
              <p:nvPr/>
            </p:nvSpPr>
            <p:spPr bwMode="auto">
              <a:xfrm>
                <a:off x="3462338" y="795338"/>
                <a:ext cx="144463" cy="661988"/>
              </a:xfrm>
              <a:prstGeom prst="rect">
                <a:avLst/>
              </a:prstGeom>
              <a:solidFill>
                <a:srgbClr val="BBE0E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ko-KR"/>
              </a:p>
            </p:txBody>
          </p:sp>
          <p:sp>
            <p:nvSpPr>
              <p:cNvPr id="103" name="Rectangle 51"/>
              <p:cNvSpPr>
                <a:spLocks noChangeArrowheads="1"/>
              </p:cNvSpPr>
              <p:nvPr/>
            </p:nvSpPr>
            <p:spPr bwMode="auto">
              <a:xfrm>
                <a:off x="3462338" y="795338"/>
                <a:ext cx="144463" cy="661988"/>
              </a:xfrm>
              <a:prstGeom prst="rect">
                <a:avLst/>
              </a:prstGeom>
              <a:noFill/>
              <a:ln w="2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ko-KR"/>
              </a:p>
            </p:txBody>
          </p:sp>
          <p:sp>
            <p:nvSpPr>
              <p:cNvPr id="104" name="Rectangle 54"/>
              <p:cNvSpPr>
                <a:spLocks noChangeArrowheads="1"/>
              </p:cNvSpPr>
              <p:nvPr/>
            </p:nvSpPr>
            <p:spPr bwMode="auto">
              <a:xfrm>
                <a:off x="2095500" y="512763"/>
                <a:ext cx="1435100" cy="153988"/>
              </a:xfrm>
              <a:prstGeom prst="rect">
                <a:avLst/>
              </a:prstGeom>
              <a:noFill/>
              <a:ln w="2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ko-KR"/>
              </a:p>
            </p:txBody>
          </p:sp>
          <p:sp>
            <p:nvSpPr>
              <p:cNvPr id="105" name="Line 55"/>
              <p:cNvSpPr>
                <a:spLocks noChangeShapeType="1"/>
              </p:cNvSpPr>
              <p:nvPr/>
            </p:nvSpPr>
            <p:spPr bwMode="auto">
              <a:xfrm>
                <a:off x="2095500" y="146050"/>
                <a:ext cx="1588" cy="97790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6" name="Line 56"/>
              <p:cNvSpPr>
                <a:spLocks noChangeShapeType="1"/>
              </p:cNvSpPr>
              <p:nvPr/>
            </p:nvSpPr>
            <p:spPr bwMode="auto">
              <a:xfrm flipH="1">
                <a:off x="1998663" y="150813"/>
                <a:ext cx="92075" cy="603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7" name="Line 57"/>
              <p:cNvSpPr>
                <a:spLocks noChangeShapeType="1"/>
              </p:cNvSpPr>
              <p:nvPr/>
            </p:nvSpPr>
            <p:spPr bwMode="auto">
              <a:xfrm flipH="1">
                <a:off x="2003425" y="207963"/>
                <a:ext cx="92075" cy="603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8" name="Line 58"/>
              <p:cNvSpPr>
                <a:spLocks noChangeShapeType="1"/>
              </p:cNvSpPr>
              <p:nvPr/>
            </p:nvSpPr>
            <p:spPr bwMode="auto">
              <a:xfrm flipH="1">
                <a:off x="1998663" y="273050"/>
                <a:ext cx="92075" cy="603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9" name="Line 59"/>
              <p:cNvSpPr>
                <a:spLocks noChangeShapeType="1"/>
              </p:cNvSpPr>
              <p:nvPr/>
            </p:nvSpPr>
            <p:spPr bwMode="auto">
              <a:xfrm flipH="1">
                <a:off x="2003425" y="330200"/>
                <a:ext cx="92075" cy="603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10" name="Line 60"/>
              <p:cNvSpPr>
                <a:spLocks noChangeShapeType="1"/>
              </p:cNvSpPr>
              <p:nvPr/>
            </p:nvSpPr>
            <p:spPr bwMode="auto">
              <a:xfrm flipH="1">
                <a:off x="1998663" y="395288"/>
                <a:ext cx="92075" cy="603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11" name="Line 61"/>
              <p:cNvSpPr>
                <a:spLocks noChangeShapeType="1"/>
              </p:cNvSpPr>
              <p:nvPr/>
            </p:nvSpPr>
            <p:spPr bwMode="auto">
              <a:xfrm flipH="1">
                <a:off x="2003425" y="452438"/>
                <a:ext cx="92075" cy="603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12" name="Line 62"/>
              <p:cNvSpPr>
                <a:spLocks noChangeShapeType="1"/>
              </p:cNvSpPr>
              <p:nvPr/>
            </p:nvSpPr>
            <p:spPr bwMode="auto">
              <a:xfrm flipH="1">
                <a:off x="1998663" y="517525"/>
                <a:ext cx="92075" cy="603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13" name="Line 63"/>
              <p:cNvSpPr>
                <a:spLocks noChangeShapeType="1"/>
              </p:cNvSpPr>
              <p:nvPr/>
            </p:nvSpPr>
            <p:spPr bwMode="auto">
              <a:xfrm flipH="1">
                <a:off x="2003425" y="574675"/>
                <a:ext cx="92075" cy="603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14" name="Line 64"/>
              <p:cNvSpPr>
                <a:spLocks noChangeShapeType="1"/>
              </p:cNvSpPr>
              <p:nvPr/>
            </p:nvSpPr>
            <p:spPr bwMode="auto">
              <a:xfrm flipH="1">
                <a:off x="1998663" y="639763"/>
                <a:ext cx="92075" cy="603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15" name="Line 65"/>
              <p:cNvSpPr>
                <a:spLocks noChangeShapeType="1"/>
              </p:cNvSpPr>
              <p:nvPr/>
            </p:nvSpPr>
            <p:spPr bwMode="auto">
              <a:xfrm flipH="1">
                <a:off x="2003425" y="692150"/>
                <a:ext cx="92075" cy="65088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16" name="Line 66"/>
              <p:cNvSpPr>
                <a:spLocks noChangeShapeType="1"/>
              </p:cNvSpPr>
              <p:nvPr/>
            </p:nvSpPr>
            <p:spPr bwMode="auto">
              <a:xfrm flipH="1">
                <a:off x="1998663" y="762000"/>
                <a:ext cx="92075" cy="603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17" name="Line 67"/>
              <p:cNvSpPr>
                <a:spLocks noChangeShapeType="1"/>
              </p:cNvSpPr>
              <p:nvPr/>
            </p:nvSpPr>
            <p:spPr bwMode="auto">
              <a:xfrm flipH="1">
                <a:off x="2003425" y="819150"/>
                <a:ext cx="92075" cy="603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18" name="Line 68"/>
              <p:cNvSpPr>
                <a:spLocks noChangeShapeType="1"/>
              </p:cNvSpPr>
              <p:nvPr/>
            </p:nvSpPr>
            <p:spPr bwMode="auto">
              <a:xfrm flipH="1">
                <a:off x="1998663" y="884238"/>
                <a:ext cx="92075" cy="603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19" name="Line 69"/>
              <p:cNvSpPr>
                <a:spLocks noChangeShapeType="1"/>
              </p:cNvSpPr>
              <p:nvPr/>
            </p:nvSpPr>
            <p:spPr bwMode="auto">
              <a:xfrm flipH="1">
                <a:off x="2003425" y="936625"/>
                <a:ext cx="92075" cy="6191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20" name="Line 70"/>
              <p:cNvSpPr>
                <a:spLocks noChangeShapeType="1"/>
              </p:cNvSpPr>
              <p:nvPr/>
            </p:nvSpPr>
            <p:spPr bwMode="auto">
              <a:xfrm flipH="1">
                <a:off x="1998663" y="1006475"/>
                <a:ext cx="92075" cy="603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21" name="Line 71"/>
              <p:cNvSpPr>
                <a:spLocks noChangeShapeType="1"/>
              </p:cNvSpPr>
              <p:nvPr/>
            </p:nvSpPr>
            <p:spPr bwMode="auto">
              <a:xfrm flipH="1">
                <a:off x="2003425" y="1063625"/>
                <a:ext cx="92075" cy="603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22" name="Line 72"/>
              <p:cNvSpPr>
                <a:spLocks noChangeShapeType="1"/>
              </p:cNvSpPr>
              <p:nvPr/>
            </p:nvSpPr>
            <p:spPr bwMode="auto">
              <a:xfrm flipH="1">
                <a:off x="2003425" y="1123950"/>
                <a:ext cx="92075" cy="6191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23" name="Freeform 82"/>
              <p:cNvSpPr>
                <a:spLocks/>
              </p:cNvSpPr>
              <p:nvPr/>
            </p:nvSpPr>
            <p:spPr bwMode="auto">
              <a:xfrm>
                <a:off x="3500438" y="685800"/>
                <a:ext cx="68263" cy="79375"/>
              </a:xfrm>
              <a:custGeom>
                <a:avLst/>
                <a:gdLst>
                  <a:gd name="T0" fmla="*/ 22 w 43"/>
                  <a:gd name="T1" fmla="*/ 0 h 50"/>
                  <a:gd name="T2" fmla="*/ 0 w 43"/>
                  <a:gd name="T3" fmla="*/ 50 h 50"/>
                  <a:gd name="T4" fmla="*/ 43 w 43"/>
                  <a:gd name="T5" fmla="*/ 50 h 50"/>
                  <a:gd name="T6" fmla="*/ 22 w 43"/>
                  <a:gd name="T7" fmla="*/ 0 h 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3"/>
                  <a:gd name="T13" fmla="*/ 0 h 50"/>
                  <a:gd name="T14" fmla="*/ 43 w 43"/>
                  <a:gd name="T15" fmla="*/ 50 h 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3" h="50">
                    <a:moveTo>
                      <a:pt x="22" y="0"/>
                    </a:moveTo>
                    <a:lnTo>
                      <a:pt x="0" y="50"/>
                    </a:lnTo>
                    <a:lnTo>
                      <a:pt x="43" y="5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BBE0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24" name="Freeform 83"/>
              <p:cNvSpPr>
                <a:spLocks/>
              </p:cNvSpPr>
              <p:nvPr/>
            </p:nvSpPr>
            <p:spPr bwMode="auto">
              <a:xfrm>
                <a:off x="3500438" y="685800"/>
                <a:ext cx="68263" cy="79375"/>
              </a:xfrm>
              <a:custGeom>
                <a:avLst/>
                <a:gdLst>
                  <a:gd name="T0" fmla="*/ 22 w 43"/>
                  <a:gd name="T1" fmla="*/ 0 h 50"/>
                  <a:gd name="T2" fmla="*/ 0 w 43"/>
                  <a:gd name="T3" fmla="*/ 50 h 50"/>
                  <a:gd name="T4" fmla="*/ 43 w 43"/>
                  <a:gd name="T5" fmla="*/ 50 h 50"/>
                  <a:gd name="T6" fmla="*/ 22 w 43"/>
                  <a:gd name="T7" fmla="*/ 0 h 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3"/>
                  <a:gd name="T13" fmla="*/ 0 h 50"/>
                  <a:gd name="T14" fmla="*/ 43 w 43"/>
                  <a:gd name="T15" fmla="*/ 50 h 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3" h="50">
                    <a:moveTo>
                      <a:pt x="22" y="0"/>
                    </a:moveTo>
                    <a:lnTo>
                      <a:pt x="0" y="50"/>
                    </a:lnTo>
                    <a:lnTo>
                      <a:pt x="43" y="50"/>
                    </a:lnTo>
                    <a:lnTo>
                      <a:pt x="22" y="0"/>
                    </a:lnTo>
                    <a:close/>
                  </a:path>
                </a:pathLst>
              </a:cu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25" name="Rectangle 84"/>
              <p:cNvSpPr>
                <a:spLocks noChangeArrowheads="1"/>
              </p:cNvSpPr>
              <p:nvPr/>
            </p:nvSpPr>
            <p:spPr bwMode="auto">
              <a:xfrm>
                <a:off x="3462338" y="795338"/>
                <a:ext cx="144463" cy="661988"/>
              </a:xfrm>
              <a:prstGeom prst="rect">
                <a:avLst/>
              </a:prstGeom>
              <a:solidFill>
                <a:srgbClr val="BBE0E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ko-KR"/>
              </a:p>
            </p:txBody>
          </p:sp>
          <p:sp>
            <p:nvSpPr>
              <p:cNvPr id="126" name="Rectangle 85"/>
              <p:cNvSpPr>
                <a:spLocks noChangeArrowheads="1"/>
              </p:cNvSpPr>
              <p:nvPr/>
            </p:nvSpPr>
            <p:spPr bwMode="auto">
              <a:xfrm>
                <a:off x="3462338" y="795338"/>
                <a:ext cx="144463" cy="661988"/>
              </a:xfrm>
              <a:prstGeom prst="rect">
                <a:avLst/>
              </a:prstGeom>
              <a:noFill/>
              <a:ln w="2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ko-KR"/>
              </a:p>
            </p:txBody>
          </p:sp>
        </p:grpSp>
        <p:sp>
          <p:nvSpPr>
            <p:cNvPr id="70" name="Rectangle 86"/>
            <p:cNvSpPr>
              <a:spLocks noChangeArrowheads="1"/>
            </p:cNvSpPr>
            <p:nvPr/>
          </p:nvSpPr>
          <p:spPr bwMode="auto">
            <a:xfrm>
              <a:off x="5031308" y="1131888"/>
              <a:ext cx="204819" cy="122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800">
                  <a:solidFill>
                    <a:srgbClr val="000000"/>
                  </a:solidFill>
                  <a:ea typeface="굴림" charset="-127"/>
                </a:rPr>
                <a:t>door</a:t>
              </a:r>
              <a:endParaRPr lang="en-US" altLang="ko-KR">
                <a:ea typeface="굴림" charset="-127"/>
              </a:endParaRPr>
            </a:p>
          </p:txBody>
        </p:sp>
        <p:sp>
          <p:nvSpPr>
            <p:cNvPr id="71" name="Freeform 77"/>
            <p:cNvSpPr>
              <a:spLocks noEditPoints="1"/>
            </p:cNvSpPr>
            <p:nvPr/>
          </p:nvSpPr>
          <p:spPr bwMode="auto">
            <a:xfrm>
              <a:off x="4894724" y="1502511"/>
              <a:ext cx="30163" cy="185738"/>
            </a:xfrm>
            <a:custGeom>
              <a:avLst/>
              <a:gdLst>
                <a:gd name="T0" fmla="*/ 7 w 19"/>
                <a:gd name="T1" fmla="*/ 115 h 117"/>
                <a:gd name="T2" fmla="*/ 7 w 19"/>
                <a:gd name="T3" fmla="*/ 16 h 117"/>
                <a:gd name="T4" fmla="*/ 9 w 19"/>
                <a:gd name="T5" fmla="*/ 16 h 117"/>
                <a:gd name="T6" fmla="*/ 9 w 19"/>
                <a:gd name="T7" fmla="*/ 16 h 117"/>
                <a:gd name="T8" fmla="*/ 12 w 19"/>
                <a:gd name="T9" fmla="*/ 16 h 117"/>
                <a:gd name="T10" fmla="*/ 12 w 19"/>
                <a:gd name="T11" fmla="*/ 16 h 117"/>
                <a:gd name="T12" fmla="*/ 12 w 19"/>
                <a:gd name="T13" fmla="*/ 115 h 117"/>
                <a:gd name="T14" fmla="*/ 12 w 19"/>
                <a:gd name="T15" fmla="*/ 117 h 117"/>
                <a:gd name="T16" fmla="*/ 9 w 19"/>
                <a:gd name="T17" fmla="*/ 117 h 117"/>
                <a:gd name="T18" fmla="*/ 9 w 19"/>
                <a:gd name="T19" fmla="*/ 117 h 117"/>
                <a:gd name="T20" fmla="*/ 7 w 19"/>
                <a:gd name="T21" fmla="*/ 115 h 117"/>
                <a:gd name="T22" fmla="*/ 7 w 19"/>
                <a:gd name="T23" fmla="*/ 115 h 117"/>
                <a:gd name="T24" fmla="*/ 0 w 19"/>
                <a:gd name="T25" fmla="*/ 21 h 117"/>
                <a:gd name="T26" fmla="*/ 9 w 19"/>
                <a:gd name="T27" fmla="*/ 0 h 117"/>
                <a:gd name="T28" fmla="*/ 19 w 19"/>
                <a:gd name="T29" fmla="*/ 21 h 117"/>
                <a:gd name="T30" fmla="*/ 0 w 19"/>
                <a:gd name="T31" fmla="*/ 21 h 1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117"/>
                <a:gd name="T50" fmla="*/ 19 w 19"/>
                <a:gd name="T51" fmla="*/ 117 h 1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117">
                  <a:moveTo>
                    <a:pt x="7" y="115"/>
                  </a:moveTo>
                  <a:lnTo>
                    <a:pt x="7" y="16"/>
                  </a:lnTo>
                  <a:lnTo>
                    <a:pt x="9" y="16"/>
                  </a:lnTo>
                  <a:lnTo>
                    <a:pt x="12" y="16"/>
                  </a:lnTo>
                  <a:lnTo>
                    <a:pt x="12" y="115"/>
                  </a:lnTo>
                  <a:lnTo>
                    <a:pt x="12" y="117"/>
                  </a:lnTo>
                  <a:lnTo>
                    <a:pt x="9" y="117"/>
                  </a:lnTo>
                  <a:lnTo>
                    <a:pt x="7" y="115"/>
                  </a:lnTo>
                  <a:close/>
                  <a:moveTo>
                    <a:pt x="0" y="21"/>
                  </a:moveTo>
                  <a:lnTo>
                    <a:pt x="9" y="0"/>
                  </a:lnTo>
                  <a:lnTo>
                    <a:pt x="19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2" name="Rectangle 80"/>
            <p:cNvSpPr>
              <a:spLocks noChangeArrowheads="1"/>
            </p:cNvSpPr>
            <p:nvPr/>
          </p:nvSpPr>
          <p:spPr bwMode="auto">
            <a:xfrm>
              <a:off x="4828076" y="1738313"/>
              <a:ext cx="149248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500">
                  <a:solidFill>
                    <a:srgbClr val="000000"/>
                  </a:solidFill>
                  <a:ea typeface="굴림" charset="-127"/>
                </a:rPr>
                <a:t>PSD </a:t>
              </a:r>
              <a:endParaRPr lang="en-US" altLang="ko-KR">
                <a:ea typeface="굴림" charset="-127"/>
              </a:endParaRPr>
            </a:p>
          </p:txBody>
        </p:sp>
        <p:cxnSp>
          <p:nvCxnSpPr>
            <p:cNvPr id="73" name="Straight Connector 175"/>
            <p:cNvCxnSpPr/>
            <p:nvPr/>
          </p:nvCxnSpPr>
          <p:spPr>
            <a:xfrm flipV="1">
              <a:off x="3543586" y="595313"/>
              <a:ext cx="509667" cy="1587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177"/>
            <p:cNvCxnSpPr/>
            <p:nvPr/>
          </p:nvCxnSpPr>
          <p:spPr>
            <a:xfrm rot="10800000">
              <a:off x="4413673" y="592138"/>
              <a:ext cx="462035" cy="7937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5"/>
            <p:cNvSpPr>
              <a:spLocks noChangeArrowheads="1"/>
            </p:cNvSpPr>
            <p:nvPr/>
          </p:nvSpPr>
          <p:spPr bwMode="auto">
            <a:xfrm>
              <a:off x="5477465" y="528638"/>
              <a:ext cx="209583" cy="122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800">
                  <a:solidFill>
                    <a:srgbClr val="000000"/>
                  </a:solidFill>
                  <a:ea typeface="굴림" charset="-127"/>
                </a:rPr>
                <a:t>QD0</a:t>
              </a:r>
              <a:endParaRPr lang="en-US" altLang="ko-KR">
                <a:ea typeface="굴림" charset="-127"/>
              </a:endParaRPr>
            </a:p>
          </p:txBody>
        </p:sp>
        <p:sp>
          <p:nvSpPr>
            <p:cNvPr id="76" name="Rectangle 81"/>
            <p:cNvSpPr>
              <a:spLocks noChangeArrowheads="1"/>
            </p:cNvSpPr>
            <p:nvPr/>
          </p:nvSpPr>
          <p:spPr bwMode="auto">
            <a:xfrm>
              <a:off x="6331675" y="1519238"/>
              <a:ext cx="195293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500">
                  <a:solidFill>
                    <a:srgbClr val="000000"/>
                  </a:solidFill>
                  <a:ea typeface="굴림" charset="-127"/>
                </a:rPr>
                <a:t>ground</a:t>
              </a:r>
              <a:endParaRPr lang="en-US" altLang="ko-KR">
                <a:ea typeface="굴림" charset="-127"/>
              </a:endParaRPr>
            </a:p>
          </p:txBody>
        </p:sp>
        <p:sp>
          <p:nvSpPr>
            <p:cNvPr id="77" name="Freeform 77"/>
            <p:cNvSpPr>
              <a:spLocks noEditPoints="1"/>
            </p:cNvSpPr>
            <p:nvPr/>
          </p:nvSpPr>
          <p:spPr bwMode="auto">
            <a:xfrm>
              <a:off x="6396779" y="1215999"/>
              <a:ext cx="30163" cy="185738"/>
            </a:xfrm>
            <a:custGeom>
              <a:avLst/>
              <a:gdLst>
                <a:gd name="T0" fmla="*/ 7 w 19"/>
                <a:gd name="T1" fmla="*/ 115 h 117"/>
                <a:gd name="T2" fmla="*/ 7 w 19"/>
                <a:gd name="T3" fmla="*/ 16 h 117"/>
                <a:gd name="T4" fmla="*/ 9 w 19"/>
                <a:gd name="T5" fmla="*/ 16 h 117"/>
                <a:gd name="T6" fmla="*/ 9 w 19"/>
                <a:gd name="T7" fmla="*/ 16 h 117"/>
                <a:gd name="T8" fmla="*/ 12 w 19"/>
                <a:gd name="T9" fmla="*/ 16 h 117"/>
                <a:gd name="T10" fmla="*/ 12 w 19"/>
                <a:gd name="T11" fmla="*/ 16 h 117"/>
                <a:gd name="T12" fmla="*/ 12 w 19"/>
                <a:gd name="T13" fmla="*/ 115 h 117"/>
                <a:gd name="T14" fmla="*/ 12 w 19"/>
                <a:gd name="T15" fmla="*/ 117 h 117"/>
                <a:gd name="T16" fmla="*/ 9 w 19"/>
                <a:gd name="T17" fmla="*/ 117 h 117"/>
                <a:gd name="T18" fmla="*/ 9 w 19"/>
                <a:gd name="T19" fmla="*/ 117 h 117"/>
                <a:gd name="T20" fmla="*/ 7 w 19"/>
                <a:gd name="T21" fmla="*/ 115 h 117"/>
                <a:gd name="T22" fmla="*/ 7 w 19"/>
                <a:gd name="T23" fmla="*/ 115 h 117"/>
                <a:gd name="T24" fmla="*/ 0 w 19"/>
                <a:gd name="T25" fmla="*/ 21 h 117"/>
                <a:gd name="T26" fmla="*/ 9 w 19"/>
                <a:gd name="T27" fmla="*/ 0 h 117"/>
                <a:gd name="T28" fmla="*/ 19 w 19"/>
                <a:gd name="T29" fmla="*/ 21 h 117"/>
                <a:gd name="T30" fmla="*/ 0 w 19"/>
                <a:gd name="T31" fmla="*/ 21 h 1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117"/>
                <a:gd name="T50" fmla="*/ 19 w 19"/>
                <a:gd name="T51" fmla="*/ 117 h 1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117">
                  <a:moveTo>
                    <a:pt x="7" y="115"/>
                  </a:moveTo>
                  <a:lnTo>
                    <a:pt x="7" y="16"/>
                  </a:lnTo>
                  <a:lnTo>
                    <a:pt x="9" y="16"/>
                  </a:lnTo>
                  <a:lnTo>
                    <a:pt x="12" y="16"/>
                  </a:lnTo>
                  <a:lnTo>
                    <a:pt x="12" y="115"/>
                  </a:lnTo>
                  <a:lnTo>
                    <a:pt x="12" y="117"/>
                  </a:lnTo>
                  <a:lnTo>
                    <a:pt x="9" y="117"/>
                  </a:lnTo>
                  <a:lnTo>
                    <a:pt x="7" y="115"/>
                  </a:lnTo>
                  <a:close/>
                  <a:moveTo>
                    <a:pt x="0" y="21"/>
                  </a:moveTo>
                  <a:lnTo>
                    <a:pt x="9" y="0"/>
                  </a:lnTo>
                  <a:lnTo>
                    <a:pt x="19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8" name="Rectangle 80"/>
            <p:cNvSpPr>
              <a:spLocks noChangeArrowheads="1"/>
            </p:cNvSpPr>
            <p:nvPr/>
          </p:nvSpPr>
          <p:spPr bwMode="auto">
            <a:xfrm>
              <a:off x="6369781" y="1452563"/>
              <a:ext cx="149248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500">
                  <a:solidFill>
                    <a:srgbClr val="000000"/>
                  </a:solidFill>
                  <a:ea typeface="굴림" charset="-127"/>
                </a:rPr>
                <a:t>PSD </a:t>
              </a:r>
              <a:endParaRPr lang="en-US" altLang="ko-KR">
                <a:ea typeface="굴림" charset="-127"/>
              </a:endParaRPr>
            </a:p>
          </p:txBody>
        </p:sp>
        <p:cxnSp>
          <p:nvCxnSpPr>
            <p:cNvPr id="79" name="Straight Arrow Connector 186"/>
            <p:cNvCxnSpPr/>
            <p:nvPr/>
          </p:nvCxnSpPr>
          <p:spPr>
            <a:xfrm rot="5400000" flipH="1" flipV="1">
              <a:off x="4080268" y="576263"/>
              <a:ext cx="280987" cy="1587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188"/>
            <p:cNvSpPr txBox="1">
              <a:spLocks noChangeArrowheads="1"/>
            </p:cNvSpPr>
            <p:nvPr/>
          </p:nvSpPr>
          <p:spPr bwMode="auto">
            <a:xfrm>
              <a:off x="4216792" y="591300"/>
              <a:ext cx="427338" cy="30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ko-KR" sz="1200" b="1" dirty="0" err="1">
                  <a:latin typeface="Symbol" pitchFamily="18" charset="2"/>
                  <a:ea typeface="굴림" charset="-127"/>
                </a:rPr>
                <a:t>d</a:t>
              </a:r>
              <a:r>
                <a:rPr lang="en-US" altLang="ko-KR" sz="1200" b="1" baseline="-25000" dirty="0" err="1">
                  <a:ea typeface="굴림" charset="-127"/>
                </a:rPr>
                <a:t>rel</a:t>
              </a:r>
              <a:endParaRPr lang="en-US" altLang="ko-KR" sz="1200" b="1" baseline="-25000" dirty="0">
                <a:ea typeface="굴림" charset="-127"/>
              </a:endParaRPr>
            </a:p>
          </p:txBody>
        </p:sp>
      </p:grpSp>
      <p:cxnSp>
        <p:nvCxnSpPr>
          <p:cNvPr id="127" name="Straight Arrow Connector 191"/>
          <p:cNvCxnSpPr/>
          <p:nvPr/>
        </p:nvCxnSpPr>
        <p:spPr>
          <a:xfrm>
            <a:off x="1218585" y="1383705"/>
            <a:ext cx="2488230" cy="14336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ectangle 193"/>
          <p:cNvSpPr>
            <a:spLocks noChangeArrowheads="1"/>
          </p:cNvSpPr>
          <p:nvPr/>
        </p:nvSpPr>
        <p:spPr bwMode="auto">
          <a:xfrm>
            <a:off x="2116430" y="1148586"/>
            <a:ext cx="633262" cy="248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>
                <a:ea typeface="굴림" charset="-127"/>
              </a:rPr>
              <a:t>L=12 m</a:t>
            </a:r>
          </a:p>
        </p:txBody>
      </p:sp>
      <p:cxnSp>
        <p:nvCxnSpPr>
          <p:cNvPr id="129" name="Straight Arrow Connector 191"/>
          <p:cNvCxnSpPr/>
          <p:nvPr/>
        </p:nvCxnSpPr>
        <p:spPr>
          <a:xfrm>
            <a:off x="598335" y="1081205"/>
            <a:ext cx="3712827" cy="22938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 193"/>
          <p:cNvSpPr>
            <a:spLocks noChangeArrowheads="1"/>
          </p:cNvSpPr>
          <p:nvPr/>
        </p:nvSpPr>
        <p:spPr bwMode="auto">
          <a:xfrm>
            <a:off x="2061490" y="860423"/>
            <a:ext cx="633262" cy="248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>
                <a:ea typeface="굴림" charset="-127"/>
              </a:rPr>
              <a:t>L=20 m</a:t>
            </a:r>
          </a:p>
        </p:txBody>
      </p:sp>
      <p:sp>
        <p:nvSpPr>
          <p:cNvPr id="131" name="TextBox 2"/>
          <p:cNvSpPr txBox="1">
            <a:spLocks noChangeArrowheads="1"/>
          </p:cNvSpPr>
          <p:nvPr/>
        </p:nvSpPr>
        <p:spPr bwMode="auto">
          <a:xfrm>
            <a:off x="6215074" y="714356"/>
            <a:ext cx="1573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b="1" dirty="0">
                <a:solidFill>
                  <a:srgbClr val="C00000"/>
                </a:solidFill>
                <a:ea typeface="굴림" charset="-127"/>
              </a:rPr>
              <a:t>Cantilevered </a:t>
            </a:r>
          </a:p>
        </p:txBody>
      </p:sp>
      <p:sp>
        <p:nvSpPr>
          <p:cNvPr id="133" name="Rectangle 41"/>
          <p:cNvSpPr>
            <a:spLocks noChangeArrowheads="1"/>
          </p:cNvSpPr>
          <p:nvPr/>
        </p:nvSpPr>
        <p:spPr bwMode="auto">
          <a:xfrm>
            <a:off x="5846690" y="1740238"/>
            <a:ext cx="180803" cy="11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ko-KR" sz="800">
                <a:solidFill>
                  <a:srgbClr val="000000"/>
                </a:solidFill>
                <a:ea typeface="굴림" charset="-127"/>
              </a:rPr>
              <a:t>QD0</a:t>
            </a:r>
            <a:endParaRPr lang="en-US" altLang="ko-KR">
              <a:ea typeface="굴림" charset="-127"/>
            </a:endParaRPr>
          </a:p>
        </p:txBody>
      </p:sp>
      <p:sp>
        <p:nvSpPr>
          <p:cNvPr id="134" name="Rectangle 44"/>
          <p:cNvSpPr>
            <a:spLocks noChangeArrowheads="1"/>
          </p:cNvSpPr>
          <p:nvPr/>
        </p:nvSpPr>
        <p:spPr bwMode="auto">
          <a:xfrm>
            <a:off x="5082386" y="2539731"/>
            <a:ext cx="128754" cy="70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ko-KR" sz="500">
                <a:solidFill>
                  <a:srgbClr val="000000"/>
                </a:solidFill>
                <a:ea typeface="굴림" charset="-127"/>
              </a:rPr>
              <a:t>PSD </a:t>
            </a:r>
            <a:endParaRPr lang="en-US" altLang="ko-KR">
              <a:ea typeface="굴림" charset="-127"/>
            </a:endParaRPr>
          </a:p>
        </p:txBody>
      </p:sp>
      <p:sp>
        <p:nvSpPr>
          <p:cNvPr id="135" name="Rectangle 45"/>
          <p:cNvSpPr>
            <a:spLocks noChangeArrowheads="1"/>
          </p:cNvSpPr>
          <p:nvPr/>
        </p:nvSpPr>
        <p:spPr bwMode="auto">
          <a:xfrm>
            <a:off x="5052252" y="2610274"/>
            <a:ext cx="168475" cy="70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ko-KR" sz="500">
                <a:solidFill>
                  <a:srgbClr val="000000"/>
                </a:solidFill>
                <a:ea typeface="굴림" charset="-127"/>
              </a:rPr>
              <a:t>ground</a:t>
            </a:r>
            <a:endParaRPr lang="en-US" altLang="ko-KR">
              <a:ea typeface="굴림" charset="-127"/>
            </a:endParaRPr>
          </a:p>
        </p:txBody>
      </p:sp>
      <p:sp>
        <p:nvSpPr>
          <p:cNvPr id="136" name="Rectangle 53"/>
          <p:cNvSpPr>
            <a:spLocks noChangeArrowheads="1"/>
          </p:cNvSpPr>
          <p:nvPr/>
        </p:nvSpPr>
        <p:spPr bwMode="auto">
          <a:xfrm>
            <a:off x="4857752" y="1818131"/>
            <a:ext cx="150669" cy="1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ko-KR" sz="800">
                <a:solidFill>
                  <a:srgbClr val="000000"/>
                </a:solidFill>
                <a:ea typeface="굴림" charset="-127"/>
              </a:rPr>
              <a:t>wall</a:t>
            </a:r>
            <a:endParaRPr lang="en-US" altLang="ko-KR">
              <a:ea typeface="굴림" charset="-127"/>
            </a:endParaRPr>
          </a:p>
        </p:txBody>
      </p:sp>
      <p:sp>
        <p:nvSpPr>
          <p:cNvPr id="137" name="Rectangle 75"/>
          <p:cNvSpPr>
            <a:spLocks noChangeArrowheads="1"/>
          </p:cNvSpPr>
          <p:nvPr/>
        </p:nvSpPr>
        <p:spPr bwMode="auto">
          <a:xfrm>
            <a:off x="5846690" y="1740238"/>
            <a:ext cx="180803" cy="11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ko-KR" sz="800">
                <a:solidFill>
                  <a:srgbClr val="000000"/>
                </a:solidFill>
                <a:ea typeface="굴림" charset="-127"/>
              </a:rPr>
              <a:t>QD0</a:t>
            </a:r>
            <a:endParaRPr lang="en-US" altLang="ko-KR">
              <a:ea typeface="굴림" charset="-127"/>
            </a:endParaRPr>
          </a:p>
        </p:txBody>
      </p:sp>
      <p:sp>
        <p:nvSpPr>
          <p:cNvPr id="138" name="Rectangle 78"/>
          <p:cNvSpPr>
            <a:spLocks noChangeArrowheads="1"/>
          </p:cNvSpPr>
          <p:nvPr/>
        </p:nvSpPr>
        <p:spPr bwMode="auto">
          <a:xfrm>
            <a:off x="5082386" y="2539731"/>
            <a:ext cx="128754" cy="70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ko-KR" sz="500">
                <a:solidFill>
                  <a:srgbClr val="000000"/>
                </a:solidFill>
                <a:ea typeface="굴림" charset="-127"/>
              </a:rPr>
              <a:t>PSD </a:t>
            </a:r>
            <a:endParaRPr lang="en-US" altLang="ko-KR">
              <a:ea typeface="굴림" charset="-127"/>
            </a:endParaRPr>
          </a:p>
        </p:txBody>
      </p:sp>
      <p:sp>
        <p:nvSpPr>
          <p:cNvPr id="139" name="Rectangle 79"/>
          <p:cNvSpPr>
            <a:spLocks noChangeArrowheads="1"/>
          </p:cNvSpPr>
          <p:nvPr/>
        </p:nvSpPr>
        <p:spPr bwMode="auto">
          <a:xfrm>
            <a:off x="5052252" y="2610274"/>
            <a:ext cx="168475" cy="70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ko-KR" sz="500">
                <a:solidFill>
                  <a:srgbClr val="000000"/>
                </a:solidFill>
                <a:ea typeface="굴림" charset="-127"/>
              </a:rPr>
              <a:t>ground</a:t>
            </a:r>
            <a:endParaRPr lang="en-US" altLang="ko-KR">
              <a:ea typeface="굴림" charset="-127"/>
            </a:endParaRPr>
          </a:p>
        </p:txBody>
      </p:sp>
      <p:sp>
        <p:nvSpPr>
          <p:cNvPr id="140" name="Rectangle 20"/>
          <p:cNvSpPr>
            <a:spLocks noChangeArrowheads="1"/>
          </p:cNvSpPr>
          <p:nvPr/>
        </p:nvSpPr>
        <p:spPr bwMode="auto">
          <a:xfrm>
            <a:off x="5178267" y="1713785"/>
            <a:ext cx="1238227" cy="142557"/>
          </a:xfrm>
          <a:prstGeom prst="rect">
            <a:avLst/>
          </a:prstGeom>
          <a:noFill/>
          <a:ln w="2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ko-KR"/>
          </a:p>
        </p:txBody>
      </p:sp>
      <p:sp>
        <p:nvSpPr>
          <p:cNvPr id="141" name="Line 21"/>
          <p:cNvSpPr>
            <a:spLocks noChangeShapeType="1"/>
          </p:cNvSpPr>
          <p:nvPr/>
        </p:nvSpPr>
        <p:spPr bwMode="auto">
          <a:xfrm>
            <a:off x="5178267" y="1374295"/>
            <a:ext cx="1369" cy="905307"/>
          </a:xfrm>
          <a:prstGeom prst="line">
            <a:avLst/>
          </a:prstGeom>
          <a:noFill/>
          <a:ln w="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42" name="Line 22"/>
          <p:cNvSpPr>
            <a:spLocks noChangeShapeType="1"/>
          </p:cNvSpPr>
          <p:nvPr/>
        </p:nvSpPr>
        <p:spPr bwMode="auto">
          <a:xfrm flipH="1">
            <a:off x="5094713" y="1378703"/>
            <a:ext cx="79444" cy="55847"/>
          </a:xfrm>
          <a:prstGeom prst="line">
            <a:avLst/>
          </a:prstGeom>
          <a:noFill/>
          <a:ln w="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43" name="Line 23"/>
          <p:cNvSpPr>
            <a:spLocks noChangeShapeType="1"/>
          </p:cNvSpPr>
          <p:nvPr/>
        </p:nvSpPr>
        <p:spPr bwMode="auto">
          <a:xfrm flipH="1">
            <a:off x="5098823" y="1431611"/>
            <a:ext cx="79444" cy="55847"/>
          </a:xfrm>
          <a:prstGeom prst="line">
            <a:avLst/>
          </a:prstGeom>
          <a:noFill/>
          <a:ln w="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44" name="Line 24"/>
          <p:cNvSpPr>
            <a:spLocks noChangeShapeType="1"/>
          </p:cNvSpPr>
          <p:nvPr/>
        </p:nvSpPr>
        <p:spPr bwMode="auto">
          <a:xfrm flipH="1">
            <a:off x="5094713" y="1491867"/>
            <a:ext cx="79444" cy="55847"/>
          </a:xfrm>
          <a:prstGeom prst="line">
            <a:avLst/>
          </a:prstGeom>
          <a:noFill/>
          <a:ln w="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45" name="Line 25"/>
          <p:cNvSpPr>
            <a:spLocks noChangeShapeType="1"/>
          </p:cNvSpPr>
          <p:nvPr/>
        </p:nvSpPr>
        <p:spPr bwMode="auto">
          <a:xfrm flipH="1">
            <a:off x="5098823" y="1544775"/>
            <a:ext cx="79444" cy="55847"/>
          </a:xfrm>
          <a:prstGeom prst="line">
            <a:avLst/>
          </a:prstGeom>
          <a:noFill/>
          <a:ln w="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46" name="Line 26"/>
          <p:cNvSpPr>
            <a:spLocks noChangeShapeType="1"/>
          </p:cNvSpPr>
          <p:nvPr/>
        </p:nvSpPr>
        <p:spPr bwMode="auto">
          <a:xfrm flipH="1">
            <a:off x="5094713" y="1605030"/>
            <a:ext cx="79444" cy="55847"/>
          </a:xfrm>
          <a:prstGeom prst="line">
            <a:avLst/>
          </a:prstGeom>
          <a:noFill/>
          <a:ln w="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47" name="Line 27"/>
          <p:cNvSpPr>
            <a:spLocks noChangeShapeType="1"/>
          </p:cNvSpPr>
          <p:nvPr/>
        </p:nvSpPr>
        <p:spPr bwMode="auto">
          <a:xfrm flipH="1">
            <a:off x="5098823" y="1657938"/>
            <a:ext cx="79444" cy="55847"/>
          </a:xfrm>
          <a:prstGeom prst="line">
            <a:avLst/>
          </a:prstGeom>
          <a:noFill/>
          <a:ln w="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48" name="Line 28"/>
          <p:cNvSpPr>
            <a:spLocks noChangeShapeType="1"/>
          </p:cNvSpPr>
          <p:nvPr/>
        </p:nvSpPr>
        <p:spPr bwMode="auto">
          <a:xfrm flipH="1">
            <a:off x="5094713" y="1718194"/>
            <a:ext cx="79444" cy="55847"/>
          </a:xfrm>
          <a:prstGeom prst="line">
            <a:avLst/>
          </a:prstGeom>
          <a:noFill/>
          <a:ln w="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49" name="Line 29"/>
          <p:cNvSpPr>
            <a:spLocks noChangeShapeType="1"/>
          </p:cNvSpPr>
          <p:nvPr/>
        </p:nvSpPr>
        <p:spPr bwMode="auto">
          <a:xfrm flipH="1">
            <a:off x="5098823" y="1771102"/>
            <a:ext cx="79444" cy="55847"/>
          </a:xfrm>
          <a:prstGeom prst="line">
            <a:avLst/>
          </a:prstGeom>
          <a:noFill/>
          <a:ln w="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50" name="Line 30"/>
          <p:cNvSpPr>
            <a:spLocks noChangeShapeType="1"/>
          </p:cNvSpPr>
          <p:nvPr/>
        </p:nvSpPr>
        <p:spPr bwMode="auto">
          <a:xfrm flipH="1">
            <a:off x="5094713" y="1831357"/>
            <a:ext cx="79444" cy="55847"/>
          </a:xfrm>
          <a:prstGeom prst="line">
            <a:avLst/>
          </a:prstGeom>
          <a:noFill/>
          <a:ln w="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51" name="Line 31"/>
          <p:cNvSpPr>
            <a:spLocks noChangeShapeType="1"/>
          </p:cNvSpPr>
          <p:nvPr/>
        </p:nvSpPr>
        <p:spPr bwMode="auto">
          <a:xfrm flipH="1">
            <a:off x="5098823" y="1879856"/>
            <a:ext cx="79444" cy="60255"/>
          </a:xfrm>
          <a:prstGeom prst="line">
            <a:avLst/>
          </a:prstGeom>
          <a:noFill/>
          <a:ln w="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52" name="Line 32"/>
          <p:cNvSpPr>
            <a:spLocks noChangeShapeType="1"/>
          </p:cNvSpPr>
          <p:nvPr/>
        </p:nvSpPr>
        <p:spPr bwMode="auto">
          <a:xfrm flipH="1">
            <a:off x="5094713" y="1944521"/>
            <a:ext cx="79444" cy="55847"/>
          </a:xfrm>
          <a:prstGeom prst="line">
            <a:avLst/>
          </a:prstGeom>
          <a:noFill/>
          <a:ln w="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53" name="Line 33"/>
          <p:cNvSpPr>
            <a:spLocks noChangeShapeType="1"/>
          </p:cNvSpPr>
          <p:nvPr/>
        </p:nvSpPr>
        <p:spPr bwMode="auto">
          <a:xfrm flipH="1">
            <a:off x="5098823" y="1997428"/>
            <a:ext cx="79444" cy="55847"/>
          </a:xfrm>
          <a:prstGeom prst="line">
            <a:avLst/>
          </a:prstGeom>
          <a:noFill/>
          <a:ln w="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54" name="Line 34"/>
          <p:cNvSpPr>
            <a:spLocks noChangeShapeType="1"/>
          </p:cNvSpPr>
          <p:nvPr/>
        </p:nvSpPr>
        <p:spPr bwMode="auto">
          <a:xfrm flipH="1">
            <a:off x="5094713" y="2057684"/>
            <a:ext cx="79444" cy="55847"/>
          </a:xfrm>
          <a:prstGeom prst="line">
            <a:avLst/>
          </a:prstGeom>
          <a:noFill/>
          <a:ln w="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55" name="Line 35"/>
          <p:cNvSpPr>
            <a:spLocks noChangeShapeType="1"/>
          </p:cNvSpPr>
          <p:nvPr/>
        </p:nvSpPr>
        <p:spPr bwMode="auto">
          <a:xfrm flipH="1">
            <a:off x="5098823" y="2106183"/>
            <a:ext cx="79444" cy="57316"/>
          </a:xfrm>
          <a:prstGeom prst="line">
            <a:avLst/>
          </a:prstGeom>
          <a:noFill/>
          <a:ln w="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56" name="Line 36"/>
          <p:cNvSpPr>
            <a:spLocks noChangeShapeType="1"/>
          </p:cNvSpPr>
          <p:nvPr/>
        </p:nvSpPr>
        <p:spPr bwMode="auto">
          <a:xfrm flipH="1">
            <a:off x="5094713" y="2170848"/>
            <a:ext cx="79444" cy="55847"/>
          </a:xfrm>
          <a:prstGeom prst="line">
            <a:avLst/>
          </a:prstGeom>
          <a:noFill/>
          <a:ln w="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57" name="Line 37"/>
          <p:cNvSpPr>
            <a:spLocks noChangeShapeType="1"/>
          </p:cNvSpPr>
          <p:nvPr/>
        </p:nvSpPr>
        <p:spPr bwMode="auto">
          <a:xfrm flipH="1">
            <a:off x="5098823" y="2223755"/>
            <a:ext cx="79444" cy="55847"/>
          </a:xfrm>
          <a:prstGeom prst="line">
            <a:avLst/>
          </a:prstGeom>
          <a:noFill/>
          <a:ln w="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58" name="Line 38"/>
          <p:cNvSpPr>
            <a:spLocks noChangeShapeType="1"/>
          </p:cNvSpPr>
          <p:nvPr/>
        </p:nvSpPr>
        <p:spPr bwMode="auto">
          <a:xfrm flipH="1">
            <a:off x="5098823" y="2279602"/>
            <a:ext cx="79444" cy="57316"/>
          </a:xfrm>
          <a:prstGeom prst="line">
            <a:avLst/>
          </a:prstGeom>
          <a:noFill/>
          <a:ln w="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59" name="Freeform 42"/>
          <p:cNvSpPr>
            <a:spLocks noEditPoints="1"/>
          </p:cNvSpPr>
          <p:nvPr/>
        </p:nvSpPr>
        <p:spPr bwMode="auto">
          <a:xfrm>
            <a:off x="5150872" y="2311935"/>
            <a:ext cx="30134" cy="169010"/>
          </a:xfrm>
          <a:custGeom>
            <a:avLst/>
            <a:gdLst>
              <a:gd name="T0" fmla="*/ 10 w 22"/>
              <a:gd name="T1" fmla="*/ 115 h 115"/>
              <a:gd name="T2" fmla="*/ 10 w 22"/>
              <a:gd name="T3" fmla="*/ 17 h 115"/>
              <a:gd name="T4" fmla="*/ 10 w 22"/>
              <a:gd name="T5" fmla="*/ 14 h 115"/>
              <a:gd name="T6" fmla="*/ 10 w 22"/>
              <a:gd name="T7" fmla="*/ 14 h 115"/>
              <a:gd name="T8" fmla="*/ 12 w 22"/>
              <a:gd name="T9" fmla="*/ 14 h 115"/>
              <a:gd name="T10" fmla="*/ 12 w 22"/>
              <a:gd name="T11" fmla="*/ 17 h 115"/>
              <a:gd name="T12" fmla="*/ 12 w 22"/>
              <a:gd name="T13" fmla="*/ 115 h 115"/>
              <a:gd name="T14" fmla="*/ 12 w 22"/>
              <a:gd name="T15" fmla="*/ 115 h 115"/>
              <a:gd name="T16" fmla="*/ 10 w 22"/>
              <a:gd name="T17" fmla="*/ 115 h 115"/>
              <a:gd name="T18" fmla="*/ 10 w 22"/>
              <a:gd name="T19" fmla="*/ 115 h 115"/>
              <a:gd name="T20" fmla="*/ 10 w 22"/>
              <a:gd name="T21" fmla="*/ 115 h 115"/>
              <a:gd name="T22" fmla="*/ 10 w 22"/>
              <a:gd name="T23" fmla="*/ 115 h 115"/>
              <a:gd name="T24" fmla="*/ 0 w 22"/>
              <a:gd name="T25" fmla="*/ 19 h 115"/>
              <a:gd name="T26" fmla="*/ 10 w 22"/>
              <a:gd name="T27" fmla="*/ 0 h 115"/>
              <a:gd name="T28" fmla="*/ 22 w 22"/>
              <a:gd name="T29" fmla="*/ 19 h 115"/>
              <a:gd name="T30" fmla="*/ 0 w 22"/>
              <a:gd name="T31" fmla="*/ 19 h 11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2"/>
              <a:gd name="T49" fmla="*/ 0 h 115"/>
              <a:gd name="T50" fmla="*/ 22 w 22"/>
              <a:gd name="T51" fmla="*/ 115 h 11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2" h="115">
                <a:moveTo>
                  <a:pt x="10" y="115"/>
                </a:moveTo>
                <a:lnTo>
                  <a:pt x="10" y="17"/>
                </a:lnTo>
                <a:lnTo>
                  <a:pt x="10" y="14"/>
                </a:lnTo>
                <a:lnTo>
                  <a:pt x="12" y="14"/>
                </a:lnTo>
                <a:lnTo>
                  <a:pt x="12" y="17"/>
                </a:lnTo>
                <a:lnTo>
                  <a:pt x="12" y="115"/>
                </a:lnTo>
                <a:lnTo>
                  <a:pt x="10" y="115"/>
                </a:lnTo>
                <a:close/>
                <a:moveTo>
                  <a:pt x="0" y="19"/>
                </a:moveTo>
                <a:lnTo>
                  <a:pt x="10" y="0"/>
                </a:lnTo>
                <a:lnTo>
                  <a:pt x="22" y="19"/>
                </a:lnTo>
                <a:lnTo>
                  <a:pt x="0" y="1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60" name="Rectangle 54"/>
          <p:cNvSpPr>
            <a:spLocks noChangeArrowheads="1"/>
          </p:cNvSpPr>
          <p:nvPr/>
        </p:nvSpPr>
        <p:spPr bwMode="auto">
          <a:xfrm>
            <a:off x="5178267" y="1713785"/>
            <a:ext cx="1238227" cy="142557"/>
          </a:xfrm>
          <a:prstGeom prst="rect">
            <a:avLst/>
          </a:prstGeom>
          <a:noFill/>
          <a:ln w="2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ko-KR"/>
          </a:p>
        </p:txBody>
      </p:sp>
      <p:sp>
        <p:nvSpPr>
          <p:cNvPr id="161" name="Line 55"/>
          <p:cNvSpPr>
            <a:spLocks noChangeShapeType="1"/>
          </p:cNvSpPr>
          <p:nvPr/>
        </p:nvSpPr>
        <p:spPr bwMode="auto">
          <a:xfrm>
            <a:off x="5178267" y="1374295"/>
            <a:ext cx="1369" cy="905307"/>
          </a:xfrm>
          <a:prstGeom prst="line">
            <a:avLst/>
          </a:prstGeom>
          <a:noFill/>
          <a:ln w="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62" name="Line 56"/>
          <p:cNvSpPr>
            <a:spLocks noChangeShapeType="1"/>
          </p:cNvSpPr>
          <p:nvPr/>
        </p:nvSpPr>
        <p:spPr bwMode="auto">
          <a:xfrm flipH="1">
            <a:off x="5094713" y="1378703"/>
            <a:ext cx="79444" cy="55847"/>
          </a:xfrm>
          <a:prstGeom prst="line">
            <a:avLst/>
          </a:prstGeom>
          <a:noFill/>
          <a:ln w="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63" name="Line 57"/>
          <p:cNvSpPr>
            <a:spLocks noChangeShapeType="1"/>
          </p:cNvSpPr>
          <p:nvPr/>
        </p:nvSpPr>
        <p:spPr bwMode="auto">
          <a:xfrm flipH="1">
            <a:off x="5098823" y="1431611"/>
            <a:ext cx="79444" cy="55847"/>
          </a:xfrm>
          <a:prstGeom prst="line">
            <a:avLst/>
          </a:prstGeom>
          <a:noFill/>
          <a:ln w="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64" name="Line 58"/>
          <p:cNvSpPr>
            <a:spLocks noChangeShapeType="1"/>
          </p:cNvSpPr>
          <p:nvPr/>
        </p:nvSpPr>
        <p:spPr bwMode="auto">
          <a:xfrm flipH="1">
            <a:off x="5094713" y="1491867"/>
            <a:ext cx="79444" cy="55847"/>
          </a:xfrm>
          <a:prstGeom prst="line">
            <a:avLst/>
          </a:prstGeom>
          <a:noFill/>
          <a:ln w="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65" name="Line 59"/>
          <p:cNvSpPr>
            <a:spLocks noChangeShapeType="1"/>
          </p:cNvSpPr>
          <p:nvPr/>
        </p:nvSpPr>
        <p:spPr bwMode="auto">
          <a:xfrm flipH="1">
            <a:off x="5098823" y="1544775"/>
            <a:ext cx="79444" cy="55847"/>
          </a:xfrm>
          <a:prstGeom prst="line">
            <a:avLst/>
          </a:prstGeom>
          <a:noFill/>
          <a:ln w="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66" name="Line 60"/>
          <p:cNvSpPr>
            <a:spLocks noChangeShapeType="1"/>
          </p:cNvSpPr>
          <p:nvPr/>
        </p:nvSpPr>
        <p:spPr bwMode="auto">
          <a:xfrm flipH="1">
            <a:off x="5094713" y="1605030"/>
            <a:ext cx="79444" cy="55847"/>
          </a:xfrm>
          <a:prstGeom prst="line">
            <a:avLst/>
          </a:prstGeom>
          <a:noFill/>
          <a:ln w="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67" name="Line 61"/>
          <p:cNvSpPr>
            <a:spLocks noChangeShapeType="1"/>
          </p:cNvSpPr>
          <p:nvPr/>
        </p:nvSpPr>
        <p:spPr bwMode="auto">
          <a:xfrm flipH="1">
            <a:off x="5098823" y="1657938"/>
            <a:ext cx="79444" cy="55847"/>
          </a:xfrm>
          <a:prstGeom prst="line">
            <a:avLst/>
          </a:prstGeom>
          <a:noFill/>
          <a:ln w="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68" name="Line 62"/>
          <p:cNvSpPr>
            <a:spLocks noChangeShapeType="1"/>
          </p:cNvSpPr>
          <p:nvPr/>
        </p:nvSpPr>
        <p:spPr bwMode="auto">
          <a:xfrm flipH="1">
            <a:off x="5094713" y="1718194"/>
            <a:ext cx="79444" cy="55847"/>
          </a:xfrm>
          <a:prstGeom prst="line">
            <a:avLst/>
          </a:prstGeom>
          <a:noFill/>
          <a:ln w="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69" name="Line 63"/>
          <p:cNvSpPr>
            <a:spLocks noChangeShapeType="1"/>
          </p:cNvSpPr>
          <p:nvPr/>
        </p:nvSpPr>
        <p:spPr bwMode="auto">
          <a:xfrm flipH="1">
            <a:off x="5098823" y="1771102"/>
            <a:ext cx="79444" cy="55847"/>
          </a:xfrm>
          <a:prstGeom prst="line">
            <a:avLst/>
          </a:prstGeom>
          <a:noFill/>
          <a:ln w="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70" name="Line 64"/>
          <p:cNvSpPr>
            <a:spLocks noChangeShapeType="1"/>
          </p:cNvSpPr>
          <p:nvPr/>
        </p:nvSpPr>
        <p:spPr bwMode="auto">
          <a:xfrm flipH="1">
            <a:off x="5094713" y="1831357"/>
            <a:ext cx="79444" cy="55847"/>
          </a:xfrm>
          <a:prstGeom prst="line">
            <a:avLst/>
          </a:prstGeom>
          <a:noFill/>
          <a:ln w="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71" name="Line 65"/>
          <p:cNvSpPr>
            <a:spLocks noChangeShapeType="1"/>
          </p:cNvSpPr>
          <p:nvPr/>
        </p:nvSpPr>
        <p:spPr bwMode="auto">
          <a:xfrm flipH="1">
            <a:off x="5098823" y="1879856"/>
            <a:ext cx="79444" cy="60255"/>
          </a:xfrm>
          <a:prstGeom prst="line">
            <a:avLst/>
          </a:prstGeom>
          <a:noFill/>
          <a:ln w="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72" name="Line 66"/>
          <p:cNvSpPr>
            <a:spLocks noChangeShapeType="1"/>
          </p:cNvSpPr>
          <p:nvPr/>
        </p:nvSpPr>
        <p:spPr bwMode="auto">
          <a:xfrm flipH="1">
            <a:off x="5094713" y="1944521"/>
            <a:ext cx="79444" cy="55847"/>
          </a:xfrm>
          <a:prstGeom prst="line">
            <a:avLst/>
          </a:prstGeom>
          <a:noFill/>
          <a:ln w="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73" name="Line 67"/>
          <p:cNvSpPr>
            <a:spLocks noChangeShapeType="1"/>
          </p:cNvSpPr>
          <p:nvPr/>
        </p:nvSpPr>
        <p:spPr bwMode="auto">
          <a:xfrm flipH="1">
            <a:off x="5098823" y="1997428"/>
            <a:ext cx="79444" cy="55847"/>
          </a:xfrm>
          <a:prstGeom prst="line">
            <a:avLst/>
          </a:prstGeom>
          <a:noFill/>
          <a:ln w="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74" name="Line 68"/>
          <p:cNvSpPr>
            <a:spLocks noChangeShapeType="1"/>
          </p:cNvSpPr>
          <p:nvPr/>
        </p:nvSpPr>
        <p:spPr bwMode="auto">
          <a:xfrm flipH="1">
            <a:off x="5094713" y="2057684"/>
            <a:ext cx="79444" cy="55847"/>
          </a:xfrm>
          <a:prstGeom prst="line">
            <a:avLst/>
          </a:prstGeom>
          <a:noFill/>
          <a:ln w="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75" name="Line 69"/>
          <p:cNvSpPr>
            <a:spLocks noChangeShapeType="1"/>
          </p:cNvSpPr>
          <p:nvPr/>
        </p:nvSpPr>
        <p:spPr bwMode="auto">
          <a:xfrm flipH="1">
            <a:off x="5098823" y="2106183"/>
            <a:ext cx="79444" cy="57316"/>
          </a:xfrm>
          <a:prstGeom prst="line">
            <a:avLst/>
          </a:prstGeom>
          <a:noFill/>
          <a:ln w="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76" name="Line 70"/>
          <p:cNvSpPr>
            <a:spLocks noChangeShapeType="1"/>
          </p:cNvSpPr>
          <p:nvPr/>
        </p:nvSpPr>
        <p:spPr bwMode="auto">
          <a:xfrm flipH="1">
            <a:off x="5094713" y="2170848"/>
            <a:ext cx="79444" cy="55847"/>
          </a:xfrm>
          <a:prstGeom prst="line">
            <a:avLst/>
          </a:prstGeom>
          <a:noFill/>
          <a:ln w="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77" name="Line 71"/>
          <p:cNvSpPr>
            <a:spLocks noChangeShapeType="1"/>
          </p:cNvSpPr>
          <p:nvPr/>
        </p:nvSpPr>
        <p:spPr bwMode="auto">
          <a:xfrm flipH="1">
            <a:off x="5098823" y="2223755"/>
            <a:ext cx="79444" cy="55847"/>
          </a:xfrm>
          <a:prstGeom prst="line">
            <a:avLst/>
          </a:prstGeom>
          <a:noFill/>
          <a:ln w="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78" name="Line 72"/>
          <p:cNvSpPr>
            <a:spLocks noChangeShapeType="1"/>
          </p:cNvSpPr>
          <p:nvPr/>
        </p:nvSpPr>
        <p:spPr bwMode="auto">
          <a:xfrm flipH="1">
            <a:off x="5098823" y="2279602"/>
            <a:ext cx="79444" cy="57316"/>
          </a:xfrm>
          <a:prstGeom prst="line">
            <a:avLst/>
          </a:prstGeom>
          <a:noFill/>
          <a:ln w="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79" name="Freeform 76"/>
          <p:cNvSpPr>
            <a:spLocks noEditPoints="1"/>
          </p:cNvSpPr>
          <p:nvPr/>
        </p:nvSpPr>
        <p:spPr bwMode="auto">
          <a:xfrm>
            <a:off x="5150872" y="2311935"/>
            <a:ext cx="30134" cy="169010"/>
          </a:xfrm>
          <a:custGeom>
            <a:avLst/>
            <a:gdLst>
              <a:gd name="T0" fmla="*/ 10 w 22"/>
              <a:gd name="T1" fmla="*/ 115 h 115"/>
              <a:gd name="T2" fmla="*/ 10 w 22"/>
              <a:gd name="T3" fmla="*/ 17 h 115"/>
              <a:gd name="T4" fmla="*/ 10 w 22"/>
              <a:gd name="T5" fmla="*/ 14 h 115"/>
              <a:gd name="T6" fmla="*/ 10 w 22"/>
              <a:gd name="T7" fmla="*/ 14 h 115"/>
              <a:gd name="T8" fmla="*/ 12 w 22"/>
              <a:gd name="T9" fmla="*/ 14 h 115"/>
              <a:gd name="T10" fmla="*/ 12 w 22"/>
              <a:gd name="T11" fmla="*/ 17 h 115"/>
              <a:gd name="T12" fmla="*/ 12 w 22"/>
              <a:gd name="T13" fmla="*/ 115 h 115"/>
              <a:gd name="T14" fmla="*/ 12 w 22"/>
              <a:gd name="T15" fmla="*/ 115 h 115"/>
              <a:gd name="T16" fmla="*/ 10 w 22"/>
              <a:gd name="T17" fmla="*/ 115 h 115"/>
              <a:gd name="T18" fmla="*/ 10 w 22"/>
              <a:gd name="T19" fmla="*/ 115 h 115"/>
              <a:gd name="T20" fmla="*/ 10 w 22"/>
              <a:gd name="T21" fmla="*/ 115 h 115"/>
              <a:gd name="T22" fmla="*/ 10 w 22"/>
              <a:gd name="T23" fmla="*/ 115 h 115"/>
              <a:gd name="T24" fmla="*/ 0 w 22"/>
              <a:gd name="T25" fmla="*/ 19 h 115"/>
              <a:gd name="T26" fmla="*/ 10 w 22"/>
              <a:gd name="T27" fmla="*/ 0 h 115"/>
              <a:gd name="T28" fmla="*/ 22 w 22"/>
              <a:gd name="T29" fmla="*/ 19 h 115"/>
              <a:gd name="T30" fmla="*/ 0 w 22"/>
              <a:gd name="T31" fmla="*/ 19 h 11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2"/>
              <a:gd name="T49" fmla="*/ 0 h 115"/>
              <a:gd name="T50" fmla="*/ 22 w 22"/>
              <a:gd name="T51" fmla="*/ 115 h 11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2" h="115">
                <a:moveTo>
                  <a:pt x="10" y="115"/>
                </a:moveTo>
                <a:lnTo>
                  <a:pt x="10" y="17"/>
                </a:lnTo>
                <a:lnTo>
                  <a:pt x="10" y="14"/>
                </a:lnTo>
                <a:lnTo>
                  <a:pt x="12" y="14"/>
                </a:lnTo>
                <a:lnTo>
                  <a:pt x="12" y="17"/>
                </a:lnTo>
                <a:lnTo>
                  <a:pt x="12" y="115"/>
                </a:lnTo>
                <a:lnTo>
                  <a:pt x="10" y="115"/>
                </a:lnTo>
                <a:close/>
                <a:moveTo>
                  <a:pt x="0" y="19"/>
                </a:moveTo>
                <a:lnTo>
                  <a:pt x="10" y="0"/>
                </a:lnTo>
                <a:lnTo>
                  <a:pt x="22" y="19"/>
                </a:lnTo>
                <a:lnTo>
                  <a:pt x="0" y="1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80" name="Rectangle 87"/>
          <p:cNvSpPr>
            <a:spLocks noChangeArrowheads="1"/>
          </p:cNvSpPr>
          <p:nvPr/>
        </p:nvSpPr>
        <p:spPr bwMode="auto">
          <a:xfrm>
            <a:off x="4857752" y="1818131"/>
            <a:ext cx="150669" cy="1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ko-KR" sz="800">
                <a:solidFill>
                  <a:srgbClr val="000000"/>
                </a:solidFill>
                <a:ea typeface="굴림" charset="-127"/>
              </a:rPr>
              <a:t>wall</a:t>
            </a:r>
            <a:endParaRPr lang="en-US" altLang="ko-KR">
              <a:ea typeface="굴림" charset="-127"/>
            </a:endParaRPr>
          </a:p>
        </p:txBody>
      </p:sp>
      <p:grpSp>
        <p:nvGrpSpPr>
          <p:cNvPr id="181" name="Group 111"/>
          <p:cNvGrpSpPr>
            <a:grpSpLocks/>
          </p:cNvGrpSpPr>
          <p:nvPr/>
        </p:nvGrpSpPr>
        <p:grpSpPr bwMode="auto">
          <a:xfrm flipH="1">
            <a:off x="7564320" y="1383113"/>
            <a:ext cx="1354653" cy="962624"/>
            <a:chOff x="1998663" y="146050"/>
            <a:chExt cx="1570038" cy="1039813"/>
          </a:xfrm>
        </p:grpSpPr>
        <p:sp>
          <p:nvSpPr>
            <p:cNvPr id="194" name="Rectangle 20"/>
            <p:cNvSpPr>
              <a:spLocks noChangeArrowheads="1"/>
            </p:cNvSpPr>
            <p:nvPr/>
          </p:nvSpPr>
          <p:spPr bwMode="auto">
            <a:xfrm>
              <a:off x="2095500" y="512763"/>
              <a:ext cx="1435100" cy="153988"/>
            </a:xfrm>
            <a:prstGeom prst="rect">
              <a:avLst/>
            </a:prstGeom>
            <a:noFill/>
            <a:ln w="2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ko-KR" altLang="ko-KR"/>
            </a:p>
          </p:txBody>
        </p:sp>
        <p:sp>
          <p:nvSpPr>
            <p:cNvPr id="195" name="Line 21"/>
            <p:cNvSpPr>
              <a:spLocks noChangeShapeType="1"/>
            </p:cNvSpPr>
            <p:nvPr/>
          </p:nvSpPr>
          <p:spPr bwMode="auto">
            <a:xfrm>
              <a:off x="2095500" y="146050"/>
              <a:ext cx="1588" cy="97790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6" name="Line 22"/>
            <p:cNvSpPr>
              <a:spLocks noChangeShapeType="1"/>
            </p:cNvSpPr>
            <p:nvPr/>
          </p:nvSpPr>
          <p:spPr bwMode="auto">
            <a:xfrm flipH="1">
              <a:off x="1998663" y="150813"/>
              <a:ext cx="92075" cy="603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7" name="Line 23"/>
            <p:cNvSpPr>
              <a:spLocks noChangeShapeType="1"/>
            </p:cNvSpPr>
            <p:nvPr/>
          </p:nvSpPr>
          <p:spPr bwMode="auto">
            <a:xfrm flipH="1">
              <a:off x="2003425" y="207963"/>
              <a:ext cx="92075" cy="603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8" name="Line 24"/>
            <p:cNvSpPr>
              <a:spLocks noChangeShapeType="1"/>
            </p:cNvSpPr>
            <p:nvPr/>
          </p:nvSpPr>
          <p:spPr bwMode="auto">
            <a:xfrm flipH="1">
              <a:off x="1998663" y="273050"/>
              <a:ext cx="92075" cy="603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9" name="Line 25"/>
            <p:cNvSpPr>
              <a:spLocks noChangeShapeType="1"/>
            </p:cNvSpPr>
            <p:nvPr/>
          </p:nvSpPr>
          <p:spPr bwMode="auto">
            <a:xfrm flipH="1">
              <a:off x="2003425" y="330200"/>
              <a:ext cx="92075" cy="603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0" name="Line 26"/>
            <p:cNvSpPr>
              <a:spLocks noChangeShapeType="1"/>
            </p:cNvSpPr>
            <p:nvPr/>
          </p:nvSpPr>
          <p:spPr bwMode="auto">
            <a:xfrm flipH="1">
              <a:off x="1998663" y="395288"/>
              <a:ext cx="92075" cy="603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1" name="Line 27"/>
            <p:cNvSpPr>
              <a:spLocks noChangeShapeType="1"/>
            </p:cNvSpPr>
            <p:nvPr/>
          </p:nvSpPr>
          <p:spPr bwMode="auto">
            <a:xfrm flipH="1">
              <a:off x="2003425" y="452438"/>
              <a:ext cx="92075" cy="603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2" name="Line 28"/>
            <p:cNvSpPr>
              <a:spLocks noChangeShapeType="1"/>
            </p:cNvSpPr>
            <p:nvPr/>
          </p:nvSpPr>
          <p:spPr bwMode="auto">
            <a:xfrm flipH="1">
              <a:off x="1998663" y="517525"/>
              <a:ext cx="92075" cy="603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3" name="Line 29"/>
            <p:cNvSpPr>
              <a:spLocks noChangeShapeType="1"/>
            </p:cNvSpPr>
            <p:nvPr/>
          </p:nvSpPr>
          <p:spPr bwMode="auto">
            <a:xfrm flipH="1">
              <a:off x="2003425" y="574675"/>
              <a:ext cx="92075" cy="603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4" name="Line 30"/>
            <p:cNvSpPr>
              <a:spLocks noChangeShapeType="1"/>
            </p:cNvSpPr>
            <p:nvPr/>
          </p:nvSpPr>
          <p:spPr bwMode="auto">
            <a:xfrm flipH="1">
              <a:off x="1998663" y="639763"/>
              <a:ext cx="92075" cy="603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5" name="Line 31"/>
            <p:cNvSpPr>
              <a:spLocks noChangeShapeType="1"/>
            </p:cNvSpPr>
            <p:nvPr/>
          </p:nvSpPr>
          <p:spPr bwMode="auto">
            <a:xfrm flipH="1">
              <a:off x="2003425" y="692150"/>
              <a:ext cx="92075" cy="650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6" name="Line 32"/>
            <p:cNvSpPr>
              <a:spLocks noChangeShapeType="1"/>
            </p:cNvSpPr>
            <p:nvPr/>
          </p:nvSpPr>
          <p:spPr bwMode="auto">
            <a:xfrm flipH="1">
              <a:off x="1998663" y="762000"/>
              <a:ext cx="92075" cy="603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7" name="Line 33"/>
            <p:cNvSpPr>
              <a:spLocks noChangeShapeType="1"/>
            </p:cNvSpPr>
            <p:nvPr/>
          </p:nvSpPr>
          <p:spPr bwMode="auto">
            <a:xfrm flipH="1">
              <a:off x="2003425" y="819150"/>
              <a:ext cx="92075" cy="603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8" name="Line 34"/>
            <p:cNvSpPr>
              <a:spLocks noChangeShapeType="1"/>
            </p:cNvSpPr>
            <p:nvPr/>
          </p:nvSpPr>
          <p:spPr bwMode="auto">
            <a:xfrm flipH="1">
              <a:off x="1998663" y="884238"/>
              <a:ext cx="92075" cy="603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9" name="Line 35"/>
            <p:cNvSpPr>
              <a:spLocks noChangeShapeType="1"/>
            </p:cNvSpPr>
            <p:nvPr/>
          </p:nvSpPr>
          <p:spPr bwMode="auto">
            <a:xfrm flipH="1">
              <a:off x="2003425" y="936625"/>
              <a:ext cx="92075" cy="619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0" name="Line 36"/>
            <p:cNvSpPr>
              <a:spLocks noChangeShapeType="1"/>
            </p:cNvSpPr>
            <p:nvPr/>
          </p:nvSpPr>
          <p:spPr bwMode="auto">
            <a:xfrm flipH="1">
              <a:off x="1998663" y="1006475"/>
              <a:ext cx="92075" cy="603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1" name="Line 37"/>
            <p:cNvSpPr>
              <a:spLocks noChangeShapeType="1"/>
            </p:cNvSpPr>
            <p:nvPr/>
          </p:nvSpPr>
          <p:spPr bwMode="auto">
            <a:xfrm flipH="1">
              <a:off x="2003425" y="1063625"/>
              <a:ext cx="92075" cy="603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2" name="Line 38"/>
            <p:cNvSpPr>
              <a:spLocks noChangeShapeType="1"/>
            </p:cNvSpPr>
            <p:nvPr/>
          </p:nvSpPr>
          <p:spPr bwMode="auto">
            <a:xfrm flipH="1">
              <a:off x="2003425" y="1123950"/>
              <a:ext cx="92075" cy="619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3" name="Freeform 48"/>
            <p:cNvSpPr>
              <a:spLocks/>
            </p:cNvSpPr>
            <p:nvPr/>
          </p:nvSpPr>
          <p:spPr bwMode="auto">
            <a:xfrm>
              <a:off x="3500438" y="685800"/>
              <a:ext cx="68263" cy="79375"/>
            </a:xfrm>
            <a:custGeom>
              <a:avLst/>
              <a:gdLst>
                <a:gd name="T0" fmla="*/ 22 w 43"/>
                <a:gd name="T1" fmla="*/ 0 h 50"/>
                <a:gd name="T2" fmla="*/ 0 w 43"/>
                <a:gd name="T3" fmla="*/ 50 h 50"/>
                <a:gd name="T4" fmla="*/ 43 w 43"/>
                <a:gd name="T5" fmla="*/ 50 h 50"/>
                <a:gd name="T6" fmla="*/ 22 w 43"/>
                <a:gd name="T7" fmla="*/ 0 h 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50"/>
                <a:gd name="T14" fmla="*/ 43 w 43"/>
                <a:gd name="T15" fmla="*/ 50 h 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50">
                  <a:moveTo>
                    <a:pt x="22" y="0"/>
                  </a:moveTo>
                  <a:lnTo>
                    <a:pt x="0" y="50"/>
                  </a:lnTo>
                  <a:lnTo>
                    <a:pt x="43" y="5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BBE0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4" name="Freeform 49"/>
            <p:cNvSpPr>
              <a:spLocks/>
            </p:cNvSpPr>
            <p:nvPr/>
          </p:nvSpPr>
          <p:spPr bwMode="auto">
            <a:xfrm>
              <a:off x="3500438" y="685800"/>
              <a:ext cx="68263" cy="79375"/>
            </a:xfrm>
            <a:custGeom>
              <a:avLst/>
              <a:gdLst>
                <a:gd name="T0" fmla="*/ 22 w 43"/>
                <a:gd name="T1" fmla="*/ 0 h 50"/>
                <a:gd name="T2" fmla="*/ 0 w 43"/>
                <a:gd name="T3" fmla="*/ 50 h 50"/>
                <a:gd name="T4" fmla="*/ 43 w 43"/>
                <a:gd name="T5" fmla="*/ 50 h 50"/>
                <a:gd name="T6" fmla="*/ 22 w 43"/>
                <a:gd name="T7" fmla="*/ 0 h 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50"/>
                <a:gd name="T14" fmla="*/ 43 w 43"/>
                <a:gd name="T15" fmla="*/ 50 h 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50">
                  <a:moveTo>
                    <a:pt x="22" y="0"/>
                  </a:moveTo>
                  <a:lnTo>
                    <a:pt x="0" y="50"/>
                  </a:lnTo>
                  <a:lnTo>
                    <a:pt x="43" y="50"/>
                  </a:lnTo>
                  <a:lnTo>
                    <a:pt x="22" y="0"/>
                  </a:lnTo>
                  <a:close/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" name="Rectangle 54"/>
            <p:cNvSpPr>
              <a:spLocks noChangeArrowheads="1"/>
            </p:cNvSpPr>
            <p:nvPr/>
          </p:nvSpPr>
          <p:spPr bwMode="auto">
            <a:xfrm>
              <a:off x="2095500" y="512763"/>
              <a:ext cx="1435100" cy="153988"/>
            </a:xfrm>
            <a:prstGeom prst="rect">
              <a:avLst/>
            </a:prstGeom>
            <a:noFill/>
            <a:ln w="2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ko-KR" altLang="ko-KR"/>
            </a:p>
          </p:txBody>
        </p:sp>
        <p:sp>
          <p:nvSpPr>
            <p:cNvPr id="216" name="Line 55"/>
            <p:cNvSpPr>
              <a:spLocks noChangeShapeType="1"/>
            </p:cNvSpPr>
            <p:nvPr/>
          </p:nvSpPr>
          <p:spPr bwMode="auto">
            <a:xfrm>
              <a:off x="2095500" y="146050"/>
              <a:ext cx="1588" cy="97790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" name="Line 56"/>
            <p:cNvSpPr>
              <a:spLocks noChangeShapeType="1"/>
            </p:cNvSpPr>
            <p:nvPr/>
          </p:nvSpPr>
          <p:spPr bwMode="auto">
            <a:xfrm flipH="1">
              <a:off x="1998663" y="150813"/>
              <a:ext cx="92075" cy="603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8" name="Line 57"/>
            <p:cNvSpPr>
              <a:spLocks noChangeShapeType="1"/>
            </p:cNvSpPr>
            <p:nvPr/>
          </p:nvSpPr>
          <p:spPr bwMode="auto">
            <a:xfrm flipH="1">
              <a:off x="2003425" y="207963"/>
              <a:ext cx="92075" cy="603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9" name="Line 58"/>
            <p:cNvSpPr>
              <a:spLocks noChangeShapeType="1"/>
            </p:cNvSpPr>
            <p:nvPr/>
          </p:nvSpPr>
          <p:spPr bwMode="auto">
            <a:xfrm flipH="1">
              <a:off x="1998663" y="273050"/>
              <a:ext cx="92075" cy="603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0" name="Line 59"/>
            <p:cNvSpPr>
              <a:spLocks noChangeShapeType="1"/>
            </p:cNvSpPr>
            <p:nvPr/>
          </p:nvSpPr>
          <p:spPr bwMode="auto">
            <a:xfrm flipH="1">
              <a:off x="2003425" y="330200"/>
              <a:ext cx="92075" cy="603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1" name="Line 60"/>
            <p:cNvSpPr>
              <a:spLocks noChangeShapeType="1"/>
            </p:cNvSpPr>
            <p:nvPr/>
          </p:nvSpPr>
          <p:spPr bwMode="auto">
            <a:xfrm flipH="1">
              <a:off x="1998663" y="395288"/>
              <a:ext cx="92075" cy="603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2" name="Line 61"/>
            <p:cNvSpPr>
              <a:spLocks noChangeShapeType="1"/>
            </p:cNvSpPr>
            <p:nvPr/>
          </p:nvSpPr>
          <p:spPr bwMode="auto">
            <a:xfrm flipH="1">
              <a:off x="2003425" y="452438"/>
              <a:ext cx="92075" cy="603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3" name="Line 62"/>
            <p:cNvSpPr>
              <a:spLocks noChangeShapeType="1"/>
            </p:cNvSpPr>
            <p:nvPr/>
          </p:nvSpPr>
          <p:spPr bwMode="auto">
            <a:xfrm flipH="1">
              <a:off x="1998663" y="517525"/>
              <a:ext cx="92075" cy="603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4" name="Line 63"/>
            <p:cNvSpPr>
              <a:spLocks noChangeShapeType="1"/>
            </p:cNvSpPr>
            <p:nvPr/>
          </p:nvSpPr>
          <p:spPr bwMode="auto">
            <a:xfrm flipH="1">
              <a:off x="2003425" y="574675"/>
              <a:ext cx="92075" cy="603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" name="Line 64"/>
            <p:cNvSpPr>
              <a:spLocks noChangeShapeType="1"/>
            </p:cNvSpPr>
            <p:nvPr/>
          </p:nvSpPr>
          <p:spPr bwMode="auto">
            <a:xfrm flipH="1">
              <a:off x="1998663" y="639763"/>
              <a:ext cx="92075" cy="603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" name="Line 65"/>
            <p:cNvSpPr>
              <a:spLocks noChangeShapeType="1"/>
            </p:cNvSpPr>
            <p:nvPr/>
          </p:nvSpPr>
          <p:spPr bwMode="auto">
            <a:xfrm flipH="1">
              <a:off x="2003425" y="692150"/>
              <a:ext cx="92075" cy="650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" name="Line 66"/>
            <p:cNvSpPr>
              <a:spLocks noChangeShapeType="1"/>
            </p:cNvSpPr>
            <p:nvPr/>
          </p:nvSpPr>
          <p:spPr bwMode="auto">
            <a:xfrm flipH="1">
              <a:off x="1998663" y="762000"/>
              <a:ext cx="92075" cy="603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8" name="Line 67"/>
            <p:cNvSpPr>
              <a:spLocks noChangeShapeType="1"/>
            </p:cNvSpPr>
            <p:nvPr/>
          </p:nvSpPr>
          <p:spPr bwMode="auto">
            <a:xfrm flipH="1">
              <a:off x="2003425" y="819150"/>
              <a:ext cx="92075" cy="603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9" name="Line 68"/>
            <p:cNvSpPr>
              <a:spLocks noChangeShapeType="1"/>
            </p:cNvSpPr>
            <p:nvPr/>
          </p:nvSpPr>
          <p:spPr bwMode="auto">
            <a:xfrm flipH="1">
              <a:off x="1998663" y="884238"/>
              <a:ext cx="92075" cy="603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0" name="Line 69"/>
            <p:cNvSpPr>
              <a:spLocks noChangeShapeType="1"/>
            </p:cNvSpPr>
            <p:nvPr/>
          </p:nvSpPr>
          <p:spPr bwMode="auto">
            <a:xfrm flipH="1">
              <a:off x="2003425" y="936625"/>
              <a:ext cx="92075" cy="619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1" name="Line 70"/>
            <p:cNvSpPr>
              <a:spLocks noChangeShapeType="1"/>
            </p:cNvSpPr>
            <p:nvPr/>
          </p:nvSpPr>
          <p:spPr bwMode="auto">
            <a:xfrm flipH="1">
              <a:off x="1998663" y="1006475"/>
              <a:ext cx="92075" cy="603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2" name="Line 71"/>
            <p:cNvSpPr>
              <a:spLocks noChangeShapeType="1"/>
            </p:cNvSpPr>
            <p:nvPr/>
          </p:nvSpPr>
          <p:spPr bwMode="auto">
            <a:xfrm flipH="1">
              <a:off x="2003425" y="1063625"/>
              <a:ext cx="92075" cy="603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3" name="Line 72"/>
            <p:cNvSpPr>
              <a:spLocks noChangeShapeType="1"/>
            </p:cNvSpPr>
            <p:nvPr/>
          </p:nvSpPr>
          <p:spPr bwMode="auto">
            <a:xfrm flipH="1">
              <a:off x="2003425" y="1123950"/>
              <a:ext cx="92075" cy="619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cxnSp>
        <p:nvCxnSpPr>
          <p:cNvPr id="182" name="Straight Connector 84"/>
          <p:cNvCxnSpPr/>
          <p:nvPr/>
        </p:nvCxnSpPr>
        <p:spPr>
          <a:xfrm flipV="1">
            <a:off x="6427452" y="1790207"/>
            <a:ext cx="439680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85"/>
          <p:cNvCxnSpPr/>
          <p:nvPr/>
        </p:nvCxnSpPr>
        <p:spPr>
          <a:xfrm rot="10800000">
            <a:off x="7176688" y="1785798"/>
            <a:ext cx="399958" cy="734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Rectangle 75"/>
          <p:cNvSpPr>
            <a:spLocks noChangeArrowheads="1"/>
          </p:cNvSpPr>
          <p:nvPr/>
        </p:nvSpPr>
        <p:spPr bwMode="auto">
          <a:xfrm>
            <a:off x="8095771" y="1728481"/>
            <a:ext cx="180803" cy="11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ko-KR" sz="800">
                <a:solidFill>
                  <a:srgbClr val="000000"/>
                </a:solidFill>
                <a:ea typeface="굴림" charset="-127"/>
              </a:rPr>
              <a:t>QD0</a:t>
            </a:r>
            <a:endParaRPr lang="en-US" altLang="ko-KR">
              <a:ea typeface="굴림" charset="-127"/>
            </a:endParaRPr>
          </a:p>
        </p:txBody>
      </p:sp>
      <p:sp>
        <p:nvSpPr>
          <p:cNvPr id="185" name="Rectangle 81"/>
          <p:cNvSpPr>
            <a:spLocks noChangeArrowheads="1"/>
          </p:cNvSpPr>
          <p:nvPr/>
        </p:nvSpPr>
        <p:spPr bwMode="auto">
          <a:xfrm>
            <a:off x="8832681" y="2644077"/>
            <a:ext cx="168475" cy="70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ko-KR" sz="500">
                <a:solidFill>
                  <a:srgbClr val="000000"/>
                </a:solidFill>
                <a:ea typeface="굴림" charset="-127"/>
              </a:rPr>
              <a:t>ground</a:t>
            </a:r>
            <a:endParaRPr lang="en-US" altLang="ko-KR">
              <a:ea typeface="굴림" charset="-127"/>
            </a:endParaRPr>
          </a:p>
        </p:txBody>
      </p:sp>
      <p:sp>
        <p:nvSpPr>
          <p:cNvPr id="186" name="Freeform 77"/>
          <p:cNvSpPr>
            <a:spLocks noEditPoints="1"/>
          </p:cNvSpPr>
          <p:nvPr/>
        </p:nvSpPr>
        <p:spPr bwMode="auto">
          <a:xfrm>
            <a:off x="8888839" y="2364842"/>
            <a:ext cx="26025" cy="171949"/>
          </a:xfrm>
          <a:custGeom>
            <a:avLst/>
            <a:gdLst>
              <a:gd name="T0" fmla="*/ 7 w 19"/>
              <a:gd name="T1" fmla="*/ 115 h 117"/>
              <a:gd name="T2" fmla="*/ 7 w 19"/>
              <a:gd name="T3" fmla="*/ 16 h 117"/>
              <a:gd name="T4" fmla="*/ 9 w 19"/>
              <a:gd name="T5" fmla="*/ 16 h 117"/>
              <a:gd name="T6" fmla="*/ 9 w 19"/>
              <a:gd name="T7" fmla="*/ 16 h 117"/>
              <a:gd name="T8" fmla="*/ 12 w 19"/>
              <a:gd name="T9" fmla="*/ 16 h 117"/>
              <a:gd name="T10" fmla="*/ 12 w 19"/>
              <a:gd name="T11" fmla="*/ 16 h 117"/>
              <a:gd name="T12" fmla="*/ 12 w 19"/>
              <a:gd name="T13" fmla="*/ 115 h 117"/>
              <a:gd name="T14" fmla="*/ 12 w 19"/>
              <a:gd name="T15" fmla="*/ 117 h 117"/>
              <a:gd name="T16" fmla="*/ 9 w 19"/>
              <a:gd name="T17" fmla="*/ 117 h 117"/>
              <a:gd name="T18" fmla="*/ 9 w 19"/>
              <a:gd name="T19" fmla="*/ 117 h 117"/>
              <a:gd name="T20" fmla="*/ 7 w 19"/>
              <a:gd name="T21" fmla="*/ 115 h 117"/>
              <a:gd name="T22" fmla="*/ 7 w 19"/>
              <a:gd name="T23" fmla="*/ 115 h 117"/>
              <a:gd name="T24" fmla="*/ 0 w 19"/>
              <a:gd name="T25" fmla="*/ 21 h 117"/>
              <a:gd name="T26" fmla="*/ 9 w 19"/>
              <a:gd name="T27" fmla="*/ 0 h 117"/>
              <a:gd name="T28" fmla="*/ 19 w 19"/>
              <a:gd name="T29" fmla="*/ 21 h 117"/>
              <a:gd name="T30" fmla="*/ 0 w 19"/>
              <a:gd name="T31" fmla="*/ 21 h 1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"/>
              <a:gd name="T49" fmla="*/ 0 h 117"/>
              <a:gd name="T50" fmla="*/ 19 w 19"/>
              <a:gd name="T51" fmla="*/ 117 h 1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" h="117">
                <a:moveTo>
                  <a:pt x="7" y="115"/>
                </a:moveTo>
                <a:lnTo>
                  <a:pt x="7" y="16"/>
                </a:lnTo>
                <a:lnTo>
                  <a:pt x="9" y="16"/>
                </a:lnTo>
                <a:lnTo>
                  <a:pt x="12" y="16"/>
                </a:lnTo>
                <a:lnTo>
                  <a:pt x="12" y="115"/>
                </a:lnTo>
                <a:lnTo>
                  <a:pt x="12" y="117"/>
                </a:lnTo>
                <a:lnTo>
                  <a:pt x="9" y="117"/>
                </a:lnTo>
                <a:lnTo>
                  <a:pt x="7" y="115"/>
                </a:lnTo>
                <a:close/>
                <a:moveTo>
                  <a:pt x="0" y="21"/>
                </a:moveTo>
                <a:lnTo>
                  <a:pt x="9" y="0"/>
                </a:lnTo>
                <a:lnTo>
                  <a:pt x="19" y="21"/>
                </a:lnTo>
                <a:lnTo>
                  <a:pt x="0" y="2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87" name="Rectangle 80"/>
          <p:cNvSpPr>
            <a:spLocks noChangeArrowheads="1"/>
          </p:cNvSpPr>
          <p:nvPr/>
        </p:nvSpPr>
        <p:spPr bwMode="auto">
          <a:xfrm>
            <a:off x="8865554" y="2583820"/>
            <a:ext cx="128754" cy="70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ko-KR" sz="500">
                <a:solidFill>
                  <a:srgbClr val="000000"/>
                </a:solidFill>
                <a:ea typeface="굴림" charset="-127"/>
              </a:rPr>
              <a:t>PSD </a:t>
            </a:r>
            <a:endParaRPr lang="en-US" altLang="ko-KR">
              <a:ea typeface="굴림" charset="-127"/>
            </a:endParaRPr>
          </a:p>
        </p:txBody>
      </p:sp>
      <p:cxnSp>
        <p:nvCxnSpPr>
          <p:cNvPr id="188" name="Straight Arrow Connector 90"/>
          <p:cNvCxnSpPr/>
          <p:nvPr/>
        </p:nvCxnSpPr>
        <p:spPr>
          <a:xfrm rot="5400000" flipH="1" flipV="1">
            <a:off x="6880838" y="1771887"/>
            <a:ext cx="261599" cy="1369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TextBox 91"/>
          <p:cNvSpPr txBox="1">
            <a:spLocks noChangeArrowheads="1"/>
          </p:cNvSpPr>
          <p:nvPr/>
        </p:nvSpPr>
        <p:spPr bwMode="auto">
          <a:xfrm>
            <a:off x="7008213" y="1763901"/>
            <a:ext cx="49274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400" b="1" dirty="0" err="1">
                <a:latin typeface="Symbol" pitchFamily="18" charset="2"/>
                <a:ea typeface="굴림" charset="-127"/>
              </a:rPr>
              <a:t>d</a:t>
            </a:r>
            <a:r>
              <a:rPr lang="en-US" altLang="ko-KR" sz="1400" b="1" baseline="-25000" dirty="0" err="1">
                <a:ea typeface="굴림" charset="-127"/>
              </a:rPr>
              <a:t>rel</a:t>
            </a:r>
            <a:endParaRPr lang="en-US" altLang="ko-KR" sz="1400" b="1" baseline="-25000" dirty="0">
              <a:ea typeface="굴림" charset="-127"/>
            </a:endParaRPr>
          </a:p>
        </p:txBody>
      </p:sp>
      <p:cxnSp>
        <p:nvCxnSpPr>
          <p:cNvPr id="190" name="Straight Arrow Connector 191"/>
          <p:cNvCxnSpPr/>
          <p:nvPr/>
        </p:nvCxnSpPr>
        <p:spPr>
          <a:xfrm>
            <a:off x="5900109" y="1607970"/>
            <a:ext cx="2357289" cy="14697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Rectangle 193"/>
          <p:cNvSpPr>
            <a:spLocks noChangeArrowheads="1"/>
          </p:cNvSpPr>
          <p:nvPr/>
        </p:nvSpPr>
        <p:spPr bwMode="auto">
          <a:xfrm>
            <a:off x="6750706" y="1366946"/>
            <a:ext cx="599938" cy="254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>
                <a:ea typeface="굴림" charset="-127"/>
              </a:rPr>
              <a:t>L=12 m</a:t>
            </a:r>
          </a:p>
        </p:txBody>
      </p:sp>
      <p:cxnSp>
        <p:nvCxnSpPr>
          <p:cNvPr id="192" name="Straight Arrow Connector 191"/>
          <p:cNvCxnSpPr/>
          <p:nvPr/>
        </p:nvCxnSpPr>
        <p:spPr>
          <a:xfrm>
            <a:off x="5312499" y="1297873"/>
            <a:ext cx="3517442" cy="23514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Rectangle 193"/>
          <p:cNvSpPr>
            <a:spLocks noChangeArrowheads="1"/>
          </p:cNvSpPr>
          <p:nvPr/>
        </p:nvSpPr>
        <p:spPr bwMode="auto">
          <a:xfrm>
            <a:off x="6698656" y="1071546"/>
            <a:ext cx="599938" cy="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>
                <a:ea typeface="굴림" charset="-127"/>
              </a:rPr>
              <a:t>L=20 m</a:t>
            </a:r>
          </a:p>
        </p:txBody>
      </p:sp>
      <p:pic>
        <p:nvPicPr>
          <p:cNvPr id="23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4494" y="2905142"/>
            <a:ext cx="6530268" cy="3881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7" name="Text Box 6"/>
          <p:cNvSpPr txBox="1">
            <a:spLocks noChangeArrowheads="1"/>
          </p:cNvSpPr>
          <p:nvPr/>
        </p:nvSpPr>
        <p:spPr bwMode="auto">
          <a:xfrm>
            <a:off x="6929454" y="6357958"/>
            <a:ext cx="889094" cy="29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dirty="0">
                <a:latin typeface="Times New Roman" pitchFamily="18" charset="0"/>
                <a:ea typeface="굴림" charset="-127"/>
                <a:cs typeface="Times New Roman" pitchFamily="18" charset="0"/>
              </a:rPr>
              <a:t>Hertz</a:t>
            </a:r>
          </a:p>
        </p:txBody>
      </p:sp>
      <p:sp>
        <p:nvSpPr>
          <p:cNvPr id="238" name="Text Box 7"/>
          <p:cNvSpPr txBox="1">
            <a:spLocks noChangeArrowheads="1"/>
          </p:cNvSpPr>
          <p:nvPr/>
        </p:nvSpPr>
        <p:spPr bwMode="auto">
          <a:xfrm rot="16200000">
            <a:off x="136545" y="4202807"/>
            <a:ext cx="16619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dirty="0" err="1">
                <a:latin typeface="Times New Roman" pitchFamily="18" charset="0"/>
                <a:ea typeface="굴림" charset="-127"/>
                <a:cs typeface="Times New Roman" pitchFamily="18" charset="0"/>
              </a:rPr>
              <a:t>r.m.s</a:t>
            </a:r>
            <a:r>
              <a:rPr lang="en-US" altLang="ko-KR" sz="2000" b="1" dirty="0">
                <a:latin typeface="Times New Roman" pitchFamily="18" charset="0"/>
                <a:ea typeface="굴림" charset="-127"/>
                <a:cs typeface="Times New Roman" pitchFamily="18" charset="0"/>
              </a:rPr>
              <a:t>. meters</a:t>
            </a:r>
          </a:p>
        </p:txBody>
      </p:sp>
      <p:sp>
        <p:nvSpPr>
          <p:cNvPr id="239" name="Text Box 8"/>
          <p:cNvSpPr txBox="1">
            <a:spLocks noChangeArrowheads="1"/>
          </p:cNvSpPr>
          <p:nvPr/>
        </p:nvSpPr>
        <p:spPr bwMode="auto">
          <a:xfrm>
            <a:off x="1883388" y="3112529"/>
            <a:ext cx="11169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b="1" dirty="0">
                <a:latin typeface="Times New Roman" pitchFamily="18" charset="0"/>
                <a:ea typeface="굴림" charset="-127"/>
                <a:cs typeface="Times New Roman" pitchFamily="18" charset="0"/>
              </a:rPr>
              <a:t>0.14 nm</a:t>
            </a:r>
          </a:p>
        </p:txBody>
      </p:sp>
      <p:sp>
        <p:nvSpPr>
          <p:cNvPr id="240" name="Text Box 9"/>
          <p:cNvSpPr txBox="1">
            <a:spLocks noChangeArrowheads="1"/>
          </p:cNvSpPr>
          <p:nvPr/>
        </p:nvSpPr>
        <p:spPr bwMode="auto">
          <a:xfrm>
            <a:off x="1907904" y="4009245"/>
            <a:ext cx="11523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b="1" dirty="0">
                <a:latin typeface="Times New Roman" pitchFamily="18" charset="0"/>
                <a:ea typeface="굴림" charset="-127"/>
                <a:cs typeface="Times New Roman" pitchFamily="18" charset="0"/>
              </a:rPr>
              <a:t>0.087 nm</a:t>
            </a:r>
          </a:p>
        </p:txBody>
      </p:sp>
      <p:sp>
        <p:nvSpPr>
          <p:cNvPr id="241" name="Line 10"/>
          <p:cNvSpPr>
            <a:spLocks noChangeShapeType="1"/>
          </p:cNvSpPr>
          <p:nvPr/>
        </p:nvSpPr>
        <p:spPr bwMode="auto">
          <a:xfrm flipH="1" flipV="1">
            <a:off x="1695902" y="3804214"/>
            <a:ext cx="180274" cy="21799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42" name="Line 11"/>
          <p:cNvSpPr>
            <a:spLocks noChangeShapeType="1"/>
          </p:cNvSpPr>
          <p:nvPr/>
        </p:nvSpPr>
        <p:spPr bwMode="auto">
          <a:xfrm flipH="1">
            <a:off x="1711766" y="3336414"/>
            <a:ext cx="258154" cy="1920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43" name="TextBox 4"/>
          <p:cNvSpPr txBox="1">
            <a:spLocks noChangeArrowheads="1"/>
          </p:cNvSpPr>
          <p:nvPr/>
        </p:nvSpPr>
        <p:spPr bwMode="auto">
          <a:xfrm>
            <a:off x="642910" y="68025"/>
            <a:ext cx="77867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rgbClr val="C00000"/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  <a:t>Comparison of Relative Displacement</a:t>
            </a:r>
            <a:endParaRPr lang="en-US" altLang="ko-KR" sz="2800" b="1" dirty="0">
              <a:solidFill>
                <a:srgbClr val="C00000"/>
              </a:solidFill>
              <a:latin typeface="Times New Roman" pitchFamily="18" charset="0"/>
              <a:ea typeface="굴림" charset="-127"/>
              <a:cs typeface="Times New Roman" pitchFamily="18" charset="0"/>
            </a:endParaRPr>
          </a:p>
        </p:txBody>
      </p:sp>
      <p:sp>
        <p:nvSpPr>
          <p:cNvPr id="244" name="Rectangle 4"/>
          <p:cNvSpPr>
            <a:spLocks noChangeArrowheads="1"/>
          </p:cNvSpPr>
          <p:nvPr/>
        </p:nvSpPr>
        <p:spPr bwMode="auto">
          <a:xfrm>
            <a:off x="6143636" y="2857496"/>
            <a:ext cx="3000396" cy="558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algn="ctr">
              <a:spcBef>
                <a:spcPct val="20000"/>
              </a:spcBef>
            </a:pPr>
            <a:r>
              <a:rPr lang="en-GB" sz="2000" dirty="0" smtClean="0">
                <a:latin typeface="Times New Roman" pitchFamily="18" charset="0"/>
              </a:rPr>
              <a:t>By Marco </a:t>
            </a:r>
            <a:r>
              <a:rPr lang="en-GB" sz="2000" dirty="0" err="1">
                <a:latin typeface="Times New Roman" pitchFamily="18" charset="0"/>
              </a:rPr>
              <a:t>Oriunno</a:t>
            </a:r>
            <a:r>
              <a:rPr lang="en-GB" sz="2000" dirty="0">
                <a:latin typeface="Times New Roman" pitchFamily="18" charset="0"/>
              </a:rPr>
              <a:t>, SLAC</a:t>
            </a:r>
            <a:endParaRPr lang="en-GB" sz="2000" b="1" dirty="0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245" name="TextBox 91"/>
          <p:cNvSpPr txBox="1">
            <a:spLocks noChangeArrowheads="1"/>
          </p:cNvSpPr>
          <p:nvPr/>
        </p:nvSpPr>
        <p:spPr bwMode="auto">
          <a:xfrm>
            <a:off x="357158" y="4214818"/>
            <a:ext cx="5715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000" b="1" dirty="0" err="1">
                <a:latin typeface="Symbol" pitchFamily="18" charset="2"/>
                <a:ea typeface="굴림" charset="-127"/>
              </a:rPr>
              <a:t>d</a:t>
            </a:r>
            <a:r>
              <a:rPr lang="en-US" altLang="ko-KR" sz="2000" b="1" baseline="-25000" dirty="0" err="1">
                <a:ea typeface="굴림" charset="-127"/>
              </a:rPr>
              <a:t>rel</a:t>
            </a:r>
            <a:endParaRPr lang="en-US" altLang="ko-KR" sz="2000" b="1" baseline="-25000" dirty="0">
              <a:ea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1670" y="4000525"/>
            <a:ext cx="416560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id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141438"/>
            <a:ext cx="4268788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739745" y="3508400"/>
            <a:ext cx="231775" cy="369888"/>
          </a:xfrm>
          <a:prstGeom prst="upArrow">
            <a:avLst>
              <a:gd name="adj1" fmla="val 50000"/>
              <a:gd name="adj2" fmla="val 3989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ko-KR" altLang="ko-KR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58" y="3905275"/>
            <a:ext cx="768350" cy="547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82570" y="804888"/>
            <a:ext cx="3651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>
                <a:ea typeface="굴림" charset="-127"/>
              </a:rPr>
              <a:t>Frequency  Response Function</a:t>
            </a: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2138333" y="1320825"/>
            <a:ext cx="468312" cy="5730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H="1">
            <a:off x="1922433" y="1292250"/>
            <a:ext cx="190500" cy="9810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auto">
          <a:xfrm>
            <a:off x="3535333" y="3935438"/>
            <a:ext cx="231775" cy="369887"/>
          </a:xfrm>
          <a:prstGeom prst="upArrow">
            <a:avLst>
              <a:gd name="adj1" fmla="val 50000"/>
              <a:gd name="adj2" fmla="val 3989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ko-KR" altLang="ko-KR"/>
          </a:p>
        </p:txBody>
      </p:sp>
      <p:pic>
        <p:nvPicPr>
          <p:cNvPr id="12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6120" y="3711600"/>
            <a:ext cx="739775" cy="527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5475258" y="6143644"/>
            <a:ext cx="24304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200" dirty="0">
                <a:ea typeface="굴림" charset="-127"/>
              </a:rPr>
              <a:t>Integrated </a:t>
            </a:r>
            <a:r>
              <a:rPr lang="en-US" altLang="ko-KR" sz="1200" dirty="0" err="1">
                <a:ea typeface="굴림" charset="-127"/>
              </a:rPr>
              <a:t>r.m.s</a:t>
            </a:r>
            <a:r>
              <a:rPr lang="en-US" altLang="ko-KR" sz="1200" dirty="0">
                <a:ea typeface="굴림" charset="-127"/>
              </a:rPr>
              <a:t>. response (mm)</a:t>
            </a:r>
          </a:p>
        </p:txBody>
      </p:sp>
      <p:sp>
        <p:nvSpPr>
          <p:cNvPr id="14" name="Rectangle 28"/>
          <p:cNvSpPr>
            <a:spLocks noChangeArrowheads="1"/>
          </p:cNvSpPr>
          <p:nvPr/>
        </p:nvSpPr>
        <p:spPr bwMode="auto">
          <a:xfrm>
            <a:off x="8074227" y="4245000"/>
            <a:ext cx="575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b="1" dirty="0">
                <a:ea typeface="굴림" charset="-127"/>
              </a:rPr>
              <a:t>3 Hz</a:t>
            </a:r>
          </a:p>
        </p:txBody>
      </p:sp>
      <p:sp>
        <p:nvSpPr>
          <p:cNvPr id="15" name="TextBox 29"/>
          <p:cNvSpPr txBox="1">
            <a:spLocks noChangeArrowheads="1"/>
          </p:cNvSpPr>
          <p:nvPr/>
        </p:nvSpPr>
        <p:spPr bwMode="auto">
          <a:xfrm>
            <a:off x="5429256" y="6357958"/>
            <a:ext cx="28892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dirty="0">
                <a:ea typeface="굴림" charset="-127"/>
              </a:rPr>
              <a:t>De-rated Floppy Supports (worst case)</a:t>
            </a:r>
          </a:p>
        </p:txBody>
      </p:sp>
      <p:grpSp>
        <p:nvGrpSpPr>
          <p:cNvPr id="16" name="Group 29"/>
          <p:cNvGrpSpPr>
            <a:grpSpLocks/>
          </p:cNvGrpSpPr>
          <p:nvPr/>
        </p:nvGrpSpPr>
        <p:grpSpPr bwMode="auto">
          <a:xfrm>
            <a:off x="4811683" y="981100"/>
            <a:ext cx="3844925" cy="2800350"/>
            <a:chOff x="177" y="2568"/>
            <a:chExt cx="2215" cy="1618"/>
          </a:xfrm>
        </p:grpSpPr>
        <p:pic>
          <p:nvPicPr>
            <p:cNvPr id="17" name="Picture 2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77" y="2568"/>
              <a:ext cx="2215" cy="1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 Box 33"/>
            <p:cNvSpPr txBox="1">
              <a:spLocks noChangeArrowheads="1"/>
            </p:cNvSpPr>
            <p:nvPr/>
          </p:nvSpPr>
          <p:spPr bwMode="auto">
            <a:xfrm>
              <a:off x="1824" y="2694"/>
              <a:ext cx="430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400" b="1" dirty="0">
                  <a:ea typeface="굴림" charset="-127"/>
                </a:rPr>
                <a:t>10 Hz</a:t>
              </a:r>
            </a:p>
          </p:txBody>
        </p:sp>
        <p:sp>
          <p:nvSpPr>
            <p:cNvPr id="19" name="Text Box 28"/>
            <p:cNvSpPr txBox="1">
              <a:spLocks noChangeArrowheads="1"/>
            </p:cNvSpPr>
            <p:nvPr/>
          </p:nvSpPr>
          <p:spPr bwMode="auto">
            <a:xfrm>
              <a:off x="586" y="3807"/>
              <a:ext cx="1731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200">
                  <a:ea typeface="굴림" charset="-127"/>
                </a:rPr>
                <a:t>Integrated r.m.s. response (mm)</a:t>
              </a:r>
            </a:p>
          </p:txBody>
        </p:sp>
        <p:sp>
          <p:nvSpPr>
            <p:cNvPr id="20" name="Text Box 23"/>
            <p:cNvSpPr txBox="1">
              <a:spLocks noChangeArrowheads="1"/>
            </p:cNvSpPr>
            <p:nvPr/>
          </p:nvSpPr>
          <p:spPr bwMode="auto">
            <a:xfrm>
              <a:off x="701" y="2652"/>
              <a:ext cx="907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200">
                  <a:ea typeface="굴림" charset="-127"/>
                </a:rPr>
                <a:t>Abs. from the door</a:t>
              </a:r>
            </a:p>
          </p:txBody>
        </p:sp>
        <p:sp>
          <p:nvSpPr>
            <p:cNvPr id="21" name="Text Box 24"/>
            <p:cNvSpPr txBox="1">
              <a:spLocks noChangeArrowheads="1"/>
            </p:cNvSpPr>
            <p:nvPr/>
          </p:nvSpPr>
          <p:spPr bwMode="auto">
            <a:xfrm>
              <a:off x="604" y="2848"/>
              <a:ext cx="907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200">
                  <a:ea typeface="굴림" charset="-127"/>
                </a:rPr>
                <a:t>Abs. from ground</a:t>
              </a:r>
            </a:p>
          </p:txBody>
        </p:sp>
        <p:sp>
          <p:nvSpPr>
            <p:cNvPr id="22" name="Text Box 25"/>
            <p:cNvSpPr txBox="1">
              <a:spLocks noChangeArrowheads="1"/>
            </p:cNvSpPr>
            <p:nvPr/>
          </p:nvSpPr>
          <p:spPr bwMode="auto">
            <a:xfrm>
              <a:off x="631" y="3109"/>
              <a:ext cx="907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200">
                  <a:ea typeface="굴림" charset="-127"/>
                </a:rPr>
                <a:t>Relative</a:t>
              </a:r>
            </a:p>
          </p:txBody>
        </p:sp>
      </p:grp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5513358" y="4213250"/>
            <a:ext cx="19161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200" dirty="0">
                <a:ea typeface="굴림" charset="-127"/>
              </a:rPr>
              <a:t>Abs. from the door</a:t>
            </a:r>
          </a:p>
        </p:txBody>
      </p:sp>
      <p:sp>
        <p:nvSpPr>
          <p:cNvPr id="24" name="Text Box 27"/>
          <p:cNvSpPr txBox="1">
            <a:spLocks noChangeArrowheads="1"/>
          </p:cNvSpPr>
          <p:nvPr/>
        </p:nvSpPr>
        <p:spPr bwMode="auto">
          <a:xfrm>
            <a:off x="5410170" y="4556150"/>
            <a:ext cx="14398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200" dirty="0">
                <a:ea typeface="굴림" charset="-127"/>
              </a:rPr>
              <a:t>Abs. from ground</a:t>
            </a:r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5495895" y="5221313"/>
            <a:ext cx="14398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200">
                <a:ea typeface="굴림" charset="-127"/>
              </a:rPr>
              <a:t>Relative</a:t>
            </a:r>
          </a:p>
        </p:txBody>
      </p:sp>
      <p:pic>
        <p:nvPicPr>
          <p:cNvPr id="26" name="Picture 3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770" y="4464075"/>
            <a:ext cx="35941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1881180" y="71414"/>
            <a:ext cx="47625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3600" b="1" dirty="0">
                <a:solidFill>
                  <a:srgbClr val="C00000"/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  <a:t>Harmonic Analysis</a:t>
            </a: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6072230" y="655622"/>
            <a:ext cx="3000364" cy="4159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algn="ctr">
              <a:spcBef>
                <a:spcPct val="20000"/>
              </a:spcBef>
            </a:pPr>
            <a:r>
              <a:rPr lang="en-GB" sz="2000" dirty="0" smtClean="0">
                <a:latin typeface="Times New Roman" pitchFamily="18" charset="0"/>
              </a:rPr>
              <a:t>By Marco </a:t>
            </a:r>
            <a:r>
              <a:rPr lang="en-GB" sz="2000" dirty="0" err="1">
                <a:latin typeface="Times New Roman" pitchFamily="18" charset="0"/>
              </a:rPr>
              <a:t>Oriunno</a:t>
            </a:r>
            <a:r>
              <a:rPr lang="en-GB" sz="2000" dirty="0">
                <a:latin typeface="Times New Roman" pitchFamily="18" charset="0"/>
              </a:rPr>
              <a:t>, SLAC</a:t>
            </a:r>
            <a:endParaRPr lang="en-GB" sz="2000" b="1" dirty="0">
              <a:solidFill>
                <a:srgbClr val="990000"/>
              </a:solidFill>
              <a:latin typeface="Times New Roman" pitchFamily="18" charset="0"/>
            </a:endParaRPr>
          </a:p>
        </p:txBody>
      </p:sp>
      <p:cxnSp>
        <p:nvCxnSpPr>
          <p:cNvPr id="30" name="직선 연결선 29"/>
          <p:cNvCxnSpPr/>
          <p:nvPr/>
        </p:nvCxnSpPr>
        <p:spPr>
          <a:xfrm rot="10800000">
            <a:off x="8286776" y="1714488"/>
            <a:ext cx="4286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/>
          <p:cNvCxnSpPr/>
          <p:nvPr/>
        </p:nvCxnSpPr>
        <p:spPr>
          <a:xfrm rot="10800000">
            <a:off x="8439176" y="4772253"/>
            <a:ext cx="4286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643998" y="1571612"/>
            <a:ext cx="571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/>
              <a:t>1 ns</a:t>
            </a:r>
            <a:endParaRPr lang="ko-KR" altLang="en-US" sz="1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8673232" y="4500570"/>
            <a:ext cx="571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/>
              <a:t>1 ns</a:t>
            </a:r>
            <a:endParaRPr lang="ko-KR" alt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1507</Words>
  <Application>Microsoft Office PowerPoint</Application>
  <PresentationFormat>화면 슬라이드 쇼(4:3)</PresentationFormat>
  <Paragraphs>296</Paragraphs>
  <Slides>27</Slides>
  <Notes>0</Notes>
  <HiddenSlides>1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29" baseType="lpstr">
      <vt:lpstr>Office 테마</vt:lpstr>
      <vt:lpstr>VoloViewContainer</vt:lpstr>
      <vt:lpstr>슬라이드 1</vt:lpstr>
      <vt:lpstr>Summary of SiD MDI </vt:lpstr>
      <vt:lpstr>Summary of ILD MDI </vt:lpstr>
      <vt:lpstr>MDI engineering issues for the CLIC Detector 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Monte Carlo tools and methods</vt:lpstr>
      <vt:lpstr>20 R.L. Cu target in IP-9 m. Large pacman.</vt:lpstr>
      <vt:lpstr>Provisional conclusions for SiD </vt:lpstr>
      <vt:lpstr> Detector Motion</vt:lpstr>
      <vt:lpstr>슬라이드 22</vt:lpstr>
      <vt:lpstr>슬라이드 23</vt:lpstr>
      <vt:lpstr>슬라이드 24</vt:lpstr>
      <vt:lpstr>Proposed Experimental Area </vt:lpstr>
      <vt:lpstr>Experimental Area (looking inside)</vt:lpstr>
      <vt:lpstr>Other “MDI” Topics Not Discussed</vt:lpstr>
    </vt:vector>
  </TitlesOfParts>
  <Company>knu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김귀년</dc:creator>
  <cp:lastModifiedBy>김귀년</cp:lastModifiedBy>
  <cp:revision>8</cp:revision>
  <dcterms:created xsi:type="dcterms:W3CDTF">2010-03-29T23:35:05Z</dcterms:created>
  <dcterms:modified xsi:type="dcterms:W3CDTF">2010-03-30T00:41:43Z</dcterms:modified>
</cp:coreProperties>
</file>