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475" r:id="rId2"/>
    <p:sldId id="659" r:id="rId3"/>
    <p:sldId id="648" r:id="rId4"/>
    <p:sldId id="647" r:id="rId5"/>
    <p:sldId id="589" r:id="rId6"/>
    <p:sldId id="473" r:id="rId7"/>
    <p:sldId id="676" r:id="rId8"/>
    <p:sldId id="641" r:id="rId9"/>
    <p:sldId id="642" r:id="rId10"/>
    <p:sldId id="645" r:id="rId11"/>
    <p:sldId id="646" r:id="rId12"/>
    <p:sldId id="682" r:id="rId13"/>
    <p:sldId id="657" r:id="rId14"/>
    <p:sldId id="677" r:id="rId15"/>
    <p:sldId id="577" r:id="rId16"/>
    <p:sldId id="580" r:id="rId17"/>
    <p:sldId id="607" r:id="rId18"/>
    <p:sldId id="608" r:id="rId19"/>
    <p:sldId id="610" r:id="rId20"/>
    <p:sldId id="624" r:id="rId21"/>
    <p:sldId id="674" r:id="rId22"/>
    <p:sldId id="622" r:id="rId23"/>
    <p:sldId id="680" r:id="rId24"/>
    <p:sldId id="679" r:id="rId25"/>
    <p:sldId id="630" r:id="rId26"/>
    <p:sldId id="678" r:id="rId27"/>
    <p:sldId id="662" r:id="rId28"/>
    <p:sldId id="665" r:id="rId29"/>
    <p:sldId id="668" r:id="rId30"/>
    <p:sldId id="671" r:id="rId31"/>
    <p:sldId id="63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29A"/>
    <a:srgbClr val="3399FF"/>
    <a:srgbClr val="FF9933"/>
    <a:srgbClr val="CA700C"/>
    <a:srgbClr val="990000"/>
    <a:srgbClr val="8BB2D9"/>
    <a:srgbClr val="725EEC"/>
    <a:srgbClr val="F9B9F6"/>
    <a:srgbClr val="E5BAF8"/>
    <a:srgbClr val="00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snapToGrid="0">
      <p:cViewPr varScale="1">
        <p:scale>
          <a:sx n="61" d="100"/>
          <a:sy n="61" d="100"/>
        </p:scale>
        <p:origin x="-96" y="-198"/>
      </p:cViewPr>
      <p:guideLst>
        <p:guide orient="horz" pos="2160"/>
        <p:guide pos="2880"/>
      </p:guideLst>
    </p:cSldViewPr>
  </p:slideViewPr>
  <p:outlineViewPr>
    <p:cViewPr>
      <p:scale>
        <a:sx n="33" d="100"/>
        <a:sy n="33" d="100"/>
      </p:scale>
      <p:origin x="0" y="2952"/>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7" d="100"/>
          <a:sy n="67" d="100"/>
        </p:scale>
        <p:origin x="-2826" y="-114"/>
      </p:cViewPr>
      <p:guideLst>
        <p:guide orient="horz" pos="2928"/>
        <p:guide pos="2208"/>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otX val="30"/>
      <c:perspective val="30"/>
    </c:view3D>
    <c:plotArea>
      <c:layout/>
      <c:pie3DChart>
        <c:varyColors val="1"/>
        <c:ser>
          <c:idx val="0"/>
          <c:order val="0"/>
          <c:tx>
            <c:strRef>
              <c:f>Sheet1!$B$1</c:f>
              <c:strCache>
                <c:ptCount val="1"/>
                <c:pt idx="0">
                  <c:v>LHC availability</c:v>
                </c:pt>
              </c:strCache>
            </c:strRef>
          </c:tx>
          <c:explosion val="25"/>
          <c:dLbls>
            <c:txPr>
              <a:bodyPr/>
              <a:lstStyle/>
              <a:p>
                <a:pPr>
                  <a:defRPr sz="1200"/>
                </a:pPr>
                <a:endParaRPr lang="en-US"/>
              </a:p>
            </c:txPr>
            <c:showPercent val="1"/>
            <c:showLeaderLines val="1"/>
          </c:dLbls>
          <c:cat>
            <c:strRef>
              <c:f>Sheet1!$A$2:$A$4</c:f>
              <c:strCache>
                <c:ptCount val="3"/>
                <c:pt idx="0">
                  <c:v>Available</c:v>
                </c:pt>
                <c:pt idx="1">
                  <c:v>Unavailable</c:v>
                </c:pt>
                <c:pt idx="2">
                  <c:v>Technical stop</c:v>
                </c:pt>
              </c:strCache>
            </c:strRef>
          </c:cat>
          <c:val>
            <c:numRef>
              <c:f>Sheet1!$B$2:$B$4</c:f>
              <c:numCache>
                <c:formatCode>0%</c:formatCode>
                <c:ptCount val="3"/>
                <c:pt idx="0">
                  <c:v>0.66000000000000114</c:v>
                </c:pt>
                <c:pt idx="1">
                  <c:v>0.17</c:v>
                </c:pt>
                <c:pt idx="2">
                  <c:v>0.17</c:v>
                </c:pt>
              </c:numCache>
            </c:numRef>
          </c:val>
        </c:ser>
        <c:dLbls>
          <c:showPercent val="1"/>
        </c:dLbls>
      </c:pie3DChart>
    </c:plotArea>
    <c:legend>
      <c:legendPos val="r"/>
      <c:layout>
        <c:manualLayout>
          <c:xMode val="edge"/>
          <c:yMode val="edge"/>
          <c:x val="0.61581976859688581"/>
          <c:y val="0.36131415075226914"/>
          <c:w val="0.30302997738016629"/>
          <c:h val="0.48993754198522138"/>
        </c:manualLayout>
      </c:layout>
    </c:legend>
    <c:plotVisOnly val="1"/>
  </c:chart>
  <c:txPr>
    <a:bodyPr/>
    <a:lstStyle/>
    <a:p>
      <a:pPr>
        <a:defRPr sz="1100">
          <a:solidFill>
            <a:srgbClr val="25129A"/>
          </a:solidFill>
        </a:defRPr>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6AB52CC-D827-4CAF-A55E-C49583A1CE60}" type="datetimeFigureOut">
              <a:rPr lang="en-US" smtClean="0"/>
              <a:pPr/>
              <a:t>3/25/2010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9878D81-7557-4FAA-95EA-2DBF7CD8BBC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E5F4D0C-50F1-41F1-B9D7-FC1B49A79CF8}" type="datetimeFigureOut">
              <a:rPr lang="en-US" smtClean="0"/>
              <a:pPr/>
              <a:t>3/25/2010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A68CB8-7F79-40C4-94BD-5C974A4D4A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3/26/2010</a:t>
            </a:r>
            <a:endParaRPr lang="en-US"/>
          </a:p>
        </p:txBody>
      </p:sp>
      <p:sp>
        <p:nvSpPr>
          <p:cNvPr id="5" name="Footer Placeholder 4"/>
          <p:cNvSpPr>
            <a:spLocks noGrp="1"/>
          </p:cNvSpPr>
          <p:nvPr>
            <p:ph type="ftr" sz="quarter" idx="11"/>
          </p:nvPr>
        </p:nvSpPr>
        <p:spPr/>
        <p:txBody>
          <a:bodyPr/>
          <a:lstStyle/>
          <a:p>
            <a:r>
              <a:rPr lang="en-US" smtClean="0"/>
              <a:t>K. Foraz - CERN</a:t>
            </a:r>
            <a:endParaRPr lang="en-US"/>
          </a:p>
        </p:txBody>
      </p:sp>
      <p:sp>
        <p:nvSpPr>
          <p:cNvPr id="6" name="Slide Number Placeholder 5"/>
          <p:cNvSpPr>
            <a:spLocks noGrp="1"/>
          </p:cNvSpPr>
          <p:nvPr>
            <p:ph type="sldNum" sz="quarter" idx="12"/>
          </p:nvPr>
        </p:nvSpPr>
        <p:spPr/>
        <p:txBody>
          <a:bodyPr/>
          <a:lstStyle/>
          <a:p>
            <a:fld id="{07CB4EDF-7DE6-4369-B527-B79B2EF002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3/26/2010</a:t>
            </a:r>
            <a:endParaRPr lang="en-US"/>
          </a:p>
        </p:txBody>
      </p:sp>
      <p:sp>
        <p:nvSpPr>
          <p:cNvPr id="6" name="Footer Placeholder 5"/>
          <p:cNvSpPr>
            <a:spLocks noGrp="1"/>
          </p:cNvSpPr>
          <p:nvPr>
            <p:ph type="ftr" sz="quarter" idx="11"/>
          </p:nvPr>
        </p:nvSpPr>
        <p:spPr/>
        <p:txBody>
          <a:bodyPr/>
          <a:lstStyle/>
          <a:p>
            <a:r>
              <a:rPr lang="en-US" smtClean="0"/>
              <a:t>K. Foraz - CERN</a:t>
            </a:r>
            <a:endParaRPr lang="en-US"/>
          </a:p>
        </p:txBody>
      </p:sp>
      <p:sp>
        <p:nvSpPr>
          <p:cNvPr id="7" name="Slide Number Placeholder 6"/>
          <p:cNvSpPr>
            <a:spLocks noGrp="1"/>
          </p:cNvSpPr>
          <p:nvPr>
            <p:ph type="sldNum" sz="quarter" idx="12"/>
          </p:nvPr>
        </p:nvSpPr>
        <p:spPr/>
        <p:txBody>
          <a:bodyPr/>
          <a:lstStyle/>
          <a:p>
            <a:fld id="{07CB4EDF-7DE6-4369-B527-B79B2EF002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3/26/2010</a:t>
            </a:r>
            <a:endParaRPr lang="en-US"/>
          </a:p>
        </p:txBody>
      </p:sp>
      <p:sp>
        <p:nvSpPr>
          <p:cNvPr id="5" name="Footer Placeholder 4"/>
          <p:cNvSpPr>
            <a:spLocks noGrp="1"/>
          </p:cNvSpPr>
          <p:nvPr>
            <p:ph type="ftr" sz="quarter" idx="11"/>
          </p:nvPr>
        </p:nvSpPr>
        <p:spPr/>
        <p:txBody>
          <a:bodyPr/>
          <a:lstStyle/>
          <a:p>
            <a:r>
              <a:rPr lang="en-US" smtClean="0"/>
              <a:t>K. Foraz - CERN</a:t>
            </a:r>
            <a:endParaRPr lang="en-US"/>
          </a:p>
        </p:txBody>
      </p:sp>
      <p:sp>
        <p:nvSpPr>
          <p:cNvPr id="6" name="Slide Number Placeholder 5"/>
          <p:cNvSpPr>
            <a:spLocks noGrp="1"/>
          </p:cNvSpPr>
          <p:nvPr>
            <p:ph type="sldNum" sz="quarter" idx="12"/>
          </p:nvPr>
        </p:nvSpPr>
        <p:spPr/>
        <p:txBody>
          <a:bodyPr/>
          <a:lstStyle/>
          <a:p>
            <a:fld id="{07CB4EDF-7DE6-4369-B527-B79B2EF0026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3/26/2010</a:t>
            </a:r>
            <a:endParaRPr lang="en-US"/>
          </a:p>
        </p:txBody>
      </p:sp>
      <p:sp>
        <p:nvSpPr>
          <p:cNvPr id="5" name="Footer Placeholder 4"/>
          <p:cNvSpPr>
            <a:spLocks noGrp="1"/>
          </p:cNvSpPr>
          <p:nvPr>
            <p:ph type="ftr" sz="quarter" idx="11"/>
          </p:nvPr>
        </p:nvSpPr>
        <p:spPr/>
        <p:txBody>
          <a:bodyPr/>
          <a:lstStyle/>
          <a:p>
            <a:r>
              <a:rPr lang="en-US" smtClean="0"/>
              <a:t>K. Foraz - CERN</a:t>
            </a:r>
            <a:endParaRPr lang="en-US"/>
          </a:p>
        </p:txBody>
      </p:sp>
      <p:sp>
        <p:nvSpPr>
          <p:cNvPr id="6" name="Slide Number Placeholder 5"/>
          <p:cNvSpPr>
            <a:spLocks noGrp="1"/>
          </p:cNvSpPr>
          <p:nvPr>
            <p:ph type="sldNum" sz="quarter" idx="12"/>
          </p:nvPr>
        </p:nvSpPr>
        <p:spPr/>
        <p:txBody>
          <a:bodyPr/>
          <a:lstStyle/>
          <a:p>
            <a:fld id="{07CB4EDF-7DE6-4369-B527-B79B2EF0026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r>
              <a:rPr lang="en-US" smtClean="0"/>
              <a:t>3/26/2010</a:t>
            </a:r>
            <a:endParaRPr lang="en-US"/>
          </a:p>
        </p:txBody>
      </p:sp>
      <p:sp>
        <p:nvSpPr>
          <p:cNvPr id="6" name="Footer Placeholder 5"/>
          <p:cNvSpPr>
            <a:spLocks noGrp="1"/>
          </p:cNvSpPr>
          <p:nvPr>
            <p:ph type="ftr" sz="quarter" idx="11"/>
          </p:nvPr>
        </p:nvSpPr>
        <p:spPr>
          <a:xfrm>
            <a:off x="2895600" y="6245225"/>
            <a:ext cx="3352800" cy="476250"/>
          </a:xfrm>
        </p:spPr>
        <p:txBody>
          <a:bodyPr/>
          <a:lstStyle>
            <a:lvl1pPr>
              <a:defRPr/>
            </a:lvl1pPr>
          </a:lstStyle>
          <a:p>
            <a:pPr>
              <a:defRPr/>
            </a:pPr>
            <a:r>
              <a:rPr lang="en-US" smtClean="0"/>
              <a:t>K. Foraz - CERN</a:t>
            </a:r>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44864BBD-8A76-4EB1-93E0-50A3E13ED2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testpower2.bmp"/>
          <p:cNvPicPr>
            <a:picLocks/>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b="1">
                <a:solidFill>
                  <a:srgbClr val="25129A"/>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2512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3/26/2010</a:t>
            </a:r>
            <a:endParaRPr lang="en-US"/>
          </a:p>
        </p:txBody>
      </p:sp>
      <p:sp>
        <p:nvSpPr>
          <p:cNvPr id="5" name="Footer Placeholder 4"/>
          <p:cNvSpPr>
            <a:spLocks noGrp="1"/>
          </p:cNvSpPr>
          <p:nvPr>
            <p:ph type="ftr" sz="quarter" idx="11"/>
          </p:nvPr>
        </p:nvSpPr>
        <p:spPr/>
        <p:txBody>
          <a:bodyPr/>
          <a:lstStyle/>
          <a:p>
            <a:r>
              <a:rPr lang="en-US" smtClean="0"/>
              <a:t>K. Foraz - CERN</a:t>
            </a:r>
            <a:endParaRPr lang="en-US"/>
          </a:p>
        </p:txBody>
      </p:sp>
      <p:sp>
        <p:nvSpPr>
          <p:cNvPr id="6" name="Slide Number Placeholder 5"/>
          <p:cNvSpPr>
            <a:spLocks noGrp="1"/>
          </p:cNvSpPr>
          <p:nvPr>
            <p:ph type="sldNum" sz="quarter" idx="12"/>
          </p:nvPr>
        </p:nvSpPr>
        <p:spPr/>
        <p:txBody>
          <a:bodyPr/>
          <a:lstStyle/>
          <a:p>
            <a:fld id="{CDAF5A34-83DC-4EF3-ABA6-0C2216CC5629}" type="slidenum">
              <a:rPr lang="en-US" smtClean="0"/>
              <a:pPr/>
              <a:t>‹#›</a:t>
            </a:fld>
            <a:endParaRPr lang="en-US"/>
          </a:p>
        </p:txBody>
      </p:sp>
      <p:pic>
        <p:nvPicPr>
          <p:cNvPr id="10" name="Picture 9" descr="bul-pho-2007-046_01.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422275" y="366405"/>
            <a:ext cx="1700271" cy="16635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3/26/2010</a:t>
            </a:r>
            <a:endParaRPr lang="en-US"/>
          </a:p>
        </p:txBody>
      </p:sp>
      <p:sp>
        <p:nvSpPr>
          <p:cNvPr id="5" name="Footer Placeholder 4"/>
          <p:cNvSpPr>
            <a:spLocks noGrp="1"/>
          </p:cNvSpPr>
          <p:nvPr>
            <p:ph type="ftr" sz="quarter" idx="11"/>
          </p:nvPr>
        </p:nvSpPr>
        <p:spPr/>
        <p:txBody>
          <a:bodyPr/>
          <a:lstStyle/>
          <a:p>
            <a:r>
              <a:rPr lang="en-US" smtClean="0"/>
              <a:t>K. Foraz - CERN</a:t>
            </a:r>
            <a:endParaRPr lang="en-US"/>
          </a:p>
        </p:txBody>
      </p:sp>
      <p:sp>
        <p:nvSpPr>
          <p:cNvPr id="6" name="Slide Number Placeholder 5"/>
          <p:cNvSpPr>
            <a:spLocks noGrp="1"/>
          </p:cNvSpPr>
          <p:nvPr>
            <p:ph type="sldNum" sz="quarter" idx="12"/>
          </p:nvPr>
        </p:nvSpPr>
        <p:spPr/>
        <p:txBody>
          <a:bodyPr/>
          <a:lstStyle/>
          <a:p>
            <a:fld id="{07CB4EDF-7DE6-4369-B527-B79B2EF0026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3/26/2010</a:t>
            </a:r>
            <a:endParaRPr lang="en-US"/>
          </a:p>
        </p:txBody>
      </p:sp>
      <p:sp>
        <p:nvSpPr>
          <p:cNvPr id="5" name="Footer Placeholder 4"/>
          <p:cNvSpPr>
            <a:spLocks noGrp="1"/>
          </p:cNvSpPr>
          <p:nvPr>
            <p:ph type="ftr" sz="quarter" idx="11"/>
          </p:nvPr>
        </p:nvSpPr>
        <p:spPr/>
        <p:txBody>
          <a:bodyPr/>
          <a:lstStyle/>
          <a:p>
            <a:r>
              <a:rPr lang="en-US" smtClean="0"/>
              <a:t>K. Foraz - CERN</a:t>
            </a:r>
            <a:endParaRPr lang="en-US"/>
          </a:p>
        </p:txBody>
      </p:sp>
      <p:sp>
        <p:nvSpPr>
          <p:cNvPr id="6" name="Slide Number Placeholder 5"/>
          <p:cNvSpPr>
            <a:spLocks noGrp="1"/>
          </p:cNvSpPr>
          <p:nvPr>
            <p:ph type="sldNum" sz="quarter" idx="12"/>
          </p:nvPr>
        </p:nvSpPr>
        <p:spPr/>
        <p:txBody>
          <a:bodyPr/>
          <a:lstStyle/>
          <a:p>
            <a:fld id="{07CB4EDF-7DE6-4369-B527-B79B2EF002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3/26/2010</a:t>
            </a:r>
            <a:endParaRPr lang="en-US"/>
          </a:p>
        </p:txBody>
      </p:sp>
      <p:sp>
        <p:nvSpPr>
          <p:cNvPr id="6" name="Footer Placeholder 5"/>
          <p:cNvSpPr>
            <a:spLocks noGrp="1"/>
          </p:cNvSpPr>
          <p:nvPr>
            <p:ph type="ftr" sz="quarter" idx="11"/>
          </p:nvPr>
        </p:nvSpPr>
        <p:spPr/>
        <p:txBody>
          <a:bodyPr/>
          <a:lstStyle/>
          <a:p>
            <a:r>
              <a:rPr lang="en-US" smtClean="0"/>
              <a:t>K. Foraz - CERN</a:t>
            </a:r>
            <a:endParaRPr lang="en-US"/>
          </a:p>
        </p:txBody>
      </p:sp>
      <p:sp>
        <p:nvSpPr>
          <p:cNvPr id="7" name="Slide Number Placeholder 6"/>
          <p:cNvSpPr>
            <a:spLocks noGrp="1"/>
          </p:cNvSpPr>
          <p:nvPr>
            <p:ph type="sldNum" sz="quarter" idx="12"/>
          </p:nvPr>
        </p:nvSpPr>
        <p:spPr/>
        <p:txBody>
          <a:bodyPr/>
          <a:lstStyle/>
          <a:p>
            <a:fld id="{07CB4EDF-7DE6-4369-B527-B79B2EF002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3/26/2010</a:t>
            </a:r>
            <a:endParaRPr lang="en-US"/>
          </a:p>
        </p:txBody>
      </p:sp>
      <p:sp>
        <p:nvSpPr>
          <p:cNvPr id="8" name="Footer Placeholder 7"/>
          <p:cNvSpPr>
            <a:spLocks noGrp="1"/>
          </p:cNvSpPr>
          <p:nvPr>
            <p:ph type="ftr" sz="quarter" idx="11"/>
          </p:nvPr>
        </p:nvSpPr>
        <p:spPr/>
        <p:txBody>
          <a:bodyPr/>
          <a:lstStyle/>
          <a:p>
            <a:r>
              <a:rPr lang="en-US" smtClean="0"/>
              <a:t>K. Foraz - CERN</a:t>
            </a:r>
            <a:endParaRPr lang="en-US"/>
          </a:p>
        </p:txBody>
      </p:sp>
      <p:sp>
        <p:nvSpPr>
          <p:cNvPr id="9" name="Slide Number Placeholder 8"/>
          <p:cNvSpPr>
            <a:spLocks noGrp="1"/>
          </p:cNvSpPr>
          <p:nvPr>
            <p:ph type="sldNum" sz="quarter" idx="12"/>
          </p:nvPr>
        </p:nvSpPr>
        <p:spPr/>
        <p:txBody>
          <a:bodyPr/>
          <a:lstStyle/>
          <a:p>
            <a:fld id="{07CB4EDF-7DE6-4369-B527-B79B2EF002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1400" y="381000"/>
            <a:ext cx="8280000" cy="563562"/>
          </a:xfrm>
        </p:spPr>
        <p:txBody>
          <a:bodyPr/>
          <a:lstStyle>
            <a:lvl1pPr algn="l">
              <a:defRPr b="1" u="none">
                <a:solidFill>
                  <a:srgbClr val="25129A"/>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a:t>
            </a:fld>
            <a:endParaRPr lang="en-US"/>
          </a:p>
        </p:txBody>
      </p:sp>
      <p:cxnSp>
        <p:nvCxnSpPr>
          <p:cNvPr id="7" name="Straight Connector 6"/>
          <p:cNvCxnSpPr/>
          <p:nvPr userDrawn="1"/>
        </p:nvCxnSpPr>
        <p:spPr>
          <a:xfrm>
            <a:off x="311400" y="944562"/>
            <a:ext cx="8280000" cy="0"/>
          </a:xfrm>
          <a:prstGeom prst="line">
            <a:avLst/>
          </a:prstGeom>
          <a:ln w="38100">
            <a:solidFill>
              <a:srgbClr val="25129A"/>
            </a:solidFill>
          </a:ln>
        </p:spPr>
        <p:style>
          <a:lnRef idx="1">
            <a:schemeClr val="accent1"/>
          </a:lnRef>
          <a:fillRef idx="0">
            <a:schemeClr val="accent1"/>
          </a:fillRef>
          <a:effectRef idx="0">
            <a:schemeClr val="accent1"/>
          </a:effectRef>
          <a:fontRef idx="minor">
            <a:schemeClr val="tx1"/>
          </a:fontRef>
        </p:style>
      </p:cxnSp>
      <p:pic>
        <p:nvPicPr>
          <p:cNvPr id="8" name="Picture 7" descr="logoCERN.gif"/>
          <p:cNvPicPr>
            <a:picLocks noChangeAspect="1"/>
          </p:cNvPicPr>
          <p:nvPr userDrawn="1"/>
        </p:nvPicPr>
        <p:blipFill>
          <a:blip r:embed="rId2" cstate="print"/>
          <a:stretch>
            <a:fillRect/>
          </a:stretch>
        </p:blipFill>
        <p:spPr>
          <a:xfrm>
            <a:off x="8648700" y="0"/>
            <a:ext cx="495300" cy="4953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3/26/2010</a:t>
            </a:r>
            <a:endParaRPr lang="en-US"/>
          </a:p>
        </p:txBody>
      </p:sp>
      <p:sp>
        <p:nvSpPr>
          <p:cNvPr id="3" name="Footer Placeholder 2"/>
          <p:cNvSpPr>
            <a:spLocks noGrp="1"/>
          </p:cNvSpPr>
          <p:nvPr>
            <p:ph type="ftr" sz="quarter" idx="11"/>
          </p:nvPr>
        </p:nvSpPr>
        <p:spPr/>
        <p:txBody>
          <a:bodyPr/>
          <a:lstStyle/>
          <a:p>
            <a:r>
              <a:rPr lang="en-US" smtClean="0"/>
              <a:t>K. Foraz - CERN</a:t>
            </a:r>
            <a:endParaRPr lang="en-US"/>
          </a:p>
        </p:txBody>
      </p:sp>
      <p:sp>
        <p:nvSpPr>
          <p:cNvPr id="4" name="Slide Number Placeholder 3"/>
          <p:cNvSpPr>
            <a:spLocks noGrp="1"/>
          </p:cNvSpPr>
          <p:nvPr>
            <p:ph type="sldNum" sz="quarter" idx="12"/>
          </p:nvPr>
        </p:nvSpPr>
        <p:spPr/>
        <p:txBody>
          <a:bodyPr/>
          <a:lstStyle/>
          <a:p>
            <a:fld id="{07CB4EDF-7DE6-4369-B527-B79B2EF002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3/26/2010</a:t>
            </a:r>
            <a:endParaRPr lang="en-US"/>
          </a:p>
        </p:txBody>
      </p:sp>
      <p:sp>
        <p:nvSpPr>
          <p:cNvPr id="6" name="Footer Placeholder 5"/>
          <p:cNvSpPr>
            <a:spLocks noGrp="1"/>
          </p:cNvSpPr>
          <p:nvPr>
            <p:ph type="ftr" sz="quarter" idx="11"/>
          </p:nvPr>
        </p:nvSpPr>
        <p:spPr/>
        <p:txBody>
          <a:bodyPr/>
          <a:lstStyle/>
          <a:p>
            <a:r>
              <a:rPr lang="en-US" smtClean="0"/>
              <a:t>K. Foraz - CERN</a:t>
            </a:r>
            <a:endParaRPr lang="en-US"/>
          </a:p>
        </p:txBody>
      </p:sp>
      <p:sp>
        <p:nvSpPr>
          <p:cNvPr id="7" name="Slide Number Placeholder 6"/>
          <p:cNvSpPr>
            <a:spLocks noGrp="1"/>
          </p:cNvSpPr>
          <p:nvPr>
            <p:ph type="sldNum" sz="quarter" idx="12"/>
          </p:nvPr>
        </p:nvSpPr>
        <p:spPr/>
        <p:txBody>
          <a:bodyPr/>
          <a:lstStyle/>
          <a:p>
            <a:fld id="{07CB4EDF-7DE6-4369-B527-B79B2EF002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5635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822960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3/26/2010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 Foraz - CERN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B4EDF-7DE6-4369-B527-B79B2EF002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LHC Beam Operations</a:t>
            </a:r>
            <a:br>
              <a:rPr lang="en-US" dirty="0" smtClean="0"/>
            </a:br>
            <a:r>
              <a:rPr lang="en-US" dirty="0" smtClean="0"/>
              <a:t>Past, Present and Future</a:t>
            </a:r>
            <a:endParaRPr lang="en-US" dirty="0"/>
          </a:p>
        </p:txBody>
      </p:sp>
      <p:sp>
        <p:nvSpPr>
          <p:cNvPr id="3" name="Subtitle 2"/>
          <p:cNvSpPr>
            <a:spLocks noGrp="1"/>
          </p:cNvSpPr>
          <p:nvPr>
            <p:ph type="subTitle" idx="1"/>
          </p:nvPr>
        </p:nvSpPr>
        <p:spPr/>
        <p:txBody>
          <a:bodyPr>
            <a:normAutofit/>
          </a:bodyPr>
          <a:lstStyle/>
          <a:p>
            <a:r>
              <a:rPr lang="en-US" dirty="0" smtClean="0"/>
              <a:t>K. Foraz – CERN</a:t>
            </a:r>
          </a:p>
          <a:p>
            <a:r>
              <a:rPr lang="fr-CH" dirty="0" smtClean="0"/>
              <a:t>(</a:t>
            </a:r>
            <a:r>
              <a:rPr lang="en-US" dirty="0" smtClean="0"/>
              <a:t>Acknowledgement</a:t>
            </a:r>
            <a:r>
              <a:rPr lang="fr-CH" dirty="0" smtClean="0"/>
              <a:t> : R. Bailey)</a:t>
            </a:r>
            <a:endParaRPr lang="en-US" dirty="0" smtClean="0"/>
          </a:p>
        </p:txBody>
      </p:sp>
      <p:sp>
        <p:nvSpPr>
          <p:cNvPr id="4" name="Date Placeholder 3"/>
          <p:cNvSpPr>
            <a:spLocks noGrp="1"/>
          </p:cNvSpPr>
          <p:nvPr>
            <p:ph type="dt" sz="half" idx="10"/>
          </p:nvPr>
        </p:nvSpPr>
        <p:spPr/>
        <p:txBody>
          <a:bodyPr/>
          <a:lstStyle/>
          <a:p>
            <a:r>
              <a:rPr lang="en-US" smtClean="0"/>
              <a:t>3/26/2010</a:t>
            </a:r>
            <a:endParaRPr lang="en-US"/>
          </a:p>
        </p:txBody>
      </p:sp>
      <p:sp>
        <p:nvSpPr>
          <p:cNvPr id="5" name="Slide Number Placeholder 4"/>
          <p:cNvSpPr>
            <a:spLocks noGrp="1"/>
          </p:cNvSpPr>
          <p:nvPr>
            <p:ph type="sldNum" sz="quarter" idx="12"/>
          </p:nvPr>
        </p:nvSpPr>
        <p:spPr/>
        <p:txBody>
          <a:bodyPr/>
          <a:lstStyle/>
          <a:p>
            <a:fld id="{CDAF5A34-83DC-4EF3-ABA6-0C2216CC5629}"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K. Foraz - CERN</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β</a:t>
            </a:r>
            <a:r>
              <a:rPr lang="en-US" dirty="0" smtClean="0"/>
              <a:t>* and F: 2010 2011</a:t>
            </a:r>
            <a:endParaRPr lang="en-US" dirty="0"/>
          </a:p>
        </p:txBody>
      </p:sp>
      <p:sp>
        <p:nvSpPr>
          <p:cNvPr id="3" name="Date Placeholder 2"/>
          <p:cNvSpPr>
            <a:spLocks noGrp="1"/>
          </p:cNvSpPr>
          <p:nvPr>
            <p:ph type="dt" sz="half" idx="10"/>
          </p:nvPr>
        </p:nvSpPr>
        <p:spPr/>
        <p:txBody>
          <a:bodyPr/>
          <a:lstStyle/>
          <a:p>
            <a:r>
              <a:rPr lang="en-US" smtClean="0"/>
              <a:t>3/26/2010</a:t>
            </a:r>
            <a:endParaRPr lang="en-US" dirty="0"/>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10</a:t>
            </a:fld>
            <a:endParaRPr lang="en-US"/>
          </a:p>
        </p:txBody>
      </p:sp>
      <p:sp>
        <p:nvSpPr>
          <p:cNvPr id="2" name="Content Placeholder 1"/>
          <p:cNvSpPr>
            <a:spLocks noGrp="1"/>
          </p:cNvSpPr>
          <p:nvPr>
            <p:ph idx="4294967295"/>
          </p:nvPr>
        </p:nvSpPr>
        <p:spPr>
          <a:xfrm>
            <a:off x="371958" y="1143000"/>
            <a:ext cx="7857641" cy="5029200"/>
          </a:xfrm>
        </p:spPr>
        <p:txBody>
          <a:bodyPr>
            <a:normAutofit lnSpcReduction="10000"/>
          </a:bodyPr>
          <a:lstStyle/>
          <a:p>
            <a:r>
              <a:rPr lang="en-US" dirty="0" smtClean="0">
                <a:solidFill>
                  <a:srgbClr val="25129A"/>
                </a:solidFill>
              </a:rPr>
              <a:t>Lower energy means bigger beams</a:t>
            </a:r>
          </a:p>
          <a:p>
            <a:pPr lvl="1"/>
            <a:r>
              <a:rPr lang="en-US" dirty="0" smtClean="0">
                <a:solidFill>
                  <a:srgbClr val="25129A"/>
                </a:solidFill>
              </a:rPr>
              <a:t>Less aperture margin</a:t>
            </a:r>
          </a:p>
          <a:p>
            <a:pPr lvl="1"/>
            <a:r>
              <a:rPr lang="en-US" dirty="0" smtClean="0">
                <a:solidFill>
                  <a:srgbClr val="25129A"/>
                </a:solidFill>
              </a:rPr>
              <a:t>Higher </a:t>
            </a:r>
            <a:r>
              <a:rPr lang="el-GR" dirty="0" smtClean="0">
                <a:solidFill>
                  <a:srgbClr val="25129A"/>
                </a:solidFill>
              </a:rPr>
              <a:t>β</a:t>
            </a:r>
            <a:r>
              <a:rPr lang="en-US" dirty="0" smtClean="0">
                <a:solidFill>
                  <a:srgbClr val="25129A"/>
                </a:solidFill>
              </a:rPr>
              <a:t>*</a:t>
            </a:r>
          </a:p>
          <a:p>
            <a:endParaRPr lang="en-US" dirty="0" smtClean="0">
              <a:solidFill>
                <a:srgbClr val="25129A"/>
              </a:solidFill>
            </a:endParaRPr>
          </a:p>
          <a:p>
            <a:r>
              <a:rPr lang="en-US" dirty="0" smtClean="0">
                <a:solidFill>
                  <a:srgbClr val="25129A"/>
                </a:solidFill>
              </a:rPr>
              <a:t>&gt; 150 bunches requires crossing angle</a:t>
            </a:r>
          </a:p>
          <a:p>
            <a:pPr lvl="1"/>
            <a:r>
              <a:rPr lang="en-US" dirty="0" smtClean="0">
                <a:solidFill>
                  <a:srgbClr val="25129A"/>
                </a:solidFill>
              </a:rPr>
              <a:t>Requires more aperture</a:t>
            </a:r>
          </a:p>
          <a:p>
            <a:pPr lvl="1"/>
            <a:r>
              <a:rPr lang="en-US" dirty="0" smtClean="0">
                <a:solidFill>
                  <a:srgbClr val="25129A"/>
                </a:solidFill>
              </a:rPr>
              <a:t>Higher </a:t>
            </a:r>
            <a:r>
              <a:rPr lang="el-GR" dirty="0" smtClean="0">
                <a:solidFill>
                  <a:srgbClr val="25129A"/>
                </a:solidFill>
              </a:rPr>
              <a:t>β</a:t>
            </a:r>
            <a:r>
              <a:rPr lang="en-US" dirty="0" smtClean="0">
                <a:solidFill>
                  <a:srgbClr val="25129A"/>
                </a:solidFill>
              </a:rPr>
              <a:t>*</a:t>
            </a:r>
          </a:p>
          <a:p>
            <a:endParaRPr lang="en-US" dirty="0" smtClean="0">
              <a:solidFill>
                <a:srgbClr val="25129A"/>
              </a:solidFill>
            </a:endParaRPr>
          </a:p>
          <a:p>
            <a:r>
              <a:rPr lang="en-US" dirty="0" smtClean="0">
                <a:solidFill>
                  <a:srgbClr val="25129A"/>
                </a:solidFill>
              </a:rPr>
              <a:t>Targets for 3.5TeV</a:t>
            </a:r>
          </a:p>
          <a:p>
            <a:pPr lvl="1"/>
            <a:r>
              <a:rPr lang="en-US" dirty="0" smtClean="0">
                <a:solidFill>
                  <a:srgbClr val="25129A"/>
                </a:solidFill>
              </a:rPr>
              <a:t>2 m no crossing angle</a:t>
            </a:r>
          </a:p>
          <a:p>
            <a:pPr lvl="1"/>
            <a:r>
              <a:rPr lang="en-US" dirty="0" smtClean="0">
                <a:solidFill>
                  <a:srgbClr val="25129A"/>
                </a:solidFill>
              </a:rPr>
              <a:t>3m with crossing angle</a:t>
            </a:r>
          </a:p>
          <a:p>
            <a:pPr>
              <a:buNone/>
            </a:pPr>
            <a:endParaRPr lang="en-US" dirty="0" smtClean="0">
              <a:solidFill>
                <a:srgbClr val="25129A"/>
              </a:solidFill>
            </a:endParaRPr>
          </a:p>
        </p:txBody>
      </p:sp>
      <p:graphicFrame>
        <p:nvGraphicFramePr>
          <p:cNvPr id="7" name="Object 9"/>
          <p:cNvGraphicFramePr>
            <a:graphicFrameLocks noChangeAspect="1"/>
          </p:cNvGraphicFramePr>
          <p:nvPr/>
        </p:nvGraphicFramePr>
        <p:xfrm>
          <a:off x="6172200" y="1219200"/>
          <a:ext cx="914400" cy="392112"/>
        </p:xfrm>
        <a:graphic>
          <a:graphicData uri="http://schemas.openxmlformats.org/presentationml/2006/ole">
            <p:oleObj spid="_x0000_s152578" name="Equation" r:id="rId3" imgW="482400" imgH="228600" progId="Equation.3">
              <p:embed/>
            </p:oleObj>
          </a:graphicData>
        </a:graphic>
      </p:graphicFrame>
      <p:graphicFrame>
        <p:nvGraphicFramePr>
          <p:cNvPr id="8" name="Object 10"/>
          <p:cNvGraphicFramePr>
            <a:graphicFrameLocks noChangeAspect="1"/>
          </p:cNvGraphicFramePr>
          <p:nvPr/>
        </p:nvGraphicFramePr>
        <p:xfrm>
          <a:off x="7239000" y="1219200"/>
          <a:ext cx="914400" cy="396875"/>
        </p:xfrm>
        <a:graphic>
          <a:graphicData uri="http://schemas.openxmlformats.org/presentationml/2006/ole">
            <p:oleObj spid="_x0000_s152579" name="Equation" r:id="rId4" imgW="583920" imgH="253800" progId="Equation.3">
              <p:embed/>
            </p:oleObj>
          </a:graphicData>
        </a:graphic>
      </p:graphicFrame>
      <p:pic>
        <p:nvPicPr>
          <p:cNvPr id="10" name="Picture 5"/>
          <p:cNvPicPr>
            <a:picLocks noChangeAspect="1" noChangeArrowheads="1"/>
          </p:cNvPicPr>
          <p:nvPr/>
        </p:nvPicPr>
        <p:blipFill>
          <a:blip r:embed="rId5" cstate="print"/>
          <a:srcRect/>
          <a:stretch>
            <a:fillRect/>
          </a:stretch>
        </p:blipFill>
        <p:spPr bwMode="auto">
          <a:xfrm>
            <a:off x="4097432" y="3735092"/>
            <a:ext cx="5046567" cy="2180297"/>
          </a:xfrm>
          <a:prstGeom prst="rect">
            <a:avLst/>
          </a:prstGeom>
          <a:noFill/>
          <a:ln w="12700" algn="ctr">
            <a:noFill/>
            <a:miter lim="800000"/>
            <a:headEnd type="none" w="sm" len="sm"/>
            <a:tailEnd type="none" w="sm" len="sm"/>
          </a:ln>
          <a:effectLst/>
        </p:spPr>
      </p:pic>
      <p:pic>
        <p:nvPicPr>
          <p:cNvPr id="11" name="Picture 7"/>
          <p:cNvPicPr>
            <a:picLocks noChangeAspect="1" noChangeArrowheads="1"/>
          </p:cNvPicPr>
          <p:nvPr/>
        </p:nvPicPr>
        <p:blipFill>
          <a:blip r:embed="rId6" cstate="print"/>
          <a:srcRect/>
          <a:stretch>
            <a:fillRect/>
          </a:stretch>
        </p:blipFill>
        <p:spPr bwMode="auto">
          <a:xfrm>
            <a:off x="4343400" y="6058883"/>
            <a:ext cx="4648200" cy="265717"/>
          </a:xfrm>
          <a:prstGeom prst="rect">
            <a:avLst/>
          </a:prstGeom>
          <a:noFill/>
          <a:ln w="12700" algn="ctr">
            <a:noFill/>
            <a:miter lim="800000"/>
            <a:headEnd type="none" w="sm" len="sm"/>
            <a:tailEnd type="none" w="sm" len="sm"/>
          </a:ln>
          <a:effectLst/>
        </p:spPr>
      </p:pic>
      <p:grpSp>
        <p:nvGrpSpPr>
          <p:cNvPr id="12" name="Group 11"/>
          <p:cNvGrpSpPr/>
          <p:nvPr/>
        </p:nvGrpSpPr>
        <p:grpSpPr>
          <a:xfrm>
            <a:off x="281400" y="76200"/>
            <a:ext cx="8280000" cy="228600"/>
            <a:chOff x="457200" y="152400"/>
            <a:chExt cx="7549200" cy="381000"/>
          </a:xfrm>
          <a:solidFill>
            <a:srgbClr val="25129A">
              <a:alpha val="34902"/>
            </a:srgbClr>
          </a:solidFill>
        </p:grpSpPr>
        <p:sp>
          <p:nvSpPr>
            <p:cNvPr id="13" name="Rounded Rectangle 12"/>
            <p:cNvSpPr/>
            <p:nvPr/>
          </p:nvSpPr>
          <p:spPr>
            <a:xfrm>
              <a:off x="457200" y="152400"/>
              <a:ext cx="2520000" cy="381000"/>
            </a:xfrm>
            <a:prstGeom prst="roundRect">
              <a:avLst/>
            </a:prstGeom>
            <a:solidFill>
              <a:srgbClr val="003399"/>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4CCFC"/>
                  </a:solidFill>
                </a:rPr>
                <a:t>Operation</a:t>
              </a:r>
              <a:r>
                <a:rPr lang="en-US" sz="1400" i="1" baseline="0" dirty="0" smtClean="0">
                  <a:solidFill>
                    <a:srgbClr val="F4CCFC"/>
                  </a:solidFill>
                </a:rPr>
                <a:t> envelope</a:t>
              </a:r>
              <a:endParaRPr lang="en-US" sz="1400" i="1" dirty="0">
                <a:solidFill>
                  <a:srgbClr val="F4CCFC"/>
                </a:solidFill>
              </a:endParaRPr>
            </a:p>
          </p:txBody>
        </p:sp>
        <p:sp>
          <p:nvSpPr>
            <p:cNvPr id="14" name="Rounded Rectangle 13"/>
            <p:cNvSpPr/>
            <p:nvPr/>
          </p:nvSpPr>
          <p:spPr>
            <a:xfrm>
              <a:off x="29718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15" name="Rounded Rectangle 14"/>
            <p:cNvSpPr/>
            <p:nvPr/>
          </p:nvSpPr>
          <p:spPr>
            <a:xfrm>
              <a:off x="54864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β</a:t>
            </a:r>
            <a:r>
              <a:rPr lang="en-US" dirty="0" smtClean="0"/>
              <a:t>*: Evolution</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11</a:t>
            </a:fld>
            <a:endParaRPr lang="en-US"/>
          </a:p>
        </p:txBody>
      </p:sp>
      <p:sp>
        <p:nvSpPr>
          <p:cNvPr id="2" name="Content Placeholder 1"/>
          <p:cNvSpPr>
            <a:spLocks noGrp="1"/>
          </p:cNvSpPr>
          <p:nvPr>
            <p:ph idx="4294967295"/>
          </p:nvPr>
        </p:nvSpPr>
        <p:spPr>
          <a:xfrm>
            <a:off x="511444" y="1100380"/>
            <a:ext cx="7718156" cy="2603715"/>
          </a:xfrm>
        </p:spPr>
        <p:txBody>
          <a:bodyPr>
            <a:normAutofit fontScale="85000" lnSpcReduction="20000"/>
          </a:bodyPr>
          <a:lstStyle/>
          <a:p>
            <a:r>
              <a:rPr lang="en-US" b="1" dirty="0" smtClean="0">
                <a:solidFill>
                  <a:srgbClr val="25129A"/>
                </a:solidFill>
              </a:rPr>
              <a:t>As energy increases, lower </a:t>
            </a:r>
            <a:r>
              <a:rPr lang="el-GR" b="1" dirty="0" smtClean="0">
                <a:solidFill>
                  <a:srgbClr val="25129A"/>
                </a:solidFill>
              </a:rPr>
              <a:t>β</a:t>
            </a:r>
            <a:r>
              <a:rPr lang="en-US" b="1" dirty="0" smtClean="0">
                <a:solidFill>
                  <a:srgbClr val="25129A"/>
                </a:solidFill>
              </a:rPr>
              <a:t>* gets easier</a:t>
            </a:r>
          </a:p>
          <a:p>
            <a:endParaRPr lang="en-US" dirty="0" smtClean="0">
              <a:solidFill>
                <a:srgbClr val="25129A"/>
              </a:solidFill>
            </a:endParaRPr>
          </a:p>
          <a:p>
            <a:r>
              <a:rPr lang="en-US" dirty="0" smtClean="0">
                <a:solidFill>
                  <a:srgbClr val="25129A"/>
                </a:solidFill>
              </a:rPr>
              <a:t>The </a:t>
            </a:r>
            <a:r>
              <a:rPr lang="en-US" b="1" dirty="0" smtClean="0">
                <a:solidFill>
                  <a:srgbClr val="25129A"/>
                </a:solidFill>
              </a:rPr>
              <a:t>squeeze</a:t>
            </a:r>
            <a:r>
              <a:rPr lang="en-US" dirty="0" smtClean="0">
                <a:solidFill>
                  <a:srgbClr val="25129A"/>
                </a:solidFill>
              </a:rPr>
              <a:t> is always going to be </a:t>
            </a:r>
            <a:r>
              <a:rPr lang="en-US" b="1" dirty="0" smtClean="0">
                <a:solidFill>
                  <a:srgbClr val="25129A"/>
                </a:solidFill>
              </a:rPr>
              <a:t>challenging</a:t>
            </a:r>
          </a:p>
          <a:p>
            <a:pPr lvl="1"/>
            <a:r>
              <a:rPr lang="en-US" dirty="0" smtClean="0">
                <a:solidFill>
                  <a:srgbClr val="25129A"/>
                </a:solidFill>
              </a:rPr>
              <a:t>Optics</a:t>
            </a:r>
          </a:p>
          <a:p>
            <a:pPr lvl="1"/>
            <a:r>
              <a:rPr lang="en-US" dirty="0" smtClean="0">
                <a:solidFill>
                  <a:srgbClr val="25129A"/>
                </a:solidFill>
              </a:rPr>
              <a:t>Collimator</a:t>
            </a:r>
          </a:p>
          <a:p>
            <a:pPr lvl="1"/>
            <a:endParaRPr lang="en-US" dirty="0" smtClean="0">
              <a:solidFill>
                <a:srgbClr val="25129A"/>
              </a:solidFill>
            </a:endParaRPr>
          </a:p>
          <a:p>
            <a:r>
              <a:rPr lang="en-US" dirty="0" smtClean="0">
                <a:solidFill>
                  <a:srgbClr val="25129A"/>
                </a:solidFill>
              </a:rPr>
              <a:t>With experience, should be easier, but still …</a:t>
            </a:r>
            <a:endParaRPr lang="en-US" dirty="0">
              <a:solidFill>
                <a:srgbClr val="25129A"/>
              </a:solidFill>
            </a:endParaRPr>
          </a:p>
        </p:txBody>
      </p:sp>
      <p:pic>
        <p:nvPicPr>
          <p:cNvPr id="7" name="Picture 1"/>
          <p:cNvPicPr>
            <a:picLocks noChangeAspect="1" noChangeArrowheads="1"/>
          </p:cNvPicPr>
          <p:nvPr/>
        </p:nvPicPr>
        <p:blipFill>
          <a:blip r:embed="rId2" cstate="print"/>
          <a:srcRect/>
          <a:stretch>
            <a:fillRect/>
          </a:stretch>
        </p:blipFill>
        <p:spPr bwMode="auto">
          <a:xfrm>
            <a:off x="2013204" y="3741809"/>
            <a:ext cx="5117592" cy="2916007"/>
          </a:xfrm>
          <a:prstGeom prst="rect">
            <a:avLst/>
          </a:prstGeom>
          <a:noFill/>
          <a:ln w="9525">
            <a:noFill/>
            <a:miter lim="800000"/>
            <a:headEnd/>
            <a:tailEnd/>
          </a:ln>
        </p:spPr>
      </p:pic>
      <p:grpSp>
        <p:nvGrpSpPr>
          <p:cNvPr id="8" name="Group 7"/>
          <p:cNvGrpSpPr/>
          <p:nvPr/>
        </p:nvGrpSpPr>
        <p:grpSpPr>
          <a:xfrm>
            <a:off x="281400" y="76200"/>
            <a:ext cx="8280000" cy="228600"/>
            <a:chOff x="457200" y="152400"/>
            <a:chExt cx="7549200" cy="381000"/>
          </a:xfrm>
          <a:solidFill>
            <a:srgbClr val="25129A">
              <a:alpha val="34902"/>
            </a:srgbClr>
          </a:solidFill>
        </p:grpSpPr>
        <p:sp>
          <p:nvSpPr>
            <p:cNvPr id="9" name="Rounded Rectangle 8"/>
            <p:cNvSpPr/>
            <p:nvPr/>
          </p:nvSpPr>
          <p:spPr>
            <a:xfrm>
              <a:off x="457200" y="152400"/>
              <a:ext cx="2520000" cy="381000"/>
            </a:xfrm>
            <a:prstGeom prst="roundRect">
              <a:avLst/>
            </a:prstGeom>
            <a:solidFill>
              <a:srgbClr val="003399"/>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4CCFC"/>
                  </a:solidFill>
                </a:rPr>
                <a:t>Operation</a:t>
              </a:r>
              <a:r>
                <a:rPr lang="en-US" sz="1400" i="1" baseline="0" dirty="0" smtClean="0">
                  <a:solidFill>
                    <a:srgbClr val="F4CCFC"/>
                  </a:solidFill>
                </a:rPr>
                <a:t> envelope</a:t>
              </a:r>
              <a:endParaRPr lang="en-US" sz="1400" i="1" dirty="0">
                <a:solidFill>
                  <a:srgbClr val="F4CCFC"/>
                </a:solidFill>
              </a:endParaRPr>
            </a:p>
          </p:txBody>
        </p:sp>
        <p:sp>
          <p:nvSpPr>
            <p:cNvPr id="10" name="Rounded Rectangle 9"/>
            <p:cNvSpPr/>
            <p:nvPr/>
          </p:nvSpPr>
          <p:spPr>
            <a:xfrm>
              <a:off x="29718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11" name="Rounded Rectangle 10"/>
            <p:cNvSpPr/>
            <p:nvPr/>
          </p:nvSpPr>
          <p:spPr>
            <a:xfrm>
              <a:off x="54864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cxnSp>
        <p:nvCxnSpPr>
          <p:cNvPr id="14" name="Straight Arrow Connector 13"/>
          <p:cNvCxnSpPr/>
          <p:nvPr/>
        </p:nvCxnSpPr>
        <p:spPr>
          <a:xfrm flipV="1">
            <a:off x="4473146" y="4905632"/>
            <a:ext cx="2026508" cy="531341"/>
          </a:xfrm>
          <a:prstGeom prst="straightConnector1">
            <a:avLst/>
          </a:prstGeom>
          <a:ln w="19050">
            <a:solidFill>
              <a:srgbClr val="25129A"/>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a:spLocks noChangeAspect="1"/>
          </p:cNvSpPr>
          <p:nvPr/>
        </p:nvSpPr>
        <p:spPr>
          <a:xfrm>
            <a:off x="4099561" y="3733800"/>
            <a:ext cx="701039" cy="532790"/>
          </a:xfrm>
          <a:prstGeom prst="ellipse">
            <a:avLst/>
          </a:prstGeom>
          <a:solidFill>
            <a:srgbClr val="25129A">
              <a:alpha val="85098"/>
            </a:srgbClr>
          </a:solidFill>
          <a:ln>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3200400" y="3109743"/>
            <a:ext cx="2484000" cy="1919457"/>
          </a:xfrm>
          <a:prstGeom prst="ellipse">
            <a:avLst/>
          </a:prstGeom>
          <a:solidFill>
            <a:srgbClr val="25129A">
              <a:alpha val="20000"/>
            </a:srgbClr>
          </a:solidFill>
          <a:ln>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LHC performance drivers at start</a:t>
            </a:r>
            <a:endParaRPr lang="en-US" dirty="0"/>
          </a:p>
        </p:txBody>
      </p:sp>
      <p:sp>
        <p:nvSpPr>
          <p:cNvPr id="5" name="Date Placeholder 4"/>
          <p:cNvSpPr>
            <a:spLocks noGrp="1"/>
          </p:cNvSpPr>
          <p:nvPr>
            <p:ph type="dt" sz="half" idx="10"/>
          </p:nvPr>
        </p:nvSpPr>
        <p:spPr>
          <a:xfrm>
            <a:off x="457200" y="6248400"/>
            <a:ext cx="2133600" cy="365125"/>
          </a:xfrm>
        </p:spPr>
        <p:txBody>
          <a:bodyPr/>
          <a:lstStyle/>
          <a:p>
            <a:r>
              <a:rPr lang="en-US" smtClean="0"/>
              <a:t>3/26/2010</a:t>
            </a:r>
            <a:endParaRPr lang="en-US" dirty="0"/>
          </a:p>
        </p:txBody>
      </p:sp>
      <p:sp>
        <p:nvSpPr>
          <p:cNvPr id="6" name="Slide Number Placeholder 5"/>
          <p:cNvSpPr>
            <a:spLocks noGrp="1"/>
          </p:cNvSpPr>
          <p:nvPr>
            <p:ph type="sldNum" sz="quarter" idx="12"/>
          </p:nvPr>
        </p:nvSpPr>
        <p:spPr/>
        <p:txBody>
          <a:bodyPr/>
          <a:lstStyle/>
          <a:p>
            <a:fld id="{07CB4EDF-7DE6-4369-B527-B79B2EF0026D}" type="slidenum">
              <a:rPr lang="en-US" smtClean="0"/>
              <a:pPr/>
              <a:t>12</a:t>
            </a:fld>
            <a:endParaRPr lang="en-US" dirty="0"/>
          </a:p>
        </p:txBody>
      </p:sp>
      <p:sp>
        <p:nvSpPr>
          <p:cNvPr id="7" name="Footer Placeholder 6"/>
          <p:cNvSpPr>
            <a:spLocks noGrp="1"/>
          </p:cNvSpPr>
          <p:nvPr>
            <p:ph type="ftr" sz="quarter" idx="11"/>
          </p:nvPr>
        </p:nvSpPr>
        <p:spPr/>
        <p:txBody>
          <a:bodyPr/>
          <a:lstStyle/>
          <a:p>
            <a:r>
              <a:rPr lang="en-US" smtClean="0"/>
              <a:t>K. Foraz - CERN</a:t>
            </a:r>
            <a:endParaRPr lang="en-US" dirty="0"/>
          </a:p>
        </p:txBody>
      </p:sp>
      <p:cxnSp>
        <p:nvCxnSpPr>
          <p:cNvPr id="9" name="Straight Arrow Connector 8"/>
          <p:cNvCxnSpPr/>
          <p:nvPr/>
        </p:nvCxnSpPr>
        <p:spPr>
          <a:xfrm>
            <a:off x="4419600" y="3993872"/>
            <a:ext cx="3505200"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3066846" y="2667000"/>
            <a:ext cx="2743200"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1676400" y="4038600"/>
            <a:ext cx="2743200" cy="21336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09800" y="1257300"/>
            <a:ext cx="2133600" cy="400110"/>
          </a:xfrm>
          <a:prstGeom prst="rect">
            <a:avLst/>
          </a:prstGeom>
          <a:noFill/>
        </p:spPr>
        <p:txBody>
          <a:bodyPr wrap="square" rtlCol="0">
            <a:spAutoFit/>
          </a:bodyPr>
          <a:lstStyle/>
          <a:p>
            <a:pPr algn="r"/>
            <a:r>
              <a:rPr lang="en-US" sz="2000" b="1" dirty="0" smtClean="0">
                <a:solidFill>
                  <a:srgbClr val="00B0F0"/>
                </a:solidFill>
              </a:rPr>
              <a:t>Intensity</a:t>
            </a:r>
            <a:endParaRPr lang="en-US" sz="2000" b="1" dirty="0">
              <a:solidFill>
                <a:srgbClr val="00B0F0"/>
              </a:solidFill>
            </a:endParaRPr>
          </a:p>
        </p:txBody>
      </p:sp>
      <p:sp>
        <p:nvSpPr>
          <p:cNvPr id="16" name="TextBox 15"/>
          <p:cNvSpPr txBox="1"/>
          <p:nvPr/>
        </p:nvSpPr>
        <p:spPr>
          <a:xfrm>
            <a:off x="6172200" y="2584350"/>
            <a:ext cx="1752600" cy="400110"/>
          </a:xfrm>
          <a:prstGeom prst="rect">
            <a:avLst/>
          </a:prstGeom>
          <a:noFill/>
        </p:spPr>
        <p:txBody>
          <a:bodyPr wrap="square" rtlCol="0">
            <a:spAutoFit/>
          </a:bodyPr>
          <a:lstStyle/>
          <a:p>
            <a:pPr algn="r"/>
            <a:r>
              <a:rPr lang="en-US" sz="2000" b="1" dirty="0" smtClean="0">
                <a:solidFill>
                  <a:srgbClr val="00B0F0"/>
                </a:solidFill>
              </a:rPr>
              <a:t>Energy </a:t>
            </a:r>
            <a:r>
              <a:rPr lang="en-US" sz="2000" b="1" dirty="0" smtClean="0">
                <a:solidFill>
                  <a:srgbClr val="25129A"/>
                </a:solidFill>
              </a:rPr>
              <a:t> </a:t>
            </a:r>
          </a:p>
        </p:txBody>
      </p:sp>
      <p:sp>
        <p:nvSpPr>
          <p:cNvPr id="17" name="TextBox 16"/>
          <p:cNvSpPr txBox="1"/>
          <p:nvPr/>
        </p:nvSpPr>
        <p:spPr>
          <a:xfrm>
            <a:off x="381000" y="5105400"/>
            <a:ext cx="2277611" cy="707886"/>
          </a:xfrm>
          <a:prstGeom prst="rect">
            <a:avLst/>
          </a:prstGeom>
          <a:noFill/>
        </p:spPr>
        <p:txBody>
          <a:bodyPr wrap="none" rtlCol="0">
            <a:spAutoFit/>
          </a:bodyPr>
          <a:lstStyle/>
          <a:p>
            <a:r>
              <a:rPr lang="en-US" sz="2000" b="1" dirty="0" smtClean="0">
                <a:solidFill>
                  <a:srgbClr val="25129A"/>
                </a:solidFill>
              </a:rPr>
              <a:t>      will start simple</a:t>
            </a:r>
          </a:p>
          <a:p>
            <a:r>
              <a:rPr lang="en-US" sz="2000" b="1" dirty="0" smtClean="0">
                <a:solidFill>
                  <a:srgbClr val="25129A"/>
                </a:solidFill>
              </a:rPr>
              <a:t>              &amp;modest</a:t>
            </a:r>
            <a:endParaRPr lang="en-US" sz="2000" b="1" dirty="0">
              <a:solidFill>
                <a:srgbClr val="00B0F0"/>
              </a:solidFill>
            </a:endParaRPr>
          </a:p>
        </p:txBody>
      </p:sp>
      <p:sp>
        <p:nvSpPr>
          <p:cNvPr id="18" name="TextBox 17"/>
          <p:cNvSpPr txBox="1"/>
          <p:nvPr/>
        </p:nvSpPr>
        <p:spPr>
          <a:xfrm>
            <a:off x="6097761" y="4038600"/>
            <a:ext cx="1827039" cy="830997"/>
          </a:xfrm>
          <a:prstGeom prst="rect">
            <a:avLst/>
          </a:prstGeom>
          <a:noFill/>
        </p:spPr>
        <p:txBody>
          <a:bodyPr wrap="none" rtlCol="0">
            <a:spAutoFit/>
          </a:bodyPr>
          <a:lstStyle/>
          <a:p>
            <a:pPr algn="r"/>
            <a:r>
              <a:rPr lang="en-US" sz="1600" dirty="0" smtClean="0">
                <a:solidFill>
                  <a:srgbClr val="25129A"/>
                </a:solidFill>
              </a:rPr>
              <a:t>Interconnects</a:t>
            </a:r>
          </a:p>
          <a:p>
            <a:pPr algn="r"/>
            <a:r>
              <a:rPr lang="en-US" sz="1600" dirty="0" smtClean="0">
                <a:solidFill>
                  <a:srgbClr val="25129A"/>
                </a:solidFill>
              </a:rPr>
              <a:t>Training</a:t>
            </a:r>
          </a:p>
          <a:p>
            <a:pPr algn="r"/>
            <a:r>
              <a:rPr lang="en-US" sz="1600" dirty="0" smtClean="0">
                <a:solidFill>
                  <a:srgbClr val="25129A"/>
                </a:solidFill>
              </a:rPr>
              <a:t>Machine protection</a:t>
            </a:r>
            <a:endParaRPr lang="en-US" sz="1600" dirty="0">
              <a:solidFill>
                <a:srgbClr val="25129A"/>
              </a:solidFill>
            </a:endParaRPr>
          </a:p>
        </p:txBody>
      </p:sp>
      <p:sp>
        <p:nvSpPr>
          <p:cNvPr id="19" name="TextBox 18"/>
          <p:cNvSpPr txBox="1"/>
          <p:nvPr/>
        </p:nvSpPr>
        <p:spPr>
          <a:xfrm>
            <a:off x="4419600" y="1589782"/>
            <a:ext cx="1902059" cy="1077218"/>
          </a:xfrm>
          <a:prstGeom prst="rect">
            <a:avLst/>
          </a:prstGeom>
          <a:noFill/>
        </p:spPr>
        <p:txBody>
          <a:bodyPr wrap="none" rtlCol="0">
            <a:spAutoFit/>
          </a:bodyPr>
          <a:lstStyle/>
          <a:p>
            <a:r>
              <a:rPr lang="en-US" sz="1600" i="1" dirty="0" smtClean="0">
                <a:solidFill>
                  <a:srgbClr val="25129A"/>
                </a:solidFill>
              </a:rPr>
              <a:t>Collimation</a:t>
            </a:r>
          </a:p>
          <a:p>
            <a:r>
              <a:rPr lang="en-US" sz="1600" i="1" dirty="0" smtClean="0">
                <a:solidFill>
                  <a:srgbClr val="25129A"/>
                </a:solidFill>
              </a:rPr>
              <a:t>Injector chain</a:t>
            </a:r>
          </a:p>
          <a:p>
            <a:r>
              <a:rPr lang="en-US" sz="1600" i="1" dirty="0" smtClean="0">
                <a:solidFill>
                  <a:srgbClr val="25129A"/>
                </a:solidFill>
              </a:rPr>
              <a:t>Electron cloud effect</a:t>
            </a:r>
          </a:p>
          <a:p>
            <a:r>
              <a:rPr lang="en-US" sz="1600" i="1" dirty="0" smtClean="0">
                <a:solidFill>
                  <a:srgbClr val="25129A"/>
                </a:solidFill>
              </a:rPr>
              <a:t>Machine protection</a:t>
            </a:r>
            <a:endParaRPr lang="en-US" sz="1600" i="1" dirty="0">
              <a:solidFill>
                <a:srgbClr val="25129A"/>
              </a:solidFill>
            </a:endParaRPr>
          </a:p>
        </p:txBody>
      </p:sp>
      <p:sp>
        <p:nvSpPr>
          <p:cNvPr id="20" name="TextBox 19"/>
          <p:cNvSpPr txBox="1"/>
          <p:nvPr/>
        </p:nvSpPr>
        <p:spPr>
          <a:xfrm>
            <a:off x="2133600" y="5265003"/>
            <a:ext cx="1827039" cy="830997"/>
          </a:xfrm>
          <a:prstGeom prst="rect">
            <a:avLst/>
          </a:prstGeom>
          <a:noFill/>
        </p:spPr>
        <p:txBody>
          <a:bodyPr wrap="none" rtlCol="0">
            <a:spAutoFit/>
          </a:bodyPr>
          <a:lstStyle/>
          <a:p>
            <a:r>
              <a:rPr lang="en-US" sz="1600" dirty="0" smtClean="0">
                <a:solidFill>
                  <a:srgbClr val="25129A"/>
                </a:solidFill>
              </a:rPr>
              <a:t>             Optics</a:t>
            </a:r>
          </a:p>
          <a:p>
            <a:r>
              <a:rPr lang="en-US" sz="1600" dirty="0" smtClean="0">
                <a:solidFill>
                  <a:srgbClr val="25129A"/>
                </a:solidFill>
              </a:rPr>
              <a:t>       Aperture</a:t>
            </a:r>
          </a:p>
          <a:p>
            <a:r>
              <a:rPr lang="en-US" sz="1600" dirty="0" smtClean="0">
                <a:solidFill>
                  <a:srgbClr val="25129A"/>
                </a:solidFill>
              </a:rPr>
              <a:t>Machine protection</a:t>
            </a:r>
            <a:endParaRPr lang="en-US" sz="1600" dirty="0">
              <a:solidFill>
                <a:srgbClr val="25129A"/>
              </a:solidFill>
            </a:endParaRPr>
          </a:p>
        </p:txBody>
      </p:sp>
      <p:sp>
        <p:nvSpPr>
          <p:cNvPr id="24" name="TextBox 23"/>
          <p:cNvSpPr txBox="1"/>
          <p:nvPr/>
        </p:nvSpPr>
        <p:spPr>
          <a:xfrm>
            <a:off x="3962400" y="3200400"/>
            <a:ext cx="978153" cy="369332"/>
          </a:xfrm>
          <a:prstGeom prst="rect">
            <a:avLst/>
          </a:prstGeom>
          <a:noFill/>
        </p:spPr>
        <p:txBody>
          <a:bodyPr wrap="none" rtlCol="0">
            <a:spAutoFit/>
          </a:bodyPr>
          <a:lstStyle/>
          <a:p>
            <a:r>
              <a:rPr lang="en-US" dirty="0" smtClean="0">
                <a:solidFill>
                  <a:srgbClr val="25129A"/>
                </a:solidFill>
              </a:rPr>
              <a:t>Nominal</a:t>
            </a:r>
            <a:endParaRPr lang="en-US" dirty="0">
              <a:solidFill>
                <a:srgbClr val="25129A"/>
              </a:solidFill>
            </a:endParaRPr>
          </a:p>
        </p:txBody>
      </p:sp>
      <p:sp>
        <p:nvSpPr>
          <p:cNvPr id="26" name="TextBox 25"/>
          <p:cNvSpPr txBox="1"/>
          <p:nvPr/>
        </p:nvSpPr>
        <p:spPr>
          <a:xfrm>
            <a:off x="4114800" y="3810000"/>
            <a:ext cx="647293" cy="369332"/>
          </a:xfrm>
          <a:prstGeom prst="rect">
            <a:avLst/>
          </a:prstGeom>
          <a:solidFill>
            <a:srgbClr val="25129A">
              <a:alpha val="2000"/>
            </a:srgbClr>
          </a:solidFill>
        </p:spPr>
        <p:txBody>
          <a:bodyPr wrap="none" rtlCol="0">
            <a:spAutoFit/>
          </a:bodyPr>
          <a:lstStyle/>
          <a:p>
            <a:r>
              <a:rPr lang="en-US" b="1" dirty="0" smtClean="0">
                <a:solidFill>
                  <a:schemeClr val="bg1"/>
                </a:solidFill>
              </a:rPr>
              <a:t>Start</a:t>
            </a:r>
            <a:endParaRPr lang="en-US" b="1" dirty="0">
              <a:solidFill>
                <a:schemeClr val="bg1"/>
              </a:solidFill>
            </a:endParaRPr>
          </a:p>
        </p:txBody>
      </p:sp>
      <p:grpSp>
        <p:nvGrpSpPr>
          <p:cNvPr id="2" name="Group 28"/>
          <p:cNvGrpSpPr/>
          <p:nvPr/>
        </p:nvGrpSpPr>
        <p:grpSpPr>
          <a:xfrm>
            <a:off x="281400" y="76200"/>
            <a:ext cx="8280000" cy="228600"/>
            <a:chOff x="457200" y="152400"/>
            <a:chExt cx="7549200" cy="381000"/>
          </a:xfrm>
          <a:solidFill>
            <a:srgbClr val="25129A">
              <a:alpha val="34902"/>
            </a:srgbClr>
          </a:solidFill>
        </p:grpSpPr>
        <p:sp>
          <p:nvSpPr>
            <p:cNvPr id="30" name="Rounded Rectangle 29"/>
            <p:cNvSpPr/>
            <p:nvPr/>
          </p:nvSpPr>
          <p:spPr>
            <a:xfrm>
              <a:off x="457200" y="152400"/>
              <a:ext cx="2520000" cy="381000"/>
            </a:xfrm>
            <a:prstGeom prst="roundRect">
              <a:avLst/>
            </a:prstGeom>
            <a:solidFill>
              <a:srgbClr val="003399"/>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4CCFC"/>
                  </a:solidFill>
                </a:rPr>
                <a:t>Operation</a:t>
              </a:r>
              <a:r>
                <a:rPr lang="en-US" sz="1400" i="1" baseline="0" dirty="0" smtClean="0">
                  <a:solidFill>
                    <a:srgbClr val="F4CCFC"/>
                  </a:solidFill>
                </a:rPr>
                <a:t> envelope</a:t>
              </a:r>
              <a:endParaRPr lang="en-US" sz="1400" i="1" dirty="0">
                <a:solidFill>
                  <a:srgbClr val="F4CCFC"/>
                </a:solidFill>
              </a:endParaRPr>
            </a:p>
          </p:txBody>
        </p:sp>
        <p:sp>
          <p:nvSpPr>
            <p:cNvPr id="31" name="Rounded Rectangle 30"/>
            <p:cNvSpPr/>
            <p:nvPr/>
          </p:nvSpPr>
          <p:spPr>
            <a:xfrm>
              <a:off x="29718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32" name="Rounded Rectangle 31"/>
            <p:cNvSpPr/>
            <p:nvPr/>
          </p:nvSpPr>
          <p:spPr>
            <a:xfrm>
              <a:off x="54864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
        <p:nvSpPr>
          <p:cNvPr id="35" name="TextBox 34"/>
          <p:cNvSpPr txBox="1"/>
          <p:nvPr/>
        </p:nvSpPr>
        <p:spPr>
          <a:xfrm>
            <a:off x="5836405" y="2969986"/>
            <a:ext cx="2133600" cy="1015663"/>
          </a:xfrm>
          <a:prstGeom prst="rect">
            <a:avLst/>
          </a:prstGeom>
          <a:noFill/>
        </p:spPr>
        <p:txBody>
          <a:bodyPr wrap="square" rtlCol="0">
            <a:spAutoFit/>
          </a:bodyPr>
          <a:lstStyle/>
          <a:p>
            <a:pPr algn="r"/>
            <a:r>
              <a:rPr lang="en-US" sz="2000" b="1" dirty="0" smtClean="0">
                <a:solidFill>
                  <a:srgbClr val="25129A"/>
                </a:solidFill>
              </a:rPr>
              <a:t>will run at highest energy </a:t>
            </a:r>
            <a:r>
              <a:rPr lang="en-US" sz="2000" b="1" dirty="0" smtClean="0">
                <a:solidFill>
                  <a:srgbClr val="FF0000"/>
                </a:solidFill>
              </a:rPr>
              <a:t>safely possible</a:t>
            </a:r>
            <a:endParaRPr lang="en-US" sz="2000" b="1" dirty="0">
              <a:solidFill>
                <a:srgbClr val="FF0000"/>
              </a:solidFill>
            </a:endParaRPr>
          </a:p>
        </p:txBody>
      </p:sp>
      <p:sp>
        <p:nvSpPr>
          <p:cNvPr id="37" name="TextBox 36"/>
          <p:cNvSpPr txBox="1"/>
          <p:nvPr/>
        </p:nvSpPr>
        <p:spPr>
          <a:xfrm>
            <a:off x="2592092" y="1618281"/>
            <a:ext cx="1752600" cy="707886"/>
          </a:xfrm>
          <a:prstGeom prst="rect">
            <a:avLst/>
          </a:prstGeom>
          <a:noFill/>
        </p:spPr>
        <p:txBody>
          <a:bodyPr wrap="square" rtlCol="0">
            <a:spAutoFit/>
          </a:bodyPr>
          <a:lstStyle/>
          <a:p>
            <a:pPr algn="r"/>
            <a:r>
              <a:rPr lang="en-US" sz="2000" b="1" dirty="0" smtClean="0">
                <a:solidFill>
                  <a:srgbClr val="25129A"/>
                </a:solidFill>
              </a:rPr>
              <a:t>will start low and simple</a:t>
            </a:r>
            <a:endParaRPr lang="en-US" sz="2000" b="1" dirty="0">
              <a:solidFill>
                <a:srgbClr val="00B0F0"/>
              </a:solidFill>
            </a:endParaRPr>
          </a:p>
        </p:txBody>
      </p:sp>
      <p:sp>
        <p:nvSpPr>
          <p:cNvPr id="38" name="TextBox 37"/>
          <p:cNvSpPr txBox="1"/>
          <p:nvPr/>
        </p:nvSpPr>
        <p:spPr>
          <a:xfrm>
            <a:off x="593097" y="4778514"/>
            <a:ext cx="2454903" cy="400110"/>
          </a:xfrm>
          <a:prstGeom prst="rect">
            <a:avLst/>
          </a:prstGeom>
          <a:noFill/>
        </p:spPr>
        <p:txBody>
          <a:bodyPr wrap="none" rtlCol="0">
            <a:spAutoFit/>
          </a:bodyPr>
          <a:lstStyle/>
          <a:p>
            <a:pPr algn="r"/>
            <a:r>
              <a:rPr lang="en-US" sz="2000" b="1" dirty="0" err="1" smtClean="0">
                <a:solidFill>
                  <a:srgbClr val="00B0F0"/>
                </a:solidFill>
              </a:rPr>
              <a:t>Interac</a:t>
            </a:r>
            <a:r>
              <a:rPr lang="en-US" sz="2000" b="1" dirty="0" smtClean="0">
                <a:solidFill>
                  <a:srgbClr val="00B0F0"/>
                </a:solidFill>
              </a:rPr>
              <a:t>. region (</a:t>
            </a:r>
            <a:r>
              <a:rPr lang="el-GR" sz="2000" b="1" dirty="0" smtClean="0">
                <a:solidFill>
                  <a:srgbClr val="00B0F0"/>
                </a:solidFill>
              </a:rPr>
              <a:t>β</a:t>
            </a:r>
            <a:r>
              <a:rPr lang="en-US" sz="2000" b="1" dirty="0" smtClean="0">
                <a:solidFill>
                  <a:srgbClr val="00B0F0"/>
                </a:solidFill>
              </a:rPr>
              <a:t>*, F)</a:t>
            </a:r>
            <a:endParaRPr lang="en-US" sz="20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35"/>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0"/>
                                          </p:stCondLst>
                                        </p:cTn>
                                        <p:tgtEl>
                                          <p:spTgt spid="18">
                                            <p:txEl>
                                              <p:pRg st="0" end="0"/>
                                            </p:txEl>
                                          </p:spTgt>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100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xEl>
                                              <p:pRg st="1" end="1"/>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100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xEl>
                                              <p:pRg st="3" end="3"/>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
                                            <p:txEl>
                                              <p:pRg st="2" end="2"/>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uiExpand="1"/>
      <p:bldP spid="18" grpId="0" uiExpand="1" build="p"/>
      <p:bldP spid="19" grpId="0" uiExpand="1" build="p"/>
      <p:bldP spid="20" grpId="0" uiExpand="1" build="p"/>
      <p:bldP spid="26" grpId="0" animBg="1"/>
      <p:bldP spid="35" grpId="0" uiExpand="1"/>
      <p:bldP spid="37" grpId="0" uiExpan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418" name="Rectangle 2"/>
          <p:cNvSpPr>
            <a:spLocks noGrp="1" noChangeArrowheads="1"/>
          </p:cNvSpPr>
          <p:nvPr>
            <p:ph type="title"/>
          </p:nvPr>
        </p:nvSpPr>
        <p:spPr/>
        <p:txBody>
          <a:bodyPr/>
          <a:lstStyle/>
          <a:p>
            <a:pPr>
              <a:defRPr/>
            </a:pPr>
            <a:r>
              <a:rPr lang="en-US" dirty="0" smtClean="0"/>
              <a:t>Early beam operation</a:t>
            </a:r>
            <a:endParaRPr lang="en-US" dirty="0"/>
          </a:p>
        </p:txBody>
      </p:sp>
      <p:sp>
        <p:nvSpPr>
          <p:cNvPr id="33" name="Content Placeholder 1"/>
          <p:cNvSpPr>
            <a:spLocks noGrp="1"/>
          </p:cNvSpPr>
          <p:nvPr>
            <p:ph idx="4294967295"/>
          </p:nvPr>
        </p:nvSpPr>
        <p:spPr>
          <a:xfrm>
            <a:off x="278968" y="3276600"/>
            <a:ext cx="7950631" cy="3048000"/>
          </a:xfrm>
        </p:spPr>
        <p:txBody>
          <a:bodyPr>
            <a:normAutofit/>
          </a:bodyPr>
          <a:lstStyle/>
          <a:p>
            <a:r>
              <a:rPr lang="en-US" dirty="0" smtClean="0">
                <a:solidFill>
                  <a:srgbClr val="25129A"/>
                </a:solidFill>
              </a:rPr>
              <a:t>Energy limited to 3.5 </a:t>
            </a:r>
            <a:r>
              <a:rPr lang="en-US" dirty="0" err="1" smtClean="0">
                <a:solidFill>
                  <a:srgbClr val="25129A"/>
                </a:solidFill>
              </a:rPr>
              <a:t>TeV</a:t>
            </a:r>
            <a:r>
              <a:rPr lang="en-US" dirty="0" smtClean="0">
                <a:solidFill>
                  <a:srgbClr val="25129A"/>
                </a:solidFill>
              </a:rPr>
              <a:t> by the stabilizers</a:t>
            </a:r>
          </a:p>
          <a:p>
            <a:r>
              <a:rPr lang="en-US" dirty="0" smtClean="0">
                <a:solidFill>
                  <a:srgbClr val="25129A"/>
                </a:solidFill>
              </a:rPr>
              <a:t>2010</a:t>
            </a:r>
          </a:p>
          <a:p>
            <a:pPr lvl="1"/>
            <a:r>
              <a:rPr lang="en-US" dirty="0" smtClean="0">
                <a:solidFill>
                  <a:srgbClr val="25129A"/>
                </a:solidFill>
              </a:rPr>
              <a:t>Intensity carefully increased to collimation limit</a:t>
            </a:r>
          </a:p>
          <a:p>
            <a:pPr lvl="1"/>
            <a:r>
              <a:rPr lang="el-GR" dirty="0" smtClean="0">
                <a:solidFill>
                  <a:srgbClr val="25129A"/>
                </a:solidFill>
              </a:rPr>
              <a:t>β</a:t>
            </a:r>
            <a:r>
              <a:rPr lang="en-US" dirty="0" smtClean="0">
                <a:solidFill>
                  <a:srgbClr val="25129A"/>
                </a:solidFill>
              </a:rPr>
              <a:t>* pushed as low as possible</a:t>
            </a:r>
          </a:p>
          <a:p>
            <a:r>
              <a:rPr lang="en-US" dirty="0" smtClean="0">
                <a:solidFill>
                  <a:srgbClr val="25129A"/>
                </a:solidFill>
              </a:rPr>
              <a:t>2011</a:t>
            </a:r>
          </a:p>
          <a:p>
            <a:pPr lvl="1"/>
            <a:r>
              <a:rPr lang="en-US" dirty="0" smtClean="0">
                <a:solidFill>
                  <a:srgbClr val="25129A"/>
                </a:solidFill>
              </a:rPr>
              <a:t>Run at established limits</a:t>
            </a:r>
          </a:p>
        </p:txBody>
      </p:sp>
      <p:graphicFrame>
        <p:nvGraphicFramePr>
          <p:cNvPr id="27" name="Group 11"/>
          <p:cNvGraphicFramePr>
            <a:graphicFrameLocks noGrp="1"/>
          </p:cNvGraphicFramePr>
          <p:nvPr/>
        </p:nvGraphicFramePr>
        <p:xfrm>
          <a:off x="-1" y="1447800"/>
          <a:ext cx="9144000" cy="957072"/>
        </p:xfrm>
        <a:graphic>
          <a:graphicData uri="http://schemas.openxmlformats.org/drawingml/2006/table">
            <a:tbl>
              <a:tblPr>
                <a:solidFill>
                  <a:srgbClr val="9900FF"/>
                </a:solidFill>
              </a:tblPr>
              <a:tblGrid>
                <a:gridCol w="2438401"/>
                <a:gridCol w="457200"/>
                <a:gridCol w="609600"/>
                <a:gridCol w="1981200"/>
                <a:gridCol w="533400"/>
                <a:gridCol w="228600"/>
                <a:gridCol w="2107324"/>
                <a:gridCol w="559676"/>
                <a:gridCol w="228599"/>
              </a:tblGrid>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rPr>
                        <a:t>Repair of Sector 34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75000"/>
                          </a:schemeClr>
                        </a:gs>
                        <a:gs pos="100000">
                          <a:schemeClr val="accent2">
                            <a:lumMod val="20000"/>
                            <a:lumOff val="80000"/>
                          </a:schemeClr>
                        </a:gs>
                      </a:gsLst>
                      <a:lin ang="0" scaled="1"/>
                      <a:tileRect/>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rPr>
                        <a:t>1.18</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err="1" smtClean="0">
                          <a:ln>
                            <a:noFill/>
                          </a:ln>
                          <a:solidFill>
                            <a:schemeClr val="tx1"/>
                          </a:solidFill>
                          <a:effectLst/>
                          <a:latin typeface="Arial" pitchFamily="34" charset="0"/>
                        </a:rPr>
                        <a:t>TeV</a:t>
                      </a:r>
                      <a:endParaRPr kumimoji="0" lang="en-US" sz="1600" b="1" i="0" u="none" strike="noStrike" cap="none" normalizeH="0" baseline="0" dirty="0" smtClean="0">
                        <a:ln>
                          <a:noFill/>
                        </a:ln>
                        <a:solidFill>
                          <a:schemeClr val="tx1"/>
                        </a:solidFill>
                        <a:effectLst/>
                        <a:latin typeface="Arial" pitchFamily="34" charset="0"/>
                      </a:endParaRP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err="1" smtClean="0">
                          <a:ln>
                            <a:noFill/>
                          </a:ln>
                          <a:solidFill>
                            <a:schemeClr val="tx1"/>
                          </a:solidFill>
                          <a:effectLst/>
                          <a:latin typeface="Arial" pitchFamily="34" charset="0"/>
                        </a:rPr>
                        <a:t>nQPS</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rPr>
                        <a:t>6kA</a:t>
                      </a: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lumMod val="20000"/>
                            <a:lumOff val="80000"/>
                          </a:schemeClr>
                        </a:gs>
                        <a:gs pos="100000">
                          <a:schemeClr val="accent2">
                            <a:lumMod val="60000"/>
                            <a:lumOff val="40000"/>
                          </a:schemeClr>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rPr>
                        <a:t>3.5 </a:t>
                      </a:r>
                      <a:r>
                        <a:rPr kumimoji="0" lang="en-US" sz="1600" b="1" i="0" u="none" strike="noStrike" cap="none" normalizeH="0" baseline="0" dirty="0" err="1" smtClean="0">
                          <a:ln>
                            <a:noFill/>
                          </a:ln>
                          <a:solidFill>
                            <a:schemeClr val="tx1"/>
                          </a:solidFill>
                          <a:effectLst/>
                          <a:latin typeface="Arial" pitchFamily="34" charset="0"/>
                        </a:rPr>
                        <a:t>TeV</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err="1" smtClean="0">
                          <a:ln>
                            <a:noFill/>
                          </a:ln>
                          <a:solidFill>
                            <a:schemeClr val="tx1"/>
                          </a:solidFill>
                          <a:effectLst/>
                          <a:latin typeface="Arial" pitchFamily="34" charset="0"/>
                        </a:rPr>
                        <a:t>I</a:t>
                      </a:r>
                      <a:r>
                        <a:rPr kumimoji="0" lang="en-US" sz="1600" b="1" i="0" u="none" strike="noStrike" cap="none" normalizeH="0" baseline="-25000" dirty="0" err="1" smtClean="0">
                          <a:ln>
                            <a:noFill/>
                          </a:ln>
                          <a:solidFill>
                            <a:schemeClr val="tx1"/>
                          </a:solidFill>
                          <a:effectLst/>
                          <a:latin typeface="Arial" pitchFamily="34" charset="0"/>
                        </a:rPr>
                        <a:t>safe</a:t>
                      </a:r>
                      <a:r>
                        <a:rPr kumimoji="0" lang="en-US" sz="1600" b="1" i="0" u="none" strike="noStrike" cap="none" normalizeH="0" baseline="0" dirty="0" smtClean="0">
                          <a:ln>
                            <a:noFill/>
                          </a:ln>
                          <a:solidFill>
                            <a:schemeClr val="tx1"/>
                          </a:solidFill>
                          <a:effectLst/>
                          <a:latin typeface="Arial" pitchFamily="34" charset="0"/>
                        </a:rPr>
                        <a:t> &lt; I &lt; 0.2 </a:t>
                      </a:r>
                      <a:r>
                        <a:rPr kumimoji="0" lang="en-US" sz="1600" b="1" i="0" u="none" strike="noStrike" cap="none" normalizeH="0" baseline="0" dirty="0" err="1" smtClean="0">
                          <a:ln>
                            <a:noFill/>
                          </a:ln>
                          <a:solidFill>
                            <a:schemeClr val="tx1"/>
                          </a:solidFill>
                          <a:effectLst/>
                          <a:latin typeface="Arial" pitchFamily="34" charset="0"/>
                        </a:rPr>
                        <a:t>I</a:t>
                      </a:r>
                      <a:r>
                        <a:rPr kumimoji="0" lang="en-US" sz="1600" b="1" i="0" u="none" strike="noStrike" cap="none" normalizeH="0" baseline="-25000" dirty="0" err="1" smtClean="0">
                          <a:ln>
                            <a:noFill/>
                          </a:ln>
                          <a:solidFill>
                            <a:schemeClr val="tx1"/>
                          </a:solidFill>
                          <a:effectLst/>
                          <a:latin typeface="Arial" pitchFamily="34" charset="0"/>
                        </a:rPr>
                        <a:t>nom</a:t>
                      </a:r>
                      <a:endParaRPr kumimoji="0" lang="en-US" sz="1800" b="1" i="0" u="none" strike="noStrike" cap="none" normalizeH="0" baseline="-2500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lang="el-GR" sz="1800" b="1" dirty="0" smtClean="0">
                          <a:solidFill>
                            <a:schemeClr val="tx1"/>
                          </a:solidFill>
                        </a:rPr>
                        <a:t>β</a:t>
                      </a:r>
                      <a:r>
                        <a:rPr lang="en-US" sz="1800" b="1" dirty="0" smtClean="0">
                          <a:solidFill>
                            <a:schemeClr val="tx1"/>
                          </a:solidFill>
                        </a:rPr>
                        <a:t>* &gt; 2 m</a:t>
                      </a:r>
                      <a:endParaRPr kumimoji="0" lang="en-US" sz="1800" b="1" i="0" u="none" strike="noStrike" cap="none" normalizeH="0" baseline="0" dirty="0" smtClean="0">
                        <a:ln>
                          <a:noFill/>
                        </a:ln>
                        <a:solidFill>
                          <a:schemeClr val="tx1"/>
                        </a:solidFill>
                        <a:effectLst/>
                        <a:latin typeface="Arial" pitchFamily="34" charset="0"/>
                      </a:endParaRP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rPr>
                        <a:t>Ions</a:t>
                      </a: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pitchFamily="34" charset="0"/>
                      </a:endParaRP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rPr>
                        <a:t>3.5 </a:t>
                      </a:r>
                      <a:r>
                        <a:rPr kumimoji="0" lang="en-US" sz="1600" b="1" i="0" u="none" strike="noStrike" cap="none" normalizeH="0" baseline="0" dirty="0" err="1" smtClean="0">
                          <a:ln>
                            <a:noFill/>
                          </a:ln>
                          <a:solidFill>
                            <a:schemeClr val="tx1"/>
                          </a:solidFill>
                          <a:effectLst/>
                          <a:latin typeface="Arial" pitchFamily="34" charset="0"/>
                        </a:rPr>
                        <a:t>TeV</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rPr>
                        <a:t>~ 0.2 </a:t>
                      </a:r>
                      <a:r>
                        <a:rPr kumimoji="0" lang="en-US" sz="1600" b="1" i="0" u="none" strike="noStrike" cap="none" normalizeH="0" baseline="0" dirty="0" err="1" smtClean="0">
                          <a:ln>
                            <a:noFill/>
                          </a:ln>
                          <a:solidFill>
                            <a:schemeClr val="tx1"/>
                          </a:solidFill>
                          <a:effectLst/>
                          <a:latin typeface="Arial" pitchFamily="34" charset="0"/>
                        </a:rPr>
                        <a:t>I</a:t>
                      </a:r>
                      <a:r>
                        <a:rPr kumimoji="0" lang="en-US" sz="1600" b="1" i="0" u="none" strike="noStrike" cap="none" normalizeH="0" baseline="-25000" dirty="0" err="1" smtClean="0">
                          <a:ln>
                            <a:noFill/>
                          </a:ln>
                          <a:solidFill>
                            <a:schemeClr val="tx1"/>
                          </a:solidFill>
                          <a:effectLst/>
                          <a:latin typeface="Arial" pitchFamily="34" charset="0"/>
                        </a:rPr>
                        <a:t>nom</a:t>
                      </a:r>
                      <a:endParaRPr kumimoji="0" lang="en-US" sz="1800" b="1" i="0" u="none" strike="noStrike" cap="none" normalizeH="0" baseline="-2500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lang="el-GR" sz="1800" b="1" dirty="0" smtClean="0">
                          <a:solidFill>
                            <a:schemeClr val="tx1"/>
                          </a:solidFill>
                        </a:rPr>
                        <a:t>β</a:t>
                      </a:r>
                      <a:r>
                        <a:rPr lang="en-US" sz="1800" b="1" dirty="0" smtClean="0">
                          <a:solidFill>
                            <a:schemeClr val="tx1"/>
                          </a:solidFill>
                        </a:rPr>
                        <a:t>* ~ 2 m</a:t>
                      </a:r>
                      <a:endParaRPr kumimoji="0" lang="en-US" sz="1800" b="1" i="0" u="none" strike="noStrike" cap="none" normalizeH="0" baseline="0" dirty="0" smtClean="0">
                        <a:ln>
                          <a:noFill/>
                        </a:ln>
                        <a:solidFill>
                          <a:schemeClr val="tx1"/>
                        </a:solidFill>
                        <a:effectLst/>
                        <a:latin typeface="Arial" pitchFamily="34" charset="0"/>
                      </a:endParaRP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600" b="1" i="0" u="none" strike="noStrike" cap="none" normalizeH="0" baseline="0" dirty="0" smtClean="0">
                          <a:ln>
                            <a:noFill/>
                          </a:ln>
                          <a:solidFill>
                            <a:schemeClr val="tx1"/>
                          </a:solidFill>
                          <a:effectLst/>
                          <a:latin typeface="Arial" pitchFamily="34" charset="0"/>
                        </a:rPr>
                        <a:t>Ions</a:t>
                      </a: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1" i="0" u="none" strike="noStrike" cap="none" normalizeH="0" baseline="0" dirty="0" smtClean="0">
                        <a:ln>
                          <a:noFill/>
                        </a:ln>
                        <a:solidFill>
                          <a:schemeClr val="bg2"/>
                        </a:solidFill>
                        <a:effectLst/>
                        <a:latin typeface="Arial" pitchFamily="34" charset="0"/>
                      </a:endParaRP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r>
            </a:tbl>
          </a:graphicData>
        </a:graphic>
      </p:graphicFrame>
      <p:graphicFrame>
        <p:nvGraphicFramePr>
          <p:cNvPr id="30" name="Group 3"/>
          <p:cNvGraphicFramePr>
            <a:graphicFrameLocks noGrp="1"/>
          </p:cNvGraphicFramePr>
          <p:nvPr/>
        </p:nvGraphicFramePr>
        <p:xfrm>
          <a:off x="0" y="1082040"/>
          <a:ext cx="9144001" cy="365760"/>
        </p:xfrm>
        <a:graphic>
          <a:graphicData uri="http://schemas.openxmlformats.org/drawingml/2006/table">
            <a:tbl>
              <a:tblPr/>
              <a:tblGrid>
                <a:gridCol w="3048000"/>
                <a:gridCol w="3049235"/>
                <a:gridCol w="3046766"/>
              </a:tblGrid>
              <a:tr h="304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dirty="0" smtClean="0">
                          <a:ln>
                            <a:noFill/>
                          </a:ln>
                          <a:solidFill>
                            <a:schemeClr val="bg1"/>
                          </a:solidFill>
                          <a:effectLst>
                            <a:outerShdw blurRad="38100" dist="38100" dir="2700000" algn="tl">
                              <a:srgbClr val="000000"/>
                            </a:outerShdw>
                          </a:effectLst>
                          <a:latin typeface="Arial" charset="0"/>
                        </a:rPr>
                        <a:t>2009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dirty="0" smtClean="0">
                          <a:ln>
                            <a:noFill/>
                          </a:ln>
                          <a:solidFill>
                            <a:schemeClr val="bg1"/>
                          </a:solidFill>
                          <a:effectLst>
                            <a:outerShdw blurRad="38100" dist="38100" dir="2700000" algn="tl">
                              <a:srgbClr val="000000"/>
                            </a:outerShdw>
                          </a:effectLst>
                          <a:latin typeface="Arial" charset="0"/>
                        </a:rPr>
                        <a:t>2010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dirty="0" smtClean="0">
                          <a:ln>
                            <a:noFill/>
                          </a:ln>
                          <a:solidFill>
                            <a:schemeClr val="bg1"/>
                          </a:solidFill>
                          <a:effectLst>
                            <a:outerShdw blurRad="38100" dist="38100" dir="2700000" algn="tl">
                              <a:srgbClr val="000000"/>
                            </a:outerShdw>
                          </a:effectLst>
                          <a:latin typeface="Arial" charset="0"/>
                        </a:rPr>
                        <a:t>2011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bl>
          </a:graphicData>
        </a:graphic>
      </p:graphicFrame>
      <p:graphicFrame>
        <p:nvGraphicFramePr>
          <p:cNvPr id="32" name="Group 11"/>
          <p:cNvGraphicFramePr>
            <a:graphicFrameLocks noGrp="1"/>
          </p:cNvGraphicFramePr>
          <p:nvPr/>
        </p:nvGraphicFramePr>
        <p:xfrm>
          <a:off x="0" y="2362200"/>
          <a:ext cx="9144000" cy="335280"/>
        </p:xfrm>
        <a:graphic>
          <a:graphicData uri="http://schemas.openxmlformats.org/drawingml/2006/table">
            <a:tbl>
              <a:tblPr>
                <a:solidFill>
                  <a:srgbClr val="9900FF"/>
                </a:solidFill>
              </a:tblPr>
              <a:tblGrid>
                <a:gridCol w="2438400"/>
                <a:gridCol w="457200"/>
                <a:gridCol w="609600"/>
                <a:gridCol w="2514600"/>
                <a:gridCol w="228600"/>
                <a:gridCol w="2667000"/>
                <a:gridCol w="228600"/>
              </a:tblGrid>
              <a:tr h="304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rPr>
                        <a:t>No Beam</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rPr>
                        <a:t>B</a:t>
                      </a: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pitchFamily="34" charset="0"/>
                      </a:endParaRP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rPr>
                        <a:t>Beam</a:t>
                      </a: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1" i="0" u="none" strike="noStrike" cap="none" normalizeH="0" baseline="0" dirty="0" smtClean="0">
                        <a:ln>
                          <a:noFill/>
                        </a:ln>
                        <a:solidFill>
                          <a:schemeClr val="bg2"/>
                        </a:solidFill>
                        <a:effectLst/>
                        <a:latin typeface="Arial" pitchFamily="34" charset="0"/>
                      </a:endParaRP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rPr>
                        <a:t>Beam</a:t>
                      </a: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1" i="0" u="none" strike="noStrike" cap="none" normalizeH="0" baseline="0" dirty="0" smtClean="0">
                        <a:ln>
                          <a:noFill/>
                        </a:ln>
                        <a:solidFill>
                          <a:schemeClr val="bg2"/>
                        </a:solidFill>
                        <a:effectLst/>
                        <a:latin typeface="Arial" pitchFamily="34" charset="0"/>
                      </a:endParaRPr>
                    </a:p>
                  </a:txBody>
                  <a:tcPr marL="0" marR="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7" name="Group 6"/>
          <p:cNvGrpSpPr/>
          <p:nvPr/>
        </p:nvGrpSpPr>
        <p:grpSpPr>
          <a:xfrm>
            <a:off x="281400" y="76200"/>
            <a:ext cx="8280000" cy="228600"/>
            <a:chOff x="457200" y="152400"/>
            <a:chExt cx="7549200" cy="381000"/>
          </a:xfrm>
          <a:solidFill>
            <a:srgbClr val="25129A">
              <a:alpha val="34902"/>
            </a:srgbClr>
          </a:solidFill>
        </p:grpSpPr>
        <p:sp>
          <p:nvSpPr>
            <p:cNvPr id="8" name="Rounded Rectangle 7"/>
            <p:cNvSpPr/>
            <p:nvPr/>
          </p:nvSpPr>
          <p:spPr>
            <a:xfrm>
              <a:off x="457200" y="152400"/>
              <a:ext cx="2520000" cy="381000"/>
            </a:xfrm>
            <a:prstGeom prst="roundRect">
              <a:avLst/>
            </a:prstGeom>
            <a:solidFill>
              <a:srgbClr val="003399"/>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4CCFC"/>
                  </a:solidFill>
                </a:rPr>
                <a:t>Operation</a:t>
              </a:r>
              <a:r>
                <a:rPr lang="en-US" sz="1400" i="1" baseline="0" dirty="0" smtClean="0">
                  <a:solidFill>
                    <a:srgbClr val="F4CCFC"/>
                  </a:solidFill>
                </a:rPr>
                <a:t> envelope</a:t>
              </a:r>
              <a:endParaRPr lang="en-US" sz="1400" i="1" dirty="0">
                <a:solidFill>
                  <a:srgbClr val="F4CCFC"/>
                </a:solidFill>
              </a:endParaRPr>
            </a:p>
          </p:txBody>
        </p:sp>
        <p:sp>
          <p:nvSpPr>
            <p:cNvPr id="9" name="Rounded Rectangle 8"/>
            <p:cNvSpPr/>
            <p:nvPr/>
          </p:nvSpPr>
          <p:spPr>
            <a:xfrm>
              <a:off x="29718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10" name="Rounded Rectangle 9"/>
            <p:cNvSpPr/>
            <p:nvPr/>
          </p:nvSpPr>
          <p:spPr>
            <a:xfrm>
              <a:off x="54864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
        <p:nvSpPr>
          <p:cNvPr id="11" name="Date Placeholder 10"/>
          <p:cNvSpPr>
            <a:spLocks noGrp="1"/>
          </p:cNvSpPr>
          <p:nvPr>
            <p:ph type="dt" sz="half" idx="10"/>
          </p:nvPr>
        </p:nvSpPr>
        <p:spPr/>
        <p:txBody>
          <a:bodyPr/>
          <a:lstStyle/>
          <a:p>
            <a:r>
              <a:rPr lang="en-US" smtClean="0"/>
              <a:t>3/26/2010</a:t>
            </a:r>
            <a:endParaRPr lang="en-US"/>
          </a:p>
        </p:txBody>
      </p:sp>
      <p:sp>
        <p:nvSpPr>
          <p:cNvPr id="12" name="Slide Number Placeholder 11"/>
          <p:cNvSpPr>
            <a:spLocks noGrp="1"/>
          </p:cNvSpPr>
          <p:nvPr>
            <p:ph type="sldNum" sz="quarter" idx="12"/>
          </p:nvPr>
        </p:nvSpPr>
        <p:spPr/>
        <p:txBody>
          <a:bodyPr/>
          <a:lstStyle/>
          <a:p>
            <a:fld id="{07CB4EDF-7DE6-4369-B527-B79B2EF0026D}" type="slidenum">
              <a:rPr lang="en-US" smtClean="0"/>
              <a:pPr/>
              <a:t>13</a:t>
            </a:fld>
            <a:endParaRPr lang="en-US"/>
          </a:p>
        </p:txBody>
      </p:sp>
      <p:sp>
        <p:nvSpPr>
          <p:cNvPr id="13" name="Footer Placeholder 12"/>
          <p:cNvSpPr>
            <a:spLocks noGrp="1"/>
          </p:cNvSpPr>
          <p:nvPr>
            <p:ph type="ftr" sz="quarter" idx="11"/>
          </p:nvPr>
        </p:nvSpPr>
        <p:spPr/>
        <p:txBody>
          <a:bodyPr/>
          <a:lstStyle/>
          <a:p>
            <a:r>
              <a:rPr lang="en-US" smtClean="0"/>
              <a:t>K. Foraz - CERN</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85800" y="1447800"/>
            <a:ext cx="7772400" cy="3590925"/>
          </a:xfrm>
        </p:spPr>
        <p:txBody>
          <a:bodyPr/>
          <a:lstStyle/>
          <a:p>
            <a:r>
              <a:rPr lang="en-US" u="sng" dirty="0" smtClean="0"/>
              <a:t>LHC Beam Operation</a:t>
            </a:r>
            <a:r>
              <a:rPr lang="en-US" dirty="0" smtClean="0"/>
              <a:t/>
            </a:r>
            <a:br>
              <a:rPr lang="en-US" dirty="0" smtClean="0"/>
            </a:br>
            <a:r>
              <a:rPr lang="en-US" dirty="0" smtClean="0"/>
              <a:t/>
            </a:r>
            <a:br>
              <a:rPr lang="en-US" dirty="0" smtClean="0"/>
            </a:br>
            <a:r>
              <a:rPr lang="en-US" b="0" dirty="0" smtClean="0">
                <a:solidFill>
                  <a:srgbClr val="8BB2D9"/>
                </a:solidFill>
              </a:rPr>
              <a:t>Operation envelope</a:t>
            </a:r>
            <a:r>
              <a:rPr lang="en-US" b="0" dirty="0" smtClean="0"/>
              <a:t/>
            </a:r>
            <a:br>
              <a:rPr lang="en-US" b="0" dirty="0" smtClean="0"/>
            </a:br>
            <a:r>
              <a:rPr lang="en-US" dirty="0" smtClean="0"/>
              <a:t>Progress with beam in 2009</a:t>
            </a:r>
            <a:r>
              <a:rPr lang="en-US" b="0" dirty="0" smtClean="0">
                <a:solidFill>
                  <a:srgbClr val="8BB2D9"/>
                </a:solidFill>
              </a:rPr>
              <a:t/>
            </a:r>
            <a:br>
              <a:rPr lang="en-US" b="0" dirty="0" smtClean="0">
                <a:solidFill>
                  <a:srgbClr val="8BB2D9"/>
                </a:solidFill>
              </a:rPr>
            </a:br>
            <a:r>
              <a:rPr lang="en-US" b="0" dirty="0" smtClean="0">
                <a:solidFill>
                  <a:srgbClr val="8BB2D9"/>
                </a:solidFill>
              </a:rPr>
              <a:t>2010-2011</a:t>
            </a:r>
            <a:endParaRPr lang="en-US" b="0" dirty="0">
              <a:solidFill>
                <a:srgbClr val="8BB2D9"/>
              </a:solidFill>
            </a:endParaRPr>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Slide Number Placeholder 3"/>
          <p:cNvSpPr>
            <a:spLocks noGrp="1"/>
          </p:cNvSpPr>
          <p:nvPr>
            <p:ph type="sldNum" sz="quarter" idx="12"/>
          </p:nvPr>
        </p:nvSpPr>
        <p:spPr/>
        <p:txBody>
          <a:bodyPr/>
          <a:lstStyle/>
          <a:p>
            <a:fld id="{CDAF5A34-83DC-4EF3-ABA6-0C2216CC5629}"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K. Foraz - CERN</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Targets</a:t>
            </a:r>
            <a:r>
              <a:rPr lang="en-US" sz="2800" dirty="0" smtClean="0"/>
              <a:t> with beam 2009</a:t>
            </a:r>
            <a:endParaRPr lang="en-US" sz="2800" dirty="0"/>
          </a:p>
        </p:txBody>
      </p:sp>
      <p:pic>
        <p:nvPicPr>
          <p:cNvPr id="7" name="Picture 6" descr="LHC-schedule-2009-v2.png"/>
          <p:cNvPicPr>
            <a:picLocks noChangeAspect="1"/>
          </p:cNvPicPr>
          <p:nvPr/>
        </p:nvPicPr>
        <p:blipFill>
          <a:blip r:embed="rId2" cstate="print"/>
          <a:stretch>
            <a:fillRect/>
          </a:stretch>
        </p:blipFill>
        <p:spPr>
          <a:xfrm>
            <a:off x="0" y="1062032"/>
            <a:ext cx="9144000" cy="3344650"/>
          </a:xfrm>
          <a:prstGeom prst="rect">
            <a:avLst/>
          </a:prstGeom>
        </p:spPr>
      </p:pic>
      <p:grpSp>
        <p:nvGrpSpPr>
          <p:cNvPr id="10" name="Group 9"/>
          <p:cNvGrpSpPr/>
          <p:nvPr/>
        </p:nvGrpSpPr>
        <p:grpSpPr>
          <a:xfrm>
            <a:off x="281400" y="76200"/>
            <a:ext cx="8280000" cy="228600"/>
            <a:chOff x="281400" y="76200"/>
            <a:chExt cx="8280000" cy="228600"/>
          </a:xfrm>
        </p:grpSpPr>
        <p:sp>
          <p:nvSpPr>
            <p:cNvPr id="16" name="Rounded Rectangle 15"/>
            <p:cNvSpPr/>
            <p:nvPr/>
          </p:nvSpPr>
          <p:spPr>
            <a:xfrm>
              <a:off x="281400"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17" name="Rounded Rectangle 16"/>
            <p:cNvSpPr/>
            <p:nvPr/>
          </p:nvSpPr>
          <p:spPr>
            <a:xfrm>
              <a:off x="3039426"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E5BAF8"/>
                  </a:solidFill>
                </a:rPr>
                <a:t>Progress with beam in 2009</a:t>
              </a:r>
              <a:endParaRPr lang="en-US" sz="1400" i="1" dirty="0">
                <a:solidFill>
                  <a:srgbClr val="E5BAF8"/>
                </a:solidFill>
              </a:endParaRPr>
            </a:p>
          </p:txBody>
        </p:sp>
        <p:sp>
          <p:nvSpPr>
            <p:cNvPr id="18" name="Rounded Rectangle 17"/>
            <p:cNvSpPr/>
            <p:nvPr/>
          </p:nvSpPr>
          <p:spPr>
            <a:xfrm>
              <a:off x="5797452"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
        <p:nvSpPr>
          <p:cNvPr id="5" name="Text Box 97"/>
          <p:cNvSpPr txBox="1">
            <a:spLocks noChangeArrowheads="1"/>
          </p:cNvSpPr>
          <p:nvPr/>
        </p:nvSpPr>
        <p:spPr bwMode="auto">
          <a:xfrm>
            <a:off x="4724400" y="4419600"/>
            <a:ext cx="4114800" cy="2308324"/>
          </a:xfrm>
          <a:prstGeom prst="rect">
            <a:avLst/>
          </a:prstGeom>
          <a:solidFill>
            <a:srgbClr val="25129A"/>
          </a:solidFill>
          <a:ln w="12700" cap="sq">
            <a:noFill/>
            <a:miter lim="800000"/>
            <a:headEnd type="none" w="sm" len="sm"/>
            <a:tailEnd type="none" w="sm" len="sm"/>
          </a:ln>
        </p:spPr>
        <p:txBody>
          <a:bodyPr wrap="square">
            <a:spAutoFit/>
          </a:bodyPr>
          <a:lstStyle/>
          <a:p>
            <a:pPr algn="ctr"/>
            <a:r>
              <a:rPr lang="en-US" sz="1800" b="1" dirty="0" smtClean="0">
                <a:solidFill>
                  <a:schemeClr val="bg1"/>
                </a:solidFill>
              </a:rPr>
              <a:t>Do this with SAFE BEAMS</a:t>
            </a:r>
          </a:p>
          <a:p>
            <a:pPr algn="ctr"/>
            <a:endParaRPr lang="en-US" sz="1800" b="1" dirty="0" smtClean="0">
              <a:solidFill>
                <a:schemeClr val="bg1"/>
              </a:solidFill>
            </a:endParaRPr>
          </a:p>
          <a:p>
            <a:pPr algn="ctr"/>
            <a:r>
              <a:rPr lang="en-US" sz="1800" b="1" dirty="0" smtClean="0">
                <a:solidFill>
                  <a:schemeClr val="bg1"/>
                </a:solidFill>
              </a:rPr>
              <a:t>10</a:t>
            </a:r>
            <a:r>
              <a:rPr lang="en-US" sz="1800" b="1" baseline="30000" dirty="0" smtClean="0">
                <a:solidFill>
                  <a:schemeClr val="bg1"/>
                </a:solidFill>
              </a:rPr>
              <a:t>12</a:t>
            </a:r>
            <a:r>
              <a:rPr lang="en-US" sz="1800" b="1" dirty="0" smtClean="0">
                <a:solidFill>
                  <a:schemeClr val="bg1"/>
                </a:solidFill>
              </a:rPr>
              <a:t> at 450 </a:t>
            </a:r>
            <a:r>
              <a:rPr lang="en-US" sz="1800" b="1" dirty="0" err="1" smtClean="0">
                <a:solidFill>
                  <a:schemeClr val="bg1"/>
                </a:solidFill>
              </a:rPr>
              <a:t>GeV</a:t>
            </a:r>
            <a:r>
              <a:rPr lang="en-US" sz="1800" b="1" dirty="0" smtClean="0">
                <a:solidFill>
                  <a:schemeClr val="bg1"/>
                </a:solidFill>
              </a:rPr>
              <a:t> </a:t>
            </a:r>
            <a:r>
              <a:rPr lang="en-GB" sz="1800" i="1" dirty="0" smtClean="0">
                <a:solidFill>
                  <a:schemeClr val="bg1"/>
                </a:solidFill>
                <a:sym typeface="Symbol" pitchFamily="18" charset="2"/>
              </a:rPr>
              <a:t>→ </a:t>
            </a:r>
            <a:r>
              <a:rPr lang="en-US" sz="1800" b="1" dirty="0" smtClean="0">
                <a:solidFill>
                  <a:schemeClr val="bg1"/>
                </a:solidFill>
              </a:rPr>
              <a:t>2 10</a:t>
            </a:r>
            <a:r>
              <a:rPr lang="en-US" sz="1800" b="1" baseline="30000" dirty="0" smtClean="0">
                <a:solidFill>
                  <a:schemeClr val="bg1"/>
                </a:solidFill>
              </a:rPr>
              <a:t>11</a:t>
            </a:r>
            <a:r>
              <a:rPr lang="en-US" sz="1800" b="1" dirty="0" smtClean="0">
                <a:solidFill>
                  <a:schemeClr val="bg1"/>
                </a:solidFill>
              </a:rPr>
              <a:t> at 1.18 </a:t>
            </a:r>
            <a:r>
              <a:rPr lang="en-US" sz="1800" b="1" dirty="0" err="1" smtClean="0">
                <a:solidFill>
                  <a:schemeClr val="bg1"/>
                </a:solidFill>
              </a:rPr>
              <a:t>TeV</a:t>
            </a:r>
            <a:endParaRPr lang="en-US" sz="1800" b="1" dirty="0" smtClean="0">
              <a:solidFill>
                <a:schemeClr val="bg1"/>
              </a:solidFill>
            </a:endParaRPr>
          </a:p>
          <a:p>
            <a:pPr algn="ctr"/>
            <a:endParaRPr lang="en-US" sz="1800" b="1" dirty="0" smtClean="0">
              <a:solidFill>
                <a:schemeClr val="bg1"/>
              </a:solidFill>
            </a:endParaRPr>
          </a:p>
          <a:p>
            <a:pPr algn="ctr"/>
            <a:r>
              <a:rPr lang="en-US" sz="1800" b="1" dirty="0" smtClean="0">
                <a:solidFill>
                  <a:schemeClr val="bg1"/>
                </a:solidFill>
              </a:rPr>
              <a:t>LIMITS</a:t>
            </a:r>
          </a:p>
          <a:p>
            <a:pPr algn="ctr"/>
            <a:r>
              <a:rPr lang="en-US" sz="1800" b="1" dirty="0" smtClean="0">
                <a:solidFill>
                  <a:schemeClr val="bg1"/>
                </a:solidFill>
              </a:rPr>
              <a:t>2 on 2 with 5 10</a:t>
            </a:r>
            <a:r>
              <a:rPr lang="en-US" sz="1800" b="1" baseline="30000" dirty="0" smtClean="0">
                <a:solidFill>
                  <a:schemeClr val="bg1"/>
                </a:solidFill>
              </a:rPr>
              <a:t>10</a:t>
            </a:r>
            <a:r>
              <a:rPr lang="en-US" sz="1800" b="1" dirty="0" smtClean="0">
                <a:solidFill>
                  <a:schemeClr val="bg1"/>
                </a:solidFill>
              </a:rPr>
              <a:t> per bunch at 1.18 </a:t>
            </a:r>
            <a:r>
              <a:rPr lang="en-US" sz="1800" b="1" dirty="0" err="1" smtClean="0">
                <a:solidFill>
                  <a:schemeClr val="bg1"/>
                </a:solidFill>
              </a:rPr>
              <a:t>TeV</a:t>
            </a:r>
            <a:endParaRPr lang="en-US" sz="1800" b="1" dirty="0" smtClean="0">
              <a:solidFill>
                <a:schemeClr val="bg1"/>
              </a:solidFill>
            </a:endParaRPr>
          </a:p>
          <a:p>
            <a:pPr algn="ctr"/>
            <a:r>
              <a:rPr lang="en-US" b="1" dirty="0" smtClean="0">
                <a:solidFill>
                  <a:schemeClr val="bg1"/>
                </a:solidFill>
              </a:rPr>
              <a:t>4 on 4 with 2 10</a:t>
            </a:r>
            <a:r>
              <a:rPr lang="en-US" b="1" baseline="30000" dirty="0" smtClean="0">
                <a:solidFill>
                  <a:schemeClr val="bg1"/>
                </a:solidFill>
              </a:rPr>
              <a:t>10</a:t>
            </a:r>
            <a:r>
              <a:rPr lang="en-US" b="1" dirty="0" smtClean="0">
                <a:solidFill>
                  <a:schemeClr val="bg1"/>
                </a:solidFill>
              </a:rPr>
              <a:t> per bunch at 1.18 </a:t>
            </a:r>
            <a:r>
              <a:rPr lang="en-US" b="1" dirty="0" err="1" smtClean="0">
                <a:solidFill>
                  <a:schemeClr val="bg1"/>
                </a:solidFill>
              </a:rPr>
              <a:t>TeV</a:t>
            </a:r>
            <a:endParaRPr lang="en-US" sz="1800" b="1" dirty="0" smtClean="0">
              <a:solidFill>
                <a:schemeClr val="bg1"/>
              </a:solidFill>
            </a:endParaRPr>
          </a:p>
          <a:p>
            <a:pPr algn="ctr"/>
            <a:endParaRPr lang="en-US" sz="1800" b="1" dirty="0">
              <a:solidFill>
                <a:srgbClr val="FF0000"/>
              </a:solidFill>
            </a:endParaRPr>
          </a:p>
        </p:txBody>
      </p:sp>
      <p:sp>
        <p:nvSpPr>
          <p:cNvPr id="6" name="Text Box 97"/>
          <p:cNvSpPr txBox="1">
            <a:spLocks noChangeArrowheads="1"/>
          </p:cNvSpPr>
          <p:nvPr/>
        </p:nvSpPr>
        <p:spPr bwMode="auto">
          <a:xfrm>
            <a:off x="304800" y="4419600"/>
            <a:ext cx="4114800" cy="2308324"/>
          </a:xfrm>
          <a:prstGeom prst="rect">
            <a:avLst/>
          </a:prstGeom>
          <a:solidFill>
            <a:srgbClr val="25129A"/>
          </a:solidFill>
          <a:ln w="12700" cap="sq">
            <a:noFill/>
            <a:miter lim="800000"/>
            <a:headEnd type="none" w="sm" len="sm"/>
            <a:tailEnd type="none" w="sm" len="sm"/>
          </a:ln>
        </p:spPr>
        <p:txBody>
          <a:bodyPr wrap="square">
            <a:spAutoFit/>
          </a:bodyPr>
          <a:lstStyle/>
          <a:p>
            <a:pPr algn="ctr"/>
            <a:r>
              <a:rPr lang="en-US" sz="1800" b="1" dirty="0" smtClean="0">
                <a:solidFill>
                  <a:schemeClr val="bg1"/>
                </a:solidFill>
              </a:rPr>
              <a:t>AIMS</a:t>
            </a:r>
          </a:p>
          <a:p>
            <a:pPr algn="ctr"/>
            <a:endParaRPr lang="en-US" b="1" dirty="0" smtClean="0">
              <a:solidFill>
                <a:schemeClr val="bg1"/>
              </a:solidFill>
            </a:endParaRPr>
          </a:p>
          <a:p>
            <a:pPr algn="ctr"/>
            <a:r>
              <a:rPr lang="en-US" sz="1800" b="1" dirty="0" smtClean="0">
                <a:solidFill>
                  <a:schemeClr val="bg1"/>
                </a:solidFill>
              </a:rPr>
              <a:t>450 </a:t>
            </a:r>
            <a:r>
              <a:rPr lang="en-US" sz="1800" b="1" dirty="0" err="1" smtClean="0">
                <a:solidFill>
                  <a:schemeClr val="bg1"/>
                </a:solidFill>
              </a:rPr>
              <a:t>GeV</a:t>
            </a:r>
            <a:r>
              <a:rPr lang="en-US" sz="1800" b="1" dirty="0" smtClean="0">
                <a:solidFill>
                  <a:schemeClr val="bg1"/>
                </a:solidFill>
              </a:rPr>
              <a:t> collisions</a:t>
            </a:r>
          </a:p>
          <a:p>
            <a:pPr algn="ctr"/>
            <a:r>
              <a:rPr lang="en-US" b="1" dirty="0" smtClean="0">
                <a:solidFill>
                  <a:schemeClr val="bg1"/>
                </a:solidFill>
              </a:rPr>
              <a:t>10</a:t>
            </a:r>
            <a:r>
              <a:rPr lang="en-US" b="1" baseline="30000" dirty="0" smtClean="0">
                <a:solidFill>
                  <a:schemeClr val="bg1"/>
                </a:solidFill>
              </a:rPr>
              <a:t>6</a:t>
            </a:r>
            <a:r>
              <a:rPr lang="en-US" b="1" dirty="0" smtClean="0">
                <a:solidFill>
                  <a:schemeClr val="bg1"/>
                </a:solidFill>
              </a:rPr>
              <a:t> events</a:t>
            </a:r>
          </a:p>
          <a:p>
            <a:pPr algn="ctr"/>
            <a:endParaRPr lang="en-US" sz="1800" b="1" dirty="0" smtClean="0">
              <a:solidFill>
                <a:schemeClr val="bg1"/>
              </a:solidFill>
            </a:endParaRPr>
          </a:p>
          <a:p>
            <a:pPr algn="ctr"/>
            <a:r>
              <a:rPr lang="en-US" b="1" dirty="0" smtClean="0">
                <a:solidFill>
                  <a:schemeClr val="bg1"/>
                </a:solidFill>
              </a:rPr>
              <a:t>Ramp to 1.18 </a:t>
            </a:r>
            <a:r>
              <a:rPr lang="en-US" b="1" dirty="0" err="1" smtClean="0">
                <a:solidFill>
                  <a:schemeClr val="bg1"/>
                </a:solidFill>
              </a:rPr>
              <a:t>TeV</a:t>
            </a:r>
            <a:endParaRPr lang="en-US" b="1" dirty="0" smtClean="0">
              <a:solidFill>
                <a:schemeClr val="bg1"/>
              </a:solidFill>
            </a:endParaRPr>
          </a:p>
          <a:p>
            <a:pPr algn="ctr"/>
            <a:r>
              <a:rPr lang="en-US" sz="1800" b="1" dirty="0" smtClean="0">
                <a:solidFill>
                  <a:schemeClr val="bg1"/>
                </a:solidFill>
              </a:rPr>
              <a:t>Collisions at 1.18 </a:t>
            </a:r>
            <a:r>
              <a:rPr lang="en-US" sz="1800" b="1" dirty="0" err="1" smtClean="0">
                <a:solidFill>
                  <a:schemeClr val="bg1"/>
                </a:solidFill>
              </a:rPr>
              <a:t>TeV</a:t>
            </a:r>
            <a:endParaRPr lang="en-US" sz="1800" b="1" dirty="0" smtClean="0">
              <a:solidFill>
                <a:schemeClr val="bg1"/>
              </a:solidFill>
            </a:endParaRPr>
          </a:p>
          <a:p>
            <a:pPr algn="ctr"/>
            <a:endParaRPr lang="en-US" sz="1800" b="1" dirty="0">
              <a:solidFill>
                <a:srgbClr val="FF0000"/>
              </a:solidFill>
            </a:endParaRPr>
          </a:p>
        </p:txBody>
      </p:sp>
      <p:sp>
        <p:nvSpPr>
          <p:cNvPr id="11" name="Date Placeholder 10"/>
          <p:cNvSpPr>
            <a:spLocks noGrp="1"/>
          </p:cNvSpPr>
          <p:nvPr>
            <p:ph type="dt" sz="half" idx="10"/>
          </p:nvPr>
        </p:nvSpPr>
        <p:spPr/>
        <p:txBody>
          <a:bodyPr/>
          <a:lstStyle/>
          <a:p>
            <a:r>
              <a:rPr lang="en-US" smtClean="0"/>
              <a:t>3/26/2010</a:t>
            </a:r>
            <a:endParaRPr lang="en-US"/>
          </a:p>
        </p:txBody>
      </p:sp>
      <p:sp>
        <p:nvSpPr>
          <p:cNvPr id="12" name="Slide Number Placeholder 11"/>
          <p:cNvSpPr>
            <a:spLocks noGrp="1"/>
          </p:cNvSpPr>
          <p:nvPr>
            <p:ph type="sldNum" sz="quarter" idx="12"/>
          </p:nvPr>
        </p:nvSpPr>
        <p:spPr/>
        <p:txBody>
          <a:bodyPr/>
          <a:lstStyle/>
          <a:p>
            <a:fld id="{07CB4EDF-7DE6-4369-B527-B79B2EF0026D}" type="slidenum">
              <a:rPr lang="en-US" smtClean="0"/>
              <a:pPr/>
              <a:t>15</a:t>
            </a:fld>
            <a:endParaRPr lang="en-US"/>
          </a:p>
        </p:txBody>
      </p:sp>
      <p:sp>
        <p:nvSpPr>
          <p:cNvPr id="13" name="Footer Placeholder 12"/>
          <p:cNvSpPr>
            <a:spLocks noGrp="1"/>
          </p:cNvSpPr>
          <p:nvPr>
            <p:ph type="ftr" sz="quarter" idx="11"/>
          </p:nvPr>
        </p:nvSpPr>
        <p:spPr/>
        <p:txBody>
          <a:bodyPr/>
          <a:lstStyle/>
          <a:p>
            <a:r>
              <a:rPr lang="en-US" smtClean="0"/>
              <a:t>K. Foraz - CERN</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reached</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16</a:t>
            </a:fld>
            <a:endParaRPr lang="en-US"/>
          </a:p>
        </p:txBody>
      </p:sp>
      <p:graphicFrame>
        <p:nvGraphicFramePr>
          <p:cNvPr id="6" name="Table 5"/>
          <p:cNvGraphicFramePr>
            <a:graphicFrameLocks noGrp="1"/>
          </p:cNvGraphicFramePr>
          <p:nvPr/>
        </p:nvGraphicFramePr>
        <p:xfrm>
          <a:off x="294469" y="1146096"/>
          <a:ext cx="8322589" cy="4815840"/>
        </p:xfrm>
        <a:graphic>
          <a:graphicData uri="http://schemas.openxmlformats.org/drawingml/2006/table">
            <a:tbl>
              <a:tblPr firstRow="1" bandRow="1">
                <a:tableStyleId>{5C22544A-7EE6-4342-B048-85BDC9FD1C3A}</a:tableStyleId>
              </a:tblPr>
              <a:tblGrid>
                <a:gridCol w="860957"/>
                <a:gridCol w="645718"/>
                <a:gridCol w="6815914"/>
              </a:tblGrid>
              <a:tr h="249767">
                <a:tc>
                  <a:txBody>
                    <a:bodyPr/>
                    <a:lstStyle/>
                    <a:p>
                      <a:pPr algn="ctr"/>
                      <a:r>
                        <a:rPr lang="en-US" sz="1600" b="1" dirty="0" smtClean="0">
                          <a:solidFill>
                            <a:schemeClr val="bg1"/>
                          </a:solidFill>
                        </a:rPr>
                        <a:t>Date</a:t>
                      </a:r>
                      <a:endParaRPr lang="en-US" sz="1600" b="1" dirty="0">
                        <a:solidFill>
                          <a:schemeClr val="bg1"/>
                        </a:solidFill>
                      </a:endParaRPr>
                    </a:p>
                  </a:txBody>
                  <a:tcPr>
                    <a:solidFill>
                      <a:srgbClr val="25129A"/>
                    </a:solidFill>
                  </a:tcPr>
                </a:tc>
                <a:tc>
                  <a:txBody>
                    <a:bodyPr/>
                    <a:lstStyle/>
                    <a:p>
                      <a:pPr algn="ctr"/>
                      <a:r>
                        <a:rPr lang="en-US" sz="1600" b="1" dirty="0" smtClean="0">
                          <a:solidFill>
                            <a:schemeClr val="bg1"/>
                          </a:solidFill>
                        </a:rPr>
                        <a:t>Day</a:t>
                      </a:r>
                      <a:endParaRPr lang="en-US" sz="1600" b="1" dirty="0">
                        <a:solidFill>
                          <a:schemeClr val="bg1"/>
                        </a:solidFill>
                      </a:endParaRPr>
                    </a:p>
                  </a:txBody>
                  <a:tcPr>
                    <a:solidFill>
                      <a:srgbClr val="25129A"/>
                    </a:solidFill>
                  </a:tcPr>
                </a:tc>
                <a:tc>
                  <a:txBody>
                    <a:bodyPr/>
                    <a:lstStyle/>
                    <a:p>
                      <a:r>
                        <a:rPr lang="en-US" sz="1600" b="1" dirty="0" smtClean="0">
                          <a:solidFill>
                            <a:schemeClr val="bg1"/>
                          </a:solidFill>
                        </a:rPr>
                        <a:t>Achieved</a:t>
                      </a:r>
                      <a:endParaRPr lang="en-US" sz="1600" b="1" dirty="0">
                        <a:solidFill>
                          <a:schemeClr val="bg1"/>
                        </a:solidFill>
                      </a:endParaRPr>
                    </a:p>
                  </a:txBody>
                  <a:tcPr>
                    <a:solidFill>
                      <a:srgbClr val="25129A"/>
                    </a:solidFill>
                  </a:tcPr>
                </a:tc>
              </a:tr>
              <a:tr h="249767">
                <a:tc>
                  <a:txBody>
                    <a:bodyPr/>
                    <a:lstStyle/>
                    <a:p>
                      <a:pPr algn="ctr"/>
                      <a:r>
                        <a:rPr lang="en-US" sz="1400" b="1" dirty="0" smtClean="0">
                          <a:solidFill>
                            <a:schemeClr val="tx1"/>
                          </a:solidFill>
                        </a:rPr>
                        <a:t>Nov 20</a:t>
                      </a:r>
                      <a:endParaRPr lang="en-US" sz="1400" b="1" dirty="0">
                        <a:solidFill>
                          <a:schemeClr val="tx1"/>
                        </a:solidFill>
                      </a:endParaRPr>
                    </a:p>
                  </a:txBody>
                  <a:tcPr/>
                </a:tc>
                <a:tc>
                  <a:txBody>
                    <a:bodyPr/>
                    <a:lstStyle/>
                    <a:p>
                      <a:pPr algn="ctr"/>
                      <a:r>
                        <a:rPr lang="en-US" sz="1400" b="1" dirty="0" smtClean="0">
                          <a:solidFill>
                            <a:schemeClr val="tx1"/>
                          </a:solidFill>
                        </a:rPr>
                        <a:t>1</a:t>
                      </a:r>
                      <a:endParaRPr lang="en-US" sz="1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Each beam circulating. Key beam instrumentation working.</a:t>
                      </a:r>
                    </a:p>
                  </a:txBody>
                  <a:tcPr/>
                </a:tc>
              </a:tr>
              <a:tr h="2497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Nov 23</a:t>
                      </a:r>
                    </a:p>
                  </a:txBody>
                  <a:tcPr/>
                </a:tc>
                <a:tc>
                  <a:txBody>
                    <a:bodyPr/>
                    <a:lstStyle/>
                    <a:p>
                      <a:pPr algn="ctr"/>
                      <a:r>
                        <a:rPr lang="en-US" sz="1400" b="1" dirty="0" smtClean="0">
                          <a:solidFill>
                            <a:schemeClr val="tx1"/>
                          </a:solidFill>
                        </a:rPr>
                        <a:t>4</a:t>
                      </a:r>
                      <a:endParaRPr lang="en-US" sz="1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First collisions at 450 </a:t>
                      </a:r>
                      <a:r>
                        <a:rPr lang="en-US" sz="1400" b="1" dirty="0" err="1" smtClean="0">
                          <a:solidFill>
                            <a:schemeClr val="tx1"/>
                          </a:solidFill>
                        </a:rPr>
                        <a:t>GeV</a:t>
                      </a:r>
                      <a:r>
                        <a:rPr lang="en-US" sz="1400" b="1" dirty="0" smtClean="0">
                          <a:solidFill>
                            <a:schemeClr val="tx1"/>
                          </a:solidFill>
                        </a:rPr>
                        <a:t>. First ramp (reached 560 </a:t>
                      </a:r>
                      <a:r>
                        <a:rPr lang="en-US" sz="1400" b="1" dirty="0" err="1" smtClean="0">
                          <a:solidFill>
                            <a:schemeClr val="tx1"/>
                          </a:solidFill>
                        </a:rPr>
                        <a:t>GeV</a:t>
                      </a:r>
                      <a:r>
                        <a:rPr lang="en-US" sz="1400" b="1" dirty="0" smtClean="0">
                          <a:solidFill>
                            <a:schemeClr val="tx1"/>
                          </a:solidFill>
                        </a:rPr>
                        <a:t>).</a:t>
                      </a:r>
                      <a:endParaRPr lang="en-US" sz="1400" b="1" dirty="0">
                        <a:solidFill>
                          <a:schemeClr val="tx1"/>
                        </a:solidFill>
                      </a:endParaRPr>
                    </a:p>
                  </a:txBody>
                  <a:tcPr/>
                </a:tc>
              </a:tr>
              <a:tr h="2497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Nov</a:t>
                      </a:r>
                      <a:r>
                        <a:rPr lang="en-US" sz="1400" b="1" baseline="0" dirty="0" smtClean="0">
                          <a:solidFill>
                            <a:schemeClr val="tx1"/>
                          </a:solidFill>
                        </a:rPr>
                        <a:t> 26</a:t>
                      </a:r>
                      <a:endParaRPr lang="en-US" sz="1400" b="1" dirty="0" smtClean="0">
                        <a:solidFill>
                          <a:schemeClr val="tx1"/>
                        </a:solidFill>
                      </a:endParaRPr>
                    </a:p>
                  </a:txBody>
                  <a:tcPr/>
                </a:tc>
                <a:tc>
                  <a:txBody>
                    <a:bodyPr/>
                    <a:lstStyle/>
                    <a:p>
                      <a:pPr algn="ctr"/>
                      <a:r>
                        <a:rPr lang="en-US" sz="1400" b="1" dirty="0" smtClean="0">
                          <a:solidFill>
                            <a:schemeClr val="tx1"/>
                          </a:solidFill>
                        </a:rPr>
                        <a:t>7</a:t>
                      </a:r>
                      <a:endParaRPr lang="en-US" sz="1400" b="1" dirty="0">
                        <a:solidFill>
                          <a:schemeClr val="tx1"/>
                        </a:solidFill>
                      </a:endParaRPr>
                    </a:p>
                  </a:txBody>
                  <a:tcPr/>
                </a:tc>
                <a:tc>
                  <a:txBody>
                    <a:bodyPr/>
                    <a:lstStyle/>
                    <a:p>
                      <a:r>
                        <a:rPr lang="en-US" sz="1400" b="1" dirty="0" smtClean="0">
                          <a:solidFill>
                            <a:schemeClr val="tx1"/>
                          </a:solidFill>
                        </a:rPr>
                        <a:t>Magnetic cycling established (reproducibility).</a:t>
                      </a:r>
                      <a:endParaRPr lang="en-US" sz="1400" b="1" dirty="0">
                        <a:solidFill>
                          <a:schemeClr val="tx1"/>
                        </a:solidFill>
                      </a:endParaRPr>
                    </a:p>
                  </a:txBody>
                  <a:tcPr/>
                </a:tc>
              </a:tr>
              <a:tr h="2497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Nov 27</a:t>
                      </a:r>
                    </a:p>
                  </a:txBody>
                  <a:tcPr/>
                </a:tc>
                <a:tc>
                  <a:txBody>
                    <a:bodyPr/>
                    <a:lstStyle/>
                    <a:p>
                      <a:pPr algn="ctr"/>
                      <a:r>
                        <a:rPr lang="en-US" sz="1400" b="1" dirty="0" smtClean="0">
                          <a:solidFill>
                            <a:schemeClr val="tx1"/>
                          </a:solidFill>
                        </a:rPr>
                        <a:t>8</a:t>
                      </a:r>
                      <a:endParaRPr lang="en-US" sz="1400" b="1" dirty="0">
                        <a:solidFill>
                          <a:schemeClr val="tx1"/>
                        </a:solidFill>
                      </a:endParaRPr>
                    </a:p>
                  </a:txBody>
                  <a:tcPr/>
                </a:tc>
                <a:tc>
                  <a:txBody>
                    <a:bodyPr/>
                    <a:lstStyle/>
                    <a:p>
                      <a:r>
                        <a:rPr lang="en-US" sz="1400" b="1" dirty="0" smtClean="0">
                          <a:solidFill>
                            <a:schemeClr val="tx1"/>
                          </a:solidFill>
                        </a:rPr>
                        <a:t>Energy matching done.</a:t>
                      </a:r>
                      <a:endParaRPr lang="en-US" sz="1400" b="1" dirty="0">
                        <a:solidFill>
                          <a:schemeClr val="tx1"/>
                        </a:solidFill>
                      </a:endParaRPr>
                    </a:p>
                  </a:txBody>
                  <a:tcPr/>
                </a:tc>
              </a:tr>
              <a:tr h="2497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Nov 29</a:t>
                      </a:r>
                    </a:p>
                  </a:txBody>
                  <a:tcPr/>
                </a:tc>
                <a:tc>
                  <a:txBody>
                    <a:bodyPr/>
                    <a:lstStyle/>
                    <a:p>
                      <a:pPr algn="ctr"/>
                      <a:r>
                        <a:rPr lang="en-US" sz="1400" b="1" dirty="0" smtClean="0">
                          <a:solidFill>
                            <a:schemeClr val="tx1"/>
                          </a:solidFill>
                        </a:rPr>
                        <a:t>10</a:t>
                      </a:r>
                      <a:endParaRPr lang="en-US" sz="1400" b="1" dirty="0">
                        <a:solidFill>
                          <a:schemeClr val="tx1"/>
                        </a:solidFill>
                      </a:endParaRPr>
                    </a:p>
                  </a:txBody>
                  <a:tcPr/>
                </a:tc>
                <a:tc>
                  <a:txBody>
                    <a:bodyPr/>
                    <a:lstStyle/>
                    <a:p>
                      <a:r>
                        <a:rPr lang="en-US" sz="1400" b="1" dirty="0" smtClean="0">
                          <a:solidFill>
                            <a:schemeClr val="tx1"/>
                          </a:solidFill>
                        </a:rPr>
                        <a:t>Ramp</a:t>
                      </a:r>
                      <a:r>
                        <a:rPr lang="en-US" sz="1400" b="1" baseline="0" dirty="0" smtClean="0">
                          <a:solidFill>
                            <a:schemeClr val="tx1"/>
                          </a:solidFill>
                        </a:rPr>
                        <a:t> to 1.18 </a:t>
                      </a:r>
                      <a:r>
                        <a:rPr lang="en-US" sz="1400" b="1" baseline="0" dirty="0" err="1" smtClean="0">
                          <a:solidFill>
                            <a:schemeClr val="tx1"/>
                          </a:solidFill>
                        </a:rPr>
                        <a:t>TeV</a:t>
                      </a:r>
                      <a:r>
                        <a:rPr lang="en-US" sz="1400" b="1" baseline="0" dirty="0" smtClean="0">
                          <a:solidFill>
                            <a:schemeClr val="tx1"/>
                          </a:solidFill>
                        </a:rPr>
                        <a:t>.</a:t>
                      </a:r>
                      <a:endParaRPr lang="en-US" sz="1400" b="1" dirty="0">
                        <a:solidFill>
                          <a:schemeClr val="tx1"/>
                        </a:solidFill>
                      </a:endParaRPr>
                    </a:p>
                  </a:txBody>
                  <a:tcPr/>
                </a:tc>
              </a:tr>
              <a:tr h="2497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Nov 30</a:t>
                      </a:r>
                    </a:p>
                  </a:txBody>
                  <a:tcPr/>
                </a:tc>
                <a:tc>
                  <a:txBody>
                    <a:bodyPr/>
                    <a:lstStyle/>
                    <a:p>
                      <a:pPr algn="ctr"/>
                      <a:r>
                        <a:rPr lang="en-US" sz="1400" b="1" dirty="0" smtClean="0">
                          <a:solidFill>
                            <a:schemeClr val="tx1"/>
                          </a:solidFill>
                        </a:rPr>
                        <a:t>11</a:t>
                      </a:r>
                      <a:endParaRPr lang="en-US" sz="1400" b="1" dirty="0">
                        <a:solidFill>
                          <a:schemeClr val="tx1"/>
                        </a:solidFill>
                      </a:endParaRPr>
                    </a:p>
                  </a:txBody>
                  <a:tcPr/>
                </a:tc>
                <a:tc>
                  <a:txBody>
                    <a:bodyPr/>
                    <a:lstStyle/>
                    <a:p>
                      <a:r>
                        <a:rPr lang="en-US" sz="1400" b="1" dirty="0" smtClean="0">
                          <a:solidFill>
                            <a:schemeClr val="tx1"/>
                          </a:solidFill>
                        </a:rPr>
                        <a:t>Experiment solenoids on.</a:t>
                      </a:r>
                      <a:endParaRPr lang="en-US" sz="1400" b="1" dirty="0">
                        <a:solidFill>
                          <a:schemeClr val="tx1"/>
                        </a:solidFill>
                      </a:endParaRPr>
                    </a:p>
                  </a:txBody>
                  <a:tcPr/>
                </a:tc>
              </a:tr>
              <a:tr h="249767">
                <a:tc>
                  <a:txBody>
                    <a:bodyPr/>
                    <a:lstStyle/>
                    <a:p>
                      <a:pPr algn="ctr"/>
                      <a:r>
                        <a:rPr lang="en-US" sz="1400" b="1" dirty="0" smtClean="0">
                          <a:solidFill>
                            <a:schemeClr val="tx1"/>
                          </a:solidFill>
                        </a:rPr>
                        <a:t>Dec 04</a:t>
                      </a:r>
                      <a:endParaRPr lang="en-US" sz="1400" b="1" dirty="0">
                        <a:solidFill>
                          <a:schemeClr val="tx1"/>
                        </a:solidFill>
                      </a:endParaRPr>
                    </a:p>
                  </a:txBody>
                  <a:tcPr/>
                </a:tc>
                <a:tc>
                  <a:txBody>
                    <a:bodyPr/>
                    <a:lstStyle/>
                    <a:p>
                      <a:pPr algn="ctr"/>
                      <a:r>
                        <a:rPr lang="en-US" sz="1400" b="1" dirty="0" smtClean="0">
                          <a:solidFill>
                            <a:schemeClr val="tx1"/>
                          </a:solidFill>
                        </a:rPr>
                        <a:t>15</a:t>
                      </a:r>
                      <a:endParaRPr lang="en-US" sz="1400" b="1" dirty="0">
                        <a:solidFill>
                          <a:schemeClr val="tx1"/>
                        </a:solidFill>
                      </a:endParaRPr>
                    </a:p>
                  </a:txBody>
                  <a:tcPr/>
                </a:tc>
                <a:tc>
                  <a:txBody>
                    <a:bodyPr/>
                    <a:lstStyle/>
                    <a:p>
                      <a:r>
                        <a:rPr lang="en-US" sz="1400" b="1" dirty="0" smtClean="0">
                          <a:solidFill>
                            <a:schemeClr val="tx1"/>
                          </a:solidFill>
                        </a:rPr>
                        <a:t>Aperture measurement campaign finished. </a:t>
                      </a:r>
                      <a:r>
                        <a:rPr lang="en-US" sz="1400" b="1" dirty="0" err="1" smtClean="0">
                          <a:solidFill>
                            <a:schemeClr val="tx1"/>
                          </a:solidFill>
                        </a:rPr>
                        <a:t>LHCb</a:t>
                      </a:r>
                      <a:r>
                        <a:rPr lang="en-US" sz="1400" b="1" dirty="0" smtClean="0">
                          <a:solidFill>
                            <a:schemeClr val="tx1"/>
                          </a:solidFill>
                        </a:rPr>
                        <a:t> and ALICE dipoles on.</a:t>
                      </a:r>
                      <a:endParaRPr lang="en-US" sz="1400" b="1" dirty="0">
                        <a:solidFill>
                          <a:schemeClr val="tx1"/>
                        </a:solidFill>
                      </a:endParaRPr>
                    </a:p>
                  </a:txBody>
                  <a:tcPr/>
                </a:tc>
              </a:tr>
              <a:tr h="304800">
                <a:tc>
                  <a:txBody>
                    <a:bodyPr/>
                    <a:lstStyle/>
                    <a:p>
                      <a:pPr algn="ctr"/>
                      <a:r>
                        <a:rPr lang="en-US" sz="1400" b="1" dirty="0" smtClean="0">
                          <a:solidFill>
                            <a:schemeClr val="tx1"/>
                          </a:solidFill>
                        </a:rPr>
                        <a:t>Dec 05</a:t>
                      </a:r>
                      <a:endParaRPr lang="en-US" sz="1400" b="1" dirty="0">
                        <a:solidFill>
                          <a:schemeClr val="tx1"/>
                        </a:solidFill>
                      </a:endParaRPr>
                    </a:p>
                  </a:txBody>
                  <a:tcPr/>
                </a:tc>
                <a:tc>
                  <a:txBody>
                    <a:bodyPr/>
                    <a:lstStyle/>
                    <a:p>
                      <a:pPr algn="ctr"/>
                      <a:r>
                        <a:rPr lang="en-US" sz="1400" b="1" dirty="0" smtClean="0">
                          <a:solidFill>
                            <a:schemeClr val="tx1"/>
                          </a:solidFill>
                        </a:rPr>
                        <a:t>16</a:t>
                      </a:r>
                      <a:endParaRPr lang="en-US" sz="1400" b="1"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Machine protection (</a:t>
                      </a:r>
                      <a:r>
                        <a:rPr lang="en-US" sz="1400" b="1" dirty="0" smtClean="0"/>
                        <a:t>Injection, Beam dump, Collimators) </a:t>
                      </a:r>
                      <a:r>
                        <a:rPr lang="en-US" sz="1400" b="1" dirty="0" smtClean="0">
                          <a:solidFill>
                            <a:schemeClr val="tx1"/>
                          </a:solidFill>
                        </a:rPr>
                        <a:t>ready</a:t>
                      </a:r>
                      <a:r>
                        <a:rPr lang="en-US" sz="1400" b="1" dirty="0" smtClean="0"/>
                        <a:t> </a:t>
                      </a:r>
                      <a:r>
                        <a:rPr lang="en-US" sz="1400" b="1" dirty="0" smtClean="0">
                          <a:solidFill>
                            <a:schemeClr val="tx1"/>
                          </a:solidFill>
                        </a:rPr>
                        <a:t>for safe operation with pilots.</a:t>
                      </a:r>
                      <a:r>
                        <a:rPr lang="en-US" sz="1400" b="1" baseline="0" dirty="0" smtClean="0">
                          <a:solidFill>
                            <a:schemeClr val="tx1"/>
                          </a:solidFill>
                        </a:rPr>
                        <a:t> </a:t>
                      </a:r>
                      <a:endParaRPr lang="en-US" sz="1400" b="1" dirty="0" smtClean="0"/>
                    </a:p>
                  </a:txBody>
                  <a:tcPr/>
                </a:tc>
              </a:tr>
              <a:tr h="249767">
                <a:tc>
                  <a:txBody>
                    <a:bodyPr/>
                    <a:lstStyle/>
                    <a:p>
                      <a:pPr algn="ctr"/>
                      <a:r>
                        <a:rPr lang="en-US" sz="1400" b="1" dirty="0" smtClean="0">
                          <a:solidFill>
                            <a:schemeClr val="tx1"/>
                          </a:solidFill>
                        </a:rPr>
                        <a:t>Dec 06</a:t>
                      </a:r>
                      <a:endParaRPr lang="en-US" sz="1400" b="1" dirty="0">
                        <a:solidFill>
                          <a:schemeClr val="tx1"/>
                        </a:solidFill>
                      </a:endParaRPr>
                    </a:p>
                  </a:txBody>
                  <a:tcPr/>
                </a:tc>
                <a:tc>
                  <a:txBody>
                    <a:bodyPr/>
                    <a:lstStyle/>
                    <a:p>
                      <a:pPr algn="ctr"/>
                      <a:r>
                        <a:rPr lang="en-US" sz="1400" b="1" dirty="0" smtClean="0">
                          <a:solidFill>
                            <a:schemeClr val="tx1"/>
                          </a:solidFill>
                        </a:rPr>
                        <a:t>17</a:t>
                      </a:r>
                      <a:endParaRPr lang="en-US" sz="1400" b="1" dirty="0">
                        <a:solidFill>
                          <a:schemeClr val="tx1"/>
                        </a:solidFill>
                      </a:endParaRPr>
                    </a:p>
                  </a:txBody>
                  <a:tcPr/>
                </a:tc>
                <a:tc>
                  <a:txBody>
                    <a:bodyPr/>
                    <a:lstStyle/>
                    <a:p>
                      <a:r>
                        <a:rPr lang="en-US" sz="1400" b="1" dirty="0" smtClean="0">
                          <a:solidFill>
                            <a:schemeClr val="tx1"/>
                          </a:solidFill>
                        </a:rPr>
                        <a:t>First collisions</a:t>
                      </a:r>
                      <a:r>
                        <a:rPr lang="en-US" sz="1400" b="1" baseline="0" dirty="0" smtClean="0">
                          <a:solidFill>
                            <a:schemeClr val="tx1"/>
                          </a:solidFill>
                        </a:rPr>
                        <a:t> with STABLE BEAMS, 4 on 4 pilots at 450 </a:t>
                      </a:r>
                      <a:r>
                        <a:rPr lang="en-US" sz="1400" b="1" baseline="0" dirty="0" err="1" smtClean="0">
                          <a:solidFill>
                            <a:schemeClr val="tx1"/>
                          </a:solidFill>
                        </a:rPr>
                        <a:t>GeV</a:t>
                      </a:r>
                      <a:r>
                        <a:rPr lang="en-US" sz="1400" b="1" baseline="0" dirty="0" smtClean="0">
                          <a:solidFill>
                            <a:schemeClr val="tx1"/>
                          </a:solidFill>
                        </a:rPr>
                        <a:t>, rates around 1Hz.</a:t>
                      </a:r>
                      <a:endParaRPr lang="en-US" sz="1400" b="1" dirty="0">
                        <a:solidFill>
                          <a:schemeClr val="tx1"/>
                        </a:solidFill>
                      </a:endParaRPr>
                    </a:p>
                  </a:txBody>
                  <a:tcPr/>
                </a:tc>
              </a:tr>
              <a:tr h="249767">
                <a:tc>
                  <a:txBody>
                    <a:bodyPr/>
                    <a:lstStyle/>
                    <a:p>
                      <a:pPr algn="ctr"/>
                      <a:r>
                        <a:rPr lang="en-US" sz="1400" b="1" dirty="0" smtClean="0">
                          <a:solidFill>
                            <a:schemeClr val="tx1"/>
                          </a:solidFill>
                        </a:rPr>
                        <a:t>Dec 08</a:t>
                      </a:r>
                      <a:endParaRPr lang="en-US" sz="1400" b="1" dirty="0">
                        <a:solidFill>
                          <a:schemeClr val="tx1"/>
                        </a:solidFill>
                      </a:endParaRPr>
                    </a:p>
                  </a:txBody>
                  <a:tcPr/>
                </a:tc>
                <a:tc>
                  <a:txBody>
                    <a:bodyPr/>
                    <a:lstStyle/>
                    <a:p>
                      <a:pPr algn="ctr"/>
                      <a:r>
                        <a:rPr lang="en-US" sz="1400" b="1" dirty="0" smtClean="0">
                          <a:solidFill>
                            <a:schemeClr val="tx1"/>
                          </a:solidFill>
                        </a:rPr>
                        <a:t>19</a:t>
                      </a:r>
                      <a:endParaRPr lang="en-US" sz="1400" b="1" dirty="0">
                        <a:solidFill>
                          <a:schemeClr val="tx1"/>
                        </a:solidFill>
                      </a:endParaRPr>
                    </a:p>
                  </a:txBody>
                  <a:tcPr/>
                </a:tc>
                <a:tc>
                  <a:txBody>
                    <a:bodyPr/>
                    <a:lstStyle/>
                    <a:p>
                      <a:r>
                        <a:rPr lang="en-US" sz="1400" b="1" dirty="0" smtClean="0">
                          <a:solidFill>
                            <a:schemeClr val="tx1"/>
                          </a:solidFill>
                        </a:rPr>
                        <a:t>Ramp colliding bunches to 1.18 </a:t>
                      </a:r>
                      <a:r>
                        <a:rPr lang="en-US" sz="1400" b="1" dirty="0" err="1" smtClean="0">
                          <a:solidFill>
                            <a:schemeClr val="tx1"/>
                          </a:solidFill>
                        </a:rPr>
                        <a:t>TeV</a:t>
                      </a:r>
                      <a:endParaRPr lang="en-US" sz="1400" b="1" dirty="0">
                        <a:solidFill>
                          <a:schemeClr val="tx1"/>
                        </a:solidFill>
                      </a:endParaRPr>
                    </a:p>
                  </a:txBody>
                  <a:tcPr/>
                </a:tc>
              </a:tr>
              <a:tr h="249767">
                <a:tc>
                  <a:txBody>
                    <a:bodyPr/>
                    <a:lstStyle/>
                    <a:p>
                      <a:pPr algn="ctr"/>
                      <a:r>
                        <a:rPr lang="en-US" sz="1400" b="1" dirty="0" smtClean="0">
                          <a:solidFill>
                            <a:schemeClr val="tx1"/>
                          </a:solidFill>
                        </a:rPr>
                        <a:t>Dec 11</a:t>
                      </a:r>
                      <a:endParaRPr lang="en-US" sz="1400" b="1" dirty="0">
                        <a:solidFill>
                          <a:schemeClr val="tx1"/>
                        </a:solidFill>
                      </a:endParaRPr>
                    </a:p>
                  </a:txBody>
                  <a:tcPr/>
                </a:tc>
                <a:tc>
                  <a:txBody>
                    <a:bodyPr/>
                    <a:lstStyle/>
                    <a:p>
                      <a:pPr algn="ctr"/>
                      <a:r>
                        <a:rPr lang="en-US" sz="1400" b="1" dirty="0" smtClean="0">
                          <a:solidFill>
                            <a:schemeClr val="tx1"/>
                          </a:solidFill>
                        </a:rPr>
                        <a:t>22</a:t>
                      </a:r>
                      <a:endParaRPr lang="en-US" sz="1400" b="1" dirty="0">
                        <a:solidFill>
                          <a:schemeClr val="tx1"/>
                        </a:solidFill>
                      </a:endParaRPr>
                    </a:p>
                  </a:txBody>
                  <a:tcPr/>
                </a:tc>
                <a:tc>
                  <a:txBody>
                    <a:bodyPr/>
                    <a:lstStyle/>
                    <a:p>
                      <a:r>
                        <a:rPr lang="en-US" sz="1400" b="1" dirty="0" smtClean="0">
                          <a:solidFill>
                            <a:schemeClr val="tx1"/>
                          </a:solidFill>
                        </a:rPr>
                        <a:t>Collisions with STABLE BEAMS, 4 on 4 at 450 </a:t>
                      </a:r>
                      <a:r>
                        <a:rPr lang="en-US" sz="1400" b="1" dirty="0" err="1" smtClean="0">
                          <a:solidFill>
                            <a:schemeClr val="tx1"/>
                          </a:solidFill>
                        </a:rPr>
                        <a:t>GeV</a:t>
                      </a:r>
                      <a:r>
                        <a:rPr lang="en-US" sz="1400" b="1" dirty="0" smtClean="0">
                          <a:solidFill>
                            <a:schemeClr val="tx1"/>
                          </a:solidFill>
                        </a:rPr>
                        <a:t>,</a:t>
                      </a:r>
                      <a:r>
                        <a:rPr lang="en-US" sz="1400" b="1" baseline="0" dirty="0" smtClean="0">
                          <a:solidFill>
                            <a:schemeClr val="tx1"/>
                          </a:solidFill>
                        </a:rPr>
                        <a:t> &gt; 10</a:t>
                      </a:r>
                      <a:r>
                        <a:rPr lang="en-US" sz="1400" b="1" baseline="30000" dirty="0" smtClean="0">
                          <a:solidFill>
                            <a:schemeClr val="tx1"/>
                          </a:solidFill>
                        </a:rPr>
                        <a:t>10 </a:t>
                      </a:r>
                      <a:r>
                        <a:rPr lang="en-US" sz="1400" b="1" baseline="0" dirty="0" smtClean="0">
                          <a:solidFill>
                            <a:schemeClr val="tx1"/>
                          </a:solidFill>
                        </a:rPr>
                        <a:t>per bunch, rates around 10Hz.</a:t>
                      </a:r>
                      <a:endParaRPr lang="en-US" sz="1400" b="1" dirty="0">
                        <a:solidFill>
                          <a:schemeClr val="tx1"/>
                        </a:solidFill>
                      </a:endParaRPr>
                    </a:p>
                  </a:txBody>
                  <a:tcPr/>
                </a:tc>
              </a:tr>
              <a:tr h="249767">
                <a:tc>
                  <a:txBody>
                    <a:bodyPr/>
                    <a:lstStyle/>
                    <a:p>
                      <a:pPr algn="ctr"/>
                      <a:r>
                        <a:rPr lang="en-US" sz="1400" b="1" dirty="0" smtClean="0">
                          <a:solidFill>
                            <a:schemeClr val="tx1"/>
                          </a:solidFill>
                        </a:rPr>
                        <a:t>Dec 13</a:t>
                      </a:r>
                      <a:endParaRPr lang="en-US" sz="1400" b="1" dirty="0">
                        <a:solidFill>
                          <a:schemeClr val="tx1"/>
                        </a:solidFill>
                      </a:endParaRPr>
                    </a:p>
                  </a:txBody>
                  <a:tcPr/>
                </a:tc>
                <a:tc>
                  <a:txBody>
                    <a:bodyPr/>
                    <a:lstStyle/>
                    <a:p>
                      <a:pPr algn="ctr"/>
                      <a:r>
                        <a:rPr lang="en-US" sz="1400" b="1" dirty="0" smtClean="0">
                          <a:solidFill>
                            <a:schemeClr val="tx1"/>
                          </a:solidFill>
                        </a:rPr>
                        <a:t>24</a:t>
                      </a:r>
                      <a:endParaRPr lang="en-US" sz="1400" b="1" dirty="0">
                        <a:solidFill>
                          <a:schemeClr val="tx1"/>
                        </a:solidFill>
                      </a:endParaRPr>
                    </a:p>
                  </a:txBody>
                  <a:tcPr/>
                </a:tc>
                <a:tc>
                  <a:txBody>
                    <a:bodyPr/>
                    <a:lstStyle/>
                    <a:p>
                      <a:r>
                        <a:rPr lang="en-US" sz="1400" b="1" dirty="0" smtClean="0">
                          <a:solidFill>
                            <a:schemeClr val="tx1"/>
                          </a:solidFill>
                        </a:rPr>
                        <a:t>Ramp 2 bunches per beam to 1.18 </a:t>
                      </a:r>
                      <a:r>
                        <a:rPr lang="en-US" sz="1400" b="1" dirty="0" err="1" smtClean="0">
                          <a:solidFill>
                            <a:schemeClr val="tx1"/>
                          </a:solidFill>
                        </a:rPr>
                        <a:t>TeV</a:t>
                      </a:r>
                      <a:r>
                        <a:rPr lang="en-US" sz="1400" b="1" dirty="0" smtClean="0">
                          <a:solidFill>
                            <a:schemeClr val="tx1"/>
                          </a:solidFill>
                        </a:rPr>
                        <a:t>. Collisions for 90mins.</a:t>
                      </a:r>
                      <a:endParaRPr lang="en-US" sz="1400" b="1" dirty="0">
                        <a:solidFill>
                          <a:schemeClr val="tx1"/>
                        </a:solidFill>
                      </a:endParaRPr>
                    </a:p>
                  </a:txBody>
                  <a:tcPr/>
                </a:tc>
              </a:tr>
              <a:tr h="249767">
                <a:tc>
                  <a:txBody>
                    <a:bodyPr/>
                    <a:lstStyle/>
                    <a:p>
                      <a:pPr algn="ctr"/>
                      <a:r>
                        <a:rPr lang="en-US" sz="1400" b="1" dirty="0" smtClean="0">
                          <a:solidFill>
                            <a:schemeClr val="tx1"/>
                          </a:solidFill>
                        </a:rPr>
                        <a:t>Dec 14</a:t>
                      </a:r>
                      <a:endParaRPr lang="en-US" sz="1400" b="1" dirty="0">
                        <a:solidFill>
                          <a:schemeClr val="tx1"/>
                        </a:solidFill>
                      </a:endParaRPr>
                    </a:p>
                  </a:txBody>
                  <a:tcPr/>
                </a:tc>
                <a:tc>
                  <a:txBody>
                    <a:bodyPr/>
                    <a:lstStyle/>
                    <a:p>
                      <a:pPr algn="ctr"/>
                      <a:r>
                        <a:rPr lang="en-US" sz="1400" b="1" dirty="0" smtClean="0">
                          <a:solidFill>
                            <a:schemeClr val="tx1"/>
                          </a:solidFill>
                        </a:rPr>
                        <a:t>25</a:t>
                      </a:r>
                      <a:endParaRPr lang="en-US" sz="1400" b="1" dirty="0">
                        <a:solidFill>
                          <a:schemeClr val="tx1"/>
                        </a:solidFill>
                      </a:endParaRPr>
                    </a:p>
                  </a:txBody>
                  <a:tcPr/>
                </a:tc>
                <a:tc>
                  <a:txBody>
                    <a:bodyPr/>
                    <a:lstStyle/>
                    <a:p>
                      <a:r>
                        <a:rPr lang="en-US" sz="1400" b="1" dirty="0" smtClean="0">
                          <a:solidFill>
                            <a:schemeClr val="tx1"/>
                          </a:solidFill>
                        </a:rPr>
                        <a:t>Collisions with STABLE BEAMS, 16 on 16 at 450 </a:t>
                      </a:r>
                      <a:r>
                        <a:rPr lang="en-US" sz="1400" b="1" dirty="0" err="1" smtClean="0">
                          <a:solidFill>
                            <a:schemeClr val="tx1"/>
                          </a:solidFill>
                        </a:rPr>
                        <a:t>GeV</a:t>
                      </a:r>
                      <a:r>
                        <a:rPr lang="en-US" sz="1400" b="1" dirty="0" smtClean="0">
                          <a:solidFill>
                            <a:schemeClr val="tx1"/>
                          </a:solidFill>
                        </a:rPr>
                        <a:t>,</a:t>
                      </a:r>
                      <a:r>
                        <a:rPr lang="en-US" sz="1400" b="1" baseline="0" dirty="0" smtClean="0">
                          <a:solidFill>
                            <a:schemeClr val="tx1"/>
                          </a:solidFill>
                        </a:rPr>
                        <a:t> &gt; 10</a:t>
                      </a:r>
                      <a:r>
                        <a:rPr lang="en-US" sz="1400" b="1" baseline="30000" dirty="0" smtClean="0">
                          <a:solidFill>
                            <a:schemeClr val="tx1"/>
                          </a:solidFill>
                        </a:rPr>
                        <a:t>10 </a:t>
                      </a:r>
                      <a:r>
                        <a:rPr lang="en-US" sz="1400" b="1" baseline="0" dirty="0" smtClean="0">
                          <a:solidFill>
                            <a:schemeClr val="tx1"/>
                          </a:solidFill>
                        </a:rPr>
                        <a:t>per bunch, rates around 50Hz.</a:t>
                      </a:r>
                      <a:endParaRPr lang="en-US" sz="1400" b="1" dirty="0">
                        <a:solidFill>
                          <a:schemeClr val="tx1"/>
                        </a:solidFill>
                      </a:endParaRPr>
                    </a:p>
                  </a:txBody>
                  <a:tcPr/>
                </a:tc>
              </a:tr>
              <a:tr h="249767">
                <a:tc>
                  <a:txBody>
                    <a:bodyPr/>
                    <a:lstStyle/>
                    <a:p>
                      <a:pPr algn="ctr"/>
                      <a:r>
                        <a:rPr lang="en-US" sz="1400" b="1" dirty="0" smtClean="0">
                          <a:solidFill>
                            <a:schemeClr val="tx1"/>
                          </a:solidFill>
                        </a:rPr>
                        <a:t>Dec 16</a:t>
                      </a:r>
                      <a:endParaRPr lang="en-US" sz="1400" b="1" dirty="0">
                        <a:solidFill>
                          <a:schemeClr val="tx1"/>
                        </a:solidFill>
                      </a:endParaRPr>
                    </a:p>
                  </a:txBody>
                  <a:tcPr/>
                </a:tc>
                <a:tc>
                  <a:txBody>
                    <a:bodyPr/>
                    <a:lstStyle/>
                    <a:p>
                      <a:pPr algn="ctr"/>
                      <a:r>
                        <a:rPr lang="en-US" sz="1400" b="1" dirty="0" smtClean="0">
                          <a:solidFill>
                            <a:schemeClr val="tx1"/>
                          </a:solidFill>
                        </a:rPr>
                        <a:t>27</a:t>
                      </a:r>
                      <a:endParaRPr lang="en-US" sz="1400" b="1" dirty="0">
                        <a:solidFill>
                          <a:schemeClr val="tx1"/>
                        </a:solidFill>
                      </a:endParaRPr>
                    </a:p>
                  </a:txBody>
                  <a:tcPr/>
                </a:tc>
                <a:tc>
                  <a:txBody>
                    <a:bodyPr/>
                    <a:lstStyle/>
                    <a:p>
                      <a:r>
                        <a:rPr lang="en-US" sz="1400" b="1" dirty="0" smtClean="0">
                          <a:solidFill>
                            <a:schemeClr val="tx1"/>
                          </a:solidFill>
                        </a:rPr>
                        <a:t>Ramp 4</a:t>
                      </a:r>
                      <a:r>
                        <a:rPr lang="en-US" sz="1400" b="1" baseline="0" dirty="0" smtClean="0">
                          <a:solidFill>
                            <a:schemeClr val="tx1"/>
                          </a:solidFill>
                        </a:rPr>
                        <a:t> on 4 to 1.18 </a:t>
                      </a:r>
                      <a:r>
                        <a:rPr lang="en-US" sz="1400" b="1" baseline="0" dirty="0" err="1" smtClean="0">
                          <a:solidFill>
                            <a:schemeClr val="tx1"/>
                          </a:solidFill>
                        </a:rPr>
                        <a:t>TeV</a:t>
                      </a:r>
                      <a:r>
                        <a:rPr lang="en-US" sz="1400" b="1" baseline="0" dirty="0" smtClean="0">
                          <a:solidFill>
                            <a:schemeClr val="tx1"/>
                          </a:solidFill>
                        </a:rPr>
                        <a:t>. Squeeze to 7 m. Collisions.</a:t>
                      </a:r>
                      <a:endParaRPr lang="en-US" sz="1400" b="1" dirty="0">
                        <a:solidFill>
                          <a:schemeClr val="tx1"/>
                        </a:solidFill>
                      </a:endParaRPr>
                    </a:p>
                  </a:txBody>
                  <a:tcPr/>
                </a:tc>
              </a:tr>
            </a:tbl>
          </a:graphicData>
        </a:graphic>
      </p:graphicFrame>
      <p:grpSp>
        <p:nvGrpSpPr>
          <p:cNvPr id="11" name="Group 10"/>
          <p:cNvGrpSpPr/>
          <p:nvPr/>
        </p:nvGrpSpPr>
        <p:grpSpPr>
          <a:xfrm>
            <a:off x="281400" y="76200"/>
            <a:ext cx="8280000" cy="228600"/>
            <a:chOff x="281400" y="76200"/>
            <a:chExt cx="8280000" cy="228600"/>
          </a:xfrm>
        </p:grpSpPr>
        <p:sp>
          <p:nvSpPr>
            <p:cNvPr id="16" name="Rounded Rectangle 15"/>
            <p:cNvSpPr/>
            <p:nvPr/>
          </p:nvSpPr>
          <p:spPr>
            <a:xfrm>
              <a:off x="281400"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17" name="Rounded Rectangle 16"/>
            <p:cNvSpPr/>
            <p:nvPr/>
          </p:nvSpPr>
          <p:spPr>
            <a:xfrm>
              <a:off x="3039426"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E5BAF8"/>
                  </a:solidFill>
                </a:rPr>
                <a:t>Progress with beam in 2009</a:t>
              </a:r>
              <a:endParaRPr lang="en-US" sz="1400" i="1" dirty="0">
                <a:solidFill>
                  <a:srgbClr val="E5BAF8"/>
                </a:solidFill>
              </a:endParaRPr>
            </a:p>
          </p:txBody>
        </p:sp>
        <p:sp>
          <p:nvSpPr>
            <p:cNvPr id="18" name="Rounded Rectangle 17"/>
            <p:cNvSpPr/>
            <p:nvPr/>
          </p:nvSpPr>
          <p:spPr>
            <a:xfrm>
              <a:off x="5797452"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17</a:t>
            </a:fld>
            <a:endParaRPr lang="en-US"/>
          </a:p>
        </p:txBody>
      </p:sp>
      <p:pic>
        <p:nvPicPr>
          <p:cNvPr id="6" name="Picture 5"/>
          <p:cNvPicPr>
            <a:picLocks noChangeAspect="1" noChangeArrowheads="1"/>
          </p:cNvPicPr>
          <p:nvPr/>
        </p:nvPicPr>
        <p:blipFill>
          <a:blip r:embed="rId2" cstate="print"/>
          <a:srcRect/>
          <a:stretch>
            <a:fillRect/>
          </a:stretch>
        </p:blipFill>
        <p:spPr bwMode="auto">
          <a:xfrm>
            <a:off x="579081" y="1390650"/>
            <a:ext cx="5307232" cy="3228975"/>
          </a:xfrm>
          <a:prstGeom prst="rect">
            <a:avLst/>
          </a:prstGeom>
          <a:noFill/>
          <a:ln w="9525">
            <a:noFill/>
            <a:miter lim="800000"/>
            <a:headEnd/>
            <a:tailEnd/>
          </a:ln>
          <a:effectLst/>
        </p:spPr>
      </p:pic>
      <p:grpSp>
        <p:nvGrpSpPr>
          <p:cNvPr id="7" name="Group 17"/>
          <p:cNvGrpSpPr>
            <a:grpSpLocks/>
          </p:cNvGrpSpPr>
          <p:nvPr/>
        </p:nvGrpSpPr>
        <p:grpSpPr bwMode="auto">
          <a:xfrm>
            <a:off x="4414756" y="3343274"/>
            <a:ext cx="4205370" cy="3041219"/>
            <a:chOff x="2836" y="1590"/>
            <a:chExt cx="2753" cy="2530"/>
          </a:xfrm>
        </p:grpSpPr>
        <p:grpSp>
          <p:nvGrpSpPr>
            <p:cNvPr id="8" name="Group 15"/>
            <p:cNvGrpSpPr>
              <a:grpSpLocks/>
            </p:cNvGrpSpPr>
            <p:nvPr/>
          </p:nvGrpSpPr>
          <p:grpSpPr bwMode="auto">
            <a:xfrm>
              <a:off x="2836" y="1590"/>
              <a:ext cx="2753" cy="2528"/>
              <a:chOff x="2836" y="1680"/>
              <a:chExt cx="2753" cy="2528"/>
            </a:xfrm>
          </p:grpSpPr>
          <p:pic>
            <p:nvPicPr>
              <p:cNvPr id="10" name="Picture 13"/>
              <p:cNvPicPr>
                <a:picLocks noChangeAspect="1" noChangeArrowheads="1"/>
              </p:cNvPicPr>
              <p:nvPr/>
            </p:nvPicPr>
            <p:blipFill>
              <a:blip r:embed="rId3" cstate="print"/>
              <a:srcRect/>
              <a:stretch>
                <a:fillRect/>
              </a:stretch>
            </p:blipFill>
            <p:spPr bwMode="auto">
              <a:xfrm>
                <a:off x="2836" y="2793"/>
                <a:ext cx="2753" cy="1415"/>
              </a:xfrm>
              <a:prstGeom prst="rect">
                <a:avLst/>
              </a:prstGeom>
              <a:noFill/>
              <a:ln w="9525">
                <a:noFill/>
                <a:miter lim="800000"/>
                <a:headEnd/>
                <a:tailEnd/>
              </a:ln>
              <a:effectLst/>
            </p:spPr>
          </p:pic>
          <p:pic>
            <p:nvPicPr>
              <p:cNvPr id="11" name="Picture 14"/>
              <p:cNvPicPr>
                <a:picLocks noChangeAspect="1" noChangeArrowheads="1"/>
              </p:cNvPicPr>
              <p:nvPr/>
            </p:nvPicPr>
            <p:blipFill>
              <a:blip r:embed="rId4" cstate="print"/>
              <a:srcRect r="650"/>
              <a:stretch>
                <a:fillRect/>
              </a:stretch>
            </p:blipFill>
            <p:spPr bwMode="auto">
              <a:xfrm>
                <a:off x="2836" y="1680"/>
                <a:ext cx="2750" cy="1413"/>
              </a:xfrm>
              <a:prstGeom prst="rect">
                <a:avLst/>
              </a:prstGeom>
              <a:noFill/>
              <a:ln w="9525">
                <a:noFill/>
                <a:miter lim="800000"/>
                <a:headEnd/>
                <a:tailEnd/>
              </a:ln>
              <a:effectLst/>
            </p:spPr>
          </p:pic>
        </p:grpSp>
        <p:sp>
          <p:nvSpPr>
            <p:cNvPr id="9" name="Rectangle 16"/>
            <p:cNvSpPr>
              <a:spLocks noChangeArrowheads="1"/>
            </p:cNvSpPr>
            <p:nvPr/>
          </p:nvSpPr>
          <p:spPr bwMode="auto">
            <a:xfrm>
              <a:off x="2851" y="1593"/>
              <a:ext cx="2733" cy="2527"/>
            </a:xfrm>
            <a:prstGeom prst="rect">
              <a:avLst/>
            </a:prstGeom>
            <a:noFill/>
            <a:ln w="28575">
              <a:solidFill>
                <a:schemeClr val="tx1"/>
              </a:solidFill>
              <a:miter lim="800000"/>
              <a:headEnd/>
              <a:tailEnd/>
            </a:ln>
            <a:effectLst/>
          </p:spPr>
          <p:txBody>
            <a:bodyPr wrap="none" anchor="ctr"/>
            <a:lstStyle/>
            <a:p>
              <a:endParaRPr lang="en-US"/>
            </a:p>
          </p:txBody>
        </p:sp>
      </p:grpSp>
      <p:grpSp>
        <p:nvGrpSpPr>
          <p:cNvPr id="19" name="Group 18"/>
          <p:cNvGrpSpPr/>
          <p:nvPr/>
        </p:nvGrpSpPr>
        <p:grpSpPr>
          <a:xfrm>
            <a:off x="281400" y="76200"/>
            <a:ext cx="8280000" cy="228600"/>
            <a:chOff x="281400" y="76200"/>
            <a:chExt cx="8280000" cy="228600"/>
          </a:xfrm>
        </p:grpSpPr>
        <p:sp>
          <p:nvSpPr>
            <p:cNvPr id="20" name="Rounded Rectangle 19"/>
            <p:cNvSpPr/>
            <p:nvPr/>
          </p:nvSpPr>
          <p:spPr>
            <a:xfrm>
              <a:off x="281400"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21" name="Rounded Rectangle 20"/>
            <p:cNvSpPr/>
            <p:nvPr/>
          </p:nvSpPr>
          <p:spPr>
            <a:xfrm>
              <a:off x="3039426"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E5BAF8"/>
                  </a:solidFill>
                </a:rPr>
                <a:t>Progress with beam in 2009</a:t>
              </a:r>
              <a:endParaRPr lang="en-US" sz="1400" i="1" dirty="0">
                <a:solidFill>
                  <a:srgbClr val="E5BAF8"/>
                </a:solidFill>
              </a:endParaRPr>
            </a:p>
          </p:txBody>
        </p:sp>
        <p:sp>
          <p:nvSpPr>
            <p:cNvPr id="22" name="Rounded Rectangle 21"/>
            <p:cNvSpPr/>
            <p:nvPr/>
          </p:nvSpPr>
          <p:spPr>
            <a:xfrm>
              <a:off x="5797452"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dump</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18</a:t>
            </a:fld>
            <a:endParaRPr lang="en-US"/>
          </a:p>
        </p:txBody>
      </p:sp>
      <p:pic>
        <p:nvPicPr>
          <p:cNvPr id="6" name="Picture 5"/>
          <p:cNvPicPr>
            <a:picLocks noChangeAspect="1" noChangeArrowheads="1"/>
          </p:cNvPicPr>
          <p:nvPr/>
        </p:nvPicPr>
        <p:blipFill>
          <a:blip r:embed="rId2" cstate="print"/>
          <a:srcRect/>
          <a:stretch>
            <a:fillRect/>
          </a:stretch>
        </p:blipFill>
        <p:spPr bwMode="auto">
          <a:xfrm>
            <a:off x="5013325" y="1100832"/>
            <a:ext cx="3973513" cy="2225675"/>
          </a:xfrm>
          <a:prstGeom prst="rect">
            <a:avLst/>
          </a:prstGeom>
          <a:noFill/>
          <a:ln w="9525">
            <a:noFill/>
            <a:miter lim="800000"/>
            <a:headEnd/>
            <a:tailEnd/>
          </a:ln>
          <a:effectLst/>
        </p:spPr>
      </p:pic>
      <p:pic>
        <p:nvPicPr>
          <p:cNvPr id="7" name="Picture 8"/>
          <p:cNvPicPr>
            <a:picLocks noChangeAspect="1" noChangeArrowheads="1"/>
          </p:cNvPicPr>
          <p:nvPr/>
        </p:nvPicPr>
        <p:blipFill>
          <a:blip r:embed="rId3" cstate="print"/>
          <a:srcRect/>
          <a:stretch>
            <a:fillRect/>
          </a:stretch>
        </p:blipFill>
        <p:spPr bwMode="auto">
          <a:xfrm>
            <a:off x="269875" y="1086168"/>
            <a:ext cx="4311650" cy="2257425"/>
          </a:xfrm>
          <a:prstGeom prst="rect">
            <a:avLst/>
          </a:prstGeom>
          <a:noFill/>
          <a:ln w="9525">
            <a:noFill/>
            <a:miter lim="800000"/>
            <a:headEnd/>
            <a:tailEnd/>
          </a:ln>
          <a:effectLst/>
        </p:spPr>
      </p:pic>
      <p:sp>
        <p:nvSpPr>
          <p:cNvPr id="8" name="Text Box 9"/>
          <p:cNvSpPr txBox="1">
            <a:spLocks noChangeArrowheads="1"/>
          </p:cNvSpPr>
          <p:nvPr/>
        </p:nvSpPr>
        <p:spPr bwMode="auto">
          <a:xfrm>
            <a:off x="510718" y="1115878"/>
            <a:ext cx="1882775" cy="284162"/>
          </a:xfrm>
          <a:prstGeom prst="rect">
            <a:avLst/>
          </a:prstGeom>
          <a:noFill/>
          <a:ln w="9525">
            <a:solidFill>
              <a:schemeClr val="bg1"/>
            </a:solidFill>
            <a:miter lim="800000"/>
            <a:headEnd/>
            <a:tailEnd/>
          </a:ln>
          <a:effectLst/>
        </p:spPr>
        <p:txBody>
          <a:bodyPr wrap="none">
            <a:spAutoFit/>
          </a:bodyPr>
          <a:lstStyle/>
          <a:p>
            <a:r>
              <a:rPr lang="en-US" sz="1200" b="1" dirty="0"/>
              <a:t>IR6 H Beam2, extracted</a:t>
            </a:r>
          </a:p>
        </p:txBody>
      </p:sp>
      <p:sp>
        <p:nvSpPr>
          <p:cNvPr id="9" name="Text Box 7"/>
          <p:cNvSpPr txBox="1">
            <a:spLocks noChangeArrowheads="1"/>
          </p:cNvSpPr>
          <p:nvPr/>
        </p:nvSpPr>
        <p:spPr bwMode="auto">
          <a:xfrm>
            <a:off x="5056322" y="1145583"/>
            <a:ext cx="1979613" cy="284162"/>
          </a:xfrm>
          <a:prstGeom prst="rect">
            <a:avLst/>
          </a:prstGeom>
          <a:noFill/>
          <a:ln w="9525">
            <a:solidFill>
              <a:schemeClr val="bg1"/>
            </a:solidFill>
            <a:miter lim="800000"/>
            <a:headEnd/>
            <a:tailEnd/>
          </a:ln>
          <a:effectLst/>
        </p:spPr>
        <p:txBody>
          <a:bodyPr wrap="none">
            <a:spAutoFit/>
          </a:bodyPr>
          <a:lstStyle/>
          <a:p>
            <a:r>
              <a:rPr lang="en-US" sz="1200" b="1" dirty="0"/>
              <a:t>IR6 H Beam2, circulating</a:t>
            </a:r>
          </a:p>
        </p:txBody>
      </p:sp>
      <p:pic>
        <p:nvPicPr>
          <p:cNvPr id="178178" name="Picture 2"/>
          <p:cNvPicPr>
            <a:picLocks noChangeAspect="1" noChangeArrowheads="1"/>
          </p:cNvPicPr>
          <p:nvPr/>
        </p:nvPicPr>
        <p:blipFill>
          <a:blip r:embed="rId4" cstate="print"/>
          <a:srcRect/>
          <a:stretch>
            <a:fillRect/>
          </a:stretch>
        </p:blipFill>
        <p:spPr bwMode="auto">
          <a:xfrm>
            <a:off x="4742160" y="3399618"/>
            <a:ext cx="3585598" cy="2808000"/>
          </a:xfrm>
          <a:prstGeom prst="rect">
            <a:avLst/>
          </a:prstGeom>
          <a:noFill/>
          <a:ln w="9525">
            <a:noFill/>
            <a:miter lim="800000"/>
            <a:headEnd/>
            <a:tailEnd/>
          </a:ln>
        </p:spPr>
      </p:pic>
      <p:pic>
        <p:nvPicPr>
          <p:cNvPr id="178179" name="Picture 3"/>
          <p:cNvPicPr>
            <a:picLocks noChangeAspect="1" noChangeArrowheads="1"/>
          </p:cNvPicPr>
          <p:nvPr/>
        </p:nvPicPr>
        <p:blipFill>
          <a:blip r:embed="rId5" cstate="print"/>
          <a:srcRect/>
          <a:stretch>
            <a:fillRect/>
          </a:stretch>
        </p:blipFill>
        <p:spPr bwMode="auto">
          <a:xfrm>
            <a:off x="1020149" y="3388883"/>
            <a:ext cx="3534396" cy="2808000"/>
          </a:xfrm>
          <a:prstGeom prst="rect">
            <a:avLst/>
          </a:prstGeom>
          <a:noFill/>
          <a:ln w="9525">
            <a:noFill/>
            <a:miter lim="800000"/>
            <a:headEnd/>
            <a:tailEnd/>
          </a:ln>
        </p:spPr>
      </p:pic>
      <p:grpSp>
        <p:nvGrpSpPr>
          <p:cNvPr id="16" name="Group 15"/>
          <p:cNvGrpSpPr/>
          <p:nvPr/>
        </p:nvGrpSpPr>
        <p:grpSpPr>
          <a:xfrm>
            <a:off x="281400" y="76200"/>
            <a:ext cx="8280000" cy="228600"/>
            <a:chOff x="281400" y="76200"/>
            <a:chExt cx="8280000" cy="228600"/>
          </a:xfrm>
        </p:grpSpPr>
        <p:sp>
          <p:nvSpPr>
            <p:cNvPr id="21" name="Rounded Rectangle 20"/>
            <p:cNvSpPr/>
            <p:nvPr/>
          </p:nvSpPr>
          <p:spPr>
            <a:xfrm>
              <a:off x="281400"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22" name="Rounded Rectangle 21"/>
            <p:cNvSpPr/>
            <p:nvPr/>
          </p:nvSpPr>
          <p:spPr>
            <a:xfrm>
              <a:off x="3039426"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E5BAF8"/>
                  </a:solidFill>
                </a:rPr>
                <a:t>Progress with beam in 2009</a:t>
              </a:r>
              <a:endParaRPr lang="en-US" sz="1400" i="1" dirty="0">
                <a:solidFill>
                  <a:srgbClr val="E5BAF8"/>
                </a:solidFill>
              </a:endParaRPr>
            </a:p>
          </p:txBody>
        </p:sp>
        <p:sp>
          <p:nvSpPr>
            <p:cNvPr id="23" name="Rounded Rectangle 22"/>
            <p:cNvSpPr/>
            <p:nvPr/>
          </p:nvSpPr>
          <p:spPr>
            <a:xfrm>
              <a:off x="5797452"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Collimation after beam based set up (Ralph)</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19</a:t>
            </a:fld>
            <a:endParaRPr lang="en-US"/>
          </a:p>
        </p:txBody>
      </p:sp>
      <p:pic>
        <p:nvPicPr>
          <p:cNvPr id="6" name="Picture 5" descr="Ramp2_CirculatingBeam_notes_v4.jpg"/>
          <p:cNvPicPr>
            <a:picLocks noChangeAspect="1"/>
          </p:cNvPicPr>
          <p:nvPr/>
        </p:nvPicPr>
        <p:blipFill>
          <a:blip r:embed="rId2" cstate="print"/>
          <a:stretch>
            <a:fillRect/>
          </a:stretch>
        </p:blipFill>
        <p:spPr>
          <a:xfrm>
            <a:off x="340240" y="1261722"/>
            <a:ext cx="7736960" cy="5596277"/>
          </a:xfrm>
          <a:prstGeom prst="rect">
            <a:avLst/>
          </a:prstGeom>
        </p:spPr>
      </p:pic>
      <p:sp>
        <p:nvSpPr>
          <p:cNvPr id="7" name="TextBox 6"/>
          <p:cNvSpPr txBox="1"/>
          <p:nvPr/>
        </p:nvSpPr>
        <p:spPr>
          <a:xfrm>
            <a:off x="6090901" y="6172200"/>
            <a:ext cx="2927504"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b="1" dirty="0" smtClean="0"/>
              <a:t>Efficiency: &gt; 99.9%</a:t>
            </a:r>
            <a:endParaRPr lang="en-US" sz="2800" b="1" dirty="0"/>
          </a:p>
        </p:txBody>
      </p:sp>
      <p:grpSp>
        <p:nvGrpSpPr>
          <p:cNvPr id="12" name="Group 11"/>
          <p:cNvGrpSpPr/>
          <p:nvPr/>
        </p:nvGrpSpPr>
        <p:grpSpPr>
          <a:xfrm>
            <a:off x="281400" y="76200"/>
            <a:ext cx="8280000" cy="228600"/>
            <a:chOff x="281400" y="76200"/>
            <a:chExt cx="8280000" cy="228600"/>
          </a:xfrm>
        </p:grpSpPr>
        <p:sp>
          <p:nvSpPr>
            <p:cNvPr id="13" name="Rounded Rectangle 12"/>
            <p:cNvSpPr/>
            <p:nvPr/>
          </p:nvSpPr>
          <p:spPr>
            <a:xfrm>
              <a:off x="281400"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14" name="Rounded Rectangle 13"/>
            <p:cNvSpPr/>
            <p:nvPr/>
          </p:nvSpPr>
          <p:spPr>
            <a:xfrm>
              <a:off x="3039426"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E5BAF8"/>
                  </a:solidFill>
                </a:rPr>
                <a:t>Progress with beam in 2009</a:t>
              </a:r>
              <a:endParaRPr lang="en-US" sz="1400" i="1" dirty="0">
                <a:solidFill>
                  <a:srgbClr val="E5BAF8"/>
                </a:solidFill>
              </a:endParaRPr>
            </a:p>
          </p:txBody>
        </p:sp>
        <p:sp>
          <p:nvSpPr>
            <p:cNvPr id="15" name="Rounded Rectangle 14"/>
            <p:cNvSpPr/>
            <p:nvPr/>
          </p:nvSpPr>
          <p:spPr>
            <a:xfrm>
              <a:off x="5797452"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85800" y="1447800"/>
            <a:ext cx="7772400" cy="3590925"/>
          </a:xfrm>
        </p:spPr>
        <p:txBody>
          <a:bodyPr/>
          <a:lstStyle/>
          <a:p>
            <a:r>
              <a:rPr lang="en-US" u="sng" dirty="0" smtClean="0"/>
              <a:t>LHC Beam Operation</a:t>
            </a:r>
            <a:r>
              <a:rPr lang="en-US" dirty="0" smtClean="0"/>
              <a:t/>
            </a:r>
            <a:br>
              <a:rPr lang="en-US" dirty="0" smtClean="0"/>
            </a:br>
            <a:r>
              <a:rPr lang="en-US" dirty="0" smtClean="0"/>
              <a:t/>
            </a:r>
            <a:br>
              <a:rPr lang="en-US" dirty="0" smtClean="0"/>
            </a:br>
            <a:r>
              <a:rPr lang="en-US" dirty="0" smtClean="0"/>
              <a:t>Operation envelope</a:t>
            </a:r>
            <a:r>
              <a:rPr lang="en-US" b="0" dirty="0" smtClean="0"/>
              <a:t/>
            </a:r>
            <a:br>
              <a:rPr lang="en-US" b="0" dirty="0" smtClean="0"/>
            </a:br>
            <a:r>
              <a:rPr lang="en-US" b="0" dirty="0" smtClean="0">
                <a:solidFill>
                  <a:srgbClr val="8BB2D9"/>
                </a:solidFill>
              </a:rPr>
              <a:t>Progress with beam in 2009</a:t>
            </a:r>
            <a:br>
              <a:rPr lang="en-US" b="0" dirty="0" smtClean="0">
                <a:solidFill>
                  <a:srgbClr val="8BB2D9"/>
                </a:solidFill>
              </a:rPr>
            </a:br>
            <a:r>
              <a:rPr lang="en-US" b="0" dirty="0" smtClean="0">
                <a:solidFill>
                  <a:srgbClr val="8BB2D9"/>
                </a:solidFill>
              </a:rPr>
              <a:t>2010-2011</a:t>
            </a:r>
            <a:endParaRPr lang="en-US" b="0" dirty="0">
              <a:solidFill>
                <a:srgbClr val="8BB2D9"/>
              </a:solidFill>
            </a:endParaRPr>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Slide Number Placeholder 3"/>
          <p:cNvSpPr>
            <a:spLocks noGrp="1"/>
          </p:cNvSpPr>
          <p:nvPr>
            <p:ph type="sldNum" sz="quarter" idx="12"/>
          </p:nvPr>
        </p:nvSpPr>
        <p:spPr/>
        <p:txBody>
          <a:bodyPr/>
          <a:lstStyle/>
          <a:p>
            <a:fld id="{CDAF5A34-83DC-4EF3-ABA6-0C2216CC562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K. Foraz - CERN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Aperture scans – IR5 H shown</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20</a:t>
            </a:fld>
            <a:endParaRPr lang="en-US"/>
          </a:p>
        </p:txBody>
      </p:sp>
      <p:pic>
        <p:nvPicPr>
          <p:cNvPr id="77826" name="Picture 2" descr="https://ab-dep-op-elogbook.web.cern.ch/ab-dep-op-elogbook/elogbook/attach.php?attachId=1056446&amp;type=png&amp;fname=20091203164942.png"/>
          <p:cNvPicPr>
            <a:picLocks noChangeAspect="1" noChangeArrowheads="1"/>
          </p:cNvPicPr>
          <p:nvPr/>
        </p:nvPicPr>
        <p:blipFill>
          <a:blip r:embed="rId2" cstate="print"/>
          <a:srcRect/>
          <a:stretch>
            <a:fillRect/>
          </a:stretch>
        </p:blipFill>
        <p:spPr bwMode="auto">
          <a:xfrm>
            <a:off x="685800" y="1447800"/>
            <a:ext cx="8131873" cy="4597308"/>
          </a:xfrm>
          <a:prstGeom prst="rect">
            <a:avLst/>
          </a:prstGeom>
          <a:noFill/>
        </p:spPr>
      </p:pic>
      <p:grpSp>
        <p:nvGrpSpPr>
          <p:cNvPr id="11" name="Group 10"/>
          <p:cNvGrpSpPr/>
          <p:nvPr/>
        </p:nvGrpSpPr>
        <p:grpSpPr>
          <a:xfrm>
            <a:off x="281400" y="76200"/>
            <a:ext cx="8280000" cy="228600"/>
            <a:chOff x="281400" y="76200"/>
            <a:chExt cx="8280000" cy="228600"/>
          </a:xfrm>
        </p:grpSpPr>
        <p:sp>
          <p:nvSpPr>
            <p:cNvPr id="12" name="Rounded Rectangle 11"/>
            <p:cNvSpPr/>
            <p:nvPr/>
          </p:nvSpPr>
          <p:spPr>
            <a:xfrm>
              <a:off x="281400"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13" name="Rounded Rectangle 12"/>
            <p:cNvSpPr/>
            <p:nvPr/>
          </p:nvSpPr>
          <p:spPr>
            <a:xfrm>
              <a:off x="3039426"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E5BAF8"/>
                  </a:solidFill>
                </a:rPr>
                <a:t>Progress with beam in 2009</a:t>
              </a:r>
              <a:endParaRPr lang="en-US" sz="1400" i="1" dirty="0">
                <a:solidFill>
                  <a:srgbClr val="E5BAF8"/>
                </a:solidFill>
              </a:endParaRPr>
            </a:p>
          </p:txBody>
        </p:sp>
        <p:sp>
          <p:nvSpPr>
            <p:cNvPr id="14" name="Rounded Rectangle 13"/>
            <p:cNvSpPr/>
            <p:nvPr/>
          </p:nvSpPr>
          <p:spPr>
            <a:xfrm>
              <a:off x="5797452"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Beta-beat comparison 450 </a:t>
            </a:r>
            <a:r>
              <a:rPr lang="en-US" dirty="0" err="1" smtClean="0"/>
              <a:t>GeV</a:t>
            </a:r>
            <a:r>
              <a:rPr lang="en-US" dirty="0" smtClean="0"/>
              <a:t> and 1.18 </a:t>
            </a:r>
            <a:r>
              <a:rPr lang="en-US" dirty="0" err="1" smtClean="0"/>
              <a:t>TeV</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21</a:t>
            </a:fld>
            <a:endParaRPr lang="en-US"/>
          </a:p>
        </p:txBody>
      </p:sp>
      <p:pic>
        <p:nvPicPr>
          <p:cNvPr id="1025" name="Picture 1" descr="https://ab-dep-op-elogbook.web.cern.ch/ab-dep-op-elogbook/elogbook/attach.php?attachId=1058391&amp;type=png&amp;fname=20091214001503.png"/>
          <p:cNvPicPr>
            <a:picLocks noChangeAspect="1" noChangeArrowheads="1"/>
          </p:cNvPicPr>
          <p:nvPr/>
        </p:nvPicPr>
        <p:blipFill>
          <a:blip r:embed="rId2" cstate="print"/>
          <a:srcRect/>
          <a:stretch>
            <a:fillRect/>
          </a:stretch>
        </p:blipFill>
        <p:spPr bwMode="auto">
          <a:xfrm>
            <a:off x="1524000" y="1143000"/>
            <a:ext cx="7112227" cy="5095875"/>
          </a:xfrm>
          <a:prstGeom prst="rect">
            <a:avLst/>
          </a:prstGeom>
          <a:noFill/>
        </p:spPr>
      </p:pic>
      <p:grpSp>
        <p:nvGrpSpPr>
          <p:cNvPr id="15" name="Group 14"/>
          <p:cNvGrpSpPr/>
          <p:nvPr/>
        </p:nvGrpSpPr>
        <p:grpSpPr>
          <a:xfrm>
            <a:off x="281400" y="76200"/>
            <a:ext cx="8280000" cy="228600"/>
            <a:chOff x="281400" y="76200"/>
            <a:chExt cx="8280000" cy="228600"/>
          </a:xfrm>
        </p:grpSpPr>
        <p:sp>
          <p:nvSpPr>
            <p:cNvPr id="16" name="Rounded Rectangle 15"/>
            <p:cNvSpPr/>
            <p:nvPr/>
          </p:nvSpPr>
          <p:spPr>
            <a:xfrm>
              <a:off x="281400"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17" name="Rounded Rectangle 16"/>
            <p:cNvSpPr/>
            <p:nvPr/>
          </p:nvSpPr>
          <p:spPr>
            <a:xfrm>
              <a:off x="3039426"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E5BAF8"/>
                  </a:solidFill>
                </a:rPr>
                <a:t>Progress with beam in 2009</a:t>
              </a:r>
              <a:endParaRPr lang="en-US" sz="1400" i="1" dirty="0">
                <a:solidFill>
                  <a:srgbClr val="E5BAF8"/>
                </a:solidFill>
              </a:endParaRPr>
            </a:p>
          </p:txBody>
        </p:sp>
        <p:sp>
          <p:nvSpPr>
            <p:cNvPr id="18" name="Rounded Rectangle 17"/>
            <p:cNvSpPr/>
            <p:nvPr/>
          </p:nvSpPr>
          <p:spPr>
            <a:xfrm>
              <a:off x="5797452"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22</a:t>
            </a:fld>
            <a:endParaRPr lang="en-US" dirty="0"/>
          </a:p>
        </p:txBody>
      </p:sp>
      <p:pic>
        <p:nvPicPr>
          <p:cNvPr id="6" name="Picture 5" descr="20091212232758.png"/>
          <p:cNvPicPr>
            <a:picLocks noChangeAspect="1"/>
          </p:cNvPicPr>
          <p:nvPr/>
        </p:nvPicPr>
        <p:blipFill>
          <a:blip r:embed="rId2" cstate="print"/>
          <a:stretch>
            <a:fillRect/>
          </a:stretch>
        </p:blipFill>
        <p:spPr>
          <a:xfrm>
            <a:off x="0" y="1050925"/>
            <a:ext cx="9144000" cy="4968875"/>
          </a:xfrm>
          <a:prstGeom prst="rect">
            <a:avLst/>
          </a:prstGeom>
        </p:spPr>
      </p:pic>
      <p:grpSp>
        <p:nvGrpSpPr>
          <p:cNvPr id="11" name="Group 10"/>
          <p:cNvGrpSpPr/>
          <p:nvPr/>
        </p:nvGrpSpPr>
        <p:grpSpPr>
          <a:xfrm>
            <a:off x="281400" y="76200"/>
            <a:ext cx="8280000" cy="228600"/>
            <a:chOff x="281400" y="76200"/>
            <a:chExt cx="8280000" cy="228600"/>
          </a:xfrm>
        </p:grpSpPr>
        <p:sp>
          <p:nvSpPr>
            <p:cNvPr id="12" name="Rounded Rectangle 11"/>
            <p:cNvSpPr/>
            <p:nvPr/>
          </p:nvSpPr>
          <p:spPr>
            <a:xfrm>
              <a:off x="281400"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13" name="Rounded Rectangle 12"/>
            <p:cNvSpPr/>
            <p:nvPr/>
          </p:nvSpPr>
          <p:spPr>
            <a:xfrm>
              <a:off x="3039426"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E5BAF8"/>
                  </a:solidFill>
                </a:rPr>
                <a:t>Progress with beam in 2009</a:t>
              </a:r>
              <a:endParaRPr lang="en-US" sz="1400" i="1" dirty="0">
                <a:solidFill>
                  <a:srgbClr val="E5BAF8"/>
                </a:solidFill>
              </a:endParaRPr>
            </a:p>
          </p:txBody>
        </p:sp>
        <p:sp>
          <p:nvSpPr>
            <p:cNvPr id="14" name="Rounded Rectangle 13"/>
            <p:cNvSpPr/>
            <p:nvPr/>
          </p:nvSpPr>
          <p:spPr>
            <a:xfrm>
              <a:off x="5797452"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recorded</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23</a:t>
            </a:fld>
            <a:endParaRPr lang="en-US" dirty="0"/>
          </a:p>
        </p:txBody>
      </p:sp>
      <p:sp>
        <p:nvSpPr>
          <p:cNvPr id="6" name="Rectangle 5"/>
          <p:cNvSpPr/>
          <p:nvPr/>
        </p:nvSpPr>
        <p:spPr>
          <a:xfrm>
            <a:off x="228600" y="990599"/>
            <a:ext cx="4114800" cy="1764957"/>
          </a:xfrm>
          <a:prstGeom prst="rect">
            <a:avLst/>
          </a:prstGeom>
          <a:solidFill>
            <a:srgbClr val="25129A">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Content Placeholder 2"/>
          <p:cNvSpPr txBox="1">
            <a:spLocks/>
          </p:cNvSpPr>
          <p:nvPr/>
        </p:nvSpPr>
        <p:spPr>
          <a:xfrm>
            <a:off x="304800" y="1066800"/>
            <a:ext cx="8839200" cy="53641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0" i="0" u="sng" strike="noStrike" kern="1200" cap="none" spc="0" normalizeH="0" baseline="0" noProof="0" dirty="0" smtClean="0">
                <a:ln>
                  <a:noFill/>
                </a:ln>
                <a:solidFill>
                  <a:srgbClr val="25129A"/>
                </a:solidFill>
                <a:effectLst/>
                <a:uLnTx/>
                <a:uFillTx/>
                <a:latin typeface="+mn-lt"/>
                <a:ea typeface="+mn-ea"/>
                <a:cs typeface="+mn-cs"/>
              </a:rPr>
              <a:t>“stage” </a:t>
            </a:r>
            <a:r>
              <a:rPr kumimoji="0" lang="en-GB" b="0" i="0" u="none" strike="noStrike" kern="1200" cap="none" spc="0" normalizeH="0" baseline="0" noProof="0" dirty="0" smtClean="0">
                <a:ln>
                  <a:noFill/>
                </a:ln>
                <a:solidFill>
                  <a:srgbClr val="25129A"/>
                </a:solidFill>
                <a:effectLst/>
                <a:uLnTx/>
                <a:uFillTx/>
                <a:latin typeface="+mn-lt"/>
                <a:ea typeface="+mn-ea"/>
                <a:cs typeface="+mn-cs"/>
              </a:rPr>
              <a:t>			</a:t>
            </a:r>
            <a:r>
              <a:rPr kumimoji="0" lang="en-GB" b="0" i="0" u="sng" strike="noStrike" kern="1200" cap="none" spc="0" normalizeH="0" baseline="0" noProof="0" dirty="0" smtClean="0">
                <a:ln>
                  <a:noFill/>
                </a:ln>
                <a:solidFill>
                  <a:srgbClr val="25129A"/>
                </a:solidFill>
                <a:effectLst/>
                <a:uLnTx/>
                <a:uFillTx/>
                <a:latin typeface="+mn-lt"/>
                <a:ea typeface="+mn-ea"/>
                <a:cs typeface="+mn-cs"/>
              </a:rPr>
              <a:t>Total hours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solidFill>
                  <a:srgbClr val="25129A"/>
                </a:solidFill>
                <a:effectLst/>
                <a:uLnTx/>
                <a:uFillTx/>
                <a:latin typeface="+mn-lt"/>
                <a:ea typeface="+mn-ea"/>
                <a:cs typeface="+mn-cs"/>
              </a:rPr>
              <a:t>    4x4     5e9 p/bch		16 hrs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solidFill>
                  <a:srgbClr val="25129A"/>
                </a:solidFill>
                <a:effectLst/>
                <a:uLnTx/>
                <a:uFillTx/>
                <a:latin typeface="+mn-lt"/>
                <a:ea typeface="+mn-ea"/>
                <a:cs typeface="+mn-cs"/>
              </a:rPr>
              <a:t>    4x4  1.5e10 p/bch	26 hrs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solidFill>
                  <a:srgbClr val="25129A"/>
                </a:solidFill>
                <a:effectLst/>
                <a:uLnTx/>
                <a:uFillTx/>
                <a:latin typeface="+mn-lt"/>
                <a:ea typeface="+mn-ea"/>
                <a:cs typeface="+mn-cs"/>
              </a:rPr>
              <a:t>16x16     1e10 p/bch	1.5 hrs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solidFill>
                  <a:srgbClr val="25129A"/>
                </a:solidFill>
                <a:effectLst/>
                <a:uLnTx/>
                <a:uFillTx/>
                <a:latin typeface="+mn-lt"/>
                <a:ea typeface="+mn-ea"/>
                <a:cs typeface="+mn-cs"/>
              </a:rPr>
              <a:t>				</a:t>
            </a:r>
            <a:r>
              <a:rPr kumimoji="0" lang="en-GB" b="1" i="0" u="none" strike="noStrike" kern="1200" cap="none" spc="0" normalizeH="0" baseline="0" noProof="0" dirty="0" smtClean="0">
                <a:ln>
                  <a:noFill/>
                </a:ln>
                <a:solidFill>
                  <a:srgbClr val="25129A"/>
                </a:solidFill>
                <a:effectLst/>
                <a:uLnTx/>
                <a:uFillTx/>
                <a:latin typeface="+mn-lt"/>
                <a:ea typeface="+mn-ea"/>
                <a:cs typeface="+mn-cs"/>
              </a:rPr>
              <a:t>43.5 hrs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b="0" i="0" u="none" strike="noStrike" kern="1200" cap="none" spc="0" normalizeH="0" baseline="0" noProof="0" dirty="0" smtClean="0">
              <a:ln>
                <a:noFill/>
              </a:ln>
              <a:solidFill>
                <a:srgbClr val="25129A"/>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b="1" i="0" u="none" strike="noStrike" kern="1200" cap="none" spc="0" normalizeH="0" baseline="0" noProof="0" dirty="0" smtClean="0">
                <a:ln>
                  <a:noFill/>
                </a:ln>
                <a:solidFill>
                  <a:srgbClr val="25129A"/>
                </a:solidFill>
                <a:effectLst>
                  <a:outerShdw blurRad="38100" dist="38100" dir="2700000" algn="tl">
                    <a:srgbClr val="000000">
                      <a:alpha val="43137"/>
                    </a:srgbClr>
                  </a:outerShdw>
                </a:effectLst>
                <a:uLnTx/>
                <a:uFillTx/>
                <a:latin typeface="+mn-lt"/>
                <a:ea typeface="+mn-ea"/>
                <a:cs typeface="+mn-cs"/>
              </a:rPr>
              <a:t>Estimated numbers of pp interactions recorded by experiments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b="0" i="0" u="none" strike="noStrike" kern="1200" cap="none" spc="0" normalizeH="0" baseline="0" noProof="0" dirty="0" smtClean="0">
              <a:ln>
                <a:noFill/>
              </a:ln>
              <a:solidFill>
                <a:srgbClr val="25129A"/>
              </a:solidFill>
              <a:effectLst/>
              <a:uLnTx/>
              <a:uFillTx/>
              <a:latin typeface="+mn-lt"/>
              <a:ea typeface="+mn-ea"/>
              <a:cs typeface="+mn-cs"/>
            </a:endParaRPr>
          </a:p>
        </p:txBody>
      </p:sp>
      <p:graphicFrame>
        <p:nvGraphicFramePr>
          <p:cNvPr id="13" name="Table 12"/>
          <p:cNvGraphicFramePr>
            <a:graphicFrameLocks noGrp="1"/>
          </p:cNvGraphicFramePr>
          <p:nvPr/>
        </p:nvGraphicFramePr>
        <p:xfrm>
          <a:off x="1511641" y="3485292"/>
          <a:ext cx="5988910" cy="2463800"/>
        </p:xfrm>
        <a:graphic>
          <a:graphicData uri="http://schemas.openxmlformats.org/drawingml/2006/table">
            <a:tbl>
              <a:tblPr firstRow="1" bandRow="1">
                <a:tableStyleId>{5C22544A-7EE6-4342-B048-85BDC9FD1C3A}</a:tableStyleId>
              </a:tblPr>
              <a:tblGrid>
                <a:gridCol w="910283"/>
                <a:gridCol w="1285103"/>
                <a:gridCol w="1668162"/>
                <a:gridCol w="2125362"/>
              </a:tblGrid>
              <a:tr h="370840">
                <a:tc>
                  <a:txBody>
                    <a:bodyPr/>
                    <a:lstStyle/>
                    <a:p>
                      <a:pPr algn="ctr"/>
                      <a:endParaRPr lang="en-US" dirty="0"/>
                    </a:p>
                  </a:txBody>
                  <a:tcPr>
                    <a:noFill/>
                  </a:tcPr>
                </a:tc>
                <a:tc gridSpan="2">
                  <a:txBody>
                    <a:bodyPr/>
                    <a:lstStyle/>
                    <a:p>
                      <a:pPr algn="ctr"/>
                      <a:r>
                        <a:rPr lang="fr-CH" dirty="0" smtClean="0">
                          <a:solidFill>
                            <a:schemeClr val="bg1"/>
                          </a:solidFill>
                        </a:rPr>
                        <a:t>Not stable </a:t>
                      </a:r>
                      <a:r>
                        <a:rPr lang="fr-CH" dirty="0" err="1" smtClean="0">
                          <a:solidFill>
                            <a:schemeClr val="bg1"/>
                          </a:solidFill>
                        </a:rPr>
                        <a:t>beams</a:t>
                      </a:r>
                      <a:endParaRPr lang="fr-CH" dirty="0" smtClean="0">
                        <a:solidFill>
                          <a:schemeClr val="bg1"/>
                        </a:solidFill>
                      </a:endParaRPr>
                    </a:p>
                    <a:p>
                      <a:pPr algn="ctr"/>
                      <a:r>
                        <a:rPr lang="fr-CH" sz="1600" b="0" i="1" dirty="0" smtClean="0">
                          <a:solidFill>
                            <a:schemeClr val="bg1"/>
                          </a:solidFill>
                        </a:rPr>
                        <a:t>(detectors</a:t>
                      </a:r>
                      <a:r>
                        <a:rPr lang="fr-CH" sz="1600" b="0" i="1" baseline="0" dirty="0" smtClean="0">
                          <a:solidFill>
                            <a:schemeClr val="bg1"/>
                          </a:solidFill>
                        </a:rPr>
                        <a:t> </a:t>
                      </a:r>
                      <a:r>
                        <a:rPr lang="fr-CH" sz="1600" b="0" i="1" baseline="0" dirty="0" err="1" smtClean="0">
                          <a:solidFill>
                            <a:schemeClr val="bg1"/>
                          </a:solidFill>
                        </a:rPr>
                        <a:t>partly</a:t>
                      </a:r>
                      <a:r>
                        <a:rPr lang="fr-CH" sz="1600" b="0" i="1" baseline="0" dirty="0" smtClean="0">
                          <a:solidFill>
                            <a:schemeClr val="bg1"/>
                          </a:solidFill>
                        </a:rPr>
                        <a:t> on)</a:t>
                      </a:r>
                      <a:endParaRPr lang="en-US" sz="1600" b="0" i="1" dirty="0">
                        <a:solidFill>
                          <a:schemeClr val="bg1"/>
                        </a:solidFill>
                      </a:endParaRPr>
                    </a:p>
                  </a:txBody>
                  <a:tcPr>
                    <a:solidFill>
                      <a:srgbClr val="25129A"/>
                    </a:solidFill>
                  </a:tcPr>
                </a:tc>
                <a:tc hMerge="1">
                  <a:txBody>
                    <a:bodyPr/>
                    <a:lstStyle/>
                    <a:p>
                      <a:endParaRPr lang="en-US" dirty="0"/>
                    </a:p>
                  </a:txBody>
                  <a:tcPr/>
                </a:tc>
                <a:tc>
                  <a:txBody>
                    <a:bodyPr/>
                    <a:lstStyle/>
                    <a:p>
                      <a:pPr algn="ctr"/>
                      <a:r>
                        <a:rPr lang="fr-CH" dirty="0" smtClean="0">
                          <a:solidFill>
                            <a:schemeClr val="bg1"/>
                          </a:solidFill>
                        </a:rPr>
                        <a:t>Stable </a:t>
                      </a:r>
                      <a:r>
                        <a:rPr lang="fr-CH" dirty="0" err="1" smtClean="0">
                          <a:solidFill>
                            <a:schemeClr val="bg1"/>
                          </a:solidFill>
                        </a:rPr>
                        <a:t>beams</a:t>
                      </a:r>
                      <a:endParaRPr lang="fr-CH" dirty="0" smtClean="0">
                        <a:solidFill>
                          <a:schemeClr val="bg1"/>
                        </a:solidFill>
                      </a:endParaRPr>
                    </a:p>
                    <a:p>
                      <a:pPr algn="ctr"/>
                      <a:r>
                        <a:rPr lang="fr-CH" sz="1600" b="0" i="1" dirty="0" smtClean="0">
                          <a:solidFill>
                            <a:schemeClr val="bg1"/>
                          </a:solidFill>
                        </a:rPr>
                        <a:t>(full</a:t>
                      </a:r>
                      <a:r>
                        <a:rPr lang="fr-CH" sz="1600" b="0" i="1" baseline="0" dirty="0" smtClean="0">
                          <a:solidFill>
                            <a:schemeClr val="bg1"/>
                          </a:solidFill>
                        </a:rPr>
                        <a:t> detector on)</a:t>
                      </a:r>
                      <a:endParaRPr lang="en-US" sz="1600" b="0" i="1" dirty="0">
                        <a:solidFill>
                          <a:schemeClr val="bg1"/>
                        </a:solidFill>
                      </a:endParaRPr>
                    </a:p>
                  </a:txBody>
                  <a:tcPr>
                    <a:solidFill>
                      <a:srgbClr val="25129A"/>
                    </a:solidFill>
                  </a:tcPr>
                </a:tc>
              </a:tr>
              <a:tr h="370840">
                <a:tc>
                  <a:txBody>
                    <a:bodyPr/>
                    <a:lstStyle/>
                    <a:p>
                      <a:pPr algn="ctr"/>
                      <a:endParaRPr lang="en-US" dirty="0"/>
                    </a:p>
                  </a:txBody>
                  <a:tcPr>
                    <a:noFill/>
                  </a:tcPr>
                </a:tc>
                <a:tc>
                  <a:txBody>
                    <a:bodyPr/>
                    <a:lstStyle/>
                    <a:p>
                      <a:pPr algn="ctr"/>
                      <a:r>
                        <a:rPr lang="fr-CH" b="1" dirty="0" smtClean="0">
                          <a:solidFill>
                            <a:schemeClr val="bg1"/>
                          </a:solidFill>
                        </a:rPr>
                        <a:t>450GeV</a:t>
                      </a:r>
                      <a:endParaRPr lang="en-US" b="1" dirty="0">
                        <a:solidFill>
                          <a:schemeClr val="bg1"/>
                        </a:solidFill>
                      </a:endParaRPr>
                    </a:p>
                  </a:txBody>
                  <a:tcPr>
                    <a:solidFill>
                      <a:srgbClr val="25129A"/>
                    </a:solidFill>
                  </a:tcPr>
                </a:tc>
                <a:tc>
                  <a:txBody>
                    <a:bodyPr/>
                    <a:lstStyle/>
                    <a:p>
                      <a:pPr algn="ctr"/>
                      <a:r>
                        <a:rPr lang="fr-CH" b="1" dirty="0" smtClean="0">
                          <a:solidFill>
                            <a:schemeClr val="bg1"/>
                          </a:solidFill>
                        </a:rPr>
                        <a:t>1.18 </a:t>
                      </a:r>
                      <a:r>
                        <a:rPr lang="fr-CH" b="1" dirty="0" err="1" smtClean="0">
                          <a:solidFill>
                            <a:schemeClr val="bg1"/>
                          </a:solidFill>
                        </a:rPr>
                        <a:t>TeV</a:t>
                      </a:r>
                      <a:endParaRPr lang="en-US" b="1" dirty="0">
                        <a:solidFill>
                          <a:schemeClr val="bg1"/>
                        </a:solidFill>
                      </a:endParaRPr>
                    </a:p>
                  </a:txBody>
                  <a:tcPr>
                    <a:solidFill>
                      <a:srgbClr val="25129A"/>
                    </a:solidFill>
                  </a:tcPr>
                </a:tc>
                <a:tc>
                  <a:txBody>
                    <a:bodyPr/>
                    <a:lstStyle/>
                    <a:p>
                      <a:pPr algn="ctr"/>
                      <a:r>
                        <a:rPr lang="fr-CH" b="1" dirty="0" smtClean="0">
                          <a:solidFill>
                            <a:schemeClr val="bg1"/>
                          </a:solidFill>
                        </a:rPr>
                        <a:t>450 </a:t>
                      </a:r>
                      <a:r>
                        <a:rPr lang="fr-CH" b="1" dirty="0" err="1" smtClean="0">
                          <a:solidFill>
                            <a:schemeClr val="bg1"/>
                          </a:solidFill>
                        </a:rPr>
                        <a:t>GeV</a:t>
                      </a:r>
                      <a:endParaRPr lang="en-US" b="1" dirty="0">
                        <a:solidFill>
                          <a:schemeClr val="bg1"/>
                        </a:solidFill>
                      </a:endParaRPr>
                    </a:p>
                  </a:txBody>
                  <a:tcPr>
                    <a:solidFill>
                      <a:srgbClr val="25129A"/>
                    </a:solidFill>
                  </a:tcPr>
                </a:tc>
              </a:tr>
              <a:tr h="370840">
                <a:tc>
                  <a:txBody>
                    <a:bodyPr/>
                    <a:lstStyle/>
                    <a:p>
                      <a:pPr algn="ctr"/>
                      <a:r>
                        <a:rPr lang="fr-CH" b="1" dirty="0" smtClean="0">
                          <a:solidFill>
                            <a:schemeClr val="bg1"/>
                          </a:solidFill>
                        </a:rPr>
                        <a:t>ALICE</a:t>
                      </a:r>
                      <a:endParaRPr lang="en-US" b="1" dirty="0">
                        <a:solidFill>
                          <a:schemeClr val="bg1"/>
                        </a:solidFill>
                      </a:endParaRPr>
                    </a:p>
                  </a:txBody>
                  <a:tcPr>
                    <a:solidFill>
                      <a:srgbClr val="25129A"/>
                    </a:solidFill>
                  </a:tcPr>
                </a:tc>
                <a:tc>
                  <a:txBody>
                    <a:bodyPr/>
                    <a:lstStyle/>
                    <a:p>
                      <a:pPr algn="ctr"/>
                      <a:r>
                        <a:rPr lang="fr-CH" dirty="0" smtClean="0">
                          <a:solidFill>
                            <a:srgbClr val="25129A"/>
                          </a:solidFill>
                        </a:rPr>
                        <a:t>40k</a:t>
                      </a:r>
                      <a:endParaRPr lang="en-US" dirty="0">
                        <a:solidFill>
                          <a:srgbClr val="25129A"/>
                        </a:solidFill>
                      </a:endParaRPr>
                    </a:p>
                  </a:txBody>
                  <a:tcPr/>
                </a:tc>
                <a:tc>
                  <a:txBody>
                    <a:bodyPr/>
                    <a:lstStyle/>
                    <a:p>
                      <a:pPr algn="ctr"/>
                      <a:r>
                        <a:rPr lang="fr-CH" dirty="0" smtClean="0">
                          <a:solidFill>
                            <a:srgbClr val="25129A"/>
                          </a:solidFill>
                        </a:rPr>
                        <a:t>33k</a:t>
                      </a:r>
                      <a:endParaRPr lang="en-US" dirty="0">
                        <a:solidFill>
                          <a:srgbClr val="25129A"/>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dirty="0" smtClean="0">
                          <a:solidFill>
                            <a:srgbClr val="25129A"/>
                          </a:solidFill>
                        </a:rPr>
                        <a:t>~</a:t>
                      </a:r>
                      <a:r>
                        <a:rPr lang="fr-CH" baseline="0" dirty="0" smtClean="0">
                          <a:solidFill>
                            <a:srgbClr val="25129A"/>
                          </a:solidFill>
                        </a:rPr>
                        <a:t> 400k</a:t>
                      </a:r>
                      <a:endParaRPr lang="en-US" dirty="0">
                        <a:solidFill>
                          <a:srgbClr val="25129A"/>
                        </a:solidFill>
                      </a:endParaRPr>
                    </a:p>
                  </a:txBody>
                  <a:tcPr/>
                </a:tc>
              </a:tr>
              <a:tr h="370840">
                <a:tc>
                  <a:txBody>
                    <a:bodyPr/>
                    <a:lstStyle/>
                    <a:p>
                      <a:pPr algn="ctr"/>
                      <a:r>
                        <a:rPr lang="fr-CH" b="1" dirty="0" smtClean="0">
                          <a:solidFill>
                            <a:schemeClr val="bg1"/>
                          </a:solidFill>
                        </a:rPr>
                        <a:t>ATLAS</a:t>
                      </a:r>
                      <a:endParaRPr lang="en-US" b="1" dirty="0">
                        <a:solidFill>
                          <a:schemeClr val="bg1"/>
                        </a:solidFill>
                      </a:endParaRPr>
                    </a:p>
                  </a:txBody>
                  <a:tcPr>
                    <a:solidFill>
                      <a:srgbClr val="25129A"/>
                    </a:solidFill>
                  </a:tcPr>
                </a:tc>
                <a:tc>
                  <a:txBody>
                    <a:bodyPr/>
                    <a:lstStyle/>
                    <a:p>
                      <a:pPr algn="ctr"/>
                      <a:r>
                        <a:rPr lang="fr-CH" dirty="0" smtClean="0">
                          <a:solidFill>
                            <a:srgbClr val="25129A"/>
                          </a:solidFill>
                        </a:rPr>
                        <a:t>~ 320k</a:t>
                      </a:r>
                      <a:endParaRPr lang="en-US" dirty="0">
                        <a:solidFill>
                          <a:srgbClr val="25129A"/>
                        </a:solidFill>
                      </a:endParaRPr>
                    </a:p>
                  </a:txBody>
                  <a:tcPr/>
                </a:tc>
                <a:tc>
                  <a:txBody>
                    <a:bodyPr/>
                    <a:lstStyle/>
                    <a:p>
                      <a:pPr algn="ctr"/>
                      <a:r>
                        <a:rPr lang="fr-CH" dirty="0" smtClean="0">
                          <a:solidFill>
                            <a:srgbClr val="25129A"/>
                          </a:solidFill>
                        </a:rPr>
                        <a:t>~</a:t>
                      </a:r>
                      <a:r>
                        <a:rPr lang="fr-CH" baseline="0" dirty="0" smtClean="0">
                          <a:solidFill>
                            <a:srgbClr val="25129A"/>
                          </a:solidFill>
                        </a:rPr>
                        <a:t> 34k</a:t>
                      </a:r>
                      <a:endParaRPr lang="en-US" dirty="0">
                        <a:solidFill>
                          <a:srgbClr val="25129A"/>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dirty="0" smtClean="0">
                          <a:solidFill>
                            <a:srgbClr val="25129A"/>
                          </a:solidFill>
                        </a:rPr>
                        <a:t>~</a:t>
                      </a:r>
                      <a:r>
                        <a:rPr lang="fr-CH" baseline="0" dirty="0" smtClean="0">
                          <a:solidFill>
                            <a:srgbClr val="25129A"/>
                          </a:solidFill>
                        </a:rPr>
                        <a:t> 540k</a:t>
                      </a:r>
                      <a:endParaRPr lang="en-US" dirty="0" smtClean="0">
                        <a:solidFill>
                          <a:srgbClr val="25129A"/>
                        </a:solidFill>
                      </a:endParaRPr>
                    </a:p>
                  </a:txBody>
                  <a:tcPr/>
                </a:tc>
              </a:tr>
              <a:tr h="370840">
                <a:tc>
                  <a:txBody>
                    <a:bodyPr/>
                    <a:lstStyle/>
                    <a:p>
                      <a:pPr algn="ctr"/>
                      <a:r>
                        <a:rPr lang="fr-CH" b="1" dirty="0" smtClean="0">
                          <a:solidFill>
                            <a:schemeClr val="bg1"/>
                          </a:solidFill>
                        </a:rPr>
                        <a:t>CMS</a:t>
                      </a:r>
                      <a:endParaRPr lang="en-US" b="1" dirty="0">
                        <a:solidFill>
                          <a:schemeClr val="bg1"/>
                        </a:solidFill>
                      </a:endParaRPr>
                    </a:p>
                  </a:txBody>
                  <a:tcPr>
                    <a:solidFill>
                      <a:srgbClr val="25129A"/>
                    </a:solidFill>
                  </a:tcPr>
                </a:tc>
                <a:tc>
                  <a:txBody>
                    <a:bodyPr/>
                    <a:lstStyle/>
                    <a:p>
                      <a:pPr algn="ctr"/>
                      <a:r>
                        <a:rPr lang="fr-CH" dirty="0" smtClean="0">
                          <a:solidFill>
                            <a:srgbClr val="25129A"/>
                          </a:solidFill>
                        </a:rPr>
                        <a:t>~ 100k</a:t>
                      </a:r>
                      <a:endParaRPr lang="en-US" dirty="0">
                        <a:solidFill>
                          <a:srgbClr val="25129A"/>
                        </a:solidFill>
                      </a:endParaRPr>
                    </a:p>
                  </a:txBody>
                  <a:tcPr/>
                </a:tc>
                <a:tc>
                  <a:txBody>
                    <a:bodyPr/>
                    <a:lstStyle/>
                    <a:p>
                      <a:pPr algn="ctr"/>
                      <a:r>
                        <a:rPr lang="fr-CH" dirty="0" smtClean="0">
                          <a:solidFill>
                            <a:srgbClr val="25129A"/>
                          </a:solidFill>
                        </a:rPr>
                        <a:t>~18k</a:t>
                      </a:r>
                      <a:endParaRPr lang="en-US" dirty="0">
                        <a:solidFill>
                          <a:srgbClr val="25129A"/>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dirty="0" smtClean="0">
                          <a:solidFill>
                            <a:srgbClr val="25129A"/>
                          </a:solidFill>
                        </a:rPr>
                        <a:t>~</a:t>
                      </a:r>
                      <a:r>
                        <a:rPr lang="fr-CH" baseline="0" dirty="0" smtClean="0">
                          <a:solidFill>
                            <a:srgbClr val="25129A"/>
                          </a:solidFill>
                        </a:rPr>
                        <a:t> 410k</a:t>
                      </a:r>
                      <a:endParaRPr lang="en-US" dirty="0" smtClean="0">
                        <a:solidFill>
                          <a:srgbClr val="25129A"/>
                        </a:solidFill>
                      </a:endParaRPr>
                    </a:p>
                  </a:txBody>
                  <a:tcPr/>
                </a:tc>
              </a:tr>
              <a:tr h="370840">
                <a:tc>
                  <a:txBody>
                    <a:bodyPr/>
                    <a:lstStyle/>
                    <a:p>
                      <a:pPr algn="ctr"/>
                      <a:r>
                        <a:rPr lang="fr-CH" b="1" dirty="0" smtClean="0">
                          <a:solidFill>
                            <a:schemeClr val="bg1"/>
                          </a:solidFill>
                        </a:rPr>
                        <a:t>LHCB</a:t>
                      </a:r>
                      <a:endParaRPr lang="en-US" b="1" dirty="0">
                        <a:solidFill>
                          <a:schemeClr val="bg1"/>
                        </a:solidFill>
                      </a:endParaRPr>
                    </a:p>
                  </a:txBody>
                  <a:tcPr>
                    <a:solidFill>
                      <a:srgbClr val="25129A"/>
                    </a:solidFill>
                  </a:tcPr>
                </a:tc>
                <a:tc>
                  <a:txBody>
                    <a:bodyPr/>
                    <a:lstStyle/>
                    <a:p>
                      <a:pPr algn="ctr"/>
                      <a:endParaRPr lang="en-US">
                        <a:solidFill>
                          <a:srgbClr val="25129A"/>
                        </a:solidFill>
                      </a:endParaRPr>
                    </a:p>
                  </a:txBody>
                  <a:tcPr/>
                </a:tc>
                <a:tc>
                  <a:txBody>
                    <a:bodyPr/>
                    <a:lstStyle/>
                    <a:p>
                      <a:pPr algn="ctr"/>
                      <a:r>
                        <a:rPr lang="fr-CH" dirty="0" smtClean="0">
                          <a:solidFill>
                            <a:srgbClr val="25129A"/>
                          </a:solidFill>
                        </a:rPr>
                        <a:t>~</a:t>
                      </a:r>
                      <a:r>
                        <a:rPr lang="fr-CH" baseline="0" dirty="0" smtClean="0">
                          <a:solidFill>
                            <a:srgbClr val="25129A"/>
                          </a:solidFill>
                        </a:rPr>
                        <a:t> 40k</a:t>
                      </a:r>
                      <a:endParaRPr lang="en-US" dirty="0">
                        <a:solidFill>
                          <a:srgbClr val="25129A"/>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dirty="0" smtClean="0">
                          <a:solidFill>
                            <a:srgbClr val="25129A"/>
                          </a:solidFill>
                        </a:rPr>
                        <a:t>~</a:t>
                      </a:r>
                      <a:r>
                        <a:rPr lang="fr-CH" baseline="0" dirty="0" smtClean="0">
                          <a:solidFill>
                            <a:srgbClr val="25129A"/>
                          </a:solidFill>
                        </a:rPr>
                        <a:t> 250k</a:t>
                      </a:r>
                      <a:endParaRPr lang="en-US" dirty="0">
                        <a:solidFill>
                          <a:srgbClr val="25129A"/>
                        </a:solidFill>
                      </a:endParaRPr>
                    </a:p>
                  </a:txBody>
                  <a:tcPr/>
                </a:tc>
              </a:tr>
            </a:tbl>
          </a:graphicData>
        </a:graphic>
      </p:graphicFrame>
      <p:grpSp>
        <p:nvGrpSpPr>
          <p:cNvPr id="14" name="Group 13"/>
          <p:cNvGrpSpPr/>
          <p:nvPr/>
        </p:nvGrpSpPr>
        <p:grpSpPr>
          <a:xfrm>
            <a:off x="281400" y="76200"/>
            <a:ext cx="8280000" cy="228600"/>
            <a:chOff x="281400" y="76200"/>
            <a:chExt cx="8280000" cy="228600"/>
          </a:xfrm>
        </p:grpSpPr>
        <p:sp>
          <p:nvSpPr>
            <p:cNvPr id="15" name="Rounded Rectangle 14"/>
            <p:cNvSpPr/>
            <p:nvPr/>
          </p:nvSpPr>
          <p:spPr>
            <a:xfrm>
              <a:off x="281400"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16" name="Rounded Rectangle 15"/>
            <p:cNvSpPr/>
            <p:nvPr/>
          </p:nvSpPr>
          <p:spPr>
            <a:xfrm>
              <a:off x="3039426"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E5BAF8"/>
                  </a:solidFill>
                </a:rPr>
                <a:t>Progress with beam in 2009</a:t>
              </a:r>
              <a:endParaRPr lang="en-US" sz="1400" i="1" dirty="0">
                <a:solidFill>
                  <a:srgbClr val="E5BAF8"/>
                </a:solidFill>
              </a:endParaRPr>
            </a:p>
          </p:txBody>
        </p:sp>
        <p:sp>
          <p:nvSpPr>
            <p:cNvPr id="17" name="Rounded Rectangle 16"/>
            <p:cNvSpPr/>
            <p:nvPr/>
          </p:nvSpPr>
          <p:spPr>
            <a:xfrm>
              <a:off x="5797452"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Experiments events</a:t>
            </a:r>
            <a:endParaRPr lang="en-US"/>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24</a:t>
            </a:fld>
            <a:endParaRPr lang="en-US"/>
          </a:p>
        </p:txBody>
      </p:sp>
      <p:pic>
        <p:nvPicPr>
          <p:cNvPr id="6" name="Picture 4" descr="December 8th long track reconstruction"/>
          <p:cNvPicPr>
            <a:picLocks noChangeAspect="1" noChangeArrowheads="1"/>
          </p:cNvPicPr>
          <p:nvPr/>
        </p:nvPicPr>
        <p:blipFill>
          <a:blip r:embed="rId2" cstate="print"/>
          <a:srcRect/>
          <a:stretch>
            <a:fillRect/>
          </a:stretch>
        </p:blipFill>
        <p:spPr bwMode="auto">
          <a:xfrm>
            <a:off x="216243" y="1250092"/>
            <a:ext cx="4167129" cy="2376000"/>
          </a:xfrm>
          <a:prstGeom prst="rect">
            <a:avLst/>
          </a:prstGeom>
          <a:noFill/>
        </p:spPr>
      </p:pic>
      <p:pic>
        <p:nvPicPr>
          <p:cNvPr id="7" name="Picture 2" descr="http://aliceinfo.cern.ch/Public/Objects/Chapter1/dec6/collision_000104070_chunk0_evt70_black.jpg"/>
          <p:cNvPicPr>
            <a:picLocks noChangeAspect="1" noChangeArrowheads="1"/>
          </p:cNvPicPr>
          <p:nvPr/>
        </p:nvPicPr>
        <p:blipFill>
          <a:blip r:embed="rId3" cstate="print"/>
          <a:srcRect/>
          <a:stretch>
            <a:fillRect/>
          </a:stretch>
        </p:blipFill>
        <p:spPr bwMode="auto">
          <a:xfrm>
            <a:off x="210054" y="3917464"/>
            <a:ext cx="3355383" cy="2376000"/>
          </a:xfrm>
          <a:prstGeom prst="rect">
            <a:avLst/>
          </a:prstGeom>
          <a:noFill/>
        </p:spPr>
      </p:pic>
      <p:pic>
        <p:nvPicPr>
          <p:cNvPr id="8" name="Picture 2" descr="http://cms.web.cern.ch/cms/News/e-commentary/pictures221109/0912222_05.jpg"/>
          <p:cNvPicPr>
            <a:picLocks noChangeAspect="1" noChangeArrowheads="1"/>
          </p:cNvPicPr>
          <p:nvPr/>
        </p:nvPicPr>
        <p:blipFill>
          <a:blip r:embed="rId4" cstate="print"/>
          <a:srcRect/>
          <a:stretch>
            <a:fillRect/>
          </a:stretch>
        </p:blipFill>
        <p:spPr bwMode="auto">
          <a:xfrm>
            <a:off x="4934454" y="1373428"/>
            <a:ext cx="3691719" cy="2376000"/>
          </a:xfrm>
          <a:prstGeom prst="rect">
            <a:avLst/>
          </a:prstGeom>
          <a:noFill/>
        </p:spPr>
      </p:pic>
      <p:pic>
        <p:nvPicPr>
          <p:cNvPr id="9" name="Picture 2" descr="http://atlas.web.cern.ch/Atlas/public/EVTDISPLAY/atlas2009-collision-vp1-142308-482137-web.png"/>
          <p:cNvPicPr>
            <a:picLocks noChangeAspect="1" noChangeArrowheads="1"/>
          </p:cNvPicPr>
          <p:nvPr/>
        </p:nvPicPr>
        <p:blipFill>
          <a:blip r:embed="rId5" cstate="print"/>
          <a:srcRect/>
          <a:stretch>
            <a:fillRect/>
          </a:stretch>
        </p:blipFill>
        <p:spPr bwMode="auto">
          <a:xfrm>
            <a:off x="4938059" y="3865426"/>
            <a:ext cx="3450277" cy="2376000"/>
          </a:xfrm>
          <a:prstGeom prst="rect">
            <a:avLst/>
          </a:prstGeom>
          <a:noFill/>
        </p:spPr>
      </p:pic>
      <p:sp>
        <p:nvSpPr>
          <p:cNvPr id="10" name="Rectangle 9"/>
          <p:cNvSpPr/>
          <p:nvPr/>
        </p:nvSpPr>
        <p:spPr>
          <a:xfrm>
            <a:off x="961095" y="3676822"/>
            <a:ext cx="2133469" cy="338554"/>
          </a:xfrm>
          <a:prstGeom prst="rect">
            <a:avLst/>
          </a:prstGeom>
        </p:spPr>
        <p:txBody>
          <a:bodyPr wrap="none">
            <a:spAutoFit/>
          </a:bodyPr>
          <a:lstStyle/>
          <a:p>
            <a:r>
              <a:rPr lang="en-US" sz="1600" dirty="0" smtClean="0">
                <a:solidFill>
                  <a:srgbClr val="25129A"/>
                </a:solidFill>
              </a:rPr>
              <a:t>ALICE event at 900 </a:t>
            </a:r>
            <a:r>
              <a:rPr lang="en-US" sz="1600" dirty="0" err="1" smtClean="0">
                <a:solidFill>
                  <a:srgbClr val="25129A"/>
                </a:solidFill>
              </a:rPr>
              <a:t>GeV</a:t>
            </a:r>
            <a:endParaRPr lang="en-US" sz="1600" dirty="0">
              <a:solidFill>
                <a:srgbClr val="25129A"/>
              </a:solidFill>
            </a:endParaRPr>
          </a:p>
        </p:txBody>
      </p:sp>
      <p:grpSp>
        <p:nvGrpSpPr>
          <p:cNvPr id="15" name="Group 14"/>
          <p:cNvGrpSpPr/>
          <p:nvPr/>
        </p:nvGrpSpPr>
        <p:grpSpPr>
          <a:xfrm>
            <a:off x="281400" y="76200"/>
            <a:ext cx="8280000" cy="228600"/>
            <a:chOff x="281400" y="76200"/>
            <a:chExt cx="8280000" cy="228600"/>
          </a:xfrm>
        </p:grpSpPr>
        <p:sp>
          <p:nvSpPr>
            <p:cNvPr id="16" name="Rounded Rectangle 15"/>
            <p:cNvSpPr/>
            <p:nvPr/>
          </p:nvSpPr>
          <p:spPr>
            <a:xfrm>
              <a:off x="281400"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17" name="Rounded Rectangle 16"/>
            <p:cNvSpPr/>
            <p:nvPr/>
          </p:nvSpPr>
          <p:spPr>
            <a:xfrm>
              <a:off x="3039426"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E5BAF8"/>
                  </a:solidFill>
                </a:rPr>
                <a:t>Progress with beam in 2009</a:t>
              </a:r>
              <a:endParaRPr lang="en-US" sz="1400" i="1" dirty="0">
                <a:solidFill>
                  <a:srgbClr val="E5BAF8"/>
                </a:solidFill>
              </a:endParaRPr>
            </a:p>
          </p:txBody>
        </p:sp>
        <p:sp>
          <p:nvSpPr>
            <p:cNvPr id="18" name="Rounded Rectangle 17"/>
            <p:cNvSpPr/>
            <p:nvPr/>
          </p:nvSpPr>
          <p:spPr>
            <a:xfrm>
              <a:off x="5797452"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of progress with beam 2009 </a:t>
            </a:r>
            <a:endParaRPr lang="en-US" dirty="0"/>
          </a:p>
        </p:txBody>
      </p:sp>
      <p:sp>
        <p:nvSpPr>
          <p:cNvPr id="3" name="Date Placeholder 2"/>
          <p:cNvSpPr>
            <a:spLocks noGrp="1"/>
          </p:cNvSpPr>
          <p:nvPr>
            <p:ph type="dt" sz="half" idx="10"/>
          </p:nvPr>
        </p:nvSpPr>
        <p:spPr/>
        <p:txBody>
          <a:bodyPr/>
          <a:lstStyle/>
          <a:p>
            <a:r>
              <a:rPr lang="en-US" smtClean="0"/>
              <a:t>3/26/2010</a:t>
            </a:r>
            <a:endParaRPr lang="en-US" dirty="0"/>
          </a:p>
        </p:txBody>
      </p:sp>
      <p:sp>
        <p:nvSpPr>
          <p:cNvPr id="4" name="Footer Placeholder 3"/>
          <p:cNvSpPr>
            <a:spLocks noGrp="1"/>
          </p:cNvSpPr>
          <p:nvPr>
            <p:ph type="ftr" sz="quarter" idx="11"/>
          </p:nvPr>
        </p:nvSpPr>
        <p:spPr/>
        <p:txBody>
          <a:bodyPr/>
          <a:lstStyle/>
          <a:p>
            <a:r>
              <a:rPr lang="en-US" smtClean="0"/>
              <a:t>K. Foraz - CERN</a:t>
            </a:r>
            <a:endParaRPr lang="en-US" dirty="0"/>
          </a:p>
        </p:txBody>
      </p:sp>
      <p:sp>
        <p:nvSpPr>
          <p:cNvPr id="5" name="Slide Number Placeholder 4"/>
          <p:cNvSpPr>
            <a:spLocks noGrp="1"/>
          </p:cNvSpPr>
          <p:nvPr>
            <p:ph type="sldNum" sz="quarter" idx="12"/>
          </p:nvPr>
        </p:nvSpPr>
        <p:spPr/>
        <p:txBody>
          <a:bodyPr/>
          <a:lstStyle/>
          <a:p>
            <a:fld id="{07CB4EDF-7DE6-4369-B527-B79B2EF0026D}" type="slidenum">
              <a:rPr lang="en-US" smtClean="0"/>
              <a:pPr/>
              <a:t>25</a:t>
            </a:fld>
            <a:endParaRPr lang="en-US" dirty="0"/>
          </a:p>
        </p:txBody>
      </p:sp>
      <p:sp>
        <p:nvSpPr>
          <p:cNvPr id="2" name="Content Placeholder 1"/>
          <p:cNvSpPr>
            <a:spLocks noGrp="1"/>
          </p:cNvSpPr>
          <p:nvPr>
            <p:ph idx="4294967295"/>
          </p:nvPr>
        </p:nvSpPr>
        <p:spPr>
          <a:xfrm>
            <a:off x="356460" y="1394847"/>
            <a:ext cx="7873139" cy="4853553"/>
          </a:xfrm>
        </p:spPr>
        <p:txBody>
          <a:bodyPr>
            <a:normAutofit/>
          </a:bodyPr>
          <a:lstStyle/>
          <a:p>
            <a:r>
              <a:rPr lang="en-US" sz="2400" dirty="0" smtClean="0">
                <a:solidFill>
                  <a:srgbClr val="25129A"/>
                </a:solidFill>
              </a:rPr>
              <a:t>Excellent machine availability</a:t>
            </a:r>
          </a:p>
          <a:p>
            <a:r>
              <a:rPr lang="en-US" sz="2400" dirty="0" smtClean="0">
                <a:solidFill>
                  <a:srgbClr val="25129A"/>
                </a:solidFill>
              </a:rPr>
              <a:t>Excellent performance of all accelerator systems</a:t>
            </a:r>
          </a:p>
          <a:p>
            <a:r>
              <a:rPr lang="en-US" sz="2400" dirty="0" smtClean="0">
                <a:solidFill>
                  <a:srgbClr val="25129A"/>
                </a:solidFill>
              </a:rPr>
              <a:t>Huge amount achieved in 4 weeks</a:t>
            </a:r>
          </a:p>
          <a:p>
            <a:r>
              <a:rPr lang="en-US" sz="2400" dirty="0" smtClean="0">
                <a:solidFill>
                  <a:srgbClr val="25129A"/>
                </a:solidFill>
              </a:rPr>
              <a:t>All targets met and more</a:t>
            </a:r>
          </a:p>
          <a:p>
            <a:endParaRPr lang="en-US" sz="2400" dirty="0" smtClean="0">
              <a:solidFill>
                <a:srgbClr val="25129A"/>
              </a:solidFill>
            </a:endParaRPr>
          </a:p>
          <a:p>
            <a:r>
              <a:rPr lang="en-US" sz="2400" dirty="0" smtClean="0">
                <a:solidFill>
                  <a:srgbClr val="FF0000"/>
                </a:solidFill>
              </a:rPr>
              <a:t>All done with safe beams</a:t>
            </a:r>
          </a:p>
          <a:p>
            <a:r>
              <a:rPr lang="en-US" sz="2400" dirty="0" smtClean="0">
                <a:solidFill>
                  <a:srgbClr val="FF0000"/>
                </a:solidFill>
              </a:rPr>
              <a:t>Minimum changes made in the interest of expediency</a:t>
            </a:r>
          </a:p>
          <a:p>
            <a:r>
              <a:rPr lang="en-US" sz="2400" dirty="0" smtClean="0">
                <a:solidFill>
                  <a:srgbClr val="FF0000"/>
                </a:solidFill>
              </a:rPr>
              <a:t>Plenty to think about</a:t>
            </a:r>
          </a:p>
          <a:p>
            <a:endParaRPr lang="en-US" sz="2400" dirty="0" smtClean="0">
              <a:solidFill>
                <a:srgbClr val="25129A"/>
              </a:solidFill>
            </a:endParaRPr>
          </a:p>
          <a:p>
            <a:r>
              <a:rPr lang="en-US" sz="2400" dirty="0" smtClean="0">
                <a:solidFill>
                  <a:srgbClr val="25129A"/>
                </a:solidFill>
              </a:rPr>
              <a:t>Great collaboration between machine and experiments</a:t>
            </a:r>
          </a:p>
        </p:txBody>
      </p:sp>
      <p:grpSp>
        <p:nvGrpSpPr>
          <p:cNvPr id="11" name="Group 10"/>
          <p:cNvGrpSpPr/>
          <p:nvPr/>
        </p:nvGrpSpPr>
        <p:grpSpPr>
          <a:xfrm>
            <a:off x="281400" y="76200"/>
            <a:ext cx="8280000" cy="228600"/>
            <a:chOff x="281400" y="76200"/>
            <a:chExt cx="8280000" cy="228600"/>
          </a:xfrm>
        </p:grpSpPr>
        <p:sp>
          <p:nvSpPr>
            <p:cNvPr id="12" name="Rounded Rectangle 11"/>
            <p:cNvSpPr/>
            <p:nvPr/>
          </p:nvSpPr>
          <p:spPr>
            <a:xfrm>
              <a:off x="281400"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13" name="Rounded Rectangle 12"/>
            <p:cNvSpPr/>
            <p:nvPr/>
          </p:nvSpPr>
          <p:spPr>
            <a:xfrm>
              <a:off x="3039426"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E5BAF8"/>
                  </a:solidFill>
                </a:rPr>
                <a:t>Progress with beam in 2009</a:t>
              </a:r>
              <a:endParaRPr lang="en-US" sz="1400" i="1" dirty="0">
                <a:solidFill>
                  <a:srgbClr val="E5BAF8"/>
                </a:solidFill>
              </a:endParaRPr>
            </a:p>
          </p:txBody>
        </p:sp>
        <p:sp>
          <p:nvSpPr>
            <p:cNvPr id="14" name="Rounded Rectangle 13"/>
            <p:cNvSpPr/>
            <p:nvPr/>
          </p:nvSpPr>
          <p:spPr>
            <a:xfrm>
              <a:off x="5797452"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85800" y="1447800"/>
            <a:ext cx="7772400" cy="3590925"/>
          </a:xfrm>
        </p:spPr>
        <p:txBody>
          <a:bodyPr/>
          <a:lstStyle/>
          <a:p>
            <a:r>
              <a:rPr lang="en-US" u="sng" dirty="0" smtClean="0"/>
              <a:t>LHC Beam Operation</a:t>
            </a:r>
            <a:r>
              <a:rPr lang="en-US" dirty="0" smtClean="0"/>
              <a:t/>
            </a:r>
            <a:br>
              <a:rPr lang="en-US" dirty="0" smtClean="0"/>
            </a:br>
            <a:r>
              <a:rPr lang="en-US" dirty="0" smtClean="0"/>
              <a:t/>
            </a:r>
            <a:br>
              <a:rPr lang="en-US" dirty="0" smtClean="0"/>
            </a:br>
            <a:r>
              <a:rPr lang="en-US" b="0" dirty="0" smtClean="0">
                <a:solidFill>
                  <a:srgbClr val="8BB2D9"/>
                </a:solidFill>
              </a:rPr>
              <a:t>Operation envelope</a:t>
            </a:r>
            <a:r>
              <a:rPr lang="en-US" b="0" dirty="0" smtClean="0"/>
              <a:t/>
            </a:r>
            <a:br>
              <a:rPr lang="en-US" b="0" dirty="0" smtClean="0"/>
            </a:br>
            <a:r>
              <a:rPr lang="en-US" b="0" dirty="0" smtClean="0">
                <a:solidFill>
                  <a:srgbClr val="8BB2D9"/>
                </a:solidFill>
              </a:rPr>
              <a:t>Progress with beam in 2009</a:t>
            </a:r>
            <a:br>
              <a:rPr lang="en-US" b="0" dirty="0" smtClean="0">
                <a:solidFill>
                  <a:srgbClr val="8BB2D9"/>
                </a:solidFill>
              </a:rPr>
            </a:br>
            <a:r>
              <a:rPr lang="en-US" dirty="0" smtClean="0"/>
              <a:t>2010-2011</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Slide Number Placeholder 3"/>
          <p:cNvSpPr>
            <a:spLocks noGrp="1"/>
          </p:cNvSpPr>
          <p:nvPr>
            <p:ph type="sldNum" sz="quarter" idx="12"/>
          </p:nvPr>
        </p:nvSpPr>
        <p:spPr/>
        <p:txBody>
          <a:bodyPr/>
          <a:lstStyle/>
          <a:p>
            <a:fld id="{CDAF5A34-83DC-4EF3-ABA6-0C2216CC5629}"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K. Foraz - CERN</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8458" y="338379"/>
            <a:ext cx="3581400" cy="563562"/>
          </a:xfrm>
        </p:spPr>
        <p:txBody>
          <a:bodyPr/>
          <a:lstStyle/>
          <a:p>
            <a:r>
              <a:rPr lang="en-US" dirty="0" smtClean="0"/>
              <a:t>2010 plan</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27</a:t>
            </a:fld>
            <a:endParaRPr lang="en-US" dirty="0"/>
          </a:p>
        </p:txBody>
      </p:sp>
      <p:pic>
        <p:nvPicPr>
          <p:cNvPr id="178178" name="Picture 2"/>
          <p:cNvPicPr>
            <a:picLocks noChangeAspect="1" noChangeArrowheads="1"/>
          </p:cNvPicPr>
          <p:nvPr/>
        </p:nvPicPr>
        <p:blipFill>
          <a:blip r:embed="rId2" cstate="print"/>
          <a:srcRect/>
          <a:stretch>
            <a:fillRect/>
          </a:stretch>
        </p:blipFill>
        <p:spPr bwMode="auto">
          <a:xfrm>
            <a:off x="61992" y="457880"/>
            <a:ext cx="4370522" cy="6338127"/>
          </a:xfrm>
          <a:prstGeom prst="rect">
            <a:avLst/>
          </a:prstGeom>
          <a:noFill/>
          <a:ln w="9525">
            <a:noFill/>
            <a:miter lim="800000"/>
            <a:headEnd/>
            <a:tailEnd/>
          </a:ln>
        </p:spPr>
      </p:pic>
      <p:sp>
        <p:nvSpPr>
          <p:cNvPr id="7" name="TextBox 6"/>
          <p:cNvSpPr txBox="1"/>
          <p:nvPr/>
        </p:nvSpPr>
        <p:spPr>
          <a:xfrm>
            <a:off x="4800600" y="1131250"/>
            <a:ext cx="4191000" cy="1200329"/>
          </a:xfrm>
          <a:prstGeom prst="rect">
            <a:avLst/>
          </a:prstGeom>
          <a:noFill/>
          <a:ln>
            <a:solidFill>
              <a:schemeClr val="bg2">
                <a:lumMod val="60000"/>
                <a:lumOff val="40000"/>
              </a:schemeClr>
            </a:solidFill>
          </a:ln>
        </p:spPr>
        <p:txBody>
          <a:bodyPr wrap="square" rtlCol="0">
            <a:spAutoFit/>
          </a:bodyPr>
          <a:lstStyle/>
          <a:p>
            <a:pPr marL="0" lvl="1" algn="l"/>
            <a:r>
              <a:rPr lang="en-US" dirty="0" smtClean="0">
                <a:solidFill>
                  <a:srgbClr val="25129A"/>
                </a:solidFill>
              </a:rPr>
              <a:t>450 </a:t>
            </a:r>
            <a:r>
              <a:rPr lang="en-US" dirty="0" err="1" smtClean="0">
                <a:solidFill>
                  <a:srgbClr val="25129A"/>
                </a:solidFill>
              </a:rPr>
              <a:t>GeV</a:t>
            </a:r>
            <a:r>
              <a:rPr lang="en-US" dirty="0" smtClean="0">
                <a:solidFill>
                  <a:srgbClr val="25129A"/>
                </a:solidFill>
              </a:rPr>
              <a:t> phase 1 / Ramp to 3.5 </a:t>
            </a:r>
            <a:r>
              <a:rPr lang="en-US" dirty="0" err="1" smtClean="0">
                <a:solidFill>
                  <a:srgbClr val="25129A"/>
                </a:solidFill>
              </a:rPr>
              <a:t>TeV</a:t>
            </a:r>
            <a:endParaRPr lang="en-US" dirty="0" smtClean="0">
              <a:solidFill>
                <a:srgbClr val="25129A"/>
              </a:solidFill>
            </a:endParaRPr>
          </a:p>
          <a:p>
            <a:pPr marL="0" lvl="1" algn="l"/>
            <a:r>
              <a:rPr lang="en-US" dirty="0" smtClean="0">
                <a:solidFill>
                  <a:srgbClr val="25129A"/>
                </a:solidFill>
              </a:rPr>
              <a:t>450 </a:t>
            </a:r>
            <a:r>
              <a:rPr lang="en-US" dirty="0" err="1" smtClean="0">
                <a:solidFill>
                  <a:srgbClr val="25129A"/>
                </a:solidFill>
              </a:rPr>
              <a:t>GeV</a:t>
            </a:r>
            <a:r>
              <a:rPr lang="en-US" dirty="0" smtClean="0">
                <a:solidFill>
                  <a:srgbClr val="25129A"/>
                </a:solidFill>
              </a:rPr>
              <a:t> phase II / Ramp to 3.5 </a:t>
            </a:r>
            <a:r>
              <a:rPr lang="en-US" dirty="0" err="1" smtClean="0">
                <a:solidFill>
                  <a:srgbClr val="25129A"/>
                </a:solidFill>
              </a:rPr>
              <a:t>TeV</a:t>
            </a:r>
            <a:endParaRPr lang="en-US" dirty="0" smtClean="0">
              <a:solidFill>
                <a:srgbClr val="25129A"/>
              </a:solidFill>
            </a:endParaRPr>
          </a:p>
          <a:p>
            <a:pPr marL="0" lvl="1" algn="l"/>
            <a:r>
              <a:rPr lang="en-US" dirty="0" smtClean="0">
                <a:solidFill>
                  <a:srgbClr val="25129A"/>
                </a:solidFill>
              </a:rPr>
              <a:t>Collide / Squeeze / Collide</a:t>
            </a:r>
          </a:p>
          <a:p>
            <a:pPr marL="0" lvl="1" algn="l"/>
            <a:r>
              <a:rPr lang="en-US" b="1" dirty="0" smtClean="0">
                <a:solidFill>
                  <a:srgbClr val="FF0000"/>
                </a:solidFill>
              </a:rPr>
              <a:t>Colliding, safe, stable, squeezed beams</a:t>
            </a:r>
          </a:p>
        </p:txBody>
      </p:sp>
      <p:sp>
        <p:nvSpPr>
          <p:cNvPr id="8" name="TextBox 7"/>
          <p:cNvSpPr txBox="1"/>
          <p:nvPr/>
        </p:nvSpPr>
        <p:spPr>
          <a:xfrm>
            <a:off x="4800600" y="2478465"/>
            <a:ext cx="4191000" cy="1200329"/>
          </a:xfrm>
          <a:prstGeom prst="rect">
            <a:avLst/>
          </a:prstGeom>
          <a:noFill/>
          <a:ln>
            <a:solidFill>
              <a:schemeClr val="bg2">
                <a:lumMod val="60000"/>
                <a:lumOff val="40000"/>
              </a:schemeClr>
            </a:solidFill>
          </a:ln>
        </p:spPr>
        <p:txBody>
          <a:bodyPr wrap="square" rtlCol="0">
            <a:spAutoFit/>
          </a:bodyPr>
          <a:lstStyle/>
          <a:p>
            <a:pPr marL="0" lvl="1" algn="l"/>
            <a:r>
              <a:rPr lang="en-US" dirty="0" smtClean="0">
                <a:solidFill>
                  <a:srgbClr val="25129A"/>
                </a:solidFill>
              </a:rPr>
              <a:t>Increase intensity in steps x2</a:t>
            </a:r>
          </a:p>
          <a:p>
            <a:pPr marL="0" lvl="1" algn="l"/>
            <a:r>
              <a:rPr lang="en-US" dirty="0" smtClean="0">
                <a:solidFill>
                  <a:srgbClr val="25129A"/>
                </a:solidFill>
              </a:rPr>
              <a:t>Week of running after each step</a:t>
            </a:r>
          </a:p>
          <a:p>
            <a:pPr marL="0" lvl="1" algn="l"/>
            <a:r>
              <a:rPr lang="en-US" dirty="0" smtClean="0">
                <a:solidFill>
                  <a:srgbClr val="25129A"/>
                </a:solidFill>
              </a:rPr>
              <a:t>No crossing angle</a:t>
            </a:r>
          </a:p>
          <a:p>
            <a:pPr marL="0" lvl="1" algn="l"/>
            <a:r>
              <a:rPr lang="en-US" b="1" dirty="0" smtClean="0">
                <a:solidFill>
                  <a:srgbClr val="FF0000"/>
                </a:solidFill>
              </a:rPr>
              <a:t>43 on 43 at 2m</a:t>
            </a:r>
          </a:p>
        </p:txBody>
      </p:sp>
      <p:sp>
        <p:nvSpPr>
          <p:cNvPr id="9" name="TextBox 8"/>
          <p:cNvSpPr txBox="1"/>
          <p:nvPr/>
        </p:nvSpPr>
        <p:spPr>
          <a:xfrm>
            <a:off x="4800600" y="3793297"/>
            <a:ext cx="4191000" cy="1200329"/>
          </a:xfrm>
          <a:prstGeom prst="rect">
            <a:avLst/>
          </a:prstGeom>
          <a:noFill/>
          <a:ln>
            <a:solidFill>
              <a:schemeClr val="bg2">
                <a:lumMod val="60000"/>
                <a:lumOff val="40000"/>
              </a:schemeClr>
            </a:solidFill>
          </a:ln>
        </p:spPr>
        <p:txBody>
          <a:bodyPr wrap="square" rtlCol="0">
            <a:spAutoFit/>
          </a:bodyPr>
          <a:lstStyle/>
          <a:p>
            <a:pPr marL="0" lvl="1" algn="l"/>
            <a:r>
              <a:rPr lang="en-US" dirty="0" smtClean="0">
                <a:solidFill>
                  <a:srgbClr val="25129A"/>
                </a:solidFill>
              </a:rPr>
              <a:t>Increase stored energy in steps of 2MJ</a:t>
            </a:r>
          </a:p>
          <a:p>
            <a:pPr marL="0" lvl="1"/>
            <a:r>
              <a:rPr lang="en-US" dirty="0" smtClean="0">
                <a:solidFill>
                  <a:srgbClr val="25129A"/>
                </a:solidFill>
              </a:rPr>
              <a:t>Week of running after each step</a:t>
            </a:r>
          </a:p>
          <a:p>
            <a:pPr marL="0" lvl="1" algn="l"/>
            <a:r>
              <a:rPr lang="en-US" dirty="0" smtClean="0">
                <a:solidFill>
                  <a:srgbClr val="25129A"/>
                </a:solidFill>
              </a:rPr>
              <a:t>Bunch trains and crossing angle</a:t>
            </a:r>
          </a:p>
          <a:p>
            <a:pPr marL="0" lvl="1" algn="l"/>
            <a:r>
              <a:rPr lang="en-US" b="1" dirty="0" smtClean="0">
                <a:solidFill>
                  <a:srgbClr val="FF0000"/>
                </a:solidFill>
              </a:rPr>
              <a:t>10</a:t>
            </a:r>
            <a:r>
              <a:rPr lang="en-US" b="1" baseline="30000" dirty="0" smtClean="0">
                <a:solidFill>
                  <a:srgbClr val="FF0000"/>
                </a:solidFill>
              </a:rPr>
              <a:t>32</a:t>
            </a:r>
            <a:r>
              <a:rPr lang="en-US" b="1" dirty="0" smtClean="0">
                <a:solidFill>
                  <a:srgbClr val="FF0000"/>
                </a:solidFill>
              </a:rPr>
              <a:t> cm</a:t>
            </a:r>
            <a:r>
              <a:rPr lang="en-US" b="1" baseline="30000" dirty="0" smtClean="0">
                <a:solidFill>
                  <a:srgbClr val="FF0000"/>
                </a:solidFill>
              </a:rPr>
              <a:t>-2</a:t>
            </a:r>
            <a:r>
              <a:rPr lang="en-US" b="1" dirty="0" smtClean="0">
                <a:solidFill>
                  <a:srgbClr val="FF0000"/>
                </a:solidFill>
              </a:rPr>
              <a:t> s</a:t>
            </a:r>
            <a:r>
              <a:rPr lang="en-US" b="1" baseline="30000" dirty="0" smtClean="0">
                <a:solidFill>
                  <a:srgbClr val="FF0000"/>
                </a:solidFill>
              </a:rPr>
              <a:t>-1</a:t>
            </a:r>
          </a:p>
        </p:txBody>
      </p:sp>
      <p:sp>
        <p:nvSpPr>
          <p:cNvPr id="10" name="TextBox 9"/>
          <p:cNvSpPr txBox="1"/>
          <p:nvPr/>
        </p:nvSpPr>
        <p:spPr>
          <a:xfrm>
            <a:off x="4800600" y="5200471"/>
            <a:ext cx="4191000" cy="1200329"/>
          </a:xfrm>
          <a:prstGeom prst="rect">
            <a:avLst/>
          </a:prstGeom>
          <a:noFill/>
          <a:ln>
            <a:solidFill>
              <a:schemeClr val="bg2">
                <a:lumMod val="60000"/>
                <a:lumOff val="40000"/>
              </a:schemeClr>
            </a:solidFill>
          </a:ln>
        </p:spPr>
        <p:txBody>
          <a:bodyPr wrap="square" rtlCol="0">
            <a:spAutoFit/>
          </a:bodyPr>
          <a:lstStyle/>
          <a:p>
            <a:pPr marL="0" lvl="1" algn="l"/>
            <a:r>
              <a:rPr lang="en-US" dirty="0" smtClean="0">
                <a:solidFill>
                  <a:srgbClr val="25129A"/>
                </a:solidFill>
              </a:rPr>
              <a:t>Ions (early scheme, 62 bunches per beam)</a:t>
            </a:r>
          </a:p>
          <a:p>
            <a:pPr marL="0" lvl="1" algn="l"/>
            <a:r>
              <a:rPr lang="en-US" dirty="0" smtClean="0">
                <a:solidFill>
                  <a:srgbClr val="25129A"/>
                </a:solidFill>
              </a:rPr>
              <a:t>Same magnetic machine as for protons</a:t>
            </a:r>
          </a:p>
          <a:p>
            <a:pPr marL="0" lvl="1" algn="l"/>
            <a:r>
              <a:rPr lang="en-US" dirty="0" smtClean="0">
                <a:solidFill>
                  <a:srgbClr val="25129A"/>
                </a:solidFill>
              </a:rPr>
              <a:t>2 weeks to switch</a:t>
            </a:r>
          </a:p>
          <a:p>
            <a:pPr marL="0" lvl="1" algn="l"/>
            <a:r>
              <a:rPr lang="en-US" b="1" dirty="0" smtClean="0">
                <a:solidFill>
                  <a:srgbClr val="FF0000"/>
                </a:solidFill>
              </a:rPr>
              <a:t>4 weeks ion run</a:t>
            </a:r>
            <a:endParaRPr lang="en-US" b="1" baseline="30000" dirty="0" smtClean="0">
              <a:solidFill>
                <a:srgbClr val="FF0000"/>
              </a:solidFill>
            </a:endParaRPr>
          </a:p>
        </p:txBody>
      </p:sp>
      <p:grpSp>
        <p:nvGrpSpPr>
          <p:cNvPr id="12" name="Group 11"/>
          <p:cNvGrpSpPr/>
          <p:nvPr/>
        </p:nvGrpSpPr>
        <p:grpSpPr>
          <a:xfrm>
            <a:off x="281400" y="76200"/>
            <a:ext cx="8280000" cy="228600"/>
            <a:chOff x="281400" y="76200"/>
            <a:chExt cx="8280000" cy="228600"/>
          </a:xfrm>
        </p:grpSpPr>
        <p:sp>
          <p:nvSpPr>
            <p:cNvPr id="13" name="Rounded Rectangle 12"/>
            <p:cNvSpPr/>
            <p:nvPr/>
          </p:nvSpPr>
          <p:spPr>
            <a:xfrm>
              <a:off x="281400" y="76200"/>
              <a:ext cx="2763948" cy="228600"/>
            </a:xfrm>
            <a:prstGeom prst="roundRect">
              <a:avLst/>
            </a:prstGeom>
            <a:solidFill>
              <a:srgbClr val="25129A">
                <a:alpha val="35000"/>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14" name="Rounded Rectangle 13"/>
            <p:cNvSpPr/>
            <p:nvPr/>
          </p:nvSpPr>
          <p:spPr>
            <a:xfrm>
              <a:off x="3039426" y="76200"/>
              <a:ext cx="2763948" cy="228600"/>
            </a:xfrm>
            <a:prstGeom prst="roundRect">
              <a:avLst/>
            </a:prstGeom>
            <a:solidFill>
              <a:srgbClr val="25129A">
                <a:alpha val="35000"/>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15" name="Rounded Rectangle 14"/>
            <p:cNvSpPr/>
            <p:nvPr/>
          </p:nvSpPr>
          <p:spPr>
            <a:xfrm>
              <a:off x="5797452"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9B9F6"/>
                  </a:solidFill>
                </a:rPr>
                <a:t>2010-2011</a:t>
              </a:r>
              <a:endParaRPr lang="en-US" sz="1400" i="1" dirty="0">
                <a:solidFill>
                  <a:srgbClr val="F9B9F6"/>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2010 strategy</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28</a:t>
            </a:fld>
            <a:endParaRPr lang="en-US" dirty="0"/>
          </a:p>
        </p:txBody>
      </p:sp>
      <p:sp>
        <p:nvSpPr>
          <p:cNvPr id="7" name="Content Placeholder 6"/>
          <p:cNvSpPr>
            <a:spLocks noGrp="1"/>
          </p:cNvSpPr>
          <p:nvPr>
            <p:ph idx="4294967295"/>
          </p:nvPr>
        </p:nvSpPr>
        <p:spPr>
          <a:xfrm>
            <a:off x="387458" y="914400"/>
            <a:ext cx="7842142" cy="5257800"/>
          </a:xfrm>
        </p:spPr>
        <p:txBody>
          <a:bodyPr>
            <a:normAutofit/>
          </a:bodyPr>
          <a:lstStyle/>
          <a:p>
            <a:r>
              <a:rPr lang="en-US" dirty="0" smtClean="0">
                <a:solidFill>
                  <a:srgbClr val="25129A"/>
                </a:solidFill>
              </a:rPr>
              <a:t>In 2009</a:t>
            </a:r>
          </a:p>
          <a:p>
            <a:pPr lvl="1"/>
            <a:r>
              <a:rPr lang="en-US" dirty="0" smtClean="0">
                <a:solidFill>
                  <a:srgbClr val="25129A"/>
                </a:solidFill>
              </a:rPr>
              <a:t>We corrected Q </a:t>
            </a:r>
            <a:r>
              <a:rPr lang="en-US" dirty="0" err="1" smtClean="0">
                <a:solidFill>
                  <a:srgbClr val="25129A"/>
                </a:solidFill>
              </a:rPr>
              <a:t>Q</a:t>
            </a:r>
            <a:r>
              <a:rPr lang="en-US" dirty="0" smtClean="0">
                <a:solidFill>
                  <a:srgbClr val="25129A"/>
                </a:solidFill>
              </a:rPr>
              <a:t>’ coupling orbit</a:t>
            </a:r>
          </a:p>
          <a:p>
            <a:pPr lvl="1"/>
            <a:r>
              <a:rPr lang="en-US" dirty="0" smtClean="0">
                <a:solidFill>
                  <a:srgbClr val="25129A"/>
                </a:solidFill>
              </a:rPr>
              <a:t>Otherwise optics were frozen</a:t>
            </a:r>
          </a:p>
          <a:p>
            <a:pPr lvl="1"/>
            <a:r>
              <a:rPr lang="en-US" dirty="0" smtClean="0">
                <a:solidFill>
                  <a:srgbClr val="00B050"/>
                </a:solidFill>
              </a:rPr>
              <a:t>Reference orbit established</a:t>
            </a:r>
          </a:p>
          <a:p>
            <a:pPr lvl="1"/>
            <a:r>
              <a:rPr lang="en-US" dirty="0" smtClean="0">
                <a:solidFill>
                  <a:srgbClr val="00B050"/>
                </a:solidFill>
              </a:rPr>
              <a:t>Protection devices set up and fixed</a:t>
            </a:r>
          </a:p>
          <a:p>
            <a:endParaRPr lang="en-US" dirty="0" smtClean="0">
              <a:solidFill>
                <a:srgbClr val="25129A"/>
              </a:solidFill>
            </a:endParaRPr>
          </a:p>
          <a:p>
            <a:r>
              <a:rPr lang="en-US" dirty="0" smtClean="0">
                <a:solidFill>
                  <a:srgbClr val="25129A"/>
                </a:solidFill>
              </a:rPr>
              <a:t>In 2010</a:t>
            </a:r>
          </a:p>
          <a:p>
            <a:pPr lvl="1"/>
            <a:r>
              <a:rPr lang="en-US" dirty="0" smtClean="0">
                <a:solidFill>
                  <a:srgbClr val="25129A"/>
                </a:solidFill>
              </a:rPr>
              <a:t>We </a:t>
            </a:r>
            <a:r>
              <a:rPr lang="en-US" dirty="0" smtClean="0">
                <a:solidFill>
                  <a:srgbClr val="FF0000"/>
                </a:solidFill>
              </a:rPr>
              <a:t>correct everything we can with safe beams</a:t>
            </a:r>
          </a:p>
          <a:p>
            <a:pPr lvl="1"/>
            <a:r>
              <a:rPr lang="en-US" dirty="0" smtClean="0">
                <a:solidFill>
                  <a:srgbClr val="25129A"/>
                </a:solidFill>
              </a:rPr>
              <a:t>Then establish references</a:t>
            </a:r>
          </a:p>
          <a:p>
            <a:pPr lvl="1"/>
            <a:r>
              <a:rPr lang="en-US" dirty="0" smtClean="0">
                <a:solidFill>
                  <a:srgbClr val="25129A"/>
                </a:solidFill>
              </a:rPr>
              <a:t>Then set up protection devices</a:t>
            </a:r>
          </a:p>
          <a:p>
            <a:pPr lvl="1"/>
            <a:r>
              <a:rPr lang="en-US" dirty="0" smtClean="0">
                <a:solidFill>
                  <a:srgbClr val="25129A"/>
                </a:solidFill>
              </a:rPr>
              <a:t>Any further change will require another iteration</a:t>
            </a:r>
          </a:p>
          <a:p>
            <a:pPr lvl="1"/>
            <a:endParaRPr lang="en-US" dirty="0">
              <a:solidFill>
                <a:srgbClr val="25129A"/>
              </a:solidFill>
            </a:endParaRPr>
          </a:p>
        </p:txBody>
      </p:sp>
      <p:grpSp>
        <p:nvGrpSpPr>
          <p:cNvPr id="8" name="Group 7"/>
          <p:cNvGrpSpPr/>
          <p:nvPr/>
        </p:nvGrpSpPr>
        <p:grpSpPr>
          <a:xfrm>
            <a:off x="281400" y="76200"/>
            <a:ext cx="8280000" cy="228600"/>
            <a:chOff x="281400" y="76200"/>
            <a:chExt cx="8280000" cy="228600"/>
          </a:xfrm>
        </p:grpSpPr>
        <p:sp>
          <p:nvSpPr>
            <p:cNvPr id="9" name="Rounded Rectangle 8"/>
            <p:cNvSpPr/>
            <p:nvPr/>
          </p:nvSpPr>
          <p:spPr>
            <a:xfrm>
              <a:off x="281400" y="76200"/>
              <a:ext cx="2763948" cy="228600"/>
            </a:xfrm>
            <a:prstGeom prst="roundRect">
              <a:avLst/>
            </a:prstGeom>
            <a:solidFill>
              <a:srgbClr val="25129A">
                <a:alpha val="35000"/>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10" name="Rounded Rectangle 9"/>
            <p:cNvSpPr/>
            <p:nvPr/>
          </p:nvSpPr>
          <p:spPr>
            <a:xfrm>
              <a:off x="3039426" y="76200"/>
              <a:ext cx="2763948" cy="228600"/>
            </a:xfrm>
            <a:prstGeom prst="roundRect">
              <a:avLst/>
            </a:prstGeom>
            <a:solidFill>
              <a:srgbClr val="25129A">
                <a:alpha val="35000"/>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11" name="Rounded Rectangle 10"/>
            <p:cNvSpPr/>
            <p:nvPr/>
          </p:nvSpPr>
          <p:spPr>
            <a:xfrm>
              <a:off x="5797452"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9B9F6"/>
                  </a:solidFill>
                </a:rPr>
                <a:t>2010-2011</a:t>
              </a:r>
              <a:endParaRPr lang="en-US" sz="1400" i="1" dirty="0">
                <a:solidFill>
                  <a:srgbClr val="F9B9F6"/>
                </a:solidFil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2010 progress with safe beams</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29</a:t>
            </a:fld>
            <a:endParaRPr lang="en-US" dirty="0"/>
          </a:p>
        </p:txBody>
      </p:sp>
      <p:sp>
        <p:nvSpPr>
          <p:cNvPr id="2" name="Content Placeholder 1"/>
          <p:cNvSpPr>
            <a:spLocks noGrp="1"/>
          </p:cNvSpPr>
          <p:nvPr>
            <p:ph idx="4294967295"/>
          </p:nvPr>
        </p:nvSpPr>
        <p:spPr>
          <a:xfrm>
            <a:off x="325464" y="1317356"/>
            <a:ext cx="7904136" cy="4931044"/>
          </a:xfrm>
        </p:spPr>
        <p:txBody>
          <a:bodyPr>
            <a:normAutofit fontScale="70000" lnSpcReduction="20000"/>
          </a:bodyPr>
          <a:lstStyle/>
          <a:p>
            <a:r>
              <a:rPr lang="en-US" dirty="0" smtClean="0">
                <a:solidFill>
                  <a:srgbClr val="25129A"/>
                </a:solidFill>
              </a:rPr>
              <a:t>Some difficulties to get new QPS operational</a:t>
            </a:r>
          </a:p>
          <a:p>
            <a:pPr lvl="1"/>
            <a:endParaRPr lang="en-US" dirty="0" smtClean="0">
              <a:solidFill>
                <a:srgbClr val="25129A"/>
              </a:solidFill>
            </a:endParaRPr>
          </a:p>
          <a:p>
            <a:r>
              <a:rPr lang="en-US" dirty="0" smtClean="0">
                <a:solidFill>
                  <a:srgbClr val="25129A"/>
                </a:solidFill>
              </a:rPr>
              <a:t>450 </a:t>
            </a:r>
            <a:r>
              <a:rPr lang="en-US" dirty="0" err="1" smtClean="0">
                <a:solidFill>
                  <a:srgbClr val="25129A"/>
                </a:solidFill>
              </a:rPr>
              <a:t>GeV</a:t>
            </a:r>
            <a:r>
              <a:rPr lang="en-US" dirty="0" smtClean="0">
                <a:solidFill>
                  <a:srgbClr val="25129A"/>
                </a:solidFill>
              </a:rPr>
              <a:t> work completed to date</a:t>
            </a:r>
          </a:p>
          <a:p>
            <a:pPr lvl="1"/>
            <a:r>
              <a:rPr lang="en-US" dirty="0" smtClean="0">
                <a:solidFill>
                  <a:srgbClr val="25129A"/>
                </a:solidFill>
              </a:rPr>
              <a:t>Q </a:t>
            </a:r>
            <a:r>
              <a:rPr lang="en-US" dirty="0" err="1" smtClean="0">
                <a:solidFill>
                  <a:srgbClr val="25129A"/>
                </a:solidFill>
              </a:rPr>
              <a:t>Q</a:t>
            </a:r>
            <a:r>
              <a:rPr lang="en-US" dirty="0" smtClean="0">
                <a:solidFill>
                  <a:srgbClr val="25129A"/>
                </a:solidFill>
              </a:rPr>
              <a:t>’ coupling orbit	measured and corrected</a:t>
            </a:r>
          </a:p>
          <a:p>
            <a:pPr lvl="1"/>
            <a:r>
              <a:rPr lang="en-US" dirty="0" smtClean="0">
                <a:solidFill>
                  <a:srgbClr val="25129A"/>
                </a:solidFill>
              </a:rPr>
              <a:t>Optics (beta-beating) 	measured and corrected</a:t>
            </a:r>
          </a:p>
          <a:p>
            <a:pPr lvl="1"/>
            <a:r>
              <a:rPr lang="en-US" dirty="0" smtClean="0">
                <a:solidFill>
                  <a:srgbClr val="25129A"/>
                </a:solidFill>
              </a:rPr>
              <a:t>Established references</a:t>
            </a:r>
          </a:p>
          <a:p>
            <a:pPr lvl="1"/>
            <a:r>
              <a:rPr lang="en-US" dirty="0" smtClean="0">
                <a:solidFill>
                  <a:srgbClr val="25129A"/>
                </a:solidFill>
              </a:rPr>
              <a:t>Collimation set up</a:t>
            </a:r>
          </a:p>
          <a:p>
            <a:pPr lvl="1"/>
            <a:r>
              <a:rPr lang="en-US" dirty="0" smtClean="0">
                <a:solidFill>
                  <a:srgbClr val="25129A"/>
                </a:solidFill>
              </a:rPr>
              <a:t>Injection and associated protection</a:t>
            </a:r>
          </a:p>
          <a:p>
            <a:pPr lvl="1"/>
            <a:r>
              <a:rPr lang="en-US" dirty="0" smtClean="0">
                <a:solidFill>
                  <a:srgbClr val="25129A"/>
                </a:solidFill>
              </a:rPr>
              <a:t>Extraction and associated protection</a:t>
            </a:r>
          </a:p>
          <a:p>
            <a:pPr lvl="1"/>
            <a:r>
              <a:rPr lang="en-US" dirty="0" smtClean="0">
                <a:solidFill>
                  <a:srgbClr val="25129A"/>
                </a:solidFill>
              </a:rPr>
              <a:t>RF</a:t>
            </a:r>
          </a:p>
          <a:p>
            <a:endParaRPr lang="en-US" dirty="0" smtClean="0">
              <a:solidFill>
                <a:srgbClr val="25129A"/>
              </a:solidFill>
            </a:endParaRPr>
          </a:p>
          <a:p>
            <a:r>
              <a:rPr lang="en-US" dirty="0" smtClean="0">
                <a:solidFill>
                  <a:srgbClr val="25129A"/>
                </a:solidFill>
              </a:rPr>
              <a:t>Ramp to 3.5 TeV done last week</a:t>
            </a:r>
          </a:p>
          <a:p>
            <a:pPr lvl="1"/>
            <a:r>
              <a:rPr lang="fr-CH" dirty="0" err="1" smtClean="0">
                <a:solidFill>
                  <a:srgbClr val="25129A"/>
                </a:solidFill>
              </a:rPr>
              <a:t>Optics</a:t>
            </a:r>
            <a:endParaRPr lang="fr-CH" dirty="0" smtClean="0">
              <a:solidFill>
                <a:srgbClr val="25129A"/>
              </a:solidFill>
            </a:endParaRPr>
          </a:p>
          <a:p>
            <a:pPr lvl="1"/>
            <a:r>
              <a:rPr lang="fr-CH" dirty="0" smtClean="0">
                <a:solidFill>
                  <a:srgbClr val="25129A"/>
                </a:solidFill>
              </a:rPr>
              <a:t>Collimation </a:t>
            </a:r>
            <a:r>
              <a:rPr lang="fr-CH" dirty="0" err="1" smtClean="0">
                <a:solidFill>
                  <a:srgbClr val="25129A"/>
                </a:solidFill>
              </a:rPr>
              <a:t>set-up</a:t>
            </a:r>
            <a:r>
              <a:rPr lang="fr-CH" dirty="0" smtClean="0">
                <a:solidFill>
                  <a:srgbClr val="25129A"/>
                </a:solidFill>
              </a:rPr>
              <a:t>…</a:t>
            </a:r>
            <a:endParaRPr lang="en-US" dirty="0" smtClean="0">
              <a:solidFill>
                <a:srgbClr val="25129A"/>
              </a:solidFill>
            </a:endParaRPr>
          </a:p>
          <a:p>
            <a:endParaRPr lang="en-US" dirty="0" smtClean="0">
              <a:solidFill>
                <a:srgbClr val="25129A"/>
              </a:solidFill>
            </a:endParaRPr>
          </a:p>
          <a:p>
            <a:r>
              <a:rPr lang="en-US" dirty="0" smtClean="0">
                <a:solidFill>
                  <a:srgbClr val="25129A"/>
                </a:solidFill>
              </a:rPr>
              <a:t>Target for first colliding stable 3.5 </a:t>
            </a:r>
            <a:r>
              <a:rPr lang="en-US" dirty="0" err="1" smtClean="0">
                <a:solidFill>
                  <a:srgbClr val="25129A"/>
                </a:solidFill>
              </a:rPr>
              <a:t>TeV</a:t>
            </a:r>
            <a:r>
              <a:rPr lang="en-US" dirty="0" smtClean="0">
                <a:solidFill>
                  <a:srgbClr val="25129A"/>
                </a:solidFill>
              </a:rPr>
              <a:t> beams March 30</a:t>
            </a:r>
            <a:r>
              <a:rPr lang="en-US" baseline="30000" dirty="0" smtClean="0">
                <a:solidFill>
                  <a:srgbClr val="25129A"/>
                </a:solidFill>
              </a:rPr>
              <a:t>th</a:t>
            </a:r>
            <a:r>
              <a:rPr lang="en-US" dirty="0" smtClean="0">
                <a:solidFill>
                  <a:srgbClr val="25129A"/>
                </a:solidFill>
              </a:rPr>
              <a:t> </a:t>
            </a:r>
            <a:endParaRPr lang="en-US" dirty="0">
              <a:solidFill>
                <a:srgbClr val="25129A"/>
              </a:solidFill>
            </a:endParaRPr>
          </a:p>
        </p:txBody>
      </p:sp>
      <p:grpSp>
        <p:nvGrpSpPr>
          <p:cNvPr id="11" name="Group 10"/>
          <p:cNvGrpSpPr/>
          <p:nvPr/>
        </p:nvGrpSpPr>
        <p:grpSpPr>
          <a:xfrm>
            <a:off x="281400" y="76200"/>
            <a:ext cx="8280000" cy="228600"/>
            <a:chOff x="281400" y="76200"/>
            <a:chExt cx="8280000" cy="228600"/>
          </a:xfrm>
        </p:grpSpPr>
        <p:sp>
          <p:nvSpPr>
            <p:cNvPr id="8" name="Rounded Rectangle 7"/>
            <p:cNvSpPr/>
            <p:nvPr/>
          </p:nvSpPr>
          <p:spPr>
            <a:xfrm>
              <a:off x="281400" y="76200"/>
              <a:ext cx="2763948" cy="228600"/>
            </a:xfrm>
            <a:prstGeom prst="roundRect">
              <a:avLst/>
            </a:prstGeom>
            <a:solidFill>
              <a:srgbClr val="25129A">
                <a:alpha val="35000"/>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9" name="Rounded Rectangle 8"/>
            <p:cNvSpPr/>
            <p:nvPr/>
          </p:nvSpPr>
          <p:spPr>
            <a:xfrm>
              <a:off x="3039426" y="76200"/>
              <a:ext cx="2763948" cy="228600"/>
            </a:xfrm>
            <a:prstGeom prst="roundRect">
              <a:avLst/>
            </a:prstGeom>
            <a:solidFill>
              <a:srgbClr val="25129A">
                <a:alpha val="35000"/>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10" name="Rounded Rectangle 9"/>
            <p:cNvSpPr/>
            <p:nvPr/>
          </p:nvSpPr>
          <p:spPr>
            <a:xfrm>
              <a:off x="5797452"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9B9F6"/>
                  </a:solidFill>
                </a:rPr>
                <a:t>2010-2011</a:t>
              </a:r>
              <a:endParaRPr lang="en-US" sz="1400" i="1" dirty="0">
                <a:solidFill>
                  <a:srgbClr val="F9B9F6"/>
                </a:solidFill>
              </a:endParaRPr>
            </a:p>
          </p:txBody>
        </p:sp>
      </p:grpSp>
      <p:graphicFrame>
        <p:nvGraphicFramePr>
          <p:cNvPr id="12" name="Chart 11"/>
          <p:cNvGraphicFramePr/>
          <p:nvPr/>
        </p:nvGraphicFramePr>
        <p:xfrm>
          <a:off x="5391150" y="1619250"/>
          <a:ext cx="3924300" cy="205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LHC nominal performance</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3</a:t>
            </a:fld>
            <a:endParaRPr lang="en-US"/>
          </a:p>
        </p:txBody>
      </p:sp>
      <p:graphicFrame>
        <p:nvGraphicFramePr>
          <p:cNvPr id="6" name="Group 3"/>
          <p:cNvGraphicFramePr>
            <a:graphicFrameLocks/>
          </p:cNvGraphicFramePr>
          <p:nvPr/>
        </p:nvGraphicFramePr>
        <p:xfrm>
          <a:off x="381000" y="1295400"/>
          <a:ext cx="4876800" cy="2438400"/>
        </p:xfrm>
        <a:graphic>
          <a:graphicData uri="http://schemas.openxmlformats.org/drawingml/2006/table">
            <a:tbl>
              <a:tblPr/>
              <a:tblGrid>
                <a:gridCol w="3386138"/>
                <a:gridCol w="1490662"/>
              </a:tblGrid>
              <a:tr h="0">
                <a:tc gridSpan="2">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rgbClr val="25129A"/>
                          </a:solidFill>
                          <a:effectLst/>
                          <a:latin typeface="Arial" charset="0"/>
                        </a:rPr>
                        <a:t>Nominal settings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7000"/>
                      </a:srgbClr>
                    </a:solidFill>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Beam energy (</a:t>
                      </a:r>
                      <a:r>
                        <a:rPr kumimoji="0" lang="en-US" sz="1400" b="0" i="0" u="none" strike="noStrike" cap="none" normalizeH="0" baseline="0" dirty="0" err="1" smtClean="0">
                          <a:ln>
                            <a:noFill/>
                          </a:ln>
                          <a:solidFill>
                            <a:srgbClr val="25129A"/>
                          </a:solidFill>
                          <a:effectLst/>
                          <a:latin typeface="Arial" charset="0"/>
                        </a:rPr>
                        <a:t>TeV</a:t>
                      </a:r>
                      <a:r>
                        <a:rPr kumimoji="0" lang="en-US" sz="1400" b="0" i="0" u="none" strike="noStrike" cap="none" normalizeH="0" baseline="0" dirty="0" smtClean="0">
                          <a:ln>
                            <a:noFill/>
                          </a:ln>
                          <a:solidFill>
                            <a:srgbClr val="25129A"/>
                          </a:solidFill>
                          <a:effectLst/>
                          <a:latin typeface="Arial"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34000"/>
                      </a:srgb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7.0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34000"/>
                      </a:srgbClr>
                    </a:solid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Number of particles per bunch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7000"/>
                      </a:srgb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1.15 10</a:t>
                      </a:r>
                      <a:r>
                        <a:rPr kumimoji="0" lang="en-US" sz="1400" b="0" i="0" u="none" strike="noStrike" cap="none" normalizeH="0" baseline="30000" dirty="0" smtClean="0">
                          <a:ln>
                            <a:noFill/>
                          </a:ln>
                          <a:solidFill>
                            <a:srgbClr val="25129A"/>
                          </a:solidFill>
                          <a:effectLst/>
                          <a:latin typeface="Arial" charset="0"/>
                        </a:rPr>
                        <a:t>11</a:t>
                      </a:r>
                      <a:endParaRPr kumimoji="0" lang="en-US" sz="1400" b="0" i="0" u="none" strike="noStrike" cap="none" normalizeH="0" baseline="0" dirty="0" smtClean="0">
                        <a:ln>
                          <a:noFill/>
                        </a:ln>
                        <a:solidFill>
                          <a:srgbClr val="25129A"/>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7000"/>
                      </a:srgbClr>
                    </a:solidFill>
                  </a:tcPr>
                </a:tc>
              </a:tr>
              <a:tr h="22860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rgbClr val="25129A"/>
                          </a:solidFill>
                          <a:effectLst/>
                          <a:latin typeface="Arial" charset="0"/>
                        </a:rPr>
                        <a:t>Number of bunches per beam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6863"/>
                      </a:srgb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rgbClr val="25129A"/>
                          </a:solidFill>
                          <a:effectLst/>
                          <a:latin typeface="Arial" charset="0"/>
                        </a:rPr>
                        <a:t>2808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6863"/>
                      </a:srgbClr>
                    </a:solid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25129A"/>
                          </a:solidFill>
                          <a:effectLst/>
                          <a:latin typeface="Arial" charset="0"/>
                        </a:rPr>
                        <a:t>Crossing angle (</a:t>
                      </a:r>
                      <a:r>
                        <a:rPr kumimoji="0" lang="en-US" sz="1400" b="1" i="0" u="none" strike="noStrike" cap="none" normalizeH="0" baseline="0" smtClean="0">
                          <a:ln>
                            <a:noFill/>
                          </a:ln>
                          <a:solidFill>
                            <a:srgbClr val="25129A"/>
                          </a:solidFill>
                          <a:effectLst/>
                          <a:latin typeface="Arial" charset="0"/>
                          <a:sym typeface="Symbol" pitchFamily="18" charset="2"/>
                        </a:rPr>
                        <a:t>rad)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6863"/>
                      </a:srgb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rgbClr val="25129A"/>
                          </a:solidFill>
                          <a:effectLst/>
                          <a:latin typeface="Arial" charset="0"/>
                        </a:rPr>
                        <a:t>285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6863"/>
                      </a:srgbClr>
                    </a:solid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Norm transverse emittance (</a:t>
                      </a:r>
                      <a:r>
                        <a:rPr kumimoji="0" lang="en-US" sz="1400" b="0" i="0" u="none" strike="noStrike" cap="none" normalizeH="0" baseline="0" dirty="0" smtClean="0">
                          <a:ln>
                            <a:noFill/>
                          </a:ln>
                          <a:solidFill>
                            <a:srgbClr val="25129A"/>
                          </a:solidFill>
                          <a:effectLst/>
                          <a:latin typeface="Arial" charset="0"/>
                          <a:sym typeface="Symbol" pitchFamily="18" charset="2"/>
                        </a:rPr>
                        <a:t>m </a:t>
                      </a:r>
                      <a:r>
                        <a:rPr kumimoji="0" lang="en-US" sz="1400" b="0" i="0" u="none" strike="noStrike" cap="none" normalizeH="0" baseline="0" dirty="0" err="1" smtClean="0">
                          <a:ln>
                            <a:noFill/>
                          </a:ln>
                          <a:solidFill>
                            <a:srgbClr val="25129A"/>
                          </a:solidFill>
                          <a:effectLst/>
                          <a:latin typeface="Arial" charset="0"/>
                          <a:sym typeface="Symbol" pitchFamily="18" charset="2"/>
                        </a:rPr>
                        <a:t>rad</a:t>
                      </a:r>
                      <a:r>
                        <a:rPr kumimoji="0" lang="en-US" sz="1400" b="0" i="0" u="none" strike="noStrike" cap="none" normalizeH="0" baseline="0" dirty="0" smtClean="0">
                          <a:ln>
                            <a:noFill/>
                          </a:ln>
                          <a:solidFill>
                            <a:srgbClr val="25129A"/>
                          </a:solidFill>
                          <a:effectLst/>
                          <a:latin typeface="Arial" charset="0"/>
                          <a:sym typeface="Symbol" pitchFamily="18" charset="2"/>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7000"/>
                      </a:srgb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3.75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7000"/>
                      </a:srgbClr>
                    </a:solidFill>
                  </a:tcPr>
                </a:tc>
              </a:tr>
              <a:tr h="30480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smtClean="0">
                          <a:ln>
                            <a:noFill/>
                          </a:ln>
                          <a:solidFill>
                            <a:srgbClr val="25129A"/>
                          </a:solidFill>
                          <a:effectLst/>
                          <a:latin typeface="Arial" charset="0"/>
                        </a:rPr>
                        <a:t>Bunch length (cm)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7000"/>
                      </a:srgb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7.55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7000"/>
                      </a:srgbClr>
                    </a:solid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Beta function at IP 1, 2, 5, 8 (m)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25129A">
                        <a:alpha val="7000"/>
                      </a:srgb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0.55,10,0.55,10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25129A">
                        <a:alpha val="7000"/>
                      </a:srgbClr>
                    </a:solidFill>
                  </a:tcPr>
                </a:tc>
              </a:tr>
            </a:tbl>
          </a:graphicData>
        </a:graphic>
      </p:graphicFrame>
      <p:graphicFrame>
        <p:nvGraphicFramePr>
          <p:cNvPr id="7" name="Group 31"/>
          <p:cNvGraphicFramePr>
            <a:graphicFrameLocks/>
          </p:cNvGraphicFramePr>
          <p:nvPr/>
        </p:nvGraphicFramePr>
        <p:xfrm>
          <a:off x="381000" y="3886200"/>
          <a:ext cx="4876800" cy="1828800"/>
        </p:xfrm>
        <a:graphic>
          <a:graphicData uri="http://schemas.openxmlformats.org/drawingml/2006/table">
            <a:tbl>
              <a:tblPr/>
              <a:tblGrid>
                <a:gridCol w="3386138"/>
                <a:gridCol w="1490662"/>
              </a:tblGrid>
              <a:tr h="0">
                <a:tc gridSpan="2">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rgbClr val="25129A"/>
                          </a:solidFill>
                          <a:effectLst/>
                          <a:latin typeface="Arial" charset="0"/>
                        </a:rPr>
                        <a:t>Derived parameters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3137"/>
                      </a:srgbClr>
                    </a:solidFill>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Luminosity in IP 1 &amp; 5 (cm</a:t>
                      </a:r>
                      <a:r>
                        <a:rPr kumimoji="0" lang="en-US" sz="1400" b="0" i="0" u="none" strike="noStrike" cap="none" normalizeH="0" baseline="30000" dirty="0" smtClean="0">
                          <a:ln>
                            <a:noFill/>
                          </a:ln>
                          <a:solidFill>
                            <a:srgbClr val="25129A"/>
                          </a:solidFill>
                          <a:effectLst/>
                          <a:latin typeface="Arial" charset="0"/>
                        </a:rPr>
                        <a:t>-2</a:t>
                      </a:r>
                      <a:r>
                        <a:rPr kumimoji="0" lang="en-US" sz="1400" b="0" i="0" u="none" strike="noStrike" cap="none" normalizeH="0" baseline="0" dirty="0" smtClean="0">
                          <a:ln>
                            <a:noFill/>
                          </a:ln>
                          <a:solidFill>
                            <a:srgbClr val="25129A"/>
                          </a:solidFill>
                          <a:effectLst/>
                          <a:latin typeface="Arial" charset="0"/>
                        </a:rPr>
                        <a:t> s</a:t>
                      </a:r>
                      <a:r>
                        <a:rPr kumimoji="0" lang="en-US" sz="1400" b="0" i="0" u="none" strike="noStrike" cap="none" normalizeH="0" baseline="30000" dirty="0" smtClean="0">
                          <a:ln>
                            <a:noFill/>
                          </a:ln>
                          <a:solidFill>
                            <a:srgbClr val="25129A"/>
                          </a:solidFill>
                          <a:effectLst/>
                          <a:latin typeface="Arial" charset="0"/>
                        </a:rPr>
                        <a:t>-1</a:t>
                      </a:r>
                      <a:r>
                        <a:rPr kumimoji="0" lang="en-US" sz="1400" b="0" i="0" u="none" strike="noStrike" cap="none" normalizeH="0" baseline="0" dirty="0" smtClean="0">
                          <a:ln>
                            <a:noFill/>
                          </a:ln>
                          <a:solidFill>
                            <a:srgbClr val="25129A"/>
                          </a:solidFill>
                          <a:effectLst/>
                          <a:latin typeface="Arial"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3137"/>
                      </a:srgb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10</a:t>
                      </a:r>
                      <a:r>
                        <a:rPr kumimoji="0" lang="en-US" sz="1400" b="0" i="0" u="none" strike="noStrike" cap="none" normalizeH="0" baseline="30000" dirty="0" smtClean="0">
                          <a:ln>
                            <a:noFill/>
                          </a:ln>
                          <a:solidFill>
                            <a:srgbClr val="25129A"/>
                          </a:solidFill>
                          <a:effectLst/>
                          <a:latin typeface="Arial" charset="0"/>
                        </a:rPr>
                        <a:t>34</a:t>
                      </a:r>
                      <a:r>
                        <a:rPr kumimoji="0" lang="en-US" sz="1400" b="0" i="0" u="none" strike="noStrike" cap="none" normalizeH="0" baseline="0" dirty="0" smtClean="0">
                          <a:ln>
                            <a:noFill/>
                          </a:ln>
                          <a:solidFill>
                            <a:srgbClr val="25129A"/>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3137"/>
                      </a:srgbClr>
                    </a:solid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Luminosity in IP 2 &amp; 8 (cm</a:t>
                      </a:r>
                      <a:r>
                        <a:rPr kumimoji="0" lang="en-US" sz="1400" b="0" i="0" u="none" strike="noStrike" cap="none" normalizeH="0" baseline="30000" dirty="0" smtClean="0">
                          <a:ln>
                            <a:noFill/>
                          </a:ln>
                          <a:solidFill>
                            <a:srgbClr val="25129A"/>
                          </a:solidFill>
                          <a:effectLst/>
                          <a:latin typeface="Arial" charset="0"/>
                        </a:rPr>
                        <a:t>-2</a:t>
                      </a:r>
                      <a:r>
                        <a:rPr kumimoji="0" lang="en-US" sz="1400" b="0" i="0" u="none" strike="noStrike" cap="none" normalizeH="0" baseline="0" dirty="0" smtClean="0">
                          <a:ln>
                            <a:noFill/>
                          </a:ln>
                          <a:solidFill>
                            <a:srgbClr val="25129A"/>
                          </a:solidFill>
                          <a:effectLst/>
                          <a:latin typeface="Arial" charset="0"/>
                        </a:rPr>
                        <a:t> s</a:t>
                      </a:r>
                      <a:r>
                        <a:rPr kumimoji="0" lang="en-US" sz="1400" b="0" i="0" u="none" strike="noStrike" cap="none" normalizeH="0" baseline="30000" dirty="0" smtClean="0">
                          <a:ln>
                            <a:noFill/>
                          </a:ln>
                          <a:solidFill>
                            <a:srgbClr val="25129A"/>
                          </a:solidFill>
                          <a:effectLst/>
                          <a:latin typeface="Arial" charset="0"/>
                        </a:rPr>
                        <a:t>-1</a:t>
                      </a:r>
                      <a:r>
                        <a:rPr kumimoji="0" lang="en-US" sz="1400" b="0" i="0" u="none" strike="noStrike" cap="none" normalizeH="0" baseline="0" dirty="0" smtClean="0">
                          <a:ln>
                            <a:noFill/>
                          </a:ln>
                          <a:solidFill>
                            <a:srgbClr val="25129A"/>
                          </a:solidFill>
                          <a:effectLst/>
                          <a:latin typeface="Arial"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3137"/>
                      </a:srgb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smtClean="0">
                          <a:ln>
                            <a:noFill/>
                          </a:ln>
                          <a:solidFill>
                            <a:srgbClr val="25129A"/>
                          </a:solidFill>
                          <a:effectLst/>
                          <a:latin typeface="Arial" charset="0"/>
                        </a:rPr>
                        <a:t>~5 10</a:t>
                      </a:r>
                      <a:r>
                        <a:rPr kumimoji="0" lang="en-US" sz="1400" b="0" i="0" u="none" strike="noStrike" cap="none" normalizeH="0" baseline="30000" smtClean="0">
                          <a:ln>
                            <a:noFill/>
                          </a:ln>
                          <a:solidFill>
                            <a:srgbClr val="25129A"/>
                          </a:solidFill>
                          <a:effectLst/>
                          <a:latin typeface="Arial" charset="0"/>
                        </a:rPr>
                        <a:t>32</a:t>
                      </a:r>
                      <a:endParaRPr kumimoji="0" lang="en-US" sz="1400" b="0" i="0" u="none" strike="noStrike" cap="none" normalizeH="0" baseline="0" smtClean="0">
                        <a:ln>
                          <a:noFill/>
                        </a:ln>
                        <a:solidFill>
                          <a:srgbClr val="25129A"/>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3137"/>
                      </a:srgbClr>
                    </a:solid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smtClean="0">
                          <a:ln>
                            <a:noFill/>
                          </a:ln>
                          <a:solidFill>
                            <a:srgbClr val="25129A"/>
                          </a:solidFill>
                          <a:effectLst/>
                          <a:latin typeface="Arial" charset="0"/>
                        </a:rPr>
                        <a:t>Transverse beam size at IP 1 &amp; 5 (</a:t>
                      </a:r>
                      <a:r>
                        <a:rPr kumimoji="0" lang="en-US" sz="1400" b="0" i="0" u="none" strike="noStrike" cap="none" normalizeH="0" baseline="0" smtClean="0">
                          <a:ln>
                            <a:noFill/>
                          </a:ln>
                          <a:solidFill>
                            <a:srgbClr val="25129A"/>
                          </a:solidFill>
                          <a:effectLst/>
                          <a:latin typeface="Arial" charset="0"/>
                          <a:sym typeface="Symbol" pitchFamily="18" charset="2"/>
                        </a:rPr>
                        <a:t>m)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3137"/>
                      </a:srgb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16.7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3137"/>
                      </a:srgbClr>
                    </a:solid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smtClean="0">
                          <a:ln>
                            <a:noFill/>
                          </a:ln>
                          <a:solidFill>
                            <a:srgbClr val="25129A"/>
                          </a:solidFill>
                          <a:effectLst/>
                          <a:latin typeface="Arial" charset="0"/>
                        </a:rPr>
                        <a:t>Transverse beam size at IP 2 &amp; 8 (</a:t>
                      </a:r>
                      <a:r>
                        <a:rPr kumimoji="0" lang="en-US" sz="1400" b="0" i="0" u="none" strike="noStrike" cap="none" normalizeH="0" baseline="0" smtClean="0">
                          <a:ln>
                            <a:noFill/>
                          </a:ln>
                          <a:solidFill>
                            <a:srgbClr val="25129A"/>
                          </a:solidFill>
                          <a:effectLst/>
                          <a:latin typeface="Arial" charset="0"/>
                          <a:sym typeface="Symbol" pitchFamily="18" charset="2"/>
                        </a:rPr>
                        <a:t>m)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3137"/>
                      </a:srgb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25129A"/>
                          </a:solidFill>
                          <a:effectLst/>
                          <a:latin typeface="Arial" charset="0"/>
                        </a:rPr>
                        <a:t>70.9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3137"/>
                      </a:srgbClr>
                    </a:solidFill>
                  </a:tcPr>
                </a:tc>
              </a:tr>
              <a:tr h="0">
                <a:tc>
                  <a:txBody>
                    <a:bodyPr/>
                    <a:lstStyle/>
                    <a:p>
                      <a:pPr marL="0" marR="0" lvl="0" indent="0" algn="l"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rgbClr val="25129A"/>
                          </a:solidFill>
                          <a:effectLst/>
                          <a:latin typeface="Arial" charset="0"/>
                        </a:rPr>
                        <a:t>Stored energy per beam (MJ)</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99FF">
                        <a:alpha val="67843"/>
                      </a:srgbClr>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rgbClr val="25129A"/>
                          </a:solidFill>
                          <a:effectLst/>
                          <a:latin typeface="Arial" charset="0"/>
                        </a:rPr>
                        <a:t>362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99FF">
                        <a:alpha val="67843"/>
                      </a:srgbClr>
                    </a:solidFill>
                  </a:tcPr>
                </a:tc>
              </a:tr>
            </a:tbl>
          </a:graphicData>
        </a:graphic>
      </p:graphicFrame>
      <p:pic>
        <p:nvPicPr>
          <p:cNvPr id="9" name="Picture 54" descr="storede-vs-momentum"/>
          <p:cNvPicPr>
            <a:picLocks noChangeAspect="1" noChangeArrowheads="1"/>
          </p:cNvPicPr>
          <p:nvPr/>
        </p:nvPicPr>
        <p:blipFill>
          <a:blip r:embed="rId2" cstate="print"/>
          <a:srcRect/>
          <a:stretch>
            <a:fillRect/>
          </a:stretch>
        </p:blipFill>
        <p:spPr bwMode="auto">
          <a:xfrm>
            <a:off x="5436984" y="3505200"/>
            <a:ext cx="3707016" cy="2438400"/>
          </a:xfrm>
          <a:prstGeom prst="rect">
            <a:avLst/>
          </a:prstGeom>
          <a:noFill/>
          <a:ln w="9525">
            <a:noFill/>
            <a:miter lim="800000"/>
            <a:headEnd/>
            <a:tailEnd/>
          </a:ln>
        </p:spPr>
      </p:pic>
      <p:pic>
        <p:nvPicPr>
          <p:cNvPr id="10" name="Picture 55"/>
          <p:cNvPicPr>
            <a:picLocks noChangeAspect="1" noChangeArrowheads="1"/>
          </p:cNvPicPr>
          <p:nvPr/>
        </p:nvPicPr>
        <p:blipFill>
          <a:blip r:embed="rId3" cstate="print"/>
          <a:srcRect/>
          <a:stretch>
            <a:fillRect/>
          </a:stretch>
        </p:blipFill>
        <p:spPr bwMode="auto">
          <a:xfrm>
            <a:off x="6019800" y="1447800"/>
            <a:ext cx="2705100" cy="1714500"/>
          </a:xfrm>
          <a:prstGeom prst="rect">
            <a:avLst/>
          </a:prstGeom>
          <a:noFill/>
          <a:ln w="12700" cap="sq">
            <a:solidFill>
              <a:schemeClr val="bg2"/>
            </a:solidFill>
            <a:miter lim="800000"/>
            <a:headEnd type="none" w="sm" len="sm"/>
            <a:tailEnd type="none" w="sm" len="sm"/>
          </a:ln>
        </p:spPr>
      </p:pic>
      <p:graphicFrame>
        <p:nvGraphicFramePr>
          <p:cNvPr id="11" name="Group 31"/>
          <p:cNvGraphicFramePr>
            <a:graphicFrameLocks/>
          </p:cNvGraphicFramePr>
          <p:nvPr/>
        </p:nvGraphicFramePr>
        <p:xfrm>
          <a:off x="381000" y="5867400"/>
          <a:ext cx="4876800" cy="304800"/>
        </p:xfrm>
        <a:graphic>
          <a:graphicData uri="http://schemas.openxmlformats.org/drawingml/2006/table">
            <a:tbl>
              <a:tblPr/>
              <a:tblGrid>
                <a:gridCol w="4876800"/>
              </a:tblGrid>
              <a:tr h="0">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rgbClr val="25129A"/>
                          </a:solidFill>
                          <a:effectLst/>
                          <a:latin typeface="Arial" charset="0"/>
                        </a:rPr>
                        <a:t>* Luminosity in IP 2 and 8 optimized as needed</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5129A">
                        <a:alpha val="5098"/>
                      </a:srgbClr>
                    </a:solidFill>
                  </a:tcPr>
                </a:tc>
              </a:tr>
            </a:tbl>
          </a:graphicData>
        </a:graphic>
      </p:graphicFrame>
      <p:sp>
        <p:nvSpPr>
          <p:cNvPr id="18" name="Rounded Rectangle 17"/>
          <p:cNvSpPr/>
          <p:nvPr/>
        </p:nvSpPr>
        <p:spPr>
          <a:xfrm>
            <a:off x="281400" y="76200"/>
            <a:ext cx="2763948" cy="228600"/>
          </a:xfrm>
          <a:prstGeom prst="roundRect">
            <a:avLst/>
          </a:prstGeom>
          <a:solidFill>
            <a:srgbClr val="003399"/>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4CCFC"/>
                </a:solidFill>
              </a:rPr>
              <a:t>Operation</a:t>
            </a:r>
            <a:r>
              <a:rPr lang="en-US" sz="1400" i="1" baseline="0" dirty="0" smtClean="0">
                <a:solidFill>
                  <a:srgbClr val="F4CCFC"/>
                </a:solidFill>
              </a:rPr>
              <a:t> envelope</a:t>
            </a:r>
            <a:endParaRPr lang="en-US" sz="1400" i="1" dirty="0">
              <a:solidFill>
                <a:srgbClr val="F4CCFC"/>
              </a:solidFill>
            </a:endParaRPr>
          </a:p>
        </p:txBody>
      </p:sp>
      <p:sp>
        <p:nvSpPr>
          <p:cNvPr id="19" name="Rounded Rectangle 18"/>
          <p:cNvSpPr/>
          <p:nvPr/>
        </p:nvSpPr>
        <p:spPr>
          <a:xfrm>
            <a:off x="3039426"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20" name="Rounded Rectangle 19"/>
          <p:cNvSpPr/>
          <p:nvPr/>
        </p:nvSpPr>
        <p:spPr>
          <a:xfrm>
            <a:off x="5797452" y="76200"/>
            <a:ext cx="2763948" cy="228600"/>
          </a:xfrm>
          <a:prstGeom prst="roundRect">
            <a:avLst/>
          </a:prstGeom>
          <a:solidFill>
            <a:srgbClr val="25129A">
              <a:alpha val="34902"/>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in 2011</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30</a:t>
            </a:fld>
            <a:endParaRPr lang="en-US"/>
          </a:p>
        </p:txBody>
      </p:sp>
      <p:graphicFrame>
        <p:nvGraphicFramePr>
          <p:cNvPr id="6" name="Table 5"/>
          <p:cNvGraphicFramePr>
            <a:graphicFrameLocks noGrp="1"/>
          </p:cNvGraphicFramePr>
          <p:nvPr/>
        </p:nvGraphicFramePr>
        <p:xfrm>
          <a:off x="304800" y="1162372"/>
          <a:ext cx="8358755" cy="5592170"/>
        </p:xfrm>
        <a:graphic>
          <a:graphicData uri="http://schemas.openxmlformats.org/drawingml/2006/table">
            <a:tbl>
              <a:tblPr/>
              <a:tblGrid>
                <a:gridCol w="1519772"/>
                <a:gridCol w="759887"/>
                <a:gridCol w="759887"/>
                <a:gridCol w="759887"/>
                <a:gridCol w="759887"/>
                <a:gridCol w="759887"/>
                <a:gridCol w="759887"/>
                <a:gridCol w="759887"/>
                <a:gridCol w="759887"/>
                <a:gridCol w="759887"/>
              </a:tblGrid>
              <a:tr h="291749">
                <a:tc>
                  <a:txBody>
                    <a:bodyPr/>
                    <a:lstStyle/>
                    <a:p>
                      <a:pPr algn="l" fontAlgn="b"/>
                      <a:r>
                        <a:rPr lang="en-US" sz="1400" b="1" i="0" u="none" strike="noStrike" dirty="0">
                          <a:solidFill>
                            <a:srgbClr val="000000"/>
                          </a:solidFill>
                          <a:latin typeface="+mn-lt"/>
                        </a:rPr>
                        <a:t>Energy</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TeV</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3.50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3.50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3.50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3.50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3.50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3.50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3.50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3.50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400" b="1" i="0" u="none" strike="noStrike" dirty="0">
                          <a:solidFill>
                            <a:srgbClr val="000000"/>
                          </a:solidFill>
                          <a:latin typeface="+mn-lt"/>
                        </a:rPr>
                        <a:t>Month</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1" i="0" u="none" strike="noStrike" dirty="0">
                          <a:solidFill>
                            <a:srgbClr val="000000"/>
                          </a:solidFill>
                          <a:latin typeface="+mn-lt"/>
                        </a:rPr>
                        <a:t>Mar</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1" i="0" u="none" strike="noStrike" dirty="0">
                          <a:solidFill>
                            <a:srgbClr val="000000"/>
                          </a:solidFill>
                          <a:latin typeface="+mn-lt"/>
                        </a:rPr>
                        <a:t>Apr</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1" i="0" u="none" strike="noStrike">
                          <a:solidFill>
                            <a:srgbClr val="000000"/>
                          </a:solidFill>
                          <a:latin typeface="+mn-lt"/>
                        </a:rPr>
                        <a:t>May</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1" i="0" u="none" strike="noStrike">
                          <a:solidFill>
                            <a:srgbClr val="000000"/>
                          </a:solidFill>
                          <a:latin typeface="+mn-lt"/>
                        </a:rPr>
                        <a:t>Jun</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1" i="0" u="none" strike="noStrike">
                          <a:solidFill>
                            <a:srgbClr val="000000"/>
                          </a:solidFill>
                          <a:latin typeface="+mn-lt"/>
                        </a:rPr>
                        <a:t>Jul</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1" i="0" u="none" strike="noStrike">
                          <a:solidFill>
                            <a:srgbClr val="000000"/>
                          </a:solidFill>
                          <a:latin typeface="+mn-lt"/>
                        </a:rPr>
                        <a:t>Aug</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1" i="0" u="none" strike="noStrike" dirty="0">
                          <a:solidFill>
                            <a:srgbClr val="000000"/>
                          </a:solidFill>
                          <a:latin typeface="+mn-lt"/>
                        </a:rPr>
                        <a:t>Sep</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1" i="0" u="none" strike="noStrike" dirty="0">
                          <a:solidFill>
                            <a:srgbClr val="000000"/>
                          </a:solidFill>
                          <a:latin typeface="+mn-lt"/>
                        </a:rPr>
                        <a:t>Oct</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291749">
                <a:tc>
                  <a:txBody>
                    <a:bodyPr/>
                    <a:lstStyle/>
                    <a:p>
                      <a:pPr algn="l" fontAlgn="b"/>
                      <a:r>
                        <a:rPr lang="en-US" sz="1400" b="1" i="0" u="none" strike="noStrike">
                          <a:solidFill>
                            <a:srgbClr val="000000"/>
                          </a:solidFill>
                          <a:latin typeface="+mn-lt"/>
                        </a:rPr>
                        <a:t>Bunch intensity</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1.E+10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7</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9</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9</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9</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9</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9</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9</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9</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400" b="1" i="0" u="none" strike="noStrike" dirty="0">
                          <a:solidFill>
                            <a:srgbClr val="000000"/>
                          </a:solidFill>
                          <a:latin typeface="+mn-lt"/>
                        </a:rPr>
                        <a:t>Bunches </a:t>
                      </a:r>
                      <a:r>
                        <a:rPr lang="en-US" sz="1400" b="1" i="0" u="none" strike="noStrike" dirty="0" smtClean="0">
                          <a:solidFill>
                            <a:srgbClr val="000000"/>
                          </a:solidFill>
                          <a:latin typeface="+mn-lt"/>
                        </a:rPr>
                        <a:t>/ </a:t>
                      </a:r>
                      <a:r>
                        <a:rPr lang="en-US" sz="1400" b="1" i="0" u="none" strike="noStrike" dirty="0">
                          <a:solidFill>
                            <a:srgbClr val="000000"/>
                          </a:solidFill>
                          <a:latin typeface="+mn-lt"/>
                        </a:rPr>
                        <a:t>beam</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432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432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560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720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720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720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720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720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400" b="1" i="0" u="none" strike="noStrike" dirty="0">
                          <a:solidFill>
                            <a:srgbClr val="000000"/>
                          </a:solidFill>
                          <a:latin typeface="+mn-lt"/>
                        </a:rPr>
                        <a:t>Emittance</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µm</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3.75</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3.75</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3.75</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3.75</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3.75</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3.75</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3.75</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3.75</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l-GR" sz="1400" b="1" i="0" u="none" strike="noStrike">
                          <a:solidFill>
                            <a:srgbClr val="000000"/>
                          </a:solidFill>
                          <a:latin typeface="+mn-lt"/>
                        </a:rPr>
                        <a:t>β*</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m</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00" b="1" i="0" u="none" strike="noStrike" dirty="0">
                          <a:solidFill>
                            <a:srgbClr val="000000"/>
                          </a:solidFill>
                          <a:latin typeface="+mn-lt"/>
                        </a:rPr>
                        <a:t> </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400" b="1" i="0" u="none" strike="noStrike" dirty="0">
                          <a:solidFill>
                            <a:srgbClr val="000000"/>
                          </a:solidFill>
                          <a:latin typeface="+mn-lt"/>
                        </a:rPr>
                        <a:t>Luminosity 1 </a:t>
                      </a:r>
                      <a:r>
                        <a:rPr lang="en-US" sz="1400" b="1" i="0" u="none" strike="noStrike" dirty="0" smtClean="0">
                          <a:solidFill>
                            <a:srgbClr val="000000"/>
                          </a:solidFill>
                          <a:latin typeface="+mn-lt"/>
                        </a:rPr>
                        <a:t>&amp; </a:t>
                      </a:r>
                      <a:r>
                        <a:rPr lang="en-US" sz="1400" b="1" i="0" u="none" strike="noStrike" dirty="0">
                          <a:solidFill>
                            <a:srgbClr val="000000"/>
                          </a:solidFill>
                          <a:latin typeface="+mn-lt"/>
                        </a:rPr>
                        <a:t>5</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cm-2 s-1</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9.2E+31</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1.5E+32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2.0E+32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2.5E+32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2.5E+32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2.5E+32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2.5E+32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2.5E+32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821">
                <a:tc>
                  <a:txBody>
                    <a:bodyPr/>
                    <a:lstStyle/>
                    <a:p>
                      <a:pPr algn="l" fontAlgn="b"/>
                      <a:r>
                        <a:rPr lang="en-US" sz="100" b="1" i="0" u="none" strike="noStrike" dirty="0">
                          <a:solidFill>
                            <a:srgbClr val="000000"/>
                          </a:solidFill>
                          <a:latin typeface="+mn-lt"/>
                        </a:rPr>
                        <a:t> </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400" b="1" i="0" u="none" strike="noStrike">
                          <a:solidFill>
                            <a:srgbClr val="000000"/>
                          </a:solidFill>
                          <a:latin typeface="+mn-lt"/>
                        </a:rPr>
                        <a:t>Protons</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3.0E+13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3.9E+13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5.0E+13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6.5E+13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6.5E+13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6.5E+13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6.5E+13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6.5E+13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400" b="1" i="0" u="none" strike="noStrike" dirty="0">
                          <a:solidFill>
                            <a:srgbClr val="000000"/>
                          </a:solidFill>
                          <a:latin typeface="+mn-lt"/>
                        </a:rPr>
                        <a:t>% nominal</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400" b="1" i="0" u="none" strike="noStrike" dirty="0">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400" b="1" i="0" u="none" strike="noStrike" dirty="0">
                          <a:solidFill>
                            <a:srgbClr val="000000"/>
                          </a:solidFill>
                          <a:latin typeface="+mn-lt"/>
                        </a:rPr>
                        <a:t>9.4</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400" b="1" i="0" u="none" strike="noStrike">
                          <a:solidFill>
                            <a:srgbClr val="000000"/>
                          </a:solidFill>
                          <a:latin typeface="+mn-lt"/>
                        </a:rPr>
                        <a:t>12.0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400" b="1" i="0" u="none" strike="noStrike" dirty="0">
                          <a:solidFill>
                            <a:srgbClr val="000000"/>
                          </a:solidFill>
                          <a:latin typeface="+mn-lt"/>
                        </a:rPr>
                        <a:t>15.6</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400" b="1" i="0" u="none" strike="noStrike" dirty="0">
                          <a:solidFill>
                            <a:srgbClr val="000000"/>
                          </a:solidFill>
                          <a:latin typeface="+mn-lt"/>
                        </a:rPr>
                        <a:t>20.1</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400" b="1" i="0" u="none" strike="noStrike" dirty="0">
                          <a:solidFill>
                            <a:srgbClr val="000000"/>
                          </a:solidFill>
                          <a:latin typeface="+mn-lt"/>
                        </a:rPr>
                        <a:t>20.1</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400" b="1" i="0" u="none" strike="noStrike" dirty="0">
                          <a:solidFill>
                            <a:srgbClr val="000000"/>
                          </a:solidFill>
                          <a:latin typeface="+mn-lt"/>
                        </a:rPr>
                        <a:t>20.1</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400" b="1" i="0" u="none" strike="noStrike" dirty="0">
                          <a:solidFill>
                            <a:srgbClr val="000000"/>
                          </a:solidFill>
                          <a:latin typeface="+mn-lt"/>
                        </a:rPr>
                        <a:t>20.1</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400" b="1" i="0" u="none" strike="noStrike" dirty="0">
                          <a:solidFill>
                            <a:srgbClr val="000000"/>
                          </a:solidFill>
                          <a:latin typeface="+mn-lt"/>
                        </a:rPr>
                        <a:t>20.1</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r>
              <a:tr h="291749">
                <a:tc>
                  <a:txBody>
                    <a:bodyPr/>
                    <a:lstStyle/>
                    <a:p>
                      <a:pPr algn="l" fontAlgn="b"/>
                      <a:r>
                        <a:rPr lang="en-US" sz="1400" b="1" i="0" u="none" strike="noStrike">
                          <a:solidFill>
                            <a:srgbClr val="000000"/>
                          </a:solidFill>
                          <a:latin typeface="+mn-lt"/>
                        </a:rPr>
                        <a:t>Current</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err="1">
                          <a:solidFill>
                            <a:srgbClr val="000000"/>
                          </a:solidFill>
                          <a:latin typeface="+mn-lt"/>
                        </a:rPr>
                        <a:t>mA</a:t>
                      </a:r>
                      <a:endParaRPr lang="en-US" sz="1400" b="1" i="0" u="none" strike="noStrike" dirty="0">
                        <a:solidFill>
                          <a:srgbClr val="000000"/>
                        </a:solidFill>
                        <a:latin typeface="+mn-lt"/>
                      </a:endParaRP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54.4</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70.0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90.7</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116.6</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116.6</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116.6</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mn-lt"/>
                        </a:rPr>
                        <a:t>116.6</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116.6</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400" b="1" i="0" u="none" strike="noStrike">
                          <a:solidFill>
                            <a:srgbClr val="000000"/>
                          </a:solidFill>
                          <a:latin typeface="+mn-lt"/>
                        </a:rPr>
                        <a:t>Stored energy</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1400" b="1" i="0" u="none" strike="noStrike">
                          <a:solidFill>
                            <a:srgbClr val="000000"/>
                          </a:solidFill>
                          <a:latin typeface="+mn-lt"/>
                        </a:rPr>
                        <a:t>MJ</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1400" b="1" i="0" u="none" strike="noStrike">
                          <a:solidFill>
                            <a:srgbClr val="000000"/>
                          </a:solidFill>
                          <a:latin typeface="+mn-lt"/>
                        </a:rPr>
                        <a:t>16.9</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1400" b="1" i="0" u="none" strike="noStrike">
                          <a:solidFill>
                            <a:srgbClr val="000000"/>
                          </a:solidFill>
                          <a:latin typeface="+mn-lt"/>
                        </a:rPr>
                        <a:t>21.8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1400" b="1" i="0" u="none" strike="noStrike">
                          <a:solidFill>
                            <a:srgbClr val="000000"/>
                          </a:solidFill>
                          <a:latin typeface="+mn-lt"/>
                        </a:rPr>
                        <a:t>28.2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1400" b="1" i="0" u="none" strike="noStrike">
                          <a:solidFill>
                            <a:srgbClr val="000000"/>
                          </a:solidFill>
                          <a:latin typeface="+mn-lt"/>
                        </a:rPr>
                        <a:t>36.3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1400" b="1" i="0" u="none" strike="noStrike">
                          <a:solidFill>
                            <a:srgbClr val="000000"/>
                          </a:solidFill>
                          <a:latin typeface="+mn-lt"/>
                        </a:rPr>
                        <a:t>36.3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1400" b="1" i="0" u="none" strike="noStrike">
                          <a:solidFill>
                            <a:srgbClr val="000000"/>
                          </a:solidFill>
                          <a:latin typeface="+mn-lt"/>
                        </a:rPr>
                        <a:t>36.3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1400" b="1" i="0" u="none" strike="noStrike">
                          <a:solidFill>
                            <a:srgbClr val="000000"/>
                          </a:solidFill>
                          <a:latin typeface="+mn-lt"/>
                        </a:rPr>
                        <a:t>36.3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1400" b="1" i="0" u="none" strike="noStrike">
                          <a:solidFill>
                            <a:srgbClr val="000000"/>
                          </a:solidFill>
                          <a:latin typeface="+mn-lt"/>
                        </a:rPr>
                        <a:t>36.3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r>
              <a:tr h="291749">
                <a:tc>
                  <a:txBody>
                    <a:bodyPr/>
                    <a:lstStyle/>
                    <a:p>
                      <a:pPr algn="l" fontAlgn="b"/>
                      <a:r>
                        <a:rPr lang="en-US" sz="1400" b="1" i="0" u="none" strike="noStrike" dirty="0">
                          <a:solidFill>
                            <a:srgbClr val="000000"/>
                          </a:solidFill>
                          <a:latin typeface="+mn-lt"/>
                        </a:rPr>
                        <a:t>Beam size 1 </a:t>
                      </a:r>
                      <a:r>
                        <a:rPr lang="en-US" sz="1400" b="1" i="0" u="none" strike="noStrike" dirty="0" smtClean="0">
                          <a:solidFill>
                            <a:srgbClr val="000000"/>
                          </a:solidFill>
                          <a:latin typeface="+mn-lt"/>
                        </a:rPr>
                        <a:t>&amp; </a:t>
                      </a:r>
                      <a:r>
                        <a:rPr lang="en-US" sz="1400" b="1" i="0" u="none" strike="noStrike" dirty="0">
                          <a:solidFill>
                            <a:srgbClr val="000000"/>
                          </a:solidFill>
                          <a:latin typeface="+mn-lt"/>
                        </a:rPr>
                        <a:t>5</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um</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44.8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44.8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44.8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44.8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44.8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44.8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44.8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44.8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400" b="1" i="0" u="none" strike="noStrike" dirty="0">
                          <a:solidFill>
                            <a:srgbClr val="000000"/>
                          </a:solidFill>
                          <a:latin typeface="+mn-lt"/>
                        </a:rPr>
                        <a:t>Initial luminosity</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cm-2s-1</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9.17E+31</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1.52E+32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1.97E+32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2.53E+32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2.53E+32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2.53E+32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2.53E+32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2.53E+32</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400" b="1" i="0" u="none" strike="noStrike" dirty="0">
                          <a:solidFill>
                            <a:srgbClr val="000000"/>
                          </a:solidFill>
                          <a:latin typeface="+mn-lt"/>
                        </a:rPr>
                        <a:t>Integrated/month</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pb-1</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52.37</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86.58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112.23</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144.30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144.30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144.30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144.30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144.30</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400" b="1" i="0" u="none" strike="noStrike">
                          <a:solidFill>
                            <a:srgbClr val="000000"/>
                          </a:solidFill>
                          <a:latin typeface="+mn-lt"/>
                        </a:rPr>
                        <a:t> </a:t>
                      </a: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mn-lt"/>
                        </a:rPr>
                        <a:t> </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49">
                <a:tc>
                  <a:txBody>
                    <a:bodyPr/>
                    <a:lstStyle/>
                    <a:p>
                      <a:pPr algn="l" fontAlgn="b"/>
                      <a:r>
                        <a:rPr lang="en-US" sz="1400" b="1" i="0" u="none" strike="noStrike" dirty="0" smtClean="0">
                          <a:solidFill>
                            <a:srgbClr val="000000"/>
                          </a:solidFill>
                          <a:latin typeface="+mn-lt"/>
                        </a:rPr>
                        <a:t>Integrated</a:t>
                      </a:r>
                      <a:endParaRPr lang="en-US" sz="1400" b="1" i="0" u="none" strike="noStrike" dirty="0">
                        <a:solidFill>
                          <a:srgbClr val="000000"/>
                        </a:solidFill>
                        <a:latin typeface="+mn-lt"/>
                      </a:endParaRPr>
                    </a:p>
                  </a:txBody>
                  <a:tcPr marL="76583"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en-US" sz="1400" b="1" i="0" u="none" strike="noStrike" dirty="0">
                          <a:solidFill>
                            <a:srgbClr val="000000"/>
                          </a:solidFill>
                          <a:latin typeface="+mn-lt"/>
                        </a:rPr>
                        <a:t>pb-1</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en-US" sz="1400" b="1" i="0" u="none" strike="noStrike" dirty="0">
                          <a:solidFill>
                            <a:srgbClr val="000000"/>
                          </a:solidFill>
                          <a:latin typeface="+mn-lt"/>
                        </a:rPr>
                        <a:t>52.37</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en-US" sz="1400" b="1" i="0" u="none" strike="noStrike" dirty="0">
                          <a:solidFill>
                            <a:srgbClr val="000000"/>
                          </a:solidFill>
                          <a:latin typeface="+mn-lt"/>
                        </a:rPr>
                        <a:t>138.95</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en-US" sz="1400" b="1" i="0" u="none" strike="noStrike" dirty="0">
                          <a:solidFill>
                            <a:srgbClr val="000000"/>
                          </a:solidFill>
                          <a:latin typeface="+mn-lt"/>
                        </a:rPr>
                        <a:t>251.18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en-US" sz="1400" b="1" i="0" u="none" strike="noStrike" dirty="0">
                          <a:solidFill>
                            <a:srgbClr val="000000"/>
                          </a:solidFill>
                          <a:latin typeface="+mn-lt"/>
                        </a:rPr>
                        <a:t>395.48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en-US" sz="1400" b="1" i="0" u="none" strike="noStrike" dirty="0">
                          <a:solidFill>
                            <a:srgbClr val="000000"/>
                          </a:solidFill>
                          <a:latin typeface="+mn-lt"/>
                        </a:rPr>
                        <a:t>539.78</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en-US" sz="1400" b="1" i="0" u="none" strike="noStrike" dirty="0">
                          <a:solidFill>
                            <a:srgbClr val="000000"/>
                          </a:solidFill>
                          <a:latin typeface="+mn-lt"/>
                        </a:rPr>
                        <a:t>684.07</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en-US" sz="1400" b="1" i="0" u="none" strike="noStrike" dirty="0">
                          <a:solidFill>
                            <a:srgbClr val="000000"/>
                          </a:solidFill>
                          <a:latin typeface="+mn-lt"/>
                        </a:rPr>
                        <a:t>828.37</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en-US" sz="1400" b="1" i="0" u="none" strike="noStrike" dirty="0">
                          <a:solidFill>
                            <a:srgbClr val="000000"/>
                          </a:solidFill>
                          <a:latin typeface="+mn-lt"/>
                        </a:rPr>
                        <a:t>972.66</a:t>
                      </a:r>
                    </a:p>
                  </a:txBody>
                  <a:tcPr marL="0" marR="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r>
            </a:tbl>
          </a:graphicData>
        </a:graphic>
      </p:graphicFrame>
      <p:grpSp>
        <p:nvGrpSpPr>
          <p:cNvPr id="7" name="Group 6"/>
          <p:cNvGrpSpPr/>
          <p:nvPr/>
        </p:nvGrpSpPr>
        <p:grpSpPr>
          <a:xfrm>
            <a:off x="281400" y="76200"/>
            <a:ext cx="8280000" cy="228600"/>
            <a:chOff x="281400" y="76200"/>
            <a:chExt cx="8280000" cy="228600"/>
          </a:xfrm>
        </p:grpSpPr>
        <p:sp>
          <p:nvSpPr>
            <p:cNvPr id="8" name="Rounded Rectangle 7"/>
            <p:cNvSpPr/>
            <p:nvPr/>
          </p:nvSpPr>
          <p:spPr>
            <a:xfrm>
              <a:off x="281400" y="76200"/>
              <a:ext cx="2763948" cy="228600"/>
            </a:xfrm>
            <a:prstGeom prst="roundRect">
              <a:avLst/>
            </a:prstGeom>
            <a:solidFill>
              <a:srgbClr val="25129A">
                <a:alpha val="35000"/>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Operation</a:t>
              </a:r>
              <a:r>
                <a:rPr lang="en-US" sz="1400" i="1" baseline="0" dirty="0" smtClean="0">
                  <a:solidFill>
                    <a:srgbClr val="25129A"/>
                  </a:solidFill>
                </a:rPr>
                <a:t> envelope</a:t>
              </a:r>
              <a:endParaRPr lang="en-US" sz="1400" i="1" dirty="0">
                <a:solidFill>
                  <a:srgbClr val="25129A"/>
                </a:solidFill>
              </a:endParaRPr>
            </a:p>
          </p:txBody>
        </p:sp>
        <p:sp>
          <p:nvSpPr>
            <p:cNvPr id="9" name="Rounded Rectangle 8"/>
            <p:cNvSpPr/>
            <p:nvPr/>
          </p:nvSpPr>
          <p:spPr>
            <a:xfrm>
              <a:off x="3039426" y="76200"/>
              <a:ext cx="2763948" cy="228600"/>
            </a:xfrm>
            <a:prstGeom prst="roundRect">
              <a:avLst/>
            </a:prstGeom>
            <a:solidFill>
              <a:srgbClr val="25129A">
                <a:alpha val="35000"/>
              </a:srgbClr>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10" name="Rounded Rectangle 9"/>
            <p:cNvSpPr/>
            <p:nvPr/>
          </p:nvSpPr>
          <p:spPr>
            <a:xfrm>
              <a:off x="5797452" y="76200"/>
              <a:ext cx="2763948" cy="228600"/>
            </a:xfrm>
            <a:prstGeom prst="roundRect">
              <a:avLst/>
            </a:prstGeom>
            <a:solidFill>
              <a:srgbClr val="25129A"/>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9B9F6"/>
                  </a:solidFill>
                </a:rPr>
                <a:t>2010-2011</a:t>
              </a:r>
              <a:endParaRPr lang="en-US" sz="1400" i="1" dirty="0">
                <a:solidFill>
                  <a:srgbClr val="F9B9F6"/>
                </a:solidFil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31</a:t>
            </a:fld>
            <a:endParaRPr lang="en-US" dirty="0"/>
          </a:p>
        </p:txBody>
      </p:sp>
      <p:sp>
        <p:nvSpPr>
          <p:cNvPr id="2" name="Content Placeholder 1"/>
          <p:cNvSpPr>
            <a:spLocks noGrp="1"/>
          </p:cNvSpPr>
          <p:nvPr>
            <p:ph idx="4294967295"/>
          </p:nvPr>
        </p:nvSpPr>
        <p:spPr>
          <a:xfrm>
            <a:off x="469557" y="1285874"/>
            <a:ext cx="8019535" cy="4886325"/>
          </a:xfrm>
        </p:spPr>
        <p:txBody>
          <a:bodyPr>
            <a:normAutofit fontScale="92500" lnSpcReduction="10000"/>
          </a:bodyPr>
          <a:lstStyle/>
          <a:p>
            <a:r>
              <a:rPr lang="en-US" sz="2400" dirty="0" smtClean="0">
                <a:solidFill>
                  <a:srgbClr val="25129A"/>
                </a:solidFill>
              </a:rPr>
              <a:t>LHC is up and running with beam in 2009</a:t>
            </a:r>
          </a:p>
          <a:p>
            <a:pPr lvl="1"/>
            <a:r>
              <a:rPr lang="en-US" sz="2000" dirty="0" smtClean="0">
                <a:solidFill>
                  <a:srgbClr val="25129A"/>
                </a:solidFill>
              </a:rPr>
              <a:t>Excellent performance with safe beams</a:t>
            </a:r>
          </a:p>
          <a:p>
            <a:endParaRPr lang="en-US" sz="2400" dirty="0" smtClean="0">
              <a:solidFill>
                <a:srgbClr val="25129A"/>
              </a:solidFill>
            </a:endParaRPr>
          </a:p>
          <a:p>
            <a:r>
              <a:rPr lang="en-US" sz="2400" dirty="0" smtClean="0">
                <a:solidFill>
                  <a:srgbClr val="25129A"/>
                </a:solidFill>
              </a:rPr>
              <a:t>In 2010 &amp; 2011</a:t>
            </a:r>
          </a:p>
          <a:p>
            <a:pPr lvl="1"/>
            <a:r>
              <a:rPr lang="en-US" sz="2000" dirty="0" smtClean="0">
                <a:solidFill>
                  <a:srgbClr val="25129A"/>
                </a:solidFill>
              </a:rPr>
              <a:t>Limited in energy due to interconnects …. </a:t>
            </a:r>
            <a:r>
              <a:rPr lang="en-US" sz="1800" dirty="0" smtClean="0">
                <a:solidFill>
                  <a:srgbClr val="25129A"/>
                </a:solidFill>
              </a:rPr>
              <a:t>Fixed in 2012</a:t>
            </a:r>
          </a:p>
          <a:p>
            <a:pPr lvl="1"/>
            <a:r>
              <a:rPr lang="en-US" sz="2000" dirty="0" smtClean="0">
                <a:solidFill>
                  <a:srgbClr val="25129A"/>
                </a:solidFill>
              </a:rPr>
              <a:t>Limited in intensity by </a:t>
            </a:r>
            <a:r>
              <a:rPr lang="en-US" sz="2000" dirty="0" err="1" smtClean="0">
                <a:solidFill>
                  <a:srgbClr val="25129A"/>
                </a:solidFill>
              </a:rPr>
              <a:t>collim</a:t>
            </a:r>
            <a:r>
              <a:rPr lang="en-US" sz="2000" dirty="0" smtClean="0">
                <a:solidFill>
                  <a:srgbClr val="25129A"/>
                </a:solidFill>
              </a:rPr>
              <a:t>. cleaning syst.</a:t>
            </a:r>
            <a:r>
              <a:rPr lang="en-US" sz="1800" dirty="0" smtClean="0">
                <a:solidFill>
                  <a:srgbClr val="25129A"/>
                </a:solidFill>
              </a:rPr>
              <a:t>…. Solution proposed</a:t>
            </a:r>
            <a:endParaRPr lang="en-US" sz="2000" dirty="0" smtClean="0">
              <a:solidFill>
                <a:srgbClr val="25129A"/>
              </a:solidFill>
            </a:endParaRPr>
          </a:p>
          <a:p>
            <a:pPr lvl="1"/>
            <a:r>
              <a:rPr lang="en-US" sz="2000" dirty="0" smtClean="0">
                <a:solidFill>
                  <a:srgbClr val="25129A"/>
                </a:solidFill>
              </a:rPr>
              <a:t>Limited in β* because of lower energies </a:t>
            </a:r>
            <a:r>
              <a:rPr lang="en-US" sz="1800" dirty="0" smtClean="0">
                <a:solidFill>
                  <a:srgbClr val="25129A"/>
                </a:solidFill>
              </a:rPr>
              <a:t>…. target 2m</a:t>
            </a:r>
            <a:endParaRPr lang="en-US" sz="2000" dirty="0" smtClean="0">
              <a:solidFill>
                <a:srgbClr val="25129A"/>
              </a:solidFill>
            </a:endParaRPr>
          </a:p>
          <a:p>
            <a:pPr lvl="1"/>
            <a:endParaRPr lang="fr-CH" sz="2000" baseline="30000" dirty="0" smtClean="0">
              <a:solidFill>
                <a:srgbClr val="25129A"/>
              </a:solidFill>
            </a:endParaRPr>
          </a:p>
          <a:p>
            <a:r>
              <a:rPr lang="en-US" dirty="0" smtClean="0">
                <a:solidFill>
                  <a:srgbClr val="25129A"/>
                </a:solidFill>
              </a:rPr>
              <a:t>“</a:t>
            </a:r>
            <a:r>
              <a:rPr lang="en-US" sz="2200" dirty="0" smtClean="0">
                <a:solidFill>
                  <a:srgbClr val="25129A"/>
                </a:solidFill>
              </a:rPr>
              <a:t>Prudent step-by-step approach…. LHC is not a turnkey machine….” </a:t>
            </a:r>
            <a:br>
              <a:rPr lang="en-US" sz="2200" dirty="0" smtClean="0">
                <a:solidFill>
                  <a:srgbClr val="25129A"/>
                </a:solidFill>
              </a:rPr>
            </a:br>
            <a:r>
              <a:rPr lang="en-US" sz="2200" dirty="0" smtClean="0">
                <a:solidFill>
                  <a:srgbClr val="25129A"/>
                </a:solidFill>
              </a:rPr>
              <a:t>R. </a:t>
            </a:r>
            <a:r>
              <a:rPr lang="en-US" sz="2200" dirty="0" err="1" smtClean="0">
                <a:solidFill>
                  <a:srgbClr val="25129A"/>
                </a:solidFill>
              </a:rPr>
              <a:t>Heuer</a:t>
            </a:r>
            <a:endParaRPr lang="en-US" sz="2200" dirty="0" smtClean="0">
              <a:solidFill>
                <a:srgbClr val="25129A"/>
              </a:solidFill>
            </a:endParaRPr>
          </a:p>
          <a:p>
            <a:endParaRPr lang="en-US" sz="2200" dirty="0" smtClean="0">
              <a:solidFill>
                <a:srgbClr val="25129A"/>
              </a:solidFill>
            </a:endParaRPr>
          </a:p>
          <a:p>
            <a:r>
              <a:rPr lang="en-US" sz="2200" dirty="0" smtClean="0">
                <a:solidFill>
                  <a:srgbClr val="25129A"/>
                </a:solidFill>
              </a:rPr>
              <a:t>“We can take satisfaction in what we have achieved to date, while reminding ourselves, that we are breaking new ground technologically as well as scientifically” . R. </a:t>
            </a:r>
            <a:r>
              <a:rPr lang="en-US" sz="2200" dirty="0" err="1" smtClean="0">
                <a:solidFill>
                  <a:srgbClr val="25129A"/>
                </a:solidFill>
              </a:rPr>
              <a:t>Heuer</a:t>
            </a:r>
            <a:endParaRPr lang="en-US" sz="2200" dirty="0" smtClean="0">
              <a:solidFill>
                <a:srgbClr val="25129A"/>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Instantaneous luminosity</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4</a:t>
            </a:fld>
            <a:endParaRPr lang="en-US"/>
          </a:p>
        </p:txBody>
      </p:sp>
      <p:sp>
        <p:nvSpPr>
          <p:cNvPr id="6" name="Rectangle 3"/>
          <p:cNvSpPr txBox="1">
            <a:spLocks noChangeArrowheads="1"/>
          </p:cNvSpPr>
          <p:nvPr/>
        </p:nvSpPr>
        <p:spPr>
          <a:xfrm>
            <a:off x="1447800" y="3200400"/>
            <a:ext cx="6477000" cy="3048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25129A"/>
                </a:solidFill>
                <a:effectLst/>
                <a:uLnTx/>
                <a:uFillTx/>
                <a:latin typeface="+mn-lt"/>
                <a:ea typeface="+mn-ea"/>
                <a:cs typeface="+mn-cs"/>
              </a:rPr>
              <a:t>Nearly all the parameters are variable (and not independent)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25129A"/>
                </a:solidFill>
                <a:effectLst/>
                <a:uLnTx/>
                <a:uFillTx/>
                <a:latin typeface="+mn-lt"/>
                <a:ea typeface="+mn-ea"/>
                <a:cs typeface="+mn-cs"/>
              </a:rPr>
              <a:t>Number of particles per bunch	</a:t>
            </a:r>
            <a:r>
              <a:rPr kumimoji="0" lang="en-US" sz="1600" b="0" i="1" u="none" strike="noStrike" kern="1200" cap="none" spc="0" normalizeH="0" baseline="0" noProof="0" dirty="0" smtClean="0">
                <a:ln>
                  <a:noFill/>
                </a:ln>
                <a:solidFill>
                  <a:srgbClr val="25129A"/>
                </a:solidFill>
                <a:effectLst/>
                <a:uLnTx/>
                <a:uFillTx/>
                <a:latin typeface="+mn-lt"/>
                <a:ea typeface="+mn-ea"/>
                <a:cs typeface="+mn-cs"/>
                <a:sym typeface="Symbol" pitchFamily="18" charset="2"/>
              </a:rPr>
              <a:t></a:t>
            </a:r>
            <a:endParaRPr kumimoji="0" lang="en-US" sz="1600" b="0" i="1" u="none" strike="noStrike" kern="1200" cap="none" spc="0" normalizeH="0" baseline="0" noProof="0" dirty="0" smtClean="0">
              <a:ln>
                <a:noFill/>
              </a:ln>
              <a:solidFill>
                <a:srgbClr val="25129A"/>
              </a:solidFill>
              <a:effectLst/>
              <a:uLnTx/>
              <a:uFillTx/>
              <a:latin typeface="Script MT Bold" pitchFamily="66" charset="0"/>
              <a:ea typeface="+mn-ea"/>
              <a:cs typeface="+mn-cs"/>
              <a:sym typeface="Symbol" pitchFamily="18" charset="2"/>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25129A"/>
                </a:solidFill>
                <a:effectLst/>
                <a:uLnTx/>
                <a:uFillTx/>
                <a:latin typeface="+mn-lt"/>
                <a:ea typeface="+mn-ea"/>
                <a:cs typeface="+mn-cs"/>
              </a:rPr>
              <a:t>Number of bunches per beam	</a:t>
            </a:r>
            <a:r>
              <a:rPr kumimoji="0" lang="en-US" sz="1600" b="0" i="1" u="none" strike="noStrike" kern="1200" cap="none" spc="0" normalizeH="0" baseline="0" noProof="0" dirty="0" smtClean="0">
                <a:ln>
                  <a:noFill/>
                </a:ln>
                <a:solidFill>
                  <a:srgbClr val="25129A"/>
                </a:solidFill>
                <a:effectLst/>
                <a:uLnTx/>
                <a:uFillTx/>
                <a:latin typeface="+mn-lt"/>
                <a:ea typeface="+mn-ea"/>
                <a:cs typeface="+mn-cs"/>
              </a:rPr>
              <a:t>k</a:t>
            </a:r>
            <a:r>
              <a:rPr kumimoji="0" lang="en-US" sz="1600" b="0" i="1" u="none" strike="noStrike" kern="1200" cap="none" spc="0" normalizeH="0" baseline="-25000" noProof="0" dirty="0" smtClean="0">
                <a:ln>
                  <a:noFill/>
                </a:ln>
                <a:solidFill>
                  <a:srgbClr val="25129A"/>
                </a:solidFill>
                <a:effectLst/>
                <a:uLnTx/>
                <a:uFillTx/>
                <a:latin typeface="+mn-lt"/>
                <a:ea typeface="+mn-ea"/>
                <a:cs typeface="+mn-cs"/>
              </a:rPr>
              <a:t>b</a:t>
            </a:r>
            <a:endParaRPr kumimoji="0" lang="en-US" sz="1600" b="0" i="1" u="none" strike="noStrike" kern="1200" cap="none" spc="0" normalizeH="0" baseline="0" noProof="0" dirty="0" smtClean="0">
              <a:ln>
                <a:noFill/>
              </a:ln>
              <a:solidFill>
                <a:srgbClr val="25129A"/>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25129A"/>
                </a:solidFill>
                <a:effectLst/>
                <a:uLnTx/>
                <a:uFillTx/>
                <a:latin typeface="+mn-lt"/>
                <a:ea typeface="+mn-ea"/>
                <a:cs typeface="+mn-cs"/>
              </a:rPr>
              <a:t>Relativistic factor (E/m</a:t>
            </a:r>
            <a:r>
              <a:rPr kumimoji="0" lang="en-US" sz="1600" b="0" i="0" u="none" strike="noStrike" kern="1200" cap="none" spc="0" normalizeH="0" baseline="-25000" noProof="0" dirty="0" smtClean="0">
                <a:ln>
                  <a:noFill/>
                </a:ln>
                <a:solidFill>
                  <a:srgbClr val="25129A"/>
                </a:solidFill>
                <a:effectLst/>
                <a:uLnTx/>
                <a:uFillTx/>
                <a:latin typeface="+mn-lt"/>
                <a:ea typeface="+mn-ea"/>
                <a:cs typeface="+mn-cs"/>
              </a:rPr>
              <a:t>0</a:t>
            </a:r>
            <a:r>
              <a:rPr kumimoji="0" lang="en-US" sz="1600" b="0" i="0" u="none" strike="noStrike" kern="1200" cap="none" spc="0" normalizeH="0" baseline="0" noProof="0" dirty="0" smtClean="0">
                <a:ln>
                  <a:noFill/>
                </a:ln>
                <a:solidFill>
                  <a:srgbClr val="25129A"/>
                </a:solidFill>
                <a:effectLst/>
                <a:uLnTx/>
                <a:uFillTx/>
                <a:latin typeface="+mn-lt"/>
                <a:ea typeface="+mn-ea"/>
                <a:cs typeface="+mn-cs"/>
              </a:rPr>
              <a:t>)		</a:t>
            </a:r>
            <a:r>
              <a:rPr kumimoji="0" lang="en-US" sz="1600" b="0" i="1" u="none" strike="noStrike" kern="1200" cap="none" spc="0" normalizeH="0" baseline="0" noProof="0" dirty="0" smtClean="0">
                <a:ln>
                  <a:noFill/>
                </a:ln>
                <a:solidFill>
                  <a:srgbClr val="25129A"/>
                </a:solidFill>
                <a:effectLst/>
                <a:uLnTx/>
                <a:uFillTx/>
                <a:latin typeface="+mn-lt"/>
                <a:ea typeface="+mn-ea"/>
                <a:cs typeface="+mn-cs"/>
                <a:sym typeface="Symbol" pitchFamily="18" charset="2"/>
              </a:rPr>
              <a:t></a:t>
            </a:r>
            <a:endParaRPr kumimoji="0" lang="en-US" sz="1600" b="0" i="1" u="none" strike="noStrike" kern="1200" cap="none" spc="0" normalizeH="0" baseline="0" noProof="0" dirty="0" smtClean="0">
              <a:ln>
                <a:noFill/>
              </a:ln>
              <a:solidFill>
                <a:srgbClr val="25129A"/>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25129A"/>
                </a:solidFill>
                <a:effectLst/>
                <a:uLnTx/>
                <a:uFillTx/>
                <a:latin typeface="+mn-lt"/>
                <a:ea typeface="+mn-ea"/>
                <a:cs typeface="+mn-cs"/>
              </a:rPr>
              <a:t>Normalized emittance		</a:t>
            </a:r>
            <a:r>
              <a:rPr kumimoji="0" lang="en-US" sz="1600" b="0" i="1" u="none" strike="noStrike" kern="1200" cap="none" spc="0" normalizeH="0" baseline="0" noProof="0" dirty="0" smtClean="0">
                <a:ln>
                  <a:noFill/>
                </a:ln>
                <a:solidFill>
                  <a:srgbClr val="25129A"/>
                </a:solidFill>
                <a:effectLst/>
                <a:uLnTx/>
                <a:uFillTx/>
                <a:latin typeface="+mn-lt"/>
                <a:ea typeface="+mn-ea"/>
                <a:cs typeface="+mn-cs"/>
                <a:sym typeface="Symbol" pitchFamily="18" charset="2"/>
              </a:rPr>
              <a:t></a:t>
            </a:r>
            <a:r>
              <a:rPr kumimoji="0" lang="en-US" sz="1600" b="0" i="1" u="none" strike="noStrike" kern="1200" cap="none" spc="0" normalizeH="0" baseline="-25000" noProof="0" dirty="0" smtClean="0">
                <a:ln>
                  <a:noFill/>
                </a:ln>
                <a:solidFill>
                  <a:srgbClr val="25129A"/>
                </a:solidFill>
                <a:effectLst/>
                <a:uLnTx/>
                <a:uFillTx/>
                <a:latin typeface="+mn-lt"/>
                <a:ea typeface="+mn-ea"/>
                <a:cs typeface="+mn-cs"/>
                <a:sym typeface="Symbol" pitchFamily="18" charset="2"/>
              </a:rPr>
              <a:t>n</a:t>
            </a:r>
            <a:endParaRPr kumimoji="0" lang="en-US" sz="1600" b="0" i="1" u="none" strike="noStrike" kern="1200" cap="none" spc="0" normalizeH="0" baseline="0" noProof="0" dirty="0" smtClean="0">
              <a:ln>
                <a:noFill/>
              </a:ln>
              <a:solidFill>
                <a:srgbClr val="25129A"/>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25129A"/>
                </a:solidFill>
                <a:effectLst/>
                <a:uLnTx/>
                <a:uFillTx/>
                <a:latin typeface="+mn-lt"/>
                <a:ea typeface="+mn-ea"/>
                <a:cs typeface="+mn-cs"/>
              </a:rPr>
              <a:t>Beta function at the IP		</a:t>
            </a:r>
            <a:r>
              <a:rPr kumimoji="0" lang="en-US" sz="1600" b="0" i="1" u="none" strike="noStrike" kern="1200" cap="none" spc="0" normalizeH="0" baseline="0" noProof="0" dirty="0" smtClean="0">
                <a:ln>
                  <a:noFill/>
                </a:ln>
                <a:solidFill>
                  <a:srgbClr val="25129A"/>
                </a:solidFill>
                <a:effectLst/>
                <a:uLnTx/>
                <a:uFillTx/>
                <a:latin typeface="+mn-lt"/>
                <a:ea typeface="+mn-ea"/>
                <a:cs typeface="+mn-cs"/>
                <a:sym typeface="Symbol" pitchFamily="18" charset="2"/>
              </a:rPr>
              <a:t> </a:t>
            </a:r>
            <a:r>
              <a:rPr kumimoji="0" lang="en-US" sz="1600" b="0" i="1" u="none" strike="noStrike" kern="1200" cap="none" spc="0" normalizeH="0" baseline="30000" noProof="0" dirty="0" smtClean="0">
                <a:ln>
                  <a:noFill/>
                </a:ln>
                <a:solidFill>
                  <a:srgbClr val="25129A"/>
                </a:solidFill>
                <a:effectLst/>
                <a:uLnTx/>
                <a:uFillTx/>
                <a:latin typeface="+mn-lt"/>
                <a:ea typeface="+mn-ea"/>
                <a:cs typeface="+mn-cs"/>
                <a:sym typeface="Symbol" pitchFamily="18" charset="2"/>
              </a:rPr>
              <a:t>*</a:t>
            </a:r>
            <a:endParaRPr kumimoji="0" lang="en-US" sz="1600" b="0" i="1" u="none" strike="noStrike" kern="1200" cap="none" spc="0" normalizeH="0" baseline="0" noProof="0" dirty="0" smtClean="0">
              <a:ln>
                <a:noFill/>
              </a:ln>
              <a:solidFill>
                <a:srgbClr val="25129A"/>
              </a:solidFill>
              <a:effectLst/>
              <a:uLnTx/>
              <a:uFillTx/>
              <a:latin typeface="+mn-lt"/>
              <a:ea typeface="+mn-ea"/>
              <a:cs typeface="+mn-cs"/>
              <a:sym typeface="Symbol" pitchFamily="18" charset="2"/>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25129A"/>
                </a:solidFill>
                <a:effectLst/>
                <a:uLnTx/>
                <a:uFillTx/>
                <a:latin typeface="+mn-lt"/>
                <a:ea typeface="+mn-ea"/>
                <a:cs typeface="+mn-cs"/>
                <a:sym typeface="Symbol" pitchFamily="18" charset="2"/>
              </a:rPr>
              <a:t>Crossing angle factor		</a:t>
            </a:r>
            <a:r>
              <a:rPr kumimoji="0" lang="en-US" sz="1600" b="0" i="1" u="none" strike="noStrike" kern="1200" cap="none" spc="0" normalizeH="0" baseline="0" noProof="0" dirty="0" smtClean="0">
                <a:ln>
                  <a:noFill/>
                </a:ln>
                <a:solidFill>
                  <a:srgbClr val="25129A"/>
                </a:solidFill>
                <a:effectLst/>
                <a:uLnTx/>
                <a:uFillTx/>
                <a:latin typeface="+mn-lt"/>
                <a:ea typeface="+mn-ea"/>
                <a:cs typeface="+mn-cs"/>
                <a:sym typeface="Symbol" pitchFamily="18" charset="2"/>
              </a:rPr>
              <a:t>F</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25129A"/>
                </a:solidFill>
                <a:effectLst/>
                <a:uLnTx/>
                <a:uFillTx/>
                <a:latin typeface="+mn-lt"/>
                <a:ea typeface="+mn-ea"/>
                <a:cs typeface="+mn-cs"/>
              </a:rPr>
              <a:t>Full crossing angle		</a:t>
            </a:r>
            <a:r>
              <a:rPr kumimoji="0" lang="en-US" sz="1400" b="0" i="1" u="none" strike="noStrike" kern="1200" cap="none" spc="0" normalizeH="0" baseline="0" noProof="0" dirty="0" smtClean="0">
                <a:ln>
                  <a:noFill/>
                </a:ln>
                <a:solidFill>
                  <a:srgbClr val="25129A"/>
                </a:solidFill>
                <a:effectLst/>
                <a:uLnTx/>
                <a:uFillTx/>
                <a:latin typeface="+mn-lt"/>
                <a:ea typeface="+mn-ea"/>
                <a:cs typeface="+mn-cs"/>
                <a:sym typeface="Symbol" pitchFamily="18" charset="2"/>
              </a:rPr>
              <a:t></a:t>
            </a:r>
            <a:r>
              <a:rPr kumimoji="0" lang="en-US" sz="1400" b="0" i="1" u="none" strike="noStrike" kern="1200" cap="none" spc="0" normalizeH="0" baseline="-25000" noProof="0" dirty="0" smtClean="0">
                <a:ln>
                  <a:noFill/>
                </a:ln>
                <a:solidFill>
                  <a:srgbClr val="25129A"/>
                </a:solidFill>
                <a:effectLst/>
                <a:uLnTx/>
                <a:uFillTx/>
                <a:latin typeface="+mn-lt"/>
                <a:ea typeface="+mn-ea"/>
                <a:cs typeface="+mn-cs"/>
                <a:sym typeface="Symbol" pitchFamily="18" charset="2"/>
              </a:rPr>
              <a:t>c</a:t>
            </a:r>
            <a:endParaRPr kumimoji="0" lang="en-US" sz="1400" b="0" i="1" u="none" strike="noStrike" kern="1200" cap="none" spc="0" normalizeH="0" baseline="0" noProof="0" dirty="0" smtClean="0">
              <a:ln>
                <a:noFill/>
              </a:ln>
              <a:solidFill>
                <a:srgbClr val="25129A"/>
              </a:solidFill>
              <a:effectLst/>
              <a:uLnTx/>
              <a:uFillTx/>
              <a:latin typeface="+mn-lt"/>
              <a:ea typeface="+mn-ea"/>
              <a:cs typeface="+mn-cs"/>
              <a:sym typeface="Symbol" pitchFamily="18" charset="2"/>
            </a:endParaRP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25129A"/>
                </a:solidFill>
                <a:effectLst/>
                <a:uLnTx/>
                <a:uFillTx/>
                <a:latin typeface="+mn-lt"/>
                <a:ea typeface="+mn-ea"/>
                <a:cs typeface="+mn-cs"/>
              </a:rPr>
              <a:t>Bunch length		</a:t>
            </a:r>
            <a:r>
              <a:rPr kumimoji="0" lang="en-US" sz="1400" b="0" i="1" u="none" strike="noStrike" kern="1200" cap="none" spc="0" normalizeH="0" baseline="0" noProof="0" dirty="0" smtClean="0">
                <a:ln>
                  <a:noFill/>
                </a:ln>
                <a:solidFill>
                  <a:srgbClr val="25129A"/>
                </a:solidFill>
                <a:effectLst/>
                <a:uLnTx/>
                <a:uFillTx/>
                <a:latin typeface="+mn-lt"/>
                <a:ea typeface="+mn-ea"/>
                <a:cs typeface="+mn-cs"/>
                <a:sym typeface="Symbol" pitchFamily="18" charset="2"/>
              </a:rPr>
              <a:t></a:t>
            </a:r>
            <a:r>
              <a:rPr kumimoji="0" lang="en-US" sz="1400" b="0" i="1" u="none" strike="noStrike" kern="1200" cap="none" spc="0" normalizeH="0" baseline="-25000" noProof="0" dirty="0" smtClean="0">
                <a:ln>
                  <a:noFill/>
                </a:ln>
                <a:solidFill>
                  <a:srgbClr val="25129A"/>
                </a:solidFill>
                <a:effectLst/>
                <a:uLnTx/>
                <a:uFillTx/>
                <a:latin typeface="+mn-lt"/>
                <a:ea typeface="+mn-ea"/>
                <a:cs typeface="+mn-cs"/>
                <a:sym typeface="Symbol" pitchFamily="18" charset="2"/>
              </a:rPr>
              <a:t>z</a:t>
            </a:r>
            <a:endParaRPr kumimoji="0" lang="en-US" sz="1400" b="0" i="1" u="none" strike="noStrike" kern="1200" cap="none" spc="0" normalizeH="0" baseline="0" noProof="0" dirty="0" smtClean="0">
              <a:ln>
                <a:noFill/>
              </a:ln>
              <a:solidFill>
                <a:srgbClr val="25129A"/>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25129A"/>
                </a:solidFill>
                <a:effectLst/>
                <a:uLnTx/>
                <a:uFillTx/>
                <a:latin typeface="+mn-lt"/>
                <a:ea typeface="+mn-ea"/>
                <a:cs typeface="+mn-cs"/>
              </a:rPr>
              <a:t>Transverse beam size at the IP	</a:t>
            </a:r>
            <a:r>
              <a:rPr kumimoji="0" lang="en-US" sz="1400" b="0" i="1" u="none" strike="noStrike" kern="1200" cap="none" spc="0" normalizeH="0" baseline="0" noProof="0" dirty="0" smtClean="0">
                <a:ln>
                  <a:noFill/>
                </a:ln>
                <a:solidFill>
                  <a:srgbClr val="25129A"/>
                </a:solidFill>
                <a:effectLst/>
                <a:uLnTx/>
                <a:uFillTx/>
                <a:latin typeface="+mn-lt"/>
                <a:ea typeface="+mn-ea"/>
                <a:cs typeface="+mn-cs"/>
                <a:sym typeface="Symbol" pitchFamily="18" charset="2"/>
              </a:rPr>
              <a:t></a:t>
            </a:r>
            <a:r>
              <a:rPr kumimoji="0" lang="en-US" sz="1400" b="0" i="1" u="none" strike="noStrike" kern="1200" cap="none" spc="0" normalizeH="0" baseline="30000" noProof="0" dirty="0" smtClean="0">
                <a:ln>
                  <a:noFill/>
                </a:ln>
                <a:solidFill>
                  <a:srgbClr val="25129A"/>
                </a:solidFill>
                <a:effectLst/>
                <a:uLnTx/>
                <a:uFillTx/>
                <a:latin typeface="+mn-lt"/>
                <a:ea typeface="+mn-ea"/>
                <a:cs typeface="+mn-cs"/>
                <a:sym typeface="Symbol" pitchFamily="18" charset="2"/>
              </a:rPr>
              <a:t>*</a:t>
            </a:r>
            <a:endParaRPr kumimoji="0" lang="en-US" sz="1400" b="0" i="1" u="none" strike="noStrike" kern="1200" cap="none" spc="0" normalizeH="0" baseline="0" noProof="0" dirty="0">
              <a:ln>
                <a:noFill/>
              </a:ln>
              <a:solidFill>
                <a:srgbClr val="25129A"/>
              </a:solidFill>
              <a:effectLst/>
              <a:uLnTx/>
              <a:uFillTx/>
              <a:latin typeface="+mn-lt"/>
              <a:ea typeface="+mn-ea"/>
              <a:cs typeface="+mn-cs"/>
              <a:sym typeface="Symbol" pitchFamily="18" charset="2"/>
            </a:endParaRPr>
          </a:p>
        </p:txBody>
      </p:sp>
      <p:graphicFrame>
        <p:nvGraphicFramePr>
          <p:cNvPr id="7" name="Object 2"/>
          <p:cNvGraphicFramePr>
            <a:graphicFrameLocks noChangeAspect="1"/>
          </p:cNvGraphicFramePr>
          <p:nvPr/>
        </p:nvGraphicFramePr>
        <p:xfrm>
          <a:off x="3036888" y="1160463"/>
          <a:ext cx="2994025" cy="820737"/>
        </p:xfrm>
        <a:graphic>
          <a:graphicData uri="http://schemas.openxmlformats.org/presentationml/2006/ole">
            <p:oleObj spid="_x0000_s153602" name="Equation" r:id="rId3" imgW="1714320" imgH="469800" progId="Equation.3">
              <p:embed/>
            </p:oleObj>
          </a:graphicData>
        </a:graphic>
      </p:graphicFrame>
      <p:graphicFrame>
        <p:nvGraphicFramePr>
          <p:cNvPr id="8" name="Object 3"/>
          <p:cNvGraphicFramePr>
            <a:graphicFrameLocks noChangeAspect="1"/>
          </p:cNvGraphicFramePr>
          <p:nvPr/>
        </p:nvGraphicFramePr>
        <p:xfrm>
          <a:off x="5562600" y="5135563"/>
          <a:ext cx="1447800" cy="579437"/>
        </p:xfrm>
        <a:graphic>
          <a:graphicData uri="http://schemas.openxmlformats.org/presentationml/2006/ole">
            <p:oleObj spid="_x0000_s153603" name="Equation" r:id="rId4" imgW="1269720" imgH="507960" progId="Equation.3">
              <p:embed/>
            </p:oleObj>
          </a:graphicData>
        </a:graphic>
      </p:graphicFrame>
      <p:sp>
        <p:nvSpPr>
          <p:cNvPr id="9" name="Text Box 6"/>
          <p:cNvSpPr txBox="1">
            <a:spLocks noChangeArrowheads="1"/>
          </p:cNvSpPr>
          <p:nvPr/>
        </p:nvSpPr>
        <p:spPr bwMode="auto">
          <a:xfrm>
            <a:off x="457200" y="2209800"/>
            <a:ext cx="8229600" cy="738664"/>
          </a:xfrm>
          <a:prstGeom prst="rect">
            <a:avLst/>
          </a:prstGeom>
          <a:noFill/>
          <a:ln w="12700" cap="sq">
            <a:noFill/>
            <a:miter lim="800000"/>
            <a:headEnd type="none" w="sm" len="sm"/>
            <a:tailEnd type="none" w="sm" len="sm"/>
          </a:ln>
        </p:spPr>
        <p:txBody>
          <a:bodyPr wrap="square">
            <a:spAutoFit/>
          </a:bodyPr>
          <a:lstStyle/>
          <a:p>
            <a:pPr algn="l"/>
            <a:r>
              <a:rPr lang="en-US" sz="1400" dirty="0">
                <a:solidFill>
                  <a:srgbClr val="25129A"/>
                </a:solidFill>
                <a:latin typeface="Tahoma" pitchFamily="34" charset="0"/>
              </a:rPr>
              <a:t>“Thus, to achieve high luminosity, </a:t>
            </a:r>
            <a:r>
              <a:rPr lang="en-US" sz="1400" b="1" dirty="0">
                <a:solidFill>
                  <a:srgbClr val="3399FF"/>
                </a:solidFill>
                <a:latin typeface="Tahoma" pitchFamily="34" charset="0"/>
              </a:rPr>
              <a:t>all one has to do </a:t>
            </a:r>
            <a:r>
              <a:rPr lang="en-US" sz="1400" dirty="0">
                <a:solidFill>
                  <a:srgbClr val="25129A"/>
                </a:solidFill>
                <a:latin typeface="Tahoma" pitchFamily="34" charset="0"/>
              </a:rPr>
              <a:t>is make (lots of) high population bunches of low emittance to collide at high frequency at locations where the beam  optics provides as low values of the amplitude functions as possible.”   PDG 2005, chapter 25</a:t>
            </a:r>
          </a:p>
        </p:txBody>
      </p:sp>
      <p:sp>
        <p:nvSpPr>
          <p:cNvPr id="12" name="Right Brace 11"/>
          <p:cNvSpPr/>
          <p:nvPr/>
        </p:nvSpPr>
        <p:spPr>
          <a:xfrm>
            <a:off x="5486400" y="3505200"/>
            <a:ext cx="152400" cy="457200"/>
          </a:xfrm>
          <a:prstGeom prst="rightBrace">
            <a:avLst/>
          </a:prstGeom>
          <a:noFill/>
          <a:ln>
            <a:solidFill>
              <a:srgbClr val="33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5486400" y="4572000"/>
            <a:ext cx="152400" cy="457200"/>
          </a:xfrm>
          <a:prstGeom prst="rightBrace">
            <a:avLst/>
          </a:prstGeom>
          <a:noFill/>
          <a:ln>
            <a:solidFill>
              <a:srgbClr val="33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5715000" y="4724400"/>
            <a:ext cx="1752600" cy="228600"/>
          </a:xfrm>
          <a:prstGeom prst="rect">
            <a:avLst/>
          </a:prstGeom>
          <a:solidFill>
            <a:srgbClr val="25129A"/>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Interaction Region</a:t>
            </a:r>
            <a:endParaRPr lang="en-US" sz="1600" dirty="0">
              <a:solidFill>
                <a:schemeClr val="bg1"/>
              </a:solidFill>
            </a:endParaRPr>
          </a:p>
        </p:txBody>
      </p:sp>
      <p:sp>
        <p:nvSpPr>
          <p:cNvPr id="17" name="Rectangle 16"/>
          <p:cNvSpPr/>
          <p:nvPr/>
        </p:nvSpPr>
        <p:spPr>
          <a:xfrm>
            <a:off x="5715000" y="4038600"/>
            <a:ext cx="1752600" cy="228600"/>
          </a:xfrm>
          <a:prstGeom prst="rect">
            <a:avLst/>
          </a:prstGeom>
          <a:solidFill>
            <a:srgbClr val="25129A"/>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Energy</a:t>
            </a:r>
            <a:endParaRPr lang="en-US" sz="1600" dirty="0">
              <a:solidFill>
                <a:schemeClr val="bg1"/>
              </a:solidFill>
            </a:endParaRPr>
          </a:p>
        </p:txBody>
      </p:sp>
      <p:sp>
        <p:nvSpPr>
          <p:cNvPr id="18" name="Rectangle 17"/>
          <p:cNvSpPr/>
          <p:nvPr/>
        </p:nvSpPr>
        <p:spPr>
          <a:xfrm>
            <a:off x="5715000" y="3581400"/>
            <a:ext cx="1752600" cy="228600"/>
          </a:xfrm>
          <a:prstGeom prst="rect">
            <a:avLst/>
          </a:prstGeom>
          <a:solidFill>
            <a:srgbClr val="25129A"/>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Intensity</a:t>
            </a:r>
            <a:endParaRPr lang="en-US" sz="1600" dirty="0">
              <a:solidFill>
                <a:schemeClr val="bg1"/>
              </a:solidFill>
            </a:endParaRPr>
          </a:p>
        </p:txBody>
      </p:sp>
      <p:cxnSp>
        <p:nvCxnSpPr>
          <p:cNvPr id="19" name="Straight Connector 18"/>
          <p:cNvCxnSpPr/>
          <p:nvPr/>
        </p:nvCxnSpPr>
        <p:spPr>
          <a:xfrm rot="10800000">
            <a:off x="5486401" y="4114800"/>
            <a:ext cx="152403" cy="0"/>
          </a:xfrm>
          <a:prstGeom prst="line">
            <a:avLst/>
          </a:prstGeom>
          <a:ln>
            <a:solidFill>
              <a:srgbClr val="3399FF"/>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81400" y="76200"/>
            <a:ext cx="8280000" cy="228600"/>
            <a:chOff x="457200" y="152400"/>
            <a:chExt cx="7549200" cy="381000"/>
          </a:xfrm>
          <a:solidFill>
            <a:srgbClr val="25129A">
              <a:alpha val="34902"/>
            </a:srgbClr>
          </a:solidFill>
        </p:grpSpPr>
        <p:sp>
          <p:nvSpPr>
            <p:cNvPr id="21" name="Rounded Rectangle 20"/>
            <p:cNvSpPr/>
            <p:nvPr/>
          </p:nvSpPr>
          <p:spPr>
            <a:xfrm>
              <a:off x="457200" y="152400"/>
              <a:ext cx="2520000" cy="381000"/>
            </a:xfrm>
            <a:prstGeom prst="roundRect">
              <a:avLst/>
            </a:prstGeom>
            <a:solidFill>
              <a:srgbClr val="003399"/>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4CCFC"/>
                  </a:solidFill>
                </a:rPr>
                <a:t>Operation</a:t>
              </a:r>
              <a:r>
                <a:rPr lang="en-US" sz="1400" i="1" baseline="0" dirty="0" smtClean="0">
                  <a:solidFill>
                    <a:srgbClr val="F4CCFC"/>
                  </a:solidFill>
                </a:rPr>
                <a:t> envelope</a:t>
              </a:r>
              <a:endParaRPr lang="en-US" sz="1400" i="1" dirty="0">
                <a:solidFill>
                  <a:srgbClr val="F4CCFC"/>
                </a:solidFill>
              </a:endParaRPr>
            </a:p>
          </p:txBody>
        </p:sp>
        <p:sp>
          <p:nvSpPr>
            <p:cNvPr id="22" name="Rounded Rectangle 21"/>
            <p:cNvSpPr/>
            <p:nvPr/>
          </p:nvSpPr>
          <p:spPr>
            <a:xfrm>
              <a:off x="29718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23" name="Rounded Rectangle 22"/>
            <p:cNvSpPr/>
            <p:nvPr/>
          </p:nvSpPr>
          <p:spPr>
            <a:xfrm>
              <a:off x="54864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a:spLocks noChangeAspect="1"/>
          </p:cNvSpPr>
          <p:nvPr/>
        </p:nvSpPr>
        <p:spPr>
          <a:xfrm>
            <a:off x="3200400" y="3109743"/>
            <a:ext cx="2484000" cy="1919457"/>
          </a:xfrm>
          <a:prstGeom prst="ellipse">
            <a:avLst/>
          </a:prstGeom>
          <a:solidFill>
            <a:srgbClr val="25129A">
              <a:alpha val="20000"/>
            </a:srgbClr>
          </a:solidFill>
          <a:ln>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LHC performance drivers</a:t>
            </a:r>
            <a:endParaRPr lang="en-US" dirty="0"/>
          </a:p>
        </p:txBody>
      </p:sp>
      <p:sp>
        <p:nvSpPr>
          <p:cNvPr id="5" name="Date Placeholder 4"/>
          <p:cNvSpPr>
            <a:spLocks noGrp="1"/>
          </p:cNvSpPr>
          <p:nvPr>
            <p:ph type="dt" sz="half" idx="10"/>
          </p:nvPr>
        </p:nvSpPr>
        <p:spPr>
          <a:xfrm>
            <a:off x="457200" y="6248400"/>
            <a:ext cx="2133600" cy="365125"/>
          </a:xfrm>
        </p:spPr>
        <p:txBody>
          <a:bodyPr/>
          <a:lstStyle/>
          <a:p>
            <a:r>
              <a:rPr lang="en-US" smtClean="0"/>
              <a:t>3/26/2010</a:t>
            </a:r>
            <a:endParaRPr lang="en-US" dirty="0"/>
          </a:p>
        </p:txBody>
      </p:sp>
      <p:sp>
        <p:nvSpPr>
          <p:cNvPr id="6" name="Slide Number Placeholder 5"/>
          <p:cNvSpPr>
            <a:spLocks noGrp="1"/>
          </p:cNvSpPr>
          <p:nvPr>
            <p:ph type="sldNum" sz="quarter" idx="12"/>
          </p:nvPr>
        </p:nvSpPr>
        <p:spPr/>
        <p:txBody>
          <a:bodyPr/>
          <a:lstStyle/>
          <a:p>
            <a:fld id="{07CB4EDF-7DE6-4369-B527-B79B2EF0026D}" type="slidenum">
              <a:rPr lang="en-US" smtClean="0"/>
              <a:pPr/>
              <a:t>5</a:t>
            </a:fld>
            <a:endParaRPr lang="en-US" dirty="0"/>
          </a:p>
        </p:txBody>
      </p:sp>
      <p:sp>
        <p:nvSpPr>
          <p:cNvPr id="7" name="Footer Placeholder 6"/>
          <p:cNvSpPr>
            <a:spLocks noGrp="1"/>
          </p:cNvSpPr>
          <p:nvPr>
            <p:ph type="ftr" sz="quarter" idx="11"/>
          </p:nvPr>
        </p:nvSpPr>
        <p:spPr/>
        <p:txBody>
          <a:bodyPr/>
          <a:lstStyle/>
          <a:p>
            <a:r>
              <a:rPr lang="en-US" smtClean="0"/>
              <a:t>K. Foraz - CERN</a:t>
            </a:r>
            <a:endParaRPr lang="en-US" dirty="0"/>
          </a:p>
        </p:txBody>
      </p:sp>
      <p:cxnSp>
        <p:nvCxnSpPr>
          <p:cNvPr id="9" name="Straight Arrow Connector 8"/>
          <p:cNvCxnSpPr/>
          <p:nvPr/>
        </p:nvCxnSpPr>
        <p:spPr>
          <a:xfrm>
            <a:off x="4419600" y="3993872"/>
            <a:ext cx="3505200"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3066846" y="2667000"/>
            <a:ext cx="2743200"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1676400" y="4020312"/>
            <a:ext cx="2743200" cy="21336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09800" y="1257300"/>
            <a:ext cx="2133600" cy="400110"/>
          </a:xfrm>
          <a:prstGeom prst="rect">
            <a:avLst/>
          </a:prstGeom>
          <a:noFill/>
        </p:spPr>
        <p:txBody>
          <a:bodyPr wrap="square" rtlCol="0">
            <a:spAutoFit/>
          </a:bodyPr>
          <a:lstStyle/>
          <a:p>
            <a:pPr algn="r"/>
            <a:r>
              <a:rPr lang="en-US" sz="2000" b="1" dirty="0" smtClean="0">
                <a:solidFill>
                  <a:srgbClr val="00B0F0"/>
                </a:solidFill>
              </a:rPr>
              <a:t>Intensity</a:t>
            </a:r>
            <a:endParaRPr lang="en-US" sz="2000" b="1" dirty="0">
              <a:solidFill>
                <a:srgbClr val="00B0F0"/>
              </a:solidFill>
            </a:endParaRPr>
          </a:p>
        </p:txBody>
      </p:sp>
      <p:sp>
        <p:nvSpPr>
          <p:cNvPr id="16" name="TextBox 15"/>
          <p:cNvSpPr txBox="1"/>
          <p:nvPr/>
        </p:nvSpPr>
        <p:spPr>
          <a:xfrm>
            <a:off x="6172200" y="3602736"/>
            <a:ext cx="1752600" cy="400110"/>
          </a:xfrm>
          <a:prstGeom prst="rect">
            <a:avLst/>
          </a:prstGeom>
          <a:noFill/>
        </p:spPr>
        <p:txBody>
          <a:bodyPr wrap="square" rtlCol="0">
            <a:spAutoFit/>
          </a:bodyPr>
          <a:lstStyle/>
          <a:p>
            <a:pPr algn="r"/>
            <a:r>
              <a:rPr lang="en-US" sz="2000" b="1" dirty="0" smtClean="0">
                <a:solidFill>
                  <a:srgbClr val="00B0F0"/>
                </a:solidFill>
              </a:rPr>
              <a:t>Energy </a:t>
            </a:r>
            <a:r>
              <a:rPr lang="en-US" sz="2000" b="1" dirty="0" smtClean="0">
                <a:solidFill>
                  <a:srgbClr val="25129A"/>
                </a:solidFill>
              </a:rPr>
              <a:t> </a:t>
            </a:r>
          </a:p>
        </p:txBody>
      </p:sp>
      <p:sp>
        <p:nvSpPr>
          <p:cNvPr id="18" name="TextBox 17"/>
          <p:cNvSpPr txBox="1"/>
          <p:nvPr/>
        </p:nvSpPr>
        <p:spPr>
          <a:xfrm>
            <a:off x="6097761" y="4038600"/>
            <a:ext cx="1827039" cy="830997"/>
          </a:xfrm>
          <a:prstGeom prst="rect">
            <a:avLst/>
          </a:prstGeom>
          <a:noFill/>
        </p:spPr>
        <p:txBody>
          <a:bodyPr wrap="none" rtlCol="0">
            <a:spAutoFit/>
          </a:bodyPr>
          <a:lstStyle/>
          <a:p>
            <a:pPr algn="r"/>
            <a:r>
              <a:rPr lang="en-US" sz="1600" dirty="0" smtClean="0">
                <a:solidFill>
                  <a:srgbClr val="25129A"/>
                </a:solidFill>
              </a:rPr>
              <a:t>Interconnects</a:t>
            </a:r>
          </a:p>
          <a:p>
            <a:pPr algn="r"/>
            <a:r>
              <a:rPr lang="en-US" sz="1600" dirty="0" smtClean="0">
                <a:solidFill>
                  <a:srgbClr val="25129A"/>
                </a:solidFill>
              </a:rPr>
              <a:t>Training</a:t>
            </a:r>
          </a:p>
          <a:p>
            <a:pPr algn="r"/>
            <a:r>
              <a:rPr lang="en-US" sz="1600" dirty="0" smtClean="0">
                <a:solidFill>
                  <a:srgbClr val="FF0000"/>
                </a:solidFill>
              </a:rPr>
              <a:t>Machine protection</a:t>
            </a:r>
            <a:endParaRPr lang="en-US" sz="1600" dirty="0">
              <a:solidFill>
                <a:srgbClr val="FF0000"/>
              </a:solidFill>
            </a:endParaRPr>
          </a:p>
        </p:txBody>
      </p:sp>
      <p:sp>
        <p:nvSpPr>
          <p:cNvPr id="19" name="TextBox 18"/>
          <p:cNvSpPr txBox="1"/>
          <p:nvPr/>
        </p:nvSpPr>
        <p:spPr>
          <a:xfrm>
            <a:off x="4419600" y="1342894"/>
            <a:ext cx="1879361" cy="1077218"/>
          </a:xfrm>
          <a:prstGeom prst="rect">
            <a:avLst/>
          </a:prstGeom>
          <a:noFill/>
        </p:spPr>
        <p:txBody>
          <a:bodyPr wrap="none" rtlCol="0">
            <a:spAutoFit/>
          </a:bodyPr>
          <a:lstStyle/>
          <a:p>
            <a:r>
              <a:rPr lang="en-US" sz="1600" i="1" dirty="0" smtClean="0">
                <a:solidFill>
                  <a:srgbClr val="25129A"/>
                </a:solidFill>
              </a:rPr>
              <a:t>Injector chain</a:t>
            </a:r>
          </a:p>
          <a:p>
            <a:r>
              <a:rPr lang="en-US" sz="1600" i="1" dirty="0" smtClean="0">
                <a:solidFill>
                  <a:srgbClr val="25129A"/>
                </a:solidFill>
              </a:rPr>
              <a:t>Electron cloud effect</a:t>
            </a:r>
          </a:p>
          <a:p>
            <a:r>
              <a:rPr lang="en-US" sz="1600" i="1" dirty="0" smtClean="0">
                <a:solidFill>
                  <a:srgbClr val="25129A"/>
                </a:solidFill>
              </a:rPr>
              <a:t>Collimation</a:t>
            </a:r>
          </a:p>
          <a:p>
            <a:r>
              <a:rPr lang="en-US" sz="1600" i="1" dirty="0" smtClean="0">
                <a:solidFill>
                  <a:srgbClr val="FF0000"/>
                </a:solidFill>
              </a:rPr>
              <a:t>Machine protection</a:t>
            </a:r>
            <a:endParaRPr lang="en-US" sz="1600" i="1" dirty="0">
              <a:solidFill>
                <a:srgbClr val="FF0000"/>
              </a:solidFill>
            </a:endParaRPr>
          </a:p>
        </p:txBody>
      </p:sp>
      <p:sp>
        <p:nvSpPr>
          <p:cNvPr id="20" name="TextBox 19"/>
          <p:cNvSpPr txBox="1"/>
          <p:nvPr/>
        </p:nvSpPr>
        <p:spPr>
          <a:xfrm>
            <a:off x="2133600" y="5265003"/>
            <a:ext cx="1827039" cy="830997"/>
          </a:xfrm>
          <a:prstGeom prst="rect">
            <a:avLst/>
          </a:prstGeom>
          <a:noFill/>
        </p:spPr>
        <p:txBody>
          <a:bodyPr wrap="none" rtlCol="0">
            <a:spAutoFit/>
          </a:bodyPr>
          <a:lstStyle/>
          <a:p>
            <a:r>
              <a:rPr lang="en-US" sz="1600" dirty="0" smtClean="0">
                <a:solidFill>
                  <a:srgbClr val="25129A"/>
                </a:solidFill>
              </a:rPr>
              <a:t>             Optics</a:t>
            </a:r>
          </a:p>
          <a:p>
            <a:r>
              <a:rPr lang="en-US" sz="1600" dirty="0" smtClean="0">
                <a:solidFill>
                  <a:srgbClr val="25129A"/>
                </a:solidFill>
              </a:rPr>
              <a:t>       Aperture</a:t>
            </a:r>
          </a:p>
          <a:p>
            <a:r>
              <a:rPr lang="en-US" sz="1600" dirty="0" smtClean="0">
                <a:solidFill>
                  <a:srgbClr val="FF0000"/>
                </a:solidFill>
              </a:rPr>
              <a:t>Machine protection</a:t>
            </a:r>
            <a:endParaRPr lang="en-US" sz="1600" dirty="0">
              <a:solidFill>
                <a:srgbClr val="FF0000"/>
              </a:solidFill>
            </a:endParaRPr>
          </a:p>
        </p:txBody>
      </p:sp>
      <p:sp>
        <p:nvSpPr>
          <p:cNvPr id="24" name="TextBox 23"/>
          <p:cNvSpPr txBox="1"/>
          <p:nvPr/>
        </p:nvSpPr>
        <p:spPr>
          <a:xfrm>
            <a:off x="3962400" y="3200400"/>
            <a:ext cx="978153" cy="369332"/>
          </a:xfrm>
          <a:prstGeom prst="rect">
            <a:avLst/>
          </a:prstGeom>
          <a:noFill/>
        </p:spPr>
        <p:txBody>
          <a:bodyPr wrap="none" rtlCol="0">
            <a:spAutoFit/>
          </a:bodyPr>
          <a:lstStyle/>
          <a:p>
            <a:r>
              <a:rPr lang="en-US" dirty="0" smtClean="0">
                <a:solidFill>
                  <a:srgbClr val="25129A"/>
                </a:solidFill>
              </a:rPr>
              <a:t>Nominal</a:t>
            </a:r>
            <a:endParaRPr lang="en-US" dirty="0">
              <a:solidFill>
                <a:srgbClr val="25129A"/>
              </a:solidFill>
            </a:endParaRPr>
          </a:p>
        </p:txBody>
      </p:sp>
      <p:grpSp>
        <p:nvGrpSpPr>
          <p:cNvPr id="29" name="Group 28"/>
          <p:cNvGrpSpPr/>
          <p:nvPr/>
        </p:nvGrpSpPr>
        <p:grpSpPr>
          <a:xfrm>
            <a:off x="281400" y="76200"/>
            <a:ext cx="8280000" cy="228600"/>
            <a:chOff x="457200" y="152400"/>
            <a:chExt cx="7549200" cy="381000"/>
          </a:xfrm>
          <a:solidFill>
            <a:srgbClr val="25129A">
              <a:alpha val="34902"/>
            </a:srgbClr>
          </a:solidFill>
        </p:grpSpPr>
        <p:sp>
          <p:nvSpPr>
            <p:cNvPr id="30" name="Rounded Rectangle 29"/>
            <p:cNvSpPr/>
            <p:nvPr/>
          </p:nvSpPr>
          <p:spPr>
            <a:xfrm>
              <a:off x="457200" y="152400"/>
              <a:ext cx="2520000" cy="381000"/>
            </a:xfrm>
            <a:prstGeom prst="roundRect">
              <a:avLst/>
            </a:prstGeom>
            <a:solidFill>
              <a:srgbClr val="003399"/>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4CCFC"/>
                  </a:solidFill>
                </a:rPr>
                <a:t>Operation</a:t>
              </a:r>
              <a:r>
                <a:rPr lang="en-US" sz="1400" i="1" baseline="0" dirty="0" smtClean="0">
                  <a:solidFill>
                    <a:srgbClr val="F4CCFC"/>
                  </a:solidFill>
                </a:rPr>
                <a:t> envelope</a:t>
              </a:r>
              <a:endParaRPr lang="en-US" sz="1400" i="1" dirty="0">
                <a:solidFill>
                  <a:srgbClr val="F4CCFC"/>
                </a:solidFill>
              </a:endParaRPr>
            </a:p>
          </p:txBody>
        </p:sp>
        <p:sp>
          <p:nvSpPr>
            <p:cNvPr id="31" name="Rounded Rectangle 30"/>
            <p:cNvSpPr/>
            <p:nvPr/>
          </p:nvSpPr>
          <p:spPr>
            <a:xfrm>
              <a:off x="29718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32" name="Rounded Rectangle 31"/>
            <p:cNvSpPr/>
            <p:nvPr/>
          </p:nvSpPr>
          <p:spPr>
            <a:xfrm>
              <a:off x="54864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
        <p:nvSpPr>
          <p:cNvPr id="38" name="TextBox 37"/>
          <p:cNvSpPr txBox="1"/>
          <p:nvPr/>
        </p:nvSpPr>
        <p:spPr>
          <a:xfrm>
            <a:off x="593097" y="4778514"/>
            <a:ext cx="2454903" cy="400110"/>
          </a:xfrm>
          <a:prstGeom prst="rect">
            <a:avLst/>
          </a:prstGeom>
          <a:noFill/>
        </p:spPr>
        <p:txBody>
          <a:bodyPr wrap="none" rtlCol="0">
            <a:spAutoFit/>
          </a:bodyPr>
          <a:lstStyle/>
          <a:p>
            <a:pPr algn="r"/>
            <a:r>
              <a:rPr lang="en-US" sz="2000" b="1" dirty="0" err="1" smtClean="0">
                <a:solidFill>
                  <a:srgbClr val="00B0F0"/>
                </a:solidFill>
              </a:rPr>
              <a:t>Interac</a:t>
            </a:r>
            <a:r>
              <a:rPr lang="en-US" sz="2000" b="1" dirty="0" smtClean="0">
                <a:solidFill>
                  <a:srgbClr val="00B0F0"/>
                </a:solidFill>
              </a:rPr>
              <a:t>. region (</a:t>
            </a:r>
            <a:r>
              <a:rPr lang="el-GR" sz="2000" b="1" dirty="0" smtClean="0">
                <a:solidFill>
                  <a:srgbClr val="00B0F0"/>
                </a:solidFill>
              </a:rPr>
              <a:t>β</a:t>
            </a:r>
            <a:r>
              <a:rPr lang="en-US" sz="2000" b="1" dirty="0" smtClean="0">
                <a:solidFill>
                  <a:srgbClr val="00B0F0"/>
                </a:solidFill>
              </a:rPr>
              <a:t>*, F)</a:t>
            </a:r>
            <a:endParaRPr lang="en-US" sz="20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19" grpId="0" uiExpand="1" build="p"/>
      <p:bldP spid="2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0" y="4361547"/>
            <a:ext cx="4044711" cy="1864301"/>
            <a:chOff x="0" y="4361547"/>
            <a:chExt cx="4044711" cy="1864301"/>
          </a:xfrm>
        </p:grpSpPr>
        <p:sp>
          <p:nvSpPr>
            <p:cNvPr id="46" name="TextBox 45"/>
            <p:cNvSpPr txBox="1"/>
            <p:nvPr/>
          </p:nvSpPr>
          <p:spPr>
            <a:xfrm>
              <a:off x="0" y="5856516"/>
              <a:ext cx="981359" cy="369332"/>
            </a:xfrm>
            <a:prstGeom prst="rect">
              <a:avLst/>
            </a:prstGeom>
            <a:noFill/>
            <a:ln w="28575">
              <a:noFill/>
            </a:ln>
          </p:spPr>
          <p:txBody>
            <a:bodyPr wrap="none" rtlCol="0">
              <a:spAutoFit/>
            </a:bodyPr>
            <a:lstStyle/>
            <a:p>
              <a:r>
                <a:rPr lang="en-US" b="1" i="1" dirty="0" smtClean="0">
                  <a:solidFill>
                    <a:srgbClr val="25129A"/>
                  </a:solidFill>
                </a:rPr>
                <a:t>450 </a:t>
              </a:r>
              <a:r>
                <a:rPr lang="en-US" b="1" i="1" dirty="0" err="1" smtClean="0">
                  <a:solidFill>
                    <a:srgbClr val="25129A"/>
                  </a:solidFill>
                </a:rPr>
                <a:t>GeV</a:t>
              </a:r>
              <a:endParaRPr lang="en-US" b="1" i="1" dirty="0">
                <a:solidFill>
                  <a:srgbClr val="25129A"/>
                </a:solidFill>
              </a:endParaRPr>
            </a:p>
          </p:txBody>
        </p:sp>
        <p:sp>
          <p:nvSpPr>
            <p:cNvPr id="52" name="TextBox 51"/>
            <p:cNvSpPr txBox="1"/>
            <p:nvPr/>
          </p:nvSpPr>
          <p:spPr>
            <a:xfrm>
              <a:off x="3138714" y="5263266"/>
              <a:ext cx="594619" cy="340922"/>
            </a:xfrm>
            <a:prstGeom prst="rect">
              <a:avLst/>
            </a:prstGeom>
            <a:noFill/>
            <a:ln w="28575">
              <a:noFill/>
            </a:ln>
          </p:spPr>
          <p:txBody>
            <a:bodyPr wrap="none" rtlCol="0">
              <a:spAutoFit/>
            </a:bodyPr>
            <a:lstStyle/>
            <a:p>
              <a:r>
                <a:rPr lang="en-US" b="1" dirty="0" smtClean="0">
                  <a:solidFill>
                    <a:srgbClr val="FF0000"/>
                  </a:solidFill>
                </a:rPr>
                <a:t>2 kA</a:t>
              </a:r>
              <a:endParaRPr lang="en-US" b="1" dirty="0">
                <a:solidFill>
                  <a:srgbClr val="FF0000"/>
                </a:solidFill>
              </a:endParaRPr>
            </a:p>
          </p:txBody>
        </p:sp>
        <p:sp>
          <p:nvSpPr>
            <p:cNvPr id="56" name="TextBox 55"/>
            <p:cNvSpPr txBox="1"/>
            <p:nvPr/>
          </p:nvSpPr>
          <p:spPr>
            <a:xfrm>
              <a:off x="3066143" y="4824488"/>
              <a:ext cx="978568" cy="340922"/>
            </a:xfrm>
            <a:prstGeom prst="rect">
              <a:avLst/>
            </a:prstGeom>
            <a:noFill/>
            <a:ln w="28575">
              <a:noFill/>
            </a:ln>
          </p:spPr>
          <p:txBody>
            <a:bodyPr wrap="none" rtlCol="0">
              <a:spAutoFit/>
            </a:bodyPr>
            <a:lstStyle/>
            <a:p>
              <a:r>
                <a:rPr lang="en-US" b="1" dirty="0" smtClean="0">
                  <a:solidFill>
                    <a:srgbClr val="FF0000"/>
                  </a:solidFill>
                </a:rPr>
                <a:t>1.18 </a:t>
              </a:r>
              <a:r>
                <a:rPr lang="en-US" b="1" dirty="0" err="1" smtClean="0">
                  <a:solidFill>
                    <a:srgbClr val="FF0000"/>
                  </a:solidFill>
                </a:rPr>
                <a:t>TeV</a:t>
              </a:r>
              <a:endParaRPr lang="en-US" b="1" dirty="0">
                <a:solidFill>
                  <a:srgbClr val="FF0000"/>
                </a:solidFill>
              </a:endParaRPr>
            </a:p>
          </p:txBody>
        </p:sp>
        <p:grpSp>
          <p:nvGrpSpPr>
            <p:cNvPr id="85" name="Group 84"/>
            <p:cNvGrpSpPr/>
            <p:nvPr/>
          </p:nvGrpSpPr>
          <p:grpSpPr>
            <a:xfrm>
              <a:off x="203196" y="4361547"/>
              <a:ext cx="3689537" cy="1451427"/>
              <a:chOff x="203196" y="4288977"/>
              <a:chExt cx="3689537" cy="1451427"/>
            </a:xfrm>
          </p:grpSpPr>
          <p:cxnSp>
            <p:nvCxnSpPr>
              <p:cNvPr id="9" name="Straight Connector 8"/>
              <p:cNvCxnSpPr/>
              <p:nvPr/>
            </p:nvCxnSpPr>
            <p:spPr>
              <a:xfrm>
                <a:off x="203196" y="5740404"/>
                <a:ext cx="277855" cy="0"/>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420637" y="5384696"/>
                <a:ext cx="607504" cy="355703"/>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 name="connsiteX0" fmla="*/ 0 w 1032811"/>
                  <a:gd name="connsiteY0" fmla="*/ 491333 h 492920"/>
                  <a:gd name="connsiteX1" fmla="*/ 247650 w 1032811"/>
                  <a:gd name="connsiteY1" fmla="*/ 472283 h 492920"/>
                  <a:gd name="connsiteX2" fmla="*/ 600075 w 1032811"/>
                  <a:gd name="connsiteY2" fmla="*/ 367508 h 492920"/>
                  <a:gd name="connsiteX3" fmla="*/ 838200 w 1032811"/>
                  <a:gd name="connsiteY3" fmla="*/ 196058 h 492920"/>
                  <a:gd name="connsiteX4" fmla="*/ 1032811 w 1032811"/>
                  <a:gd name="connsiteY4" fmla="*/ 0 h 4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811" h="492920">
                    <a:moveTo>
                      <a:pt x="0" y="491333"/>
                    </a:moveTo>
                    <a:cubicBezTo>
                      <a:pt x="73819" y="492126"/>
                      <a:pt x="147638" y="492920"/>
                      <a:pt x="247650" y="472283"/>
                    </a:cubicBezTo>
                    <a:cubicBezTo>
                      <a:pt x="347662" y="451646"/>
                      <a:pt x="501650" y="413545"/>
                      <a:pt x="600075" y="367508"/>
                    </a:cubicBezTo>
                    <a:cubicBezTo>
                      <a:pt x="698500" y="321471"/>
                      <a:pt x="766077" y="257309"/>
                      <a:pt x="838200" y="196058"/>
                    </a:cubicBezTo>
                    <a:cubicBezTo>
                      <a:pt x="910323" y="134807"/>
                      <a:pt x="977248" y="65087"/>
                      <a:pt x="1032811" y="0"/>
                    </a:cubicBezTo>
                  </a:path>
                </a:pathLst>
              </a:custGeom>
              <a:ln w="28575">
                <a:solidFill>
                  <a:srgbClr val="2512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25" name="Freeform 24"/>
              <p:cNvSpPr/>
              <p:nvPr/>
            </p:nvSpPr>
            <p:spPr>
              <a:xfrm flipH="1" flipV="1">
                <a:off x="1015066" y="5123543"/>
                <a:ext cx="374677" cy="281354"/>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487362">
                    <a:moveTo>
                      <a:pt x="0" y="485775"/>
                    </a:moveTo>
                    <a:cubicBezTo>
                      <a:pt x="73819" y="486568"/>
                      <a:pt x="147638" y="487362"/>
                      <a:pt x="247650" y="466725"/>
                    </a:cubicBezTo>
                    <a:cubicBezTo>
                      <a:pt x="347662" y="446088"/>
                      <a:pt x="501650" y="407987"/>
                      <a:pt x="600075" y="361950"/>
                    </a:cubicBezTo>
                    <a:cubicBezTo>
                      <a:pt x="698500" y="315913"/>
                      <a:pt x="768350" y="250825"/>
                      <a:pt x="838200" y="190500"/>
                    </a:cubicBezTo>
                    <a:cubicBezTo>
                      <a:pt x="908050" y="130175"/>
                      <a:pt x="963612" y="65087"/>
                      <a:pt x="1019175" y="0"/>
                    </a:cubicBezTo>
                  </a:path>
                </a:pathLst>
              </a:custGeom>
              <a:ln w="28575">
                <a:solidFill>
                  <a:srgbClr val="2512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26" name="Straight Connector 25"/>
              <p:cNvCxnSpPr>
                <a:stCxn id="25" idx="0"/>
              </p:cNvCxnSpPr>
              <p:nvPr/>
            </p:nvCxnSpPr>
            <p:spPr>
              <a:xfrm rot="10800000" flipH="1" flipV="1">
                <a:off x="1389742" y="5124458"/>
                <a:ext cx="2502991" cy="1429"/>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cxnSpLocks noChangeAspect="1"/>
                <a:stCxn id="25" idx="3"/>
              </p:cNvCxnSpPr>
              <p:nvPr/>
            </p:nvCxnSpPr>
            <p:spPr>
              <a:xfrm rot="10800000" flipH="1">
                <a:off x="1081596" y="4288977"/>
                <a:ext cx="507715" cy="1005944"/>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p:txBody>
          <a:bodyPr/>
          <a:lstStyle/>
          <a:p>
            <a:r>
              <a:rPr lang="en-US" dirty="0" smtClean="0"/>
              <a:t>Energy : Evolution of target</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cxnSp>
        <p:nvCxnSpPr>
          <p:cNvPr id="60" name="Straight Connector 59"/>
          <p:cNvCxnSpPr/>
          <p:nvPr/>
        </p:nvCxnSpPr>
        <p:spPr>
          <a:xfrm rot="5400000">
            <a:off x="3365034" y="3547170"/>
            <a:ext cx="4968000" cy="0"/>
          </a:xfrm>
          <a:prstGeom prst="line">
            <a:avLst/>
          </a:prstGeom>
          <a:ln>
            <a:solidFill>
              <a:srgbClr val="25129A"/>
            </a:solidFill>
            <a:tailEnd type="stealth"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343400" y="1063170"/>
            <a:ext cx="1487269" cy="369332"/>
          </a:xfrm>
          <a:prstGeom prst="rect">
            <a:avLst/>
          </a:prstGeom>
          <a:solidFill>
            <a:srgbClr val="25129A"/>
          </a:solidFill>
          <a:ln>
            <a:solidFill>
              <a:schemeClr val="tx2"/>
            </a:solidFill>
          </a:ln>
        </p:spPr>
        <p:txBody>
          <a:bodyPr wrap="square" rtlCol="0">
            <a:spAutoFit/>
          </a:bodyPr>
          <a:lstStyle/>
          <a:p>
            <a:pPr algn="ctr"/>
            <a:r>
              <a:rPr lang="en-US" b="1" dirty="0" smtClean="0">
                <a:solidFill>
                  <a:schemeClr val="bg1"/>
                </a:solidFill>
              </a:rPr>
              <a:t>When</a:t>
            </a:r>
            <a:endParaRPr lang="en-US" b="1" dirty="0">
              <a:solidFill>
                <a:schemeClr val="bg1"/>
              </a:solidFill>
            </a:endParaRPr>
          </a:p>
        </p:txBody>
      </p:sp>
      <p:sp>
        <p:nvSpPr>
          <p:cNvPr id="30" name="TextBox 29"/>
          <p:cNvSpPr txBox="1"/>
          <p:nvPr/>
        </p:nvSpPr>
        <p:spPr>
          <a:xfrm>
            <a:off x="3339323" y="1444170"/>
            <a:ext cx="688509" cy="340922"/>
          </a:xfrm>
          <a:prstGeom prst="rect">
            <a:avLst/>
          </a:prstGeom>
          <a:noFill/>
          <a:ln>
            <a:noFill/>
          </a:ln>
        </p:spPr>
        <p:txBody>
          <a:bodyPr wrap="none" rtlCol="0">
            <a:spAutoFit/>
          </a:bodyPr>
          <a:lstStyle/>
          <a:p>
            <a:r>
              <a:rPr lang="en-US" b="1" dirty="0" smtClean="0">
                <a:solidFill>
                  <a:srgbClr val="FF0000"/>
                </a:solidFill>
              </a:rPr>
              <a:t>7 </a:t>
            </a:r>
            <a:r>
              <a:rPr lang="en-US" b="1" dirty="0" err="1" smtClean="0">
                <a:solidFill>
                  <a:srgbClr val="FF0000"/>
                </a:solidFill>
              </a:rPr>
              <a:t>TeV</a:t>
            </a:r>
            <a:endParaRPr lang="en-US" b="1" dirty="0">
              <a:solidFill>
                <a:srgbClr val="FF0000"/>
              </a:solidFill>
            </a:endParaRPr>
          </a:p>
        </p:txBody>
      </p:sp>
      <p:cxnSp>
        <p:nvCxnSpPr>
          <p:cNvPr id="15" name="Straight Connector 14"/>
          <p:cNvCxnSpPr/>
          <p:nvPr/>
        </p:nvCxnSpPr>
        <p:spPr>
          <a:xfrm flipV="1">
            <a:off x="3116179" y="1824890"/>
            <a:ext cx="968871" cy="0"/>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293342" y="1795862"/>
            <a:ext cx="709696" cy="340922"/>
          </a:xfrm>
          <a:prstGeom prst="rect">
            <a:avLst/>
          </a:prstGeom>
          <a:noFill/>
          <a:ln>
            <a:noFill/>
          </a:ln>
        </p:spPr>
        <p:txBody>
          <a:bodyPr wrap="none" rtlCol="0">
            <a:spAutoFit/>
          </a:bodyPr>
          <a:lstStyle/>
          <a:p>
            <a:r>
              <a:rPr lang="en-US" b="1" dirty="0" smtClean="0">
                <a:solidFill>
                  <a:srgbClr val="FF0000"/>
                </a:solidFill>
              </a:rPr>
              <a:t>12 kA</a:t>
            </a:r>
            <a:endParaRPr lang="en-US" b="1" dirty="0">
              <a:solidFill>
                <a:srgbClr val="FF0000"/>
              </a:solidFill>
            </a:endParaRPr>
          </a:p>
        </p:txBody>
      </p:sp>
      <p:grpSp>
        <p:nvGrpSpPr>
          <p:cNvPr id="55" name="Group 54"/>
          <p:cNvGrpSpPr/>
          <p:nvPr/>
        </p:nvGrpSpPr>
        <p:grpSpPr>
          <a:xfrm>
            <a:off x="281400" y="76200"/>
            <a:ext cx="8280000" cy="228600"/>
            <a:chOff x="457200" y="152400"/>
            <a:chExt cx="7549200" cy="381000"/>
          </a:xfrm>
          <a:solidFill>
            <a:srgbClr val="25129A">
              <a:alpha val="34902"/>
            </a:srgbClr>
          </a:solidFill>
        </p:grpSpPr>
        <p:sp>
          <p:nvSpPr>
            <p:cNvPr id="57" name="Rounded Rectangle 56"/>
            <p:cNvSpPr/>
            <p:nvPr/>
          </p:nvSpPr>
          <p:spPr>
            <a:xfrm>
              <a:off x="457200" y="152400"/>
              <a:ext cx="2520000" cy="381000"/>
            </a:xfrm>
            <a:prstGeom prst="roundRect">
              <a:avLst/>
            </a:prstGeom>
            <a:solidFill>
              <a:srgbClr val="003399"/>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4CCFC"/>
                  </a:solidFill>
                </a:rPr>
                <a:t>Operation</a:t>
              </a:r>
              <a:r>
                <a:rPr lang="en-US" sz="1400" i="1" baseline="0" dirty="0" smtClean="0">
                  <a:solidFill>
                    <a:srgbClr val="F4CCFC"/>
                  </a:solidFill>
                </a:rPr>
                <a:t> envelope</a:t>
              </a:r>
              <a:endParaRPr lang="en-US" sz="1400" i="1" dirty="0">
                <a:solidFill>
                  <a:srgbClr val="F4CCFC"/>
                </a:solidFill>
              </a:endParaRPr>
            </a:p>
          </p:txBody>
        </p:sp>
        <p:sp>
          <p:nvSpPr>
            <p:cNvPr id="59" name="Rounded Rectangle 58"/>
            <p:cNvSpPr/>
            <p:nvPr/>
          </p:nvSpPr>
          <p:spPr>
            <a:xfrm>
              <a:off x="29718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61" name="Rounded Rectangle 60"/>
            <p:cNvSpPr/>
            <p:nvPr/>
          </p:nvSpPr>
          <p:spPr>
            <a:xfrm>
              <a:off x="54864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
        <p:nvSpPr>
          <p:cNvPr id="64" name="TextBox 63"/>
          <p:cNvSpPr txBox="1"/>
          <p:nvPr/>
        </p:nvSpPr>
        <p:spPr>
          <a:xfrm>
            <a:off x="5830668" y="1063170"/>
            <a:ext cx="3240000" cy="369332"/>
          </a:xfrm>
          <a:prstGeom prst="rect">
            <a:avLst/>
          </a:prstGeom>
          <a:solidFill>
            <a:srgbClr val="25129A"/>
          </a:solidFill>
          <a:ln>
            <a:solidFill>
              <a:schemeClr val="tx2"/>
            </a:solidFill>
          </a:ln>
        </p:spPr>
        <p:txBody>
          <a:bodyPr wrap="square" rtlCol="0">
            <a:spAutoFit/>
          </a:bodyPr>
          <a:lstStyle/>
          <a:p>
            <a:pPr algn="ctr"/>
            <a:r>
              <a:rPr lang="en-US" b="1" dirty="0" smtClean="0">
                <a:solidFill>
                  <a:schemeClr val="bg1"/>
                </a:solidFill>
              </a:rPr>
              <a:t>Why</a:t>
            </a:r>
            <a:endParaRPr lang="en-US" b="1" dirty="0">
              <a:solidFill>
                <a:schemeClr val="bg1"/>
              </a:solidFill>
            </a:endParaRPr>
          </a:p>
        </p:txBody>
      </p:sp>
      <p:sp>
        <p:nvSpPr>
          <p:cNvPr id="68" name="TextBox 67"/>
          <p:cNvSpPr txBox="1"/>
          <p:nvPr/>
        </p:nvSpPr>
        <p:spPr>
          <a:xfrm>
            <a:off x="4293674" y="1596570"/>
            <a:ext cx="1497526" cy="3754874"/>
          </a:xfrm>
          <a:prstGeom prst="rect">
            <a:avLst/>
          </a:prstGeom>
          <a:noFill/>
        </p:spPr>
        <p:txBody>
          <a:bodyPr wrap="none" rtlCol="0">
            <a:spAutoFit/>
          </a:bodyPr>
          <a:lstStyle/>
          <a:p>
            <a:r>
              <a:rPr lang="en-US" dirty="0" smtClean="0">
                <a:solidFill>
                  <a:srgbClr val="25129A"/>
                </a:solidFill>
              </a:rPr>
              <a:t>2002-2007</a:t>
            </a:r>
          </a:p>
          <a:p>
            <a:endParaRPr lang="en-US" sz="1400" dirty="0" smtClean="0">
              <a:solidFill>
                <a:srgbClr val="25129A"/>
              </a:solidFill>
            </a:endParaRPr>
          </a:p>
          <a:p>
            <a:endParaRPr lang="en-US" sz="1400" dirty="0" smtClean="0">
              <a:solidFill>
                <a:srgbClr val="25129A"/>
              </a:solidFill>
            </a:endParaRPr>
          </a:p>
          <a:p>
            <a:r>
              <a:rPr lang="en-US" dirty="0" smtClean="0">
                <a:solidFill>
                  <a:srgbClr val="25129A"/>
                </a:solidFill>
              </a:rPr>
              <a:t>Summer 2008</a:t>
            </a:r>
          </a:p>
          <a:p>
            <a:endParaRPr lang="en-US" sz="1600" dirty="0" smtClean="0">
              <a:solidFill>
                <a:srgbClr val="25129A"/>
              </a:solidFill>
            </a:endParaRPr>
          </a:p>
          <a:p>
            <a:endParaRPr lang="en-US" sz="1600" dirty="0" smtClean="0">
              <a:solidFill>
                <a:srgbClr val="25129A"/>
              </a:solidFill>
            </a:endParaRPr>
          </a:p>
          <a:p>
            <a:r>
              <a:rPr lang="en-US" dirty="0" smtClean="0">
                <a:solidFill>
                  <a:srgbClr val="25129A"/>
                </a:solidFill>
              </a:rPr>
              <a:t>Winter 2008</a:t>
            </a:r>
          </a:p>
          <a:p>
            <a:endParaRPr lang="en-US" sz="2000" dirty="0" smtClean="0">
              <a:solidFill>
                <a:srgbClr val="25129A"/>
              </a:solidFill>
            </a:endParaRPr>
          </a:p>
          <a:p>
            <a:endParaRPr lang="en-US" sz="2000" dirty="0" smtClean="0">
              <a:solidFill>
                <a:srgbClr val="25129A"/>
              </a:solidFill>
            </a:endParaRPr>
          </a:p>
          <a:p>
            <a:r>
              <a:rPr lang="en-US" dirty="0" smtClean="0">
                <a:solidFill>
                  <a:srgbClr val="25129A"/>
                </a:solidFill>
              </a:rPr>
              <a:t>Summer 2009</a:t>
            </a:r>
          </a:p>
          <a:p>
            <a:endParaRPr lang="en-US" sz="1600" dirty="0" smtClean="0">
              <a:solidFill>
                <a:srgbClr val="25129A"/>
              </a:solidFill>
            </a:endParaRPr>
          </a:p>
          <a:p>
            <a:endParaRPr lang="en-US" sz="1600" dirty="0" smtClean="0">
              <a:solidFill>
                <a:srgbClr val="25129A"/>
              </a:solidFill>
            </a:endParaRPr>
          </a:p>
          <a:p>
            <a:endParaRPr lang="en-US" sz="1600" dirty="0" smtClean="0">
              <a:solidFill>
                <a:srgbClr val="25129A"/>
              </a:solidFill>
            </a:endParaRPr>
          </a:p>
          <a:p>
            <a:r>
              <a:rPr lang="en-US" dirty="0" smtClean="0">
                <a:solidFill>
                  <a:srgbClr val="25129A"/>
                </a:solidFill>
              </a:rPr>
              <a:t>Autumn 2009</a:t>
            </a:r>
            <a:endParaRPr lang="en-US" dirty="0">
              <a:solidFill>
                <a:srgbClr val="25129A"/>
              </a:solidFill>
            </a:endParaRPr>
          </a:p>
        </p:txBody>
      </p:sp>
      <p:sp>
        <p:nvSpPr>
          <p:cNvPr id="71" name="TextBox 70"/>
          <p:cNvSpPr txBox="1"/>
          <p:nvPr/>
        </p:nvSpPr>
        <p:spPr>
          <a:xfrm>
            <a:off x="5893874" y="1596570"/>
            <a:ext cx="3288464" cy="4850559"/>
          </a:xfrm>
          <a:prstGeom prst="rect">
            <a:avLst/>
          </a:prstGeom>
          <a:noFill/>
        </p:spPr>
        <p:txBody>
          <a:bodyPr wrap="none" rtlCol="0">
            <a:spAutoFit/>
          </a:bodyPr>
          <a:lstStyle/>
          <a:p>
            <a:r>
              <a:rPr lang="en-US" b="1" dirty="0" smtClean="0">
                <a:solidFill>
                  <a:srgbClr val="25129A"/>
                </a:solidFill>
              </a:rPr>
              <a:t>Design</a:t>
            </a:r>
            <a:r>
              <a:rPr lang="en-US" dirty="0" smtClean="0">
                <a:solidFill>
                  <a:srgbClr val="25129A"/>
                </a:solidFill>
              </a:rPr>
              <a:t>   </a:t>
            </a:r>
            <a:r>
              <a:rPr lang="en-US" sz="1600" dirty="0" smtClean="0">
                <a:solidFill>
                  <a:srgbClr val="25129A"/>
                </a:solidFill>
              </a:rPr>
              <a:t>….. Magnets commissioning</a:t>
            </a:r>
            <a:endParaRPr lang="en-US" dirty="0" smtClean="0">
              <a:solidFill>
                <a:srgbClr val="25129A"/>
              </a:solidFill>
            </a:endParaRPr>
          </a:p>
          <a:p>
            <a:endParaRPr lang="en-US" sz="1400" b="1" dirty="0" smtClean="0">
              <a:solidFill>
                <a:srgbClr val="25129A"/>
              </a:solidFill>
            </a:endParaRPr>
          </a:p>
          <a:p>
            <a:endParaRPr lang="en-US" sz="1400" b="1" dirty="0" smtClean="0">
              <a:solidFill>
                <a:srgbClr val="25129A"/>
              </a:solidFill>
            </a:endParaRPr>
          </a:p>
          <a:p>
            <a:r>
              <a:rPr lang="en-US" b="1" dirty="0" smtClean="0">
                <a:solidFill>
                  <a:srgbClr val="25129A"/>
                </a:solidFill>
              </a:rPr>
              <a:t>Detraining</a:t>
            </a:r>
            <a:r>
              <a:rPr lang="en-US" dirty="0" smtClean="0">
                <a:solidFill>
                  <a:srgbClr val="25129A"/>
                </a:solidFill>
              </a:rPr>
              <a:t> …. </a:t>
            </a:r>
            <a:r>
              <a:rPr lang="en-US" sz="1600" dirty="0" smtClean="0">
                <a:solidFill>
                  <a:srgbClr val="25129A"/>
                </a:solidFill>
              </a:rPr>
              <a:t>During hardware </a:t>
            </a:r>
          </a:p>
          <a:p>
            <a:pPr defTabSz="809625">
              <a:tabLst>
                <a:tab pos="1258888" algn="l"/>
              </a:tabLst>
            </a:pPr>
            <a:r>
              <a:rPr lang="en-US" sz="1600" dirty="0" smtClean="0">
                <a:solidFill>
                  <a:srgbClr val="25129A"/>
                </a:solidFill>
              </a:rPr>
              <a:t>Commissioning</a:t>
            </a:r>
          </a:p>
          <a:p>
            <a:endParaRPr lang="en-US" sz="1400" b="1" dirty="0" smtClean="0">
              <a:solidFill>
                <a:srgbClr val="25129A"/>
              </a:solidFill>
            </a:endParaRPr>
          </a:p>
          <a:p>
            <a:r>
              <a:rPr lang="en-US" b="1" dirty="0" smtClean="0">
                <a:solidFill>
                  <a:srgbClr val="25129A"/>
                </a:solidFill>
              </a:rPr>
              <a:t>Splices </a:t>
            </a:r>
            <a:r>
              <a:rPr lang="en-US" sz="1600" dirty="0" smtClean="0">
                <a:solidFill>
                  <a:srgbClr val="25129A"/>
                </a:solidFill>
              </a:rPr>
              <a:t>…. Sept. 08 incident</a:t>
            </a:r>
            <a:endParaRPr lang="en-US" dirty="0" smtClean="0">
              <a:solidFill>
                <a:srgbClr val="25129A"/>
              </a:solidFill>
            </a:endParaRPr>
          </a:p>
          <a:p>
            <a:endParaRPr lang="en-US" sz="1200" b="1" dirty="0" smtClean="0">
              <a:solidFill>
                <a:srgbClr val="25129A"/>
              </a:solidFill>
            </a:endParaRPr>
          </a:p>
          <a:p>
            <a:endParaRPr lang="en-US" sz="1200" b="1" dirty="0" smtClean="0">
              <a:solidFill>
                <a:srgbClr val="25129A"/>
              </a:solidFill>
            </a:endParaRPr>
          </a:p>
          <a:p>
            <a:endParaRPr lang="en-US" b="1" dirty="0" smtClean="0">
              <a:solidFill>
                <a:srgbClr val="25129A"/>
              </a:solidFill>
            </a:endParaRPr>
          </a:p>
          <a:p>
            <a:r>
              <a:rPr lang="en-US" b="1" dirty="0" smtClean="0">
                <a:solidFill>
                  <a:srgbClr val="25129A"/>
                </a:solidFill>
              </a:rPr>
              <a:t>Stabilizers</a:t>
            </a:r>
          </a:p>
          <a:p>
            <a:endParaRPr lang="en-US" sz="1600" b="1" dirty="0" smtClean="0">
              <a:solidFill>
                <a:srgbClr val="25129A"/>
              </a:solidFill>
            </a:endParaRPr>
          </a:p>
          <a:p>
            <a:endParaRPr lang="en-US" sz="1600" b="1" dirty="0" smtClean="0">
              <a:solidFill>
                <a:srgbClr val="25129A"/>
              </a:solidFill>
            </a:endParaRPr>
          </a:p>
          <a:p>
            <a:endParaRPr lang="en-US" sz="1600" b="1" dirty="0" smtClean="0">
              <a:solidFill>
                <a:srgbClr val="25129A"/>
              </a:solidFill>
            </a:endParaRPr>
          </a:p>
          <a:p>
            <a:r>
              <a:rPr lang="en-US" b="1" dirty="0" smtClean="0">
                <a:solidFill>
                  <a:srgbClr val="25129A"/>
                </a:solidFill>
              </a:rPr>
              <a:t>QPS connectors </a:t>
            </a:r>
          </a:p>
          <a:p>
            <a:r>
              <a:rPr lang="en-US" sz="1600" dirty="0" smtClean="0">
                <a:solidFill>
                  <a:srgbClr val="25129A"/>
                </a:solidFill>
              </a:rPr>
              <a:t>Breakdown at operational voltage</a:t>
            </a:r>
          </a:p>
          <a:p>
            <a:pPr marL="0" lvl="2">
              <a:spcBef>
                <a:spcPct val="20000"/>
              </a:spcBef>
            </a:pPr>
            <a:r>
              <a:rPr lang="en-US" sz="1600" dirty="0" smtClean="0">
                <a:solidFill>
                  <a:srgbClr val="25129A"/>
                </a:solidFill>
              </a:rPr>
              <a:t> Connector quality </a:t>
            </a:r>
          </a:p>
          <a:p>
            <a:endParaRPr lang="en-US" b="1" dirty="0" smtClean="0">
              <a:solidFill>
                <a:srgbClr val="25129A"/>
              </a:solidFill>
            </a:endParaRPr>
          </a:p>
          <a:p>
            <a:endParaRPr lang="en-US" dirty="0">
              <a:solidFill>
                <a:srgbClr val="25129A"/>
              </a:solidFill>
            </a:endParaRPr>
          </a:p>
        </p:txBody>
      </p:sp>
      <p:cxnSp>
        <p:nvCxnSpPr>
          <p:cNvPr id="73" name="Straight Connector 72"/>
          <p:cNvCxnSpPr/>
          <p:nvPr/>
        </p:nvCxnSpPr>
        <p:spPr>
          <a:xfrm rot="5400000">
            <a:off x="5658534" y="1253670"/>
            <a:ext cx="38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2100942" y="1824890"/>
            <a:ext cx="1963309" cy="1600480"/>
            <a:chOff x="2100942" y="1824890"/>
            <a:chExt cx="1963309" cy="1600480"/>
          </a:xfrm>
        </p:grpSpPr>
        <p:sp>
          <p:nvSpPr>
            <p:cNvPr id="38" name="TextBox 37"/>
            <p:cNvSpPr txBox="1"/>
            <p:nvPr/>
          </p:nvSpPr>
          <p:spPr>
            <a:xfrm>
              <a:off x="3193628" y="2732755"/>
              <a:ext cx="688509" cy="340922"/>
            </a:xfrm>
            <a:prstGeom prst="rect">
              <a:avLst/>
            </a:prstGeom>
            <a:noFill/>
            <a:ln w="28575">
              <a:noFill/>
            </a:ln>
          </p:spPr>
          <p:txBody>
            <a:bodyPr wrap="none" rtlCol="0">
              <a:spAutoFit/>
            </a:bodyPr>
            <a:lstStyle/>
            <a:p>
              <a:r>
                <a:rPr lang="en-US" b="1" dirty="0" smtClean="0">
                  <a:solidFill>
                    <a:srgbClr val="FF0000"/>
                  </a:solidFill>
                </a:rPr>
                <a:t>5 </a:t>
              </a:r>
              <a:r>
                <a:rPr lang="en-US" b="1" dirty="0" err="1" smtClean="0">
                  <a:solidFill>
                    <a:srgbClr val="FF0000"/>
                  </a:solidFill>
                </a:rPr>
                <a:t>TeV</a:t>
              </a:r>
              <a:endParaRPr lang="en-US" b="1" dirty="0">
                <a:solidFill>
                  <a:srgbClr val="FF0000"/>
                </a:solidFill>
              </a:endParaRPr>
            </a:p>
          </p:txBody>
        </p:sp>
        <p:sp>
          <p:nvSpPr>
            <p:cNvPr id="54" name="TextBox 53"/>
            <p:cNvSpPr txBox="1"/>
            <p:nvPr/>
          </p:nvSpPr>
          <p:spPr>
            <a:xfrm>
              <a:off x="3193628" y="3084448"/>
              <a:ext cx="594619" cy="340922"/>
            </a:xfrm>
            <a:prstGeom prst="rect">
              <a:avLst/>
            </a:prstGeom>
            <a:noFill/>
            <a:ln w="28575">
              <a:noFill/>
            </a:ln>
          </p:spPr>
          <p:txBody>
            <a:bodyPr wrap="none" rtlCol="0">
              <a:spAutoFit/>
            </a:bodyPr>
            <a:lstStyle/>
            <a:p>
              <a:r>
                <a:rPr lang="en-US" b="1" dirty="0" smtClean="0">
                  <a:solidFill>
                    <a:srgbClr val="FF0000"/>
                  </a:solidFill>
                </a:rPr>
                <a:t>9 kA</a:t>
              </a:r>
              <a:endParaRPr lang="en-US" b="1" dirty="0">
                <a:solidFill>
                  <a:srgbClr val="FF0000"/>
                </a:solidFill>
              </a:endParaRPr>
            </a:p>
          </p:txBody>
        </p:sp>
        <p:grpSp>
          <p:nvGrpSpPr>
            <p:cNvPr id="86" name="Group 85"/>
            <p:cNvGrpSpPr/>
            <p:nvPr/>
          </p:nvGrpSpPr>
          <p:grpSpPr>
            <a:xfrm>
              <a:off x="2100942" y="1824890"/>
              <a:ext cx="1963309" cy="1540913"/>
              <a:chOff x="2100942" y="1752320"/>
              <a:chExt cx="1963309" cy="1540913"/>
            </a:xfrm>
          </p:grpSpPr>
          <p:sp>
            <p:nvSpPr>
              <p:cNvPr id="14" name="Freeform 13"/>
              <p:cNvSpPr/>
              <p:nvPr/>
            </p:nvSpPr>
            <p:spPr>
              <a:xfrm flipH="1" flipV="1">
                <a:off x="2767262" y="1752320"/>
                <a:ext cx="343626" cy="220478"/>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487362">
                    <a:moveTo>
                      <a:pt x="0" y="485775"/>
                    </a:moveTo>
                    <a:cubicBezTo>
                      <a:pt x="73819" y="486568"/>
                      <a:pt x="147638" y="487362"/>
                      <a:pt x="247650" y="466725"/>
                    </a:cubicBezTo>
                    <a:cubicBezTo>
                      <a:pt x="347662" y="446088"/>
                      <a:pt x="501650" y="407987"/>
                      <a:pt x="600075" y="361950"/>
                    </a:cubicBezTo>
                    <a:cubicBezTo>
                      <a:pt x="698500" y="315913"/>
                      <a:pt x="768350" y="250825"/>
                      <a:pt x="838200" y="190500"/>
                    </a:cubicBezTo>
                    <a:cubicBezTo>
                      <a:pt x="908050" y="130175"/>
                      <a:pt x="963612" y="65087"/>
                      <a:pt x="1019175" y="0"/>
                    </a:cubicBezTo>
                  </a:path>
                </a:pathLst>
              </a:custGeom>
              <a:ln w="28575">
                <a:solidFill>
                  <a:srgbClr val="2512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23" name="Freeform 22"/>
              <p:cNvSpPr/>
              <p:nvPr/>
            </p:nvSpPr>
            <p:spPr>
              <a:xfrm flipH="1" flipV="1">
                <a:off x="2100942" y="3011878"/>
                <a:ext cx="374677" cy="281354"/>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487362">
                    <a:moveTo>
                      <a:pt x="0" y="485775"/>
                    </a:moveTo>
                    <a:cubicBezTo>
                      <a:pt x="73819" y="486568"/>
                      <a:pt x="147638" y="487362"/>
                      <a:pt x="247650" y="466725"/>
                    </a:cubicBezTo>
                    <a:cubicBezTo>
                      <a:pt x="347662" y="446088"/>
                      <a:pt x="501650" y="407987"/>
                      <a:pt x="600075" y="361950"/>
                    </a:cubicBezTo>
                    <a:cubicBezTo>
                      <a:pt x="698500" y="315913"/>
                      <a:pt x="768350" y="250825"/>
                      <a:pt x="838200" y="190500"/>
                    </a:cubicBezTo>
                    <a:cubicBezTo>
                      <a:pt x="908050" y="130175"/>
                      <a:pt x="963612" y="65087"/>
                      <a:pt x="1019175" y="0"/>
                    </a:cubicBezTo>
                  </a:path>
                </a:pathLst>
              </a:custGeom>
              <a:ln w="28575">
                <a:solidFill>
                  <a:srgbClr val="2512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24" name="Straight Connector 23"/>
              <p:cNvCxnSpPr>
                <a:stCxn id="23" idx="0"/>
              </p:cNvCxnSpPr>
              <p:nvPr/>
            </p:nvCxnSpPr>
            <p:spPr>
              <a:xfrm rot="10800000" flipH="1">
                <a:off x="2475619" y="3011879"/>
                <a:ext cx="1588632" cy="917"/>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noChangeAspect="1"/>
                <a:stCxn id="23" idx="4"/>
              </p:cNvCxnSpPr>
              <p:nvPr/>
            </p:nvCxnSpPr>
            <p:spPr>
              <a:xfrm rot="10800000" flipH="1">
                <a:off x="2100942" y="1952178"/>
                <a:ext cx="678544" cy="1341055"/>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grpSp>
      </p:grpSp>
      <p:grpSp>
        <p:nvGrpSpPr>
          <p:cNvPr id="88" name="Group 87"/>
          <p:cNvGrpSpPr/>
          <p:nvPr/>
        </p:nvGrpSpPr>
        <p:grpSpPr>
          <a:xfrm>
            <a:off x="1561431" y="3323776"/>
            <a:ext cx="2505602" cy="1168394"/>
            <a:chOff x="1561431" y="3323776"/>
            <a:chExt cx="2505602" cy="1168394"/>
          </a:xfrm>
        </p:grpSpPr>
        <p:sp>
          <p:nvSpPr>
            <p:cNvPr id="41" name="TextBox 40"/>
            <p:cNvSpPr txBox="1"/>
            <p:nvPr/>
          </p:nvSpPr>
          <p:spPr>
            <a:xfrm>
              <a:off x="3203543" y="3799555"/>
              <a:ext cx="863490" cy="340922"/>
            </a:xfrm>
            <a:prstGeom prst="rect">
              <a:avLst/>
            </a:prstGeom>
            <a:noFill/>
            <a:ln w="28575">
              <a:noFill/>
            </a:ln>
          </p:spPr>
          <p:txBody>
            <a:bodyPr wrap="none" rtlCol="0">
              <a:spAutoFit/>
            </a:bodyPr>
            <a:lstStyle/>
            <a:p>
              <a:r>
                <a:rPr lang="en-US" b="1" dirty="0" smtClean="0">
                  <a:solidFill>
                    <a:srgbClr val="FF0000"/>
                  </a:solidFill>
                </a:rPr>
                <a:t>3.5 </a:t>
              </a:r>
              <a:r>
                <a:rPr lang="en-US" b="1" dirty="0" err="1" smtClean="0">
                  <a:solidFill>
                    <a:srgbClr val="FF0000"/>
                  </a:solidFill>
                </a:rPr>
                <a:t>TeV</a:t>
              </a:r>
              <a:endParaRPr lang="en-US" b="1" dirty="0">
                <a:solidFill>
                  <a:srgbClr val="FF0000"/>
                </a:solidFill>
              </a:endParaRPr>
            </a:p>
          </p:txBody>
        </p:sp>
        <p:sp>
          <p:nvSpPr>
            <p:cNvPr id="53" name="TextBox 52"/>
            <p:cNvSpPr txBox="1"/>
            <p:nvPr/>
          </p:nvSpPr>
          <p:spPr>
            <a:xfrm>
              <a:off x="3203543" y="4151248"/>
              <a:ext cx="594619" cy="340922"/>
            </a:xfrm>
            <a:prstGeom prst="rect">
              <a:avLst/>
            </a:prstGeom>
            <a:noFill/>
            <a:ln w="28575">
              <a:noFill/>
            </a:ln>
          </p:spPr>
          <p:txBody>
            <a:bodyPr wrap="none" rtlCol="0">
              <a:spAutoFit/>
            </a:bodyPr>
            <a:lstStyle/>
            <a:p>
              <a:r>
                <a:rPr lang="en-US" b="1" dirty="0" smtClean="0">
                  <a:solidFill>
                    <a:srgbClr val="FF0000"/>
                  </a:solidFill>
                </a:rPr>
                <a:t>6 kA</a:t>
              </a:r>
              <a:endParaRPr lang="en-US" b="1" dirty="0">
                <a:solidFill>
                  <a:srgbClr val="FF0000"/>
                </a:solidFill>
              </a:endParaRPr>
            </a:p>
          </p:txBody>
        </p:sp>
        <p:grpSp>
          <p:nvGrpSpPr>
            <p:cNvPr id="84" name="Group 83"/>
            <p:cNvGrpSpPr/>
            <p:nvPr/>
          </p:nvGrpSpPr>
          <p:grpSpPr>
            <a:xfrm>
              <a:off x="1561431" y="3323776"/>
              <a:ext cx="2477353" cy="1101406"/>
              <a:chOff x="1561431" y="3251206"/>
              <a:chExt cx="2477353" cy="1101406"/>
            </a:xfrm>
          </p:grpSpPr>
          <p:grpSp>
            <p:nvGrpSpPr>
              <p:cNvPr id="74" name="Group 73"/>
              <p:cNvGrpSpPr/>
              <p:nvPr/>
            </p:nvGrpSpPr>
            <p:grpSpPr>
              <a:xfrm>
                <a:off x="1561431" y="4071258"/>
                <a:ext cx="2477353" cy="281354"/>
                <a:chOff x="1725338" y="3789904"/>
                <a:chExt cx="2477353" cy="281354"/>
              </a:xfrm>
            </p:grpSpPr>
            <p:sp>
              <p:nvSpPr>
                <p:cNvPr id="21" name="Freeform 20"/>
                <p:cNvSpPr/>
                <p:nvPr/>
              </p:nvSpPr>
              <p:spPr>
                <a:xfrm flipH="1" flipV="1">
                  <a:off x="1725338" y="3789904"/>
                  <a:ext cx="374677" cy="281354"/>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487362">
                      <a:moveTo>
                        <a:pt x="0" y="485775"/>
                      </a:moveTo>
                      <a:cubicBezTo>
                        <a:pt x="73819" y="486568"/>
                        <a:pt x="147638" y="487362"/>
                        <a:pt x="247650" y="466725"/>
                      </a:cubicBezTo>
                      <a:cubicBezTo>
                        <a:pt x="347662" y="446088"/>
                        <a:pt x="501650" y="407987"/>
                        <a:pt x="600075" y="361950"/>
                      </a:cubicBezTo>
                      <a:cubicBezTo>
                        <a:pt x="698500" y="315913"/>
                        <a:pt x="768350" y="250825"/>
                        <a:pt x="838200" y="190500"/>
                      </a:cubicBezTo>
                      <a:cubicBezTo>
                        <a:pt x="908050" y="130175"/>
                        <a:pt x="963612" y="65087"/>
                        <a:pt x="1019175" y="0"/>
                      </a:cubicBezTo>
                    </a:path>
                  </a:pathLst>
                </a:custGeom>
                <a:ln w="28575">
                  <a:solidFill>
                    <a:srgbClr val="2512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22" name="Straight Connector 21"/>
                <p:cNvCxnSpPr>
                  <a:stCxn id="21" idx="0"/>
                </p:cNvCxnSpPr>
                <p:nvPr/>
              </p:nvCxnSpPr>
              <p:spPr>
                <a:xfrm rot="10800000" flipH="1" flipV="1">
                  <a:off x="2100015" y="3790819"/>
                  <a:ext cx="2102676" cy="3093"/>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a:cxnSpLocks noChangeAspect="1"/>
              </p:cNvCxnSpPr>
              <p:nvPr/>
            </p:nvCxnSpPr>
            <p:spPr>
              <a:xfrm rot="5400000" flipH="1" flipV="1">
                <a:off x="1302985" y="3515108"/>
                <a:ext cx="1080000" cy="552195"/>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205020" y="1838613"/>
            <a:ext cx="3861055" cy="3988084"/>
            <a:chOff x="-796929" y="1005740"/>
            <a:chExt cx="3861055" cy="3988084"/>
          </a:xfrm>
        </p:grpSpPr>
        <p:grpSp>
          <p:nvGrpSpPr>
            <p:cNvPr id="77" name="Group 84"/>
            <p:cNvGrpSpPr/>
            <p:nvPr/>
          </p:nvGrpSpPr>
          <p:grpSpPr>
            <a:xfrm>
              <a:off x="-796929" y="3542397"/>
              <a:ext cx="3689537" cy="1451427"/>
              <a:chOff x="203196" y="4288977"/>
              <a:chExt cx="3689537" cy="1451427"/>
            </a:xfrm>
          </p:grpSpPr>
          <p:cxnSp>
            <p:nvCxnSpPr>
              <p:cNvPr id="78" name="Straight Connector 77"/>
              <p:cNvCxnSpPr/>
              <p:nvPr/>
            </p:nvCxnSpPr>
            <p:spPr>
              <a:xfrm>
                <a:off x="203196" y="5740404"/>
                <a:ext cx="277855"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Freeform 78"/>
              <p:cNvSpPr/>
              <p:nvPr/>
            </p:nvSpPr>
            <p:spPr>
              <a:xfrm>
                <a:off x="420637" y="5384696"/>
                <a:ext cx="607504" cy="355703"/>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 name="connsiteX0" fmla="*/ 0 w 1032811"/>
                  <a:gd name="connsiteY0" fmla="*/ 491333 h 492920"/>
                  <a:gd name="connsiteX1" fmla="*/ 247650 w 1032811"/>
                  <a:gd name="connsiteY1" fmla="*/ 472283 h 492920"/>
                  <a:gd name="connsiteX2" fmla="*/ 600075 w 1032811"/>
                  <a:gd name="connsiteY2" fmla="*/ 367508 h 492920"/>
                  <a:gd name="connsiteX3" fmla="*/ 838200 w 1032811"/>
                  <a:gd name="connsiteY3" fmla="*/ 196058 h 492920"/>
                  <a:gd name="connsiteX4" fmla="*/ 1032811 w 1032811"/>
                  <a:gd name="connsiteY4" fmla="*/ 0 h 4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811" h="492920">
                    <a:moveTo>
                      <a:pt x="0" y="491333"/>
                    </a:moveTo>
                    <a:cubicBezTo>
                      <a:pt x="73819" y="492126"/>
                      <a:pt x="147638" y="492920"/>
                      <a:pt x="247650" y="472283"/>
                    </a:cubicBezTo>
                    <a:cubicBezTo>
                      <a:pt x="347662" y="451646"/>
                      <a:pt x="501650" y="413545"/>
                      <a:pt x="600075" y="367508"/>
                    </a:cubicBezTo>
                    <a:cubicBezTo>
                      <a:pt x="698500" y="321471"/>
                      <a:pt x="766077" y="257309"/>
                      <a:pt x="838200" y="196058"/>
                    </a:cubicBezTo>
                    <a:cubicBezTo>
                      <a:pt x="910323" y="134807"/>
                      <a:pt x="977248" y="65087"/>
                      <a:pt x="1032811" y="0"/>
                    </a:cubicBezTo>
                  </a:path>
                </a:pathLst>
              </a:cu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83" name="Freeform 82"/>
              <p:cNvSpPr/>
              <p:nvPr/>
            </p:nvSpPr>
            <p:spPr>
              <a:xfrm flipH="1" flipV="1">
                <a:off x="1015066" y="5123543"/>
                <a:ext cx="374677" cy="281354"/>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487362">
                    <a:moveTo>
                      <a:pt x="0" y="485775"/>
                    </a:moveTo>
                    <a:cubicBezTo>
                      <a:pt x="73819" y="486568"/>
                      <a:pt x="147638" y="487362"/>
                      <a:pt x="247650" y="466725"/>
                    </a:cubicBezTo>
                    <a:cubicBezTo>
                      <a:pt x="347662" y="446088"/>
                      <a:pt x="501650" y="407987"/>
                      <a:pt x="600075" y="361950"/>
                    </a:cubicBezTo>
                    <a:cubicBezTo>
                      <a:pt x="698500" y="315913"/>
                      <a:pt x="768350" y="250825"/>
                      <a:pt x="838200" y="190500"/>
                    </a:cubicBezTo>
                    <a:cubicBezTo>
                      <a:pt x="908050" y="130175"/>
                      <a:pt x="963612" y="65087"/>
                      <a:pt x="1019175" y="0"/>
                    </a:cubicBezTo>
                  </a:path>
                </a:pathLst>
              </a:cu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90" name="Straight Connector 89"/>
              <p:cNvCxnSpPr>
                <a:stCxn id="83" idx="0"/>
              </p:cNvCxnSpPr>
              <p:nvPr/>
            </p:nvCxnSpPr>
            <p:spPr>
              <a:xfrm rot="10800000" flipH="1" flipV="1">
                <a:off x="1389742" y="5124458"/>
                <a:ext cx="2502991" cy="1429"/>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noChangeAspect="1"/>
                <a:stCxn id="83" idx="3"/>
              </p:cNvCxnSpPr>
              <p:nvPr/>
            </p:nvCxnSpPr>
            <p:spPr>
              <a:xfrm rot="10800000" flipH="1">
                <a:off x="1081596" y="4288977"/>
                <a:ext cx="507715" cy="1005944"/>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95" name="Group 85"/>
            <p:cNvGrpSpPr/>
            <p:nvPr/>
          </p:nvGrpSpPr>
          <p:grpSpPr>
            <a:xfrm>
              <a:off x="1100817" y="1005740"/>
              <a:ext cx="1963309" cy="1540913"/>
              <a:chOff x="2100942" y="1752320"/>
              <a:chExt cx="1963309" cy="1540913"/>
            </a:xfrm>
          </p:grpSpPr>
          <p:sp>
            <p:nvSpPr>
              <p:cNvPr id="96" name="Freeform 95"/>
              <p:cNvSpPr/>
              <p:nvPr/>
            </p:nvSpPr>
            <p:spPr>
              <a:xfrm flipH="1" flipV="1">
                <a:off x="2767262" y="1752320"/>
                <a:ext cx="343626" cy="220478"/>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487362">
                    <a:moveTo>
                      <a:pt x="0" y="485775"/>
                    </a:moveTo>
                    <a:cubicBezTo>
                      <a:pt x="73819" y="486568"/>
                      <a:pt x="147638" y="487362"/>
                      <a:pt x="247650" y="466725"/>
                    </a:cubicBezTo>
                    <a:cubicBezTo>
                      <a:pt x="347662" y="446088"/>
                      <a:pt x="501650" y="407987"/>
                      <a:pt x="600075" y="361950"/>
                    </a:cubicBezTo>
                    <a:cubicBezTo>
                      <a:pt x="698500" y="315913"/>
                      <a:pt x="768350" y="250825"/>
                      <a:pt x="838200" y="190500"/>
                    </a:cubicBezTo>
                    <a:cubicBezTo>
                      <a:pt x="908050" y="130175"/>
                      <a:pt x="963612" y="65087"/>
                      <a:pt x="1019175" y="0"/>
                    </a:cubicBezTo>
                  </a:path>
                </a:pathLst>
              </a:cu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97" name="Freeform 96"/>
              <p:cNvSpPr/>
              <p:nvPr/>
            </p:nvSpPr>
            <p:spPr>
              <a:xfrm flipH="1" flipV="1">
                <a:off x="2100942" y="3011878"/>
                <a:ext cx="374677" cy="281354"/>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487362">
                    <a:moveTo>
                      <a:pt x="0" y="485775"/>
                    </a:moveTo>
                    <a:cubicBezTo>
                      <a:pt x="73819" y="486568"/>
                      <a:pt x="147638" y="487362"/>
                      <a:pt x="247650" y="466725"/>
                    </a:cubicBezTo>
                    <a:cubicBezTo>
                      <a:pt x="347662" y="446088"/>
                      <a:pt x="501650" y="407987"/>
                      <a:pt x="600075" y="361950"/>
                    </a:cubicBezTo>
                    <a:cubicBezTo>
                      <a:pt x="698500" y="315913"/>
                      <a:pt x="768350" y="250825"/>
                      <a:pt x="838200" y="190500"/>
                    </a:cubicBezTo>
                    <a:cubicBezTo>
                      <a:pt x="908050" y="130175"/>
                      <a:pt x="963612" y="65087"/>
                      <a:pt x="1019175" y="0"/>
                    </a:cubicBezTo>
                  </a:path>
                </a:pathLst>
              </a:cu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98" name="Straight Connector 97"/>
              <p:cNvCxnSpPr>
                <a:stCxn id="97" idx="0"/>
              </p:cNvCxnSpPr>
              <p:nvPr/>
            </p:nvCxnSpPr>
            <p:spPr>
              <a:xfrm rot="10800000" flipH="1">
                <a:off x="2475619" y="3011879"/>
                <a:ext cx="1588632" cy="917"/>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noChangeAspect="1"/>
                <a:stCxn id="97" idx="4"/>
              </p:cNvCxnSpPr>
              <p:nvPr/>
            </p:nvCxnSpPr>
            <p:spPr>
              <a:xfrm rot="10800000" flipH="1">
                <a:off x="2100942" y="1952178"/>
                <a:ext cx="678544" cy="1341055"/>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3" name="Group 83"/>
            <p:cNvGrpSpPr/>
            <p:nvPr/>
          </p:nvGrpSpPr>
          <p:grpSpPr>
            <a:xfrm>
              <a:off x="561306" y="2504626"/>
              <a:ext cx="2477353" cy="1101406"/>
              <a:chOff x="1561431" y="3251206"/>
              <a:chExt cx="2477353" cy="1101406"/>
            </a:xfrm>
          </p:grpSpPr>
          <p:grpSp>
            <p:nvGrpSpPr>
              <p:cNvPr id="104" name="Group 73"/>
              <p:cNvGrpSpPr/>
              <p:nvPr/>
            </p:nvGrpSpPr>
            <p:grpSpPr>
              <a:xfrm>
                <a:off x="1561431" y="4071258"/>
                <a:ext cx="2477353" cy="281354"/>
                <a:chOff x="1725338" y="3789904"/>
                <a:chExt cx="2477353" cy="281354"/>
              </a:xfrm>
            </p:grpSpPr>
            <p:sp>
              <p:nvSpPr>
                <p:cNvPr id="106" name="Freeform 105"/>
                <p:cNvSpPr/>
                <p:nvPr/>
              </p:nvSpPr>
              <p:spPr>
                <a:xfrm flipH="1" flipV="1">
                  <a:off x="1725338" y="3789904"/>
                  <a:ext cx="374677" cy="281354"/>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487362">
                      <a:moveTo>
                        <a:pt x="0" y="485775"/>
                      </a:moveTo>
                      <a:cubicBezTo>
                        <a:pt x="73819" y="486568"/>
                        <a:pt x="147638" y="487362"/>
                        <a:pt x="247650" y="466725"/>
                      </a:cubicBezTo>
                      <a:cubicBezTo>
                        <a:pt x="347662" y="446088"/>
                        <a:pt x="501650" y="407987"/>
                        <a:pt x="600075" y="361950"/>
                      </a:cubicBezTo>
                      <a:cubicBezTo>
                        <a:pt x="698500" y="315913"/>
                        <a:pt x="768350" y="250825"/>
                        <a:pt x="838200" y="190500"/>
                      </a:cubicBezTo>
                      <a:cubicBezTo>
                        <a:pt x="908050" y="130175"/>
                        <a:pt x="963612" y="65087"/>
                        <a:pt x="1019175" y="0"/>
                      </a:cubicBezTo>
                    </a:path>
                  </a:pathLst>
                </a:cu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107" name="Straight Connector 106"/>
                <p:cNvCxnSpPr>
                  <a:stCxn id="106" idx="0"/>
                </p:cNvCxnSpPr>
                <p:nvPr/>
              </p:nvCxnSpPr>
              <p:spPr>
                <a:xfrm rot="10800000" flipH="1" flipV="1">
                  <a:off x="2100015" y="3790819"/>
                  <a:ext cx="2102676" cy="3093"/>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05" name="Straight Connector 104"/>
              <p:cNvCxnSpPr>
                <a:cxnSpLocks noChangeAspect="1"/>
              </p:cNvCxnSpPr>
              <p:nvPr/>
            </p:nvCxnSpPr>
            <p:spPr>
              <a:xfrm rot="5400000" flipH="1" flipV="1">
                <a:off x="1302985" y="3515108"/>
                <a:ext cx="1080000" cy="552195"/>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177" name="TextBox 176"/>
          <p:cNvSpPr txBox="1"/>
          <p:nvPr/>
        </p:nvSpPr>
        <p:spPr>
          <a:xfrm>
            <a:off x="8077200" y="3429000"/>
            <a:ext cx="736099" cy="307777"/>
          </a:xfrm>
          <a:prstGeom prst="rect">
            <a:avLst/>
          </a:prstGeom>
          <a:solidFill>
            <a:srgbClr val="FF9933"/>
          </a:solidFill>
          <a:ln>
            <a:solidFill>
              <a:srgbClr val="FF9933"/>
            </a:solidFill>
          </a:ln>
        </p:spPr>
        <p:txBody>
          <a:bodyPr wrap="none" rtlCol="0">
            <a:spAutoFit/>
          </a:bodyPr>
          <a:lstStyle/>
          <a:p>
            <a:r>
              <a:rPr lang="fr-CH" sz="1400" dirty="0" smtClean="0">
                <a:solidFill>
                  <a:srgbClr val="25129A"/>
                </a:solidFill>
              </a:rPr>
              <a:t>R&lt; 1n</a:t>
            </a:r>
            <a:r>
              <a:rPr lang="fr-CH" sz="1400" dirty="0" smtClean="0">
                <a:solidFill>
                  <a:srgbClr val="25129A"/>
                </a:solidFill>
                <a:sym typeface="Symbol"/>
              </a:rPr>
              <a:t></a:t>
            </a:r>
            <a:endParaRPr lang="en-US" sz="1400" dirty="0">
              <a:solidFill>
                <a:srgbClr val="25129A"/>
              </a:solidFill>
            </a:endParaRPr>
          </a:p>
        </p:txBody>
      </p:sp>
      <p:grpSp>
        <p:nvGrpSpPr>
          <p:cNvPr id="160" name="Group 159"/>
          <p:cNvGrpSpPr/>
          <p:nvPr/>
        </p:nvGrpSpPr>
        <p:grpSpPr>
          <a:xfrm>
            <a:off x="6648450" y="3416299"/>
            <a:ext cx="1333500" cy="573851"/>
            <a:chOff x="304800" y="2673349"/>
            <a:chExt cx="1333500" cy="573851"/>
          </a:xfrm>
        </p:grpSpPr>
        <p:sp>
          <p:nvSpPr>
            <p:cNvPr id="115" name="Rectangle 114"/>
            <p:cNvSpPr/>
            <p:nvPr/>
          </p:nvSpPr>
          <p:spPr>
            <a:xfrm>
              <a:off x="304800" y="2887200"/>
              <a:ext cx="880374" cy="72000"/>
            </a:xfrm>
            <a:prstGeom prst="rect">
              <a:avLst/>
            </a:prstGeom>
            <a:solidFill>
              <a:srgbClr val="33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04801" y="2673350"/>
              <a:ext cx="428289" cy="216000"/>
            </a:xfrm>
            <a:prstGeom prst="rect">
              <a:avLst/>
            </a:prstGeom>
            <a:solidFill>
              <a:srgbClr val="99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56885" y="2673349"/>
              <a:ext cx="428289" cy="216000"/>
            </a:xfrm>
            <a:prstGeom prst="rect">
              <a:avLst/>
            </a:prstGeom>
            <a:solidFill>
              <a:srgbClr val="990000"/>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210011" y="2673350"/>
              <a:ext cx="428289" cy="288000"/>
            </a:xfrm>
            <a:prstGeom prst="rect">
              <a:avLst/>
            </a:prstGeom>
            <a:solidFill>
              <a:srgbClr val="990000"/>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flipV="1">
              <a:off x="1152000" y="3031200"/>
              <a:ext cx="486300" cy="216000"/>
            </a:xfrm>
            <a:prstGeom prst="rect">
              <a:avLst/>
            </a:prstGeom>
            <a:solidFill>
              <a:srgbClr val="990000"/>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flipV="1">
              <a:off x="720000" y="3031200"/>
              <a:ext cx="428289" cy="216000"/>
            </a:xfrm>
            <a:prstGeom prst="rect">
              <a:avLst/>
            </a:prstGeom>
            <a:solidFill>
              <a:srgbClr val="990000"/>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flipV="1">
              <a:off x="304800" y="2959200"/>
              <a:ext cx="400693" cy="288000"/>
            </a:xfrm>
            <a:prstGeom prst="rect">
              <a:avLst/>
            </a:prstGeom>
            <a:solidFill>
              <a:srgbClr val="990000"/>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33091" y="2673349"/>
              <a:ext cx="23794" cy="216000"/>
            </a:xfrm>
            <a:prstGeom prst="rect">
              <a:avLst/>
            </a:prstGeom>
            <a:solidFill>
              <a:srgbClr val="CA700C"/>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184521" y="2673824"/>
              <a:ext cx="23794" cy="288000"/>
            </a:xfrm>
            <a:prstGeom prst="rect">
              <a:avLst/>
            </a:prstGeom>
            <a:solidFill>
              <a:srgbClr val="CA700C"/>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705129" y="2959200"/>
              <a:ext cx="23794" cy="288000"/>
            </a:xfrm>
            <a:prstGeom prst="rect">
              <a:avLst/>
            </a:prstGeom>
            <a:solidFill>
              <a:srgbClr val="CA700C"/>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1144800" y="3031200"/>
              <a:ext cx="23794" cy="216000"/>
            </a:xfrm>
            <a:prstGeom prst="rect">
              <a:avLst/>
            </a:prstGeom>
            <a:solidFill>
              <a:srgbClr val="CA700C"/>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727750" y="2959200"/>
              <a:ext cx="909521" cy="72000"/>
            </a:xfrm>
            <a:prstGeom prst="rect">
              <a:avLst/>
            </a:prstGeom>
            <a:solidFill>
              <a:srgbClr val="33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6661150" y="3671888"/>
            <a:ext cx="1399119" cy="72230"/>
            <a:chOff x="260350" y="2928938"/>
            <a:chExt cx="1399119" cy="72230"/>
          </a:xfrm>
          <a:solidFill>
            <a:srgbClr val="FF9933"/>
          </a:solidFill>
        </p:grpSpPr>
        <p:cxnSp>
          <p:nvCxnSpPr>
            <p:cNvPr id="169" name="Straight Connector 168"/>
            <p:cNvCxnSpPr/>
            <p:nvPr/>
          </p:nvCxnSpPr>
          <p:spPr>
            <a:xfrm>
              <a:off x="260350" y="2930400"/>
              <a:ext cx="684000" cy="0"/>
            </a:xfrm>
            <a:prstGeom prst="line">
              <a:avLst/>
            </a:prstGeom>
            <a:grpFill/>
            <a:ln w="190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940594" y="2928938"/>
              <a:ext cx="144000" cy="72000"/>
            </a:xfrm>
            <a:prstGeom prst="line">
              <a:avLst/>
            </a:prstGeom>
            <a:grpFill/>
            <a:ln w="190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083469" y="3001168"/>
              <a:ext cx="576000" cy="0"/>
            </a:xfrm>
            <a:prstGeom prst="line">
              <a:avLst/>
            </a:prstGeom>
            <a:grpFill/>
            <a:ln w="19050">
              <a:solidFill>
                <a:srgbClr val="FF9933"/>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grpSp>
      <p:cxnSp>
        <p:nvCxnSpPr>
          <p:cNvPr id="179" name="Straight Arrow Connector 178"/>
          <p:cNvCxnSpPr/>
          <p:nvPr/>
        </p:nvCxnSpPr>
        <p:spPr>
          <a:xfrm rot="10800000" flipH="1" flipV="1">
            <a:off x="6644625" y="3882150"/>
            <a:ext cx="1404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8067675" y="3886200"/>
            <a:ext cx="971741" cy="523220"/>
          </a:xfrm>
          <a:prstGeom prst="rect">
            <a:avLst/>
          </a:prstGeom>
          <a:solidFill>
            <a:srgbClr val="FF0000"/>
          </a:solidFill>
          <a:ln>
            <a:solidFill>
              <a:srgbClr val="FF0000"/>
            </a:solidFill>
          </a:ln>
        </p:spPr>
        <p:txBody>
          <a:bodyPr wrap="none" rtlCol="0">
            <a:spAutoFit/>
          </a:bodyPr>
          <a:lstStyle/>
          <a:p>
            <a:r>
              <a:rPr lang="fr-CH" sz="1400" dirty="0" smtClean="0">
                <a:solidFill>
                  <a:srgbClr val="25129A"/>
                </a:solidFill>
              </a:rPr>
              <a:t>R&lt; 10</a:t>
            </a:r>
            <a:r>
              <a:rPr lang="fr-CH" sz="1400" dirty="0" smtClean="0">
                <a:solidFill>
                  <a:srgbClr val="25129A"/>
                </a:solidFill>
                <a:sym typeface="Symbol"/>
              </a:rPr>
              <a:t></a:t>
            </a:r>
          </a:p>
          <a:p>
            <a:r>
              <a:rPr lang="fr-CH" sz="1050" i="1" dirty="0" smtClean="0">
                <a:solidFill>
                  <a:srgbClr val="25129A"/>
                </a:solidFill>
                <a:sym typeface="Symbol"/>
              </a:rPr>
              <a:t>(</a:t>
            </a:r>
            <a:r>
              <a:rPr lang="fr-CH" sz="1050" i="1" dirty="0" err="1" smtClean="0">
                <a:solidFill>
                  <a:srgbClr val="25129A"/>
                </a:solidFill>
                <a:sym typeface="Symbol"/>
              </a:rPr>
              <a:t>after</a:t>
            </a:r>
            <a:r>
              <a:rPr lang="fr-CH" sz="1050" i="1" dirty="0" smtClean="0">
                <a:solidFill>
                  <a:srgbClr val="25129A"/>
                </a:solidFill>
                <a:sym typeface="Symbol"/>
              </a:rPr>
              <a:t> </a:t>
            </a:r>
            <a:r>
              <a:rPr lang="fr-CH" sz="1050" i="1" dirty="0" err="1" smtClean="0">
                <a:solidFill>
                  <a:srgbClr val="25129A"/>
                </a:solidFill>
                <a:sym typeface="Symbol"/>
              </a:rPr>
              <a:t>quench</a:t>
            </a:r>
            <a:r>
              <a:rPr lang="fr-CH" sz="1400" dirty="0" smtClean="0">
                <a:solidFill>
                  <a:srgbClr val="25129A"/>
                </a:solidFill>
                <a:sym typeface="Symbol"/>
              </a:rPr>
              <a:t>)</a:t>
            </a:r>
            <a:endParaRPr lang="en-US" sz="1400" dirty="0">
              <a:solidFill>
                <a:srgbClr val="25129A"/>
              </a:solidFill>
            </a:endParaRPr>
          </a:p>
        </p:txBody>
      </p:sp>
      <p:sp>
        <p:nvSpPr>
          <p:cNvPr id="92" name="Slide Number Placeholder 91"/>
          <p:cNvSpPr>
            <a:spLocks noGrp="1"/>
          </p:cNvSpPr>
          <p:nvPr>
            <p:ph type="sldNum" sz="quarter" idx="12"/>
          </p:nvPr>
        </p:nvSpPr>
        <p:spPr/>
        <p:txBody>
          <a:bodyPr/>
          <a:lstStyle/>
          <a:p>
            <a:fld id="{07CB4EDF-7DE6-4369-B527-B79B2EF0026D}"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7"/>
                                        </p:tgtEl>
                                        <p:attrNameLst>
                                          <p:attrName>style.visibility</p:attrName>
                                        </p:attrNameLst>
                                      </p:cBhvr>
                                      <p:to>
                                        <p:strVal val="visible"/>
                                      </p:to>
                                    </p:set>
                                  </p:childTnLst>
                                  <p:subTnLst>
                                    <p:set>
                                      <p:cBhvr override="childStyle">
                                        <p:cTn dur="1" fill="hold" display="0" masterRel="nextClick" afterEffect="1"/>
                                        <p:tgtEl>
                                          <p:spTgt spid="177"/>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childTnLst>
                                  <p:subTnLst>
                                    <p:set>
                                      <p:cBhvr override="childStyle">
                                        <p:cTn dur="1" fill="hold" display="0" masterRel="nextClick" afterEffect="1"/>
                                        <p:tgtEl>
                                          <p:spTgt spid="17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9"/>
                                        </p:tgtEl>
                                        <p:attrNameLst>
                                          <p:attrName>style.visibility</p:attrName>
                                        </p:attrNameLst>
                                      </p:cBhvr>
                                      <p:to>
                                        <p:strVal val="visible"/>
                                      </p:to>
                                    </p:set>
                                  </p:childTnLst>
                                  <p:subTnLst>
                                    <p:set>
                                      <p:cBhvr override="childStyle">
                                        <p:cTn dur="1" fill="hold" display="0" masterRel="nextClick" afterEffect="1"/>
                                        <p:tgtEl>
                                          <p:spTgt spid="179"/>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180"/>
                                        </p:tgtEl>
                                        <p:attrNameLst>
                                          <p:attrName>style.visibility</p:attrName>
                                        </p:attrNameLst>
                                      </p:cBhvr>
                                      <p:to>
                                        <p:strVal val="visible"/>
                                      </p:to>
                                    </p:set>
                                  </p:childTnLst>
                                  <p:subTnLst>
                                    <p:set>
                                      <p:cBhvr override="childStyle">
                                        <p:cTn dur="1" fill="hold" display="0" masterRel="nextClick" afterEffect="1"/>
                                        <p:tgtEl>
                                          <p:spTgt spid="180"/>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8">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xEl>
                                              <p:pRg st="15" end="1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uiExpand="1" build="p"/>
      <p:bldP spid="71" grpId="0" uiExpand="1" build="p"/>
      <p:bldP spid="177" grpId="0" animBg="1"/>
      <p:bldP spid="1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203196" y="1839404"/>
            <a:ext cx="3881853" cy="3979770"/>
            <a:chOff x="203196" y="1839404"/>
            <a:chExt cx="3881853" cy="3979770"/>
          </a:xfrm>
        </p:grpSpPr>
        <p:cxnSp>
          <p:nvCxnSpPr>
            <p:cNvPr id="66" name="Straight Connector 65"/>
            <p:cNvCxnSpPr/>
            <p:nvPr/>
          </p:nvCxnSpPr>
          <p:spPr>
            <a:xfrm>
              <a:off x="203196" y="5819174"/>
              <a:ext cx="277855"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Freeform 66"/>
            <p:cNvSpPr/>
            <p:nvPr/>
          </p:nvSpPr>
          <p:spPr>
            <a:xfrm>
              <a:off x="430611" y="5467478"/>
              <a:ext cx="599483" cy="351692"/>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487362">
                  <a:moveTo>
                    <a:pt x="0" y="485775"/>
                  </a:moveTo>
                  <a:cubicBezTo>
                    <a:pt x="73819" y="486568"/>
                    <a:pt x="147638" y="487362"/>
                    <a:pt x="247650" y="466725"/>
                  </a:cubicBezTo>
                  <a:cubicBezTo>
                    <a:pt x="347662" y="446088"/>
                    <a:pt x="501650" y="407987"/>
                    <a:pt x="600075" y="361950"/>
                  </a:cubicBezTo>
                  <a:cubicBezTo>
                    <a:pt x="698500" y="315913"/>
                    <a:pt x="768350" y="250825"/>
                    <a:pt x="838200" y="190500"/>
                  </a:cubicBezTo>
                  <a:cubicBezTo>
                    <a:pt x="908050" y="130175"/>
                    <a:pt x="963612" y="65087"/>
                    <a:pt x="1019175" y="0"/>
                  </a:cubicBezTo>
                </a:path>
              </a:pathLst>
            </a:cu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68" name="Freeform 67"/>
            <p:cNvSpPr/>
            <p:nvPr/>
          </p:nvSpPr>
          <p:spPr>
            <a:xfrm flipH="1" flipV="1">
              <a:off x="1025041" y="5196113"/>
              <a:ext cx="374677" cy="281354"/>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487362">
                  <a:moveTo>
                    <a:pt x="0" y="485775"/>
                  </a:moveTo>
                  <a:cubicBezTo>
                    <a:pt x="73819" y="486568"/>
                    <a:pt x="147638" y="487362"/>
                    <a:pt x="247650" y="466725"/>
                  </a:cubicBezTo>
                  <a:cubicBezTo>
                    <a:pt x="347662" y="446088"/>
                    <a:pt x="501650" y="407987"/>
                    <a:pt x="600075" y="361950"/>
                  </a:cubicBezTo>
                  <a:cubicBezTo>
                    <a:pt x="698500" y="315913"/>
                    <a:pt x="768350" y="250825"/>
                    <a:pt x="838200" y="190500"/>
                  </a:cubicBezTo>
                  <a:cubicBezTo>
                    <a:pt x="908050" y="130175"/>
                    <a:pt x="963612" y="65087"/>
                    <a:pt x="1019175" y="0"/>
                  </a:cubicBezTo>
                </a:path>
              </a:pathLst>
            </a:cu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69" name="Straight Connector 68"/>
            <p:cNvCxnSpPr>
              <a:stCxn id="68" idx="0"/>
            </p:cNvCxnSpPr>
            <p:nvPr/>
          </p:nvCxnSpPr>
          <p:spPr>
            <a:xfrm rot="10800000" flipH="1">
              <a:off x="1399717" y="5197029"/>
              <a:ext cx="2497289"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noChangeAspect="1"/>
              <a:endCxn id="73" idx="3"/>
            </p:cNvCxnSpPr>
            <p:nvPr/>
          </p:nvCxnSpPr>
          <p:spPr>
            <a:xfrm rot="5400000" flipH="1" flipV="1">
              <a:off x="586771" y="3979971"/>
              <a:ext cx="1926443" cy="1025751"/>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14"/>
            <p:cNvCxnSpPr>
              <a:stCxn id="72" idx="0"/>
            </p:cNvCxnSpPr>
            <p:nvPr/>
          </p:nvCxnSpPr>
          <p:spPr>
            <a:xfrm rot="10800000" flipH="1">
              <a:off x="3147813" y="1840320"/>
              <a:ext cx="937236"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2" name="Freeform 13"/>
            <p:cNvSpPr/>
            <p:nvPr/>
          </p:nvSpPr>
          <p:spPr>
            <a:xfrm flipH="1" flipV="1">
              <a:off x="2749860" y="1839404"/>
              <a:ext cx="397953" cy="281354"/>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 name="connsiteX0" fmla="*/ 0 w 1082489"/>
                <a:gd name="connsiteY0" fmla="*/ 485775 h 487362"/>
                <a:gd name="connsiteX1" fmla="*/ 310964 w 1082489"/>
                <a:gd name="connsiteY1" fmla="*/ 466725 h 487362"/>
                <a:gd name="connsiteX2" fmla="*/ 663389 w 1082489"/>
                <a:gd name="connsiteY2" fmla="*/ 361950 h 487362"/>
                <a:gd name="connsiteX3" fmla="*/ 901514 w 1082489"/>
                <a:gd name="connsiteY3" fmla="*/ 190500 h 487362"/>
                <a:gd name="connsiteX4" fmla="*/ 1082489 w 1082489"/>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89" h="487362">
                  <a:moveTo>
                    <a:pt x="0" y="485775"/>
                  </a:moveTo>
                  <a:cubicBezTo>
                    <a:pt x="73819" y="486568"/>
                    <a:pt x="200399" y="487362"/>
                    <a:pt x="310964" y="466725"/>
                  </a:cubicBezTo>
                  <a:cubicBezTo>
                    <a:pt x="421529" y="446088"/>
                    <a:pt x="564964" y="407987"/>
                    <a:pt x="663389" y="361950"/>
                  </a:cubicBezTo>
                  <a:cubicBezTo>
                    <a:pt x="761814" y="315913"/>
                    <a:pt x="831664" y="250825"/>
                    <a:pt x="901514" y="190500"/>
                  </a:cubicBezTo>
                  <a:cubicBezTo>
                    <a:pt x="971364" y="130175"/>
                    <a:pt x="1026926" y="65087"/>
                    <a:pt x="1082489" y="0"/>
                  </a:cubicBezTo>
                </a:path>
              </a:pathLst>
            </a:cu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73" name="Freeform 72"/>
            <p:cNvSpPr/>
            <p:nvPr/>
          </p:nvSpPr>
          <p:spPr>
            <a:xfrm flipH="1" flipV="1">
              <a:off x="2062868" y="3360214"/>
              <a:ext cx="311153" cy="169410"/>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 name="connsiteX0" fmla="*/ 0 w 1019175"/>
                <a:gd name="connsiteY0" fmla="*/ 568271 h 569858"/>
                <a:gd name="connsiteX1" fmla="*/ 247650 w 1019175"/>
                <a:gd name="connsiteY1" fmla="*/ 549221 h 569858"/>
                <a:gd name="connsiteX2" fmla="*/ 600075 w 1019175"/>
                <a:gd name="connsiteY2" fmla="*/ 444446 h 569858"/>
                <a:gd name="connsiteX3" fmla="*/ 838200 w 1019175"/>
                <a:gd name="connsiteY3" fmla="*/ 272996 h 569858"/>
                <a:gd name="connsiteX4" fmla="*/ 1019175 w 1019175"/>
                <a:gd name="connsiteY4" fmla="*/ 0 h 569858"/>
                <a:gd name="connsiteX0" fmla="*/ 0 w 838199"/>
                <a:gd name="connsiteY0" fmla="*/ 295275 h 296862"/>
                <a:gd name="connsiteX1" fmla="*/ 247650 w 838199"/>
                <a:gd name="connsiteY1" fmla="*/ 276225 h 296862"/>
                <a:gd name="connsiteX2" fmla="*/ 600075 w 838199"/>
                <a:gd name="connsiteY2" fmla="*/ 171450 h 296862"/>
                <a:gd name="connsiteX3" fmla="*/ 838200 w 838199"/>
                <a:gd name="connsiteY3" fmla="*/ 0 h 296862"/>
              </a:gdLst>
              <a:ahLst/>
              <a:cxnLst>
                <a:cxn ang="0">
                  <a:pos x="connsiteX0" y="connsiteY0"/>
                </a:cxn>
                <a:cxn ang="0">
                  <a:pos x="connsiteX1" y="connsiteY1"/>
                </a:cxn>
                <a:cxn ang="0">
                  <a:pos x="connsiteX2" y="connsiteY2"/>
                </a:cxn>
                <a:cxn ang="0">
                  <a:pos x="connsiteX3" y="connsiteY3"/>
                </a:cxn>
              </a:cxnLst>
              <a:rect l="l" t="t" r="r" b="b"/>
              <a:pathLst>
                <a:path w="838199" h="296862">
                  <a:moveTo>
                    <a:pt x="0" y="295275"/>
                  </a:moveTo>
                  <a:cubicBezTo>
                    <a:pt x="73819" y="296068"/>
                    <a:pt x="147638" y="296862"/>
                    <a:pt x="247650" y="276225"/>
                  </a:cubicBezTo>
                  <a:cubicBezTo>
                    <a:pt x="347662" y="255588"/>
                    <a:pt x="501650" y="217487"/>
                    <a:pt x="600075" y="171450"/>
                  </a:cubicBezTo>
                  <a:cubicBezTo>
                    <a:pt x="698500" y="125413"/>
                    <a:pt x="768350" y="74074"/>
                    <a:pt x="838200" y="0"/>
                  </a:cubicBezTo>
                </a:path>
              </a:pathLst>
            </a:cu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74" name="Straight Connector 73"/>
            <p:cNvCxnSpPr>
              <a:stCxn id="73" idx="0"/>
            </p:cNvCxnSpPr>
            <p:nvPr/>
          </p:nvCxnSpPr>
          <p:spPr>
            <a:xfrm rot="10800000" flipH="1">
              <a:off x="2374021" y="3360216"/>
              <a:ext cx="1588632" cy="904"/>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noChangeAspect="1"/>
              <a:stCxn id="73" idx="3"/>
              <a:endCxn id="72" idx="4"/>
            </p:cNvCxnSpPr>
            <p:nvPr/>
          </p:nvCxnSpPr>
          <p:spPr>
            <a:xfrm rot="10800000" flipH="1">
              <a:off x="2062868" y="2120758"/>
              <a:ext cx="686992" cy="1408866"/>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0" y="5856516"/>
            <a:ext cx="981359" cy="369332"/>
          </a:xfrm>
          <a:prstGeom prst="rect">
            <a:avLst/>
          </a:prstGeom>
          <a:noFill/>
          <a:ln w="3175">
            <a:noFill/>
          </a:ln>
        </p:spPr>
        <p:txBody>
          <a:bodyPr wrap="none" rtlCol="0">
            <a:spAutoFit/>
          </a:bodyPr>
          <a:lstStyle/>
          <a:p>
            <a:r>
              <a:rPr lang="en-US" b="1" i="1" dirty="0" smtClean="0">
                <a:solidFill>
                  <a:srgbClr val="25129A"/>
                </a:solidFill>
              </a:rPr>
              <a:t>450 </a:t>
            </a:r>
            <a:r>
              <a:rPr lang="en-US" b="1" i="1" dirty="0" err="1" smtClean="0">
                <a:solidFill>
                  <a:srgbClr val="25129A"/>
                </a:solidFill>
              </a:rPr>
              <a:t>GeV</a:t>
            </a:r>
            <a:endParaRPr lang="en-US" b="1" i="1" dirty="0">
              <a:solidFill>
                <a:srgbClr val="25129A"/>
              </a:solidFill>
            </a:endParaRPr>
          </a:p>
        </p:txBody>
      </p:sp>
      <p:sp>
        <p:nvSpPr>
          <p:cNvPr id="2" name="Title 1"/>
          <p:cNvSpPr>
            <a:spLocks noGrp="1"/>
          </p:cNvSpPr>
          <p:nvPr>
            <p:ph type="title"/>
          </p:nvPr>
        </p:nvSpPr>
        <p:spPr/>
        <p:txBody>
          <a:bodyPr/>
          <a:lstStyle/>
          <a:p>
            <a:r>
              <a:rPr lang="en-US" dirty="0" smtClean="0"/>
              <a:t>Energy: the way back</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7</a:t>
            </a:fld>
            <a:endParaRPr lang="en-US"/>
          </a:p>
        </p:txBody>
      </p:sp>
      <p:sp>
        <p:nvSpPr>
          <p:cNvPr id="34" name="Date Placeholder 2"/>
          <p:cNvSpPr txBox="1">
            <a:spLocks/>
          </p:cNvSpPr>
          <p:nvPr/>
        </p:nvSpPr>
        <p:spPr>
          <a:xfrm>
            <a:off x="457200" y="6356350"/>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965CB40-A893-4948-B858-2CB3C6F12D87}"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3/26/2010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cxnSp>
        <p:nvCxnSpPr>
          <p:cNvPr id="35" name="Straight Connector 34"/>
          <p:cNvCxnSpPr/>
          <p:nvPr/>
        </p:nvCxnSpPr>
        <p:spPr>
          <a:xfrm rot="16200000" flipH="1">
            <a:off x="3572711" y="3754846"/>
            <a:ext cx="4548359" cy="4288"/>
          </a:xfrm>
          <a:prstGeom prst="line">
            <a:avLst/>
          </a:prstGeom>
          <a:ln>
            <a:solidFill>
              <a:srgbClr val="25129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343400" y="1063170"/>
            <a:ext cx="1487269" cy="369332"/>
          </a:xfrm>
          <a:prstGeom prst="rect">
            <a:avLst/>
          </a:prstGeom>
          <a:solidFill>
            <a:srgbClr val="25129A"/>
          </a:solidFill>
          <a:ln>
            <a:solidFill>
              <a:schemeClr val="tx2"/>
            </a:solidFill>
          </a:ln>
        </p:spPr>
        <p:txBody>
          <a:bodyPr wrap="square" rtlCol="0">
            <a:spAutoFit/>
          </a:bodyPr>
          <a:lstStyle/>
          <a:p>
            <a:pPr algn="ctr"/>
            <a:r>
              <a:rPr lang="en-US" b="1" dirty="0" smtClean="0">
                <a:solidFill>
                  <a:schemeClr val="bg1"/>
                </a:solidFill>
              </a:rPr>
              <a:t>When</a:t>
            </a:r>
            <a:endParaRPr lang="en-US" b="1" dirty="0">
              <a:solidFill>
                <a:schemeClr val="bg1"/>
              </a:solidFill>
            </a:endParaRPr>
          </a:p>
        </p:txBody>
      </p:sp>
      <p:grpSp>
        <p:nvGrpSpPr>
          <p:cNvPr id="40" name="Group 39"/>
          <p:cNvGrpSpPr/>
          <p:nvPr/>
        </p:nvGrpSpPr>
        <p:grpSpPr>
          <a:xfrm>
            <a:off x="281400" y="76200"/>
            <a:ext cx="8280000" cy="228600"/>
            <a:chOff x="457200" y="152400"/>
            <a:chExt cx="7549200" cy="381000"/>
          </a:xfrm>
          <a:solidFill>
            <a:srgbClr val="25129A">
              <a:alpha val="34902"/>
            </a:srgbClr>
          </a:solidFill>
        </p:grpSpPr>
        <p:sp>
          <p:nvSpPr>
            <p:cNvPr id="41" name="Rounded Rectangle 40"/>
            <p:cNvSpPr/>
            <p:nvPr/>
          </p:nvSpPr>
          <p:spPr>
            <a:xfrm>
              <a:off x="457200" y="152400"/>
              <a:ext cx="2520000" cy="381000"/>
            </a:xfrm>
            <a:prstGeom prst="roundRect">
              <a:avLst/>
            </a:prstGeom>
            <a:solidFill>
              <a:srgbClr val="003399"/>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4CCFC"/>
                  </a:solidFill>
                </a:rPr>
                <a:t>Operation</a:t>
              </a:r>
              <a:r>
                <a:rPr lang="en-US" sz="1400" i="1" baseline="0" dirty="0" smtClean="0">
                  <a:solidFill>
                    <a:srgbClr val="F4CCFC"/>
                  </a:solidFill>
                </a:rPr>
                <a:t> envelope</a:t>
              </a:r>
              <a:endParaRPr lang="en-US" sz="1400" i="1" dirty="0">
                <a:solidFill>
                  <a:srgbClr val="F4CCFC"/>
                </a:solidFill>
              </a:endParaRPr>
            </a:p>
          </p:txBody>
        </p:sp>
        <p:sp>
          <p:nvSpPr>
            <p:cNvPr id="42" name="Rounded Rectangle 41"/>
            <p:cNvSpPr/>
            <p:nvPr/>
          </p:nvSpPr>
          <p:spPr>
            <a:xfrm>
              <a:off x="29718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43" name="Rounded Rectangle 42"/>
            <p:cNvSpPr/>
            <p:nvPr/>
          </p:nvSpPr>
          <p:spPr>
            <a:xfrm>
              <a:off x="54864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
        <p:nvSpPr>
          <p:cNvPr id="44" name="TextBox 43"/>
          <p:cNvSpPr txBox="1"/>
          <p:nvPr/>
        </p:nvSpPr>
        <p:spPr>
          <a:xfrm>
            <a:off x="5830668" y="1063170"/>
            <a:ext cx="3240000" cy="369332"/>
          </a:xfrm>
          <a:prstGeom prst="rect">
            <a:avLst/>
          </a:prstGeom>
          <a:solidFill>
            <a:srgbClr val="25129A"/>
          </a:solidFill>
          <a:ln>
            <a:solidFill>
              <a:schemeClr val="tx2"/>
            </a:solidFill>
          </a:ln>
        </p:spPr>
        <p:txBody>
          <a:bodyPr wrap="square" rtlCol="0">
            <a:spAutoFit/>
          </a:bodyPr>
          <a:lstStyle/>
          <a:p>
            <a:pPr algn="ctr"/>
            <a:r>
              <a:rPr lang="en-US" b="1" dirty="0" smtClean="0">
                <a:solidFill>
                  <a:schemeClr val="bg1"/>
                </a:solidFill>
              </a:rPr>
              <a:t>What</a:t>
            </a:r>
            <a:endParaRPr lang="en-US" b="1" dirty="0">
              <a:solidFill>
                <a:schemeClr val="bg1"/>
              </a:solidFill>
            </a:endParaRPr>
          </a:p>
        </p:txBody>
      </p:sp>
      <p:sp>
        <p:nvSpPr>
          <p:cNvPr id="45" name="TextBox 44"/>
          <p:cNvSpPr txBox="1"/>
          <p:nvPr/>
        </p:nvSpPr>
        <p:spPr>
          <a:xfrm>
            <a:off x="4293674" y="1596570"/>
            <a:ext cx="1429750" cy="4308872"/>
          </a:xfrm>
          <a:prstGeom prst="rect">
            <a:avLst/>
          </a:prstGeom>
          <a:noFill/>
        </p:spPr>
        <p:txBody>
          <a:bodyPr wrap="none" rtlCol="0">
            <a:spAutoFit/>
          </a:bodyPr>
          <a:lstStyle/>
          <a:p>
            <a:r>
              <a:rPr lang="en-US" dirty="0" smtClean="0">
                <a:solidFill>
                  <a:srgbClr val="25129A"/>
                </a:solidFill>
              </a:rPr>
              <a:t>2014 ?</a:t>
            </a:r>
          </a:p>
          <a:p>
            <a:endParaRPr lang="en-US" sz="1400" dirty="0" smtClean="0">
              <a:solidFill>
                <a:srgbClr val="25129A"/>
              </a:solidFill>
            </a:endParaRPr>
          </a:p>
          <a:p>
            <a:endParaRPr lang="en-US" sz="1400" dirty="0" smtClean="0">
              <a:solidFill>
                <a:srgbClr val="25129A"/>
              </a:solidFill>
            </a:endParaRPr>
          </a:p>
          <a:p>
            <a:endParaRPr lang="en-US" sz="1600" dirty="0" smtClean="0">
              <a:solidFill>
                <a:srgbClr val="25129A"/>
              </a:solidFill>
            </a:endParaRPr>
          </a:p>
          <a:p>
            <a:endParaRPr lang="en-US" sz="1600" dirty="0" smtClean="0">
              <a:solidFill>
                <a:srgbClr val="25129A"/>
              </a:solidFill>
            </a:endParaRPr>
          </a:p>
          <a:p>
            <a:endParaRPr lang="en-US" dirty="0" smtClean="0">
              <a:solidFill>
                <a:srgbClr val="25129A"/>
              </a:solidFill>
            </a:endParaRPr>
          </a:p>
          <a:p>
            <a:r>
              <a:rPr lang="en-US" dirty="0" smtClean="0">
                <a:solidFill>
                  <a:srgbClr val="25129A"/>
                </a:solidFill>
              </a:rPr>
              <a:t>2013</a:t>
            </a:r>
          </a:p>
          <a:p>
            <a:endParaRPr lang="en-US" dirty="0" smtClean="0">
              <a:solidFill>
                <a:srgbClr val="25129A"/>
              </a:solidFill>
            </a:endParaRPr>
          </a:p>
          <a:p>
            <a:endParaRPr lang="en-US" dirty="0" smtClean="0">
              <a:solidFill>
                <a:srgbClr val="25129A"/>
              </a:solidFill>
            </a:endParaRPr>
          </a:p>
          <a:p>
            <a:r>
              <a:rPr lang="en-US" dirty="0" smtClean="0">
                <a:solidFill>
                  <a:srgbClr val="25129A"/>
                </a:solidFill>
              </a:rPr>
              <a:t>2012</a:t>
            </a:r>
          </a:p>
          <a:p>
            <a:endParaRPr lang="en-US" dirty="0" smtClean="0">
              <a:solidFill>
                <a:srgbClr val="25129A"/>
              </a:solidFill>
            </a:endParaRPr>
          </a:p>
          <a:p>
            <a:endParaRPr lang="en-US" dirty="0" smtClean="0">
              <a:solidFill>
                <a:srgbClr val="25129A"/>
              </a:solidFill>
            </a:endParaRPr>
          </a:p>
          <a:p>
            <a:endParaRPr lang="en-US" dirty="0" smtClean="0">
              <a:solidFill>
                <a:srgbClr val="25129A"/>
              </a:solidFill>
            </a:endParaRPr>
          </a:p>
          <a:p>
            <a:r>
              <a:rPr lang="en-US" dirty="0" smtClean="0">
                <a:solidFill>
                  <a:srgbClr val="25129A"/>
                </a:solidFill>
              </a:rPr>
              <a:t>2010 – 2011</a:t>
            </a:r>
          </a:p>
          <a:p>
            <a:endParaRPr lang="en-US" sz="1600" dirty="0" smtClean="0">
              <a:solidFill>
                <a:srgbClr val="25129A"/>
              </a:solidFill>
            </a:endParaRPr>
          </a:p>
          <a:p>
            <a:r>
              <a:rPr lang="en-US" dirty="0" smtClean="0">
                <a:solidFill>
                  <a:srgbClr val="25129A"/>
                </a:solidFill>
              </a:rPr>
              <a:t>January 2010</a:t>
            </a:r>
            <a:endParaRPr lang="en-US" dirty="0">
              <a:solidFill>
                <a:srgbClr val="25129A"/>
              </a:solidFill>
            </a:endParaRPr>
          </a:p>
        </p:txBody>
      </p:sp>
      <p:sp>
        <p:nvSpPr>
          <p:cNvPr id="46" name="TextBox 45"/>
          <p:cNvSpPr txBox="1"/>
          <p:nvPr/>
        </p:nvSpPr>
        <p:spPr>
          <a:xfrm>
            <a:off x="5893874" y="1596570"/>
            <a:ext cx="3019416" cy="5386090"/>
          </a:xfrm>
          <a:prstGeom prst="rect">
            <a:avLst/>
          </a:prstGeom>
          <a:noFill/>
        </p:spPr>
        <p:txBody>
          <a:bodyPr wrap="none" rtlCol="0">
            <a:spAutoFit/>
          </a:bodyPr>
          <a:lstStyle/>
          <a:p>
            <a:endParaRPr lang="en-US" b="1" dirty="0" smtClean="0">
              <a:solidFill>
                <a:srgbClr val="25129A"/>
              </a:solidFill>
            </a:endParaRPr>
          </a:p>
          <a:p>
            <a:r>
              <a:rPr lang="en-US" b="1" dirty="0" smtClean="0">
                <a:solidFill>
                  <a:srgbClr val="25129A"/>
                </a:solidFill>
              </a:rPr>
              <a:t>Train magnets</a:t>
            </a:r>
          </a:p>
          <a:p>
            <a:r>
              <a:rPr lang="en-US" sz="1600" dirty="0" smtClean="0">
                <a:solidFill>
                  <a:srgbClr val="25129A"/>
                </a:solidFill>
              </a:rPr>
              <a:t>Should be easy to get to 6TeV….</a:t>
            </a:r>
          </a:p>
          <a:p>
            <a:r>
              <a:rPr lang="en-US" sz="1600" dirty="0" smtClean="0">
                <a:solidFill>
                  <a:srgbClr val="25129A"/>
                </a:solidFill>
              </a:rPr>
              <a:t>7 TeV will take time</a:t>
            </a:r>
          </a:p>
          <a:p>
            <a:endParaRPr lang="en-US" sz="1600" dirty="0" smtClean="0">
              <a:solidFill>
                <a:srgbClr val="25129A"/>
              </a:solidFill>
            </a:endParaRPr>
          </a:p>
          <a:p>
            <a:endParaRPr lang="en-US" sz="1400" b="1" dirty="0" smtClean="0">
              <a:solidFill>
                <a:srgbClr val="25129A"/>
              </a:solidFill>
            </a:endParaRPr>
          </a:p>
          <a:p>
            <a:endParaRPr lang="en-US" sz="1400" b="1" dirty="0" smtClean="0">
              <a:solidFill>
                <a:srgbClr val="25129A"/>
              </a:solidFill>
            </a:endParaRPr>
          </a:p>
          <a:p>
            <a:endParaRPr lang="en-US" sz="1400" b="1" dirty="0" smtClean="0">
              <a:solidFill>
                <a:srgbClr val="25129A"/>
              </a:solidFill>
            </a:endParaRPr>
          </a:p>
          <a:p>
            <a:endParaRPr lang="en-US" sz="400" b="1" dirty="0" smtClean="0">
              <a:solidFill>
                <a:srgbClr val="25129A"/>
              </a:solidFill>
            </a:endParaRPr>
          </a:p>
          <a:p>
            <a:r>
              <a:rPr lang="en-US" b="1" dirty="0" smtClean="0">
                <a:solidFill>
                  <a:srgbClr val="25129A"/>
                </a:solidFill>
              </a:rPr>
              <a:t>Long shut-down:</a:t>
            </a:r>
          </a:p>
          <a:p>
            <a:r>
              <a:rPr lang="en-US" b="1" dirty="0" smtClean="0">
                <a:solidFill>
                  <a:srgbClr val="25129A"/>
                </a:solidFill>
              </a:rPr>
              <a:t>Interconnections </a:t>
            </a:r>
            <a:r>
              <a:rPr lang="en-US" sz="1600" dirty="0" smtClean="0">
                <a:solidFill>
                  <a:srgbClr val="25129A"/>
                </a:solidFill>
              </a:rPr>
              <a:t>&amp; completion </a:t>
            </a:r>
          </a:p>
          <a:p>
            <a:r>
              <a:rPr lang="en-US" sz="1600" dirty="0" smtClean="0">
                <a:solidFill>
                  <a:srgbClr val="25129A"/>
                </a:solidFill>
              </a:rPr>
              <a:t>of pressure relief  system</a:t>
            </a:r>
            <a:endParaRPr lang="en-US" dirty="0" smtClean="0">
              <a:solidFill>
                <a:srgbClr val="25129A"/>
              </a:solidFill>
            </a:endParaRPr>
          </a:p>
          <a:p>
            <a:endParaRPr lang="en-US" b="1" dirty="0" smtClean="0">
              <a:solidFill>
                <a:srgbClr val="25129A"/>
              </a:solidFill>
            </a:endParaRPr>
          </a:p>
          <a:p>
            <a:endParaRPr lang="en-US" b="1" dirty="0" smtClean="0">
              <a:solidFill>
                <a:srgbClr val="25129A"/>
              </a:solidFill>
            </a:endParaRPr>
          </a:p>
          <a:p>
            <a:r>
              <a:rPr lang="en-US" b="1" dirty="0" smtClean="0">
                <a:solidFill>
                  <a:srgbClr val="25129A"/>
                </a:solidFill>
              </a:rPr>
              <a:t>Run @ 3.5TeV</a:t>
            </a:r>
          </a:p>
          <a:p>
            <a:endParaRPr lang="en-US" b="1" dirty="0" smtClean="0">
              <a:solidFill>
                <a:srgbClr val="25129A"/>
              </a:solidFill>
            </a:endParaRPr>
          </a:p>
          <a:p>
            <a:r>
              <a:rPr lang="en-US" b="1" dirty="0" smtClean="0">
                <a:solidFill>
                  <a:srgbClr val="25129A"/>
                </a:solidFill>
              </a:rPr>
              <a:t>Connectors fixed</a:t>
            </a:r>
          </a:p>
          <a:p>
            <a:r>
              <a:rPr lang="en-US" dirty="0" smtClean="0">
                <a:solidFill>
                  <a:srgbClr val="25129A"/>
                </a:solidFill>
              </a:rPr>
              <a:t>Commission </a:t>
            </a:r>
            <a:r>
              <a:rPr lang="en-US" dirty="0" err="1" smtClean="0">
                <a:solidFill>
                  <a:srgbClr val="25129A"/>
                </a:solidFill>
              </a:rPr>
              <a:t>nQPS</a:t>
            </a:r>
            <a:r>
              <a:rPr lang="en-US" dirty="0" smtClean="0">
                <a:solidFill>
                  <a:srgbClr val="25129A"/>
                </a:solidFill>
              </a:rPr>
              <a:t> system</a:t>
            </a:r>
          </a:p>
          <a:p>
            <a:r>
              <a:rPr lang="en-US" b="1" dirty="0" smtClean="0">
                <a:solidFill>
                  <a:srgbClr val="009900"/>
                </a:solidFill>
              </a:rPr>
              <a:t>Commission circuits to 6kA</a:t>
            </a:r>
          </a:p>
          <a:p>
            <a:endParaRPr lang="en-US" b="1" dirty="0" smtClean="0">
              <a:solidFill>
                <a:srgbClr val="25129A"/>
              </a:solidFill>
            </a:endParaRPr>
          </a:p>
          <a:p>
            <a:endParaRPr lang="en-US" dirty="0">
              <a:solidFill>
                <a:srgbClr val="25129A"/>
              </a:solidFill>
            </a:endParaRPr>
          </a:p>
        </p:txBody>
      </p:sp>
      <p:cxnSp>
        <p:nvCxnSpPr>
          <p:cNvPr id="47" name="Straight Connector 46"/>
          <p:cNvCxnSpPr/>
          <p:nvPr/>
        </p:nvCxnSpPr>
        <p:spPr>
          <a:xfrm rot="5400000">
            <a:off x="5658534" y="1253670"/>
            <a:ext cx="38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3196" y="5819174"/>
            <a:ext cx="277855" cy="0"/>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430611" y="5467478"/>
            <a:ext cx="599483" cy="351692"/>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487362">
                <a:moveTo>
                  <a:pt x="0" y="485775"/>
                </a:moveTo>
                <a:cubicBezTo>
                  <a:pt x="73819" y="486568"/>
                  <a:pt x="147638" y="487362"/>
                  <a:pt x="247650" y="466725"/>
                </a:cubicBezTo>
                <a:cubicBezTo>
                  <a:pt x="347662" y="446088"/>
                  <a:pt x="501650" y="407987"/>
                  <a:pt x="600075" y="361950"/>
                </a:cubicBezTo>
                <a:cubicBezTo>
                  <a:pt x="698500" y="315913"/>
                  <a:pt x="768350" y="250825"/>
                  <a:pt x="838200" y="190500"/>
                </a:cubicBezTo>
                <a:cubicBezTo>
                  <a:pt x="908050" y="130175"/>
                  <a:pt x="963612" y="65087"/>
                  <a:pt x="1019175" y="0"/>
                </a:cubicBezTo>
              </a:path>
            </a:pathLst>
          </a:custGeom>
          <a:ln w="28575">
            <a:solidFill>
              <a:srgbClr val="2512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nvGrpSpPr>
          <p:cNvPr id="80" name="Group 79"/>
          <p:cNvGrpSpPr/>
          <p:nvPr/>
        </p:nvGrpSpPr>
        <p:grpSpPr>
          <a:xfrm>
            <a:off x="1025041" y="4824488"/>
            <a:ext cx="2919163" cy="652979"/>
            <a:chOff x="1025041" y="4824488"/>
            <a:chExt cx="2919163" cy="652979"/>
          </a:xfrm>
        </p:grpSpPr>
        <p:sp>
          <p:nvSpPr>
            <p:cNvPr id="9" name="TextBox 8"/>
            <p:cNvSpPr txBox="1"/>
            <p:nvPr/>
          </p:nvSpPr>
          <p:spPr>
            <a:xfrm>
              <a:off x="3066143" y="4824488"/>
              <a:ext cx="878061" cy="369332"/>
            </a:xfrm>
            <a:prstGeom prst="rect">
              <a:avLst/>
            </a:prstGeom>
            <a:noFill/>
            <a:ln w="3175">
              <a:noFill/>
            </a:ln>
          </p:spPr>
          <p:txBody>
            <a:bodyPr wrap="none" rtlCol="0">
              <a:spAutoFit/>
            </a:bodyPr>
            <a:lstStyle/>
            <a:p>
              <a:r>
                <a:rPr lang="en-US" b="1" dirty="0" smtClean="0">
                  <a:solidFill>
                    <a:srgbClr val="FF0000"/>
                  </a:solidFill>
                </a:rPr>
                <a:t>3.5 TeV</a:t>
              </a:r>
              <a:endParaRPr lang="en-US" b="1" dirty="0">
                <a:solidFill>
                  <a:srgbClr val="FF0000"/>
                </a:solidFill>
              </a:endParaRPr>
            </a:p>
          </p:txBody>
        </p:sp>
        <p:sp>
          <p:nvSpPr>
            <p:cNvPr id="13" name="Freeform 12"/>
            <p:cNvSpPr/>
            <p:nvPr/>
          </p:nvSpPr>
          <p:spPr>
            <a:xfrm flipH="1" flipV="1">
              <a:off x="1025041" y="5196113"/>
              <a:ext cx="374677" cy="281354"/>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487362">
                  <a:moveTo>
                    <a:pt x="0" y="485775"/>
                  </a:moveTo>
                  <a:cubicBezTo>
                    <a:pt x="73819" y="486568"/>
                    <a:pt x="147638" y="487362"/>
                    <a:pt x="247650" y="466725"/>
                  </a:cubicBezTo>
                  <a:cubicBezTo>
                    <a:pt x="347662" y="446088"/>
                    <a:pt x="501650" y="407987"/>
                    <a:pt x="600075" y="361950"/>
                  </a:cubicBezTo>
                  <a:cubicBezTo>
                    <a:pt x="698500" y="315913"/>
                    <a:pt x="768350" y="250825"/>
                    <a:pt x="838200" y="190500"/>
                  </a:cubicBezTo>
                  <a:cubicBezTo>
                    <a:pt x="908050" y="130175"/>
                    <a:pt x="963612" y="65087"/>
                    <a:pt x="1019175" y="0"/>
                  </a:cubicBezTo>
                </a:path>
              </a:pathLst>
            </a:custGeom>
            <a:ln w="28575">
              <a:solidFill>
                <a:srgbClr val="2512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14" name="Straight Connector 13"/>
            <p:cNvCxnSpPr>
              <a:stCxn id="13" idx="0"/>
            </p:cNvCxnSpPr>
            <p:nvPr/>
          </p:nvCxnSpPr>
          <p:spPr>
            <a:xfrm rot="10800000" flipH="1">
              <a:off x="1399717" y="5197029"/>
              <a:ext cx="2497289" cy="0"/>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1024760" y="3008521"/>
            <a:ext cx="2925536" cy="2447547"/>
            <a:chOff x="1024760" y="3008521"/>
            <a:chExt cx="2925536" cy="2447547"/>
          </a:xfrm>
        </p:grpSpPr>
        <p:sp>
          <p:nvSpPr>
            <p:cNvPr id="49" name="TextBox 48"/>
            <p:cNvSpPr txBox="1"/>
            <p:nvPr/>
          </p:nvSpPr>
          <p:spPr>
            <a:xfrm>
              <a:off x="3092030" y="3008521"/>
              <a:ext cx="700128" cy="369332"/>
            </a:xfrm>
            <a:prstGeom prst="rect">
              <a:avLst/>
            </a:prstGeom>
            <a:noFill/>
            <a:ln w="3175">
              <a:noFill/>
            </a:ln>
          </p:spPr>
          <p:txBody>
            <a:bodyPr wrap="none" rtlCol="0">
              <a:spAutoFit/>
            </a:bodyPr>
            <a:lstStyle/>
            <a:p>
              <a:r>
                <a:rPr lang="en-US" b="1" dirty="0" smtClean="0">
                  <a:solidFill>
                    <a:srgbClr val="FF0000"/>
                  </a:solidFill>
                </a:rPr>
                <a:t>6 TeV</a:t>
              </a:r>
              <a:endParaRPr lang="en-US" b="1" dirty="0">
                <a:solidFill>
                  <a:srgbClr val="FF0000"/>
                </a:solidFill>
              </a:endParaRPr>
            </a:p>
          </p:txBody>
        </p:sp>
        <p:grpSp>
          <p:nvGrpSpPr>
            <p:cNvPr id="78" name="Group 77"/>
            <p:cNvGrpSpPr/>
            <p:nvPr/>
          </p:nvGrpSpPr>
          <p:grpSpPr>
            <a:xfrm>
              <a:off x="1024760" y="3360214"/>
              <a:ext cx="2925536" cy="2095854"/>
              <a:chOff x="1037117" y="3360214"/>
              <a:chExt cx="2925536" cy="2095854"/>
            </a:xfrm>
          </p:grpSpPr>
          <p:cxnSp>
            <p:nvCxnSpPr>
              <p:cNvPr id="15" name="Straight Connector 14"/>
              <p:cNvCxnSpPr>
                <a:cxnSpLocks noChangeAspect="1"/>
                <a:endCxn id="53" idx="3"/>
              </p:cNvCxnSpPr>
              <p:nvPr/>
            </p:nvCxnSpPr>
            <p:spPr>
              <a:xfrm rot="5400000" flipH="1" flipV="1">
                <a:off x="586771" y="3979971"/>
                <a:ext cx="1926443" cy="1025751"/>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flipH="1" flipV="1">
                <a:off x="2062868" y="3360214"/>
                <a:ext cx="311153" cy="169410"/>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 name="connsiteX0" fmla="*/ 0 w 1019175"/>
                  <a:gd name="connsiteY0" fmla="*/ 568271 h 569858"/>
                  <a:gd name="connsiteX1" fmla="*/ 247650 w 1019175"/>
                  <a:gd name="connsiteY1" fmla="*/ 549221 h 569858"/>
                  <a:gd name="connsiteX2" fmla="*/ 600075 w 1019175"/>
                  <a:gd name="connsiteY2" fmla="*/ 444446 h 569858"/>
                  <a:gd name="connsiteX3" fmla="*/ 838200 w 1019175"/>
                  <a:gd name="connsiteY3" fmla="*/ 272996 h 569858"/>
                  <a:gd name="connsiteX4" fmla="*/ 1019175 w 1019175"/>
                  <a:gd name="connsiteY4" fmla="*/ 0 h 569858"/>
                  <a:gd name="connsiteX0" fmla="*/ 0 w 838199"/>
                  <a:gd name="connsiteY0" fmla="*/ 295275 h 296862"/>
                  <a:gd name="connsiteX1" fmla="*/ 247650 w 838199"/>
                  <a:gd name="connsiteY1" fmla="*/ 276225 h 296862"/>
                  <a:gd name="connsiteX2" fmla="*/ 600075 w 838199"/>
                  <a:gd name="connsiteY2" fmla="*/ 171450 h 296862"/>
                  <a:gd name="connsiteX3" fmla="*/ 838200 w 838199"/>
                  <a:gd name="connsiteY3" fmla="*/ 0 h 296862"/>
                </a:gdLst>
                <a:ahLst/>
                <a:cxnLst>
                  <a:cxn ang="0">
                    <a:pos x="connsiteX0" y="connsiteY0"/>
                  </a:cxn>
                  <a:cxn ang="0">
                    <a:pos x="connsiteX1" y="connsiteY1"/>
                  </a:cxn>
                  <a:cxn ang="0">
                    <a:pos x="connsiteX2" y="connsiteY2"/>
                  </a:cxn>
                  <a:cxn ang="0">
                    <a:pos x="connsiteX3" y="connsiteY3"/>
                  </a:cxn>
                </a:cxnLst>
                <a:rect l="l" t="t" r="r" b="b"/>
                <a:pathLst>
                  <a:path w="838199" h="296862">
                    <a:moveTo>
                      <a:pt x="0" y="295275"/>
                    </a:moveTo>
                    <a:cubicBezTo>
                      <a:pt x="73819" y="296068"/>
                      <a:pt x="147638" y="296862"/>
                      <a:pt x="247650" y="276225"/>
                    </a:cubicBezTo>
                    <a:cubicBezTo>
                      <a:pt x="347662" y="255588"/>
                      <a:pt x="501650" y="217487"/>
                      <a:pt x="600075" y="171450"/>
                    </a:cubicBezTo>
                    <a:cubicBezTo>
                      <a:pt x="698500" y="125413"/>
                      <a:pt x="768350" y="74074"/>
                      <a:pt x="838200" y="0"/>
                    </a:cubicBezTo>
                  </a:path>
                </a:pathLst>
              </a:custGeom>
              <a:ln w="28575">
                <a:solidFill>
                  <a:srgbClr val="2512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54" name="Straight Connector 53"/>
              <p:cNvCxnSpPr>
                <a:stCxn id="53" idx="0"/>
              </p:cNvCxnSpPr>
              <p:nvPr/>
            </p:nvCxnSpPr>
            <p:spPr>
              <a:xfrm rot="10800000" flipH="1">
                <a:off x="2374021" y="3360216"/>
                <a:ext cx="1588632" cy="904"/>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a:off x="2050510" y="1444170"/>
            <a:ext cx="2034539" cy="2085454"/>
            <a:chOff x="2050510" y="1444170"/>
            <a:chExt cx="2034539" cy="2085454"/>
          </a:xfrm>
        </p:grpSpPr>
        <p:sp>
          <p:nvSpPr>
            <p:cNvPr id="37" name="TextBox 36"/>
            <p:cNvSpPr txBox="1"/>
            <p:nvPr/>
          </p:nvSpPr>
          <p:spPr>
            <a:xfrm>
              <a:off x="3339323" y="1444170"/>
              <a:ext cx="688509" cy="340922"/>
            </a:xfrm>
            <a:prstGeom prst="rect">
              <a:avLst/>
            </a:prstGeom>
            <a:noFill/>
            <a:ln>
              <a:noFill/>
            </a:ln>
          </p:spPr>
          <p:txBody>
            <a:bodyPr wrap="none" rtlCol="0">
              <a:spAutoFit/>
            </a:bodyPr>
            <a:lstStyle/>
            <a:p>
              <a:r>
                <a:rPr lang="en-US" b="1" dirty="0" smtClean="0">
                  <a:solidFill>
                    <a:srgbClr val="FF0000"/>
                  </a:solidFill>
                </a:rPr>
                <a:t>7 </a:t>
              </a:r>
              <a:r>
                <a:rPr lang="en-US" b="1" dirty="0" err="1" smtClean="0">
                  <a:solidFill>
                    <a:srgbClr val="FF0000"/>
                  </a:solidFill>
                </a:rPr>
                <a:t>TeV</a:t>
              </a:r>
              <a:endParaRPr lang="en-US" b="1" dirty="0">
                <a:solidFill>
                  <a:srgbClr val="FF0000"/>
                </a:solidFill>
              </a:endParaRPr>
            </a:p>
          </p:txBody>
        </p:sp>
        <p:grpSp>
          <p:nvGrpSpPr>
            <p:cNvPr id="77" name="Group 76"/>
            <p:cNvGrpSpPr/>
            <p:nvPr/>
          </p:nvGrpSpPr>
          <p:grpSpPr>
            <a:xfrm>
              <a:off x="2050510" y="1839404"/>
              <a:ext cx="2034539" cy="1690220"/>
              <a:chOff x="2050510" y="1839404"/>
              <a:chExt cx="2034539" cy="1690220"/>
            </a:xfrm>
          </p:grpSpPr>
          <p:cxnSp>
            <p:nvCxnSpPr>
              <p:cNvPr id="38" name="Straight Connector 14"/>
              <p:cNvCxnSpPr>
                <a:stCxn id="52" idx="0"/>
              </p:cNvCxnSpPr>
              <p:nvPr/>
            </p:nvCxnSpPr>
            <p:spPr>
              <a:xfrm rot="10800000" flipH="1">
                <a:off x="3147813" y="1840320"/>
                <a:ext cx="937236" cy="0"/>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sp>
            <p:nvSpPr>
              <p:cNvPr id="52" name="Freeform 13"/>
              <p:cNvSpPr/>
              <p:nvPr/>
            </p:nvSpPr>
            <p:spPr>
              <a:xfrm flipH="1" flipV="1">
                <a:off x="2749860" y="1839404"/>
                <a:ext cx="397953" cy="281354"/>
              </a:xfrm>
              <a:custGeom>
                <a:avLst/>
                <a:gdLst>
                  <a:gd name="connsiteX0" fmla="*/ 0 w 1019175"/>
                  <a:gd name="connsiteY0" fmla="*/ 485775 h 487362"/>
                  <a:gd name="connsiteX1" fmla="*/ 247650 w 1019175"/>
                  <a:gd name="connsiteY1" fmla="*/ 466725 h 487362"/>
                  <a:gd name="connsiteX2" fmla="*/ 600075 w 1019175"/>
                  <a:gd name="connsiteY2" fmla="*/ 361950 h 487362"/>
                  <a:gd name="connsiteX3" fmla="*/ 838200 w 1019175"/>
                  <a:gd name="connsiteY3" fmla="*/ 190500 h 487362"/>
                  <a:gd name="connsiteX4" fmla="*/ 1019175 w 1019175"/>
                  <a:gd name="connsiteY4" fmla="*/ 0 h 487362"/>
                  <a:gd name="connsiteX0" fmla="*/ 0 w 1082489"/>
                  <a:gd name="connsiteY0" fmla="*/ 485775 h 487362"/>
                  <a:gd name="connsiteX1" fmla="*/ 310964 w 1082489"/>
                  <a:gd name="connsiteY1" fmla="*/ 466725 h 487362"/>
                  <a:gd name="connsiteX2" fmla="*/ 663389 w 1082489"/>
                  <a:gd name="connsiteY2" fmla="*/ 361950 h 487362"/>
                  <a:gd name="connsiteX3" fmla="*/ 901514 w 1082489"/>
                  <a:gd name="connsiteY3" fmla="*/ 190500 h 487362"/>
                  <a:gd name="connsiteX4" fmla="*/ 1082489 w 1082489"/>
                  <a:gd name="connsiteY4" fmla="*/ 0 h 4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89" h="487362">
                    <a:moveTo>
                      <a:pt x="0" y="485775"/>
                    </a:moveTo>
                    <a:cubicBezTo>
                      <a:pt x="73819" y="486568"/>
                      <a:pt x="200399" y="487362"/>
                      <a:pt x="310964" y="466725"/>
                    </a:cubicBezTo>
                    <a:cubicBezTo>
                      <a:pt x="421529" y="446088"/>
                      <a:pt x="564964" y="407987"/>
                      <a:pt x="663389" y="361950"/>
                    </a:cubicBezTo>
                    <a:cubicBezTo>
                      <a:pt x="761814" y="315913"/>
                      <a:pt x="831664" y="250825"/>
                      <a:pt x="901514" y="190500"/>
                    </a:cubicBezTo>
                    <a:cubicBezTo>
                      <a:pt x="971364" y="130175"/>
                      <a:pt x="1026926" y="65087"/>
                      <a:pt x="1082489" y="0"/>
                    </a:cubicBezTo>
                  </a:path>
                </a:pathLst>
              </a:custGeom>
              <a:ln w="28575">
                <a:solidFill>
                  <a:srgbClr val="2512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55" name="Straight Connector 54"/>
              <p:cNvCxnSpPr>
                <a:cxnSpLocks noChangeAspect="1"/>
                <a:stCxn id="53" idx="3"/>
                <a:endCxn id="52" idx="4"/>
              </p:cNvCxnSpPr>
              <p:nvPr/>
            </p:nvCxnSpPr>
            <p:spPr>
              <a:xfrm rot="10800000" flipH="1">
                <a:off x="2050510" y="2120758"/>
                <a:ext cx="699349" cy="1408866"/>
              </a:xfrm>
              <a:prstGeom prst="line">
                <a:avLst/>
              </a:prstGeom>
              <a:ln w="28575">
                <a:solidFill>
                  <a:srgbClr val="25129A"/>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uiExpand="1" build="p"/>
      <p:bldP spid="4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 limits 2010 2011</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a:p>
        </p:txBody>
      </p:sp>
      <p:sp>
        <p:nvSpPr>
          <p:cNvPr id="5" name="Slide Number Placeholder 4"/>
          <p:cNvSpPr>
            <a:spLocks noGrp="1"/>
          </p:cNvSpPr>
          <p:nvPr>
            <p:ph type="sldNum" sz="quarter" idx="12"/>
          </p:nvPr>
        </p:nvSpPr>
        <p:spPr/>
        <p:txBody>
          <a:bodyPr/>
          <a:lstStyle/>
          <a:p>
            <a:fld id="{07CB4EDF-7DE6-4369-B527-B79B2EF0026D}" type="slidenum">
              <a:rPr lang="en-US" smtClean="0"/>
              <a:pPr/>
              <a:t>8</a:t>
            </a:fld>
            <a:endParaRPr lang="en-US"/>
          </a:p>
        </p:txBody>
      </p:sp>
      <p:pic>
        <p:nvPicPr>
          <p:cNvPr id="6" name="Picture 2"/>
          <p:cNvPicPr>
            <a:picLocks noChangeAspect="1" noChangeArrowheads="1"/>
          </p:cNvPicPr>
          <p:nvPr/>
        </p:nvPicPr>
        <p:blipFill>
          <a:blip r:embed="rId2" cstate="print"/>
          <a:srcRect/>
          <a:stretch>
            <a:fillRect/>
          </a:stretch>
        </p:blipFill>
        <p:spPr bwMode="auto">
          <a:xfrm>
            <a:off x="3810000" y="1229867"/>
            <a:ext cx="5257799" cy="3301899"/>
          </a:xfrm>
          <a:prstGeom prst="rect">
            <a:avLst/>
          </a:prstGeom>
          <a:noFill/>
          <a:ln w="9525">
            <a:noFill/>
            <a:miter lim="800000"/>
            <a:headEnd/>
            <a:tailEnd/>
          </a:ln>
        </p:spPr>
      </p:pic>
      <p:cxnSp>
        <p:nvCxnSpPr>
          <p:cNvPr id="7" name="Straight Connector 6"/>
          <p:cNvCxnSpPr/>
          <p:nvPr/>
        </p:nvCxnSpPr>
        <p:spPr>
          <a:xfrm>
            <a:off x="5029200" y="2819400"/>
            <a:ext cx="1524000" cy="0"/>
          </a:xfrm>
          <a:prstGeom prst="line">
            <a:avLst/>
          </a:prstGeom>
          <a:ln w="19050">
            <a:solidFill>
              <a:srgbClr val="00B050"/>
            </a:solidFill>
            <a:prstDash val="dash"/>
            <a:headEnd type="stealth"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5829301" y="3314701"/>
            <a:ext cx="1447796"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29200" y="2590800"/>
            <a:ext cx="1524000" cy="0"/>
          </a:xfrm>
          <a:prstGeom prst="line">
            <a:avLst/>
          </a:prstGeom>
          <a:ln w="19050">
            <a:solidFill>
              <a:srgbClr val="FF0000"/>
            </a:solidFill>
            <a:prstDash val="dash"/>
            <a:headEnd type="stealth" w="lg" len="lg"/>
          </a:ln>
        </p:spPr>
        <p:style>
          <a:lnRef idx="1">
            <a:schemeClr val="accent1"/>
          </a:lnRef>
          <a:fillRef idx="0">
            <a:schemeClr val="accent1"/>
          </a:fillRef>
          <a:effectRef idx="0">
            <a:schemeClr val="accent1"/>
          </a:effectRef>
          <a:fontRef idx="minor">
            <a:schemeClr val="tx1"/>
          </a:fontRef>
        </p:style>
      </p:cxnSp>
      <p:sp>
        <p:nvSpPr>
          <p:cNvPr id="11" name="Text Box 7"/>
          <p:cNvSpPr txBox="1">
            <a:spLocks noChangeArrowheads="1"/>
          </p:cNvSpPr>
          <p:nvPr/>
        </p:nvSpPr>
        <p:spPr bwMode="auto">
          <a:xfrm>
            <a:off x="3810000" y="4724400"/>
            <a:ext cx="5257800" cy="584775"/>
          </a:xfrm>
          <a:prstGeom prst="rect">
            <a:avLst/>
          </a:prstGeom>
          <a:solidFill>
            <a:srgbClr val="25129A"/>
          </a:solidFill>
          <a:ln w="12700" cap="sq">
            <a:noFill/>
            <a:miter lim="800000"/>
            <a:headEnd type="none" w="sm" len="sm"/>
            <a:tailEnd type="none" w="sm" len="sm"/>
          </a:ln>
        </p:spPr>
        <p:txBody>
          <a:bodyPr wrap="square">
            <a:spAutoFit/>
          </a:bodyPr>
          <a:lstStyle/>
          <a:p>
            <a:pPr algn="ctr"/>
            <a:r>
              <a:rPr lang="en-US" sz="1600" b="1" dirty="0" smtClean="0">
                <a:solidFill>
                  <a:schemeClr val="bg1"/>
                </a:solidFill>
              </a:rPr>
              <a:t>Fix I</a:t>
            </a:r>
            <a:r>
              <a:rPr lang="en-US" sz="1600" b="1" baseline="-25000" dirty="0" smtClean="0">
                <a:solidFill>
                  <a:schemeClr val="bg1"/>
                </a:solidFill>
              </a:rPr>
              <a:t>max</a:t>
            </a:r>
            <a:r>
              <a:rPr lang="en-US" sz="1600" b="1" dirty="0" smtClean="0">
                <a:solidFill>
                  <a:schemeClr val="bg1"/>
                </a:solidFill>
              </a:rPr>
              <a:t> to 6 10</a:t>
            </a:r>
            <a:r>
              <a:rPr lang="en-US" sz="1600" b="1" baseline="30000" dirty="0" smtClean="0">
                <a:solidFill>
                  <a:schemeClr val="bg1"/>
                </a:solidFill>
              </a:rPr>
              <a:t>13</a:t>
            </a:r>
            <a:r>
              <a:rPr lang="en-US" sz="1600" b="1" dirty="0" smtClean="0">
                <a:solidFill>
                  <a:schemeClr val="bg1"/>
                </a:solidFill>
              </a:rPr>
              <a:t> protons per beam at 3.5TeV</a:t>
            </a:r>
          </a:p>
          <a:p>
            <a:pPr algn="ctr"/>
            <a:r>
              <a:rPr lang="en-US" sz="1600" b="1" dirty="0" smtClean="0">
                <a:solidFill>
                  <a:schemeClr val="bg1"/>
                </a:solidFill>
              </a:rPr>
              <a:t>(about 20% nominal intensity)</a:t>
            </a:r>
            <a:endParaRPr lang="en-US" sz="1600" b="1" dirty="0">
              <a:solidFill>
                <a:schemeClr val="bg1"/>
              </a:solidFill>
            </a:endParaRPr>
          </a:p>
        </p:txBody>
      </p:sp>
      <p:sp>
        <p:nvSpPr>
          <p:cNvPr id="13" name="Text Box 7"/>
          <p:cNvSpPr txBox="1">
            <a:spLocks noChangeArrowheads="1"/>
          </p:cNvSpPr>
          <p:nvPr/>
        </p:nvSpPr>
        <p:spPr bwMode="auto">
          <a:xfrm>
            <a:off x="3810000" y="5334000"/>
            <a:ext cx="5257800" cy="338554"/>
          </a:xfrm>
          <a:prstGeom prst="rect">
            <a:avLst/>
          </a:prstGeom>
          <a:solidFill>
            <a:srgbClr val="FF6600"/>
          </a:solidFill>
          <a:ln w="12700" cap="sq">
            <a:noFill/>
            <a:miter lim="800000"/>
            <a:headEnd type="none" w="sm" len="sm"/>
            <a:tailEnd type="none" w="sm" len="sm"/>
          </a:ln>
        </p:spPr>
        <p:txBody>
          <a:bodyPr wrap="square">
            <a:spAutoFit/>
          </a:bodyPr>
          <a:lstStyle/>
          <a:p>
            <a:pPr algn="ctr"/>
            <a:r>
              <a:rPr lang="en-US" sz="1600" b="1" dirty="0" smtClean="0">
                <a:solidFill>
                  <a:schemeClr val="bg1"/>
                </a:solidFill>
              </a:rPr>
              <a:t>30MJ stored beam energy</a:t>
            </a:r>
            <a:endParaRPr lang="en-US" sz="1600" b="1" dirty="0">
              <a:solidFill>
                <a:schemeClr val="bg1"/>
              </a:solidFill>
            </a:endParaRPr>
          </a:p>
        </p:txBody>
      </p:sp>
      <p:sp>
        <p:nvSpPr>
          <p:cNvPr id="18" name="Rectangle 17"/>
          <p:cNvSpPr/>
          <p:nvPr/>
        </p:nvSpPr>
        <p:spPr>
          <a:xfrm>
            <a:off x="4953000" y="1524000"/>
            <a:ext cx="1905000" cy="2286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0.2%/s assumed</a:t>
            </a:r>
            <a:endParaRPr lang="en-US" b="1" dirty="0">
              <a:solidFill>
                <a:schemeClr val="tx1"/>
              </a:solidFill>
            </a:endParaRPr>
          </a:p>
        </p:txBody>
      </p:sp>
      <p:sp>
        <p:nvSpPr>
          <p:cNvPr id="21" name="Content Placeholder 8"/>
          <p:cNvSpPr txBox="1">
            <a:spLocks/>
          </p:cNvSpPr>
          <p:nvPr/>
        </p:nvSpPr>
        <p:spPr>
          <a:xfrm>
            <a:off x="0" y="1334283"/>
            <a:ext cx="3657600" cy="444137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25129A"/>
                </a:solidFill>
                <a:effectLst/>
                <a:uLnTx/>
                <a:uFillTx/>
                <a:latin typeface="+mn-lt"/>
                <a:ea typeface="+mn-ea"/>
                <a:cs typeface="+mn-cs"/>
              </a:rPr>
              <a:t>Collimation system </a:t>
            </a:r>
            <a:r>
              <a:rPr kumimoji="0" lang="en-US" b="0" i="0" u="none" strike="noStrike" kern="1200" cap="none" spc="0" normalizeH="0" baseline="0" noProof="0" dirty="0" smtClean="0">
                <a:ln>
                  <a:noFill/>
                </a:ln>
                <a:solidFill>
                  <a:srgbClr val="25129A"/>
                </a:solidFill>
                <a:effectLst/>
                <a:uLnTx/>
                <a:uFillTx/>
                <a:latin typeface="+mn-lt"/>
                <a:ea typeface="+mn-ea"/>
                <a:cs typeface="+mn-cs"/>
              </a:rPr>
              <a:t>conceived as a </a:t>
            </a:r>
            <a:r>
              <a:rPr kumimoji="0" lang="en-US" b="0" i="0" u="sng" strike="noStrike" kern="1200" cap="none" spc="0" normalizeH="0" baseline="0" noProof="0" dirty="0" smtClean="0">
                <a:ln>
                  <a:noFill/>
                </a:ln>
                <a:solidFill>
                  <a:srgbClr val="25129A"/>
                </a:solidFill>
                <a:effectLst/>
                <a:uLnTx/>
                <a:uFillTx/>
                <a:latin typeface="+mn-lt"/>
                <a:ea typeface="+mn-ea"/>
                <a:cs typeface="+mn-cs"/>
              </a:rPr>
              <a:t>staged system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rgbClr val="25129A"/>
                </a:solidFill>
                <a:effectLst/>
                <a:uLnTx/>
                <a:uFillTx/>
                <a:latin typeface="+mn-lt"/>
                <a:ea typeface="+mn-ea"/>
                <a:cs typeface="+mn-cs"/>
              </a:rPr>
              <a:t>First stage to allow 40% of nominal intensity at 7 </a:t>
            </a:r>
            <a:r>
              <a:rPr kumimoji="0" lang="en-US" b="0" i="0" u="none" strike="noStrike" kern="1200" cap="none" spc="0" normalizeH="0" baseline="0" noProof="0" dirty="0" err="1" smtClean="0">
                <a:ln>
                  <a:noFill/>
                </a:ln>
                <a:solidFill>
                  <a:srgbClr val="25129A"/>
                </a:solidFill>
                <a:effectLst/>
                <a:uLnTx/>
                <a:uFillTx/>
                <a:latin typeface="+mn-lt"/>
                <a:ea typeface="+mn-ea"/>
                <a:cs typeface="+mn-cs"/>
              </a:rPr>
              <a:t>TeV</a:t>
            </a:r>
            <a:endParaRPr kumimoji="0" lang="en-US" b="0" i="0" u="none" strike="noStrike" kern="1200" cap="none" spc="0" normalizeH="0" baseline="0" noProof="0" dirty="0" smtClean="0">
              <a:ln>
                <a:noFill/>
              </a:ln>
              <a:solidFill>
                <a:srgbClr val="25129A"/>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25129A"/>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25129A"/>
                </a:solidFill>
                <a:effectLst/>
                <a:uLnTx/>
                <a:uFillTx/>
                <a:latin typeface="+mn-lt"/>
                <a:ea typeface="+mn-ea"/>
                <a:cs typeface="+mn-cs"/>
              </a:rPr>
              <a:t>Imperfections</a:t>
            </a:r>
            <a:r>
              <a:rPr kumimoji="0" lang="en-US" sz="2000" b="0" i="0" u="none" strike="noStrike" kern="1200" cap="none" spc="0" normalizeH="0" baseline="0" noProof="0" dirty="0" smtClean="0">
                <a:ln>
                  <a:noFill/>
                </a:ln>
                <a:solidFill>
                  <a:srgbClr val="25129A"/>
                </a:solidFill>
                <a:effectLst/>
                <a:uLnTx/>
                <a:uFillTx/>
                <a:latin typeface="+mn-lt"/>
                <a:ea typeface="+mn-ea"/>
                <a:cs typeface="+mn-cs"/>
              </a:rPr>
              <a:t> bring this down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25129A"/>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25129A"/>
                </a:solidFill>
                <a:effectLst/>
                <a:uLnTx/>
                <a:uFillTx/>
                <a:latin typeface="+mn-lt"/>
                <a:ea typeface="+mn-ea"/>
                <a:cs typeface="+mn-cs"/>
              </a:rPr>
              <a:t>Machine stability and reproducibility </a:t>
            </a:r>
            <a:r>
              <a:rPr kumimoji="0" lang="en-US" sz="2000" b="0" i="0" u="none" strike="noStrike" kern="1200" cap="none" spc="0" normalizeH="0" baseline="0" noProof="0" dirty="0" smtClean="0">
                <a:ln>
                  <a:noFill/>
                </a:ln>
                <a:solidFill>
                  <a:srgbClr val="25129A"/>
                </a:solidFill>
                <a:effectLst/>
                <a:uLnTx/>
                <a:uFillTx/>
                <a:latin typeface="+mn-lt"/>
                <a:ea typeface="+mn-ea"/>
                <a:cs typeface="+mn-cs"/>
              </a:rPr>
              <a:t>also play a role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solidFill>
                <a:srgbClr val="25129A"/>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rgbClr val="009900"/>
                </a:solidFill>
              </a:rPr>
              <a:t>Cleaning gets easier at lower energies</a:t>
            </a:r>
            <a:endParaRPr kumimoji="0" lang="en-US" sz="2000" b="0" i="0" u="none" strike="noStrike" kern="1200" cap="none" spc="0" normalizeH="0" baseline="0" noProof="0" dirty="0" smtClean="0">
              <a:ln>
                <a:noFill/>
              </a:ln>
              <a:solidFill>
                <a:srgbClr val="009900"/>
              </a:solidFill>
              <a:effectLst/>
              <a:uLnTx/>
              <a:uFillTx/>
              <a:latin typeface="+mn-lt"/>
              <a:ea typeface="+mn-ea"/>
              <a:cs typeface="+mn-cs"/>
            </a:endParaRPr>
          </a:p>
        </p:txBody>
      </p:sp>
      <p:grpSp>
        <p:nvGrpSpPr>
          <p:cNvPr id="14" name="Group 13"/>
          <p:cNvGrpSpPr/>
          <p:nvPr/>
        </p:nvGrpSpPr>
        <p:grpSpPr>
          <a:xfrm>
            <a:off x="281400" y="76200"/>
            <a:ext cx="8280000" cy="228600"/>
            <a:chOff x="457200" y="152400"/>
            <a:chExt cx="7549200" cy="381000"/>
          </a:xfrm>
          <a:solidFill>
            <a:srgbClr val="25129A">
              <a:alpha val="34902"/>
            </a:srgbClr>
          </a:solidFill>
        </p:grpSpPr>
        <p:sp>
          <p:nvSpPr>
            <p:cNvPr id="15" name="Rounded Rectangle 14"/>
            <p:cNvSpPr/>
            <p:nvPr/>
          </p:nvSpPr>
          <p:spPr>
            <a:xfrm>
              <a:off x="457200" y="152400"/>
              <a:ext cx="2520000" cy="381000"/>
            </a:xfrm>
            <a:prstGeom prst="roundRect">
              <a:avLst/>
            </a:prstGeom>
            <a:solidFill>
              <a:srgbClr val="003399"/>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4CCFC"/>
                  </a:solidFill>
                </a:rPr>
                <a:t>Operation</a:t>
              </a:r>
              <a:r>
                <a:rPr lang="en-US" sz="1400" i="1" baseline="0" dirty="0" smtClean="0">
                  <a:solidFill>
                    <a:srgbClr val="F4CCFC"/>
                  </a:solidFill>
                </a:rPr>
                <a:t> envelope</a:t>
              </a:r>
              <a:endParaRPr lang="en-US" sz="1400" i="1" dirty="0">
                <a:solidFill>
                  <a:srgbClr val="F4CCFC"/>
                </a:solidFill>
              </a:endParaRPr>
            </a:p>
          </p:txBody>
        </p:sp>
        <p:sp>
          <p:nvSpPr>
            <p:cNvPr id="16" name="Rounded Rectangle 15"/>
            <p:cNvSpPr/>
            <p:nvPr/>
          </p:nvSpPr>
          <p:spPr>
            <a:xfrm>
              <a:off x="29718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17" name="Rounded Rectangle 16"/>
            <p:cNvSpPr/>
            <p:nvPr/>
          </p:nvSpPr>
          <p:spPr>
            <a:xfrm>
              <a:off x="54864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Higher intensities</a:t>
            </a:r>
            <a:endParaRPr lang="en-US" dirty="0"/>
          </a:p>
        </p:txBody>
      </p:sp>
      <p:sp>
        <p:nvSpPr>
          <p:cNvPr id="3" name="Date Placeholder 2"/>
          <p:cNvSpPr>
            <a:spLocks noGrp="1"/>
          </p:cNvSpPr>
          <p:nvPr>
            <p:ph type="dt" sz="half" idx="10"/>
          </p:nvPr>
        </p:nvSpPr>
        <p:spPr/>
        <p:txBody>
          <a:bodyPr/>
          <a:lstStyle/>
          <a:p>
            <a:r>
              <a:rPr lang="en-US" smtClean="0"/>
              <a:t>3/26/2010</a:t>
            </a:r>
            <a:endParaRPr lang="en-US"/>
          </a:p>
        </p:txBody>
      </p:sp>
      <p:sp>
        <p:nvSpPr>
          <p:cNvPr id="4" name="Footer Placeholder 3"/>
          <p:cNvSpPr>
            <a:spLocks noGrp="1"/>
          </p:cNvSpPr>
          <p:nvPr>
            <p:ph type="ftr" sz="quarter" idx="11"/>
          </p:nvPr>
        </p:nvSpPr>
        <p:spPr/>
        <p:txBody>
          <a:bodyPr/>
          <a:lstStyle/>
          <a:p>
            <a:r>
              <a:rPr lang="en-US" smtClean="0"/>
              <a:t>K. Foraz - CERN</a:t>
            </a:r>
            <a:endParaRPr lang="en-US" dirty="0"/>
          </a:p>
        </p:txBody>
      </p:sp>
      <p:sp>
        <p:nvSpPr>
          <p:cNvPr id="5" name="Slide Number Placeholder 4"/>
          <p:cNvSpPr>
            <a:spLocks noGrp="1"/>
          </p:cNvSpPr>
          <p:nvPr>
            <p:ph type="sldNum" sz="quarter" idx="12"/>
          </p:nvPr>
        </p:nvSpPr>
        <p:spPr/>
        <p:txBody>
          <a:bodyPr/>
          <a:lstStyle/>
          <a:p>
            <a:fld id="{07CB4EDF-7DE6-4369-B527-B79B2EF0026D}" type="slidenum">
              <a:rPr lang="en-US" smtClean="0"/>
              <a:pPr/>
              <a:t>9</a:t>
            </a:fld>
            <a:endParaRPr lang="en-US"/>
          </a:p>
        </p:txBody>
      </p:sp>
      <p:sp>
        <p:nvSpPr>
          <p:cNvPr id="2" name="Content Placeholder 1"/>
          <p:cNvSpPr>
            <a:spLocks noGrp="1"/>
          </p:cNvSpPr>
          <p:nvPr>
            <p:ph idx="4294967295"/>
          </p:nvPr>
        </p:nvSpPr>
        <p:spPr>
          <a:xfrm>
            <a:off x="356460" y="1307592"/>
            <a:ext cx="7720739" cy="5017008"/>
          </a:xfrm>
        </p:spPr>
        <p:txBody>
          <a:bodyPr>
            <a:normAutofit/>
          </a:bodyPr>
          <a:lstStyle/>
          <a:p>
            <a:r>
              <a:rPr lang="en-US" kern="0" dirty="0" smtClean="0">
                <a:solidFill>
                  <a:srgbClr val="25129A"/>
                </a:solidFill>
              </a:rPr>
              <a:t>With experience assume that we can</a:t>
            </a:r>
          </a:p>
          <a:p>
            <a:pPr lvl="1"/>
            <a:r>
              <a:rPr lang="en-US" kern="0" dirty="0" smtClean="0">
                <a:solidFill>
                  <a:srgbClr val="25129A"/>
                </a:solidFill>
              </a:rPr>
              <a:t>Move to tight settings</a:t>
            </a:r>
          </a:p>
          <a:p>
            <a:pPr lvl="1"/>
            <a:r>
              <a:rPr lang="en-US" kern="0" dirty="0" smtClean="0">
                <a:solidFill>
                  <a:srgbClr val="25129A"/>
                </a:solidFill>
              </a:rPr>
              <a:t>Achieve 0.1% loss rates</a:t>
            </a:r>
          </a:p>
          <a:p>
            <a:endParaRPr lang="en-US" kern="0" dirty="0" smtClean="0">
              <a:solidFill>
                <a:srgbClr val="25129A"/>
              </a:solidFill>
            </a:endParaRPr>
          </a:p>
          <a:p>
            <a:r>
              <a:rPr lang="en-US" kern="0" dirty="0" smtClean="0">
                <a:solidFill>
                  <a:srgbClr val="25129A"/>
                </a:solidFill>
              </a:rPr>
              <a:t>Then need to install something more</a:t>
            </a:r>
          </a:p>
          <a:p>
            <a:pPr lvl="1">
              <a:buFont typeface="Wingdings" pitchFamily="2" charset="2"/>
              <a:buChar char="Ø"/>
            </a:pPr>
            <a:r>
              <a:rPr lang="en-US" kern="0" dirty="0" smtClean="0">
                <a:solidFill>
                  <a:srgbClr val="25129A"/>
                </a:solidFill>
              </a:rPr>
              <a:t>Proposal exists for next phase of collimation</a:t>
            </a:r>
          </a:p>
          <a:p>
            <a:endParaRPr lang="en-US" dirty="0">
              <a:solidFill>
                <a:srgbClr val="25129A"/>
              </a:solidFill>
            </a:endParaRPr>
          </a:p>
        </p:txBody>
      </p:sp>
      <p:grpSp>
        <p:nvGrpSpPr>
          <p:cNvPr id="7" name="Group 6"/>
          <p:cNvGrpSpPr/>
          <p:nvPr/>
        </p:nvGrpSpPr>
        <p:grpSpPr>
          <a:xfrm>
            <a:off x="281400" y="76200"/>
            <a:ext cx="8280000" cy="228600"/>
            <a:chOff x="457200" y="152400"/>
            <a:chExt cx="7549200" cy="381000"/>
          </a:xfrm>
          <a:solidFill>
            <a:srgbClr val="25129A">
              <a:alpha val="34902"/>
            </a:srgbClr>
          </a:solidFill>
        </p:grpSpPr>
        <p:sp>
          <p:nvSpPr>
            <p:cNvPr id="8" name="Rounded Rectangle 7"/>
            <p:cNvSpPr/>
            <p:nvPr/>
          </p:nvSpPr>
          <p:spPr>
            <a:xfrm>
              <a:off x="457200" y="152400"/>
              <a:ext cx="2520000" cy="381000"/>
            </a:xfrm>
            <a:prstGeom prst="roundRect">
              <a:avLst/>
            </a:prstGeom>
            <a:solidFill>
              <a:srgbClr val="003399"/>
            </a:solid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F4CCFC"/>
                  </a:solidFill>
                </a:rPr>
                <a:t>Operation</a:t>
              </a:r>
              <a:r>
                <a:rPr lang="en-US" sz="1400" i="1" baseline="0" dirty="0" smtClean="0">
                  <a:solidFill>
                    <a:srgbClr val="F4CCFC"/>
                  </a:solidFill>
                </a:rPr>
                <a:t> envelope</a:t>
              </a:r>
              <a:endParaRPr lang="en-US" sz="1400" i="1" dirty="0">
                <a:solidFill>
                  <a:srgbClr val="F4CCFC"/>
                </a:solidFill>
              </a:endParaRPr>
            </a:p>
          </p:txBody>
        </p:sp>
        <p:sp>
          <p:nvSpPr>
            <p:cNvPr id="9" name="Rounded Rectangle 8"/>
            <p:cNvSpPr/>
            <p:nvPr/>
          </p:nvSpPr>
          <p:spPr>
            <a:xfrm>
              <a:off x="29718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Progress with beam in 2009</a:t>
              </a:r>
              <a:endParaRPr lang="en-US" sz="1400" i="1" dirty="0">
                <a:solidFill>
                  <a:srgbClr val="25129A"/>
                </a:solidFill>
              </a:endParaRPr>
            </a:p>
          </p:txBody>
        </p:sp>
        <p:sp>
          <p:nvSpPr>
            <p:cNvPr id="10" name="Rounded Rectangle 9"/>
            <p:cNvSpPr/>
            <p:nvPr/>
          </p:nvSpPr>
          <p:spPr>
            <a:xfrm>
              <a:off x="5486400" y="152400"/>
              <a:ext cx="2520000" cy="381000"/>
            </a:xfrm>
            <a:prstGeom prst="roundRect">
              <a:avLst/>
            </a:prstGeom>
            <a:grpFill/>
            <a:ln w="3175">
              <a:solidFill>
                <a:srgbClr val="251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25129A"/>
                  </a:solidFill>
                </a:rPr>
                <a:t>2010-2011</a:t>
              </a:r>
              <a:endParaRPr lang="en-US" sz="1400" i="1" dirty="0">
                <a:solidFill>
                  <a:srgbClr val="25129A"/>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8153</TotalTime>
  <Words>1926</Words>
  <Application>Microsoft Office PowerPoint</Application>
  <PresentationFormat>On-screen Show (4:3)</PresentationFormat>
  <Paragraphs>774</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LHC Beam Operations Past, Present and Future</vt:lpstr>
      <vt:lpstr>LHC Beam Operation  Operation envelope Progress with beam in 2009 2010-2011</vt:lpstr>
      <vt:lpstr>LHC nominal performance</vt:lpstr>
      <vt:lpstr>Instantaneous luminosity</vt:lpstr>
      <vt:lpstr>LHC performance drivers</vt:lpstr>
      <vt:lpstr>Energy : Evolution of target</vt:lpstr>
      <vt:lpstr>Energy: the way back</vt:lpstr>
      <vt:lpstr>Intensity: limits 2010 2011</vt:lpstr>
      <vt:lpstr>Higher intensities</vt:lpstr>
      <vt:lpstr>β* and F: 2010 2011</vt:lpstr>
      <vt:lpstr>β*: Evolution</vt:lpstr>
      <vt:lpstr>LHC performance drivers at start</vt:lpstr>
      <vt:lpstr>Early beam operation</vt:lpstr>
      <vt:lpstr>LHC Beam Operation  Operation envelope Progress with beam in 2009 2010-2011</vt:lpstr>
      <vt:lpstr>Targets with beam 2009</vt:lpstr>
      <vt:lpstr>Milestones reached</vt:lpstr>
      <vt:lpstr>Injection</vt:lpstr>
      <vt:lpstr>Beam dump</vt:lpstr>
      <vt:lpstr>Collimation after beam based set up (Ralph)</vt:lpstr>
      <vt:lpstr>Aperture scans – IR5 H shown</vt:lpstr>
      <vt:lpstr>Beta-beat comparison 450 GeV and 1.18 TeV</vt:lpstr>
      <vt:lpstr>Production !</vt:lpstr>
      <vt:lpstr>Data recorded</vt:lpstr>
      <vt:lpstr>Experiments events</vt:lpstr>
      <vt:lpstr>Summary of progress with beam 2009 </vt:lpstr>
      <vt:lpstr>LHC Beam Operation  Operation envelope Progress with beam in 2009 2010-2011</vt:lpstr>
      <vt:lpstr>2010 plan</vt:lpstr>
      <vt:lpstr>2010 strategy</vt:lpstr>
      <vt:lpstr>2010 progress with safe beams</vt:lpstr>
      <vt:lpstr>Rates in 2011</vt:lpstr>
      <vt:lpstr>Summary</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bailey</dc:creator>
  <cp:lastModifiedBy>foraz</cp:lastModifiedBy>
  <cp:revision>416</cp:revision>
  <dcterms:created xsi:type="dcterms:W3CDTF">2009-09-22T11:39:58Z</dcterms:created>
  <dcterms:modified xsi:type="dcterms:W3CDTF">2010-03-26T02:05:11Z</dcterms:modified>
</cp:coreProperties>
</file>