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8"/>
  </p:notesMasterIdLst>
  <p:sldIdLst>
    <p:sldId id="259" r:id="rId2"/>
    <p:sldId id="306" r:id="rId3"/>
    <p:sldId id="771" r:id="rId4"/>
    <p:sldId id="283" r:id="rId5"/>
    <p:sldId id="270" r:id="rId6"/>
    <p:sldId id="265" r:id="rId7"/>
    <p:sldId id="268" r:id="rId8"/>
    <p:sldId id="298" r:id="rId9"/>
    <p:sldId id="299" r:id="rId10"/>
    <p:sldId id="300" r:id="rId11"/>
    <p:sldId id="278" r:id="rId12"/>
    <p:sldId id="279" r:id="rId13"/>
    <p:sldId id="280" r:id="rId14"/>
    <p:sldId id="770" r:id="rId15"/>
    <p:sldId id="286" r:id="rId16"/>
    <p:sldId id="301" r:id="rId17"/>
    <p:sldId id="282" r:id="rId18"/>
    <p:sldId id="290" r:id="rId19"/>
    <p:sldId id="302" r:id="rId20"/>
    <p:sldId id="291" r:id="rId21"/>
    <p:sldId id="292" r:id="rId22"/>
    <p:sldId id="304" r:id="rId23"/>
    <p:sldId id="305" r:id="rId24"/>
    <p:sldId id="772" r:id="rId25"/>
    <p:sldId id="295" r:id="rId26"/>
    <p:sldId id="296" r:id="rId27"/>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50" d="100"/>
          <a:sy n="150" d="100"/>
        </p:scale>
        <p:origin x="51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39640;&#22330;&#30913;&#20307;&#30740;&#21046;\Important%20references\Jc%20Chart\Je_vs_B-081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9.1608873803131777E-2"/>
          <c:y val="2.2920570691171871E-2"/>
          <c:w val="0.88468041058861113"/>
          <c:h val="0.86816911560968768"/>
        </c:manualLayout>
      </c:layout>
      <c:scatterChart>
        <c:scatterStyle val="smoothMarker"/>
        <c:varyColors val="0"/>
        <c:ser>
          <c:idx val="9"/>
          <c:order val="0"/>
          <c:tx>
            <c:v>REBCO: B ∥ Tape plane</c:v>
          </c:tx>
          <c:spPr>
            <a:ln w="34925" cap="sq">
              <a:solidFill>
                <a:srgbClr val="CEB888"/>
              </a:solidFill>
              <a:miter lim="800000"/>
            </a:ln>
          </c:spPr>
          <c:marker>
            <c:symbol val="diamond"/>
            <c:size val="9"/>
            <c:spPr>
              <a:solidFill>
                <a:srgbClr val="E3D7BB">
                  <a:alpha val="80000"/>
                </a:srgbClr>
              </a:solidFill>
              <a:ln>
                <a:solidFill>
                  <a:srgbClr val="CEB888"/>
                </a:solidFill>
              </a:ln>
            </c:spPr>
          </c:marker>
          <c:xVal>
            <c:numLit>
              <c:formatCode>General</c:formatCode>
              <c:ptCount val="4"/>
              <c:pt idx="0">
                <c:v>5</c:v>
              </c:pt>
              <c:pt idx="1">
                <c:v>10</c:v>
              </c:pt>
              <c:pt idx="2">
                <c:v>15</c:v>
              </c:pt>
              <c:pt idx="3">
                <c:v>20</c:v>
              </c:pt>
            </c:numLit>
          </c:xVal>
          <c:yVal>
            <c:numLit>
              <c:formatCode>General</c:formatCode>
              <c:ptCount val="4"/>
              <c:pt idx="0">
                <c:v>4599.7996000000003</c:v>
              </c:pt>
              <c:pt idx="1">
                <c:v>4264.0246000000016</c:v>
              </c:pt>
              <c:pt idx="2">
                <c:v>3416.6751299999996</c:v>
              </c:pt>
              <c:pt idx="3">
                <c:v>3085.9004000000004</c:v>
              </c:pt>
            </c:numLit>
          </c:yVal>
          <c:smooth val="1"/>
          <c:extLst>
            <c:ext xmlns:c16="http://schemas.microsoft.com/office/drawing/2014/chart" uri="{C3380CC4-5D6E-409C-BE32-E72D297353CC}">
              <c16:uniqueId val="{00000000-04BF-439D-BF12-00639100CAEC}"/>
            </c:ext>
          </c:extLst>
        </c:ser>
        <c:ser>
          <c:idx val="17"/>
          <c:order val="1"/>
          <c:tx>
            <c:v>REBCO: B ⊥ Tape Plane</c:v>
          </c:tx>
          <c:spPr>
            <a:ln w="31750" cap="sq">
              <a:solidFill>
                <a:srgbClr val="BB9D59">
                  <a:alpha val="70000"/>
                </a:srgbClr>
              </a:solidFill>
              <a:prstDash val="lgDashDot"/>
              <a:bevel/>
            </a:ln>
          </c:spPr>
          <c:marker>
            <c:symbol val="diamond"/>
            <c:size val="9"/>
            <c:spPr>
              <a:solidFill>
                <a:srgbClr val="BB9D59">
                  <a:alpha val="30000"/>
                </a:srgbClr>
              </a:solidFill>
              <a:ln w="12700" cap="sq">
                <a:solidFill>
                  <a:srgbClr val="BB9D59"/>
                </a:solidFill>
                <a:bevel/>
              </a:ln>
            </c:spPr>
          </c:marker>
          <c:xVal>
            <c:numLit>
              <c:formatCode>General</c:formatCode>
              <c:ptCount val="26"/>
              <c:pt idx="0">
                <c:v>1</c:v>
              </c:pt>
              <c:pt idx="1">
                <c:v>1.5</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18</c:v>
              </c:pt>
              <c:pt idx="18">
                <c:v>20</c:v>
              </c:pt>
              <c:pt idx="19">
                <c:v>22</c:v>
              </c:pt>
              <c:pt idx="20">
                <c:v>24</c:v>
              </c:pt>
              <c:pt idx="21">
                <c:v>25</c:v>
              </c:pt>
              <c:pt idx="22">
                <c:v>26</c:v>
              </c:pt>
              <c:pt idx="23">
                <c:v>28</c:v>
              </c:pt>
              <c:pt idx="24">
                <c:v>30</c:v>
              </c:pt>
              <c:pt idx="25">
                <c:v>31</c:v>
              </c:pt>
            </c:numLit>
          </c:xVal>
          <c:yVal>
            <c:numLit>
              <c:formatCode>General</c:formatCode>
              <c:ptCount val="26"/>
              <c:pt idx="0">
                <c:v>3664.9997999999996</c:v>
              </c:pt>
              <c:pt idx="1">
                <c:v>2919.9994999999999</c:v>
              </c:pt>
              <c:pt idx="2">
                <c:v>2379.9995999999996</c:v>
              </c:pt>
              <c:pt idx="3">
                <c:v>1796.1536999999998</c:v>
              </c:pt>
              <c:pt idx="4">
                <c:v>1447.6923999999997</c:v>
              </c:pt>
              <c:pt idx="5">
                <c:v>1188.462</c:v>
              </c:pt>
              <c:pt idx="6">
                <c:v>1034.3652</c:v>
              </c:pt>
              <c:pt idx="7">
                <c:v>956.92299999999977</c:v>
              </c:pt>
              <c:pt idx="8">
                <c:v>851.83009999999979</c:v>
              </c:pt>
              <c:pt idx="9">
                <c:v>780.84489999999983</c:v>
              </c:pt>
              <c:pt idx="10">
                <c:v>719.9994999999999</c:v>
              </c:pt>
              <c:pt idx="11">
                <c:v>679.43589999999983</c:v>
              </c:pt>
              <c:pt idx="12">
                <c:v>626.08699999999999</c:v>
              </c:pt>
              <c:pt idx="13">
                <c:v>593.23880000000008</c:v>
              </c:pt>
              <c:pt idx="14">
                <c:v>563.47829999999999</c:v>
              </c:pt>
              <c:pt idx="15">
                <c:v>535.38430000000005</c:v>
              </c:pt>
              <c:pt idx="16">
                <c:v>516.52149999999983</c:v>
              </c:pt>
              <c:pt idx="17">
                <c:v>469.56469999999996</c:v>
              </c:pt>
              <c:pt idx="18">
                <c:v>433.07659999999987</c:v>
              </c:pt>
              <c:pt idx="19">
                <c:v>406.9559999999999</c:v>
              </c:pt>
              <c:pt idx="20">
                <c:v>391.30410000000001</c:v>
              </c:pt>
              <c:pt idx="21">
                <c:v>367.69260000000008</c:v>
              </c:pt>
              <c:pt idx="22">
                <c:v>360.00029999999992</c:v>
              </c:pt>
              <c:pt idx="23">
                <c:v>344.34730000000002</c:v>
              </c:pt>
              <c:pt idx="24">
                <c:v>328.69540000000001</c:v>
              </c:pt>
              <c:pt idx="25">
                <c:v>322.30769999999995</c:v>
              </c:pt>
            </c:numLit>
          </c:yVal>
          <c:smooth val="0"/>
          <c:extLst>
            <c:ext xmlns:c16="http://schemas.microsoft.com/office/drawing/2014/chart" uri="{C3380CC4-5D6E-409C-BE32-E72D297353CC}">
              <c16:uniqueId val="{00000001-04BF-439D-BF12-00639100CAEC}"/>
            </c:ext>
          </c:extLst>
        </c:ser>
        <c:ser>
          <c:idx val="16"/>
          <c:order val="2"/>
          <c:tx>
            <c:v>Bi-2212: 50 bar OP</c:v>
          </c:tx>
          <c:spPr>
            <a:ln w="41275" cap="sq">
              <a:solidFill>
                <a:schemeClr val="accent1"/>
              </a:solidFill>
              <a:prstDash val="sysDot"/>
              <a:miter lim="800000"/>
            </a:ln>
            <a:effectLst>
              <a:outerShdw blurRad="25400" dist="12700" dir="2700000" algn="tl" rotWithShape="0">
                <a:prstClr val="black">
                  <a:alpha val="40000"/>
                </a:prstClr>
              </a:outerShdw>
            </a:effectLst>
          </c:spPr>
          <c:marker>
            <c:symbol val="star"/>
            <c:size val="8"/>
            <c:spPr>
              <a:solidFill>
                <a:schemeClr val="accent1">
                  <a:alpha val="20000"/>
                </a:schemeClr>
              </a:solidFill>
              <a:ln cap="sq">
                <a:solidFill>
                  <a:schemeClr val="accent1"/>
                </a:solidFill>
                <a:bevel/>
              </a:ln>
              <a:effectLst>
                <a:outerShdw blurRad="25400" dist="12700" dir="2700000" algn="tl" rotWithShape="0">
                  <a:prstClr val="black">
                    <a:alpha val="40000"/>
                  </a:prstClr>
                </a:outerShdw>
              </a:effectLst>
            </c:spPr>
          </c:marker>
          <c:xVal>
            <c:numLit>
              <c:formatCode>General</c:formatCode>
              <c:ptCount val="13"/>
              <c:pt idx="0">
                <c:v>2.999984</c:v>
              </c:pt>
              <c:pt idx="1">
                <c:v>3.9939309999999999</c:v>
              </c:pt>
              <c:pt idx="2">
                <c:v>4.9930310000000002</c:v>
              </c:pt>
              <c:pt idx="3">
                <c:v>5.9924910000000002</c:v>
              </c:pt>
              <c:pt idx="4">
                <c:v>6.9931460000000003</c:v>
              </c:pt>
              <c:pt idx="5">
                <c:v>7.9924419999999996</c:v>
              </c:pt>
              <c:pt idx="6">
                <c:v>8.9930480000000035</c:v>
              </c:pt>
              <c:pt idx="7">
                <c:v>9.9930640000000004</c:v>
              </c:pt>
              <c:pt idx="8">
                <c:v>10.992361000000001</c:v>
              </c:pt>
              <c:pt idx="9">
                <c:v>11.9938</c:v>
              </c:pt>
              <c:pt idx="10">
                <c:v>12.993457000000003</c:v>
              </c:pt>
              <c:pt idx="11">
                <c:v>13.99272</c:v>
              </c:pt>
              <c:pt idx="12">
                <c:v>14.993064</c:v>
              </c:pt>
            </c:numLit>
          </c:xVal>
          <c:yVal>
            <c:numLit>
              <c:formatCode>General</c:formatCode>
              <c:ptCount val="13"/>
              <c:pt idx="0">
                <c:v>2187.8458417432694</c:v>
              </c:pt>
              <c:pt idx="1">
                <c:v>2018.5436681638316</c:v>
              </c:pt>
              <c:pt idx="2">
                <c:v>1897.0960723641249</c:v>
              </c:pt>
              <c:pt idx="3">
                <c:v>1799.3564251411271</c:v>
              </c:pt>
              <c:pt idx="4">
                <c:v>1729.1672695549094</c:v>
              </c:pt>
              <c:pt idx="5">
                <c:v>1666.7736182076394</c:v>
              </c:pt>
              <c:pt idx="6">
                <c:v>1608.1836927050426</c:v>
              </c:pt>
              <c:pt idx="7">
                <c:v>1558.7922887145387</c:v>
              </c:pt>
              <c:pt idx="8">
                <c:v>1516.4065574582589</c:v>
              </c:pt>
              <c:pt idx="9">
                <c:v>1473.2905970615227</c:v>
              </c:pt>
              <c:pt idx="10">
                <c:v>1436.5687264809467</c:v>
              </c:pt>
              <c:pt idx="11">
                <c:v>1398.9095144094306</c:v>
              </c:pt>
              <c:pt idx="12">
                <c:v>1365.378653133321</c:v>
              </c:pt>
            </c:numLit>
          </c:yVal>
          <c:smooth val="0"/>
          <c:extLst>
            <c:ext xmlns:c16="http://schemas.microsoft.com/office/drawing/2014/chart" uri="{C3380CC4-5D6E-409C-BE32-E72D297353CC}">
              <c16:uniqueId val="{00000002-04BF-439D-BF12-00639100CAEC}"/>
            </c:ext>
          </c:extLst>
        </c:ser>
        <c:ser>
          <c:idx val="5"/>
          <c:order val="3"/>
          <c:tx>
            <c:v>Nb₃Sn: Internal Sn RRP®</c:v>
          </c:tx>
          <c:spPr>
            <a:ln w="34925" cap="sq">
              <a:solidFill>
                <a:schemeClr val="accent2"/>
              </a:solidFill>
              <a:miter lim="800000"/>
            </a:ln>
          </c:spPr>
          <c:marker>
            <c:spPr>
              <a:solidFill>
                <a:srgbClr val="C0504D">
                  <a:lumMod val="20000"/>
                  <a:lumOff val="80000"/>
                  <a:alpha val="50000"/>
                </a:srgbClr>
              </a:solidFill>
              <a:ln>
                <a:solidFill>
                  <a:schemeClr val="accent2"/>
                </a:solidFill>
              </a:ln>
            </c:spPr>
          </c:marker>
          <c:xVal>
            <c:numLit>
              <c:formatCode>General</c:formatCode>
              <c:ptCount val="12"/>
              <c:pt idx="0">
                <c:v>12</c:v>
              </c:pt>
              <c:pt idx="1">
                <c:v>13</c:v>
              </c:pt>
              <c:pt idx="2">
                <c:v>14</c:v>
              </c:pt>
              <c:pt idx="3">
                <c:v>14.5</c:v>
              </c:pt>
              <c:pt idx="4">
                <c:v>15</c:v>
              </c:pt>
              <c:pt idx="5">
                <c:v>15.5</c:v>
              </c:pt>
              <c:pt idx="6">
                <c:v>16</c:v>
              </c:pt>
              <c:pt idx="7">
                <c:v>20</c:v>
              </c:pt>
              <c:pt idx="8">
                <c:v>21</c:v>
              </c:pt>
              <c:pt idx="9">
                <c:v>22</c:v>
              </c:pt>
              <c:pt idx="10">
                <c:v>23</c:v>
              </c:pt>
              <c:pt idx="11">
                <c:v>24</c:v>
              </c:pt>
            </c:numLit>
          </c:xVal>
          <c:yVal>
            <c:numLit>
              <c:formatCode>General</c:formatCode>
              <c:ptCount val="12"/>
              <c:pt idx="0">
                <c:v>1754.8557096240302</c:v>
              </c:pt>
              <c:pt idx="1">
                <c:v>1454.9349156155595</c:v>
              </c:pt>
              <c:pt idx="2">
                <c:v>1190.981412184507</c:v>
              </c:pt>
              <c:pt idx="3">
                <c:v>1072.637423833002</c:v>
              </c:pt>
              <c:pt idx="4">
                <c:v>957.77414102124771</c:v>
              </c:pt>
              <c:pt idx="5">
                <c:v>855.09332759861832</c:v>
              </c:pt>
              <c:pt idx="6">
                <c:v>757.63357248561431</c:v>
              </c:pt>
              <c:pt idx="7">
                <c:v>268.01432656076099</c:v>
              </c:pt>
              <c:pt idx="8">
                <c:v>190.85868709629949</c:v>
              </c:pt>
              <c:pt idx="9">
                <c:v>118.9241059414632</c:v>
              </c:pt>
              <c:pt idx="10">
                <c:v>65.553287665294363</c:v>
              </c:pt>
              <c:pt idx="11">
                <c:v>28.309738389967816</c:v>
              </c:pt>
            </c:numLit>
          </c:yVal>
          <c:smooth val="0"/>
          <c:extLst>
            <c:ext xmlns:c16="http://schemas.microsoft.com/office/drawing/2014/chart" uri="{C3380CC4-5D6E-409C-BE32-E72D297353CC}">
              <c16:uniqueId val="{00000007-04BF-439D-BF12-00639100CAEC}"/>
            </c:ext>
          </c:extLst>
        </c:ser>
        <c:ser>
          <c:idx val="6"/>
          <c:order val="4"/>
          <c:tx>
            <c:v>Nb₃Sn: High Sn Bronze</c:v>
          </c:tx>
          <c:spPr>
            <a:ln w="34925" cap="sq">
              <a:solidFill>
                <a:schemeClr val="accent2">
                  <a:lumMod val="75000"/>
                </a:schemeClr>
              </a:solidFill>
              <a:prstDash val="lgDash"/>
              <a:miter lim="800000"/>
            </a:ln>
          </c:spPr>
          <c:marker>
            <c:spPr>
              <a:solidFill>
                <a:srgbClr val="C0504D">
                  <a:lumMod val="20000"/>
                  <a:lumOff val="80000"/>
                  <a:alpha val="50000"/>
                </a:srgbClr>
              </a:solidFill>
              <a:ln>
                <a:solidFill>
                  <a:srgbClr val="C0504D">
                    <a:lumMod val="75000"/>
                  </a:srgbClr>
                </a:solidFill>
              </a:ln>
            </c:spPr>
          </c:marker>
          <c:xVal>
            <c:numLit>
              <c:formatCode>General</c:formatCode>
              <c:ptCount val="8"/>
              <c:pt idx="0">
                <c:v>18</c:v>
              </c:pt>
              <c:pt idx="1">
                <c:v>19.0121</c:v>
              </c:pt>
              <c:pt idx="2">
                <c:v>20.013500000000001</c:v>
              </c:pt>
              <c:pt idx="3">
                <c:v>21.014800000000005</c:v>
              </c:pt>
              <c:pt idx="4">
                <c:v>22.016200000000001</c:v>
              </c:pt>
              <c:pt idx="5">
                <c:v>22.995999999999995</c:v>
              </c:pt>
              <c:pt idx="6">
                <c:v>23.997299999999996</c:v>
              </c:pt>
              <c:pt idx="7">
                <c:v>24.998699999999992</c:v>
              </c:pt>
            </c:numLit>
          </c:xVal>
          <c:yVal>
            <c:numLit>
              <c:formatCode>General</c:formatCode>
              <c:ptCount val="8"/>
              <c:pt idx="0">
                <c:v>166.6430769230769</c:v>
              </c:pt>
              <c:pt idx="1">
                <c:v>137.81461538461539</c:v>
              </c:pt>
              <c:pt idx="2">
                <c:v>111.09538461538462</c:v>
              </c:pt>
              <c:pt idx="3">
                <c:v>84.376153846153827</c:v>
              </c:pt>
              <c:pt idx="4">
                <c:v>60.821230769230766</c:v>
              </c:pt>
              <c:pt idx="5">
                <c:v>40.078769230769232</c:v>
              </c:pt>
              <c:pt idx="6">
                <c:v>19.336230769230774</c:v>
              </c:pt>
              <c:pt idx="7">
                <c:v>8.0860769230769236</c:v>
              </c:pt>
            </c:numLit>
          </c:yVal>
          <c:smooth val="0"/>
          <c:extLst>
            <c:ext xmlns:c16="http://schemas.microsoft.com/office/drawing/2014/chart" uri="{C3380CC4-5D6E-409C-BE32-E72D297353CC}">
              <c16:uniqueId val="{00000008-04BF-439D-BF12-00639100CAEC}"/>
            </c:ext>
          </c:extLst>
        </c:ser>
        <c:ser>
          <c:idx val="1"/>
          <c:order val="5"/>
          <c:tx>
            <c:v>Nb-Ti: LHC 4.2 K</c:v>
          </c:tx>
          <c:spPr>
            <a:ln w="34925" cap="sq">
              <a:solidFill>
                <a:schemeClr val="accent4"/>
              </a:solidFill>
              <a:prstDash val="dashDot"/>
              <a:miter lim="800000"/>
            </a:ln>
          </c:spPr>
          <c:marker>
            <c:symbol val="x"/>
            <c:size val="6"/>
            <c:spPr>
              <a:solidFill>
                <a:schemeClr val="bg1">
                  <a:alpha val="50000"/>
                </a:schemeClr>
              </a:solidFill>
              <a:ln>
                <a:solidFill>
                  <a:schemeClr val="accent4"/>
                </a:solidFill>
              </a:ln>
            </c:spPr>
          </c:marker>
          <c:xVal>
            <c:numLit>
              <c:formatCode>General</c:formatCode>
              <c:ptCount val="9"/>
              <c:pt idx="0">
                <c:v>0.61415100000000011</c:v>
              </c:pt>
              <c:pt idx="1">
                <c:v>0.95094299999999998</c:v>
              </c:pt>
              <c:pt idx="2">
                <c:v>1.34057</c:v>
              </c:pt>
              <c:pt idx="3">
                <c:v>1.67736</c:v>
              </c:pt>
              <c:pt idx="4">
                <c:v>2.2320799999999994</c:v>
              </c:pt>
              <c:pt idx="5">
                <c:v>3.1830200000000004</c:v>
              </c:pt>
              <c:pt idx="6">
                <c:v>4.1537699999999997</c:v>
              </c:pt>
              <c:pt idx="7">
                <c:v>5.1245299999999983</c:v>
              </c:pt>
              <c:pt idx="8">
                <c:v>6.0952799999999998</c:v>
              </c:pt>
            </c:numLit>
          </c:xVal>
          <c:yVal>
            <c:numLit>
              <c:formatCode>General</c:formatCode>
              <c:ptCount val="9"/>
              <c:pt idx="0">
                <c:v>5106.8846153846143</c:v>
              </c:pt>
              <c:pt idx="1">
                <c:v>4054.1538461538457</c:v>
              </c:pt>
              <c:pt idx="2">
                <c:v>3180.5961538461543</c:v>
              </c:pt>
              <c:pt idx="3">
                <c:v>2710.226923076923</c:v>
              </c:pt>
              <c:pt idx="4">
                <c:v>2217.4576923076925</c:v>
              </c:pt>
              <c:pt idx="5">
                <c:v>1724.6884615384608</c:v>
              </c:pt>
              <c:pt idx="6">
                <c:v>1411.1115384615384</c:v>
              </c:pt>
              <c:pt idx="7">
                <c:v>1187.123076923077</c:v>
              </c:pt>
              <c:pt idx="8">
                <c:v>918.3423076923076</c:v>
              </c:pt>
            </c:numLit>
          </c:yVal>
          <c:smooth val="1"/>
          <c:extLst>
            <c:ext xmlns:c16="http://schemas.microsoft.com/office/drawing/2014/chart" uri="{C3380CC4-5D6E-409C-BE32-E72D297353CC}">
              <c16:uniqueId val="{0000000A-04BF-439D-BF12-00639100CAEC}"/>
            </c:ext>
          </c:extLst>
        </c:ser>
        <c:ser>
          <c:idx val="12"/>
          <c:order val="6"/>
          <c:tx>
            <c:v>Nb-Ti: High Field MRI 4.22 K</c:v>
          </c:tx>
          <c:spPr>
            <a:ln w="34925">
              <a:solidFill>
                <a:schemeClr val="accent4"/>
              </a:solidFill>
              <a:prstDash val="sysDot"/>
            </a:ln>
          </c:spPr>
          <c:marker>
            <c:symbol val="x"/>
            <c:size val="9"/>
            <c:spPr>
              <a:solidFill>
                <a:schemeClr val="accent4">
                  <a:alpha val="20000"/>
                </a:schemeClr>
              </a:solidFill>
              <a:ln w="15875">
                <a:solidFill>
                  <a:schemeClr val="accent4"/>
                </a:solidFill>
              </a:ln>
            </c:spPr>
          </c:marker>
          <c:xVal>
            <c:numLit>
              <c:formatCode>General</c:formatCode>
              <c:ptCount val="4"/>
              <c:pt idx="0">
                <c:v>8.5</c:v>
              </c:pt>
              <c:pt idx="1">
                <c:v>9</c:v>
              </c:pt>
              <c:pt idx="2">
                <c:v>9.5</c:v>
              </c:pt>
              <c:pt idx="3">
                <c:v>10</c:v>
              </c:pt>
            </c:numLit>
          </c:xVal>
          <c:yVal>
            <c:numLit>
              <c:formatCode>General</c:formatCode>
              <c:ptCount val="4"/>
              <c:pt idx="0">
                <c:v>393.4782608695653</c:v>
              </c:pt>
              <c:pt idx="1">
                <c:v>291.304347826087</c:v>
              </c:pt>
              <c:pt idx="2">
                <c:v>194.20304347826084</c:v>
              </c:pt>
              <c:pt idx="3">
                <c:v>104.34782608695653</c:v>
              </c:pt>
            </c:numLit>
          </c:yVal>
          <c:smooth val="1"/>
          <c:extLst>
            <c:ext xmlns:c16="http://schemas.microsoft.com/office/drawing/2014/chart" uri="{C3380CC4-5D6E-409C-BE32-E72D297353CC}">
              <c16:uniqueId val="{0000000B-04BF-439D-BF12-00639100CAEC}"/>
            </c:ext>
          </c:extLst>
        </c:ser>
        <c:ser>
          <c:idx val="2"/>
          <c:order val="7"/>
          <c:tx>
            <c:v>Exponential Y-axis Labels</c:v>
          </c:tx>
          <c:spPr>
            <a:ln>
              <a:noFill/>
            </a:ln>
          </c:spPr>
          <c:marker>
            <c:symbol val="none"/>
          </c:marker>
          <c:dLbls>
            <c:dLbl>
              <c:idx val="0"/>
              <c:tx>
                <c:rich>
                  <a:bodyPr/>
                  <a:lstStyle/>
                  <a:p>
                    <a:r>
                      <a:rPr lang="en-US"/>
                      <a:t>10</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4BF-439D-BF12-00639100CAEC}"/>
                </c:ext>
              </c:extLst>
            </c:dLbl>
            <c:dLbl>
              <c:idx val="1"/>
              <c:tx>
                <c:rich>
                  <a:bodyPr/>
                  <a:lstStyle/>
                  <a:p>
                    <a:r>
                      <a:rPr lang="en-US"/>
                      <a:t>10</a:t>
                    </a:r>
                    <a:r>
                      <a:rPr lang="en-US" baseline="30000"/>
                      <a:t>2</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4BF-439D-BF12-00639100CAEC}"/>
                </c:ext>
              </c:extLst>
            </c:dLbl>
            <c:dLbl>
              <c:idx val="2"/>
              <c:tx>
                <c:rich>
                  <a:bodyPr/>
                  <a:lstStyle/>
                  <a:p>
                    <a:r>
                      <a:rPr lang="en-US"/>
                      <a:t>10</a:t>
                    </a:r>
                    <a:r>
                      <a:rPr lang="en-US" baseline="30000"/>
                      <a:t>3</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4BF-439D-BF12-00639100CAEC}"/>
                </c:ext>
              </c:extLst>
            </c:dLbl>
            <c:dLbl>
              <c:idx val="3"/>
              <c:tx>
                <c:rich>
                  <a:bodyPr/>
                  <a:lstStyle/>
                  <a:p>
                    <a:r>
                      <a:rPr lang="en-US"/>
                      <a:t>10</a:t>
                    </a:r>
                    <a:r>
                      <a:rPr lang="en-US" baseline="30000"/>
                      <a:t>4</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4BF-439D-BF12-00639100CAEC}"/>
                </c:ext>
              </c:extLst>
            </c:dLbl>
            <c:spPr>
              <a:noFill/>
              <a:ln>
                <a:noFill/>
              </a:ln>
              <a:effectLst/>
            </c:spPr>
            <c:txPr>
              <a:bodyPr wrap="square" lIns="38100" tIns="19050" rIns="38100" bIns="19050" anchor="ctr">
                <a:spAutoFit/>
              </a:bodyPr>
              <a:lstStyle/>
              <a:p>
                <a:pPr>
                  <a:defRPr sz="1200"/>
                </a:pPr>
                <a:endParaRPr lang="zh-CN"/>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4"/>
              <c:pt idx="0">
                <c:v>0</c:v>
              </c:pt>
              <c:pt idx="1">
                <c:v>0</c:v>
              </c:pt>
              <c:pt idx="2">
                <c:v>0</c:v>
              </c:pt>
              <c:pt idx="3">
                <c:v>0</c:v>
              </c:pt>
            </c:numLit>
          </c:xVal>
          <c:yVal>
            <c:numLit>
              <c:formatCode>General</c:formatCode>
              <c:ptCount val="4"/>
              <c:pt idx="0">
                <c:v>10</c:v>
              </c:pt>
              <c:pt idx="1">
                <c:v>100</c:v>
              </c:pt>
              <c:pt idx="2">
                <c:v>1000</c:v>
              </c:pt>
              <c:pt idx="3">
                <c:v>10000</c:v>
              </c:pt>
            </c:numLit>
          </c:yVal>
          <c:smooth val="1"/>
          <c:extLst>
            <c:ext xmlns:c16="http://schemas.microsoft.com/office/drawing/2014/chart" uri="{C3380CC4-5D6E-409C-BE32-E72D297353CC}">
              <c16:uniqueId val="{00000011-04BF-439D-BF12-00639100CAEC}"/>
            </c:ext>
          </c:extLst>
        </c:ser>
        <c:ser>
          <c:idx val="13"/>
          <c:order val="8"/>
          <c:tx>
            <c:v>Nb-Ti midrange maximal</c:v>
          </c:tx>
          <c:spPr>
            <a:ln w="34925">
              <a:solidFill>
                <a:schemeClr val="accent4"/>
              </a:solidFill>
              <a:prstDash val="sysDot"/>
            </a:ln>
          </c:spPr>
          <c:marker>
            <c:symbol val="none"/>
          </c:marker>
          <c:xVal>
            <c:numLit>
              <c:formatCode>General</c:formatCode>
              <c:ptCount val="4"/>
              <c:pt idx="0">
                <c:v>6</c:v>
              </c:pt>
              <c:pt idx="1">
                <c:v>7</c:v>
              </c:pt>
              <c:pt idx="2">
                <c:v>8</c:v>
              </c:pt>
              <c:pt idx="3">
                <c:v>8.5</c:v>
              </c:pt>
            </c:numLit>
          </c:xVal>
          <c:yVal>
            <c:numLit>
              <c:formatCode>General</c:formatCode>
              <c:ptCount val="4"/>
              <c:pt idx="0">
                <c:v>971.92307692307702</c:v>
              </c:pt>
              <c:pt idx="1">
                <c:v>687.30769230769238</c:v>
              </c:pt>
              <c:pt idx="2">
                <c:v>448.46153846153834</c:v>
              </c:pt>
              <c:pt idx="3">
                <c:v>393.4782608695653</c:v>
              </c:pt>
            </c:numLit>
          </c:yVal>
          <c:smooth val="1"/>
          <c:extLst>
            <c:ext xmlns:c16="http://schemas.microsoft.com/office/drawing/2014/chart" uri="{C3380CC4-5D6E-409C-BE32-E72D297353CC}">
              <c16:uniqueId val="{00000012-04BF-439D-BF12-00639100CAEC}"/>
            </c:ext>
          </c:extLst>
        </c:ser>
        <c:ser>
          <c:idx val="14"/>
          <c:order val="9"/>
          <c:tx>
            <c:v>2212 Fitted Line for 50bar</c:v>
          </c:tx>
          <c:spPr>
            <a:ln w="41275" cap="sq">
              <a:solidFill>
                <a:schemeClr val="accent1">
                  <a:alpha val="60000"/>
                </a:schemeClr>
              </a:solidFill>
              <a:prstDash val="sysDot"/>
              <a:miter lim="800000"/>
            </a:ln>
          </c:spPr>
          <c:marker>
            <c:symbol val="none"/>
          </c:marker>
          <c:xVal>
            <c:numLit>
              <c:formatCode>General</c:formatCode>
              <c:ptCount val="4"/>
              <c:pt idx="0">
                <c:v>15</c:v>
              </c:pt>
              <c:pt idx="1">
                <c:v>20</c:v>
              </c:pt>
              <c:pt idx="2">
                <c:v>30</c:v>
              </c:pt>
              <c:pt idx="3">
                <c:v>32</c:v>
              </c:pt>
            </c:numLit>
          </c:xVal>
          <c:yVal>
            <c:numLit>
              <c:formatCode>General</c:formatCode>
              <c:ptCount val="4"/>
              <c:pt idx="0">
                <c:v>1379.4096957930083</c:v>
              </c:pt>
              <c:pt idx="1">
                <c:v>1269.0092532039587</c:v>
              </c:pt>
              <c:pt idx="2">
                <c:v>1128.2454907451613</c:v>
              </c:pt>
              <c:pt idx="3">
                <c:v>1107.3275813486518</c:v>
              </c:pt>
            </c:numLit>
          </c:yVal>
          <c:smooth val="1"/>
          <c:extLst>
            <c:ext xmlns:c16="http://schemas.microsoft.com/office/drawing/2014/chart" uri="{C3380CC4-5D6E-409C-BE32-E72D297353CC}">
              <c16:uniqueId val="{00000013-04BF-439D-BF12-00639100CAEC}"/>
            </c:ext>
          </c:extLst>
        </c:ser>
        <c:ser>
          <c:idx val="15"/>
          <c:order val="10"/>
          <c:tx>
            <c:v>YBCO B perp ln extrap</c:v>
          </c:tx>
          <c:spPr>
            <a:ln w="34925" cap="sq">
              <a:solidFill>
                <a:srgbClr val="BB9D59">
                  <a:alpha val="60000"/>
                </a:srgbClr>
              </a:solidFill>
              <a:prstDash val="lgDashDot"/>
              <a:miter lim="800000"/>
            </a:ln>
          </c:spPr>
          <c:marker>
            <c:symbol val="none"/>
          </c:marker>
          <c:xVal>
            <c:numLit>
              <c:formatCode>General</c:formatCode>
              <c:ptCount val="5"/>
              <c:pt idx="0">
                <c:v>31</c:v>
              </c:pt>
              <c:pt idx="1">
                <c:v>32</c:v>
              </c:pt>
              <c:pt idx="2">
                <c:v>35</c:v>
              </c:pt>
              <c:pt idx="3">
                <c:v>40</c:v>
              </c:pt>
              <c:pt idx="4">
                <c:v>45</c:v>
              </c:pt>
            </c:numLit>
          </c:xVal>
          <c:yVal>
            <c:numLit>
              <c:formatCode>General</c:formatCode>
              <c:ptCount val="5"/>
              <c:pt idx="0">
                <c:v>322.23052928331833</c:v>
              </c:pt>
              <c:pt idx="1">
                <c:v>315.45853193281829</c:v>
              </c:pt>
              <c:pt idx="2">
                <c:v>296.34425848430811</c:v>
              </c:pt>
              <c:pt idx="3">
                <c:v>267.8620124374973</c:v>
              </c:pt>
              <c:pt idx="4">
                <c:v>242.7388909319908</c:v>
              </c:pt>
            </c:numLit>
          </c:yVal>
          <c:smooth val="1"/>
          <c:extLst>
            <c:ext xmlns:c16="http://schemas.microsoft.com/office/drawing/2014/chart" uri="{C3380CC4-5D6E-409C-BE32-E72D297353CC}">
              <c16:uniqueId val="{00000014-04BF-439D-BF12-00639100CAEC}"/>
            </c:ext>
          </c:extLst>
        </c:ser>
        <c:ser>
          <c:idx val="10"/>
          <c:order val="11"/>
          <c:tx>
            <c:v>YBCO par ln extrap</c:v>
          </c:tx>
          <c:spPr>
            <a:ln w="34925" cap="flat">
              <a:solidFill>
                <a:srgbClr val="CEB888">
                  <a:alpha val="70000"/>
                </a:srgbClr>
              </a:solidFill>
              <a:prstDash val="dash"/>
            </a:ln>
          </c:spPr>
          <c:marker>
            <c:symbol val="none"/>
          </c:marker>
          <c:xVal>
            <c:numLit>
              <c:formatCode>General</c:formatCode>
              <c:ptCount val="4"/>
              <c:pt idx="0">
                <c:v>20</c:v>
              </c:pt>
              <c:pt idx="1">
                <c:v>25</c:v>
              </c:pt>
              <c:pt idx="2">
                <c:v>30</c:v>
              </c:pt>
              <c:pt idx="3">
                <c:v>32</c:v>
              </c:pt>
            </c:numLit>
          </c:xVal>
          <c:yVal>
            <c:numLit>
              <c:formatCode>General</c:formatCode>
              <c:ptCount val="4"/>
              <c:pt idx="0">
                <c:v>3024.7538643577677</c:v>
              </c:pt>
              <c:pt idx="1">
                <c:v>2573.1471482065645</c:v>
              </c:pt>
              <c:pt idx="2">
                <c:v>2188.9669517719249</c:v>
              </c:pt>
              <c:pt idx="3">
                <c:v>2051.8662010538769</c:v>
              </c:pt>
            </c:numLit>
          </c:yVal>
          <c:smooth val="0"/>
          <c:extLst>
            <c:ext xmlns:c16="http://schemas.microsoft.com/office/drawing/2014/chart" uri="{C3380CC4-5D6E-409C-BE32-E72D297353CC}">
              <c16:uniqueId val="{00000015-04BF-439D-BF12-00639100CAEC}"/>
            </c:ext>
          </c:extLst>
        </c:ser>
        <c:ser>
          <c:idx val="18"/>
          <c:order val="12"/>
          <c:tx>
            <c:v>IBS 2016 - Ma IEECAS</c:v>
          </c:tx>
          <c:spPr>
            <a:ln>
              <a:solidFill>
                <a:srgbClr val="FF0000"/>
              </a:solidFill>
            </a:ln>
          </c:spPr>
          <c:marker>
            <c:spPr>
              <a:solidFill>
                <a:srgbClr val="FF0000"/>
              </a:solidFill>
            </c:spPr>
          </c:marker>
          <c:xVal>
            <c:numLit>
              <c:formatCode>General</c:formatCode>
              <c:ptCount val="2"/>
              <c:pt idx="0">
                <c:v>10</c:v>
              </c:pt>
              <c:pt idx="1">
                <c:v>28</c:v>
              </c:pt>
            </c:numLit>
          </c:xVal>
          <c:yVal>
            <c:numLit>
              <c:formatCode>General</c:formatCode>
              <c:ptCount val="2"/>
              <c:pt idx="0">
                <c:v>300</c:v>
              </c:pt>
              <c:pt idx="1">
                <c:v>150</c:v>
              </c:pt>
            </c:numLit>
          </c:yVal>
          <c:smooth val="1"/>
          <c:extLst>
            <c:ext xmlns:c16="http://schemas.microsoft.com/office/drawing/2014/chart" uri="{C3380CC4-5D6E-409C-BE32-E72D297353CC}">
              <c16:uniqueId val="{00000000-193A-46DB-9AAE-678DA17EBBC7}"/>
            </c:ext>
          </c:extLst>
        </c:ser>
        <c:ser>
          <c:idx val="19"/>
          <c:order val="13"/>
          <c:tx>
            <c:v>IBS 2025 - Ma IEECAS</c:v>
          </c:tx>
          <c:spPr>
            <a:ln>
              <a:solidFill>
                <a:srgbClr val="FF0000"/>
              </a:solidFill>
              <a:prstDash val="sysDash"/>
            </a:ln>
          </c:spPr>
          <c:marker>
            <c:spPr>
              <a:solidFill>
                <a:srgbClr val="FF0000"/>
              </a:solidFill>
            </c:spPr>
          </c:marker>
          <c:xVal>
            <c:numLit>
              <c:formatCode>General</c:formatCode>
              <c:ptCount val="2"/>
              <c:pt idx="0">
                <c:v>10</c:v>
              </c:pt>
              <c:pt idx="1">
                <c:v>28</c:v>
              </c:pt>
            </c:numLit>
          </c:xVal>
          <c:yVal>
            <c:numLit>
              <c:formatCode>General</c:formatCode>
              <c:ptCount val="2"/>
              <c:pt idx="0">
                <c:v>2000</c:v>
              </c:pt>
              <c:pt idx="1">
                <c:v>1000</c:v>
              </c:pt>
            </c:numLit>
          </c:yVal>
          <c:smooth val="1"/>
          <c:extLst>
            <c:ext xmlns:c16="http://schemas.microsoft.com/office/drawing/2014/chart" uri="{C3380CC4-5D6E-409C-BE32-E72D297353CC}">
              <c16:uniqueId val="{00000001-193A-46DB-9AAE-678DA17EBBC7}"/>
            </c:ext>
          </c:extLst>
        </c:ser>
        <c:dLbls>
          <c:showLegendKey val="0"/>
          <c:showVal val="0"/>
          <c:showCatName val="0"/>
          <c:showSerName val="0"/>
          <c:showPercent val="0"/>
          <c:showBubbleSize val="0"/>
        </c:dLbls>
        <c:axId val="174424624"/>
        <c:axId val="173533952"/>
      </c:scatterChart>
      <c:valAx>
        <c:axId val="174424624"/>
        <c:scaling>
          <c:orientation val="minMax"/>
          <c:max val="45"/>
        </c:scaling>
        <c:delete val="0"/>
        <c:axPos val="b"/>
        <c:majorGridlines/>
        <c:minorGridlines>
          <c:spPr>
            <a:ln>
              <a:solidFill>
                <a:schemeClr val="bg1">
                  <a:lumMod val="75000"/>
                  <a:alpha val="20000"/>
                </a:schemeClr>
              </a:solidFill>
            </a:ln>
          </c:spPr>
        </c:minorGridlines>
        <c:title>
          <c:tx>
            <c:rich>
              <a:bodyPr/>
              <a:lstStyle/>
              <a:p>
                <a:pPr>
                  <a:defRPr sz="1200"/>
                </a:pPr>
                <a:r>
                  <a:rPr lang="en-US" sz="1200" dirty="0"/>
                  <a:t>Applied Magnetic Field (T)</a:t>
                </a:r>
              </a:p>
            </c:rich>
          </c:tx>
          <c:layout>
            <c:manualLayout>
              <c:xMode val="edge"/>
              <c:yMode val="edge"/>
              <c:x val="0.41045547412735683"/>
              <c:y val="0.94595526017777554"/>
            </c:manualLayout>
          </c:layout>
          <c:overlay val="0"/>
        </c:title>
        <c:numFmt formatCode="General" sourceLinked="0"/>
        <c:majorTickMark val="out"/>
        <c:minorTickMark val="in"/>
        <c:tickLblPos val="nextTo"/>
        <c:txPr>
          <a:bodyPr rot="0" vert="horz"/>
          <a:lstStyle/>
          <a:p>
            <a:pPr>
              <a:defRPr sz="1200"/>
            </a:pPr>
            <a:endParaRPr lang="zh-CN"/>
          </a:p>
        </c:txPr>
        <c:crossAx val="173533952"/>
        <c:crosses val="autoZero"/>
        <c:crossBetween val="midCat"/>
        <c:majorUnit val="5"/>
        <c:minorUnit val="1"/>
      </c:valAx>
      <c:valAx>
        <c:axId val="173533952"/>
        <c:scaling>
          <c:logBase val="10"/>
          <c:orientation val="minMax"/>
          <c:min val="10"/>
        </c:scaling>
        <c:delete val="0"/>
        <c:axPos val="l"/>
        <c:majorGridlines>
          <c:spPr>
            <a:ln>
              <a:solidFill>
                <a:schemeClr val="tx1"/>
              </a:solidFill>
            </a:ln>
          </c:spPr>
        </c:majorGridlines>
        <c:minorGridlines>
          <c:spPr>
            <a:ln>
              <a:solidFill>
                <a:schemeClr val="bg1">
                  <a:lumMod val="50000"/>
                  <a:alpha val="20000"/>
                </a:schemeClr>
              </a:solidFill>
            </a:ln>
          </c:spPr>
        </c:minorGridlines>
        <c:title>
          <c:tx>
            <c:rich>
              <a:bodyPr/>
              <a:lstStyle/>
              <a:p>
                <a:pPr>
                  <a:defRPr/>
                </a:pPr>
                <a:r>
                  <a:rPr lang="en-US" sz="1200" dirty="0"/>
                  <a:t>Whole Wire Critical</a:t>
                </a:r>
                <a:r>
                  <a:rPr lang="en-US" sz="1200" baseline="0" dirty="0"/>
                  <a:t> Current Density </a:t>
                </a:r>
                <a:r>
                  <a:rPr lang="en-US" sz="1200" dirty="0"/>
                  <a:t>(A/mm², 4.2 K)</a:t>
                </a:r>
              </a:p>
            </c:rich>
          </c:tx>
          <c:layout>
            <c:manualLayout>
              <c:xMode val="edge"/>
              <c:yMode val="edge"/>
              <c:x val="8.9341810904185363E-5"/>
              <c:y val="0.11157199468651675"/>
            </c:manualLayout>
          </c:layout>
          <c:overlay val="0"/>
        </c:title>
        <c:numFmt formatCode="#,##0;[Red]#,##0" sourceLinked="0"/>
        <c:majorTickMark val="out"/>
        <c:minorTickMark val="in"/>
        <c:tickLblPos val="none"/>
        <c:txPr>
          <a:bodyPr rot="0" vert="horz"/>
          <a:lstStyle/>
          <a:p>
            <a:pPr>
              <a:defRPr/>
            </a:pPr>
            <a:endParaRPr lang="zh-CN"/>
          </a:p>
        </c:txPr>
        <c:crossAx val="174424624"/>
        <c:crosses val="autoZero"/>
        <c:crossBetween val="midCat"/>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77802799421202495"/>
          <c:y val="0.61606270368842186"/>
          <c:w val="0.18942497611498435"/>
          <c:h val="0.26902938570841817"/>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sz="800"/>
          </a:pPr>
          <a:endParaRPr lang="zh-CN"/>
        </a:p>
      </c:txPr>
    </c:legend>
    <c:plotVisOnly val="1"/>
    <c:dispBlanksAs val="gap"/>
    <c:showDLblsOverMax val="0"/>
  </c:chart>
  <c:spPr>
    <a:noFill/>
    <a:ln>
      <a:noFill/>
    </a:ln>
    <a:effectLst/>
  </c:spPr>
  <c:txPr>
    <a:bodyPr/>
    <a:lstStyle/>
    <a:p>
      <a:pPr>
        <a:defRPr sz="1600"/>
      </a:pPr>
      <a:endParaRPr lang="zh-CN"/>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drawing1.xml><?xml version="1.0" encoding="utf-8"?>
<c:userShapes xmlns:c="http://schemas.openxmlformats.org/drawingml/2006/chart">
  <cdr:relSizeAnchor xmlns:cdr="http://schemas.openxmlformats.org/drawingml/2006/chartDrawing">
    <cdr:from>
      <cdr:x>0.56363</cdr:x>
      <cdr:y>0.14157</cdr:y>
    </cdr:from>
    <cdr:to>
      <cdr:x>0.72961</cdr:x>
      <cdr:y>0.17777</cdr:y>
    </cdr:to>
    <cdr:sp macro="" textlink="">
      <cdr:nvSpPr>
        <cdr:cNvPr id="1024002" name="Text Box 2"/>
        <cdr:cNvSpPr txBox="1">
          <a:spLocks xmlns:a="http://schemas.openxmlformats.org/drawingml/2006/main" noChangeArrowheads="1"/>
        </cdr:cNvSpPr>
      </cdr:nvSpPr>
      <cdr:spPr bwMode="auto">
        <a:xfrm xmlns:a="http://schemas.openxmlformats.org/drawingml/2006/main">
          <a:off x="4746665" y="601811"/>
          <a:ext cx="1397819"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000" b="1" i="0" strike="noStrike" dirty="0">
              <a:solidFill>
                <a:srgbClr val="CEB888"/>
              </a:solidFill>
              <a:latin typeface="Arial"/>
              <a:ea typeface="+mn-ea"/>
              <a:cs typeface="Arial"/>
            </a:rPr>
            <a:t>REBCO B∥</a:t>
          </a:r>
          <a:r>
            <a:rPr lang="en-US" sz="1000" b="1" i="0" strike="noStrike" baseline="0" dirty="0">
              <a:solidFill>
                <a:srgbClr val="CEB888"/>
              </a:solidFill>
              <a:latin typeface="Arial"/>
              <a:ea typeface="+mn-ea"/>
              <a:cs typeface="Arial"/>
            </a:rPr>
            <a:t> </a:t>
          </a:r>
          <a:r>
            <a:rPr lang="en-US" sz="1000" b="1" i="0" strike="noStrike" dirty="0">
              <a:solidFill>
                <a:srgbClr val="CEB888"/>
              </a:solidFill>
              <a:latin typeface="Arial"/>
              <a:ea typeface="+mn-ea"/>
              <a:cs typeface="Arial"/>
            </a:rPr>
            <a:t>Tape Plane</a:t>
          </a:r>
        </a:p>
      </cdr:txBody>
    </cdr:sp>
  </cdr:relSizeAnchor>
  <cdr:relSizeAnchor xmlns:cdr="http://schemas.openxmlformats.org/drawingml/2006/chartDrawing">
    <cdr:from>
      <cdr:x>0.74921</cdr:x>
      <cdr:y>0.26405</cdr:y>
    </cdr:from>
    <cdr:to>
      <cdr:x>0.82841</cdr:x>
      <cdr:y>0.30346</cdr:y>
    </cdr:to>
    <cdr:sp macro="" textlink="">
      <cdr:nvSpPr>
        <cdr:cNvPr id="1024005" name="Text Box 5"/>
        <cdr:cNvSpPr txBox="1">
          <a:spLocks xmlns:a="http://schemas.openxmlformats.org/drawingml/2006/main" noChangeArrowheads="1"/>
        </cdr:cNvSpPr>
      </cdr:nvSpPr>
      <cdr:spPr bwMode="auto">
        <a:xfrm xmlns:a="http://schemas.openxmlformats.org/drawingml/2006/main">
          <a:off x="6309581" y="1122491"/>
          <a:ext cx="666955" cy="167500"/>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noAutofit/>
        </a:bodyPr>
        <a:lstStyle xmlns:a="http://schemas.openxmlformats.org/drawingml/2006/main"/>
        <a:p xmlns:a="http://schemas.openxmlformats.org/drawingml/2006/main">
          <a:pPr algn="l" rtl="0">
            <a:defRPr sz="1000"/>
          </a:pPr>
          <a:r>
            <a:rPr lang="en-US" sz="1000" b="1" dirty="0">
              <a:solidFill>
                <a:schemeClr val="accent1"/>
              </a:solidFill>
              <a:latin typeface="Arial"/>
              <a:cs typeface="Arial"/>
            </a:rPr>
            <a:t>Bi-</a:t>
          </a:r>
          <a:r>
            <a:rPr lang="en-US" sz="1000" b="1" i="0" strike="noStrike" dirty="0">
              <a:solidFill>
                <a:schemeClr val="accent1"/>
              </a:solidFill>
              <a:latin typeface="Arial"/>
              <a:cs typeface="Arial"/>
            </a:rPr>
            <a:t>2212</a:t>
          </a:r>
        </a:p>
      </cdr:txBody>
    </cdr:sp>
  </cdr:relSizeAnchor>
  <cdr:relSizeAnchor xmlns:cdr="http://schemas.openxmlformats.org/drawingml/2006/chartDrawing">
    <cdr:from>
      <cdr:x>0.57479</cdr:x>
      <cdr:y>0.75907</cdr:y>
    </cdr:from>
    <cdr:to>
      <cdr:x>0.67111</cdr:x>
      <cdr:y>0.79165</cdr:y>
    </cdr:to>
    <cdr:sp macro="" textlink="">
      <cdr:nvSpPr>
        <cdr:cNvPr id="1024006" name="Text Box 6"/>
        <cdr:cNvSpPr txBox="1">
          <a:spLocks xmlns:a="http://schemas.openxmlformats.org/drawingml/2006/main" noChangeArrowheads="1"/>
        </cdr:cNvSpPr>
      </cdr:nvSpPr>
      <cdr:spPr bwMode="auto">
        <a:xfrm xmlns:a="http://schemas.openxmlformats.org/drawingml/2006/main">
          <a:off x="4840666" y="3226774"/>
          <a:ext cx="811119"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none" lIns="0" tIns="0" rIns="0" bIns="0" anchor="t" upright="1">
          <a:spAutoFit/>
        </a:bodyPr>
        <a:lstStyle xmlns:a="http://schemas.openxmlformats.org/drawingml/2006/main"/>
        <a:p xmlns:a="http://schemas.openxmlformats.org/drawingml/2006/main">
          <a:pPr algn="l" rtl="0">
            <a:defRPr sz="1000"/>
          </a:pPr>
          <a:r>
            <a:rPr lang="en-US" sz="900" b="1" i="0" strike="noStrike" dirty="0">
              <a:solidFill>
                <a:schemeClr val="accent2"/>
              </a:solidFill>
              <a:latin typeface="Arial"/>
              <a:cs typeface="Arial"/>
            </a:rPr>
            <a:t>Nb</a:t>
          </a:r>
          <a:r>
            <a:rPr lang="en-US" sz="900" b="1" i="0" strike="noStrike" baseline="-25000" dirty="0">
              <a:solidFill>
                <a:schemeClr val="accent2"/>
              </a:solidFill>
              <a:latin typeface="Arial"/>
              <a:cs typeface="Arial"/>
            </a:rPr>
            <a:t>3</a:t>
          </a:r>
          <a:r>
            <a:rPr lang="en-US" sz="900" b="1" i="0" strike="noStrike" dirty="0">
              <a:solidFill>
                <a:schemeClr val="accent2"/>
              </a:solidFill>
              <a:latin typeface="Arial"/>
              <a:cs typeface="Arial"/>
            </a:rPr>
            <a:t>Sn: High </a:t>
          </a:r>
          <a:r>
            <a:rPr lang="en-US" sz="900" b="1" i="1" strike="noStrike" dirty="0" err="1">
              <a:solidFill>
                <a:schemeClr val="accent2"/>
              </a:solidFill>
              <a:latin typeface="Arial"/>
              <a:cs typeface="Arial"/>
            </a:rPr>
            <a:t>J</a:t>
          </a:r>
          <a:r>
            <a:rPr lang="en-US" sz="900" b="1" i="0" strike="noStrike" baseline="-25000" dirty="0" err="1">
              <a:solidFill>
                <a:schemeClr val="accent2"/>
              </a:solidFill>
              <a:latin typeface="Arial"/>
              <a:cs typeface="Arial"/>
            </a:rPr>
            <a:t>c</a:t>
          </a:r>
          <a:endParaRPr lang="en-US" sz="900" b="1" i="0" strike="noStrike" baseline="-25000" dirty="0">
            <a:solidFill>
              <a:schemeClr val="accent2"/>
            </a:solidFill>
            <a:latin typeface="Arial"/>
            <a:cs typeface="Arial"/>
          </a:endParaRPr>
        </a:p>
      </cdr:txBody>
    </cdr:sp>
  </cdr:relSizeAnchor>
  <cdr:relSizeAnchor xmlns:cdr="http://schemas.openxmlformats.org/drawingml/2006/chartDrawing">
    <cdr:from>
      <cdr:x>0.44676</cdr:x>
      <cdr:y>0.81228</cdr:y>
    </cdr:from>
    <cdr:to>
      <cdr:x>0.56901</cdr:x>
      <cdr:y>0.87744</cdr:y>
    </cdr:to>
    <cdr:sp macro="" textlink="">
      <cdr:nvSpPr>
        <cdr:cNvPr id="1024007" name="Text Box 7"/>
        <cdr:cNvSpPr txBox="1">
          <a:spLocks xmlns:a="http://schemas.openxmlformats.org/drawingml/2006/main" noChangeArrowheads="1"/>
        </cdr:cNvSpPr>
      </cdr:nvSpPr>
      <cdr:spPr bwMode="auto">
        <a:xfrm xmlns:a="http://schemas.openxmlformats.org/drawingml/2006/main">
          <a:off x="3762396" y="3452974"/>
          <a:ext cx="1029541" cy="2769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square" lIns="0" tIns="0" rIns="0" bIns="0" anchor="t" upright="1">
          <a:spAutoFit/>
        </a:bodyPr>
        <a:lstStyle xmlns:a="http://schemas.openxmlformats.org/drawingml/2006/main"/>
        <a:p xmlns:a="http://schemas.openxmlformats.org/drawingml/2006/main">
          <a:pPr marL="0" indent="0" algn="ctr" rtl="0">
            <a:defRPr sz="1000"/>
          </a:pPr>
          <a:r>
            <a:rPr lang="en-US" sz="900" b="1" i="0" strike="noStrike" dirty="0">
              <a:solidFill>
                <a:schemeClr val="accent2">
                  <a:lumMod val="75000"/>
                </a:schemeClr>
              </a:solidFill>
              <a:latin typeface="Arial"/>
              <a:ea typeface="+mn-ea"/>
              <a:cs typeface="Arial"/>
            </a:rPr>
            <a:t>Nb</a:t>
          </a:r>
          <a:r>
            <a:rPr lang="en-US" sz="900" b="1" i="0" strike="noStrike" baseline="-25000" dirty="0">
              <a:solidFill>
                <a:schemeClr val="accent2">
                  <a:lumMod val="75000"/>
                </a:schemeClr>
              </a:solidFill>
              <a:latin typeface="Arial"/>
              <a:ea typeface="+mn-ea"/>
              <a:cs typeface="Arial"/>
            </a:rPr>
            <a:t>3</a:t>
          </a:r>
          <a:r>
            <a:rPr lang="en-US" sz="900" b="1" i="0" strike="noStrike" dirty="0">
              <a:solidFill>
                <a:schemeClr val="accent2">
                  <a:lumMod val="75000"/>
                </a:schemeClr>
              </a:solidFill>
              <a:latin typeface="Arial"/>
              <a:ea typeface="+mn-ea"/>
              <a:cs typeface="Arial"/>
            </a:rPr>
            <a:t>Sn:</a:t>
          </a:r>
        </a:p>
        <a:p xmlns:a="http://schemas.openxmlformats.org/drawingml/2006/main">
          <a:pPr marL="0" indent="0" algn="ctr" rtl="0">
            <a:defRPr sz="1000"/>
          </a:pPr>
          <a:r>
            <a:rPr lang="en-US" sz="900" b="1" i="0" strike="noStrike" dirty="0">
              <a:solidFill>
                <a:schemeClr val="accent2">
                  <a:lumMod val="75000"/>
                </a:schemeClr>
              </a:solidFill>
              <a:latin typeface="Arial"/>
              <a:ea typeface="+mn-ea"/>
              <a:cs typeface="Arial"/>
            </a:rPr>
            <a:t>Bronze Process </a:t>
          </a:r>
        </a:p>
      </cdr:txBody>
    </cdr:sp>
  </cdr:relSizeAnchor>
  <cdr:relSizeAnchor xmlns:cdr="http://schemas.openxmlformats.org/drawingml/2006/chartDrawing">
    <cdr:from>
      <cdr:x>0.71573</cdr:x>
      <cdr:y>0.30655</cdr:y>
    </cdr:from>
    <cdr:to>
      <cdr:x>0.94025</cdr:x>
      <cdr:y>0.3489</cdr:y>
    </cdr:to>
    <cdr:sp macro="" textlink="">
      <cdr:nvSpPr>
        <cdr:cNvPr id="22" name="Text Box 567"/>
        <cdr:cNvSpPr txBox="1">
          <a:spLocks xmlns:a="http://schemas.openxmlformats.org/drawingml/2006/main" noChangeArrowheads="1"/>
        </cdr:cNvSpPr>
      </cdr:nvSpPr>
      <cdr:spPr bwMode="auto">
        <a:xfrm xmlns:a="http://schemas.openxmlformats.org/drawingml/2006/main">
          <a:off x="6027622" y="1303149"/>
          <a:ext cx="1890817" cy="180028"/>
        </a:xfrm>
        <a:prstGeom xmlns:a="http://schemas.openxmlformats.org/drawingml/2006/main" prst="rect">
          <a:avLst/>
        </a:prstGeom>
        <a:solidFill xmlns:a="http://schemas.openxmlformats.org/drawingml/2006/main">
          <a:schemeClr val="bg1">
            <a:alpha val="90000"/>
          </a:schemeClr>
        </a:solidFill>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pPr>
          <a:r>
            <a:rPr lang="en-US" sz="850" b="0" i="1" dirty="0">
              <a:solidFill>
                <a:schemeClr val="accent1"/>
              </a:solidFill>
              <a:latin typeface="+mn-lt"/>
            </a:rPr>
            <a:t>55×18 filament B-OST strand with  NHMFL 50 bar Over-Pressure HT.</a:t>
          </a:r>
          <a:r>
            <a:rPr lang="en-US" sz="850" b="0" i="1" baseline="0" dirty="0">
              <a:solidFill>
                <a:schemeClr val="accent1"/>
              </a:solidFill>
              <a:latin typeface="+mn-lt"/>
            </a:rPr>
            <a:t> </a:t>
          </a:r>
          <a:r>
            <a:rPr lang="en-US" sz="850" b="0" i="1" dirty="0">
              <a:solidFill>
                <a:schemeClr val="accent1"/>
              </a:solidFill>
              <a:latin typeface="+mn-lt"/>
            </a:rPr>
            <a:t>J. Jiang et al. </a:t>
          </a:r>
        </a:p>
      </cdr:txBody>
    </cdr:sp>
  </cdr:relSizeAnchor>
  <cdr:relSizeAnchor xmlns:cdr="http://schemas.openxmlformats.org/drawingml/2006/chartDrawing">
    <cdr:from>
      <cdr:x>0.73228</cdr:x>
      <cdr:y>0.10727</cdr:y>
    </cdr:from>
    <cdr:to>
      <cdr:x>0.89241</cdr:x>
      <cdr:y>0.17587</cdr:y>
    </cdr:to>
    <cdr:sp macro="" textlink="">
      <cdr:nvSpPr>
        <cdr:cNvPr id="46" name="Text Box 564"/>
        <cdr:cNvSpPr txBox="1">
          <a:spLocks xmlns:a="http://schemas.openxmlformats.org/drawingml/2006/main" noChangeArrowheads="1"/>
        </cdr:cNvSpPr>
      </cdr:nvSpPr>
      <cdr:spPr bwMode="auto">
        <a:xfrm xmlns:a="http://schemas.openxmlformats.org/drawingml/2006/main">
          <a:off x="6167003" y="456007"/>
          <a:ext cx="1348550" cy="291617"/>
        </a:xfrm>
        <a:prstGeom xmlns:a="http://schemas.openxmlformats.org/drawingml/2006/main" prst="rect">
          <a:avLst/>
        </a:prstGeom>
        <a:solidFill xmlns:a="http://schemas.openxmlformats.org/drawingml/2006/main">
          <a:schemeClr val="bg1">
            <a:alpha val="80000"/>
          </a:schemeClr>
        </a:solidFill>
        <a:ln xmlns:a="http://schemas.openxmlformats.org/drawingml/2006/main" w="9525">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ct val="50000"/>
            </a:spcBef>
            <a:defRPr/>
          </a:pPr>
          <a:r>
            <a:rPr lang="en-US" sz="850" b="0" i="1" dirty="0">
              <a:solidFill>
                <a:srgbClr val="BB9D59"/>
              </a:solidFill>
              <a:effectLst/>
            </a:rPr>
            <a:t>SuperPower tape, 50 </a:t>
          </a:r>
          <a:r>
            <a:rPr lang="el-GR" sz="850" b="0" i="1" dirty="0">
              <a:solidFill>
                <a:srgbClr val="BB9D59"/>
              </a:solidFill>
              <a:effectLst/>
            </a:rPr>
            <a:t>μ</a:t>
          </a:r>
          <a:r>
            <a:rPr lang="en-US" sz="850" b="0" i="1" dirty="0">
              <a:solidFill>
                <a:srgbClr val="BB9D59"/>
              </a:solidFill>
              <a:effectLst/>
            </a:rPr>
            <a:t>m substrate, 50 </a:t>
          </a:r>
          <a:r>
            <a:rPr lang="el-GR" sz="850" b="0" i="1" dirty="0">
              <a:solidFill>
                <a:srgbClr val="BB9D59"/>
              </a:solidFill>
              <a:effectLst/>
            </a:rPr>
            <a:t>μ</a:t>
          </a:r>
          <a:r>
            <a:rPr lang="en-US" sz="850" b="0" i="1" dirty="0">
              <a:solidFill>
                <a:srgbClr val="BB9D59"/>
              </a:solidFill>
              <a:effectLst/>
            </a:rPr>
            <a:t>m Cu, 7.5% Zr, measured at NHMFL</a:t>
          </a:r>
        </a:p>
      </cdr:txBody>
    </cdr:sp>
  </cdr:relSizeAnchor>
  <cdr:relSizeAnchor xmlns:cdr="http://schemas.openxmlformats.org/drawingml/2006/chartDrawing">
    <cdr:from>
      <cdr:x>0.1046</cdr:x>
      <cdr:y>0.04792</cdr:y>
    </cdr:from>
    <cdr:to>
      <cdr:x>0.14362</cdr:x>
      <cdr:y>0.08412</cdr:y>
    </cdr:to>
    <cdr:sp macro="" textlink="">
      <cdr:nvSpPr>
        <cdr:cNvPr id="33" name="Text Box 9"/>
        <cdr:cNvSpPr txBox="1">
          <a:spLocks xmlns:a="http://schemas.openxmlformats.org/drawingml/2006/main" noChangeArrowheads="1"/>
        </cdr:cNvSpPr>
      </cdr:nvSpPr>
      <cdr:spPr bwMode="auto">
        <a:xfrm xmlns:a="http://schemas.openxmlformats.org/drawingml/2006/main">
          <a:off x="880897" y="203707"/>
          <a:ext cx="328615"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000" b="1" i="0" strike="noStrike" dirty="0" err="1">
              <a:solidFill>
                <a:schemeClr val="accent4">
                  <a:lumMod val="75000"/>
                </a:schemeClr>
              </a:solidFill>
              <a:latin typeface="Arial"/>
              <a:cs typeface="Arial"/>
            </a:rPr>
            <a:t>Nb-Ti</a:t>
          </a:r>
          <a:endParaRPr lang="en-US" sz="1000" b="1" i="0" strike="noStrike" dirty="0">
            <a:solidFill>
              <a:schemeClr val="accent4">
                <a:lumMod val="75000"/>
              </a:schemeClr>
            </a:solidFill>
            <a:latin typeface="Arial"/>
            <a:cs typeface="Arial"/>
          </a:endParaRPr>
        </a:p>
      </cdr:txBody>
    </cdr:sp>
  </cdr:relSizeAnchor>
  <cdr:relSizeAnchor xmlns:cdr="http://schemas.openxmlformats.org/drawingml/2006/chartDrawing">
    <cdr:from>
      <cdr:x>0.15132</cdr:x>
      <cdr:y>0.033</cdr:y>
    </cdr:from>
    <cdr:to>
      <cdr:x>0.27151</cdr:x>
      <cdr:y>0.09718</cdr:y>
    </cdr:to>
    <cdr:sp macro="" textlink="">
      <cdr:nvSpPr>
        <cdr:cNvPr id="36" name="Rectangle 35"/>
        <cdr:cNvSpPr>
          <a:spLocks xmlns:a="http://schemas.openxmlformats.org/drawingml/2006/main" noChangeArrowheads="1"/>
        </cdr:cNvSpPr>
      </cdr:nvSpPr>
      <cdr:spPr bwMode="auto">
        <a:xfrm xmlns:a="http://schemas.openxmlformats.org/drawingml/2006/main">
          <a:off x="1274356" y="140282"/>
          <a:ext cx="1012194" cy="272828"/>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 K LHC insertion quadrupole strand (</a:t>
          </a:r>
          <a:r>
            <a:rPr lang="en-US" sz="850" i="1" kern="1200" dirty="0" err="1">
              <a:solidFill>
                <a:schemeClr val="accent4">
                  <a:lumMod val="50000"/>
                </a:schemeClr>
              </a:solidFill>
              <a:latin typeface="+mn-lt"/>
              <a:ea typeface="+mn-ea"/>
              <a:cs typeface="+mn-cs"/>
            </a:rPr>
            <a:t>Boutboul</a:t>
          </a:r>
          <a:r>
            <a:rPr lang="en-US" sz="850" i="1" kern="1200" dirty="0">
              <a:solidFill>
                <a:schemeClr val="accent4">
                  <a:lumMod val="50000"/>
                </a:schemeClr>
              </a:solidFill>
              <a:latin typeface="+mn-lt"/>
              <a:ea typeface="+mn-ea"/>
              <a:cs typeface="+mn-cs"/>
            </a:rPr>
            <a:t> et al. 2006)</a:t>
          </a:r>
        </a:p>
      </cdr:txBody>
    </cdr:sp>
  </cdr:relSizeAnchor>
  <cdr:relSizeAnchor xmlns:cdr="http://schemas.openxmlformats.org/drawingml/2006/chartDrawing">
    <cdr:from>
      <cdr:x>0.11289</cdr:x>
      <cdr:y>0.08278</cdr:y>
    </cdr:from>
    <cdr:to>
      <cdr:x>0.14492</cdr:x>
      <cdr:y>0.10486</cdr:y>
    </cdr:to>
    <cdr:sp macro="" textlink="">
      <cdr:nvSpPr>
        <cdr:cNvPr id="47" name="Line 4"/>
        <cdr:cNvSpPr>
          <a:spLocks xmlns:a="http://schemas.openxmlformats.org/drawingml/2006/main" noChangeShapeType="1"/>
        </cdr:cNvSpPr>
      </cdr:nvSpPr>
      <cdr:spPr bwMode="auto">
        <a:xfrm xmlns:a="http://schemas.openxmlformats.org/drawingml/2006/main" flipH="1">
          <a:off x="976745" y="519544"/>
          <a:ext cx="277091" cy="138547"/>
        </a:xfrm>
        <a:prstGeom xmlns:a="http://schemas.openxmlformats.org/drawingml/2006/main" prst="line">
          <a:avLst/>
        </a:prstGeom>
        <a:noFill xmlns:a="http://schemas.openxmlformats.org/drawingml/2006/main"/>
        <a:ln xmlns:a="http://schemas.openxmlformats.org/drawingml/2006/main" w="25400">
          <a:solidFill>
            <a:schemeClr val="accent4"/>
          </a:solidFill>
          <a:round/>
          <a:headEnd/>
          <a:tailEnd type="triangle" w="med" len="lg"/>
        </a:ln>
        <a:effectLst xmlns:a="http://schemas.openxmlformats.org/drawingml/2006/main">
          <a:glow rad="25400">
            <a:schemeClr val="bg1">
              <a:alpha val="7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0.19167</cdr:x>
      <cdr:y>0.61245</cdr:y>
    </cdr:from>
    <cdr:to>
      <cdr:x>0.28935</cdr:x>
      <cdr:y>0.67984</cdr:y>
    </cdr:to>
    <cdr:sp macro="" textlink="">
      <cdr:nvSpPr>
        <cdr:cNvPr id="49" name="Rectangle 48"/>
        <cdr:cNvSpPr>
          <a:spLocks xmlns:a="http://schemas.openxmlformats.org/drawingml/2006/main" noChangeArrowheads="1"/>
        </cdr:cNvSpPr>
      </cdr:nvSpPr>
      <cdr:spPr bwMode="auto">
        <a:xfrm xmlns:a="http://schemas.openxmlformats.org/drawingml/2006/main">
          <a:off x="1659688" y="3850149"/>
          <a:ext cx="845820" cy="423647"/>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4.22 K High Field MRI strand</a:t>
          </a:r>
          <a:r>
            <a:rPr lang="en-US" sz="850" i="1" kern="1200" baseline="0" dirty="0">
              <a:solidFill>
                <a:schemeClr val="accent4">
                  <a:lumMod val="50000"/>
                </a:schemeClr>
              </a:solidFill>
              <a:latin typeface="+mn-lt"/>
              <a:ea typeface="+mn-ea"/>
              <a:cs typeface="+mn-cs"/>
            </a:rPr>
            <a:t> (Luvata)</a:t>
          </a:r>
          <a:endParaRPr lang="en-US" sz="850" i="1" kern="1200" dirty="0">
            <a:solidFill>
              <a:schemeClr val="accent4">
                <a:lumMod val="50000"/>
              </a:schemeClr>
            </a:solidFill>
            <a:latin typeface="+mn-lt"/>
            <a:ea typeface="+mn-ea"/>
            <a:cs typeface="+mn-cs"/>
          </a:endParaRPr>
        </a:p>
      </cdr:txBody>
    </cdr:sp>
  </cdr:relSizeAnchor>
  <cdr:relSizeAnchor xmlns:cdr="http://schemas.openxmlformats.org/drawingml/2006/chartDrawing">
    <cdr:from>
      <cdr:x>0.22497</cdr:x>
      <cdr:y>0.56225</cdr:y>
    </cdr:from>
    <cdr:to>
      <cdr:x>0.26399</cdr:x>
      <cdr:y>0.59845</cdr:y>
    </cdr:to>
    <cdr:sp macro="" textlink="">
      <cdr:nvSpPr>
        <cdr:cNvPr id="51" name="Text Box 9"/>
        <cdr:cNvSpPr txBox="1">
          <a:spLocks xmlns:a="http://schemas.openxmlformats.org/drawingml/2006/main" noChangeArrowheads="1"/>
        </cdr:cNvSpPr>
      </cdr:nvSpPr>
      <cdr:spPr bwMode="auto">
        <a:xfrm xmlns:a="http://schemas.openxmlformats.org/drawingml/2006/main">
          <a:off x="1894626" y="2390114"/>
          <a:ext cx="328615"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000" b="1" i="0" strike="noStrike" dirty="0" err="1">
              <a:solidFill>
                <a:schemeClr val="accent4">
                  <a:lumMod val="75000"/>
                </a:schemeClr>
              </a:solidFill>
              <a:latin typeface="Arial"/>
              <a:cs typeface="Arial"/>
            </a:rPr>
            <a:t>Nb-Ti</a:t>
          </a:r>
          <a:endParaRPr lang="en-US" sz="1000" b="1" i="0" strike="noStrike" dirty="0">
            <a:solidFill>
              <a:schemeClr val="accent4">
                <a:lumMod val="75000"/>
              </a:schemeClr>
            </a:solidFill>
            <a:latin typeface="Arial"/>
            <a:cs typeface="Arial"/>
          </a:endParaRPr>
        </a:p>
      </cdr:txBody>
    </cdr:sp>
  </cdr:relSizeAnchor>
  <cdr:relSizeAnchor xmlns:cdr="http://schemas.openxmlformats.org/drawingml/2006/chartDrawing">
    <cdr:from>
      <cdr:x>0.77859</cdr:x>
      <cdr:y>0.4207</cdr:y>
    </cdr:from>
    <cdr:to>
      <cdr:x>0.94819</cdr:x>
      <cdr:y>0.4569</cdr:y>
    </cdr:to>
    <cdr:sp macro="" textlink="">
      <cdr:nvSpPr>
        <cdr:cNvPr id="56" name="Text Box 2"/>
        <cdr:cNvSpPr txBox="1">
          <a:spLocks xmlns:a="http://schemas.openxmlformats.org/drawingml/2006/main" noChangeArrowheads="1"/>
        </cdr:cNvSpPr>
      </cdr:nvSpPr>
      <cdr:spPr bwMode="auto">
        <a:xfrm xmlns:a="http://schemas.openxmlformats.org/drawingml/2006/main">
          <a:off x="6556972" y="1788386"/>
          <a:ext cx="1428276"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000" b="1" i="0" strike="noStrike" dirty="0">
              <a:solidFill>
                <a:srgbClr val="CEB888"/>
              </a:solidFill>
              <a:latin typeface="Arial"/>
              <a:ea typeface="+mn-ea"/>
              <a:cs typeface="Arial"/>
            </a:rPr>
            <a:t>REBCO B⊥</a:t>
          </a:r>
          <a:r>
            <a:rPr lang="en-US" sz="1000" b="1" i="0" strike="noStrike" baseline="0" dirty="0">
              <a:solidFill>
                <a:srgbClr val="CEB888"/>
              </a:solidFill>
              <a:latin typeface="Arial"/>
              <a:ea typeface="+mn-ea"/>
              <a:cs typeface="Arial"/>
            </a:rPr>
            <a:t> </a:t>
          </a:r>
          <a:r>
            <a:rPr lang="en-US" sz="1000" b="1" i="0" strike="noStrike" dirty="0">
              <a:solidFill>
                <a:srgbClr val="CEB888"/>
              </a:solidFill>
              <a:latin typeface="Arial"/>
              <a:ea typeface="+mn-ea"/>
              <a:cs typeface="Arial"/>
            </a:rPr>
            <a:t>Tape Plane</a:t>
          </a:r>
        </a:p>
      </cdr:txBody>
    </cdr:sp>
  </cdr:relSizeAnchor>
  <cdr:relSizeAnchor xmlns:cdr="http://schemas.openxmlformats.org/drawingml/2006/chartDrawing">
    <cdr:from>
      <cdr:x>0.83285</cdr:x>
      <cdr:y>0.03053</cdr:y>
    </cdr:from>
    <cdr:to>
      <cdr:x>0.97038</cdr:x>
      <cdr:y>0.06376</cdr:y>
    </cdr:to>
    <cdr:pic>
      <cdr:nvPicPr>
        <cdr:cNvPr id="57" name="Picture 56">
          <a:extLst xmlns:a="http://schemas.openxmlformats.org/drawingml/2006/main">
            <a:ext uri="{FF2B5EF4-FFF2-40B4-BE49-F238E27FC236}">
              <a16:creationId xmlns:a16="http://schemas.microsoft.com/office/drawing/2014/main" id="{FAE2DA21-3242-4CA9-AAAA-8904DB22A1D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211684" y="183100"/>
          <a:ext cx="1190917" cy="199283"/>
        </a:xfrm>
        <a:prstGeom xmlns:a="http://schemas.openxmlformats.org/drawingml/2006/main" prst="rect">
          <a:avLst/>
        </a:prstGeom>
      </cdr:spPr>
    </cdr:pic>
  </cdr:relSizeAnchor>
  <cdr:relSizeAnchor xmlns:cdr="http://schemas.openxmlformats.org/drawingml/2006/chartDrawing">
    <cdr:from>
      <cdr:x>0.64231</cdr:x>
      <cdr:y>0.47285</cdr:y>
    </cdr:from>
    <cdr:to>
      <cdr:x>0.84371</cdr:x>
      <cdr:y>0.50844</cdr:y>
    </cdr:to>
    <cdr:sp macro="" textlink="">
      <cdr:nvSpPr>
        <cdr:cNvPr id="71" name="文本框 1"/>
        <cdr:cNvSpPr txBox="1"/>
      </cdr:nvSpPr>
      <cdr:spPr>
        <a:xfrm xmlns:a="http://schemas.openxmlformats.org/drawingml/2006/main">
          <a:off x="5409241" y="2010058"/>
          <a:ext cx="1696110" cy="151292"/>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100" b="1" dirty="0">
              <a:solidFill>
                <a:srgbClr val="FF0000"/>
              </a:solidFill>
            </a:rPr>
            <a:t>IBS 2019 </a:t>
          </a:r>
        </a:p>
        <a:p xmlns:a="http://schemas.openxmlformats.org/drawingml/2006/main">
          <a:pPr>
            <a:lnSpc>
              <a:spcPts val="1200"/>
            </a:lnSpc>
          </a:pPr>
          <a:r>
            <a:rPr lang="en-US" altLang="zh-CN" sz="1100" b="1" dirty="0">
              <a:solidFill>
                <a:srgbClr val="FF0000"/>
              </a:solidFill>
            </a:rPr>
            <a:t>(short sample)</a:t>
          </a:r>
          <a:endParaRPr lang="zh-CN" altLang="en-US" sz="1100" b="1" dirty="0">
            <a:solidFill>
              <a:srgbClr val="FF0000"/>
            </a:solidFill>
          </a:endParaRPr>
        </a:p>
      </cdr:txBody>
    </cdr:sp>
  </cdr:relSizeAnchor>
  <cdr:relSizeAnchor xmlns:cdr="http://schemas.openxmlformats.org/drawingml/2006/chartDrawing">
    <cdr:from>
      <cdr:x>0.47901</cdr:x>
      <cdr:y>0.21419</cdr:y>
    </cdr:from>
    <cdr:to>
      <cdr:x>0.64709</cdr:x>
      <cdr:y>0.26103</cdr:y>
    </cdr:to>
    <cdr:sp macro="" textlink="">
      <cdr:nvSpPr>
        <cdr:cNvPr id="72" name="文本框 1"/>
        <cdr:cNvSpPr txBox="1"/>
      </cdr:nvSpPr>
      <cdr:spPr>
        <a:xfrm xmlns:a="http://schemas.openxmlformats.org/drawingml/2006/main">
          <a:off x="4034065" y="910533"/>
          <a:ext cx="1415502" cy="199116"/>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100" b="1" dirty="0">
              <a:solidFill>
                <a:srgbClr val="FF0000"/>
              </a:solidFill>
            </a:rPr>
            <a:t>Expected IBS 2025</a:t>
          </a:r>
          <a:endParaRPr lang="zh-CN" altLang="en-US" sz="1100" b="1" dirty="0">
            <a:solidFill>
              <a:srgbClr val="FF0000"/>
            </a:solidFill>
          </a:endParaRPr>
        </a:p>
      </cdr:txBody>
    </cdr:sp>
  </cdr:relSizeAnchor>
  <cdr:relSizeAnchor xmlns:cdr="http://schemas.openxmlformats.org/drawingml/2006/chartDrawing">
    <cdr:from>
      <cdr:x>0.0935</cdr:x>
      <cdr:y>0.73077</cdr:y>
    </cdr:from>
    <cdr:to>
      <cdr:x>0.35645</cdr:x>
      <cdr:y>0.86816</cdr:y>
    </cdr:to>
    <cdr:sp macro="" textlink="">
      <cdr:nvSpPr>
        <cdr:cNvPr id="73" name="文本框 3"/>
        <cdr:cNvSpPr txBox="1"/>
      </cdr:nvSpPr>
      <cdr:spPr>
        <a:xfrm xmlns:a="http://schemas.openxmlformats.org/drawingml/2006/main">
          <a:off x="787419" y="3106487"/>
          <a:ext cx="2214428" cy="584052"/>
        </a:xfrm>
        <a:prstGeom xmlns:a="http://schemas.openxmlformats.org/drawingml/2006/main" prst="rect">
          <a:avLst/>
        </a:prstGeom>
        <a:ln xmlns:a="http://schemas.openxmlformats.org/drawingml/2006/main" w="19050">
          <a:solidFill>
            <a:srgbClr val="C00000"/>
          </a:solidFill>
        </a:ln>
      </cdr:spPr>
      <cdr:txBody>
        <a:bodyPr xmlns:a="http://schemas.openxmlformats.org/drawingml/2006/main" wrap="square" lIns="91440" tIns="0" rIns="0" bIns="0"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200" b="1" dirty="0">
              <a:solidFill>
                <a:srgbClr val="FF0000"/>
              </a:solidFill>
            </a:rPr>
            <a:t>IBS- Iron Based Superconductor</a:t>
          </a:r>
        </a:p>
        <a:p xmlns:a="http://schemas.openxmlformats.org/drawingml/2006/main">
          <a:r>
            <a:rPr lang="en-US" altLang="zh-CN" sz="1200" i="1" dirty="0">
              <a:solidFill>
                <a:srgbClr val="FF0000"/>
              </a:solidFill>
            </a:rPr>
            <a:t>Much lower cost and better mechanical properties expected</a:t>
          </a:r>
          <a:endParaRPr lang="zh-CN" altLang="en-US" sz="1200" i="1" dirty="0">
            <a:solidFill>
              <a:srgbClr val="FF0000"/>
            </a:solidFill>
          </a:endParaRPr>
        </a:p>
      </cdr:txBody>
    </cdr:sp>
  </cdr:relSizeAnchor>
  <cdr:relSizeAnchor xmlns:cdr="http://schemas.openxmlformats.org/drawingml/2006/chartDrawing">
    <cdr:from>
      <cdr:x>0.28894</cdr:x>
      <cdr:y>0.60053</cdr:y>
    </cdr:from>
    <cdr:to>
      <cdr:x>0.64335</cdr:x>
      <cdr:y>0.68616</cdr:y>
    </cdr:to>
    <cdr:cxnSp macro="">
      <cdr:nvCxnSpPr>
        <cdr:cNvPr id="3" name="直接连接符 2">
          <a:extLst xmlns:a="http://schemas.openxmlformats.org/drawingml/2006/main">
            <a:ext uri="{FF2B5EF4-FFF2-40B4-BE49-F238E27FC236}">
              <a16:creationId xmlns:a16="http://schemas.microsoft.com/office/drawing/2014/main" id="{75338841-DF71-4002-BE6F-BEB9F7FCF290}"/>
            </a:ext>
          </a:extLst>
        </cdr:cNvPr>
        <cdr:cNvCxnSpPr/>
      </cdr:nvCxnSpPr>
      <cdr:spPr>
        <a:xfrm xmlns:a="http://schemas.openxmlformats.org/drawingml/2006/main">
          <a:off x="2501917" y="3601444"/>
          <a:ext cx="3068877" cy="513567"/>
        </a:xfrm>
        <a:prstGeom xmlns:a="http://schemas.openxmlformats.org/drawingml/2006/main" prst="line">
          <a:avLst/>
        </a:prstGeom>
        <a:ln xmlns:a="http://schemas.openxmlformats.org/drawingml/2006/main" w="3810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EAE1B-D1B2-49C2-9AC3-2D6729306D8E}" type="datetimeFigureOut">
              <a:rPr lang="zh-CN" altLang="en-US" smtClean="0"/>
              <a:t>2021/11/10</a:t>
            </a:fld>
            <a:endParaRPr lang="zh-CN" altLang="en-US"/>
          </a:p>
        </p:txBody>
      </p:sp>
      <p:sp>
        <p:nvSpPr>
          <p:cNvPr id="4" name="幻灯片图像占位符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986E3-0C64-411D-900D-C9DB2D728289}" type="slidenum">
              <a:rPr lang="zh-CN" altLang="en-US" smtClean="0"/>
              <a:t>‹#›</a:t>
            </a:fld>
            <a:endParaRPr lang="zh-CN" altLang="en-US"/>
          </a:p>
        </p:txBody>
      </p:sp>
    </p:spTree>
    <p:extLst>
      <p:ext uri="{BB962C8B-B14F-4D97-AF65-F5344CB8AC3E}">
        <p14:creationId xmlns:p14="http://schemas.microsoft.com/office/powerpoint/2010/main" val="261466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8</a:t>
            </a:fld>
            <a:endParaRPr lang="zh-CN" altLang="en-US"/>
          </a:p>
        </p:txBody>
      </p:sp>
    </p:spTree>
    <p:extLst>
      <p:ext uri="{BB962C8B-B14F-4D97-AF65-F5344CB8AC3E}">
        <p14:creationId xmlns:p14="http://schemas.microsoft.com/office/powerpoint/2010/main" val="43122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9</a:t>
            </a:fld>
            <a:endParaRPr lang="zh-CN" altLang="en-US"/>
          </a:p>
        </p:txBody>
      </p:sp>
    </p:spTree>
    <p:extLst>
      <p:ext uri="{BB962C8B-B14F-4D97-AF65-F5344CB8AC3E}">
        <p14:creationId xmlns:p14="http://schemas.microsoft.com/office/powerpoint/2010/main" val="344678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10</a:t>
            </a:fld>
            <a:endParaRPr lang="zh-CN" altLang="en-US"/>
          </a:p>
        </p:txBody>
      </p:sp>
    </p:spTree>
    <p:extLst>
      <p:ext uri="{BB962C8B-B14F-4D97-AF65-F5344CB8AC3E}">
        <p14:creationId xmlns:p14="http://schemas.microsoft.com/office/powerpoint/2010/main" val="380897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20</a:t>
            </a:fld>
            <a:endParaRPr lang="zh-CN" altLang="en-US"/>
          </a:p>
        </p:txBody>
      </p:sp>
    </p:spTree>
    <p:extLst>
      <p:ext uri="{BB962C8B-B14F-4D97-AF65-F5344CB8AC3E}">
        <p14:creationId xmlns:p14="http://schemas.microsoft.com/office/powerpoint/2010/main" val="170130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A5D152-3A01-473C-BABA-47D57955C6DE}" type="slidenum">
              <a:rPr lang="zh-CN" altLang="en-US" smtClean="0"/>
              <a:t>21</a:t>
            </a:fld>
            <a:endParaRPr lang="zh-CN" altLang="en-US"/>
          </a:p>
        </p:txBody>
      </p:sp>
    </p:spTree>
    <p:extLst>
      <p:ext uri="{BB962C8B-B14F-4D97-AF65-F5344CB8AC3E}">
        <p14:creationId xmlns:p14="http://schemas.microsoft.com/office/powerpoint/2010/main" val="58974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A5D152-3A01-473C-BABA-47D57955C6DE}" type="slidenum">
              <a:rPr lang="zh-CN" altLang="en-US" smtClean="0"/>
              <a:t>22</a:t>
            </a:fld>
            <a:endParaRPr lang="zh-CN" altLang="en-US"/>
          </a:p>
        </p:txBody>
      </p:sp>
    </p:spTree>
    <p:extLst>
      <p:ext uri="{BB962C8B-B14F-4D97-AF65-F5344CB8AC3E}">
        <p14:creationId xmlns:p14="http://schemas.microsoft.com/office/powerpoint/2010/main" val="20455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3660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2568FEE-49E0-4AA6-8625-30F73929C407}" type="datetime1">
              <a:rPr lang="en-US" altLang="zh-CN" smtClean="0"/>
              <a:t>11/10/2021</a:t>
            </a:fld>
            <a:endParaRPr lang="en-US"/>
          </a:p>
        </p:txBody>
      </p:sp>
      <p:sp>
        <p:nvSpPr>
          <p:cNvPr id="5" name="Footer Placeholder 4"/>
          <p:cNvSpPr>
            <a:spLocks noGrp="1"/>
          </p:cNvSpPr>
          <p:nvPr>
            <p:ph type="ftr" sz="quarter" idx="11"/>
          </p:nvPr>
        </p:nvSpPr>
        <p:spPr/>
        <p:txBody>
          <a:bodyPr/>
          <a:lstStyle/>
          <a:p>
            <a:r>
              <a:rPr lang="en-US"/>
              <a:t>The 2021 International Workshop on CEPC, Nov. 8-12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3709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A8F15EE-3B11-44D7-90FE-CCE514C0440C}" type="datetime1">
              <a:rPr lang="en-US" altLang="zh-CN" smtClean="0"/>
              <a:t>11/10/2021</a:t>
            </a:fld>
            <a:endParaRPr lang="en-US"/>
          </a:p>
        </p:txBody>
      </p:sp>
      <p:sp>
        <p:nvSpPr>
          <p:cNvPr id="5" name="Footer Placeholder 4"/>
          <p:cNvSpPr>
            <a:spLocks noGrp="1"/>
          </p:cNvSpPr>
          <p:nvPr>
            <p:ph type="ftr" sz="quarter" idx="11"/>
          </p:nvPr>
        </p:nvSpPr>
        <p:spPr/>
        <p:txBody>
          <a:bodyPr/>
          <a:lstStyle/>
          <a:p>
            <a:r>
              <a:rPr lang="en-US"/>
              <a:t>The 2021 International Workshop on CEPC, Nov. 8-12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23942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A7665D3-0E05-423D-89F3-B3A4E3792508}" type="datetime1">
              <a:rPr lang="en-US" altLang="zh-CN" smtClean="0"/>
              <a:t>11/10/2021</a:t>
            </a:fld>
            <a:endParaRPr lang="en-US"/>
          </a:p>
        </p:txBody>
      </p:sp>
      <p:sp>
        <p:nvSpPr>
          <p:cNvPr id="5" name="Footer Placeholder 4"/>
          <p:cNvSpPr>
            <a:spLocks noGrp="1"/>
          </p:cNvSpPr>
          <p:nvPr>
            <p:ph type="ftr" sz="quarter" idx="11"/>
          </p:nvPr>
        </p:nvSpPr>
        <p:spPr/>
        <p:txBody>
          <a:bodyPr/>
          <a:lstStyle/>
          <a:p>
            <a:r>
              <a:rPr lang="en-US"/>
              <a:t>The 2021 International Workshop on CEPC, Nov. 8-12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7516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EB2F812-9F35-4F9D-9AB3-DE36ED302ECD}" type="datetime1">
              <a:rPr lang="en-US" altLang="zh-CN" smtClean="0"/>
              <a:t>11/10/2021</a:t>
            </a:fld>
            <a:endParaRPr lang="en-US"/>
          </a:p>
        </p:txBody>
      </p:sp>
      <p:sp>
        <p:nvSpPr>
          <p:cNvPr id="5" name="Footer Placeholder 4"/>
          <p:cNvSpPr>
            <a:spLocks noGrp="1"/>
          </p:cNvSpPr>
          <p:nvPr>
            <p:ph type="ftr" sz="quarter" idx="11"/>
          </p:nvPr>
        </p:nvSpPr>
        <p:spPr/>
        <p:txBody>
          <a:bodyPr/>
          <a:lstStyle/>
          <a:p>
            <a:r>
              <a:rPr lang="en-US"/>
              <a:t>The 2021 International Workshop on CEPC, Nov. 8-12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80403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2151F8D-9C02-4755-9EC1-509EF3A4911F}" type="datetime1">
              <a:rPr lang="en-US" altLang="zh-CN" smtClean="0"/>
              <a:t>11/10/2021</a:t>
            </a:fld>
            <a:endParaRPr lang="en-US"/>
          </a:p>
        </p:txBody>
      </p:sp>
      <p:sp>
        <p:nvSpPr>
          <p:cNvPr id="5" name="Footer Placeholder 4"/>
          <p:cNvSpPr>
            <a:spLocks noGrp="1"/>
          </p:cNvSpPr>
          <p:nvPr>
            <p:ph type="ftr" sz="quarter" idx="11"/>
          </p:nvPr>
        </p:nvSpPr>
        <p:spPr/>
        <p:txBody>
          <a:bodyPr/>
          <a:lstStyle/>
          <a:p>
            <a:r>
              <a:rPr lang="en-US"/>
              <a:t>The 2021 International Workshop on CEPC, Nov. 8-12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686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5DB38FD-9877-45DD-AB64-9C97C281BF55}" type="datetime1">
              <a:rPr lang="en-US" altLang="zh-CN" smtClean="0"/>
              <a:t>11/10/2021</a:t>
            </a:fld>
            <a:endParaRPr lang="en-US"/>
          </a:p>
        </p:txBody>
      </p:sp>
      <p:sp>
        <p:nvSpPr>
          <p:cNvPr id="6" name="Footer Placeholder 5"/>
          <p:cNvSpPr>
            <a:spLocks noGrp="1"/>
          </p:cNvSpPr>
          <p:nvPr>
            <p:ph type="ftr" sz="quarter" idx="11"/>
          </p:nvPr>
        </p:nvSpPr>
        <p:spPr/>
        <p:txBody>
          <a:bodyPr/>
          <a:lstStyle/>
          <a:p>
            <a:r>
              <a:rPr lang="en-US"/>
              <a:t>The 2021 International Workshop on CEPC, Nov. 8-12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1382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80546"/>
            <a:ext cx="3868340"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80546"/>
            <a:ext cx="3887391"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9285DC8-99F4-49EE-9AF5-8B3418C7C4D1}" type="datetime1">
              <a:rPr lang="en-US" altLang="zh-CN" smtClean="0"/>
              <a:t>11/10/2021</a:t>
            </a:fld>
            <a:endParaRPr lang="en-US"/>
          </a:p>
        </p:txBody>
      </p:sp>
      <p:sp>
        <p:nvSpPr>
          <p:cNvPr id="8" name="Footer Placeholder 7"/>
          <p:cNvSpPr>
            <a:spLocks noGrp="1"/>
          </p:cNvSpPr>
          <p:nvPr>
            <p:ph type="ftr" sz="quarter" idx="11"/>
          </p:nvPr>
        </p:nvSpPr>
        <p:spPr/>
        <p:txBody>
          <a:bodyPr/>
          <a:lstStyle/>
          <a:p>
            <a:r>
              <a:rPr lang="en-US"/>
              <a:t>The 2021 International Workshop on CEPC, Nov. 8-12 2021 </a:t>
            </a:r>
          </a:p>
        </p:txBody>
      </p:sp>
      <p:sp>
        <p:nvSpPr>
          <p:cNvPr id="9" name="Slide Number Placeholder 8"/>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6098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D218FD0-2E1F-42DE-82B8-7A2FEC5FD143}" type="datetime1">
              <a:rPr lang="en-US" altLang="zh-CN" smtClean="0"/>
              <a:t>11/10/2021</a:t>
            </a:fld>
            <a:endParaRPr lang="en-US"/>
          </a:p>
        </p:txBody>
      </p:sp>
      <p:sp>
        <p:nvSpPr>
          <p:cNvPr id="4" name="Footer Placeholder 3"/>
          <p:cNvSpPr>
            <a:spLocks noGrp="1"/>
          </p:cNvSpPr>
          <p:nvPr>
            <p:ph type="ftr" sz="quarter" idx="11"/>
          </p:nvPr>
        </p:nvSpPr>
        <p:spPr/>
        <p:txBody>
          <a:bodyPr/>
          <a:lstStyle/>
          <a:p>
            <a:r>
              <a:rPr lang="en-US"/>
              <a:t>The 2021 International Workshop on CEPC, Nov. 8-12 2021 </a:t>
            </a:r>
          </a:p>
        </p:txBody>
      </p:sp>
      <p:sp>
        <p:nvSpPr>
          <p:cNvPr id="5" name="Slide Number Placeholder 4"/>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50790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0745F-19E2-412D-B4B1-5583DBAB0BBD}" type="datetime1">
              <a:rPr lang="en-US" altLang="zh-CN" smtClean="0"/>
              <a:t>11/10/2021</a:t>
            </a:fld>
            <a:endParaRPr lang="en-US"/>
          </a:p>
        </p:txBody>
      </p:sp>
      <p:sp>
        <p:nvSpPr>
          <p:cNvPr id="3" name="Footer Placeholder 2"/>
          <p:cNvSpPr>
            <a:spLocks noGrp="1"/>
          </p:cNvSpPr>
          <p:nvPr>
            <p:ph type="ftr" sz="quarter" idx="11"/>
          </p:nvPr>
        </p:nvSpPr>
        <p:spPr/>
        <p:txBody>
          <a:bodyPr/>
          <a:lstStyle/>
          <a:p>
            <a:r>
              <a:rPr lang="en-US"/>
              <a:t>The 2021 International Workshop on CEPC, Nov. 8-12 2021 </a:t>
            </a:r>
          </a:p>
        </p:txBody>
      </p:sp>
      <p:sp>
        <p:nvSpPr>
          <p:cNvPr id="4" name="Slide Number Placeholder 3"/>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41115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A9A64C6-C67C-426E-BC38-CF468D60C322}" type="datetime1">
              <a:rPr lang="en-US" altLang="zh-CN" smtClean="0"/>
              <a:t>11/10/2021</a:t>
            </a:fld>
            <a:endParaRPr lang="en-US"/>
          </a:p>
        </p:txBody>
      </p:sp>
      <p:sp>
        <p:nvSpPr>
          <p:cNvPr id="6" name="Footer Placeholder 5"/>
          <p:cNvSpPr>
            <a:spLocks noGrp="1"/>
          </p:cNvSpPr>
          <p:nvPr>
            <p:ph type="ftr" sz="quarter" idx="11"/>
          </p:nvPr>
        </p:nvSpPr>
        <p:spPr/>
        <p:txBody>
          <a:bodyPr/>
          <a:lstStyle/>
          <a:p>
            <a:r>
              <a:rPr lang="en-US"/>
              <a:t>The 2021 International Workshop on CEPC, Nov. 8-12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25521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249907B-5EAA-4DED-A0B7-F1047A216E47}" type="datetime1">
              <a:rPr lang="en-US" altLang="zh-CN" smtClean="0"/>
              <a:t>11/10/2021</a:t>
            </a:fld>
            <a:endParaRPr lang="en-US"/>
          </a:p>
        </p:txBody>
      </p:sp>
      <p:sp>
        <p:nvSpPr>
          <p:cNvPr id="6" name="Footer Placeholder 5"/>
          <p:cNvSpPr>
            <a:spLocks noGrp="1"/>
          </p:cNvSpPr>
          <p:nvPr>
            <p:ph type="ftr" sz="quarter" idx="11"/>
          </p:nvPr>
        </p:nvSpPr>
        <p:spPr/>
        <p:txBody>
          <a:bodyPr/>
          <a:lstStyle/>
          <a:p>
            <a:r>
              <a:rPr lang="en-US"/>
              <a:t>The 2021 International Workshop on CEPC, Nov. 8-12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90751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97A98C8F-5710-4AC7-B075-EE6CD0D520D8}" type="datetime1">
              <a:rPr lang="en-US" altLang="zh-CN" smtClean="0"/>
              <a:t>11/10/2021</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The 2021 International Workshop on CEPC, Nov. 8-12 2021 </a:t>
            </a:r>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1BC14028-2C42-48E4-958A-A39E3E99AC05}" type="slidenum">
              <a:rPr lang="en-US" smtClean="0"/>
              <a:t>‹#›</a:t>
            </a:fld>
            <a:endParaRPr lang="en-US"/>
          </a:p>
        </p:txBody>
      </p:sp>
    </p:spTree>
    <p:extLst>
      <p:ext uri="{BB962C8B-B14F-4D97-AF65-F5344CB8AC3E}">
        <p14:creationId xmlns:p14="http://schemas.microsoft.com/office/powerpoint/2010/main" val="3906349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wmf"/><Relationship Id="rId5" Type="http://schemas.openxmlformats.org/officeDocument/2006/relationships/image" Target="../media/image3.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8.tif"/><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9.jpe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3.jpe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jp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png"/><Relationship Id="rId2" Type="http://schemas.openxmlformats.org/officeDocument/2006/relationships/notesSlide" Target="../notesSlides/notesSlide5.xml"/><Relationship Id="rId16"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0.jpeg"/><Relationship Id="rId11" Type="http://schemas.openxmlformats.org/officeDocument/2006/relationships/image" Target="../media/image86.png"/><Relationship Id="rId5" Type="http://schemas.openxmlformats.org/officeDocument/2006/relationships/image" Target="../media/image89.jpeg"/><Relationship Id="rId10" Type="http://schemas.openxmlformats.org/officeDocument/2006/relationships/image" Target="../media/image85.png"/><Relationship Id="rId4" Type="http://schemas.openxmlformats.org/officeDocument/2006/relationships/image" Target="../media/image88.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94.jpeg"/><Relationship Id="rId4" Type="http://schemas.openxmlformats.org/officeDocument/2006/relationships/image" Target="../media/image97.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86.png"/><Relationship Id="rId7" Type="http://schemas.openxmlformats.org/officeDocument/2006/relationships/image" Target="../media/image103.jp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102.jpg"/><Relationship Id="rId5" Type="http://schemas.openxmlformats.org/officeDocument/2006/relationships/image" Target="../media/image101.jpg"/><Relationship Id="rId10" Type="http://schemas.openxmlformats.org/officeDocument/2006/relationships/image" Target="../media/image106.jpg"/><Relationship Id="rId4" Type="http://schemas.openxmlformats.org/officeDocument/2006/relationships/image" Target="../media/image94.jpeg"/><Relationship Id="rId9" Type="http://schemas.openxmlformats.org/officeDocument/2006/relationships/image" Target="../media/image105.jp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3.jpe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277467" y="1646901"/>
            <a:ext cx="8627534" cy="804452"/>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sz="2800" dirty="0">
                <a:solidFill>
                  <a:schemeClr val="tx1"/>
                </a:solidFill>
                <a:latin typeface="Times New Roman" panose="02020603050405020304" pitchFamily="18" charset="0"/>
                <a:ea typeface="微软雅黑"/>
              </a:rPr>
              <a:t>Progress of the High Field Magnet R&amp;D </a:t>
            </a:r>
          </a:p>
          <a:p>
            <a:pPr>
              <a:lnSpc>
                <a:spcPct val="110000"/>
              </a:lnSpc>
              <a:defRPr/>
            </a:pPr>
            <a:r>
              <a:rPr lang="en-US" altLang="zh-CN" sz="2800" dirty="0">
                <a:solidFill>
                  <a:schemeClr val="tx1"/>
                </a:solidFill>
                <a:latin typeface="Times New Roman" panose="02020603050405020304" pitchFamily="18" charset="0"/>
                <a:ea typeface="微软雅黑"/>
              </a:rPr>
              <a:t>for CEPC-SPPC</a:t>
            </a:r>
            <a:endParaRPr lang="zh-CN" altLang="en-US" sz="2800" dirty="0">
              <a:solidFill>
                <a:schemeClr val="tx1"/>
              </a:solidFill>
              <a:latin typeface="Times New Roman" panose="02020603050405020304" pitchFamily="18" charset="0"/>
              <a:ea typeface="微软雅黑"/>
            </a:endParaRPr>
          </a:p>
        </p:txBody>
      </p:sp>
      <p:sp>
        <p:nvSpPr>
          <p:cNvPr id="8" name="文本框 7">
            <a:extLst>
              <a:ext uri="{FF2B5EF4-FFF2-40B4-BE49-F238E27FC236}">
                <a16:creationId xmlns:a16="http://schemas.microsoft.com/office/drawing/2014/main" id="{785816F2-AEF2-4FFE-A0DA-84B4490709A4}"/>
              </a:ext>
            </a:extLst>
          </p:cNvPr>
          <p:cNvSpPr txBox="1"/>
          <p:nvPr/>
        </p:nvSpPr>
        <p:spPr>
          <a:xfrm>
            <a:off x="1256819" y="2872131"/>
            <a:ext cx="6769500" cy="553998"/>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rPr>
              <a:t>Qingjin Xu</a:t>
            </a:r>
          </a:p>
          <a:p>
            <a:pPr algn="ctr"/>
            <a:r>
              <a:rPr lang="en-US" altLang="zh-CN" sz="1400" dirty="0">
                <a:highlight>
                  <a:srgbClr val="C0C0C0"/>
                </a:highlight>
                <a:latin typeface="Times New Roman" panose="02020603050405020304" pitchFamily="18" charset="0"/>
                <a:ea typeface="微软雅黑" panose="020B0503020204020204" pitchFamily="34" charset="-122"/>
              </a:rPr>
              <a:t>Nov 10, 2021</a:t>
            </a:r>
          </a:p>
        </p:txBody>
      </p:sp>
      <p:grpSp>
        <p:nvGrpSpPr>
          <p:cNvPr id="19" name="组合 18">
            <a:extLst>
              <a:ext uri="{FF2B5EF4-FFF2-40B4-BE49-F238E27FC236}">
                <a16:creationId xmlns:a16="http://schemas.microsoft.com/office/drawing/2014/main" id="{B4846D3F-641A-4A76-991B-5213B1C30DC3}"/>
              </a:ext>
            </a:extLst>
          </p:cNvPr>
          <p:cNvGrpSpPr/>
          <p:nvPr/>
        </p:nvGrpSpPr>
        <p:grpSpPr>
          <a:xfrm>
            <a:off x="3557391" y="3583770"/>
            <a:ext cx="2168357" cy="1001468"/>
            <a:chOff x="9791069" y="11100"/>
            <a:chExt cx="2400930" cy="1346086"/>
          </a:xfrm>
        </p:grpSpPr>
        <p:sp>
          <p:nvSpPr>
            <p:cNvPr id="23" name="矩形 22">
              <a:extLst>
                <a:ext uri="{FF2B5EF4-FFF2-40B4-BE49-F238E27FC236}">
                  <a16:creationId xmlns:a16="http://schemas.microsoft.com/office/drawing/2014/main" id="{9D063185-C7AC-4536-AC85-B78B726C4F78}"/>
                </a:ext>
              </a:extLst>
            </p:cNvPr>
            <p:cNvSpPr/>
            <p:nvPr/>
          </p:nvSpPr>
          <p:spPr>
            <a:xfrm>
              <a:off x="9791069" y="872932"/>
              <a:ext cx="2400930" cy="484254"/>
            </a:xfrm>
            <a:prstGeom prst="rect">
              <a:avLst/>
            </a:prstGeom>
          </p:spPr>
          <p:txBody>
            <a:bodyPr wrap="square">
              <a:spAutoFit/>
            </a:bodyPr>
            <a:lstStyle/>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中国科学院高能物理研究所</a:t>
              </a:r>
              <a:endParaRPr lang="en-US" altLang="zh-CN" sz="825" dirty="0">
                <a:solidFill>
                  <a:srgbClr val="2D2E2D"/>
                </a:solidFill>
                <a:latin typeface="Times New Roman" panose="02020603050405020304" pitchFamily="18" charset="0"/>
                <a:ea typeface="Microsoft YaHei UI" panose="020B0503020204020204" pitchFamily="34" charset="-122"/>
              </a:endParaRPr>
            </a:p>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 </a:t>
              </a:r>
              <a:r>
                <a:rPr lang="en-US" altLang="zh-CN" sz="825" dirty="0">
                  <a:solidFill>
                    <a:srgbClr val="2D2E2D"/>
                  </a:solidFill>
                  <a:latin typeface="Times New Roman" panose="02020603050405020304" pitchFamily="18" charset="0"/>
                  <a:ea typeface="Microsoft YaHei UI" panose="020B0503020204020204" pitchFamily="34" charset="-122"/>
                </a:rPr>
                <a:t>Institute of High Energy Physics, CAS</a:t>
              </a:r>
            </a:p>
          </p:txBody>
        </p:sp>
        <p:pic>
          <p:nvPicPr>
            <p:cNvPr id="24" name="图片 23">
              <a:extLst>
                <a:ext uri="{FF2B5EF4-FFF2-40B4-BE49-F238E27FC236}">
                  <a16:creationId xmlns:a16="http://schemas.microsoft.com/office/drawing/2014/main" id="{52805483-9D9C-4BCC-9DFC-CCF99C11E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0556" y="11100"/>
              <a:ext cx="1341954" cy="903077"/>
            </a:xfrm>
            <a:prstGeom prst="rect">
              <a:avLst/>
            </a:prstGeom>
          </p:spPr>
        </p:pic>
      </p:grpSp>
      <p:pic>
        <p:nvPicPr>
          <p:cNvPr id="13" name="图片 12"/>
          <p:cNvPicPr>
            <a:picLocks noChangeAspect="1"/>
          </p:cNvPicPr>
          <p:nvPr/>
        </p:nvPicPr>
        <p:blipFill rotWithShape="1">
          <a:blip r:embed="rId3"/>
          <a:srcRect t="26377" b="7165"/>
          <a:stretch/>
        </p:blipFill>
        <p:spPr>
          <a:xfrm>
            <a:off x="-8813" y="-1"/>
            <a:ext cx="9143999" cy="1544795"/>
          </a:xfrm>
          <a:prstGeom prst="rect">
            <a:avLst/>
          </a:prstGeom>
        </p:spPr>
      </p:pic>
      <p:sp>
        <p:nvSpPr>
          <p:cNvPr id="4" name="页脚占位符 3">
            <a:extLst>
              <a:ext uri="{FF2B5EF4-FFF2-40B4-BE49-F238E27FC236}">
                <a16:creationId xmlns:a16="http://schemas.microsoft.com/office/drawing/2014/main" id="{18EADC1F-8FBF-49A6-B853-006C528CED99}"/>
              </a:ext>
            </a:extLst>
          </p:cNvPr>
          <p:cNvSpPr>
            <a:spLocks noGrp="1"/>
          </p:cNvSpPr>
          <p:nvPr>
            <p:ph type="ftr" sz="quarter" idx="11"/>
          </p:nvPr>
        </p:nvSpPr>
        <p:spPr>
          <a:xfrm>
            <a:off x="277467" y="4771678"/>
            <a:ext cx="8627534" cy="274097"/>
          </a:xfrm>
        </p:spPr>
        <p:txBody>
          <a:bodyPr/>
          <a:lstStyle/>
          <a:p>
            <a:r>
              <a:rPr lang="en-US" sz="1200"/>
              <a:t>The 2021 International Workshop on CEPC, Nov. 8-12 2021 </a:t>
            </a:r>
            <a:endParaRPr lang="en-US" sz="1200" dirty="0"/>
          </a:p>
        </p:txBody>
      </p:sp>
    </p:spTree>
    <p:extLst>
      <p:ext uri="{BB962C8B-B14F-4D97-AF65-F5344CB8AC3E}">
        <p14:creationId xmlns:p14="http://schemas.microsoft.com/office/powerpoint/2010/main" val="237739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40" y="1398575"/>
            <a:ext cx="1950136" cy="2646294"/>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8047" y="1398575"/>
            <a:ext cx="2168950" cy="2646294"/>
          </a:xfrm>
          <a:prstGeom prst="rect">
            <a:avLst/>
          </a:prstGeom>
        </p:spPr>
      </p:pic>
      <p:sp>
        <p:nvSpPr>
          <p:cNvPr id="4" name="文本框 3"/>
          <p:cNvSpPr txBox="1"/>
          <p:nvPr/>
        </p:nvSpPr>
        <p:spPr>
          <a:xfrm flipH="1">
            <a:off x="751370" y="833578"/>
            <a:ext cx="7506382" cy="369332"/>
          </a:xfrm>
          <a:prstGeom prst="rect">
            <a:avLst/>
          </a:prstGeom>
          <a:noFill/>
        </p:spPr>
        <p:txBody>
          <a:bodyPr wrap="square" rtlCol="0">
            <a:spAutoFit/>
          </a:bodyPr>
          <a:lstStyle/>
          <a:p>
            <a:r>
              <a:rPr kumimoji="1" lang="en-US" altLang="zh-CN" sz="1800" dirty="0">
                <a:latin typeface="Times New Roman" panose="02020603050405020304" pitchFamily="18" charset="0"/>
                <a:ea typeface="Microsoft YaHei" charset="-122"/>
                <a:cs typeface="Microsoft YaHei" charset="-122"/>
              </a:rPr>
              <a:t>Performance test of the double pancake IBS solenoid at </a:t>
            </a:r>
            <a:r>
              <a:rPr kumimoji="1" lang="en-US" altLang="zh-CN" sz="1800" b="1" dirty="0">
                <a:solidFill>
                  <a:srgbClr val="FF0000"/>
                </a:solidFill>
                <a:latin typeface="Times New Roman" panose="02020603050405020304" pitchFamily="18" charset="0"/>
                <a:ea typeface="Microsoft YaHei" charset="-122"/>
                <a:cs typeface="Microsoft YaHei" charset="-122"/>
              </a:rPr>
              <a:t>30 T background field</a:t>
            </a:r>
            <a:endParaRPr kumimoji="1" lang="zh-CN" altLang="en-US" sz="1800" dirty="0">
              <a:latin typeface="Times New Roman" panose="02020603050405020304" pitchFamily="18" charset="0"/>
              <a:ea typeface="Microsoft YaHei" charset="-122"/>
              <a:cs typeface="Microsoft YaHei" charset="-122"/>
            </a:endParaRPr>
          </a:p>
        </p:txBody>
      </p:sp>
      <p:sp>
        <p:nvSpPr>
          <p:cNvPr id="10" name="文本框 9"/>
          <p:cNvSpPr txBox="1"/>
          <p:nvPr/>
        </p:nvSpPr>
        <p:spPr>
          <a:xfrm flipH="1">
            <a:off x="1208187" y="4543548"/>
            <a:ext cx="6241484" cy="369332"/>
          </a:xfrm>
          <a:prstGeom prst="rect">
            <a:avLst/>
          </a:prstGeom>
          <a:noFill/>
        </p:spPr>
        <p:txBody>
          <a:bodyPr wrap="square" rtlCol="0">
            <a:spAutoFit/>
          </a:bodyPr>
          <a:lstStyle/>
          <a:p>
            <a:r>
              <a:rPr kumimoji="1" lang="en-US" altLang="zh-CN" sz="1800" dirty="0" err="1">
                <a:latin typeface="Times New Roman" panose="02020603050405020304" pitchFamily="18" charset="0"/>
                <a:ea typeface="Microsoft YaHei" charset="-122"/>
                <a:cs typeface="Microsoft YaHei" charset="-122"/>
              </a:rPr>
              <a:t>I</a:t>
            </a:r>
            <a:r>
              <a:rPr kumimoji="1" lang="en-US" altLang="zh-CN" sz="1800" baseline="-25000" dirty="0" err="1">
                <a:latin typeface="Times New Roman" panose="02020603050405020304" pitchFamily="18" charset="0"/>
                <a:ea typeface="Microsoft YaHei" charset="-122"/>
                <a:cs typeface="Microsoft YaHei" charset="-122"/>
              </a:rPr>
              <a:t>c</a:t>
            </a:r>
            <a:r>
              <a:rPr kumimoji="1" lang="en-US" altLang="zh-CN" sz="1800" dirty="0">
                <a:latin typeface="Times New Roman" panose="02020603050405020304" pitchFamily="18" charset="0"/>
                <a:ea typeface="Microsoft YaHei" charset="-122"/>
                <a:cs typeface="Microsoft YaHei" charset="-122"/>
              </a:rPr>
              <a:t> of the IBS solenoid reached </a:t>
            </a:r>
            <a:r>
              <a:rPr kumimoji="1" lang="en-US" altLang="zh-CN" sz="1800" dirty="0">
                <a:solidFill>
                  <a:srgbClr val="FF0000"/>
                </a:solidFill>
                <a:latin typeface="Times New Roman" panose="02020603050405020304" pitchFamily="18" charset="0"/>
                <a:ea typeface="Microsoft YaHei" charset="-122"/>
                <a:cs typeface="Microsoft YaHei" charset="-122"/>
              </a:rPr>
              <a:t>67 A at 30 T.    </a:t>
            </a:r>
            <a:r>
              <a:rPr kumimoji="1" lang="en-US" altLang="zh-CN" sz="1800" b="1" i="1" dirty="0">
                <a:solidFill>
                  <a:srgbClr val="FF0000"/>
                </a:solidFill>
                <a:latin typeface="Times New Roman" panose="02020603050405020304" pitchFamily="18" charset="0"/>
                <a:ea typeface="Microsoft YaHei" charset="-122"/>
                <a:cs typeface="Microsoft YaHei" charset="-122"/>
              </a:rPr>
              <a:t>New world record!</a:t>
            </a:r>
            <a:endParaRPr kumimoji="1" lang="zh-CN" altLang="en-US" sz="1800" b="1" i="1" dirty="0">
              <a:solidFill>
                <a:srgbClr val="FF0000"/>
              </a:solidFill>
              <a:latin typeface="Times New Roman" panose="02020603050405020304" pitchFamily="18" charset="0"/>
              <a:ea typeface="Microsoft YaHei" charset="-122"/>
              <a:cs typeface="Microsoft YaHei" charset="-122"/>
            </a:endParaRPr>
          </a:p>
        </p:txBody>
      </p:sp>
      <p:sp>
        <p:nvSpPr>
          <p:cNvPr id="11" name="文本框 10"/>
          <p:cNvSpPr txBox="1"/>
          <p:nvPr/>
        </p:nvSpPr>
        <p:spPr>
          <a:xfrm>
            <a:off x="2421230" y="4054047"/>
            <a:ext cx="2528389" cy="369332"/>
          </a:xfrm>
          <a:prstGeom prst="rect">
            <a:avLst/>
          </a:prstGeom>
          <a:noFill/>
        </p:spPr>
        <p:txBody>
          <a:bodyPr wrap="square" rtlCol="0">
            <a:spAutoFit/>
          </a:bodyPr>
          <a:lstStyle/>
          <a:p>
            <a:pPr defTabSz="685800" fontAlgn="base">
              <a:lnSpc>
                <a:spcPct val="150000"/>
              </a:lnSpc>
              <a:spcBef>
                <a:spcPct val="0"/>
              </a:spcBef>
              <a:spcAft>
                <a:spcPct val="0"/>
              </a:spcAft>
            </a:pPr>
            <a:r>
              <a:rPr lang="en-US" altLang="zh-CN" sz="1200" dirty="0">
                <a:solidFill>
                  <a:srgbClr val="000000"/>
                </a:solidFill>
                <a:latin typeface="Times New Roman" pitchFamily="18" charset="0"/>
              </a:rPr>
              <a:t> D20-17turn-IBS double pancake coil</a:t>
            </a:r>
            <a:endParaRPr lang="zh-CN" altLang="en-US" sz="1013" dirty="0">
              <a:solidFill>
                <a:srgbClr val="000000"/>
              </a:solidFill>
              <a:latin typeface="Times New Roman" pitchFamily="18" charset="0"/>
            </a:endParaRPr>
          </a:p>
        </p:txBody>
      </p:sp>
      <p:sp>
        <p:nvSpPr>
          <p:cNvPr id="12" name="文本框 11"/>
          <p:cNvSpPr txBox="1"/>
          <p:nvPr/>
        </p:nvSpPr>
        <p:spPr>
          <a:xfrm>
            <a:off x="254973" y="4032325"/>
            <a:ext cx="2241176" cy="369332"/>
          </a:xfrm>
          <a:prstGeom prst="rect">
            <a:avLst/>
          </a:prstGeom>
          <a:noFill/>
        </p:spPr>
        <p:txBody>
          <a:bodyPr wrap="square" rtlCol="0">
            <a:spAutoFit/>
          </a:bodyPr>
          <a:lstStyle/>
          <a:p>
            <a:pPr defTabSz="685800" fontAlgn="base">
              <a:lnSpc>
                <a:spcPct val="150000"/>
              </a:lnSpc>
              <a:spcBef>
                <a:spcPct val="0"/>
              </a:spcBef>
              <a:spcAft>
                <a:spcPct val="0"/>
              </a:spcAft>
            </a:pPr>
            <a:r>
              <a:rPr lang="en-US" altLang="zh-CN" sz="1200" dirty="0">
                <a:solidFill>
                  <a:srgbClr val="000000"/>
                </a:solidFill>
                <a:latin typeface="Times New Roman" pitchFamily="18" charset="0"/>
              </a:rPr>
              <a:t>30T</a:t>
            </a:r>
            <a:r>
              <a:rPr lang="zh-CN" altLang="en-US" sz="1200" dirty="0">
                <a:solidFill>
                  <a:srgbClr val="000000"/>
                </a:solidFill>
                <a:latin typeface="Times New Roman" pitchFamily="18" charset="0"/>
              </a:rPr>
              <a:t> </a:t>
            </a:r>
            <a:r>
              <a:rPr lang="en-US" altLang="zh-CN" sz="1200" dirty="0">
                <a:solidFill>
                  <a:srgbClr val="000000"/>
                </a:solidFill>
                <a:latin typeface="Times New Roman" pitchFamily="18" charset="0"/>
              </a:rPr>
              <a:t>background magnet @ Hefei</a:t>
            </a:r>
            <a:endParaRPr lang="zh-CN" altLang="en-US" sz="1013" dirty="0">
              <a:solidFill>
                <a:srgbClr val="000000"/>
              </a:solidFill>
              <a:latin typeface="Times New Roman" pitchFamily="18" charset="0"/>
            </a:endParaRPr>
          </a:p>
        </p:txBody>
      </p:sp>
      <p:sp>
        <p:nvSpPr>
          <p:cNvPr id="13"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5A0C4769-2DEB-4916-8D83-5C8F2E0590F5}"/>
              </a:ext>
            </a:extLst>
          </p:cNvPr>
          <p:cNvSpPr>
            <a:spLocks noGrp="1"/>
          </p:cNvSpPr>
          <p:nvPr>
            <p:ph type="ftr" sz="quarter" idx="11"/>
          </p:nvPr>
        </p:nvSpPr>
        <p:spPr/>
        <p:txBody>
          <a:bodyPr/>
          <a:lstStyle/>
          <a:p>
            <a:r>
              <a:rPr lang="en-US"/>
              <a:t>The 2021 International Workshop on CEPC, Nov. 8-12 2021 </a:t>
            </a:r>
          </a:p>
        </p:txBody>
      </p:sp>
      <p:grpSp>
        <p:nvGrpSpPr>
          <p:cNvPr id="6" name="组合 5">
            <a:extLst>
              <a:ext uri="{FF2B5EF4-FFF2-40B4-BE49-F238E27FC236}">
                <a16:creationId xmlns:a16="http://schemas.microsoft.com/office/drawing/2014/main" id="{B3A1A660-9140-4D27-B338-0D01123294FA}"/>
              </a:ext>
            </a:extLst>
          </p:cNvPr>
          <p:cNvGrpSpPr/>
          <p:nvPr/>
        </p:nvGrpSpPr>
        <p:grpSpPr>
          <a:xfrm>
            <a:off x="4767797" y="1398576"/>
            <a:ext cx="3959457" cy="2949306"/>
            <a:chOff x="4767797" y="1398576"/>
            <a:chExt cx="3959457" cy="2949306"/>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7797" y="1398576"/>
              <a:ext cx="3959457" cy="2949306"/>
            </a:xfrm>
            <a:prstGeom prst="rect">
              <a:avLst/>
            </a:prstGeom>
          </p:spPr>
        </p:pic>
        <p:sp>
          <p:nvSpPr>
            <p:cNvPr id="15" name="文本框 14">
              <a:extLst>
                <a:ext uri="{FF2B5EF4-FFF2-40B4-BE49-F238E27FC236}">
                  <a16:creationId xmlns:a16="http://schemas.microsoft.com/office/drawing/2014/main" id="{1E64A07D-F542-4827-A2F9-67F80B4B7565}"/>
                </a:ext>
              </a:extLst>
            </p:cNvPr>
            <p:cNvSpPr txBox="1"/>
            <p:nvPr/>
          </p:nvSpPr>
          <p:spPr>
            <a:xfrm>
              <a:off x="5271358" y="1411381"/>
              <a:ext cx="2687138" cy="461665"/>
            </a:xfrm>
            <a:prstGeom prst="rect">
              <a:avLst/>
            </a:prstGeom>
            <a:solidFill>
              <a:schemeClr val="bg1"/>
            </a:solidFill>
          </p:spPr>
          <p:txBody>
            <a:bodyPr wrap="square" rtlCol="0">
              <a:spAutoFit/>
            </a:bodyPr>
            <a:lstStyle/>
            <a:p>
              <a:r>
                <a:rPr lang="en-US" altLang="zh-CN" sz="1200" dirty="0"/>
                <a:t>34mm inner diameter, 17turn double pancake coil</a:t>
              </a:r>
              <a:endParaRPr lang="zh-CN" altLang="en-US" sz="1200" dirty="0"/>
            </a:p>
          </p:txBody>
        </p:sp>
      </p:grpSp>
    </p:spTree>
    <p:extLst>
      <p:ext uri="{BB962C8B-B14F-4D97-AF65-F5344CB8AC3E}">
        <p14:creationId xmlns:p14="http://schemas.microsoft.com/office/powerpoint/2010/main" val="315808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367684863"/>
              </p:ext>
            </p:extLst>
          </p:nvPr>
        </p:nvGraphicFramePr>
        <p:xfrm>
          <a:off x="388337" y="839139"/>
          <a:ext cx="3670560" cy="1219200"/>
        </p:xfrm>
        <a:graphic>
          <a:graphicData uri="http://schemas.openxmlformats.org/drawingml/2006/table">
            <a:tbl>
              <a:tblPr firstRow="1" bandRow="1">
                <a:tableStyleId>{2D5ABB26-0587-4C30-8999-92F81FD0307C}</a:tableStyleId>
              </a:tblPr>
              <a:tblGrid>
                <a:gridCol w="2194560">
                  <a:extLst>
                    <a:ext uri="{9D8B030D-6E8A-4147-A177-3AD203B41FA5}">
                      <a16:colId xmlns:a16="http://schemas.microsoft.com/office/drawing/2014/main" val="20000"/>
                    </a:ext>
                  </a:extLst>
                </a:gridCol>
                <a:gridCol w="1476000">
                  <a:extLst>
                    <a:ext uri="{9D8B030D-6E8A-4147-A177-3AD203B41FA5}">
                      <a16:colId xmlns:a16="http://schemas.microsoft.com/office/drawing/2014/main" val="20001"/>
                    </a:ext>
                  </a:extLst>
                </a:gridCol>
              </a:tblGrid>
              <a:tr h="292608">
                <a:tc>
                  <a:txBody>
                    <a:bodyPr/>
                    <a:lstStyle/>
                    <a:p>
                      <a:pPr algn="ctr" latinLnBrk="1"/>
                      <a:r>
                        <a:rPr lang="en-US" altLang="ko-KR" sz="1400" dirty="0"/>
                        <a:t>Pa</a:t>
                      </a:r>
                      <a:r>
                        <a:rPr lang="en-US" altLang="ko-KR" sz="1400" baseline="0" dirty="0"/>
                        <a:t>rameter</a:t>
                      </a:r>
                      <a:endParaRPr lang="ko-KR"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Value</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Background field </a:t>
                      </a:r>
                      <a:endParaRPr lang="ko-KR"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ko-KR" sz="1400" dirty="0"/>
                        <a:t>0-</a:t>
                      </a:r>
                      <a:r>
                        <a:rPr lang="en-US" altLang="zh-CN" sz="1400" dirty="0"/>
                        <a:t>10</a:t>
                      </a:r>
                      <a:r>
                        <a:rPr lang="en-US" altLang="ko-KR" sz="1400" dirty="0"/>
                        <a:t> T</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Rate</a:t>
                      </a:r>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dirty="0"/>
                        <a:t>1 A/s</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Maximum pressure </a:t>
                      </a:r>
                      <a:r>
                        <a:rPr lang="en-US" altLang="zh-CN" sz="1400" dirty="0"/>
                        <a:t>on IBS</a:t>
                      </a:r>
                      <a:endParaRPr lang="en-US" altLang="ko-KR" sz="14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120 </a:t>
                      </a:r>
                      <a:r>
                        <a:rPr lang="en-US" altLang="zh-CN" sz="1400" dirty="0" err="1"/>
                        <a:t>MPa</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775" y="839139"/>
            <a:ext cx="2430548" cy="1307156"/>
          </a:xfrm>
          <a:prstGeom prst="rect">
            <a:avLst/>
          </a:prstGeom>
          <a:noFill/>
          <a:ln>
            <a:noFill/>
          </a:ln>
        </p:spPr>
      </p:pic>
      <p:pic>
        <p:nvPicPr>
          <p:cNvPr id="6" name="图片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94" y="2243588"/>
            <a:ext cx="3288761" cy="2528090"/>
          </a:xfrm>
          <a:prstGeom prst="rect">
            <a:avLst/>
          </a:prstGeom>
          <a:noFill/>
          <a:ln>
            <a:noFill/>
          </a:ln>
        </p:spPr>
      </p:pic>
      <p:pic>
        <p:nvPicPr>
          <p:cNvPr id="8" name="图片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5407" y="2285551"/>
            <a:ext cx="3187793" cy="2435451"/>
          </a:xfrm>
          <a:prstGeom prst="rect">
            <a:avLst/>
          </a:prstGeom>
          <a:solidFill>
            <a:schemeClr val="bg1"/>
          </a:solidFill>
          <a:ln>
            <a:noFill/>
          </a:ln>
        </p:spPr>
      </p:pic>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 Box 19"/>
          <p:cNvSpPr txBox="1">
            <a:spLocks noChangeArrowheads="1"/>
          </p:cNvSpPr>
          <p:nvPr/>
        </p:nvSpPr>
        <p:spPr bwMode="auto">
          <a:xfrm>
            <a:off x="259111" y="45872"/>
            <a:ext cx="861204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Racetrack Coils with 100-m Long IBS Tapes </a:t>
            </a:r>
            <a:endParaRPr lang="zh-CN" altLang="en-US" sz="2700" dirty="0">
              <a:solidFill>
                <a:srgbClr val="000000"/>
              </a:solidFill>
              <a:latin typeface="+mj-lt"/>
              <a:ea typeface="+mn-ea"/>
            </a:endParaRPr>
          </a:p>
        </p:txBody>
      </p:sp>
      <p:pic>
        <p:nvPicPr>
          <p:cNvPr id="12"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6" name="图片 15">
            <a:extLst>
              <a:ext uri="{FF2B5EF4-FFF2-40B4-BE49-F238E27FC236}">
                <a16:creationId xmlns:a16="http://schemas.microsoft.com/office/drawing/2014/main" id="{02AE0FB1-35CF-42B0-BC39-DEEAC813F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918565" y="1570739"/>
            <a:ext cx="3800775" cy="2225454"/>
          </a:xfrm>
          <a:prstGeom prst="rect">
            <a:avLst/>
          </a:prstGeom>
        </p:spPr>
      </p:pic>
      <p:sp>
        <p:nvSpPr>
          <p:cNvPr id="2" name="页脚占位符 1">
            <a:extLst>
              <a:ext uri="{FF2B5EF4-FFF2-40B4-BE49-F238E27FC236}">
                <a16:creationId xmlns:a16="http://schemas.microsoft.com/office/drawing/2014/main" id="{B4460866-DD60-437E-8ABE-AF283C806A23}"/>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206455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9861" y="829934"/>
            <a:ext cx="3453984" cy="2412123"/>
          </a:xfrm>
          <a:prstGeom prst="rect">
            <a:avLst/>
          </a:prstGeom>
          <a:solidFill>
            <a:schemeClr val="bg1"/>
          </a:solidFill>
          <a:ln>
            <a:noFill/>
          </a:ln>
        </p:spPr>
      </p:pic>
      <p:sp>
        <p:nvSpPr>
          <p:cNvPr id="6" name="矩形 5"/>
          <p:cNvSpPr/>
          <p:nvPr/>
        </p:nvSpPr>
        <p:spPr>
          <a:xfrm>
            <a:off x="5397829" y="2616093"/>
            <a:ext cx="2298047" cy="246221"/>
          </a:xfrm>
          <a:prstGeom prst="rect">
            <a:avLst/>
          </a:prstGeom>
        </p:spPr>
        <p:txBody>
          <a:bodyPr wrap="square">
            <a:spAutoFit/>
          </a:bodyPr>
          <a:lstStyle/>
          <a:p>
            <a:pPr defTabSz="685468"/>
            <a:r>
              <a:rPr lang="en-US" altLang="zh-CN" sz="1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Zhang, et al., </a:t>
            </a:r>
            <a:r>
              <a:rPr lang="en-US" altLang="zh-CN" sz="1000" i="1" dirty="0" err="1">
                <a:solidFill>
                  <a:srgbClr val="0000FF"/>
                </a:solidFill>
                <a:latin typeface="Times New Roman" pitchFamily="18" charset="0"/>
                <a:ea typeface="宋体" panose="02010600030101010101" pitchFamily="2" charset="-122"/>
                <a:cs typeface="Times New Roman" panose="02020603050405020304" pitchFamily="18" charset="0"/>
              </a:rPr>
              <a:t>SuST</a:t>
            </a:r>
            <a:r>
              <a:rPr lang="en-US" altLang="zh-CN" sz="1000" i="1" dirty="0">
                <a:solidFill>
                  <a:srgbClr val="0000FF"/>
                </a:solidFill>
                <a:latin typeface="Times New Roman" pitchFamily="18" charset="0"/>
                <a:ea typeface="宋体" panose="02010600030101010101" pitchFamily="2" charset="-122"/>
                <a:cs typeface="Times New Roman" panose="02020603050405020304" pitchFamily="18" charset="0"/>
              </a:rPr>
              <a:t>,</a:t>
            </a:r>
            <a:r>
              <a:rPr lang="fr-FR" altLang="zh-CN" sz="1000" dirty="0">
                <a:solidFill>
                  <a:srgbClr val="0000FF"/>
                </a:solidFill>
                <a:latin typeface="Times New Roman" pitchFamily="18" charset="0"/>
                <a:ea typeface="宋体" panose="02010600030101010101" pitchFamily="2" charset="-122"/>
                <a:cs typeface="Times New Roman" pitchFamily="18" charset="0"/>
              </a:rPr>
              <a:t>. 34</a:t>
            </a:r>
            <a:r>
              <a:rPr lang="fr-FR" altLang="zh-CN" sz="1000" b="1" dirty="0">
                <a:solidFill>
                  <a:srgbClr val="0000FF"/>
                </a:solidFill>
                <a:latin typeface="Times New Roman" pitchFamily="18" charset="0"/>
                <a:ea typeface="宋体" panose="02010600030101010101" pitchFamily="2" charset="-122"/>
                <a:cs typeface="Times New Roman" pitchFamily="18" charset="0"/>
              </a:rPr>
              <a:t> </a:t>
            </a:r>
            <a:r>
              <a:rPr lang="fr-FR" altLang="zh-CN" sz="1000" dirty="0">
                <a:solidFill>
                  <a:srgbClr val="0000FF"/>
                </a:solidFill>
                <a:latin typeface="Times New Roman" pitchFamily="18" charset="0"/>
                <a:ea typeface="宋体" panose="02010600030101010101" pitchFamily="2" charset="-122"/>
                <a:cs typeface="Times New Roman" pitchFamily="18" charset="0"/>
              </a:rPr>
              <a:t>(2021) 035021</a:t>
            </a:r>
            <a:endParaRPr lang="zh-CN" altLang="en-US" sz="1000" dirty="0">
              <a:solidFill>
                <a:srgbClr val="0000FF"/>
              </a:solidFill>
              <a:latin typeface="Times New Roman" pitchFamily="18" charset="0"/>
              <a:ea typeface="宋体" panose="02010600030101010101" pitchFamily="2" charset="-122"/>
              <a:cs typeface="Times New Roman" pitchFamily="18" charset="0"/>
            </a:endParaRPr>
          </a:p>
        </p:txBody>
      </p:sp>
      <p:sp>
        <p:nvSpPr>
          <p:cNvPr id="8" name="TextBox 8"/>
          <p:cNvSpPr txBox="1"/>
          <p:nvPr/>
        </p:nvSpPr>
        <p:spPr>
          <a:xfrm>
            <a:off x="425122" y="829934"/>
            <a:ext cx="4101031" cy="1246495"/>
          </a:xfrm>
          <a:prstGeom prst="rect">
            <a:avLst/>
          </a:prstGeom>
          <a:solidFill>
            <a:schemeClr val="bg1"/>
          </a:solidFill>
          <a:ln>
            <a:solidFill>
              <a:schemeClr val="tx1"/>
            </a:solidFill>
          </a:ln>
        </p:spPr>
        <p:txBody>
          <a:bodyPr wrap="square" rtlCol="0">
            <a:spAutoFit/>
          </a:bodyPr>
          <a:lstStyle/>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Two racetrack coils have been made using the 100 m length IBS tapes.</a:t>
            </a:r>
          </a:p>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The coils reached </a:t>
            </a:r>
            <a:r>
              <a:rPr lang="en-US" altLang="zh-CN" sz="1500" dirty="0">
                <a:solidFill>
                  <a:srgbClr val="FF0000"/>
                </a:solidFill>
                <a:latin typeface="Times New Roman" pitchFamily="18" charset="0"/>
                <a:ea typeface="宋体" panose="02010600030101010101" pitchFamily="2" charset="-122"/>
                <a:cs typeface="Times New Roman" pitchFamily="18" charset="0"/>
              </a:rPr>
              <a:t>86.7%</a:t>
            </a:r>
            <a:r>
              <a:rPr lang="en-US" altLang="zh-CN" sz="1500" dirty="0">
                <a:solidFill>
                  <a:prstClr val="black"/>
                </a:solidFill>
                <a:latin typeface="Times New Roman" pitchFamily="18" charset="0"/>
                <a:ea typeface="宋体" panose="02010600030101010101" pitchFamily="2" charset="-122"/>
                <a:cs typeface="Times New Roman" pitchFamily="18" charset="0"/>
              </a:rPr>
              <a:t> of critical current of the short sample at </a:t>
            </a:r>
            <a:r>
              <a:rPr lang="en-US" altLang="zh-CN" sz="1500" dirty="0">
                <a:solidFill>
                  <a:srgbClr val="FF0000"/>
                </a:solidFill>
                <a:latin typeface="Times New Roman" pitchFamily="18" charset="0"/>
                <a:ea typeface="宋体" panose="02010600030101010101" pitchFamily="2" charset="-122"/>
                <a:cs typeface="Times New Roman" pitchFamily="18" charset="0"/>
              </a:rPr>
              <a:t>4.2 K and 10 T</a:t>
            </a:r>
            <a:r>
              <a:rPr lang="en-US" altLang="zh-CN" sz="1500" dirty="0">
                <a:solidFill>
                  <a:prstClr val="black"/>
                </a:solidFill>
                <a:latin typeface="Times New Roman" pitchFamily="18" charset="0"/>
                <a:ea typeface="宋体" panose="02010600030101010101" pitchFamily="2" charset="-122"/>
                <a:cs typeface="Times New Roman" pitchFamily="18" charset="0"/>
              </a:rPr>
              <a:t>.</a:t>
            </a:r>
            <a:endParaRPr lang="en-US" altLang="zh-CN" sz="1500" dirty="0">
              <a:solidFill>
                <a:prstClr val="black"/>
              </a:solidFill>
              <a:latin typeface="Times New Roman" pitchFamily="18" charset="0"/>
              <a:cs typeface="Times New Roman" pitchFamily="18" charset="0"/>
            </a:endParaRPr>
          </a:p>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with highest compressive stress of </a:t>
            </a:r>
            <a:r>
              <a:rPr lang="en-US" altLang="zh-CN" sz="1500" dirty="0">
                <a:solidFill>
                  <a:srgbClr val="FF0000"/>
                </a:solidFill>
                <a:latin typeface="Times New Roman" pitchFamily="18" charset="0"/>
                <a:ea typeface="宋体" panose="02010600030101010101" pitchFamily="2" charset="-122"/>
                <a:cs typeface="Times New Roman" pitchFamily="18" charset="0"/>
              </a:rPr>
              <a:t>120 MPa</a:t>
            </a:r>
            <a:r>
              <a:rPr lang="en-US" altLang="zh-CN" sz="1500" dirty="0">
                <a:solidFill>
                  <a:prstClr val="black"/>
                </a:solidFill>
                <a:latin typeface="Times New Roman" pitchFamily="18" charset="0"/>
                <a:ea typeface="宋体" panose="02010600030101010101" pitchFamily="2" charset="-122"/>
                <a:cs typeface="Times New Roman" pitchFamily="18" charset="0"/>
              </a:rPr>
              <a:t>.</a:t>
            </a:r>
            <a:endParaRPr lang="zh-CN" altLang="en-US" sz="1500" dirty="0">
              <a:solidFill>
                <a:prstClr val="black"/>
              </a:solidFill>
              <a:latin typeface="Times New Roman" pitchFamily="18" charset="0"/>
              <a:ea typeface="宋体" panose="02010600030101010101" pitchFamily="2" charset="-122"/>
              <a:cs typeface="Times New Roman" pitchFamily="18" charset="0"/>
            </a:endParaRPr>
          </a:p>
        </p:txBody>
      </p:sp>
      <p:pic>
        <p:nvPicPr>
          <p:cNvPr id="9" name="图片 8"/>
          <p:cNvPicPr/>
          <p:nvPr/>
        </p:nvPicPr>
        <p:blipFill>
          <a:blip r:embed="rId3"/>
          <a:stretch>
            <a:fillRect/>
          </a:stretch>
        </p:blipFill>
        <p:spPr>
          <a:xfrm>
            <a:off x="367728" y="2460160"/>
            <a:ext cx="4035644" cy="2532170"/>
          </a:xfrm>
          <a:prstGeom prst="rect">
            <a:avLst/>
          </a:prstGeom>
        </p:spPr>
      </p:pic>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Text Box 19"/>
          <p:cNvSpPr txBox="1">
            <a:spLocks noChangeArrowheads="1"/>
          </p:cNvSpPr>
          <p:nvPr/>
        </p:nvSpPr>
        <p:spPr bwMode="auto">
          <a:xfrm>
            <a:off x="259111" y="45872"/>
            <a:ext cx="8612043" cy="5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Racetrack Coils with 100-m Long IBS Tapes </a:t>
            </a:r>
            <a:endParaRPr lang="zh-CN" altLang="en-US" sz="2700" dirty="0">
              <a:solidFill>
                <a:srgbClr val="000000"/>
              </a:solidFill>
              <a:latin typeface="+mj-lt"/>
              <a:ea typeface="+mn-ea"/>
            </a:endParaRPr>
          </a:p>
        </p:txBody>
      </p:sp>
      <p:pic>
        <p:nvPicPr>
          <p:cNvPr id="12"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677832" y="3222038"/>
            <a:ext cx="4000500" cy="1569660"/>
          </a:xfrm>
          <a:prstGeom prst="rect">
            <a:avLst/>
          </a:prstGeom>
        </p:spPr>
        <p:txBody>
          <a:bodyPr wrap="square">
            <a:spAutoFit/>
          </a:bodyPr>
          <a:lstStyle/>
          <a:p>
            <a:r>
              <a:rPr lang="en-US" altLang="zh-CN" sz="1200" b="1" i="1" dirty="0">
                <a:latin typeface="微软雅黑" panose="020B0503020204020204" pitchFamily="34" charset="-122"/>
                <a:ea typeface="微软雅黑" panose="020B0503020204020204" pitchFamily="34" charset="-122"/>
              </a:rPr>
              <a:t>Comments from SUST reviewers</a:t>
            </a:r>
            <a:r>
              <a:rPr lang="zh-CN" altLang="en-US" sz="1200" b="1" i="1" dirty="0">
                <a:latin typeface="微软雅黑" panose="020B0503020204020204" pitchFamily="34" charset="-122"/>
                <a:ea typeface="微软雅黑" panose="020B0503020204020204" pitchFamily="34" charset="-122"/>
              </a:rPr>
              <a:t>：</a:t>
            </a:r>
            <a:endParaRPr lang="en-US" altLang="zh-CN" sz="1200" b="1" i="1" dirty="0">
              <a:latin typeface="微软雅黑" panose="020B0503020204020204" pitchFamily="34" charset="-122"/>
              <a:ea typeface="微软雅黑" panose="020B0503020204020204" pitchFamily="34" charset="-122"/>
            </a:endParaRP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…the new results that can have a </a:t>
            </a:r>
            <a:r>
              <a:rPr lang="en-US" altLang="zh-CN" sz="1200" dirty="0">
                <a:solidFill>
                  <a:srgbClr val="FF0000"/>
                </a:solidFill>
                <a:latin typeface="微软雅黑" panose="020B0503020204020204" pitchFamily="34" charset="-122"/>
                <a:ea typeface="微软雅黑" panose="020B0503020204020204" pitchFamily="34" charset="-122"/>
              </a:rPr>
              <a:t>strong impact on the conductor and magnet community.</a:t>
            </a:r>
            <a:endParaRPr lang="en-US" altLang="zh-CN" sz="1200" dirty="0">
              <a:latin typeface="微软雅黑" panose="020B0503020204020204" pitchFamily="34" charset="-122"/>
              <a:ea typeface="微软雅黑" panose="020B0503020204020204" pitchFamily="34" charset="-122"/>
            </a:endParaRP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…demonstrated the </a:t>
            </a:r>
            <a:r>
              <a:rPr lang="en-US" altLang="zh-CN" sz="1200" dirty="0">
                <a:solidFill>
                  <a:srgbClr val="FF0000"/>
                </a:solidFill>
                <a:latin typeface="微软雅黑" panose="020B0503020204020204" pitchFamily="34" charset="-122"/>
                <a:ea typeface="微软雅黑" panose="020B0503020204020204" pitchFamily="34" charset="-122"/>
              </a:rPr>
              <a:t>great potential of Iron-Based Superconductor in the development of next-generation accelerators.</a:t>
            </a:r>
            <a:r>
              <a:rPr lang="en-US" altLang="zh-CN" sz="1200" dirty="0">
                <a:latin typeface="微软雅黑" panose="020B0503020204020204" pitchFamily="34" charset="-122"/>
                <a:ea typeface="微软雅黑" panose="020B0503020204020204" pitchFamily="34" charset="-122"/>
              </a:rPr>
              <a:t> </a:t>
            </a: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It is of </a:t>
            </a:r>
            <a:r>
              <a:rPr lang="en-US" altLang="zh-CN" sz="1200" dirty="0">
                <a:solidFill>
                  <a:srgbClr val="FF0000"/>
                </a:solidFill>
                <a:latin typeface="微软雅黑" panose="020B0503020204020204" pitchFamily="34" charset="-122"/>
                <a:ea typeface="微软雅黑" panose="020B0503020204020204" pitchFamily="34" charset="-122"/>
              </a:rPr>
              <a:t>certain significance in the path of applications of Iron-Based Superconductor…</a:t>
            </a:r>
            <a:endParaRPr lang="zh-CN" altLang="en-US" sz="1200" dirty="0"/>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AACF7F69-EB5E-4507-B8A8-47746438FDE0}"/>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166746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0"/>
          <p:cNvSpPr/>
          <p:nvPr/>
        </p:nvSpPr>
        <p:spPr bwMode="auto">
          <a:xfrm>
            <a:off x="295447" y="1411053"/>
            <a:ext cx="3517550" cy="162845"/>
          </a:xfrm>
          <a:prstGeom prst="rightArrow">
            <a:avLst>
              <a:gd name="adj1" fmla="val 50000"/>
              <a:gd name="adj2" fmla="val 0"/>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5" name="Right Arrow 30"/>
          <p:cNvSpPr/>
          <p:nvPr/>
        </p:nvSpPr>
        <p:spPr bwMode="auto">
          <a:xfrm>
            <a:off x="4220476" y="1399289"/>
            <a:ext cx="4618651" cy="184023"/>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grpSp>
        <p:nvGrpSpPr>
          <p:cNvPr id="6" name="Group 22"/>
          <p:cNvGrpSpPr>
            <a:grpSpLocks/>
          </p:cNvGrpSpPr>
          <p:nvPr/>
        </p:nvGrpSpPr>
        <p:grpSpPr bwMode="auto">
          <a:xfrm>
            <a:off x="1899374" y="1382208"/>
            <a:ext cx="216000" cy="216000"/>
            <a:chOff x="0" y="0"/>
            <a:chExt cx="258778" cy="256382"/>
          </a:xfrm>
        </p:grpSpPr>
        <p:sp>
          <p:nvSpPr>
            <p:cNvPr id="8" name="Oval 370"/>
            <p:cNvSpPr>
              <a:spLocks noChangeArrowheads="1"/>
            </p:cNvSpPr>
            <p:nvPr/>
          </p:nvSpPr>
          <p:spPr bwMode="auto">
            <a:xfrm>
              <a:off x="0" y="0"/>
              <a:ext cx="258778" cy="256382"/>
            </a:xfrm>
            <a:prstGeom prst="ellipse">
              <a:avLst/>
            </a:prstGeom>
            <a:solidFill>
              <a:srgbClr val="0066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9" name="Oval 371"/>
            <p:cNvSpPr>
              <a:spLocks noChangeArrowheads="1"/>
            </p:cNvSpPr>
            <p:nvPr/>
          </p:nvSpPr>
          <p:spPr bwMode="auto">
            <a:xfrm>
              <a:off x="65990" y="58396"/>
              <a:ext cx="129389" cy="1281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grpSp>
        <p:nvGrpSpPr>
          <p:cNvPr id="10" name="Group 19"/>
          <p:cNvGrpSpPr>
            <a:grpSpLocks/>
          </p:cNvGrpSpPr>
          <p:nvPr/>
        </p:nvGrpSpPr>
        <p:grpSpPr bwMode="auto">
          <a:xfrm>
            <a:off x="3078588" y="1381885"/>
            <a:ext cx="216000" cy="216000"/>
            <a:chOff x="0" y="0"/>
            <a:chExt cx="258778" cy="256382"/>
          </a:xfrm>
        </p:grpSpPr>
        <p:sp>
          <p:nvSpPr>
            <p:cNvPr id="11" name="Oval 368"/>
            <p:cNvSpPr>
              <a:spLocks noChangeArrowheads="1"/>
            </p:cNvSpPr>
            <p:nvPr/>
          </p:nvSpPr>
          <p:spPr bwMode="auto">
            <a:xfrm>
              <a:off x="0" y="0"/>
              <a:ext cx="258778" cy="256382"/>
            </a:xfrm>
            <a:prstGeom prst="ellipse">
              <a:avLst/>
            </a:prstGeom>
            <a:solidFill>
              <a:srgbClr val="32B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12" name="Oval 369"/>
            <p:cNvSpPr>
              <a:spLocks noChangeArrowheads="1"/>
            </p:cNvSpPr>
            <p:nvPr/>
          </p:nvSpPr>
          <p:spPr bwMode="auto">
            <a:xfrm>
              <a:off x="59901" y="59903"/>
              <a:ext cx="129389" cy="1281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13" name="矩形 12"/>
          <p:cNvSpPr/>
          <p:nvPr/>
        </p:nvSpPr>
        <p:spPr>
          <a:xfrm>
            <a:off x="462920" y="1576135"/>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2008.02</a:t>
            </a:r>
            <a:endParaRPr kumimoji="1" lang="ko-KR" altLang="en-US" sz="1200" dirty="0">
              <a:latin typeface="Britannic Bold" panose="020B0903060703020204" pitchFamily="34" charset="0"/>
              <a:ea typeface="方正粗黑宋简体" panose="02000000000000000000" pitchFamily="2" charset="-122"/>
            </a:endParaRPr>
          </a:p>
        </p:txBody>
      </p:sp>
      <p:sp>
        <p:nvSpPr>
          <p:cNvPr id="14" name="矩形 13"/>
          <p:cNvSpPr/>
          <p:nvPr/>
        </p:nvSpPr>
        <p:spPr>
          <a:xfrm>
            <a:off x="2722031" y="1552277"/>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2008.09</a:t>
            </a:r>
            <a:endParaRPr kumimoji="1" lang="ko-KR" altLang="en-US" sz="1200" dirty="0">
              <a:latin typeface="Britannic Bold" panose="020B0903060703020204" pitchFamily="34" charset="0"/>
              <a:ea typeface="方正粗黑宋简体" panose="02000000000000000000" pitchFamily="2" charset="-122"/>
            </a:endParaRPr>
          </a:p>
        </p:txBody>
      </p:sp>
      <p:sp>
        <p:nvSpPr>
          <p:cNvPr id="15" name="矩形 14"/>
          <p:cNvSpPr/>
          <p:nvPr/>
        </p:nvSpPr>
        <p:spPr>
          <a:xfrm>
            <a:off x="4373280" y="1552277"/>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2016</a:t>
            </a:r>
            <a:endParaRPr kumimoji="1" lang="ko-KR" altLang="en-US" sz="1200" dirty="0">
              <a:latin typeface="Britannic Bold" panose="020B0903060703020204" pitchFamily="34" charset="0"/>
              <a:ea typeface="方正粗黑宋简体" panose="02000000000000000000" pitchFamily="2" charset="-122"/>
            </a:endParaRPr>
          </a:p>
        </p:txBody>
      </p:sp>
      <p:sp>
        <p:nvSpPr>
          <p:cNvPr id="16" name="Oval 358"/>
          <p:cNvSpPr>
            <a:spLocks noChangeArrowheads="1"/>
          </p:cNvSpPr>
          <p:nvPr/>
        </p:nvSpPr>
        <p:spPr bwMode="auto">
          <a:xfrm>
            <a:off x="686383" y="1390399"/>
            <a:ext cx="216000" cy="216000"/>
          </a:xfrm>
          <a:prstGeom prst="ellipse">
            <a:avLst/>
          </a:prstGeom>
          <a:solidFill>
            <a:srgbClr val="DC6D07"/>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7" name="Oval 359"/>
          <p:cNvSpPr>
            <a:spLocks noChangeArrowheads="1"/>
          </p:cNvSpPr>
          <p:nvPr/>
        </p:nvSpPr>
        <p:spPr bwMode="auto">
          <a:xfrm>
            <a:off x="735497" y="1442285"/>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8" name="Oval 368"/>
          <p:cNvSpPr>
            <a:spLocks noChangeArrowheads="1"/>
          </p:cNvSpPr>
          <p:nvPr/>
        </p:nvSpPr>
        <p:spPr bwMode="auto">
          <a:xfrm>
            <a:off x="4513868" y="1362835"/>
            <a:ext cx="216000" cy="216000"/>
          </a:xfrm>
          <a:prstGeom prst="ellipse">
            <a:avLst/>
          </a:prstGeom>
          <a:solidFill>
            <a:schemeClr val="accent3">
              <a:lumMod val="60000"/>
              <a:lumOff val="40000"/>
            </a:schemeClr>
          </a:solidFill>
          <a:ln>
            <a:noFill/>
          </a:ln>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9" name="Oval 369"/>
          <p:cNvSpPr>
            <a:spLocks noChangeArrowheads="1"/>
          </p:cNvSpPr>
          <p:nvPr/>
        </p:nvSpPr>
        <p:spPr bwMode="auto">
          <a:xfrm>
            <a:off x="4575508" y="1413972"/>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20" name="矩形 19"/>
          <p:cNvSpPr/>
          <p:nvPr/>
        </p:nvSpPr>
        <p:spPr>
          <a:xfrm>
            <a:off x="5646967" y="1590981"/>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2018</a:t>
            </a:r>
            <a:endParaRPr kumimoji="1" lang="ko-KR" altLang="en-US" sz="1200" dirty="0">
              <a:latin typeface="Britannic Bold" panose="020B0903060703020204" pitchFamily="34" charset="0"/>
              <a:ea typeface="方正粗黑宋简体" panose="02000000000000000000" pitchFamily="2" charset="-122"/>
            </a:endParaRPr>
          </a:p>
        </p:txBody>
      </p:sp>
      <p:sp>
        <p:nvSpPr>
          <p:cNvPr id="21" name="TextBox 29"/>
          <p:cNvSpPr txBox="1">
            <a:spLocks noChangeArrowheads="1"/>
          </p:cNvSpPr>
          <p:nvPr/>
        </p:nvSpPr>
        <p:spPr bwMode="auto">
          <a:xfrm>
            <a:off x="313730" y="1805793"/>
            <a:ext cx="1116224"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Discovery of IBS</a:t>
            </a:r>
          </a:p>
        </p:txBody>
      </p:sp>
      <p:sp>
        <p:nvSpPr>
          <p:cNvPr id="22" name="矩形 21"/>
          <p:cNvSpPr/>
          <p:nvPr/>
        </p:nvSpPr>
        <p:spPr>
          <a:xfrm>
            <a:off x="1570607" y="1576134"/>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2008.04</a:t>
            </a:r>
            <a:endParaRPr kumimoji="1" lang="ko-KR" altLang="en-US" sz="1200" dirty="0">
              <a:latin typeface="Britannic Bold" panose="020B0903060703020204" pitchFamily="34" charset="0"/>
              <a:ea typeface="方正粗黑宋简体" panose="02000000000000000000" pitchFamily="2" charset="-122"/>
            </a:endParaRPr>
          </a:p>
        </p:txBody>
      </p:sp>
      <p:grpSp>
        <p:nvGrpSpPr>
          <p:cNvPr id="24" name="组合 23"/>
          <p:cNvGrpSpPr/>
          <p:nvPr/>
        </p:nvGrpSpPr>
        <p:grpSpPr>
          <a:xfrm>
            <a:off x="5731242" y="1367313"/>
            <a:ext cx="216000" cy="216000"/>
            <a:chOff x="4654195" y="4152355"/>
            <a:chExt cx="258762" cy="255587"/>
          </a:xfrm>
        </p:grpSpPr>
        <p:sp>
          <p:nvSpPr>
            <p:cNvPr id="25" name="Oval 370"/>
            <p:cNvSpPr>
              <a:spLocks noChangeArrowheads="1"/>
            </p:cNvSpPr>
            <p:nvPr/>
          </p:nvSpPr>
          <p:spPr bwMode="auto">
            <a:xfrm>
              <a:off x="4654195" y="4152355"/>
              <a:ext cx="258762" cy="255587"/>
            </a:xfrm>
            <a:prstGeom prst="ellipse">
              <a:avLst/>
            </a:prstGeom>
            <a:solidFill>
              <a:schemeClr val="accent5">
                <a:lumMod val="60000"/>
                <a:lumOff val="40000"/>
              </a:schemeClr>
            </a:solidFill>
            <a:ln>
              <a:noFill/>
            </a:ln>
          </p:spPr>
          <p:txBody>
            <a:bodyPr/>
            <a:lstStyle/>
            <a:p>
              <a:endParaRPr lang="zh-CN" altLang="zh-CN">
                <a:solidFill>
                  <a:srgbClr val="000000"/>
                </a:solidFill>
                <a:latin typeface="宋体" pitchFamily="2" charset="-122"/>
                <a:sym typeface="宋体" pitchFamily="2" charset="-122"/>
              </a:endParaRPr>
            </a:p>
          </p:txBody>
        </p:sp>
        <p:sp>
          <p:nvSpPr>
            <p:cNvPr id="26" name="Oval 371"/>
            <p:cNvSpPr>
              <a:spLocks noChangeArrowheads="1"/>
            </p:cNvSpPr>
            <p:nvPr/>
          </p:nvSpPr>
          <p:spPr bwMode="auto">
            <a:xfrm>
              <a:off x="4721701" y="4212071"/>
              <a:ext cx="129381" cy="1277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27" name="TextBox 29"/>
          <p:cNvSpPr txBox="1">
            <a:spLocks noChangeArrowheads="1"/>
          </p:cNvSpPr>
          <p:nvPr/>
        </p:nvSpPr>
        <p:spPr bwMode="auto">
          <a:xfrm>
            <a:off x="2676783" y="1805792"/>
            <a:ext cx="1002155" cy="44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Discovery of </a:t>
            </a:r>
          </a:p>
          <a:p>
            <a:pPr algn="ctr" eaLnBrk="1" hangingPunct="1"/>
            <a:r>
              <a:rPr lang="en-US" altLang="zh-CN" sz="1200" b="1" dirty="0">
                <a:latin typeface="+mj-lt"/>
                <a:ea typeface="+mj-ea"/>
                <a:cs typeface="Times New Roman" pitchFamily="18" charset="0"/>
              </a:rPr>
              <a:t>122 phase IBS</a:t>
            </a:r>
          </a:p>
        </p:txBody>
      </p:sp>
      <p:sp>
        <p:nvSpPr>
          <p:cNvPr id="28" name="Oval 369"/>
          <p:cNvSpPr>
            <a:spLocks noChangeArrowheads="1"/>
          </p:cNvSpPr>
          <p:nvPr/>
        </p:nvSpPr>
        <p:spPr bwMode="auto">
          <a:xfrm>
            <a:off x="3947947" y="1442285"/>
            <a:ext cx="108000" cy="108000"/>
          </a:xfrm>
          <a:prstGeom prst="ellipse">
            <a:avLst/>
          </a:prstGeom>
          <a:solidFill>
            <a:schemeClr val="accent6">
              <a:lumMod val="40000"/>
              <a:lumOff val="60000"/>
            </a:schemeClr>
          </a:solidFill>
          <a:ln>
            <a:noFill/>
          </a:ln>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32" name="矩形 31"/>
          <p:cNvSpPr/>
          <p:nvPr/>
        </p:nvSpPr>
        <p:spPr>
          <a:xfrm>
            <a:off x="6800996" y="1576581"/>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2020</a:t>
            </a:r>
            <a:endParaRPr kumimoji="1" lang="ko-KR" altLang="en-US" sz="1200" dirty="0">
              <a:latin typeface="Britannic Bold" panose="020B0903060703020204" pitchFamily="34" charset="0"/>
              <a:ea typeface="方正粗黑宋简体" panose="02000000000000000000" pitchFamily="2" charset="-122"/>
            </a:endParaRPr>
          </a:p>
        </p:txBody>
      </p:sp>
      <p:grpSp>
        <p:nvGrpSpPr>
          <p:cNvPr id="33" name="组合 32"/>
          <p:cNvGrpSpPr/>
          <p:nvPr/>
        </p:nvGrpSpPr>
        <p:grpSpPr>
          <a:xfrm>
            <a:off x="6998004" y="1379738"/>
            <a:ext cx="216000" cy="216000"/>
            <a:chOff x="4789249" y="4115300"/>
            <a:chExt cx="258762" cy="255587"/>
          </a:xfrm>
        </p:grpSpPr>
        <p:sp>
          <p:nvSpPr>
            <p:cNvPr id="34" name="Oval 370"/>
            <p:cNvSpPr>
              <a:spLocks noChangeArrowheads="1"/>
            </p:cNvSpPr>
            <p:nvPr/>
          </p:nvSpPr>
          <p:spPr bwMode="auto">
            <a:xfrm>
              <a:off x="4789249" y="4115300"/>
              <a:ext cx="258762" cy="255587"/>
            </a:xfrm>
            <a:prstGeom prst="ellipse">
              <a:avLst/>
            </a:prstGeom>
            <a:solidFill>
              <a:srgbClr val="FF0000"/>
            </a:solidFill>
            <a:ln>
              <a:noFill/>
            </a:ln>
          </p:spPr>
          <p:txBody>
            <a:bodyPr/>
            <a:lstStyle/>
            <a:p>
              <a:endParaRPr lang="zh-CN" altLang="zh-CN">
                <a:solidFill>
                  <a:srgbClr val="000000"/>
                </a:solidFill>
                <a:latin typeface="宋体" pitchFamily="2" charset="-122"/>
                <a:sym typeface="宋体" pitchFamily="2" charset="-122"/>
              </a:endParaRPr>
            </a:p>
          </p:txBody>
        </p:sp>
        <p:sp>
          <p:nvSpPr>
            <p:cNvPr id="35" name="Oval 371"/>
            <p:cNvSpPr>
              <a:spLocks noChangeArrowheads="1"/>
            </p:cNvSpPr>
            <p:nvPr/>
          </p:nvSpPr>
          <p:spPr bwMode="auto">
            <a:xfrm>
              <a:off x="4856754" y="4175016"/>
              <a:ext cx="129381" cy="1277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36" name="TextBox 29"/>
          <p:cNvSpPr txBox="1">
            <a:spLocks noChangeArrowheads="1"/>
          </p:cNvSpPr>
          <p:nvPr/>
        </p:nvSpPr>
        <p:spPr bwMode="auto">
          <a:xfrm>
            <a:off x="3905220" y="906507"/>
            <a:ext cx="1544663"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mj-ea"/>
                <a:cs typeface="Times New Roman" pitchFamily="18" charset="0"/>
              </a:rPr>
              <a:t>100-m 7-core IBS tape fabricated </a:t>
            </a:r>
            <a:endParaRPr lang="zh-CN" altLang="en-US" sz="1200" b="1" dirty="0">
              <a:latin typeface="+mj-lt"/>
              <a:ea typeface="+mj-ea"/>
              <a:cs typeface="Times New Roman" pitchFamily="18" charset="0"/>
            </a:endParaRPr>
          </a:p>
        </p:txBody>
      </p:sp>
      <p:cxnSp>
        <p:nvCxnSpPr>
          <p:cNvPr id="38" name="直接连接符 37"/>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Text Box 19"/>
          <p:cNvSpPr txBox="1">
            <a:spLocks noChangeArrowheads="1"/>
          </p:cNvSpPr>
          <p:nvPr/>
        </p:nvSpPr>
        <p:spPr bwMode="auto">
          <a:xfrm>
            <a:off x="564944" y="45872"/>
            <a:ext cx="7922419"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Challenges and Outlook of the IBS Magnets</a:t>
            </a:r>
            <a:endParaRPr lang="zh-CN" altLang="en-US" sz="2700" dirty="0">
              <a:solidFill>
                <a:srgbClr val="000000"/>
              </a:solidFill>
              <a:latin typeface="+mj-lt"/>
              <a:ea typeface="+mn-ea"/>
            </a:endParaRPr>
          </a:p>
        </p:txBody>
      </p:sp>
      <p:sp>
        <p:nvSpPr>
          <p:cNvPr id="40" name="TextBox 29"/>
          <p:cNvSpPr txBox="1">
            <a:spLocks noChangeArrowheads="1"/>
          </p:cNvSpPr>
          <p:nvPr/>
        </p:nvSpPr>
        <p:spPr bwMode="auto">
          <a:xfrm>
            <a:off x="1507808" y="1089959"/>
            <a:ext cx="1071725"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T</a:t>
            </a:r>
            <a:r>
              <a:rPr lang="en-US" altLang="zh-CN" sz="1200" b="1" baseline="-25000" dirty="0">
                <a:latin typeface="+mj-lt"/>
                <a:ea typeface="+mj-ea"/>
                <a:cs typeface="Times New Roman" pitchFamily="18" charset="0"/>
              </a:rPr>
              <a:t>c</a:t>
            </a:r>
            <a:r>
              <a:rPr lang="en-US" altLang="zh-CN" sz="1200" b="1" dirty="0">
                <a:latin typeface="+mj-lt"/>
                <a:ea typeface="+mj-ea"/>
                <a:cs typeface="Times New Roman" pitchFamily="18" charset="0"/>
              </a:rPr>
              <a:t> reached 55K</a:t>
            </a:r>
            <a:endParaRPr lang="en-US" altLang="zh-CN" sz="1200" b="1" dirty="0">
              <a:latin typeface="+mj-lt"/>
              <a:ea typeface="楷体" pitchFamily="49" charset="-122"/>
              <a:cs typeface="Times New Roman" pitchFamily="18" charset="0"/>
            </a:endParaRPr>
          </a:p>
        </p:txBody>
      </p:sp>
      <p:sp>
        <p:nvSpPr>
          <p:cNvPr id="41" name="TextBox 29"/>
          <p:cNvSpPr txBox="1">
            <a:spLocks noChangeArrowheads="1"/>
          </p:cNvSpPr>
          <p:nvPr/>
        </p:nvSpPr>
        <p:spPr bwMode="auto">
          <a:xfrm>
            <a:off x="5172342" y="1815630"/>
            <a:ext cx="1491737"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楷体" pitchFamily="49" charset="-122"/>
                <a:cs typeface="Times New Roman" pitchFamily="18" charset="0"/>
              </a:rPr>
              <a:t>IBS solenoid at 24 T</a:t>
            </a:r>
          </a:p>
          <a:p>
            <a:pPr algn="ctr" eaLnBrk="1" hangingPunct="1"/>
            <a:r>
              <a:rPr lang="en-CA" altLang="zh-CN" sz="1200" b="1" dirty="0">
                <a:latin typeface="+mj-lt"/>
                <a:ea typeface="楷体" pitchFamily="49" charset="-122"/>
                <a:cs typeface="Times New Roman" pitchFamily="18" charset="0"/>
              </a:rPr>
              <a:t> Racetrack at 8 T</a:t>
            </a:r>
            <a:endParaRPr lang="zh-CN" altLang="en-US" sz="1200" b="1" dirty="0">
              <a:latin typeface="+mj-lt"/>
              <a:ea typeface="+mj-ea"/>
              <a:cs typeface="Times New Roman" pitchFamily="18" charset="0"/>
            </a:endParaRPr>
          </a:p>
        </p:txBody>
      </p:sp>
      <p:sp>
        <p:nvSpPr>
          <p:cNvPr id="3" name="矩形 2"/>
          <p:cNvSpPr/>
          <p:nvPr/>
        </p:nvSpPr>
        <p:spPr>
          <a:xfrm>
            <a:off x="254091" y="2520345"/>
            <a:ext cx="8585037" cy="2269852"/>
          </a:xfrm>
          <a:prstGeom prst="rect">
            <a:avLst/>
          </a:prstGeom>
        </p:spPr>
        <p:txBody>
          <a:bodyPr wrap="square">
            <a:spAutoFit/>
          </a:bodyPr>
          <a:lstStyle/>
          <a:p>
            <a:pPr marL="285750" indent="-285750" algn="just">
              <a:buFont typeface="Arial" panose="020B0604020202020204" pitchFamily="34" charset="0"/>
              <a:buChar char="•"/>
            </a:pPr>
            <a:r>
              <a:rPr lang="en-US" altLang="zh-CN" sz="1600" dirty="0"/>
              <a:t>The </a:t>
            </a:r>
            <a:r>
              <a:rPr lang="en-US" altLang="zh-CN" sz="1600" b="1" dirty="0"/>
              <a:t>engineering current density </a:t>
            </a:r>
            <a:r>
              <a:rPr lang="en-US" altLang="zh-CN" sz="1600" dirty="0"/>
              <a:t>of the long-length IBS still needs a significant improvement, to reach the similar level as </a:t>
            </a:r>
            <a:r>
              <a:rPr lang="en-US" altLang="zh-CN" sz="1600" dirty="0" err="1"/>
              <a:t>ReBCO</a:t>
            </a:r>
            <a:r>
              <a:rPr lang="en-US" altLang="zh-CN" sz="1600" dirty="0"/>
              <a:t> or Bi-2212 conductors.</a:t>
            </a:r>
          </a:p>
          <a:p>
            <a:pPr marL="285750" indent="-285750" algn="just">
              <a:buFont typeface="Arial" panose="020B0604020202020204" pitchFamily="34" charset="0"/>
              <a:buChar char="•"/>
            </a:pPr>
            <a:r>
              <a:rPr lang="en-US" altLang="zh-CN" sz="1600" dirty="0"/>
              <a:t>The </a:t>
            </a:r>
            <a:r>
              <a:rPr lang="en-US" altLang="zh-CN" sz="1600" b="1" dirty="0"/>
              <a:t>materials of stabilizer </a:t>
            </a:r>
            <a:r>
              <a:rPr lang="en-US" altLang="zh-CN" sz="1600" dirty="0"/>
              <a:t>should be shifted to copper or any other low-cost metals to realize the low cost of IBS.</a:t>
            </a:r>
          </a:p>
          <a:p>
            <a:pPr marL="285750" indent="-285750" algn="just">
              <a:buFont typeface="Arial" panose="020B0604020202020204" pitchFamily="34" charset="0"/>
              <a:buChar char="•"/>
            </a:pPr>
            <a:r>
              <a:rPr lang="en-US" altLang="zh-CN" sz="1600" b="1" dirty="0"/>
              <a:t>Structure and fabrication methods </a:t>
            </a:r>
            <a:r>
              <a:rPr lang="en-US" altLang="zh-CN" sz="1600" dirty="0"/>
              <a:t>of IBS and corresponding coils should be further optimized to minimize the </a:t>
            </a:r>
            <a:r>
              <a:rPr lang="en-US" altLang="zh-CN" sz="1600" dirty="0" err="1"/>
              <a:t>J</a:t>
            </a:r>
            <a:r>
              <a:rPr lang="en-US" altLang="zh-CN" sz="1600" baseline="-25000" dirty="0" err="1"/>
              <a:t>c</a:t>
            </a:r>
            <a:r>
              <a:rPr lang="en-US" altLang="zh-CN" sz="1600" dirty="0"/>
              <a:t> degradation at high field and high stress.</a:t>
            </a:r>
          </a:p>
          <a:p>
            <a:pPr marL="285750" indent="-285750" algn="just">
              <a:buFont typeface="Arial" panose="020B0604020202020204" pitchFamily="34" charset="0"/>
              <a:buChar char="•"/>
            </a:pPr>
            <a:r>
              <a:rPr lang="en-US" altLang="zh-CN" sz="1600" dirty="0"/>
              <a:t>And many other issues like detailed magnetic and mechanical properties study of IBS, quench detection and protection of the IBS coils / magnets and etc.  </a:t>
            </a:r>
            <a:endParaRPr lang="en-US" altLang="zh-CN" sz="1400" dirty="0">
              <a:latin typeface="Times New Roman" pitchFamily="18" charset="0"/>
            </a:endParaRPr>
          </a:p>
          <a:p>
            <a:endParaRPr lang="zh-CN" altLang="en-US" dirty="0"/>
          </a:p>
        </p:txBody>
      </p:sp>
      <p:pic>
        <p:nvPicPr>
          <p:cNvPr id="44"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43" name="TextBox 29"/>
          <p:cNvSpPr txBox="1">
            <a:spLocks noChangeArrowheads="1"/>
          </p:cNvSpPr>
          <p:nvPr/>
        </p:nvSpPr>
        <p:spPr bwMode="auto">
          <a:xfrm>
            <a:off x="6903956" y="924050"/>
            <a:ext cx="1491737"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楷体" pitchFamily="49" charset="-122"/>
                <a:cs typeface="Times New Roman" pitchFamily="18" charset="0"/>
              </a:rPr>
              <a:t>IBS solenoid at 30 T</a:t>
            </a:r>
          </a:p>
          <a:p>
            <a:pPr algn="ctr" eaLnBrk="1" hangingPunct="1"/>
            <a:r>
              <a:rPr lang="en-CA" altLang="zh-CN" sz="1200" b="1" dirty="0">
                <a:latin typeface="+mj-lt"/>
                <a:ea typeface="楷体" pitchFamily="49" charset="-122"/>
                <a:cs typeface="Times New Roman" pitchFamily="18" charset="0"/>
              </a:rPr>
              <a:t> Racetrack at 10 T</a:t>
            </a:r>
            <a:endParaRPr lang="zh-CN" altLang="en-US" sz="1200" b="1" dirty="0">
              <a:latin typeface="+mj-lt"/>
              <a:ea typeface="+mj-ea"/>
              <a:cs typeface="Times New Roman" pitchFamily="18" charset="0"/>
            </a:endParaRPr>
          </a:p>
        </p:txBody>
      </p:sp>
      <p:sp>
        <p:nvSpPr>
          <p:cNvPr id="46" name="Oval 370"/>
          <p:cNvSpPr>
            <a:spLocks noChangeArrowheads="1"/>
          </p:cNvSpPr>
          <p:nvPr/>
        </p:nvSpPr>
        <p:spPr bwMode="auto">
          <a:xfrm>
            <a:off x="8152216" y="1380939"/>
            <a:ext cx="216000" cy="216000"/>
          </a:xfrm>
          <a:prstGeom prst="ellipse">
            <a:avLst/>
          </a:prstGeom>
          <a:solidFill>
            <a:srgbClr val="92D050"/>
          </a:solidFill>
          <a:ln>
            <a:noFill/>
          </a:ln>
        </p:spPr>
        <p:txBody>
          <a:bodyPr/>
          <a:lstStyle/>
          <a:p>
            <a:endParaRPr lang="zh-CN" altLang="zh-CN">
              <a:solidFill>
                <a:srgbClr val="000000"/>
              </a:solidFill>
              <a:latin typeface="宋体" pitchFamily="2" charset="-122"/>
              <a:sym typeface="宋体" pitchFamily="2" charset="-122"/>
            </a:endParaRPr>
          </a:p>
        </p:txBody>
      </p:sp>
      <p:sp>
        <p:nvSpPr>
          <p:cNvPr id="47" name="Oval 371"/>
          <p:cNvSpPr>
            <a:spLocks noChangeArrowheads="1"/>
          </p:cNvSpPr>
          <p:nvPr/>
        </p:nvSpPr>
        <p:spPr bwMode="auto">
          <a:xfrm>
            <a:off x="8208565" y="1431406"/>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48" name="矩形 47"/>
          <p:cNvSpPr/>
          <p:nvPr/>
        </p:nvSpPr>
        <p:spPr>
          <a:xfrm>
            <a:off x="7992375" y="1585077"/>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2022</a:t>
            </a:r>
            <a:endParaRPr kumimoji="1" lang="ko-KR" altLang="en-US" sz="1200" dirty="0">
              <a:latin typeface="Britannic Bold" panose="020B0903060703020204" pitchFamily="34" charset="0"/>
              <a:ea typeface="方正粗黑宋简体" panose="02000000000000000000" pitchFamily="2" charset="-122"/>
            </a:endParaRPr>
          </a:p>
        </p:txBody>
      </p:sp>
      <p:sp>
        <p:nvSpPr>
          <p:cNvPr id="2" name="页脚占位符 1">
            <a:extLst>
              <a:ext uri="{FF2B5EF4-FFF2-40B4-BE49-F238E27FC236}">
                <a16:creationId xmlns:a16="http://schemas.microsoft.com/office/drawing/2014/main" id="{5129A2D9-68A8-40A8-9871-11B71BC751E0}"/>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343202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CA7D3BAD-03DA-472B-BBE3-6B8ADFAF1D54}"/>
              </a:ext>
            </a:extLst>
          </p:cNvPr>
          <p:cNvSpPr txBox="1"/>
          <p:nvPr/>
        </p:nvSpPr>
        <p:spPr>
          <a:xfrm>
            <a:off x="2018996" y="2327340"/>
            <a:ext cx="1453859" cy="338554"/>
          </a:xfrm>
          <a:prstGeom prst="rect">
            <a:avLst/>
          </a:prstGeom>
          <a:solidFill>
            <a:schemeClr val="bg1"/>
          </a:solidFill>
        </p:spPr>
        <p:txBody>
          <a:bodyPr wrap="square" rtlCol="0">
            <a:spAutoFit/>
          </a:bodyPr>
          <a:lstStyle/>
          <a:p>
            <a:pPr algn="ctr"/>
            <a:r>
              <a:rPr lang="en-US" altLang="zh-CN" sz="1600" b="1" dirty="0"/>
              <a:t>Magnet Design</a:t>
            </a:r>
            <a:endParaRPr lang="zh-CN" altLang="en-US" sz="1600" b="1" dirty="0"/>
          </a:p>
        </p:txBody>
      </p:sp>
      <p:sp>
        <p:nvSpPr>
          <p:cNvPr id="3" name="页脚占位符 2">
            <a:extLst>
              <a:ext uri="{FF2B5EF4-FFF2-40B4-BE49-F238E27FC236}">
                <a16:creationId xmlns:a16="http://schemas.microsoft.com/office/drawing/2014/main" id="{9D7513AA-9480-42AF-AB02-76D4585CFF3C}"/>
              </a:ext>
            </a:extLst>
          </p:cNvPr>
          <p:cNvSpPr>
            <a:spLocks noGrp="1"/>
          </p:cNvSpPr>
          <p:nvPr>
            <p:ph type="ftr" sz="quarter" idx="11"/>
          </p:nvPr>
        </p:nvSpPr>
        <p:spPr/>
        <p:txBody>
          <a:bodyPr/>
          <a:lstStyle/>
          <a:p>
            <a:r>
              <a:rPr lang="en-US"/>
              <a:t>The 2021 International Workshop on CEPC, Nov. 8-12 2021 </a:t>
            </a:r>
          </a:p>
        </p:txBody>
      </p:sp>
      <p:pic>
        <p:nvPicPr>
          <p:cNvPr id="5" name="图片 4">
            <a:extLst>
              <a:ext uri="{FF2B5EF4-FFF2-40B4-BE49-F238E27FC236}">
                <a16:creationId xmlns:a16="http://schemas.microsoft.com/office/drawing/2014/main" id="{47C799AF-7522-4363-89E6-D1C86CEFE1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5" y="1310055"/>
            <a:ext cx="1217905" cy="906587"/>
          </a:xfrm>
          <a:prstGeom prst="rect">
            <a:avLst/>
          </a:prstGeom>
        </p:spPr>
      </p:pic>
      <p:sp>
        <p:nvSpPr>
          <p:cNvPr id="6" name="文本框 5">
            <a:extLst>
              <a:ext uri="{FF2B5EF4-FFF2-40B4-BE49-F238E27FC236}">
                <a16:creationId xmlns:a16="http://schemas.microsoft.com/office/drawing/2014/main" id="{72938A93-1A3F-4F68-90A8-BD19826179FD}"/>
              </a:ext>
            </a:extLst>
          </p:cNvPr>
          <p:cNvSpPr txBox="1"/>
          <p:nvPr/>
        </p:nvSpPr>
        <p:spPr>
          <a:xfrm>
            <a:off x="0" y="2322928"/>
            <a:ext cx="1567355" cy="338554"/>
          </a:xfrm>
          <a:prstGeom prst="rect">
            <a:avLst/>
          </a:prstGeom>
          <a:solidFill>
            <a:schemeClr val="bg1"/>
          </a:solidFill>
        </p:spPr>
        <p:txBody>
          <a:bodyPr wrap="square" rtlCol="0">
            <a:spAutoFit/>
          </a:bodyPr>
          <a:lstStyle/>
          <a:p>
            <a:pPr algn="ctr"/>
            <a:r>
              <a:rPr lang="en-US" altLang="zh-CN" sz="1600" b="1" dirty="0"/>
              <a:t>Superconductor</a:t>
            </a:r>
            <a:endParaRPr lang="zh-CN" altLang="en-US" sz="1600" b="1" dirty="0"/>
          </a:p>
        </p:txBody>
      </p:sp>
      <p:sp>
        <p:nvSpPr>
          <p:cNvPr id="7" name="矩形 6">
            <a:extLst>
              <a:ext uri="{FF2B5EF4-FFF2-40B4-BE49-F238E27FC236}">
                <a16:creationId xmlns:a16="http://schemas.microsoft.com/office/drawing/2014/main" id="{E7AC8989-5AB9-43E0-93CC-FAE42A49DDDE}"/>
              </a:ext>
            </a:extLst>
          </p:cNvPr>
          <p:cNvSpPr/>
          <p:nvPr/>
        </p:nvSpPr>
        <p:spPr>
          <a:xfrm>
            <a:off x="3789090" y="4162237"/>
            <a:ext cx="1961917" cy="513217"/>
          </a:xfrm>
          <a:prstGeom prst="rect">
            <a:avLst/>
          </a:prstGeom>
        </p:spPr>
        <p:txBody>
          <a:bodyPr wrap="square">
            <a:spAutoFit/>
          </a:bodyPr>
          <a:lstStyle/>
          <a:p>
            <a:pPr>
              <a:lnSpc>
                <a:spcPct val="90000"/>
              </a:lnSpc>
            </a:pPr>
            <a:r>
              <a:rPr lang="en-US" altLang="zh-CN" sz="1013" i="1" dirty="0"/>
              <a:t>Impregnation quality control</a:t>
            </a:r>
          </a:p>
          <a:p>
            <a:pPr>
              <a:lnSpc>
                <a:spcPct val="90000"/>
              </a:lnSpc>
            </a:pPr>
            <a:r>
              <a:rPr lang="en-US" altLang="zh-CN" sz="1013" i="1" dirty="0"/>
              <a:t>Thermal stress control</a:t>
            </a:r>
          </a:p>
          <a:p>
            <a:pPr>
              <a:lnSpc>
                <a:spcPct val="90000"/>
              </a:lnSpc>
            </a:pPr>
            <a:r>
              <a:rPr lang="en-US" altLang="zh-CN" sz="1013" i="1" dirty="0"/>
              <a:t>Mechanical strength and stability</a:t>
            </a:r>
          </a:p>
        </p:txBody>
      </p:sp>
      <p:sp>
        <p:nvSpPr>
          <p:cNvPr id="8" name="矩形 7">
            <a:extLst>
              <a:ext uri="{FF2B5EF4-FFF2-40B4-BE49-F238E27FC236}">
                <a16:creationId xmlns:a16="http://schemas.microsoft.com/office/drawing/2014/main" id="{756D8369-C03A-4E19-9691-21420109015A}"/>
              </a:ext>
            </a:extLst>
          </p:cNvPr>
          <p:cNvSpPr/>
          <p:nvPr/>
        </p:nvSpPr>
        <p:spPr>
          <a:xfrm>
            <a:off x="7668345" y="924420"/>
            <a:ext cx="1273975" cy="372923"/>
          </a:xfrm>
          <a:prstGeom prst="rect">
            <a:avLst/>
          </a:prstGeom>
        </p:spPr>
        <p:txBody>
          <a:bodyPr wrap="square">
            <a:spAutoFit/>
          </a:bodyPr>
          <a:lstStyle/>
          <a:p>
            <a:pPr>
              <a:lnSpc>
                <a:spcPct val="90000"/>
              </a:lnSpc>
            </a:pPr>
            <a:r>
              <a:rPr lang="en-US" altLang="zh-CN" sz="1013" b="1" i="1" dirty="0"/>
              <a:t>Quench protection</a:t>
            </a:r>
          </a:p>
          <a:p>
            <a:pPr>
              <a:lnSpc>
                <a:spcPct val="90000"/>
              </a:lnSpc>
            </a:pPr>
            <a:r>
              <a:rPr lang="en-US" altLang="zh-CN" sz="1013" i="1" dirty="0"/>
              <a:t>Hot spot, voltage,…</a:t>
            </a:r>
          </a:p>
        </p:txBody>
      </p:sp>
      <p:sp>
        <p:nvSpPr>
          <p:cNvPr id="9" name="矩形 8">
            <a:extLst>
              <a:ext uri="{FF2B5EF4-FFF2-40B4-BE49-F238E27FC236}">
                <a16:creationId xmlns:a16="http://schemas.microsoft.com/office/drawing/2014/main" id="{64BD845D-27B5-4878-A5A8-EF76E5F0F611}"/>
              </a:ext>
            </a:extLst>
          </p:cNvPr>
          <p:cNvSpPr/>
          <p:nvPr/>
        </p:nvSpPr>
        <p:spPr>
          <a:xfrm>
            <a:off x="236954" y="3829987"/>
            <a:ext cx="936482" cy="513217"/>
          </a:xfrm>
          <a:prstGeom prst="rect">
            <a:avLst/>
          </a:prstGeom>
        </p:spPr>
        <p:txBody>
          <a:bodyPr wrap="square">
            <a:spAutoFit/>
          </a:bodyPr>
          <a:lstStyle/>
          <a:p>
            <a:pPr>
              <a:lnSpc>
                <a:spcPct val="90000"/>
              </a:lnSpc>
            </a:pPr>
            <a:r>
              <a:rPr lang="en-US" altLang="zh-CN" sz="1013" i="1" dirty="0"/>
              <a:t>Material, </a:t>
            </a:r>
          </a:p>
          <a:p>
            <a:pPr>
              <a:lnSpc>
                <a:spcPct val="90000"/>
              </a:lnSpc>
            </a:pPr>
            <a:r>
              <a:rPr lang="en-US" altLang="zh-CN" sz="1013" i="1" dirty="0"/>
              <a:t>Cross section, Processing,…</a:t>
            </a:r>
          </a:p>
        </p:txBody>
      </p:sp>
      <p:pic>
        <p:nvPicPr>
          <p:cNvPr id="10" name="Picture 2" descr="Z:\1---Daily Work\送样：照片及性能--Job\原始数据\20170814zhuyanmin-6460-OST-RC\m.jpg">
            <a:extLst>
              <a:ext uri="{FF2B5EF4-FFF2-40B4-BE49-F238E27FC236}">
                <a16:creationId xmlns:a16="http://schemas.microsoft.com/office/drawing/2014/main" id="{9294B3ED-DCF5-4D56-8658-F7A3F76FA7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9830" y="1368414"/>
            <a:ext cx="968318" cy="86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F2A20745-2FA3-4E04-A8AD-6B79365F33EA}"/>
              </a:ext>
            </a:extLst>
          </p:cNvPr>
          <p:cNvSpPr/>
          <p:nvPr/>
        </p:nvSpPr>
        <p:spPr>
          <a:xfrm>
            <a:off x="251520" y="925074"/>
            <a:ext cx="1076820" cy="369332"/>
          </a:xfrm>
          <a:prstGeom prst="rect">
            <a:avLst/>
          </a:prstGeom>
        </p:spPr>
        <p:txBody>
          <a:bodyPr wrap="square">
            <a:spAutoFit/>
          </a:bodyPr>
          <a:lstStyle/>
          <a:p>
            <a:pPr>
              <a:lnSpc>
                <a:spcPct val="90000"/>
              </a:lnSpc>
            </a:pPr>
            <a:r>
              <a:rPr lang="en-US" altLang="zh-CN" sz="1000" i="1" dirty="0"/>
              <a:t>J</a:t>
            </a:r>
            <a:r>
              <a:rPr lang="en-US" altLang="zh-CN" sz="1000" i="1" baseline="-25000" dirty="0"/>
              <a:t>c,</a:t>
            </a:r>
            <a:r>
              <a:rPr lang="en-US" altLang="zh-CN" sz="1000" i="1" dirty="0"/>
              <a:t> RRR, Cu ratio,</a:t>
            </a:r>
          </a:p>
          <a:p>
            <a:pPr>
              <a:lnSpc>
                <a:spcPct val="90000"/>
              </a:lnSpc>
            </a:pPr>
            <a:r>
              <a:rPr lang="en-US" altLang="zh-CN" sz="1000" i="1" dirty="0"/>
              <a:t>Filament size,</a:t>
            </a:r>
          </a:p>
        </p:txBody>
      </p:sp>
      <p:sp>
        <p:nvSpPr>
          <p:cNvPr id="12" name="矩形 11">
            <a:extLst>
              <a:ext uri="{FF2B5EF4-FFF2-40B4-BE49-F238E27FC236}">
                <a16:creationId xmlns:a16="http://schemas.microsoft.com/office/drawing/2014/main" id="{13F4E9F5-600E-45A4-9F78-3BFCFC5B2D2A}"/>
              </a:ext>
            </a:extLst>
          </p:cNvPr>
          <p:cNvSpPr/>
          <p:nvPr/>
        </p:nvSpPr>
        <p:spPr>
          <a:xfrm>
            <a:off x="3874313" y="926557"/>
            <a:ext cx="1697717" cy="372923"/>
          </a:xfrm>
          <a:prstGeom prst="rect">
            <a:avLst/>
          </a:prstGeom>
        </p:spPr>
        <p:txBody>
          <a:bodyPr wrap="square">
            <a:spAutoFit/>
          </a:bodyPr>
          <a:lstStyle/>
          <a:p>
            <a:pPr>
              <a:lnSpc>
                <a:spcPct val="90000"/>
              </a:lnSpc>
            </a:pPr>
            <a:r>
              <a:rPr lang="en-US" altLang="zh-CN" sz="1013" i="1" dirty="0" err="1"/>
              <a:t>J</a:t>
            </a:r>
            <a:r>
              <a:rPr lang="en-US" altLang="zh-CN" sz="1013" i="1" baseline="-25000" dirty="0" err="1"/>
              <a:t>c</a:t>
            </a:r>
            <a:r>
              <a:rPr lang="en-US" altLang="zh-CN" sz="1013" i="1" dirty="0"/>
              <a:t> and RRR degradation</a:t>
            </a:r>
          </a:p>
          <a:p>
            <a:pPr>
              <a:lnSpc>
                <a:spcPct val="90000"/>
              </a:lnSpc>
            </a:pPr>
            <a:r>
              <a:rPr lang="en-US" altLang="zh-CN" sz="1013" i="1" dirty="0"/>
              <a:t>Stress and dimension control</a:t>
            </a:r>
          </a:p>
        </p:txBody>
      </p:sp>
      <p:sp>
        <p:nvSpPr>
          <p:cNvPr id="13" name="文本框 12">
            <a:extLst>
              <a:ext uri="{FF2B5EF4-FFF2-40B4-BE49-F238E27FC236}">
                <a16:creationId xmlns:a16="http://schemas.microsoft.com/office/drawing/2014/main" id="{6A53A67E-7BF3-42DF-83FE-F3460A761154}"/>
              </a:ext>
            </a:extLst>
          </p:cNvPr>
          <p:cNvSpPr txBox="1"/>
          <p:nvPr/>
        </p:nvSpPr>
        <p:spPr>
          <a:xfrm>
            <a:off x="3977431" y="2322928"/>
            <a:ext cx="1489549" cy="338554"/>
          </a:xfrm>
          <a:prstGeom prst="rect">
            <a:avLst/>
          </a:prstGeom>
          <a:solidFill>
            <a:schemeClr val="bg1"/>
          </a:solidFill>
        </p:spPr>
        <p:txBody>
          <a:bodyPr wrap="square" rtlCol="0">
            <a:spAutoFit/>
          </a:bodyPr>
          <a:lstStyle/>
          <a:p>
            <a:pPr algn="ctr"/>
            <a:r>
              <a:rPr lang="en-US" altLang="zh-CN" sz="1600" b="1" dirty="0"/>
              <a:t>Coil Fabrication</a:t>
            </a:r>
            <a:endParaRPr lang="zh-CN" altLang="en-US" sz="1600" b="1" dirty="0"/>
          </a:p>
        </p:txBody>
      </p:sp>
      <p:sp>
        <p:nvSpPr>
          <p:cNvPr id="14" name="文本框 13">
            <a:extLst>
              <a:ext uri="{FF2B5EF4-FFF2-40B4-BE49-F238E27FC236}">
                <a16:creationId xmlns:a16="http://schemas.microsoft.com/office/drawing/2014/main" id="{A1514D45-ADED-48D8-B171-D693568D9FBF}"/>
              </a:ext>
            </a:extLst>
          </p:cNvPr>
          <p:cNvSpPr txBox="1"/>
          <p:nvPr/>
        </p:nvSpPr>
        <p:spPr>
          <a:xfrm>
            <a:off x="5745438" y="2222512"/>
            <a:ext cx="1713294" cy="584775"/>
          </a:xfrm>
          <a:prstGeom prst="rect">
            <a:avLst/>
          </a:prstGeom>
          <a:solidFill>
            <a:schemeClr val="bg1"/>
          </a:solidFill>
        </p:spPr>
        <p:txBody>
          <a:bodyPr wrap="square" rtlCol="0">
            <a:spAutoFit/>
          </a:bodyPr>
          <a:lstStyle/>
          <a:p>
            <a:pPr algn="ctr"/>
            <a:r>
              <a:rPr lang="en-US" altLang="zh-CN" sz="1600" b="1" dirty="0"/>
              <a:t>Magnet </a:t>
            </a:r>
          </a:p>
          <a:p>
            <a:pPr algn="ctr"/>
            <a:r>
              <a:rPr lang="en-US" altLang="zh-CN" sz="1600" b="1" dirty="0"/>
              <a:t>Assembly</a:t>
            </a:r>
            <a:endParaRPr lang="zh-CN" altLang="en-US" sz="1600" b="1" dirty="0"/>
          </a:p>
        </p:txBody>
      </p:sp>
      <p:sp>
        <p:nvSpPr>
          <p:cNvPr id="15" name="文本框 14">
            <a:extLst>
              <a:ext uri="{FF2B5EF4-FFF2-40B4-BE49-F238E27FC236}">
                <a16:creationId xmlns:a16="http://schemas.microsoft.com/office/drawing/2014/main" id="{D05C242B-E3F4-49C4-93B3-ECDDD11D8F54}"/>
              </a:ext>
            </a:extLst>
          </p:cNvPr>
          <p:cNvSpPr txBox="1"/>
          <p:nvPr/>
        </p:nvSpPr>
        <p:spPr>
          <a:xfrm>
            <a:off x="7621000" y="2224604"/>
            <a:ext cx="1273975" cy="584775"/>
          </a:xfrm>
          <a:prstGeom prst="rect">
            <a:avLst/>
          </a:prstGeom>
          <a:solidFill>
            <a:schemeClr val="bg1"/>
          </a:solidFill>
        </p:spPr>
        <p:txBody>
          <a:bodyPr wrap="square" rtlCol="0">
            <a:spAutoFit/>
          </a:bodyPr>
          <a:lstStyle/>
          <a:p>
            <a:pPr algn="ctr"/>
            <a:r>
              <a:rPr lang="en-US" altLang="zh-CN" sz="1600" b="1" dirty="0"/>
              <a:t>Performance</a:t>
            </a:r>
          </a:p>
          <a:p>
            <a:pPr algn="ctr"/>
            <a:r>
              <a:rPr lang="en-US" altLang="zh-CN" sz="1600" b="1" dirty="0"/>
              <a:t>Qualification</a:t>
            </a:r>
            <a:endParaRPr lang="zh-CN" altLang="en-US" sz="1600" b="1" dirty="0"/>
          </a:p>
        </p:txBody>
      </p:sp>
      <p:sp>
        <p:nvSpPr>
          <p:cNvPr id="16" name="Right Arrow 30">
            <a:extLst>
              <a:ext uri="{FF2B5EF4-FFF2-40B4-BE49-F238E27FC236}">
                <a16:creationId xmlns:a16="http://schemas.microsoft.com/office/drawing/2014/main" id="{3958183C-D991-475C-9C68-773CC0F061BD}"/>
              </a:ext>
            </a:extLst>
          </p:cNvPr>
          <p:cNvSpPr/>
          <p:nvPr/>
        </p:nvSpPr>
        <p:spPr bwMode="auto">
          <a:xfrm>
            <a:off x="1523000"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7" name="Right Arrow 30">
            <a:extLst>
              <a:ext uri="{FF2B5EF4-FFF2-40B4-BE49-F238E27FC236}">
                <a16:creationId xmlns:a16="http://schemas.microsoft.com/office/drawing/2014/main" id="{3F933053-97F2-46A5-B526-7D0115702F41}"/>
              </a:ext>
            </a:extLst>
          </p:cNvPr>
          <p:cNvSpPr/>
          <p:nvPr/>
        </p:nvSpPr>
        <p:spPr bwMode="auto">
          <a:xfrm>
            <a:off x="3462618"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8" name="Right Arrow 30">
            <a:extLst>
              <a:ext uri="{FF2B5EF4-FFF2-40B4-BE49-F238E27FC236}">
                <a16:creationId xmlns:a16="http://schemas.microsoft.com/office/drawing/2014/main" id="{03F7AC3B-2CA2-4368-A80B-9437C94BACF6}"/>
              </a:ext>
            </a:extLst>
          </p:cNvPr>
          <p:cNvSpPr/>
          <p:nvPr/>
        </p:nvSpPr>
        <p:spPr bwMode="auto">
          <a:xfrm>
            <a:off x="5494162" y="2419612"/>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9" name="Right Arrow 30">
            <a:extLst>
              <a:ext uri="{FF2B5EF4-FFF2-40B4-BE49-F238E27FC236}">
                <a16:creationId xmlns:a16="http://schemas.microsoft.com/office/drawing/2014/main" id="{4550AC81-1964-4488-BD2A-470568C5A863}"/>
              </a:ext>
            </a:extLst>
          </p:cNvPr>
          <p:cNvSpPr/>
          <p:nvPr/>
        </p:nvSpPr>
        <p:spPr bwMode="auto">
          <a:xfrm>
            <a:off x="7125004" y="2428469"/>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pic>
        <p:nvPicPr>
          <p:cNvPr id="21" name="图片 20">
            <a:extLst>
              <a:ext uri="{FF2B5EF4-FFF2-40B4-BE49-F238E27FC236}">
                <a16:creationId xmlns:a16="http://schemas.microsoft.com/office/drawing/2014/main" id="{1B33F9A5-00D8-41F1-9A11-0646AD5289D0}"/>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1665398" y="1310054"/>
            <a:ext cx="937074" cy="918860"/>
          </a:xfrm>
          <a:prstGeom prst="rect">
            <a:avLst/>
          </a:prstGeom>
        </p:spPr>
      </p:pic>
      <p:pic>
        <p:nvPicPr>
          <p:cNvPr id="22" name="图片 21">
            <a:extLst>
              <a:ext uri="{FF2B5EF4-FFF2-40B4-BE49-F238E27FC236}">
                <a16:creationId xmlns:a16="http://schemas.microsoft.com/office/drawing/2014/main" id="{FE1EF193-9EB6-4A2A-826D-F3C427D37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97425" y="3881792"/>
            <a:ext cx="2040454" cy="281322"/>
          </a:xfrm>
          <a:prstGeom prst="rect">
            <a:avLst/>
          </a:prstGeom>
        </p:spPr>
      </p:pic>
      <p:pic>
        <p:nvPicPr>
          <p:cNvPr id="23" name="图片 22">
            <a:extLst>
              <a:ext uri="{FF2B5EF4-FFF2-40B4-BE49-F238E27FC236}">
                <a16:creationId xmlns:a16="http://schemas.microsoft.com/office/drawing/2014/main" id="{0ED5356C-A9B6-44F7-BEA8-12439F393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41" y="2852505"/>
            <a:ext cx="972308" cy="951290"/>
          </a:xfrm>
          <a:prstGeom prst="rect">
            <a:avLst/>
          </a:prstGeom>
        </p:spPr>
      </p:pic>
      <p:pic>
        <p:nvPicPr>
          <p:cNvPr id="24" name="图片 23">
            <a:extLst>
              <a:ext uri="{FF2B5EF4-FFF2-40B4-BE49-F238E27FC236}">
                <a16:creationId xmlns:a16="http://schemas.microsoft.com/office/drawing/2014/main" id="{26FE10CB-9A0E-4C1F-B1A4-66758235C4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4684" y="2853931"/>
            <a:ext cx="1025661" cy="898422"/>
          </a:xfrm>
          <a:prstGeom prst="rect">
            <a:avLst/>
          </a:prstGeom>
        </p:spPr>
      </p:pic>
      <p:pic>
        <p:nvPicPr>
          <p:cNvPr id="25" name="图片 24">
            <a:extLst>
              <a:ext uri="{FF2B5EF4-FFF2-40B4-BE49-F238E27FC236}">
                <a16:creationId xmlns:a16="http://schemas.microsoft.com/office/drawing/2014/main" id="{6CBA5980-BB58-4D7B-92DB-B1E7205B86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8983"/>
          <a:stretch/>
        </p:blipFill>
        <p:spPr>
          <a:xfrm>
            <a:off x="2628655" y="1322529"/>
            <a:ext cx="1207529" cy="908741"/>
          </a:xfrm>
          <a:prstGeom prst="rect">
            <a:avLst/>
          </a:prstGeom>
        </p:spPr>
      </p:pic>
      <p:sp>
        <p:nvSpPr>
          <p:cNvPr id="26" name="矩形 25">
            <a:extLst>
              <a:ext uri="{FF2B5EF4-FFF2-40B4-BE49-F238E27FC236}">
                <a16:creationId xmlns:a16="http://schemas.microsoft.com/office/drawing/2014/main" id="{24852096-FE67-4FFE-9C1A-87041713D790}"/>
              </a:ext>
            </a:extLst>
          </p:cNvPr>
          <p:cNvSpPr/>
          <p:nvPr/>
        </p:nvSpPr>
        <p:spPr>
          <a:xfrm>
            <a:off x="1921604" y="926556"/>
            <a:ext cx="1768433" cy="369332"/>
          </a:xfrm>
          <a:prstGeom prst="rect">
            <a:avLst/>
          </a:prstGeom>
        </p:spPr>
        <p:txBody>
          <a:bodyPr wrap="none">
            <a:spAutoFit/>
          </a:bodyPr>
          <a:lstStyle/>
          <a:p>
            <a:pPr>
              <a:lnSpc>
                <a:spcPct val="90000"/>
              </a:lnSpc>
            </a:pPr>
            <a:r>
              <a:rPr lang="en-US" altLang="zh-CN" sz="1000" i="1" dirty="0"/>
              <a:t>Magnetic field strength, </a:t>
            </a:r>
          </a:p>
          <a:p>
            <a:pPr>
              <a:lnSpc>
                <a:spcPct val="90000"/>
              </a:lnSpc>
            </a:pPr>
            <a:r>
              <a:rPr lang="en-US" altLang="zh-CN" sz="1000" i="1" dirty="0"/>
              <a:t>EM force, quench protection,…</a:t>
            </a:r>
          </a:p>
        </p:txBody>
      </p:sp>
      <p:sp>
        <p:nvSpPr>
          <p:cNvPr id="27" name="矩形 26">
            <a:extLst>
              <a:ext uri="{FF2B5EF4-FFF2-40B4-BE49-F238E27FC236}">
                <a16:creationId xmlns:a16="http://schemas.microsoft.com/office/drawing/2014/main" id="{FAD3A500-65E8-4FDE-8986-8F7D6EDCDD4E}"/>
              </a:ext>
            </a:extLst>
          </p:cNvPr>
          <p:cNvSpPr/>
          <p:nvPr/>
        </p:nvSpPr>
        <p:spPr>
          <a:xfrm>
            <a:off x="1966197" y="4170412"/>
            <a:ext cx="1455848" cy="507831"/>
          </a:xfrm>
          <a:prstGeom prst="rect">
            <a:avLst/>
          </a:prstGeom>
        </p:spPr>
        <p:txBody>
          <a:bodyPr wrap="none">
            <a:spAutoFit/>
          </a:bodyPr>
          <a:lstStyle/>
          <a:p>
            <a:pPr>
              <a:lnSpc>
                <a:spcPct val="90000"/>
              </a:lnSpc>
            </a:pPr>
            <a:r>
              <a:rPr lang="en-US" altLang="zh-CN" sz="1000" i="1" dirty="0"/>
              <a:t>Magnetic field quality, </a:t>
            </a:r>
          </a:p>
          <a:p>
            <a:pPr>
              <a:lnSpc>
                <a:spcPct val="90000"/>
              </a:lnSpc>
            </a:pPr>
            <a:r>
              <a:rPr lang="en-US" altLang="zh-CN" sz="1000" i="1" dirty="0"/>
              <a:t>Persistent current effect,</a:t>
            </a:r>
          </a:p>
          <a:p>
            <a:pPr>
              <a:lnSpc>
                <a:spcPct val="90000"/>
              </a:lnSpc>
            </a:pPr>
            <a:r>
              <a:rPr lang="en-US" altLang="zh-CN" sz="1000" i="1" dirty="0"/>
              <a:t>Coil stress,…</a:t>
            </a:r>
          </a:p>
        </p:txBody>
      </p:sp>
      <p:pic>
        <p:nvPicPr>
          <p:cNvPr id="28" name="Picture 2" descr="C:\Users\Jiang Weiwei\Desktop\_DSC2418.jpg">
            <a:extLst>
              <a:ext uri="{FF2B5EF4-FFF2-40B4-BE49-F238E27FC236}">
                <a16:creationId xmlns:a16="http://schemas.microsoft.com/office/drawing/2014/main" id="{6B93B362-5213-49A2-B3AF-38059030311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987269" y="1408635"/>
            <a:ext cx="1334843" cy="82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a:extLst>
              <a:ext uri="{FF2B5EF4-FFF2-40B4-BE49-F238E27FC236}">
                <a16:creationId xmlns:a16="http://schemas.microsoft.com/office/drawing/2014/main" id="{B1FF536C-897B-4E44-8F3C-8FDE8A621726}"/>
              </a:ext>
            </a:extLst>
          </p:cNvPr>
          <p:cNvGrpSpPr/>
          <p:nvPr/>
        </p:nvGrpSpPr>
        <p:grpSpPr>
          <a:xfrm>
            <a:off x="3919151" y="2751442"/>
            <a:ext cx="1505684" cy="1366580"/>
            <a:chOff x="3867673" y="3025677"/>
            <a:chExt cx="1505684" cy="1366580"/>
          </a:xfrm>
        </p:grpSpPr>
        <p:pic>
          <p:nvPicPr>
            <p:cNvPr id="30" name="图片 29">
              <a:extLst>
                <a:ext uri="{FF2B5EF4-FFF2-40B4-BE49-F238E27FC236}">
                  <a16:creationId xmlns:a16="http://schemas.microsoft.com/office/drawing/2014/main" id="{926F8949-8723-4AFA-A77A-4C2886E875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67673" y="3033327"/>
              <a:ext cx="986812" cy="583676"/>
            </a:xfrm>
            <a:prstGeom prst="rect">
              <a:avLst/>
            </a:prstGeom>
          </p:spPr>
        </p:pic>
        <p:pic>
          <p:nvPicPr>
            <p:cNvPr id="31" name="Picture 4">
              <a:extLst>
                <a:ext uri="{FF2B5EF4-FFF2-40B4-BE49-F238E27FC236}">
                  <a16:creationId xmlns:a16="http://schemas.microsoft.com/office/drawing/2014/main" id="{F6110E1E-ADF2-40B8-94B1-3A15E0639D7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4878358" y="3025677"/>
              <a:ext cx="494999" cy="136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图片 31">
              <a:extLst>
                <a:ext uri="{FF2B5EF4-FFF2-40B4-BE49-F238E27FC236}">
                  <a16:creationId xmlns:a16="http://schemas.microsoft.com/office/drawing/2014/main" id="{00568467-BF9C-4022-840B-FD9BEE708CE0}"/>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3867673" y="3628526"/>
              <a:ext cx="984630" cy="751898"/>
            </a:xfrm>
            <a:prstGeom prst="rect">
              <a:avLst/>
            </a:prstGeom>
          </p:spPr>
        </p:pic>
      </p:grpSp>
      <p:pic>
        <p:nvPicPr>
          <p:cNvPr id="33" name="图片 32">
            <a:extLst>
              <a:ext uri="{FF2B5EF4-FFF2-40B4-BE49-F238E27FC236}">
                <a16:creationId xmlns:a16="http://schemas.microsoft.com/office/drawing/2014/main" id="{DBCF5495-79B1-4B05-8345-7E30515A6BA0}"/>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166472" y="2867057"/>
            <a:ext cx="845288" cy="1320451"/>
          </a:xfrm>
          <a:prstGeom prst="rect">
            <a:avLst/>
          </a:prstGeom>
        </p:spPr>
      </p:pic>
      <p:sp>
        <p:nvSpPr>
          <p:cNvPr id="34" name="矩形 33">
            <a:extLst>
              <a:ext uri="{FF2B5EF4-FFF2-40B4-BE49-F238E27FC236}">
                <a16:creationId xmlns:a16="http://schemas.microsoft.com/office/drawing/2014/main" id="{42CB71BA-E6B0-41B9-BE5E-A94234639B47}"/>
              </a:ext>
            </a:extLst>
          </p:cNvPr>
          <p:cNvSpPr/>
          <p:nvPr/>
        </p:nvSpPr>
        <p:spPr>
          <a:xfrm>
            <a:off x="6022032" y="929507"/>
            <a:ext cx="1235026" cy="372923"/>
          </a:xfrm>
          <a:prstGeom prst="rect">
            <a:avLst/>
          </a:prstGeom>
        </p:spPr>
        <p:txBody>
          <a:bodyPr wrap="square">
            <a:spAutoFit/>
          </a:bodyPr>
          <a:lstStyle/>
          <a:p>
            <a:pPr>
              <a:lnSpc>
                <a:spcPct val="90000"/>
              </a:lnSpc>
            </a:pPr>
            <a:r>
              <a:rPr lang="en-US" altLang="zh-CN" sz="1013" i="1" dirty="0" err="1"/>
              <a:t>J</a:t>
            </a:r>
            <a:r>
              <a:rPr lang="en-US" altLang="zh-CN" sz="1013" i="1" baseline="-25000" dirty="0" err="1"/>
              <a:t>c</a:t>
            </a:r>
            <a:r>
              <a:rPr lang="en-US" altLang="zh-CN" sz="1013" i="1" baseline="-25000" dirty="0"/>
              <a:t> </a:t>
            </a:r>
            <a:r>
              <a:rPr lang="en-US" altLang="zh-CN" sz="1013" i="1" dirty="0"/>
              <a:t>&amp; strain curve of the superconductor</a:t>
            </a:r>
          </a:p>
        </p:txBody>
      </p:sp>
      <p:pic>
        <p:nvPicPr>
          <p:cNvPr id="35" name="图片 34">
            <a:extLst>
              <a:ext uri="{FF2B5EF4-FFF2-40B4-BE49-F238E27FC236}">
                <a16:creationId xmlns:a16="http://schemas.microsoft.com/office/drawing/2014/main" id="{AB6B99F6-DF25-4D5A-B392-7FB1CF0EEDF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7860403" y="2852505"/>
            <a:ext cx="889857" cy="1375718"/>
          </a:xfrm>
          <a:prstGeom prst="rect">
            <a:avLst/>
          </a:prstGeom>
        </p:spPr>
      </p:pic>
      <p:pic>
        <p:nvPicPr>
          <p:cNvPr id="36" name="图片 35">
            <a:extLst>
              <a:ext uri="{FF2B5EF4-FFF2-40B4-BE49-F238E27FC236}">
                <a16:creationId xmlns:a16="http://schemas.microsoft.com/office/drawing/2014/main" id="{C00A6F41-F2A9-4C8B-B918-2035444B2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2498" y="1322298"/>
            <a:ext cx="1239524" cy="897897"/>
          </a:xfrm>
          <a:prstGeom prst="rect">
            <a:avLst/>
          </a:prstGeom>
        </p:spPr>
      </p:pic>
      <p:sp>
        <p:nvSpPr>
          <p:cNvPr id="37" name="矩形 36">
            <a:extLst>
              <a:ext uri="{FF2B5EF4-FFF2-40B4-BE49-F238E27FC236}">
                <a16:creationId xmlns:a16="http://schemas.microsoft.com/office/drawing/2014/main" id="{AA55060D-5F0D-4F31-8FE8-7FDFD1A5C0EB}"/>
              </a:ext>
            </a:extLst>
          </p:cNvPr>
          <p:cNvSpPr/>
          <p:nvPr/>
        </p:nvSpPr>
        <p:spPr>
          <a:xfrm>
            <a:off x="6022032" y="4193340"/>
            <a:ext cx="1309144" cy="513217"/>
          </a:xfrm>
          <a:prstGeom prst="rect">
            <a:avLst/>
          </a:prstGeom>
        </p:spPr>
        <p:txBody>
          <a:bodyPr wrap="square">
            <a:spAutoFit/>
          </a:bodyPr>
          <a:lstStyle/>
          <a:p>
            <a:pPr>
              <a:lnSpc>
                <a:spcPct val="90000"/>
              </a:lnSpc>
            </a:pPr>
            <a:r>
              <a:rPr lang="en-US" altLang="zh-CN" sz="1013" b="1" i="1" dirty="0"/>
              <a:t>Pre-stress control</a:t>
            </a:r>
          </a:p>
          <a:p>
            <a:pPr>
              <a:lnSpc>
                <a:spcPct val="90000"/>
              </a:lnSpc>
            </a:pPr>
            <a:r>
              <a:rPr lang="en-US" altLang="zh-CN" sz="1013" i="1" dirty="0"/>
              <a:t>Dimension control,</a:t>
            </a:r>
          </a:p>
          <a:p>
            <a:pPr>
              <a:lnSpc>
                <a:spcPct val="90000"/>
              </a:lnSpc>
            </a:pPr>
            <a:r>
              <a:rPr lang="en-US" altLang="zh-CN" sz="1013" i="1" dirty="0"/>
              <a:t>Mechanical Stability</a:t>
            </a:r>
          </a:p>
        </p:txBody>
      </p:sp>
      <p:sp>
        <p:nvSpPr>
          <p:cNvPr id="38" name="矩形 37">
            <a:extLst>
              <a:ext uri="{FF2B5EF4-FFF2-40B4-BE49-F238E27FC236}">
                <a16:creationId xmlns:a16="http://schemas.microsoft.com/office/drawing/2014/main" id="{72FE8FEB-C097-4C54-89FA-A3291792E4DA}"/>
              </a:ext>
            </a:extLst>
          </p:cNvPr>
          <p:cNvSpPr/>
          <p:nvPr/>
        </p:nvSpPr>
        <p:spPr>
          <a:xfrm>
            <a:off x="7729672" y="4235110"/>
            <a:ext cx="1273975" cy="528606"/>
          </a:xfrm>
          <a:prstGeom prst="rect">
            <a:avLst/>
          </a:prstGeom>
        </p:spPr>
        <p:txBody>
          <a:bodyPr wrap="square">
            <a:spAutoFit/>
          </a:bodyPr>
          <a:lstStyle/>
          <a:p>
            <a:pPr>
              <a:lnSpc>
                <a:spcPct val="90000"/>
              </a:lnSpc>
            </a:pPr>
            <a:r>
              <a:rPr lang="en-US" altLang="zh-CN" sz="1013" i="1" dirty="0"/>
              <a:t>Training, </a:t>
            </a:r>
            <a:r>
              <a:rPr lang="en-US" altLang="zh-CN" sz="1050" i="1" dirty="0"/>
              <a:t>Thermal-magnetic instability,</a:t>
            </a:r>
          </a:p>
          <a:p>
            <a:pPr>
              <a:lnSpc>
                <a:spcPct val="90000"/>
              </a:lnSpc>
            </a:pPr>
            <a:r>
              <a:rPr lang="en-US" altLang="zh-CN" sz="1050" i="1" dirty="0"/>
              <a:t>Thermal cycle,…</a:t>
            </a:r>
            <a:endParaRPr lang="en-US" altLang="zh-CN" sz="1013" i="1" dirty="0"/>
          </a:p>
        </p:txBody>
      </p:sp>
      <p:grpSp>
        <p:nvGrpSpPr>
          <p:cNvPr id="39" name="组合 38">
            <a:extLst>
              <a:ext uri="{FF2B5EF4-FFF2-40B4-BE49-F238E27FC236}">
                <a16:creationId xmlns:a16="http://schemas.microsoft.com/office/drawing/2014/main" id="{2AB1B83E-10B6-42AA-8854-9865B2BB0D49}"/>
              </a:ext>
            </a:extLst>
          </p:cNvPr>
          <p:cNvGrpSpPr/>
          <p:nvPr/>
        </p:nvGrpSpPr>
        <p:grpSpPr>
          <a:xfrm>
            <a:off x="1801207" y="2775414"/>
            <a:ext cx="850449" cy="1106378"/>
            <a:chOff x="4519117" y="830870"/>
            <a:chExt cx="2952328" cy="4032448"/>
          </a:xfrm>
        </p:grpSpPr>
        <p:pic>
          <p:nvPicPr>
            <p:cNvPr id="40" name="图片 39">
              <a:extLst>
                <a:ext uri="{FF2B5EF4-FFF2-40B4-BE49-F238E27FC236}">
                  <a16:creationId xmlns:a16="http://schemas.microsoft.com/office/drawing/2014/main" id="{CE970678-2FB2-4CFE-91AE-4B84868FE27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4519117" y="830870"/>
              <a:ext cx="2952328" cy="4032448"/>
            </a:xfrm>
            <a:prstGeom prst="rect">
              <a:avLst/>
            </a:prstGeom>
          </p:spPr>
        </p:pic>
        <p:sp>
          <p:nvSpPr>
            <p:cNvPr id="41" name="下箭头 140">
              <a:extLst>
                <a:ext uri="{FF2B5EF4-FFF2-40B4-BE49-F238E27FC236}">
                  <a16:creationId xmlns:a16="http://schemas.microsoft.com/office/drawing/2014/main" id="{50173BC5-3385-4720-A714-58F69352E2DD}"/>
                </a:ext>
              </a:extLst>
            </p:cNvPr>
            <p:cNvSpPr/>
            <p:nvPr/>
          </p:nvSpPr>
          <p:spPr>
            <a:xfrm>
              <a:off x="5918475" y="4011910"/>
              <a:ext cx="93685" cy="222807"/>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上箭头 141">
              <a:extLst>
                <a:ext uri="{FF2B5EF4-FFF2-40B4-BE49-F238E27FC236}">
                  <a16:creationId xmlns:a16="http://schemas.microsoft.com/office/drawing/2014/main" id="{E0B5BEBC-38F2-4151-AAC2-9FEFF91F70D4}"/>
                </a:ext>
              </a:extLst>
            </p:cNvPr>
            <p:cNvSpPr/>
            <p:nvPr/>
          </p:nvSpPr>
          <p:spPr>
            <a:xfrm>
              <a:off x="5909420" y="1440490"/>
              <a:ext cx="93687" cy="220751"/>
            </a:xfrm>
            <a:prstGeom prst="up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3" name="直接连接符 42">
            <a:extLst>
              <a:ext uri="{FF2B5EF4-FFF2-40B4-BE49-F238E27FC236}">
                <a16:creationId xmlns:a16="http://schemas.microsoft.com/office/drawing/2014/main" id="{26557BBA-4543-43A6-991D-FBC1A1E7D642}"/>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Text Box 19">
            <a:extLst>
              <a:ext uri="{FF2B5EF4-FFF2-40B4-BE49-F238E27FC236}">
                <a16:creationId xmlns:a16="http://schemas.microsoft.com/office/drawing/2014/main" id="{9ECF832A-A8A0-4A41-B34A-BC1C790F0644}"/>
              </a:ext>
            </a:extLst>
          </p:cNvPr>
          <p:cNvSpPr txBox="1">
            <a:spLocks noChangeArrowheads="1"/>
          </p:cNvSpPr>
          <p:nvPr/>
        </p:nvSpPr>
        <p:spPr bwMode="auto">
          <a:xfrm>
            <a:off x="564944" y="45872"/>
            <a:ext cx="7922419" cy="5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R&amp;D Route for High-field Accelerator Magnets</a:t>
            </a:r>
            <a:endParaRPr lang="zh-CN" altLang="en-US" sz="2700" dirty="0">
              <a:solidFill>
                <a:srgbClr val="000000"/>
              </a:solidFill>
              <a:latin typeface="+mj-lt"/>
              <a:ea typeface="+mn-ea"/>
            </a:endParaRPr>
          </a:p>
        </p:txBody>
      </p:sp>
      <p:pic>
        <p:nvPicPr>
          <p:cNvPr id="45" name="图片 44">
            <a:extLst>
              <a:ext uri="{FF2B5EF4-FFF2-40B4-BE49-F238E27FC236}">
                <a16:creationId xmlns:a16="http://schemas.microsoft.com/office/drawing/2014/main" id="{BBBFFB0C-7BAF-4E13-ACB8-32B1ABE6F93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Tree>
    <p:extLst>
      <p:ext uri="{BB962C8B-B14F-4D97-AF65-F5344CB8AC3E}">
        <p14:creationId xmlns:p14="http://schemas.microsoft.com/office/powerpoint/2010/main" val="86902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12406" y="75116"/>
            <a:ext cx="6928820" cy="549381"/>
          </a:xfrm>
          <a:prstGeom prst="rect">
            <a:avLst/>
          </a:prstGeom>
        </p:spPr>
        <p:txBody>
          <a:bodyPr wrap="none">
            <a:spAutoFit/>
          </a:bodyPr>
          <a:lstStyle/>
          <a:p>
            <a:pPr algn="ctr" defTabSz="685468">
              <a:lnSpc>
                <a:spcPct val="110000"/>
              </a:lnSpc>
              <a:tabLst>
                <a:tab pos="6727825" algn="l"/>
              </a:tabLst>
            </a:pPr>
            <a:r>
              <a:rPr lang="en-US" altLang="zh-CN" sz="2700" b="1" dirty="0">
                <a:solidFill>
                  <a:srgbClr val="000000"/>
                </a:solidFill>
                <a:latin typeface="+mj-lt"/>
              </a:rPr>
              <a:t>R&amp;D of the 1</a:t>
            </a:r>
            <a:r>
              <a:rPr lang="en-US" altLang="zh-CN" sz="2700" b="1" baseline="30000" dirty="0">
                <a:solidFill>
                  <a:srgbClr val="000000"/>
                </a:solidFill>
                <a:latin typeface="+mj-lt"/>
              </a:rPr>
              <a:t>st</a:t>
            </a:r>
            <a:r>
              <a:rPr lang="en-US" altLang="zh-CN" sz="2700" b="1" dirty="0">
                <a:solidFill>
                  <a:srgbClr val="000000"/>
                </a:solidFill>
                <a:latin typeface="+mj-lt"/>
              </a:rPr>
              <a:t> NbTi+Nb</a:t>
            </a:r>
            <a:r>
              <a:rPr lang="en-US" altLang="zh-CN" sz="2700" b="1" baseline="-25000" dirty="0">
                <a:solidFill>
                  <a:srgbClr val="000000"/>
                </a:solidFill>
                <a:latin typeface="+mj-lt"/>
              </a:rPr>
              <a:t>3</a:t>
            </a:r>
            <a:r>
              <a:rPr lang="en-US" altLang="zh-CN" sz="2700" b="1" dirty="0">
                <a:solidFill>
                  <a:srgbClr val="000000"/>
                </a:solidFill>
                <a:latin typeface="+mj-lt"/>
              </a:rPr>
              <a:t>Sn Model Dipole Magnet</a:t>
            </a:r>
            <a:endParaRPr lang="ko-KR" altLang="en-US" sz="2700" b="1" dirty="0">
              <a:solidFill>
                <a:srgbClr val="000000"/>
              </a:solidFill>
              <a:latin typeface="+mj-lt"/>
            </a:endParaRPr>
          </a:p>
        </p:txBody>
      </p:sp>
      <p:pic>
        <p:nvPicPr>
          <p:cNvPr id="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7070"/>
          <a:stretch/>
        </p:blipFill>
        <p:spPr bwMode="auto">
          <a:xfrm>
            <a:off x="6274537" y="882533"/>
            <a:ext cx="964463" cy="194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a:ext>
            </a:extLst>
          </a:blip>
          <a:srcRect l="7406"/>
          <a:stretch/>
        </p:blipFill>
        <p:spPr>
          <a:xfrm>
            <a:off x="4660377" y="2825749"/>
            <a:ext cx="2578623" cy="2032108"/>
          </a:xfrm>
          <a:prstGeom prst="rect">
            <a:avLst/>
          </a:prstGeom>
        </p:spPr>
      </p:pic>
      <p:pic>
        <p:nvPicPr>
          <p:cNvPr id="2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37" r="31698"/>
          <a:stretch/>
        </p:blipFill>
        <p:spPr bwMode="auto">
          <a:xfrm>
            <a:off x="4660377" y="882533"/>
            <a:ext cx="1597548" cy="194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图片 26"/>
          <p:cNvPicPr>
            <a:picLocks noChangeAspect="1"/>
          </p:cNvPicPr>
          <p:nvPr/>
        </p:nvPicPr>
        <p:blipFill rotWithShape="1">
          <a:blip r:embed="rId5"/>
          <a:srcRect r="38452"/>
          <a:stretch/>
        </p:blipFill>
        <p:spPr>
          <a:xfrm>
            <a:off x="7255612" y="882533"/>
            <a:ext cx="1288313" cy="3975324"/>
          </a:xfrm>
          <a:prstGeom prst="rect">
            <a:avLst/>
          </a:prstGeom>
        </p:spPr>
      </p:pic>
      <p:cxnSp>
        <p:nvCxnSpPr>
          <p:cNvPr id="41" name="直接连接符 4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3" name="矩形 2"/>
          <p:cNvSpPr/>
          <p:nvPr/>
        </p:nvSpPr>
        <p:spPr>
          <a:xfrm>
            <a:off x="273898" y="816500"/>
            <a:ext cx="4248757" cy="1046440"/>
          </a:xfrm>
          <a:prstGeom prst="rect">
            <a:avLst/>
          </a:prstGeom>
          <a:ln>
            <a:solidFill>
              <a:schemeClr val="tx1"/>
            </a:solidFill>
          </a:ln>
        </p:spPr>
        <p:txBody>
          <a:bodyPr wrap="square">
            <a:spAutoFit/>
          </a:bodyPr>
          <a:lstStyle/>
          <a:p>
            <a:pPr algn="just"/>
            <a:r>
              <a:rPr lang="en-US" altLang="zh-CN" sz="1500" dirty="0">
                <a:solidFill>
                  <a:prstClr val="black"/>
                </a:solidFill>
                <a:latin typeface="Times New Roman" pitchFamily="18" charset="0"/>
                <a:ea typeface="宋体" panose="02010600030101010101" pitchFamily="2" charset="-122"/>
                <a:cs typeface="Times New Roman" pitchFamily="18" charset="0"/>
              </a:rPr>
              <a:t>Development of the LPF1 </a:t>
            </a:r>
            <a:r>
              <a:rPr lang="en-US" altLang="zh-CN" sz="1600" b="1" dirty="0">
                <a:solidFill>
                  <a:srgbClr val="000000"/>
                </a:solidFill>
              </a:rPr>
              <a:t>NbTi+Nb</a:t>
            </a:r>
            <a:r>
              <a:rPr lang="en-US" altLang="zh-CN" sz="1600" b="1" baseline="-25000" dirty="0">
                <a:solidFill>
                  <a:srgbClr val="000000"/>
                </a:solidFill>
              </a:rPr>
              <a:t>3</a:t>
            </a:r>
            <a:r>
              <a:rPr lang="en-US" altLang="zh-CN" sz="1600" b="1" dirty="0">
                <a:solidFill>
                  <a:srgbClr val="000000"/>
                </a:solidFill>
              </a:rPr>
              <a:t>Sn dual-aperture </a:t>
            </a:r>
            <a:r>
              <a:rPr lang="en-US" altLang="zh-CN" sz="1500" dirty="0">
                <a:solidFill>
                  <a:prstClr val="black"/>
                </a:solidFill>
                <a:latin typeface="Times New Roman" pitchFamily="18" charset="0"/>
                <a:ea typeface="宋体" panose="02010600030101010101" pitchFamily="2" charset="-122"/>
                <a:cs typeface="Times New Roman" pitchFamily="18" charset="0"/>
              </a:rPr>
              <a:t>model dipole magnet from 2017.</a:t>
            </a:r>
          </a:p>
          <a:p>
            <a:pPr algn="just"/>
            <a:r>
              <a:rPr lang="en-US" altLang="zh-CN" sz="1500" dirty="0">
                <a:solidFill>
                  <a:prstClr val="black"/>
                </a:solidFill>
                <a:latin typeface="Times New Roman" pitchFamily="18" charset="0"/>
                <a:ea typeface="宋体" panose="02010600030101010101" pitchFamily="2" charset="-122"/>
                <a:cs typeface="Times New Roman" pitchFamily="18" charset="0"/>
              </a:rPr>
              <a:t>Dipole field reached </a:t>
            </a:r>
            <a:r>
              <a:rPr lang="en-US" altLang="zh-CN" sz="1500" b="1" dirty="0">
                <a:solidFill>
                  <a:srgbClr val="FF0000"/>
                </a:solidFill>
                <a:latin typeface="Times New Roman" pitchFamily="18" charset="0"/>
                <a:ea typeface="宋体" panose="02010600030101010101" pitchFamily="2" charset="-122"/>
                <a:cs typeface="Times New Roman" pitchFamily="18" charset="0"/>
              </a:rPr>
              <a:t>12 T</a:t>
            </a:r>
            <a:r>
              <a:rPr lang="en-US" altLang="zh-CN" sz="1500" dirty="0">
                <a:solidFill>
                  <a:prstClr val="black"/>
                </a:solidFill>
                <a:latin typeface="Times New Roman" pitchFamily="18" charset="0"/>
                <a:cs typeface="Times New Roman" pitchFamily="18" charset="0"/>
              </a:rPr>
              <a:t> in 2*</a:t>
            </a:r>
            <a:r>
              <a:rPr lang="el-GR" altLang="zh-CN" sz="1500" dirty="0">
                <a:solidFill>
                  <a:prstClr val="black"/>
                </a:solidFill>
                <a:latin typeface="Times New Roman" pitchFamily="18" charset="0"/>
                <a:cs typeface="Times New Roman" pitchFamily="18" charset="0"/>
              </a:rPr>
              <a:t>Φ</a:t>
            </a:r>
            <a:r>
              <a:rPr lang="en-US" altLang="zh-CN" sz="1500" dirty="0">
                <a:solidFill>
                  <a:prstClr val="black"/>
                </a:solidFill>
                <a:latin typeface="Times New Roman" pitchFamily="18" charset="0"/>
                <a:cs typeface="Times New Roman" pitchFamily="18" charset="0"/>
              </a:rPr>
              <a:t>14 mm apertures in </a:t>
            </a:r>
            <a:r>
              <a:rPr lang="en-US" altLang="zh-CN" sz="1500" dirty="0">
                <a:solidFill>
                  <a:prstClr val="black"/>
                </a:solidFill>
                <a:latin typeface="Times New Roman" pitchFamily="18" charset="0"/>
                <a:ea typeface="宋体" panose="02010600030101010101" pitchFamily="2" charset="-122"/>
                <a:cs typeface="Times New Roman" pitchFamily="18" charset="0"/>
              </a:rPr>
              <a:t>May 2021 and </a:t>
            </a:r>
            <a:r>
              <a:rPr lang="en-US" altLang="zh-CN" sz="1500" b="1" dirty="0">
                <a:solidFill>
                  <a:srgbClr val="FF0000"/>
                </a:solidFill>
                <a:latin typeface="Times New Roman" pitchFamily="18" charset="0"/>
                <a:ea typeface="宋体" panose="02010600030101010101" pitchFamily="2" charset="-122"/>
                <a:cs typeface="Times New Roman" pitchFamily="18" charset="0"/>
              </a:rPr>
              <a:t>12.47 T  </a:t>
            </a:r>
            <a:r>
              <a:rPr lang="en-US" altLang="zh-CN" sz="1500" dirty="0">
                <a:solidFill>
                  <a:prstClr val="black"/>
                </a:solidFill>
                <a:latin typeface="Times New Roman" pitchFamily="18" charset="0"/>
                <a:ea typeface="宋体" panose="02010600030101010101" pitchFamily="2" charset="-122"/>
                <a:cs typeface="Times New Roman" pitchFamily="18" charset="0"/>
              </a:rPr>
              <a:t>in July after a thermal cycle.</a:t>
            </a:r>
            <a:endParaRPr lang="zh-CN" altLang="en-US" sz="1500" dirty="0">
              <a:solidFill>
                <a:prstClr val="black"/>
              </a:solidFill>
              <a:latin typeface="Times New Roman" pitchFamily="18" charset="0"/>
              <a:ea typeface="宋体" panose="02010600030101010101" pitchFamily="2" charset="-122"/>
              <a:cs typeface="Times New Roman" pitchFamily="18" charset="0"/>
            </a:endParaRPr>
          </a:p>
        </p:txBody>
      </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898" y="1939540"/>
            <a:ext cx="1677016" cy="1628569"/>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t="4775"/>
          <a:stretch/>
        </p:blipFill>
        <p:spPr>
          <a:xfrm>
            <a:off x="2021817" y="1902029"/>
            <a:ext cx="2500838" cy="1703592"/>
          </a:xfrm>
          <a:prstGeom prst="rect">
            <a:avLst/>
          </a:prstGeom>
        </p:spPr>
      </p:pic>
      <p:pic>
        <p:nvPicPr>
          <p:cNvPr id="4" name="图片 3"/>
          <p:cNvPicPr>
            <a:picLocks noChangeAspect="1"/>
          </p:cNvPicPr>
          <p:nvPr/>
        </p:nvPicPr>
        <p:blipFill>
          <a:blip r:embed="rId9"/>
          <a:stretch>
            <a:fillRect/>
          </a:stretch>
        </p:blipFill>
        <p:spPr>
          <a:xfrm>
            <a:off x="160884" y="3446534"/>
            <a:ext cx="4248757" cy="1701729"/>
          </a:xfrm>
          <a:prstGeom prst="rect">
            <a:avLst/>
          </a:prstGeom>
        </p:spPr>
      </p:pic>
      <p:sp>
        <p:nvSpPr>
          <p:cNvPr id="2" name="页脚占位符 1">
            <a:extLst>
              <a:ext uri="{FF2B5EF4-FFF2-40B4-BE49-F238E27FC236}">
                <a16:creationId xmlns:a16="http://schemas.microsoft.com/office/drawing/2014/main" id="{77818C83-B80E-4121-8207-4941C783F98C}"/>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208391208"/>
      </p:ext>
    </p:extLst>
  </p:cSld>
  <p:clrMapOvr>
    <a:masterClrMapping/>
  </p:clrMapOvr>
  <p:transition advTm="4196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2"/>
          <a:srcRect b="2200"/>
          <a:stretch/>
        </p:blipFill>
        <p:spPr>
          <a:xfrm>
            <a:off x="92403" y="0"/>
            <a:ext cx="8959193" cy="5034988"/>
          </a:xfrm>
          <a:prstGeom prst="rect">
            <a:avLst/>
          </a:prstGeom>
        </p:spPr>
      </p:pic>
      <p:pic>
        <p:nvPicPr>
          <p:cNvPr id="23" name="图片 22"/>
          <p:cNvPicPr>
            <a:picLocks noChangeAspect="1"/>
          </p:cNvPicPr>
          <p:nvPr/>
        </p:nvPicPr>
        <p:blipFill>
          <a:blip r:embed="rId3"/>
          <a:stretch>
            <a:fillRect/>
          </a:stretch>
        </p:blipFill>
        <p:spPr>
          <a:xfrm>
            <a:off x="0" y="621061"/>
            <a:ext cx="5819107" cy="4400618"/>
          </a:xfrm>
          <a:prstGeom prst="rect">
            <a:avLst/>
          </a:prstGeom>
        </p:spPr>
      </p:pic>
      <p:sp>
        <p:nvSpPr>
          <p:cNvPr id="2" name="页脚占位符 1">
            <a:extLst>
              <a:ext uri="{FF2B5EF4-FFF2-40B4-BE49-F238E27FC236}">
                <a16:creationId xmlns:a16="http://schemas.microsoft.com/office/drawing/2014/main" id="{403EB4C9-C666-473E-BED1-A87DC9845260}"/>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307618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sp>
        <p:nvSpPr>
          <p:cNvPr id="16" name="文本框 15"/>
          <p:cNvSpPr txBox="1"/>
          <p:nvPr/>
        </p:nvSpPr>
        <p:spPr>
          <a:xfrm>
            <a:off x="2866042" y="635213"/>
            <a:ext cx="3320219" cy="400110"/>
          </a:xfrm>
          <a:prstGeom prst="rect">
            <a:avLst/>
          </a:prstGeom>
          <a:noFill/>
        </p:spPr>
        <p:txBody>
          <a:bodyPr wrap="square" rtlCol="0">
            <a:spAutoFit/>
          </a:bodyPr>
          <a:lstStyle/>
          <a:p>
            <a:pPr algn="ctr"/>
            <a:r>
              <a:rPr lang="en-US" altLang="zh-CN" sz="2000" dirty="0"/>
              <a:t>Nb</a:t>
            </a:r>
            <a:r>
              <a:rPr lang="en-US" altLang="zh-CN" sz="2000" baseline="-25000" dirty="0"/>
              <a:t>3</a:t>
            </a:r>
            <a:r>
              <a:rPr lang="en-US" altLang="zh-CN" sz="2000" dirty="0"/>
              <a:t>Sn 12~13 T + HTS 3~4 T</a:t>
            </a:r>
            <a:endParaRPr lang="zh-CN" altLang="en-US" sz="2000" dirty="0"/>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rotWithShape="1">
          <a:blip r:embed="rId3"/>
          <a:srcRect b="5037"/>
          <a:stretch/>
        </p:blipFill>
        <p:spPr>
          <a:xfrm>
            <a:off x="236624" y="989571"/>
            <a:ext cx="8579056" cy="4158692"/>
          </a:xfrm>
          <a:prstGeom prst="rect">
            <a:avLst/>
          </a:prstGeom>
        </p:spPr>
      </p:pic>
      <p:pic>
        <p:nvPicPr>
          <p:cNvPr id="9" name="图片 8">
            <a:extLst>
              <a:ext uri="{FF2B5EF4-FFF2-40B4-BE49-F238E27FC236}">
                <a16:creationId xmlns:a16="http://schemas.microsoft.com/office/drawing/2014/main" id="{02B60872-2A7E-41D7-B1EC-6E593F745A30}"/>
              </a:ext>
            </a:extLst>
          </p:cNvPr>
          <p:cNvPicPr>
            <a:picLocks noChangeAspect="1"/>
          </p:cNvPicPr>
          <p:nvPr/>
        </p:nvPicPr>
        <p:blipFill>
          <a:blip r:embed="rId4"/>
          <a:stretch>
            <a:fillRect/>
          </a:stretch>
        </p:blipFill>
        <p:spPr>
          <a:xfrm>
            <a:off x="2681367" y="3170533"/>
            <a:ext cx="2225901" cy="1895971"/>
          </a:xfrm>
          <a:prstGeom prst="rect">
            <a:avLst/>
          </a:prstGeom>
        </p:spPr>
      </p:pic>
      <p:pic>
        <p:nvPicPr>
          <p:cNvPr id="11" name="图片 10">
            <a:extLst>
              <a:ext uri="{FF2B5EF4-FFF2-40B4-BE49-F238E27FC236}">
                <a16:creationId xmlns:a16="http://schemas.microsoft.com/office/drawing/2014/main" id="{AA005CAB-2377-4071-A6C7-385E24C5BE73}"/>
              </a:ext>
            </a:extLst>
          </p:cNvPr>
          <p:cNvPicPr>
            <a:picLocks noChangeAspect="1"/>
          </p:cNvPicPr>
          <p:nvPr/>
        </p:nvPicPr>
        <p:blipFill>
          <a:blip r:embed="rId5"/>
          <a:stretch>
            <a:fillRect/>
          </a:stretch>
        </p:blipFill>
        <p:spPr>
          <a:xfrm>
            <a:off x="7162800" y="746786"/>
            <a:ext cx="1689404" cy="1942325"/>
          </a:xfrm>
          <a:prstGeom prst="rect">
            <a:avLst/>
          </a:prstGeom>
        </p:spPr>
      </p:pic>
      <p:pic>
        <p:nvPicPr>
          <p:cNvPr id="12" name="图片 11">
            <a:extLst>
              <a:ext uri="{FF2B5EF4-FFF2-40B4-BE49-F238E27FC236}">
                <a16:creationId xmlns:a16="http://schemas.microsoft.com/office/drawing/2014/main" id="{8042C972-992A-4AF4-BCC6-4B6957B5A201}"/>
              </a:ext>
            </a:extLst>
          </p:cNvPr>
          <p:cNvPicPr>
            <a:picLocks noChangeAspect="1"/>
          </p:cNvPicPr>
          <p:nvPr/>
        </p:nvPicPr>
        <p:blipFill>
          <a:blip r:embed="rId6"/>
          <a:stretch>
            <a:fillRect/>
          </a:stretch>
        </p:blipFill>
        <p:spPr>
          <a:xfrm>
            <a:off x="5187043" y="3144002"/>
            <a:ext cx="1907597" cy="1927096"/>
          </a:xfrm>
          <a:prstGeom prst="rect">
            <a:avLst/>
          </a:prstGeom>
        </p:spPr>
      </p:pic>
      <p:sp>
        <p:nvSpPr>
          <p:cNvPr id="3" name="页脚占位符 2">
            <a:extLst>
              <a:ext uri="{FF2B5EF4-FFF2-40B4-BE49-F238E27FC236}">
                <a16:creationId xmlns:a16="http://schemas.microsoft.com/office/drawing/2014/main" id="{EF843164-83F9-4BC7-B3E5-AF4F7F49E948}"/>
              </a:ext>
            </a:extLst>
          </p:cNvPr>
          <p:cNvSpPr>
            <a:spLocks noGrp="1"/>
          </p:cNvSpPr>
          <p:nvPr>
            <p:ph type="ftr" sz="quarter" idx="11"/>
          </p:nvPr>
        </p:nvSpPr>
        <p:spPr/>
        <p:txBody>
          <a:bodyPr/>
          <a:lstStyle/>
          <a:p>
            <a:r>
              <a:rPr lang="en-US"/>
              <a:t>The 2021 International Workshop on CEPC, Nov. 8-12 2021 </a:t>
            </a:r>
            <a:endParaRPr lang="en-US" dirty="0"/>
          </a:p>
        </p:txBody>
      </p:sp>
    </p:spTree>
    <p:extLst>
      <p:ext uri="{BB962C8B-B14F-4D97-AF65-F5344CB8AC3E}">
        <p14:creationId xmlns:p14="http://schemas.microsoft.com/office/powerpoint/2010/main" val="299125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1">
            <a:extLst>
              <a:ext uri="{FF2B5EF4-FFF2-40B4-BE49-F238E27FC236}">
                <a16:creationId xmlns:a16="http://schemas.microsoft.com/office/drawing/2014/main" id="{B06438FE-6C89-4374-99F5-B3CA48D55FEB}"/>
              </a:ext>
            </a:extLst>
          </p:cNvPr>
          <p:cNvSpPr txBox="1">
            <a:spLocks/>
          </p:cNvSpPr>
          <p:nvPr/>
        </p:nvSpPr>
        <p:spPr>
          <a:xfrm>
            <a:off x="564944" y="713129"/>
            <a:ext cx="7922419" cy="350320"/>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algn="ctr"/>
            <a:r>
              <a:rPr lang="en-US" altLang="zh-CN"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Development of a NOVEL HTS Transposed Cable</a:t>
            </a: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5" name="图片 14"/>
          <p:cNvPicPr>
            <a:picLocks noChangeAspect="1"/>
          </p:cNvPicPr>
          <p:nvPr/>
        </p:nvPicPr>
        <p:blipFill>
          <a:blip r:embed="rId3"/>
          <a:stretch>
            <a:fillRect/>
          </a:stretch>
        </p:blipFill>
        <p:spPr>
          <a:xfrm>
            <a:off x="205193" y="1051824"/>
            <a:ext cx="8641920" cy="3993951"/>
          </a:xfrm>
          <a:prstGeom prst="rect">
            <a:avLst/>
          </a:prstGeom>
        </p:spPr>
      </p:pic>
      <p:sp>
        <p:nvSpPr>
          <p:cNvPr id="2" name="矩形 1"/>
          <p:cNvSpPr/>
          <p:nvPr/>
        </p:nvSpPr>
        <p:spPr>
          <a:xfrm>
            <a:off x="5242867" y="2674873"/>
            <a:ext cx="785740" cy="600164"/>
          </a:xfrm>
          <a:prstGeom prst="rect">
            <a:avLst/>
          </a:prstGeom>
          <a:solidFill>
            <a:srgbClr val="92D050"/>
          </a:solidFill>
        </p:spPr>
        <p:txBody>
          <a:bodyPr wrap="square">
            <a:spAutoFit/>
          </a:bodyPr>
          <a:lstStyle/>
          <a:p>
            <a:pPr algn="ctr"/>
            <a:r>
              <a:rPr lang="en-US" altLang="zh-CN" sz="1100" b="1" dirty="0">
                <a:latin typeface="Times New Roman" panose="02020603050405020304" pitchFamily="18" charset="0"/>
                <a:cs typeface="Times New Roman" panose="02020603050405020304" pitchFamily="18" charset="0"/>
              </a:rPr>
              <a:t>The 1</a:t>
            </a:r>
            <a:r>
              <a:rPr lang="en-US" altLang="zh-CN" sz="1100" b="1" baseline="30000" dirty="0">
                <a:latin typeface="Times New Roman" panose="02020603050405020304" pitchFamily="18" charset="0"/>
                <a:cs typeface="Times New Roman" panose="02020603050405020304" pitchFamily="18" charset="0"/>
              </a:rPr>
              <a:t>st</a:t>
            </a:r>
            <a:r>
              <a:rPr lang="en-US" altLang="zh-CN" sz="1100" b="1" dirty="0">
                <a:latin typeface="Times New Roman" panose="02020603050405020304" pitchFamily="18" charset="0"/>
                <a:cs typeface="Times New Roman" panose="02020603050405020304" pitchFamily="18" charset="0"/>
              </a:rPr>
              <a:t> prototype cable</a:t>
            </a:r>
            <a:endParaRPr lang="zh-CN" altLang="en-US" sz="1100" b="1" dirty="0">
              <a:latin typeface="Times New Roman" panose="02020603050405020304" pitchFamily="18" charset="0"/>
              <a:cs typeface="Times New Roman" panose="02020603050405020304" pitchFamily="18" charset="0"/>
            </a:endParaRPr>
          </a:p>
        </p:txBody>
      </p:sp>
      <p:sp>
        <p:nvSpPr>
          <p:cNvPr id="3" name="页脚占位符 2">
            <a:extLst>
              <a:ext uri="{FF2B5EF4-FFF2-40B4-BE49-F238E27FC236}">
                <a16:creationId xmlns:a16="http://schemas.microsoft.com/office/drawing/2014/main" id="{F7B5245B-96BF-4298-92A0-8A79302C783B}"/>
              </a:ext>
            </a:extLst>
          </p:cNvPr>
          <p:cNvSpPr>
            <a:spLocks noGrp="1"/>
          </p:cNvSpPr>
          <p:nvPr>
            <p:ph type="ftr" sz="quarter" idx="11"/>
          </p:nvPr>
        </p:nvSpPr>
        <p:spPr/>
        <p:txBody>
          <a:bodyPr/>
          <a:lstStyle/>
          <a:p>
            <a:r>
              <a:rPr lang="en-US"/>
              <a:t>The 2021 International Workshop on CEPC, Nov. 8-12 2021 </a:t>
            </a:r>
          </a:p>
        </p:txBody>
      </p:sp>
      <p:sp>
        <p:nvSpPr>
          <p:cNvPr id="10" name="矩形 9">
            <a:extLst>
              <a:ext uri="{FF2B5EF4-FFF2-40B4-BE49-F238E27FC236}">
                <a16:creationId xmlns:a16="http://schemas.microsoft.com/office/drawing/2014/main" id="{89547DBE-2C41-48BC-8BB9-BC12EFC58682}"/>
              </a:ext>
            </a:extLst>
          </p:cNvPr>
          <p:cNvSpPr/>
          <p:nvPr/>
        </p:nvSpPr>
        <p:spPr>
          <a:xfrm>
            <a:off x="6115050" y="2675471"/>
            <a:ext cx="785740" cy="600164"/>
          </a:xfrm>
          <a:prstGeom prst="rect">
            <a:avLst/>
          </a:prstGeom>
          <a:solidFill>
            <a:srgbClr val="92D050"/>
          </a:solidFill>
        </p:spPr>
        <p:txBody>
          <a:bodyPr wrap="square">
            <a:spAutoFit/>
          </a:bodyPr>
          <a:lstStyle/>
          <a:p>
            <a:pPr algn="ctr"/>
            <a:r>
              <a:rPr lang="en-US" altLang="zh-CN" sz="1100" b="1" dirty="0">
                <a:latin typeface="Times New Roman" panose="02020603050405020304" pitchFamily="18" charset="0"/>
                <a:cs typeface="Times New Roman" panose="02020603050405020304" pitchFamily="18" charset="0"/>
              </a:rPr>
              <a:t>The 2</a:t>
            </a:r>
            <a:r>
              <a:rPr lang="en-US" altLang="zh-CN" sz="1100" b="1" baseline="30000" dirty="0">
                <a:latin typeface="Times New Roman" panose="02020603050405020304" pitchFamily="18" charset="0"/>
                <a:cs typeface="Times New Roman" panose="02020603050405020304" pitchFamily="18" charset="0"/>
              </a:rPr>
              <a:t>nd</a:t>
            </a:r>
            <a:r>
              <a:rPr lang="en-US" altLang="zh-CN" sz="1100" b="1" dirty="0">
                <a:latin typeface="Times New Roman" panose="02020603050405020304" pitchFamily="18" charset="0"/>
                <a:cs typeface="Times New Roman" panose="02020603050405020304" pitchFamily="18" charset="0"/>
              </a:rPr>
              <a:t>  prototype cable</a:t>
            </a:r>
            <a:endParaRPr lang="zh-CN" altLang="en-US" sz="1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8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rotWithShape="1">
          <a:blip r:embed="rId3"/>
          <a:srcRect r="3222" b="49792"/>
          <a:stretch/>
        </p:blipFill>
        <p:spPr>
          <a:xfrm>
            <a:off x="346245" y="1119074"/>
            <a:ext cx="8411778" cy="1965697"/>
          </a:xfrm>
          <a:prstGeom prst="rect">
            <a:avLst/>
          </a:prstGeom>
        </p:spPr>
      </p:pic>
      <p:sp>
        <p:nvSpPr>
          <p:cNvPr id="27" name="标题 1">
            <a:extLst>
              <a:ext uri="{FF2B5EF4-FFF2-40B4-BE49-F238E27FC236}">
                <a16:creationId xmlns:a16="http://schemas.microsoft.com/office/drawing/2014/main" id="{B06438FE-6C89-4374-99F5-B3CA48D55FEB}"/>
              </a:ext>
            </a:extLst>
          </p:cNvPr>
          <p:cNvSpPr txBox="1">
            <a:spLocks/>
          </p:cNvSpPr>
          <p:nvPr/>
        </p:nvSpPr>
        <p:spPr>
          <a:xfrm>
            <a:off x="564944" y="713129"/>
            <a:ext cx="7922419" cy="350320"/>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algn="ctr"/>
            <a:r>
              <a:rPr lang="en-US" altLang="zh-CN"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Development of a NOVEL HTS Transposed Cable</a:t>
            </a: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页脚占位符 2">
            <a:extLst>
              <a:ext uri="{FF2B5EF4-FFF2-40B4-BE49-F238E27FC236}">
                <a16:creationId xmlns:a16="http://schemas.microsoft.com/office/drawing/2014/main" id="{805B2C04-BF68-4059-AF30-68F40033C8C6}"/>
              </a:ext>
            </a:extLst>
          </p:cNvPr>
          <p:cNvSpPr>
            <a:spLocks noGrp="1"/>
          </p:cNvSpPr>
          <p:nvPr>
            <p:ph type="ftr" sz="quarter" idx="11"/>
          </p:nvPr>
        </p:nvSpPr>
        <p:spPr/>
        <p:txBody>
          <a:bodyPr/>
          <a:lstStyle/>
          <a:p>
            <a:r>
              <a:rPr lang="en-US"/>
              <a:t>The 2021 International Workshop on CEPC, Nov. 8-12 2021 </a:t>
            </a:r>
          </a:p>
        </p:txBody>
      </p:sp>
      <p:sp>
        <p:nvSpPr>
          <p:cNvPr id="9" name="矩形 8">
            <a:extLst>
              <a:ext uri="{FF2B5EF4-FFF2-40B4-BE49-F238E27FC236}">
                <a16:creationId xmlns:a16="http://schemas.microsoft.com/office/drawing/2014/main" id="{347790E9-A672-4B15-B822-A016447CEEB4}"/>
              </a:ext>
            </a:extLst>
          </p:cNvPr>
          <p:cNvSpPr/>
          <p:nvPr/>
        </p:nvSpPr>
        <p:spPr>
          <a:xfrm>
            <a:off x="6832480" y="3258433"/>
            <a:ext cx="1985277" cy="1567801"/>
          </a:xfrm>
          <a:prstGeom prst="rect">
            <a:avLst/>
          </a:prstGeom>
          <a:solidFill>
            <a:srgbClr val="92D050"/>
          </a:solidFill>
        </p:spPr>
        <p:txBody>
          <a:bodyPr wrap="square">
            <a:spAutoFit/>
          </a:bodyPr>
          <a:lstStyle/>
          <a:p>
            <a:pPr algn="ctr">
              <a:lnSpc>
                <a:spcPct val="130000"/>
              </a:lnSpc>
            </a:pPr>
            <a:r>
              <a:rPr lang="en-US" altLang="zh-CN" sz="1250" b="1" dirty="0">
                <a:latin typeface="Times New Roman" panose="02020603050405020304" pitchFamily="18" charset="0"/>
                <a:cs typeface="Times New Roman" panose="02020603050405020304" pitchFamily="18" charset="0"/>
              </a:rPr>
              <a:t>IBS prototype cable</a:t>
            </a:r>
          </a:p>
          <a:p>
            <a:pPr algn="ctr">
              <a:lnSpc>
                <a:spcPct val="130000"/>
              </a:lnSpc>
            </a:pPr>
            <a:r>
              <a:rPr lang="en-US" altLang="zh-CN" sz="1250" b="1" dirty="0">
                <a:latin typeface="Times New Roman" panose="02020603050405020304" pitchFamily="18" charset="0"/>
                <a:cs typeface="Times New Roman" panose="02020603050405020304" pitchFamily="18" charset="0"/>
              </a:rPr>
              <a:t>Cable length: 5 m</a:t>
            </a:r>
          </a:p>
          <a:p>
            <a:pPr algn="ctr">
              <a:lnSpc>
                <a:spcPct val="130000"/>
              </a:lnSpc>
            </a:pPr>
            <a:r>
              <a:rPr lang="en-US" altLang="zh-CN" sz="1250" b="1" dirty="0">
                <a:latin typeface="Times New Roman" panose="02020603050405020304" pitchFamily="18" charset="0"/>
                <a:cs typeface="Times New Roman" panose="02020603050405020304" pitchFamily="18" charset="0"/>
              </a:rPr>
              <a:t>Pitch length: 200 mm</a:t>
            </a:r>
          </a:p>
          <a:p>
            <a:pPr algn="ctr">
              <a:lnSpc>
                <a:spcPct val="130000"/>
              </a:lnSpc>
            </a:pPr>
            <a:r>
              <a:rPr lang="en-US" altLang="zh-CN" sz="1250" b="1" dirty="0">
                <a:latin typeface="Times New Roman" panose="02020603050405020304" pitchFamily="18" charset="0"/>
                <a:cs typeface="Times New Roman" panose="02020603050405020304" pitchFamily="18" charset="0"/>
              </a:rPr>
              <a:t>Cable thickness: 10.5 mm</a:t>
            </a:r>
          </a:p>
          <a:p>
            <a:pPr algn="ctr">
              <a:lnSpc>
                <a:spcPct val="130000"/>
              </a:lnSpc>
            </a:pPr>
            <a:r>
              <a:rPr lang="en-US" altLang="zh-CN" sz="1250" b="1" dirty="0">
                <a:latin typeface="Times New Roman" panose="02020603050405020304" pitchFamily="18" charset="0"/>
                <a:cs typeface="Times New Roman" panose="02020603050405020304" pitchFamily="18" charset="0"/>
              </a:rPr>
              <a:t>Reaction temp.: 860</a:t>
            </a:r>
            <a:r>
              <a:rPr lang="en-US" altLang="zh-CN" sz="1250" b="1" dirty="0">
                <a:latin typeface="Times New Roman" panose="02020603050405020304" pitchFamily="18" charset="0"/>
                <a:cs typeface="Times New Roman" panose="02020603050405020304" pitchFamily="18" charset="0"/>
                <a:sym typeface="Symbol" panose="05050102010706020507" pitchFamily="18" charset="2"/>
              </a:rPr>
              <a:t>C</a:t>
            </a:r>
          </a:p>
          <a:p>
            <a:pPr algn="ctr">
              <a:lnSpc>
                <a:spcPct val="130000"/>
              </a:lnSpc>
            </a:pPr>
            <a:r>
              <a:rPr lang="en-US" altLang="zh-CN" sz="1250" b="1" dirty="0">
                <a:latin typeface="Times New Roman" panose="02020603050405020304" pitchFamily="18" charset="0"/>
                <a:cs typeface="Times New Roman" panose="02020603050405020304" pitchFamily="18" charset="0"/>
                <a:sym typeface="Symbol" panose="05050102010706020507" pitchFamily="18" charset="2"/>
              </a:rPr>
              <a:t>Test radius: 200 mm</a:t>
            </a:r>
            <a:endParaRPr lang="zh-CN" altLang="en-US" sz="1250" b="1"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1987C517-834C-44E3-87D1-A4584BB892F6}"/>
              </a:ext>
            </a:extLst>
          </p:cNvPr>
          <p:cNvPicPr>
            <a:picLocks noChangeAspect="1"/>
          </p:cNvPicPr>
          <p:nvPr/>
        </p:nvPicPr>
        <p:blipFill rotWithShape="1">
          <a:blip r:embed="rId3"/>
          <a:srcRect t="52985" r="25214"/>
          <a:stretch/>
        </p:blipFill>
        <p:spPr>
          <a:xfrm>
            <a:off x="346245" y="3193508"/>
            <a:ext cx="6500268" cy="1840692"/>
          </a:xfrm>
          <a:prstGeom prst="rect">
            <a:avLst/>
          </a:prstGeom>
        </p:spPr>
      </p:pic>
      <p:sp>
        <p:nvSpPr>
          <p:cNvPr id="12" name="文本框 11">
            <a:extLst>
              <a:ext uri="{FF2B5EF4-FFF2-40B4-BE49-F238E27FC236}">
                <a16:creationId xmlns:a16="http://schemas.microsoft.com/office/drawing/2014/main" id="{913B2E6E-CD30-4569-BBA1-A26C7EBF62E1}"/>
              </a:ext>
            </a:extLst>
          </p:cNvPr>
          <p:cNvSpPr txBox="1"/>
          <p:nvPr/>
        </p:nvSpPr>
        <p:spPr>
          <a:xfrm>
            <a:off x="450307" y="1213429"/>
            <a:ext cx="1010894" cy="323165"/>
          </a:xfrm>
          <a:prstGeom prst="rect">
            <a:avLst/>
          </a:prstGeom>
          <a:solidFill>
            <a:schemeClr val="bg1"/>
          </a:solidFill>
        </p:spPr>
        <p:txBody>
          <a:bodyPr wrap="square" lIns="36000" tIns="0" rIns="36000" bIns="0">
            <a:spAutoFit/>
          </a:bodyPr>
          <a:lstStyle/>
          <a:p>
            <a:r>
              <a:rPr lang="en-US" altLang="zh-CN" sz="1050" b="1" dirty="0">
                <a:latin typeface="Times New Roman" panose="02020603050405020304" pitchFamily="18" charset="0"/>
                <a:cs typeface="Times New Roman" panose="02020603050405020304" pitchFamily="18" charset="0"/>
              </a:rPr>
              <a:t>Iron Based Superconductor</a:t>
            </a:r>
            <a:endParaRPr lang="zh-CN" altLang="en-US" sz="1050" dirty="0"/>
          </a:p>
        </p:txBody>
      </p:sp>
      <p:sp>
        <p:nvSpPr>
          <p:cNvPr id="13" name="文本框 12">
            <a:extLst>
              <a:ext uri="{FF2B5EF4-FFF2-40B4-BE49-F238E27FC236}">
                <a16:creationId xmlns:a16="http://schemas.microsoft.com/office/drawing/2014/main" id="{2735997D-4CD9-461F-B83B-300C0AA015F3}"/>
              </a:ext>
            </a:extLst>
          </p:cNvPr>
          <p:cNvSpPr txBox="1"/>
          <p:nvPr/>
        </p:nvSpPr>
        <p:spPr>
          <a:xfrm>
            <a:off x="739789" y="1592219"/>
            <a:ext cx="666272" cy="161583"/>
          </a:xfrm>
          <a:prstGeom prst="rect">
            <a:avLst/>
          </a:prstGeom>
          <a:solidFill>
            <a:schemeClr val="bg1"/>
          </a:solidFill>
        </p:spPr>
        <p:txBody>
          <a:bodyPr wrap="square" lIns="36000" tIns="0" rIns="36000" bIns="0">
            <a:spAutoFit/>
          </a:bodyPr>
          <a:lstStyle/>
          <a:p>
            <a:r>
              <a:rPr lang="en-US" altLang="zh-CN" sz="1050" b="1" dirty="0">
                <a:latin typeface="Times New Roman" panose="02020603050405020304" pitchFamily="18" charset="0"/>
                <a:cs typeface="Times New Roman" panose="02020603050405020304" pitchFamily="18" charset="0"/>
              </a:rPr>
              <a:t>Hastelloy</a:t>
            </a:r>
            <a:endParaRPr lang="zh-CN" altLang="en-US" sz="1050" dirty="0"/>
          </a:p>
        </p:txBody>
      </p:sp>
      <p:sp>
        <p:nvSpPr>
          <p:cNvPr id="15" name="文本框 14">
            <a:extLst>
              <a:ext uri="{FF2B5EF4-FFF2-40B4-BE49-F238E27FC236}">
                <a16:creationId xmlns:a16="http://schemas.microsoft.com/office/drawing/2014/main" id="{9DF947A7-8DBA-4B15-B7A9-394E020E9C5F}"/>
              </a:ext>
            </a:extLst>
          </p:cNvPr>
          <p:cNvSpPr txBox="1"/>
          <p:nvPr/>
        </p:nvSpPr>
        <p:spPr>
          <a:xfrm>
            <a:off x="380794" y="2691151"/>
            <a:ext cx="1595045" cy="161583"/>
          </a:xfrm>
          <a:prstGeom prst="rect">
            <a:avLst/>
          </a:prstGeom>
          <a:solidFill>
            <a:schemeClr val="bg1"/>
          </a:solidFill>
        </p:spPr>
        <p:txBody>
          <a:bodyPr wrap="square" lIns="36000" tIns="0" rIns="36000" bIns="0">
            <a:spAutoFit/>
          </a:bodyPr>
          <a:lstStyle/>
          <a:p>
            <a:r>
              <a:rPr lang="en-US" altLang="zh-CN" sz="1050" b="1" dirty="0">
                <a:latin typeface="Times New Roman" panose="02020603050405020304" pitchFamily="18" charset="0"/>
                <a:cs typeface="Times New Roman" panose="02020603050405020304" pitchFamily="18" charset="0"/>
              </a:rPr>
              <a:t>Cross section of the cable </a:t>
            </a:r>
            <a:endParaRPr lang="zh-CN" altLang="en-US" sz="1050" dirty="0"/>
          </a:p>
        </p:txBody>
      </p:sp>
      <p:sp>
        <p:nvSpPr>
          <p:cNvPr id="16" name="文本框 15">
            <a:extLst>
              <a:ext uri="{FF2B5EF4-FFF2-40B4-BE49-F238E27FC236}">
                <a16:creationId xmlns:a16="http://schemas.microsoft.com/office/drawing/2014/main" id="{8D79F664-95BD-469A-9AB2-0937B9C3ACCE}"/>
              </a:ext>
            </a:extLst>
          </p:cNvPr>
          <p:cNvSpPr txBox="1"/>
          <p:nvPr/>
        </p:nvSpPr>
        <p:spPr>
          <a:xfrm>
            <a:off x="2440110" y="1762992"/>
            <a:ext cx="854488" cy="217442"/>
          </a:xfrm>
          <a:prstGeom prst="rect">
            <a:avLst/>
          </a:prstGeom>
          <a:solidFill>
            <a:schemeClr val="bg1"/>
          </a:solidFill>
        </p:spPr>
        <p:txBody>
          <a:bodyPr wrap="square" lIns="36000" tIns="0" rIns="36000" bIns="0">
            <a:spAutoFit/>
          </a:bodyPr>
          <a:lstStyle/>
          <a:p>
            <a:endParaRPr lang="zh-CN" altLang="en-US" sz="1050" dirty="0"/>
          </a:p>
        </p:txBody>
      </p:sp>
    </p:spTree>
    <p:extLst>
      <p:ext uri="{BB962C8B-B14F-4D97-AF65-F5344CB8AC3E}">
        <p14:creationId xmlns:p14="http://schemas.microsoft.com/office/powerpoint/2010/main" val="12596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8025" y="-173674"/>
            <a:ext cx="1781175" cy="995093"/>
          </a:xfrm>
        </p:spPr>
        <p:txBody>
          <a:bodyPr/>
          <a:lstStyle/>
          <a:p>
            <a:pPr algn="ctr" defTabSz="685983" eaLnBrk="0" fontAlgn="base" hangingPunct="0">
              <a:spcAft>
                <a:spcPct val="0"/>
              </a:spcAft>
            </a:pPr>
            <a:r>
              <a:rPr lang="en-US" altLang="zh-CN" sz="2700" b="1" dirty="0">
                <a:solidFill>
                  <a:srgbClr val="000000"/>
                </a:solidFill>
                <a:ea typeface="+mn-ea"/>
                <a:cs typeface="+mn-cs"/>
              </a:rPr>
              <a:t>Outline</a:t>
            </a:r>
            <a:endParaRPr lang="zh-CN" altLang="en-US" sz="2700" b="1" dirty="0">
              <a:solidFill>
                <a:srgbClr val="000000"/>
              </a:solidFill>
              <a:ea typeface="+mn-ea"/>
              <a:cs typeface="+mn-cs"/>
            </a:endParaRPr>
          </a:p>
        </p:txBody>
      </p:sp>
      <p:sp>
        <p:nvSpPr>
          <p:cNvPr id="3" name="内容占位符 2"/>
          <p:cNvSpPr>
            <a:spLocks noGrp="1"/>
          </p:cNvSpPr>
          <p:nvPr>
            <p:ph idx="1"/>
          </p:nvPr>
        </p:nvSpPr>
        <p:spPr>
          <a:xfrm>
            <a:off x="1254316" y="880039"/>
            <a:ext cx="6543674" cy="2961004"/>
          </a:xfrm>
        </p:spPr>
        <p:txBody>
          <a:bodyPr/>
          <a:lstStyle/>
          <a:p>
            <a:pPr>
              <a:lnSpc>
                <a:spcPct val="100000"/>
              </a:lnSpc>
            </a:pPr>
            <a:r>
              <a:rPr lang="en-US" altLang="zh-CN" sz="2400" dirty="0"/>
              <a:t>SPPC high field magnet design scope</a:t>
            </a:r>
          </a:p>
          <a:p>
            <a:pPr>
              <a:lnSpc>
                <a:spcPct val="100000"/>
              </a:lnSpc>
            </a:pPr>
            <a:r>
              <a:rPr lang="en-US" altLang="zh-CN" sz="2400" dirty="0"/>
              <a:t>Status of the high field IBS coils by IHEP &amp; IEE</a:t>
            </a:r>
          </a:p>
          <a:p>
            <a:pPr>
              <a:lnSpc>
                <a:spcPct val="100000"/>
              </a:lnSpc>
            </a:pPr>
            <a:r>
              <a:rPr lang="en-US" altLang="zh-CN" sz="2400" dirty="0"/>
              <a:t>Status of the high field model dipole magnets</a:t>
            </a:r>
          </a:p>
          <a:p>
            <a:pPr>
              <a:lnSpc>
                <a:spcPct val="100000"/>
              </a:lnSpc>
            </a:pPr>
            <a:r>
              <a:rPr lang="en-US" altLang="zh-CN" sz="2400" dirty="0"/>
              <a:t>Development of a novel HTS transposed cable</a:t>
            </a:r>
          </a:p>
          <a:p>
            <a:pPr>
              <a:lnSpc>
                <a:spcPct val="100000"/>
              </a:lnSpc>
            </a:pPr>
            <a:r>
              <a:rPr lang="en-US" altLang="zh-CN" sz="2400" dirty="0"/>
              <a:t>Status of the China-CERN HL-LHC CCT project</a:t>
            </a:r>
          </a:p>
          <a:p>
            <a:pPr>
              <a:lnSpc>
                <a:spcPct val="100000"/>
              </a:lnSpc>
            </a:pPr>
            <a:r>
              <a:rPr lang="en-US" altLang="zh-CN" sz="2400" dirty="0"/>
              <a:t>Summary</a:t>
            </a:r>
          </a:p>
          <a:p>
            <a:endParaRPr lang="en-US" altLang="zh-CN" dirty="0"/>
          </a:p>
          <a:p>
            <a:endParaRPr lang="zh-CN" altLang="en-US"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6" name="页脚占位符 5">
            <a:extLst>
              <a:ext uri="{FF2B5EF4-FFF2-40B4-BE49-F238E27FC236}">
                <a16:creationId xmlns:a16="http://schemas.microsoft.com/office/drawing/2014/main" id="{F23577AF-1D1E-4CC4-B951-81E49BC28263}"/>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972017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2"/>
          <p:cNvSpPr txBox="1">
            <a:spLocks/>
          </p:cNvSpPr>
          <p:nvPr/>
        </p:nvSpPr>
        <p:spPr>
          <a:xfrm>
            <a:off x="1161032" y="26651"/>
            <a:ext cx="6864349" cy="463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altLang="zh-CN" sz="2700" b="1" dirty="0">
                <a:solidFill>
                  <a:srgbClr val="000000"/>
                </a:solidFill>
                <a:ea typeface="+mn-ea"/>
                <a:cs typeface="+mn-cs"/>
              </a:rPr>
              <a:t>R&amp;D Roadmap for next years</a:t>
            </a:r>
          </a:p>
        </p:txBody>
      </p:sp>
      <p:cxnSp>
        <p:nvCxnSpPr>
          <p:cNvPr id="21" name="直接连接符 2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a:blip r:embed="rId4"/>
          <a:stretch>
            <a:fillRect/>
          </a:stretch>
        </p:blipFill>
        <p:spPr>
          <a:xfrm>
            <a:off x="655981" y="704549"/>
            <a:ext cx="7648827" cy="4341226"/>
          </a:xfrm>
          <a:prstGeom prst="rect">
            <a:avLst/>
          </a:prstGeom>
        </p:spPr>
      </p:pic>
      <p:sp>
        <p:nvSpPr>
          <p:cNvPr id="4" name="页脚占位符 3">
            <a:extLst>
              <a:ext uri="{FF2B5EF4-FFF2-40B4-BE49-F238E27FC236}">
                <a16:creationId xmlns:a16="http://schemas.microsoft.com/office/drawing/2014/main" id="{AA9EF278-B3B7-4748-8A84-C26403E59E58}"/>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1922024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521754" y="-32409"/>
            <a:ext cx="6594300"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sp>
        <p:nvSpPr>
          <p:cNvPr id="25" name="Title 1"/>
          <p:cNvSpPr txBox="1">
            <a:spLocks/>
          </p:cNvSpPr>
          <p:nvPr/>
        </p:nvSpPr>
        <p:spPr>
          <a:xfrm>
            <a:off x="366563" y="1993554"/>
            <a:ext cx="5920502" cy="272450"/>
          </a:xfrm>
          <a:prstGeom prst="rect">
            <a:avLst/>
          </a:prstGeom>
        </p:spPr>
        <p:txBody>
          <a:bodyPr vert="horz" lIns="68644" tIns="34322" rIns="68644" bIns="3432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1201" b="1" dirty="0">
                <a:latin typeface="+mn-lt"/>
                <a:ea typeface="黑体" panose="02010609060101010101" pitchFamily="49" charset="-122"/>
                <a:cs typeface="+mn-cs"/>
              </a:rPr>
              <a:t>Layout of the HL-LHC Magnets and Contributors</a:t>
            </a:r>
            <a:endParaRPr lang="en-GB" sz="1201" b="1" dirty="0">
              <a:latin typeface="+mn-lt"/>
              <a:ea typeface="黑体" panose="02010609060101010101" pitchFamily="49" charset="-122"/>
              <a:cs typeface="+mn-cs"/>
            </a:endParaRPr>
          </a:p>
        </p:txBody>
      </p:sp>
      <p:pic>
        <p:nvPicPr>
          <p:cNvPr id="13" name="图片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747" y="2654644"/>
            <a:ext cx="3259886" cy="2030102"/>
          </a:xfrm>
          <a:prstGeom prst="rect">
            <a:avLst/>
          </a:prstGeom>
        </p:spPr>
      </p:pic>
      <p:sp>
        <p:nvSpPr>
          <p:cNvPr id="15" name="矩形 14"/>
          <p:cNvSpPr/>
          <p:nvPr/>
        </p:nvSpPr>
        <p:spPr>
          <a:xfrm>
            <a:off x="301669" y="2179065"/>
            <a:ext cx="6011822" cy="404085"/>
          </a:xfrm>
          <a:prstGeom prst="rect">
            <a:avLst/>
          </a:prstGeom>
        </p:spPr>
        <p:txBody>
          <a:bodyPr wrap="square">
            <a:spAutoFit/>
          </a:bodyPr>
          <a:lstStyle/>
          <a:p>
            <a:pPr marL="0" lvl="1" algn="just">
              <a:spcBef>
                <a:spcPct val="20000"/>
              </a:spcBef>
              <a:buClr>
                <a:schemeClr val="accent6"/>
              </a:buClr>
            </a:pPr>
            <a:r>
              <a:rPr lang="en-US" altLang="zh-TW" sz="1013" b="1" dirty="0">
                <a:ea typeface="黑体" panose="02010609060101010101" pitchFamily="49" charset="-122"/>
              </a:rPr>
              <a:t>Performance of the 1</a:t>
            </a:r>
            <a:r>
              <a:rPr lang="en-US" altLang="zh-TW" sz="1013" b="1" baseline="30000" dirty="0">
                <a:ea typeface="黑体" panose="02010609060101010101" pitchFamily="49" charset="-122"/>
              </a:rPr>
              <a:t>st</a:t>
            </a:r>
            <a:r>
              <a:rPr lang="en-US" altLang="zh-TW" sz="1013" b="1" dirty="0">
                <a:ea typeface="黑体" panose="02010609060101010101" pitchFamily="49" charset="-122"/>
              </a:rPr>
              <a:t> full-length prototype magnet from China</a:t>
            </a:r>
            <a:r>
              <a:rPr lang="en-US" altLang="zh-TW" sz="1013" dirty="0">
                <a:ea typeface="黑体" panose="02010609060101010101" pitchFamily="49" charset="-122"/>
              </a:rPr>
              <a:t>: Fabrication completed in May 2020, and the performance test at 4.2K completed in August 2020. both apertures reached the ultimate current.</a:t>
            </a:r>
          </a:p>
        </p:txBody>
      </p:sp>
      <p:pic>
        <p:nvPicPr>
          <p:cNvPr id="16" name="图片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4782" y="2654644"/>
            <a:ext cx="2542283" cy="2020816"/>
          </a:xfrm>
          <a:prstGeom prst="rect">
            <a:avLst/>
          </a:prstGeom>
        </p:spPr>
      </p:pic>
      <p:pic>
        <p:nvPicPr>
          <p:cNvPr id="12" name="Picture 3">
            <a:extLst>
              <a:ext uri="{FF2B5EF4-FFF2-40B4-BE49-F238E27FC236}">
                <a16:creationId xmlns:a16="http://schemas.microsoft.com/office/drawing/2014/main" id="{C815E98A-4D63-4DC4-AD5F-B64EF806F5A0}"/>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82575" y="2654644"/>
            <a:ext cx="820058" cy="8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6"/>
          <a:stretch>
            <a:fillRect/>
          </a:stretch>
        </p:blipFill>
        <p:spPr>
          <a:xfrm>
            <a:off x="3310397" y="763170"/>
            <a:ext cx="3003094" cy="1214393"/>
          </a:xfrm>
          <a:prstGeom prst="rect">
            <a:avLst/>
          </a:prstGeom>
        </p:spPr>
      </p:pic>
      <p:pic>
        <p:nvPicPr>
          <p:cNvPr id="3" name="图片 2"/>
          <p:cNvPicPr>
            <a:picLocks noChangeAspect="1"/>
          </p:cNvPicPr>
          <p:nvPr/>
        </p:nvPicPr>
        <p:blipFill>
          <a:blip r:embed="rId7"/>
          <a:stretch>
            <a:fillRect/>
          </a:stretch>
        </p:blipFill>
        <p:spPr>
          <a:xfrm>
            <a:off x="342747" y="763169"/>
            <a:ext cx="2937298" cy="1214393"/>
          </a:xfrm>
          <a:prstGeom prst="rect">
            <a:avLst/>
          </a:prstGeom>
        </p:spPr>
      </p:pic>
      <p:cxnSp>
        <p:nvCxnSpPr>
          <p:cNvPr id="17" name="直接连接符 1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l="8275" t="6428" r="6925" b="5330"/>
          <a:stretch/>
        </p:blipFill>
        <p:spPr>
          <a:xfrm>
            <a:off x="7793294" y="763169"/>
            <a:ext cx="989933" cy="1373055"/>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31440" t="10685" r="31665" b="11935"/>
          <a:stretch/>
        </p:blipFill>
        <p:spPr>
          <a:xfrm>
            <a:off x="6457950" y="1665142"/>
            <a:ext cx="1320582" cy="1280565"/>
          </a:xfrm>
          <a:prstGeom prst="rect">
            <a:avLst/>
          </a:prstGeom>
        </p:spPr>
      </p:pic>
      <p:pic>
        <p:nvPicPr>
          <p:cNvPr id="20"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16927"/>
          <a:stretch/>
        </p:blipFill>
        <p:spPr>
          <a:xfrm>
            <a:off x="6456429" y="2965909"/>
            <a:ext cx="1322103" cy="823732"/>
          </a:xfrm>
          <a:prstGeom prst="rect">
            <a:avLst/>
          </a:prstGeom>
        </p:spPr>
      </p:pic>
      <p:pic>
        <p:nvPicPr>
          <p:cNvPr id="21"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t="9222" b="9673"/>
          <a:stretch/>
        </p:blipFill>
        <p:spPr>
          <a:xfrm rot="5400000">
            <a:off x="7473674" y="2470048"/>
            <a:ext cx="1628506" cy="990600"/>
          </a:xfrm>
          <a:prstGeom prst="rect">
            <a:avLst/>
          </a:prstGeom>
        </p:spPr>
      </p:pic>
      <p:pic>
        <p:nvPicPr>
          <p:cNvPr id="22" name="图片 21"/>
          <p:cNvPicPr>
            <a:picLocks noChangeAspect="1"/>
          </p:cNvPicPr>
          <p:nvPr/>
        </p:nvPicPr>
        <p:blipFill rotWithShape="1">
          <a:blip r:embed="rId12" cstate="print">
            <a:extLst>
              <a:ext uri="{28A0092B-C50C-407E-A947-70E740481C1C}">
                <a14:useLocalDpi xmlns:a14="http://schemas.microsoft.com/office/drawing/2010/main" val="0"/>
              </a:ext>
            </a:extLst>
          </a:blip>
          <a:srcRect l="10543" t="26633" r="14254" b="2310"/>
          <a:stretch/>
        </p:blipFill>
        <p:spPr>
          <a:xfrm>
            <a:off x="6456429" y="763169"/>
            <a:ext cx="1322103" cy="883275"/>
          </a:xfrm>
          <a:prstGeom prst="rect">
            <a:avLst/>
          </a:prstGeom>
        </p:spPr>
      </p:pic>
      <p:pic>
        <p:nvPicPr>
          <p:cNvPr id="23" name="Content Placeholder 5"/>
          <p:cNvPicPr>
            <a:picLocks noChangeAspect="1"/>
          </p:cNvPicPr>
          <p:nvPr/>
        </p:nvPicPr>
        <p:blipFill>
          <a:blip r:embed="rId13"/>
          <a:stretch>
            <a:fillRect/>
          </a:stretch>
        </p:blipFill>
        <p:spPr>
          <a:xfrm>
            <a:off x="6313491" y="3873782"/>
            <a:ext cx="1591271" cy="1048973"/>
          </a:xfrm>
          <a:prstGeom prst="rect">
            <a:avLst/>
          </a:prstGeom>
        </p:spPr>
      </p:pic>
      <p:pic>
        <p:nvPicPr>
          <p:cNvPr id="24" name="Picture 7"/>
          <p:cNvPicPr>
            <a:picLocks noChangeAspect="1"/>
          </p:cNvPicPr>
          <p:nvPr/>
        </p:nvPicPr>
        <p:blipFill>
          <a:blip r:embed="rId14"/>
          <a:stretch>
            <a:fillRect/>
          </a:stretch>
        </p:blipFill>
        <p:spPr>
          <a:xfrm>
            <a:off x="7904761" y="3861289"/>
            <a:ext cx="1061465" cy="1061465"/>
          </a:xfrm>
          <a:prstGeom prst="rect">
            <a:avLst/>
          </a:prstGeom>
        </p:spPr>
      </p:pic>
      <p:sp>
        <p:nvSpPr>
          <p:cNvPr id="5" name="页脚占位符 4">
            <a:extLst>
              <a:ext uri="{FF2B5EF4-FFF2-40B4-BE49-F238E27FC236}">
                <a16:creationId xmlns:a16="http://schemas.microsoft.com/office/drawing/2014/main" id="{CBB7957F-E2FE-4F76-97B8-611EEA5F897E}"/>
              </a:ext>
            </a:extLst>
          </p:cNvPr>
          <p:cNvSpPr>
            <a:spLocks noGrp="1"/>
          </p:cNvSpPr>
          <p:nvPr>
            <p:ph type="ftr" sz="quarter" idx="11"/>
          </p:nvPr>
        </p:nvSpPr>
        <p:spPr/>
        <p:txBody>
          <a:bodyPr/>
          <a:lstStyle/>
          <a:p>
            <a:r>
              <a:rPr lang="en-US"/>
              <a:t>The 2021 International Workshop on CEPC, Nov. 8-12 2021 </a:t>
            </a:r>
            <a:endParaRPr lang="en-US" dirty="0"/>
          </a:p>
        </p:txBody>
      </p:sp>
      <p:pic>
        <p:nvPicPr>
          <p:cNvPr id="43" name="Picture 2">
            <a:extLst>
              <a:ext uri="{FF2B5EF4-FFF2-40B4-BE49-F238E27FC236}">
                <a16:creationId xmlns:a16="http://schemas.microsoft.com/office/drawing/2014/main" id="{66F229DD-9FAA-440A-A634-0B3C4AB6B5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6574" y="105546"/>
            <a:ext cx="547778" cy="43822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
            <a:extLst>
              <a:ext uri="{FF2B5EF4-FFF2-40B4-BE49-F238E27FC236}">
                <a16:creationId xmlns:a16="http://schemas.microsoft.com/office/drawing/2014/main" id="{997E54CA-4F58-435A-9599-759ED1D960DC}"/>
              </a:ext>
            </a:extLst>
          </p:cNvPr>
          <p:cNvGrpSpPr>
            <a:grpSpLocks noChangeAspect="1"/>
          </p:cNvGrpSpPr>
          <p:nvPr/>
        </p:nvGrpSpPr>
        <p:grpSpPr bwMode="auto">
          <a:xfrm>
            <a:off x="69281" y="50432"/>
            <a:ext cx="495663" cy="490896"/>
            <a:chOff x="-1" y="147"/>
            <a:chExt cx="728" cy="721"/>
          </a:xfrm>
        </p:grpSpPr>
        <p:sp>
          <p:nvSpPr>
            <p:cNvPr id="45" name="AutoShape 3">
              <a:extLst>
                <a:ext uri="{FF2B5EF4-FFF2-40B4-BE49-F238E27FC236}">
                  <a16:creationId xmlns:a16="http://schemas.microsoft.com/office/drawing/2014/main" id="{D6FF672D-1203-436D-ADFE-87A24C60D7E4}"/>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5">
              <a:extLst>
                <a:ext uri="{FF2B5EF4-FFF2-40B4-BE49-F238E27FC236}">
                  <a16:creationId xmlns:a16="http://schemas.microsoft.com/office/drawing/2014/main" id="{E7C2DB33-2498-4B89-B0AA-66675E9B48A8}"/>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6">
              <a:extLst>
                <a:ext uri="{FF2B5EF4-FFF2-40B4-BE49-F238E27FC236}">
                  <a16:creationId xmlns:a16="http://schemas.microsoft.com/office/drawing/2014/main" id="{CD0C5F8E-F06E-41D8-BC7B-9C04270D0699}"/>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7">
              <a:extLst>
                <a:ext uri="{FF2B5EF4-FFF2-40B4-BE49-F238E27FC236}">
                  <a16:creationId xmlns:a16="http://schemas.microsoft.com/office/drawing/2014/main" id="{7CAE9DCF-8052-4430-830F-514389A5323B}"/>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8">
              <a:extLst>
                <a:ext uri="{FF2B5EF4-FFF2-40B4-BE49-F238E27FC236}">
                  <a16:creationId xmlns:a16="http://schemas.microsoft.com/office/drawing/2014/main" id="{5BB621A6-2CED-4FEF-B037-416EBAC7744D}"/>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9">
              <a:extLst>
                <a:ext uri="{FF2B5EF4-FFF2-40B4-BE49-F238E27FC236}">
                  <a16:creationId xmlns:a16="http://schemas.microsoft.com/office/drawing/2014/main" id="{0BDE3289-36DA-491D-907C-4947F6DCB693}"/>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0">
              <a:extLst>
                <a:ext uri="{FF2B5EF4-FFF2-40B4-BE49-F238E27FC236}">
                  <a16:creationId xmlns:a16="http://schemas.microsoft.com/office/drawing/2014/main" id="{FE5A5CF8-5762-4F73-9421-F79775DC5CBE}"/>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1">
              <a:extLst>
                <a:ext uri="{FF2B5EF4-FFF2-40B4-BE49-F238E27FC236}">
                  <a16:creationId xmlns:a16="http://schemas.microsoft.com/office/drawing/2014/main" id="{7CC932E4-F49F-4C26-B7E5-D82966FC420F}"/>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12">
              <a:extLst>
                <a:ext uri="{FF2B5EF4-FFF2-40B4-BE49-F238E27FC236}">
                  <a16:creationId xmlns:a16="http://schemas.microsoft.com/office/drawing/2014/main" id="{4AFF0C9D-CA5A-4ACC-9A82-A1C028CCF437}"/>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13">
              <a:extLst>
                <a:ext uri="{FF2B5EF4-FFF2-40B4-BE49-F238E27FC236}">
                  <a16:creationId xmlns:a16="http://schemas.microsoft.com/office/drawing/2014/main" id="{7EAE50A8-3684-47F3-9779-4D7689082535}"/>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55" name="Picture 7">
            <a:extLst>
              <a:ext uri="{FF2B5EF4-FFF2-40B4-BE49-F238E27FC236}">
                <a16:creationId xmlns:a16="http://schemas.microsoft.com/office/drawing/2014/main" id="{738700DC-60E7-4865-A907-3E08ACB07834}"/>
              </a:ext>
            </a:extLst>
          </p:cNvPr>
          <p:cNvPicPr>
            <a:picLocks noChangeAspect="1"/>
          </p:cNvPicPr>
          <p:nvPr/>
        </p:nvPicPr>
        <p:blipFill rotWithShape="1">
          <a:blip r:embed="rId16">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56" name="Picture 11">
            <a:extLst>
              <a:ext uri="{FF2B5EF4-FFF2-40B4-BE49-F238E27FC236}">
                <a16:creationId xmlns:a16="http://schemas.microsoft.com/office/drawing/2014/main" id="{F3CED25B-1649-490F-8165-CE0A440B5EFE}"/>
              </a:ext>
            </a:extLst>
          </p:cNvPr>
          <p:cNvPicPr>
            <a:picLocks noChangeAspect="1"/>
          </p:cNvPicPr>
          <p:nvPr/>
        </p:nvPicPr>
        <p:blipFill rotWithShape="1">
          <a:blip r:embed="rId17">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spTree>
    <p:extLst>
      <p:ext uri="{BB962C8B-B14F-4D97-AF65-F5344CB8AC3E}">
        <p14:creationId xmlns:p14="http://schemas.microsoft.com/office/powerpoint/2010/main" val="517361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a:extLst>
              <a:ext uri="{FF2B5EF4-FFF2-40B4-BE49-F238E27FC236}">
                <a16:creationId xmlns:a16="http://schemas.microsoft.com/office/drawing/2014/main" id="{71F6B131-F66F-4D0D-842E-3BBEC3F65907}"/>
              </a:ext>
            </a:extLst>
          </p:cNvPr>
          <p:cNvPicPr>
            <a:picLocks noChangeAspect="1"/>
          </p:cNvPicPr>
          <p:nvPr/>
        </p:nvPicPr>
        <p:blipFill>
          <a:blip r:embed="rId3"/>
          <a:stretch>
            <a:fillRect/>
          </a:stretch>
        </p:blipFill>
        <p:spPr>
          <a:xfrm>
            <a:off x="110839" y="3365773"/>
            <a:ext cx="3046106" cy="1791474"/>
          </a:xfrm>
          <a:prstGeom prst="rect">
            <a:avLst/>
          </a:prstGeom>
        </p:spPr>
      </p:pic>
      <p:pic>
        <p:nvPicPr>
          <p:cNvPr id="58" name="图片 57">
            <a:extLst>
              <a:ext uri="{FF2B5EF4-FFF2-40B4-BE49-F238E27FC236}">
                <a16:creationId xmlns:a16="http://schemas.microsoft.com/office/drawing/2014/main" id="{9774D102-D0FE-4A4A-AE0D-EA9B6E1E4B35}"/>
              </a:ext>
            </a:extLst>
          </p:cNvPr>
          <p:cNvPicPr>
            <a:picLocks noChangeAspect="1"/>
          </p:cNvPicPr>
          <p:nvPr/>
        </p:nvPicPr>
        <p:blipFill>
          <a:blip r:embed="rId4"/>
          <a:stretch>
            <a:fillRect/>
          </a:stretch>
        </p:blipFill>
        <p:spPr>
          <a:xfrm>
            <a:off x="94323" y="1501483"/>
            <a:ext cx="3062622" cy="1845885"/>
          </a:xfrm>
          <a:prstGeom prst="rect">
            <a:avLst/>
          </a:prstGeom>
        </p:spPr>
      </p:pic>
      <p:sp>
        <p:nvSpPr>
          <p:cNvPr id="11" name="矩形 10"/>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17" name="直接连接符 1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6448082" y="1484060"/>
            <a:ext cx="1337063" cy="248209"/>
          </a:xfrm>
          <a:prstGeom prst="rect">
            <a:avLst/>
          </a:prstGeom>
          <a:noFill/>
        </p:spPr>
        <p:txBody>
          <a:bodyPr wrap="square" rtlCol="0">
            <a:spAutoFit/>
          </a:bodyPr>
          <a:lstStyle/>
          <a:p>
            <a:r>
              <a:rPr lang="en-US" altLang="zh-CN" sz="1013" dirty="0">
                <a:solidFill>
                  <a:schemeClr val="bg1"/>
                </a:solidFill>
              </a:rPr>
              <a:t>02-Aperture-1</a:t>
            </a:r>
            <a:endParaRPr lang="zh-CN" altLang="en-US" sz="1013" dirty="0">
              <a:solidFill>
                <a:schemeClr val="bg1"/>
              </a:solidFill>
            </a:endParaRPr>
          </a:p>
        </p:txBody>
      </p:sp>
      <p:sp>
        <p:nvSpPr>
          <p:cNvPr id="42" name="文本框 41"/>
          <p:cNvSpPr txBox="1"/>
          <p:nvPr/>
        </p:nvSpPr>
        <p:spPr>
          <a:xfrm>
            <a:off x="6457950" y="2446976"/>
            <a:ext cx="1337063" cy="248209"/>
          </a:xfrm>
          <a:prstGeom prst="rect">
            <a:avLst/>
          </a:prstGeom>
          <a:noFill/>
        </p:spPr>
        <p:txBody>
          <a:bodyPr wrap="square" rtlCol="0">
            <a:spAutoFit/>
          </a:bodyPr>
          <a:lstStyle/>
          <a:p>
            <a:r>
              <a:rPr lang="en-US" altLang="zh-CN" sz="1013" dirty="0">
                <a:solidFill>
                  <a:schemeClr val="bg1"/>
                </a:solidFill>
              </a:rPr>
              <a:t>02-Aperture-2</a:t>
            </a:r>
            <a:endParaRPr lang="zh-CN" altLang="en-US" sz="1013" dirty="0">
              <a:solidFill>
                <a:schemeClr val="bg1"/>
              </a:solidFill>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875" y="1002098"/>
            <a:ext cx="1311005" cy="2703682"/>
          </a:xfrm>
          <a:prstGeom prst="rect">
            <a:avLst/>
          </a:prstGeom>
        </p:spPr>
      </p:pic>
      <p:pic>
        <p:nvPicPr>
          <p:cNvPr id="44" name="图片 4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84069" y="1001556"/>
            <a:ext cx="1543050" cy="2726510"/>
          </a:xfrm>
          <a:prstGeom prst="rect">
            <a:avLst/>
          </a:prstGeom>
        </p:spPr>
      </p:pic>
      <p:sp>
        <p:nvSpPr>
          <p:cNvPr id="45" name="矩形 44"/>
          <p:cNvSpPr/>
          <p:nvPr/>
        </p:nvSpPr>
        <p:spPr>
          <a:xfrm>
            <a:off x="6159550" y="760766"/>
            <a:ext cx="966931" cy="253916"/>
          </a:xfrm>
          <a:prstGeom prst="rect">
            <a:avLst/>
          </a:prstGeom>
        </p:spPr>
        <p:txBody>
          <a:bodyPr wrap="none">
            <a:spAutoFit/>
          </a:bodyPr>
          <a:lstStyle/>
          <a:p>
            <a:r>
              <a:rPr lang="en-US" altLang="zh-CN" sz="1050" b="1" dirty="0"/>
              <a:t>02-Aperture 1</a:t>
            </a:r>
            <a:endParaRPr lang="zh-CN" altLang="en-US" sz="1050" b="1" dirty="0"/>
          </a:p>
        </p:txBody>
      </p:sp>
      <p:sp>
        <p:nvSpPr>
          <p:cNvPr id="46" name="矩形 45"/>
          <p:cNvSpPr/>
          <p:nvPr/>
        </p:nvSpPr>
        <p:spPr>
          <a:xfrm>
            <a:off x="7672128" y="763202"/>
            <a:ext cx="966931" cy="253916"/>
          </a:xfrm>
          <a:prstGeom prst="rect">
            <a:avLst/>
          </a:prstGeom>
        </p:spPr>
        <p:txBody>
          <a:bodyPr wrap="none">
            <a:spAutoFit/>
          </a:bodyPr>
          <a:lstStyle/>
          <a:p>
            <a:r>
              <a:rPr lang="en-US" altLang="zh-CN" sz="1050" b="1" dirty="0"/>
              <a:t>02-Aperture 2</a:t>
            </a:r>
            <a:endParaRPr lang="zh-CN" altLang="en-US" sz="1050" b="1" dirty="0"/>
          </a:p>
        </p:txBody>
      </p:sp>
      <p:sp>
        <p:nvSpPr>
          <p:cNvPr id="49" name="矩形 48"/>
          <p:cNvSpPr/>
          <p:nvPr/>
        </p:nvSpPr>
        <p:spPr>
          <a:xfrm>
            <a:off x="156160" y="892250"/>
            <a:ext cx="2938947" cy="584775"/>
          </a:xfrm>
          <a:prstGeom prst="rect">
            <a:avLst/>
          </a:prstGeom>
          <a:solidFill>
            <a:schemeClr val="accent6">
              <a:lumMod val="40000"/>
              <a:lumOff val="60000"/>
            </a:schemeClr>
          </a:solidFill>
          <a:ln>
            <a:solidFill>
              <a:schemeClr val="tx1"/>
            </a:solidFill>
          </a:ln>
        </p:spPr>
        <p:txBody>
          <a:bodyPr wrap="square">
            <a:spAutoFit/>
          </a:bodyPr>
          <a:lstStyle/>
          <a:p>
            <a:r>
              <a:rPr lang="en-US" altLang="zh-CN" sz="1600" b="1" dirty="0">
                <a:solidFill>
                  <a:srgbClr val="FF0000"/>
                </a:solidFill>
              </a:rPr>
              <a:t>The 1</a:t>
            </a:r>
            <a:r>
              <a:rPr lang="en-US" altLang="zh-CN" sz="1600" b="1" baseline="30000" dirty="0">
                <a:solidFill>
                  <a:srgbClr val="FF0000"/>
                </a:solidFill>
              </a:rPr>
              <a:t>st</a:t>
            </a:r>
            <a:r>
              <a:rPr lang="en-US" altLang="zh-CN" sz="1600" b="1" dirty="0">
                <a:solidFill>
                  <a:srgbClr val="FF0000"/>
                </a:solidFill>
              </a:rPr>
              <a:t> series magnet passed all the performance test at 4.2K!</a:t>
            </a:r>
            <a:endParaRPr lang="zh-CN" altLang="en-US" sz="1600" b="1" dirty="0">
              <a:solidFill>
                <a:srgbClr val="FF0000"/>
              </a:solidFill>
            </a:endParaRPr>
          </a:p>
        </p:txBody>
      </p:sp>
      <p:sp>
        <p:nvSpPr>
          <p:cNvPr id="51" name="矩形 50"/>
          <p:cNvSpPr/>
          <p:nvPr/>
        </p:nvSpPr>
        <p:spPr>
          <a:xfrm>
            <a:off x="4040634" y="760766"/>
            <a:ext cx="1398140" cy="253916"/>
          </a:xfrm>
          <a:prstGeom prst="rect">
            <a:avLst/>
          </a:prstGeom>
        </p:spPr>
        <p:txBody>
          <a:bodyPr wrap="none">
            <a:spAutoFit/>
          </a:bodyPr>
          <a:lstStyle/>
          <a:p>
            <a:r>
              <a:rPr lang="en-US" altLang="zh-CN" sz="1050" b="1" dirty="0"/>
              <a:t>The 1</a:t>
            </a:r>
            <a:r>
              <a:rPr lang="en-US" altLang="zh-CN" sz="1050" b="1" baseline="30000" dirty="0"/>
              <a:t>st</a:t>
            </a:r>
            <a:r>
              <a:rPr lang="en-US" altLang="zh-CN" sz="1050" b="1" dirty="0"/>
              <a:t> series magnet </a:t>
            </a:r>
            <a:endParaRPr lang="zh-CN" altLang="en-US" sz="1050" b="1" dirty="0"/>
          </a:p>
        </p:txBody>
      </p:sp>
      <p:sp>
        <p:nvSpPr>
          <p:cNvPr id="52" name="矩形 51"/>
          <p:cNvSpPr/>
          <p:nvPr/>
        </p:nvSpPr>
        <p:spPr>
          <a:xfrm>
            <a:off x="459813" y="2788353"/>
            <a:ext cx="978153" cy="415498"/>
          </a:xfrm>
          <a:prstGeom prst="rect">
            <a:avLst/>
          </a:prstGeom>
        </p:spPr>
        <p:txBody>
          <a:bodyPr wrap="none">
            <a:spAutoFit/>
          </a:bodyPr>
          <a:lstStyle/>
          <a:p>
            <a:pPr algn="ctr"/>
            <a:r>
              <a:rPr lang="en-US" altLang="zh-CN" sz="1050" b="1" dirty="0"/>
              <a:t>Practice coil</a:t>
            </a:r>
          </a:p>
          <a:p>
            <a:pPr algn="ctr"/>
            <a:r>
              <a:rPr lang="en-US" altLang="zh-CN" sz="1050" b="1" dirty="0"/>
              <a:t>1-Aperture-02</a:t>
            </a:r>
            <a:endParaRPr lang="en-US" altLang="en-US" sz="1050" b="1" dirty="0">
              <a:solidFill>
                <a:srgbClr val="000000"/>
              </a:solidFill>
              <a:latin typeface="SimSun" panose="02010600030101010101" pitchFamily="2" charset="-122"/>
              <a:ea typeface="SimSun" panose="02010600030101010101" pitchFamily="2" charset="-122"/>
            </a:endParaRPr>
          </a:p>
        </p:txBody>
      </p:sp>
      <p:sp>
        <p:nvSpPr>
          <p:cNvPr id="53" name="矩形 52"/>
          <p:cNvSpPr/>
          <p:nvPr/>
        </p:nvSpPr>
        <p:spPr>
          <a:xfrm>
            <a:off x="455701" y="4775886"/>
            <a:ext cx="978153" cy="253916"/>
          </a:xfrm>
          <a:prstGeom prst="rect">
            <a:avLst/>
          </a:prstGeom>
        </p:spPr>
        <p:txBody>
          <a:bodyPr wrap="none">
            <a:spAutoFit/>
          </a:bodyPr>
          <a:lstStyle/>
          <a:p>
            <a:pPr algn="ctr"/>
            <a:r>
              <a:rPr lang="en-US" altLang="zh-CN" sz="1050" b="1" dirty="0"/>
              <a:t>1-Aperture-01</a:t>
            </a:r>
            <a:endParaRPr lang="en-US" altLang="en-US" sz="1050" b="1" dirty="0">
              <a:solidFill>
                <a:srgbClr val="000000"/>
              </a:solidFill>
              <a:latin typeface="SimSun" panose="02010600030101010101" pitchFamily="2" charset="-122"/>
              <a:ea typeface="SimSun" panose="02010600030101010101" pitchFamily="2" charset="-122"/>
            </a:endParaRPr>
          </a:p>
        </p:txBody>
      </p:sp>
      <p:pic>
        <p:nvPicPr>
          <p:cNvPr id="57" name="图片 56">
            <a:extLst>
              <a:ext uri="{FF2B5EF4-FFF2-40B4-BE49-F238E27FC236}">
                <a16:creationId xmlns:a16="http://schemas.microsoft.com/office/drawing/2014/main" id="{02DA06C9-01AF-4E7A-825F-28AE083EFB75}"/>
              </a:ext>
            </a:extLst>
          </p:cNvPr>
          <p:cNvPicPr>
            <a:picLocks noChangeAspect="1"/>
          </p:cNvPicPr>
          <p:nvPr/>
        </p:nvPicPr>
        <p:blipFill>
          <a:blip r:embed="rId7"/>
          <a:stretch>
            <a:fillRect/>
          </a:stretch>
        </p:blipFill>
        <p:spPr>
          <a:xfrm>
            <a:off x="3259892" y="1001556"/>
            <a:ext cx="2673036" cy="2702365"/>
          </a:xfrm>
          <a:prstGeom prst="rect">
            <a:avLst/>
          </a:prstGeom>
        </p:spPr>
      </p:pic>
      <p:pic>
        <p:nvPicPr>
          <p:cNvPr id="60" name="图片 59">
            <a:extLst>
              <a:ext uri="{FF2B5EF4-FFF2-40B4-BE49-F238E27FC236}">
                <a16:creationId xmlns:a16="http://schemas.microsoft.com/office/drawing/2014/main" id="{54DBE59A-72A3-4358-8516-92357F5E1D28}"/>
              </a:ext>
            </a:extLst>
          </p:cNvPr>
          <p:cNvPicPr>
            <a:picLocks noChangeAspect="1"/>
          </p:cNvPicPr>
          <p:nvPr/>
        </p:nvPicPr>
        <p:blipFill>
          <a:blip r:embed="rId8"/>
          <a:stretch>
            <a:fillRect/>
          </a:stretch>
        </p:blipFill>
        <p:spPr>
          <a:xfrm>
            <a:off x="3274381" y="3276397"/>
            <a:ext cx="2775982" cy="1872712"/>
          </a:xfrm>
          <a:prstGeom prst="rect">
            <a:avLst/>
          </a:prstGeom>
        </p:spPr>
      </p:pic>
      <p:pic>
        <p:nvPicPr>
          <p:cNvPr id="61" name="图片 60">
            <a:extLst>
              <a:ext uri="{FF2B5EF4-FFF2-40B4-BE49-F238E27FC236}">
                <a16:creationId xmlns:a16="http://schemas.microsoft.com/office/drawing/2014/main" id="{CA582496-16C2-463A-90E7-843CC694685D}"/>
              </a:ext>
            </a:extLst>
          </p:cNvPr>
          <p:cNvPicPr>
            <a:picLocks noChangeAspect="1"/>
          </p:cNvPicPr>
          <p:nvPr/>
        </p:nvPicPr>
        <p:blipFill>
          <a:blip r:embed="rId9"/>
          <a:stretch>
            <a:fillRect/>
          </a:stretch>
        </p:blipFill>
        <p:spPr>
          <a:xfrm>
            <a:off x="6050363" y="3276884"/>
            <a:ext cx="2876756" cy="1872224"/>
          </a:xfrm>
          <a:prstGeom prst="rect">
            <a:avLst/>
          </a:prstGeom>
        </p:spPr>
      </p:pic>
      <p:sp>
        <p:nvSpPr>
          <p:cNvPr id="2" name="页脚占位符 1">
            <a:extLst>
              <a:ext uri="{FF2B5EF4-FFF2-40B4-BE49-F238E27FC236}">
                <a16:creationId xmlns:a16="http://schemas.microsoft.com/office/drawing/2014/main" id="{7141B0E3-2283-414F-A609-6BE52B83DB62}"/>
              </a:ext>
            </a:extLst>
          </p:cNvPr>
          <p:cNvSpPr>
            <a:spLocks noGrp="1"/>
          </p:cNvSpPr>
          <p:nvPr>
            <p:ph type="ftr" sz="quarter" idx="11"/>
          </p:nvPr>
        </p:nvSpPr>
        <p:spPr/>
        <p:txBody>
          <a:bodyPr/>
          <a:lstStyle/>
          <a:p>
            <a:r>
              <a:rPr lang="en-US"/>
              <a:t>The 2021 International Workshop on CEPC, Nov. 8-12 2021 </a:t>
            </a:r>
          </a:p>
        </p:txBody>
      </p:sp>
      <p:grpSp>
        <p:nvGrpSpPr>
          <p:cNvPr id="40" name="Group 4">
            <a:extLst>
              <a:ext uri="{FF2B5EF4-FFF2-40B4-BE49-F238E27FC236}">
                <a16:creationId xmlns:a16="http://schemas.microsoft.com/office/drawing/2014/main" id="{1C85F683-BE1F-4C7E-828D-F65CD45D2A61}"/>
              </a:ext>
            </a:extLst>
          </p:cNvPr>
          <p:cNvGrpSpPr>
            <a:grpSpLocks noChangeAspect="1"/>
          </p:cNvGrpSpPr>
          <p:nvPr/>
        </p:nvGrpSpPr>
        <p:grpSpPr bwMode="auto">
          <a:xfrm>
            <a:off x="69281" y="50432"/>
            <a:ext cx="495663" cy="490896"/>
            <a:chOff x="-1" y="147"/>
            <a:chExt cx="728" cy="721"/>
          </a:xfrm>
        </p:grpSpPr>
        <p:sp>
          <p:nvSpPr>
            <p:cNvPr id="47" name="AutoShape 3">
              <a:extLst>
                <a:ext uri="{FF2B5EF4-FFF2-40B4-BE49-F238E27FC236}">
                  <a16:creationId xmlns:a16="http://schemas.microsoft.com/office/drawing/2014/main" id="{C3409BF6-F16A-436B-91DE-CC7BA0DED998}"/>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5">
              <a:extLst>
                <a:ext uri="{FF2B5EF4-FFF2-40B4-BE49-F238E27FC236}">
                  <a16:creationId xmlns:a16="http://schemas.microsoft.com/office/drawing/2014/main" id="{949F4242-3DA9-4F49-9442-A410A376E13B}"/>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6">
              <a:extLst>
                <a:ext uri="{FF2B5EF4-FFF2-40B4-BE49-F238E27FC236}">
                  <a16:creationId xmlns:a16="http://schemas.microsoft.com/office/drawing/2014/main" id="{DF159559-42C9-4203-802E-70B331B7E129}"/>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7">
              <a:extLst>
                <a:ext uri="{FF2B5EF4-FFF2-40B4-BE49-F238E27FC236}">
                  <a16:creationId xmlns:a16="http://schemas.microsoft.com/office/drawing/2014/main" id="{D811093A-D57E-42F9-BF19-C385DA1B92E6}"/>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4AF049C1-9D84-449C-8B4E-75624DF4AFA5}"/>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9">
              <a:extLst>
                <a:ext uri="{FF2B5EF4-FFF2-40B4-BE49-F238E27FC236}">
                  <a16:creationId xmlns:a16="http://schemas.microsoft.com/office/drawing/2014/main" id="{F3D8254B-A56F-4EF0-B9C4-787DF41A0C73}"/>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10">
              <a:extLst>
                <a:ext uri="{FF2B5EF4-FFF2-40B4-BE49-F238E27FC236}">
                  <a16:creationId xmlns:a16="http://schemas.microsoft.com/office/drawing/2014/main" id="{86750CEF-CA40-47B1-916F-5E4410BA29B1}"/>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11">
              <a:extLst>
                <a:ext uri="{FF2B5EF4-FFF2-40B4-BE49-F238E27FC236}">
                  <a16:creationId xmlns:a16="http://schemas.microsoft.com/office/drawing/2014/main" id="{C01608EC-8473-4724-A4E5-298CACC6EA43}"/>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12">
              <a:extLst>
                <a:ext uri="{FF2B5EF4-FFF2-40B4-BE49-F238E27FC236}">
                  <a16:creationId xmlns:a16="http://schemas.microsoft.com/office/drawing/2014/main" id="{037ACEED-D182-4DEE-B843-1F16F99F677E}"/>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13">
              <a:extLst>
                <a:ext uri="{FF2B5EF4-FFF2-40B4-BE49-F238E27FC236}">
                  <a16:creationId xmlns:a16="http://schemas.microsoft.com/office/drawing/2014/main" id="{DF1C4ABC-BCE7-4204-A269-69B8B3237E29}"/>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66" name="Picture 7">
            <a:extLst>
              <a:ext uri="{FF2B5EF4-FFF2-40B4-BE49-F238E27FC236}">
                <a16:creationId xmlns:a16="http://schemas.microsoft.com/office/drawing/2014/main" id="{32477ACF-07AB-4917-B976-0738CDAD230D}"/>
              </a:ext>
            </a:extLst>
          </p:cNvPr>
          <p:cNvPicPr>
            <a:picLocks noChangeAspect="1"/>
          </p:cNvPicPr>
          <p:nvPr/>
        </p:nvPicPr>
        <p:blipFill rotWithShape="1">
          <a:blip r:embed="rId10">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67" name="Picture 11">
            <a:extLst>
              <a:ext uri="{FF2B5EF4-FFF2-40B4-BE49-F238E27FC236}">
                <a16:creationId xmlns:a16="http://schemas.microsoft.com/office/drawing/2014/main" id="{2C9DDC43-99B5-4721-AF5B-51756D791439}"/>
              </a:ext>
            </a:extLst>
          </p:cNvPr>
          <p:cNvPicPr>
            <a:picLocks noChangeAspect="1"/>
          </p:cNvPicPr>
          <p:nvPr/>
        </p:nvPicPr>
        <p:blipFill rotWithShape="1">
          <a:blip r:embed="rId11">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pic>
        <p:nvPicPr>
          <p:cNvPr id="68" name="图片 67">
            <a:extLst>
              <a:ext uri="{FF2B5EF4-FFF2-40B4-BE49-F238E27FC236}">
                <a16:creationId xmlns:a16="http://schemas.microsoft.com/office/drawing/2014/main" id="{CA8BCB6E-8F20-43A9-A319-4DEF4BBB96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022" t="34860" r="18022" b="35424"/>
          <a:stretch/>
        </p:blipFill>
        <p:spPr>
          <a:xfrm>
            <a:off x="8142352" y="109472"/>
            <a:ext cx="963548" cy="447709"/>
          </a:xfrm>
          <a:prstGeom prst="rect">
            <a:avLst/>
          </a:prstGeom>
        </p:spPr>
      </p:pic>
    </p:spTree>
    <p:extLst>
      <p:ext uri="{BB962C8B-B14F-4D97-AF65-F5344CB8AC3E}">
        <p14:creationId xmlns:p14="http://schemas.microsoft.com/office/powerpoint/2010/main" val="247498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p:nvGrpSpPr>
        <p:grpSpPr bwMode="auto">
          <a:xfrm>
            <a:off x="69281" y="50432"/>
            <a:ext cx="495663" cy="490896"/>
            <a:chOff x="-1" y="147"/>
            <a:chExt cx="728" cy="721"/>
          </a:xfrm>
        </p:grpSpPr>
        <p:sp>
          <p:nvSpPr>
            <p:cNvPr id="9" name="AutoShape 3"/>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5"/>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7"/>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8"/>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9"/>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0"/>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1"/>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2"/>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13"/>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D433520C-6227-4464-8DB6-1ED0A08BCC3A}"/>
              </a:ext>
            </a:extLst>
          </p:cNvPr>
          <p:cNvPicPr>
            <a:picLocks noChangeAspect="1"/>
          </p:cNvPicPr>
          <p:nvPr/>
        </p:nvPicPr>
        <p:blipFill>
          <a:blip r:embed="rId2"/>
          <a:stretch>
            <a:fillRect/>
          </a:stretch>
        </p:blipFill>
        <p:spPr>
          <a:xfrm>
            <a:off x="3260041" y="803717"/>
            <a:ext cx="2767719" cy="2110579"/>
          </a:xfrm>
          <a:prstGeom prst="rect">
            <a:avLst/>
          </a:prstGeom>
        </p:spPr>
      </p:pic>
      <p:pic>
        <p:nvPicPr>
          <p:cNvPr id="21" name="图片 20">
            <a:extLst>
              <a:ext uri="{FF2B5EF4-FFF2-40B4-BE49-F238E27FC236}">
                <a16:creationId xmlns:a16="http://schemas.microsoft.com/office/drawing/2014/main" id="{C86786FA-65B0-49A4-90BD-B4E355CCBE98}"/>
              </a:ext>
            </a:extLst>
          </p:cNvPr>
          <p:cNvPicPr>
            <a:picLocks noChangeAspect="1"/>
          </p:cNvPicPr>
          <p:nvPr/>
        </p:nvPicPr>
        <p:blipFill>
          <a:blip r:embed="rId3"/>
          <a:stretch>
            <a:fillRect/>
          </a:stretch>
        </p:blipFill>
        <p:spPr>
          <a:xfrm>
            <a:off x="6067075" y="803717"/>
            <a:ext cx="2687878" cy="2110579"/>
          </a:xfrm>
          <a:prstGeom prst="rect">
            <a:avLst/>
          </a:prstGeom>
        </p:spPr>
      </p:pic>
      <p:grpSp>
        <p:nvGrpSpPr>
          <p:cNvPr id="22" name="组合 21">
            <a:extLst>
              <a:ext uri="{FF2B5EF4-FFF2-40B4-BE49-F238E27FC236}">
                <a16:creationId xmlns:a16="http://schemas.microsoft.com/office/drawing/2014/main" id="{DB22C215-456E-4503-AFDC-B8B01E7ABB0D}"/>
              </a:ext>
            </a:extLst>
          </p:cNvPr>
          <p:cNvGrpSpPr/>
          <p:nvPr/>
        </p:nvGrpSpPr>
        <p:grpSpPr>
          <a:xfrm>
            <a:off x="190474" y="3064637"/>
            <a:ext cx="4395650" cy="1876918"/>
            <a:chOff x="0" y="4288863"/>
            <a:chExt cx="4674757" cy="2034526"/>
          </a:xfrm>
        </p:grpSpPr>
        <p:pic>
          <p:nvPicPr>
            <p:cNvPr id="23" name="图片 22">
              <a:extLst>
                <a:ext uri="{FF2B5EF4-FFF2-40B4-BE49-F238E27FC236}">
                  <a16:creationId xmlns:a16="http://schemas.microsoft.com/office/drawing/2014/main" id="{CF01124D-AAE5-4014-8A74-56A1D199D931}"/>
                </a:ext>
              </a:extLst>
            </p:cNvPr>
            <p:cNvPicPr>
              <a:picLocks noChangeAspect="1"/>
            </p:cNvPicPr>
            <p:nvPr/>
          </p:nvPicPr>
          <p:blipFill rotWithShape="1">
            <a:blip r:embed="rId4"/>
            <a:srcRect l="9941" t="4907" r="10102" b="4532"/>
            <a:stretch/>
          </p:blipFill>
          <p:spPr>
            <a:xfrm>
              <a:off x="0" y="4321337"/>
              <a:ext cx="2306384" cy="1998851"/>
            </a:xfrm>
            <a:prstGeom prst="rect">
              <a:avLst/>
            </a:prstGeom>
          </p:spPr>
        </p:pic>
        <p:pic>
          <p:nvPicPr>
            <p:cNvPr id="24" name="图片 23">
              <a:extLst>
                <a:ext uri="{FF2B5EF4-FFF2-40B4-BE49-F238E27FC236}">
                  <a16:creationId xmlns:a16="http://schemas.microsoft.com/office/drawing/2014/main" id="{7517030E-4945-4D9D-9C98-003A9412AAAA}"/>
                </a:ext>
              </a:extLst>
            </p:cNvPr>
            <p:cNvPicPr>
              <a:picLocks noChangeAspect="1"/>
            </p:cNvPicPr>
            <p:nvPr/>
          </p:nvPicPr>
          <p:blipFill rotWithShape="1">
            <a:blip r:embed="rId5"/>
            <a:srcRect l="9232" t="5605" r="10103" b="3836"/>
            <a:stretch/>
          </p:blipFill>
          <p:spPr>
            <a:xfrm>
              <a:off x="2306384" y="4288863"/>
              <a:ext cx="2368373" cy="2034526"/>
            </a:xfrm>
            <a:prstGeom prst="rect">
              <a:avLst/>
            </a:prstGeom>
          </p:spPr>
        </p:pic>
      </p:grpSp>
      <p:grpSp>
        <p:nvGrpSpPr>
          <p:cNvPr id="25" name="组合 24">
            <a:extLst>
              <a:ext uri="{FF2B5EF4-FFF2-40B4-BE49-F238E27FC236}">
                <a16:creationId xmlns:a16="http://schemas.microsoft.com/office/drawing/2014/main" id="{3DF4947B-363F-45D0-B344-4876DB03616E}"/>
              </a:ext>
            </a:extLst>
          </p:cNvPr>
          <p:cNvGrpSpPr/>
          <p:nvPr/>
        </p:nvGrpSpPr>
        <p:grpSpPr>
          <a:xfrm>
            <a:off x="4699503" y="3091983"/>
            <a:ext cx="4292097" cy="1851492"/>
            <a:chOff x="5221791" y="4192107"/>
            <a:chExt cx="5010803" cy="2130089"/>
          </a:xfrm>
        </p:grpSpPr>
        <p:pic>
          <p:nvPicPr>
            <p:cNvPr id="26" name="图片 25">
              <a:extLst>
                <a:ext uri="{FF2B5EF4-FFF2-40B4-BE49-F238E27FC236}">
                  <a16:creationId xmlns:a16="http://schemas.microsoft.com/office/drawing/2014/main" id="{F2569119-EC8B-45A4-BCED-C588189EC3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07" t="5250" r="10063" b="3874"/>
            <a:stretch/>
          </p:blipFill>
          <p:spPr>
            <a:xfrm>
              <a:off x="5221791" y="4192107"/>
              <a:ext cx="2451336" cy="2130089"/>
            </a:xfrm>
            <a:prstGeom prst="rect">
              <a:avLst/>
            </a:prstGeom>
          </p:spPr>
        </p:pic>
        <p:pic>
          <p:nvPicPr>
            <p:cNvPr id="27" name="图片 26">
              <a:extLst>
                <a:ext uri="{FF2B5EF4-FFF2-40B4-BE49-F238E27FC236}">
                  <a16:creationId xmlns:a16="http://schemas.microsoft.com/office/drawing/2014/main" id="{3310E6EC-10A2-4C1B-A68E-A760F288AC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78" r="8664" b="5709"/>
            <a:stretch/>
          </p:blipFill>
          <p:spPr>
            <a:xfrm>
              <a:off x="7356737" y="4192107"/>
              <a:ext cx="2875857" cy="2127880"/>
            </a:xfrm>
            <a:prstGeom prst="rect">
              <a:avLst/>
            </a:prstGeom>
          </p:spPr>
        </p:pic>
      </p:grpSp>
      <p:sp>
        <p:nvSpPr>
          <p:cNvPr id="28" name="矩形 27"/>
          <p:cNvSpPr/>
          <p:nvPr/>
        </p:nvSpPr>
        <p:spPr>
          <a:xfrm>
            <a:off x="69281" y="983350"/>
            <a:ext cx="3062622" cy="1569660"/>
          </a:xfrm>
          <a:prstGeom prst="rect">
            <a:avLst/>
          </a:prstGeom>
          <a:solidFill>
            <a:schemeClr val="accent6">
              <a:lumMod val="40000"/>
              <a:lumOff val="60000"/>
            </a:schemeClr>
          </a:solidFill>
          <a:ln>
            <a:solidFill>
              <a:schemeClr val="tx1"/>
            </a:solidFill>
          </a:ln>
        </p:spPr>
        <p:txBody>
          <a:bodyPr wrap="square">
            <a:spAutoFit/>
          </a:bodyPr>
          <a:lstStyle/>
          <a:p>
            <a:r>
              <a:rPr lang="en-US" altLang="zh-CN" sz="1600" b="1" dirty="0"/>
              <a:t>Field quality measurement results of the  1</a:t>
            </a:r>
            <a:r>
              <a:rPr lang="en-US" altLang="zh-CN" sz="1600" b="1" baseline="30000" dirty="0"/>
              <a:t>st</a:t>
            </a:r>
            <a:r>
              <a:rPr lang="en-US" altLang="zh-CN" sz="1600" b="1" dirty="0"/>
              <a:t> series magnet</a:t>
            </a:r>
          </a:p>
          <a:p>
            <a:pPr algn="just"/>
            <a:endParaRPr lang="en-US" altLang="zh-CN" sz="1600" b="1" i="1" dirty="0"/>
          </a:p>
          <a:p>
            <a:pPr algn="just"/>
            <a:r>
              <a:rPr lang="en-US" altLang="zh-CN" sz="1600" b="1" dirty="0">
                <a:solidFill>
                  <a:srgbClr val="FF0000"/>
                </a:solidFill>
              </a:rPr>
              <a:t>All field errors are within the requirement, less than 5 units for most cases.</a:t>
            </a:r>
            <a:endParaRPr lang="zh-CN" altLang="en-US" sz="1600" b="1" dirty="0">
              <a:solidFill>
                <a:srgbClr val="FF0000"/>
              </a:solidFill>
            </a:endParaRPr>
          </a:p>
        </p:txBody>
      </p:sp>
      <p:sp>
        <p:nvSpPr>
          <p:cNvPr id="2" name="页脚占位符 1">
            <a:extLst>
              <a:ext uri="{FF2B5EF4-FFF2-40B4-BE49-F238E27FC236}">
                <a16:creationId xmlns:a16="http://schemas.microsoft.com/office/drawing/2014/main" id="{758589FA-CB7B-4747-AF26-904F81675D91}"/>
              </a:ext>
            </a:extLst>
          </p:cNvPr>
          <p:cNvSpPr>
            <a:spLocks noGrp="1"/>
          </p:cNvSpPr>
          <p:nvPr>
            <p:ph type="ftr" sz="quarter" idx="11"/>
          </p:nvPr>
        </p:nvSpPr>
        <p:spPr/>
        <p:txBody>
          <a:bodyPr/>
          <a:lstStyle/>
          <a:p>
            <a:r>
              <a:rPr lang="en-US"/>
              <a:t>The 2021 International Workshop on CEPC, Nov. 8-12 2021 </a:t>
            </a:r>
          </a:p>
        </p:txBody>
      </p:sp>
      <p:pic>
        <p:nvPicPr>
          <p:cNvPr id="29" name="Picture 7">
            <a:extLst>
              <a:ext uri="{FF2B5EF4-FFF2-40B4-BE49-F238E27FC236}">
                <a16:creationId xmlns:a16="http://schemas.microsoft.com/office/drawing/2014/main" id="{5DA606F0-3DFB-46C1-9290-CC1C971D9EEA}"/>
              </a:ext>
            </a:extLst>
          </p:cNvPr>
          <p:cNvPicPr>
            <a:picLocks noChangeAspect="1"/>
          </p:cNvPicPr>
          <p:nvPr/>
        </p:nvPicPr>
        <p:blipFill rotWithShape="1">
          <a:blip r:embed="rId8">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30" name="Picture 11">
            <a:extLst>
              <a:ext uri="{FF2B5EF4-FFF2-40B4-BE49-F238E27FC236}">
                <a16:creationId xmlns:a16="http://schemas.microsoft.com/office/drawing/2014/main" id="{28AA85A0-41B6-4900-9C79-F4509876C271}"/>
              </a:ext>
            </a:extLst>
          </p:cNvPr>
          <p:cNvPicPr>
            <a:picLocks noChangeAspect="1"/>
          </p:cNvPicPr>
          <p:nvPr/>
        </p:nvPicPr>
        <p:blipFill rotWithShape="1">
          <a:blip r:embed="rId9">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pic>
        <p:nvPicPr>
          <p:cNvPr id="31" name="图片 30">
            <a:extLst>
              <a:ext uri="{FF2B5EF4-FFF2-40B4-BE49-F238E27FC236}">
                <a16:creationId xmlns:a16="http://schemas.microsoft.com/office/drawing/2014/main" id="{2F1ABB33-F7BF-472E-A23B-E1DD021A34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022" t="34860" r="18022" b="35424"/>
          <a:stretch/>
        </p:blipFill>
        <p:spPr>
          <a:xfrm>
            <a:off x="8142352" y="109472"/>
            <a:ext cx="963548" cy="447709"/>
          </a:xfrm>
          <a:prstGeom prst="rect">
            <a:avLst/>
          </a:prstGeom>
        </p:spPr>
      </p:pic>
    </p:spTree>
    <p:extLst>
      <p:ext uri="{BB962C8B-B14F-4D97-AF65-F5344CB8AC3E}">
        <p14:creationId xmlns:p14="http://schemas.microsoft.com/office/powerpoint/2010/main" val="76199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8B073CD3-3646-47A5-A158-21C51E16B46C}"/>
              </a:ext>
            </a:extLst>
          </p:cNvPr>
          <p:cNvSpPr>
            <a:spLocks noGrp="1"/>
          </p:cNvSpPr>
          <p:nvPr>
            <p:ph type="ftr" sz="quarter" idx="11"/>
          </p:nvPr>
        </p:nvSpPr>
        <p:spPr/>
        <p:txBody>
          <a:bodyPr/>
          <a:lstStyle/>
          <a:p>
            <a:r>
              <a:rPr lang="en-US"/>
              <a:t>The 2021 International Workshop on CEPC, Nov. 8-12 2021 </a:t>
            </a:r>
          </a:p>
        </p:txBody>
      </p:sp>
      <p:sp>
        <p:nvSpPr>
          <p:cNvPr id="5" name="矩形 4">
            <a:extLst>
              <a:ext uri="{FF2B5EF4-FFF2-40B4-BE49-F238E27FC236}">
                <a16:creationId xmlns:a16="http://schemas.microsoft.com/office/drawing/2014/main" id="{BA8612F7-2DD9-4E7C-B16B-3630FAD30BE0}"/>
              </a:ext>
            </a:extLst>
          </p:cNvPr>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6" name="直接连接符 5">
            <a:extLst>
              <a:ext uri="{FF2B5EF4-FFF2-40B4-BE49-F238E27FC236}">
                <a16:creationId xmlns:a16="http://schemas.microsoft.com/office/drawing/2014/main" id="{133E2909-CF11-4629-AAE9-3AA2AFD27F17}"/>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76E1276-F24B-4BC2-81D9-E435AFB92064}"/>
              </a:ext>
            </a:extLst>
          </p:cNvPr>
          <p:cNvGrpSpPr>
            <a:grpSpLocks noChangeAspect="1"/>
          </p:cNvGrpSpPr>
          <p:nvPr/>
        </p:nvGrpSpPr>
        <p:grpSpPr bwMode="auto">
          <a:xfrm>
            <a:off x="69281" y="50432"/>
            <a:ext cx="495663" cy="490896"/>
            <a:chOff x="-1" y="147"/>
            <a:chExt cx="728" cy="721"/>
          </a:xfrm>
        </p:grpSpPr>
        <p:sp>
          <p:nvSpPr>
            <p:cNvPr id="8" name="AutoShape 3">
              <a:extLst>
                <a:ext uri="{FF2B5EF4-FFF2-40B4-BE49-F238E27FC236}">
                  <a16:creationId xmlns:a16="http://schemas.microsoft.com/office/drawing/2014/main" id="{598FF58F-8F95-4B85-8270-B1C67131E0AA}"/>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5">
              <a:extLst>
                <a:ext uri="{FF2B5EF4-FFF2-40B4-BE49-F238E27FC236}">
                  <a16:creationId xmlns:a16="http://schemas.microsoft.com/office/drawing/2014/main" id="{A180123B-4930-4AA9-81A3-5B242FCB02AA}"/>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6">
              <a:extLst>
                <a:ext uri="{FF2B5EF4-FFF2-40B4-BE49-F238E27FC236}">
                  <a16:creationId xmlns:a16="http://schemas.microsoft.com/office/drawing/2014/main" id="{C0D155B2-E9CE-44D9-84BF-E039665A58AB}"/>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DEAE476A-4961-46D7-A56E-9E0C01347887}"/>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8">
              <a:extLst>
                <a:ext uri="{FF2B5EF4-FFF2-40B4-BE49-F238E27FC236}">
                  <a16:creationId xmlns:a16="http://schemas.microsoft.com/office/drawing/2014/main" id="{BBEFE0D4-F0E4-45E8-B903-783B74EC9C06}"/>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9">
              <a:extLst>
                <a:ext uri="{FF2B5EF4-FFF2-40B4-BE49-F238E27FC236}">
                  <a16:creationId xmlns:a16="http://schemas.microsoft.com/office/drawing/2014/main" id="{1FAC9D51-7866-4E53-81B6-242FF5365EFD}"/>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C635BED5-C6C3-43DA-85FF-522DF3C61828}"/>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1">
              <a:extLst>
                <a:ext uri="{FF2B5EF4-FFF2-40B4-BE49-F238E27FC236}">
                  <a16:creationId xmlns:a16="http://schemas.microsoft.com/office/drawing/2014/main" id="{2892627A-1BEA-4360-B04C-C6E0E884851F}"/>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D0DFF916-9B4F-453C-B3E1-FD5E5C079F79}"/>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CFE3A042-0D84-45B3-B462-123ED57EB2B8}"/>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18" name="Picture 7">
            <a:extLst>
              <a:ext uri="{FF2B5EF4-FFF2-40B4-BE49-F238E27FC236}">
                <a16:creationId xmlns:a16="http://schemas.microsoft.com/office/drawing/2014/main" id="{CFA48D2A-3867-4B12-AE9A-6BDAEEEAFF2A}"/>
              </a:ext>
            </a:extLst>
          </p:cNvPr>
          <p:cNvPicPr>
            <a:picLocks noChangeAspect="1"/>
          </p:cNvPicPr>
          <p:nvPr/>
        </p:nvPicPr>
        <p:blipFill rotWithShape="1">
          <a:blip r:embed="rId2">
            <a:extLst>
              <a:ext uri="{28A0092B-C50C-407E-A947-70E740481C1C}">
                <a14:useLocalDpi xmlns:a14="http://schemas.microsoft.com/office/drawing/2010/main" val="0"/>
              </a:ext>
            </a:extLst>
          </a:blip>
          <a:srcRect t="8278" b="-1"/>
          <a:stretch/>
        </p:blipFill>
        <p:spPr>
          <a:xfrm>
            <a:off x="6938059" y="27072"/>
            <a:ext cx="607308" cy="557034"/>
          </a:xfrm>
          <a:prstGeom prst="rect">
            <a:avLst/>
          </a:prstGeom>
        </p:spPr>
      </p:pic>
      <p:pic>
        <p:nvPicPr>
          <p:cNvPr id="19" name="Picture 11">
            <a:extLst>
              <a:ext uri="{FF2B5EF4-FFF2-40B4-BE49-F238E27FC236}">
                <a16:creationId xmlns:a16="http://schemas.microsoft.com/office/drawing/2014/main" id="{D28826B9-D5D0-455F-857C-DEC35B02845D}"/>
              </a:ext>
            </a:extLst>
          </p:cNvPr>
          <p:cNvPicPr>
            <a:picLocks noChangeAspect="1"/>
          </p:cNvPicPr>
          <p:nvPr/>
        </p:nvPicPr>
        <p:blipFill rotWithShape="1">
          <a:blip r:embed="rId3">
            <a:extLst>
              <a:ext uri="{28A0092B-C50C-407E-A947-70E740481C1C}">
                <a14:useLocalDpi xmlns:a14="http://schemas.microsoft.com/office/drawing/2010/main" val="0"/>
              </a:ext>
            </a:extLst>
          </a:blip>
          <a:srcRect l="9274" r="4948"/>
          <a:stretch/>
        </p:blipFill>
        <p:spPr>
          <a:xfrm>
            <a:off x="7488901" y="34276"/>
            <a:ext cx="547778" cy="570026"/>
          </a:xfrm>
          <a:prstGeom prst="rect">
            <a:avLst/>
          </a:prstGeom>
        </p:spPr>
      </p:pic>
      <p:pic>
        <p:nvPicPr>
          <p:cNvPr id="20" name="图片 19">
            <a:extLst>
              <a:ext uri="{FF2B5EF4-FFF2-40B4-BE49-F238E27FC236}">
                <a16:creationId xmlns:a16="http://schemas.microsoft.com/office/drawing/2014/main" id="{6EDD65E5-CB2A-409A-B2CA-421864C4F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22" t="34860" r="18022" b="35424"/>
          <a:stretch/>
        </p:blipFill>
        <p:spPr>
          <a:xfrm>
            <a:off x="8023888" y="109472"/>
            <a:ext cx="963548" cy="447709"/>
          </a:xfrm>
          <a:prstGeom prst="rect">
            <a:avLst/>
          </a:prstGeom>
        </p:spPr>
      </p:pic>
      <p:pic>
        <p:nvPicPr>
          <p:cNvPr id="21" name="图片 20">
            <a:extLst>
              <a:ext uri="{FF2B5EF4-FFF2-40B4-BE49-F238E27FC236}">
                <a16:creationId xmlns:a16="http://schemas.microsoft.com/office/drawing/2014/main" id="{4485D450-0F64-468F-A56C-C8C217B487CE}"/>
              </a:ext>
            </a:extLst>
          </p:cNvPr>
          <p:cNvPicPr>
            <a:picLocks noChangeAspect="1"/>
          </p:cNvPicPr>
          <p:nvPr/>
        </p:nvPicPr>
        <p:blipFill>
          <a:blip r:embed="rId5"/>
          <a:stretch>
            <a:fillRect/>
          </a:stretch>
        </p:blipFill>
        <p:spPr>
          <a:xfrm>
            <a:off x="644541" y="996536"/>
            <a:ext cx="2713695" cy="2038102"/>
          </a:xfrm>
          <a:prstGeom prst="rect">
            <a:avLst/>
          </a:prstGeom>
        </p:spPr>
      </p:pic>
      <p:pic>
        <p:nvPicPr>
          <p:cNvPr id="22" name="图片 21">
            <a:extLst>
              <a:ext uri="{FF2B5EF4-FFF2-40B4-BE49-F238E27FC236}">
                <a16:creationId xmlns:a16="http://schemas.microsoft.com/office/drawing/2014/main" id="{0076329C-9151-4E7E-8525-022F29D5EE3A}"/>
              </a:ext>
            </a:extLst>
          </p:cNvPr>
          <p:cNvPicPr>
            <a:picLocks noChangeAspect="1"/>
          </p:cNvPicPr>
          <p:nvPr/>
        </p:nvPicPr>
        <p:blipFill rotWithShape="1">
          <a:blip r:embed="rId6"/>
          <a:srcRect t="8413" b="14832"/>
          <a:stretch/>
        </p:blipFill>
        <p:spPr>
          <a:xfrm>
            <a:off x="3498101" y="996536"/>
            <a:ext cx="1987959" cy="2035271"/>
          </a:xfrm>
          <a:prstGeom prst="rect">
            <a:avLst/>
          </a:prstGeom>
        </p:spPr>
      </p:pic>
      <p:pic>
        <p:nvPicPr>
          <p:cNvPr id="23" name="图片 22">
            <a:extLst>
              <a:ext uri="{FF2B5EF4-FFF2-40B4-BE49-F238E27FC236}">
                <a16:creationId xmlns:a16="http://schemas.microsoft.com/office/drawing/2014/main" id="{EDD5DC0C-AAE2-4163-ABB8-4590F72BE756}"/>
              </a:ext>
            </a:extLst>
          </p:cNvPr>
          <p:cNvPicPr>
            <a:picLocks noChangeAspect="1"/>
          </p:cNvPicPr>
          <p:nvPr/>
        </p:nvPicPr>
        <p:blipFill rotWithShape="1">
          <a:blip r:embed="rId7"/>
          <a:srcRect l="13695" r="13361" b="13518"/>
          <a:stretch/>
        </p:blipFill>
        <p:spPr>
          <a:xfrm>
            <a:off x="111141" y="3061526"/>
            <a:ext cx="2283600" cy="2030512"/>
          </a:xfrm>
          <a:prstGeom prst="rect">
            <a:avLst/>
          </a:prstGeom>
        </p:spPr>
      </p:pic>
      <p:pic>
        <p:nvPicPr>
          <p:cNvPr id="24" name="图片 23">
            <a:extLst>
              <a:ext uri="{FF2B5EF4-FFF2-40B4-BE49-F238E27FC236}">
                <a16:creationId xmlns:a16="http://schemas.microsoft.com/office/drawing/2014/main" id="{E2C4A095-DBFF-47F5-9028-96B0102534D8}"/>
              </a:ext>
            </a:extLst>
          </p:cNvPr>
          <p:cNvPicPr>
            <a:picLocks noChangeAspect="1"/>
          </p:cNvPicPr>
          <p:nvPr/>
        </p:nvPicPr>
        <p:blipFill>
          <a:blip r:embed="rId8"/>
          <a:stretch>
            <a:fillRect/>
          </a:stretch>
        </p:blipFill>
        <p:spPr>
          <a:xfrm>
            <a:off x="5661206" y="996536"/>
            <a:ext cx="2713695" cy="2035271"/>
          </a:xfrm>
          <a:prstGeom prst="rect">
            <a:avLst/>
          </a:prstGeom>
        </p:spPr>
      </p:pic>
      <p:pic>
        <p:nvPicPr>
          <p:cNvPr id="25" name="图片 24">
            <a:extLst>
              <a:ext uri="{FF2B5EF4-FFF2-40B4-BE49-F238E27FC236}">
                <a16:creationId xmlns:a16="http://schemas.microsoft.com/office/drawing/2014/main" id="{9F6ECE65-5307-40AA-A0F3-BFCC5B2904E7}"/>
              </a:ext>
            </a:extLst>
          </p:cNvPr>
          <p:cNvPicPr>
            <a:picLocks noChangeAspect="1"/>
          </p:cNvPicPr>
          <p:nvPr/>
        </p:nvPicPr>
        <p:blipFill rotWithShape="1">
          <a:blip r:embed="rId9"/>
          <a:srcRect l="13473" t="23333" r="13283" b="24814"/>
          <a:stretch/>
        </p:blipFill>
        <p:spPr>
          <a:xfrm>
            <a:off x="2430365" y="3065027"/>
            <a:ext cx="3815918" cy="2026042"/>
          </a:xfrm>
          <a:prstGeom prst="rect">
            <a:avLst/>
          </a:prstGeom>
        </p:spPr>
      </p:pic>
      <p:pic>
        <p:nvPicPr>
          <p:cNvPr id="26" name="图片 25">
            <a:extLst>
              <a:ext uri="{FF2B5EF4-FFF2-40B4-BE49-F238E27FC236}">
                <a16:creationId xmlns:a16="http://schemas.microsoft.com/office/drawing/2014/main" id="{72D844E7-5EAC-492E-84CC-E7C2C02082A0}"/>
              </a:ext>
            </a:extLst>
          </p:cNvPr>
          <p:cNvPicPr>
            <a:picLocks noChangeAspect="1"/>
          </p:cNvPicPr>
          <p:nvPr/>
        </p:nvPicPr>
        <p:blipFill>
          <a:blip r:embed="rId10"/>
          <a:stretch>
            <a:fillRect/>
          </a:stretch>
        </p:blipFill>
        <p:spPr>
          <a:xfrm>
            <a:off x="6290212" y="3065026"/>
            <a:ext cx="2701388" cy="2026041"/>
          </a:xfrm>
          <a:prstGeom prst="rect">
            <a:avLst/>
          </a:prstGeom>
        </p:spPr>
      </p:pic>
      <p:sp>
        <p:nvSpPr>
          <p:cNvPr id="27" name="矩形 26">
            <a:extLst>
              <a:ext uri="{FF2B5EF4-FFF2-40B4-BE49-F238E27FC236}">
                <a16:creationId xmlns:a16="http://schemas.microsoft.com/office/drawing/2014/main" id="{CBAB2ED7-9D73-4756-9F02-BBE936EF38E9}"/>
              </a:ext>
            </a:extLst>
          </p:cNvPr>
          <p:cNvSpPr/>
          <p:nvPr/>
        </p:nvSpPr>
        <p:spPr>
          <a:xfrm>
            <a:off x="381000" y="683872"/>
            <a:ext cx="8305800" cy="276999"/>
          </a:xfrm>
          <a:prstGeom prst="rect">
            <a:avLst/>
          </a:prstGeom>
          <a:solidFill>
            <a:schemeClr val="accent6">
              <a:lumMod val="40000"/>
              <a:lumOff val="60000"/>
            </a:schemeClr>
          </a:solidFill>
          <a:ln>
            <a:solidFill>
              <a:schemeClr val="tx1"/>
            </a:solidFill>
          </a:ln>
        </p:spPr>
        <p:txBody>
          <a:bodyPr wrap="square">
            <a:spAutoFit/>
          </a:bodyPr>
          <a:lstStyle/>
          <a:p>
            <a:pPr algn="ctr"/>
            <a:r>
              <a:rPr lang="en-US" altLang="zh-CN" sz="1200" i="1" dirty="0"/>
              <a:t>The 1</a:t>
            </a:r>
            <a:r>
              <a:rPr lang="en-US" altLang="zh-CN" sz="1200" i="1" baseline="30000" dirty="0"/>
              <a:t>st</a:t>
            </a:r>
            <a:r>
              <a:rPr lang="en-US" altLang="zh-CN" sz="1200" i="1" dirty="0"/>
              <a:t> magnet Packed and delivered to Sweden Uppsala University on Oct. 18 for the performance qualification at 1.9K  </a:t>
            </a:r>
            <a:endParaRPr lang="zh-CN" altLang="en-US" sz="1200" i="1" dirty="0"/>
          </a:p>
        </p:txBody>
      </p:sp>
    </p:spTree>
    <p:extLst>
      <p:ext uri="{BB962C8B-B14F-4D97-AF65-F5344CB8AC3E}">
        <p14:creationId xmlns:p14="http://schemas.microsoft.com/office/powerpoint/2010/main" val="113072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62152" y="838194"/>
            <a:ext cx="8319897" cy="3874604"/>
          </a:xfrm>
        </p:spPr>
        <p:txBody>
          <a:bodyPr>
            <a:noAutofit/>
          </a:bodyPr>
          <a:lstStyle/>
          <a:p>
            <a:pPr algn="just">
              <a:lnSpc>
                <a:spcPct val="110000"/>
              </a:lnSpc>
            </a:pPr>
            <a:r>
              <a:rPr lang="en-US" altLang="zh-CN" sz="1727" i="1" dirty="0"/>
              <a:t>Strong domestic collaboration in China for the </a:t>
            </a:r>
            <a:r>
              <a:rPr lang="en-US" altLang="zh-CN" sz="1727" i="1" dirty="0">
                <a:solidFill>
                  <a:srgbClr val="FF0000"/>
                </a:solidFill>
              </a:rPr>
              <a:t>advanced superconductor R&amp;D </a:t>
            </a:r>
            <a:r>
              <a:rPr lang="en-US" altLang="zh-CN" sz="1727" i="1" dirty="0"/>
              <a:t>(HTS &amp; Nb</a:t>
            </a:r>
            <a:r>
              <a:rPr lang="en-US" altLang="zh-CN" sz="1727" i="1" baseline="-25000" dirty="0"/>
              <a:t>3</a:t>
            </a:r>
            <a:r>
              <a:rPr lang="en-US" altLang="zh-CN" sz="1727" i="1" dirty="0"/>
              <a:t>Sn): to significantly raise their performance and lower their cost.</a:t>
            </a:r>
          </a:p>
          <a:p>
            <a:pPr algn="just">
              <a:lnSpc>
                <a:spcPct val="110000"/>
              </a:lnSpc>
            </a:pPr>
            <a:r>
              <a:rPr lang="en-US" altLang="zh-CN" sz="1730" i="1" dirty="0" err="1"/>
              <a:t>J</a:t>
            </a:r>
            <a:r>
              <a:rPr lang="en-US" altLang="zh-CN" sz="1730" i="1" baseline="-25000" dirty="0" err="1"/>
              <a:t>c</a:t>
            </a:r>
            <a:r>
              <a:rPr lang="en-US" altLang="zh-CN" sz="1730" i="1" dirty="0"/>
              <a:t> of 100-m long </a:t>
            </a:r>
            <a:r>
              <a:rPr lang="en-US" altLang="zh-CN" sz="1730" i="1" dirty="0">
                <a:cs typeface="Times New Roman" pitchFamily="18" charset="0"/>
              </a:rPr>
              <a:t>7-core </a:t>
            </a:r>
            <a:r>
              <a:rPr lang="en-US" altLang="zh-CN" sz="1730" i="1" dirty="0">
                <a:solidFill>
                  <a:srgbClr val="FF0000"/>
                </a:solidFill>
                <a:cs typeface="Times New Roman" pitchFamily="18" charset="0"/>
              </a:rPr>
              <a:t>Iron-Based Superconducting </a:t>
            </a:r>
            <a:r>
              <a:rPr lang="en-US" altLang="zh-CN" sz="1730" i="1" dirty="0"/>
              <a:t>tape has reached </a:t>
            </a:r>
            <a:r>
              <a:rPr lang="en-US" altLang="zh-CN" sz="1730" i="1" dirty="0">
                <a:solidFill>
                  <a:srgbClr val="FF0000"/>
                </a:solidFill>
              </a:rPr>
              <a:t>500 A/mm</a:t>
            </a:r>
            <a:r>
              <a:rPr lang="en-US" altLang="zh-CN" sz="1730" i="1" baseline="30000" dirty="0">
                <a:solidFill>
                  <a:srgbClr val="FF0000"/>
                </a:solidFill>
              </a:rPr>
              <a:t>2</a:t>
            </a:r>
            <a:r>
              <a:rPr lang="en-US" altLang="zh-CN" sz="1730" i="1" dirty="0">
                <a:solidFill>
                  <a:srgbClr val="FF0000"/>
                </a:solidFill>
              </a:rPr>
              <a:t> </a:t>
            </a:r>
            <a:r>
              <a:rPr lang="en-US" altLang="zh-CN" sz="1730" i="1" dirty="0">
                <a:solidFill>
                  <a:srgbClr val="FF0000"/>
                </a:solidFill>
                <a:cs typeface="Times New Roman" panose="02020603050405020304" pitchFamily="18" charset="0"/>
              </a:rPr>
              <a:t>@</a:t>
            </a:r>
            <a:r>
              <a:rPr lang="en-US" altLang="zh-CN" sz="1730" i="1" baseline="30000" dirty="0">
                <a:solidFill>
                  <a:srgbClr val="FF0000"/>
                </a:solidFill>
                <a:cs typeface="Times New Roman" panose="02020603050405020304" pitchFamily="18" charset="0"/>
              </a:rPr>
              <a:t> </a:t>
            </a:r>
            <a:r>
              <a:rPr lang="en-US" altLang="zh-CN" sz="1730" i="1" dirty="0">
                <a:solidFill>
                  <a:srgbClr val="FF0000"/>
                </a:solidFill>
              </a:rPr>
              <a:t>4.2 K, 10 T, </a:t>
            </a:r>
            <a:r>
              <a:rPr lang="en-US" altLang="zh-CN" sz="1730" i="1" dirty="0"/>
              <a:t>corresponding to </a:t>
            </a:r>
            <a:r>
              <a:rPr lang="en-US" altLang="zh-CN" sz="1730" i="1" dirty="0" err="1">
                <a:solidFill>
                  <a:srgbClr val="FF0000"/>
                </a:solidFill>
              </a:rPr>
              <a:t>I</a:t>
            </a:r>
            <a:r>
              <a:rPr lang="en-US" altLang="zh-CN" sz="1730" i="1" baseline="-25000" dirty="0" err="1">
                <a:solidFill>
                  <a:srgbClr val="FF0000"/>
                </a:solidFill>
              </a:rPr>
              <a:t>c</a:t>
            </a:r>
            <a:r>
              <a:rPr lang="en-US" altLang="zh-CN" sz="1730" i="1" dirty="0">
                <a:solidFill>
                  <a:srgbClr val="FF0000"/>
                </a:solidFill>
              </a:rPr>
              <a:t> &gt;200 A, J</a:t>
            </a:r>
            <a:r>
              <a:rPr lang="en-US" altLang="zh-CN" sz="1730" i="1" baseline="-25000" dirty="0">
                <a:solidFill>
                  <a:srgbClr val="FF0000"/>
                </a:solidFill>
              </a:rPr>
              <a:t>e</a:t>
            </a:r>
            <a:r>
              <a:rPr lang="en-US" altLang="zh-CN" sz="1730" i="1" dirty="0">
                <a:solidFill>
                  <a:srgbClr val="FF0000"/>
                </a:solidFill>
              </a:rPr>
              <a:t>&gt;140 A/mm</a:t>
            </a:r>
            <a:r>
              <a:rPr lang="en-US" altLang="zh-CN" sz="1730" i="1" baseline="30000" dirty="0">
                <a:solidFill>
                  <a:srgbClr val="FF0000"/>
                </a:solidFill>
              </a:rPr>
              <a:t>2</a:t>
            </a:r>
            <a:r>
              <a:rPr lang="en-US" altLang="zh-CN" sz="1730" i="1" dirty="0">
                <a:solidFill>
                  <a:srgbClr val="FF0000"/>
                </a:solidFill>
              </a:rPr>
              <a:t>.</a:t>
            </a:r>
            <a:endParaRPr lang="en-US" altLang="zh-CN" sz="1730" i="1" dirty="0"/>
          </a:p>
          <a:p>
            <a:pPr algn="just">
              <a:lnSpc>
                <a:spcPct val="110000"/>
              </a:lnSpc>
            </a:pPr>
            <a:r>
              <a:rPr lang="en-US" altLang="zh-CN" sz="1727" i="1" dirty="0"/>
              <a:t>Quench current of the </a:t>
            </a:r>
            <a:r>
              <a:rPr lang="en-US" altLang="zh-CN" sz="1727" i="1" dirty="0">
                <a:solidFill>
                  <a:srgbClr val="FF0000"/>
                </a:solidFill>
              </a:rPr>
              <a:t>Iron-Based Superconducting </a:t>
            </a:r>
            <a:r>
              <a:rPr lang="en-US" altLang="zh-CN" sz="1727" i="1" dirty="0"/>
              <a:t>double pancake solenoid coil reached </a:t>
            </a:r>
            <a:r>
              <a:rPr lang="en-US" altLang="zh-CN" sz="1727" i="1" dirty="0">
                <a:solidFill>
                  <a:srgbClr val="FF0000"/>
                </a:solidFill>
              </a:rPr>
              <a:t>67 A at 30 T, </a:t>
            </a:r>
            <a:r>
              <a:rPr lang="en-US" altLang="zh-CN" sz="1727" i="1" dirty="0"/>
              <a:t>new world record!</a:t>
            </a:r>
          </a:p>
          <a:p>
            <a:pPr algn="just">
              <a:lnSpc>
                <a:spcPct val="110000"/>
              </a:lnSpc>
            </a:pPr>
            <a:r>
              <a:rPr lang="en-US" altLang="zh-CN" sz="1727" i="1" dirty="0">
                <a:solidFill>
                  <a:srgbClr val="FF0000"/>
                </a:solidFill>
              </a:rPr>
              <a:t>10+ T dual-aperture </a:t>
            </a:r>
            <a:r>
              <a:rPr lang="en-US" altLang="zh-CN" sz="1727" i="1" dirty="0"/>
              <a:t>model dipoles being developed at IHEP, </a:t>
            </a:r>
            <a:r>
              <a:rPr lang="en-US" altLang="zh-CN" sz="1727" i="1" dirty="0">
                <a:solidFill>
                  <a:srgbClr val="FF0000"/>
                </a:solidFill>
              </a:rPr>
              <a:t>reached 12.47 T at 4.2 K </a:t>
            </a:r>
            <a:r>
              <a:rPr lang="en-US" altLang="zh-CN" sz="1727" i="1" dirty="0"/>
              <a:t>in July 2021, aiming to reach 16 T (Nb</a:t>
            </a:r>
            <a:r>
              <a:rPr lang="en-US" altLang="zh-CN" sz="1727" i="1" baseline="-25000" dirty="0"/>
              <a:t>3</a:t>
            </a:r>
            <a:r>
              <a:rPr lang="en-US" altLang="zh-CN" sz="1727" i="1" dirty="0"/>
              <a:t>Sn+HTS) in 3 years, and 20 T in 10 years. </a:t>
            </a:r>
          </a:p>
          <a:p>
            <a:pPr algn="just">
              <a:lnSpc>
                <a:spcPct val="110000"/>
              </a:lnSpc>
            </a:pPr>
            <a:r>
              <a:rPr lang="en-US" altLang="zh-CN" sz="1727" b="1" i="1" dirty="0"/>
              <a:t>HL-LHC CCT magnet project: </a:t>
            </a:r>
            <a:r>
              <a:rPr lang="en-US" altLang="zh-CN" sz="1727" i="1" dirty="0"/>
              <a:t>the 1</a:t>
            </a:r>
            <a:r>
              <a:rPr lang="en-US" altLang="zh-CN" sz="1727" i="1" baseline="30000" dirty="0"/>
              <a:t>st</a:t>
            </a:r>
            <a:r>
              <a:rPr lang="en-US" altLang="zh-CN" sz="1727" i="1" dirty="0"/>
              <a:t> series CCT magnet has passed all the performance test at 4.2 K, to be shipped to EU in October 2021. China &amp; CERN Collaboration on accelerator technology started with HL-LHC CCT magnets,</a:t>
            </a:r>
            <a:r>
              <a:rPr lang="en-US" altLang="zh-CN" sz="1727" i="1" dirty="0">
                <a:solidFill>
                  <a:srgbClr val="FF0000"/>
                </a:solidFill>
              </a:rPr>
              <a:t> </a:t>
            </a:r>
            <a:r>
              <a:rPr lang="en-US" altLang="zh-CN" sz="1727" i="1" dirty="0"/>
              <a:t>to be expanded in future.</a:t>
            </a:r>
          </a:p>
        </p:txBody>
      </p:sp>
      <p:sp>
        <p:nvSpPr>
          <p:cNvPr id="7" name="矩形 6"/>
          <p:cNvSpPr/>
          <p:nvPr/>
        </p:nvSpPr>
        <p:spPr>
          <a:xfrm>
            <a:off x="1093978" y="2279"/>
            <a:ext cx="6864350" cy="626838"/>
          </a:xfrm>
          <a:prstGeom prst="rect">
            <a:avLst/>
          </a:prstGeom>
        </p:spPr>
        <p:txBody>
          <a:bodyPr wrap="square">
            <a:spAutoFit/>
          </a:bodyPr>
          <a:lstStyle/>
          <a:p>
            <a:pPr algn="ctr">
              <a:lnSpc>
                <a:spcPts val="4504"/>
              </a:lnSpc>
              <a:spcBef>
                <a:spcPct val="0"/>
              </a:spcBef>
            </a:pPr>
            <a:r>
              <a:rPr lang="en-US" altLang="zh-CN" sz="2700" b="1" dirty="0">
                <a:solidFill>
                  <a:srgbClr val="000000"/>
                </a:solidFill>
                <a:latin typeface="+mj-lt"/>
              </a:rPr>
              <a:t>Summary</a:t>
            </a:r>
            <a:endParaRPr lang="zh-CN" altLang="en-US" sz="2700" b="1" dirty="0">
              <a:solidFill>
                <a:srgbClr val="000000"/>
              </a:solidFill>
              <a:latin typeface="+mj-lt"/>
            </a:endParaRPr>
          </a:p>
        </p:txBody>
      </p:sp>
      <p:cxnSp>
        <p:nvCxnSpPr>
          <p:cNvPr id="5" name="直接连接符 4"/>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1CAFDCF1-9A95-46CA-8EBD-40AFEA6F779F}"/>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312840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9845" y="2089084"/>
            <a:ext cx="8115505" cy="2682594"/>
          </a:xfrm>
          <a:prstGeom prst="rect">
            <a:avLst/>
          </a:prstGeom>
        </p:spPr>
        <p:txBody>
          <a:bodyPr wrap="square">
            <a:spAutoFit/>
          </a:bodyPr>
          <a:lstStyle/>
          <a:p>
            <a:pPr algn="just">
              <a:lnSpc>
                <a:spcPct val="120000"/>
              </a:lnSpc>
            </a:pPr>
            <a:r>
              <a:rPr lang="en-US" altLang="zh-CN" sz="1200" b="1" i="1" dirty="0"/>
              <a:t>IHEP-CAS: </a:t>
            </a:r>
            <a:r>
              <a:rPr lang="en-US" altLang="zh-CN" sz="1200" i="1" dirty="0" err="1"/>
              <a:t>Chengtao</a:t>
            </a:r>
            <a:r>
              <a:rPr lang="en-US" altLang="zh-CN" sz="1200" i="1" dirty="0"/>
              <a:t> Wang, </a:t>
            </a:r>
            <a:r>
              <a:rPr lang="en-US" altLang="zh-CN" sz="1200" i="1" dirty="0" err="1"/>
              <a:t>Yingzhe</a:t>
            </a:r>
            <a:r>
              <a:rPr lang="en-US" altLang="zh-CN" sz="1200" i="1" dirty="0"/>
              <a:t> Wang, Juan Wang, </a:t>
            </a:r>
            <a:r>
              <a:rPr lang="en-US" altLang="zh-CN" sz="1200" i="1" dirty="0" err="1"/>
              <a:t>Chunyan</a:t>
            </a:r>
            <a:r>
              <a:rPr lang="en-US" altLang="zh-CN" sz="1200" i="1" dirty="0"/>
              <a:t> Li, </a:t>
            </a:r>
            <a:r>
              <a:rPr lang="en-US" altLang="zh-CN" sz="1200" i="1" dirty="0" err="1"/>
              <a:t>Rui</a:t>
            </a:r>
            <a:r>
              <a:rPr lang="en-US" altLang="zh-CN" sz="1200" i="1" dirty="0"/>
              <a:t> Kang, </a:t>
            </a:r>
            <a:r>
              <a:rPr lang="en-US" altLang="zh-CN" sz="1200" i="1" dirty="0" err="1"/>
              <a:t>Huanli</a:t>
            </a:r>
            <a:r>
              <a:rPr lang="en-US" altLang="zh-CN" sz="1200" i="1" dirty="0"/>
              <a:t> Yao, Zhen Zhang, </a:t>
            </a:r>
            <a:r>
              <a:rPr lang="en-US" altLang="zh-CN" sz="1200" i="1" dirty="0" err="1"/>
              <a:t>Jinrui</a:t>
            </a:r>
            <a:r>
              <a:rPr lang="en-US" altLang="zh-CN" sz="1200" i="1" dirty="0"/>
              <a:t> Shi, </a:t>
            </a:r>
            <a:r>
              <a:rPr lang="en-US" altLang="zh-CN" sz="1200" i="1" dirty="0" err="1"/>
              <a:t>Ze</a:t>
            </a:r>
            <a:r>
              <a:rPr lang="en-US" altLang="zh-CN" sz="1200" i="1" dirty="0"/>
              <a:t> Feng, Wei Li, </a:t>
            </a:r>
            <a:r>
              <a:rPr lang="en-US" altLang="zh-CN" sz="1200" i="1" dirty="0" err="1"/>
              <a:t>Ao</a:t>
            </a:r>
            <a:r>
              <a:rPr lang="en-US" altLang="zh-CN" sz="1200" i="1" dirty="0"/>
              <a:t> Feng, Ling Zhao, </a:t>
            </a:r>
            <a:r>
              <a:rPr lang="en-US" altLang="zh-CN" sz="1200" i="1" dirty="0" err="1"/>
              <a:t>Zhilong</a:t>
            </a:r>
            <a:r>
              <a:rPr lang="en-US" altLang="zh-CN" sz="1200" i="1" dirty="0"/>
              <a:t> </a:t>
            </a:r>
            <a:r>
              <a:rPr lang="en-US" altLang="zh-CN" sz="1200" i="1" dirty="0" err="1"/>
              <a:t>Hou</a:t>
            </a:r>
            <a:r>
              <a:rPr lang="en-US" altLang="zh-CN" sz="1200" i="1" dirty="0"/>
              <a:t>, </a:t>
            </a:r>
            <a:r>
              <a:rPr lang="en-US" altLang="zh-CN" sz="1200" i="1" dirty="0" err="1"/>
              <a:t>Huan</a:t>
            </a:r>
            <a:r>
              <a:rPr lang="en-US" altLang="zh-CN" sz="1200" i="1" dirty="0"/>
              <a:t> Yang, </a:t>
            </a:r>
            <a:r>
              <a:rPr lang="en-US" altLang="zh-CN" sz="1200" i="1" dirty="0" err="1"/>
              <a:t>Zhongxiu</a:t>
            </a:r>
            <a:r>
              <a:rPr lang="en-US" altLang="zh-CN" sz="1200" i="1" dirty="0"/>
              <a:t> Liu, </a:t>
            </a:r>
            <a:r>
              <a:rPr lang="en-US" altLang="zh-CN" sz="1200" i="1" dirty="0" err="1"/>
              <a:t>Quanling</a:t>
            </a:r>
            <a:r>
              <a:rPr lang="en-US" altLang="zh-CN" sz="1200" i="1" dirty="0"/>
              <a:t> Peng,…</a:t>
            </a:r>
          </a:p>
          <a:p>
            <a:pPr algn="just">
              <a:lnSpc>
                <a:spcPct val="120000"/>
              </a:lnSpc>
            </a:pPr>
            <a:r>
              <a:rPr lang="en-US" altLang="zh-CN" sz="1200" b="1" i="1" dirty="0"/>
              <a:t>IEE-CAS: </a:t>
            </a:r>
            <a:r>
              <a:rPr lang="en-US" altLang="zh-CN" sz="1200" i="1" dirty="0" err="1"/>
              <a:t>Dongliang</a:t>
            </a:r>
            <a:r>
              <a:rPr lang="en-US" altLang="zh-CN" sz="1200" i="1" dirty="0"/>
              <a:t> Wang, </a:t>
            </a:r>
            <a:r>
              <a:rPr lang="en-US" altLang="zh-CN" sz="1200" i="1" dirty="0" err="1"/>
              <a:t>Xianping</a:t>
            </a:r>
            <a:r>
              <a:rPr lang="en-US" altLang="zh-CN" sz="1200" i="1" dirty="0"/>
              <a:t> Zhang, </a:t>
            </a:r>
            <a:r>
              <a:rPr lang="en-US" altLang="zh-CN" sz="1200" i="1" dirty="0" err="1"/>
              <a:t>Yanwei</a:t>
            </a:r>
            <a:r>
              <a:rPr lang="en-US" altLang="zh-CN" sz="1200" i="1" dirty="0"/>
              <a:t> Ma,…</a:t>
            </a:r>
          </a:p>
          <a:p>
            <a:pPr algn="just">
              <a:lnSpc>
                <a:spcPct val="120000"/>
              </a:lnSpc>
            </a:pPr>
            <a:r>
              <a:rPr lang="en-US" altLang="zh-CN" sz="1200" b="1" i="1" dirty="0"/>
              <a:t>HIPS-CAS: </a:t>
            </a:r>
            <a:r>
              <a:rPr lang="en-US" altLang="zh-CN" sz="1200" i="1" dirty="0" err="1"/>
              <a:t>Huajun</a:t>
            </a:r>
            <a:r>
              <a:rPr lang="en-US" altLang="zh-CN" sz="1200" i="1" dirty="0"/>
              <a:t> Liu, Tao Zhao, </a:t>
            </a:r>
            <a:r>
              <a:rPr lang="en-US" altLang="zh-CN" sz="1200" i="1" dirty="0" err="1"/>
              <a:t>Yanlan</a:t>
            </a:r>
            <a:r>
              <a:rPr lang="en-US" altLang="zh-CN" sz="1200" i="1" dirty="0"/>
              <a:t> Hu,…</a:t>
            </a:r>
          </a:p>
          <a:p>
            <a:pPr algn="just">
              <a:lnSpc>
                <a:spcPct val="120000"/>
              </a:lnSpc>
            </a:pPr>
            <a:r>
              <a:rPr lang="en-US" altLang="zh-CN" sz="1200" b="1" i="1" dirty="0"/>
              <a:t>IMP-CAS: </a:t>
            </a:r>
            <a:r>
              <a:rPr lang="en-US" altLang="zh-CN" sz="1200" i="1" dirty="0"/>
              <a:t>Wei Wu, Yu Liang, </a:t>
            </a:r>
            <a:r>
              <a:rPr lang="en-US" altLang="zh-CN" sz="1200" i="1" dirty="0" err="1"/>
              <a:t>Wenjie</a:t>
            </a:r>
            <a:r>
              <a:rPr lang="en-US" altLang="zh-CN" sz="1200" i="1" dirty="0"/>
              <a:t> Liang, </a:t>
            </a:r>
            <a:r>
              <a:rPr lang="en-US" altLang="zh-CN" sz="1200" i="1" dirty="0" err="1"/>
              <a:t>Dongsheng</a:t>
            </a:r>
            <a:r>
              <a:rPr lang="en-US" altLang="zh-CN" sz="1200" i="1" dirty="0"/>
              <a:t> Ni,…</a:t>
            </a:r>
          </a:p>
          <a:p>
            <a:pPr algn="just">
              <a:lnSpc>
                <a:spcPct val="120000"/>
              </a:lnSpc>
            </a:pPr>
            <a:r>
              <a:rPr lang="en-US" altLang="zh-CN" sz="1200" b="1" i="1" dirty="0"/>
              <a:t>WST: </a:t>
            </a:r>
            <a:r>
              <a:rPr lang="en-US" altLang="zh-CN" sz="1200" i="1" dirty="0"/>
              <a:t>Bo Wu, </a:t>
            </a:r>
            <a:r>
              <a:rPr lang="en-US" altLang="zh-CN" sz="1200" i="1" dirty="0" err="1"/>
              <a:t>Yanmin</a:t>
            </a:r>
            <a:r>
              <a:rPr lang="en-US" altLang="zh-CN" sz="1200" i="1" dirty="0"/>
              <a:t> Zhu, Xiang </a:t>
            </a:r>
            <a:r>
              <a:rPr lang="en-US" altLang="zh-CN" sz="1200" i="1" dirty="0" err="1"/>
              <a:t>Guo</a:t>
            </a:r>
            <a:r>
              <a:rPr lang="en-US" altLang="zh-CN" sz="1200" i="1" dirty="0"/>
              <a:t>, </a:t>
            </a:r>
            <a:r>
              <a:rPr lang="en-US" altLang="zh-CN" sz="1200" i="1" dirty="0" err="1"/>
              <a:t>Jianwei</a:t>
            </a:r>
            <a:r>
              <a:rPr lang="en-US" altLang="zh-CN" sz="1200" i="1" dirty="0"/>
              <a:t> Liu, </a:t>
            </a:r>
            <a:r>
              <a:rPr lang="en-US" altLang="zh-CN" sz="1200" i="1" dirty="0" err="1"/>
              <a:t>Jianfeng</a:t>
            </a:r>
            <a:r>
              <a:rPr lang="en-US" altLang="zh-CN" sz="1200" i="1" dirty="0"/>
              <a:t> Li, </a:t>
            </a:r>
            <a:r>
              <a:rPr lang="en-US" altLang="zh-CN" sz="1200" i="1" dirty="0" err="1"/>
              <a:t>Meng</a:t>
            </a:r>
            <a:r>
              <a:rPr lang="en-US" altLang="zh-CN" sz="1200" i="1" dirty="0"/>
              <a:t> Li, Chao Li, …</a:t>
            </a:r>
          </a:p>
          <a:p>
            <a:pPr algn="just">
              <a:lnSpc>
                <a:spcPct val="120000"/>
              </a:lnSpc>
            </a:pPr>
            <a:r>
              <a:rPr lang="en-US" altLang="zh-CN" sz="1200" b="1" i="1" dirty="0" err="1"/>
              <a:t>Toly</a:t>
            </a:r>
            <a:r>
              <a:rPr lang="en-US" altLang="zh-CN" sz="1200" b="1" i="1" dirty="0"/>
              <a:t> Electric: </a:t>
            </a:r>
            <a:r>
              <a:rPr lang="en-US" altLang="zh-CN" sz="1200" i="1" dirty="0"/>
              <a:t>Yu Zhao, </a:t>
            </a:r>
            <a:r>
              <a:rPr lang="en-US" altLang="zh-CN" sz="1200" i="1" dirty="0" err="1"/>
              <a:t>Hean</a:t>
            </a:r>
            <a:r>
              <a:rPr lang="en-US" altLang="zh-CN" sz="1200" i="1" dirty="0"/>
              <a:t> Liao, </a:t>
            </a:r>
            <a:r>
              <a:rPr lang="en-US" altLang="zh-CN" sz="1200" i="1" dirty="0" err="1"/>
              <a:t>Bingxing</a:t>
            </a:r>
            <a:r>
              <a:rPr lang="en-US" altLang="zh-CN" sz="1200" i="1" dirty="0"/>
              <a:t> Lu,…</a:t>
            </a:r>
          </a:p>
          <a:p>
            <a:pPr algn="just">
              <a:lnSpc>
                <a:spcPct val="120000"/>
              </a:lnSpc>
            </a:pPr>
            <a:r>
              <a:rPr lang="en-US" altLang="zh-CN" sz="1200" b="1" i="1" dirty="0"/>
              <a:t>Baoding </a:t>
            </a:r>
            <a:r>
              <a:rPr lang="en-US" altLang="zh-CN" sz="1200" b="1" i="1" dirty="0" err="1"/>
              <a:t>Tianwei</a:t>
            </a:r>
            <a:r>
              <a:rPr lang="en-US" altLang="zh-CN" sz="1200" b="1" i="1" dirty="0"/>
              <a:t> Electric</a:t>
            </a:r>
            <a:r>
              <a:rPr lang="en-US" altLang="zh-CN" sz="1200" i="1" dirty="0"/>
              <a:t>: Tao Xing, </a:t>
            </a:r>
            <a:r>
              <a:rPr lang="en-US" altLang="zh-CN" sz="1200" i="1" dirty="0" err="1"/>
              <a:t>Xiongzhuang</a:t>
            </a:r>
            <a:r>
              <a:rPr lang="en-US" altLang="zh-CN" sz="1200" i="1" dirty="0"/>
              <a:t> Li, Jun Jiao,… </a:t>
            </a:r>
          </a:p>
          <a:p>
            <a:pPr algn="just">
              <a:lnSpc>
                <a:spcPct val="120000"/>
              </a:lnSpc>
            </a:pPr>
            <a:r>
              <a:rPr lang="en-US" altLang="zh-CN" sz="1200" b="1" i="1" dirty="0"/>
              <a:t>CERN</a:t>
            </a:r>
            <a:r>
              <a:rPr lang="zh-CN" altLang="en-US" sz="1200" i="1" dirty="0"/>
              <a:t>：</a:t>
            </a:r>
            <a:r>
              <a:rPr lang="en-US" altLang="zh-CN" sz="1200" i="1" dirty="0"/>
              <a:t>Ezio </a:t>
            </a:r>
            <a:r>
              <a:rPr lang="en-US" altLang="zh-CN" sz="1200" i="1" dirty="0" err="1"/>
              <a:t>Todesco</a:t>
            </a:r>
            <a:r>
              <a:rPr lang="en-US" altLang="zh-CN" sz="1200" i="1" dirty="0"/>
              <a:t>, Glyn Kirby, Andrea </a:t>
            </a:r>
            <a:r>
              <a:rPr lang="en-US" altLang="zh-CN" sz="1200" i="1" dirty="0" err="1"/>
              <a:t>Musso</a:t>
            </a:r>
            <a:r>
              <a:rPr lang="en-US" altLang="zh-CN" sz="1200" i="1" dirty="0"/>
              <a:t>, Arnaud </a:t>
            </a:r>
            <a:r>
              <a:rPr lang="en-US" altLang="zh-CN" sz="1200" i="1" dirty="0" err="1"/>
              <a:t>Devred</a:t>
            </a:r>
            <a:r>
              <a:rPr lang="en-US" altLang="zh-CN" sz="1200" i="1" dirty="0"/>
              <a:t>,…</a:t>
            </a:r>
            <a:endParaRPr lang="en-US" altLang="zh-CN" sz="1000" i="1" dirty="0"/>
          </a:p>
          <a:p>
            <a:pPr algn="just">
              <a:lnSpc>
                <a:spcPct val="120000"/>
              </a:lnSpc>
            </a:pPr>
            <a:r>
              <a:rPr lang="en-US" altLang="zh-CN" sz="1100" i="1" dirty="0"/>
              <a:t>*Work supported by the Strategic Priority Research Program of the Chinese Academy of Sciences (CAS) Grant No. XDB25000000, the National Key Research and Development Program of China  No. 2018YFA0704200, and National natural Science Foundation of China Grant No. 11675193, 11575214, 11604335. </a:t>
            </a:r>
          </a:p>
        </p:txBody>
      </p:sp>
      <p:sp>
        <p:nvSpPr>
          <p:cNvPr id="3" name="矩形 2"/>
          <p:cNvSpPr/>
          <p:nvPr/>
        </p:nvSpPr>
        <p:spPr>
          <a:xfrm>
            <a:off x="323645" y="1542581"/>
            <a:ext cx="3389197" cy="592855"/>
          </a:xfrm>
          <a:prstGeom prst="rect">
            <a:avLst/>
          </a:prstGeom>
        </p:spPr>
        <p:txBody>
          <a:bodyPr wrap="none">
            <a:spAutoFit/>
          </a:bodyPr>
          <a:lstStyle/>
          <a:p>
            <a:pPr algn="ctr">
              <a:lnSpc>
                <a:spcPts val="4504"/>
              </a:lnSpc>
              <a:spcBef>
                <a:spcPct val="0"/>
              </a:spcBef>
            </a:pPr>
            <a:r>
              <a:rPr lang="en-US" altLang="zh-CN" sz="2000" b="1" dirty="0">
                <a:solidFill>
                  <a:srgbClr val="000000"/>
                </a:solidFill>
                <a:latin typeface="+mj-lt"/>
              </a:rPr>
              <a:t>Team Members &amp; Collaborators</a:t>
            </a:r>
          </a:p>
        </p:txBody>
      </p:sp>
      <p:sp>
        <p:nvSpPr>
          <p:cNvPr id="8" name="内容占位符 4">
            <a:extLst>
              <a:ext uri="{FF2B5EF4-FFF2-40B4-BE49-F238E27FC236}">
                <a16:creationId xmlns:a16="http://schemas.microsoft.com/office/drawing/2014/main" id="{EBA25D06-6FFC-4DFD-AF97-4DBB7A8868E6}"/>
              </a:ext>
            </a:extLst>
          </p:cNvPr>
          <p:cNvSpPr>
            <a:spLocks noGrp="1"/>
          </p:cNvSpPr>
          <p:nvPr>
            <p:ph idx="1"/>
          </p:nvPr>
        </p:nvSpPr>
        <p:spPr>
          <a:xfrm>
            <a:off x="2010389" y="720739"/>
            <a:ext cx="5123221" cy="635295"/>
          </a:xfrm>
        </p:spPr>
        <p:txBody>
          <a:bodyPr>
            <a:normAutofit/>
          </a:bodyPr>
          <a:lstStyle/>
          <a:p>
            <a:pPr marL="0" indent="0">
              <a:buNone/>
            </a:pPr>
            <a:r>
              <a:rPr lang="en-US" altLang="zh-CN" sz="3600" i="1" dirty="0">
                <a:solidFill>
                  <a:schemeClr val="accent1">
                    <a:lumMod val="75000"/>
                  </a:schemeClr>
                </a:solidFill>
              </a:rPr>
              <a:t>Thanks for your attention!</a:t>
            </a:r>
            <a:endParaRPr lang="zh-CN" altLang="en-US" sz="3600" i="1" dirty="0">
              <a:solidFill>
                <a:schemeClr val="accent1">
                  <a:lumMod val="75000"/>
                </a:schemeClr>
              </a:solidFill>
            </a:endParaRPr>
          </a:p>
        </p:txBody>
      </p:sp>
      <p:sp>
        <p:nvSpPr>
          <p:cNvPr id="4" name="页脚占位符 3">
            <a:extLst>
              <a:ext uri="{FF2B5EF4-FFF2-40B4-BE49-F238E27FC236}">
                <a16:creationId xmlns:a16="http://schemas.microsoft.com/office/drawing/2014/main" id="{0BC7B656-6859-4B1E-A818-4ABF18D9D08F}"/>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2444259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DCEDD3D0-10E0-477B-8404-0F92DC64ED4A}"/>
              </a:ext>
            </a:extLst>
          </p:cNvPr>
          <p:cNvSpPr>
            <a:spLocks noGrp="1"/>
          </p:cNvSpPr>
          <p:nvPr>
            <p:ph type="ftr" sz="quarter" idx="11"/>
          </p:nvPr>
        </p:nvSpPr>
        <p:spPr/>
        <p:txBody>
          <a:bodyPr/>
          <a:lstStyle/>
          <a:p>
            <a:r>
              <a:rPr lang="en-US"/>
              <a:t>The 2021 International Workshop on CEPC, Nov. 8-12 2021 </a:t>
            </a:r>
          </a:p>
        </p:txBody>
      </p:sp>
      <p:cxnSp>
        <p:nvCxnSpPr>
          <p:cNvPr id="6" name="直接连接符 5">
            <a:extLst>
              <a:ext uri="{FF2B5EF4-FFF2-40B4-BE49-F238E27FC236}">
                <a16:creationId xmlns:a16="http://schemas.microsoft.com/office/drawing/2014/main" id="{59ED8D19-ACB0-4237-A34E-B9EA94D5729E}"/>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950D7065-E570-49B2-8B2D-ACA0E736A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0" name="标题 1">
            <a:extLst>
              <a:ext uri="{FF2B5EF4-FFF2-40B4-BE49-F238E27FC236}">
                <a16:creationId xmlns:a16="http://schemas.microsoft.com/office/drawing/2014/main" id="{A95D7942-AA20-4B14-8798-E5CE761C0A47}"/>
              </a:ext>
            </a:extLst>
          </p:cNvPr>
          <p:cNvSpPr txBox="1">
            <a:spLocks/>
          </p:cNvSpPr>
          <p:nvPr/>
        </p:nvSpPr>
        <p:spPr>
          <a:xfrm>
            <a:off x="2388259" y="87148"/>
            <a:ext cx="4584042" cy="5303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700" b="1" dirty="0">
                <a:solidFill>
                  <a:srgbClr val="000000"/>
                </a:solidFill>
                <a:ea typeface="+mn-ea"/>
                <a:cs typeface="+mn-cs"/>
              </a:rPr>
              <a:t>Magnet Design Scope for SPPC</a:t>
            </a:r>
            <a:endParaRPr lang="zh-CN" altLang="en-US" sz="2700" b="1" dirty="0">
              <a:solidFill>
                <a:srgbClr val="000000"/>
              </a:solidFill>
              <a:ea typeface="+mn-ea"/>
              <a:cs typeface="+mn-cs"/>
            </a:endParaRPr>
          </a:p>
        </p:txBody>
      </p:sp>
      <p:graphicFrame>
        <p:nvGraphicFramePr>
          <p:cNvPr id="11" name="表格 10">
            <a:extLst>
              <a:ext uri="{FF2B5EF4-FFF2-40B4-BE49-F238E27FC236}">
                <a16:creationId xmlns:a16="http://schemas.microsoft.com/office/drawing/2014/main" id="{94C024A1-6339-4B02-8D13-1C4D07EBA5D1}"/>
              </a:ext>
            </a:extLst>
          </p:cNvPr>
          <p:cNvGraphicFramePr>
            <a:graphicFrameLocks noGrp="1"/>
          </p:cNvGraphicFramePr>
          <p:nvPr>
            <p:extLst>
              <p:ext uri="{D42A27DB-BD31-4B8C-83A1-F6EECF244321}">
                <p14:modId xmlns:p14="http://schemas.microsoft.com/office/powerpoint/2010/main" val="1227682299"/>
              </p:ext>
            </p:extLst>
          </p:nvPr>
        </p:nvGraphicFramePr>
        <p:xfrm>
          <a:off x="571294" y="1124049"/>
          <a:ext cx="7922419" cy="3660487"/>
        </p:xfrm>
        <a:graphic>
          <a:graphicData uri="http://schemas.openxmlformats.org/drawingml/2006/table">
            <a:tbl>
              <a:tblPr/>
              <a:tblGrid>
                <a:gridCol w="2145976">
                  <a:extLst>
                    <a:ext uri="{9D8B030D-6E8A-4147-A177-3AD203B41FA5}">
                      <a16:colId xmlns:a16="http://schemas.microsoft.com/office/drawing/2014/main" val="20000"/>
                    </a:ext>
                  </a:extLst>
                </a:gridCol>
                <a:gridCol w="2946383">
                  <a:extLst>
                    <a:ext uri="{9D8B030D-6E8A-4147-A177-3AD203B41FA5}">
                      <a16:colId xmlns:a16="http://schemas.microsoft.com/office/drawing/2014/main" val="20001"/>
                    </a:ext>
                  </a:extLst>
                </a:gridCol>
                <a:gridCol w="2830060">
                  <a:extLst>
                    <a:ext uri="{9D8B030D-6E8A-4147-A177-3AD203B41FA5}">
                      <a16:colId xmlns:a16="http://schemas.microsoft.com/office/drawing/2014/main" val="20002"/>
                    </a:ext>
                  </a:extLst>
                </a:gridCol>
              </a:tblGrid>
              <a:tr h="1238151">
                <a:tc>
                  <a:txBody>
                    <a:bodyPr/>
                    <a:lstStyle/>
                    <a:p>
                      <a:r>
                        <a:rPr lang="en-US" altLang="zh-CN" sz="1800" b="1" dirty="0"/>
                        <a:t>High</a:t>
                      </a:r>
                      <a:r>
                        <a:rPr lang="en-US" altLang="zh-CN" sz="1800" b="1" baseline="0" dirty="0"/>
                        <a:t> Energy Circular Colliders for next decades</a:t>
                      </a:r>
                      <a:endParaRPr lang="zh-CN" altLang="en-US" sz="1800" b="1" dirty="0"/>
                    </a:p>
                  </a:txBody>
                  <a:tcPr marL="68644" marR="68644" marT="34322" marB="34322">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2100" b="1" dirty="0">
                          <a:solidFill>
                            <a:srgbClr val="FF0000"/>
                          </a:solidFill>
                        </a:rPr>
                        <a:t>    SPPC</a:t>
                      </a:r>
                      <a:endParaRPr lang="zh-CN" altLang="en-US" sz="2100" b="1" dirty="0"/>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algn="l" defTabSz="457200" rtl="0" eaLnBrk="1" latinLnBrk="0" hangingPunct="1"/>
                      <a:r>
                        <a:rPr lang="en-US" altLang="zh-CN" sz="2100" b="1" kern="1200" dirty="0">
                          <a:solidFill>
                            <a:srgbClr val="FF0000"/>
                          </a:solidFill>
                          <a:latin typeface="+mn-lt"/>
                          <a:ea typeface="+mn-ea"/>
                          <a:cs typeface="+mn-cs"/>
                        </a:rPr>
                        <a:t>FCC</a:t>
                      </a:r>
                      <a:endParaRPr lang="zh-CN" altLang="en-US" sz="2100" b="1" kern="1200" dirty="0">
                        <a:solidFill>
                          <a:srgbClr val="FF0000"/>
                        </a:solidFill>
                        <a:latin typeface="+mn-lt"/>
                        <a:ea typeface="+mn-ea"/>
                        <a:cs typeface="+mn-cs"/>
                      </a:endParaRPr>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r>
                        <a:rPr lang="en-US" altLang="zh-CN" sz="1600" b="1" dirty="0"/>
                        <a:t>Proposed institution </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IHEP-CAS, China</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CERN, Europe</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r>
                        <a:rPr lang="en-US" altLang="zh-CN" sz="1600" b="1" dirty="0"/>
                        <a:t>Proposed dates</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2012</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2014</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8300">
                <a:tc>
                  <a:txBody>
                    <a:bodyPr/>
                    <a:lstStyle/>
                    <a:p>
                      <a:r>
                        <a:rPr lang="en-US" altLang="zh-CN" sz="1600" b="1" dirty="0"/>
                        <a:t>Site of the project</a:t>
                      </a:r>
                    </a:p>
                  </a:txBody>
                  <a:tcPr marL="68644" marR="68644" marT="34322" marB="343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1600" b="1" dirty="0"/>
                        <a:t>China</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1600" b="1" dirty="0"/>
                        <a:t>Europe</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1158">
                <a:tc>
                  <a:txBody>
                    <a:bodyPr/>
                    <a:lstStyle/>
                    <a:p>
                      <a:r>
                        <a:rPr lang="en-US" altLang="zh-CN" sz="1600" b="1" dirty="0"/>
                        <a:t>Baseline technology</a:t>
                      </a:r>
                    </a:p>
                    <a:p>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IBS </a:t>
                      </a:r>
                      <a:r>
                        <a:rPr lang="en-US" altLang="zh-CN" sz="1600" b="1" dirty="0">
                          <a:solidFill>
                            <a:srgbClr val="FF0000"/>
                          </a:solidFill>
                        </a:rPr>
                        <a:t>12~24 T</a:t>
                      </a:r>
                      <a:r>
                        <a:rPr lang="en-US" altLang="zh-CN" sz="1600" b="1" dirty="0"/>
                        <a:t> to reach </a:t>
                      </a:r>
                      <a:r>
                        <a:rPr lang="en-US" altLang="zh-CN" sz="1600" b="1" dirty="0">
                          <a:solidFill>
                            <a:srgbClr val="FF0000"/>
                          </a:solidFill>
                        </a:rPr>
                        <a:t>75-150</a:t>
                      </a:r>
                      <a:r>
                        <a:rPr lang="en-US" altLang="zh-CN" sz="1600" b="1" dirty="0"/>
                        <a:t> </a:t>
                      </a:r>
                      <a:r>
                        <a:rPr lang="en-US" altLang="zh-CN" sz="1600" b="1" dirty="0" err="1"/>
                        <a:t>TeV</a:t>
                      </a:r>
                      <a:r>
                        <a:rPr lang="en-US" altLang="zh-CN" sz="1600" b="1" dirty="0"/>
                        <a:t>, Nb</a:t>
                      </a:r>
                      <a:r>
                        <a:rPr lang="en-US" altLang="zh-CN" sz="1600" b="1" baseline="-25000" dirty="0"/>
                        <a:t>3</a:t>
                      </a:r>
                      <a:r>
                        <a:rPr lang="en-US" altLang="zh-CN" sz="1600" b="1" dirty="0"/>
                        <a:t>Sn</a:t>
                      </a:r>
                      <a:r>
                        <a:rPr lang="en-US" altLang="zh-CN" sz="1600" b="1" baseline="0" dirty="0"/>
                        <a:t> </a:t>
                      </a:r>
                      <a:r>
                        <a:rPr lang="en-US" altLang="zh-CN" sz="1600" b="1" dirty="0" err="1"/>
                        <a:t>etc</a:t>
                      </a:r>
                      <a:r>
                        <a:rPr lang="en-US" altLang="zh-CN" sz="1600" b="1" dirty="0"/>
                        <a:t> as options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Nb</a:t>
                      </a:r>
                      <a:r>
                        <a:rPr lang="en-US" altLang="zh-CN" sz="1600" b="1" baseline="-25000" dirty="0"/>
                        <a:t>3</a:t>
                      </a:r>
                      <a:r>
                        <a:rPr lang="en-US" altLang="zh-CN" sz="1600" b="1" dirty="0"/>
                        <a:t>Sn </a:t>
                      </a:r>
                      <a:r>
                        <a:rPr lang="en-US" altLang="zh-CN" sz="1600" b="1" dirty="0">
                          <a:solidFill>
                            <a:srgbClr val="FF0000"/>
                          </a:solidFill>
                        </a:rPr>
                        <a:t>16 T</a:t>
                      </a:r>
                      <a:r>
                        <a:rPr lang="en-US" altLang="zh-CN" sz="1600" b="1" dirty="0"/>
                        <a:t> to reach </a:t>
                      </a:r>
                      <a:r>
                        <a:rPr lang="en-US" altLang="zh-CN" sz="1600" b="1" dirty="0">
                          <a:solidFill>
                            <a:srgbClr val="FF0000"/>
                          </a:solidFill>
                        </a:rPr>
                        <a:t>100 </a:t>
                      </a:r>
                      <a:r>
                        <a:rPr lang="en-US" altLang="zh-CN" sz="1600" b="1" dirty="0" err="1"/>
                        <a:t>TeV</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2526">
                <a:tc>
                  <a:txBody>
                    <a:bodyPr/>
                    <a:lstStyle/>
                    <a:p>
                      <a:r>
                        <a:rPr lang="en-US" altLang="zh-CN" sz="1600" b="1" dirty="0"/>
                        <a:t>Timeline</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Construction at 2040s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Construction at 2050-60s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31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b="1" dirty="0"/>
                        <a:t>Cost</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CN" sz="1600" dirty="0"/>
                        <a:t>*</a:t>
                      </a:r>
                      <a:endParaRPr lang="zh-CN" altLang="en-US" sz="1600"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CN" sz="1600" dirty="0"/>
                        <a:t>**</a:t>
                      </a:r>
                      <a:endParaRPr lang="zh-CN" altLang="en-US" sz="1600"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0006"/>
                  </a:ext>
                </a:extLst>
              </a:tr>
            </a:tbl>
          </a:graphicData>
        </a:graphic>
      </p:graphicFrame>
      <p:pic>
        <p:nvPicPr>
          <p:cNvPr id="12" name="Picture 148" descr="Several sites in China are currently under study for a possible 100âkm-circumference collider. Image credit: IHEP">
            <a:extLst>
              <a:ext uri="{FF2B5EF4-FFF2-40B4-BE49-F238E27FC236}">
                <a16:creationId xmlns:a16="http://schemas.microsoft.com/office/drawing/2014/main" id="{790A8553-C2F7-4D11-B900-FABDF2CB579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81657" y="1145840"/>
            <a:ext cx="1578093" cy="118170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5227DF7-DD3C-41C0-9C95-19EFF8E77C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1035" y="1145840"/>
            <a:ext cx="1590148" cy="1181704"/>
          </a:xfrm>
          <a:prstGeom prst="rect">
            <a:avLst/>
          </a:prstGeom>
        </p:spPr>
      </p:pic>
      <p:pic>
        <p:nvPicPr>
          <p:cNvPr id="14" name="图片 13">
            <a:extLst>
              <a:ext uri="{FF2B5EF4-FFF2-40B4-BE49-F238E27FC236}">
                <a16:creationId xmlns:a16="http://schemas.microsoft.com/office/drawing/2014/main" id="{24A40A1C-7D81-4B81-B6A2-394D1AA7DF6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25115" y="1452314"/>
            <a:ext cx="1362892" cy="875230"/>
          </a:xfrm>
          <a:prstGeom prst="rect">
            <a:avLst/>
          </a:prstGeom>
        </p:spPr>
      </p:pic>
      <p:graphicFrame>
        <p:nvGraphicFramePr>
          <p:cNvPr id="15" name="Objet 7">
            <a:extLst>
              <a:ext uri="{FF2B5EF4-FFF2-40B4-BE49-F238E27FC236}">
                <a16:creationId xmlns:a16="http://schemas.microsoft.com/office/drawing/2014/main" id="{BC9BAC9E-2010-4EE8-A558-0A650AF18380}"/>
              </a:ext>
            </a:extLst>
          </p:cNvPr>
          <p:cNvGraphicFramePr>
            <a:graphicFrameLocks noChangeAspect="1"/>
          </p:cNvGraphicFramePr>
          <p:nvPr>
            <p:extLst>
              <p:ext uri="{D42A27DB-BD31-4B8C-83A1-F6EECF244321}">
                <p14:modId xmlns:p14="http://schemas.microsoft.com/office/powerpoint/2010/main" val="284597796"/>
              </p:ext>
            </p:extLst>
          </p:nvPr>
        </p:nvGraphicFramePr>
        <p:xfrm>
          <a:off x="2952750" y="720725"/>
          <a:ext cx="3146425" cy="374650"/>
        </p:xfrm>
        <a:graphic>
          <a:graphicData uri="http://schemas.openxmlformats.org/presentationml/2006/ole">
            <mc:AlternateContent xmlns:mc="http://schemas.openxmlformats.org/markup-compatibility/2006">
              <mc:Choice xmlns:v="urn:schemas-microsoft-com:vml" Requires="v">
                <p:oleObj spid="_x0000_s1035" name="公式" r:id="rId7" imgW="1701720" imgH="203040" progId="Equation.3">
                  <p:embed/>
                </p:oleObj>
              </mc:Choice>
              <mc:Fallback>
                <p:oleObj name="公式" r:id="rId7" imgW="1701720" imgH="203040" progId="Equation.3">
                  <p:embed/>
                  <p:pic>
                    <p:nvPicPr>
                      <p:cNvPr id="24" name="Objet 7"/>
                      <p:cNvPicPr>
                        <a:picLocks noChangeAspect="1" noChangeArrowheads="1"/>
                      </p:cNvPicPr>
                      <p:nvPr/>
                    </p:nvPicPr>
                    <p:blipFill>
                      <a:blip r:embed="rId8"/>
                      <a:srcRect/>
                      <a:stretch>
                        <a:fillRect/>
                      </a:stretch>
                    </p:blipFill>
                    <p:spPr bwMode="auto">
                      <a:xfrm>
                        <a:off x="2952750" y="720725"/>
                        <a:ext cx="3146425" cy="374650"/>
                      </a:xfrm>
                      <a:prstGeom prst="rect">
                        <a:avLst/>
                      </a:prstGeom>
                      <a:solidFill>
                        <a:srgbClr val="92D050"/>
                      </a:solidFill>
                      <a:ln>
                        <a:noFill/>
                      </a:ln>
                    </p:spPr>
                  </p:pic>
                </p:oleObj>
              </mc:Fallback>
            </mc:AlternateContent>
          </a:graphicData>
        </a:graphic>
      </p:graphicFrame>
    </p:spTree>
    <p:extLst>
      <p:ext uri="{BB962C8B-B14F-4D97-AF65-F5344CB8AC3E}">
        <p14:creationId xmlns:p14="http://schemas.microsoft.com/office/powerpoint/2010/main" val="342705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0" y="131512"/>
            <a:ext cx="9144000" cy="466281"/>
          </a:xfrm>
          <a:prstGeom prst="rect">
            <a:avLst/>
          </a:prstGeom>
          <a:noFill/>
        </p:spPr>
        <p:txBody>
          <a:bodyPr wrap="square" rtlCol="0">
            <a:spAutoFit/>
          </a:bodyPr>
          <a:lstStyle/>
          <a:p>
            <a:pPr algn="ctr" defTabSz="914400">
              <a:lnSpc>
                <a:spcPct val="90000"/>
              </a:lnSpc>
              <a:spcBef>
                <a:spcPts val="1000"/>
              </a:spcBef>
            </a:pPr>
            <a:r>
              <a:rPr lang="en-US" altLang="zh-CN" sz="2700" b="1" dirty="0">
                <a:solidFill>
                  <a:srgbClr val="000000"/>
                </a:solidFill>
                <a:latin typeface="+mj-lt"/>
              </a:rPr>
              <a:t>J</a:t>
            </a:r>
            <a:r>
              <a:rPr lang="en-US" altLang="zh-CN" sz="2700" b="1" baseline="-25000" dirty="0">
                <a:solidFill>
                  <a:srgbClr val="000000"/>
                </a:solidFill>
                <a:latin typeface="+mj-lt"/>
              </a:rPr>
              <a:t>e</a:t>
            </a:r>
            <a:r>
              <a:rPr lang="en-US" altLang="zh-CN" sz="2700" b="1" dirty="0">
                <a:solidFill>
                  <a:srgbClr val="000000"/>
                </a:solidFill>
                <a:latin typeface="+mj-lt"/>
              </a:rPr>
              <a:t> of Practical Superconductors Presently</a:t>
            </a:r>
            <a:endParaRPr lang="zh-CN" altLang="en-US" sz="2700" b="1" dirty="0">
              <a:solidFill>
                <a:srgbClr val="000000"/>
              </a:solidFill>
              <a:latin typeface="+mj-lt"/>
            </a:endParaRPr>
          </a:p>
        </p:txBody>
      </p:sp>
      <p:graphicFrame>
        <p:nvGraphicFramePr>
          <p:cNvPr id="6" name="Chart 1"/>
          <p:cNvGraphicFramePr>
            <a:graphicFrameLocks noGrp="1"/>
          </p:cNvGraphicFramePr>
          <p:nvPr>
            <p:extLst>
              <p:ext uri="{D42A27DB-BD31-4B8C-83A1-F6EECF244321}">
                <p14:modId xmlns:p14="http://schemas.microsoft.com/office/powerpoint/2010/main" val="1105054106"/>
              </p:ext>
            </p:extLst>
          </p:nvPr>
        </p:nvGraphicFramePr>
        <p:xfrm>
          <a:off x="191179" y="646103"/>
          <a:ext cx="8421598" cy="4250978"/>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1"/>
          <p:cNvSpPr txBox="1"/>
          <p:nvPr/>
        </p:nvSpPr>
        <p:spPr>
          <a:xfrm>
            <a:off x="5644094" y="3466860"/>
            <a:ext cx="1127942" cy="3057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r>
              <a:rPr lang="en-US" altLang="zh-CN" b="1" dirty="0">
                <a:solidFill>
                  <a:srgbClr val="FF0000"/>
                </a:solidFill>
              </a:rPr>
              <a:t>IBS 2016</a:t>
            </a:r>
          </a:p>
          <a:p>
            <a:pPr>
              <a:lnSpc>
                <a:spcPts val="1200"/>
              </a:lnSpc>
            </a:pPr>
            <a:r>
              <a:rPr lang="en-US" altLang="zh-CN" b="1" dirty="0">
                <a:solidFill>
                  <a:srgbClr val="FF0000"/>
                </a:solidFill>
              </a:rPr>
              <a:t>(short sample)</a:t>
            </a:r>
            <a:endParaRPr lang="zh-CN" altLang="en-US" b="1" dirty="0">
              <a:solidFill>
                <a:srgbClr val="FF0000"/>
              </a:solidFill>
            </a:endParaRPr>
          </a:p>
          <a:p>
            <a:pPr>
              <a:lnSpc>
                <a:spcPts val="1200"/>
              </a:lnSpc>
            </a:pPr>
            <a:endParaRPr lang="zh-CN" altLang="en-US" b="1" dirty="0">
              <a:solidFill>
                <a:srgbClr val="FF0000"/>
              </a:solidFill>
            </a:endParaRPr>
          </a:p>
        </p:txBody>
      </p:sp>
      <p:pic>
        <p:nvPicPr>
          <p:cNvPr id="10"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58578" y="3117301"/>
            <a:ext cx="494993" cy="44965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接连接符 10"/>
          <p:cNvCxnSpPr/>
          <p:nvPr/>
        </p:nvCxnSpPr>
        <p:spPr>
          <a:xfrm flipV="1">
            <a:off x="981750" y="2440858"/>
            <a:ext cx="7446953" cy="1087"/>
          </a:xfrm>
          <a:prstGeom prst="line">
            <a:avLst/>
          </a:prstGeom>
        </p:spPr>
        <p:style>
          <a:lnRef idx="2">
            <a:schemeClr val="accent1"/>
          </a:lnRef>
          <a:fillRef idx="0">
            <a:schemeClr val="accent1"/>
          </a:fillRef>
          <a:effectRef idx="1">
            <a:schemeClr val="accent1"/>
          </a:effectRef>
          <a:fontRef idx="minor">
            <a:schemeClr val="tx1"/>
          </a:fontRef>
        </p:style>
      </p:cxnSp>
      <p:sp>
        <p:nvSpPr>
          <p:cNvPr id="12" name="文本框 1"/>
          <p:cNvSpPr txBox="1"/>
          <p:nvPr/>
        </p:nvSpPr>
        <p:spPr>
          <a:xfrm>
            <a:off x="8391498" y="2257370"/>
            <a:ext cx="922566" cy="2104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r>
              <a:rPr lang="en-US" altLang="zh-CN" sz="1050" b="1" dirty="0"/>
              <a:t>500A/mm</a:t>
            </a:r>
            <a:r>
              <a:rPr lang="en-US" altLang="zh-CN" sz="1050" b="1" baseline="30000" dirty="0"/>
              <a:t>2</a:t>
            </a:r>
            <a:endParaRPr lang="zh-CN" altLang="en-US" sz="1050" b="1" baseline="30000" dirty="0"/>
          </a:p>
        </p:txBody>
      </p:sp>
      <p:sp>
        <p:nvSpPr>
          <p:cNvPr id="18" name="十字星 17"/>
          <p:cNvSpPr/>
          <p:nvPr/>
        </p:nvSpPr>
        <p:spPr>
          <a:xfrm>
            <a:off x="2549655" y="3171858"/>
            <a:ext cx="132736" cy="182371"/>
          </a:xfrm>
          <a:prstGeom prst="star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593873" y="3228521"/>
            <a:ext cx="870154" cy="400110"/>
          </a:xfrm>
          <a:prstGeom prst="rect">
            <a:avLst/>
          </a:prstGeom>
        </p:spPr>
        <p:txBody>
          <a:bodyPr wrap="square">
            <a:spAutoFit/>
          </a:bodyPr>
          <a:lstStyle/>
          <a:p>
            <a:pPr defTabSz="914400">
              <a:lnSpc>
                <a:spcPts val="1200"/>
              </a:lnSpc>
            </a:pPr>
            <a:r>
              <a:rPr lang="en-US" altLang="zh-CN" sz="1100" b="1" dirty="0">
                <a:solidFill>
                  <a:srgbClr val="00B050"/>
                </a:solidFill>
              </a:rPr>
              <a:t>IBS 2018 100-m tape</a:t>
            </a:r>
            <a:endParaRPr lang="zh-CN" altLang="en-US" sz="1100" b="1" dirty="0">
              <a:solidFill>
                <a:srgbClr val="00B050"/>
              </a:solidFill>
            </a:endParaRPr>
          </a:p>
        </p:txBody>
      </p:sp>
      <p:cxnSp>
        <p:nvCxnSpPr>
          <p:cNvPr id="20" name="直接连接符 1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540DC323-F0CC-45F4-B304-3AC662996100}"/>
              </a:ext>
            </a:extLst>
          </p:cNvPr>
          <p:cNvSpPr>
            <a:spLocks noGrp="1"/>
          </p:cNvSpPr>
          <p:nvPr>
            <p:ph type="ftr" sz="quarter" idx="11"/>
          </p:nvPr>
        </p:nvSpPr>
        <p:spPr/>
        <p:txBody>
          <a:bodyPr/>
          <a:lstStyle/>
          <a:p>
            <a:r>
              <a:rPr lang="en-US"/>
              <a:t>The 2021 International Workshop on CEPC, Nov. 8-12 2021 </a:t>
            </a:r>
          </a:p>
        </p:txBody>
      </p:sp>
      <p:sp>
        <p:nvSpPr>
          <p:cNvPr id="22" name="十字星 17">
            <a:extLst>
              <a:ext uri="{FF2B5EF4-FFF2-40B4-BE49-F238E27FC236}">
                <a16:creationId xmlns:a16="http://schemas.microsoft.com/office/drawing/2014/main" id="{92A9127B-3640-490F-9756-5D3B11D9C4D6}"/>
              </a:ext>
            </a:extLst>
          </p:cNvPr>
          <p:cNvSpPr/>
          <p:nvPr/>
        </p:nvSpPr>
        <p:spPr>
          <a:xfrm>
            <a:off x="2544515" y="2789345"/>
            <a:ext cx="132736" cy="182371"/>
          </a:xfrm>
          <a:prstGeom prst="star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DF01BDC2-0C52-450F-9AE0-7E9C249D0A0A}"/>
              </a:ext>
            </a:extLst>
          </p:cNvPr>
          <p:cNvSpPr/>
          <p:nvPr/>
        </p:nvSpPr>
        <p:spPr>
          <a:xfrm>
            <a:off x="2624805" y="2691761"/>
            <a:ext cx="870154" cy="400110"/>
          </a:xfrm>
          <a:prstGeom prst="rect">
            <a:avLst/>
          </a:prstGeom>
        </p:spPr>
        <p:txBody>
          <a:bodyPr wrap="square">
            <a:spAutoFit/>
          </a:bodyPr>
          <a:lstStyle/>
          <a:p>
            <a:pPr defTabSz="914400">
              <a:lnSpc>
                <a:spcPts val="1200"/>
              </a:lnSpc>
            </a:pPr>
            <a:r>
              <a:rPr lang="en-US" altLang="zh-CN" sz="1100" b="1" dirty="0">
                <a:solidFill>
                  <a:srgbClr val="00B050"/>
                </a:solidFill>
              </a:rPr>
              <a:t>IBS 2021 100-m tape</a:t>
            </a:r>
            <a:endParaRPr lang="zh-CN" altLang="en-US" sz="1100" b="1" dirty="0">
              <a:solidFill>
                <a:srgbClr val="00B050"/>
              </a:solidFill>
            </a:endParaRPr>
          </a:p>
        </p:txBody>
      </p:sp>
    </p:spTree>
    <p:extLst>
      <p:ext uri="{BB962C8B-B14F-4D97-AF65-F5344CB8AC3E}">
        <p14:creationId xmlns:p14="http://schemas.microsoft.com/office/powerpoint/2010/main" val="154942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1095344" y="92648"/>
            <a:ext cx="6768020" cy="636772"/>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6988" algn="l" rtl="0" fontAlgn="base">
              <a:spcBef>
                <a:spcPct val="0"/>
              </a:spcBef>
              <a:spcAft>
                <a:spcPct val="0"/>
              </a:spcAft>
              <a:defRPr sz="4400">
                <a:solidFill>
                  <a:schemeClr val="tx2"/>
                </a:solidFill>
                <a:latin typeface="Tahoma" pitchFamily="34" charset="0"/>
                <a:ea typeface="宋体" pitchFamily="2" charset="-122"/>
              </a:defRPr>
            </a:lvl6pPr>
            <a:lvl7pPr marL="913980" algn="l" rtl="0" fontAlgn="base">
              <a:spcBef>
                <a:spcPct val="0"/>
              </a:spcBef>
              <a:spcAft>
                <a:spcPct val="0"/>
              </a:spcAft>
              <a:defRPr sz="4400">
                <a:solidFill>
                  <a:schemeClr val="tx2"/>
                </a:solidFill>
                <a:latin typeface="Tahoma" pitchFamily="34" charset="0"/>
                <a:ea typeface="宋体" pitchFamily="2" charset="-122"/>
              </a:defRPr>
            </a:lvl7pPr>
            <a:lvl8pPr marL="1370966" algn="l" rtl="0" fontAlgn="base">
              <a:spcBef>
                <a:spcPct val="0"/>
              </a:spcBef>
              <a:spcAft>
                <a:spcPct val="0"/>
              </a:spcAft>
              <a:defRPr sz="4400">
                <a:solidFill>
                  <a:schemeClr val="tx2"/>
                </a:solidFill>
                <a:latin typeface="Tahoma" pitchFamily="34" charset="0"/>
                <a:ea typeface="宋体" pitchFamily="2" charset="-122"/>
              </a:defRPr>
            </a:lvl8pPr>
            <a:lvl9pPr marL="1827959" algn="l" rtl="0" fontAlgn="base">
              <a:spcBef>
                <a:spcPct val="0"/>
              </a:spcBef>
              <a:spcAft>
                <a:spcPct val="0"/>
              </a:spcAft>
              <a:defRPr sz="4400">
                <a:solidFill>
                  <a:schemeClr val="tx2"/>
                </a:solidFill>
                <a:latin typeface="Tahoma" pitchFamily="34" charset="0"/>
                <a:ea typeface="宋体" pitchFamily="2" charset="-122"/>
              </a:defRPr>
            </a:lvl9pPr>
          </a:lstStyle>
          <a:p>
            <a:pPr algn="ctr">
              <a:defRPr/>
            </a:pPr>
            <a:r>
              <a:rPr lang="en-US" altLang="zh-CN" sz="2700" b="1" dirty="0">
                <a:solidFill>
                  <a:srgbClr val="000000"/>
                </a:solidFill>
                <a:ea typeface="+mn-ea"/>
                <a:cs typeface="+mn-cs"/>
              </a:rPr>
              <a:t>100-m Long Ba122 Tapes by Rolling Process</a:t>
            </a:r>
            <a:endParaRPr lang="zh-CN" altLang="en-US" sz="2700" b="1" dirty="0">
              <a:solidFill>
                <a:srgbClr val="000000"/>
              </a:solidFill>
              <a:ea typeface="+mn-ea"/>
              <a:cs typeface="+mn-cs"/>
            </a:endParaRPr>
          </a:p>
        </p:txBody>
      </p:sp>
      <p:sp>
        <p:nvSpPr>
          <p:cNvPr id="9" name="矩形 8">
            <a:extLst>
              <a:ext uri="{FF2B5EF4-FFF2-40B4-BE49-F238E27FC236}">
                <a16:creationId xmlns:a16="http://schemas.microsoft.com/office/drawing/2014/main" id="{0B83FD0F-3C17-424E-9D3E-C69683DB2F2E}"/>
              </a:ext>
            </a:extLst>
          </p:cNvPr>
          <p:cNvSpPr/>
          <p:nvPr/>
        </p:nvSpPr>
        <p:spPr>
          <a:xfrm>
            <a:off x="715297" y="726418"/>
            <a:ext cx="7148067" cy="1477328"/>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285750" indent="-285750" algn="just" defTabSz="685468">
              <a:buFont typeface="Arial" panose="020B0604020202020204" pitchFamily="34" charset="0"/>
              <a:buChar char="•"/>
            </a:pPr>
            <a:r>
              <a:rPr lang="en-US" altLang="zh-CN" sz="1800" dirty="0">
                <a:latin typeface="Times New Roman" pitchFamily="18" charset="0"/>
              </a:rPr>
              <a:t>In 2020, </a:t>
            </a:r>
            <a:r>
              <a:rPr lang="en-US" altLang="zh-CN" sz="1800" dirty="0" err="1">
                <a:solidFill>
                  <a:srgbClr val="FF0000"/>
                </a:solidFill>
                <a:latin typeface="Times New Roman" pitchFamily="18" charset="0"/>
              </a:rPr>
              <a:t>J</a:t>
            </a:r>
            <a:r>
              <a:rPr lang="en-US" altLang="zh-CN" sz="1800" baseline="-25000" dirty="0" err="1">
                <a:solidFill>
                  <a:srgbClr val="FF0000"/>
                </a:solidFill>
                <a:latin typeface="Times New Roman" pitchFamily="18" charset="0"/>
              </a:rPr>
              <a:t>c</a:t>
            </a:r>
            <a:r>
              <a:rPr lang="en-US" altLang="zh-CN" sz="1800" dirty="0">
                <a:solidFill>
                  <a:srgbClr val="FF0000"/>
                </a:solidFill>
                <a:latin typeface="Times New Roman" pitchFamily="18" charset="0"/>
              </a:rPr>
              <a:t> of a 100-m </a:t>
            </a:r>
            <a:r>
              <a:rPr lang="en-US" altLang="zh-CN" sz="1800" dirty="0">
                <a:solidFill>
                  <a:srgbClr val="FF0000"/>
                </a:solidFill>
                <a:latin typeface="Times New Roman" pitchFamily="18" charset="0"/>
                <a:cs typeface="Times New Roman" pitchFamily="18" charset="0"/>
              </a:rPr>
              <a:t>7-core </a:t>
            </a:r>
            <a:r>
              <a:rPr lang="en-US" altLang="zh-CN" sz="1800" dirty="0">
                <a:solidFill>
                  <a:srgbClr val="FF0000"/>
                </a:solidFill>
                <a:latin typeface="Times New Roman" pitchFamily="18" charset="0"/>
              </a:rPr>
              <a:t>tape</a:t>
            </a:r>
            <a:r>
              <a:rPr lang="en-US" altLang="zh-CN" sz="1800" dirty="0">
                <a:latin typeface="Times New Roman" pitchFamily="18" charset="0"/>
              </a:rPr>
              <a:t> using the new fabrication technique reached </a:t>
            </a:r>
            <a:r>
              <a:rPr lang="en-US" altLang="zh-CN" sz="1800" dirty="0">
                <a:solidFill>
                  <a:srgbClr val="FF0000"/>
                </a:solidFill>
                <a:latin typeface="Times New Roman" pitchFamily="18" charset="0"/>
              </a:rPr>
              <a:t>500 A/mm</a:t>
            </a:r>
            <a:r>
              <a:rPr lang="en-US" altLang="zh-CN" sz="1800" baseline="30000" dirty="0">
                <a:solidFill>
                  <a:srgbClr val="FF0000"/>
                </a:solidFill>
                <a:latin typeface="Times New Roman" pitchFamily="18" charset="0"/>
              </a:rPr>
              <a:t>2</a:t>
            </a:r>
            <a:r>
              <a:rPr lang="en-US" altLang="zh-CN" sz="1800" dirty="0">
                <a:solidFill>
                  <a:srgbClr val="FF0000"/>
                </a:solidFill>
                <a:latin typeface="Times New Roman" pitchFamily="18" charset="0"/>
              </a:rPr>
              <a:t> </a:t>
            </a:r>
            <a:r>
              <a:rPr lang="en-US" altLang="zh-CN" sz="1800" dirty="0">
                <a:solidFill>
                  <a:srgbClr val="FF0000"/>
                </a:solidFill>
                <a:latin typeface="Times New Roman" panose="02020603050405020304" pitchFamily="18" charset="0"/>
                <a:cs typeface="Times New Roman" panose="02020603050405020304" pitchFamily="18" charset="0"/>
              </a:rPr>
              <a:t>@</a:t>
            </a:r>
            <a:r>
              <a:rPr lang="en-US" altLang="zh-CN" sz="1800" baseline="30000" dirty="0">
                <a:solidFill>
                  <a:srgbClr val="FF0000"/>
                </a:solidFill>
                <a:latin typeface="Times New Roman" panose="02020603050405020304" pitchFamily="18" charset="0"/>
                <a:cs typeface="Times New Roman" panose="02020603050405020304" pitchFamily="18" charset="0"/>
              </a:rPr>
              <a:t> </a:t>
            </a:r>
            <a:r>
              <a:rPr lang="en-US" altLang="zh-CN" sz="1800" dirty="0">
                <a:solidFill>
                  <a:srgbClr val="FF0000"/>
                </a:solidFill>
                <a:latin typeface="Times New Roman" pitchFamily="18" charset="0"/>
              </a:rPr>
              <a:t>4.2 K, 10 T. </a:t>
            </a:r>
          </a:p>
          <a:p>
            <a:pPr algn="just" defTabSz="685468"/>
            <a:r>
              <a:rPr lang="en-US" altLang="zh-CN" sz="1800" b="1" dirty="0">
                <a:latin typeface="Times New Roman" pitchFamily="18" charset="0"/>
              </a:rPr>
              <a:t>     </a:t>
            </a:r>
            <a:r>
              <a:rPr lang="en-US" altLang="zh-CN" sz="1800" i="1" dirty="0">
                <a:latin typeface="Times New Roman" pitchFamily="18" charset="0"/>
              </a:rPr>
              <a:t>Tape width 4.8 mm, tape thickness 0.3 mm</a:t>
            </a:r>
            <a:r>
              <a:rPr lang="en-US" altLang="zh-CN" sz="1800" dirty="0">
                <a:latin typeface="Times New Roman" pitchFamily="18" charset="0"/>
              </a:rPr>
              <a:t>.</a:t>
            </a:r>
            <a:r>
              <a:rPr lang="en-US" altLang="zh-CN" sz="1800" dirty="0">
                <a:solidFill>
                  <a:srgbClr val="FF0000"/>
                </a:solidFill>
                <a:latin typeface="Times New Roman" pitchFamily="18" charset="0"/>
              </a:rPr>
              <a:t> I</a:t>
            </a:r>
            <a:r>
              <a:rPr lang="en-US" altLang="zh-CN" sz="1800" baseline="-25000" dirty="0">
                <a:solidFill>
                  <a:srgbClr val="FF0000"/>
                </a:solidFill>
                <a:latin typeface="Times New Roman" pitchFamily="18" charset="0"/>
              </a:rPr>
              <a:t>c</a:t>
            </a:r>
            <a:r>
              <a:rPr lang="en-US" altLang="zh-CN" sz="1800" dirty="0">
                <a:solidFill>
                  <a:srgbClr val="FF0000"/>
                </a:solidFill>
                <a:latin typeface="Times New Roman" pitchFamily="18" charset="0"/>
              </a:rPr>
              <a:t> &gt; 260 A, J</a:t>
            </a:r>
            <a:r>
              <a:rPr lang="en-US" altLang="zh-CN" sz="1800" baseline="-25000" dirty="0">
                <a:solidFill>
                  <a:srgbClr val="FF0000"/>
                </a:solidFill>
                <a:latin typeface="Times New Roman" pitchFamily="18" charset="0"/>
              </a:rPr>
              <a:t>e</a:t>
            </a:r>
            <a:r>
              <a:rPr lang="en-US" altLang="zh-CN" sz="1800" dirty="0">
                <a:solidFill>
                  <a:srgbClr val="FF0000"/>
                </a:solidFill>
                <a:latin typeface="Times New Roman" pitchFamily="18" charset="0"/>
              </a:rPr>
              <a:t>&gt;180 A/mm</a:t>
            </a:r>
            <a:r>
              <a:rPr lang="en-US" altLang="zh-CN" sz="1800" baseline="30000" dirty="0">
                <a:solidFill>
                  <a:srgbClr val="FF0000"/>
                </a:solidFill>
                <a:latin typeface="Times New Roman" pitchFamily="18" charset="0"/>
              </a:rPr>
              <a:t>2</a:t>
            </a:r>
            <a:r>
              <a:rPr lang="en-US" altLang="zh-CN" sz="1800" dirty="0">
                <a:solidFill>
                  <a:srgbClr val="FF0000"/>
                </a:solidFill>
                <a:latin typeface="Times New Roman" pitchFamily="18" charset="0"/>
              </a:rPr>
              <a:t>.</a:t>
            </a:r>
          </a:p>
          <a:p>
            <a:pPr marL="285750" indent="-285750" algn="just" defTabSz="685468">
              <a:buFont typeface="Arial" panose="020B0604020202020204" pitchFamily="34" charset="0"/>
              <a:buChar char="•"/>
            </a:pPr>
            <a:endParaRPr lang="en-US" altLang="zh-CN" sz="1800" b="1" dirty="0">
              <a:latin typeface="Times New Roman" pitchFamily="18" charset="0"/>
            </a:endParaRPr>
          </a:p>
          <a:p>
            <a:pPr marL="285750" indent="-285750" algn="just" defTabSz="685468">
              <a:buFont typeface="Arial" panose="020B0604020202020204" pitchFamily="34" charset="0"/>
              <a:buChar char="•"/>
            </a:pPr>
            <a:r>
              <a:rPr lang="en-US" altLang="zh-CN" sz="1800" dirty="0">
                <a:latin typeface="Times New Roman" pitchFamily="18" charset="0"/>
              </a:rPr>
              <a:t>In 2018, </a:t>
            </a:r>
            <a:r>
              <a:rPr lang="en-US" altLang="zh-CN" sz="1800" dirty="0" err="1">
                <a:latin typeface="Times New Roman" pitchFamily="18" charset="0"/>
              </a:rPr>
              <a:t>J</a:t>
            </a:r>
            <a:r>
              <a:rPr lang="en-US" altLang="zh-CN" sz="1800" baseline="-25000" dirty="0" err="1">
                <a:latin typeface="Times New Roman" pitchFamily="18" charset="0"/>
              </a:rPr>
              <a:t>c</a:t>
            </a:r>
            <a:r>
              <a:rPr lang="en-US" altLang="zh-CN" sz="1800" dirty="0">
                <a:latin typeface="Times New Roman" pitchFamily="18" charset="0"/>
              </a:rPr>
              <a:t> of </a:t>
            </a:r>
            <a:r>
              <a:rPr lang="en-US" altLang="zh-CN" sz="1800" dirty="0">
                <a:latin typeface="Times New Roman" pitchFamily="18" charset="0"/>
                <a:cs typeface="Times New Roman" pitchFamily="18" charset="0"/>
              </a:rPr>
              <a:t> such tape is 300 </a:t>
            </a:r>
            <a:r>
              <a:rPr lang="en-US" altLang="zh-CN" sz="1800" dirty="0">
                <a:latin typeface="Times New Roman" pitchFamily="18" charset="0"/>
              </a:rPr>
              <a:t>A/mm</a:t>
            </a:r>
            <a:r>
              <a:rPr lang="en-US" altLang="zh-CN" sz="1800" baseline="30000" dirty="0">
                <a:latin typeface="Times New Roman" pitchFamily="18" charset="0"/>
              </a:rPr>
              <a:t>2</a:t>
            </a:r>
            <a:r>
              <a:rPr lang="en-US" altLang="zh-CN" sz="1800" dirty="0">
                <a:latin typeface="Times New Roman" pitchFamily="18" charset="0"/>
              </a:rPr>
              <a:t> </a:t>
            </a:r>
            <a:r>
              <a:rPr lang="en-US" altLang="zh-CN" sz="1800" dirty="0">
                <a:latin typeface="Times New Roman" panose="02020603050405020304" pitchFamily="18" charset="0"/>
                <a:cs typeface="Times New Roman" panose="02020603050405020304" pitchFamily="18" charset="0"/>
              </a:rPr>
              <a:t>@</a:t>
            </a:r>
            <a:r>
              <a:rPr lang="en-US" altLang="zh-CN" sz="1800" baseline="30000" dirty="0">
                <a:latin typeface="Times New Roman" panose="02020603050405020304" pitchFamily="18" charset="0"/>
                <a:cs typeface="Times New Roman" panose="02020603050405020304" pitchFamily="18" charset="0"/>
              </a:rPr>
              <a:t> </a:t>
            </a:r>
            <a:r>
              <a:rPr lang="en-US" altLang="zh-CN" sz="1800" dirty="0">
                <a:latin typeface="Times New Roman" pitchFamily="18" charset="0"/>
              </a:rPr>
              <a:t>4.2 K, 10 T. </a:t>
            </a:r>
          </a:p>
        </p:txBody>
      </p:sp>
      <p:cxnSp>
        <p:nvCxnSpPr>
          <p:cNvPr id="13" name="直接连接符 12"/>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354" y="2203746"/>
            <a:ext cx="4365843" cy="2673054"/>
          </a:xfrm>
          <a:prstGeom prst="rect">
            <a:avLst/>
          </a:prstGeom>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934" y="2295779"/>
            <a:ext cx="3928377" cy="261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811559" y="1157918"/>
            <a:ext cx="703791" cy="5911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442890" y="1789091"/>
            <a:ext cx="1418978" cy="523220"/>
          </a:xfrm>
          <a:prstGeom prst="rect">
            <a:avLst/>
          </a:prstGeom>
          <a:solidFill>
            <a:srgbClr val="FFFF00"/>
          </a:solidFill>
        </p:spPr>
        <p:txBody>
          <a:bodyPr wrap="none">
            <a:spAutoFit/>
          </a:bodyPr>
          <a:lstStyle/>
          <a:p>
            <a:pPr algn="ctr" defTabSz="685468"/>
            <a:r>
              <a:rPr lang="en-US" altLang="zh-CN" sz="1400" dirty="0">
                <a:latin typeface="Times New Roman" pitchFamily="18" charset="0"/>
              </a:rPr>
              <a:t>Prof. Y. Ma’s </a:t>
            </a:r>
          </a:p>
          <a:p>
            <a:pPr algn="ctr" defTabSz="685468"/>
            <a:r>
              <a:rPr lang="en-US" altLang="zh-CN" sz="1400" dirty="0">
                <a:latin typeface="Times New Roman" pitchFamily="18" charset="0"/>
              </a:rPr>
              <a:t>Group, IEE-CAS</a:t>
            </a:r>
          </a:p>
        </p:txBody>
      </p:sp>
      <p:sp>
        <p:nvSpPr>
          <p:cNvPr id="3" name="页脚占位符 2">
            <a:extLst>
              <a:ext uri="{FF2B5EF4-FFF2-40B4-BE49-F238E27FC236}">
                <a16:creationId xmlns:a16="http://schemas.microsoft.com/office/drawing/2014/main" id="{A241A814-7088-4EA1-BA26-3994B5B6E478}"/>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347385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137" y="1157918"/>
            <a:ext cx="3230513" cy="273825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19" y="720259"/>
            <a:ext cx="3371110" cy="2808000"/>
          </a:xfrm>
          <a:prstGeom prst="rect">
            <a:avLst/>
          </a:prstGeom>
        </p:spPr>
      </p:pic>
      <p:sp>
        <p:nvSpPr>
          <p:cNvPr id="9" name="TextBox 6"/>
          <p:cNvSpPr txBox="1"/>
          <p:nvPr/>
        </p:nvSpPr>
        <p:spPr>
          <a:xfrm>
            <a:off x="4164828" y="718226"/>
            <a:ext cx="3571713" cy="461665"/>
          </a:xfrm>
          <a:prstGeom prst="rect">
            <a:avLst/>
          </a:prstGeom>
          <a:solidFill>
            <a:srgbClr val="FFFF99"/>
          </a:solidFill>
        </p:spPr>
        <p:txBody>
          <a:bodyPr wrap="square" rtlCol="0">
            <a:spAutoFit/>
          </a:bodyPr>
          <a:lstStyle/>
          <a:p>
            <a:pPr algn="ctr" defTabSz="685468">
              <a:lnSpc>
                <a:spcPct val="150000"/>
              </a:lnSpc>
            </a:pP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4.2 K, 10 T </a:t>
            </a:r>
            <a:r>
              <a:rPr lang="en-US" altLang="zh-CN" sz="105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(short sample)</a:t>
            </a: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i="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J</a:t>
            </a:r>
            <a:r>
              <a:rPr lang="en-US" altLang="zh-CN" sz="1600" b="1" baseline="-250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=1100 A/mm</a:t>
            </a:r>
            <a:r>
              <a:rPr lang="en-US" altLang="zh-CN" sz="1600" b="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a:t>
            </a:r>
            <a:endParaRPr lang="zh-CN" altLang="en-US" sz="1600" b="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564944" y="73332"/>
            <a:ext cx="7922419" cy="507831"/>
          </a:xfrm>
          <a:prstGeom prst="rect">
            <a:avLst/>
          </a:prstGeom>
        </p:spPr>
        <p:txBody>
          <a:bodyPr wrap="square">
            <a:spAutoFit/>
          </a:bodyPr>
          <a:lstStyle/>
          <a:p>
            <a:pPr algn="ctr" defTabSz="685468"/>
            <a:r>
              <a:rPr lang="en-US" altLang="zh-CN" sz="2700" b="1" dirty="0">
                <a:solidFill>
                  <a:srgbClr val="000000"/>
                </a:solidFill>
                <a:latin typeface="+mj-lt"/>
              </a:rPr>
              <a:t>Performance of </a:t>
            </a:r>
            <a:r>
              <a:rPr lang="en-US" altLang="zh-CN" sz="2700" b="1" dirty="0">
                <a:solidFill>
                  <a:srgbClr val="FF0000"/>
                </a:solidFill>
                <a:latin typeface="+mj-lt"/>
              </a:rPr>
              <a:t>HIP</a:t>
            </a:r>
            <a:r>
              <a:rPr lang="en-US" altLang="zh-CN" sz="2700" b="1" dirty="0">
                <a:solidFill>
                  <a:srgbClr val="000000"/>
                </a:solidFill>
                <a:latin typeface="+mj-lt"/>
              </a:rPr>
              <a:t> Ba122 Tapes with </a:t>
            </a:r>
            <a:r>
              <a:rPr lang="en-US" altLang="zh-CN" sz="2700" b="1" dirty="0">
                <a:solidFill>
                  <a:srgbClr val="FF0000"/>
                </a:solidFill>
                <a:latin typeface="+mj-lt"/>
              </a:rPr>
              <a:t>Cu/Ag </a:t>
            </a:r>
            <a:r>
              <a:rPr lang="en-US" altLang="zh-CN" sz="2700" b="1" dirty="0">
                <a:latin typeface="+mj-lt"/>
              </a:rPr>
              <a:t>Sheath</a:t>
            </a:r>
            <a:endParaRPr lang="zh-CN" altLang="en-US" sz="2700" b="1" dirty="0">
              <a:latin typeface="+mj-lt"/>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47" y="3588050"/>
            <a:ext cx="2160000" cy="1442813"/>
          </a:xfrm>
          <a:prstGeom prst="rect">
            <a:avLst/>
          </a:prstGeom>
        </p:spPr>
      </p:pic>
      <p:sp>
        <p:nvSpPr>
          <p:cNvPr id="13" name="TextBox 1"/>
          <p:cNvSpPr txBox="1"/>
          <p:nvPr/>
        </p:nvSpPr>
        <p:spPr>
          <a:xfrm>
            <a:off x="3443748" y="3915565"/>
            <a:ext cx="5161023" cy="854080"/>
          </a:xfrm>
          <a:prstGeom prst="rect">
            <a:avLst/>
          </a:prstGeom>
          <a:solidFill>
            <a:schemeClr val="bg1"/>
          </a:solidFill>
          <a:ln>
            <a:solidFill>
              <a:schemeClr val="tx1"/>
            </a:solidFill>
          </a:ln>
        </p:spPr>
        <p:txBody>
          <a:bodyPr wrap="square" rtlCol="0">
            <a:spAutoFit/>
          </a:bodyPr>
          <a:lstStyle/>
          <a:p>
            <a:pPr marL="257168" indent="-257168" defTabSz="685468">
              <a:buFont typeface="Arial" panose="020B0604020202020204" pitchFamily="34" charset="0"/>
              <a:buChar char="•"/>
            </a:pPr>
            <a:r>
              <a:rPr lang="en-US" altLang="zh-CN" sz="1600" dirty="0">
                <a:solidFill>
                  <a:prstClr val="black"/>
                </a:solidFill>
                <a:latin typeface="Times New Roman" pitchFamily="18" charset="0"/>
                <a:ea typeface="宋体" panose="02010600030101010101" pitchFamily="2" charset="-122"/>
                <a:cs typeface="Times New Roman" pitchFamily="18" charset="0"/>
              </a:rPr>
              <a:t>Size of the grains was around 0.5 um, smaller than that in the Hot-pressed samples.</a:t>
            </a:r>
          </a:p>
          <a:p>
            <a:pPr marL="257168" indent="-257168" defTabSz="685468">
              <a:buFont typeface="Arial" panose="020B0604020202020204" pitchFamily="34" charset="0"/>
              <a:buChar char="•"/>
            </a:pPr>
            <a:r>
              <a:rPr lang="en-US" altLang="zh-CN" sz="1600" dirty="0">
                <a:solidFill>
                  <a:prstClr val="black"/>
                </a:solidFill>
                <a:latin typeface="Times New Roman" pitchFamily="18" charset="0"/>
                <a:ea typeface="宋体" panose="02010600030101010101" pitchFamily="2" charset="-122"/>
                <a:cs typeface="Times New Roman" pitchFamily="18" charset="0"/>
              </a:rPr>
              <a:t>The </a:t>
            </a:r>
            <a:r>
              <a:rPr lang="en-US" altLang="zh-CN" sz="1600" i="1" dirty="0">
                <a:solidFill>
                  <a:prstClr val="black"/>
                </a:solidFill>
                <a:latin typeface="Times New Roman" pitchFamily="18" charset="0"/>
                <a:ea typeface="宋体" panose="02010600030101010101" pitchFamily="2" charset="-122"/>
                <a:cs typeface="Times New Roman" pitchFamily="18" charset="0"/>
              </a:rPr>
              <a:t>J</a:t>
            </a:r>
            <a:r>
              <a:rPr lang="en-US" altLang="zh-CN" sz="1600" baseline="-25000" dirty="0">
                <a:solidFill>
                  <a:prstClr val="black"/>
                </a:solidFill>
                <a:latin typeface="Times New Roman" pitchFamily="18" charset="0"/>
                <a:ea typeface="宋体" panose="02010600030101010101" pitchFamily="2" charset="-122"/>
                <a:cs typeface="Times New Roman" pitchFamily="18" charset="0"/>
              </a:rPr>
              <a:t>c</a:t>
            </a:r>
            <a:r>
              <a:rPr lang="en-US" altLang="zh-CN" sz="1600" dirty="0">
                <a:solidFill>
                  <a:prstClr val="black"/>
                </a:solidFill>
                <a:latin typeface="Times New Roman" pitchFamily="18" charset="0"/>
                <a:ea typeface="宋体" panose="02010600030101010101" pitchFamily="2" charset="-122"/>
                <a:cs typeface="Times New Roman" pitchFamily="18" charset="0"/>
              </a:rPr>
              <a:t> may be improved with the increase the grain size. </a:t>
            </a:r>
            <a:endParaRPr lang="zh-CN" altLang="en-US" sz="1600" dirty="0">
              <a:solidFill>
                <a:prstClr val="black"/>
              </a:solidFill>
              <a:latin typeface="Times New Roman" pitchFamily="18" charset="0"/>
              <a:ea typeface="宋体" panose="02010600030101010101" pitchFamily="2" charset="-122"/>
              <a:cs typeface="Times New Roman" pitchFamily="18" charset="0"/>
            </a:endParaRPr>
          </a:p>
        </p:txBody>
      </p:sp>
      <p:cxnSp>
        <p:nvCxnSpPr>
          <p:cNvPr id="18" name="直接连接符 17"/>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5" name="Text Box 11">
            <a:extLst>
              <a:ext uri="{FF2B5EF4-FFF2-40B4-BE49-F238E27FC236}">
                <a16:creationId xmlns:a16="http://schemas.microsoft.com/office/drawing/2014/main" id="{B5B79B16-BCD3-4226-BCF5-51FC79285C44}"/>
              </a:ext>
            </a:extLst>
          </p:cNvPr>
          <p:cNvSpPr txBox="1">
            <a:spLocks noChangeArrowheads="1"/>
          </p:cNvSpPr>
          <p:nvPr/>
        </p:nvSpPr>
        <p:spPr bwMode="auto">
          <a:xfrm>
            <a:off x="5641028" y="2630005"/>
            <a:ext cx="2014831" cy="415498"/>
          </a:xfrm>
          <a:prstGeom prst="rect">
            <a:avLst/>
          </a:prstGeom>
          <a:noFill/>
          <a:ln w="12700">
            <a:noFill/>
            <a:miter lim="800000"/>
            <a:headEnd/>
            <a:tailEnd/>
          </a:ln>
        </p:spPr>
        <p:txBody>
          <a:bodyPr wrap="square">
            <a:spAutoFit/>
          </a:bodyPr>
          <a:lstStyle/>
          <a:p>
            <a:r>
              <a:rPr lang="en-US" altLang="zh-CN" sz="1050" b="1" dirty="0"/>
              <a:t>Liu </a:t>
            </a:r>
            <a:r>
              <a:rPr lang="sv-SE" altLang="zh-CN" sz="1050" b="1" dirty="0"/>
              <a:t>2021 </a:t>
            </a:r>
            <a:r>
              <a:rPr lang="sv-SE" altLang="zh-CN" sz="1050" b="1" i="1" dirty="0"/>
              <a:t> Sci. China Mater. </a:t>
            </a:r>
          </a:p>
          <a:p>
            <a:r>
              <a:rPr lang="sv-SE" altLang="zh-CN" sz="1050" b="1" dirty="0"/>
              <a:t>Doi:10.1007/s40843-020-1643-1</a:t>
            </a:r>
            <a:endParaRPr lang="zh-CN" altLang="en-US" sz="1000" b="1" dirty="0"/>
          </a:p>
        </p:txBody>
      </p:sp>
      <p:pic>
        <p:nvPicPr>
          <p:cNvPr id="19"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11559" y="1157918"/>
            <a:ext cx="703791" cy="59117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7442890" y="1789091"/>
            <a:ext cx="1418978" cy="523220"/>
          </a:xfrm>
          <a:prstGeom prst="rect">
            <a:avLst/>
          </a:prstGeom>
          <a:solidFill>
            <a:srgbClr val="FFFF00"/>
          </a:solidFill>
        </p:spPr>
        <p:txBody>
          <a:bodyPr wrap="none">
            <a:spAutoFit/>
          </a:bodyPr>
          <a:lstStyle/>
          <a:p>
            <a:pPr algn="ctr" defTabSz="685468"/>
            <a:r>
              <a:rPr lang="en-US" altLang="zh-CN" sz="1400" dirty="0">
                <a:latin typeface="Times New Roman" pitchFamily="18" charset="0"/>
              </a:rPr>
              <a:t>Prof. Y. Ma’s </a:t>
            </a:r>
          </a:p>
          <a:p>
            <a:pPr algn="ctr" defTabSz="685468"/>
            <a:r>
              <a:rPr lang="en-US" altLang="zh-CN" sz="1400" dirty="0">
                <a:latin typeface="Times New Roman" pitchFamily="18" charset="0"/>
              </a:rPr>
              <a:t>Group, IEE-CAS</a:t>
            </a:r>
          </a:p>
        </p:txBody>
      </p:sp>
      <p:sp>
        <p:nvSpPr>
          <p:cNvPr id="2" name="页脚占位符 1">
            <a:extLst>
              <a:ext uri="{FF2B5EF4-FFF2-40B4-BE49-F238E27FC236}">
                <a16:creationId xmlns:a16="http://schemas.microsoft.com/office/drawing/2014/main" id="{5A82C5ED-D1A9-44A5-8BE9-CE79F01E5584}"/>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2726814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2"/>
          <a:stretch>
            <a:fillRect/>
          </a:stretch>
        </p:blipFill>
        <p:spPr>
          <a:xfrm>
            <a:off x="5129918" y="2722122"/>
            <a:ext cx="3051329" cy="1937227"/>
          </a:xfrm>
          <a:prstGeom prst="rect">
            <a:avLst/>
          </a:prstGeom>
        </p:spPr>
      </p:pic>
      <p:grpSp>
        <p:nvGrpSpPr>
          <p:cNvPr id="9" name="组合 8"/>
          <p:cNvGrpSpPr/>
          <p:nvPr/>
        </p:nvGrpSpPr>
        <p:grpSpPr>
          <a:xfrm>
            <a:off x="783742" y="820503"/>
            <a:ext cx="2503505" cy="1828375"/>
            <a:chOff x="963437" y="1213996"/>
            <a:chExt cx="3338007" cy="2437834"/>
          </a:xfrm>
        </p:grpSpPr>
        <p:sp>
          <p:nvSpPr>
            <p:cNvPr id="10" name="矩形 9"/>
            <p:cNvSpPr/>
            <p:nvPr/>
          </p:nvSpPr>
          <p:spPr>
            <a:xfrm>
              <a:off x="1316194" y="3313275"/>
              <a:ext cx="2318011" cy="338555"/>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Preparition</a:t>
              </a:r>
              <a:r>
                <a:rPr lang="en-US"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of </a:t>
              </a: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bent IBS tape</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963437" y="2250273"/>
              <a:ext cx="3300713" cy="965435"/>
            </a:xfrm>
            <a:prstGeom prst="rect">
              <a:avLst/>
            </a:prstGeom>
          </p:spPr>
        </p:pic>
        <p:pic>
          <p:nvPicPr>
            <p:cNvPr id="13" name="图片 12"/>
            <p:cNvPicPr>
              <a:picLocks noChangeAspect="1"/>
            </p:cNvPicPr>
            <p:nvPr/>
          </p:nvPicPr>
          <p:blipFill>
            <a:blip r:embed="rId4"/>
            <a:stretch>
              <a:fillRect/>
            </a:stretch>
          </p:blipFill>
          <p:spPr>
            <a:xfrm>
              <a:off x="963437" y="1213996"/>
              <a:ext cx="3338007" cy="987493"/>
            </a:xfrm>
            <a:prstGeom prst="rect">
              <a:avLst/>
            </a:prstGeom>
          </p:spPr>
        </p:pic>
      </p:grpSp>
      <p:sp>
        <p:nvSpPr>
          <p:cNvPr id="24"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err="1">
                <a:solidFill>
                  <a:srgbClr val="000000"/>
                </a:solidFill>
                <a:latin typeface="+mj-lt"/>
                <a:ea typeface="+mn-ea"/>
              </a:rPr>
              <a:t>J</a:t>
            </a:r>
            <a:r>
              <a:rPr lang="en-US" altLang="zh-CN" sz="2700" baseline="-25000" dirty="0" err="1">
                <a:solidFill>
                  <a:srgbClr val="000000"/>
                </a:solidFill>
                <a:latin typeface="+mj-lt"/>
                <a:ea typeface="+mn-ea"/>
              </a:rPr>
              <a:t>c</a:t>
            </a:r>
            <a:r>
              <a:rPr lang="en-US" altLang="zh-CN" sz="2700" dirty="0">
                <a:solidFill>
                  <a:srgbClr val="000000"/>
                </a:solidFill>
                <a:latin typeface="+mj-lt"/>
                <a:ea typeface="+mn-ea"/>
              </a:rPr>
              <a:t> of Bent IBS Tapes </a:t>
            </a:r>
            <a:endParaRPr lang="zh-CN" altLang="en-US" sz="2700" dirty="0">
              <a:solidFill>
                <a:srgbClr val="000000"/>
              </a:solidFill>
              <a:latin typeface="+mj-lt"/>
              <a:ea typeface="+mn-ea"/>
            </a:endParaRPr>
          </a:p>
        </p:txBody>
      </p:sp>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4872"/>
          <a:stretch/>
        </p:blipFill>
        <p:spPr>
          <a:xfrm>
            <a:off x="850680" y="2722122"/>
            <a:ext cx="2457138" cy="1937227"/>
          </a:xfrm>
          <a:prstGeom prst="rect">
            <a:avLst/>
          </a:prstGeom>
        </p:spPr>
      </p:pic>
      <p:sp>
        <p:nvSpPr>
          <p:cNvPr id="41" name="矩形 40"/>
          <p:cNvSpPr/>
          <p:nvPr/>
        </p:nvSpPr>
        <p:spPr>
          <a:xfrm>
            <a:off x="5211754" y="2744554"/>
            <a:ext cx="2892485" cy="461665"/>
          </a:xfrm>
          <a:prstGeom prst="rect">
            <a:avLst/>
          </a:prstGeom>
        </p:spPr>
        <p:txBody>
          <a:bodyPr wrap="square">
            <a:spAutoFit/>
          </a:bodyPr>
          <a:lstStyle/>
          <a:p>
            <a:r>
              <a:rPr lang="en-US" altLang="zh-CN" sz="1200" kern="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Cracks appear regularly in part of the superconducting cores under tensile stress !</a:t>
            </a:r>
            <a:endParaRPr lang="zh-CN" altLang="zh-CN" sz="900" kern="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2" name="图片 41"/>
          <p:cNvPicPr>
            <a:picLocks noChangeAspect="1"/>
          </p:cNvPicPr>
          <p:nvPr/>
        </p:nvPicPr>
        <p:blipFill>
          <a:blip r:embed="rId6"/>
          <a:stretch>
            <a:fillRect/>
          </a:stretch>
        </p:blipFill>
        <p:spPr>
          <a:xfrm>
            <a:off x="3427552" y="2722122"/>
            <a:ext cx="1582634" cy="1937227"/>
          </a:xfrm>
          <a:prstGeom prst="rect">
            <a:avLst/>
          </a:prstGeom>
        </p:spPr>
      </p:pic>
      <p:sp>
        <p:nvSpPr>
          <p:cNvPr id="44" name="TextBox 4"/>
          <p:cNvSpPr txBox="1"/>
          <p:nvPr/>
        </p:nvSpPr>
        <p:spPr>
          <a:xfrm>
            <a:off x="850683" y="4714161"/>
            <a:ext cx="6874079" cy="346249"/>
          </a:xfrm>
          <a:prstGeom prst="rect">
            <a:avLst/>
          </a:prstGeom>
          <a:solidFill>
            <a:schemeClr val="bg1">
              <a:lumMod val="95000"/>
            </a:schemeClr>
          </a:solidFill>
        </p:spPr>
        <p:txBody>
          <a:bodyPr wrap="square" rtlCol="0">
            <a:spAutoFit/>
          </a:bodyPr>
          <a:lstStyle/>
          <a:p>
            <a:pPr defTabSz="685468"/>
            <a:r>
              <a:rPr lang="en-US" altLang="zh-CN" sz="1650" i="1" dirty="0">
                <a:solidFill>
                  <a:prstClr val="black"/>
                </a:solidFill>
                <a:latin typeface="Times New Roman" pitchFamily="18" charset="0"/>
                <a:ea typeface="宋体" panose="02010600030101010101" pitchFamily="2" charset="-122"/>
                <a:cs typeface="Times New Roman" pitchFamily="18" charset="0"/>
              </a:rPr>
              <a:t>I</a:t>
            </a:r>
            <a:r>
              <a:rPr lang="en-US" altLang="zh-CN" sz="1650" baseline="-25000" dirty="0">
                <a:solidFill>
                  <a:prstClr val="black"/>
                </a:solidFill>
                <a:latin typeface="Times New Roman" pitchFamily="18" charset="0"/>
                <a:ea typeface="宋体" panose="02010600030101010101" pitchFamily="2" charset="-122"/>
                <a:cs typeface="Times New Roman" pitchFamily="18" charset="0"/>
              </a:rPr>
              <a:t>c</a:t>
            </a:r>
            <a:r>
              <a:rPr lang="en-US" altLang="zh-CN" sz="1650" dirty="0">
                <a:solidFill>
                  <a:prstClr val="black"/>
                </a:solidFill>
                <a:latin typeface="Times New Roman" pitchFamily="18" charset="0"/>
                <a:ea typeface="宋体" panose="02010600030101010101" pitchFamily="2" charset="-122"/>
                <a:cs typeface="Times New Roman" pitchFamily="18" charset="0"/>
              </a:rPr>
              <a:t> of bent IBS tapes decreases with smaller bending diameters.</a:t>
            </a:r>
            <a:endParaRPr lang="zh-CN" altLang="en-US" sz="1650" dirty="0">
              <a:solidFill>
                <a:prstClr val="black"/>
              </a:solidFill>
              <a:latin typeface="Times New Roman" pitchFamily="18" charset="0"/>
              <a:ea typeface="宋体" panose="02010600030101010101" pitchFamily="2" charset="-122"/>
              <a:cs typeface="Times New Roman" pitchFamily="18" charset="0"/>
            </a:endParaRPr>
          </a:p>
        </p:txBody>
      </p:sp>
      <p:sp>
        <p:nvSpPr>
          <p:cNvPr id="45" name="文本框 44"/>
          <p:cNvSpPr txBox="1"/>
          <p:nvPr/>
        </p:nvSpPr>
        <p:spPr>
          <a:xfrm>
            <a:off x="1205673" y="2825340"/>
            <a:ext cx="1659636" cy="248209"/>
          </a:xfrm>
          <a:prstGeom prst="rect">
            <a:avLst/>
          </a:prstGeom>
          <a:noFill/>
        </p:spPr>
        <p:txBody>
          <a:bodyPr wrap="square" rtlCol="0">
            <a:spAutoFit/>
          </a:bodyPr>
          <a:lstStyle/>
          <a:p>
            <a:r>
              <a:rPr lang="en-US" altLang="zh-CN" sz="1013" dirty="0">
                <a:solidFill>
                  <a:schemeClr val="bg1"/>
                </a:solidFill>
              </a:rPr>
              <a:t>OMI of D10 bent tape</a:t>
            </a:r>
            <a:endParaRPr lang="zh-CN" altLang="en-US" sz="1013" dirty="0">
              <a:solidFill>
                <a:schemeClr val="bg1"/>
              </a:solidFill>
            </a:endParaRPr>
          </a:p>
        </p:txBody>
      </p:sp>
      <p:cxnSp>
        <p:nvCxnSpPr>
          <p:cNvPr id="26" name="直接连接符 25"/>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7" name="图片 26" descr="C:\Users\PeterZ\AppData\Local\Temp\WeChat Files\692199463024021435.jpg"/>
          <p:cNvPicPr>
            <a:picLocks noChangeAspect="1"/>
          </p:cNvPicPr>
          <p:nvPr/>
        </p:nvPicPr>
        <p:blipFill rotWithShape="1">
          <a:blip r:embed="rId7" cstate="print">
            <a:extLst>
              <a:ext uri="{28A0092B-C50C-407E-A947-70E740481C1C}">
                <a14:useLocalDpi xmlns:a14="http://schemas.microsoft.com/office/drawing/2010/main" val="0"/>
              </a:ext>
            </a:extLst>
          </a:blip>
          <a:srcRect l="10786" r="11951"/>
          <a:stretch/>
        </p:blipFill>
        <p:spPr bwMode="auto">
          <a:xfrm>
            <a:off x="3460157" y="752871"/>
            <a:ext cx="2277414" cy="1658020"/>
          </a:xfrm>
          <a:prstGeom prst="rect">
            <a:avLst/>
          </a:prstGeom>
          <a:noFill/>
          <a:ln>
            <a:noFill/>
          </a:ln>
          <a:extLst>
            <a:ext uri="{53640926-AAD7-44D8-BBD7-CCE9431645EC}">
              <a14:shadowObscured xmlns:a14="http://schemas.microsoft.com/office/drawing/2010/main"/>
            </a:ext>
          </a:extLst>
        </p:spPr>
      </p:pic>
      <p:sp>
        <p:nvSpPr>
          <p:cNvPr id="28" name="矩形 27"/>
          <p:cNvSpPr/>
          <p:nvPr/>
        </p:nvSpPr>
        <p:spPr bwMode="auto">
          <a:xfrm>
            <a:off x="4883166" y="1098755"/>
            <a:ext cx="360040" cy="951271"/>
          </a:xfrm>
          <a:prstGeom prst="rect">
            <a:avLst/>
          </a:prstGeom>
          <a:noFill/>
          <a:ln>
            <a:solidFill>
              <a:srgbClr val="FF0000"/>
            </a:solidFill>
          </a:ln>
          <a:effectLst/>
          <a:scene3d>
            <a:camera prst="orthographicFront"/>
            <a:lightRig rig="threePt" dir="t"/>
          </a:scene3d>
          <a:sp3d>
            <a:bevelT w="139700" prst="cross"/>
          </a:sp3d>
        </p:spPr>
        <p:txBody>
          <a:bodyPr wrap="none" lIns="144000" tIns="46800" rIns="90000" bIns="46800" rtlCol="0" anchor="ctr"/>
          <a:lstStyle/>
          <a:p>
            <a:pPr algn="ctr" eaLnBrk="1" latinLnBrk="1" hangingPunct="1">
              <a:spcBef>
                <a:spcPct val="0"/>
              </a:spcBef>
            </a:pPr>
            <a:endParaRPr kumimoji="1" lang="en-US" sz="600" b="0">
              <a:latin typeface="굴림" pitchFamily="34" charset="-127"/>
              <a:ea typeface="굴림" pitchFamily="34" charset="-127"/>
            </a:endParaRPr>
          </a:p>
        </p:txBody>
      </p:sp>
      <p:sp>
        <p:nvSpPr>
          <p:cNvPr id="29" name="矩形 28"/>
          <p:cNvSpPr/>
          <p:nvPr/>
        </p:nvSpPr>
        <p:spPr>
          <a:xfrm>
            <a:off x="3367341" y="2413394"/>
            <a:ext cx="2456685" cy="253916"/>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 results by ASIPP in 2018</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p:cNvSpPr/>
          <p:nvPr/>
        </p:nvSpPr>
        <p:spPr>
          <a:xfrm>
            <a:off x="5899714" y="2426129"/>
            <a:ext cx="2456685" cy="253916"/>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 results by IHEP in 2021</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2" name="图片 31"/>
          <p:cNvPicPr>
            <a:picLocks noChangeAspect="1"/>
          </p:cNvPicPr>
          <p:nvPr/>
        </p:nvPicPr>
        <p:blipFill>
          <a:blip r:embed="rId8"/>
          <a:stretch>
            <a:fillRect/>
          </a:stretch>
        </p:blipFill>
        <p:spPr>
          <a:xfrm>
            <a:off x="5938649" y="697119"/>
            <a:ext cx="2242598" cy="1754542"/>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FBD2824F-8FBD-4067-A67F-A5BF15B42778}"/>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2828632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2741" y="955430"/>
            <a:ext cx="4260063" cy="3240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rgbClr val="002060"/>
                </a:solidFill>
              </a:rPr>
              <a:t>Fabrication of D20-17 turn-double pancake coils with IBS tapes</a:t>
            </a:r>
            <a:endParaRPr lang="zh-CN" altLang="en-US" sz="1200" b="1" dirty="0">
              <a:solidFill>
                <a:srgbClr val="002060"/>
              </a:solidFill>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5622" y="1348001"/>
            <a:ext cx="1976597" cy="129714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7544" y="2877138"/>
            <a:ext cx="1978792" cy="1743631"/>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2452463" y="2561012"/>
            <a:ext cx="1743630" cy="2375883"/>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854" t="-448"/>
          <a:stretch/>
        </p:blipFill>
        <p:spPr>
          <a:xfrm>
            <a:off x="4551460" y="955430"/>
            <a:ext cx="2162496" cy="3665339"/>
          </a:xfrm>
          <a:prstGeom prst="rect">
            <a:avLst/>
          </a:prstGeom>
        </p:spPr>
      </p:pic>
      <p:sp>
        <p:nvSpPr>
          <p:cNvPr id="27" name="文本框 26"/>
          <p:cNvSpPr txBox="1"/>
          <p:nvPr/>
        </p:nvSpPr>
        <p:spPr>
          <a:xfrm>
            <a:off x="4587320" y="4652784"/>
            <a:ext cx="2162496"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Series IBS double pancake solenoids</a:t>
            </a:r>
            <a:endParaRPr kumimoji="1" lang="zh-CN" altLang="en-US" sz="1013" dirty="0">
              <a:latin typeface="Times New Roman" panose="02020603050405020304" pitchFamily="18" charset="0"/>
              <a:ea typeface="Microsoft YaHei" charset="-122"/>
              <a:cs typeface="Microsoft YaHei" charset="-122"/>
            </a:endParaRPr>
          </a:p>
        </p:txBody>
      </p:sp>
      <p:pic>
        <p:nvPicPr>
          <p:cNvPr id="28" name="图片 2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32612" y="964709"/>
            <a:ext cx="2126122" cy="3656060"/>
          </a:xfrm>
          <a:prstGeom prst="rect">
            <a:avLst/>
          </a:prstGeom>
        </p:spPr>
      </p:pic>
      <p:sp>
        <p:nvSpPr>
          <p:cNvPr id="18"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20" name="直接连接符 1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740" y="1345446"/>
            <a:ext cx="2310573" cy="1299698"/>
          </a:xfrm>
          <a:prstGeom prst="rect">
            <a:avLst/>
          </a:prstGeom>
        </p:spPr>
      </p:pic>
      <p:sp>
        <p:nvSpPr>
          <p:cNvPr id="23" name="文本框 22"/>
          <p:cNvSpPr txBox="1"/>
          <p:nvPr/>
        </p:nvSpPr>
        <p:spPr>
          <a:xfrm>
            <a:off x="172740" y="2620518"/>
            <a:ext cx="4260063"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Coil winding of the IBS double pancake solenoids with 20-mm inner diameter   </a:t>
            </a:r>
            <a:endParaRPr kumimoji="1" lang="zh-CN" altLang="en-US" sz="1013" dirty="0">
              <a:latin typeface="Times New Roman" panose="02020603050405020304" pitchFamily="18" charset="0"/>
              <a:ea typeface="Microsoft YaHei" charset="-122"/>
              <a:cs typeface="Microsoft YaHei" charset="-122"/>
            </a:endParaRPr>
          </a:p>
        </p:txBody>
      </p:sp>
      <p:sp>
        <p:nvSpPr>
          <p:cNvPr id="26" name="文本框 25"/>
          <p:cNvSpPr txBox="1"/>
          <p:nvPr/>
        </p:nvSpPr>
        <p:spPr>
          <a:xfrm>
            <a:off x="762000" y="4628143"/>
            <a:ext cx="2752165"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IBS double pancake solenoids after heat reaction</a:t>
            </a:r>
            <a:endParaRPr kumimoji="1" lang="zh-CN" altLang="en-US" sz="1013" dirty="0">
              <a:latin typeface="Times New Roman" panose="02020603050405020304" pitchFamily="18" charset="0"/>
              <a:ea typeface="Microsoft YaHei" charset="-122"/>
              <a:cs typeface="Microsoft YaHei" charset="-122"/>
            </a:endParaRPr>
          </a:p>
        </p:txBody>
      </p:sp>
      <p:sp>
        <p:nvSpPr>
          <p:cNvPr id="29" name="文本框 28"/>
          <p:cNvSpPr txBox="1"/>
          <p:nvPr/>
        </p:nvSpPr>
        <p:spPr>
          <a:xfrm>
            <a:off x="6938682" y="4652784"/>
            <a:ext cx="1973020"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Impregnated Series IBS solenoids</a:t>
            </a:r>
            <a:endParaRPr kumimoji="1" lang="zh-CN" altLang="en-US" sz="1013" dirty="0">
              <a:latin typeface="Times New Roman" panose="02020603050405020304" pitchFamily="18" charset="0"/>
              <a:ea typeface="Microsoft YaHei" charset="-122"/>
              <a:cs typeface="Microsoft YaHei" charset="-122"/>
            </a:endParaRPr>
          </a:p>
        </p:txBody>
      </p:sp>
      <p:sp>
        <p:nvSpPr>
          <p:cNvPr id="2" name="页脚占位符 1">
            <a:extLst>
              <a:ext uri="{FF2B5EF4-FFF2-40B4-BE49-F238E27FC236}">
                <a16:creationId xmlns:a16="http://schemas.microsoft.com/office/drawing/2014/main" id="{3D9A497B-C756-4858-B894-13E345E60143}"/>
              </a:ext>
            </a:extLst>
          </p:cNvPr>
          <p:cNvSpPr>
            <a:spLocks noGrp="1"/>
          </p:cNvSpPr>
          <p:nvPr>
            <p:ph type="ftr" sz="quarter" idx="11"/>
          </p:nvPr>
        </p:nvSpPr>
        <p:spPr/>
        <p:txBody>
          <a:bodyPr/>
          <a:lstStyle/>
          <a:p>
            <a:r>
              <a:rPr lang="en-US"/>
              <a:t>The 2021 International Workshop on CEPC, Nov. 8-12 2021 </a:t>
            </a:r>
          </a:p>
        </p:txBody>
      </p:sp>
    </p:spTree>
    <p:extLst>
      <p:ext uri="{BB962C8B-B14F-4D97-AF65-F5344CB8AC3E}">
        <p14:creationId xmlns:p14="http://schemas.microsoft.com/office/powerpoint/2010/main" val="312714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936" y="1274013"/>
            <a:ext cx="4466539" cy="328853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0" y="1274013"/>
            <a:ext cx="4468243" cy="3298747"/>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02939" y="1955040"/>
            <a:ext cx="764953" cy="1238182"/>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491320" y="2664099"/>
            <a:ext cx="570188" cy="922929"/>
          </a:xfrm>
          <a:prstGeom prst="rect">
            <a:avLst/>
          </a:prstGeom>
        </p:spPr>
      </p:pic>
      <p:sp>
        <p:nvSpPr>
          <p:cNvPr id="10"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6" name="文本框 15"/>
          <p:cNvSpPr txBox="1"/>
          <p:nvPr/>
        </p:nvSpPr>
        <p:spPr>
          <a:xfrm flipH="1">
            <a:off x="1201270" y="797718"/>
            <a:ext cx="6678705" cy="369332"/>
          </a:xfrm>
          <a:prstGeom prst="rect">
            <a:avLst/>
          </a:prstGeom>
          <a:noFill/>
        </p:spPr>
        <p:txBody>
          <a:bodyPr wrap="square" rtlCol="0">
            <a:spAutoFit/>
          </a:bodyPr>
          <a:lstStyle/>
          <a:p>
            <a:r>
              <a:rPr kumimoji="1" lang="en-US" altLang="zh-CN" sz="1800" dirty="0">
                <a:latin typeface="Times New Roman" panose="02020603050405020304" pitchFamily="18" charset="0"/>
                <a:ea typeface="Microsoft YaHei" charset="-122"/>
                <a:cs typeface="Microsoft YaHei" charset="-122"/>
              </a:rPr>
              <a:t>Performance test of the series IBS solenoids at </a:t>
            </a:r>
            <a:r>
              <a:rPr kumimoji="1" lang="en-US" altLang="zh-CN" sz="1800" b="1" dirty="0">
                <a:solidFill>
                  <a:srgbClr val="FF0000"/>
                </a:solidFill>
                <a:latin typeface="Times New Roman" panose="02020603050405020304" pitchFamily="18" charset="0"/>
                <a:ea typeface="Microsoft YaHei" charset="-122"/>
                <a:cs typeface="Microsoft YaHei" charset="-122"/>
              </a:rPr>
              <a:t>20 T background field</a:t>
            </a:r>
            <a:endParaRPr kumimoji="1" lang="zh-CN" altLang="en-US" sz="1800" dirty="0">
              <a:latin typeface="Times New Roman" panose="02020603050405020304" pitchFamily="18" charset="0"/>
              <a:ea typeface="Microsoft YaHei" charset="-122"/>
              <a:cs typeface="Microsoft YaHei" charset="-122"/>
            </a:endParaRPr>
          </a:p>
        </p:txBody>
      </p:sp>
      <p:sp>
        <p:nvSpPr>
          <p:cNvPr id="2" name="矩形 1"/>
          <p:cNvSpPr/>
          <p:nvPr/>
        </p:nvSpPr>
        <p:spPr>
          <a:xfrm>
            <a:off x="744071" y="4550462"/>
            <a:ext cx="7844117" cy="369332"/>
          </a:xfrm>
          <a:prstGeom prst="rect">
            <a:avLst/>
          </a:prstGeom>
        </p:spPr>
        <p:txBody>
          <a:bodyPr wrap="square">
            <a:spAutoFit/>
          </a:bodyPr>
          <a:lstStyle/>
          <a:p>
            <a:r>
              <a:rPr kumimoji="1" lang="en-US" altLang="zh-CN" sz="1800" dirty="0" err="1">
                <a:latin typeface="Times New Roman" panose="02020603050405020304" pitchFamily="18" charset="0"/>
                <a:ea typeface="Microsoft YaHei" charset="-122"/>
                <a:cs typeface="Microsoft YaHei" charset="-122"/>
              </a:rPr>
              <a:t>I</a:t>
            </a:r>
            <a:r>
              <a:rPr kumimoji="1" lang="en-US" altLang="zh-CN" sz="1800" baseline="-25000" dirty="0" err="1">
                <a:latin typeface="Times New Roman" panose="02020603050405020304" pitchFamily="18" charset="0"/>
                <a:ea typeface="Microsoft YaHei" charset="-122"/>
                <a:cs typeface="Microsoft YaHei" charset="-122"/>
              </a:rPr>
              <a:t>c</a:t>
            </a:r>
            <a:r>
              <a:rPr kumimoji="1" lang="en-US" altLang="zh-CN" sz="1800" dirty="0">
                <a:latin typeface="Times New Roman" panose="02020603050405020304" pitchFamily="18" charset="0"/>
                <a:ea typeface="Microsoft YaHei" charset="-122"/>
                <a:cs typeface="Microsoft YaHei" charset="-122"/>
              </a:rPr>
              <a:t> of the series IBS solenoids reached </a:t>
            </a:r>
            <a:r>
              <a:rPr kumimoji="1" lang="en-US" altLang="zh-CN" sz="1800" dirty="0">
                <a:solidFill>
                  <a:srgbClr val="FF0000"/>
                </a:solidFill>
                <a:latin typeface="Times New Roman" panose="02020603050405020304" pitchFamily="18" charset="0"/>
                <a:ea typeface="Microsoft YaHei" charset="-122"/>
                <a:cs typeface="Microsoft YaHei" charset="-122"/>
              </a:rPr>
              <a:t>75 A at 20 T, and stable operation with 100 A. </a:t>
            </a:r>
            <a:endParaRPr lang="zh-CN" altLang="en-US" sz="1600" dirty="0"/>
          </a:p>
        </p:txBody>
      </p:sp>
      <p:sp>
        <p:nvSpPr>
          <p:cNvPr id="5" name="页脚占位符 4">
            <a:extLst>
              <a:ext uri="{FF2B5EF4-FFF2-40B4-BE49-F238E27FC236}">
                <a16:creationId xmlns:a16="http://schemas.microsoft.com/office/drawing/2014/main" id="{41CDCC58-FB1B-4B79-96DF-028E6E84D80C}"/>
              </a:ext>
            </a:extLst>
          </p:cNvPr>
          <p:cNvSpPr>
            <a:spLocks noGrp="1"/>
          </p:cNvSpPr>
          <p:nvPr>
            <p:ph type="ftr" sz="quarter" idx="11"/>
          </p:nvPr>
        </p:nvSpPr>
        <p:spPr/>
        <p:txBody>
          <a:bodyPr/>
          <a:lstStyle/>
          <a:p>
            <a:r>
              <a:rPr lang="en-US"/>
              <a:t>The 2021 International Workshop on CEPC, Nov. 8-12 2021 </a:t>
            </a:r>
          </a:p>
        </p:txBody>
      </p:sp>
      <p:sp>
        <p:nvSpPr>
          <p:cNvPr id="11" name="文本框 10">
            <a:extLst>
              <a:ext uri="{FF2B5EF4-FFF2-40B4-BE49-F238E27FC236}">
                <a16:creationId xmlns:a16="http://schemas.microsoft.com/office/drawing/2014/main" id="{145BAC4B-5735-4E82-9836-EF15F4969840}"/>
              </a:ext>
            </a:extLst>
          </p:cNvPr>
          <p:cNvSpPr txBox="1"/>
          <p:nvPr/>
        </p:nvSpPr>
        <p:spPr>
          <a:xfrm>
            <a:off x="6346028" y="2848565"/>
            <a:ext cx="1075549" cy="276999"/>
          </a:xfrm>
          <a:prstGeom prst="rect">
            <a:avLst/>
          </a:prstGeom>
          <a:solidFill>
            <a:schemeClr val="bg1"/>
          </a:solidFill>
        </p:spPr>
        <p:txBody>
          <a:bodyPr wrap="square" rtlCol="0">
            <a:spAutoFit/>
          </a:bodyPr>
          <a:lstStyle/>
          <a:p>
            <a:r>
              <a:rPr lang="en-US" altLang="zh-CN" sz="1200" dirty="0"/>
              <a:t>80A hold 100s</a:t>
            </a:r>
            <a:endParaRPr lang="zh-CN" altLang="en-US" sz="1200" dirty="0"/>
          </a:p>
        </p:txBody>
      </p:sp>
      <p:sp>
        <p:nvSpPr>
          <p:cNvPr id="17" name="文本框 16">
            <a:extLst>
              <a:ext uri="{FF2B5EF4-FFF2-40B4-BE49-F238E27FC236}">
                <a16:creationId xmlns:a16="http://schemas.microsoft.com/office/drawing/2014/main" id="{0B2C4DFA-5490-4A31-917E-F1A1EE799BB0}"/>
              </a:ext>
            </a:extLst>
          </p:cNvPr>
          <p:cNvSpPr txBox="1"/>
          <p:nvPr/>
        </p:nvSpPr>
        <p:spPr>
          <a:xfrm>
            <a:off x="7825242" y="2581701"/>
            <a:ext cx="1075548" cy="276999"/>
          </a:xfrm>
          <a:prstGeom prst="rect">
            <a:avLst/>
          </a:prstGeom>
          <a:solidFill>
            <a:schemeClr val="bg1"/>
          </a:solidFill>
        </p:spPr>
        <p:txBody>
          <a:bodyPr wrap="square" rtlCol="0">
            <a:spAutoFit/>
          </a:bodyPr>
          <a:lstStyle/>
          <a:p>
            <a:r>
              <a:rPr lang="en-US" altLang="zh-CN" sz="1200" dirty="0"/>
              <a:t>100A hold 80s</a:t>
            </a:r>
            <a:endParaRPr lang="zh-CN" altLang="en-US" sz="1200" dirty="0"/>
          </a:p>
        </p:txBody>
      </p:sp>
      <p:sp>
        <p:nvSpPr>
          <p:cNvPr id="18" name="文本框 17">
            <a:extLst>
              <a:ext uri="{FF2B5EF4-FFF2-40B4-BE49-F238E27FC236}">
                <a16:creationId xmlns:a16="http://schemas.microsoft.com/office/drawing/2014/main" id="{7C3FF5AD-2BAD-497B-8847-817F1D5254D6}"/>
              </a:ext>
            </a:extLst>
          </p:cNvPr>
          <p:cNvSpPr txBox="1"/>
          <p:nvPr/>
        </p:nvSpPr>
        <p:spPr>
          <a:xfrm>
            <a:off x="612565" y="2366858"/>
            <a:ext cx="1184070" cy="276999"/>
          </a:xfrm>
          <a:prstGeom prst="rect">
            <a:avLst/>
          </a:prstGeom>
          <a:solidFill>
            <a:schemeClr val="bg1"/>
          </a:solidFill>
        </p:spPr>
        <p:txBody>
          <a:bodyPr wrap="square" rtlCol="0">
            <a:spAutoFit/>
          </a:bodyPr>
          <a:lstStyle/>
          <a:p>
            <a:r>
              <a:rPr lang="en-US" altLang="zh-CN" sz="1200" dirty="0"/>
              <a:t>Quench Criteria</a:t>
            </a:r>
            <a:endParaRPr lang="zh-CN" altLang="en-US" sz="1200" dirty="0"/>
          </a:p>
        </p:txBody>
      </p:sp>
      <p:sp>
        <p:nvSpPr>
          <p:cNvPr id="19" name="文本框 18">
            <a:extLst>
              <a:ext uri="{FF2B5EF4-FFF2-40B4-BE49-F238E27FC236}">
                <a16:creationId xmlns:a16="http://schemas.microsoft.com/office/drawing/2014/main" id="{5091F267-529B-4903-A6A2-AD5B26973C19}"/>
              </a:ext>
            </a:extLst>
          </p:cNvPr>
          <p:cNvSpPr txBox="1"/>
          <p:nvPr/>
        </p:nvSpPr>
        <p:spPr>
          <a:xfrm>
            <a:off x="5348551" y="3819915"/>
            <a:ext cx="1250158" cy="276999"/>
          </a:xfrm>
          <a:prstGeom prst="rect">
            <a:avLst/>
          </a:prstGeom>
          <a:solidFill>
            <a:schemeClr val="bg1"/>
          </a:solidFill>
        </p:spPr>
        <p:txBody>
          <a:bodyPr wrap="square" rtlCol="0">
            <a:spAutoFit/>
          </a:bodyPr>
          <a:lstStyle/>
          <a:p>
            <a:r>
              <a:rPr lang="en-US" altLang="zh-CN" sz="1200" dirty="0"/>
              <a:t>0.5A/s ramp rate</a:t>
            </a:r>
            <a:endParaRPr lang="zh-CN" altLang="en-US" sz="1200" dirty="0"/>
          </a:p>
        </p:txBody>
      </p:sp>
      <p:sp>
        <p:nvSpPr>
          <p:cNvPr id="20" name="文本框 19">
            <a:extLst>
              <a:ext uri="{FF2B5EF4-FFF2-40B4-BE49-F238E27FC236}">
                <a16:creationId xmlns:a16="http://schemas.microsoft.com/office/drawing/2014/main" id="{EFFA1841-97A1-4A22-8994-C9219AA607A6}"/>
              </a:ext>
            </a:extLst>
          </p:cNvPr>
          <p:cNvSpPr txBox="1"/>
          <p:nvPr/>
        </p:nvSpPr>
        <p:spPr>
          <a:xfrm>
            <a:off x="1566886" y="1295345"/>
            <a:ext cx="1718298" cy="646331"/>
          </a:xfrm>
          <a:prstGeom prst="rect">
            <a:avLst/>
          </a:prstGeom>
          <a:solidFill>
            <a:schemeClr val="bg1"/>
          </a:solidFill>
        </p:spPr>
        <p:txBody>
          <a:bodyPr wrap="square" rtlCol="0">
            <a:spAutoFit/>
          </a:bodyPr>
          <a:lstStyle/>
          <a:p>
            <a:pPr algn="just"/>
            <a:r>
              <a:rPr lang="en-US" altLang="zh-CN" sz="1200" dirty="0"/>
              <a:t>34mm inner diameter, </a:t>
            </a:r>
          </a:p>
          <a:p>
            <a:pPr algn="just"/>
            <a:r>
              <a:rPr lang="en-US" altLang="zh-CN" sz="1200" dirty="0"/>
              <a:t>17 turn double pancake, </a:t>
            </a:r>
          </a:p>
          <a:p>
            <a:pPr algn="just"/>
            <a:r>
              <a:rPr lang="en-US" altLang="zh-CN" sz="1200" dirty="0"/>
              <a:t>6 coils in series.</a:t>
            </a:r>
            <a:endParaRPr lang="zh-CN" altLang="en-US" sz="1200" dirty="0"/>
          </a:p>
        </p:txBody>
      </p:sp>
      <p:sp>
        <p:nvSpPr>
          <p:cNvPr id="21" name="文本框 20">
            <a:extLst>
              <a:ext uri="{FF2B5EF4-FFF2-40B4-BE49-F238E27FC236}">
                <a16:creationId xmlns:a16="http://schemas.microsoft.com/office/drawing/2014/main" id="{97D09B2B-F3BD-4885-99E4-4733D9698A0A}"/>
              </a:ext>
            </a:extLst>
          </p:cNvPr>
          <p:cNvSpPr txBox="1"/>
          <p:nvPr/>
        </p:nvSpPr>
        <p:spPr>
          <a:xfrm>
            <a:off x="6128670" y="1332248"/>
            <a:ext cx="1623053" cy="646331"/>
          </a:xfrm>
          <a:prstGeom prst="rect">
            <a:avLst/>
          </a:prstGeom>
          <a:solidFill>
            <a:schemeClr val="bg1"/>
          </a:solidFill>
        </p:spPr>
        <p:txBody>
          <a:bodyPr wrap="square" rtlCol="0">
            <a:spAutoFit/>
          </a:bodyPr>
          <a:lstStyle/>
          <a:p>
            <a:r>
              <a:rPr lang="en-US" altLang="zh-CN" sz="1200" dirty="0"/>
              <a:t>34mm inner diameter, 17turn double pancake, 6 coils in series.</a:t>
            </a:r>
            <a:endParaRPr lang="zh-CN" altLang="en-US" sz="1200" dirty="0"/>
          </a:p>
        </p:txBody>
      </p:sp>
    </p:spTree>
    <p:extLst>
      <p:ext uri="{BB962C8B-B14F-4D97-AF65-F5344CB8AC3E}">
        <p14:creationId xmlns:p14="http://schemas.microsoft.com/office/powerpoint/2010/main" val="1325715330"/>
      </p:ext>
    </p:extLst>
  </p:cSld>
  <p:clrMapOvr>
    <a:masterClrMapping/>
  </p:clrMapOvr>
</p:sld>
</file>

<file path=ppt/theme/theme1.xml><?xml version="1.0" encoding="utf-8"?>
<a:theme xmlns:a="http://schemas.openxmlformats.org/drawingml/2006/main" name="Thème Offic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2517</TotalTime>
  <Words>2011</Words>
  <Application>Microsoft Office PowerPoint</Application>
  <PresentationFormat>自定义</PresentationFormat>
  <Paragraphs>267</Paragraphs>
  <Slides>26</Slides>
  <Notes>7</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7" baseType="lpstr">
      <vt:lpstr>굴림</vt:lpstr>
      <vt:lpstr>SimSun</vt:lpstr>
      <vt:lpstr>SimSun</vt:lpstr>
      <vt:lpstr>微软雅黑</vt:lpstr>
      <vt:lpstr>Arial</vt:lpstr>
      <vt:lpstr>Britannic Bold</vt:lpstr>
      <vt:lpstr>Calibri</vt:lpstr>
      <vt:lpstr>Calibri Light</vt:lpstr>
      <vt:lpstr>Times New Roman</vt:lpstr>
      <vt:lpstr>Thème Office</vt:lpstr>
      <vt:lpstr>公式</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VEDRINE Pierre</dc:creator>
  <cp:lastModifiedBy>XU Qingjin</cp:lastModifiedBy>
  <cp:revision>155</cp:revision>
  <dcterms:created xsi:type="dcterms:W3CDTF">2021-03-22T16:16:06Z</dcterms:created>
  <dcterms:modified xsi:type="dcterms:W3CDTF">2021-11-10T01:13:01Z</dcterms:modified>
</cp:coreProperties>
</file>