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96" r:id="rId3"/>
    <p:sldId id="271" r:id="rId4"/>
    <p:sldId id="314" r:id="rId5"/>
    <p:sldId id="315" r:id="rId6"/>
    <p:sldId id="316" r:id="rId7"/>
    <p:sldId id="317" r:id="rId8"/>
    <p:sldId id="319" r:id="rId9"/>
    <p:sldId id="320" r:id="rId10"/>
    <p:sldId id="322" r:id="rId11"/>
    <p:sldId id="326" r:id="rId12"/>
    <p:sldId id="328" r:id="rId13"/>
    <p:sldId id="329" r:id="rId14"/>
    <p:sldId id="31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2"/>
    <a:srgbClr val="AFAF00"/>
    <a:srgbClr val="B1B100"/>
    <a:srgbClr val="9A9729"/>
    <a:srgbClr val="CDCFD8"/>
    <a:srgbClr val="888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8" autoAdjust="0"/>
  </p:normalViewPr>
  <p:slideViewPr>
    <p:cSldViewPr snapToGrid="0">
      <p:cViewPr varScale="1">
        <p:scale>
          <a:sx n="62" d="100"/>
          <a:sy n="62" d="100"/>
        </p:scale>
        <p:origin x="85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13B97-0E45-450E-A223-215B7EF692AA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5F6E3-E4DE-41FF-90F8-4D1ADE2E4A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6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2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68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1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5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0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7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7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8BAF-41D9-4991-B709-1439B0C9E5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38BB-D239-474A-866B-BE42052C7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1203" y="1004066"/>
            <a:ext cx="9057222" cy="10645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</a:rPr>
              <a:t>HOM </a:t>
            </a:r>
            <a:r>
              <a:rPr lang="en-US" altLang="zh-CN" sz="4000" b="1" dirty="0">
                <a:solidFill>
                  <a:srgbClr val="00B050"/>
                </a:solidFill>
              </a:rPr>
              <a:t>Heating in IR region of MDI for CEPC</a:t>
            </a:r>
            <a:endParaRPr lang="zh-CN" alt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2380" y="3630272"/>
            <a:ext cx="7354867" cy="43223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800" dirty="0" smtClean="0"/>
              <a:t>Liu Yu dong, Shi </a:t>
            </a:r>
            <a:r>
              <a:rPr lang="en-US" altLang="zh-CN" sz="2800" dirty="0" err="1" smtClean="0"/>
              <a:t>Hao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Y</a:t>
            </a:r>
            <a:r>
              <a:rPr lang="en-US" altLang="zh-CN" sz="2800" dirty="0" smtClean="0"/>
              <a:t>u, Wang Na, </a:t>
            </a:r>
            <a:r>
              <a:rPr lang="en-US" altLang="zh-CN" sz="2800" dirty="0"/>
              <a:t>Wang Hai </a:t>
            </a:r>
            <a:r>
              <a:rPr lang="en-US" altLang="zh-CN" sz="2800" dirty="0" smtClean="0"/>
              <a:t>Jing,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Wang Dou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038971" y="6488668"/>
            <a:ext cx="103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2021 international workshop on the high energy Circular Electron-Positron Collider (CEPC) </a:t>
            </a:r>
            <a:r>
              <a:rPr lang="en-US" altLang="zh-CN" dirty="0" smtClean="0"/>
              <a:t>, Nov 8-12, </a:t>
            </a:r>
            <a:r>
              <a:rPr lang="en-US" altLang="zh-CN" dirty="0" smtClean="0"/>
              <a:t>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0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32524"/>
              </p:ext>
            </p:extLst>
          </p:nvPr>
        </p:nvGraphicFramePr>
        <p:xfrm>
          <a:off x="156913" y="1093014"/>
          <a:ext cx="11885825" cy="300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949"/>
                <a:gridCol w="1843521"/>
                <a:gridCol w="2639587"/>
                <a:gridCol w="1857488"/>
                <a:gridCol w="2765280"/>
              </a:tblGrid>
              <a:tr h="699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CDR  beam parameters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altLang="zh-CN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Luminosity beam parameters</a:t>
                      </a:r>
                      <a:endParaRPr lang="zh-CN" alt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 smtClean="0"/>
                    </a:p>
                  </a:txBody>
                  <a:tcPr/>
                </a:tc>
              </a:tr>
              <a:tr h="6996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HOM power(w)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power density</a:t>
                      </a:r>
                      <a:r>
                        <a:rPr lang="zh-CN" altLang="en-US" sz="2000" dirty="0" smtClean="0"/>
                        <a:t>（</a:t>
                      </a:r>
                      <a:r>
                        <a:rPr lang="en-US" altLang="zh-CN" sz="2000" dirty="0" smtClean="0"/>
                        <a:t>w/cm</a:t>
                      </a:r>
                      <a:r>
                        <a:rPr lang="en-US" altLang="zh-CN" sz="2000" baseline="30000" dirty="0" smtClean="0"/>
                        <a:t>2</a:t>
                      </a:r>
                      <a:r>
                        <a:rPr lang="zh-CN" altLang="en-US" sz="2000" dirty="0" smtClean="0"/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HOM power(w)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power density(w/cm</a:t>
                      </a:r>
                      <a:r>
                        <a:rPr lang="en-US" altLang="zh-CN" sz="2000" baseline="30000" dirty="0" smtClean="0"/>
                        <a:t>2</a:t>
                      </a:r>
                      <a:r>
                        <a:rPr lang="zh-CN" altLang="en-US" sz="2000" dirty="0" smtClean="0"/>
                        <a:t>）</a:t>
                      </a:r>
                    </a:p>
                  </a:txBody>
                  <a:tcPr/>
                </a:tc>
              </a:tr>
              <a:tr h="388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Be pipe (w)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0.227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68.45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0.622</a:t>
                      </a:r>
                      <a:endParaRPr lang="zh-CN" altLang="en-US" sz="2000" dirty="0"/>
                    </a:p>
                  </a:txBody>
                  <a:tcPr/>
                </a:tc>
              </a:tr>
              <a:tr h="388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Al: Transition pipe (w)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0.316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548.5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1.012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Cu: Y-shape crotch (w)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0.158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0.507</a:t>
                      </a:r>
                      <a:endParaRPr lang="zh-CN" altLang="en-US" sz="2000" dirty="0"/>
                    </a:p>
                  </a:txBody>
                  <a:tcPr/>
                </a:tc>
              </a:tr>
              <a:tr h="419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Total power in IR pipe (w)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0.234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949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0.714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6913" y="96815"/>
            <a:ext cx="6495176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Power density in different region of IR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22" y="4720625"/>
            <a:ext cx="4258383" cy="18704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514204" y="4842142"/>
            <a:ext cx="1764705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Total length:2220mm</a:t>
            </a:r>
            <a:endParaRPr lang="zh-CN" altLang="en-US" sz="2000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7882078" y="5235753"/>
            <a:ext cx="321056" cy="5262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8879983" y="5546320"/>
            <a:ext cx="321056" cy="526238"/>
          </a:xfrm>
          <a:prstGeom prst="straightConnector1">
            <a:avLst/>
          </a:prstGeom>
          <a:ln w="28575">
            <a:solidFill>
              <a:srgbClr val="B1B1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705564" y="6071786"/>
            <a:ext cx="843990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AFAF00"/>
                </a:solidFill>
              </a:rPr>
              <a:t>Al: 548w </a:t>
            </a:r>
            <a:endParaRPr lang="zh-CN" altLang="en-US" sz="2000" dirty="0">
              <a:solidFill>
                <a:srgbClr val="AFAF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877888" y="5498872"/>
            <a:ext cx="492287" cy="234377"/>
          </a:xfrm>
          <a:prstGeom prst="straightConnector1">
            <a:avLst/>
          </a:prstGeom>
          <a:ln w="28575">
            <a:solidFill>
              <a:srgbClr val="00B2B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370175" y="5344057"/>
            <a:ext cx="1029921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B2B2"/>
                </a:solidFill>
              </a:rPr>
              <a:t>Be: 136.9w </a:t>
            </a:r>
            <a:endParaRPr lang="zh-CN" altLang="en-US" sz="2000" dirty="0">
              <a:solidFill>
                <a:srgbClr val="00B2B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9222" y="5733249"/>
            <a:ext cx="889884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Cu: 332w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59222" y="2462981"/>
            <a:ext cx="1747010" cy="163879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8176668" y="4110589"/>
            <a:ext cx="485172" cy="5599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9557" y="4829723"/>
            <a:ext cx="5050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T</a:t>
            </a:r>
            <a:r>
              <a:rPr lang="en-US" altLang="zh-CN" sz="3200" dirty="0" smtClean="0">
                <a:solidFill>
                  <a:srgbClr val="C00000"/>
                </a:solidFill>
              </a:rPr>
              <a:t>his </a:t>
            </a:r>
            <a:r>
              <a:rPr lang="en-US" altLang="zh-CN" sz="3200" dirty="0">
                <a:solidFill>
                  <a:srgbClr val="C00000"/>
                </a:solidFill>
              </a:rPr>
              <a:t>structure seems </a:t>
            </a:r>
            <a:r>
              <a:rPr lang="en-US" altLang="zh-CN" sz="3200" dirty="0" smtClean="0">
                <a:solidFill>
                  <a:srgbClr val="C00000"/>
                </a:solidFill>
              </a:rPr>
              <a:t>feasible !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829" y="139418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IR pipe with photon maskers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47761" y="785749"/>
            <a:ext cx="1103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Any synchrotron </a:t>
            </a:r>
            <a:r>
              <a:rPr lang="en-US" altLang="zh-CN" sz="2400" dirty="0">
                <a:solidFill>
                  <a:srgbClr val="C00000"/>
                </a:solidFill>
              </a:rPr>
              <a:t>radiation </a:t>
            </a:r>
            <a:r>
              <a:rPr lang="en-US" altLang="zh-CN" sz="2400" dirty="0" smtClean="0">
                <a:solidFill>
                  <a:srgbClr val="C00000"/>
                </a:solidFill>
              </a:rPr>
              <a:t>from dipole including scattered  photons should be stopped out of the  IR region.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7761" y="2040325"/>
            <a:ext cx="651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Photon </a:t>
            </a:r>
            <a:r>
              <a:rPr lang="en-US" altLang="zh-CN" sz="2800" dirty="0" smtClean="0"/>
              <a:t>Maskers will be installed </a:t>
            </a:r>
            <a:r>
              <a:rPr lang="en-US" altLang="zh-CN" sz="2800" dirty="0"/>
              <a:t>in the pipe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94C405C-C165-49AD-8399-E6947AEA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8" y="2675051"/>
            <a:ext cx="5644974" cy="3565958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 rot="9409461">
            <a:off x="4783678" y="4894777"/>
            <a:ext cx="641806" cy="457200"/>
          </a:xfrm>
          <a:prstGeom prst="wedgeEllipseCallout">
            <a:avLst>
              <a:gd name="adj1" fmla="val -364410"/>
              <a:gd name="adj2" fmla="val 8449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086349" y="3257701"/>
            <a:ext cx="4487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The aperture was shrunk to 12mm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Much more HOM maybe trapped!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41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93" y="0"/>
            <a:ext cx="5858407" cy="311024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09333"/>
              </p:ext>
            </p:extLst>
          </p:nvPr>
        </p:nvGraphicFramePr>
        <p:xfrm>
          <a:off x="475124" y="3230272"/>
          <a:ext cx="11468307" cy="347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13"/>
                <a:gridCol w="1274260"/>
                <a:gridCol w="1778354"/>
                <a:gridCol w="1611184"/>
                <a:gridCol w="1469436"/>
                <a:gridCol w="2559460"/>
              </a:tblGrid>
              <a:tr h="3857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Length(mm)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Higgs(w)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W (w)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Z(w)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High Luminosity Z(w)</a:t>
                      </a:r>
                      <a:endParaRPr lang="zh-CN" altLang="en-US" sz="1800" dirty="0"/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Be pipe (w)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120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6.28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23.51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97.12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292.52</a:t>
                      </a: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Al: Be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pipe transition(w)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16.65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68.79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207.20</a:t>
                      </a: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Al: Transition pipe (w)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44.05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164.71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680.25</a:t>
                      </a:r>
                      <a:endParaRPr lang="zh-CN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2048.9</a:t>
                      </a: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Cu: Y-shape crotch (w)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13.79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51.57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641.58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Al: Y </a:t>
                      </a:r>
                      <a:r>
                        <a:rPr lang="en-US" altLang="zh-CN" sz="1800" b="0" dirty="0" err="1" smtClean="0">
                          <a:solidFill>
                            <a:schemeClr val="tx1"/>
                          </a:solidFill>
                        </a:rPr>
                        <a:t>crtothch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 to masker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19.25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297.40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895.77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masker(w)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0.063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0.238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0.984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2.964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Al: maser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to pipe end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7.28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21.93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5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</a:rPr>
                        <a:t>1600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88.353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330.448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1364.824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4110.864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9889"/>
            <a:ext cx="6253316" cy="2610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1432" y="383458"/>
            <a:ext cx="86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masker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89877" y="1759974"/>
            <a:ext cx="86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22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728" y="134173"/>
            <a:ext cx="7989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Another solution: </a:t>
            </a:r>
          </a:p>
          <a:p>
            <a:r>
              <a:rPr lang="en-US" altLang="zh-CN" sz="4000" dirty="0" smtClean="0"/>
              <a:t>shrink the central aperture to 20mm  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796753"/>
            <a:ext cx="7102388" cy="3840348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7479792" y="1591849"/>
            <a:ext cx="4712208" cy="1064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50" lvl="1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Inner </a:t>
            </a:r>
            <a:r>
              <a:rPr lang="en-US" altLang="zh-CN" sz="2400" dirty="0"/>
              <a:t>diameter at IP: 20 mm</a:t>
            </a:r>
          </a:p>
          <a:p>
            <a:pPr marL="465750" lvl="1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</a:rPr>
              <a:t>X: 20-35-(2-20)mm; Y: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20-20-20mm</a:t>
            </a:r>
            <a:endParaRPr lang="en-US" altLang="zh-CN" sz="1800" b="1" dirty="0">
              <a:solidFill>
                <a:srgbClr val="FF0000"/>
              </a:solidFill>
              <a:latin typeface="Calibri" charset="0"/>
              <a:ea typeface="宋体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47432" y="5361103"/>
            <a:ext cx="4376928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kumimoji="1" lang="en-US" altLang="zh-CN" dirty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Primary studies show that the loss factor is reduced by a factor of 3.</a:t>
            </a:r>
          </a:p>
          <a:p>
            <a:pPr algn="just">
              <a:spcBef>
                <a:spcPts val="300"/>
              </a:spcBef>
            </a:pPr>
            <a:r>
              <a:rPr kumimoji="1" lang="en-US" altLang="zh-CN" dirty="0">
                <a:solidFill>
                  <a:srgbClr val="FF6600"/>
                </a:solidFill>
                <a:latin typeface="Arial" charset="0"/>
                <a:ea typeface="宋体" charset="0"/>
                <a:cs typeface="宋体" charset="0"/>
              </a:rPr>
              <a:t>More detailed studies are under going.</a:t>
            </a:r>
            <a:endParaRPr lang="zh-CN" altLang="en-US" dirty="0"/>
          </a:p>
        </p:txBody>
      </p:sp>
      <p:pic>
        <p:nvPicPr>
          <p:cNvPr id="10" name="Picture 2" descr="D:\New20180222\CEPC\20210903 IARC报告准备\Impedance\10_MDI\wakez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92" y="2383159"/>
            <a:ext cx="4218980" cy="26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485" y="994202"/>
            <a:ext cx="1155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With CDR beam current, One feasible IR chamber was derived which can meet </a:t>
            </a:r>
            <a:r>
              <a:rPr lang="en-US" altLang="zh-CN" sz="2800" dirty="0"/>
              <a:t>the requirements </a:t>
            </a:r>
            <a:r>
              <a:rPr lang="en-US" altLang="zh-CN" sz="2800" dirty="0" smtClean="0"/>
              <a:t>on HOM power </a:t>
            </a:r>
            <a:r>
              <a:rPr lang="en-US" altLang="zh-CN" sz="2800" dirty="0"/>
              <a:t>and synchrotron </a:t>
            </a:r>
            <a:r>
              <a:rPr lang="en-US" altLang="zh-CN" sz="2800" dirty="0" smtClean="0"/>
              <a:t>radiation. 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398298" y="217258"/>
            <a:ext cx="2566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Summary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471485" y="2382839"/>
            <a:ext cx="1155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With beam current for High </a:t>
            </a:r>
            <a:r>
              <a:rPr lang="en-US" altLang="zh-CN" sz="2800" dirty="0"/>
              <a:t>Luminosity </a:t>
            </a:r>
            <a:r>
              <a:rPr lang="en-US" altLang="zh-CN" sz="2800" dirty="0" smtClean="0"/>
              <a:t>Z, the </a:t>
            </a:r>
            <a:r>
              <a:rPr lang="en-US" altLang="zh-CN" sz="2800" dirty="0"/>
              <a:t>HOM power </a:t>
            </a:r>
            <a:r>
              <a:rPr lang="en-US" altLang="zh-CN" sz="2800" dirty="0" smtClean="0"/>
              <a:t>will be 3 times higher. 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71483" y="3697007"/>
            <a:ext cx="11444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The smaller </a:t>
            </a:r>
            <a:r>
              <a:rPr lang="en-US" altLang="zh-CN" sz="2800" dirty="0" smtClean="0"/>
              <a:t>aperture </a:t>
            </a:r>
            <a:r>
              <a:rPr lang="en-US" altLang="zh-CN" sz="2800" dirty="0"/>
              <a:t>of beryllium tube may be </a:t>
            </a:r>
            <a:r>
              <a:rPr lang="en-US" altLang="zh-CN" sz="2800" dirty="0" smtClean="0"/>
              <a:t>one choice for lower HOM. 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3429857" y="5816652"/>
            <a:ext cx="507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</a:rPr>
              <a:t>Thanks for your attention!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852" y="4422911"/>
            <a:ext cx="11444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The </a:t>
            </a:r>
            <a:r>
              <a:rPr lang="en-US" altLang="zh-CN" sz="2800" dirty="0" smtClean="0"/>
              <a:t>position, shape and structure for photon maskers need to </a:t>
            </a:r>
            <a:r>
              <a:rPr lang="en-US" altLang="zh-CN" sz="2800" dirty="0"/>
              <a:t>be </a:t>
            </a:r>
            <a:r>
              <a:rPr lang="en-US" altLang="zh-CN" sz="2800" dirty="0" smtClean="0"/>
              <a:t>optimize carefully.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6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9008" y="235816"/>
            <a:ext cx="2810164" cy="1111250"/>
          </a:xfrm>
        </p:spPr>
        <p:txBody>
          <a:bodyPr/>
          <a:lstStyle/>
          <a:p>
            <a:pPr algn="ctr"/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262" y="1347066"/>
            <a:ext cx="11067472" cy="36053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/>
              <a:t>Beam parameters in CDR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 Z </a:t>
            </a:r>
            <a:r>
              <a:rPr lang="en-US" altLang="zh-CN" dirty="0" smtClean="0"/>
              <a:t>for CEPC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and Layout of IR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  <a:endParaRPr lang="en-US" altLang="zh-CN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/>
              <a:t>Impedance results and power deposition for different IR pipe model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2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79725" y="59312"/>
            <a:ext cx="9880955" cy="63877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CDR and High Luminosity Z </a:t>
            </a:r>
            <a:endParaRPr lang="zh-CN" altLang="en-US" sz="22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7892956"/>
              </p:ext>
            </p:extLst>
          </p:nvPr>
        </p:nvGraphicFramePr>
        <p:xfrm>
          <a:off x="309222" y="703008"/>
          <a:ext cx="9880930" cy="6028823"/>
        </p:xfrm>
        <a:graphic>
          <a:graphicData uri="http://schemas.openxmlformats.org/drawingml/2006/table">
            <a:tbl>
              <a:tblPr firstRow="1" bandRow="1"/>
              <a:tblGrid>
                <a:gridCol w="2581606"/>
                <a:gridCol w="1515290"/>
                <a:gridCol w="1422627"/>
                <a:gridCol w="1282605"/>
                <a:gridCol w="1282604"/>
                <a:gridCol w="1796198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Z(High</a:t>
                      </a:r>
                      <a:r>
                        <a:rPr lang="en-US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Luminosity</a:t>
                      </a:r>
                      <a:r>
                        <a:rPr lang="zh-CN" altLang="en-US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Ips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3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0.036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23.8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12000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461</a:t>
                      </a:r>
                      <a:endParaRPr lang="en-US" altLang="zh-CN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zh-CN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0.33/1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13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15/36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4/79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2.3/3.9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1.6/2.2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/1.7</a:t>
                      </a:r>
                      <a:endParaRPr lang="zh-CN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0.004/0.093</a:t>
                      </a:r>
                      <a:endParaRPr lang="zh-CN" altLang="zh-CN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0.4/0.2/0.1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1/0.4/0.2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-/1.8/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.9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-/-/1.94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en-US" altLang="zh-CN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Qx/Qy/Qs</a:t>
                      </a:r>
                      <a:endParaRPr lang="en-US" sz="13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0.12/0.22/0.078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0.12/0.22/0.049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</a:t>
                      </a:r>
                      <a:r>
                        <a:rPr lang="en-US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(bb</a:t>
                      </a:r>
                      <a:r>
                        <a:rPr lang="en-US" altLang="zh-CN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/bs</a:t>
                      </a:r>
                      <a:r>
                        <a:rPr lang="en-US" sz="13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</a:t>
                      </a:r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60/717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80/182202</a:t>
                      </a:r>
                      <a:endParaRPr lang="en-US" altLang="zh-CN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80/182202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120/120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CN" sz="1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32.1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317480" y="2586181"/>
            <a:ext cx="187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Beam current almost doubled</a:t>
            </a:r>
            <a:endParaRPr lang="zh-CN" alt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90152" y="5842337"/>
            <a:ext cx="2129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Luminosity </a:t>
            </a:r>
            <a:r>
              <a:rPr lang="en-US" altLang="zh-CN" sz="2000" dirty="0">
                <a:solidFill>
                  <a:srgbClr val="FF0000"/>
                </a:solidFill>
              </a:rPr>
              <a:t>above 100 *10</a:t>
            </a:r>
            <a:r>
              <a:rPr lang="en-US" altLang="zh-CN" sz="2000" baseline="30000" dirty="0">
                <a:solidFill>
                  <a:srgbClr val="FF0000"/>
                </a:solidFill>
              </a:rPr>
              <a:t>34</a:t>
            </a:r>
            <a:endParaRPr lang="zh-CN" altLang="en-US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76878"/>
              </p:ext>
            </p:extLst>
          </p:nvPr>
        </p:nvGraphicFramePr>
        <p:xfrm>
          <a:off x="227572" y="907913"/>
          <a:ext cx="7816925" cy="5151328"/>
        </p:xfrm>
        <a:graphic>
          <a:graphicData uri="http://schemas.openxmlformats.org/drawingml/2006/table">
            <a:tbl>
              <a:tblPr/>
              <a:tblGrid>
                <a:gridCol w="2143300"/>
                <a:gridCol w="1143253"/>
                <a:gridCol w="1511462"/>
                <a:gridCol w="1509455"/>
                <a:gridCol w="1509455"/>
              </a:tblGrid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ky, kV/pC/m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363.7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37.3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.9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500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0.02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11.7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0.05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4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664.9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5357" y="120783"/>
            <a:ext cx="676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Total impedance budget @3mm</a:t>
            </a:r>
            <a:endParaRPr lang="zh-CN" alt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0766" y="1346896"/>
            <a:ext cx="4071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IP chamber length: 22ppm of ring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20766" y="4410604"/>
            <a:ext cx="374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IP chamber power loss: </a:t>
            </a:r>
            <a:r>
              <a:rPr lang="en-US" altLang="zh-CN" sz="2800" dirty="0" smtClean="0">
                <a:solidFill>
                  <a:srgbClr val="FF0000"/>
                </a:solidFill>
              </a:rPr>
              <a:t>0.45%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22303" y="6059241"/>
            <a:ext cx="4147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</a:rPr>
              <a:t>Most Critical component!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My_Publication\[Yiwei Wang 2017.12] CEPC CDR\Edited_Round_1\DR_layou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5766" r="2801" b="5312"/>
          <a:stretch/>
        </p:blipFill>
        <p:spPr bwMode="auto">
          <a:xfrm>
            <a:off x="339214" y="2182760"/>
            <a:ext cx="4940712" cy="45335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04114" y="283467"/>
            <a:ext cx="6526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Position and Layout of IR pipe</a:t>
            </a:r>
            <a:endParaRPr lang="zh-CN" alt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B8774E28-41AD-4FD6-A172-15D0A3F4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70204" y="800173"/>
            <a:ext cx="4299222" cy="2647431"/>
          </a:xfrm>
          <a:prstGeom prst="rect">
            <a:avLst/>
          </a:prstGeom>
        </p:spPr>
      </p:pic>
      <p:sp>
        <p:nvSpPr>
          <p:cNvPr id="7" name="直角双向箭头 6"/>
          <p:cNvSpPr/>
          <p:nvPr/>
        </p:nvSpPr>
        <p:spPr>
          <a:xfrm rot="10800000">
            <a:off x="2504153" y="1184938"/>
            <a:ext cx="2657782" cy="10125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45158" y="2182760"/>
            <a:ext cx="655659" cy="309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>
            <a:off x="7397913" y="1976038"/>
            <a:ext cx="624840" cy="383948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7430108" y="2400627"/>
            <a:ext cx="486327" cy="1046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878" y="3848317"/>
            <a:ext cx="5949374" cy="28679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62949" y="172488"/>
            <a:ext cx="18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Talk in Y</a:t>
            </a:r>
            <a:r>
              <a:rPr lang="en-US" altLang="zh-CN" dirty="0" smtClean="0"/>
              <a:t>. W Wang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2445157" y="6406551"/>
            <a:ext cx="655659" cy="309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667"/>
            <a:ext cx="2762404" cy="13837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87" y="2032668"/>
            <a:ext cx="2716770" cy="13669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4" y="4659093"/>
            <a:ext cx="2843864" cy="146659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325" y="1190868"/>
            <a:ext cx="2615084" cy="1327648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880" y="3194909"/>
            <a:ext cx="2646635" cy="14006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0332" y="2352183"/>
            <a:ext cx="200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Length:1180-&gt;1120</a:t>
            </a:r>
          </a:p>
          <a:p>
            <a:r>
              <a:rPr lang="en-US" altLang="zh-CN" dirty="0" smtClean="0"/>
              <a:t>Q aperture: 28-&gt;20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394" y="140549"/>
            <a:ext cx="6966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/>
              <a:t>Evolution map on IR pipe design </a:t>
            </a:r>
            <a:endParaRPr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363523" y="1990501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Shrink Be pipe:28-&gt;20</a:t>
            </a:r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7478086" y="2382695"/>
            <a:ext cx="2037136" cy="22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2763321" y="2892769"/>
            <a:ext cx="1902647" cy="24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5904504" y="3459845"/>
            <a:ext cx="287167" cy="99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78131" y="3959685"/>
            <a:ext cx="358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Crotch Optimization: shape; slope… 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-141416" y="2608690"/>
            <a:ext cx="2549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>
                <a:solidFill>
                  <a:srgbClr val="FF0000"/>
                </a:solidFill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</a:rPr>
              <a:t>974.6w (Z)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84503" y="3347349"/>
            <a:ext cx="246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>
                <a:solidFill>
                  <a:srgbClr val="FF0000"/>
                </a:solidFill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</a:rPr>
              <a:t>319.7w(Z)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51129" y="6019267"/>
            <a:ext cx="208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>
                <a:solidFill>
                  <a:srgbClr val="FF0000"/>
                </a:solidFill>
              </a:rPr>
              <a:t>: 313.5w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515222" y="558239"/>
            <a:ext cx="2549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>
                <a:solidFill>
                  <a:srgbClr val="FF0000"/>
                </a:solidFill>
              </a:rPr>
              <a:t>:  </a:t>
            </a:r>
            <a:r>
              <a:rPr lang="en-US" altLang="zh-CN" sz="2800" dirty="0" smtClean="0">
                <a:solidFill>
                  <a:srgbClr val="FF0000"/>
                </a:solidFill>
              </a:rPr>
              <a:t>279.3w(Z)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16036" y="4560926"/>
            <a:ext cx="2508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 smtClean="0">
                <a:solidFill>
                  <a:srgbClr val="FF0000"/>
                </a:solidFill>
              </a:rPr>
              <a:t>: 31.9kw(Z)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503" y="4481549"/>
            <a:ext cx="3092793" cy="1611475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 rot="10800000">
            <a:off x="2877791" y="5185250"/>
            <a:ext cx="1708179" cy="38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934916" y="4886354"/>
            <a:ext cx="173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Crotch aperture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050083" y="5512151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46mm-</a:t>
            </a:r>
            <a:r>
              <a:rPr lang="en-US" altLang="zh-CN" dirty="0"/>
              <a:t>&gt;</a:t>
            </a:r>
            <a:r>
              <a:rPr lang="en-US" altLang="zh-CN" dirty="0" smtClean="0"/>
              <a:t>40mm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77903" y="6145451"/>
            <a:ext cx="212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FF0000"/>
                </a:solidFill>
              </a:rPr>
              <a:t>total</a:t>
            </a:r>
            <a:r>
              <a:rPr lang="en-US" altLang="zh-CN" sz="2800" dirty="0">
                <a:solidFill>
                  <a:srgbClr val="FF0000"/>
                </a:solidFill>
              </a:rPr>
              <a:t>: 288.4w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14325" y="20273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3323" y="56114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63523" y="3161115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Shrink Be pipe:28-&gt;11</a:t>
            </a:r>
            <a:endParaRPr lang="zh-CN" altLang="en-US" dirty="0"/>
          </a:p>
        </p:txBody>
      </p:sp>
      <p:sp>
        <p:nvSpPr>
          <p:cNvPr id="34" name="右箭头 33"/>
          <p:cNvSpPr/>
          <p:nvPr/>
        </p:nvSpPr>
        <p:spPr>
          <a:xfrm>
            <a:off x="7438587" y="3041107"/>
            <a:ext cx="2037136" cy="22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307922" y="288429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X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24556" y="406470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X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271" y="1621743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Primary structure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" y="1274319"/>
            <a:ext cx="3396342" cy="1688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"/>
          <a:stretch/>
        </p:blipFill>
        <p:spPr>
          <a:xfrm>
            <a:off x="4190941" y="1171327"/>
            <a:ext cx="3654244" cy="2086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"/>
          <a:stretch/>
        </p:blipFill>
        <p:spPr>
          <a:xfrm>
            <a:off x="5248059" y="4341388"/>
            <a:ext cx="4208799" cy="2094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/>
          <a:stretch/>
        </p:blipFill>
        <p:spPr>
          <a:xfrm>
            <a:off x="8538992" y="728347"/>
            <a:ext cx="3403422" cy="1438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"/>
          <a:stretch/>
        </p:blipFill>
        <p:spPr>
          <a:xfrm>
            <a:off x="8583709" y="2327881"/>
            <a:ext cx="3343404" cy="15361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7"/>
          <a:stretch/>
        </p:blipFill>
        <p:spPr>
          <a:xfrm>
            <a:off x="0" y="4508246"/>
            <a:ext cx="4160721" cy="19182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6126" y="101679"/>
            <a:ext cx="8083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Evolution map on longitudinal impedance </a:t>
            </a:r>
            <a:endParaRPr lang="zh-CN" altLang="en-US" sz="3600" dirty="0"/>
          </a:p>
        </p:txBody>
      </p:sp>
      <p:sp>
        <p:nvSpPr>
          <p:cNvPr id="11" name="右箭头 10"/>
          <p:cNvSpPr/>
          <p:nvPr/>
        </p:nvSpPr>
        <p:spPr>
          <a:xfrm>
            <a:off x="3444146" y="2108740"/>
            <a:ext cx="746795" cy="21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836914" y="1641709"/>
            <a:ext cx="746795" cy="21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7845185" y="2834279"/>
            <a:ext cx="746795" cy="21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5874479" y="3258166"/>
            <a:ext cx="287167" cy="99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4190941" y="5210457"/>
            <a:ext cx="1026899" cy="256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09884" y="1368364"/>
            <a:ext cx="200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Length:1180-&gt;1120</a:t>
            </a:r>
          </a:p>
          <a:p>
            <a:r>
              <a:rPr lang="en-US" altLang="zh-CN" dirty="0" smtClean="0"/>
              <a:t>Q aperture: 28-&gt;20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255412" y="121065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Shrink Be pipe:28-&gt;20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282595" y="313522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Shrink Be pipe:28-&gt;11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629587" y="3695235"/>
            <a:ext cx="358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Crotch Optimization: shape; slope… 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914197" y="4897271"/>
            <a:ext cx="173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Crotch aperture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951466" y="5438531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46mm-</a:t>
            </a:r>
            <a:r>
              <a:rPr lang="en-US" altLang="zh-CN" dirty="0"/>
              <a:t>&gt;</a:t>
            </a:r>
            <a:r>
              <a:rPr lang="en-US" altLang="zh-CN" dirty="0" smtClean="0"/>
              <a:t>40mm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12464" y="140889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X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59885" y="29350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X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463" y="47424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154962" y="93365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8141" y="294656"/>
            <a:ext cx="8774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Total Power deposition in different region of </a:t>
            </a:r>
            <a:r>
              <a:rPr lang="en-US" altLang="zh-CN" sz="3200" dirty="0" smtClean="0"/>
              <a:t>IR pipe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9" y="1867920"/>
            <a:ext cx="4134081" cy="213196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5742629" y="1881973"/>
            <a:ext cx="4939327" cy="2217191"/>
            <a:chOff x="811098" y="932427"/>
            <a:chExt cx="10640004" cy="55777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98" y="932427"/>
              <a:ext cx="10640004" cy="557771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913344" y="1560254"/>
              <a:ext cx="5056988" cy="89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Total length:2220mm</a:t>
              </a:r>
              <a:endParaRPr lang="zh-CN" altLang="en-US" sz="2000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>
              <a:off x="1617785" y="2468564"/>
              <a:ext cx="802192" cy="15692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28468" y="4037830"/>
              <a:ext cx="1686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</a:rPr>
                <a:t>Cu: 360mm 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接箭头连接符 10"/>
            <p:cNvCxnSpPr>
              <a:endCxn id="12" idx="3"/>
            </p:cNvCxnSpPr>
            <p:nvPr/>
          </p:nvCxnSpPr>
          <p:spPr>
            <a:xfrm>
              <a:off x="4913344" y="3394686"/>
              <a:ext cx="118228" cy="1800099"/>
            </a:xfrm>
            <a:prstGeom prst="straightConnector1">
              <a:avLst/>
            </a:prstGeom>
            <a:ln w="28575">
              <a:solidFill>
                <a:srgbClr val="B1B1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421835" y="4963953"/>
              <a:ext cx="1609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AFAF00"/>
                  </a:solidFill>
                </a:rPr>
                <a:t>Al: 625mm </a:t>
              </a:r>
              <a:endParaRPr lang="zh-CN" altLang="en-US" sz="2400" dirty="0">
                <a:solidFill>
                  <a:srgbClr val="AFAF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6738968" y="4037831"/>
              <a:ext cx="702869" cy="1569266"/>
            </a:xfrm>
            <a:prstGeom prst="straightConnector1">
              <a:avLst/>
            </a:prstGeom>
            <a:ln w="28575">
              <a:solidFill>
                <a:srgbClr val="00B2B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684853" y="5453695"/>
              <a:ext cx="168187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0B2B2"/>
                  </a:solidFill>
                </a:rPr>
                <a:t>Be: 250mm </a:t>
              </a:r>
              <a:endParaRPr lang="zh-CN" altLang="en-US" sz="2400" dirty="0">
                <a:solidFill>
                  <a:srgbClr val="00B2B2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83725" y="1199566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</a:rPr>
              <a:t>The final </a:t>
            </a:r>
            <a:r>
              <a:rPr lang="en-US" altLang="zh-CN" sz="2800" dirty="0" smtClean="0">
                <a:solidFill>
                  <a:srgbClr val="FFC000"/>
                </a:solidFill>
              </a:rPr>
              <a:t>choice on IR pipe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5291" y="4473862"/>
            <a:ext cx="206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Total </a:t>
            </a:r>
            <a:r>
              <a:rPr lang="en-US" altLang="zh-CN" sz="2800" dirty="0" smtClean="0"/>
              <a:t>Power: 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61621" y="461050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Both"/>
            </a:pPr>
            <a:r>
              <a:rPr lang="en-US" altLang="zh-CN" sz="2400" dirty="0"/>
              <a:t> </a:t>
            </a:r>
            <a:r>
              <a:rPr lang="en-US" altLang="zh-CN" sz="2400" dirty="0" err="1"/>
              <a:t>Ohmic</a:t>
            </a:r>
            <a:r>
              <a:rPr lang="en-US" altLang="zh-CN" sz="2400" dirty="0"/>
              <a:t> loss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zh-CN" sz="2400" dirty="0"/>
              <a:t>Power trapped in IR </a:t>
            </a:r>
            <a:r>
              <a:rPr lang="en-US" altLang="zh-CN" sz="2400" dirty="0" smtClean="0"/>
              <a:t>pipe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zh-CN" sz="2400" dirty="0"/>
              <a:t>HOM from other part of the ring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51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321501" y="2132071"/>
            <a:ext cx="3421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Total power </a:t>
            </a:r>
            <a:r>
              <a:rPr lang="en-US" altLang="zh-CN" sz="2800" dirty="0" smtClean="0"/>
              <a:t>: </a:t>
            </a:r>
            <a:r>
              <a:rPr lang="en-US" altLang="zh-CN" sz="2800" dirty="0"/>
              <a:t>592.94w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0" y="-83288"/>
            <a:ext cx="121920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Power </a:t>
            </a:r>
            <a:r>
              <a:rPr lang="en-US" altLang="zh-CN" sz="3200" dirty="0"/>
              <a:t>deposition in different region of IR </a:t>
            </a:r>
          </a:p>
        </p:txBody>
      </p:sp>
      <p:sp>
        <p:nvSpPr>
          <p:cNvPr id="16" name="矩形 15"/>
          <p:cNvSpPr/>
          <p:nvPr/>
        </p:nvSpPr>
        <p:spPr>
          <a:xfrm>
            <a:off x="4485238" y="1743874"/>
            <a:ext cx="3645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Be pipe: </a:t>
            </a:r>
            <a:r>
              <a:rPr lang="en-US" altLang="zh-CN" sz="2400" dirty="0" smtClean="0"/>
              <a:t>43.24W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Al</a:t>
            </a:r>
            <a:r>
              <a:rPr lang="en-US" altLang="zh-CN" sz="2400" dirty="0"/>
              <a:t>: Transition </a:t>
            </a:r>
            <a:r>
              <a:rPr lang="en-US" altLang="zh-CN" sz="2400" dirty="0" smtClean="0"/>
              <a:t>pipe: 342.2w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Cu: Y-shape </a:t>
            </a:r>
            <a:r>
              <a:rPr lang="en-US" altLang="zh-CN" sz="2400" dirty="0" smtClean="0"/>
              <a:t>crotch: 207.1w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393192" y="4331400"/>
            <a:ext cx="3928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Be pipe: </a:t>
            </a:r>
            <a:r>
              <a:rPr lang="en-US" altLang="zh-CN" sz="2400" dirty="0" smtClean="0"/>
              <a:t>136.9W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Al</a:t>
            </a:r>
            <a:r>
              <a:rPr lang="en-US" altLang="zh-CN" sz="2400" dirty="0"/>
              <a:t>: Transition </a:t>
            </a:r>
            <a:r>
              <a:rPr lang="en-US" altLang="zh-CN" sz="2400" dirty="0" smtClean="0"/>
              <a:t>pipe: 1097.22w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Cu: Y-shape crotch: 664.48w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8321501" y="4695614"/>
            <a:ext cx="34219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Total power </a:t>
            </a:r>
            <a:r>
              <a:rPr lang="en-US" altLang="zh-CN" sz="2800" dirty="0" smtClean="0"/>
              <a:t>: 1898.6w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0" y="3790011"/>
            <a:ext cx="5666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Z &amp;High Luminosity Ib&amp;803mA&amp;</a:t>
            </a:r>
            <a:r>
              <a:rPr lang="el-GR" altLang="zh-CN" sz="2400" dirty="0"/>
              <a:t>σ</a:t>
            </a:r>
            <a:r>
              <a:rPr lang="en-US" altLang="zh-CN" sz="2400" baseline="-25000" dirty="0"/>
              <a:t>z</a:t>
            </a:r>
            <a:r>
              <a:rPr lang="en-US" altLang="zh-CN" sz="2400" dirty="0"/>
              <a:t>@6.2mm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0" y="1167340"/>
            <a:ext cx="54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Z &amp;CDR parameters </a:t>
            </a:r>
            <a:r>
              <a:rPr lang="en-US" altLang="zh-CN" sz="2400" dirty="0" smtClean="0"/>
              <a:t>Ib&amp;461mA&amp;</a:t>
            </a:r>
            <a:r>
              <a:rPr lang="el-GR" altLang="zh-CN" sz="2400" dirty="0"/>
              <a:t>σ</a:t>
            </a:r>
            <a:r>
              <a:rPr lang="en-US" altLang="zh-CN" sz="2400" baseline="-25000" dirty="0"/>
              <a:t>z</a:t>
            </a:r>
            <a:r>
              <a:rPr lang="en-US" altLang="zh-CN" sz="2400" dirty="0"/>
              <a:t>@5mm</a:t>
            </a:r>
            <a:endParaRPr lang="zh-CN" altLang="en-US" sz="2400" dirty="0"/>
          </a:p>
        </p:txBody>
      </p:sp>
      <p:pic>
        <p:nvPicPr>
          <p:cNvPr id="17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1"/>
          <a:stretch/>
        </p:blipFill>
        <p:spPr>
          <a:xfrm>
            <a:off x="82449" y="4543487"/>
            <a:ext cx="3985666" cy="1586676"/>
          </a:xfr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"/>
          <a:stretch/>
        </p:blipFill>
        <p:spPr>
          <a:xfrm>
            <a:off x="46023" y="1785196"/>
            <a:ext cx="4022092" cy="18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200fcae-c46d-4d53-a46a-15ecf8969138}"/>
  <p:tag name="TABLE_ENDDRAG_ORIGIN_RECT" val="582*431"/>
  <p:tag name="TABLE_ENDDRAG_RECT" val="188*55*582*4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12108</TotalTime>
  <Words>1050</Words>
  <Application>Microsoft Office PowerPoint</Application>
  <PresentationFormat>宽屏</PresentationFormat>
  <Paragraphs>386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HOM Heating in IR region of MDI for CEPC</vt:lpstr>
      <vt:lpstr>outline</vt:lpstr>
      <vt:lpstr>Parameters for CDR and High Luminosity Z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liuyd</dc:creator>
  <cp:lastModifiedBy>liuyd</cp:lastModifiedBy>
  <cp:revision>485</cp:revision>
  <dcterms:created xsi:type="dcterms:W3CDTF">2020-04-06T01:12:06Z</dcterms:created>
  <dcterms:modified xsi:type="dcterms:W3CDTF">2021-11-11T02:03:28Z</dcterms:modified>
</cp:coreProperties>
</file>