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8" r:id="rId3"/>
    <p:sldId id="259" r:id="rId4"/>
    <p:sldId id="260" r:id="rId5"/>
    <p:sldId id="261" r:id="rId6"/>
    <p:sldId id="263" r:id="rId7"/>
    <p:sldId id="295" r:id="rId8"/>
    <p:sldId id="296" r:id="rId9"/>
    <p:sldId id="297" r:id="rId10"/>
    <p:sldId id="316" r:id="rId11"/>
    <p:sldId id="317" r:id="rId12"/>
    <p:sldId id="318" r:id="rId13"/>
    <p:sldId id="319" r:id="rId14"/>
    <p:sldId id="320" r:id="rId15"/>
    <p:sldId id="269" r:id="rId16"/>
    <p:sldId id="298"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274" r:id="rId31"/>
    <p:sldId id="275" r:id="rId32"/>
    <p:sldId id="276" r:id="rId33"/>
    <p:sldId id="277" r:id="rId34"/>
    <p:sldId id="302" r:id="rId35"/>
    <p:sldId id="279" r:id="rId36"/>
    <p:sldId id="281" r:id="rId37"/>
    <p:sldId id="282" r:id="rId38"/>
    <p:sldId id="303" r:id="rId39"/>
    <p:sldId id="306" r:id="rId40"/>
    <p:sldId id="307" r:id="rId41"/>
    <p:sldId id="308" r:id="rId42"/>
    <p:sldId id="309" r:id="rId43"/>
    <p:sldId id="310" r:id="rId44"/>
    <p:sldId id="292" r:id="rId45"/>
    <p:sldId id="311" r:id="rId46"/>
    <p:sldId id="280" r:id="rId47"/>
    <p:sldId id="312" r:id="rId48"/>
    <p:sldId id="313" r:id="rId49"/>
    <p:sldId id="278" r:id="rId5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353"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D716E0-FF01-4933-94B1-4FF531948136}" type="datetimeFigureOut">
              <a:rPr lang="zh-CN" altLang="en-US" smtClean="0"/>
              <a:t>2021/11/9</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9600EC-BC8B-43E0-866B-7D01EE08C25A}" type="slidenum">
              <a:rPr lang="zh-CN" altLang="en-US" smtClean="0"/>
              <a:t>‹#›</a:t>
            </a:fld>
            <a:endParaRPr lang="zh-CN" altLang="en-US"/>
          </a:p>
        </p:txBody>
      </p:sp>
    </p:spTree>
    <p:extLst>
      <p:ext uri="{BB962C8B-B14F-4D97-AF65-F5344CB8AC3E}">
        <p14:creationId xmlns:p14="http://schemas.microsoft.com/office/powerpoint/2010/main" val="3101427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Considering</a:t>
            </a:r>
            <a:r>
              <a:rPr lang="en-US" altLang="zh-CN" baseline="0" dirty="0"/>
              <a:t> : radiation power, the baseline layout, the cost and the polarization for Z or W mode. If we add wiggler, it maybe useful for polarization, but increase the radiation power also the cost. </a:t>
            </a:r>
            <a:endParaRPr lang="zh-CN" altLang="en-US" dirty="0"/>
          </a:p>
        </p:txBody>
      </p:sp>
      <p:sp>
        <p:nvSpPr>
          <p:cNvPr id="4" name="灯片编号占位符 3"/>
          <p:cNvSpPr>
            <a:spLocks noGrp="1"/>
          </p:cNvSpPr>
          <p:nvPr>
            <p:ph type="sldNum" sz="quarter" idx="10"/>
          </p:nvPr>
        </p:nvSpPr>
        <p:spPr/>
        <p:txBody>
          <a:bodyPr/>
          <a:lstStyle/>
          <a:p>
            <a:fld id="{8104418F-0BB0-4DA7-93F2-8CF87CEA90AD}" type="slidenum">
              <a:rPr lang="zh-CN" altLang="en-US" smtClean="0"/>
              <a:t>3</a:t>
            </a:fld>
            <a:endParaRPr lang="zh-CN" altLang="en-US"/>
          </a:p>
        </p:txBody>
      </p:sp>
    </p:spTree>
    <p:extLst>
      <p:ext uri="{BB962C8B-B14F-4D97-AF65-F5344CB8AC3E}">
        <p14:creationId xmlns:p14="http://schemas.microsoft.com/office/powerpoint/2010/main" val="4189065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sz="1200" kern="1200" dirty="0">
                <a:solidFill>
                  <a:schemeClr val="tx1"/>
                </a:solidFill>
                <a:effectLst/>
                <a:latin typeface="+mn-lt"/>
                <a:ea typeface="+mn-ea"/>
                <a:cs typeface="+mn-cs"/>
              </a:rPr>
              <a:t>The figures show the properties of the CEPC synchrotron radiation </a:t>
            </a:r>
            <a:r>
              <a:rPr lang="en-GB" altLang="zh-CN" sz="1200" kern="1200" dirty="0">
                <a:solidFill>
                  <a:schemeClr val="tx1"/>
                </a:solidFill>
                <a:effectLst/>
                <a:latin typeface="+mn-lt"/>
                <a:ea typeface="+mn-ea"/>
                <a:cs typeface="+mn-cs"/>
                <a:sym typeface="Symbol"/>
              </a:rPr>
              <a:t></a:t>
            </a:r>
            <a:r>
              <a:rPr lang="en-GB" altLang="zh-CN" sz="1200" kern="1200" dirty="0">
                <a:solidFill>
                  <a:schemeClr val="tx1"/>
                </a:solidFill>
                <a:effectLst/>
                <a:latin typeface="+mn-lt"/>
                <a:ea typeface="+mn-ea"/>
                <a:cs typeface="+mn-cs"/>
              </a:rPr>
              <a:t>-ray source from wiggler. The length of the wiggler is 32m, period length is 320mm, periods number is 100, the minimum Gap is 82mm, the maximum magnet field is 2.0T, the maximum K is 59.7.</a:t>
            </a:r>
            <a:endParaRPr lang="zh-CN" altLang="zh-CN" sz="1200" kern="1200" dirty="0">
              <a:solidFill>
                <a:schemeClr val="tx1"/>
              </a:solidFill>
              <a:effectLst/>
              <a:latin typeface="+mn-lt"/>
              <a:ea typeface="+mn-ea"/>
              <a:cs typeface="+mn-cs"/>
            </a:endParaRPr>
          </a:p>
          <a:p>
            <a:r>
              <a:rPr lang="en-GB" altLang="zh-CN" sz="1200" kern="1200" dirty="0">
                <a:solidFill>
                  <a:schemeClr val="tx1"/>
                </a:solidFill>
                <a:effectLst/>
                <a:latin typeface="+mn-lt"/>
                <a:ea typeface="+mn-ea"/>
                <a:cs typeface="+mn-cs"/>
              </a:rPr>
              <a:t>The energy can get tens MeV, where the flux is about 10</a:t>
            </a:r>
            <a:r>
              <a:rPr lang="en-GB" altLang="zh-CN" sz="1200" kern="1200" baseline="30000" dirty="0">
                <a:solidFill>
                  <a:schemeClr val="tx1"/>
                </a:solidFill>
                <a:effectLst/>
                <a:latin typeface="+mn-lt"/>
                <a:ea typeface="+mn-ea"/>
                <a:cs typeface="+mn-cs"/>
              </a:rPr>
              <a:t>15</a:t>
            </a:r>
            <a:r>
              <a:rPr lang="en-GB" altLang="zh-CN" sz="1200" kern="1200" dirty="0">
                <a:solidFill>
                  <a:schemeClr val="tx1"/>
                </a:solidFill>
                <a:effectLst/>
                <a:latin typeface="+mn-lt"/>
                <a:ea typeface="+mn-ea"/>
                <a:cs typeface="+mn-cs"/>
              </a:rPr>
              <a:t> </a:t>
            </a:r>
            <a:r>
              <a:rPr lang="en-GB" altLang="zh-CN" sz="1200" kern="1200" dirty="0" err="1">
                <a:solidFill>
                  <a:schemeClr val="tx1"/>
                </a:solidFill>
                <a:effectLst/>
                <a:latin typeface="+mn-lt"/>
                <a:ea typeface="+mn-ea"/>
                <a:cs typeface="+mn-cs"/>
              </a:rPr>
              <a:t>phs</a:t>
            </a:r>
            <a:r>
              <a:rPr lang="en-GB" altLang="zh-CN" sz="1200" kern="1200" dirty="0">
                <a:solidFill>
                  <a:schemeClr val="tx1"/>
                </a:solidFill>
                <a:effectLst/>
                <a:latin typeface="+mn-lt"/>
                <a:ea typeface="+mn-ea"/>
                <a:cs typeface="+mn-cs"/>
              </a:rPr>
              <a:t>/s/0.1% B.W..  the critical energy is 19.2MeV.  The maximum power is 20MW, the maximum power density is 428MW/mrad</a:t>
            </a:r>
            <a:r>
              <a:rPr lang="en-GB" altLang="zh-CN" sz="1200" kern="1200" baseline="30000" dirty="0">
                <a:solidFill>
                  <a:schemeClr val="tx1"/>
                </a:solidFill>
                <a:effectLst/>
                <a:latin typeface="+mn-lt"/>
                <a:ea typeface="+mn-ea"/>
                <a:cs typeface="+mn-cs"/>
              </a:rPr>
              <a:t>2</a:t>
            </a:r>
            <a:r>
              <a:rPr lang="en-GB" altLang="zh-CN" sz="1200" kern="1200" dirty="0">
                <a:solidFill>
                  <a:schemeClr val="tx1"/>
                </a:solidFill>
                <a:effectLst/>
                <a:latin typeface="+mn-lt"/>
                <a:ea typeface="+mn-ea"/>
                <a:cs typeface="+mn-cs"/>
              </a:rPr>
              <a:t>. 2.4times30MW too large</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8104418F-0BB0-4DA7-93F2-8CF87CEA90AD}" type="slidenum">
              <a:rPr lang="zh-CN" altLang="en-US" smtClean="0"/>
              <a:t>38</a:t>
            </a:fld>
            <a:endParaRPr lang="zh-CN" altLang="en-US"/>
          </a:p>
        </p:txBody>
      </p:sp>
    </p:spTree>
    <p:extLst>
      <p:ext uri="{BB962C8B-B14F-4D97-AF65-F5344CB8AC3E}">
        <p14:creationId xmlns:p14="http://schemas.microsoft.com/office/powerpoint/2010/main" val="3891885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bunch number:</a:t>
            </a:r>
            <a:r>
              <a:rPr lang="en-US" altLang="zh-CN" baseline="0" dirty="0"/>
              <a:t> 0.68us the dynamic imagination, the time resolution</a:t>
            </a:r>
          </a:p>
          <a:p>
            <a:r>
              <a:rPr lang="en-US" altLang="zh-CN" baseline="0" dirty="0"/>
              <a:t>The bunch length:90ps: 2.72mm</a:t>
            </a:r>
          </a:p>
          <a:p>
            <a:endParaRPr lang="zh-CN" altLang="en-US" dirty="0"/>
          </a:p>
        </p:txBody>
      </p:sp>
      <p:sp>
        <p:nvSpPr>
          <p:cNvPr id="4" name="灯片编号占位符 3"/>
          <p:cNvSpPr>
            <a:spLocks noGrp="1"/>
          </p:cNvSpPr>
          <p:nvPr>
            <p:ph type="sldNum" sz="quarter" idx="10"/>
          </p:nvPr>
        </p:nvSpPr>
        <p:spPr/>
        <p:txBody>
          <a:bodyPr/>
          <a:lstStyle/>
          <a:p>
            <a:fld id="{8104418F-0BB0-4DA7-93F2-8CF87CEA90AD}" type="slidenum">
              <a:rPr lang="zh-CN" altLang="en-US" smtClean="0"/>
              <a:t>4</a:t>
            </a:fld>
            <a:endParaRPr lang="zh-CN" altLang="en-US"/>
          </a:p>
        </p:txBody>
      </p:sp>
    </p:spTree>
    <p:extLst>
      <p:ext uri="{BB962C8B-B14F-4D97-AF65-F5344CB8AC3E}">
        <p14:creationId xmlns:p14="http://schemas.microsoft.com/office/powerpoint/2010/main" val="3110440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these</a:t>
            </a:r>
            <a:r>
              <a:rPr lang="en-US" altLang="zh-CN" baseline="0" dirty="0"/>
              <a:t> calculations, the Increment of the radiation power is not considered. It is a big problem. Another problem: do we need </a:t>
            </a:r>
            <a:r>
              <a:rPr lang="en-US" altLang="zh-CN" baseline="0" dirty="0" err="1"/>
              <a:t>undulator</a:t>
            </a:r>
            <a:r>
              <a:rPr lang="en-US" altLang="zh-CN" baseline="0" dirty="0"/>
              <a:t> and wiggler together? Maybe, just wiggler Is Ok. The gamma energy from the wiggler can cover that from </a:t>
            </a:r>
            <a:r>
              <a:rPr lang="en-US" altLang="zh-CN" baseline="0" dirty="0" err="1"/>
              <a:t>undulator</a:t>
            </a:r>
            <a:r>
              <a:rPr lang="en-US" altLang="zh-CN" baseline="0" dirty="0"/>
              <a:t>.  Also the spectrum from </a:t>
            </a:r>
            <a:r>
              <a:rPr lang="en-US" altLang="zh-CN" baseline="0" dirty="0" err="1"/>
              <a:t>undulator</a:t>
            </a:r>
            <a:r>
              <a:rPr lang="en-US" altLang="zh-CN" baseline="0" dirty="0"/>
              <a:t> is not </a:t>
            </a:r>
            <a:r>
              <a:rPr lang="en-US" altLang="zh-CN" baseline="0" dirty="0" err="1"/>
              <a:t>monoenergetic</a:t>
            </a:r>
            <a:r>
              <a:rPr lang="en-US" altLang="zh-CN" baseline="0" dirty="0"/>
              <a:t> too. The another problem is: there are no so many users of the high energy gamma-ray.</a:t>
            </a:r>
            <a:endParaRPr lang="zh-CN" altLang="en-US" dirty="0"/>
          </a:p>
        </p:txBody>
      </p:sp>
      <p:sp>
        <p:nvSpPr>
          <p:cNvPr id="4" name="灯片编号占位符 3"/>
          <p:cNvSpPr>
            <a:spLocks noGrp="1"/>
          </p:cNvSpPr>
          <p:nvPr>
            <p:ph type="sldNum" sz="quarter" idx="10"/>
          </p:nvPr>
        </p:nvSpPr>
        <p:spPr/>
        <p:txBody>
          <a:bodyPr/>
          <a:lstStyle/>
          <a:p>
            <a:fld id="{8104418F-0BB0-4DA7-93F2-8CF87CEA90AD}" type="slidenum">
              <a:rPr lang="zh-CN" altLang="en-US" smtClean="0"/>
              <a:t>6</a:t>
            </a:fld>
            <a:endParaRPr lang="zh-CN" altLang="en-US"/>
          </a:p>
        </p:txBody>
      </p:sp>
    </p:spTree>
    <p:extLst>
      <p:ext uri="{BB962C8B-B14F-4D97-AF65-F5344CB8AC3E}">
        <p14:creationId xmlns:p14="http://schemas.microsoft.com/office/powerpoint/2010/main" val="2164876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104418F-0BB0-4DA7-93F2-8CF87CEA90AD}" type="slidenum">
              <a:rPr lang="zh-CN" altLang="en-US" smtClean="0"/>
              <a:t>7</a:t>
            </a:fld>
            <a:endParaRPr lang="zh-CN" altLang="en-US"/>
          </a:p>
        </p:txBody>
      </p:sp>
    </p:spTree>
    <p:extLst>
      <p:ext uri="{BB962C8B-B14F-4D97-AF65-F5344CB8AC3E}">
        <p14:creationId xmlns:p14="http://schemas.microsoft.com/office/powerpoint/2010/main" val="3515117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幻灯片编号占位符 3"/>
          <p:cNvSpPr>
            <a:spLocks noGrp="1"/>
          </p:cNvSpPr>
          <p:nvPr>
            <p:ph type="sldNum" sz="quarter" idx="10"/>
          </p:nvPr>
        </p:nvSpPr>
        <p:spPr/>
        <p:txBody>
          <a:bodyPr/>
          <a:lstStyle/>
          <a:p>
            <a:fld id="{6ADE2F6B-9008-4E7F-9750-B87C7F89B711}" type="slidenum">
              <a:rPr lang="zh-CN" altLang="en-US" smtClean="0"/>
              <a:pPr/>
              <a:t>23</a:t>
            </a:fld>
            <a:endParaRPr lang="zh-CN" altLang="en-US"/>
          </a:p>
        </p:txBody>
      </p:sp>
    </p:spTree>
    <p:extLst>
      <p:ext uri="{BB962C8B-B14F-4D97-AF65-F5344CB8AC3E}">
        <p14:creationId xmlns:p14="http://schemas.microsoft.com/office/powerpoint/2010/main" val="3364727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7BAFC39-3949-4DCF-8C1A-0A95E4142B05}"/>
              </a:ext>
            </a:extLst>
          </p:cNvPr>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DC631ED0-CAA0-447A-990C-0A2E0D7C8A77}" type="slidenum">
              <a:rPr kumimoji="0" lang="en-US" altLang="zh-CN" sz="13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66788" rtl="0" eaLnBrk="1" fontAlgn="base" latinLnBrk="0" hangingPunct="1">
                <a:lnSpc>
                  <a:spcPct val="100000"/>
                </a:lnSpc>
                <a:spcBef>
                  <a:spcPct val="0"/>
                </a:spcBef>
                <a:spcAft>
                  <a:spcPct val="0"/>
                </a:spcAft>
                <a:buClrTx/>
                <a:buSzTx/>
                <a:buFontTx/>
                <a:buNone/>
                <a:tabLst/>
                <a:defRPr/>
              </a:pPr>
              <a:t>24</a:t>
            </a:fld>
            <a:endParaRPr kumimoji="0" lang="en-US" altLang="zh-CN" sz="13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6018" name="Rectangle 2">
            <a:extLst>
              <a:ext uri="{FF2B5EF4-FFF2-40B4-BE49-F238E27FC236}">
                <a16:creationId xmlns:a16="http://schemas.microsoft.com/office/drawing/2014/main" id="{DE118F83-CE6F-4A95-A3D8-5EA364742508}"/>
              </a:ext>
            </a:extLst>
          </p:cNvPr>
          <p:cNvSpPr>
            <a:spLocks noGrp="1" noRot="1" noChangeAspect="1" noChangeArrowheads="1" noTextEdit="1"/>
          </p:cNvSpPr>
          <p:nvPr>
            <p:ph type="sldImg"/>
          </p:nvPr>
        </p:nvSpPr>
        <p:spPr>
          <a:ln/>
        </p:spPr>
      </p:sp>
      <p:sp>
        <p:nvSpPr>
          <p:cNvPr id="726019" name="Rectangle 3">
            <a:extLst>
              <a:ext uri="{FF2B5EF4-FFF2-40B4-BE49-F238E27FC236}">
                <a16:creationId xmlns:a16="http://schemas.microsoft.com/office/drawing/2014/main" id="{7D4C97C2-E88C-4AEB-AC43-C9BB94681C3C}"/>
              </a:ext>
            </a:extLst>
          </p:cNvPr>
          <p:cNvSpPr>
            <a:spLocks noGrp="1" noChangeArrowheads="1"/>
          </p:cNvSpPr>
          <p:nvPr>
            <p:ph type="body" idx="1"/>
          </p:nvPr>
        </p:nvSpPr>
        <p:spPr/>
        <p:txBody>
          <a:bodyPr/>
          <a:lstStyle/>
          <a:p>
            <a:endParaRPr lang="en-US" altLang="zh-CN" dirty="0">
              <a:ea typeface="宋体" panose="02010600030101010101" pitchFamily="2" charset="-122"/>
            </a:endParaRPr>
          </a:p>
        </p:txBody>
      </p:sp>
    </p:spTree>
    <p:extLst>
      <p:ext uri="{BB962C8B-B14F-4D97-AF65-F5344CB8AC3E}">
        <p14:creationId xmlns:p14="http://schemas.microsoft.com/office/powerpoint/2010/main" val="2612048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zh-CN"/>
              <a:t>Go to "View | Header and Footer" to add your organization, sponsor, meeting name here; then, click "Apply to All"</a:t>
            </a:r>
          </a:p>
        </p:txBody>
      </p:sp>
      <p:sp>
        <p:nvSpPr>
          <p:cNvPr id="5" name="Rectangle 7"/>
          <p:cNvSpPr>
            <a:spLocks noGrp="1" noChangeArrowheads="1"/>
          </p:cNvSpPr>
          <p:nvPr>
            <p:ph type="sldNum" sz="quarter" idx="5"/>
          </p:nvPr>
        </p:nvSpPr>
        <p:spPr>
          <a:ln/>
        </p:spPr>
        <p:txBody>
          <a:bodyPr/>
          <a:lstStyle/>
          <a:p>
            <a:fld id="{9A032749-C454-49CE-90DE-464DB9CF1233}" type="slidenum">
              <a:rPr lang="en-US" altLang="zh-CN"/>
              <a:pPr/>
              <a:t>26</a:t>
            </a:fld>
            <a:endParaRPr lang="en-US" altLang="zh-CN"/>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900240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A well-known deficiency in the model is the underproduction of the Mo-Ru region, but the region 151 </a:t>
            </a:r>
            <a:r>
              <a:rPr lang="en-US" altLang="zh-CN" sz="1200" b="0" i="1" u="none" strike="noStrike" kern="1200" baseline="0" dirty="0">
                <a:solidFill>
                  <a:schemeClr val="tx1"/>
                </a:solidFill>
                <a:latin typeface="+mn-lt"/>
                <a:ea typeface="+mn-ea"/>
                <a:cs typeface="+mn-cs"/>
              </a:rPr>
              <a:t>A</a:t>
            </a:r>
            <a:r>
              <a:rPr lang="en-US" altLang="zh-CN" sz="1200" b="0" i="0" u="none" strike="noStrike" kern="1200" baseline="0" dirty="0">
                <a:solidFill>
                  <a:schemeClr val="tx1"/>
                </a:solidFill>
                <a:latin typeface="+mn-lt"/>
                <a:ea typeface="+mn-ea"/>
                <a:cs typeface="+mn-cs"/>
              </a:rPr>
              <a:t> 167 is also underproduced, even in recent calculations [3].</a:t>
            </a:r>
          </a:p>
          <a:p>
            <a:r>
              <a:rPr lang="en-US" altLang="zh-CN" sz="1200" b="0" i="0" u="none" strike="noStrike" kern="1200" baseline="0" dirty="0">
                <a:solidFill>
                  <a:schemeClr val="tx1"/>
                </a:solidFill>
                <a:latin typeface="+mn-lt"/>
                <a:ea typeface="+mn-ea"/>
                <a:cs typeface="+mn-cs"/>
              </a:rPr>
              <a:t>In this work the sensitivity of the location of the </a:t>
            </a:r>
            <a:r>
              <a:rPr lang="en-US" altLang="zh-CN" sz="1200" b="0" i="1" u="none" strike="noStrike" kern="1200" baseline="0" dirty="0">
                <a:solidFill>
                  <a:schemeClr val="tx1"/>
                </a:solidFill>
                <a:latin typeface="+mn-lt"/>
                <a:ea typeface="+mn-ea"/>
                <a:cs typeface="+mn-cs"/>
              </a:rPr>
              <a:t>γ </a:t>
            </a:r>
            <a:r>
              <a:rPr lang="en-US" altLang="zh-CN" sz="1200" b="0" i="0" u="none" strike="noStrike" kern="1200" baseline="0" dirty="0">
                <a:solidFill>
                  <a:schemeClr val="tx1"/>
                </a:solidFill>
                <a:latin typeface="+mn-lt"/>
                <a:ea typeface="+mn-ea"/>
                <a:cs typeface="+mn-cs"/>
              </a:rPr>
              <a:t>process path to reaction rates is investigated, showing which nuclei should be preferred in experimental studies.</a:t>
            </a:r>
          </a:p>
          <a:p>
            <a:r>
              <a:rPr lang="zh-CN" altLang="en-US" sz="1200" b="0" i="0" u="none" strike="noStrike" kern="1200" baseline="0" dirty="0">
                <a:solidFill>
                  <a:schemeClr val="tx1"/>
                </a:solidFill>
                <a:latin typeface="+mn-lt"/>
                <a:ea typeface="+mn-ea"/>
                <a:cs typeface="+mn-cs"/>
              </a:rPr>
              <a:t>表左：产率具有较大误差的核素，下角标表示与（</a:t>
            </a:r>
            <a:r>
              <a:rPr lang="en-US" altLang="zh-CN" sz="1200" b="0" i="0" u="none" strike="noStrike" kern="1200" baseline="0" dirty="0" err="1">
                <a:solidFill>
                  <a:schemeClr val="tx1"/>
                </a:solidFill>
                <a:latin typeface="+mn-lt"/>
                <a:ea typeface="+mn-ea"/>
                <a:cs typeface="+mn-cs"/>
              </a:rPr>
              <a:t>g,n</a:t>
            </a:r>
            <a:r>
              <a:rPr lang="zh-CN" altLang="en-US" sz="1200" b="0" i="0" u="none" strike="noStrike" kern="1200" baseline="0" dirty="0">
                <a:solidFill>
                  <a:schemeClr val="tx1"/>
                </a:solidFill>
                <a:latin typeface="+mn-lt"/>
                <a:ea typeface="+mn-ea"/>
                <a:cs typeface="+mn-cs"/>
              </a:rPr>
              <a:t>）反应产率接近的反应。</a:t>
            </a:r>
            <a:endParaRPr lang="en-US" altLang="zh-CN" sz="1200" b="0" i="0" u="none" strike="noStrike" kern="1200" baseline="0" dirty="0">
              <a:solidFill>
                <a:schemeClr val="tx1"/>
              </a:solidFill>
              <a:latin typeface="+mn-lt"/>
              <a:ea typeface="+mn-ea"/>
              <a:cs typeface="+mn-cs"/>
            </a:endParaRPr>
          </a:p>
          <a:p>
            <a:r>
              <a:rPr lang="zh-CN" altLang="en-US" sz="1200" b="0" i="0" u="none" strike="noStrike" kern="1200" baseline="0" dirty="0">
                <a:solidFill>
                  <a:schemeClr val="tx1"/>
                </a:solidFill>
                <a:latin typeface="+mn-lt"/>
                <a:ea typeface="+mn-ea"/>
                <a:cs typeface="+mn-cs"/>
              </a:rPr>
              <a:t>表右：优先进行实验研究的核素。</a:t>
            </a:r>
            <a:endParaRPr lang="zh-CN" altLang="en-US" dirty="0"/>
          </a:p>
        </p:txBody>
      </p:sp>
      <p:sp>
        <p:nvSpPr>
          <p:cNvPr id="4" name="灯片编号占位符 3"/>
          <p:cNvSpPr>
            <a:spLocks noGrp="1"/>
          </p:cNvSpPr>
          <p:nvPr>
            <p:ph type="sldNum" sz="quarter" idx="10"/>
          </p:nvPr>
        </p:nvSpPr>
        <p:spPr/>
        <p:txBody>
          <a:bodyPr/>
          <a:lstStyle/>
          <a:p>
            <a:fld id="{4C838B6C-0180-4D1F-A336-C95B2FA967F0}" type="slidenum">
              <a:rPr lang="zh-CN" altLang="en-US" smtClean="0"/>
              <a:t>28</a:t>
            </a:fld>
            <a:endParaRPr lang="zh-CN" altLang="en-US"/>
          </a:p>
        </p:txBody>
      </p:sp>
    </p:spTree>
    <p:extLst>
      <p:ext uri="{BB962C8B-B14F-4D97-AF65-F5344CB8AC3E}">
        <p14:creationId xmlns:p14="http://schemas.microsoft.com/office/powerpoint/2010/main" val="1279576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Synchrotron radiation exits from the tangential direction. Since our radius is so large, the direction is almost the vacuum</a:t>
            </a:r>
            <a:r>
              <a:rPr lang="en-US" altLang="zh-CN" baseline="0" dirty="0"/>
              <a:t> pipe direction. The pipe of SR need pass through several radiation shielding lead of the magnetic. Maybe we can extend the magnet steel a few centimeters outward</a:t>
            </a:r>
            <a:endParaRPr lang="zh-CN" altLang="en-US" dirty="0"/>
          </a:p>
        </p:txBody>
      </p:sp>
      <p:sp>
        <p:nvSpPr>
          <p:cNvPr id="4" name="灯片编号占位符 3"/>
          <p:cNvSpPr>
            <a:spLocks noGrp="1"/>
          </p:cNvSpPr>
          <p:nvPr>
            <p:ph type="sldNum" sz="quarter" idx="10"/>
          </p:nvPr>
        </p:nvSpPr>
        <p:spPr/>
        <p:txBody>
          <a:bodyPr/>
          <a:lstStyle/>
          <a:p>
            <a:fld id="{8104418F-0BB0-4DA7-93F2-8CF87CEA90AD}" type="slidenum">
              <a:rPr lang="zh-CN" altLang="en-US" smtClean="0"/>
              <a:t>37</a:t>
            </a:fld>
            <a:endParaRPr lang="zh-CN" altLang="en-US"/>
          </a:p>
        </p:txBody>
      </p:sp>
    </p:spTree>
    <p:extLst>
      <p:ext uri="{BB962C8B-B14F-4D97-AF65-F5344CB8AC3E}">
        <p14:creationId xmlns:p14="http://schemas.microsoft.com/office/powerpoint/2010/main" val="2017111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2021/11/9</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6.xml"/><Relationship Id="rId7" Type="http://schemas.openxmlformats.org/officeDocument/2006/relationships/image" Target="../media/image16.png"/><Relationship Id="rId12"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22.w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6.png"/><Relationship Id="rId11" Type="http://schemas.openxmlformats.org/officeDocument/2006/relationships/image" Target="../media/image1.png"/><Relationship Id="rId5" Type="http://schemas.openxmlformats.org/officeDocument/2006/relationships/image" Target="../media/image25.jpeg"/><Relationship Id="rId10" Type="http://schemas.openxmlformats.org/officeDocument/2006/relationships/hyperlink" Target="mailto:CJLin@ciae.ac.cn" TargetMode="External"/><Relationship Id="rId4" Type="http://schemas.openxmlformats.org/officeDocument/2006/relationships/hyperlink" Target="http://202.38.8.9/english/HOME.htm" TargetMode="External"/><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31.jpg"/><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38.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image" Target="../media/image41.png"/><Relationship Id="rId4"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1.png"/><Relationship Id="rId4" Type="http://schemas.openxmlformats.org/officeDocument/2006/relationships/notesSlide" Target="../notesSlides/notesSlide9.xml"/><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2.jpe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1.png"/><Relationship Id="rId4" Type="http://schemas.openxmlformats.org/officeDocument/2006/relationships/notesSlide" Target="../notesSlides/notesSlide10.xml"/><Relationship Id="rId9"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60.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7.xml"/><Relationship Id="rId7" Type="http://schemas.openxmlformats.org/officeDocument/2006/relationships/image" Target="../media/image64.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63.png"/><Relationship Id="rId11" Type="http://schemas.openxmlformats.org/officeDocument/2006/relationships/image" Target="../media/image1.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png"/><Relationship Id="rId5" Type="http://schemas.openxmlformats.org/officeDocument/2006/relationships/image" Target="../media/image70.pn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dirty="0"/>
              <a:t>CEPC SR and applications</a:t>
            </a:r>
            <a:endParaRPr lang="zh-CN" altLang="en-US" b="1" dirty="0"/>
          </a:p>
        </p:txBody>
      </p:sp>
      <p:sp>
        <p:nvSpPr>
          <p:cNvPr id="3" name="副标题 2"/>
          <p:cNvSpPr>
            <a:spLocks noGrp="1"/>
          </p:cNvSpPr>
          <p:nvPr>
            <p:ph type="subTitle" idx="1"/>
          </p:nvPr>
        </p:nvSpPr>
        <p:spPr/>
        <p:txBody>
          <a:bodyPr/>
          <a:lstStyle/>
          <a:p>
            <a:r>
              <a:rPr lang="en-US" altLang="zh-CN" b="1" dirty="0" err="1"/>
              <a:t>Yongsheng</a:t>
            </a:r>
            <a:r>
              <a:rPr lang="en-US" altLang="zh-CN" b="1" dirty="0"/>
              <a:t> Huang </a:t>
            </a:r>
          </a:p>
          <a:p>
            <a:r>
              <a:rPr lang="en-US" altLang="zh-CN" b="1" dirty="0"/>
              <a:t>School of Science, SYSU</a:t>
            </a:r>
          </a:p>
          <a:p>
            <a:r>
              <a:rPr lang="en-US" altLang="zh-CN" b="1" dirty="0"/>
              <a:t>2021.11.09</a:t>
            </a:r>
            <a:endParaRPr lang="zh-CN" altLang="en-US" b="1" dirty="0"/>
          </a:p>
        </p:txBody>
      </p:sp>
      <p:sp>
        <p:nvSpPr>
          <p:cNvPr id="4" name="Rectangle 1"/>
          <p:cNvSpPr>
            <a:spLocks noChangeArrowheads="1"/>
          </p:cNvSpPr>
          <p:nvPr/>
        </p:nvSpPr>
        <p:spPr bwMode="auto">
          <a:xfrm>
            <a:off x="4148" y="551145"/>
            <a:ext cx="9144000" cy="432041"/>
          </a:xfrm>
          <a:prstGeom prst="rect">
            <a:avLst/>
          </a:prstGeom>
          <a:solidFill>
            <a:schemeClr val="accent5">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lnSpc>
                <a:spcPct val="120000"/>
              </a:lnSpc>
              <a:spcBef>
                <a:spcPct val="0"/>
              </a:spcBef>
              <a:spcAft>
                <a:spcPct val="0"/>
              </a:spcAft>
            </a:pPr>
            <a:r>
              <a:rPr lang="en-US" altLang="zh-CN" sz="2000" dirty="0"/>
              <a:t>The 2021 International Workshop on the CEPC </a:t>
            </a:r>
            <a:r>
              <a:rPr kumimoji="0" lang="zh-CN" altLang="en-US" sz="2000" b="1" i="0" u="none" strike="noStrike" cap="none" normalizeH="0" baseline="0" dirty="0">
                <a:ln>
                  <a:noFill/>
                </a:ln>
                <a:solidFill>
                  <a:schemeClr val="tx1"/>
                </a:solidFill>
                <a:effectLst/>
                <a:latin typeface="Times New Roman" pitchFamily="18" charset="0"/>
                <a:ea typeface="黑体" pitchFamily="49" charset="-122"/>
                <a:cs typeface="Times New Roman" pitchFamily="18" charset="0"/>
              </a:rPr>
              <a:t>（</a:t>
            </a:r>
            <a:r>
              <a:rPr lang="en-US" altLang="zh-CN" sz="2000" dirty="0"/>
              <a:t>Nov.8-12</a:t>
            </a:r>
            <a:r>
              <a:rPr lang="en-US" altLang="zh-CN" sz="2000" b="1" dirty="0"/>
              <a:t> 2021, IHEP</a:t>
            </a:r>
            <a:r>
              <a:rPr kumimoji="0" lang="zh-CN" altLang="en-US" sz="2000" b="1" i="0" u="none" strike="noStrike" cap="none" normalizeH="0" baseline="0" dirty="0">
                <a:ln>
                  <a:noFill/>
                </a:ln>
                <a:solidFill>
                  <a:schemeClr val="tx1"/>
                </a:solidFill>
                <a:effectLst/>
                <a:latin typeface="Times New Roman" pitchFamily="18" charset="0"/>
                <a:ea typeface="黑体" pitchFamily="49" charset="-122"/>
                <a:cs typeface="Times New Roman" pitchFamily="18" charset="0"/>
              </a:rPr>
              <a:t>）</a:t>
            </a:r>
            <a:r>
              <a:rPr kumimoji="0" lang="zh-CN" altLang="en-US" sz="2000" b="0" i="0" u="none" strike="noStrike" cap="none" normalizeH="0" baseline="0" dirty="0">
                <a:ln>
                  <a:noFill/>
                </a:ln>
                <a:solidFill>
                  <a:schemeClr val="tx1"/>
                </a:solidFill>
                <a:effectLst/>
                <a:latin typeface="Times New Roman" pitchFamily="18" charset="0"/>
                <a:ea typeface="黑体" pitchFamily="49" charset="-122"/>
                <a:cs typeface="Times New Roman" pitchFamily="18" charset="0"/>
              </a:rPr>
              <a:t> </a:t>
            </a:r>
          </a:p>
        </p:txBody>
      </p:sp>
      <p:pic>
        <p:nvPicPr>
          <p:cNvPr id="6" name="音频 5">
            <a:hlinkClick r:id="" action="ppaction://media"/>
            <a:extLst>
              <a:ext uri="{FF2B5EF4-FFF2-40B4-BE49-F238E27FC236}">
                <a16:creationId xmlns:a16="http://schemas.microsoft.com/office/drawing/2014/main" id="{29977706-812B-4E57-B8AC-40378F0467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194029131"/>
      </p:ext>
    </p:extLst>
  </p:cSld>
  <p:clrMapOvr>
    <a:masterClrMapping/>
  </p:clrMapOvr>
  <mc:AlternateContent xmlns:mc="http://schemas.openxmlformats.org/markup-compatibility/2006">
    <mc:Choice xmlns:p14="http://schemas.microsoft.com/office/powerpoint/2010/main" Requires="p14">
      <p:transition spd="slow" p14:dur="2000" advTm="12431"/>
    </mc:Choice>
    <mc:Fallback>
      <p:transition spd="slow" advTm="12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err="1"/>
              <a:t>CEPC-SR：Applications</a:t>
            </a:r>
            <a:r>
              <a:rPr lang="en-US" altLang="zh-CN" dirty="0"/>
              <a:t>—Industrial, material applications</a:t>
            </a:r>
            <a:endParaRPr lang="zh-CN" altLang="en-US" dirty="0"/>
          </a:p>
        </p:txBody>
      </p:sp>
      <p:sp>
        <p:nvSpPr>
          <p:cNvPr id="3" name="内容占位符 2"/>
          <p:cNvSpPr>
            <a:spLocks noGrp="1"/>
          </p:cNvSpPr>
          <p:nvPr>
            <p:ph idx="1"/>
          </p:nvPr>
        </p:nvSpPr>
        <p:spPr>
          <a:xfrm>
            <a:off x="6896" y="1556792"/>
            <a:ext cx="4186808" cy="4525963"/>
          </a:xfrm>
        </p:spPr>
        <p:txBody>
          <a:bodyPr>
            <a:normAutofit fontScale="62500" lnSpcReduction="20000"/>
          </a:bodyPr>
          <a:lstStyle/>
          <a:p>
            <a:r>
              <a:rPr lang="en-US" altLang="zh-CN" b="1" dirty="0"/>
              <a:t>1. Measurement of the internal structure of precision </a:t>
            </a:r>
            <a:r>
              <a:rPr lang="en-US" altLang="zh-CN" b="1" dirty="0" err="1"/>
              <a:t>workpieces</a:t>
            </a:r>
            <a:r>
              <a:rPr lang="en-US" altLang="zh-CN" b="1" dirty="0"/>
              <a:t> in the aerospace, aerospace and other industries and the detection of defects;</a:t>
            </a:r>
          </a:p>
          <a:p>
            <a:r>
              <a:rPr lang="en-US" altLang="zh-CN" b="1" dirty="0"/>
              <a:t>2. Inspection of ammunition packing density and quality inspection of key components of weapons in the weapon industry;</a:t>
            </a:r>
          </a:p>
          <a:p>
            <a:r>
              <a:rPr lang="en-US" altLang="zh-CN" b="1" dirty="0"/>
              <a:t>3. Non-destructive testing of key components in the automotive industry</a:t>
            </a:r>
          </a:p>
          <a:p>
            <a:r>
              <a:rPr lang="en-US" altLang="zh-CN" b="1" dirty="0"/>
              <a:t>4. Online monitoring and quality inspection of products in the steel industry: Engine blade ( *um/1cm)</a:t>
            </a:r>
          </a:p>
          <a:p>
            <a:r>
              <a:rPr lang="en-US" altLang="zh-CN" b="1" dirty="0"/>
              <a:t>5. Evaluation of samples in geology and archaeology;</a:t>
            </a:r>
            <a:endParaRPr lang="zh-CN" altLang="en-US" b="1"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787" t="33109" r="29298" b="18053"/>
          <a:stretch/>
        </p:blipFill>
        <p:spPr bwMode="auto">
          <a:xfrm>
            <a:off x="4200847" y="1484784"/>
            <a:ext cx="4943153" cy="226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4045" t="40899" r="41826" b="19551"/>
          <a:stretch/>
        </p:blipFill>
        <p:spPr bwMode="auto">
          <a:xfrm>
            <a:off x="4193329" y="3782275"/>
            <a:ext cx="2479094" cy="205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4972" t="20075" r="45449" b="29873"/>
          <a:stretch/>
        </p:blipFill>
        <p:spPr bwMode="auto">
          <a:xfrm>
            <a:off x="6686253" y="3812485"/>
            <a:ext cx="2396223" cy="228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音频 3">
            <a:hlinkClick r:id="" action="ppaction://media"/>
            <a:extLst>
              <a:ext uri="{FF2B5EF4-FFF2-40B4-BE49-F238E27FC236}">
                <a16:creationId xmlns:a16="http://schemas.microsoft.com/office/drawing/2014/main" id="{294EB1EF-520A-4C24-83FE-031376844B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633214654"/>
      </p:ext>
    </p:extLst>
  </p:cSld>
  <p:clrMapOvr>
    <a:masterClrMapping/>
  </p:clrMapOvr>
  <mc:AlternateContent xmlns:mc="http://schemas.openxmlformats.org/markup-compatibility/2006">
    <mc:Choice xmlns:p14="http://schemas.microsoft.com/office/powerpoint/2010/main" Requires="p14">
      <p:transition spd="slow" p14:dur="2000" advTm="26434"/>
    </mc:Choice>
    <mc:Fallback>
      <p:transition spd="slow" advTm="26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58" y="11113"/>
            <a:ext cx="9069030" cy="896937"/>
          </a:xfrm>
        </p:spPr>
        <p:txBody>
          <a:bodyPr vert="horz" wrap="square" lIns="91440" tIns="45720" rIns="91440" bIns="45720" numCol="1" anchor="t" anchorCtr="0" compatLnSpc="1">
            <a:prstTxWarp prst="textNoShape">
              <a:avLst/>
            </a:prstTxWarp>
            <a:normAutofit fontScale="90000"/>
          </a:bodyPr>
          <a:lstStyle/>
          <a:p>
            <a:pPr>
              <a:defRPr/>
            </a:pPr>
            <a:r>
              <a:rPr lang="en-US" altLang="zh-CN" sz="2800" b="1" dirty="0">
                <a:solidFill>
                  <a:srgbClr val="D60093"/>
                </a:solidFill>
              </a:rPr>
              <a:t>Science Case : </a:t>
            </a:r>
            <a:r>
              <a:rPr lang="en-US" altLang="zh-CN" sz="2800" b="1" dirty="0">
                <a:solidFill>
                  <a:srgbClr val="0000FF"/>
                </a:solidFill>
              </a:rPr>
              <a:t>Time-resolved XRS probes the growth behaviors of nucleus</a:t>
            </a:r>
            <a:endParaRPr lang="zh-CN" altLang="en-US" sz="2800" b="1" dirty="0">
              <a:solidFill>
                <a:srgbClr val="0000FF"/>
              </a:solidFill>
            </a:endParaRPr>
          </a:p>
        </p:txBody>
      </p:sp>
      <p:grpSp>
        <p:nvGrpSpPr>
          <p:cNvPr id="18435" name="Group 5"/>
          <p:cNvGrpSpPr>
            <a:grpSpLocks/>
          </p:cNvGrpSpPr>
          <p:nvPr/>
        </p:nvGrpSpPr>
        <p:grpSpPr bwMode="auto">
          <a:xfrm>
            <a:off x="51158" y="1628800"/>
            <a:ext cx="9109075" cy="4584700"/>
            <a:chOff x="-7938" y="1042988"/>
            <a:chExt cx="9144001" cy="4675629"/>
          </a:xfrm>
        </p:grpSpPr>
        <p:grpSp>
          <p:nvGrpSpPr>
            <p:cNvPr id="18436" name="Group 3"/>
            <p:cNvGrpSpPr>
              <a:grpSpLocks/>
            </p:cNvGrpSpPr>
            <p:nvPr/>
          </p:nvGrpSpPr>
          <p:grpSpPr bwMode="auto">
            <a:xfrm>
              <a:off x="-7938" y="1042988"/>
              <a:ext cx="9144001" cy="4592637"/>
              <a:chOff x="0" y="1108192"/>
              <a:chExt cx="9144000" cy="4592521"/>
            </a:xfrm>
          </p:grpSpPr>
          <p:pic>
            <p:nvPicPr>
              <p:cNvPr id="1843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57288"/>
                <a:ext cx="914400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6483" y="1156760"/>
                <a:ext cx="5851650" cy="466256"/>
              </a:xfrm>
              <a:prstGeom prst="rect">
                <a:avLst/>
              </a:prstGeom>
              <a:solidFill>
                <a:schemeClr val="accent1">
                  <a:lumMod val="20000"/>
                  <a:lumOff val="80000"/>
                </a:schemeClr>
              </a:solidFill>
            </p:spPr>
            <p:txBody>
              <a:bodyPr>
                <a:spAutoFit/>
              </a:bodyPr>
              <a:lstStyle/>
              <a:p>
                <a:pPr algn="ctr">
                  <a:defRPr/>
                </a:pPr>
                <a:r>
                  <a:rPr lang="en-US" altLang="zh-CN" sz="2400" dirty="0">
                    <a:latin typeface="+mj-lt"/>
                  </a:rPr>
                  <a:t>Islands structure on growing SrTiO</a:t>
                </a:r>
                <a:r>
                  <a:rPr lang="en-US" altLang="zh-CN" sz="2400" baseline="-25000" dirty="0">
                    <a:latin typeface="+mj-lt"/>
                  </a:rPr>
                  <a:t>3</a:t>
                </a:r>
                <a:r>
                  <a:rPr lang="en-US" altLang="zh-CN" sz="2400" dirty="0">
                    <a:latin typeface="+mj-lt"/>
                  </a:rPr>
                  <a:t> by PLD</a:t>
                </a:r>
                <a:endParaRPr lang="zh-CN" altLang="en-US" sz="2400" dirty="0">
                  <a:latin typeface="+mj-lt"/>
                </a:endParaRPr>
              </a:p>
            </p:txBody>
          </p:sp>
          <p:sp>
            <p:nvSpPr>
              <p:cNvPr id="5" name="TextBox 4"/>
              <p:cNvSpPr txBox="1"/>
              <p:nvPr/>
            </p:nvSpPr>
            <p:spPr>
              <a:xfrm>
                <a:off x="6618166" y="1108192"/>
                <a:ext cx="2454123" cy="1026411"/>
              </a:xfrm>
              <a:prstGeom prst="rect">
                <a:avLst/>
              </a:prstGeom>
              <a:solidFill>
                <a:srgbClr val="F8F8F8"/>
              </a:solidFill>
            </p:spPr>
            <p:txBody>
              <a:bodyPr>
                <a:spAutoFit/>
              </a:bodyPr>
              <a:lstStyle/>
              <a:p>
                <a:pPr algn="ctr">
                  <a:defRPr/>
                </a:pPr>
                <a:r>
                  <a:rPr lang="en-US" altLang="zh-CN" sz="2000" b="1" dirty="0">
                    <a:solidFill>
                      <a:srgbClr val="006600"/>
                    </a:solidFill>
                    <a:latin typeface="+mj-lt"/>
                  </a:rPr>
                  <a:t>DXRS intensity ring reveals the islands’ separation</a:t>
                </a:r>
                <a:endParaRPr lang="zh-CN" altLang="en-US" sz="2000" b="1" dirty="0">
                  <a:solidFill>
                    <a:srgbClr val="006600"/>
                  </a:solidFill>
                  <a:latin typeface="+mj-lt"/>
                </a:endParaRPr>
              </a:p>
            </p:txBody>
          </p:sp>
        </p:grpSp>
        <p:pic>
          <p:nvPicPr>
            <p:cNvPr id="18437" name="Picture 3"/>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116505" y="5336932"/>
              <a:ext cx="3859857" cy="38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矩形 3"/>
          <p:cNvSpPr/>
          <p:nvPr/>
        </p:nvSpPr>
        <p:spPr>
          <a:xfrm>
            <a:off x="3275745" y="908720"/>
            <a:ext cx="5832648" cy="646331"/>
          </a:xfrm>
          <a:prstGeom prst="rect">
            <a:avLst/>
          </a:prstGeom>
        </p:spPr>
        <p:txBody>
          <a:bodyPr wrap="square">
            <a:spAutoFit/>
          </a:bodyPr>
          <a:lstStyle/>
          <a:p>
            <a:r>
              <a:rPr lang="en-US" altLang="zh-CN" b="1" dirty="0">
                <a:solidFill>
                  <a:srgbClr val="0000FF"/>
                </a:solidFill>
              </a:rPr>
              <a:t>Applications of Synchrotron Radiation X-ray Scattering on Interfacial Structure and Physics</a:t>
            </a:r>
            <a:r>
              <a:rPr lang="zh-CN" altLang="en-US" b="1" dirty="0">
                <a:solidFill>
                  <a:srgbClr val="0000FF"/>
                </a:solidFill>
              </a:rPr>
              <a:t>，</a:t>
            </a:r>
            <a:r>
              <a:rPr lang="en-US" altLang="zh-CN" b="1" dirty="0" err="1">
                <a:solidFill>
                  <a:srgbClr val="0000FF"/>
                </a:solidFill>
              </a:rPr>
              <a:t>Huan-Hua</a:t>
            </a:r>
            <a:r>
              <a:rPr lang="en-US" altLang="zh-CN" b="1" dirty="0">
                <a:solidFill>
                  <a:srgbClr val="0000FF"/>
                </a:solidFill>
              </a:rPr>
              <a:t> Wang</a:t>
            </a:r>
            <a:endParaRPr lang="zh-CN" altLang="en-US" dirty="0"/>
          </a:p>
        </p:txBody>
      </p:sp>
      <p:sp>
        <p:nvSpPr>
          <p:cNvPr id="6" name="TextBox 5"/>
          <p:cNvSpPr txBox="1"/>
          <p:nvPr/>
        </p:nvSpPr>
        <p:spPr>
          <a:xfrm>
            <a:off x="2097683" y="6525344"/>
            <a:ext cx="1961947" cy="369332"/>
          </a:xfrm>
          <a:prstGeom prst="rect">
            <a:avLst/>
          </a:prstGeom>
          <a:noFill/>
        </p:spPr>
        <p:txBody>
          <a:bodyPr wrap="none" rtlCol="0">
            <a:spAutoFit/>
          </a:bodyPr>
          <a:lstStyle/>
          <a:p>
            <a:r>
              <a:rPr lang="en-US" altLang="zh-CN" dirty="0"/>
              <a:t>Strontium </a:t>
            </a:r>
            <a:r>
              <a:rPr lang="en-US" altLang="zh-CN" dirty="0" err="1"/>
              <a:t>titanate</a:t>
            </a:r>
            <a:r>
              <a:rPr lang="en-US" altLang="zh-CN" dirty="0"/>
              <a:t> </a:t>
            </a:r>
            <a:endParaRPr lang="zh-CN" altLang="en-US" dirty="0"/>
          </a:p>
        </p:txBody>
      </p:sp>
      <p:pic>
        <p:nvPicPr>
          <p:cNvPr id="7" name="音频 6">
            <a:hlinkClick r:id="" action="ppaction://media"/>
            <a:extLst>
              <a:ext uri="{FF2B5EF4-FFF2-40B4-BE49-F238E27FC236}">
                <a16:creationId xmlns:a16="http://schemas.microsoft.com/office/drawing/2014/main" id="{A094CBC0-7B49-4E37-84A3-31D904BDA3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373802778"/>
      </p:ext>
    </p:extLst>
  </p:cSld>
  <p:clrMapOvr>
    <a:masterClrMapping/>
  </p:clrMapOvr>
  <mc:AlternateContent xmlns:mc="http://schemas.openxmlformats.org/markup-compatibility/2006">
    <mc:Choice xmlns:p14="http://schemas.microsoft.com/office/powerpoint/2010/main" Requires="p14">
      <p:transition spd="slow" p14:dur="2000" advTm="11143"/>
    </mc:Choice>
    <mc:Fallback>
      <p:transition spd="slow" advTm="11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15" y="0"/>
            <a:ext cx="9112685" cy="863600"/>
          </a:xfrm>
        </p:spPr>
        <p:txBody>
          <a:bodyPr vert="horz" wrap="square" lIns="91440" tIns="45720" rIns="91440" bIns="45720" numCol="1" anchor="t" anchorCtr="0" compatLnSpc="1">
            <a:prstTxWarp prst="textNoShape">
              <a:avLst/>
            </a:prstTxWarp>
            <a:normAutofit fontScale="90000"/>
          </a:bodyPr>
          <a:lstStyle/>
          <a:p>
            <a:pPr>
              <a:defRPr/>
            </a:pPr>
            <a:r>
              <a:rPr lang="en-US" altLang="zh-CN" sz="3200" b="1" dirty="0">
                <a:solidFill>
                  <a:srgbClr val="D60093"/>
                </a:solidFill>
              </a:rPr>
              <a:t>Science Case : </a:t>
            </a:r>
            <a:r>
              <a:rPr lang="en-US" altLang="zh-CN" sz="2800" b="1" dirty="0">
                <a:solidFill>
                  <a:srgbClr val="0000FF"/>
                </a:solidFill>
              </a:rPr>
              <a:t>Thin film growth and interface structure by in-situ (Resonant) SXRS</a:t>
            </a:r>
            <a:endParaRPr lang="zh-CN" altLang="en-US" sz="2800" b="1" dirty="0">
              <a:solidFill>
                <a:srgbClr val="0000FF"/>
              </a:solidFill>
            </a:endParaRPr>
          </a:p>
        </p:txBody>
      </p:sp>
      <p:sp>
        <p:nvSpPr>
          <p:cNvPr id="19459" name="TextBox 2"/>
          <p:cNvSpPr txBox="1">
            <a:spLocks noChangeArrowheads="1"/>
          </p:cNvSpPr>
          <p:nvPr/>
        </p:nvSpPr>
        <p:spPr bwMode="auto">
          <a:xfrm>
            <a:off x="0" y="5768975"/>
            <a:ext cx="2592388" cy="581025"/>
          </a:xfrm>
          <a:prstGeom prst="rect">
            <a:avLst/>
          </a:prstGeom>
          <a:solidFill>
            <a:srgbClr val="D9F1F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微软雅黑" pitchFamily="34" charset="-122"/>
              </a:defRPr>
            </a:lvl1pPr>
            <a:lvl2pPr marL="742950" indent="-285750">
              <a:defRPr sz="2400">
                <a:solidFill>
                  <a:schemeClr val="tx1"/>
                </a:solidFill>
                <a:latin typeface="Calibri" pitchFamily="34" charset="0"/>
                <a:ea typeface="微软雅黑" pitchFamily="34" charset="-122"/>
              </a:defRPr>
            </a:lvl2pPr>
            <a:lvl3pPr indent="-228600">
              <a:defRPr sz="2400">
                <a:solidFill>
                  <a:schemeClr val="tx1"/>
                </a:solidFill>
                <a:latin typeface="Calibri" pitchFamily="34" charset="0"/>
                <a:ea typeface="微软雅黑" pitchFamily="34" charset="-122"/>
              </a:defRPr>
            </a:lvl3pPr>
            <a:lvl4pPr indent="-228600">
              <a:defRPr sz="2000">
                <a:solidFill>
                  <a:schemeClr val="tx1"/>
                </a:solidFill>
                <a:latin typeface="Calibri" pitchFamily="34" charset="0"/>
                <a:ea typeface="微软雅黑" pitchFamily="34" charset="-122"/>
              </a:defRPr>
            </a:lvl4pPr>
            <a:lvl5pPr indent="-228600">
              <a:defRPr sz="2000">
                <a:solidFill>
                  <a:schemeClr val="tx1"/>
                </a:solidFill>
                <a:latin typeface="Calibri" pitchFamily="34" charset="0"/>
                <a:ea typeface="微软雅黑" pitchFamily="34" charset="-122"/>
              </a:defRPr>
            </a:lvl5pPr>
            <a:lvl6pPr eaLnBrk="0" fontAlgn="base" hangingPunct="0">
              <a:spcBef>
                <a:spcPts val="1200"/>
              </a:spcBef>
              <a:spcAft>
                <a:spcPct val="0"/>
              </a:spcAft>
              <a:buSzPct val="60000"/>
              <a:buFont typeface="Wingdings" pitchFamily="2" charset="2"/>
              <a:buChar char="ü"/>
              <a:defRPr sz="2000">
                <a:solidFill>
                  <a:schemeClr val="tx1"/>
                </a:solidFill>
                <a:latin typeface="Calibri" pitchFamily="34" charset="0"/>
                <a:ea typeface="微软雅黑" pitchFamily="34" charset="-122"/>
              </a:defRPr>
            </a:lvl6pPr>
            <a:lvl7pPr eaLnBrk="0" fontAlgn="base" hangingPunct="0">
              <a:spcBef>
                <a:spcPts val="1200"/>
              </a:spcBef>
              <a:spcAft>
                <a:spcPct val="0"/>
              </a:spcAft>
              <a:buSzPct val="60000"/>
              <a:buFont typeface="Wingdings" pitchFamily="2" charset="2"/>
              <a:buChar char="ü"/>
              <a:defRPr sz="2000">
                <a:solidFill>
                  <a:schemeClr val="tx1"/>
                </a:solidFill>
                <a:latin typeface="Calibri" pitchFamily="34" charset="0"/>
                <a:ea typeface="微软雅黑" pitchFamily="34" charset="-122"/>
              </a:defRPr>
            </a:lvl7pPr>
            <a:lvl8pPr eaLnBrk="0" fontAlgn="base" hangingPunct="0">
              <a:spcBef>
                <a:spcPts val="1200"/>
              </a:spcBef>
              <a:spcAft>
                <a:spcPct val="0"/>
              </a:spcAft>
              <a:buSzPct val="60000"/>
              <a:buFont typeface="Wingdings" pitchFamily="2" charset="2"/>
              <a:buChar char="ü"/>
              <a:defRPr sz="2000">
                <a:solidFill>
                  <a:schemeClr val="tx1"/>
                </a:solidFill>
                <a:latin typeface="Calibri" pitchFamily="34" charset="0"/>
                <a:ea typeface="微软雅黑" pitchFamily="34" charset="-122"/>
              </a:defRPr>
            </a:lvl8pPr>
            <a:lvl9pPr eaLnBrk="0" fontAlgn="base" hangingPunct="0">
              <a:spcBef>
                <a:spcPts val="1200"/>
              </a:spcBef>
              <a:spcAft>
                <a:spcPct val="0"/>
              </a:spcAft>
              <a:buSzPct val="60000"/>
              <a:buFont typeface="Wingdings" pitchFamily="2" charset="2"/>
              <a:buChar char="ü"/>
              <a:defRPr sz="2000">
                <a:solidFill>
                  <a:schemeClr val="tx1"/>
                </a:solidFill>
                <a:latin typeface="Calibri" pitchFamily="34" charset="0"/>
                <a:ea typeface="微软雅黑" pitchFamily="34" charset="-122"/>
              </a:defRPr>
            </a:lvl9pPr>
          </a:lstStyle>
          <a:p>
            <a:pPr algn="just"/>
            <a:r>
              <a:rPr lang="en-US" altLang="zh-CN" sz="1600">
                <a:latin typeface="Times New Roman" pitchFamily="18" charset="0"/>
                <a:ea typeface="黑体" pitchFamily="49" charset="-122"/>
              </a:rPr>
              <a:t>Time-resolved XRS intensity oscillations at (0 0 ½)</a:t>
            </a:r>
            <a:endParaRPr lang="zh-CN" altLang="en-US" sz="1600">
              <a:latin typeface="Times New Roman" pitchFamily="18" charset="0"/>
              <a:ea typeface="黑体" pitchFamily="49" charset="-122"/>
            </a:endParaRPr>
          </a:p>
        </p:txBody>
      </p:sp>
      <p:pic>
        <p:nvPicPr>
          <p:cNvPr id="1946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203575"/>
            <a:ext cx="3222625"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29"/>
          <p:cNvSpPr txBox="1">
            <a:spLocks noChangeArrowheads="1"/>
          </p:cNvSpPr>
          <p:nvPr/>
        </p:nvSpPr>
        <p:spPr bwMode="auto">
          <a:xfrm>
            <a:off x="3402013" y="2438400"/>
            <a:ext cx="5580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微软雅黑" pitchFamily="34" charset="-122"/>
              </a:defRPr>
            </a:lvl1pPr>
            <a:lvl2pPr marL="742950" indent="-285750">
              <a:defRPr sz="2400">
                <a:solidFill>
                  <a:schemeClr val="tx1"/>
                </a:solidFill>
                <a:latin typeface="Calibri" pitchFamily="34" charset="0"/>
                <a:ea typeface="微软雅黑" pitchFamily="34" charset="-122"/>
              </a:defRPr>
            </a:lvl2pPr>
            <a:lvl3pPr indent="-228600">
              <a:defRPr sz="2400">
                <a:solidFill>
                  <a:schemeClr val="tx1"/>
                </a:solidFill>
                <a:latin typeface="Calibri" pitchFamily="34" charset="0"/>
                <a:ea typeface="微软雅黑" pitchFamily="34" charset="-122"/>
              </a:defRPr>
            </a:lvl3pPr>
            <a:lvl4pPr indent="-228600">
              <a:defRPr sz="2000">
                <a:solidFill>
                  <a:schemeClr val="tx1"/>
                </a:solidFill>
                <a:latin typeface="Calibri" pitchFamily="34" charset="0"/>
                <a:ea typeface="微软雅黑" pitchFamily="34" charset="-122"/>
              </a:defRPr>
            </a:lvl4pPr>
            <a:lvl5pPr indent="-228600">
              <a:defRPr sz="2000">
                <a:solidFill>
                  <a:schemeClr val="tx1"/>
                </a:solidFill>
                <a:latin typeface="Calibri" pitchFamily="34" charset="0"/>
                <a:ea typeface="微软雅黑" pitchFamily="34" charset="-122"/>
              </a:defRPr>
            </a:lvl5pPr>
            <a:lvl6pPr eaLnBrk="0" fontAlgn="base" hangingPunct="0">
              <a:spcBef>
                <a:spcPts val="1200"/>
              </a:spcBef>
              <a:spcAft>
                <a:spcPct val="0"/>
              </a:spcAft>
              <a:buSzPct val="60000"/>
              <a:buFont typeface="Wingdings" pitchFamily="2" charset="2"/>
              <a:buChar char="ü"/>
              <a:defRPr sz="2000">
                <a:solidFill>
                  <a:schemeClr val="tx1"/>
                </a:solidFill>
                <a:latin typeface="Calibri" pitchFamily="34" charset="0"/>
                <a:ea typeface="微软雅黑" pitchFamily="34" charset="-122"/>
              </a:defRPr>
            </a:lvl6pPr>
            <a:lvl7pPr eaLnBrk="0" fontAlgn="base" hangingPunct="0">
              <a:spcBef>
                <a:spcPts val="1200"/>
              </a:spcBef>
              <a:spcAft>
                <a:spcPct val="0"/>
              </a:spcAft>
              <a:buSzPct val="60000"/>
              <a:buFont typeface="Wingdings" pitchFamily="2" charset="2"/>
              <a:buChar char="ü"/>
              <a:defRPr sz="2000">
                <a:solidFill>
                  <a:schemeClr val="tx1"/>
                </a:solidFill>
                <a:latin typeface="Calibri" pitchFamily="34" charset="0"/>
                <a:ea typeface="微软雅黑" pitchFamily="34" charset="-122"/>
              </a:defRPr>
            </a:lvl7pPr>
            <a:lvl8pPr eaLnBrk="0" fontAlgn="base" hangingPunct="0">
              <a:spcBef>
                <a:spcPts val="1200"/>
              </a:spcBef>
              <a:spcAft>
                <a:spcPct val="0"/>
              </a:spcAft>
              <a:buSzPct val="60000"/>
              <a:buFont typeface="Wingdings" pitchFamily="2" charset="2"/>
              <a:buChar char="ü"/>
              <a:defRPr sz="2000">
                <a:solidFill>
                  <a:schemeClr val="tx1"/>
                </a:solidFill>
                <a:latin typeface="Calibri" pitchFamily="34" charset="0"/>
                <a:ea typeface="微软雅黑" pitchFamily="34" charset="-122"/>
              </a:defRPr>
            </a:lvl8pPr>
            <a:lvl9pPr eaLnBrk="0" fontAlgn="base" hangingPunct="0">
              <a:spcBef>
                <a:spcPts val="1200"/>
              </a:spcBef>
              <a:spcAft>
                <a:spcPct val="0"/>
              </a:spcAft>
              <a:buSzPct val="60000"/>
              <a:buFont typeface="Wingdings" pitchFamily="2" charset="2"/>
              <a:buChar char="ü"/>
              <a:defRPr sz="2000">
                <a:solidFill>
                  <a:schemeClr val="tx1"/>
                </a:solidFill>
                <a:latin typeface="Calibri" pitchFamily="34" charset="0"/>
                <a:ea typeface="微软雅黑" pitchFamily="34" charset="-122"/>
              </a:defRPr>
            </a:lvl9pPr>
          </a:lstStyle>
          <a:p>
            <a:pPr algn="ctr" eaLnBrk="1" hangingPunct="1"/>
            <a:r>
              <a:rPr lang="en-US" altLang="zh-CN" sz="2000" b="1">
                <a:latin typeface="Times New Roman" pitchFamily="18" charset="0"/>
                <a:ea typeface="宋体" pitchFamily="2" charset="-122"/>
                <a:cs typeface="Arial" charset="0"/>
              </a:rPr>
              <a:t>Resonant XRS: Bi </a:t>
            </a:r>
            <a:r>
              <a:rPr lang="en-US" altLang="zh-CN" sz="2000" b="1" i="1">
                <a:latin typeface="Times New Roman" pitchFamily="18" charset="0"/>
                <a:ea typeface="宋体" pitchFamily="2" charset="-122"/>
                <a:cs typeface="Arial" charset="0"/>
              </a:rPr>
              <a:t>L</a:t>
            </a:r>
            <a:r>
              <a:rPr lang="en-US" altLang="zh-CN" sz="2000" b="1">
                <a:latin typeface="Times New Roman" pitchFamily="18" charset="0"/>
                <a:ea typeface="宋体" pitchFamily="2" charset="-122"/>
                <a:cs typeface="Arial" charset="0"/>
              </a:rPr>
              <a:t>3 edge;  EXRR; Structure</a:t>
            </a:r>
          </a:p>
        </p:txBody>
      </p:sp>
      <p:pic>
        <p:nvPicPr>
          <p:cNvPr id="1946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262" y="1441791"/>
            <a:ext cx="30861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16338" y="2843213"/>
            <a:ext cx="1495425"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6563" y="2843213"/>
            <a:ext cx="1401762"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81850" y="2798763"/>
            <a:ext cx="137477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Rectangle 14"/>
          <p:cNvSpPr>
            <a:spLocks noChangeArrowheads="1"/>
          </p:cNvSpPr>
          <p:nvPr/>
        </p:nvSpPr>
        <p:spPr bwMode="auto">
          <a:xfrm>
            <a:off x="5381625" y="1089025"/>
            <a:ext cx="3762375" cy="1289050"/>
          </a:xfrm>
          <a:prstGeom prst="rect">
            <a:avLst/>
          </a:prstGeom>
          <a:noFill/>
          <a:ln w="57150" cmpd="thickThin" algn="ctr">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280988" indent="-280988" algn="just" eaLnBrk="1" hangingPunct="1">
              <a:lnSpc>
                <a:spcPct val="110000"/>
              </a:lnSpc>
              <a:spcBef>
                <a:spcPct val="5000"/>
              </a:spcBef>
              <a:buClr>
                <a:schemeClr val="hlink"/>
              </a:buClr>
              <a:buFont typeface="Wingdings 3" pitchFamily="18" charset="2"/>
              <a:buChar char=""/>
            </a:pPr>
            <a:r>
              <a:rPr kumimoji="1" lang="en-US" altLang="zh-CN" sz="2200" b="1" dirty="0">
                <a:solidFill>
                  <a:srgbClr val="0000CC"/>
                </a:solidFill>
                <a:latin typeface="Times New Roman" pitchFamily="18" charset="0"/>
                <a:ea typeface="宋体" pitchFamily="2" charset="-122"/>
                <a:cs typeface="Arial" charset="0"/>
                <a:sym typeface="Wingdings 3" pitchFamily="18" charset="2"/>
              </a:rPr>
              <a:t>Composition</a:t>
            </a:r>
            <a:r>
              <a:rPr kumimoji="1" lang="zh-CN" altLang="en-US" sz="2200" b="1" dirty="0">
                <a:solidFill>
                  <a:srgbClr val="0000CC"/>
                </a:solidFill>
                <a:latin typeface="Times New Roman" pitchFamily="18" charset="0"/>
                <a:ea typeface="宋体" pitchFamily="2" charset="-122"/>
                <a:cs typeface="Arial" charset="0"/>
                <a:sym typeface="Wingdings 3" pitchFamily="18" charset="2"/>
              </a:rPr>
              <a:t>？</a:t>
            </a:r>
            <a:r>
              <a:rPr kumimoji="1" lang="en-US" altLang="zh-CN" sz="2200" b="1" dirty="0">
                <a:solidFill>
                  <a:srgbClr val="0000CC"/>
                </a:solidFill>
                <a:latin typeface="Times New Roman" pitchFamily="18" charset="0"/>
                <a:ea typeface="宋体" pitchFamily="2" charset="-122"/>
                <a:cs typeface="Arial" charset="0"/>
                <a:sym typeface="Wingdings 3" pitchFamily="18" charset="2"/>
              </a:rPr>
              <a:t>Thickness?</a:t>
            </a:r>
          </a:p>
          <a:p>
            <a:pPr marL="280988" indent="-280988" algn="just" eaLnBrk="1" hangingPunct="1">
              <a:lnSpc>
                <a:spcPct val="110000"/>
              </a:lnSpc>
              <a:spcBef>
                <a:spcPct val="5000"/>
              </a:spcBef>
              <a:buClr>
                <a:schemeClr val="hlink"/>
              </a:buClr>
              <a:buFont typeface="Wingdings 3" pitchFamily="18" charset="2"/>
              <a:buChar char=""/>
            </a:pPr>
            <a:r>
              <a:rPr lang="en-US" altLang="zh-CN" sz="2200" b="1" dirty="0">
                <a:solidFill>
                  <a:srgbClr val="800000"/>
                </a:solidFill>
                <a:latin typeface="Times New Roman" pitchFamily="18" charset="0"/>
                <a:ea typeface="宋体" pitchFamily="2" charset="-122"/>
                <a:cs typeface="Arial" charset="0"/>
              </a:rPr>
              <a:t>Out-of-plane relaxation?</a:t>
            </a:r>
            <a:endParaRPr lang="zh-CN" altLang="en-US" sz="2200" b="1" dirty="0">
              <a:solidFill>
                <a:srgbClr val="800000"/>
              </a:solidFill>
              <a:latin typeface="Times New Roman" pitchFamily="18" charset="0"/>
              <a:ea typeface="宋体" pitchFamily="2" charset="-122"/>
              <a:cs typeface="Arial" charset="0"/>
            </a:endParaRPr>
          </a:p>
          <a:p>
            <a:pPr marL="280988" indent="-280988" algn="just" eaLnBrk="1" hangingPunct="1">
              <a:lnSpc>
                <a:spcPct val="110000"/>
              </a:lnSpc>
              <a:spcBef>
                <a:spcPct val="5000"/>
              </a:spcBef>
              <a:buClr>
                <a:schemeClr val="hlink"/>
              </a:buClr>
              <a:buFont typeface="Wingdings 3" pitchFamily="18" charset="2"/>
              <a:buChar char=""/>
            </a:pPr>
            <a:r>
              <a:rPr lang="en-US" altLang="zh-CN" sz="2200" b="1" dirty="0">
                <a:solidFill>
                  <a:srgbClr val="FF0000"/>
                </a:solidFill>
                <a:latin typeface="Times New Roman" pitchFamily="18" charset="0"/>
                <a:ea typeface="宋体" pitchFamily="2" charset="-122"/>
                <a:cs typeface="Arial" charset="0"/>
              </a:rPr>
              <a:t>In-plane structure</a:t>
            </a:r>
            <a:r>
              <a:rPr lang="zh-CN" altLang="en-US" sz="2200" b="1" dirty="0">
                <a:solidFill>
                  <a:srgbClr val="FF0000"/>
                </a:solidFill>
                <a:latin typeface="Times New Roman" pitchFamily="18" charset="0"/>
                <a:ea typeface="宋体" pitchFamily="2" charset="-122"/>
                <a:cs typeface="Arial" charset="0"/>
              </a:rPr>
              <a:t>？</a:t>
            </a:r>
            <a:endParaRPr lang="en-US" altLang="zh-CN" sz="2200" b="1" dirty="0">
              <a:solidFill>
                <a:srgbClr val="FF0000"/>
              </a:solidFill>
              <a:latin typeface="Times New Roman" pitchFamily="18" charset="0"/>
              <a:ea typeface="宋体" pitchFamily="2" charset="-122"/>
              <a:cs typeface="Arial" charset="0"/>
            </a:endParaRPr>
          </a:p>
        </p:txBody>
      </p:sp>
      <p:pic>
        <p:nvPicPr>
          <p:cNvPr id="19467" name="Picture 6" descr="图片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67075" y="1179513"/>
            <a:ext cx="1935163"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9" descr="图片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7550" y="4813300"/>
            <a:ext cx="2338388"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9" name="Line 20"/>
          <p:cNvSpPr>
            <a:spLocks noChangeShapeType="1"/>
          </p:cNvSpPr>
          <p:nvPr/>
        </p:nvSpPr>
        <p:spPr bwMode="auto">
          <a:xfrm flipV="1">
            <a:off x="2997200" y="2484438"/>
            <a:ext cx="360363" cy="674687"/>
          </a:xfrm>
          <a:prstGeom prst="line">
            <a:avLst/>
          </a:prstGeom>
          <a:noFill/>
          <a:ln w="76200">
            <a:solidFill>
              <a:srgbClr val="CC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pic>
        <p:nvPicPr>
          <p:cNvPr id="19470" name="Picture 23" descr="图片3 cop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00863" y="4267200"/>
            <a:ext cx="224313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p:cNvSpPr/>
          <p:nvPr/>
        </p:nvSpPr>
        <p:spPr>
          <a:xfrm>
            <a:off x="31315" y="745773"/>
            <a:ext cx="5832648" cy="646331"/>
          </a:xfrm>
          <a:prstGeom prst="rect">
            <a:avLst/>
          </a:prstGeom>
        </p:spPr>
        <p:txBody>
          <a:bodyPr wrap="square">
            <a:spAutoFit/>
          </a:bodyPr>
          <a:lstStyle/>
          <a:p>
            <a:r>
              <a:rPr lang="en-US" altLang="zh-CN" b="1" dirty="0">
                <a:solidFill>
                  <a:srgbClr val="FF0000"/>
                </a:solidFill>
              </a:rPr>
              <a:t>Applications of Synchrotron Radiation X-ray Scattering on Interfacial Structure and Physics</a:t>
            </a:r>
            <a:r>
              <a:rPr lang="zh-CN" altLang="en-US" b="1" dirty="0">
                <a:solidFill>
                  <a:srgbClr val="FF0000"/>
                </a:solidFill>
              </a:rPr>
              <a:t>，</a:t>
            </a:r>
            <a:r>
              <a:rPr lang="en-US" altLang="zh-CN" b="1" dirty="0" err="1">
                <a:solidFill>
                  <a:srgbClr val="FF0000"/>
                </a:solidFill>
              </a:rPr>
              <a:t>Huan-Hua</a:t>
            </a:r>
            <a:r>
              <a:rPr lang="en-US" altLang="zh-CN" b="1" dirty="0">
                <a:solidFill>
                  <a:srgbClr val="FF0000"/>
                </a:solidFill>
              </a:rPr>
              <a:t> Wang</a:t>
            </a:r>
            <a:r>
              <a:rPr lang="en-US" altLang="zh-CN" dirty="0">
                <a:solidFill>
                  <a:srgbClr val="FF0000"/>
                </a:solidFill>
              </a:rPr>
              <a:t> </a:t>
            </a:r>
            <a:endParaRPr lang="zh-CN" altLang="en-US" dirty="0">
              <a:solidFill>
                <a:srgbClr val="FF0000"/>
              </a:solidFill>
            </a:endParaRPr>
          </a:p>
        </p:txBody>
      </p:sp>
      <p:pic>
        <p:nvPicPr>
          <p:cNvPr id="3" name="音频 2">
            <a:hlinkClick r:id="" action="ppaction://media"/>
            <a:extLst>
              <a:ext uri="{FF2B5EF4-FFF2-40B4-BE49-F238E27FC236}">
                <a16:creationId xmlns:a16="http://schemas.microsoft.com/office/drawing/2014/main" id="{B0B92ED5-D94D-4A8F-A4D3-EF0EBE3756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507586131"/>
      </p:ext>
    </p:extLst>
  </p:cSld>
  <p:clrMapOvr>
    <a:masterClrMapping/>
  </p:clrMapOvr>
  <mc:AlternateContent xmlns:mc="http://schemas.openxmlformats.org/markup-compatibility/2006">
    <mc:Choice xmlns:p14="http://schemas.microsoft.com/office/powerpoint/2010/main" Requires="p14">
      <p:transition spd="slow" p14:dur="2000" advTm="11487"/>
    </mc:Choice>
    <mc:Fallback>
      <p:transition spd="slow" advTm="11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88"/>
            <a:ext cx="9151938" cy="909638"/>
          </a:xfrm>
        </p:spPr>
        <p:txBody>
          <a:bodyPr>
            <a:normAutofit fontScale="90000"/>
          </a:bodyPr>
          <a:lstStyle/>
          <a:p>
            <a:pPr>
              <a:lnSpc>
                <a:spcPct val="100000"/>
              </a:lnSpc>
              <a:defRPr/>
            </a:pPr>
            <a:r>
              <a:rPr lang="en-US" altLang="zh-CN" sz="2800" b="1" dirty="0">
                <a:solidFill>
                  <a:srgbClr val="D60093"/>
                </a:solidFill>
              </a:rPr>
              <a:t>Science Case : </a:t>
            </a:r>
            <a:r>
              <a:rPr lang="en-US" altLang="zh-CN" sz="2800" b="1" dirty="0">
                <a:solidFill>
                  <a:srgbClr val="0000FF"/>
                </a:solidFill>
              </a:rPr>
              <a:t>Oxygen Octahedral Rotation (OOR) detected by XRD </a:t>
            </a:r>
            <a:endParaRPr lang="zh-CN" altLang="en-US" sz="2800" b="1" dirty="0">
              <a:solidFill>
                <a:srgbClr val="0000FF"/>
              </a:solidFill>
            </a:endParaRPr>
          </a:p>
        </p:txBody>
      </p:sp>
      <p:grpSp>
        <p:nvGrpSpPr>
          <p:cNvPr id="20483" name="Group 6"/>
          <p:cNvGrpSpPr>
            <a:grpSpLocks/>
          </p:cNvGrpSpPr>
          <p:nvPr/>
        </p:nvGrpSpPr>
        <p:grpSpPr bwMode="auto">
          <a:xfrm>
            <a:off x="115888" y="1042988"/>
            <a:ext cx="9028112" cy="5318125"/>
            <a:chOff x="-16156" y="998730"/>
            <a:chExt cx="9160156" cy="5362374"/>
          </a:xfrm>
        </p:grpSpPr>
        <p:pic>
          <p:nvPicPr>
            <p:cNvPr id="2048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615" y="998730"/>
              <a:ext cx="8605385" cy="536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6156" y="1493348"/>
              <a:ext cx="1910312" cy="1671140"/>
            </a:xfrm>
            <a:prstGeom prst="rect">
              <a:avLst/>
            </a:prstGeom>
            <a:solidFill>
              <a:schemeClr val="bg1"/>
            </a:solidFill>
          </p:spPr>
          <p:txBody>
            <a:bodyPr>
              <a:spAutoFit/>
            </a:bodyPr>
            <a:lstStyle/>
            <a:p>
              <a:pPr algn="just">
                <a:lnSpc>
                  <a:spcPct val="114000"/>
                </a:lnSpc>
                <a:defRPr/>
              </a:pPr>
              <a:r>
                <a:rPr lang="en-US" altLang="zh-CN" b="1" dirty="0">
                  <a:solidFill>
                    <a:srgbClr val="008000"/>
                  </a:solidFill>
                  <a:latin typeface="+mj-lt"/>
                </a:rPr>
                <a:t>Doubled lattice periods resulting from OOR lead to half integer Bragg peaks</a:t>
              </a:r>
              <a:endParaRPr lang="zh-CN" altLang="en-US" b="1" dirty="0">
                <a:solidFill>
                  <a:srgbClr val="008000"/>
                </a:solidFill>
                <a:latin typeface="+mj-lt"/>
              </a:endParaRPr>
            </a:p>
          </p:txBody>
        </p:sp>
        <p:sp>
          <p:nvSpPr>
            <p:cNvPr id="6" name="Rectangle 5"/>
            <p:cNvSpPr/>
            <p:nvPr/>
          </p:nvSpPr>
          <p:spPr>
            <a:xfrm>
              <a:off x="8712327" y="6265061"/>
              <a:ext cx="431673" cy="96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7" name="矩形 6"/>
          <p:cNvSpPr/>
          <p:nvPr/>
        </p:nvSpPr>
        <p:spPr>
          <a:xfrm>
            <a:off x="0" y="764704"/>
            <a:ext cx="5832648" cy="646331"/>
          </a:xfrm>
          <a:prstGeom prst="rect">
            <a:avLst/>
          </a:prstGeom>
        </p:spPr>
        <p:txBody>
          <a:bodyPr wrap="square">
            <a:spAutoFit/>
          </a:bodyPr>
          <a:lstStyle/>
          <a:p>
            <a:r>
              <a:rPr lang="en-US" altLang="zh-CN" b="1" dirty="0">
                <a:solidFill>
                  <a:srgbClr val="FF0000"/>
                </a:solidFill>
              </a:rPr>
              <a:t>Applications of Synchrotron Radiation X-ray Scattering on Interfacial Structure and Physics</a:t>
            </a:r>
            <a:r>
              <a:rPr lang="zh-CN" altLang="en-US" b="1" dirty="0">
                <a:solidFill>
                  <a:srgbClr val="FF0000"/>
                </a:solidFill>
              </a:rPr>
              <a:t>，</a:t>
            </a:r>
            <a:r>
              <a:rPr lang="en-US" altLang="zh-CN" b="1" dirty="0" err="1">
                <a:solidFill>
                  <a:srgbClr val="FF0000"/>
                </a:solidFill>
              </a:rPr>
              <a:t>Huan-Hua</a:t>
            </a:r>
            <a:r>
              <a:rPr lang="en-US" altLang="zh-CN" b="1" dirty="0">
                <a:solidFill>
                  <a:srgbClr val="FF0000"/>
                </a:solidFill>
              </a:rPr>
              <a:t> Wang</a:t>
            </a:r>
            <a:endParaRPr lang="zh-CN" altLang="en-US" dirty="0">
              <a:solidFill>
                <a:srgbClr val="FF0000"/>
              </a:solidFill>
            </a:endParaRPr>
          </a:p>
        </p:txBody>
      </p:sp>
      <p:pic>
        <p:nvPicPr>
          <p:cNvPr id="3" name="音频 2">
            <a:hlinkClick r:id="" action="ppaction://media"/>
            <a:extLst>
              <a:ext uri="{FF2B5EF4-FFF2-40B4-BE49-F238E27FC236}">
                <a16:creationId xmlns:a16="http://schemas.microsoft.com/office/drawing/2014/main" id="{4BB6EF28-7546-4358-B2D6-A30524216E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101262445"/>
      </p:ext>
    </p:extLst>
  </p:cSld>
  <p:clrMapOvr>
    <a:masterClrMapping/>
  </p:clrMapOvr>
  <mc:AlternateContent xmlns:mc="http://schemas.openxmlformats.org/markup-compatibility/2006">
    <mc:Choice xmlns:p14="http://schemas.microsoft.com/office/powerpoint/2010/main" Requires="p14">
      <p:transition spd="slow" p14:dur="2000" advTm="12577"/>
    </mc:Choice>
    <mc:Fallback>
      <p:transition spd="slow" advTm="12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7" y="-1588"/>
            <a:ext cx="9116442" cy="820738"/>
          </a:xfrm>
        </p:spPr>
        <p:txBody>
          <a:bodyPr>
            <a:normAutofit fontScale="90000"/>
          </a:bodyPr>
          <a:lstStyle/>
          <a:p>
            <a:pPr>
              <a:lnSpc>
                <a:spcPct val="100000"/>
              </a:lnSpc>
              <a:defRPr/>
            </a:pPr>
            <a:r>
              <a:rPr lang="en-US" altLang="zh-CN" sz="2800" b="1" dirty="0">
                <a:solidFill>
                  <a:srgbClr val="D60093"/>
                </a:solidFill>
              </a:rPr>
              <a:t>Science Case : </a:t>
            </a:r>
            <a:r>
              <a:rPr lang="en-US" altLang="zh-CN" sz="2800" b="1" dirty="0">
                <a:solidFill>
                  <a:srgbClr val="0000FF"/>
                </a:solidFill>
              </a:rPr>
              <a:t>Interfacial Structure and Multi-interactions coupling at </a:t>
            </a:r>
            <a:r>
              <a:rPr lang="en-US" altLang="zh-CN" sz="2800" b="1" dirty="0" err="1">
                <a:solidFill>
                  <a:srgbClr val="0000FF"/>
                </a:solidFill>
              </a:rPr>
              <a:t>FeSe</a:t>
            </a:r>
            <a:r>
              <a:rPr lang="en-US" altLang="zh-CN" sz="2800" b="1" dirty="0">
                <a:solidFill>
                  <a:srgbClr val="0000FF"/>
                </a:solidFill>
              </a:rPr>
              <a:t>/SrTiO</a:t>
            </a:r>
            <a:r>
              <a:rPr lang="en-US" altLang="zh-CN" sz="2800" b="1" baseline="-25000" dirty="0">
                <a:solidFill>
                  <a:srgbClr val="0000FF"/>
                </a:solidFill>
              </a:rPr>
              <a:t>3</a:t>
            </a:r>
            <a:r>
              <a:rPr lang="en-US" altLang="zh-CN" sz="2800" b="1" dirty="0">
                <a:solidFill>
                  <a:srgbClr val="0000FF"/>
                </a:solidFill>
              </a:rPr>
              <a:t> interface</a:t>
            </a:r>
            <a:endParaRPr lang="zh-CN" altLang="en-US" sz="2800" b="1" dirty="0">
              <a:solidFill>
                <a:srgbClr val="0000FF"/>
              </a:solidFill>
            </a:endParaRPr>
          </a:p>
        </p:txBody>
      </p:sp>
      <p:pic>
        <p:nvPicPr>
          <p:cNvPr id="215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8050"/>
            <a:ext cx="9144000" cy="5461000"/>
          </a:xfrm>
          <a:prstGeom prst="rect">
            <a:avLst/>
          </a:prstGeom>
          <a:noFill/>
          <a:ln>
            <a:noFill/>
          </a:ln>
          <a:effectLst/>
          <a:extLst>
            <a:ext uri="{909E8E84-426E-40DD-AFC4-6F175D3DCCD1}">
              <a14:hiddenFill xmlns:a14="http://schemas.microsoft.com/office/drawing/2010/main">
                <a:solidFill>
                  <a:srgbClr val="F2F2F2">
                    <a:alpha val="0"/>
                  </a:srgbClr>
                </a:solidFill>
              </a14:hiddenFill>
            </a:ext>
            <a:ext uri="{91240B29-F687-4F45-9708-019B960494DF}">
              <a14:hiddenLine xmlns:a14="http://schemas.microsoft.com/office/drawing/2010/main" w="127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8" name="Text Box 8"/>
          <p:cNvSpPr txBox="1">
            <a:spLocks noChangeArrowheads="1"/>
          </p:cNvSpPr>
          <p:nvPr/>
        </p:nvSpPr>
        <p:spPr bwMode="auto">
          <a:xfrm>
            <a:off x="4257675" y="4329113"/>
            <a:ext cx="1531938" cy="1311275"/>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黑体" pitchFamily="49" charset="-122"/>
                <a:ea typeface="黑体" pitchFamily="49" charset="-122"/>
              </a:defRPr>
            </a:lvl1pPr>
            <a:lvl2pPr marL="742950" indent="-285750">
              <a:defRPr>
                <a:solidFill>
                  <a:schemeClr val="tx1"/>
                </a:solidFill>
                <a:latin typeface="黑体" pitchFamily="49" charset="-122"/>
                <a:ea typeface="黑体" pitchFamily="49" charset="-122"/>
              </a:defRPr>
            </a:lvl2pPr>
            <a:lvl3pPr marL="1143000" indent="-228600">
              <a:defRPr>
                <a:solidFill>
                  <a:schemeClr val="tx1"/>
                </a:solidFill>
                <a:latin typeface="黑体" pitchFamily="49" charset="-122"/>
                <a:ea typeface="黑体" pitchFamily="49" charset="-122"/>
              </a:defRPr>
            </a:lvl3pPr>
            <a:lvl4pPr marL="1600200" indent="-228600">
              <a:defRPr>
                <a:solidFill>
                  <a:schemeClr val="tx1"/>
                </a:solidFill>
                <a:latin typeface="黑体" pitchFamily="49" charset="-122"/>
                <a:ea typeface="黑体" pitchFamily="49" charset="-122"/>
              </a:defRPr>
            </a:lvl4pPr>
            <a:lvl5pPr marL="2057400" indent="-228600">
              <a:defRPr>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a:solidFill>
                  <a:schemeClr val="tx1"/>
                </a:solidFill>
                <a:latin typeface="黑体" pitchFamily="49" charset="-122"/>
                <a:ea typeface="黑体" pitchFamily="49" charset="-122"/>
              </a:defRPr>
            </a:lvl9pPr>
          </a:lstStyle>
          <a:p>
            <a:r>
              <a:rPr lang="en-US" altLang="zh-CN" sz="2000" b="1" dirty="0">
                <a:solidFill>
                  <a:srgbClr val="FF0066"/>
                </a:solidFill>
                <a:latin typeface="Times New Roman" pitchFamily="18" charset="0"/>
                <a:cs typeface="Times New Roman" pitchFamily="18" charset="0"/>
              </a:rPr>
              <a:t>Key:</a:t>
            </a:r>
            <a:r>
              <a:rPr lang="en-US" altLang="zh-CN" sz="2000" b="1" dirty="0">
                <a:latin typeface="Times New Roman" pitchFamily="18" charset="0"/>
                <a:cs typeface="Times New Roman" pitchFamily="18" charset="0"/>
              </a:rPr>
              <a:t> in-situ interfacial structure information</a:t>
            </a:r>
          </a:p>
        </p:txBody>
      </p:sp>
      <p:sp>
        <p:nvSpPr>
          <p:cNvPr id="21509" name="Text Box 9"/>
          <p:cNvSpPr txBox="1">
            <a:spLocks noChangeArrowheads="1"/>
          </p:cNvSpPr>
          <p:nvPr/>
        </p:nvSpPr>
        <p:spPr bwMode="auto">
          <a:xfrm>
            <a:off x="3986213" y="917575"/>
            <a:ext cx="5100637" cy="400050"/>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黑体" pitchFamily="49" charset="-122"/>
                <a:ea typeface="黑体" pitchFamily="49" charset="-122"/>
              </a:defRPr>
            </a:lvl1pPr>
            <a:lvl2pPr marL="742950" indent="-285750">
              <a:defRPr>
                <a:solidFill>
                  <a:schemeClr val="tx1"/>
                </a:solidFill>
                <a:latin typeface="黑体" pitchFamily="49" charset="-122"/>
                <a:ea typeface="黑体" pitchFamily="49" charset="-122"/>
              </a:defRPr>
            </a:lvl2pPr>
            <a:lvl3pPr marL="1143000" indent="-228600">
              <a:defRPr>
                <a:solidFill>
                  <a:schemeClr val="tx1"/>
                </a:solidFill>
                <a:latin typeface="黑体" pitchFamily="49" charset="-122"/>
                <a:ea typeface="黑体" pitchFamily="49" charset="-122"/>
              </a:defRPr>
            </a:lvl3pPr>
            <a:lvl4pPr marL="1600200" indent="-228600">
              <a:defRPr>
                <a:solidFill>
                  <a:schemeClr val="tx1"/>
                </a:solidFill>
                <a:latin typeface="黑体" pitchFamily="49" charset="-122"/>
                <a:ea typeface="黑体" pitchFamily="49" charset="-122"/>
              </a:defRPr>
            </a:lvl4pPr>
            <a:lvl5pPr marL="2057400" indent="-228600">
              <a:defRPr>
                <a:solidFill>
                  <a:schemeClr val="tx1"/>
                </a:solidFill>
                <a:latin typeface="黑体" pitchFamily="49" charset="-122"/>
                <a:ea typeface="黑体" pitchFamily="49" charset="-122"/>
              </a:defRPr>
            </a:lvl5pPr>
            <a:lvl6pPr marL="2514600" indent="-228600" eaLnBrk="0" fontAlgn="base" hangingPunct="0">
              <a:spcBef>
                <a:spcPct val="0"/>
              </a:spcBef>
              <a:spcAft>
                <a:spcPct val="0"/>
              </a:spcAft>
              <a:defRPr>
                <a:solidFill>
                  <a:schemeClr val="tx1"/>
                </a:solidFill>
                <a:latin typeface="黑体" pitchFamily="49" charset="-122"/>
                <a:ea typeface="黑体" pitchFamily="49" charset="-122"/>
              </a:defRPr>
            </a:lvl6pPr>
            <a:lvl7pPr marL="2971800" indent="-228600" eaLnBrk="0" fontAlgn="base" hangingPunct="0">
              <a:spcBef>
                <a:spcPct val="0"/>
              </a:spcBef>
              <a:spcAft>
                <a:spcPct val="0"/>
              </a:spcAft>
              <a:defRPr>
                <a:solidFill>
                  <a:schemeClr val="tx1"/>
                </a:solidFill>
                <a:latin typeface="黑体" pitchFamily="49" charset="-122"/>
                <a:ea typeface="黑体" pitchFamily="49" charset="-122"/>
              </a:defRPr>
            </a:lvl7pPr>
            <a:lvl8pPr marL="3429000" indent="-228600" eaLnBrk="0" fontAlgn="base" hangingPunct="0">
              <a:spcBef>
                <a:spcPct val="0"/>
              </a:spcBef>
              <a:spcAft>
                <a:spcPct val="0"/>
              </a:spcAft>
              <a:defRPr>
                <a:solidFill>
                  <a:schemeClr val="tx1"/>
                </a:solidFill>
                <a:latin typeface="黑体" pitchFamily="49" charset="-122"/>
                <a:ea typeface="黑体" pitchFamily="49" charset="-122"/>
              </a:defRPr>
            </a:lvl8pPr>
            <a:lvl9pPr marL="3886200" indent="-228600" eaLnBrk="0" fontAlgn="base" hangingPunct="0">
              <a:spcBef>
                <a:spcPct val="0"/>
              </a:spcBef>
              <a:spcAft>
                <a:spcPct val="0"/>
              </a:spcAft>
              <a:defRPr>
                <a:solidFill>
                  <a:schemeClr val="tx1"/>
                </a:solidFill>
                <a:latin typeface="黑体" pitchFamily="49" charset="-122"/>
                <a:ea typeface="黑体" pitchFamily="49" charset="-122"/>
              </a:defRPr>
            </a:lvl9pPr>
          </a:lstStyle>
          <a:p>
            <a:pPr algn="ctr"/>
            <a:r>
              <a:rPr lang="en-US" altLang="zh-CN" sz="2000">
                <a:latin typeface="Times New Roman" pitchFamily="18" charset="0"/>
                <a:cs typeface="Times New Roman" pitchFamily="18" charset="0"/>
              </a:rPr>
              <a:t>1st</a:t>
            </a:r>
            <a:r>
              <a:rPr lang="en-US" altLang="zh-CN" sz="2000">
                <a:latin typeface="Times New Roman" pitchFamily="18" charset="0"/>
                <a:cs typeface="Times New Roman" pitchFamily="18" charset="0"/>
                <a:sym typeface="Symbol" pitchFamily="18" charset="2"/>
              </a:rPr>
              <a:t></a:t>
            </a:r>
            <a:r>
              <a:rPr lang="en-US" altLang="zh-CN" sz="2000">
                <a:latin typeface="Times New Roman" pitchFamily="18" charset="0"/>
                <a:cs typeface="Times New Roman" pitchFamily="18" charset="0"/>
              </a:rPr>
              <a:t>2nd ML: Sudden in-plane structure change</a:t>
            </a:r>
          </a:p>
        </p:txBody>
      </p:sp>
      <p:sp>
        <p:nvSpPr>
          <p:cNvPr id="6" name="矩形 5"/>
          <p:cNvSpPr/>
          <p:nvPr/>
        </p:nvSpPr>
        <p:spPr>
          <a:xfrm>
            <a:off x="3311352" y="6211669"/>
            <a:ext cx="5832648" cy="646331"/>
          </a:xfrm>
          <a:prstGeom prst="rect">
            <a:avLst/>
          </a:prstGeom>
        </p:spPr>
        <p:txBody>
          <a:bodyPr wrap="square">
            <a:spAutoFit/>
          </a:bodyPr>
          <a:lstStyle/>
          <a:p>
            <a:r>
              <a:rPr lang="en-US" altLang="zh-CN" b="1" dirty="0">
                <a:solidFill>
                  <a:srgbClr val="FF0000"/>
                </a:solidFill>
              </a:rPr>
              <a:t>Applications of Synchrotron Radiation X-ray Scattering on Interfacial Structure and Physics</a:t>
            </a:r>
            <a:r>
              <a:rPr lang="zh-CN" altLang="en-US" b="1" dirty="0">
                <a:solidFill>
                  <a:srgbClr val="FF0000"/>
                </a:solidFill>
              </a:rPr>
              <a:t>，</a:t>
            </a:r>
            <a:r>
              <a:rPr lang="en-US" altLang="zh-CN" b="1" dirty="0" err="1">
                <a:solidFill>
                  <a:srgbClr val="FF0000"/>
                </a:solidFill>
              </a:rPr>
              <a:t>Huan-Hua</a:t>
            </a:r>
            <a:r>
              <a:rPr lang="en-US" altLang="zh-CN" b="1" dirty="0">
                <a:solidFill>
                  <a:srgbClr val="FF0000"/>
                </a:solidFill>
              </a:rPr>
              <a:t> Wang</a:t>
            </a:r>
            <a:r>
              <a:rPr lang="en-US" altLang="zh-CN" dirty="0">
                <a:solidFill>
                  <a:srgbClr val="FF0000"/>
                </a:solidFill>
              </a:rPr>
              <a:t> </a:t>
            </a:r>
            <a:endParaRPr lang="zh-CN" altLang="en-US" dirty="0">
              <a:solidFill>
                <a:srgbClr val="FF0000"/>
              </a:solidFill>
            </a:endParaRPr>
          </a:p>
        </p:txBody>
      </p:sp>
      <p:pic>
        <p:nvPicPr>
          <p:cNvPr id="3" name="音频 2">
            <a:hlinkClick r:id="" action="ppaction://media"/>
            <a:extLst>
              <a:ext uri="{FF2B5EF4-FFF2-40B4-BE49-F238E27FC236}">
                <a16:creationId xmlns:a16="http://schemas.microsoft.com/office/drawing/2014/main" id="{DCCA41C4-1B89-4B5F-9A0C-36ACB83363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865315003"/>
      </p:ext>
    </p:extLst>
  </p:cSld>
  <p:clrMapOvr>
    <a:masterClrMapping/>
  </p:clrMapOvr>
  <mc:AlternateContent xmlns:mc="http://schemas.openxmlformats.org/markup-compatibility/2006">
    <mc:Choice xmlns:p14="http://schemas.microsoft.com/office/powerpoint/2010/main" Requires="p14">
      <p:transition spd="slow" p14:dur="2000" advTm="11147"/>
    </mc:Choice>
    <mc:Fallback>
      <p:transition spd="slow" advTm="11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t>S2: SR from wiggle magnetic field</a:t>
            </a:r>
            <a:r>
              <a:rPr lang="zh-CN" altLang="en-US" b="1" dirty="0"/>
              <a:t>：</a:t>
            </a:r>
            <a:r>
              <a:rPr lang="en-US" altLang="zh-CN" b="1" dirty="0"/>
              <a:t>0.1-100MeV, &gt;10^14@0.1%</a:t>
            </a:r>
            <a:endParaRPr lang="zh-CN" altLang="en-US" dirty="0"/>
          </a:p>
        </p:txBody>
      </p:sp>
      <p:sp>
        <p:nvSpPr>
          <p:cNvPr id="3" name="内容占位符 2"/>
          <p:cNvSpPr>
            <a:spLocks noGrp="1"/>
          </p:cNvSpPr>
          <p:nvPr>
            <p:ph idx="1"/>
          </p:nvPr>
        </p:nvSpPr>
        <p:spPr/>
        <p:txBody>
          <a:bodyPr>
            <a:normAutofit fontScale="85000" lnSpcReduction="20000"/>
          </a:bodyPr>
          <a:lstStyle/>
          <a:p>
            <a:pPr>
              <a:buFont typeface="Wingdings" pitchFamily="2" charset="2"/>
              <a:buChar char="Ø"/>
            </a:pPr>
            <a:r>
              <a:rPr lang="en-US" altLang="zh-CN" b="1" dirty="0">
                <a:solidFill>
                  <a:srgbClr val="FF0000"/>
                </a:solidFill>
              </a:rPr>
              <a:t>Photon-nuclear physics science </a:t>
            </a:r>
          </a:p>
          <a:p>
            <a:pPr>
              <a:buFont typeface="Wingdings" pitchFamily="2" charset="2"/>
              <a:buChar char="Ø"/>
            </a:pPr>
            <a:r>
              <a:rPr lang="en-US" altLang="zh-CN" b="1" dirty="0">
                <a:solidFill>
                  <a:srgbClr val="FF0000"/>
                </a:solidFill>
              </a:rPr>
              <a:t>Gamma assisted transmutation</a:t>
            </a:r>
            <a:endParaRPr lang="zh-CN" altLang="en-US" b="1" dirty="0">
              <a:solidFill>
                <a:srgbClr val="FF0000"/>
              </a:solidFill>
            </a:endParaRPr>
          </a:p>
          <a:p>
            <a:pPr>
              <a:buFont typeface="Wingdings" pitchFamily="2" charset="2"/>
              <a:buChar char="Ø"/>
            </a:pPr>
            <a:r>
              <a:rPr lang="en-US" altLang="zh-CN" b="1" dirty="0">
                <a:solidFill>
                  <a:srgbClr val="FF0000"/>
                </a:solidFill>
              </a:rPr>
              <a:t>Giant resonance,</a:t>
            </a:r>
          </a:p>
          <a:p>
            <a:pPr>
              <a:buFont typeface="Wingdings" pitchFamily="2" charset="2"/>
              <a:buChar char="Ø"/>
            </a:pPr>
            <a:r>
              <a:rPr lang="en-US" altLang="zh-CN" b="1" dirty="0">
                <a:solidFill>
                  <a:srgbClr val="FF0000"/>
                </a:solidFill>
              </a:rPr>
              <a:t>Nuclear resonance fluorescence</a:t>
            </a:r>
          </a:p>
          <a:p>
            <a:pPr>
              <a:buFont typeface="Wingdings" pitchFamily="2" charset="2"/>
              <a:buChar char="Ø"/>
            </a:pPr>
            <a:r>
              <a:rPr lang="en-US" altLang="zh-CN" b="1" i="1" u="sng" dirty="0">
                <a:solidFill>
                  <a:srgbClr val="FF0000"/>
                </a:solidFill>
              </a:rPr>
              <a:t>a “mini” giant dipole resonance it is often called pygmy dipole resonance (PDR).</a:t>
            </a:r>
          </a:p>
          <a:p>
            <a:pPr>
              <a:buFont typeface="Wingdings" pitchFamily="2" charset="2"/>
              <a:buChar char="Ø"/>
            </a:pPr>
            <a:r>
              <a:rPr lang="en-US" altLang="zh-CN" b="1" baseline="30000"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12</a:t>
            </a:r>
            <a:r>
              <a:rPr lang="en-US" altLang="zh-CN"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C(</a:t>
            </a:r>
            <a:r>
              <a:rPr lang="en-US" altLang="zh-CN"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sym typeface="Symbol"/>
              </a:rPr>
              <a:t></a:t>
            </a:r>
            <a:r>
              <a:rPr lang="en-US" altLang="zh-CN"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a:t>
            </a:r>
            <a:r>
              <a:rPr lang="en-US" altLang="zh-CN"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sym typeface="Symbol"/>
              </a:rPr>
              <a:t></a:t>
            </a:r>
            <a:r>
              <a:rPr lang="en-US" altLang="zh-CN"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a:t>
            </a:r>
            <a:r>
              <a:rPr lang="en-US" altLang="zh-CN" b="1" baseline="30000"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16</a:t>
            </a:r>
            <a:r>
              <a:rPr lang="en-US" altLang="zh-CN"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O</a:t>
            </a:r>
            <a:r>
              <a:rPr lang="en-US" altLang="zh-CN"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 reaction: the "Holy Grail" of nuclear astrophysics.</a:t>
            </a:r>
          </a:p>
          <a:p>
            <a:pPr>
              <a:buFont typeface="Wingdings" pitchFamily="2" charset="2"/>
              <a:buChar char="Ø"/>
            </a:pPr>
            <a:r>
              <a:rPr lang="en-US" altLang="zh-CN" b="1" dirty="0">
                <a:solidFill>
                  <a:srgbClr val="FF0000"/>
                </a:solidFill>
              </a:rPr>
              <a:t>Others high energy gamma-ray station, GRB simulations</a:t>
            </a:r>
          </a:p>
          <a:p>
            <a:pPr>
              <a:buFont typeface="Wingdings" pitchFamily="2" charset="2"/>
              <a:buChar char="Ø"/>
            </a:pPr>
            <a:r>
              <a:rPr lang="en-US" altLang="zh-CN" b="1" dirty="0">
                <a:solidFill>
                  <a:srgbClr val="FF0000"/>
                </a:solidFill>
              </a:rPr>
              <a:t>radio-pharmaceuticals production</a:t>
            </a:r>
            <a:endParaRPr lang="en-US" altLang="zh-CN" b="1" dirty="0"/>
          </a:p>
          <a:p>
            <a:pPr>
              <a:buFont typeface="Wingdings" pitchFamily="2" charset="2"/>
              <a:buChar char="Ø"/>
            </a:pPr>
            <a:endParaRPr lang="en-US" altLang="zh-CN"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endParaRPr>
          </a:p>
          <a:p>
            <a:pPr>
              <a:buFont typeface="Wingdings" pitchFamily="2" charset="2"/>
              <a:buChar char="Ø"/>
            </a:pPr>
            <a:endParaRPr lang="zh-CN" altLang="en-US" sz="2400" b="1" dirty="0"/>
          </a:p>
          <a:p>
            <a:endParaRPr lang="zh-CN" altLang="en-US" dirty="0"/>
          </a:p>
        </p:txBody>
      </p:sp>
      <p:pic>
        <p:nvPicPr>
          <p:cNvPr id="5" name="音频 4">
            <a:hlinkClick r:id="" action="ppaction://media"/>
            <a:extLst>
              <a:ext uri="{FF2B5EF4-FFF2-40B4-BE49-F238E27FC236}">
                <a16:creationId xmlns:a16="http://schemas.microsoft.com/office/drawing/2014/main" id="{83970BD2-0907-4FB0-A27F-D87D8EFC85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186991489"/>
      </p:ext>
    </p:extLst>
  </p:cSld>
  <p:clrMapOvr>
    <a:masterClrMapping/>
  </p:clrMapOvr>
  <mc:AlternateContent xmlns:mc="http://schemas.openxmlformats.org/markup-compatibility/2006">
    <mc:Choice xmlns:p14="http://schemas.microsoft.com/office/powerpoint/2010/main" Requires="p14">
      <p:transition spd="slow" p14:dur="2000" advTm="31762"/>
    </mc:Choice>
    <mc:Fallback>
      <p:transition spd="slow" advTm="31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t>Scarce radioactive medical isotope preparation</a:t>
            </a:r>
            <a:endParaRPr lang="zh-CN" altLang="en-US" b="1" dirty="0"/>
          </a:p>
        </p:txBody>
      </p:sp>
      <p:sp>
        <p:nvSpPr>
          <p:cNvPr id="3" name="内容占位符 2"/>
          <p:cNvSpPr>
            <a:spLocks noGrp="1"/>
          </p:cNvSpPr>
          <p:nvPr>
            <p:ph idx="1"/>
          </p:nvPr>
        </p:nvSpPr>
        <p:spPr/>
        <p:txBody>
          <a:bodyPr/>
          <a:lstStyle/>
          <a:p>
            <a:endParaRPr lang="zh-CN" altLang="en-US"/>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219" t="19722" r="15860" b="1667"/>
          <a:stretch/>
        </p:blipFill>
        <p:spPr bwMode="auto">
          <a:xfrm>
            <a:off x="4762" y="1417638"/>
            <a:ext cx="9134475" cy="539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音频 4">
            <a:hlinkClick r:id="" action="ppaction://media"/>
            <a:extLst>
              <a:ext uri="{FF2B5EF4-FFF2-40B4-BE49-F238E27FC236}">
                <a16:creationId xmlns:a16="http://schemas.microsoft.com/office/drawing/2014/main" id="{E274AB53-5FDE-4476-95FF-611098AA5F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674778412"/>
      </p:ext>
    </p:extLst>
  </p:cSld>
  <p:clrMapOvr>
    <a:masterClrMapping/>
  </p:clrMapOvr>
  <mc:AlternateContent xmlns:mc="http://schemas.openxmlformats.org/markup-compatibility/2006">
    <mc:Choice xmlns:p14="http://schemas.microsoft.com/office/powerpoint/2010/main" Requires="p14">
      <p:transition spd="slow" p14:dur="2000" advTm="15523"/>
    </mc:Choice>
    <mc:Fallback>
      <p:transition spd="slow" advTm="15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433074"/>
            <a:ext cx="9036496" cy="1143000"/>
          </a:xfrm>
        </p:spPr>
        <p:txBody>
          <a:bodyPr>
            <a:normAutofit fontScale="90000"/>
          </a:bodyPr>
          <a:lstStyle/>
          <a:p>
            <a:r>
              <a:rPr lang="en-US" altLang="zh-CN" dirty="0" err="1"/>
              <a:t>CEPC-SR：Applications</a:t>
            </a:r>
            <a:r>
              <a:rPr lang="en-US" altLang="zh-CN" dirty="0"/>
              <a:t> on Nuclear Physics</a:t>
            </a:r>
            <a:endParaRPr lang="zh-CN" altLang="en-US" dirty="0"/>
          </a:p>
        </p:txBody>
      </p:sp>
      <p:sp>
        <p:nvSpPr>
          <p:cNvPr id="3" name="内容占位符 2"/>
          <p:cNvSpPr>
            <a:spLocks noGrp="1"/>
          </p:cNvSpPr>
          <p:nvPr>
            <p:ph idx="1"/>
          </p:nvPr>
        </p:nvSpPr>
        <p:spPr>
          <a:xfrm>
            <a:off x="107504" y="1600200"/>
            <a:ext cx="9036496" cy="4525963"/>
          </a:xfrm>
        </p:spPr>
        <p:txBody>
          <a:bodyPr/>
          <a:lstStyle/>
          <a:p>
            <a:pPr marL="0" lvl="0" indent="400050" fontAlgn="base">
              <a:spcBef>
                <a:spcPct val="0"/>
              </a:spcBef>
              <a:spcAft>
                <a:spcPct val="0"/>
              </a:spcAft>
              <a:buNone/>
            </a:pPr>
            <a:r>
              <a:rPr lang="en-US" altLang="zh-CN" b="1" dirty="0">
                <a:solidFill>
                  <a:srgbClr val="FF0000"/>
                </a:solidFill>
                <a:latin typeface="Times New Roman" pitchFamily="18" charset="0"/>
                <a:ea typeface="宋体" pitchFamily="2" charset="-122"/>
                <a:cs typeface="Times New Roman" pitchFamily="18" charset="0"/>
              </a:rPr>
              <a:t>Photonuclear action is a valve-like reaction</a:t>
            </a:r>
          </a:p>
          <a:p>
            <a:pPr marL="0" lvl="0" indent="400050" fontAlgn="base">
              <a:spcBef>
                <a:spcPct val="0"/>
              </a:spcBef>
              <a:spcAft>
                <a:spcPct val="0"/>
              </a:spcAft>
              <a:buNone/>
            </a:pPr>
            <a:r>
              <a:rPr lang="en-US" altLang="zh-CN" b="1" dirty="0">
                <a:solidFill>
                  <a:srgbClr val="FF0000"/>
                </a:solidFill>
                <a:latin typeface="Times New Roman" pitchFamily="18" charset="0"/>
                <a:ea typeface="宋体" pitchFamily="2" charset="-122"/>
                <a:cs typeface="Times New Roman" pitchFamily="18" charset="0"/>
              </a:rPr>
              <a:t>The valve energy of the (γ, n) and (γ, p) reactions is the binding energy of the last neutron and proton in the target nucleus.</a:t>
            </a:r>
          </a:p>
          <a:p>
            <a:pPr marL="0" lvl="0" indent="400050" fontAlgn="base">
              <a:spcBef>
                <a:spcPct val="0"/>
              </a:spcBef>
              <a:spcAft>
                <a:spcPct val="0"/>
              </a:spcAft>
              <a:buNone/>
            </a:pPr>
            <a:r>
              <a:rPr lang="en-US" altLang="zh-CN" b="1" dirty="0">
                <a:solidFill>
                  <a:srgbClr val="FF0000"/>
                </a:solidFill>
                <a:latin typeface="Times New Roman" pitchFamily="18" charset="0"/>
                <a:ea typeface="宋体" pitchFamily="2" charset="-122"/>
                <a:cs typeface="Times New Roman" pitchFamily="18" charset="0"/>
              </a:rPr>
              <a:t>The data of the binding energy of the last neutron can be accurately obtained by measuring the (γ, n) reaction threshold.</a:t>
            </a:r>
            <a:endParaRPr lang="zh-CN" altLang="en-US" dirty="0"/>
          </a:p>
        </p:txBody>
      </p:sp>
      <p:sp>
        <p:nvSpPr>
          <p:cNvPr id="4" name="TextBox 3"/>
          <p:cNvSpPr txBox="1"/>
          <p:nvPr/>
        </p:nvSpPr>
        <p:spPr>
          <a:xfrm>
            <a:off x="1835696" y="32964"/>
            <a:ext cx="7308304" cy="400110"/>
          </a:xfrm>
          <a:prstGeom prst="rect">
            <a:avLst/>
          </a:prstGeom>
          <a:noFill/>
        </p:spPr>
        <p:txBody>
          <a:bodyPr wrap="square" rtlCol="0">
            <a:spAutoFit/>
          </a:bodyPr>
          <a:lstStyle/>
          <a:p>
            <a:r>
              <a:rPr lang="en-US" altLang="zh-CN" sz="2000" b="1" dirty="0"/>
              <a:t>Wang </a:t>
            </a:r>
            <a:r>
              <a:rPr lang="en-US" altLang="zh-CN" sz="2000" b="1" dirty="0" err="1"/>
              <a:t>Naiyan</a:t>
            </a:r>
            <a:r>
              <a:rPr lang="en-US" altLang="zh-CN" sz="2000" b="1" dirty="0"/>
              <a:t>: High-intensity γ-rays for nuclear science research</a:t>
            </a:r>
            <a:endParaRPr lang="zh-CN" altLang="en-US" sz="2000" b="1" dirty="0"/>
          </a:p>
        </p:txBody>
      </p:sp>
      <p:pic>
        <p:nvPicPr>
          <p:cNvPr id="5" name="音频 4">
            <a:hlinkClick r:id="" action="ppaction://media"/>
            <a:extLst>
              <a:ext uri="{FF2B5EF4-FFF2-40B4-BE49-F238E27FC236}">
                <a16:creationId xmlns:a16="http://schemas.microsoft.com/office/drawing/2014/main" id="{B601E109-D1D4-4BDF-9DFF-16852A51A2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254949184"/>
      </p:ext>
    </p:extLst>
  </p:cSld>
  <p:clrMapOvr>
    <a:masterClrMapping/>
  </p:clrMapOvr>
  <mc:AlternateContent xmlns:mc="http://schemas.openxmlformats.org/markup-compatibility/2006">
    <mc:Choice xmlns:p14="http://schemas.microsoft.com/office/powerpoint/2010/main" Requires="p14">
      <p:transition spd="slow" p14:dur="2000" advTm="18371"/>
    </mc:Choice>
    <mc:Fallback>
      <p:transition spd="slow" advTm="18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CEPC-SR：Applications</a:t>
            </a:r>
            <a:endParaRPr lang="zh-CN" altLang="en-US" dirty="0"/>
          </a:p>
        </p:txBody>
      </p:sp>
      <p:sp>
        <p:nvSpPr>
          <p:cNvPr id="3" name="内容占位符 2"/>
          <p:cNvSpPr>
            <a:spLocks noGrp="1"/>
          </p:cNvSpPr>
          <p:nvPr>
            <p:ph idx="1"/>
          </p:nvPr>
        </p:nvSpPr>
        <p:spPr>
          <a:xfrm>
            <a:off x="107504" y="1628800"/>
            <a:ext cx="8856984" cy="4525963"/>
          </a:xfrm>
        </p:spPr>
        <p:txBody>
          <a:bodyPr>
            <a:normAutofit fontScale="85000" lnSpcReduction="20000"/>
          </a:bodyPr>
          <a:lstStyle/>
          <a:p>
            <a:pPr marL="0" lvl="0" indent="400050" fontAlgn="base">
              <a:spcBef>
                <a:spcPct val="0"/>
              </a:spcBef>
              <a:spcAft>
                <a:spcPct val="0"/>
              </a:spcAft>
              <a:buNone/>
            </a:pPr>
            <a:r>
              <a:rPr lang="en-US" altLang="zh-CN" b="1" dirty="0">
                <a:latin typeface="Times New Roman" pitchFamily="18" charset="0"/>
                <a:ea typeface="宋体" pitchFamily="2" charset="-122"/>
                <a:cs typeface="Times New Roman" pitchFamily="18" charset="0"/>
              </a:rPr>
              <a:t>Giant resonance for photonuclear reaction:</a:t>
            </a:r>
          </a:p>
          <a:p>
            <a:pPr marL="0" lvl="0" indent="400050" fontAlgn="base">
              <a:spcBef>
                <a:spcPct val="0"/>
              </a:spcBef>
              <a:spcAft>
                <a:spcPct val="0"/>
              </a:spcAft>
              <a:buNone/>
            </a:pPr>
            <a:r>
              <a:rPr lang="en-US" altLang="zh-CN" b="1" dirty="0">
                <a:latin typeface="Times New Roman" pitchFamily="18" charset="0"/>
                <a:ea typeface="宋体" pitchFamily="2" charset="-122"/>
                <a:cs typeface="Times New Roman" pitchFamily="18" charset="0"/>
              </a:rPr>
              <a:t>By measuring the excitation function of the photonuclear reaction giant resonance, information on the nuclear deformation can be obtained.</a:t>
            </a:r>
          </a:p>
          <a:p>
            <a:pPr marL="0" lvl="0" indent="400050" fontAlgn="base">
              <a:spcBef>
                <a:spcPct val="0"/>
              </a:spcBef>
              <a:spcAft>
                <a:spcPct val="0"/>
              </a:spcAft>
              <a:buNone/>
            </a:pPr>
            <a:endParaRPr lang="en-US" altLang="zh-CN" b="1" dirty="0">
              <a:latin typeface="Times New Roman" pitchFamily="18" charset="0"/>
              <a:ea typeface="宋体" pitchFamily="2" charset="-122"/>
              <a:cs typeface="Times New Roman" pitchFamily="18" charset="0"/>
            </a:endParaRPr>
          </a:p>
          <a:p>
            <a:pPr marL="0" lvl="0" indent="400050" fontAlgn="base">
              <a:spcBef>
                <a:spcPct val="0"/>
              </a:spcBef>
              <a:spcAft>
                <a:spcPct val="0"/>
              </a:spcAft>
              <a:buNone/>
            </a:pPr>
            <a:r>
              <a:rPr lang="en-US" altLang="zh-CN" b="1" dirty="0">
                <a:latin typeface="Times New Roman" pitchFamily="18" charset="0"/>
                <a:ea typeface="宋体" pitchFamily="2" charset="-122"/>
                <a:cs typeface="Times New Roman" pitchFamily="18" charset="0"/>
              </a:rPr>
              <a:t>Giant resonance absorption is not the only mechanism of photonuclear reaction: by measuring the ratio of (γ, p) and (γ, n) reaction yield Y(γ, p) / Y(γ, n) indicates that it is larger than predicted by the resonance absorption mechanism. Much more, this may be due to the existence of a direct interaction process in the photonuclear reaction, and the giant resonance absorption is not the only process.</a:t>
            </a:r>
            <a:endParaRPr lang="zh-CN" altLang="en-US" dirty="0"/>
          </a:p>
        </p:txBody>
      </p:sp>
      <p:sp>
        <p:nvSpPr>
          <p:cNvPr id="4" name="TextBox 3"/>
          <p:cNvSpPr txBox="1"/>
          <p:nvPr/>
        </p:nvSpPr>
        <p:spPr>
          <a:xfrm>
            <a:off x="4463480" y="32964"/>
            <a:ext cx="4680520" cy="923330"/>
          </a:xfrm>
          <a:prstGeom prst="rect">
            <a:avLst/>
          </a:prstGeom>
          <a:noFill/>
        </p:spPr>
        <p:txBody>
          <a:bodyPr wrap="square" rtlCol="0">
            <a:spAutoFit/>
          </a:bodyPr>
          <a:lstStyle/>
          <a:p>
            <a:r>
              <a:rPr lang="en-US" altLang="zh-CN" b="1" dirty="0"/>
              <a:t>Wang </a:t>
            </a:r>
            <a:r>
              <a:rPr lang="en-US" altLang="zh-CN" b="1" dirty="0" err="1"/>
              <a:t>Naiyan</a:t>
            </a:r>
            <a:r>
              <a:rPr lang="en-US" altLang="zh-CN" b="1" dirty="0"/>
              <a:t>: High-intensity γ-rays for nuclear science research</a:t>
            </a:r>
            <a:endParaRPr lang="zh-CN" altLang="en-US" b="1" dirty="0"/>
          </a:p>
          <a:p>
            <a:endParaRPr lang="zh-CN" altLang="en-US" b="1" dirty="0"/>
          </a:p>
        </p:txBody>
      </p:sp>
      <p:pic>
        <p:nvPicPr>
          <p:cNvPr id="5" name="音频 4">
            <a:hlinkClick r:id="" action="ppaction://media"/>
            <a:extLst>
              <a:ext uri="{FF2B5EF4-FFF2-40B4-BE49-F238E27FC236}">
                <a16:creationId xmlns:a16="http://schemas.microsoft.com/office/drawing/2014/main" id="{AAE416A4-0B41-4EA8-8A3D-482D385856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244875811"/>
      </p:ext>
    </p:extLst>
  </p:cSld>
  <p:clrMapOvr>
    <a:masterClrMapping/>
  </p:clrMapOvr>
  <mc:AlternateContent xmlns:mc="http://schemas.openxmlformats.org/markup-compatibility/2006">
    <mc:Choice xmlns:p14="http://schemas.microsoft.com/office/powerpoint/2010/main" Requires="p14">
      <p:transition spd="slow" p14:dur="2000" advTm="18561"/>
    </mc:Choice>
    <mc:Fallback>
      <p:transition spd="slow" advTm="18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4"/>
          <a:srcRect/>
          <a:stretch>
            <a:fillRect/>
          </a:stretch>
        </p:blipFill>
        <p:spPr bwMode="auto">
          <a:xfrm>
            <a:off x="571472" y="1428736"/>
            <a:ext cx="8215370" cy="5072098"/>
          </a:xfrm>
          <a:prstGeom prst="rect">
            <a:avLst/>
          </a:prstGeom>
          <a:noFill/>
          <a:ln w="9525">
            <a:noFill/>
            <a:miter lim="800000"/>
            <a:headEnd/>
            <a:tailEnd/>
          </a:ln>
        </p:spPr>
      </p:pic>
      <p:sp>
        <p:nvSpPr>
          <p:cNvPr id="3" name="TextBox 2"/>
          <p:cNvSpPr txBox="1"/>
          <p:nvPr/>
        </p:nvSpPr>
        <p:spPr>
          <a:xfrm>
            <a:off x="107504" y="357166"/>
            <a:ext cx="9036496" cy="1200329"/>
          </a:xfrm>
          <a:prstGeom prst="rect">
            <a:avLst/>
          </a:prstGeom>
          <a:noFill/>
        </p:spPr>
        <p:txBody>
          <a:bodyPr wrap="square" rtlCol="0">
            <a:spAutoFit/>
          </a:bodyPr>
          <a:lstStyle/>
          <a:p>
            <a:r>
              <a:rPr lang="en-US" altLang="zh-CN" sz="3600" b="1" dirty="0"/>
              <a:t>The important role of high-intensity γ-rays in the study of Nuclear transmutation</a:t>
            </a:r>
            <a:endParaRPr lang="zh-CN" altLang="en-US" sz="3600" b="1" dirty="0"/>
          </a:p>
        </p:txBody>
      </p:sp>
      <p:sp>
        <p:nvSpPr>
          <p:cNvPr id="5" name="TextBox 4"/>
          <p:cNvSpPr txBox="1"/>
          <p:nvPr/>
        </p:nvSpPr>
        <p:spPr>
          <a:xfrm>
            <a:off x="2051720" y="32964"/>
            <a:ext cx="7092280" cy="646331"/>
          </a:xfrm>
          <a:prstGeom prst="rect">
            <a:avLst/>
          </a:prstGeom>
          <a:noFill/>
        </p:spPr>
        <p:txBody>
          <a:bodyPr wrap="square" rtlCol="0">
            <a:spAutoFit/>
          </a:bodyPr>
          <a:lstStyle/>
          <a:p>
            <a:r>
              <a:rPr lang="en-US" altLang="zh-CN" b="1" dirty="0"/>
              <a:t>Wang </a:t>
            </a:r>
            <a:r>
              <a:rPr lang="en-US" altLang="zh-CN" b="1" dirty="0" err="1"/>
              <a:t>Naiyan</a:t>
            </a:r>
            <a:r>
              <a:rPr lang="en-US" altLang="zh-CN" b="1" dirty="0"/>
              <a:t>: High-intensity γ-rays for nuclear science research</a:t>
            </a:r>
            <a:endParaRPr lang="zh-CN" altLang="en-US" b="1" dirty="0"/>
          </a:p>
          <a:p>
            <a:endParaRPr lang="zh-CN" altLang="en-US" b="1" dirty="0"/>
          </a:p>
        </p:txBody>
      </p:sp>
      <p:pic>
        <p:nvPicPr>
          <p:cNvPr id="4" name="音频 3">
            <a:hlinkClick r:id="" action="ppaction://media"/>
            <a:extLst>
              <a:ext uri="{FF2B5EF4-FFF2-40B4-BE49-F238E27FC236}">
                <a16:creationId xmlns:a16="http://schemas.microsoft.com/office/drawing/2014/main" id="{9A7BC124-43A3-41C3-92A0-F10427788C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347059005"/>
      </p:ext>
    </p:extLst>
  </p:cSld>
  <p:clrMapOvr>
    <a:masterClrMapping/>
  </p:clrMapOvr>
  <mc:AlternateContent xmlns:mc="http://schemas.openxmlformats.org/markup-compatibility/2006">
    <mc:Choice xmlns:p14="http://schemas.microsoft.com/office/powerpoint/2010/main" Requires="p14">
      <p:transition spd="slow" p14:dur="2000" advTm="18010"/>
    </mc:Choice>
    <mc:Fallback>
      <p:transition spd="slow" advTm="18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Outline</a:t>
            </a:r>
            <a:endParaRPr lang="zh-CN" altLang="en-US" b="1" dirty="0"/>
          </a:p>
        </p:txBody>
      </p:sp>
      <p:sp>
        <p:nvSpPr>
          <p:cNvPr id="3" name="内容占位符 2"/>
          <p:cNvSpPr>
            <a:spLocks noGrp="1"/>
          </p:cNvSpPr>
          <p:nvPr>
            <p:ph idx="1"/>
          </p:nvPr>
        </p:nvSpPr>
        <p:spPr/>
        <p:txBody>
          <a:bodyPr>
            <a:normAutofit fontScale="92500" lnSpcReduction="20000"/>
          </a:bodyPr>
          <a:lstStyle/>
          <a:p>
            <a:pPr>
              <a:buFont typeface="Wingdings" pitchFamily="2" charset="2"/>
              <a:buChar char="Ø"/>
            </a:pPr>
            <a:r>
              <a:rPr lang="en-US" altLang="zh-CN" b="1" dirty="0">
                <a:solidFill>
                  <a:srgbClr val="FF0000"/>
                </a:solidFill>
              </a:rPr>
              <a:t>CEPC CDR: parameters and baseline layout</a:t>
            </a:r>
          </a:p>
          <a:p>
            <a:pPr>
              <a:buFont typeface="Wingdings" pitchFamily="2" charset="2"/>
              <a:buChar char="Ø"/>
            </a:pPr>
            <a:r>
              <a:rPr lang="en-US" altLang="zh-CN" b="1" dirty="0"/>
              <a:t>SR design in the CEPC CDR</a:t>
            </a:r>
          </a:p>
          <a:p>
            <a:pPr>
              <a:buFont typeface="Wingdings" pitchFamily="2" charset="2"/>
              <a:buChar char="Ø"/>
            </a:pPr>
            <a:r>
              <a:rPr lang="en-US" altLang="zh-CN" b="1" dirty="0"/>
              <a:t>The new design: parameters, baseline and the applications</a:t>
            </a:r>
          </a:p>
          <a:p>
            <a:pPr>
              <a:buFont typeface="Wingdings" pitchFamily="2" charset="2"/>
              <a:buChar char="Ø"/>
            </a:pPr>
            <a:r>
              <a:rPr lang="en-US" altLang="zh-CN" b="1" dirty="0"/>
              <a:t>The vacuum chamber design and the requirement to the bend magnetic</a:t>
            </a:r>
          </a:p>
          <a:p>
            <a:pPr>
              <a:buFont typeface="Wingdings" pitchFamily="2" charset="2"/>
              <a:buChar char="Ø"/>
            </a:pPr>
            <a:r>
              <a:rPr lang="en-US" altLang="zh-CN" b="1" dirty="0"/>
              <a:t>Tunnels, halls and vertical shafts  for the SR stations</a:t>
            </a:r>
          </a:p>
          <a:p>
            <a:pPr>
              <a:buFont typeface="Wingdings" pitchFamily="2" charset="2"/>
              <a:buChar char="Ø"/>
            </a:pPr>
            <a:r>
              <a:rPr lang="en-US" altLang="zh-CN" b="1" dirty="0"/>
              <a:t>The challenges and the next works</a:t>
            </a:r>
          </a:p>
          <a:p>
            <a:pPr>
              <a:buFont typeface="Wingdings" pitchFamily="2" charset="2"/>
              <a:buChar char="Ø"/>
            </a:pPr>
            <a:r>
              <a:rPr lang="en-US" altLang="zh-CN" b="1" dirty="0"/>
              <a:t>Summary</a:t>
            </a:r>
          </a:p>
          <a:p>
            <a:endParaRPr lang="en-US" altLang="zh-CN" b="1" dirty="0"/>
          </a:p>
          <a:p>
            <a:endParaRPr lang="en-US" altLang="zh-CN" b="1" dirty="0"/>
          </a:p>
          <a:p>
            <a:endParaRPr lang="zh-CN" altLang="en-US" b="1" dirty="0"/>
          </a:p>
        </p:txBody>
      </p:sp>
      <p:pic>
        <p:nvPicPr>
          <p:cNvPr id="4" name="音频 3">
            <a:hlinkClick r:id="" action="ppaction://media"/>
            <a:extLst>
              <a:ext uri="{FF2B5EF4-FFF2-40B4-BE49-F238E27FC236}">
                <a16:creationId xmlns:a16="http://schemas.microsoft.com/office/drawing/2014/main" id="{03C2256A-6B72-4B14-9A04-C426131A40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915210164"/>
      </p:ext>
    </p:extLst>
  </p:cSld>
  <p:clrMapOvr>
    <a:masterClrMapping/>
  </p:clrMapOvr>
  <mc:AlternateContent xmlns:mc="http://schemas.openxmlformats.org/markup-compatibility/2006">
    <mc:Choice xmlns:p14="http://schemas.microsoft.com/office/powerpoint/2010/main" Requires="p14">
      <p:transition spd="slow" p14:dur="2000" advTm="3065"/>
    </mc:Choice>
    <mc:Fallback>
      <p:transition spd="slow" advTm="3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539552" y="692696"/>
            <a:ext cx="8229600" cy="5903912"/>
          </a:xfrm>
        </p:spPr>
        <p:txBody>
          <a:bodyPr/>
          <a:lstStyle/>
          <a:p>
            <a:r>
              <a:rPr lang="en-US" altLang="zh-CN" b="1" dirty="0"/>
              <a:t>There have been a small number of studies in the world (as opposed to a large number of neutron metamorphosis studies)</a:t>
            </a:r>
          </a:p>
          <a:p>
            <a:r>
              <a:rPr lang="en-US" altLang="zh-CN" b="1" dirty="0"/>
              <a:t>Most of them use the bremsstrahlung gamma source generated by high-power laser to high Z target, which is less efficient.</a:t>
            </a:r>
          </a:p>
          <a:p>
            <a:r>
              <a:rPr lang="en-US" altLang="zh-CN" b="1" dirty="0"/>
              <a:t>I only see an experiment in Japan that uses an inverse Compton scattering gamma source with electron beam and laser collision.</a:t>
            </a:r>
          </a:p>
          <a:p>
            <a:pPr marL="0" indent="0">
              <a:buNone/>
            </a:pPr>
            <a:r>
              <a:rPr lang="en-US" altLang="zh-CN" b="1" dirty="0"/>
              <a:t> → The conclusion is that it is feasible to use gamma for tens of kilograms of nuclear waste!</a:t>
            </a:r>
            <a:endParaRPr lang="zh-CN" altLang="en-US" dirty="0"/>
          </a:p>
        </p:txBody>
      </p:sp>
      <p:sp>
        <p:nvSpPr>
          <p:cNvPr id="3" name="TextBox 2"/>
          <p:cNvSpPr txBox="1"/>
          <p:nvPr/>
        </p:nvSpPr>
        <p:spPr>
          <a:xfrm>
            <a:off x="4463480" y="32964"/>
            <a:ext cx="4680520" cy="923330"/>
          </a:xfrm>
          <a:prstGeom prst="rect">
            <a:avLst/>
          </a:prstGeom>
          <a:noFill/>
        </p:spPr>
        <p:txBody>
          <a:bodyPr wrap="square" rtlCol="0">
            <a:spAutoFit/>
          </a:bodyPr>
          <a:lstStyle/>
          <a:p>
            <a:r>
              <a:rPr lang="en-US" altLang="zh-CN" b="1" dirty="0"/>
              <a:t>Wang </a:t>
            </a:r>
            <a:r>
              <a:rPr lang="en-US" altLang="zh-CN" b="1" dirty="0" err="1"/>
              <a:t>Naiyan</a:t>
            </a:r>
            <a:r>
              <a:rPr lang="en-US" altLang="zh-CN" b="1" dirty="0"/>
              <a:t>: High-intensity γ-rays for nuclear science research</a:t>
            </a:r>
            <a:endParaRPr lang="zh-CN" altLang="en-US" b="1" dirty="0"/>
          </a:p>
          <a:p>
            <a:endParaRPr lang="zh-CN" altLang="en-US" b="1" dirty="0"/>
          </a:p>
        </p:txBody>
      </p:sp>
      <p:pic>
        <p:nvPicPr>
          <p:cNvPr id="2" name="音频 1">
            <a:hlinkClick r:id="" action="ppaction://media"/>
            <a:extLst>
              <a:ext uri="{FF2B5EF4-FFF2-40B4-BE49-F238E27FC236}">
                <a16:creationId xmlns:a16="http://schemas.microsoft.com/office/drawing/2014/main" id="{ABC5B8F8-D93B-4380-B5A4-44924B0DA0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949184227"/>
      </p:ext>
    </p:extLst>
  </p:cSld>
  <p:clrMapOvr>
    <a:masterClrMapping/>
  </p:clrMapOvr>
  <mc:AlternateContent xmlns:mc="http://schemas.openxmlformats.org/markup-compatibility/2006">
    <mc:Choice xmlns:p14="http://schemas.microsoft.com/office/powerpoint/2010/main" Requires="p14">
      <p:transition spd="slow" p14:dur="2000" advTm="24612"/>
    </mc:Choice>
    <mc:Fallback>
      <p:transition spd="slow" advTm="24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9144000" cy="720000"/>
          </a:xfrm>
          <a:prstGeom prst="rect">
            <a:avLst/>
          </a:prstGeom>
          <a:gradFill flip="none" rotWithShape="1">
            <a:gsLst>
              <a:gs pos="0">
                <a:schemeClr val="accent5">
                  <a:lumMod val="40000"/>
                  <a:lumOff val="60000"/>
                </a:schemeClr>
              </a:gs>
              <a:gs pos="50000">
                <a:schemeClr val="accent1">
                  <a:tint val="44500"/>
                  <a:satMod val="160000"/>
                </a:schemeClr>
              </a:gs>
              <a:gs pos="100000">
                <a:schemeClr val="accent1">
                  <a:tint val="23500"/>
                  <a:satMod val="160000"/>
                </a:schemeClr>
              </a:gs>
            </a:gsLst>
            <a:lin ang="5400000" scaled="1"/>
            <a:tileRect/>
          </a:gradFill>
        </p:spPr>
        <p:txBody>
          <a:bodyPr wrap="square" rtlCol="0" anchor="ctr" anchorCtr="0">
            <a:noAutofit/>
          </a:bodyPr>
          <a:lstStyle/>
          <a:p>
            <a:pPr algn="ctr"/>
            <a:r>
              <a:rPr lang="en-US" altLang="zh-CN" sz="4000" b="1" dirty="0"/>
              <a:t>On the CEPC-</a:t>
            </a:r>
            <a:r>
              <a:rPr lang="en-US" altLang="zh-CN" sz="4000" b="1" dirty="0">
                <a:sym typeface="Symbol"/>
              </a:rPr>
              <a:t> source</a:t>
            </a:r>
            <a:endParaRPr lang="en-US" altLang="zh-CN" sz="4000" b="1" dirty="0"/>
          </a:p>
        </p:txBody>
      </p:sp>
      <p:pic>
        <p:nvPicPr>
          <p:cNvPr id="6" name="Picture 6" descr="English Versio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0001" t="12500" r="14999" b="25000"/>
          <a:stretch>
            <a:fillRect/>
          </a:stretch>
        </p:blipFill>
        <p:spPr bwMode="auto">
          <a:xfrm>
            <a:off x="0" y="0"/>
            <a:ext cx="877163"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3" descr="E:\WorkNew\Facilities\SLEGS\Refers\PhysRevLett.30.328_Page_1-1.png"/>
          <p:cNvPicPr>
            <a:picLocks noChangeAspect="1" noChangeArrowheads="1"/>
          </p:cNvPicPr>
          <p:nvPr/>
        </p:nvPicPr>
        <p:blipFill>
          <a:blip r:embed="rId6" cstate="print"/>
          <a:srcRect/>
          <a:stretch>
            <a:fillRect/>
          </a:stretch>
        </p:blipFill>
        <p:spPr bwMode="auto">
          <a:xfrm>
            <a:off x="0" y="1340768"/>
            <a:ext cx="9144000" cy="2739141"/>
          </a:xfrm>
          <a:prstGeom prst="rect">
            <a:avLst/>
          </a:prstGeom>
          <a:noFill/>
        </p:spPr>
      </p:pic>
      <p:pic>
        <p:nvPicPr>
          <p:cNvPr id="82948" name="Picture 4" descr="E:\WorkNew\Facilities\SLEGS\Refers\PhysRevLett.30.328_Page_1-2.png"/>
          <p:cNvPicPr>
            <a:picLocks noChangeAspect="1" noChangeArrowheads="1"/>
          </p:cNvPicPr>
          <p:nvPr/>
        </p:nvPicPr>
        <p:blipFill>
          <a:blip r:embed="rId7" cstate="print"/>
          <a:srcRect/>
          <a:stretch>
            <a:fillRect/>
          </a:stretch>
        </p:blipFill>
        <p:spPr bwMode="auto">
          <a:xfrm>
            <a:off x="0" y="761867"/>
            <a:ext cx="9144000" cy="523221"/>
          </a:xfrm>
          <a:prstGeom prst="rect">
            <a:avLst/>
          </a:prstGeom>
          <a:noFill/>
        </p:spPr>
      </p:pic>
      <p:pic>
        <p:nvPicPr>
          <p:cNvPr id="82949" name="Picture 5" descr="E:\WorkNew\Facilities\SLEGS\Refers\PhysRevLett.30.328_Page_1-3.png"/>
          <p:cNvPicPr>
            <a:picLocks noChangeAspect="1" noChangeArrowheads="1"/>
          </p:cNvPicPr>
          <p:nvPr/>
        </p:nvPicPr>
        <p:blipFill>
          <a:blip r:embed="rId8" cstate="print"/>
          <a:srcRect/>
          <a:stretch>
            <a:fillRect/>
          </a:stretch>
        </p:blipFill>
        <p:spPr bwMode="auto">
          <a:xfrm>
            <a:off x="1212915" y="4256046"/>
            <a:ext cx="2336611" cy="793106"/>
          </a:xfrm>
          <a:prstGeom prst="rect">
            <a:avLst/>
          </a:prstGeom>
          <a:noFill/>
          <a:ln w="19050">
            <a:solidFill>
              <a:srgbClr val="FF0000"/>
            </a:solidFill>
          </a:ln>
        </p:spPr>
      </p:pic>
      <p:pic>
        <p:nvPicPr>
          <p:cNvPr id="82950" name="Picture 6" descr="E:\WorkNew\Facilities\SLEGS\Refers\PhysRevLett.30.328_Page_4-1.png"/>
          <p:cNvPicPr>
            <a:picLocks noChangeAspect="1" noChangeArrowheads="1"/>
          </p:cNvPicPr>
          <p:nvPr/>
        </p:nvPicPr>
        <p:blipFill>
          <a:blip r:embed="rId9" cstate="print"/>
          <a:srcRect/>
          <a:stretch>
            <a:fillRect/>
          </a:stretch>
        </p:blipFill>
        <p:spPr bwMode="auto">
          <a:xfrm>
            <a:off x="4139952" y="4005064"/>
            <a:ext cx="3888432" cy="2329362"/>
          </a:xfrm>
          <a:prstGeom prst="rect">
            <a:avLst/>
          </a:prstGeom>
          <a:noFill/>
        </p:spPr>
      </p:pic>
      <p:sp>
        <p:nvSpPr>
          <p:cNvPr id="13" name="TextBox 12"/>
          <p:cNvSpPr txBox="1"/>
          <p:nvPr/>
        </p:nvSpPr>
        <p:spPr>
          <a:xfrm>
            <a:off x="6156176" y="5466710"/>
            <a:ext cx="1762021" cy="338554"/>
          </a:xfrm>
          <a:prstGeom prst="rect">
            <a:avLst/>
          </a:prstGeom>
          <a:noFill/>
        </p:spPr>
        <p:txBody>
          <a:bodyPr wrap="none" rtlCol="0">
            <a:spAutoFit/>
          </a:bodyPr>
          <a:lstStyle/>
          <a:p>
            <a:r>
              <a:rPr lang="en-US" altLang="zh-CN" sz="1600" b="1" dirty="0">
                <a:solidFill>
                  <a:srgbClr val="0000CC"/>
                </a:solidFill>
              </a:rPr>
              <a:t>PRL 30, 328(1973).</a:t>
            </a:r>
            <a:endParaRPr lang="zh-CN" altLang="en-US" sz="1600" b="1" dirty="0">
              <a:solidFill>
                <a:srgbClr val="0000CC"/>
              </a:solidFill>
            </a:endParaRPr>
          </a:p>
        </p:txBody>
      </p:sp>
      <p:sp>
        <p:nvSpPr>
          <p:cNvPr id="14" name="TextBox 13"/>
          <p:cNvSpPr txBox="1"/>
          <p:nvPr/>
        </p:nvSpPr>
        <p:spPr>
          <a:xfrm>
            <a:off x="1187624" y="5336166"/>
            <a:ext cx="2387192" cy="757130"/>
          </a:xfrm>
          <a:prstGeom prst="rect">
            <a:avLst/>
          </a:prstGeom>
          <a:noFill/>
          <a:ln w="19050">
            <a:solidFill>
              <a:srgbClr val="00B050"/>
            </a:solidFill>
          </a:ln>
        </p:spPr>
        <p:txBody>
          <a:bodyPr wrap="none" rtlCol="0">
            <a:spAutoFit/>
          </a:bodyPr>
          <a:lstStyle/>
          <a:p>
            <a:pPr algn="ctr">
              <a:lnSpc>
                <a:spcPct val="120000"/>
              </a:lnSpc>
            </a:pPr>
            <a:r>
              <a:rPr lang="en-US" altLang="zh-CN" b="1" dirty="0">
                <a:solidFill>
                  <a:srgbClr val="0000CC"/>
                </a:solidFill>
                <a:sym typeface="Symbol"/>
              </a:rPr>
              <a:t> </a:t>
            </a:r>
            <a:r>
              <a:rPr lang="en-US" altLang="zh-CN" b="1" i="1" dirty="0">
                <a:solidFill>
                  <a:srgbClr val="0000CC"/>
                </a:solidFill>
                <a:sym typeface="Symbol"/>
              </a:rPr>
              <a:t></a:t>
            </a:r>
            <a:r>
              <a:rPr lang="en-US" altLang="zh-CN" b="1" dirty="0">
                <a:solidFill>
                  <a:srgbClr val="0000CC"/>
                </a:solidFill>
                <a:sym typeface="Symbol"/>
              </a:rPr>
              <a:t> + N </a:t>
            </a:r>
            <a:r>
              <a:rPr lang="en-US" altLang="zh-CN" b="1" dirty="0">
                <a:solidFill>
                  <a:srgbClr val="0000CC"/>
                </a:solidFill>
                <a:sym typeface="Wingdings" pitchFamily="2" charset="2"/>
              </a:rPr>
              <a:t> ?</a:t>
            </a:r>
          </a:p>
          <a:p>
            <a:pPr>
              <a:lnSpc>
                <a:spcPct val="120000"/>
              </a:lnSpc>
            </a:pPr>
            <a:r>
              <a:rPr lang="en-US" altLang="zh-CN" b="1" dirty="0">
                <a:solidFill>
                  <a:srgbClr val="0000CC"/>
                </a:solidFill>
              </a:rPr>
              <a:t>100 </a:t>
            </a:r>
            <a:r>
              <a:rPr lang="en-US" altLang="zh-CN" b="1" dirty="0" err="1">
                <a:solidFill>
                  <a:srgbClr val="0000CC"/>
                </a:solidFill>
              </a:rPr>
              <a:t>MeV</a:t>
            </a:r>
            <a:r>
              <a:rPr lang="en-US" altLang="zh-CN" b="1" dirty="0">
                <a:solidFill>
                  <a:srgbClr val="0000CC"/>
                </a:solidFill>
              </a:rPr>
              <a:t> </a:t>
            </a:r>
            <a:r>
              <a:rPr lang="en-US" altLang="zh-CN" b="1" dirty="0">
                <a:solidFill>
                  <a:srgbClr val="0000CC"/>
                </a:solidFill>
                <a:sym typeface="Symbol"/>
              </a:rPr>
              <a:t>,   12.4 fm</a:t>
            </a:r>
            <a:endParaRPr lang="zh-CN" altLang="en-US" b="1" dirty="0">
              <a:solidFill>
                <a:srgbClr val="0000CC"/>
              </a:solidFill>
            </a:endParaRPr>
          </a:p>
        </p:txBody>
      </p:sp>
      <p:sp>
        <p:nvSpPr>
          <p:cNvPr id="15" name="TextBox 14"/>
          <p:cNvSpPr txBox="1"/>
          <p:nvPr/>
        </p:nvSpPr>
        <p:spPr>
          <a:xfrm>
            <a:off x="-1" y="6488668"/>
            <a:ext cx="9144000" cy="369332"/>
          </a:xfrm>
          <a:prstGeom prst="rect">
            <a:avLst/>
          </a:prstGeom>
          <a:gradFill flip="none" rotWithShape="1">
            <a:gsLst>
              <a:gs pos="0">
                <a:schemeClr val="accent5">
                  <a:lumMod val="40000"/>
                  <a:lumOff val="60000"/>
                </a:schemeClr>
              </a:gs>
              <a:gs pos="50000">
                <a:schemeClr val="accent1">
                  <a:tint val="44500"/>
                  <a:satMod val="160000"/>
                </a:schemeClr>
              </a:gs>
              <a:gs pos="100000">
                <a:schemeClr val="accent1">
                  <a:tint val="23500"/>
                  <a:satMod val="160000"/>
                </a:schemeClr>
              </a:gs>
            </a:gsLst>
            <a:lin ang="16200000" scaled="1"/>
            <a:tileRect/>
          </a:gradFill>
        </p:spPr>
        <p:txBody>
          <a:bodyPr wrap="square" rtlCol="0">
            <a:spAutoFit/>
          </a:bodyPr>
          <a:lstStyle/>
          <a:p>
            <a:r>
              <a:rPr lang="en-US" altLang="zh-CN" dirty="0"/>
              <a:t>          CEPC-</a:t>
            </a:r>
            <a:r>
              <a:rPr lang="en-US" altLang="zh-CN" dirty="0">
                <a:sym typeface="Symbol"/>
              </a:rPr>
              <a:t></a:t>
            </a:r>
            <a:r>
              <a:rPr lang="en-US" altLang="zh-CN" dirty="0"/>
              <a:t>			</a:t>
            </a:r>
            <a:r>
              <a:rPr lang="en-US" altLang="zh-CN" dirty="0">
                <a:hlinkClick r:id="rId10"/>
              </a:rPr>
              <a:t>CJLin@ciae.ac.cn</a:t>
            </a:r>
            <a:r>
              <a:rPr lang="en-US" altLang="zh-CN" dirty="0"/>
              <a:t>				20</a:t>
            </a:r>
            <a:endParaRPr lang="zh-CN" altLang="en-US" dirty="0"/>
          </a:p>
        </p:txBody>
      </p:sp>
      <p:cxnSp>
        <p:nvCxnSpPr>
          <p:cNvPr id="12" name="直接连接符 11"/>
          <p:cNvCxnSpPr/>
          <p:nvPr/>
        </p:nvCxnSpPr>
        <p:spPr>
          <a:xfrm>
            <a:off x="4211960" y="1728000"/>
            <a:ext cx="1872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390000" y="1728000"/>
            <a:ext cx="864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004048" y="4725144"/>
            <a:ext cx="803425" cy="307777"/>
          </a:xfrm>
          <a:prstGeom prst="rect">
            <a:avLst/>
          </a:prstGeom>
          <a:noFill/>
        </p:spPr>
        <p:txBody>
          <a:bodyPr wrap="none" rtlCol="0">
            <a:spAutoFit/>
          </a:bodyPr>
          <a:lstStyle/>
          <a:p>
            <a:r>
              <a:rPr lang="en-US" altLang="zh-CN" sz="1400" b="1" dirty="0">
                <a:solidFill>
                  <a:srgbClr val="FF0000"/>
                </a:solidFill>
                <a:latin typeface="Times New Roman" pitchFamily="18" charset="0"/>
                <a:cs typeface="Times New Roman" pitchFamily="18" charset="0"/>
              </a:rPr>
              <a:t>2.2 </a:t>
            </a:r>
            <a:r>
              <a:rPr lang="en-US" altLang="zh-CN" sz="1400" b="1" dirty="0" err="1">
                <a:solidFill>
                  <a:srgbClr val="FF0000"/>
                </a:solidFill>
                <a:latin typeface="Times New Roman" pitchFamily="18" charset="0"/>
                <a:cs typeface="Times New Roman" pitchFamily="18" charset="0"/>
              </a:rPr>
              <a:t>GeV</a:t>
            </a:r>
            <a:endParaRPr lang="zh-CN" altLang="en-US" sz="1400" b="1" dirty="0">
              <a:solidFill>
                <a:srgbClr val="FF0000"/>
              </a:solidFill>
              <a:latin typeface="Times New Roman" pitchFamily="18" charset="0"/>
              <a:cs typeface="Times New Roman" pitchFamily="18" charset="0"/>
            </a:endParaRPr>
          </a:p>
        </p:txBody>
      </p:sp>
      <p:cxnSp>
        <p:nvCxnSpPr>
          <p:cNvPr id="23" name="直接箭头连接符 22"/>
          <p:cNvCxnSpPr>
            <a:stCxn id="21" idx="2"/>
          </p:cNvCxnSpPr>
          <p:nvPr/>
        </p:nvCxnSpPr>
        <p:spPr>
          <a:xfrm>
            <a:off x="5405761" y="5032921"/>
            <a:ext cx="102343" cy="34029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音频 1">
            <a:hlinkClick r:id="" action="ppaction://media"/>
            <a:extLst>
              <a:ext uri="{FF2B5EF4-FFF2-40B4-BE49-F238E27FC236}">
                <a16:creationId xmlns:a16="http://schemas.microsoft.com/office/drawing/2014/main" id="{02E7351C-5865-4902-8505-BE45DB8D077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314884893"/>
      </p:ext>
    </p:extLst>
  </p:cSld>
  <p:clrMapOvr>
    <a:masterClrMapping/>
  </p:clrMapOvr>
  <mc:AlternateContent xmlns:mc="http://schemas.openxmlformats.org/markup-compatibility/2006">
    <mc:Choice xmlns:p14="http://schemas.microsoft.com/office/powerpoint/2010/main" Requires="p14">
      <p:transition spd="slow" p14:dur="2000" advTm="11502"/>
    </mc:Choice>
    <mc:Fallback>
      <p:transition spd="slow" advTm="11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0">
            <a:extLst>
              <a:ext uri="{FF2B5EF4-FFF2-40B4-BE49-F238E27FC236}">
                <a16:creationId xmlns:a16="http://schemas.microsoft.com/office/drawing/2014/main" id="{558C6FB8-FB97-4B40-A7B2-E2BA56CF6898}"/>
              </a:ext>
            </a:extLst>
          </p:cNvPr>
          <p:cNvSpPr txBox="1"/>
          <p:nvPr/>
        </p:nvSpPr>
        <p:spPr>
          <a:xfrm>
            <a:off x="28478" y="1137810"/>
            <a:ext cx="9072355" cy="646331"/>
          </a:xfrm>
          <a:prstGeom prst="rect">
            <a:avLst/>
          </a:prstGeom>
          <a:noFill/>
        </p:spPr>
        <p:txBody>
          <a:bodyPr wrap="none" rtlCol="0">
            <a:spAutoFit/>
          </a:bodyPr>
          <a:lstStyle/>
          <a:p>
            <a:pPr lvl="0" eaLnBrk="0" fontAlgn="base" hangingPunct="0">
              <a:spcBef>
                <a:spcPct val="0"/>
              </a:spcBef>
              <a:spcAft>
                <a:spcPct val="0"/>
              </a:spcAft>
              <a:defRPr/>
            </a:pPr>
            <a:r>
              <a:rPr lang="en-US" altLang="zh-CN" sz="36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Poison in the process of slow neutron capture</a:t>
            </a:r>
            <a:endParaRPr kumimoji="0" lang="zh-CN" altLang="zh-CN" sz="3600" b="1" i="0" u="none" strike="noStrike" kern="1200" cap="none" spc="0" normalizeH="0" baseline="0" noProof="0" dirty="0">
              <a:ln>
                <a:noFill/>
              </a:ln>
              <a:solidFill>
                <a:srgbClr val="560337"/>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
        <p:nvSpPr>
          <p:cNvPr id="8" name="TextBox 10">
            <a:extLst>
              <a:ext uri="{FF2B5EF4-FFF2-40B4-BE49-F238E27FC236}">
                <a16:creationId xmlns:a16="http://schemas.microsoft.com/office/drawing/2014/main" id="{133194E8-4B22-4BCF-BCD0-E7394F1C91F1}"/>
              </a:ext>
            </a:extLst>
          </p:cNvPr>
          <p:cNvSpPr txBox="1"/>
          <p:nvPr/>
        </p:nvSpPr>
        <p:spPr>
          <a:xfrm>
            <a:off x="1495709" y="2111448"/>
            <a:ext cx="1991251" cy="800219"/>
          </a:xfrm>
          <a:prstGeom prst="rect">
            <a:avLst/>
          </a:prstGeom>
          <a:noFill/>
        </p:spPr>
        <p:txBody>
          <a:bodyPr wrap="none" rtlCol="0">
            <a:spAutoFit/>
          </a:bodyPr>
          <a:lstStyle/>
          <a:p>
            <a:pPr algn="ctr" eaLnBrk="0" hangingPunct="0">
              <a:spcBef>
                <a:spcPct val="0"/>
              </a:spcBef>
              <a:buNone/>
            </a:pPr>
            <a:r>
              <a:rPr kumimoji="0" lang="en-US" altLang="zh-CN"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The first</a:t>
            </a:r>
            <a:endParaRPr kumimoji="0" lang="en-US" altLang="zh-CN"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rPr>
              <a:t>17</a:t>
            </a: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rPr>
              <a:t>O(n, </a:t>
            </a: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sym typeface="Symbol" panose="05050102010706020507" pitchFamily="18" charset="2"/>
              </a:rPr>
              <a:t></a:t>
            </a: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rPr>
              <a:t>)</a:t>
            </a:r>
            <a:r>
              <a:rPr kumimoji="0" lang="en-US" altLang="zh-CN" sz="28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rPr>
              <a:t>18</a:t>
            </a: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rPr>
              <a:t>O</a:t>
            </a:r>
            <a:endParaRPr kumimoji="0" lang="zh-CN" altLang="zh-CN" sz="28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
        <p:nvSpPr>
          <p:cNvPr id="9" name="TextBox 10">
            <a:extLst>
              <a:ext uri="{FF2B5EF4-FFF2-40B4-BE49-F238E27FC236}">
                <a16:creationId xmlns:a16="http://schemas.microsoft.com/office/drawing/2014/main" id="{133CB8AC-B7CE-488E-8358-2FE2858A7EB4}"/>
              </a:ext>
            </a:extLst>
          </p:cNvPr>
          <p:cNvSpPr txBox="1"/>
          <p:nvPr/>
        </p:nvSpPr>
        <p:spPr>
          <a:xfrm>
            <a:off x="5728664" y="2109909"/>
            <a:ext cx="1952779" cy="800219"/>
          </a:xfrm>
          <a:prstGeom prst="rect">
            <a:avLst/>
          </a:prstGeom>
          <a:noFill/>
        </p:spPr>
        <p:txBody>
          <a:bodyPr wrap="none" rtlCol="0">
            <a:spAutoFit/>
          </a:bodyPr>
          <a:lstStyle/>
          <a:p>
            <a:pPr algn="ctr" eaLnBrk="0" hangingPunct="0">
              <a:spcBef>
                <a:spcPct val="0"/>
              </a:spcBef>
              <a:buNone/>
            </a:pPr>
            <a:r>
              <a:rPr kumimoji="0" lang="en-US" altLang="zh-CN"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The second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rPr>
              <a:t>13</a:t>
            </a: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rPr>
              <a:t>C(n, </a:t>
            </a: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sym typeface="Symbol" panose="05050102010706020507" pitchFamily="18" charset="2"/>
              </a:rPr>
              <a:t></a:t>
            </a: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rPr>
              <a:t>)</a:t>
            </a:r>
            <a:r>
              <a:rPr kumimoji="0" lang="en-US" altLang="zh-CN" sz="28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rPr>
              <a:t>14</a:t>
            </a: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rPr>
              <a:t>C</a:t>
            </a:r>
            <a:endParaRPr kumimoji="0" lang="zh-CN" altLang="zh-CN" sz="28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grpSp>
        <p:nvGrpSpPr>
          <p:cNvPr id="29" name="组合 28">
            <a:extLst>
              <a:ext uri="{FF2B5EF4-FFF2-40B4-BE49-F238E27FC236}">
                <a16:creationId xmlns:a16="http://schemas.microsoft.com/office/drawing/2014/main" id="{F4355CF5-92AF-4D35-AFDA-C76726FD915C}"/>
              </a:ext>
            </a:extLst>
          </p:cNvPr>
          <p:cNvGrpSpPr/>
          <p:nvPr/>
        </p:nvGrpSpPr>
        <p:grpSpPr>
          <a:xfrm>
            <a:off x="1370718" y="3437454"/>
            <a:ext cx="2055354" cy="2277546"/>
            <a:chOff x="6858000" y="4419600"/>
            <a:chExt cx="2055354" cy="2277546"/>
          </a:xfrm>
        </p:grpSpPr>
        <p:pic>
          <p:nvPicPr>
            <p:cNvPr id="16" name="图片 15">
              <a:extLst>
                <a:ext uri="{FF2B5EF4-FFF2-40B4-BE49-F238E27FC236}">
                  <a16:creationId xmlns:a16="http://schemas.microsoft.com/office/drawing/2014/main" id="{FCE4DD63-5004-4AD8-9760-CDD81696F37D}"/>
                </a:ext>
              </a:extLst>
            </p:cNvPr>
            <p:cNvPicPr>
              <a:picLocks noChangeAspect="1"/>
            </p:cNvPicPr>
            <p:nvPr/>
          </p:nvPicPr>
          <p:blipFill rotWithShape="1">
            <a:blip r:embed="rId4">
              <a:extLst>
                <a:ext uri="{28A0092B-C50C-407E-A947-70E740481C1C}">
                  <a14:useLocalDpi xmlns:a14="http://schemas.microsoft.com/office/drawing/2010/main" val="0"/>
                </a:ext>
              </a:extLst>
            </a:blip>
            <a:srcRect l="13333" t="3332" r="12222" b="4445"/>
            <a:stretch/>
          </p:blipFill>
          <p:spPr>
            <a:xfrm>
              <a:off x="6858000" y="4419600"/>
              <a:ext cx="2055354" cy="2277546"/>
            </a:xfrm>
            <a:prstGeom prst="rect">
              <a:avLst/>
            </a:prstGeom>
          </p:spPr>
        </p:pic>
        <p:sp>
          <p:nvSpPr>
            <p:cNvPr id="17" name="矩形 16">
              <a:extLst>
                <a:ext uri="{FF2B5EF4-FFF2-40B4-BE49-F238E27FC236}">
                  <a16:creationId xmlns:a16="http://schemas.microsoft.com/office/drawing/2014/main" id="{F997DB9D-BFE7-4C25-BA75-7F9C063CB6B1}"/>
                </a:ext>
              </a:extLst>
            </p:cNvPr>
            <p:cNvSpPr/>
            <p:nvPr/>
          </p:nvSpPr>
          <p:spPr>
            <a:xfrm>
              <a:off x="7704961" y="5986210"/>
              <a:ext cx="440717" cy="159228"/>
            </a:xfrm>
            <a:prstGeom prst="rect">
              <a:avLst/>
            </a:prstGeom>
            <a:solidFill>
              <a:srgbClr val="3A0125"/>
            </a:solidFill>
          </p:spPr>
          <p:txBody>
            <a:bodyPr wrap="square">
              <a:spAutoFit/>
            </a:bodyPr>
            <a:lstStyle/>
            <a:p>
              <a:pPr algn="ctr">
                <a:buNone/>
              </a:pPr>
              <a:endParaRPr lang="zh-CN" altLang="en-US" sz="200" dirty="0">
                <a:latin typeface="Times New Roman" panose="02020603050405020304" pitchFamily="18" charset="0"/>
                <a:cs typeface="Times New Roman" panose="02020603050405020304" pitchFamily="18" charset="0"/>
              </a:endParaRPr>
            </a:p>
          </p:txBody>
        </p:sp>
        <p:sp>
          <p:nvSpPr>
            <p:cNvPr id="18" name="矩形 17">
              <a:extLst>
                <a:ext uri="{FF2B5EF4-FFF2-40B4-BE49-F238E27FC236}">
                  <a16:creationId xmlns:a16="http://schemas.microsoft.com/office/drawing/2014/main" id="{6CB8A4A4-7B4F-4DF5-8E83-65648519363B}"/>
                </a:ext>
              </a:extLst>
            </p:cNvPr>
            <p:cNvSpPr/>
            <p:nvPr/>
          </p:nvSpPr>
          <p:spPr>
            <a:xfrm>
              <a:off x="7268403" y="5791199"/>
              <a:ext cx="1313830" cy="430887"/>
            </a:xfrm>
            <a:prstGeom prst="rect">
              <a:avLst/>
            </a:prstGeom>
            <a:noFill/>
          </p:spPr>
          <p:txBody>
            <a:bodyPr wrap="square">
              <a:spAutoFit/>
            </a:bodyPr>
            <a:lstStyle/>
            <a:p>
              <a:pPr algn="ctr">
                <a:buNone/>
              </a:pPr>
              <a:r>
                <a:rPr lang="en-US" altLang="zh-CN"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s-process</a:t>
              </a:r>
              <a:endParaRPr lang="zh-CN" alt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8" name="组合 27">
            <a:extLst>
              <a:ext uri="{FF2B5EF4-FFF2-40B4-BE49-F238E27FC236}">
                <a16:creationId xmlns:a16="http://schemas.microsoft.com/office/drawing/2014/main" id="{325E2F10-728B-41F8-BF32-B9F3F4603E7F}"/>
              </a:ext>
            </a:extLst>
          </p:cNvPr>
          <p:cNvGrpSpPr/>
          <p:nvPr/>
        </p:nvGrpSpPr>
        <p:grpSpPr>
          <a:xfrm>
            <a:off x="5717930" y="3305072"/>
            <a:ext cx="2057400" cy="2383424"/>
            <a:chOff x="3358355" y="1103514"/>
            <a:chExt cx="1991252" cy="2568494"/>
          </a:xfrm>
        </p:grpSpPr>
        <p:pic>
          <p:nvPicPr>
            <p:cNvPr id="12" name="图片 11">
              <a:extLst>
                <a:ext uri="{FF2B5EF4-FFF2-40B4-BE49-F238E27FC236}">
                  <a16:creationId xmlns:a16="http://schemas.microsoft.com/office/drawing/2014/main" id="{EFB1ACAB-E1A2-488A-A6B3-93983C613AA0}"/>
                </a:ext>
              </a:extLst>
            </p:cNvPr>
            <p:cNvPicPr>
              <a:picLocks noChangeAspect="1"/>
            </p:cNvPicPr>
            <p:nvPr/>
          </p:nvPicPr>
          <p:blipFill rotWithShape="1">
            <a:blip r:embed="rId5">
              <a:extLst>
                <a:ext uri="{28A0092B-C50C-407E-A947-70E740481C1C}">
                  <a14:useLocalDpi xmlns:a14="http://schemas.microsoft.com/office/drawing/2010/main" val="0"/>
                </a:ext>
              </a:extLst>
            </a:blip>
            <a:srcRect l="13948" t="584" r="12667" b="4757"/>
            <a:stretch/>
          </p:blipFill>
          <p:spPr>
            <a:xfrm>
              <a:off x="3358355" y="1103514"/>
              <a:ext cx="1991252" cy="2568494"/>
            </a:xfrm>
            <a:prstGeom prst="rect">
              <a:avLst/>
            </a:prstGeom>
          </p:spPr>
        </p:pic>
        <p:sp>
          <p:nvSpPr>
            <p:cNvPr id="26" name="矩形 25">
              <a:extLst>
                <a:ext uri="{FF2B5EF4-FFF2-40B4-BE49-F238E27FC236}">
                  <a16:creationId xmlns:a16="http://schemas.microsoft.com/office/drawing/2014/main" id="{CBD5F0BB-8575-47FB-9CD7-38657E1D4C5A}"/>
                </a:ext>
              </a:extLst>
            </p:cNvPr>
            <p:cNvSpPr/>
            <p:nvPr/>
          </p:nvSpPr>
          <p:spPr>
            <a:xfrm>
              <a:off x="4366193" y="3048000"/>
              <a:ext cx="440717" cy="159228"/>
            </a:xfrm>
            <a:prstGeom prst="rect">
              <a:avLst/>
            </a:prstGeom>
            <a:solidFill>
              <a:srgbClr val="FC192A"/>
            </a:solidFill>
          </p:spPr>
          <p:txBody>
            <a:bodyPr wrap="square">
              <a:spAutoFit/>
            </a:bodyPr>
            <a:lstStyle/>
            <a:p>
              <a:pPr algn="ctr">
                <a:buNone/>
              </a:pPr>
              <a:endParaRPr lang="zh-CN" altLang="en-US" sz="200" dirty="0">
                <a:latin typeface="Times New Roman" panose="02020603050405020304" pitchFamily="18" charset="0"/>
                <a:cs typeface="Times New Roman" panose="02020603050405020304" pitchFamily="18" charset="0"/>
              </a:endParaRPr>
            </a:p>
          </p:txBody>
        </p:sp>
        <p:sp>
          <p:nvSpPr>
            <p:cNvPr id="27" name="矩形 26">
              <a:extLst>
                <a:ext uri="{FF2B5EF4-FFF2-40B4-BE49-F238E27FC236}">
                  <a16:creationId xmlns:a16="http://schemas.microsoft.com/office/drawing/2014/main" id="{9C4DEB6A-ABD9-416B-9A1D-053942D2AFE6}"/>
                </a:ext>
              </a:extLst>
            </p:cNvPr>
            <p:cNvSpPr/>
            <p:nvPr/>
          </p:nvSpPr>
          <p:spPr>
            <a:xfrm>
              <a:off x="3791570" y="2895600"/>
              <a:ext cx="1313830" cy="430887"/>
            </a:xfrm>
            <a:prstGeom prst="rect">
              <a:avLst/>
            </a:prstGeom>
            <a:noFill/>
          </p:spPr>
          <p:txBody>
            <a:bodyPr wrap="square">
              <a:spAutoFit/>
            </a:bodyPr>
            <a:lstStyle/>
            <a:p>
              <a:pPr algn="ctr">
                <a:buNone/>
              </a:pPr>
              <a:r>
                <a:rPr lang="en-US" altLang="zh-CN"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s-process</a:t>
              </a:r>
              <a:endParaRPr lang="zh-CN" alt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13" name="Text Box 4" descr="Marbre blanc">
            <a:extLst>
              <a:ext uri="{FF2B5EF4-FFF2-40B4-BE49-F238E27FC236}">
                <a16:creationId xmlns:a16="http://schemas.microsoft.com/office/drawing/2014/main" id="{441A8A8A-FAA1-42FA-8F1D-2AD3E90D4D62}"/>
              </a:ext>
            </a:extLst>
          </p:cNvPr>
          <p:cNvSpPr txBox="1">
            <a:spLocks noChangeArrowheads="1"/>
          </p:cNvSpPr>
          <p:nvPr/>
        </p:nvSpPr>
        <p:spPr bwMode="auto">
          <a:xfrm>
            <a:off x="2771800" y="76411"/>
            <a:ext cx="637219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ctr">
              <a:spcBef>
                <a:spcPct val="50000"/>
              </a:spcBef>
              <a:buNone/>
              <a:defRPr/>
            </a:pPr>
            <a:r>
              <a:rPr lang="en-US" altLang="zh-CN" sz="2000" b="1" dirty="0">
                <a:solidFill>
                  <a:srgbClr val="000000"/>
                </a:solidFill>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Poison and Holy Grail in the Evolution of </a:t>
            </a:r>
            <a:r>
              <a:rPr lang="en-US" altLang="zh-CN" sz="20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Stellars</a:t>
            </a:r>
            <a:endParaRPr lang="en-US" altLang="zh-CN" sz="2000" b="1" dirty="0">
              <a:solidFill>
                <a:srgbClr val="000000"/>
              </a:solidFill>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endParaRPr>
          </a:p>
          <a:p>
            <a:pPr lvl="0" algn="ctr">
              <a:spcBef>
                <a:spcPct val="50000"/>
              </a:spcBef>
              <a:buNone/>
              <a:defRPr/>
            </a:pPr>
            <a:r>
              <a:rPr lang="en-US" altLang="zh-CN" sz="2000" b="1" dirty="0">
                <a:solidFill>
                  <a:srgbClr val="000000"/>
                </a:solidFill>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              --- Based on the gamma light device, He </a:t>
            </a:r>
            <a:r>
              <a:rPr lang="en-US" altLang="zh-CN" sz="20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Jianjun</a:t>
            </a:r>
            <a:endParaRPr kumimoji="0" lang="zh-CN" altLang="en-US" sz="1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 name="音频 1">
            <a:hlinkClick r:id="" action="ppaction://media"/>
            <a:extLst>
              <a:ext uri="{FF2B5EF4-FFF2-40B4-BE49-F238E27FC236}">
                <a16:creationId xmlns:a16="http://schemas.microsoft.com/office/drawing/2014/main" id="{E97D94FB-A9B4-4063-8980-42E8564749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067866263"/>
      </p:ext>
    </p:extLst>
  </p:cSld>
  <p:clrMapOvr>
    <a:masterClrMapping/>
  </p:clrMapOvr>
  <mc:AlternateContent xmlns:mc="http://schemas.openxmlformats.org/markup-compatibility/2006">
    <mc:Choice xmlns:p14="http://schemas.microsoft.com/office/powerpoint/2010/main" Requires="p14">
      <p:transition spd="slow" p14:dur="2000" advTm="8159"/>
    </mc:Choice>
    <mc:Fallback>
      <p:transition spd="slow" advTm="8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1560" y="483140"/>
            <a:ext cx="5397631" cy="707886"/>
          </a:xfrm>
          <a:prstGeom prst="rect">
            <a:avLst/>
          </a:prstGeom>
        </p:spPr>
        <p:txBody>
          <a:bodyPr wrap="none">
            <a:spAutoFit/>
          </a:bodyPr>
          <a:lstStyle/>
          <a:p>
            <a:pPr>
              <a:buNone/>
            </a:pPr>
            <a:r>
              <a:rPr lang="en-US" altLang="zh-CN" sz="4000" b="1" baseline="30000"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12</a:t>
            </a:r>
            <a:r>
              <a:rPr lang="en-US" altLang="zh-CN" sz="4000"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C(</a:t>
            </a:r>
            <a:r>
              <a:rPr lang="en-US" altLang="zh-CN" sz="4000"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sym typeface="Symbol"/>
              </a:rPr>
              <a:t></a:t>
            </a:r>
            <a:r>
              <a:rPr lang="en-US" altLang="zh-CN" sz="4000"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a:t>
            </a:r>
            <a:r>
              <a:rPr lang="en-US" altLang="zh-CN" sz="4000"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sym typeface="Symbol"/>
              </a:rPr>
              <a:t></a:t>
            </a:r>
            <a:r>
              <a:rPr lang="en-US" altLang="zh-CN" sz="4000"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a:t>
            </a:r>
            <a:r>
              <a:rPr lang="en-US" altLang="zh-CN" sz="4000" b="1" baseline="30000"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16</a:t>
            </a:r>
            <a:r>
              <a:rPr lang="en-US" altLang="zh-CN" sz="4000"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O  Holy Grail</a:t>
            </a:r>
            <a:endParaRPr lang="zh-CN" altLang="en-US" sz="4000" b="1" dirty="0">
              <a:solidFill>
                <a:srgbClr val="0000FF"/>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24" name="矩形 23"/>
          <p:cNvSpPr/>
          <p:nvPr/>
        </p:nvSpPr>
        <p:spPr>
          <a:xfrm>
            <a:off x="-1" y="4495799"/>
            <a:ext cx="9143999" cy="2246769"/>
          </a:xfrm>
          <a:prstGeom prst="rect">
            <a:avLst/>
          </a:prstGeom>
        </p:spPr>
        <p:txBody>
          <a:bodyPr wrap="square">
            <a:spAutoFit/>
          </a:bodyPr>
          <a:lstStyle/>
          <a:p>
            <a:pPr>
              <a:buNone/>
            </a:pPr>
            <a:r>
              <a:rPr lang="en-US" sz="2800" baseline="30000"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12</a:t>
            </a:r>
            <a:r>
              <a:rPr lang="en-US" sz="2800"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C(</a:t>
            </a:r>
            <a:r>
              <a:rPr lang="en-US" sz="2800"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Symbol"/>
              </a:rPr>
              <a:t></a:t>
            </a:r>
            <a:r>
              <a:rPr lang="en-US" sz="2800"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a:t>
            </a:r>
            <a:r>
              <a:rPr lang="en-US" sz="2800"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sym typeface="Symbol"/>
              </a:rPr>
              <a:t></a:t>
            </a:r>
            <a:r>
              <a:rPr lang="en-US" sz="2800"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a:t>
            </a:r>
            <a:r>
              <a:rPr lang="en-US" sz="2800" baseline="30000"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16</a:t>
            </a:r>
            <a:r>
              <a:rPr lang="en-US" sz="2800"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O</a:t>
            </a:r>
            <a:r>
              <a:rPr lang="en-US" altLang="zh-CN" sz="2800" dirty="0">
                <a:latin typeface="Times New Roman" panose="02020603050405020304" pitchFamily="18" charset="0"/>
                <a:ea typeface="幼圆" panose="02010509060101010101" pitchFamily="49" charset="-122"/>
                <a:cs typeface="Times New Roman" panose="02020603050405020304" pitchFamily="18" charset="0"/>
              </a:rPr>
              <a:t> The reaction plays a key role in the evolution of all M &gt; 0.55 M⊙ stars. The reaction cross section has a decisive influence on the synthesis of medium-quality nuclei up to iron and the evolution of large-mass stars. It is known as the "Holy Grail" of nuclear astrophysics.</a:t>
            </a:r>
            <a:endParaRPr lang="zh-CN" altLang="en-US" sz="2800" dirty="0">
              <a:latin typeface="微软雅黑" pitchFamily="34" charset="-122"/>
              <a:ea typeface="微软雅黑" pitchFamily="34" charset="-122"/>
            </a:endParaRPr>
          </a:p>
        </p:txBody>
      </p:sp>
      <p:grpSp>
        <p:nvGrpSpPr>
          <p:cNvPr id="3" name="组合 2">
            <a:extLst>
              <a:ext uri="{FF2B5EF4-FFF2-40B4-BE49-F238E27FC236}">
                <a16:creationId xmlns:a16="http://schemas.microsoft.com/office/drawing/2014/main" id="{EC0DDEF2-C393-4881-BE1F-BCFB0A805C17}"/>
              </a:ext>
            </a:extLst>
          </p:cNvPr>
          <p:cNvGrpSpPr/>
          <p:nvPr/>
        </p:nvGrpSpPr>
        <p:grpSpPr>
          <a:xfrm>
            <a:off x="1973411" y="1340768"/>
            <a:ext cx="2463338" cy="2917501"/>
            <a:chOff x="6553200" y="1120676"/>
            <a:chExt cx="1845780" cy="2176107"/>
          </a:xfrm>
        </p:grpSpPr>
        <p:pic>
          <p:nvPicPr>
            <p:cNvPr id="21" name="图片 12" descr="13667783050582.png"/>
            <p:cNvPicPr>
              <a:picLocks noChangeAspect="1"/>
            </p:cNvPicPr>
            <p:nvPr/>
          </p:nvPicPr>
          <p:blipFill>
            <a:blip r:embed="rId5"/>
            <a:srcRect/>
            <a:stretch>
              <a:fillRect/>
            </a:stretch>
          </p:blipFill>
          <p:spPr bwMode="auto">
            <a:xfrm>
              <a:off x="6553200" y="1120676"/>
              <a:ext cx="1845780" cy="1847755"/>
            </a:xfrm>
            <a:prstGeom prst="rect">
              <a:avLst/>
            </a:prstGeom>
            <a:noFill/>
            <a:ln w="9525">
              <a:noFill/>
              <a:miter lim="800000"/>
              <a:headEnd/>
              <a:tailEnd/>
            </a:ln>
          </p:spPr>
        </p:pic>
        <p:sp>
          <p:nvSpPr>
            <p:cNvPr id="2" name="矩形 1">
              <a:extLst>
                <a:ext uri="{FF2B5EF4-FFF2-40B4-BE49-F238E27FC236}">
                  <a16:creationId xmlns:a16="http://schemas.microsoft.com/office/drawing/2014/main" id="{C9DB2B97-21EE-44FF-84A1-312975B5790D}"/>
                </a:ext>
              </a:extLst>
            </p:cNvPr>
            <p:cNvSpPr/>
            <p:nvPr/>
          </p:nvSpPr>
          <p:spPr>
            <a:xfrm>
              <a:off x="6590982" y="2952436"/>
              <a:ext cx="1385144" cy="344347"/>
            </a:xfrm>
            <a:prstGeom prst="rect">
              <a:avLst/>
            </a:prstGeom>
          </p:spPr>
          <p:txBody>
            <a:bodyPr wrap="none">
              <a:spAutoFit/>
            </a:bodyPr>
            <a:lstStyle/>
            <a:p>
              <a:pPr>
                <a:buNone/>
              </a:pPr>
              <a:r>
                <a:rPr lang="en-US" altLang="zh-CN" sz="24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(Hoyle grail)</a:t>
              </a:r>
              <a:endParaRPr lang="zh-CN" altLang="en-US" sz="2400" dirty="0"/>
            </a:p>
          </p:txBody>
        </p:sp>
      </p:grpSp>
      <p:sp>
        <p:nvSpPr>
          <p:cNvPr id="7" name="Text Box 4" descr="Marbre blanc">
            <a:extLst>
              <a:ext uri="{FF2B5EF4-FFF2-40B4-BE49-F238E27FC236}">
                <a16:creationId xmlns:a16="http://schemas.microsoft.com/office/drawing/2014/main" id="{441A8A8A-FAA1-42FA-8F1D-2AD3E90D4D62}"/>
              </a:ext>
            </a:extLst>
          </p:cNvPr>
          <p:cNvSpPr txBox="1">
            <a:spLocks noChangeArrowheads="1"/>
          </p:cNvSpPr>
          <p:nvPr/>
        </p:nvSpPr>
        <p:spPr bwMode="auto">
          <a:xfrm>
            <a:off x="4788024" y="76411"/>
            <a:ext cx="43559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ctr">
              <a:spcBef>
                <a:spcPct val="50000"/>
              </a:spcBef>
              <a:buNone/>
              <a:defRPr/>
            </a:pPr>
            <a:r>
              <a:rPr lang="en-US" altLang="zh-CN" sz="2000" b="1" dirty="0">
                <a:solidFill>
                  <a:srgbClr val="000000"/>
                </a:solidFill>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Poison and Holy Grail in the Evolution of </a:t>
            </a:r>
            <a:r>
              <a:rPr lang="en-US" altLang="zh-CN" sz="20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Stellars</a:t>
            </a:r>
            <a:endParaRPr lang="en-US" altLang="zh-CN" sz="2000" b="1" dirty="0">
              <a:solidFill>
                <a:srgbClr val="000000"/>
              </a:solidFill>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endParaRPr>
          </a:p>
          <a:p>
            <a:pPr lvl="0" algn="ctr">
              <a:spcBef>
                <a:spcPct val="50000"/>
              </a:spcBef>
              <a:buNone/>
              <a:defRPr/>
            </a:pPr>
            <a:r>
              <a:rPr lang="en-US" altLang="zh-CN" sz="2000" b="1" dirty="0">
                <a:solidFill>
                  <a:srgbClr val="000000"/>
                </a:solidFill>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              --- Based on the gamma light device, He </a:t>
            </a:r>
            <a:r>
              <a:rPr lang="en-US" altLang="zh-CN" sz="2000" b="1" dirty="0" err="1">
                <a:solidFill>
                  <a:srgbClr val="000000"/>
                </a:solidFill>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Jianjun</a:t>
            </a:r>
            <a:endParaRPr lang="zh-CN" altLang="en-US" sz="1200" b="1" dirty="0">
              <a:solidFill>
                <a:srgbClr val="000000"/>
              </a:solidFill>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5" name="音频 4">
            <a:hlinkClick r:id="" action="ppaction://media"/>
            <a:extLst>
              <a:ext uri="{FF2B5EF4-FFF2-40B4-BE49-F238E27FC236}">
                <a16:creationId xmlns:a16="http://schemas.microsoft.com/office/drawing/2014/main" id="{2964DC1F-4C58-4A26-A222-9E6F0A9E17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809804226"/>
      </p:ext>
    </p:extLst>
  </p:cSld>
  <p:clrMapOvr>
    <a:masterClrMapping/>
  </p:clrMapOvr>
  <mc:AlternateContent xmlns:mc="http://schemas.openxmlformats.org/markup-compatibility/2006">
    <mc:Choice xmlns:p14="http://schemas.microsoft.com/office/powerpoint/2010/main" Requires="p14">
      <p:transition spd="slow" p14:dur="2000" advTm="33816"/>
    </mc:Choice>
    <mc:Fallback>
      <p:transition spd="slow" advTm="33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459C0CCA-C759-4D2F-B720-FD5C2584407E}"/>
              </a:ext>
            </a:extLst>
          </p:cNvPr>
          <p:cNvSpPr/>
          <p:nvPr/>
        </p:nvSpPr>
        <p:spPr>
          <a:xfrm>
            <a:off x="179512" y="0"/>
            <a:ext cx="8966234" cy="1200329"/>
          </a:xfrm>
          <a:prstGeom prst="rect">
            <a:avLst/>
          </a:prstGeom>
        </p:spPr>
        <p:txBody>
          <a:bodyPr wrap="square">
            <a:spAutoFit/>
          </a:bodyPr>
          <a:lstStyle/>
          <a:p>
            <a:pPr>
              <a:buNone/>
            </a:pPr>
            <a:r>
              <a:rPr lang="en-US" altLang="zh-CN" sz="3600" b="1" dirty="0">
                <a:solidFill>
                  <a:srgbClr val="FF0000"/>
                </a:solidFill>
                <a:latin typeface="幼圆" panose="02010509060101010101" pitchFamily="49" charset="-122"/>
                <a:ea typeface="幼圆" panose="02010509060101010101" pitchFamily="49" charset="-122"/>
                <a:cs typeface="Times New Roman" panose="02020603050405020304" pitchFamily="18" charset="0"/>
              </a:rPr>
              <a:t>Photonuclear reaction</a:t>
            </a:r>
            <a:r>
              <a:rPr lang="en-US" altLang="zh-CN" sz="3600" b="1" baseline="30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16</a:t>
            </a:r>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3600" b="1" dirty="0">
                <a:solidFill>
                  <a:srgbClr val="FF0000"/>
                </a:solidFill>
                <a:latin typeface="Symbol" panose="05050102010706020507" pitchFamily="18" charset="2"/>
                <a:ea typeface="微软雅黑" panose="020B0503020204020204" pitchFamily="34" charset="-122"/>
                <a:cs typeface="Times New Roman" panose="02020603050405020304" pitchFamily="18" charset="0"/>
                <a:sym typeface="Symbol"/>
              </a:rPr>
              <a:t>, </a:t>
            </a:r>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3600" b="1" baseline="30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12</a:t>
            </a:r>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 </a:t>
            </a:r>
            <a:r>
              <a:rPr lang="en-US" altLang="zh-CN" sz="3600" b="1" dirty="0">
                <a:solidFill>
                  <a:srgbClr val="FF0000"/>
                </a:solidFill>
                <a:latin typeface="幼圆" panose="02010509060101010101" pitchFamily="49" charset="-122"/>
                <a:ea typeface="幼圆" panose="02010509060101010101" pitchFamily="49" charset="-122"/>
                <a:cs typeface="Times New Roman" panose="02020603050405020304" pitchFamily="18" charset="0"/>
              </a:rPr>
              <a:t>measurement</a:t>
            </a:r>
            <a:endParaRPr lang="zh-CN" altLang="en-US" sz="3600" b="1" dirty="0">
              <a:solidFill>
                <a:srgbClr val="FF0000"/>
              </a:solidFill>
              <a:latin typeface="幼圆" panose="02010509060101010101" pitchFamily="49" charset="-122"/>
              <a:ea typeface="幼圆" panose="02010509060101010101" pitchFamily="49" charset="-122"/>
            </a:endParaRPr>
          </a:p>
        </p:txBody>
      </p:sp>
      <p:sp>
        <p:nvSpPr>
          <p:cNvPr id="8" name="Text Box 2">
            <a:extLst>
              <a:ext uri="{FF2B5EF4-FFF2-40B4-BE49-F238E27FC236}">
                <a16:creationId xmlns:a16="http://schemas.microsoft.com/office/drawing/2014/main" id="{23368D07-9CC1-4ED6-9204-3062CA5B9198}"/>
              </a:ext>
            </a:extLst>
          </p:cNvPr>
          <p:cNvSpPr txBox="1">
            <a:spLocks noChangeArrowheads="1"/>
          </p:cNvSpPr>
          <p:nvPr/>
        </p:nvSpPr>
        <p:spPr bwMode="auto">
          <a:xfrm>
            <a:off x="227137" y="1190829"/>
            <a:ext cx="4648200"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spcBef>
                <a:spcPts val="0"/>
              </a:spcBef>
              <a:buNone/>
              <a:defRPr/>
            </a:pPr>
            <a:r>
              <a:rPr lang="en-US" altLang="zh-CN" sz="2400" b="1" dirty="0">
                <a:solidFill>
                  <a:srgbClr val="0000FF"/>
                </a:solidFill>
                <a:latin typeface="Times New Roman" panose="02020603050405020304" pitchFamily="18" charset="0"/>
                <a:ea typeface="幼圆" panose="02010509060101010101" pitchFamily="49" charset="-122"/>
                <a:cs typeface="Times New Roman" panose="02020603050405020304" pitchFamily="18" charset="0"/>
              </a:rPr>
              <a:t>University of Stuttgart, Germany</a:t>
            </a:r>
            <a:r>
              <a:rPr kumimoji="0" lang="zh-CN"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幼圆" panose="02010509060101010101" pitchFamily="49" charset="-122"/>
                <a:cs typeface="Times New Roman" panose="02020603050405020304" pitchFamily="18" charset="0"/>
              </a:rPr>
              <a:t>：</a:t>
            </a:r>
            <a:r>
              <a:rPr lang="en-US" altLang="zh-CN" sz="2400" b="1" baseline="30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12</a:t>
            </a:r>
            <a:r>
              <a:rPr lang="en-US" altLang="zh-CN"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sz="2400" b="1" dirty="0">
                <a:solidFill>
                  <a:srgbClr val="0000FF"/>
                </a:solidFill>
                <a:latin typeface="Symbol" panose="05050102010706020507" pitchFamily="18" charset="2"/>
                <a:ea typeface="微软雅黑" panose="020B0503020204020204" pitchFamily="34" charset="-122"/>
                <a:cs typeface="Times New Roman" panose="02020603050405020304" pitchFamily="18" charset="0"/>
                <a:sym typeface="Symbol"/>
              </a:rPr>
              <a:t></a:t>
            </a:r>
            <a:r>
              <a:rPr lang="en-US" altLang="zh-CN" sz="2400" b="1" dirty="0">
                <a:solidFill>
                  <a:srgbClr val="0000FF"/>
                </a:solidFill>
                <a:latin typeface="Symbol" panose="05050102010706020507" pitchFamily="18" charset="2"/>
                <a:ea typeface="微软雅黑" panose="020B0503020204020204" pitchFamily="34" charset="-122"/>
                <a:cs typeface="Times New Roman" panose="02020603050405020304" pitchFamily="18" charset="0"/>
              </a:rPr>
              <a:t>,</a:t>
            </a:r>
            <a:r>
              <a:rPr lang="en-US" altLang="zh-CN" sz="2400" b="1" dirty="0">
                <a:solidFill>
                  <a:srgbClr val="0000FF"/>
                </a:solidFill>
                <a:latin typeface="Symbol" panose="05050102010706020507" pitchFamily="18" charset="2"/>
                <a:ea typeface="微软雅黑" panose="020B0503020204020204" pitchFamily="34" charset="-122"/>
                <a:cs typeface="Times New Roman" panose="02020603050405020304" pitchFamily="18" charset="0"/>
                <a:sym typeface="Symbol"/>
              </a:rPr>
              <a:t></a:t>
            </a:r>
            <a:r>
              <a:rPr lang="en-US" altLang="zh-CN"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1" baseline="30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16</a:t>
            </a:r>
            <a:r>
              <a:rPr lang="en-US" altLang="zh-CN"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O</a:t>
            </a:r>
            <a:endParaRPr kumimoji="0" lang="en-US" altLang="zh-CN" sz="2400" b="1" i="0" u="none" strike="noStrike" kern="1200" cap="none" spc="0" normalizeH="0" baseline="0" noProof="0" dirty="0">
              <a:ln>
                <a:noFill/>
              </a:ln>
              <a:solidFill>
                <a:srgbClr val="0000FF"/>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a:p>
            <a:pPr lvl="0">
              <a:spcBef>
                <a:spcPts val="600"/>
              </a:spcBef>
              <a:buNone/>
              <a:defRPr/>
            </a:pPr>
            <a:r>
              <a:rPr kumimoji="0" lang="en-US" altLang="zh-CN"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Beam</a:t>
            </a:r>
            <a:r>
              <a:rPr kumimoji="0" lang="zh-CN" altLang="en-US"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a:t>
            </a:r>
            <a:r>
              <a:rPr kumimoji="0" lang="en-US" altLang="zh-CN"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400 </a:t>
            </a:r>
            <a:r>
              <a:rPr kumimoji="0" lang="en-US" altLang="zh-CN"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sym typeface="Symbol" panose="05050102010706020507" pitchFamily="18" charset="2"/>
              </a:rPr>
              <a:t></a:t>
            </a:r>
            <a:r>
              <a:rPr kumimoji="0" lang="en-US" altLang="zh-CN"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A (2.5</a:t>
            </a:r>
            <a:r>
              <a:rPr kumimoji="0" lang="en-US" altLang="zh-CN"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sym typeface="Symbol" panose="05050102010706020507" pitchFamily="18" charset="2"/>
              </a:rPr>
              <a:t></a:t>
            </a:r>
            <a:r>
              <a:rPr kumimoji="0" lang="en-US" altLang="zh-CN"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10</a:t>
            </a:r>
            <a:r>
              <a:rPr kumimoji="0" lang="en-US" altLang="zh-CN" sz="2400" i="0" u="none" strike="noStrike" kern="1200" cap="none" spc="0" normalizeH="0" baseline="3000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15</a:t>
            </a:r>
            <a:r>
              <a:rPr kumimoji="0" lang="en-US" altLang="zh-CN"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 </a:t>
            </a:r>
            <a:r>
              <a:rPr kumimoji="0" lang="en-US" altLang="zh-CN" sz="2400" i="0" u="none" strike="noStrike" kern="1200" cap="none" spc="0" normalizeH="0" baseline="0" noProof="0" dirty="0" err="1">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pps</a:t>
            </a:r>
            <a:r>
              <a:rPr kumimoji="0" lang="en-US" altLang="zh-CN"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 </a:t>
            </a:r>
          </a:p>
          <a:p>
            <a:pPr lvl="0">
              <a:spcBef>
                <a:spcPts val="0"/>
              </a:spcBef>
              <a:buNone/>
              <a:defRPr/>
            </a:pPr>
            <a:r>
              <a:rPr kumimoji="0" lang="en-US" altLang="zh-CN"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Target thickness</a:t>
            </a:r>
            <a:r>
              <a:rPr kumimoji="0" lang="zh-CN" altLang="en-US"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a:t>
            </a:r>
            <a:r>
              <a:rPr kumimoji="0" lang="en-US" altLang="zh-CN"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2</a:t>
            </a:r>
            <a:r>
              <a:rPr kumimoji="0" lang="en-US" altLang="zh-CN" sz="2400" dirty="0">
                <a:latin typeface="Times New Roman" panose="02020603050405020304" pitchFamily="18" charset="0"/>
                <a:ea typeface="幼圆" panose="02010509060101010101" pitchFamily="49" charset="-122"/>
                <a:cs typeface="Times New Roman" panose="02020603050405020304" pitchFamily="18" charset="0"/>
                <a:sym typeface="Symbol" panose="05050102010706020507" pitchFamily="18" charset="2"/>
              </a:rPr>
              <a:t></a:t>
            </a:r>
            <a:r>
              <a:rPr kumimoji="0" lang="en-US" altLang="zh-CN"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10</a:t>
            </a:r>
            <a:r>
              <a:rPr kumimoji="0" lang="en-US" altLang="zh-CN" sz="2400" i="0" u="none" strike="noStrike" kern="1200" cap="none" spc="0" normalizeH="0" baseline="3000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18</a:t>
            </a:r>
            <a:r>
              <a:rPr kumimoji="0" lang="en-US" altLang="zh-CN"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 atom/cm</a:t>
            </a:r>
            <a:r>
              <a:rPr kumimoji="0" lang="en-US" altLang="zh-CN" sz="2400" i="0" u="none" strike="noStrike" kern="1200" cap="none" spc="0" normalizeH="0" baseline="3000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3</a:t>
            </a:r>
            <a:endParaRPr kumimoji="0" lang="en-US" altLang="zh-CN"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endParaRPr>
          </a:p>
          <a:p>
            <a:pPr lvl="0">
              <a:spcBef>
                <a:spcPts val="0"/>
              </a:spcBef>
              <a:buNone/>
              <a:defRPr/>
            </a:pPr>
            <a:r>
              <a:rPr kumimoji="0" lang="en-US" altLang="zh-CN"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Time </a:t>
            </a:r>
            <a:r>
              <a:rPr kumimoji="0" lang="zh-CN" altLang="en-US"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a:t>
            </a:r>
            <a:r>
              <a:rPr kumimoji="0" lang="en-US" altLang="zh-CN"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150h</a:t>
            </a:r>
          </a:p>
        </p:txBody>
      </p:sp>
      <p:pic>
        <p:nvPicPr>
          <p:cNvPr id="3" name="图片 2">
            <a:extLst>
              <a:ext uri="{FF2B5EF4-FFF2-40B4-BE49-F238E27FC236}">
                <a16:creationId xmlns:a16="http://schemas.microsoft.com/office/drawing/2014/main" id="{0174328A-3C6D-4194-82DC-C0A2FFAD05A3}"/>
              </a:ext>
            </a:extLst>
          </p:cNvPr>
          <p:cNvPicPr>
            <a:picLocks noChangeAspect="1"/>
          </p:cNvPicPr>
          <p:nvPr/>
        </p:nvPicPr>
        <p:blipFill rotWithShape="1">
          <a:blip r:embed="rId5"/>
          <a:srcRect l="1235" r="6172"/>
          <a:stretch/>
        </p:blipFill>
        <p:spPr>
          <a:xfrm>
            <a:off x="5257800" y="1143000"/>
            <a:ext cx="3887946" cy="2743200"/>
          </a:xfrm>
          <a:prstGeom prst="rect">
            <a:avLst/>
          </a:prstGeom>
        </p:spPr>
      </p:pic>
      <p:sp>
        <p:nvSpPr>
          <p:cNvPr id="11" name="Text Box 2">
            <a:extLst>
              <a:ext uri="{FF2B5EF4-FFF2-40B4-BE49-F238E27FC236}">
                <a16:creationId xmlns:a16="http://schemas.microsoft.com/office/drawing/2014/main" id="{8D50F3ED-C41E-48F7-97E5-FD7EB28208D8}"/>
              </a:ext>
            </a:extLst>
          </p:cNvPr>
          <p:cNvSpPr txBox="1">
            <a:spLocks noChangeArrowheads="1"/>
          </p:cNvSpPr>
          <p:nvPr/>
        </p:nvSpPr>
        <p:spPr bwMode="auto">
          <a:xfrm>
            <a:off x="179512" y="3146455"/>
            <a:ext cx="3810000" cy="349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spcBef>
                <a:spcPts val="0"/>
              </a:spcBef>
              <a:buNone/>
              <a:defRPr/>
            </a:pPr>
            <a:r>
              <a:rPr kumimoji="0" lang="en-US" altLang="zh-CN" sz="2400" b="1" i="0" u="none" strike="noStrike" kern="1200" cap="none" spc="0" normalizeH="0" baseline="0" noProof="0" dirty="0">
                <a:ln>
                  <a:noFill/>
                </a:ln>
                <a:solidFill>
                  <a:srgbClr val="0000FF"/>
                </a:solidFill>
                <a:effectLst/>
                <a:uLnTx/>
                <a:uFillTx/>
                <a:latin typeface="Times New Roman" panose="02020603050405020304" pitchFamily="18" charset="0"/>
                <a:ea typeface="幼圆" panose="02010509060101010101" pitchFamily="49" charset="-122"/>
                <a:cs typeface="Times New Roman" panose="02020603050405020304" pitchFamily="18" charset="0"/>
              </a:rPr>
              <a:t>Photonuclear</a:t>
            </a:r>
            <a:r>
              <a:rPr kumimoji="0" lang="en-US" altLang="zh-CN" sz="2400" b="1" i="0" u="none" strike="noStrike" kern="1200" cap="none" spc="0" normalizeH="0" noProof="0" dirty="0">
                <a:ln>
                  <a:noFill/>
                </a:ln>
                <a:solidFill>
                  <a:srgbClr val="0000FF"/>
                </a:solidFill>
                <a:effectLst/>
                <a:uLnTx/>
                <a:uFillTx/>
                <a:latin typeface="Times New Roman" panose="02020603050405020304" pitchFamily="18" charset="0"/>
                <a:ea typeface="幼圆" panose="02010509060101010101" pitchFamily="49" charset="-122"/>
                <a:cs typeface="Times New Roman" panose="02020603050405020304" pitchFamily="18" charset="0"/>
              </a:rPr>
              <a:t> reaction</a:t>
            </a:r>
            <a:r>
              <a:rPr kumimoji="0" lang="zh-CN"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幼圆" panose="02010509060101010101" pitchFamily="49" charset="-122"/>
                <a:cs typeface="Times New Roman" panose="02020603050405020304" pitchFamily="18" charset="0"/>
              </a:rPr>
              <a:t>：</a:t>
            </a:r>
            <a:r>
              <a:rPr lang="en-US" altLang="zh-CN" sz="2400" b="1" baseline="30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16</a:t>
            </a:r>
            <a:r>
              <a:rPr lang="en-US" altLang="zh-CN"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2400" b="1" dirty="0">
                <a:solidFill>
                  <a:srgbClr val="0000FF"/>
                </a:solidFill>
                <a:latin typeface="Symbol" panose="05050102010706020507" pitchFamily="18" charset="2"/>
                <a:ea typeface="微软雅黑" panose="020B0503020204020204" pitchFamily="34" charset="-122"/>
                <a:cs typeface="Times New Roman" panose="02020603050405020304" pitchFamily="18" charset="0"/>
                <a:sym typeface="Symbol"/>
              </a:rPr>
              <a:t>, </a:t>
            </a:r>
            <a:r>
              <a:rPr lang="en-US" altLang="zh-CN"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1" baseline="300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12</a:t>
            </a:r>
            <a:r>
              <a:rPr lang="en-US" altLang="zh-CN"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C</a:t>
            </a:r>
            <a:endParaRPr kumimoji="0" lang="en-US" altLang="zh-CN" sz="2400" b="1" i="0" u="none" strike="noStrike" kern="1200" cap="none" spc="0" normalizeH="0" baseline="0" noProof="0" dirty="0">
              <a:ln>
                <a:noFill/>
              </a:ln>
              <a:solidFill>
                <a:srgbClr val="0000FF"/>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a:p>
            <a:pPr lvl="0">
              <a:spcBef>
                <a:spcPts val="600"/>
              </a:spcBef>
              <a:buNone/>
              <a:defRPr/>
            </a:pPr>
            <a:r>
              <a:rPr kumimoji="0" lang="en-US" altLang="zh-CN"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Target thickness</a:t>
            </a:r>
            <a:r>
              <a:rPr kumimoji="0" lang="zh-CN" altLang="en-US"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a:t>
            </a:r>
            <a:r>
              <a:rPr kumimoji="0" lang="en-US" altLang="zh-CN" sz="2400" dirty="0">
                <a:latin typeface="Times New Roman" panose="02020603050405020304" pitchFamily="18" charset="0"/>
                <a:ea typeface="幼圆" panose="02010509060101010101" pitchFamily="49" charset="-122"/>
                <a:cs typeface="Times New Roman" panose="02020603050405020304" pitchFamily="18" charset="0"/>
                <a:sym typeface="Symbol" panose="05050102010706020507" pitchFamily="18" charset="2"/>
              </a:rPr>
              <a:t></a:t>
            </a:r>
            <a:r>
              <a:rPr kumimoji="0" lang="en-US" altLang="zh-CN"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1000</a:t>
            </a:r>
            <a:r>
              <a:rPr lang="en-US" altLang="zh-CN" sz="2400" dirty="0">
                <a:latin typeface="Times New Roman" panose="02020603050405020304" pitchFamily="18" charset="0"/>
                <a:ea typeface="幼圆" panose="02010509060101010101" pitchFamily="49" charset="-122"/>
                <a:cs typeface="Times New Roman" panose="02020603050405020304" pitchFamily="18" charset="0"/>
              </a:rPr>
              <a:t>times</a:t>
            </a:r>
            <a:endParaRPr kumimoji="0" lang="en-US" altLang="zh-CN" sz="2400" i="0" u="none" strike="noStrike" kern="1200" cap="none" spc="0" normalizeH="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endParaRPr>
          </a:p>
          <a:p>
            <a:pPr lvl="0">
              <a:spcBef>
                <a:spcPts val="0"/>
              </a:spcBef>
              <a:buNone/>
              <a:defRPr/>
            </a:pPr>
            <a:r>
              <a:rPr kumimoji="0" lang="en-US" altLang="zh-CN"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Cross section</a:t>
            </a:r>
            <a:r>
              <a:rPr kumimoji="0" lang="zh-CN" altLang="en-US"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a:t>
            </a:r>
            <a:r>
              <a:rPr kumimoji="0" lang="en-US" altLang="zh-CN" sz="2400" dirty="0">
                <a:latin typeface="Times New Roman" panose="02020603050405020304" pitchFamily="18" charset="0"/>
                <a:ea typeface="幼圆" panose="02010509060101010101" pitchFamily="49" charset="-122"/>
                <a:cs typeface="Times New Roman" panose="02020603050405020304" pitchFamily="18" charset="0"/>
                <a:sym typeface="Symbol" panose="05050102010706020507" pitchFamily="18" charset="2"/>
              </a:rPr>
              <a:t></a:t>
            </a:r>
            <a:r>
              <a:rPr kumimoji="0" lang="en-US" altLang="zh-CN"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100</a:t>
            </a:r>
            <a:r>
              <a:rPr lang="en-US" altLang="zh-CN" sz="2400" dirty="0">
                <a:latin typeface="Times New Roman" panose="02020603050405020304" pitchFamily="18" charset="0"/>
                <a:ea typeface="幼圆" panose="02010509060101010101" pitchFamily="49" charset="-122"/>
                <a:cs typeface="Times New Roman" panose="02020603050405020304" pitchFamily="18" charset="0"/>
              </a:rPr>
              <a:t>times</a:t>
            </a:r>
            <a:endParaRPr kumimoji="0" lang="en-US" altLang="zh-CN"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endParaRPr>
          </a:p>
          <a:p>
            <a:pPr lvl="0">
              <a:spcBef>
                <a:spcPts val="0"/>
              </a:spcBef>
              <a:buNone/>
              <a:defRPr/>
            </a:pPr>
            <a:r>
              <a:rPr kumimoji="0" lang="en-US" altLang="zh-CN" sz="2400" dirty="0">
                <a:latin typeface="Times New Roman" panose="02020603050405020304" pitchFamily="18" charset="0"/>
                <a:ea typeface="幼圆" panose="02010509060101010101" pitchFamily="49" charset="-122"/>
                <a:cs typeface="Times New Roman" panose="02020603050405020304" pitchFamily="18" charset="0"/>
                <a:sym typeface="Symbol" panose="05050102010706020507" pitchFamily="18" charset="2"/>
              </a:rPr>
              <a:t></a:t>
            </a:r>
            <a:r>
              <a:rPr kumimoji="0" lang="en-US" altLang="zh-CN" sz="2400" dirty="0">
                <a:latin typeface="Times New Roman" panose="02020603050405020304" pitchFamily="18" charset="0"/>
                <a:ea typeface="幼圆" panose="02010509060101010101" pitchFamily="49" charset="-122"/>
                <a:cs typeface="Times New Roman" panose="02020603050405020304" pitchFamily="18" charset="0"/>
              </a:rPr>
              <a:t>/</a:t>
            </a:r>
            <a:r>
              <a:rPr kumimoji="0" lang="en-US" altLang="zh-CN" sz="2400" dirty="0">
                <a:latin typeface="Times New Roman" panose="02020603050405020304" pitchFamily="18" charset="0"/>
                <a:ea typeface="幼圆" panose="02010509060101010101" pitchFamily="49" charset="-122"/>
                <a:cs typeface="Times New Roman" panose="02020603050405020304" pitchFamily="18" charset="0"/>
                <a:sym typeface="Symbol" panose="05050102010706020507" pitchFamily="18" charset="2"/>
              </a:rPr>
              <a:t></a:t>
            </a:r>
            <a:r>
              <a:rPr lang="en-US" altLang="zh-CN" sz="2400" dirty="0">
                <a:latin typeface="Times New Roman" panose="02020603050405020304" pitchFamily="18" charset="0"/>
                <a:ea typeface="幼圆" panose="02010509060101010101" pitchFamily="49" charset="-122"/>
                <a:cs typeface="Times New Roman" panose="02020603050405020304" pitchFamily="18" charset="0"/>
              </a:rPr>
              <a:t> Detection efficiency ratio </a:t>
            </a:r>
            <a:r>
              <a:rPr kumimoji="0" lang="zh-CN" altLang="en-US" sz="2400" dirty="0">
                <a:latin typeface="Times New Roman" panose="02020603050405020304" pitchFamily="18" charset="0"/>
                <a:ea typeface="幼圆" panose="02010509060101010101" pitchFamily="49" charset="-122"/>
                <a:cs typeface="Times New Roman" panose="02020603050405020304" pitchFamily="18" charset="0"/>
              </a:rPr>
              <a:t>：</a:t>
            </a:r>
            <a:r>
              <a:rPr kumimoji="0" lang="en-US" altLang="zh-CN" sz="2400" dirty="0">
                <a:latin typeface="Times New Roman" panose="02020603050405020304" pitchFamily="18" charset="0"/>
                <a:ea typeface="幼圆" panose="02010509060101010101" pitchFamily="49" charset="-122"/>
                <a:cs typeface="Times New Roman" panose="02020603050405020304" pitchFamily="18" charset="0"/>
                <a:sym typeface="Symbol" panose="05050102010706020507" pitchFamily="18" charset="2"/>
              </a:rPr>
              <a:t> </a:t>
            </a:r>
            <a:r>
              <a:rPr kumimoji="0" lang="en-US" altLang="zh-CN" sz="2400" dirty="0">
                <a:latin typeface="Times New Roman" panose="02020603050405020304" pitchFamily="18" charset="0"/>
                <a:ea typeface="幼圆" panose="02010509060101010101" pitchFamily="49" charset="-122"/>
                <a:cs typeface="Times New Roman" panose="02020603050405020304" pitchFamily="18" charset="0"/>
              </a:rPr>
              <a:t>20</a:t>
            </a:r>
            <a:r>
              <a:rPr lang="en-US" altLang="zh-CN" sz="2400" dirty="0">
                <a:latin typeface="Times New Roman" panose="02020603050405020304" pitchFamily="18" charset="0"/>
                <a:ea typeface="幼圆" panose="02010509060101010101" pitchFamily="49" charset="-122"/>
                <a:cs typeface="Times New Roman" panose="02020603050405020304" pitchFamily="18" charset="0"/>
              </a:rPr>
              <a:t>times</a:t>
            </a:r>
            <a:endParaRPr kumimoji="0" lang="en-US" altLang="zh-CN" sz="2400" i="0" u="none" strike="noStrike" kern="1200" cap="none" spc="0" normalizeH="0" baseline="3000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endParaRPr>
          </a:p>
          <a:p>
            <a:pPr lvl="0">
              <a:spcBef>
                <a:spcPts val="0"/>
              </a:spcBef>
              <a:buNone/>
              <a:defRPr/>
            </a:pPr>
            <a:r>
              <a:rPr lang="en-US" altLang="zh-CN" sz="2400" dirty="0">
                <a:latin typeface="Times New Roman" panose="02020603050405020304" pitchFamily="18" charset="0"/>
                <a:ea typeface="幼圆" panose="02010509060101010101" pitchFamily="49" charset="-122"/>
                <a:cs typeface="Times New Roman" panose="02020603050405020304" pitchFamily="18" charset="0"/>
              </a:rPr>
              <a:t>time</a:t>
            </a:r>
            <a:r>
              <a:rPr kumimoji="0" lang="zh-CN" altLang="en-US"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a:t>
            </a:r>
            <a:r>
              <a:rPr kumimoji="0" lang="en-US" altLang="zh-CN" sz="2400" i="0" u="none" strike="noStrike" kern="1200" cap="none" spc="0" normalizeH="0" baseline="0" noProof="0" dirty="0">
                <a:ln>
                  <a:noFill/>
                </a:ln>
                <a:effectLst/>
                <a:uLnTx/>
                <a:uFillTx/>
                <a:latin typeface="Times New Roman" panose="02020603050405020304" pitchFamily="18" charset="0"/>
                <a:ea typeface="幼圆" panose="02010509060101010101" pitchFamily="49" charset="-122"/>
                <a:cs typeface="Times New Roman" panose="02020603050405020304" pitchFamily="18" charset="0"/>
              </a:rPr>
              <a:t>150h</a:t>
            </a:r>
          </a:p>
          <a:p>
            <a:pPr>
              <a:spcBef>
                <a:spcPts val="0"/>
              </a:spcBef>
              <a:buNone/>
              <a:defRPr/>
            </a:pPr>
            <a:r>
              <a:rPr lang="en-US" altLang="zh-CN" sz="2400" dirty="0">
                <a:latin typeface="Times New Roman" panose="02020603050405020304" pitchFamily="18" charset="0"/>
                <a:ea typeface="幼圆" panose="02010509060101010101" pitchFamily="49" charset="-122"/>
                <a:cs typeface="Times New Roman" panose="02020603050405020304" pitchFamily="18" charset="0"/>
              </a:rPr>
              <a:t>beam</a:t>
            </a:r>
            <a:r>
              <a:rPr kumimoji="0" lang="zh-CN" altLang="en-US" sz="2400" dirty="0">
                <a:latin typeface="Times New Roman" panose="02020603050405020304" pitchFamily="18" charset="0"/>
                <a:ea typeface="幼圆" panose="02010509060101010101" pitchFamily="49" charset="-122"/>
                <a:cs typeface="Times New Roman" panose="02020603050405020304" pitchFamily="18" charset="0"/>
              </a:rPr>
              <a:t>：</a:t>
            </a:r>
            <a:r>
              <a:rPr kumimoji="0" lang="en-US" altLang="zh-CN" sz="2400" dirty="0">
                <a:latin typeface="Times New Roman" panose="02020603050405020304" pitchFamily="18" charset="0"/>
                <a:ea typeface="幼圆" panose="02010509060101010101" pitchFamily="49" charset="-122"/>
                <a:cs typeface="Times New Roman" panose="02020603050405020304" pitchFamily="18" charset="0"/>
                <a:sym typeface="Symbol" panose="05050102010706020507" pitchFamily="18" charset="2"/>
              </a:rPr>
              <a:t></a:t>
            </a:r>
            <a:r>
              <a:rPr kumimoji="0" lang="en-US" altLang="zh-CN" sz="2400" dirty="0">
                <a:latin typeface="Times New Roman" panose="02020603050405020304" pitchFamily="18" charset="0"/>
                <a:ea typeface="幼圆" panose="02010509060101010101" pitchFamily="49" charset="-122"/>
                <a:cs typeface="Times New Roman" panose="02020603050405020304" pitchFamily="18" charset="0"/>
              </a:rPr>
              <a:t> 10</a:t>
            </a:r>
            <a:r>
              <a:rPr kumimoji="0" lang="en-US" altLang="zh-CN" sz="2400" baseline="30000" dirty="0">
                <a:latin typeface="Times New Roman" panose="02020603050405020304" pitchFamily="18" charset="0"/>
                <a:ea typeface="幼圆" panose="02010509060101010101" pitchFamily="49" charset="-122"/>
                <a:cs typeface="Times New Roman" panose="02020603050405020304" pitchFamily="18" charset="0"/>
              </a:rPr>
              <a:t>9</a:t>
            </a:r>
            <a:r>
              <a:rPr kumimoji="0" lang="en-US" altLang="zh-CN" sz="2400" dirty="0">
                <a:latin typeface="Times New Roman" panose="02020603050405020304" pitchFamily="18" charset="0"/>
                <a:ea typeface="幼圆" panose="02010509060101010101" pitchFamily="49" charset="-122"/>
                <a:cs typeface="Times New Roman" panose="02020603050405020304" pitchFamily="18" charset="0"/>
              </a:rPr>
              <a:t> photon/s</a:t>
            </a:r>
          </a:p>
        </p:txBody>
      </p:sp>
      <p:pic>
        <p:nvPicPr>
          <p:cNvPr id="4" name="图片 3">
            <a:extLst>
              <a:ext uri="{FF2B5EF4-FFF2-40B4-BE49-F238E27FC236}">
                <a16:creationId xmlns:a16="http://schemas.microsoft.com/office/drawing/2014/main" id="{4B204025-4253-4691-8D98-25DFEF9DCD37}"/>
              </a:ext>
            </a:extLst>
          </p:cNvPr>
          <p:cNvPicPr>
            <a:picLocks noChangeAspect="1"/>
          </p:cNvPicPr>
          <p:nvPr/>
        </p:nvPicPr>
        <p:blipFill rotWithShape="1">
          <a:blip r:embed="rId6"/>
          <a:srcRect l="4100" t="2804" r="6758" b="1644"/>
          <a:stretch/>
        </p:blipFill>
        <p:spPr>
          <a:xfrm>
            <a:off x="4361711" y="3909045"/>
            <a:ext cx="4784035" cy="2903267"/>
          </a:xfrm>
          <a:prstGeom prst="rect">
            <a:avLst/>
          </a:prstGeom>
        </p:spPr>
      </p:pic>
      <p:sp>
        <p:nvSpPr>
          <p:cNvPr id="5" name="矩形 4">
            <a:extLst>
              <a:ext uri="{FF2B5EF4-FFF2-40B4-BE49-F238E27FC236}">
                <a16:creationId xmlns:a16="http://schemas.microsoft.com/office/drawing/2014/main" id="{DF310F9C-5DD8-4964-8104-DEB181CAA461}"/>
              </a:ext>
            </a:extLst>
          </p:cNvPr>
          <p:cNvSpPr/>
          <p:nvPr/>
        </p:nvSpPr>
        <p:spPr>
          <a:xfrm>
            <a:off x="2987824" y="3928095"/>
            <a:ext cx="5371279" cy="461665"/>
          </a:xfrm>
          <a:prstGeom prst="rect">
            <a:avLst/>
          </a:prstGeom>
        </p:spPr>
        <p:txBody>
          <a:bodyPr wrap="none">
            <a:spAutoFit/>
          </a:bodyPr>
          <a:lstStyle/>
          <a:p>
            <a:pPr>
              <a:buNone/>
            </a:pPr>
            <a:r>
              <a:rPr lang="en-US" altLang="zh-CN"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Time projection room technology(TPC)</a:t>
            </a:r>
            <a:endParaRPr lang="zh-CN" altLang="en-US" sz="2400" b="1" dirty="0">
              <a:solidFill>
                <a:srgbClr val="FF0000"/>
              </a:solidFill>
              <a:effectLst>
                <a:outerShdw blurRad="38100" dist="38100" dir="2700000" algn="tl">
                  <a:srgbClr val="000000">
                    <a:alpha val="43137"/>
                  </a:srgbClr>
                </a:outerShdw>
              </a:effectLst>
            </a:endParaRPr>
          </a:p>
        </p:txBody>
      </p:sp>
      <p:pic>
        <p:nvPicPr>
          <p:cNvPr id="2" name="音频 1">
            <a:hlinkClick r:id="" action="ppaction://media"/>
            <a:extLst>
              <a:ext uri="{FF2B5EF4-FFF2-40B4-BE49-F238E27FC236}">
                <a16:creationId xmlns:a16="http://schemas.microsoft.com/office/drawing/2014/main" id="{4863F133-2C2A-461A-948F-B9F885273F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627219597"/>
      </p:ext>
    </p:extLst>
  </p:cSld>
  <p:clrMapOvr>
    <a:masterClrMapping/>
  </p:clrMapOvr>
  <mc:AlternateContent xmlns:mc="http://schemas.openxmlformats.org/markup-compatibility/2006">
    <mc:Choice xmlns:p14="http://schemas.microsoft.com/office/powerpoint/2010/main" Requires="p14">
      <p:transition spd="slow" p14:dur="2000" advTm="29271"/>
    </mc:Choice>
    <mc:Fallback>
      <p:transition spd="slow" advTm="29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Holy Grail and Poison: need wiggler field in CEPC</a:t>
            </a:r>
            <a:endParaRPr lang="zh-CN" altLang="en-US" dirty="0"/>
          </a:p>
        </p:txBody>
      </p:sp>
      <p:sp>
        <p:nvSpPr>
          <p:cNvPr id="3" name="内容占位符 2"/>
          <p:cNvSpPr>
            <a:spLocks noGrp="1"/>
          </p:cNvSpPr>
          <p:nvPr>
            <p:ph idx="1"/>
          </p:nvPr>
        </p:nvSpPr>
        <p:spPr>
          <a:xfrm>
            <a:off x="179512" y="1412776"/>
            <a:ext cx="8856984" cy="4525963"/>
          </a:xfrm>
        </p:spPr>
        <p:txBody>
          <a:bodyPr/>
          <a:lstStyle/>
          <a:p>
            <a:r>
              <a:rPr lang="en-US" altLang="zh-CN" dirty="0"/>
              <a:t>The gamma from the Wiggler field response to 8.3MeV for the Holy Grail </a:t>
            </a:r>
            <a:r>
              <a:rPr lang="zh-CN" altLang="en-US" dirty="0"/>
              <a:t>！</a:t>
            </a:r>
          </a:p>
        </p:txBody>
      </p:sp>
      <p:pic>
        <p:nvPicPr>
          <p:cNvPr id="4" name="图片 3"/>
          <p:cNvPicPr/>
          <p:nvPr/>
        </p:nvPicPr>
        <p:blipFill>
          <a:blip r:embed="rId4" cstate="print">
            <a:extLst>
              <a:ext uri="{28A0092B-C50C-407E-A947-70E740481C1C}">
                <a14:useLocalDpi xmlns:a14="http://schemas.microsoft.com/office/drawing/2010/main" val="0"/>
              </a:ext>
            </a:extLst>
          </a:blip>
          <a:stretch>
            <a:fillRect/>
          </a:stretch>
        </p:blipFill>
        <p:spPr>
          <a:xfrm>
            <a:off x="1115616" y="2852936"/>
            <a:ext cx="6768752" cy="3625202"/>
          </a:xfrm>
          <a:prstGeom prst="rect">
            <a:avLst/>
          </a:prstGeom>
        </p:spPr>
      </p:pic>
      <p:pic>
        <p:nvPicPr>
          <p:cNvPr id="5" name="音频 4">
            <a:hlinkClick r:id="" action="ppaction://media"/>
            <a:extLst>
              <a:ext uri="{FF2B5EF4-FFF2-40B4-BE49-F238E27FC236}">
                <a16:creationId xmlns:a16="http://schemas.microsoft.com/office/drawing/2014/main" id="{30241817-4662-4F4D-BBB9-C07404C7D7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131542553"/>
      </p:ext>
    </p:extLst>
  </p:cSld>
  <p:clrMapOvr>
    <a:masterClrMapping/>
  </p:clrMapOvr>
  <mc:AlternateContent xmlns:mc="http://schemas.openxmlformats.org/markup-compatibility/2006">
    <mc:Choice xmlns:p14="http://schemas.microsoft.com/office/powerpoint/2010/main" Requires="p14">
      <p:transition spd="slow" p14:dur="2000" advTm="15298"/>
    </mc:Choice>
    <mc:Fallback>
      <p:transition spd="slow" advTm="15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页脚占位符 4"/>
          <p:cNvSpPr>
            <a:spLocks noGrp="1"/>
          </p:cNvSpPr>
          <p:nvPr>
            <p:ph type="ftr" sz="quarter" idx="11"/>
          </p:nvPr>
        </p:nvSpPr>
        <p:spPr/>
        <p:txBody>
          <a:bodyPr/>
          <a:lstStyle/>
          <a:p>
            <a:r>
              <a:rPr lang="en-US" altLang="zh-CN"/>
              <a:t>K. E. Rehm, HIAS 2013</a:t>
            </a:r>
          </a:p>
        </p:txBody>
      </p:sp>
      <p:sp>
        <p:nvSpPr>
          <p:cNvPr id="14" name="灯片编号占位符 5"/>
          <p:cNvSpPr>
            <a:spLocks noGrp="1"/>
          </p:cNvSpPr>
          <p:nvPr>
            <p:ph type="sldNum" sz="quarter" idx="12"/>
          </p:nvPr>
        </p:nvSpPr>
        <p:spPr/>
        <p:txBody>
          <a:bodyPr/>
          <a:lstStyle/>
          <a:p>
            <a:fld id="{67E8974D-0F6A-4858-ADDF-0A1D60618F68}" type="slidenum">
              <a:rPr lang="en-US" altLang="zh-CN"/>
              <a:pPr/>
              <a:t>26</a:t>
            </a:fld>
            <a:endParaRPr lang="en-US" altLang="zh-CN"/>
          </a:p>
        </p:txBody>
      </p:sp>
      <p:grpSp>
        <p:nvGrpSpPr>
          <p:cNvPr id="2" name="Group 2"/>
          <p:cNvGrpSpPr>
            <a:grpSpLocks/>
          </p:cNvGrpSpPr>
          <p:nvPr/>
        </p:nvGrpSpPr>
        <p:grpSpPr bwMode="auto">
          <a:xfrm>
            <a:off x="2438400" y="3200400"/>
            <a:ext cx="5257800" cy="3414713"/>
            <a:chOff x="1584" y="2064"/>
            <a:chExt cx="3312" cy="2151"/>
          </a:xfrm>
        </p:grpSpPr>
        <p:pic>
          <p:nvPicPr>
            <p:cNvPr id="137219" name="Picture 15" descr="detectorACADblue.jpg"/>
            <p:cNvPicPr>
              <a:picLocks noChangeAspect="1"/>
            </p:cNvPicPr>
            <p:nvPr/>
          </p:nvPicPr>
          <p:blipFill>
            <a:blip r:embed="rId5" cstate="print"/>
            <a:srcRect r="8952"/>
            <a:stretch>
              <a:fillRect/>
            </a:stretch>
          </p:blipFill>
          <p:spPr bwMode="auto">
            <a:xfrm>
              <a:off x="1584" y="2064"/>
              <a:ext cx="2256" cy="1974"/>
            </a:xfrm>
            <a:prstGeom prst="rect">
              <a:avLst/>
            </a:prstGeom>
            <a:noFill/>
            <a:ln w="9525">
              <a:noFill/>
              <a:miter lim="800000"/>
              <a:headEnd/>
              <a:tailEnd/>
            </a:ln>
          </p:spPr>
        </p:pic>
        <p:sp>
          <p:nvSpPr>
            <p:cNvPr id="137220" name="Text Box 4"/>
            <p:cNvSpPr txBox="1">
              <a:spLocks noChangeArrowheads="1"/>
            </p:cNvSpPr>
            <p:nvPr/>
          </p:nvSpPr>
          <p:spPr bwMode="auto">
            <a:xfrm>
              <a:off x="3072" y="3984"/>
              <a:ext cx="1824" cy="231"/>
            </a:xfrm>
            <a:prstGeom prst="rect">
              <a:avLst/>
            </a:prstGeom>
            <a:noFill/>
            <a:ln w="9525" algn="ctr">
              <a:noFill/>
              <a:miter lim="800000"/>
              <a:headEnd/>
              <a:tailEnd/>
            </a:ln>
            <a:effectLst/>
          </p:spPr>
          <p:txBody>
            <a:bodyPr>
              <a:spAutoFit/>
            </a:bodyPr>
            <a:lstStyle/>
            <a:p>
              <a:pPr algn="ctr">
                <a:spcBef>
                  <a:spcPct val="50000"/>
                </a:spcBef>
              </a:pPr>
              <a:r>
                <a:rPr lang="en-US" altLang="zh-CN" b="1">
                  <a:solidFill>
                    <a:srgbClr val="FF0000"/>
                  </a:solidFill>
                  <a:latin typeface="Arial" pitchFamily="34" charset="0"/>
                  <a:ea typeface="宋体" pitchFamily="2" charset="-122"/>
                </a:rPr>
                <a:t>2 fast cameras</a:t>
              </a:r>
            </a:p>
          </p:txBody>
        </p:sp>
        <p:sp>
          <p:nvSpPr>
            <p:cNvPr id="137221" name="Line 5"/>
            <p:cNvSpPr>
              <a:spLocks noChangeShapeType="1"/>
            </p:cNvSpPr>
            <p:nvPr/>
          </p:nvSpPr>
          <p:spPr bwMode="auto">
            <a:xfrm flipH="1" flipV="1">
              <a:off x="2160" y="3264"/>
              <a:ext cx="1200" cy="864"/>
            </a:xfrm>
            <a:prstGeom prst="line">
              <a:avLst/>
            </a:prstGeom>
            <a:noFill/>
            <a:ln w="9525">
              <a:solidFill>
                <a:srgbClr val="FF0000"/>
              </a:solidFill>
              <a:round/>
              <a:headEnd/>
              <a:tailEnd type="triangle" w="med" len="med"/>
            </a:ln>
            <a:effectLst/>
          </p:spPr>
          <p:txBody>
            <a:bodyPr/>
            <a:lstStyle/>
            <a:p>
              <a:endParaRPr lang="zh-CN" altLang="en-US"/>
            </a:p>
          </p:txBody>
        </p:sp>
        <p:sp>
          <p:nvSpPr>
            <p:cNvPr id="137222" name="Line 6"/>
            <p:cNvSpPr>
              <a:spLocks noChangeShapeType="1"/>
            </p:cNvSpPr>
            <p:nvPr/>
          </p:nvSpPr>
          <p:spPr bwMode="auto">
            <a:xfrm flipV="1">
              <a:off x="3408" y="3072"/>
              <a:ext cx="288" cy="1008"/>
            </a:xfrm>
            <a:prstGeom prst="line">
              <a:avLst/>
            </a:prstGeom>
            <a:noFill/>
            <a:ln w="9525">
              <a:solidFill>
                <a:srgbClr val="FF0000"/>
              </a:solidFill>
              <a:round/>
              <a:headEnd/>
              <a:tailEnd type="triangle" w="med" len="med"/>
            </a:ln>
            <a:effectLst/>
          </p:spPr>
          <p:txBody>
            <a:bodyPr/>
            <a:lstStyle/>
            <a:p>
              <a:endParaRPr lang="zh-CN" altLang="en-US"/>
            </a:p>
          </p:txBody>
        </p:sp>
      </p:grpSp>
      <p:pic>
        <p:nvPicPr>
          <p:cNvPr id="137223" name="Picture 7" descr="CIMG0009"/>
          <p:cNvPicPr>
            <a:picLocks noChangeAspect="1" noChangeArrowheads="1"/>
          </p:cNvPicPr>
          <p:nvPr/>
        </p:nvPicPr>
        <p:blipFill>
          <a:blip r:embed="rId6" cstate="print"/>
          <a:srcRect/>
          <a:stretch>
            <a:fillRect/>
          </a:stretch>
        </p:blipFill>
        <p:spPr bwMode="auto">
          <a:xfrm>
            <a:off x="5951538" y="0"/>
            <a:ext cx="3192462" cy="4267200"/>
          </a:xfrm>
          <a:prstGeom prst="rect">
            <a:avLst/>
          </a:prstGeom>
          <a:noFill/>
        </p:spPr>
      </p:pic>
      <p:sp>
        <p:nvSpPr>
          <p:cNvPr id="137224" name="Text Box 8"/>
          <p:cNvSpPr txBox="1">
            <a:spLocks noChangeArrowheads="1"/>
          </p:cNvSpPr>
          <p:nvPr/>
        </p:nvSpPr>
        <p:spPr bwMode="auto">
          <a:xfrm>
            <a:off x="0" y="0"/>
            <a:ext cx="5943600" cy="1373188"/>
          </a:xfrm>
          <a:prstGeom prst="rect">
            <a:avLst/>
          </a:prstGeom>
          <a:noFill/>
          <a:ln w="9525" algn="ctr">
            <a:noFill/>
            <a:miter lim="800000"/>
            <a:headEnd/>
            <a:tailEnd/>
          </a:ln>
          <a:effectLst/>
        </p:spPr>
        <p:txBody>
          <a:bodyPr>
            <a:spAutoFit/>
          </a:bodyPr>
          <a:lstStyle/>
          <a:p>
            <a:pPr algn="ctr">
              <a:spcBef>
                <a:spcPct val="50000"/>
              </a:spcBef>
            </a:pPr>
            <a:r>
              <a:rPr lang="en-US" altLang="zh-CN" sz="2800" b="1" u="sng" dirty="0">
                <a:latin typeface="Arial" pitchFamily="34" charset="0"/>
                <a:ea typeface="宋体" pitchFamily="2" charset="-122"/>
              </a:rPr>
              <a:t>Proof of Principle of a superheated bubble chamber for the </a:t>
            </a:r>
            <a:r>
              <a:rPr lang="en-US" altLang="zh-CN" sz="2800" b="1" u="sng" baseline="30000" dirty="0">
                <a:latin typeface="Arial" pitchFamily="34" charset="0"/>
                <a:ea typeface="宋体" pitchFamily="2" charset="-122"/>
              </a:rPr>
              <a:t>19</a:t>
            </a:r>
            <a:r>
              <a:rPr lang="en-US" altLang="zh-CN" sz="2800" b="1" u="sng" dirty="0">
                <a:latin typeface="Arial" pitchFamily="34" charset="0"/>
                <a:ea typeface="宋体" pitchFamily="2" charset="-122"/>
              </a:rPr>
              <a:t>F(</a:t>
            </a:r>
            <a:r>
              <a:rPr lang="en-US" altLang="zh-CN" sz="2800" b="1" u="sng" dirty="0" err="1">
                <a:latin typeface="Symbol" pitchFamily="18" charset="2"/>
                <a:ea typeface="宋体" pitchFamily="2" charset="-122"/>
              </a:rPr>
              <a:t>g,a</a:t>
            </a:r>
            <a:r>
              <a:rPr lang="en-US" altLang="zh-CN" sz="2800" b="1" u="sng" dirty="0">
                <a:latin typeface="Arial" pitchFamily="34" charset="0"/>
                <a:ea typeface="宋体" pitchFamily="2" charset="-122"/>
              </a:rPr>
              <a:t>)</a:t>
            </a:r>
            <a:r>
              <a:rPr lang="en-US" altLang="zh-CN" sz="2800" b="1" u="sng" baseline="30000" dirty="0">
                <a:latin typeface="Arial" pitchFamily="34" charset="0"/>
                <a:ea typeface="宋体" pitchFamily="2" charset="-122"/>
              </a:rPr>
              <a:t>15</a:t>
            </a:r>
            <a:r>
              <a:rPr lang="en-US" altLang="zh-CN" sz="2800" b="1" u="sng" dirty="0">
                <a:latin typeface="Arial" pitchFamily="34" charset="0"/>
                <a:ea typeface="宋体" pitchFamily="2" charset="-122"/>
              </a:rPr>
              <a:t>N reaction </a:t>
            </a:r>
          </a:p>
        </p:txBody>
      </p:sp>
      <p:grpSp>
        <p:nvGrpSpPr>
          <p:cNvPr id="3" name="Group 9"/>
          <p:cNvGrpSpPr>
            <a:grpSpLocks/>
          </p:cNvGrpSpPr>
          <p:nvPr/>
        </p:nvGrpSpPr>
        <p:grpSpPr bwMode="auto">
          <a:xfrm>
            <a:off x="0" y="1905000"/>
            <a:ext cx="4191000" cy="2514600"/>
            <a:chOff x="1056" y="2117"/>
            <a:chExt cx="3071" cy="2202"/>
          </a:xfrm>
        </p:grpSpPr>
        <p:pic>
          <p:nvPicPr>
            <p:cNvPr id="137226" name="Picture 10"/>
            <p:cNvPicPr>
              <a:picLocks noChangeAspect="1" noChangeArrowheads="1"/>
            </p:cNvPicPr>
            <p:nvPr/>
          </p:nvPicPr>
          <p:blipFill>
            <a:blip r:embed="rId7" cstate="print"/>
            <a:srcRect/>
            <a:stretch>
              <a:fillRect/>
            </a:stretch>
          </p:blipFill>
          <p:spPr bwMode="auto">
            <a:xfrm>
              <a:off x="1056" y="2117"/>
              <a:ext cx="3072" cy="2203"/>
            </a:xfrm>
            <a:prstGeom prst="rect">
              <a:avLst/>
            </a:prstGeom>
            <a:noFill/>
            <a:ln w="9525">
              <a:noFill/>
              <a:round/>
              <a:headEnd/>
              <a:tailEnd/>
            </a:ln>
            <a:effectLst/>
          </p:spPr>
        </p:pic>
        <p:sp>
          <p:nvSpPr>
            <p:cNvPr id="137227" name="Line 11"/>
            <p:cNvSpPr>
              <a:spLocks noChangeShapeType="1"/>
            </p:cNvSpPr>
            <p:nvPr/>
          </p:nvSpPr>
          <p:spPr bwMode="auto">
            <a:xfrm>
              <a:off x="3264" y="2597"/>
              <a:ext cx="1" cy="816"/>
            </a:xfrm>
            <a:prstGeom prst="line">
              <a:avLst/>
            </a:prstGeom>
            <a:noFill/>
            <a:ln w="57240">
              <a:solidFill>
                <a:srgbClr val="CC1228"/>
              </a:solidFill>
              <a:miter lim="800000"/>
              <a:headEnd/>
              <a:tailEnd type="triangle" w="med" len="med"/>
            </a:ln>
            <a:effectLst/>
          </p:spPr>
          <p:txBody>
            <a:bodyPr/>
            <a:lstStyle/>
            <a:p>
              <a:endParaRPr lang="zh-CN" altLang="en-US"/>
            </a:p>
          </p:txBody>
        </p:sp>
      </p:grpSp>
      <p:sp>
        <p:nvSpPr>
          <p:cNvPr id="137228" name="Text Box 12"/>
          <p:cNvSpPr txBox="1">
            <a:spLocks noChangeArrowheads="1"/>
          </p:cNvSpPr>
          <p:nvPr/>
        </p:nvSpPr>
        <p:spPr bwMode="auto">
          <a:xfrm>
            <a:off x="6248400" y="4572000"/>
            <a:ext cx="2667000" cy="822325"/>
          </a:xfrm>
          <a:prstGeom prst="rect">
            <a:avLst/>
          </a:prstGeom>
          <a:noFill/>
          <a:ln w="9525" algn="ctr">
            <a:noFill/>
            <a:miter lim="800000"/>
            <a:headEnd/>
            <a:tailEnd/>
          </a:ln>
          <a:effectLst/>
        </p:spPr>
        <p:txBody>
          <a:bodyPr>
            <a:spAutoFit/>
          </a:bodyPr>
          <a:lstStyle/>
          <a:p>
            <a:pPr algn="ctr">
              <a:spcBef>
                <a:spcPct val="50000"/>
              </a:spcBef>
            </a:pPr>
            <a:r>
              <a:rPr lang="en-US" altLang="zh-CN" sz="2400" b="1">
                <a:solidFill>
                  <a:srgbClr val="0000FF"/>
                </a:solidFill>
                <a:latin typeface="Arial" pitchFamily="34" charset="0"/>
                <a:ea typeface="宋体" pitchFamily="2" charset="-122"/>
              </a:rPr>
              <a:t>P~ 1-6 atm  T~20-50 C</a:t>
            </a:r>
            <a:endParaRPr lang="en-US" altLang="zh-CN" sz="2400" b="1" baseline="-25000">
              <a:solidFill>
                <a:srgbClr val="0000FF"/>
              </a:solidFill>
              <a:latin typeface="Arial" pitchFamily="34" charset="0"/>
              <a:ea typeface="宋体" pitchFamily="2" charset="-122"/>
            </a:endParaRPr>
          </a:p>
        </p:txBody>
      </p:sp>
      <p:pic>
        <p:nvPicPr>
          <p:cNvPr id="4" name="音频 3">
            <a:hlinkClick r:id="" action="ppaction://media"/>
            <a:extLst>
              <a:ext uri="{FF2B5EF4-FFF2-40B4-BE49-F238E27FC236}">
                <a16:creationId xmlns:a16="http://schemas.microsoft.com/office/drawing/2014/main" id="{C95B3D84-8071-4D90-9682-D4B97E6E8DE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864715737"/>
      </p:ext>
    </p:extLst>
  </p:cSld>
  <p:clrMapOvr>
    <a:masterClrMapping/>
  </p:clrMapOvr>
  <mc:AlternateContent xmlns:mc="http://schemas.openxmlformats.org/markup-compatibility/2006">
    <mc:Choice xmlns:p14="http://schemas.microsoft.com/office/powerpoint/2010/main" Requires="p14">
      <p:transition spd="slow" p14:dur="2000" advTm="14403"/>
    </mc:Choice>
    <mc:Fallback>
      <p:transition spd="slow" advTm="14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28595" y="285728"/>
            <a:ext cx="8745403" cy="2062103"/>
          </a:xfrm>
          <a:prstGeom prst="rect">
            <a:avLst/>
          </a:prstGeom>
        </p:spPr>
        <p:txBody>
          <a:bodyPr wrap="square">
            <a:spAutoFit/>
          </a:bodyPr>
          <a:lstStyle/>
          <a:p>
            <a:r>
              <a:rPr lang="en-US" altLang="zh-CN" dirty="0"/>
              <a:t>In a classical picture the excess neutrons form a skin around the proton/neutron core with </a:t>
            </a:r>
            <a:r>
              <a:rPr lang="en-US" altLang="zh-CN" i="1" dirty="0"/>
              <a:t>N  Z. An oscillation of the skin </a:t>
            </a:r>
            <a:r>
              <a:rPr lang="en-US" altLang="zh-CN" i="1" dirty="0" err="1"/>
              <a:t>vs</a:t>
            </a:r>
            <a:r>
              <a:rPr lang="en-US" altLang="zh-CN" i="1" dirty="0"/>
              <a:t> the core would lead </a:t>
            </a:r>
            <a:r>
              <a:rPr lang="en-US" altLang="zh-CN" dirty="0"/>
              <a:t>to an electric dipole excitation mode. Because this mode bears resemblance to </a:t>
            </a:r>
            <a:r>
              <a:rPr lang="en-US" altLang="zh-CN" sz="2800" b="1" i="1" u="sng" dirty="0"/>
              <a:t>a “mini” giant dipole resonance it is often called pygmy dipole resonance (PDR).</a:t>
            </a:r>
          </a:p>
          <a:p>
            <a:r>
              <a:rPr lang="en-US" altLang="zh-CN" dirty="0"/>
              <a:t>perform very sensitive  Ca(γ , γ</a:t>
            </a:r>
            <a:r>
              <a:rPr lang="zh-CN" altLang="en-US" baseline="30000" dirty="0"/>
              <a:t>、</a:t>
            </a:r>
            <a:r>
              <a:rPr lang="en-US" altLang="zh-CN" dirty="0"/>
              <a:t> ) experiments up to an excitation energy  of 10.5 </a:t>
            </a:r>
            <a:r>
              <a:rPr lang="en-US" altLang="zh-CN" dirty="0" err="1"/>
              <a:t>MeV</a:t>
            </a:r>
            <a:endParaRPr lang="en-US" altLang="zh-CN" dirty="0"/>
          </a:p>
          <a:p>
            <a:r>
              <a:rPr lang="en-US" altLang="zh-CN" dirty="0"/>
              <a:t>performed photon scattering experiments on </a:t>
            </a:r>
            <a:r>
              <a:rPr lang="en-US" altLang="zh-CN" baseline="30000" dirty="0"/>
              <a:t>40</a:t>
            </a:r>
            <a:r>
              <a:rPr lang="en-US" altLang="zh-CN" dirty="0"/>
              <a:t>Ca and </a:t>
            </a:r>
            <a:r>
              <a:rPr lang="en-US" altLang="zh-CN" baseline="30000" dirty="0"/>
              <a:t>48</a:t>
            </a:r>
            <a:r>
              <a:rPr lang="en-US" altLang="zh-CN" dirty="0"/>
              <a:t>Ca</a:t>
            </a:r>
            <a:endParaRPr lang="zh-CN" altLang="en-US" dirty="0"/>
          </a:p>
        </p:txBody>
      </p:sp>
      <p:pic>
        <p:nvPicPr>
          <p:cNvPr id="33796" name="Picture 4"/>
          <p:cNvPicPr>
            <a:picLocks noChangeAspect="1" noChangeArrowheads="1"/>
          </p:cNvPicPr>
          <p:nvPr/>
        </p:nvPicPr>
        <p:blipFill rotWithShape="1">
          <a:blip r:embed="rId4"/>
          <a:srcRect l="7813"/>
          <a:stretch/>
        </p:blipFill>
        <p:spPr bwMode="auto">
          <a:xfrm>
            <a:off x="0" y="2039454"/>
            <a:ext cx="4017250" cy="4516834"/>
          </a:xfrm>
          <a:prstGeom prst="rect">
            <a:avLst/>
          </a:prstGeom>
          <a:noFill/>
          <a:ln w="9525">
            <a:noFill/>
            <a:miter lim="800000"/>
            <a:headEnd/>
            <a:tailEnd/>
          </a:ln>
          <a:effectLst/>
        </p:spPr>
      </p:pic>
      <p:sp>
        <p:nvSpPr>
          <p:cNvPr id="2" name="矩形 1"/>
          <p:cNvSpPr/>
          <p:nvPr/>
        </p:nvSpPr>
        <p:spPr>
          <a:xfrm>
            <a:off x="633318" y="8573"/>
            <a:ext cx="8494633" cy="369332"/>
          </a:xfrm>
          <a:prstGeom prst="rect">
            <a:avLst/>
          </a:prstGeom>
        </p:spPr>
        <p:txBody>
          <a:bodyPr wrap="none">
            <a:spAutoFit/>
          </a:bodyPr>
          <a:lstStyle/>
          <a:p>
            <a:r>
              <a:rPr lang="en-US" altLang="zh-CN" b="1" dirty="0"/>
              <a:t>Quasi </a:t>
            </a:r>
            <a:r>
              <a:rPr lang="en-US" altLang="zh-CN" b="1" dirty="0" err="1"/>
              <a:t>monoenergetic</a:t>
            </a:r>
            <a:r>
              <a:rPr lang="en-US" altLang="zh-CN" b="1" dirty="0"/>
              <a:t> </a:t>
            </a:r>
            <a:r>
              <a:rPr lang="el-GR" altLang="zh-CN" b="1" dirty="0"/>
              <a:t>γ </a:t>
            </a:r>
            <a:r>
              <a:rPr lang="en-US" altLang="zh-CN" b="1" dirty="0"/>
              <a:t>nuclear reactions, </a:t>
            </a:r>
            <a:r>
              <a:rPr lang="en-US" altLang="zh-CN" b="1" dirty="0" err="1"/>
              <a:t>Qiao</a:t>
            </a:r>
            <a:r>
              <a:rPr lang="en-US" altLang="zh-CN" b="1" dirty="0"/>
              <a:t> </a:t>
            </a:r>
            <a:r>
              <a:rPr lang="en-US" altLang="zh-CN" b="1" dirty="0" err="1"/>
              <a:t>Huan</a:t>
            </a:r>
            <a:r>
              <a:rPr lang="en-US" altLang="zh-CN" b="1" dirty="0"/>
              <a:t>, Zhang </a:t>
            </a:r>
            <a:r>
              <a:rPr lang="en-US" altLang="zh-CN" b="1" dirty="0" err="1"/>
              <a:t>Chunlei</a:t>
            </a:r>
            <a:r>
              <a:rPr lang="en-US" altLang="zh-CN" b="1" dirty="0"/>
              <a:t> , </a:t>
            </a:r>
            <a:r>
              <a:rPr lang="en-US" altLang="zh-CN" b="1" dirty="0" err="1"/>
              <a:t>Baichun</a:t>
            </a:r>
            <a:r>
              <a:rPr lang="en-US" altLang="zh-CN" b="1" dirty="0"/>
              <a:t> Lin 	</a:t>
            </a:r>
            <a:endParaRPr lang="zh-CN" altLang="en-US" b="1" dirty="0"/>
          </a:p>
        </p:txBody>
      </p:sp>
      <p:pic>
        <p:nvPicPr>
          <p:cNvPr id="33795" name="Picture 3"/>
          <p:cNvPicPr>
            <a:picLocks noChangeAspect="1" noChangeArrowheads="1"/>
          </p:cNvPicPr>
          <p:nvPr/>
        </p:nvPicPr>
        <p:blipFill>
          <a:blip r:embed="rId5" cstate="print"/>
          <a:srcRect/>
          <a:stretch>
            <a:fillRect/>
          </a:stretch>
        </p:blipFill>
        <p:spPr bwMode="auto">
          <a:xfrm>
            <a:off x="3593887" y="2216052"/>
            <a:ext cx="5580112" cy="4164838"/>
          </a:xfrm>
          <a:prstGeom prst="rect">
            <a:avLst/>
          </a:prstGeom>
          <a:noFill/>
          <a:ln w="9525">
            <a:noFill/>
            <a:miter lim="800000"/>
            <a:headEnd/>
            <a:tailEnd/>
          </a:ln>
          <a:effectLst/>
        </p:spPr>
      </p:pic>
      <p:pic>
        <p:nvPicPr>
          <p:cNvPr id="3" name="音频 2">
            <a:hlinkClick r:id="" action="ppaction://media"/>
            <a:extLst>
              <a:ext uri="{FF2B5EF4-FFF2-40B4-BE49-F238E27FC236}">
                <a16:creationId xmlns:a16="http://schemas.microsoft.com/office/drawing/2014/main" id="{3ABAB576-CF3C-4705-B60F-7018CD95EF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830334618"/>
      </p:ext>
    </p:extLst>
  </p:cSld>
  <p:clrMapOvr>
    <a:masterClrMapping/>
  </p:clrMapOvr>
  <mc:AlternateContent xmlns:mc="http://schemas.openxmlformats.org/markup-compatibility/2006">
    <mc:Choice xmlns:p14="http://schemas.microsoft.com/office/powerpoint/2010/main" Requires="p14">
      <p:transition spd="slow" p14:dur="2000" advTm="17420"/>
    </mc:Choice>
    <mc:Fallback>
      <p:transition spd="slow" advTm="17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AC2228D-CFD2-4532-AEA6-AB43B7EF676A}"/>
              </a:ext>
            </a:extLst>
          </p:cNvPr>
          <p:cNvPicPr>
            <a:picLocks noChangeAspect="1"/>
          </p:cNvPicPr>
          <p:nvPr/>
        </p:nvPicPr>
        <p:blipFill rotWithShape="1">
          <a:blip r:embed="rId5"/>
          <a:srcRect l="2735" r="2487"/>
          <a:stretch/>
        </p:blipFill>
        <p:spPr>
          <a:xfrm>
            <a:off x="3946932" y="784472"/>
            <a:ext cx="5100347" cy="4920820"/>
          </a:xfrm>
          <a:prstGeom prst="rect">
            <a:avLst/>
          </a:prstGeom>
        </p:spPr>
      </p:pic>
      <p:sp>
        <p:nvSpPr>
          <p:cNvPr id="6" name="object 3">
            <a:extLst>
              <a:ext uri="{FF2B5EF4-FFF2-40B4-BE49-F238E27FC236}">
                <a16:creationId xmlns:a16="http://schemas.microsoft.com/office/drawing/2014/main" id="{AD8D3C28-7D7D-46D9-86BD-2288982A3959}"/>
              </a:ext>
            </a:extLst>
          </p:cNvPr>
          <p:cNvSpPr txBox="1">
            <a:spLocks noGrp="1"/>
          </p:cNvSpPr>
          <p:nvPr>
            <p:ph type="title"/>
          </p:nvPr>
        </p:nvSpPr>
        <p:spPr>
          <a:xfrm>
            <a:off x="-6975" y="94728"/>
            <a:ext cx="9295059" cy="535531"/>
          </a:xfrm>
          <a:prstGeom prst="rect">
            <a:avLst/>
          </a:prstGeom>
          <a:noFill/>
        </p:spPr>
        <p:txBody>
          <a:bodyPr vert="horz" wrap="square" lIns="91440" tIns="45720" rIns="91440" bIns="45720" rtlCol="0" anchor="ctr">
            <a:spAutoFit/>
          </a:bodyPr>
          <a:lstStyle/>
          <a:p>
            <a:pPr defTabSz="457200"/>
            <a:r>
              <a:rPr lang="en-US" sz="3200" b="1" i="1" dirty="0">
                <a:solidFill>
                  <a:srgbClr val="002060"/>
                </a:solidFill>
                <a:latin typeface="Times New Roman" panose="02020603050405020304" pitchFamily="18" charset="0"/>
                <a:ea typeface="+mn-ea"/>
                <a:cs typeface="Times New Roman" panose="02020603050405020304" pitchFamily="18" charset="0"/>
              </a:rPr>
              <a:t>Suggestions for reactions to be studied experimentally</a:t>
            </a:r>
            <a:endParaRPr sz="3200" b="1" i="1" dirty="0">
              <a:solidFill>
                <a:srgbClr val="002060"/>
              </a:solidFill>
              <a:latin typeface="Times New Roman" panose="02020603050405020304" pitchFamily="18" charset="0"/>
              <a:ea typeface="+mn-ea"/>
              <a:cs typeface="Times New Roman" panose="02020603050405020304" pitchFamily="18" charset="0"/>
            </a:endParaRPr>
          </a:p>
        </p:txBody>
      </p:sp>
      <p:sp>
        <p:nvSpPr>
          <p:cNvPr id="7" name="矩形 6">
            <a:extLst>
              <a:ext uri="{FF2B5EF4-FFF2-40B4-BE49-F238E27FC236}">
                <a16:creationId xmlns:a16="http://schemas.microsoft.com/office/drawing/2014/main" id="{1E69037E-3C0E-4FEA-86EC-A90A96D9CA06}"/>
              </a:ext>
            </a:extLst>
          </p:cNvPr>
          <p:cNvSpPr/>
          <p:nvPr/>
        </p:nvSpPr>
        <p:spPr>
          <a:xfrm>
            <a:off x="2982096" y="708454"/>
            <a:ext cx="6161903" cy="5766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E7AA3600-4241-4BA3-BAC3-993D09BA2CD5}"/>
              </a:ext>
            </a:extLst>
          </p:cNvPr>
          <p:cNvSpPr/>
          <p:nvPr/>
        </p:nvSpPr>
        <p:spPr>
          <a:xfrm>
            <a:off x="4330984" y="6093296"/>
            <a:ext cx="4685963" cy="369332"/>
          </a:xfrm>
          <a:prstGeom prst="rect">
            <a:avLst/>
          </a:prstGeom>
        </p:spPr>
        <p:txBody>
          <a:bodyPr wrap="none">
            <a:spAutoFit/>
          </a:bodyPr>
          <a:lstStyle/>
          <a:p>
            <a:r>
              <a:rPr lang="en-US" altLang="zh-CN" dirty="0">
                <a:latin typeface="ArialMT"/>
              </a:rPr>
              <a:t>Thomas Rauscher, PRC, 73, 015804 (2006)</a:t>
            </a:r>
            <a:endParaRPr lang="zh-CN" altLang="en-US" dirty="0"/>
          </a:p>
        </p:txBody>
      </p:sp>
      <p:sp>
        <p:nvSpPr>
          <p:cNvPr id="9" name="矩形 8"/>
          <p:cNvSpPr/>
          <p:nvPr/>
        </p:nvSpPr>
        <p:spPr>
          <a:xfrm>
            <a:off x="122895" y="766118"/>
            <a:ext cx="3945049" cy="5816977"/>
          </a:xfrm>
          <a:prstGeom prst="rect">
            <a:avLst/>
          </a:prstGeom>
        </p:spPr>
        <p:txBody>
          <a:bodyPr wrap="square">
            <a:spAutoFit/>
          </a:bodyPr>
          <a:lstStyle/>
          <a:p>
            <a:r>
              <a:rPr lang="en-US" altLang="zh-CN" sz="2800" b="1" i="1" u="sng" dirty="0">
                <a:solidFill>
                  <a:srgbClr val="FF0000"/>
                </a:solidFill>
              </a:rPr>
              <a:t>Photodisintegration reaction measurement: a probe of p-process for nuclear astrophysics, </a:t>
            </a:r>
            <a:r>
              <a:rPr lang="en-US" altLang="zh-CN" sz="1600" b="1" i="1" u="sng" dirty="0" err="1">
                <a:solidFill>
                  <a:srgbClr val="FF0000"/>
                </a:solidFill>
                <a:cs typeface="Times New Roman" panose="02020603050405020304" pitchFamily="18" charset="0"/>
              </a:rPr>
              <a:t>Liuchun</a:t>
            </a:r>
            <a:r>
              <a:rPr lang="en-US" altLang="zh-CN" sz="1600" b="1" i="1" u="sng" dirty="0">
                <a:solidFill>
                  <a:srgbClr val="FF0000"/>
                </a:solidFill>
                <a:cs typeface="Times New Roman" panose="02020603050405020304" pitchFamily="18" charset="0"/>
              </a:rPr>
              <a:t> He,</a:t>
            </a:r>
            <a:r>
              <a:rPr lang="zh-CN" altLang="en-US" sz="1600" b="1" i="1" u="sng" dirty="0">
                <a:solidFill>
                  <a:srgbClr val="FF0000"/>
                </a:solidFill>
                <a:cs typeface="Times New Roman" panose="02020603050405020304" pitchFamily="18" charset="0"/>
              </a:rPr>
              <a:t> </a:t>
            </a:r>
            <a:r>
              <a:rPr lang="en-US" altLang="zh-CN" sz="1600" b="1" i="1" u="sng" dirty="0" err="1">
                <a:solidFill>
                  <a:srgbClr val="FF0000"/>
                </a:solidFill>
              </a:rPr>
              <a:t>Bao-Hua</a:t>
            </a:r>
            <a:r>
              <a:rPr lang="en-US" altLang="zh-CN" sz="1600" b="1" i="1" u="sng" dirty="0">
                <a:solidFill>
                  <a:srgbClr val="FF0000"/>
                </a:solidFill>
              </a:rPr>
              <a:t> Sun, Li-</a:t>
            </a:r>
            <a:r>
              <a:rPr lang="en-US" altLang="zh-CN" sz="1600" b="1" i="1" u="sng" dirty="0" err="1">
                <a:solidFill>
                  <a:srgbClr val="FF0000"/>
                </a:solidFill>
              </a:rPr>
              <a:t>Hua</a:t>
            </a:r>
            <a:r>
              <a:rPr lang="en-US" altLang="zh-CN" sz="1600" b="1" i="1" u="sng" dirty="0">
                <a:solidFill>
                  <a:srgbClr val="FF0000"/>
                </a:solidFill>
              </a:rPr>
              <a:t> Zhu, </a:t>
            </a:r>
            <a:r>
              <a:rPr lang="en-US" altLang="zh-CN" sz="1600" b="1" i="1" u="sng" dirty="0" err="1">
                <a:solidFill>
                  <a:srgbClr val="FF0000"/>
                </a:solidFill>
              </a:rPr>
              <a:t>Jian</a:t>
            </a:r>
            <a:r>
              <a:rPr lang="en-US" altLang="zh-CN" sz="1600" b="1" i="1" u="sng" dirty="0">
                <a:solidFill>
                  <a:srgbClr val="FF0000"/>
                </a:solidFill>
              </a:rPr>
              <a:t>-Wei Zhao, </a:t>
            </a:r>
            <a:r>
              <a:rPr lang="en-US" altLang="zh-CN" sz="1600" b="1" i="1" u="sng" dirty="0" err="1">
                <a:solidFill>
                  <a:srgbClr val="FF0000"/>
                </a:solidFill>
              </a:rPr>
              <a:t>Meng</a:t>
            </a:r>
            <a:r>
              <a:rPr lang="en-US" altLang="zh-CN" sz="1600" b="1" i="1" u="sng" dirty="0">
                <a:solidFill>
                  <a:srgbClr val="FF0000"/>
                </a:solidFill>
              </a:rPr>
              <a:t> Wang, Kang Wang</a:t>
            </a:r>
            <a:endParaRPr lang="zh-CN" altLang="en-US" sz="1600" b="1" i="1" u="sng" dirty="0">
              <a:solidFill>
                <a:srgbClr val="FF0000"/>
              </a:solidFill>
            </a:endParaRPr>
          </a:p>
          <a:p>
            <a:endParaRPr lang="en-US" altLang="zh-CN" b="1" i="1" u="sng" dirty="0">
              <a:solidFill>
                <a:srgbClr val="FF0000"/>
              </a:solidFill>
            </a:endParaRPr>
          </a:p>
          <a:p>
            <a:endParaRPr lang="en-US" altLang="zh-CN" b="1" i="1" u="sng" dirty="0">
              <a:solidFill>
                <a:srgbClr val="FF0000"/>
              </a:solidFill>
            </a:endParaRPr>
          </a:p>
          <a:p>
            <a:endParaRPr lang="en-US" altLang="zh-CN" sz="3200" b="1" i="1" u="sng" dirty="0">
              <a:solidFill>
                <a:srgbClr val="FF0000"/>
              </a:solidFill>
            </a:endParaRPr>
          </a:p>
          <a:p>
            <a:endParaRPr lang="en-US" altLang="zh-CN" sz="3200" b="1" i="1" u="sng" dirty="0">
              <a:solidFill>
                <a:srgbClr val="FF0000"/>
              </a:solidFill>
            </a:endParaRPr>
          </a:p>
          <a:p>
            <a:r>
              <a:rPr lang="en-US" altLang="zh-CN" sz="3200" b="1" i="1" u="sng" dirty="0">
                <a:solidFill>
                  <a:srgbClr val="FF0000"/>
                </a:solidFill>
              </a:rPr>
              <a:t>Proposed photonuclear reactions for research in astrophysics!</a:t>
            </a:r>
          </a:p>
        </p:txBody>
      </p:sp>
      <p:pic>
        <p:nvPicPr>
          <p:cNvPr id="2" name="音频 1">
            <a:hlinkClick r:id="" action="ppaction://media"/>
            <a:extLst>
              <a:ext uri="{FF2B5EF4-FFF2-40B4-BE49-F238E27FC236}">
                <a16:creationId xmlns:a16="http://schemas.microsoft.com/office/drawing/2014/main" id="{1D927D56-BF0C-4C6B-8ED8-68DD88000A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03341572"/>
      </p:ext>
    </p:extLst>
  </p:cSld>
  <p:clrMapOvr>
    <a:masterClrMapping/>
  </p:clrMapOvr>
  <mc:AlternateContent xmlns:mc="http://schemas.openxmlformats.org/markup-compatibility/2006">
    <mc:Choice xmlns:p14="http://schemas.microsoft.com/office/powerpoint/2010/main" Requires="p14">
      <p:transition spd="slow" p14:dur="2000" advTm="14857"/>
    </mc:Choice>
    <mc:Fallback>
      <p:transition spd="slow" advTm="14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pic>
        <p:nvPicPr>
          <p:cNvPr id="4" name="图片 3"/>
          <p:cNvPicPr/>
          <p:nvPr/>
        </p:nvPicPr>
        <p:blipFill>
          <a:blip r:embed="rId4" cstate="print">
            <a:extLst>
              <a:ext uri="{28A0092B-C50C-407E-A947-70E740481C1C}">
                <a14:useLocalDpi xmlns:a14="http://schemas.microsoft.com/office/drawing/2010/main" val="0"/>
              </a:ext>
            </a:extLst>
          </a:blip>
          <a:stretch>
            <a:fillRect/>
          </a:stretch>
        </p:blipFill>
        <p:spPr>
          <a:xfrm>
            <a:off x="2225636" y="2389746"/>
            <a:ext cx="4232613" cy="2855774"/>
          </a:xfrm>
          <a:prstGeom prst="rect">
            <a:avLst/>
          </a:prstGeom>
        </p:spPr>
      </p:pic>
      <p:grpSp>
        <p:nvGrpSpPr>
          <p:cNvPr id="5" name="组合 4">
            <a:extLst>
              <a:ext uri="{FF2B5EF4-FFF2-40B4-BE49-F238E27FC236}">
                <a16:creationId xmlns:a16="http://schemas.microsoft.com/office/drawing/2014/main" id="{F4355CF5-92AF-4D35-AFDA-C76726FD915C}"/>
              </a:ext>
            </a:extLst>
          </p:cNvPr>
          <p:cNvGrpSpPr/>
          <p:nvPr/>
        </p:nvGrpSpPr>
        <p:grpSpPr>
          <a:xfrm>
            <a:off x="6746630" y="52865"/>
            <a:ext cx="1680924" cy="2007983"/>
            <a:chOff x="6858000" y="4419600"/>
            <a:chExt cx="2055354" cy="2277546"/>
          </a:xfrm>
        </p:grpSpPr>
        <p:pic>
          <p:nvPicPr>
            <p:cNvPr id="6" name="图片 5">
              <a:extLst>
                <a:ext uri="{FF2B5EF4-FFF2-40B4-BE49-F238E27FC236}">
                  <a16:creationId xmlns:a16="http://schemas.microsoft.com/office/drawing/2014/main" id="{FCE4DD63-5004-4AD8-9760-CDD81696F37D}"/>
                </a:ext>
              </a:extLst>
            </p:cNvPr>
            <p:cNvPicPr>
              <a:picLocks noChangeAspect="1"/>
            </p:cNvPicPr>
            <p:nvPr/>
          </p:nvPicPr>
          <p:blipFill rotWithShape="1">
            <a:blip r:embed="rId5">
              <a:extLst>
                <a:ext uri="{28A0092B-C50C-407E-A947-70E740481C1C}">
                  <a14:useLocalDpi xmlns:a14="http://schemas.microsoft.com/office/drawing/2010/main" val="0"/>
                </a:ext>
              </a:extLst>
            </a:blip>
            <a:srcRect l="13333" t="3332" r="12222" b="4445"/>
            <a:stretch/>
          </p:blipFill>
          <p:spPr>
            <a:xfrm>
              <a:off x="6858000" y="4419600"/>
              <a:ext cx="2055354" cy="2277546"/>
            </a:xfrm>
            <a:prstGeom prst="rect">
              <a:avLst/>
            </a:prstGeom>
          </p:spPr>
        </p:pic>
        <p:sp>
          <p:nvSpPr>
            <p:cNvPr id="7" name="矩形 6">
              <a:extLst>
                <a:ext uri="{FF2B5EF4-FFF2-40B4-BE49-F238E27FC236}">
                  <a16:creationId xmlns:a16="http://schemas.microsoft.com/office/drawing/2014/main" id="{F997DB9D-BFE7-4C25-BA75-7F9C063CB6B1}"/>
                </a:ext>
              </a:extLst>
            </p:cNvPr>
            <p:cNvSpPr/>
            <p:nvPr/>
          </p:nvSpPr>
          <p:spPr>
            <a:xfrm>
              <a:off x="7704961" y="5986210"/>
              <a:ext cx="440717" cy="159228"/>
            </a:xfrm>
            <a:prstGeom prst="rect">
              <a:avLst/>
            </a:prstGeom>
            <a:solidFill>
              <a:srgbClr val="3A0125"/>
            </a:solidFill>
          </p:spPr>
          <p:txBody>
            <a:bodyPr wrap="square">
              <a:spAutoFit/>
            </a:bodyPr>
            <a:lstStyle/>
            <a:p>
              <a:pPr algn="ctr">
                <a:buNone/>
              </a:pPr>
              <a:endParaRPr lang="zh-CN" altLang="en-US" sz="200" dirty="0">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6CB8A4A4-7B4F-4DF5-8E83-65648519363B}"/>
                </a:ext>
              </a:extLst>
            </p:cNvPr>
            <p:cNvSpPr/>
            <p:nvPr/>
          </p:nvSpPr>
          <p:spPr>
            <a:xfrm>
              <a:off x="7268403" y="5791199"/>
              <a:ext cx="1313830" cy="430887"/>
            </a:xfrm>
            <a:prstGeom prst="rect">
              <a:avLst/>
            </a:prstGeom>
            <a:noFill/>
          </p:spPr>
          <p:txBody>
            <a:bodyPr wrap="square">
              <a:spAutoFit/>
            </a:bodyPr>
            <a:lstStyle/>
            <a:p>
              <a:pPr algn="ctr">
                <a:buNone/>
              </a:pPr>
              <a:r>
                <a:rPr lang="en-US" altLang="zh-CN"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s-process</a:t>
              </a:r>
              <a:endParaRPr lang="zh-CN" alt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9" name="组合 8">
            <a:extLst>
              <a:ext uri="{FF2B5EF4-FFF2-40B4-BE49-F238E27FC236}">
                <a16:creationId xmlns:a16="http://schemas.microsoft.com/office/drawing/2014/main" id="{325E2F10-728B-41F8-BF32-B9F3F4603E7F}"/>
              </a:ext>
            </a:extLst>
          </p:cNvPr>
          <p:cNvGrpSpPr/>
          <p:nvPr/>
        </p:nvGrpSpPr>
        <p:grpSpPr>
          <a:xfrm>
            <a:off x="6590813" y="2060848"/>
            <a:ext cx="2057400" cy="2383424"/>
            <a:chOff x="3358355" y="1103514"/>
            <a:chExt cx="1991252" cy="2568494"/>
          </a:xfrm>
        </p:grpSpPr>
        <p:pic>
          <p:nvPicPr>
            <p:cNvPr id="10" name="图片 9">
              <a:extLst>
                <a:ext uri="{FF2B5EF4-FFF2-40B4-BE49-F238E27FC236}">
                  <a16:creationId xmlns:a16="http://schemas.microsoft.com/office/drawing/2014/main" id="{EFB1ACAB-E1A2-488A-A6B3-93983C613AA0}"/>
                </a:ext>
              </a:extLst>
            </p:cNvPr>
            <p:cNvPicPr>
              <a:picLocks noChangeAspect="1"/>
            </p:cNvPicPr>
            <p:nvPr/>
          </p:nvPicPr>
          <p:blipFill rotWithShape="1">
            <a:blip r:embed="rId6">
              <a:extLst>
                <a:ext uri="{28A0092B-C50C-407E-A947-70E740481C1C}">
                  <a14:useLocalDpi xmlns:a14="http://schemas.microsoft.com/office/drawing/2010/main" val="0"/>
                </a:ext>
              </a:extLst>
            </a:blip>
            <a:srcRect l="13948" t="584" r="12667" b="4757"/>
            <a:stretch/>
          </p:blipFill>
          <p:spPr>
            <a:xfrm>
              <a:off x="3358355" y="1103514"/>
              <a:ext cx="1991252" cy="2568494"/>
            </a:xfrm>
            <a:prstGeom prst="rect">
              <a:avLst/>
            </a:prstGeom>
          </p:spPr>
        </p:pic>
        <p:sp>
          <p:nvSpPr>
            <p:cNvPr id="11" name="矩形 10">
              <a:extLst>
                <a:ext uri="{FF2B5EF4-FFF2-40B4-BE49-F238E27FC236}">
                  <a16:creationId xmlns:a16="http://schemas.microsoft.com/office/drawing/2014/main" id="{CBD5F0BB-8575-47FB-9CD7-38657E1D4C5A}"/>
                </a:ext>
              </a:extLst>
            </p:cNvPr>
            <p:cNvSpPr/>
            <p:nvPr/>
          </p:nvSpPr>
          <p:spPr>
            <a:xfrm>
              <a:off x="4366193" y="3048000"/>
              <a:ext cx="440717" cy="159228"/>
            </a:xfrm>
            <a:prstGeom prst="rect">
              <a:avLst/>
            </a:prstGeom>
            <a:solidFill>
              <a:srgbClr val="FC192A"/>
            </a:solidFill>
          </p:spPr>
          <p:txBody>
            <a:bodyPr wrap="square">
              <a:spAutoFit/>
            </a:bodyPr>
            <a:lstStyle/>
            <a:p>
              <a:pPr algn="ctr">
                <a:buNone/>
              </a:pPr>
              <a:endParaRPr lang="zh-CN" altLang="en-US" sz="200"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9C4DEB6A-ABD9-416B-9A1D-053942D2AFE6}"/>
                </a:ext>
              </a:extLst>
            </p:cNvPr>
            <p:cNvSpPr/>
            <p:nvPr/>
          </p:nvSpPr>
          <p:spPr>
            <a:xfrm>
              <a:off x="3791570" y="2895600"/>
              <a:ext cx="1313830" cy="430887"/>
            </a:xfrm>
            <a:prstGeom prst="rect">
              <a:avLst/>
            </a:prstGeom>
            <a:noFill/>
          </p:spPr>
          <p:txBody>
            <a:bodyPr wrap="square">
              <a:spAutoFit/>
            </a:bodyPr>
            <a:lstStyle/>
            <a:p>
              <a:pPr algn="ctr">
                <a:buNone/>
              </a:pPr>
              <a:r>
                <a:rPr lang="en-US" altLang="zh-CN"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s-process</a:t>
              </a:r>
              <a:endParaRPr lang="zh-CN" alt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3" name="组合 12">
            <a:extLst>
              <a:ext uri="{FF2B5EF4-FFF2-40B4-BE49-F238E27FC236}">
                <a16:creationId xmlns:a16="http://schemas.microsoft.com/office/drawing/2014/main" id="{EC0DDEF2-C393-4881-BE1F-BCFB0A805C17}"/>
              </a:ext>
            </a:extLst>
          </p:cNvPr>
          <p:cNvGrpSpPr/>
          <p:nvPr/>
        </p:nvGrpSpPr>
        <p:grpSpPr>
          <a:xfrm>
            <a:off x="3661055" y="143959"/>
            <a:ext cx="2362816" cy="2255376"/>
            <a:chOff x="6553200" y="1120676"/>
            <a:chExt cx="2813699" cy="2303217"/>
          </a:xfrm>
        </p:grpSpPr>
        <p:pic>
          <p:nvPicPr>
            <p:cNvPr id="14" name="图片 12" descr="13667783050582.png"/>
            <p:cNvPicPr>
              <a:picLocks noChangeAspect="1"/>
            </p:cNvPicPr>
            <p:nvPr/>
          </p:nvPicPr>
          <p:blipFill>
            <a:blip r:embed="rId7"/>
            <a:srcRect/>
            <a:stretch>
              <a:fillRect/>
            </a:stretch>
          </p:blipFill>
          <p:spPr bwMode="auto">
            <a:xfrm>
              <a:off x="6553200" y="1120676"/>
              <a:ext cx="1845780" cy="1847755"/>
            </a:xfrm>
            <a:prstGeom prst="rect">
              <a:avLst/>
            </a:prstGeom>
            <a:noFill/>
            <a:ln w="9525">
              <a:noFill/>
              <a:miter lim="800000"/>
              <a:headEnd/>
              <a:tailEnd/>
            </a:ln>
          </p:spPr>
        </p:pic>
        <p:sp>
          <p:nvSpPr>
            <p:cNvPr id="15" name="矩形 14">
              <a:extLst>
                <a:ext uri="{FF2B5EF4-FFF2-40B4-BE49-F238E27FC236}">
                  <a16:creationId xmlns:a16="http://schemas.microsoft.com/office/drawing/2014/main" id="{C9DB2B97-21EE-44FF-84A1-312975B5790D}"/>
                </a:ext>
              </a:extLst>
            </p:cNvPr>
            <p:cNvSpPr/>
            <p:nvPr/>
          </p:nvSpPr>
          <p:spPr>
            <a:xfrm>
              <a:off x="6590984" y="2952435"/>
              <a:ext cx="2775915" cy="471458"/>
            </a:xfrm>
            <a:prstGeom prst="rect">
              <a:avLst/>
            </a:prstGeom>
          </p:spPr>
          <p:txBody>
            <a:bodyPr wrap="none">
              <a:spAutoFit/>
            </a:bodyPr>
            <a:lstStyle/>
            <a:p>
              <a:pPr>
                <a:buNone/>
              </a:pPr>
              <a:r>
                <a:rPr lang="zh-CN" altLang="en-US" sz="24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圣杯</a:t>
              </a:r>
              <a:r>
                <a:rPr lang="en-US" altLang="zh-CN" sz="2400" b="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(Holy grail)</a:t>
              </a:r>
              <a:endParaRPr lang="zh-CN" altLang="en-US" sz="2400" dirty="0"/>
            </a:p>
          </p:txBody>
        </p:sp>
      </p:grpSp>
      <p:sp>
        <p:nvSpPr>
          <p:cNvPr id="16" name="TextBox 15"/>
          <p:cNvSpPr txBox="1"/>
          <p:nvPr/>
        </p:nvSpPr>
        <p:spPr>
          <a:xfrm>
            <a:off x="833373" y="884075"/>
            <a:ext cx="2376962" cy="954107"/>
          </a:xfrm>
          <a:prstGeom prst="rect">
            <a:avLst/>
          </a:prstGeom>
          <a:noFill/>
        </p:spPr>
        <p:txBody>
          <a:bodyPr wrap="square" rtlCol="0">
            <a:spAutoFit/>
          </a:bodyPr>
          <a:lstStyle/>
          <a:p>
            <a:r>
              <a:rPr lang="en-US" altLang="zh-CN" sz="2800" b="1" dirty="0">
                <a:solidFill>
                  <a:srgbClr val="FF0000"/>
                </a:solidFill>
              </a:rPr>
              <a:t>Photoreaction threshold</a:t>
            </a:r>
            <a:endParaRPr lang="zh-CN" altLang="en-US" sz="2800" b="1" dirty="0">
              <a:solidFill>
                <a:srgbClr val="FF0000"/>
              </a:solidFill>
            </a:endParaRPr>
          </a:p>
        </p:txBody>
      </p:sp>
      <p:sp>
        <p:nvSpPr>
          <p:cNvPr id="17" name="TextBox 16"/>
          <p:cNvSpPr txBox="1"/>
          <p:nvPr/>
        </p:nvSpPr>
        <p:spPr>
          <a:xfrm>
            <a:off x="192304" y="2175342"/>
            <a:ext cx="2219456" cy="1200329"/>
          </a:xfrm>
          <a:prstGeom prst="rect">
            <a:avLst/>
          </a:prstGeom>
          <a:noFill/>
        </p:spPr>
        <p:txBody>
          <a:bodyPr wrap="square" rtlCol="0">
            <a:spAutoFit/>
          </a:bodyPr>
          <a:lstStyle/>
          <a:p>
            <a:r>
              <a:rPr lang="en-US" altLang="zh-CN" sz="2400" b="1" dirty="0">
                <a:solidFill>
                  <a:srgbClr val="FF0000"/>
                </a:solidFill>
              </a:rPr>
              <a:t>Gamma assisted transmutation</a:t>
            </a:r>
            <a:endParaRPr lang="zh-CN" altLang="en-US" sz="2400" b="1" dirty="0">
              <a:solidFill>
                <a:srgbClr val="FF0000"/>
              </a:solidFill>
            </a:endParaRPr>
          </a:p>
        </p:txBody>
      </p:sp>
      <p:sp>
        <p:nvSpPr>
          <p:cNvPr id="19" name="TextBox 18"/>
          <p:cNvSpPr txBox="1"/>
          <p:nvPr/>
        </p:nvSpPr>
        <p:spPr>
          <a:xfrm>
            <a:off x="35496" y="3265987"/>
            <a:ext cx="2544000" cy="1200329"/>
          </a:xfrm>
          <a:prstGeom prst="rect">
            <a:avLst/>
          </a:prstGeom>
          <a:noFill/>
        </p:spPr>
        <p:txBody>
          <a:bodyPr wrap="square" rtlCol="0">
            <a:spAutoFit/>
          </a:bodyPr>
          <a:lstStyle/>
          <a:p>
            <a:r>
              <a:rPr lang="en-US" altLang="zh-CN" sz="2400" b="1" dirty="0">
                <a:solidFill>
                  <a:srgbClr val="FF0000"/>
                </a:solidFill>
              </a:rPr>
              <a:t>Giant resonance,</a:t>
            </a:r>
          </a:p>
          <a:p>
            <a:r>
              <a:rPr lang="en-US" altLang="zh-CN" sz="2400" b="1" dirty="0">
                <a:solidFill>
                  <a:srgbClr val="FF0000"/>
                </a:solidFill>
              </a:rPr>
              <a:t>Nuclear resonance fluorescence</a:t>
            </a:r>
            <a:endParaRPr lang="zh-CN" altLang="en-US" sz="2400" b="1" dirty="0">
              <a:solidFill>
                <a:srgbClr val="FF0000"/>
              </a:solidFill>
            </a:endParaRPr>
          </a:p>
        </p:txBody>
      </p:sp>
      <p:sp>
        <p:nvSpPr>
          <p:cNvPr id="20" name="TextBox 19"/>
          <p:cNvSpPr txBox="1"/>
          <p:nvPr/>
        </p:nvSpPr>
        <p:spPr>
          <a:xfrm>
            <a:off x="192304" y="4375516"/>
            <a:ext cx="2387192" cy="757130"/>
          </a:xfrm>
          <a:prstGeom prst="rect">
            <a:avLst/>
          </a:prstGeom>
          <a:noFill/>
          <a:ln w="19050">
            <a:solidFill>
              <a:srgbClr val="00B050"/>
            </a:solidFill>
          </a:ln>
        </p:spPr>
        <p:txBody>
          <a:bodyPr wrap="none" rtlCol="0">
            <a:spAutoFit/>
          </a:bodyPr>
          <a:lstStyle/>
          <a:p>
            <a:pPr algn="ctr">
              <a:lnSpc>
                <a:spcPct val="120000"/>
              </a:lnSpc>
            </a:pPr>
            <a:r>
              <a:rPr lang="en-US" altLang="zh-CN" b="1" dirty="0">
                <a:solidFill>
                  <a:srgbClr val="0000CC"/>
                </a:solidFill>
                <a:sym typeface="Symbol"/>
              </a:rPr>
              <a:t> </a:t>
            </a:r>
            <a:r>
              <a:rPr lang="en-US" altLang="zh-CN" b="1" i="1" dirty="0">
                <a:solidFill>
                  <a:srgbClr val="0000CC"/>
                </a:solidFill>
                <a:sym typeface="Symbol"/>
              </a:rPr>
              <a:t></a:t>
            </a:r>
            <a:r>
              <a:rPr lang="en-US" altLang="zh-CN" b="1" dirty="0">
                <a:solidFill>
                  <a:srgbClr val="0000CC"/>
                </a:solidFill>
                <a:sym typeface="Symbol"/>
              </a:rPr>
              <a:t> + N </a:t>
            </a:r>
            <a:r>
              <a:rPr lang="en-US" altLang="zh-CN" b="1" dirty="0">
                <a:solidFill>
                  <a:srgbClr val="0000CC"/>
                </a:solidFill>
                <a:sym typeface="Wingdings" pitchFamily="2" charset="2"/>
              </a:rPr>
              <a:t> ?</a:t>
            </a:r>
          </a:p>
          <a:p>
            <a:pPr>
              <a:lnSpc>
                <a:spcPct val="120000"/>
              </a:lnSpc>
            </a:pPr>
            <a:r>
              <a:rPr lang="en-US" altLang="zh-CN" b="1" dirty="0">
                <a:solidFill>
                  <a:srgbClr val="0000CC"/>
                </a:solidFill>
              </a:rPr>
              <a:t>100 </a:t>
            </a:r>
            <a:r>
              <a:rPr lang="en-US" altLang="zh-CN" b="1" dirty="0" err="1">
                <a:solidFill>
                  <a:srgbClr val="0000CC"/>
                </a:solidFill>
              </a:rPr>
              <a:t>MeV</a:t>
            </a:r>
            <a:r>
              <a:rPr lang="en-US" altLang="zh-CN" b="1" dirty="0">
                <a:solidFill>
                  <a:srgbClr val="0000CC"/>
                </a:solidFill>
              </a:rPr>
              <a:t> </a:t>
            </a:r>
            <a:r>
              <a:rPr lang="en-US" altLang="zh-CN" b="1" dirty="0">
                <a:solidFill>
                  <a:srgbClr val="0000CC"/>
                </a:solidFill>
                <a:sym typeface="Symbol"/>
              </a:rPr>
              <a:t>,   12.4 fm</a:t>
            </a:r>
            <a:endParaRPr lang="zh-CN" altLang="en-US" b="1" dirty="0">
              <a:solidFill>
                <a:srgbClr val="0000CC"/>
              </a:solidFill>
            </a:endParaRPr>
          </a:p>
        </p:txBody>
      </p:sp>
      <p:sp>
        <p:nvSpPr>
          <p:cNvPr id="21" name="矩形 20"/>
          <p:cNvSpPr/>
          <p:nvPr/>
        </p:nvSpPr>
        <p:spPr>
          <a:xfrm>
            <a:off x="3653227" y="5330802"/>
            <a:ext cx="4980243" cy="1384995"/>
          </a:xfrm>
          <a:prstGeom prst="rect">
            <a:avLst/>
          </a:prstGeom>
        </p:spPr>
        <p:txBody>
          <a:bodyPr wrap="square">
            <a:spAutoFit/>
          </a:bodyPr>
          <a:lstStyle/>
          <a:p>
            <a:r>
              <a:rPr lang="en-US" altLang="zh-CN" sz="2800" b="1" i="1" u="sng" dirty="0">
                <a:solidFill>
                  <a:srgbClr val="FF0000"/>
                </a:solidFill>
              </a:rPr>
              <a:t>a “mini” giant dipole resonance it is often called pygmy dipole resonance (PDR).</a:t>
            </a:r>
            <a:endParaRPr lang="zh-CN" altLang="en-US" sz="2800" dirty="0">
              <a:solidFill>
                <a:srgbClr val="FF0000"/>
              </a:solidFill>
            </a:endParaRPr>
          </a:p>
        </p:txBody>
      </p:sp>
      <p:sp>
        <p:nvSpPr>
          <p:cNvPr id="22" name="TextBox 10">
            <a:extLst>
              <a:ext uri="{FF2B5EF4-FFF2-40B4-BE49-F238E27FC236}">
                <a16:creationId xmlns:a16="http://schemas.microsoft.com/office/drawing/2014/main" id="{133194E8-4B22-4BCF-BCD0-E7394F1C91F1}"/>
              </a:ext>
            </a:extLst>
          </p:cNvPr>
          <p:cNvSpPr txBox="1"/>
          <p:nvPr/>
        </p:nvSpPr>
        <p:spPr>
          <a:xfrm>
            <a:off x="6042793" y="294736"/>
            <a:ext cx="1991251" cy="1015663"/>
          </a:xfrm>
          <a:prstGeom prst="rect">
            <a:avLst/>
          </a:prstGeom>
          <a:noFill/>
        </p:spPr>
        <p:txBody>
          <a:bodyPr wrap="none" rtlCol="0">
            <a:spAutoFit/>
          </a:bodyPr>
          <a:lstStyle/>
          <a:p>
            <a:pPr algn="ctr" eaLnBrk="0" hangingPunct="0">
              <a:spcBef>
                <a:spcPct val="0"/>
              </a:spcBef>
              <a:buNone/>
            </a:pPr>
            <a:r>
              <a:rPr kumimoji="0" lang="zh-CN" altLang="en-US"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第</a:t>
            </a:r>
            <a:r>
              <a:rPr kumimoji="0" lang="en-US" altLang="zh-CN"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1</a:t>
            </a:r>
            <a:r>
              <a:rPr kumimoji="0" lang="zh-CN" altLang="en-US"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瓶</a:t>
            </a:r>
            <a:endParaRPr kumimoji="0" lang="en-US" altLang="zh-CN"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rPr>
              <a:t>17</a:t>
            </a: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rPr>
              <a:t>O(n, </a:t>
            </a: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sym typeface="Symbol" panose="05050102010706020507" pitchFamily="18" charset="2"/>
              </a:rPr>
              <a:t></a:t>
            </a: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rPr>
              <a:t>)</a:t>
            </a:r>
            <a:r>
              <a:rPr kumimoji="0" lang="en-US" altLang="zh-CN" sz="28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rPr>
              <a:t>18</a:t>
            </a: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rPr>
              <a:t>O</a:t>
            </a:r>
            <a:endParaRPr kumimoji="0" lang="zh-CN" altLang="zh-CN" sz="28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
        <p:nvSpPr>
          <p:cNvPr id="23" name="TextBox 10">
            <a:extLst>
              <a:ext uri="{FF2B5EF4-FFF2-40B4-BE49-F238E27FC236}">
                <a16:creationId xmlns:a16="http://schemas.microsoft.com/office/drawing/2014/main" id="{133CB8AC-B7CE-488E-8358-2FE2858A7EB4}"/>
              </a:ext>
            </a:extLst>
          </p:cNvPr>
          <p:cNvSpPr txBox="1"/>
          <p:nvPr/>
        </p:nvSpPr>
        <p:spPr>
          <a:xfrm>
            <a:off x="6655741" y="4346610"/>
            <a:ext cx="1952779" cy="1015663"/>
          </a:xfrm>
          <a:prstGeom prst="rect">
            <a:avLst/>
          </a:prstGeom>
          <a:noFill/>
        </p:spPr>
        <p:txBody>
          <a:bodyPr wrap="none" rtlCol="0">
            <a:spAutoFit/>
          </a:bodyPr>
          <a:lstStyle/>
          <a:p>
            <a:pPr algn="ctr" eaLnBrk="0" hangingPunct="0">
              <a:spcBef>
                <a:spcPct val="0"/>
              </a:spcBef>
              <a:buNone/>
            </a:pPr>
            <a:r>
              <a:rPr kumimoji="0" lang="zh-CN" altLang="en-US"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第</a:t>
            </a:r>
            <a:r>
              <a:rPr kumimoji="0" lang="en-US" altLang="zh-CN"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2</a:t>
            </a:r>
            <a:r>
              <a:rPr kumimoji="0" lang="zh-CN" altLang="en-US"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rPr>
              <a:t>瓶</a:t>
            </a:r>
            <a:endParaRPr kumimoji="0" lang="en-US" altLang="zh-CN" b="1" dirty="0">
              <a:effectLst>
                <a:outerShdw blurRad="38100" dist="38100" dir="2700000" algn="tl">
                  <a:srgbClr val="000000">
                    <a:alpha val="43137"/>
                  </a:srgbClr>
                </a:outerShdw>
              </a:effectLst>
              <a:latin typeface="Times New Roman" panose="02020603050405020304" pitchFamily="18" charset="0"/>
              <a:ea typeface="幼圆" panose="02010509060101010101" pitchFamily="49"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rPr>
              <a:t>13</a:t>
            </a: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rPr>
              <a:t>C(n, </a:t>
            </a: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sym typeface="Symbol" panose="05050102010706020507" pitchFamily="18" charset="2"/>
              </a:rPr>
              <a:t></a:t>
            </a: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rPr>
              <a:t>)</a:t>
            </a:r>
            <a:r>
              <a:rPr kumimoji="0" lang="en-US" altLang="zh-CN" sz="28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rPr>
              <a:t>14</a:t>
            </a:r>
            <a:r>
              <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rPr>
              <a:t>C</a:t>
            </a:r>
            <a:endParaRPr kumimoji="0" lang="zh-CN" altLang="zh-CN" sz="28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
        <p:nvSpPr>
          <p:cNvPr id="24" name="矩形 23"/>
          <p:cNvSpPr/>
          <p:nvPr/>
        </p:nvSpPr>
        <p:spPr>
          <a:xfrm>
            <a:off x="1651208" y="87553"/>
            <a:ext cx="5141151" cy="707886"/>
          </a:xfrm>
          <a:prstGeom prst="rect">
            <a:avLst/>
          </a:prstGeom>
        </p:spPr>
        <p:txBody>
          <a:bodyPr wrap="none">
            <a:spAutoFit/>
          </a:bodyPr>
          <a:lstStyle/>
          <a:p>
            <a:pPr>
              <a:buNone/>
            </a:pPr>
            <a:r>
              <a:rPr lang="en-US" altLang="zh-CN" sz="4000" b="1" baseline="30000"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12</a:t>
            </a:r>
            <a:r>
              <a:rPr lang="en-US" altLang="zh-CN" sz="4000"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C(</a:t>
            </a:r>
            <a:r>
              <a:rPr lang="en-US" altLang="zh-CN" sz="4000"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sym typeface="Symbol"/>
              </a:rPr>
              <a:t></a:t>
            </a:r>
            <a:r>
              <a:rPr lang="en-US" altLang="zh-CN" sz="4000"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a:t>
            </a:r>
            <a:r>
              <a:rPr lang="en-US" altLang="zh-CN" sz="4000"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sym typeface="Symbol"/>
              </a:rPr>
              <a:t></a:t>
            </a:r>
            <a:r>
              <a:rPr lang="en-US" altLang="zh-CN" sz="4000"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a:t>
            </a:r>
            <a:r>
              <a:rPr lang="en-US" altLang="zh-CN" sz="4000" b="1" baseline="30000"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16</a:t>
            </a:r>
            <a:r>
              <a:rPr lang="en-US" altLang="zh-CN" sz="4000" b="1" dirty="0">
                <a:solidFill>
                  <a:srgbClr val="FF0000"/>
                </a:solidFill>
                <a:effectLst>
                  <a:outerShdw blurRad="50800" dist="38100" dir="2700000" algn="tl" rotWithShape="0">
                    <a:prstClr val="black">
                      <a:alpha val="40000"/>
                    </a:prstClr>
                  </a:outerShdw>
                </a:effectLst>
                <a:latin typeface="Times New Roman" panose="02020603050405020304" pitchFamily="18" charset="0"/>
                <a:ea typeface="幼圆" panose="02010509060101010101" pitchFamily="49" charset="-122"/>
                <a:cs typeface="Times New Roman" panose="02020603050405020304" pitchFamily="18" charset="0"/>
              </a:rPr>
              <a:t>OHoly Grail</a:t>
            </a:r>
            <a:endParaRPr lang="zh-CN" altLang="en-US" sz="4000" b="1" dirty="0">
              <a:solidFill>
                <a:srgbClr val="0000FF"/>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25" name="TextBox 24"/>
          <p:cNvSpPr txBox="1"/>
          <p:nvPr/>
        </p:nvSpPr>
        <p:spPr>
          <a:xfrm>
            <a:off x="192304" y="5245520"/>
            <a:ext cx="3510128" cy="1200329"/>
          </a:xfrm>
          <a:prstGeom prst="rect">
            <a:avLst/>
          </a:prstGeom>
          <a:noFill/>
        </p:spPr>
        <p:txBody>
          <a:bodyPr wrap="none" rtlCol="0">
            <a:spAutoFit/>
          </a:bodyPr>
          <a:lstStyle/>
          <a:p>
            <a:r>
              <a:rPr lang="en-US" altLang="zh-CN" sz="2400" b="1" dirty="0">
                <a:solidFill>
                  <a:srgbClr val="FF0000"/>
                </a:solidFill>
              </a:rPr>
              <a:t>industry,</a:t>
            </a:r>
          </a:p>
          <a:p>
            <a:r>
              <a:rPr lang="en-US" altLang="zh-CN" sz="2400" b="1" dirty="0">
                <a:solidFill>
                  <a:srgbClr val="FF0000"/>
                </a:solidFill>
              </a:rPr>
              <a:t>Heavy material inspection</a:t>
            </a:r>
          </a:p>
          <a:p>
            <a:r>
              <a:rPr lang="en-US" altLang="zh-CN" sz="2400" b="1" dirty="0">
                <a:solidFill>
                  <a:srgbClr val="FF0000"/>
                </a:solidFill>
              </a:rPr>
              <a:t>Archaeology, etc.</a:t>
            </a:r>
            <a:endParaRPr lang="zh-CN" altLang="en-US" sz="2400" b="1" dirty="0">
              <a:solidFill>
                <a:srgbClr val="FF0000"/>
              </a:solidFill>
            </a:endParaRPr>
          </a:p>
        </p:txBody>
      </p:sp>
      <p:pic>
        <p:nvPicPr>
          <p:cNvPr id="18" name="音频 17">
            <a:hlinkClick r:id="" action="ppaction://media"/>
            <a:extLst>
              <a:ext uri="{FF2B5EF4-FFF2-40B4-BE49-F238E27FC236}">
                <a16:creationId xmlns:a16="http://schemas.microsoft.com/office/drawing/2014/main" id="{AA90F1E7-7C80-4881-A687-5E66FCD2B7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364915737"/>
      </p:ext>
    </p:extLst>
  </p:cSld>
  <p:clrMapOvr>
    <a:masterClrMapping/>
  </p:clrMapOvr>
  <mc:AlternateContent xmlns:mc="http://schemas.openxmlformats.org/markup-compatibility/2006">
    <mc:Choice xmlns:p14="http://schemas.microsoft.com/office/powerpoint/2010/main" Requires="p14">
      <p:transition spd="slow" p14:dur="2000" advTm="10327"/>
    </mc:Choice>
    <mc:Fallback>
      <p:transition spd="slow" advTm="10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20503"/>
            <a:ext cx="8229600" cy="1143000"/>
          </a:xfrm>
        </p:spPr>
        <p:txBody>
          <a:bodyPr>
            <a:normAutofit/>
          </a:bodyPr>
          <a:lstStyle/>
          <a:p>
            <a:r>
              <a:rPr lang="en-US" altLang="zh-CN" b="1" dirty="0"/>
              <a:t>CEPC CDR baselines layout</a:t>
            </a:r>
            <a:endParaRPr lang="zh-CN" altLang="en-US" b="1" dirty="0"/>
          </a:p>
        </p:txBody>
      </p:sp>
      <p:sp>
        <p:nvSpPr>
          <p:cNvPr id="3" name="内容占位符 2"/>
          <p:cNvSpPr>
            <a:spLocks noGrp="1"/>
          </p:cNvSpPr>
          <p:nvPr>
            <p:ph idx="1"/>
          </p:nvPr>
        </p:nvSpPr>
        <p:spPr/>
        <p:txBody>
          <a:bodyPr/>
          <a:lstStyle/>
          <a:p>
            <a:endParaRPr lang="zh-CN" altLang="en-US" dirty="0"/>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908720"/>
            <a:ext cx="3816424" cy="4187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9364" y="1268760"/>
            <a:ext cx="4278875"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040" y="4797152"/>
            <a:ext cx="8647807" cy="204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音频 3">
            <a:hlinkClick r:id="" action="ppaction://media"/>
            <a:extLst>
              <a:ext uri="{FF2B5EF4-FFF2-40B4-BE49-F238E27FC236}">
                <a16:creationId xmlns:a16="http://schemas.microsoft.com/office/drawing/2014/main" id="{8A5735E9-9019-4F13-BFCC-AF2883D2F1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09841251"/>
      </p:ext>
    </p:extLst>
  </p:cSld>
  <p:clrMapOvr>
    <a:masterClrMapping/>
  </p:clrMapOvr>
  <mc:AlternateContent xmlns:mc="http://schemas.openxmlformats.org/markup-compatibility/2006">
    <mc:Choice xmlns:p14="http://schemas.microsoft.com/office/powerpoint/2010/main" Requires="p14">
      <p:transition spd="slow" p14:dur="2000" advTm="12053"/>
    </mc:Choice>
    <mc:Fallback>
      <p:transition spd="slow" advTm="12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Outline</a:t>
            </a:r>
            <a:endParaRPr lang="zh-CN" altLang="en-US" b="1" dirty="0"/>
          </a:p>
        </p:txBody>
      </p:sp>
      <p:sp>
        <p:nvSpPr>
          <p:cNvPr id="3" name="内容占位符 2"/>
          <p:cNvSpPr>
            <a:spLocks noGrp="1"/>
          </p:cNvSpPr>
          <p:nvPr>
            <p:ph idx="1"/>
          </p:nvPr>
        </p:nvSpPr>
        <p:spPr/>
        <p:txBody>
          <a:bodyPr>
            <a:normAutofit fontScale="92500" lnSpcReduction="10000"/>
          </a:bodyPr>
          <a:lstStyle/>
          <a:p>
            <a:pPr>
              <a:buFont typeface="Wingdings" pitchFamily="2" charset="2"/>
              <a:buChar char="Ø"/>
            </a:pPr>
            <a:r>
              <a:rPr lang="en-US" altLang="zh-CN" b="1" dirty="0">
                <a:solidFill>
                  <a:srgbClr val="00B050"/>
                </a:solidFill>
              </a:rPr>
              <a:t>CEPC CDR: parameters and baseline layout</a:t>
            </a:r>
          </a:p>
          <a:p>
            <a:pPr>
              <a:buFont typeface="Wingdings" pitchFamily="2" charset="2"/>
              <a:buChar char="Ø"/>
            </a:pPr>
            <a:r>
              <a:rPr lang="en-US" altLang="zh-CN" b="1" dirty="0">
                <a:solidFill>
                  <a:srgbClr val="00B050"/>
                </a:solidFill>
              </a:rPr>
              <a:t>The design: parameters, baseline and the applications</a:t>
            </a:r>
          </a:p>
          <a:p>
            <a:pPr>
              <a:buFont typeface="Wingdings" pitchFamily="2" charset="2"/>
              <a:buChar char="Ø"/>
            </a:pPr>
            <a:r>
              <a:rPr lang="en-US" altLang="zh-CN" b="1" dirty="0">
                <a:solidFill>
                  <a:srgbClr val="FF0000"/>
                </a:solidFill>
              </a:rPr>
              <a:t>The vacuum chamber design and the requirement to the bend magnetic</a:t>
            </a:r>
          </a:p>
          <a:p>
            <a:pPr>
              <a:buFont typeface="Wingdings" pitchFamily="2" charset="2"/>
              <a:buChar char="Ø"/>
            </a:pPr>
            <a:r>
              <a:rPr lang="en-US" altLang="zh-CN" b="1" dirty="0"/>
              <a:t>Tunnels, halls and vertical shafts  for the SR stations</a:t>
            </a:r>
          </a:p>
          <a:p>
            <a:pPr>
              <a:buFont typeface="Wingdings" pitchFamily="2" charset="2"/>
              <a:buChar char="Ø"/>
            </a:pPr>
            <a:r>
              <a:rPr lang="en-US" altLang="zh-CN" b="1" dirty="0"/>
              <a:t>The challenges and the next works</a:t>
            </a:r>
          </a:p>
          <a:p>
            <a:pPr>
              <a:buFont typeface="Wingdings" pitchFamily="2" charset="2"/>
              <a:buChar char="Ø"/>
            </a:pPr>
            <a:r>
              <a:rPr lang="en-US" altLang="zh-CN" b="1" dirty="0"/>
              <a:t>Summary</a:t>
            </a:r>
          </a:p>
          <a:p>
            <a:endParaRPr lang="en-US" altLang="zh-CN" b="1" dirty="0"/>
          </a:p>
          <a:p>
            <a:endParaRPr lang="en-US" altLang="zh-CN" b="1" dirty="0"/>
          </a:p>
          <a:p>
            <a:endParaRPr lang="zh-CN" altLang="en-US" b="1" dirty="0"/>
          </a:p>
        </p:txBody>
      </p:sp>
      <p:pic>
        <p:nvPicPr>
          <p:cNvPr id="4" name="音频 3">
            <a:hlinkClick r:id="" action="ppaction://media"/>
            <a:extLst>
              <a:ext uri="{FF2B5EF4-FFF2-40B4-BE49-F238E27FC236}">
                <a16:creationId xmlns:a16="http://schemas.microsoft.com/office/drawing/2014/main" id="{89004BC8-48E1-4DE2-B02A-B72CEBE845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238787338"/>
      </p:ext>
    </p:extLst>
  </p:cSld>
  <p:clrMapOvr>
    <a:masterClrMapping/>
  </p:clrMapOvr>
  <mc:AlternateContent xmlns:mc="http://schemas.openxmlformats.org/markup-compatibility/2006">
    <mc:Choice xmlns:p14="http://schemas.microsoft.com/office/powerpoint/2010/main" Requires="p14">
      <p:transition spd="slow" p14:dur="2000" advTm="4713"/>
    </mc:Choice>
    <mc:Fallback>
      <p:transition spd="slow" advTm="4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186" y="0"/>
            <a:ext cx="8229600" cy="1143000"/>
          </a:xfrm>
        </p:spPr>
        <p:txBody>
          <a:bodyPr/>
          <a:lstStyle/>
          <a:p>
            <a:r>
              <a:rPr lang="en-US" altLang="zh-CN" b="1" dirty="0"/>
              <a:t>The vacuum chamber design</a:t>
            </a:r>
            <a:endParaRPr lang="zh-CN" altLang="en-US" b="1" dirty="0"/>
          </a:p>
        </p:txBody>
      </p:sp>
      <p:sp>
        <p:nvSpPr>
          <p:cNvPr id="3" name="内容占位符 2"/>
          <p:cNvSpPr>
            <a:spLocks noGrp="1"/>
          </p:cNvSpPr>
          <p:nvPr>
            <p:ph idx="1"/>
          </p:nvPr>
        </p:nvSpPr>
        <p:spPr>
          <a:xfrm>
            <a:off x="0" y="1124744"/>
            <a:ext cx="9036496" cy="5001419"/>
          </a:xfrm>
        </p:spPr>
        <p:txBody>
          <a:bodyPr>
            <a:normAutofit/>
          </a:bodyPr>
          <a:lstStyle/>
          <a:p>
            <a:r>
              <a:rPr lang="en-US" altLang="zh-CN" sz="2400" dirty="0"/>
              <a:t>The first diode vacuum box in the first 28-meter diode vacuum box</a:t>
            </a:r>
          </a:p>
          <a:p>
            <a:r>
              <a:rPr lang="en-US" altLang="zh-CN" sz="2400" dirty="0"/>
              <a:t>The first meter diode vacuum box remains unchanged</a:t>
            </a:r>
          </a:p>
          <a:p>
            <a:r>
              <a:rPr lang="en-US" altLang="zh-CN" sz="2400" dirty="0"/>
              <a:t>The second meter diode vacuum box needs to be extended by 150mm</a:t>
            </a:r>
            <a:endParaRPr lang="zh-CN" altLang="en-US" sz="2400" dirty="0"/>
          </a:p>
        </p:txBody>
      </p:sp>
      <p:pic>
        <p:nvPicPr>
          <p:cNvPr id="4" name="图片 3">
            <a:extLst>
              <a:ext uri="{FF2B5EF4-FFF2-40B4-BE49-F238E27FC236}">
                <a16:creationId xmlns:a16="http://schemas.microsoft.com/office/drawing/2014/main" id="{F7C97C13-4D60-4C87-9F83-875A5B67F66B}"/>
              </a:ext>
            </a:extLst>
          </p:cNvPr>
          <p:cNvPicPr>
            <a:picLocks noChangeAspect="1"/>
          </p:cNvPicPr>
          <p:nvPr/>
        </p:nvPicPr>
        <p:blipFill>
          <a:blip r:embed="rId4"/>
          <a:stretch>
            <a:fillRect/>
          </a:stretch>
        </p:blipFill>
        <p:spPr>
          <a:xfrm>
            <a:off x="3728272" y="2418204"/>
            <a:ext cx="5282665" cy="2520280"/>
          </a:xfrm>
          <a:prstGeom prst="rect">
            <a:avLst/>
          </a:prstGeom>
        </p:spPr>
      </p:pic>
      <p:sp>
        <p:nvSpPr>
          <p:cNvPr id="5" name="TextBox 4"/>
          <p:cNvSpPr txBox="1"/>
          <p:nvPr/>
        </p:nvSpPr>
        <p:spPr>
          <a:xfrm>
            <a:off x="5508104" y="6309320"/>
            <a:ext cx="3416320" cy="369332"/>
          </a:xfrm>
          <a:prstGeom prst="rect">
            <a:avLst/>
          </a:prstGeom>
          <a:noFill/>
        </p:spPr>
        <p:txBody>
          <a:bodyPr wrap="none" rtlCol="0">
            <a:spAutoFit/>
          </a:bodyPr>
          <a:lstStyle/>
          <a:p>
            <a:r>
              <a:rPr lang="zh-CN" altLang="en-US" b="1" dirty="0"/>
              <a:t>王鹏程</a:t>
            </a:r>
            <a:r>
              <a:rPr lang="zh-CN" altLang="en-US" dirty="0"/>
              <a:t>，黄永盛，王毅伟，杨梅</a:t>
            </a:r>
          </a:p>
        </p:txBody>
      </p:sp>
      <p:pic>
        <p:nvPicPr>
          <p:cNvPr id="1026" name="Picture 2">
            <a:extLst>
              <a:ext uri="{FF2B5EF4-FFF2-40B4-BE49-F238E27FC236}">
                <a16:creationId xmlns:a16="http://schemas.microsoft.com/office/drawing/2014/main" id="{4D2E92E1-F997-4D37-A05C-FCFC6E1B3E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022991">
            <a:off x="2143379" y="4083434"/>
            <a:ext cx="1805186" cy="196043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a:extLst>
              <a:ext uri="{FF2B5EF4-FFF2-40B4-BE49-F238E27FC236}">
                <a16:creationId xmlns:a16="http://schemas.microsoft.com/office/drawing/2014/main" id="{F9754E0E-D606-44A1-AA60-E2893D5A5B3B}"/>
              </a:ext>
            </a:extLst>
          </p:cNvPr>
          <p:cNvGrpSpPr/>
          <p:nvPr/>
        </p:nvGrpSpPr>
        <p:grpSpPr>
          <a:xfrm rot="20143621">
            <a:off x="460014" y="5150893"/>
            <a:ext cx="1700904" cy="1535549"/>
            <a:chOff x="6936829" y="126484"/>
            <a:chExt cx="5181592" cy="3167676"/>
          </a:xfrm>
        </p:grpSpPr>
        <p:pic>
          <p:nvPicPr>
            <p:cNvPr id="8" name="图片 7">
              <a:extLst>
                <a:ext uri="{FF2B5EF4-FFF2-40B4-BE49-F238E27FC236}">
                  <a16:creationId xmlns:a16="http://schemas.microsoft.com/office/drawing/2014/main" id="{537546CD-3A53-43FE-A72F-146F2ECED9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215" t="23448" r="16112" b="46083"/>
            <a:stretch/>
          </p:blipFill>
          <p:spPr>
            <a:xfrm>
              <a:off x="6936829" y="126484"/>
              <a:ext cx="5181592" cy="2978574"/>
            </a:xfrm>
            <a:prstGeom prst="rect">
              <a:avLst/>
            </a:prstGeom>
          </p:spPr>
        </p:pic>
        <p:sp>
          <p:nvSpPr>
            <p:cNvPr id="9" name="文本框 8">
              <a:extLst>
                <a:ext uri="{FF2B5EF4-FFF2-40B4-BE49-F238E27FC236}">
                  <a16:creationId xmlns:a16="http://schemas.microsoft.com/office/drawing/2014/main" id="{6B121396-978F-4621-BDCD-E27B840AF369}"/>
                </a:ext>
              </a:extLst>
            </p:cNvPr>
            <p:cNvSpPr txBox="1"/>
            <p:nvPr/>
          </p:nvSpPr>
          <p:spPr>
            <a:xfrm>
              <a:off x="7241627" y="2109050"/>
              <a:ext cx="877163" cy="369332"/>
            </a:xfrm>
            <a:prstGeom prst="rect">
              <a:avLst/>
            </a:prstGeom>
            <a:noFill/>
          </p:spPr>
          <p:txBody>
            <a:bodyPr wrap="none" rtlCol="0">
              <a:spAutoFit/>
            </a:bodyPr>
            <a:lstStyle/>
            <a:p>
              <a:r>
                <a:rPr kumimoji="1" lang="zh-CN" altLang="en-US" dirty="0">
                  <a:solidFill>
                    <a:srgbClr val="0070C0"/>
                  </a:solidFill>
                </a:rPr>
                <a:t>束流管</a:t>
              </a:r>
            </a:p>
          </p:txBody>
        </p:sp>
        <p:sp>
          <p:nvSpPr>
            <p:cNvPr id="10" name="文本框 9">
              <a:extLst>
                <a:ext uri="{FF2B5EF4-FFF2-40B4-BE49-F238E27FC236}">
                  <a16:creationId xmlns:a16="http://schemas.microsoft.com/office/drawing/2014/main" id="{8BE3B55A-6F0B-4AA9-8D46-B81F134DCA4D}"/>
                </a:ext>
              </a:extLst>
            </p:cNvPr>
            <p:cNvSpPr txBox="1"/>
            <p:nvPr/>
          </p:nvSpPr>
          <p:spPr>
            <a:xfrm>
              <a:off x="10027678" y="826535"/>
              <a:ext cx="877163" cy="369332"/>
            </a:xfrm>
            <a:prstGeom prst="rect">
              <a:avLst/>
            </a:prstGeom>
            <a:noFill/>
          </p:spPr>
          <p:txBody>
            <a:bodyPr wrap="none" rtlCol="0">
              <a:spAutoFit/>
            </a:bodyPr>
            <a:lstStyle/>
            <a:p>
              <a:r>
                <a:rPr kumimoji="1" lang="zh-CN" altLang="en-US" dirty="0">
                  <a:solidFill>
                    <a:srgbClr val="0070C0"/>
                  </a:solidFill>
                </a:rPr>
                <a:t>微波管</a:t>
              </a:r>
            </a:p>
          </p:txBody>
        </p:sp>
        <p:sp>
          <p:nvSpPr>
            <p:cNvPr id="11" name="文本框 10">
              <a:extLst>
                <a:ext uri="{FF2B5EF4-FFF2-40B4-BE49-F238E27FC236}">
                  <a16:creationId xmlns:a16="http://schemas.microsoft.com/office/drawing/2014/main" id="{D7384639-98B6-4D58-823B-50B36E49A4F5}"/>
                </a:ext>
              </a:extLst>
            </p:cNvPr>
            <p:cNvSpPr txBox="1"/>
            <p:nvPr/>
          </p:nvSpPr>
          <p:spPr>
            <a:xfrm>
              <a:off x="7839078" y="2955606"/>
              <a:ext cx="3389069" cy="338554"/>
            </a:xfrm>
            <a:prstGeom prst="rect">
              <a:avLst/>
            </a:prstGeom>
            <a:noFill/>
          </p:spPr>
          <p:txBody>
            <a:bodyPr wrap="none" rtlCol="0">
              <a:spAutoFit/>
            </a:bodyPr>
            <a:lstStyle/>
            <a:p>
              <a:r>
                <a:rPr kumimoji="1" lang="zh-CN" altLang="en-US" sz="1600" dirty="0"/>
                <a:t>电子束团与微波光子</a:t>
              </a:r>
              <a:r>
                <a:rPr kumimoji="1" lang="en-US" altLang="zh-CN" sz="1600" dirty="0">
                  <a:solidFill>
                    <a:srgbClr val="0070C0"/>
                  </a:solidFill>
                </a:rPr>
                <a:t>180</a:t>
              </a:r>
              <a:r>
                <a:rPr kumimoji="1" lang="zh-CN" altLang="en-US" sz="1600" dirty="0">
                  <a:solidFill>
                    <a:srgbClr val="0070C0"/>
                  </a:solidFill>
                </a:rPr>
                <a:t>度</a:t>
              </a:r>
              <a:r>
                <a:rPr kumimoji="1" lang="zh-CN" altLang="en-US" sz="1600" dirty="0"/>
                <a:t>相互作用</a:t>
              </a:r>
            </a:p>
          </p:txBody>
        </p:sp>
      </p:grpSp>
      <p:pic>
        <p:nvPicPr>
          <p:cNvPr id="6" name="音频 5">
            <a:hlinkClick r:id="" action="ppaction://media"/>
            <a:extLst>
              <a:ext uri="{FF2B5EF4-FFF2-40B4-BE49-F238E27FC236}">
                <a16:creationId xmlns:a16="http://schemas.microsoft.com/office/drawing/2014/main" id="{680749DC-19F3-42F4-8667-89EF7718E5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954567629"/>
      </p:ext>
    </p:extLst>
  </p:cSld>
  <p:clrMapOvr>
    <a:masterClrMapping/>
  </p:clrMapOvr>
  <mc:AlternateContent xmlns:mc="http://schemas.openxmlformats.org/markup-compatibility/2006">
    <mc:Choice xmlns:p14="http://schemas.microsoft.com/office/powerpoint/2010/main" Requires="p14">
      <p:transition spd="slow" p14:dur="2000" advTm="30618"/>
    </mc:Choice>
    <mc:Fallback>
      <p:transition spd="slow" advTm="30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b="1" dirty="0"/>
              <a:t>真空管分叉、二级铁末端与四级铁</a:t>
            </a:r>
          </a:p>
        </p:txBody>
      </p:sp>
      <p:sp>
        <p:nvSpPr>
          <p:cNvPr id="3" name="内容占位符 2"/>
          <p:cNvSpPr>
            <a:spLocks noGrp="1"/>
          </p:cNvSpPr>
          <p:nvPr>
            <p:ph idx="1"/>
          </p:nvPr>
        </p:nvSpPr>
        <p:spPr/>
        <p:txBody>
          <a:bodyPr/>
          <a:lstStyle/>
          <a:p>
            <a:endParaRPr lang="zh-CN" altLang="en-US"/>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547" t="21111" r="13516" b="7500"/>
          <a:stretch/>
        </p:blipFill>
        <p:spPr bwMode="auto">
          <a:xfrm>
            <a:off x="899592" y="1620446"/>
            <a:ext cx="7200800" cy="5169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音频 3">
            <a:hlinkClick r:id="" action="ppaction://media"/>
            <a:extLst>
              <a:ext uri="{FF2B5EF4-FFF2-40B4-BE49-F238E27FC236}">
                <a16:creationId xmlns:a16="http://schemas.microsoft.com/office/drawing/2014/main" id="{AF6D49B9-47E1-4BB1-B840-F1F984897D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225511304"/>
      </p:ext>
    </p:extLst>
  </p:cSld>
  <p:clrMapOvr>
    <a:masterClrMapping/>
  </p:clrMapOvr>
  <mc:AlternateContent xmlns:mc="http://schemas.openxmlformats.org/markup-compatibility/2006">
    <mc:Choice xmlns:p14="http://schemas.microsoft.com/office/powerpoint/2010/main" Requires="p14">
      <p:transition spd="slow" p14:dur="2000" advTm="28293"/>
    </mc:Choice>
    <mc:Fallback>
      <p:transition spd="slow" advTm="28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 vacuum chamber design</a:t>
            </a:r>
            <a:endParaRPr lang="zh-CN" altLang="en-US" dirty="0"/>
          </a:p>
        </p:txBody>
      </p:sp>
      <p:sp>
        <p:nvSpPr>
          <p:cNvPr id="3" name="内容占位符 2"/>
          <p:cNvSpPr>
            <a:spLocks noGrp="1"/>
          </p:cNvSpPr>
          <p:nvPr>
            <p:ph idx="1"/>
          </p:nvPr>
        </p:nvSpPr>
        <p:spPr/>
        <p:txBody>
          <a:bodyPr/>
          <a:lstStyle/>
          <a:p>
            <a:endParaRPr lang="zh-CN" altLang="en-US"/>
          </a:p>
        </p:txBody>
      </p:sp>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697" t="1250" r="14297" b="1145"/>
          <a:stretch/>
        </p:blipFill>
        <p:spPr bwMode="auto">
          <a:xfrm>
            <a:off x="1043608" y="1418355"/>
            <a:ext cx="7033918" cy="5438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音频 3">
            <a:hlinkClick r:id="" action="ppaction://media"/>
            <a:extLst>
              <a:ext uri="{FF2B5EF4-FFF2-40B4-BE49-F238E27FC236}">
                <a16:creationId xmlns:a16="http://schemas.microsoft.com/office/drawing/2014/main" id="{6CA27473-85CB-4761-92BC-4E93AD9C7E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661694965"/>
      </p:ext>
    </p:extLst>
  </p:cSld>
  <p:clrMapOvr>
    <a:masterClrMapping/>
  </p:clrMapOvr>
  <mc:AlternateContent xmlns:mc="http://schemas.openxmlformats.org/markup-compatibility/2006">
    <mc:Choice xmlns:p14="http://schemas.microsoft.com/office/powerpoint/2010/main" Requires="p14">
      <p:transition spd="slow" p14:dur="2000" advTm="11688"/>
    </mc:Choice>
    <mc:Fallback>
      <p:transition spd="slow" advTm="11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t>Vacuum piping in dipole iron and requirements for side ends of the iron</a:t>
            </a:r>
            <a:endParaRPr lang="zh-CN" altLang="en-US" b="1" dirty="0"/>
          </a:p>
        </p:txBody>
      </p:sp>
      <p:sp>
        <p:nvSpPr>
          <p:cNvPr id="3" name="内容占位符 2"/>
          <p:cNvSpPr>
            <a:spLocks noGrp="1"/>
          </p:cNvSpPr>
          <p:nvPr>
            <p:ph idx="1"/>
          </p:nvPr>
        </p:nvSpPr>
        <p:spPr/>
        <p:txBody>
          <a:bodyPr/>
          <a:lstStyle/>
          <a:p>
            <a:endParaRPr lang="zh-CN" altLang="en-US"/>
          </a:p>
        </p:txBody>
      </p:sp>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844" t="5139" r="2108" b="5833"/>
          <a:stretch/>
        </p:blipFill>
        <p:spPr bwMode="auto">
          <a:xfrm>
            <a:off x="179512" y="1700808"/>
            <a:ext cx="8802202" cy="473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音频 3">
            <a:hlinkClick r:id="" action="ppaction://media"/>
            <a:extLst>
              <a:ext uri="{FF2B5EF4-FFF2-40B4-BE49-F238E27FC236}">
                <a16:creationId xmlns:a16="http://schemas.microsoft.com/office/drawing/2014/main" id="{71561B2A-F6B0-4561-A80C-66B97497FD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636505148"/>
      </p:ext>
    </p:extLst>
  </p:cSld>
  <p:clrMapOvr>
    <a:masterClrMapping/>
  </p:clrMapOvr>
  <mc:AlternateContent xmlns:mc="http://schemas.openxmlformats.org/markup-compatibility/2006">
    <mc:Choice xmlns:p14="http://schemas.microsoft.com/office/powerpoint/2010/main" Requires="p14">
      <p:transition spd="slow" p14:dur="2000" advTm="19967"/>
    </mc:Choice>
    <mc:Fallback>
      <p:transition spd="slow" advTm="19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The discussions</a:t>
            </a:r>
            <a:endParaRPr lang="zh-CN" altLang="en-US" dirty="0"/>
          </a:p>
        </p:txBody>
      </p:sp>
      <p:sp>
        <p:nvSpPr>
          <p:cNvPr id="3" name="内容占位符 2"/>
          <p:cNvSpPr>
            <a:spLocks noGrp="1"/>
          </p:cNvSpPr>
          <p:nvPr>
            <p:ph idx="1"/>
          </p:nvPr>
        </p:nvSpPr>
        <p:spPr>
          <a:xfrm>
            <a:off x="457200" y="1600200"/>
            <a:ext cx="8291264" cy="4983162"/>
          </a:xfrm>
        </p:spPr>
        <p:txBody>
          <a:bodyPr>
            <a:normAutofit fontScale="70000" lnSpcReduction="20000"/>
          </a:bodyPr>
          <a:lstStyle/>
          <a:p>
            <a:pPr marL="0" indent="0">
              <a:buNone/>
            </a:pPr>
            <a:r>
              <a:rPr lang="en-US" altLang="zh-CN" dirty="0"/>
              <a:t>1. The length of the beam line exceeds 700 meters, and the vacuum system is recommended to be composed of getter films (NEG films) + ion pump.</a:t>
            </a:r>
          </a:p>
          <a:p>
            <a:pPr marL="0" indent="0">
              <a:buNone/>
            </a:pPr>
            <a:r>
              <a:rPr lang="en-US" altLang="zh-CN" dirty="0"/>
              <a:t>2. All the beam lines can be divided into 8 sections, each section is separated by all-metal ultra-high vacuum valves (9 valves), and each section has a separate rough suction port and gas filling port, and each section 5-10 ion pumps are uniformly distributed in the section (used to pump out gases that are not easy to pump out of getter films such as CH4), and the inner walls of all vacuum boxes are plated with NEG films.</a:t>
            </a:r>
          </a:p>
          <a:p>
            <a:pPr marL="0" indent="0">
              <a:buNone/>
            </a:pPr>
            <a:r>
              <a:rPr lang="en-US" altLang="zh-CN" dirty="0"/>
              <a:t>3. The material of the vacuum box can be 304 stainless steel (the inner size is φ100, the wall thickness is 3mm).</a:t>
            </a:r>
          </a:p>
          <a:p>
            <a:pPr marL="0" indent="0">
              <a:buNone/>
            </a:pPr>
            <a:r>
              <a:rPr lang="en-US" altLang="zh-CN" dirty="0"/>
              <a:t>4. Vacuum measurement adopts 2 measurement points in each section, and cold cathode vacuum gauge is used for measurement.</a:t>
            </a:r>
          </a:p>
          <a:p>
            <a:pPr marL="0" indent="0">
              <a:buNone/>
            </a:pPr>
            <a:r>
              <a:rPr lang="en-US" altLang="zh-CN" dirty="0"/>
              <a:t>5. In the photon collimation area, it is necessary to arrange temperature measurement points in the nearby vacuum box to monitor the temperature change of the outer wall of the vacuum box.</a:t>
            </a:r>
            <a:endParaRPr lang="zh-CN" altLang="en-US" dirty="0"/>
          </a:p>
        </p:txBody>
      </p:sp>
      <p:pic>
        <p:nvPicPr>
          <p:cNvPr id="4" name="音频 3">
            <a:hlinkClick r:id="" action="ppaction://media"/>
            <a:extLst>
              <a:ext uri="{FF2B5EF4-FFF2-40B4-BE49-F238E27FC236}">
                <a16:creationId xmlns:a16="http://schemas.microsoft.com/office/drawing/2014/main" id="{0DE4AB8D-D6BD-49F9-A650-7753E43FD0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834650879"/>
      </p:ext>
    </p:extLst>
  </p:cSld>
  <p:clrMapOvr>
    <a:masterClrMapping/>
  </p:clrMapOvr>
  <mc:AlternateContent xmlns:mc="http://schemas.openxmlformats.org/markup-compatibility/2006">
    <mc:Choice xmlns:p14="http://schemas.microsoft.com/office/powerpoint/2010/main" Requires="p14">
      <p:transition spd="slow" p14:dur="2000" advTm="69737"/>
    </mc:Choice>
    <mc:Fallback>
      <p:transition spd="slow" advTm="69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Outline</a:t>
            </a:r>
            <a:endParaRPr lang="zh-CN" altLang="en-US" b="1" dirty="0"/>
          </a:p>
        </p:txBody>
      </p:sp>
      <p:sp>
        <p:nvSpPr>
          <p:cNvPr id="3" name="内容占位符 2"/>
          <p:cNvSpPr>
            <a:spLocks noGrp="1"/>
          </p:cNvSpPr>
          <p:nvPr>
            <p:ph idx="1"/>
          </p:nvPr>
        </p:nvSpPr>
        <p:spPr/>
        <p:txBody>
          <a:bodyPr>
            <a:normAutofit fontScale="92500" lnSpcReduction="10000"/>
          </a:bodyPr>
          <a:lstStyle/>
          <a:p>
            <a:pPr>
              <a:buFont typeface="Wingdings" pitchFamily="2" charset="2"/>
              <a:buChar char="Ø"/>
            </a:pPr>
            <a:r>
              <a:rPr lang="en-US" altLang="zh-CN" b="1" dirty="0">
                <a:solidFill>
                  <a:srgbClr val="00B050"/>
                </a:solidFill>
              </a:rPr>
              <a:t>CEPC CDR: parameters and baseline layout</a:t>
            </a:r>
          </a:p>
          <a:p>
            <a:pPr>
              <a:buFont typeface="Wingdings" pitchFamily="2" charset="2"/>
              <a:buChar char="Ø"/>
            </a:pPr>
            <a:r>
              <a:rPr lang="en-US" altLang="zh-CN" b="1" dirty="0">
                <a:solidFill>
                  <a:srgbClr val="00B050"/>
                </a:solidFill>
              </a:rPr>
              <a:t>The design: parameters, baseline and the applications</a:t>
            </a:r>
          </a:p>
          <a:p>
            <a:pPr>
              <a:buFont typeface="Wingdings" pitchFamily="2" charset="2"/>
              <a:buChar char="Ø"/>
            </a:pPr>
            <a:r>
              <a:rPr lang="en-US" altLang="zh-CN" b="1" dirty="0">
                <a:solidFill>
                  <a:srgbClr val="00B050"/>
                </a:solidFill>
              </a:rPr>
              <a:t>The vacuum chamber design and the requirement to the bend magnetic</a:t>
            </a:r>
          </a:p>
          <a:p>
            <a:pPr>
              <a:buFont typeface="Wingdings" pitchFamily="2" charset="2"/>
              <a:buChar char="Ø"/>
            </a:pPr>
            <a:r>
              <a:rPr lang="en-US" altLang="zh-CN" b="1" dirty="0">
                <a:solidFill>
                  <a:srgbClr val="FF0000"/>
                </a:solidFill>
              </a:rPr>
              <a:t>Tunnels, halls and vertical shafts  for the SR stations</a:t>
            </a:r>
          </a:p>
          <a:p>
            <a:pPr>
              <a:buFont typeface="Wingdings" pitchFamily="2" charset="2"/>
              <a:buChar char="Ø"/>
            </a:pPr>
            <a:r>
              <a:rPr lang="en-US" altLang="zh-CN" b="1" dirty="0"/>
              <a:t>The challenges and the next works</a:t>
            </a:r>
          </a:p>
          <a:p>
            <a:pPr>
              <a:buFont typeface="Wingdings" pitchFamily="2" charset="2"/>
              <a:buChar char="Ø"/>
            </a:pPr>
            <a:r>
              <a:rPr lang="en-US" altLang="zh-CN" b="1" dirty="0"/>
              <a:t>Summary</a:t>
            </a:r>
          </a:p>
          <a:p>
            <a:endParaRPr lang="en-US" altLang="zh-CN" b="1" dirty="0"/>
          </a:p>
          <a:p>
            <a:endParaRPr lang="en-US" altLang="zh-CN" b="1" dirty="0"/>
          </a:p>
          <a:p>
            <a:endParaRPr lang="zh-CN" altLang="en-US" b="1" dirty="0"/>
          </a:p>
        </p:txBody>
      </p:sp>
      <p:pic>
        <p:nvPicPr>
          <p:cNvPr id="4" name="音频 3">
            <a:hlinkClick r:id="" action="ppaction://media"/>
            <a:extLst>
              <a:ext uri="{FF2B5EF4-FFF2-40B4-BE49-F238E27FC236}">
                <a16:creationId xmlns:a16="http://schemas.microsoft.com/office/drawing/2014/main" id="{3B260130-29DA-41C0-8B4F-B404802313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410576632"/>
      </p:ext>
    </p:extLst>
  </p:cSld>
  <p:clrMapOvr>
    <a:masterClrMapping/>
  </p:clrMapOvr>
  <mc:AlternateContent xmlns:mc="http://schemas.openxmlformats.org/markup-compatibility/2006">
    <mc:Choice xmlns:p14="http://schemas.microsoft.com/office/powerpoint/2010/main" Requires="p14">
      <p:transition spd="slow" p14:dur="2000" advTm="3878"/>
    </mc:Choice>
    <mc:Fallback>
      <p:transition spd="slow" advTm="3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b="1" dirty="0">
                <a:solidFill>
                  <a:srgbClr val="0070C0"/>
                </a:solidFill>
              </a:rPr>
              <a:t>Vacuum chamber, dipole and tunnel</a:t>
            </a:r>
            <a:endParaRPr lang="zh-CN" altLang="en-US" sz="3600" b="1" dirty="0">
              <a:solidFill>
                <a:srgbClr val="0070C0"/>
              </a:solidFill>
            </a:endParaRP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032" y="1196752"/>
            <a:ext cx="3672408" cy="2702338"/>
          </a:xfrm>
          <a:prstGeom prst="rect">
            <a:avLst/>
          </a:prstGeom>
        </p:spPr>
      </p:pic>
      <p:grpSp>
        <p:nvGrpSpPr>
          <p:cNvPr id="3" name="组合 2"/>
          <p:cNvGrpSpPr/>
          <p:nvPr/>
        </p:nvGrpSpPr>
        <p:grpSpPr>
          <a:xfrm>
            <a:off x="4673355" y="3645024"/>
            <a:ext cx="4291133" cy="2016224"/>
            <a:chOff x="4673355" y="4005064"/>
            <a:chExt cx="4291133" cy="2016224"/>
          </a:xfrm>
        </p:grpSpPr>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3355" y="4293096"/>
              <a:ext cx="4291133"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接箭头连接符 5"/>
            <p:cNvCxnSpPr/>
            <p:nvPr/>
          </p:nvCxnSpPr>
          <p:spPr>
            <a:xfrm>
              <a:off x="4716016" y="4941168"/>
              <a:ext cx="72008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716016" y="4005064"/>
              <a:ext cx="1080120" cy="369332"/>
            </a:xfrm>
            <a:prstGeom prst="rect">
              <a:avLst/>
            </a:prstGeom>
            <a:noFill/>
          </p:spPr>
          <p:txBody>
            <a:bodyPr wrap="square" rtlCol="0">
              <a:spAutoFit/>
            </a:bodyPr>
            <a:lstStyle/>
            <a:p>
              <a:r>
                <a:rPr lang="en-US" altLang="zh-CN" dirty="0"/>
                <a:t>93mm</a:t>
              </a:r>
              <a:endParaRPr lang="zh-CN" altLang="en-US" dirty="0"/>
            </a:p>
          </p:txBody>
        </p:sp>
      </p:grpSp>
      <p:grpSp>
        <p:nvGrpSpPr>
          <p:cNvPr id="8" name="组合 7"/>
          <p:cNvGrpSpPr/>
          <p:nvPr/>
        </p:nvGrpSpPr>
        <p:grpSpPr>
          <a:xfrm>
            <a:off x="-978" y="1535524"/>
            <a:ext cx="4655999" cy="5400600"/>
            <a:chOff x="-16006" y="1794610"/>
            <a:chExt cx="3291862" cy="4117496"/>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6" y="1794610"/>
              <a:ext cx="3291862" cy="273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直接箭头连接符 8"/>
            <p:cNvCxnSpPr/>
            <p:nvPr/>
          </p:nvCxnSpPr>
          <p:spPr>
            <a:xfrm>
              <a:off x="1043608" y="5650496"/>
              <a:ext cx="2160240"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35696" y="5650496"/>
              <a:ext cx="936104" cy="261610"/>
            </a:xfrm>
            <a:prstGeom prst="rect">
              <a:avLst/>
            </a:prstGeom>
            <a:noFill/>
            <a:ln w="19050">
              <a:noFill/>
            </a:ln>
          </p:spPr>
          <p:txBody>
            <a:bodyPr wrap="square" rtlCol="0">
              <a:spAutoFit/>
            </a:bodyPr>
            <a:lstStyle/>
            <a:p>
              <a:r>
                <a:rPr lang="en-US" altLang="zh-CN" sz="1100" b="1" dirty="0"/>
                <a:t>4500</a:t>
              </a:r>
              <a:endParaRPr lang="zh-CN" altLang="en-US" sz="1100" b="1" dirty="0"/>
            </a:p>
          </p:txBody>
        </p:sp>
        <p:cxnSp>
          <p:nvCxnSpPr>
            <p:cNvPr id="25" name="直接连接符 24"/>
            <p:cNvCxnSpPr/>
            <p:nvPr/>
          </p:nvCxnSpPr>
          <p:spPr>
            <a:xfrm>
              <a:off x="971600" y="5002424"/>
              <a:ext cx="0" cy="90968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3275856" y="5002424"/>
              <a:ext cx="0" cy="90968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4" name="矩形 3"/>
          <p:cNvSpPr/>
          <p:nvPr/>
        </p:nvSpPr>
        <p:spPr>
          <a:xfrm>
            <a:off x="467544" y="5805264"/>
            <a:ext cx="9073008" cy="646331"/>
          </a:xfrm>
          <a:prstGeom prst="rect">
            <a:avLst/>
          </a:prstGeom>
        </p:spPr>
        <p:txBody>
          <a:bodyPr wrap="square">
            <a:spAutoFit/>
          </a:bodyPr>
          <a:lstStyle/>
          <a:p>
            <a:r>
              <a:rPr lang="en-US" altLang="zh-CN" dirty="0"/>
              <a:t>dvc=0.075/2 m;  ! distance from the gamma ray to the inner wall of vacuum chamber  </a:t>
            </a:r>
          </a:p>
          <a:p>
            <a:r>
              <a:rPr lang="en-US" altLang="zh-CN" dirty="0"/>
              <a:t>dwall=4.5 m;       ! distance from the gamma ray to the wall</a:t>
            </a:r>
            <a:endParaRPr lang="zh-CN" altLang="en-US" dirty="0"/>
          </a:p>
        </p:txBody>
      </p:sp>
      <p:pic>
        <p:nvPicPr>
          <p:cNvPr id="15" name="Picture 8" descr="logo_main20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96" y="53962"/>
            <a:ext cx="917403" cy="6455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istrator\Desktop\1111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44408" y="106723"/>
            <a:ext cx="761494" cy="448803"/>
          </a:xfrm>
          <a:prstGeom prst="rect">
            <a:avLst/>
          </a:prstGeom>
          <a:noFill/>
          <a:extLst>
            <a:ext uri="{909E8E84-426E-40DD-AFC4-6F175D3DCCD1}">
              <a14:hiddenFill xmlns:a14="http://schemas.microsoft.com/office/drawing/2010/main">
                <a:solidFill>
                  <a:srgbClr val="FFFFFF"/>
                </a:solidFill>
              </a14:hiddenFill>
            </a:ext>
          </a:extLst>
        </p:spPr>
      </p:pic>
      <p:pic>
        <p:nvPicPr>
          <p:cNvPr id="10" name="音频 9">
            <a:hlinkClick r:id="" action="ppaction://media"/>
            <a:extLst>
              <a:ext uri="{FF2B5EF4-FFF2-40B4-BE49-F238E27FC236}">
                <a16:creationId xmlns:a16="http://schemas.microsoft.com/office/drawing/2014/main" id="{614B8180-A05D-46D9-B34F-19CA122D39E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068077485"/>
      </p:ext>
    </p:extLst>
  </p:cSld>
  <p:clrMapOvr>
    <a:masterClrMapping/>
  </p:clrMapOvr>
  <mc:AlternateContent xmlns:mc="http://schemas.openxmlformats.org/markup-compatibility/2006">
    <mc:Choice xmlns:p14="http://schemas.microsoft.com/office/powerpoint/2010/main" Requires="p14">
      <p:transition spd="slow" p14:dur="2000" advTm="8787"/>
    </mc:Choice>
    <mc:Fallback>
      <p:transition spd="slow" advTm="8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922114"/>
          </a:xfrm>
        </p:spPr>
        <p:txBody>
          <a:bodyPr>
            <a:normAutofit/>
          </a:bodyPr>
          <a:lstStyle/>
          <a:p>
            <a:r>
              <a:rPr lang="en-US" altLang="zh-CN" sz="3600" b="1" dirty="0">
                <a:solidFill>
                  <a:srgbClr val="0070C0"/>
                </a:solidFill>
              </a:rPr>
              <a:t>Add Wiggler</a:t>
            </a:r>
            <a:endParaRPr lang="zh-CN" altLang="en-US" sz="3600" b="1" dirty="0">
              <a:solidFill>
                <a:srgbClr val="0070C0"/>
              </a:solidFill>
            </a:endParaRPr>
          </a:p>
        </p:txBody>
      </p:sp>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7441" y="1975922"/>
            <a:ext cx="3974999" cy="2461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8650" y="2120716"/>
            <a:ext cx="2297646" cy="1380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descr="logo_main20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96" y="53962"/>
            <a:ext cx="917403" cy="6455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dministrator\Desktop\1111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44408" y="106723"/>
            <a:ext cx="761494" cy="448803"/>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611560" y="4797152"/>
            <a:ext cx="8145977" cy="646331"/>
          </a:xfrm>
          <a:prstGeom prst="rect">
            <a:avLst/>
          </a:prstGeom>
        </p:spPr>
        <p:txBody>
          <a:bodyPr wrap="square">
            <a:spAutoFit/>
          </a:bodyPr>
          <a:lstStyle/>
          <a:p>
            <a:r>
              <a:rPr lang="en-US" altLang="zh-CN" dirty="0"/>
              <a:t>dvc=0.075/2 m;  ! distance from the gamma ray to the inner wall of vacumn chamber  </a:t>
            </a:r>
          </a:p>
          <a:p>
            <a:r>
              <a:rPr lang="en-US" altLang="zh-CN" dirty="0"/>
              <a:t>dwall=4.5 m;       ! distance from the gamma ray to the wall</a:t>
            </a:r>
          </a:p>
        </p:txBody>
      </p:sp>
      <p:sp>
        <p:nvSpPr>
          <p:cNvPr id="5" name="矩形 4"/>
          <p:cNvSpPr/>
          <p:nvPr/>
        </p:nvSpPr>
        <p:spPr>
          <a:xfrm>
            <a:off x="611559" y="5517232"/>
            <a:ext cx="8013595" cy="923330"/>
          </a:xfrm>
          <a:prstGeom prst="rect">
            <a:avLst/>
          </a:prstGeom>
        </p:spPr>
        <p:txBody>
          <a:bodyPr wrap="square">
            <a:spAutoFit/>
          </a:bodyPr>
          <a:lstStyle/>
          <a:p>
            <a:pPr marL="285750" indent="-285750">
              <a:buFont typeface="Arial" pitchFamily="34" charset="0"/>
              <a:buChar char="•"/>
            </a:pPr>
            <a:r>
              <a:rPr lang="en-US" altLang="zh-CN" dirty="0"/>
              <a:t>The angle between gamma ray and the vacumn chamber and bend is very small.</a:t>
            </a:r>
          </a:p>
          <a:p>
            <a:pPr marL="285750" indent="-285750">
              <a:buFont typeface="Arial" pitchFamily="34" charset="0"/>
              <a:buChar char="•"/>
            </a:pPr>
            <a:r>
              <a:rPr lang="en-US" altLang="zh-CN" dirty="0"/>
              <a:t>The vacumn chamber, bend at these regions need to be carefully design to solve the problem of geometry conflict and impedance.</a:t>
            </a:r>
            <a:endParaRPr lang="zh-CN" altLang="en-US" dirty="0"/>
          </a:p>
        </p:txBody>
      </p:sp>
      <p:grpSp>
        <p:nvGrpSpPr>
          <p:cNvPr id="11" name="组合 10"/>
          <p:cNvGrpSpPr/>
          <p:nvPr/>
        </p:nvGrpSpPr>
        <p:grpSpPr>
          <a:xfrm>
            <a:off x="467544" y="1619508"/>
            <a:ext cx="3974842" cy="2961620"/>
            <a:chOff x="467544" y="1619508"/>
            <a:chExt cx="3974842" cy="2961620"/>
          </a:xfrm>
        </p:grpSpPr>
        <p:sp>
          <p:nvSpPr>
            <p:cNvPr id="4" name="TextBox 3"/>
            <p:cNvSpPr txBox="1"/>
            <p:nvPr/>
          </p:nvSpPr>
          <p:spPr>
            <a:xfrm>
              <a:off x="791580" y="1619508"/>
              <a:ext cx="3528392" cy="369332"/>
            </a:xfrm>
            <a:prstGeom prst="rect">
              <a:avLst/>
            </a:prstGeom>
            <a:noFill/>
          </p:spPr>
          <p:txBody>
            <a:bodyPr wrap="square" rtlCol="0">
              <a:spAutoFit/>
            </a:bodyPr>
            <a:lstStyle/>
            <a:p>
              <a:r>
                <a:rPr lang="en-US" altLang="zh-CN" dirty="0"/>
                <a:t>Lp=0.32m, </a:t>
              </a:r>
              <a:r>
                <a:rPr lang="en-US" altLang="zh-CN" dirty="0" err="1"/>
                <a:t>Np</a:t>
              </a:r>
              <a:r>
                <a:rPr lang="en-US" altLang="zh-CN" dirty="0"/>
                <a:t>=4, L=1.28m,</a:t>
              </a:r>
              <a:r>
                <a:rPr lang="zh-CN" altLang="en-US" dirty="0"/>
                <a:t> </a:t>
              </a:r>
              <a:r>
                <a:rPr lang="en-US" altLang="zh-CN" dirty="0"/>
                <a:t>B=2.0T</a:t>
              </a:r>
            </a:p>
          </p:txBody>
        </p:sp>
        <p:grpSp>
          <p:nvGrpSpPr>
            <p:cNvPr id="7" name="组合 6"/>
            <p:cNvGrpSpPr/>
            <p:nvPr/>
          </p:nvGrpSpPr>
          <p:grpSpPr>
            <a:xfrm>
              <a:off x="467544" y="1988840"/>
              <a:ext cx="3974842" cy="2592288"/>
              <a:chOff x="467544" y="1988840"/>
              <a:chExt cx="3974842" cy="2592288"/>
            </a:xfrm>
          </p:grpSpPr>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544" y="1988840"/>
                <a:ext cx="3974842"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051720" y="3635732"/>
                <a:ext cx="1008112" cy="369332"/>
              </a:xfrm>
              <a:prstGeom prst="rect">
                <a:avLst/>
              </a:prstGeom>
              <a:noFill/>
            </p:spPr>
            <p:txBody>
              <a:bodyPr wrap="square" rtlCol="0">
                <a:spAutoFit/>
              </a:bodyPr>
              <a:lstStyle/>
              <a:p>
                <a:r>
                  <a:rPr lang="en-US" altLang="zh-CN" b="1" dirty="0"/>
                  <a:t>wiggler</a:t>
                </a:r>
                <a:endParaRPr lang="zh-CN" altLang="en-US" b="1" dirty="0"/>
              </a:p>
            </p:txBody>
          </p:sp>
        </p:grpSp>
      </p:grpSp>
      <p:pic>
        <p:nvPicPr>
          <p:cNvPr id="12" name="音频 11">
            <a:hlinkClick r:id="" action="ppaction://media"/>
            <a:extLst>
              <a:ext uri="{FF2B5EF4-FFF2-40B4-BE49-F238E27FC236}">
                <a16:creationId xmlns:a16="http://schemas.microsoft.com/office/drawing/2014/main" id="{4DCDCDF0-74ED-4E98-B5FF-F9EE445BC76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4281293981"/>
      </p:ext>
    </p:extLst>
  </p:cSld>
  <p:clrMapOvr>
    <a:masterClrMapping/>
  </p:clrMapOvr>
  <mc:AlternateContent xmlns:mc="http://schemas.openxmlformats.org/markup-compatibility/2006">
    <mc:Choice xmlns:p14="http://schemas.microsoft.com/office/powerpoint/2010/main" Requires="p14">
      <p:transition spd="slow" p14:dur="2000" advTm="14758"/>
    </mc:Choice>
    <mc:Fallback>
      <p:transition spd="slow" advTm="14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3528" y="44624"/>
            <a:ext cx="8229600" cy="1143000"/>
          </a:xfrm>
        </p:spPr>
        <p:txBody>
          <a:bodyPr/>
          <a:lstStyle/>
          <a:p>
            <a:r>
              <a:rPr lang="en-US" altLang="zh-CN" dirty="0"/>
              <a:t>Tunnels, halls and shafts</a:t>
            </a:r>
            <a:endParaRPr lang="zh-CN" altLang="en-US" dirty="0"/>
          </a:p>
        </p:txBody>
      </p:sp>
      <p:grpSp>
        <p:nvGrpSpPr>
          <p:cNvPr id="33" name="组合 32"/>
          <p:cNvGrpSpPr/>
          <p:nvPr/>
        </p:nvGrpSpPr>
        <p:grpSpPr>
          <a:xfrm>
            <a:off x="383311" y="1398354"/>
            <a:ext cx="3645537" cy="3578924"/>
            <a:chOff x="-58289" y="1454949"/>
            <a:chExt cx="3645537" cy="3578924"/>
          </a:xfrm>
        </p:grpSpPr>
        <p:grpSp>
          <p:nvGrpSpPr>
            <p:cNvPr id="31" name="组合 30"/>
            <p:cNvGrpSpPr/>
            <p:nvPr/>
          </p:nvGrpSpPr>
          <p:grpSpPr>
            <a:xfrm>
              <a:off x="-58289" y="1454949"/>
              <a:ext cx="3645537" cy="3578924"/>
              <a:chOff x="2870679" y="1714232"/>
              <a:chExt cx="3645537" cy="3578924"/>
            </a:xfrm>
          </p:grpSpPr>
          <p:sp>
            <p:nvSpPr>
              <p:cNvPr id="3" name="矩形 2"/>
              <p:cNvSpPr/>
              <p:nvPr/>
            </p:nvSpPr>
            <p:spPr>
              <a:xfrm>
                <a:off x="3707904" y="2204864"/>
                <a:ext cx="2808312" cy="25922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dirty="0"/>
              </a:p>
            </p:txBody>
          </p:sp>
          <p:sp>
            <p:nvSpPr>
              <p:cNvPr id="9" name="矩形 8"/>
              <p:cNvSpPr/>
              <p:nvPr/>
            </p:nvSpPr>
            <p:spPr>
              <a:xfrm>
                <a:off x="4769587" y="2204864"/>
                <a:ext cx="1746629" cy="25922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b="1" dirty="0"/>
                  <a:t>The door on the shield wall:2m*3m</a:t>
                </a:r>
                <a:endParaRPr lang="zh-CN" altLang="en-US" b="1" dirty="0"/>
              </a:p>
            </p:txBody>
          </p:sp>
          <p:sp>
            <p:nvSpPr>
              <p:cNvPr id="10" name="椭圆 9"/>
              <p:cNvSpPr/>
              <p:nvPr/>
            </p:nvSpPr>
            <p:spPr>
              <a:xfrm>
                <a:off x="3923248" y="371703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cxnSp>
            <p:nvCxnSpPr>
              <p:cNvPr id="12" name="直接连接符 11"/>
              <p:cNvCxnSpPr/>
              <p:nvPr/>
            </p:nvCxnSpPr>
            <p:spPr>
              <a:xfrm flipV="1">
                <a:off x="4050591" y="3951931"/>
                <a:ext cx="0" cy="864096"/>
              </a:xfrm>
              <a:prstGeom prst="line">
                <a:avLst/>
              </a:prstGeom>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3347864" y="4353397"/>
                <a:ext cx="791407" cy="369332"/>
              </a:xfrm>
              <a:prstGeom prst="rect">
                <a:avLst/>
              </a:prstGeom>
              <a:noFill/>
            </p:spPr>
            <p:txBody>
              <a:bodyPr wrap="square" rtlCol="0">
                <a:spAutoFit/>
              </a:bodyPr>
              <a:lstStyle/>
              <a:p>
                <a:r>
                  <a:rPr lang="en-US" altLang="zh-CN" b="1" dirty="0"/>
                  <a:t>20cm</a:t>
                </a:r>
                <a:endParaRPr lang="zh-CN" altLang="en-US" b="1" dirty="0"/>
              </a:p>
            </p:txBody>
          </p:sp>
          <p:sp>
            <p:nvSpPr>
              <p:cNvPr id="19" name="TextBox 18"/>
              <p:cNvSpPr txBox="1"/>
              <p:nvPr/>
            </p:nvSpPr>
            <p:spPr>
              <a:xfrm>
                <a:off x="4100396" y="4077072"/>
                <a:ext cx="700833" cy="369332"/>
              </a:xfrm>
              <a:prstGeom prst="rect">
                <a:avLst/>
              </a:prstGeom>
              <a:noFill/>
            </p:spPr>
            <p:txBody>
              <a:bodyPr wrap="none" rtlCol="0">
                <a:spAutoFit/>
              </a:bodyPr>
              <a:lstStyle/>
              <a:p>
                <a:r>
                  <a:rPr lang="en-US" altLang="zh-CN" b="1" dirty="0"/>
                  <a:t>80cm</a:t>
                </a:r>
                <a:endParaRPr lang="zh-CN" altLang="en-US" b="1" dirty="0"/>
              </a:p>
            </p:txBody>
          </p:sp>
          <p:cxnSp>
            <p:nvCxnSpPr>
              <p:cNvPr id="21" name="直接箭头连接符 20"/>
              <p:cNvCxnSpPr/>
              <p:nvPr/>
            </p:nvCxnSpPr>
            <p:spPr>
              <a:xfrm>
                <a:off x="3707904" y="4869160"/>
                <a:ext cx="106168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829818" y="4922584"/>
                <a:ext cx="817853" cy="369332"/>
              </a:xfrm>
              <a:prstGeom prst="rect">
                <a:avLst/>
              </a:prstGeom>
              <a:noFill/>
            </p:spPr>
            <p:txBody>
              <a:bodyPr wrap="none" rtlCol="0">
                <a:spAutoFit/>
              </a:bodyPr>
              <a:lstStyle/>
              <a:p>
                <a:r>
                  <a:rPr lang="en-US" altLang="zh-CN" b="1" dirty="0"/>
                  <a:t>100cm</a:t>
                </a:r>
                <a:endParaRPr lang="zh-CN" altLang="en-US" b="1" dirty="0"/>
              </a:p>
            </p:txBody>
          </p:sp>
          <p:cxnSp>
            <p:nvCxnSpPr>
              <p:cNvPr id="24" name="直接箭头连接符 23"/>
              <p:cNvCxnSpPr/>
              <p:nvPr/>
            </p:nvCxnSpPr>
            <p:spPr>
              <a:xfrm>
                <a:off x="4769587" y="4869160"/>
                <a:ext cx="174662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233974" y="4923824"/>
                <a:ext cx="817853" cy="369332"/>
              </a:xfrm>
              <a:prstGeom prst="rect">
                <a:avLst/>
              </a:prstGeom>
              <a:noFill/>
            </p:spPr>
            <p:txBody>
              <a:bodyPr wrap="none" rtlCol="0">
                <a:spAutoFit/>
              </a:bodyPr>
              <a:lstStyle/>
              <a:p>
                <a:r>
                  <a:rPr lang="en-US" altLang="zh-CN" b="1" dirty="0"/>
                  <a:t>200cm</a:t>
                </a:r>
                <a:endParaRPr lang="zh-CN" altLang="en-US" b="1" dirty="0"/>
              </a:p>
            </p:txBody>
          </p:sp>
          <p:cxnSp>
            <p:nvCxnSpPr>
              <p:cNvPr id="27" name="直接箭头连接符 26"/>
              <p:cNvCxnSpPr/>
              <p:nvPr/>
            </p:nvCxnSpPr>
            <p:spPr>
              <a:xfrm flipV="1">
                <a:off x="3635896" y="2204864"/>
                <a:ext cx="0" cy="25922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870679" y="3131676"/>
                <a:ext cx="817853" cy="369332"/>
              </a:xfrm>
              <a:prstGeom prst="rect">
                <a:avLst/>
              </a:prstGeom>
              <a:noFill/>
            </p:spPr>
            <p:txBody>
              <a:bodyPr wrap="none" rtlCol="0">
                <a:spAutoFit/>
              </a:bodyPr>
              <a:lstStyle/>
              <a:p>
                <a:r>
                  <a:rPr lang="en-US" altLang="zh-CN" b="1" dirty="0"/>
                  <a:t>300cm</a:t>
                </a:r>
                <a:endParaRPr lang="zh-CN" altLang="en-US" b="1" dirty="0"/>
              </a:p>
            </p:txBody>
          </p:sp>
          <p:sp>
            <p:nvSpPr>
              <p:cNvPr id="29" name="TextBox 28"/>
              <p:cNvSpPr txBox="1"/>
              <p:nvPr/>
            </p:nvSpPr>
            <p:spPr>
              <a:xfrm>
                <a:off x="3751368" y="3070701"/>
                <a:ext cx="987578" cy="646331"/>
              </a:xfrm>
              <a:prstGeom prst="rect">
                <a:avLst/>
              </a:prstGeom>
              <a:noFill/>
            </p:spPr>
            <p:txBody>
              <a:bodyPr wrap="none" rtlCol="0">
                <a:spAutoFit/>
              </a:bodyPr>
              <a:lstStyle/>
              <a:p>
                <a:r>
                  <a:rPr lang="en-US" altLang="zh-CN" b="1" dirty="0"/>
                  <a:t> vacuum</a:t>
                </a:r>
              </a:p>
              <a:p>
                <a:r>
                  <a:rPr lang="en-US" altLang="zh-CN" b="1" dirty="0"/>
                  <a:t> pipe</a:t>
                </a:r>
                <a:endParaRPr lang="zh-CN" altLang="en-US" b="1" dirty="0"/>
              </a:p>
            </p:txBody>
          </p:sp>
          <p:sp>
            <p:nvSpPr>
              <p:cNvPr id="30" name="TextBox 29"/>
              <p:cNvSpPr txBox="1"/>
              <p:nvPr/>
            </p:nvSpPr>
            <p:spPr>
              <a:xfrm>
                <a:off x="3467240" y="1714232"/>
                <a:ext cx="3048976" cy="369332"/>
              </a:xfrm>
              <a:prstGeom prst="rect">
                <a:avLst/>
              </a:prstGeom>
              <a:noFill/>
            </p:spPr>
            <p:txBody>
              <a:bodyPr wrap="none" rtlCol="0">
                <a:spAutoFit/>
              </a:bodyPr>
              <a:lstStyle/>
              <a:p>
                <a:r>
                  <a:rPr lang="en-US" altLang="zh-CN" b="1" dirty="0"/>
                  <a:t>Tunnel cross section :3m * 3m</a:t>
                </a:r>
                <a:endParaRPr lang="zh-CN" altLang="en-US" b="1" dirty="0"/>
              </a:p>
            </p:txBody>
          </p:sp>
        </p:grpSp>
        <p:cxnSp>
          <p:nvCxnSpPr>
            <p:cNvPr id="14" name="直接箭头连接符 13"/>
            <p:cNvCxnSpPr/>
            <p:nvPr/>
          </p:nvCxnSpPr>
          <p:spPr>
            <a:xfrm>
              <a:off x="755576" y="4077718"/>
              <a:ext cx="3233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1210304" y="3663899"/>
              <a:ext cx="1" cy="845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5303941" y="1426587"/>
            <a:ext cx="3732555" cy="5386789"/>
            <a:chOff x="5303941" y="1426587"/>
            <a:chExt cx="3732555" cy="5386789"/>
          </a:xfrm>
        </p:grpSpPr>
        <p:sp>
          <p:nvSpPr>
            <p:cNvPr id="5" name="矩形 4"/>
            <p:cNvSpPr/>
            <p:nvPr/>
          </p:nvSpPr>
          <p:spPr>
            <a:xfrm>
              <a:off x="8022219" y="5005511"/>
              <a:ext cx="986402" cy="18078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4" name="矩形 3"/>
            <p:cNvSpPr/>
            <p:nvPr/>
          </p:nvSpPr>
          <p:spPr>
            <a:xfrm>
              <a:off x="5969121" y="5005511"/>
              <a:ext cx="1432479" cy="18078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grpSp>
          <p:nvGrpSpPr>
            <p:cNvPr id="63" name="组合 62"/>
            <p:cNvGrpSpPr/>
            <p:nvPr/>
          </p:nvGrpSpPr>
          <p:grpSpPr>
            <a:xfrm>
              <a:off x="5303941" y="1426587"/>
              <a:ext cx="3732555" cy="5386789"/>
              <a:chOff x="4994199" y="1453426"/>
              <a:chExt cx="3732555" cy="5386789"/>
            </a:xfrm>
          </p:grpSpPr>
          <p:cxnSp>
            <p:nvCxnSpPr>
              <p:cNvPr id="45" name="直接箭头连接符 44"/>
              <p:cNvCxnSpPr/>
              <p:nvPr/>
            </p:nvCxnSpPr>
            <p:spPr>
              <a:xfrm>
                <a:off x="5687254" y="1772816"/>
                <a:ext cx="30395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976466" y="1453426"/>
                <a:ext cx="603050" cy="369332"/>
              </a:xfrm>
              <a:prstGeom prst="rect">
                <a:avLst/>
              </a:prstGeom>
              <a:noFill/>
            </p:spPr>
            <p:txBody>
              <a:bodyPr wrap="none" rtlCol="0">
                <a:spAutoFit/>
              </a:bodyPr>
              <a:lstStyle/>
              <a:p>
                <a:r>
                  <a:rPr lang="en-US" altLang="zh-CN" b="1" dirty="0"/>
                  <a:t>15m</a:t>
                </a:r>
                <a:endParaRPr lang="zh-CN" altLang="en-US" b="1" dirty="0"/>
              </a:p>
            </p:txBody>
          </p:sp>
          <p:grpSp>
            <p:nvGrpSpPr>
              <p:cNvPr id="62" name="组合 61"/>
              <p:cNvGrpSpPr/>
              <p:nvPr/>
            </p:nvGrpSpPr>
            <p:grpSpPr>
              <a:xfrm>
                <a:off x="4994199" y="1916832"/>
                <a:ext cx="3704680" cy="4923383"/>
                <a:chOff x="5022074" y="1853883"/>
                <a:chExt cx="3704680" cy="4923383"/>
              </a:xfrm>
            </p:grpSpPr>
            <p:sp>
              <p:nvSpPr>
                <p:cNvPr id="42" name="矩形 41"/>
                <p:cNvSpPr/>
                <p:nvPr/>
              </p:nvSpPr>
              <p:spPr>
                <a:xfrm>
                  <a:off x="7020272" y="4941168"/>
                  <a:ext cx="720080" cy="18360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r"/>
                  <a:r>
                    <a:rPr lang="en-US" altLang="zh-CN" sz="1000" b="1" dirty="0"/>
                    <a:t>Channel</a:t>
                  </a:r>
                </a:p>
                <a:p>
                  <a:pPr algn="ctr"/>
                  <a:endParaRPr lang="en-US" altLang="zh-CN" sz="1000" b="1" dirty="0"/>
                </a:p>
                <a:p>
                  <a:pPr algn="ctr"/>
                  <a:endParaRPr lang="en-US" altLang="zh-CN" sz="1000" b="1" dirty="0"/>
                </a:p>
                <a:p>
                  <a:pPr algn="ctr"/>
                  <a:endParaRPr lang="en-US" altLang="zh-CN" sz="1000" b="1" dirty="0"/>
                </a:p>
                <a:p>
                  <a:pPr algn="ctr"/>
                  <a:endParaRPr lang="zh-CN" altLang="en-US" sz="1000" b="1" dirty="0"/>
                </a:p>
              </p:txBody>
            </p:sp>
            <p:sp>
              <p:nvSpPr>
                <p:cNvPr id="41" name="矩形 40"/>
                <p:cNvSpPr/>
                <p:nvPr/>
              </p:nvSpPr>
              <p:spPr>
                <a:xfrm>
                  <a:off x="5687254" y="4572843"/>
                  <a:ext cx="3039500" cy="3683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altLang="zh-CN" b="1" dirty="0"/>
                    <a:t>Shield wall:1m</a:t>
                  </a:r>
                  <a:endParaRPr lang="zh-CN" altLang="en-US" b="1" dirty="0"/>
                </a:p>
              </p:txBody>
            </p:sp>
            <p:sp>
              <p:nvSpPr>
                <p:cNvPr id="34" name="矩形 33"/>
                <p:cNvSpPr/>
                <p:nvPr/>
              </p:nvSpPr>
              <p:spPr>
                <a:xfrm>
                  <a:off x="5702418" y="1853883"/>
                  <a:ext cx="3024336" cy="27189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tLang="zh-CN" b="1" dirty="0"/>
                </a:p>
                <a:p>
                  <a:pPr algn="ctr"/>
                  <a:endParaRPr lang="en-US" altLang="zh-CN" b="1" dirty="0"/>
                </a:p>
                <a:p>
                  <a:pPr algn="ctr"/>
                  <a:endParaRPr lang="en-US" altLang="zh-CN" b="1" dirty="0"/>
                </a:p>
                <a:p>
                  <a:pPr algn="ctr"/>
                  <a:endParaRPr lang="en-US" altLang="zh-CN" b="1" dirty="0"/>
                </a:p>
                <a:p>
                  <a:pPr algn="ctr"/>
                  <a:endParaRPr lang="en-US" altLang="zh-CN" b="1" dirty="0"/>
                </a:p>
                <a:p>
                  <a:r>
                    <a:rPr lang="en-US" altLang="zh-CN" b="1" dirty="0"/>
                    <a:t>      HALL:</a:t>
                  </a:r>
                </a:p>
                <a:p>
                  <a:r>
                    <a:rPr lang="en-US" altLang="zh-CN" b="1" dirty="0"/>
                    <a:t>      15m * 20m * 5m(</a:t>
                  </a:r>
                  <a:r>
                    <a:rPr lang="zh-CN" altLang="en-US" b="1" dirty="0"/>
                    <a:t>高</a:t>
                  </a:r>
                  <a:r>
                    <a:rPr lang="en-US" altLang="zh-CN" b="1" dirty="0"/>
                    <a:t>)</a:t>
                  </a:r>
                  <a:br>
                    <a:rPr lang="en-US" altLang="zh-CN" b="1" dirty="0"/>
                  </a:br>
                  <a:r>
                    <a:rPr lang="en-US" altLang="zh-CN" b="1" dirty="0"/>
                    <a:t>       with overhead crane</a:t>
                  </a:r>
                </a:p>
                <a:p>
                  <a:pPr algn="ctr"/>
                  <a:endParaRPr lang="en-US" altLang="zh-CN" b="1" dirty="0"/>
                </a:p>
                <a:p>
                  <a:pPr algn="ctr"/>
                  <a:endParaRPr lang="en-US" altLang="zh-CN" b="1" dirty="0"/>
                </a:p>
                <a:p>
                  <a:pPr algn="ctr"/>
                  <a:endParaRPr lang="en-US" altLang="zh-CN" b="1" dirty="0"/>
                </a:p>
                <a:p>
                  <a:pPr algn="ctr"/>
                  <a:endParaRPr lang="en-US" altLang="zh-CN" b="1" dirty="0"/>
                </a:p>
                <a:p>
                  <a:pPr algn="ctr"/>
                  <a:endParaRPr lang="en-US" altLang="zh-CN" b="1" dirty="0"/>
                </a:p>
                <a:p>
                  <a:pPr algn="ctr"/>
                  <a:endParaRPr lang="en-US" altLang="zh-CN" b="1" dirty="0"/>
                </a:p>
                <a:p>
                  <a:pPr algn="ctr"/>
                  <a:endParaRPr lang="en-US" altLang="zh-CN" b="1" dirty="0"/>
                </a:p>
                <a:p>
                  <a:pPr algn="ctr"/>
                  <a:endParaRPr lang="zh-CN" altLang="en-US" b="1" dirty="0"/>
                </a:p>
              </p:txBody>
            </p:sp>
            <p:sp>
              <p:nvSpPr>
                <p:cNvPr id="40" name="矩形 39"/>
                <p:cNvSpPr/>
                <p:nvPr/>
              </p:nvSpPr>
              <p:spPr>
                <a:xfrm>
                  <a:off x="7119733" y="4398974"/>
                  <a:ext cx="69486" cy="2378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cxnSp>
              <p:nvCxnSpPr>
                <p:cNvPr id="47" name="直接箭头连接符 46"/>
                <p:cNvCxnSpPr/>
                <p:nvPr/>
              </p:nvCxnSpPr>
              <p:spPr>
                <a:xfrm>
                  <a:off x="5580112" y="1853883"/>
                  <a:ext cx="0" cy="308728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a:off x="6804248" y="4941168"/>
                  <a:ext cx="0" cy="183609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nvCxnSpPr>
              <p:spPr>
                <a:xfrm>
                  <a:off x="7214586" y="4509120"/>
                  <a:ext cx="151216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747523" y="4157028"/>
                  <a:ext cx="486030" cy="369332"/>
                </a:xfrm>
                <a:prstGeom prst="rect">
                  <a:avLst/>
                </a:prstGeom>
                <a:noFill/>
              </p:spPr>
              <p:txBody>
                <a:bodyPr wrap="none" rtlCol="0">
                  <a:spAutoFit/>
                </a:bodyPr>
                <a:lstStyle/>
                <a:p>
                  <a:r>
                    <a:rPr lang="en-US" altLang="zh-CN" b="1" dirty="0"/>
                    <a:t>8m</a:t>
                  </a:r>
                  <a:endParaRPr lang="zh-CN" altLang="en-US" b="1" dirty="0"/>
                </a:p>
              </p:txBody>
            </p:sp>
            <p:sp>
              <p:nvSpPr>
                <p:cNvPr id="56" name="TextBox 55"/>
                <p:cNvSpPr txBox="1"/>
                <p:nvPr/>
              </p:nvSpPr>
              <p:spPr>
                <a:xfrm>
                  <a:off x="5022074" y="3445019"/>
                  <a:ext cx="603050" cy="369332"/>
                </a:xfrm>
                <a:prstGeom prst="rect">
                  <a:avLst/>
                </a:prstGeom>
                <a:noFill/>
              </p:spPr>
              <p:txBody>
                <a:bodyPr wrap="none" rtlCol="0">
                  <a:spAutoFit/>
                </a:bodyPr>
                <a:lstStyle/>
                <a:p>
                  <a:r>
                    <a:rPr lang="en-US" altLang="zh-CN" b="1" dirty="0"/>
                    <a:t>20m</a:t>
                  </a:r>
                  <a:endParaRPr lang="zh-CN" altLang="en-US" b="1" dirty="0"/>
                </a:p>
              </p:txBody>
            </p:sp>
            <p:sp>
              <p:nvSpPr>
                <p:cNvPr id="57" name="TextBox 56"/>
                <p:cNvSpPr txBox="1"/>
                <p:nvPr/>
              </p:nvSpPr>
              <p:spPr>
                <a:xfrm>
                  <a:off x="6243521" y="5476582"/>
                  <a:ext cx="603050" cy="369332"/>
                </a:xfrm>
                <a:prstGeom prst="rect">
                  <a:avLst/>
                </a:prstGeom>
                <a:noFill/>
              </p:spPr>
              <p:txBody>
                <a:bodyPr wrap="none" rtlCol="0">
                  <a:spAutoFit/>
                </a:bodyPr>
                <a:lstStyle/>
                <a:p>
                  <a:r>
                    <a:rPr lang="en-US" altLang="zh-CN" b="1" dirty="0"/>
                    <a:t>10m</a:t>
                  </a:r>
                  <a:endParaRPr lang="zh-CN" altLang="en-US" b="1" dirty="0"/>
                </a:p>
              </p:txBody>
            </p:sp>
            <p:sp>
              <p:nvSpPr>
                <p:cNvPr id="60" name="矩形 59"/>
                <p:cNvSpPr/>
                <p:nvPr/>
              </p:nvSpPr>
              <p:spPr>
                <a:xfrm>
                  <a:off x="7277991" y="4572843"/>
                  <a:ext cx="462361" cy="368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050" b="1" dirty="0"/>
                    <a:t>Door</a:t>
                  </a:r>
                  <a:endParaRPr lang="zh-CN" altLang="en-US" sz="1050" b="1" dirty="0"/>
                </a:p>
              </p:txBody>
            </p:sp>
          </p:grpSp>
        </p:grpSp>
      </p:grpSp>
      <p:sp>
        <p:nvSpPr>
          <p:cNvPr id="51" name="矩形 50"/>
          <p:cNvSpPr/>
          <p:nvPr/>
        </p:nvSpPr>
        <p:spPr>
          <a:xfrm>
            <a:off x="-37583" y="5097193"/>
            <a:ext cx="5926244" cy="1477328"/>
          </a:xfrm>
          <a:prstGeom prst="rect">
            <a:avLst/>
          </a:prstGeom>
        </p:spPr>
        <p:txBody>
          <a:bodyPr wrap="square">
            <a:spAutoFit/>
          </a:bodyPr>
          <a:lstStyle/>
          <a:p>
            <a:r>
              <a:rPr lang="zh-CN" altLang="en-US" b="1" dirty="0">
                <a:solidFill>
                  <a:srgbClr val="FF0000"/>
                </a:solidFill>
              </a:rPr>
              <a:t>上一页各束线的终点坐标，从这个点开始，沿着束线方向，向岩石内挖</a:t>
            </a:r>
            <a:r>
              <a:rPr lang="en-US" altLang="zh-CN" b="1" dirty="0">
                <a:solidFill>
                  <a:srgbClr val="FF0000"/>
                </a:solidFill>
              </a:rPr>
              <a:t>3X3</a:t>
            </a:r>
            <a:r>
              <a:rPr lang="zh-CN" altLang="en-US" b="1" dirty="0">
                <a:solidFill>
                  <a:srgbClr val="FF0000"/>
                </a:solidFill>
              </a:rPr>
              <a:t>米的隧道，</a:t>
            </a:r>
            <a:endParaRPr lang="en-US" altLang="zh-CN" b="1" dirty="0">
              <a:solidFill>
                <a:srgbClr val="FF0000"/>
              </a:solidFill>
            </a:endParaRPr>
          </a:p>
          <a:p>
            <a:r>
              <a:rPr lang="zh-CN" altLang="en-US" b="1" dirty="0">
                <a:solidFill>
                  <a:srgbClr val="FF0000"/>
                </a:solidFill>
              </a:rPr>
              <a:t>挖到</a:t>
            </a:r>
            <a:r>
              <a:rPr lang="en-US" altLang="zh-CN" b="1" dirty="0">
                <a:solidFill>
                  <a:srgbClr val="FF0000"/>
                </a:solidFill>
              </a:rPr>
              <a:t>10</a:t>
            </a:r>
            <a:r>
              <a:rPr lang="zh-CN" altLang="en-US" b="1" dirty="0">
                <a:solidFill>
                  <a:srgbClr val="FF0000"/>
                </a:solidFill>
              </a:rPr>
              <a:t>米处是防护门，然后是大厅。见右图。</a:t>
            </a:r>
            <a:endParaRPr lang="en-US" altLang="zh-CN" b="1" dirty="0">
              <a:solidFill>
                <a:srgbClr val="FF0000"/>
              </a:solidFill>
            </a:endParaRPr>
          </a:p>
          <a:p>
            <a:r>
              <a:rPr lang="zh-CN" altLang="en-US" b="1" dirty="0">
                <a:solidFill>
                  <a:srgbClr val="FF0000"/>
                </a:solidFill>
              </a:rPr>
              <a:t>束线</a:t>
            </a:r>
            <a:r>
              <a:rPr lang="en-US" altLang="zh-CN" b="1" dirty="0">
                <a:solidFill>
                  <a:srgbClr val="FF0000"/>
                </a:solidFill>
              </a:rPr>
              <a:t>S1</a:t>
            </a:r>
            <a:r>
              <a:rPr lang="zh-CN" altLang="en-US" b="1" dirty="0">
                <a:solidFill>
                  <a:srgbClr val="FF0000"/>
                </a:solidFill>
              </a:rPr>
              <a:t>和</a:t>
            </a:r>
            <a:r>
              <a:rPr lang="en-US" altLang="zh-CN" b="1" dirty="0">
                <a:solidFill>
                  <a:srgbClr val="FF0000"/>
                </a:solidFill>
              </a:rPr>
              <a:t>S2</a:t>
            </a:r>
            <a:r>
              <a:rPr lang="zh-CN" altLang="en-US" b="1" dirty="0">
                <a:solidFill>
                  <a:srgbClr val="FF0000"/>
                </a:solidFill>
              </a:rPr>
              <a:t>的大厅处，需分别有吊装竖井和载小货物电梯</a:t>
            </a:r>
            <a:endParaRPr lang="en-US" altLang="zh-CN" b="1" dirty="0">
              <a:solidFill>
                <a:srgbClr val="FF0000"/>
              </a:solidFill>
            </a:endParaRPr>
          </a:p>
          <a:p>
            <a:r>
              <a:rPr lang="zh-CN" altLang="en-US" b="1" dirty="0">
                <a:solidFill>
                  <a:srgbClr val="FF0000"/>
                </a:solidFill>
              </a:rPr>
              <a:t>电梯：</a:t>
            </a:r>
            <a:r>
              <a:rPr lang="en-US" altLang="zh-CN" b="1" dirty="0">
                <a:solidFill>
                  <a:srgbClr val="FF0000"/>
                </a:solidFill>
              </a:rPr>
              <a:t>2m*2m</a:t>
            </a:r>
            <a:r>
              <a:rPr lang="zh-CN" altLang="en-US" b="1" dirty="0">
                <a:solidFill>
                  <a:srgbClr val="FF0000"/>
                </a:solidFill>
              </a:rPr>
              <a:t>*</a:t>
            </a:r>
            <a:r>
              <a:rPr lang="en-US" altLang="zh-CN" b="1" dirty="0">
                <a:solidFill>
                  <a:srgbClr val="FF0000"/>
                </a:solidFill>
              </a:rPr>
              <a:t>3m</a:t>
            </a:r>
            <a:r>
              <a:rPr lang="zh-CN" altLang="en-US" b="1" dirty="0">
                <a:solidFill>
                  <a:srgbClr val="FF0000"/>
                </a:solidFill>
              </a:rPr>
              <a:t>，称重</a:t>
            </a:r>
            <a:r>
              <a:rPr lang="en-US" altLang="zh-CN" b="1" dirty="0">
                <a:solidFill>
                  <a:srgbClr val="FF0000"/>
                </a:solidFill>
              </a:rPr>
              <a:t>&gt;2</a:t>
            </a:r>
            <a:r>
              <a:rPr lang="zh-CN" altLang="en-US" b="1" dirty="0">
                <a:solidFill>
                  <a:srgbClr val="FF0000"/>
                </a:solidFill>
              </a:rPr>
              <a:t>顿。</a:t>
            </a:r>
          </a:p>
        </p:txBody>
      </p:sp>
      <p:pic>
        <p:nvPicPr>
          <p:cNvPr id="6" name="音频 5">
            <a:hlinkClick r:id="" action="ppaction://media"/>
            <a:extLst>
              <a:ext uri="{FF2B5EF4-FFF2-40B4-BE49-F238E27FC236}">
                <a16:creationId xmlns:a16="http://schemas.microsoft.com/office/drawing/2014/main" id="{64AED39C-333F-4B0C-A1F2-44D666A9CC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60503675"/>
      </p:ext>
    </p:extLst>
  </p:cSld>
  <p:clrMapOvr>
    <a:masterClrMapping/>
  </p:clrMapOvr>
  <mc:AlternateContent xmlns:mc="http://schemas.openxmlformats.org/markup-compatibility/2006">
    <mc:Choice xmlns:p14="http://schemas.microsoft.com/office/powerpoint/2010/main" Requires="p14">
      <p:transition spd="slow" p14:dur="2000" advTm="7075"/>
    </mc:Choice>
    <mc:Fallback>
      <p:transition spd="slow" advTm="7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350" y="44624"/>
            <a:ext cx="8919145" cy="677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音频 3">
            <a:hlinkClick r:id="" action="ppaction://media"/>
            <a:extLst>
              <a:ext uri="{FF2B5EF4-FFF2-40B4-BE49-F238E27FC236}">
                <a16:creationId xmlns:a16="http://schemas.microsoft.com/office/drawing/2014/main" id="{24CE5BE4-63EA-40A7-9870-CDABB04633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4279805822"/>
      </p:ext>
    </p:extLst>
  </p:cSld>
  <p:clrMapOvr>
    <a:masterClrMapping/>
  </p:clrMapOvr>
  <mc:AlternateContent xmlns:mc="http://schemas.openxmlformats.org/markup-compatibility/2006">
    <mc:Choice xmlns:p14="http://schemas.microsoft.com/office/powerpoint/2010/main" Requires="p14">
      <p:transition spd="slow" p14:dur="2000" advTm="11491"/>
    </mc:Choice>
    <mc:Fallback>
      <p:transition spd="slow" advTm="11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Outline</a:t>
            </a:r>
            <a:endParaRPr lang="zh-CN" altLang="en-US" b="1" dirty="0"/>
          </a:p>
        </p:txBody>
      </p:sp>
      <p:sp>
        <p:nvSpPr>
          <p:cNvPr id="3" name="内容占位符 2"/>
          <p:cNvSpPr>
            <a:spLocks noGrp="1"/>
          </p:cNvSpPr>
          <p:nvPr>
            <p:ph idx="1"/>
          </p:nvPr>
        </p:nvSpPr>
        <p:spPr/>
        <p:txBody>
          <a:bodyPr>
            <a:normAutofit fontScale="92500" lnSpcReduction="10000"/>
          </a:bodyPr>
          <a:lstStyle/>
          <a:p>
            <a:pPr>
              <a:buFont typeface="Wingdings" pitchFamily="2" charset="2"/>
              <a:buChar char="Ø"/>
            </a:pPr>
            <a:r>
              <a:rPr lang="en-US" altLang="zh-CN" b="1" dirty="0">
                <a:solidFill>
                  <a:srgbClr val="00B050"/>
                </a:solidFill>
              </a:rPr>
              <a:t>CEPC CDR: parameters and baseline layout</a:t>
            </a:r>
          </a:p>
          <a:p>
            <a:pPr>
              <a:buFont typeface="Wingdings" pitchFamily="2" charset="2"/>
              <a:buChar char="Ø"/>
            </a:pPr>
            <a:r>
              <a:rPr lang="en-US" altLang="zh-CN" b="1" dirty="0">
                <a:solidFill>
                  <a:srgbClr val="00B050"/>
                </a:solidFill>
              </a:rPr>
              <a:t>The design: parameters, baseline and the applications</a:t>
            </a:r>
          </a:p>
          <a:p>
            <a:pPr>
              <a:buFont typeface="Wingdings" pitchFamily="2" charset="2"/>
              <a:buChar char="Ø"/>
            </a:pPr>
            <a:r>
              <a:rPr lang="en-US" altLang="zh-CN" b="1" dirty="0">
                <a:solidFill>
                  <a:srgbClr val="00B050"/>
                </a:solidFill>
              </a:rPr>
              <a:t>The vacuum chamber design and the requirement to the bend magnetic</a:t>
            </a:r>
          </a:p>
          <a:p>
            <a:pPr>
              <a:buFont typeface="Wingdings" pitchFamily="2" charset="2"/>
              <a:buChar char="Ø"/>
            </a:pPr>
            <a:r>
              <a:rPr lang="en-US" altLang="zh-CN" b="1" dirty="0">
                <a:solidFill>
                  <a:srgbClr val="00B050"/>
                </a:solidFill>
              </a:rPr>
              <a:t>Tunnels, halls and vertical shafts  for the SR stations</a:t>
            </a:r>
          </a:p>
          <a:p>
            <a:pPr>
              <a:buFont typeface="Wingdings" pitchFamily="2" charset="2"/>
              <a:buChar char="Ø"/>
            </a:pPr>
            <a:r>
              <a:rPr lang="en-US" altLang="zh-CN" b="1" dirty="0">
                <a:solidFill>
                  <a:srgbClr val="FF0000"/>
                </a:solidFill>
              </a:rPr>
              <a:t>The challenges and the next works</a:t>
            </a:r>
          </a:p>
          <a:p>
            <a:pPr>
              <a:buFont typeface="Wingdings" pitchFamily="2" charset="2"/>
              <a:buChar char="Ø"/>
            </a:pPr>
            <a:r>
              <a:rPr lang="en-US" altLang="zh-CN" b="1" dirty="0"/>
              <a:t>Summary</a:t>
            </a:r>
          </a:p>
          <a:p>
            <a:endParaRPr lang="en-US" altLang="zh-CN" b="1" dirty="0"/>
          </a:p>
          <a:p>
            <a:endParaRPr lang="en-US" altLang="zh-CN" b="1" dirty="0"/>
          </a:p>
          <a:p>
            <a:endParaRPr lang="zh-CN" altLang="en-US" b="1" dirty="0"/>
          </a:p>
        </p:txBody>
      </p:sp>
      <p:pic>
        <p:nvPicPr>
          <p:cNvPr id="5" name="音频 4">
            <a:hlinkClick r:id="" action="ppaction://media"/>
            <a:extLst>
              <a:ext uri="{FF2B5EF4-FFF2-40B4-BE49-F238E27FC236}">
                <a16:creationId xmlns:a16="http://schemas.microsoft.com/office/drawing/2014/main" id="{F4BB8DFC-4AF7-4B0A-853C-B1D588AF76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763617820"/>
      </p:ext>
    </p:extLst>
  </p:cSld>
  <p:clrMapOvr>
    <a:masterClrMapping/>
  </p:clrMapOvr>
  <mc:AlternateContent xmlns:mc="http://schemas.openxmlformats.org/markup-compatibility/2006">
    <mc:Choice xmlns:p14="http://schemas.microsoft.com/office/powerpoint/2010/main" Requires="p14">
      <p:transition spd="slow" p14:dur="2000" advTm="3397"/>
    </mc:Choice>
    <mc:Fallback>
      <p:transition spd="slow" advTm="3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b="1" dirty="0"/>
              <a:t>The challenges and the next to do</a:t>
            </a:r>
            <a:endParaRPr lang="zh-CN" altLang="en-US" b="1" dirty="0"/>
          </a:p>
        </p:txBody>
      </p:sp>
      <p:sp>
        <p:nvSpPr>
          <p:cNvPr id="3" name="内容占位符 2"/>
          <p:cNvSpPr>
            <a:spLocks noGrp="1"/>
          </p:cNvSpPr>
          <p:nvPr>
            <p:ph idx="1"/>
          </p:nvPr>
        </p:nvSpPr>
        <p:spPr/>
        <p:txBody>
          <a:bodyPr/>
          <a:lstStyle/>
          <a:p>
            <a:pPr marL="0" indent="0">
              <a:buNone/>
            </a:pPr>
            <a:r>
              <a:rPr lang="en-US" altLang="zh-CN" b="1" dirty="0"/>
              <a:t>1) The focalization of gamma-ray: larger than MeV</a:t>
            </a:r>
          </a:p>
          <a:p>
            <a:pPr marL="0" indent="0">
              <a:buNone/>
            </a:pPr>
            <a:r>
              <a:rPr lang="en-US" altLang="zh-CN" b="1" dirty="0"/>
              <a:t>2) The detection of the energy distribution and the spatial distribution of the SR from bending magnetic and wiggler</a:t>
            </a:r>
          </a:p>
          <a:p>
            <a:pPr marL="0" indent="0">
              <a:buNone/>
            </a:pPr>
            <a:endParaRPr lang="en-US" altLang="zh-CN" b="1" dirty="0"/>
          </a:p>
          <a:p>
            <a:endParaRPr lang="zh-CN" altLang="en-US" dirty="0"/>
          </a:p>
        </p:txBody>
      </p:sp>
      <p:pic>
        <p:nvPicPr>
          <p:cNvPr id="6" name="音频 5">
            <a:hlinkClick r:id="" action="ppaction://media"/>
            <a:extLst>
              <a:ext uri="{FF2B5EF4-FFF2-40B4-BE49-F238E27FC236}">
                <a16:creationId xmlns:a16="http://schemas.microsoft.com/office/drawing/2014/main" id="{27B20A9C-2391-4599-97AE-B27E8627E9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195252415"/>
      </p:ext>
    </p:extLst>
  </p:cSld>
  <p:clrMapOvr>
    <a:masterClrMapping/>
  </p:clrMapOvr>
  <mc:AlternateContent xmlns:mc="http://schemas.openxmlformats.org/markup-compatibility/2006">
    <mc:Choice xmlns:p14="http://schemas.microsoft.com/office/powerpoint/2010/main" Requires="p14">
      <p:transition spd="slow" p14:dur="2000" advTm="12376"/>
    </mc:Choice>
    <mc:Fallback>
      <p:transition spd="slow" advTm="12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3" y="1124744"/>
            <a:ext cx="3316159"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标题 1"/>
          <p:cNvSpPr txBox="1">
            <a:spLocks/>
          </p:cNvSpPr>
          <p:nvPr/>
        </p:nvSpPr>
        <p:spPr>
          <a:xfrm>
            <a:off x="539552" y="197768"/>
            <a:ext cx="8352928" cy="1143000"/>
          </a:xfrm>
          <a:prstGeom prst="rect">
            <a:avLst/>
          </a:prstGeom>
        </p:spPr>
        <p:txBody>
          <a:bodyP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b="1" dirty="0"/>
              <a:t>The focalization of hard x-ray</a:t>
            </a:r>
          </a:p>
          <a:p>
            <a:r>
              <a:rPr lang="en-US" altLang="zh-CN" b="1" dirty="0"/>
              <a:t>And soft gamma-ray 100keV-1MeV, 1MeV  still problem?</a:t>
            </a:r>
            <a:endParaRPr lang="zh-CN" altLang="en-US" b="1" dirty="0"/>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22" y="5013176"/>
            <a:ext cx="1970796" cy="1884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0" y="4077072"/>
            <a:ext cx="3779912" cy="923330"/>
          </a:xfrm>
          <a:prstGeom prst="rect">
            <a:avLst/>
          </a:prstGeom>
        </p:spPr>
        <p:txBody>
          <a:bodyPr wrap="square">
            <a:spAutoFit/>
          </a:bodyPr>
          <a:lstStyle/>
          <a:p>
            <a:r>
              <a:rPr lang="en-US" altLang="zh-CN" b="1" dirty="0"/>
              <a:t>Schematic representation of a Laue lens based on QM crystals.</a:t>
            </a:r>
            <a:r>
              <a:rPr lang="it-IT" altLang="zh-CN" b="1" dirty="0"/>
              <a:t> J. Appl. Cryst. (2015). 48, 977–989</a:t>
            </a:r>
            <a:endParaRPr lang="zh-CN" altLang="en-US" b="1" dirty="0"/>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912" y="1340768"/>
            <a:ext cx="5249431" cy="195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3317" y="4365104"/>
            <a:ext cx="5315187" cy="2451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857725" y="3356992"/>
            <a:ext cx="5204495" cy="923330"/>
          </a:xfrm>
          <a:prstGeom prst="rect">
            <a:avLst/>
          </a:prstGeom>
        </p:spPr>
        <p:txBody>
          <a:bodyPr wrap="square">
            <a:spAutoFit/>
          </a:bodyPr>
          <a:lstStyle/>
          <a:p>
            <a:r>
              <a:rPr lang="en-US" altLang="zh-CN" b="1" dirty="0"/>
              <a:t>LIGA fabrication of X-ray Nickel lenses</a:t>
            </a:r>
          </a:p>
          <a:p>
            <a:r>
              <a:rPr lang="en-US" altLang="zh-CN" b="1" dirty="0"/>
              <a:t>100keV-1MeV : Microsystem Technologies 11 (2005) 292–297</a:t>
            </a:r>
            <a:endParaRPr lang="zh-CN" altLang="en-US" b="1" dirty="0"/>
          </a:p>
        </p:txBody>
      </p:sp>
      <p:pic>
        <p:nvPicPr>
          <p:cNvPr id="6" name="音频 5">
            <a:hlinkClick r:id="" action="ppaction://media"/>
            <a:extLst>
              <a:ext uri="{FF2B5EF4-FFF2-40B4-BE49-F238E27FC236}">
                <a16:creationId xmlns:a16="http://schemas.microsoft.com/office/drawing/2014/main" id="{17F77A87-D7BF-4FE9-856F-89B4CEE228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837740085"/>
      </p:ext>
    </p:extLst>
  </p:cSld>
  <p:clrMapOvr>
    <a:masterClrMapping/>
  </p:clrMapOvr>
  <mc:AlternateContent xmlns:mc="http://schemas.openxmlformats.org/markup-compatibility/2006">
    <mc:Choice xmlns:p14="http://schemas.microsoft.com/office/powerpoint/2010/main" Requires="p14">
      <p:transition spd="slow" p14:dur="2000" advTm="47854"/>
    </mc:Choice>
    <mc:Fallback>
      <p:transition spd="slow" advTm="47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12E50EE-DE5A-481E-B022-B4B12ABD0B12}"/>
              </a:ext>
            </a:extLst>
          </p:cNvPr>
          <p:cNvPicPr>
            <a:picLocks noChangeAspect="1"/>
          </p:cNvPicPr>
          <p:nvPr/>
        </p:nvPicPr>
        <p:blipFill rotWithShape="1">
          <a:blip r:embed="rId4"/>
          <a:srcRect l="7210" t="8822" r="4377" b="5551"/>
          <a:stretch/>
        </p:blipFill>
        <p:spPr>
          <a:xfrm>
            <a:off x="-588" y="1413359"/>
            <a:ext cx="4587651" cy="2975973"/>
          </a:xfrm>
          <a:prstGeom prst="rect">
            <a:avLst/>
          </a:prstGeom>
        </p:spPr>
      </p:pic>
      <p:sp>
        <p:nvSpPr>
          <p:cNvPr id="3" name="矩形 2"/>
          <p:cNvSpPr/>
          <p:nvPr/>
        </p:nvSpPr>
        <p:spPr>
          <a:xfrm>
            <a:off x="15063" y="44624"/>
            <a:ext cx="4572000" cy="1477328"/>
          </a:xfrm>
          <a:prstGeom prst="rect">
            <a:avLst/>
          </a:prstGeom>
        </p:spPr>
        <p:txBody>
          <a:bodyPr>
            <a:spAutoFit/>
          </a:bodyPr>
          <a:lstStyle/>
          <a:p>
            <a:r>
              <a:rPr lang="en-US" altLang="zh-CN" b="1" dirty="0">
                <a:solidFill>
                  <a:prstClr val="black"/>
                </a:solidFill>
                <a:latin typeface="微软雅黑" panose="020B0503020204020204" pitchFamily="34" charset="-122"/>
                <a:ea typeface="微软雅黑" panose="020B0503020204020204" pitchFamily="34" charset="-122"/>
              </a:rPr>
              <a:t>For high-energy photons, the Bragg angle is very small, and even in small beams the crystal must be large to diffract. Therefore, Laue geometry represents a more convenient choice.</a:t>
            </a:r>
            <a:endParaRPr lang="zh-CN" altLang="en-US" b="1" dirty="0"/>
          </a:p>
        </p:txBody>
      </p:sp>
      <p:pic>
        <p:nvPicPr>
          <p:cNvPr id="4" name="图片 3">
            <a:extLst>
              <a:ext uri="{FF2B5EF4-FFF2-40B4-BE49-F238E27FC236}">
                <a16:creationId xmlns:a16="http://schemas.microsoft.com/office/drawing/2014/main" id="{B87ED297-2ECA-40A2-8907-030778C59661}"/>
              </a:ext>
            </a:extLst>
          </p:cNvPr>
          <p:cNvPicPr>
            <a:picLocks noChangeAspect="1"/>
          </p:cNvPicPr>
          <p:nvPr/>
        </p:nvPicPr>
        <p:blipFill>
          <a:blip r:embed="rId5"/>
          <a:stretch>
            <a:fillRect/>
          </a:stretch>
        </p:blipFill>
        <p:spPr>
          <a:xfrm>
            <a:off x="251520" y="4370611"/>
            <a:ext cx="2821081" cy="2461276"/>
          </a:xfrm>
          <a:prstGeom prst="rect">
            <a:avLst/>
          </a:prstGeom>
        </p:spPr>
      </p:pic>
      <p:sp>
        <p:nvSpPr>
          <p:cNvPr id="5" name="矩形 4"/>
          <p:cNvSpPr/>
          <p:nvPr/>
        </p:nvSpPr>
        <p:spPr>
          <a:xfrm>
            <a:off x="4860494" y="136957"/>
            <a:ext cx="3824958" cy="646331"/>
          </a:xfrm>
          <a:prstGeom prst="rect">
            <a:avLst/>
          </a:prstGeom>
        </p:spPr>
        <p:txBody>
          <a:bodyPr wrap="none">
            <a:spAutoFit/>
          </a:bodyPr>
          <a:lstStyle/>
          <a:p>
            <a:pPr lvl="0"/>
            <a:r>
              <a:rPr lang="en-US" altLang="zh-CN" b="1" dirty="0">
                <a:solidFill>
                  <a:schemeClr val="accent1"/>
                </a:solidFill>
                <a:latin typeface="微软雅黑" panose="020B0503020204020204" pitchFamily="34" charset="-122"/>
                <a:ea typeface="微软雅黑" panose="020B0503020204020204" pitchFamily="34" charset="-122"/>
              </a:rPr>
              <a:t>Perfect crystal, mosaic crystal, </a:t>
            </a:r>
          </a:p>
          <a:p>
            <a:pPr lvl="0"/>
            <a:r>
              <a:rPr lang="en-US" altLang="zh-CN" b="1" dirty="0">
                <a:solidFill>
                  <a:schemeClr val="accent1"/>
                </a:solidFill>
                <a:latin typeface="微软雅黑" panose="020B0503020204020204" pitchFamily="34" charset="-122"/>
                <a:ea typeface="微软雅黑" panose="020B0503020204020204" pitchFamily="34" charset="-122"/>
              </a:rPr>
              <a:t>the maximum reflectivity is 1/2</a:t>
            </a:r>
            <a:endParaRPr lang="zh-CN" altLang="en-US" b="1" dirty="0"/>
          </a:p>
        </p:txBody>
      </p:sp>
      <p:sp>
        <p:nvSpPr>
          <p:cNvPr id="7" name="矩形 6"/>
          <p:cNvSpPr/>
          <p:nvPr/>
        </p:nvSpPr>
        <p:spPr>
          <a:xfrm>
            <a:off x="4475803" y="836712"/>
            <a:ext cx="4668196" cy="923330"/>
          </a:xfrm>
          <a:prstGeom prst="rect">
            <a:avLst/>
          </a:prstGeom>
        </p:spPr>
        <p:txBody>
          <a:bodyPr wrap="square">
            <a:spAutoFit/>
          </a:bodyPr>
          <a:lstStyle/>
          <a:p>
            <a:pPr>
              <a:defRPr/>
            </a:pPr>
            <a:r>
              <a:rPr lang="en-US" altLang="zh-CN" b="1" dirty="0">
                <a:solidFill>
                  <a:schemeClr val="accent1"/>
                </a:solidFill>
                <a:latin typeface="微软雅黑" panose="020B0503020204020204" pitchFamily="34" charset="-122"/>
                <a:ea typeface="微软雅黑" panose="020B0503020204020204" pitchFamily="34" charset="-122"/>
              </a:rPr>
              <a:t>Curved diffraction plane crystal (CDP), quasi-mosaic (QM) crystal, peak reflectance is not limited by 1/2</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
        <p:nvSpPr>
          <p:cNvPr id="10" name="左大括号 9"/>
          <p:cNvSpPr/>
          <p:nvPr/>
        </p:nvSpPr>
        <p:spPr>
          <a:xfrm>
            <a:off x="4475803" y="2974109"/>
            <a:ext cx="155448"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2CC036DC-77F3-4B76-9E37-15A93EE326D3}"/>
              </a:ext>
            </a:extLst>
          </p:cNvPr>
          <p:cNvPicPr>
            <a:picLocks noChangeAspect="1"/>
          </p:cNvPicPr>
          <p:nvPr/>
        </p:nvPicPr>
        <p:blipFill>
          <a:blip r:embed="rId6"/>
          <a:stretch>
            <a:fillRect/>
          </a:stretch>
        </p:blipFill>
        <p:spPr>
          <a:xfrm>
            <a:off x="4916017" y="2636912"/>
            <a:ext cx="3256383" cy="1853742"/>
          </a:xfrm>
          <a:prstGeom prst="rect">
            <a:avLst/>
          </a:prstGeom>
        </p:spPr>
      </p:pic>
      <p:pic>
        <p:nvPicPr>
          <p:cNvPr id="12" name="图片 11">
            <a:extLst>
              <a:ext uri="{FF2B5EF4-FFF2-40B4-BE49-F238E27FC236}">
                <a16:creationId xmlns:a16="http://schemas.microsoft.com/office/drawing/2014/main" id="{F96195F1-B135-459F-B1DE-736941FCA707}"/>
              </a:ext>
            </a:extLst>
          </p:cNvPr>
          <p:cNvPicPr>
            <a:picLocks noChangeAspect="1"/>
          </p:cNvPicPr>
          <p:nvPr/>
        </p:nvPicPr>
        <p:blipFill>
          <a:blip r:embed="rId7"/>
          <a:stretch>
            <a:fillRect/>
          </a:stretch>
        </p:blipFill>
        <p:spPr>
          <a:xfrm>
            <a:off x="4617469" y="1907227"/>
            <a:ext cx="4359540" cy="680562"/>
          </a:xfrm>
          <a:prstGeom prst="rect">
            <a:avLst/>
          </a:prstGeom>
        </p:spPr>
      </p:pic>
      <p:pic>
        <p:nvPicPr>
          <p:cNvPr id="13" name="图片 12">
            <a:extLst>
              <a:ext uri="{FF2B5EF4-FFF2-40B4-BE49-F238E27FC236}">
                <a16:creationId xmlns:a16="http://schemas.microsoft.com/office/drawing/2014/main" id="{B2893963-D222-4DA0-B413-844673BEDF81}"/>
              </a:ext>
            </a:extLst>
          </p:cNvPr>
          <p:cNvPicPr>
            <a:picLocks noChangeAspect="1"/>
          </p:cNvPicPr>
          <p:nvPr/>
        </p:nvPicPr>
        <p:blipFill rotWithShape="1">
          <a:blip r:embed="rId8"/>
          <a:srcRect t="965" b="1787"/>
          <a:stretch/>
        </p:blipFill>
        <p:spPr>
          <a:xfrm>
            <a:off x="7129254" y="4450660"/>
            <a:ext cx="2014745" cy="2301177"/>
          </a:xfrm>
          <a:prstGeom prst="rect">
            <a:avLst/>
          </a:prstGeom>
        </p:spPr>
      </p:pic>
      <p:grpSp>
        <p:nvGrpSpPr>
          <p:cNvPr id="14" name="组合 13">
            <a:extLst>
              <a:ext uri="{FF2B5EF4-FFF2-40B4-BE49-F238E27FC236}">
                <a16:creationId xmlns:a16="http://schemas.microsoft.com/office/drawing/2014/main" id="{01307A26-69E9-4809-876A-79F34D50FC17}"/>
              </a:ext>
            </a:extLst>
          </p:cNvPr>
          <p:cNvGrpSpPr/>
          <p:nvPr/>
        </p:nvGrpSpPr>
        <p:grpSpPr>
          <a:xfrm>
            <a:off x="3691375" y="4370611"/>
            <a:ext cx="1852188" cy="2542878"/>
            <a:chOff x="1211444" y="1305993"/>
            <a:chExt cx="2091049" cy="3127428"/>
          </a:xfrm>
        </p:grpSpPr>
        <p:pic>
          <p:nvPicPr>
            <p:cNvPr id="15" name="图片 14">
              <a:extLst>
                <a:ext uri="{FF2B5EF4-FFF2-40B4-BE49-F238E27FC236}">
                  <a16:creationId xmlns:a16="http://schemas.microsoft.com/office/drawing/2014/main" id="{8B77619A-6E02-4DB1-8BD9-64C3EA2AAC3A}"/>
                </a:ext>
              </a:extLst>
            </p:cNvPr>
            <p:cNvPicPr>
              <a:picLocks noChangeAspect="1"/>
            </p:cNvPicPr>
            <p:nvPr/>
          </p:nvPicPr>
          <p:blipFill rotWithShape="1">
            <a:blip r:embed="rId9"/>
            <a:srcRect r="5183"/>
            <a:stretch/>
          </p:blipFill>
          <p:spPr>
            <a:xfrm>
              <a:off x="1211444" y="1305993"/>
              <a:ext cx="2091049" cy="3127428"/>
            </a:xfrm>
            <a:prstGeom prst="rect">
              <a:avLst/>
            </a:prstGeom>
          </p:spPr>
        </p:pic>
        <p:sp>
          <p:nvSpPr>
            <p:cNvPr id="16" name="矩形 15">
              <a:extLst>
                <a:ext uri="{FF2B5EF4-FFF2-40B4-BE49-F238E27FC236}">
                  <a16:creationId xmlns:a16="http://schemas.microsoft.com/office/drawing/2014/main" id="{C929C2A9-2E29-44A2-A5BB-1133E0EF2582}"/>
                </a:ext>
              </a:extLst>
            </p:cNvPr>
            <p:cNvSpPr/>
            <p:nvPr/>
          </p:nvSpPr>
          <p:spPr>
            <a:xfrm>
              <a:off x="2823099" y="2583402"/>
              <a:ext cx="479394" cy="845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BA0FA965-1F4F-4261-A2A2-AC26A13B7E75}"/>
              </a:ext>
            </a:extLst>
          </p:cNvPr>
          <p:cNvPicPr>
            <a:picLocks noChangeAspect="1"/>
          </p:cNvPicPr>
          <p:nvPr/>
        </p:nvPicPr>
        <p:blipFill rotWithShape="1">
          <a:blip r:embed="rId10"/>
          <a:srcRect t="2658" b="2658"/>
          <a:stretch/>
        </p:blipFill>
        <p:spPr>
          <a:xfrm>
            <a:off x="5146105" y="4406931"/>
            <a:ext cx="2132045" cy="2415604"/>
          </a:xfrm>
          <a:prstGeom prst="rect">
            <a:avLst/>
          </a:prstGeom>
        </p:spPr>
      </p:pic>
      <p:pic>
        <p:nvPicPr>
          <p:cNvPr id="8" name="音频 7">
            <a:hlinkClick r:id="" action="ppaction://media"/>
            <a:extLst>
              <a:ext uri="{FF2B5EF4-FFF2-40B4-BE49-F238E27FC236}">
                <a16:creationId xmlns:a16="http://schemas.microsoft.com/office/drawing/2014/main" id="{66E0D514-A2AC-4842-B33F-B292EEAED0D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144740896"/>
      </p:ext>
    </p:extLst>
  </p:cSld>
  <p:clrMapOvr>
    <a:masterClrMapping/>
  </p:clrMapOvr>
  <mc:AlternateContent xmlns:mc="http://schemas.openxmlformats.org/markup-compatibility/2006">
    <mc:Choice xmlns:p14="http://schemas.microsoft.com/office/powerpoint/2010/main" Requires="p14">
      <p:transition spd="slow" p14:dur="2000" advTm="63454"/>
    </mc:Choice>
    <mc:Fallback>
      <p:transition spd="slow" advTm="63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6917812" y="6367158"/>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000" b="1" dirty="0">
                <a:solidFill>
                  <a:srgbClr val="FF0000"/>
                </a:solidFill>
                <a:latin typeface="等线" panose="020F0502020204030204"/>
                <a:ea typeface="等线" panose="02010600030101010101" pitchFamily="2" charset="-122"/>
              </a:rPr>
              <a:t>4</a:t>
            </a:r>
            <a:endParaRPr kumimoji="0" lang="zh-CN" altLang="en-US" sz="20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endParaRPr>
          </a:p>
        </p:txBody>
      </p:sp>
      <p:sp>
        <p:nvSpPr>
          <p:cNvPr id="3" name="文本框 2">
            <a:extLst>
              <a:ext uri="{FF2B5EF4-FFF2-40B4-BE49-F238E27FC236}">
                <a16:creationId xmlns:a16="http://schemas.microsoft.com/office/drawing/2014/main" id="{3C795BDC-63D2-4DF8-AFC5-09EBEA4A94ED}"/>
              </a:ext>
            </a:extLst>
          </p:cNvPr>
          <p:cNvSpPr txBox="1"/>
          <p:nvPr/>
        </p:nvSpPr>
        <p:spPr>
          <a:xfrm>
            <a:off x="379521" y="512465"/>
            <a:ext cx="5096044" cy="523220"/>
          </a:xfrm>
          <a:prstGeom prst="rect">
            <a:avLst/>
          </a:prstGeom>
          <a:noFill/>
        </p:spPr>
        <p:txBody>
          <a:bodyPr wrap="square" rtlCol="0">
            <a:spAutoFit/>
          </a:bodyPr>
          <a:lstStyle/>
          <a:p>
            <a:pPr lvl="0" algn="ctr">
              <a:defRPr/>
            </a:pPr>
            <a:r>
              <a:rPr lang="en-US" altLang="zh-CN" sz="2800" b="1" dirty="0">
                <a:solidFill>
                  <a:schemeClr val="accent1"/>
                </a:solidFill>
                <a:latin typeface="微软雅黑" panose="020B0503020204020204" pitchFamily="34" charset="-122"/>
                <a:ea typeface="微软雅黑" panose="020B0503020204020204" pitchFamily="34" charset="-122"/>
              </a:rPr>
              <a:t>Choice of crystal</a:t>
            </a:r>
            <a:endParaRPr kumimoji="0" lang="zh-CN" altLang="en-US" sz="2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7C613EB2-4430-459C-96F2-7689922B1528}"/>
              </a:ext>
            </a:extLst>
          </p:cNvPr>
          <p:cNvPicPr>
            <a:picLocks noChangeAspect="1"/>
          </p:cNvPicPr>
          <p:nvPr/>
        </p:nvPicPr>
        <p:blipFill>
          <a:blip r:embed="rId4"/>
          <a:stretch>
            <a:fillRect/>
          </a:stretch>
        </p:blipFill>
        <p:spPr>
          <a:xfrm>
            <a:off x="4355976" y="1666431"/>
            <a:ext cx="4558802" cy="4536989"/>
          </a:xfrm>
          <a:prstGeom prst="rect">
            <a:avLst/>
          </a:prstGeom>
        </p:spPr>
      </p:pic>
      <p:sp>
        <p:nvSpPr>
          <p:cNvPr id="5" name="文本框 4">
            <a:extLst>
              <a:ext uri="{FF2B5EF4-FFF2-40B4-BE49-F238E27FC236}">
                <a16:creationId xmlns:a16="http://schemas.microsoft.com/office/drawing/2014/main" id="{9443B48E-2172-41D3-A406-D0BED8BAA6F5}"/>
              </a:ext>
            </a:extLst>
          </p:cNvPr>
          <p:cNvSpPr txBox="1"/>
          <p:nvPr/>
        </p:nvSpPr>
        <p:spPr>
          <a:xfrm>
            <a:off x="219230" y="1412776"/>
            <a:ext cx="4136745" cy="5262979"/>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For various crystals, the peak reflectance at 100 </a:t>
            </a:r>
            <a:r>
              <a:rPr lang="en-US" altLang="zh-CN" sz="2400" b="1" dirty="0" err="1">
                <a:latin typeface="微软雅黑" panose="020B0503020204020204" pitchFamily="34" charset="-122"/>
                <a:ea typeface="微软雅黑" panose="020B0503020204020204" pitchFamily="34" charset="-122"/>
              </a:rPr>
              <a:t>keV</a:t>
            </a:r>
            <a:r>
              <a:rPr lang="en-US" altLang="zh-CN" sz="2400" b="1" dirty="0">
                <a:latin typeface="微软雅黑" panose="020B0503020204020204" pitchFamily="34" charset="-122"/>
                <a:ea typeface="微软雅黑" panose="020B0503020204020204" pitchFamily="34" charset="-122"/>
              </a:rPr>
              <a:t>, 500 </a:t>
            </a:r>
            <a:r>
              <a:rPr lang="en-US" altLang="zh-CN" sz="2400" b="1" dirty="0" err="1">
                <a:latin typeface="微软雅黑" panose="020B0503020204020204" pitchFamily="34" charset="-122"/>
                <a:ea typeface="微软雅黑" panose="020B0503020204020204" pitchFamily="34" charset="-122"/>
              </a:rPr>
              <a:t>keV</a:t>
            </a:r>
            <a:r>
              <a:rPr lang="en-US" altLang="zh-CN" sz="2400" b="1" dirty="0">
                <a:latin typeface="微软雅黑" panose="020B0503020204020204" pitchFamily="34" charset="-122"/>
                <a:ea typeface="微软雅黑" panose="020B0503020204020204" pitchFamily="34" charset="-122"/>
              </a:rPr>
              <a:t>, and 1 MeV energies, Z (atomic number) increases from left to right.</a:t>
            </a:r>
          </a:p>
          <a:p>
            <a:r>
              <a:rPr lang="en-US" altLang="zh-CN" sz="2400" b="1" dirty="0">
                <a:latin typeface="微软雅黑" panose="020B0503020204020204" pitchFamily="34" charset="-122"/>
                <a:ea typeface="微软雅黑" panose="020B0503020204020204" pitchFamily="34" charset="-122"/>
              </a:rPr>
              <a:t>       As can be seen from the figure on the right, at high energy, the higher reflectance is a crystal with higher Z; on the other hand, at low energy, the higher reflectance is a crystal with lower Z.</a:t>
            </a:r>
            <a:endParaRPr lang="zh-CN" altLang="en-US" sz="2400" b="1" dirty="0">
              <a:latin typeface="微软雅黑" panose="020B0503020204020204" pitchFamily="34" charset="-122"/>
              <a:ea typeface="微软雅黑" panose="020B0503020204020204" pitchFamily="34" charset="-122"/>
            </a:endParaRPr>
          </a:p>
        </p:txBody>
      </p:sp>
      <p:pic>
        <p:nvPicPr>
          <p:cNvPr id="8" name="音频 7">
            <a:hlinkClick r:id="" action="ppaction://media"/>
            <a:extLst>
              <a:ext uri="{FF2B5EF4-FFF2-40B4-BE49-F238E27FC236}">
                <a16:creationId xmlns:a16="http://schemas.microsoft.com/office/drawing/2014/main" id="{7620BF52-91F5-409D-BE7C-95689FA3BE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299582990"/>
      </p:ext>
    </p:extLst>
  </p:cSld>
  <p:clrMapOvr>
    <a:masterClrMapping/>
  </p:clrMapOvr>
  <mc:AlternateContent xmlns:mc="http://schemas.openxmlformats.org/markup-compatibility/2006">
    <mc:Choice xmlns:p14="http://schemas.microsoft.com/office/powerpoint/2010/main" Requires="p14">
      <p:transition spd="med" p14:dur="700" advTm="21560">
        <p:fade/>
      </p:transition>
    </mc:Choice>
    <mc:Fallback>
      <p:transition spd="med" advTm="215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t>Material selection of MeV focusing lens: Pb, Au</a:t>
            </a:r>
            <a:endParaRPr lang="zh-CN" altLang="en-US" b="1" dirty="0"/>
          </a:p>
        </p:txBody>
      </p:sp>
      <p:sp>
        <p:nvSpPr>
          <p:cNvPr id="3" name="内容占位符 2"/>
          <p:cNvSpPr>
            <a:spLocks noGrp="1"/>
          </p:cNvSpPr>
          <p:nvPr>
            <p:ph idx="1"/>
          </p:nvPr>
        </p:nvSpPr>
        <p:spPr/>
        <p:txBody>
          <a:bodyPr/>
          <a:lstStyle/>
          <a:p>
            <a:endParaRPr lang="zh-CN" altLang="en-US"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472276"/>
            <a:ext cx="5328592" cy="4098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7252" y="5640082"/>
            <a:ext cx="6527181" cy="1200329"/>
          </a:xfrm>
          <a:prstGeom prst="rect">
            <a:avLst/>
          </a:prstGeom>
        </p:spPr>
        <p:txBody>
          <a:bodyPr wrap="square">
            <a:spAutoFit/>
          </a:bodyPr>
          <a:lstStyle/>
          <a:p>
            <a:r>
              <a:rPr lang="zh-CN" altLang="en-US" b="1" dirty="0"/>
              <a:t>图 </a:t>
            </a:r>
            <a:r>
              <a:rPr lang="en-US" altLang="zh-CN" b="1" dirty="0"/>
              <a:t>: 18 </a:t>
            </a:r>
            <a:r>
              <a:rPr lang="zh-CN" altLang="en-US" b="1" dirty="0"/>
              <a:t>种晶体的能量分别在 </a:t>
            </a:r>
            <a:r>
              <a:rPr lang="en-US" altLang="zh-CN" b="1" dirty="0"/>
              <a:t>0.1MeV</a:t>
            </a:r>
            <a:r>
              <a:rPr lang="zh-CN" altLang="en-US" b="1" dirty="0"/>
              <a:t>、</a:t>
            </a:r>
            <a:r>
              <a:rPr lang="en-US" altLang="zh-CN" b="1" dirty="0"/>
              <a:t>0.5 MeV</a:t>
            </a:r>
            <a:r>
              <a:rPr lang="zh-CN" altLang="en-US" b="1" dirty="0"/>
              <a:t>、</a:t>
            </a:r>
            <a:r>
              <a:rPr lang="en-US" altLang="zh-CN" b="1" dirty="0"/>
              <a:t>1 MeV </a:t>
            </a:r>
            <a:r>
              <a:rPr lang="zh-CN" altLang="en-US" b="1" dirty="0"/>
              <a:t>和 </a:t>
            </a:r>
            <a:r>
              <a:rPr lang="en-US" altLang="zh-CN" b="1" dirty="0"/>
              <a:t>1.5 MeV </a:t>
            </a:r>
            <a:r>
              <a:rPr lang="zh-CN" altLang="en-US" b="1" dirty="0"/>
              <a:t>时的峰值反射率，按原子序数从左到右逐渐增加排列。假设是镶嵌晶体，镶嵌度 </a:t>
            </a:r>
            <a:r>
              <a:rPr lang="en-US" altLang="zh-CN" b="1" dirty="0"/>
              <a:t>Ω </a:t>
            </a:r>
            <a:r>
              <a:rPr lang="zh-CN" altLang="en-US" b="1" dirty="0"/>
              <a:t>为 </a:t>
            </a:r>
            <a:r>
              <a:rPr lang="en-US" altLang="zh-CN" b="1" dirty="0"/>
              <a:t>30arcsec</a:t>
            </a:r>
            <a:r>
              <a:rPr lang="zh-CN" altLang="en-US" b="1" dirty="0"/>
              <a:t>，微晶厚度 </a:t>
            </a:r>
            <a:r>
              <a:rPr lang="en-US" altLang="zh-CN" b="1" dirty="0"/>
              <a:t>t0 </a:t>
            </a:r>
            <a:r>
              <a:rPr lang="zh-CN" altLang="en-US" b="1" dirty="0"/>
              <a:t>为 </a:t>
            </a:r>
            <a:r>
              <a:rPr lang="en-US" altLang="zh-CN" b="1" dirty="0"/>
              <a:t>5µm</a:t>
            </a:r>
            <a:r>
              <a:rPr lang="zh-CN" altLang="en-US" b="1" dirty="0"/>
              <a:t>，晶体厚度 </a:t>
            </a:r>
            <a:r>
              <a:rPr lang="en-US" altLang="zh-CN" b="1" dirty="0"/>
              <a:t>T0 </a:t>
            </a:r>
            <a:r>
              <a:rPr lang="zh-CN" altLang="en-US" b="1" dirty="0"/>
              <a:t>可由 </a:t>
            </a:r>
            <a:r>
              <a:rPr lang="en-US" altLang="zh-CN" b="1" dirty="0"/>
              <a:t>(3.11) </a:t>
            </a:r>
            <a:r>
              <a:rPr lang="zh-CN" altLang="en-US" b="1" dirty="0"/>
              <a:t>式算出，但被限制在 </a:t>
            </a:r>
            <a:r>
              <a:rPr lang="en-US" altLang="zh-CN" b="1" dirty="0"/>
              <a:t>1 ∼ 25mm </a:t>
            </a:r>
            <a:r>
              <a:rPr lang="zh-CN" altLang="en-US" b="1" dirty="0"/>
              <a:t>范围内。</a:t>
            </a:r>
          </a:p>
        </p:txBody>
      </p:sp>
      <p:pic>
        <p:nvPicPr>
          <p:cNvPr id="6"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l="42813" t="53872" r="28030" b="4243"/>
          <a:stretch/>
        </p:blipFill>
        <p:spPr bwMode="auto">
          <a:xfrm>
            <a:off x="5507747" y="1472276"/>
            <a:ext cx="3554845" cy="287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5580112" y="3933848"/>
            <a:ext cx="3707904" cy="1754326"/>
          </a:xfrm>
          <a:prstGeom prst="rect">
            <a:avLst/>
          </a:prstGeom>
        </p:spPr>
        <p:txBody>
          <a:bodyPr wrap="square">
            <a:spAutoFit/>
          </a:bodyPr>
          <a:lstStyle/>
          <a:p>
            <a:r>
              <a:rPr lang="zh-CN" altLang="en-US" b="1" dirty="0"/>
              <a:t>图 </a:t>
            </a:r>
            <a:r>
              <a:rPr lang="en-US" altLang="zh-CN" b="1" dirty="0"/>
              <a:t>: </a:t>
            </a:r>
            <a:r>
              <a:rPr lang="zh-CN" altLang="en-US" b="1" dirty="0"/>
              <a:t>假设是镶嵌晶体，镶嵌度 </a:t>
            </a:r>
            <a:r>
              <a:rPr lang="el-GR" altLang="zh-CN" b="1" dirty="0"/>
              <a:t>Ω </a:t>
            </a:r>
            <a:r>
              <a:rPr lang="zh-CN" altLang="en-US" b="1" dirty="0"/>
              <a:t>为 </a:t>
            </a:r>
            <a:r>
              <a:rPr lang="en-US" altLang="zh-CN" b="1" dirty="0"/>
              <a:t>30arcsec</a:t>
            </a:r>
            <a:r>
              <a:rPr lang="zh-CN" altLang="en-US" b="1" dirty="0"/>
              <a:t>，微晶厚度 </a:t>
            </a:r>
            <a:r>
              <a:rPr lang="en-US" altLang="zh-CN" b="1" dirty="0"/>
              <a:t>t0 </a:t>
            </a:r>
            <a:r>
              <a:rPr lang="zh-CN" altLang="en-US" b="1" dirty="0"/>
              <a:t>为 </a:t>
            </a:r>
            <a:r>
              <a:rPr lang="en-US" altLang="zh-CN" b="1" dirty="0"/>
              <a:t>5µm</a:t>
            </a:r>
            <a:r>
              <a:rPr lang="zh-CN" altLang="en-US" b="1" dirty="0"/>
              <a:t>，晶体厚度 </a:t>
            </a:r>
            <a:r>
              <a:rPr lang="en-US" altLang="zh-CN" b="1" dirty="0"/>
              <a:t>T0 </a:t>
            </a:r>
            <a:r>
              <a:rPr lang="zh-CN" altLang="en-US" b="1" dirty="0"/>
              <a:t>可由 </a:t>
            </a:r>
            <a:r>
              <a:rPr lang="en-US" altLang="zh-CN" b="1" dirty="0"/>
              <a:t>(3.11)</a:t>
            </a:r>
            <a:r>
              <a:rPr lang="zh-CN" altLang="en-US" b="1" dirty="0"/>
              <a:t>式算出，但被限制在 </a:t>
            </a:r>
            <a:r>
              <a:rPr lang="en-US" altLang="zh-CN" b="1" dirty="0"/>
              <a:t>1 ∼ 25mm </a:t>
            </a:r>
            <a:r>
              <a:rPr lang="zh-CN" altLang="en-US" b="1" dirty="0"/>
              <a:t>范围内。</a:t>
            </a:r>
            <a:r>
              <a:rPr lang="en-US" altLang="zh-CN" b="1" dirty="0"/>
              <a:t>Si</a:t>
            </a:r>
            <a:r>
              <a:rPr lang="zh-CN" altLang="en-US" b="1" dirty="0"/>
              <a:t>、</a:t>
            </a:r>
            <a:r>
              <a:rPr lang="en-US" altLang="zh-CN" b="1" dirty="0" err="1"/>
              <a:t>Ge</a:t>
            </a:r>
            <a:r>
              <a:rPr lang="zh-CN" altLang="en-US" b="1" dirty="0"/>
              <a:t>、</a:t>
            </a:r>
            <a:r>
              <a:rPr lang="en-US" altLang="zh-CN" b="1" dirty="0"/>
              <a:t>Cu</a:t>
            </a:r>
            <a:r>
              <a:rPr lang="zh-CN" altLang="en-US" b="1" dirty="0"/>
              <a:t>、</a:t>
            </a:r>
            <a:r>
              <a:rPr lang="en-US" altLang="zh-CN" b="1" dirty="0"/>
              <a:t>Au </a:t>
            </a:r>
            <a:r>
              <a:rPr lang="zh-CN" altLang="en-US" b="1" dirty="0"/>
              <a:t>和 </a:t>
            </a:r>
            <a:r>
              <a:rPr lang="en-US" altLang="zh-CN" b="1" dirty="0" err="1"/>
              <a:t>Pb</a:t>
            </a:r>
            <a:r>
              <a:rPr lang="en-US" altLang="zh-CN" b="1" dirty="0"/>
              <a:t> </a:t>
            </a:r>
            <a:r>
              <a:rPr lang="zh-CN" altLang="en-US" b="1" dirty="0"/>
              <a:t>峰值反射率随能量的变化。</a:t>
            </a:r>
          </a:p>
        </p:txBody>
      </p:sp>
      <p:pic>
        <p:nvPicPr>
          <p:cNvPr id="8" name="音频 7">
            <a:hlinkClick r:id="" action="ppaction://media"/>
            <a:extLst>
              <a:ext uri="{FF2B5EF4-FFF2-40B4-BE49-F238E27FC236}">
                <a16:creationId xmlns:a16="http://schemas.microsoft.com/office/drawing/2014/main" id="{A104E6A1-EB4A-4C6C-8019-6513B03C75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4134180505"/>
      </p:ext>
    </p:extLst>
  </p:cSld>
  <p:clrMapOvr>
    <a:masterClrMapping/>
  </p:clrMapOvr>
  <mc:AlternateContent xmlns:mc="http://schemas.openxmlformats.org/markup-compatibility/2006">
    <mc:Choice xmlns:p14="http://schemas.microsoft.com/office/powerpoint/2010/main" Requires="p14">
      <p:transition spd="slow" p14:dur="2000" advTm="8920"/>
    </mc:Choice>
    <mc:Fallback>
      <p:transition spd="slow" advTm="8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4500" y="-4213"/>
            <a:ext cx="8229600" cy="1143000"/>
          </a:xfrm>
        </p:spPr>
        <p:txBody>
          <a:bodyPr>
            <a:normAutofit fontScale="90000"/>
          </a:bodyPr>
          <a:lstStyle/>
          <a:p>
            <a:pPr algn="l" rtl="0" fontAlgn="t"/>
            <a:br>
              <a:rPr lang="en-US" altLang="zh-CN" b="0" i="0" dirty="0">
                <a:solidFill>
                  <a:srgbClr val="777777"/>
                </a:solidFill>
                <a:effectLst/>
                <a:latin typeface="inherit"/>
              </a:rPr>
            </a:br>
            <a:r>
              <a:rPr lang="en-US" altLang="zh-CN" b="0" i="0" dirty="0">
                <a:solidFill>
                  <a:srgbClr val="777777"/>
                </a:solidFill>
                <a:effectLst/>
                <a:latin typeface="Roboto"/>
              </a:rPr>
              <a:t>Preliminary scheme of MeV focusing lens</a:t>
            </a:r>
          </a:p>
        </p:txBody>
      </p:sp>
      <p:sp>
        <p:nvSpPr>
          <p:cNvPr id="3" name="内容占位符 2"/>
          <p:cNvSpPr>
            <a:spLocks noGrp="1"/>
          </p:cNvSpPr>
          <p:nvPr>
            <p:ph idx="1"/>
          </p:nvPr>
        </p:nvSpPr>
        <p:spPr>
          <a:xfrm>
            <a:off x="60648" y="1556792"/>
            <a:ext cx="4906888" cy="2548880"/>
          </a:xfrm>
        </p:spPr>
        <p:txBody>
          <a:bodyPr>
            <a:normAutofit fontScale="55000" lnSpcReduction="20000"/>
          </a:bodyPr>
          <a:lstStyle/>
          <a:p>
            <a:r>
              <a:rPr lang="zh-CN" altLang="en-US" b="1" dirty="0"/>
              <a:t>选择劳厄透镜的焦距为 </a:t>
            </a:r>
            <a:r>
              <a:rPr lang="en-US" altLang="zh-CN" b="1" dirty="0"/>
              <a:t>20m</a:t>
            </a:r>
            <a:r>
              <a:rPr lang="zh-CN" altLang="en-US" b="1" dirty="0"/>
              <a:t>，因为 </a:t>
            </a:r>
            <a:r>
              <a:rPr lang="en-US" altLang="zh-CN" b="1" dirty="0"/>
              <a:t>20m </a:t>
            </a:r>
            <a:r>
              <a:rPr lang="zh-CN" altLang="en-US" b="1" dirty="0"/>
              <a:t>是天体物理学应用中通常会考虑到的焦距。</a:t>
            </a:r>
          </a:p>
          <a:p>
            <a:r>
              <a:rPr lang="zh-CN" altLang="en-US" b="1" dirty="0"/>
              <a:t>所以可以算出，当能量为 </a:t>
            </a:r>
            <a:r>
              <a:rPr lang="en-US" altLang="zh-CN" b="1" dirty="0"/>
              <a:t>0.8MeV </a:t>
            </a:r>
            <a:r>
              <a:rPr lang="zh-CN" altLang="en-US" b="1" dirty="0"/>
              <a:t>时，半径最大为 </a:t>
            </a:r>
            <a:r>
              <a:rPr lang="en-US" altLang="zh-CN" b="1" dirty="0"/>
              <a:t>131.66mm</a:t>
            </a:r>
            <a:r>
              <a:rPr lang="zh-CN" altLang="en-US" b="1" dirty="0"/>
              <a:t>，当能量为 </a:t>
            </a:r>
            <a:r>
              <a:rPr lang="en-US" altLang="zh-CN" b="1" dirty="0"/>
              <a:t>1.2MeV </a:t>
            </a:r>
            <a:r>
              <a:rPr lang="zh-CN" altLang="en-US" b="1" dirty="0"/>
              <a:t>时，半径最小为 </a:t>
            </a:r>
            <a:r>
              <a:rPr lang="en-US" altLang="zh-CN" b="1" dirty="0"/>
              <a:t>87.78mm</a:t>
            </a:r>
            <a:r>
              <a:rPr lang="zh-CN" altLang="en-US" b="1" dirty="0"/>
              <a:t>。晶体环排列越紧密，相邻环的能量重叠越多，劳厄透镜衍射的能量越平滑，则这个劳厄透镜由 </a:t>
            </a:r>
            <a:r>
              <a:rPr lang="en-US" altLang="zh-CN" b="1" dirty="0"/>
              <a:t>5 </a:t>
            </a:r>
            <a:r>
              <a:rPr lang="zh-CN" altLang="en-US" b="1" dirty="0"/>
              <a:t>个晶体环组成，且每个环上都排列尽可能多的</a:t>
            </a:r>
          </a:p>
          <a:p>
            <a:r>
              <a:rPr lang="zh-CN" altLang="en-US" b="1" dirty="0"/>
              <a:t>晶体，这可以使得劳厄透镜的有效面积最大。</a:t>
            </a:r>
            <a:endParaRPr lang="en-US" altLang="zh-CN" b="1" dirty="0"/>
          </a:p>
          <a:p>
            <a:r>
              <a:rPr lang="zh-CN" altLang="en-US" b="1" dirty="0"/>
              <a:t>估价</a:t>
            </a:r>
            <a:r>
              <a:rPr lang="en-US" altLang="zh-CN" b="1" dirty="0"/>
              <a:t>-100</a:t>
            </a:r>
            <a:r>
              <a:rPr lang="zh-CN" altLang="en-US" b="1" dirty="0"/>
              <a:t>万左右</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039" y="4027145"/>
            <a:ext cx="18859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7" y="4294837"/>
            <a:ext cx="2179639" cy="1135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95536" y="6167045"/>
            <a:ext cx="4572000" cy="646331"/>
          </a:xfrm>
          <a:prstGeom prst="rect">
            <a:avLst/>
          </a:prstGeom>
        </p:spPr>
        <p:txBody>
          <a:bodyPr>
            <a:spAutoFit/>
          </a:bodyPr>
          <a:lstStyle/>
          <a:p>
            <a:r>
              <a:rPr lang="en-US" altLang="zh-CN" b="1" dirty="0"/>
              <a:t>Figure</a:t>
            </a:r>
            <a:r>
              <a:rPr lang="zh-CN" altLang="en-US" b="1" dirty="0"/>
              <a:t> </a:t>
            </a:r>
            <a:r>
              <a:rPr lang="en-US" altLang="zh-CN" b="1" dirty="0"/>
              <a:t>1: (a) Au Crystal arrangement </a:t>
            </a:r>
            <a:r>
              <a:rPr lang="zh-CN" altLang="en-US" b="1" dirty="0"/>
              <a:t>，</a:t>
            </a:r>
            <a:r>
              <a:rPr lang="en-US" altLang="zh-CN" b="1" dirty="0"/>
              <a:t>(b)Au Crystal size </a:t>
            </a:r>
            <a:r>
              <a:rPr lang="zh-CN" altLang="en-US" b="1" dirty="0"/>
              <a:t>，</a:t>
            </a:r>
            <a:r>
              <a:rPr lang="en-US" altLang="zh-CN" b="1" dirty="0"/>
              <a:t>(10×10×3)mm2</a:t>
            </a:r>
            <a:endParaRPr lang="zh-CN" altLang="en-US" b="1" dirty="0"/>
          </a:p>
        </p:txBody>
      </p:sp>
      <p:pic>
        <p:nvPicPr>
          <p:cNvPr id="112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096" y="1556792"/>
            <a:ext cx="2592288" cy="364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4795652" y="5445224"/>
            <a:ext cx="4088748" cy="369332"/>
          </a:xfrm>
          <a:prstGeom prst="rect">
            <a:avLst/>
          </a:prstGeom>
        </p:spPr>
        <p:txBody>
          <a:bodyPr wrap="none">
            <a:spAutoFit/>
          </a:bodyPr>
          <a:lstStyle/>
          <a:p>
            <a:r>
              <a:rPr lang="en-US" altLang="zh-CN" b="1" dirty="0"/>
              <a:t>Figure</a:t>
            </a:r>
            <a:r>
              <a:rPr lang="zh-CN" altLang="en-US" b="1" dirty="0"/>
              <a:t> </a:t>
            </a:r>
            <a:r>
              <a:rPr lang="en-US" altLang="zh-CN" b="1" dirty="0"/>
              <a:t>2: 0.8-1.2MeV Laue lens geometry</a:t>
            </a:r>
            <a:endParaRPr lang="zh-CN" altLang="en-US" b="1" dirty="0"/>
          </a:p>
        </p:txBody>
      </p:sp>
      <p:pic>
        <p:nvPicPr>
          <p:cNvPr id="6" name="音频 5">
            <a:hlinkClick r:id="" action="ppaction://media"/>
            <a:extLst>
              <a:ext uri="{FF2B5EF4-FFF2-40B4-BE49-F238E27FC236}">
                <a16:creationId xmlns:a16="http://schemas.microsoft.com/office/drawing/2014/main" id="{AEF5FF11-EC4E-4B43-858C-7DCC6D28E0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283443804"/>
      </p:ext>
    </p:extLst>
  </p:cSld>
  <p:clrMapOvr>
    <a:masterClrMapping/>
  </p:clrMapOvr>
  <mc:AlternateContent xmlns:mc="http://schemas.openxmlformats.org/markup-compatibility/2006">
    <mc:Choice xmlns:p14="http://schemas.microsoft.com/office/powerpoint/2010/main" Requires="p14">
      <p:transition spd="slow" p14:dur="2000" advTm="12165"/>
    </mc:Choice>
    <mc:Fallback>
      <p:transition spd="slow" advTm="12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0020" y="183459"/>
            <a:ext cx="8229600" cy="1143000"/>
          </a:xfrm>
        </p:spPr>
        <p:txBody>
          <a:bodyPr>
            <a:normAutofit fontScale="90000"/>
          </a:bodyPr>
          <a:lstStyle/>
          <a:p>
            <a:r>
              <a:rPr lang="en-US" altLang="zh-CN" b="1" dirty="0"/>
              <a:t>MeV array/imaging gamma detector</a:t>
            </a:r>
            <a:endParaRPr lang="zh-CN" altLang="en-US" b="1" dirty="0"/>
          </a:p>
        </p:txBody>
      </p:sp>
      <p:sp>
        <p:nvSpPr>
          <p:cNvPr id="3" name="内容占位符 2"/>
          <p:cNvSpPr>
            <a:spLocks noGrp="1"/>
          </p:cNvSpPr>
          <p:nvPr>
            <p:ph idx="1"/>
          </p:nvPr>
        </p:nvSpPr>
        <p:spPr>
          <a:xfrm>
            <a:off x="457200" y="1486082"/>
            <a:ext cx="8229600" cy="3024336"/>
          </a:xfrm>
        </p:spPr>
        <p:txBody>
          <a:bodyPr>
            <a:normAutofit fontScale="85000" lnSpcReduction="10000"/>
          </a:bodyPr>
          <a:lstStyle/>
          <a:p>
            <a:r>
              <a:rPr lang="en-US" altLang="zh-CN" b="1" dirty="0"/>
              <a:t>Det</a:t>
            </a:r>
            <a:r>
              <a:rPr lang="zh-CN" altLang="en-US" b="1" dirty="0"/>
              <a:t>：</a:t>
            </a:r>
            <a:r>
              <a:rPr lang="en-US" altLang="zh-CN" b="1" dirty="0"/>
              <a:t>Array Cerium-doped gadolinium gallium aluminum multi-component garnet GAGG</a:t>
            </a:r>
            <a:r>
              <a:rPr lang="zh-CN" altLang="en-US" b="1" dirty="0"/>
              <a:t>：</a:t>
            </a:r>
            <a:r>
              <a:rPr lang="en-US" altLang="zh-CN" b="1" dirty="0"/>
              <a:t>150mm</a:t>
            </a:r>
            <a:r>
              <a:rPr lang="zh-CN" altLang="en-US" b="1" dirty="0"/>
              <a:t>*</a:t>
            </a:r>
            <a:r>
              <a:rPr lang="en-US" altLang="zh-CN" b="1" dirty="0"/>
              <a:t>150mm</a:t>
            </a:r>
            <a:r>
              <a:rPr lang="zh-CN" altLang="en-US" b="1" dirty="0"/>
              <a:t>，</a:t>
            </a:r>
            <a:r>
              <a:rPr lang="en-US" altLang="zh-CN" b="1" dirty="0"/>
              <a:t>0.2mm</a:t>
            </a:r>
            <a:r>
              <a:rPr lang="zh-CN" altLang="en-US" b="1" dirty="0"/>
              <a:t> </a:t>
            </a:r>
            <a:r>
              <a:rPr lang="en-US" altLang="zh-CN" b="1" dirty="0"/>
              <a:t>one unit</a:t>
            </a:r>
          </a:p>
          <a:p>
            <a:r>
              <a:rPr lang="en-US" altLang="zh-CN" b="1" dirty="0" err="1"/>
              <a:t>Elctronics</a:t>
            </a:r>
            <a:r>
              <a:rPr lang="zh-CN" altLang="en-US" b="1" dirty="0"/>
              <a:t>：</a:t>
            </a:r>
            <a:r>
              <a:rPr lang="en-US" altLang="zh-CN" b="1" dirty="0" err="1"/>
              <a:t>SiPM</a:t>
            </a:r>
            <a:r>
              <a:rPr lang="zh-CN" altLang="en-US" b="1" dirty="0"/>
              <a:t> </a:t>
            </a:r>
            <a:r>
              <a:rPr lang="en-US" altLang="zh-CN" b="1" dirty="0"/>
              <a:t>array</a:t>
            </a:r>
            <a:r>
              <a:rPr lang="zh-CN" altLang="en-US" b="1" dirty="0"/>
              <a:t> </a:t>
            </a:r>
            <a:r>
              <a:rPr lang="en-US" altLang="zh-CN" b="1" dirty="0"/>
              <a:t>50um pixel</a:t>
            </a:r>
            <a:r>
              <a:rPr lang="zh-CN" altLang="en-US" b="1" dirty="0"/>
              <a:t> 实现阵列像素</a:t>
            </a:r>
            <a:r>
              <a:rPr lang="en-US" altLang="zh-CN" b="1" dirty="0"/>
              <a:t>4</a:t>
            </a:r>
            <a:r>
              <a:rPr lang="zh-CN" altLang="en-US" b="1" dirty="0"/>
              <a:t>块</a:t>
            </a:r>
            <a:r>
              <a:rPr lang="en-US" altLang="zh-CN" b="1" dirty="0"/>
              <a:t>75mm</a:t>
            </a:r>
            <a:r>
              <a:rPr lang="zh-CN" altLang="en-US" b="1" dirty="0"/>
              <a:t>*</a:t>
            </a:r>
            <a:r>
              <a:rPr lang="en-US" altLang="zh-CN" b="1" dirty="0"/>
              <a:t>75mm</a:t>
            </a:r>
            <a:r>
              <a:rPr lang="zh-CN" altLang="en-US" b="1" dirty="0"/>
              <a:t>的拼接 </a:t>
            </a:r>
            <a:r>
              <a:rPr lang="en-US" altLang="zh-CN" b="1" dirty="0"/>
              <a:t>or 3mm array of </a:t>
            </a:r>
            <a:r>
              <a:rPr lang="en-US" altLang="zh-CN" b="1" dirty="0" err="1"/>
              <a:t>SiPM</a:t>
            </a:r>
            <a:endParaRPr lang="en-US" altLang="zh-CN" b="1" dirty="0"/>
          </a:p>
          <a:p>
            <a:r>
              <a:rPr lang="en-US" altLang="zh-CN" b="1" dirty="0"/>
              <a:t>30-50 Micron plate GAGG</a:t>
            </a:r>
            <a:r>
              <a:rPr lang="zh-CN" altLang="en-US" b="1" dirty="0"/>
              <a:t> </a:t>
            </a:r>
            <a:r>
              <a:rPr lang="en-US" altLang="zh-CN" b="1" dirty="0"/>
              <a:t>Screen</a:t>
            </a:r>
          </a:p>
          <a:p>
            <a:r>
              <a:rPr lang="en-US" altLang="zh-CN" b="1" dirty="0"/>
              <a:t>10 Micron particle size GAGG Powder screen</a:t>
            </a:r>
          </a:p>
          <a:p>
            <a:endParaRPr lang="en-US" altLang="zh-CN" b="1" dirty="0"/>
          </a:p>
          <a:p>
            <a:endParaRPr lang="zh-CN" altLang="en-US" b="1" dirty="0"/>
          </a:p>
        </p:txBody>
      </p:sp>
      <p:pic>
        <p:nvPicPr>
          <p:cNvPr id="1229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250" t="13889" r="36563" b="46111"/>
          <a:stretch/>
        </p:blipFill>
        <p:spPr bwMode="auto">
          <a:xfrm>
            <a:off x="380020" y="4736031"/>
            <a:ext cx="2383160" cy="1972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516" t="31667" r="18828" b="13333"/>
          <a:stretch/>
        </p:blipFill>
        <p:spPr bwMode="auto">
          <a:xfrm>
            <a:off x="6372200" y="4736031"/>
            <a:ext cx="2455075"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046" t="9538" r="-1043" b="45010"/>
          <a:stretch/>
        </p:blipFill>
        <p:spPr bwMode="auto">
          <a:xfrm>
            <a:off x="3491880" y="4725144"/>
            <a:ext cx="2448272" cy="2038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音频 3">
            <a:hlinkClick r:id="" action="ppaction://media"/>
            <a:extLst>
              <a:ext uri="{FF2B5EF4-FFF2-40B4-BE49-F238E27FC236}">
                <a16:creationId xmlns:a16="http://schemas.microsoft.com/office/drawing/2014/main" id="{6A0980F7-B810-4DEC-9CCC-2FC1DD7143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448069022"/>
      </p:ext>
    </p:extLst>
  </p:cSld>
  <p:clrMapOvr>
    <a:masterClrMapping/>
  </p:clrMapOvr>
  <mc:AlternateContent xmlns:mc="http://schemas.openxmlformats.org/markup-compatibility/2006">
    <mc:Choice xmlns:p14="http://schemas.microsoft.com/office/powerpoint/2010/main" Requires="p14">
      <p:transition spd="slow" p14:dur="2000" advTm="37484"/>
    </mc:Choice>
    <mc:Fallback>
      <p:transition spd="slow" advTm="37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b="1" dirty="0"/>
              <a:t>Summary</a:t>
            </a:r>
            <a:endParaRPr lang="zh-CN" altLang="en-US" b="1" dirty="0"/>
          </a:p>
        </p:txBody>
      </p:sp>
      <p:sp>
        <p:nvSpPr>
          <p:cNvPr id="3" name="内容占位符 2"/>
          <p:cNvSpPr>
            <a:spLocks noGrp="1"/>
          </p:cNvSpPr>
          <p:nvPr>
            <p:ph idx="1"/>
          </p:nvPr>
        </p:nvSpPr>
        <p:spPr>
          <a:xfrm>
            <a:off x="467544" y="1412776"/>
            <a:ext cx="8229600" cy="4525963"/>
          </a:xfrm>
        </p:spPr>
        <p:txBody>
          <a:bodyPr>
            <a:normAutofit fontScale="92500" lnSpcReduction="10000"/>
          </a:bodyPr>
          <a:lstStyle/>
          <a:p>
            <a:pPr>
              <a:buFont typeface="Wingdings" pitchFamily="2" charset="2"/>
              <a:buChar char="l"/>
            </a:pPr>
            <a:r>
              <a:rPr lang="en-US" altLang="zh-CN" b="1" dirty="0"/>
              <a:t>Considering the layout of CEPC, the radiation power and the possible polarization requirement, four </a:t>
            </a:r>
            <a:r>
              <a:rPr lang="en-US" altLang="zh-CN" b="1" dirty="0" err="1"/>
              <a:t>beamlines</a:t>
            </a:r>
            <a:r>
              <a:rPr lang="en-US" altLang="zh-CN" b="1" dirty="0"/>
              <a:t> are designed;</a:t>
            </a:r>
          </a:p>
          <a:p>
            <a:pPr>
              <a:buFont typeface="Wingdings" pitchFamily="2" charset="2"/>
              <a:buChar char="l"/>
            </a:pPr>
            <a:r>
              <a:rPr lang="en-US" altLang="zh-CN" b="1" dirty="0"/>
              <a:t>The basic parameters of the wigglers are given;</a:t>
            </a:r>
          </a:p>
          <a:p>
            <a:pPr>
              <a:buFont typeface="Wingdings" pitchFamily="2" charset="2"/>
              <a:buChar char="l"/>
            </a:pPr>
            <a:r>
              <a:rPr lang="en-US" altLang="zh-CN" b="1" dirty="0"/>
              <a:t>The possible applications of the </a:t>
            </a:r>
            <a:r>
              <a:rPr lang="en-US" altLang="zh-CN" b="1" dirty="0" err="1"/>
              <a:t>beamlines</a:t>
            </a:r>
            <a:r>
              <a:rPr lang="en-US" altLang="zh-CN" b="1" dirty="0"/>
              <a:t> are discussed, especially for the gamma-ray imagination ;</a:t>
            </a:r>
          </a:p>
          <a:p>
            <a:pPr>
              <a:buFont typeface="Wingdings" pitchFamily="2" charset="2"/>
              <a:buChar char="l"/>
            </a:pPr>
            <a:r>
              <a:rPr lang="en-US" altLang="zh-CN" b="1" dirty="0"/>
              <a:t>The key challenges need to be study are proposed: the focus of MeV gamma-ray beam and the detection design. </a:t>
            </a:r>
          </a:p>
          <a:p>
            <a:endParaRPr lang="zh-CN" altLang="en-US" b="1" dirty="0"/>
          </a:p>
        </p:txBody>
      </p:sp>
      <p:pic>
        <p:nvPicPr>
          <p:cNvPr id="4" name="音频 3">
            <a:hlinkClick r:id="" action="ppaction://media"/>
            <a:extLst>
              <a:ext uri="{FF2B5EF4-FFF2-40B4-BE49-F238E27FC236}">
                <a16:creationId xmlns:a16="http://schemas.microsoft.com/office/drawing/2014/main" id="{2FA4219E-E7EF-4020-B5BE-84B04B76F3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4138975339"/>
      </p:ext>
    </p:extLst>
  </p:cSld>
  <p:clrMapOvr>
    <a:masterClrMapping/>
  </p:clrMapOvr>
  <mc:AlternateContent xmlns:mc="http://schemas.openxmlformats.org/markup-compatibility/2006">
    <mc:Choice xmlns:p14="http://schemas.microsoft.com/office/powerpoint/2010/main" Requires="p14">
      <p:transition spd="slow" p14:dur="2000" advTm="31416"/>
    </mc:Choice>
    <mc:Fallback>
      <p:transition spd="slow" advTm="31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4" name="矩形 3"/>
          <p:cNvSpPr/>
          <p:nvPr/>
        </p:nvSpPr>
        <p:spPr>
          <a:xfrm>
            <a:off x="611482" y="2348880"/>
            <a:ext cx="8196475" cy="1754326"/>
          </a:xfrm>
          <a:prstGeom prst="rect">
            <a:avLst/>
          </a:prstGeom>
          <a:noFill/>
        </p:spPr>
        <p:txBody>
          <a:bodyPr wrap="none" lIns="91440" tIns="45720" rIns="91440" bIns="45720">
            <a:spAutoFit/>
          </a:bodyPr>
          <a:lstStyle/>
          <a:p>
            <a:pPr algn="ctr"/>
            <a:r>
              <a:rPr lang="en-US" altLang="zh-CN"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Thank you very much for </a:t>
            </a:r>
          </a:p>
          <a:p>
            <a:pPr algn="ctr"/>
            <a:r>
              <a:rPr lang="en-US" altLang="zh-CN"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your support and attention!</a:t>
            </a:r>
            <a:endParaRPr lang="zh-CN" alt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 name="音频 4">
            <a:hlinkClick r:id="" action="ppaction://media"/>
            <a:extLst>
              <a:ext uri="{FF2B5EF4-FFF2-40B4-BE49-F238E27FC236}">
                <a16:creationId xmlns:a16="http://schemas.microsoft.com/office/drawing/2014/main" id="{11F7929F-8220-4C30-B0B7-F100D0250B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884291336"/>
      </p:ext>
    </p:extLst>
  </p:cSld>
  <p:clrMapOvr>
    <a:masterClrMapping/>
  </p:clrMapOvr>
  <mc:AlternateContent xmlns:mc="http://schemas.openxmlformats.org/markup-compatibility/2006">
    <mc:Choice xmlns:p14="http://schemas.microsoft.com/office/powerpoint/2010/main" Requires="p14">
      <p:transition spd="slow" p14:dur="2000" advTm="5113"/>
    </mc:Choice>
    <mc:Fallback>
      <p:transition spd="slow" advTm="5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t>Outline</a:t>
            </a:r>
            <a:endParaRPr lang="zh-CN" altLang="en-US" b="1" dirty="0"/>
          </a:p>
        </p:txBody>
      </p:sp>
      <p:sp>
        <p:nvSpPr>
          <p:cNvPr id="3" name="内容占位符 2"/>
          <p:cNvSpPr>
            <a:spLocks noGrp="1"/>
          </p:cNvSpPr>
          <p:nvPr>
            <p:ph idx="1"/>
          </p:nvPr>
        </p:nvSpPr>
        <p:spPr/>
        <p:txBody>
          <a:bodyPr>
            <a:normAutofit fontScale="92500" lnSpcReduction="10000"/>
          </a:bodyPr>
          <a:lstStyle/>
          <a:p>
            <a:pPr>
              <a:buFont typeface="Wingdings" pitchFamily="2" charset="2"/>
              <a:buChar char="Ø"/>
            </a:pPr>
            <a:r>
              <a:rPr lang="en-US" altLang="zh-CN" b="1" dirty="0">
                <a:solidFill>
                  <a:srgbClr val="00B050"/>
                </a:solidFill>
              </a:rPr>
              <a:t>CEPC CDR: parameters and baseline layout</a:t>
            </a:r>
          </a:p>
          <a:p>
            <a:pPr>
              <a:buFont typeface="Wingdings" pitchFamily="2" charset="2"/>
              <a:buChar char="Ø"/>
            </a:pPr>
            <a:r>
              <a:rPr lang="en-US" altLang="zh-CN" b="1" dirty="0">
                <a:solidFill>
                  <a:srgbClr val="FF0000"/>
                </a:solidFill>
              </a:rPr>
              <a:t>The design: parameters, baseline and the applications</a:t>
            </a:r>
          </a:p>
          <a:p>
            <a:pPr>
              <a:buFont typeface="Wingdings" pitchFamily="2" charset="2"/>
              <a:buChar char="Ø"/>
            </a:pPr>
            <a:r>
              <a:rPr lang="en-US" altLang="zh-CN" b="1" dirty="0"/>
              <a:t>The vacuum chamber design and the requirement to the bend magnetic</a:t>
            </a:r>
          </a:p>
          <a:p>
            <a:pPr>
              <a:buFont typeface="Wingdings" pitchFamily="2" charset="2"/>
              <a:buChar char="Ø"/>
            </a:pPr>
            <a:r>
              <a:rPr lang="en-US" altLang="zh-CN" b="1" dirty="0"/>
              <a:t>Tunnels, halls and vertical shafts  for the SR stations</a:t>
            </a:r>
          </a:p>
          <a:p>
            <a:pPr>
              <a:buFont typeface="Wingdings" pitchFamily="2" charset="2"/>
              <a:buChar char="Ø"/>
            </a:pPr>
            <a:r>
              <a:rPr lang="en-US" altLang="zh-CN" b="1" dirty="0"/>
              <a:t>The challenges and the next works</a:t>
            </a:r>
          </a:p>
          <a:p>
            <a:pPr>
              <a:buFont typeface="Wingdings" pitchFamily="2" charset="2"/>
              <a:buChar char="Ø"/>
            </a:pPr>
            <a:r>
              <a:rPr lang="en-US" altLang="zh-CN" b="1" dirty="0"/>
              <a:t>Summary</a:t>
            </a:r>
          </a:p>
          <a:p>
            <a:endParaRPr lang="en-US" altLang="zh-CN" b="1" dirty="0"/>
          </a:p>
          <a:p>
            <a:endParaRPr lang="en-US" altLang="zh-CN" b="1" dirty="0"/>
          </a:p>
          <a:p>
            <a:endParaRPr lang="zh-CN" altLang="en-US" b="1" dirty="0"/>
          </a:p>
        </p:txBody>
      </p:sp>
      <p:pic>
        <p:nvPicPr>
          <p:cNvPr id="4" name="音频 3">
            <a:hlinkClick r:id="" action="ppaction://media"/>
            <a:extLst>
              <a:ext uri="{FF2B5EF4-FFF2-40B4-BE49-F238E27FC236}">
                <a16:creationId xmlns:a16="http://schemas.microsoft.com/office/drawing/2014/main" id="{466BE6BB-9BE6-476F-BEE0-CCF7E83009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938546154"/>
      </p:ext>
    </p:extLst>
  </p:cSld>
  <p:clrMapOvr>
    <a:masterClrMapping/>
  </p:clrMapOvr>
  <mc:AlternateContent xmlns:mc="http://schemas.openxmlformats.org/markup-compatibility/2006">
    <mc:Choice xmlns:p14="http://schemas.microsoft.com/office/powerpoint/2010/main" Requires="p14">
      <p:transition spd="slow" p14:dur="2000" advTm="12382"/>
    </mc:Choice>
    <mc:Fallback>
      <p:transition spd="slow" advTm="12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539552" y="197768"/>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dirty="0"/>
              <a:t>Central intensity of Synchrotron radiation,[photon/s/mrad2/0.1%b.w.]</a:t>
            </a:r>
            <a:endParaRPr lang="zh-CN" altLang="en-US" dirty="0"/>
          </a:p>
        </p:txBody>
      </p:sp>
      <mc:AlternateContent xmlns:mc="http://schemas.openxmlformats.org/markup-compatibility/2006" xmlns:a14="http://schemas.microsoft.com/office/drawing/2010/main">
        <mc:Choice Requires="a14">
          <p:sp>
            <p:nvSpPr>
              <p:cNvPr id="4" name="TextBox 3"/>
              <p:cNvSpPr txBox="1"/>
              <p:nvPr/>
            </p:nvSpPr>
            <p:spPr>
              <a:xfrm>
                <a:off x="107504" y="1320230"/>
                <a:ext cx="8566398" cy="15077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d>
                            <m:dPr>
                              <m:begChr m:val=""/>
                              <m:endChr m:val="|"/>
                              <m:ctrlPr>
                                <a:rPr lang="en-US" altLang="zh-CN" b="0" i="1" smtClean="0">
                                  <a:latin typeface="Cambria Math" panose="02040503050406030204" pitchFamily="18" charset="0"/>
                                </a:rPr>
                              </m:ctrlPr>
                            </m:dPr>
                            <m:e>
                              <m:f>
                                <m:fPr>
                                  <m:ctrlPr>
                                    <a:rPr lang="en-US" altLang="zh-CN" i="1">
                                      <a:latin typeface="Cambria Math" panose="02040503050406030204" pitchFamily="18" charset="0"/>
                                    </a:rPr>
                                  </m:ctrlPr>
                                </m:fPr>
                                <m:num>
                                  <m:sSup>
                                    <m:sSupPr>
                                      <m:ctrlPr>
                                        <a:rPr lang="en-US" altLang="zh-CN" i="1">
                                          <a:latin typeface="Cambria Math" panose="02040503050406030204" pitchFamily="18" charset="0"/>
                                        </a:rPr>
                                      </m:ctrlPr>
                                    </m:sSupPr>
                                    <m:e>
                                      <m:r>
                                        <a:rPr lang="en-US" altLang="zh-CN" i="1">
                                          <a:latin typeface="Cambria Math"/>
                                        </a:rPr>
                                        <m:t>𝑑</m:t>
                                      </m:r>
                                    </m:e>
                                    <m:sup>
                                      <m:r>
                                        <a:rPr lang="en-US" altLang="zh-CN" i="1">
                                          <a:latin typeface="Cambria Math"/>
                                        </a:rPr>
                                        <m:t>2</m:t>
                                      </m:r>
                                    </m:sup>
                                  </m:sSup>
                                  <m:sSub>
                                    <m:sSubPr>
                                      <m:ctrlPr>
                                        <a:rPr lang="en-US" altLang="zh-CN" i="1">
                                          <a:latin typeface="Cambria Math" panose="02040503050406030204" pitchFamily="18" charset="0"/>
                                        </a:rPr>
                                      </m:ctrlPr>
                                    </m:sSubPr>
                                    <m:e>
                                      <m:r>
                                        <a:rPr lang="en-US" altLang="zh-CN" i="1">
                                          <a:latin typeface="Cambria Math"/>
                                        </a:rPr>
                                        <m:t>𝐹</m:t>
                                      </m:r>
                                    </m:e>
                                    <m:sub>
                                      <m:r>
                                        <a:rPr lang="en-US" altLang="zh-CN" i="1">
                                          <a:latin typeface="Cambria Math"/>
                                        </a:rPr>
                                        <m:t>𝑏𝑚</m:t>
                                      </m:r>
                                    </m:sub>
                                  </m:sSub>
                                </m:num>
                                <m:den>
                                  <m:r>
                                    <m:rPr>
                                      <m:sty m:val="p"/>
                                    </m:rPr>
                                    <a:rPr lang="en-US" altLang="zh-CN">
                                      <a:latin typeface="Cambria Math"/>
                                    </a:rPr>
                                    <m:t>d</m:t>
                                  </m:r>
                                  <m:r>
                                    <a:rPr lang="en-US" altLang="zh-CN" i="1">
                                      <a:latin typeface="Cambria Math"/>
                                    </a:rPr>
                                    <m:t>𝜃</m:t>
                                  </m:r>
                                  <m:r>
                                    <a:rPr lang="en-US" altLang="zh-CN" i="1">
                                      <a:latin typeface="Cambria Math"/>
                                    </a:rPr>
                                    <m:t>𝑑</m:t>
                                  </m:r>
                                  <m:r>
                                    <a:rPr lang="en-US" altLang="zh-CN" i="1">
                                      <a:latin typeface="Cambria Math"/>
                                    </a:rPr>
                                    <m:t>𝜓</m:t>
                                  </m:r>
                                </m:den>
                              </m:f>
                            </m:e>
                          </m:d>
                        </m:e>
                        <m:sub>
                          <m:r>
                            <a:rPr lang="en-US" altLang="zh-CN" b="0" i="1" smtClean="0">
                              <a:latin typeface="Cambria Math"/>
                            </a:rPr>
                            <m:t>𝜓</m:t>
                          </m:r>
                          <m:r>
                            <a:rPr lang="en-US" altLang="zh-CN" b="0" i="1" smtClean="0">
                              <a:latin typeface="Cambria Math"/>
                            </a:rPr>
                            <m:t>=0</m:t>
                          </m:r>
                        </m:sub>
                      </m:sSub>
                      <m:r>
                        <a:rPr lang="en-US" altLang="zh-CN" b="0" i="1" smtClean="0">
                          <a:latin typeface="Cambria Math"/>
                        </a:rPr>
                        <m:t>=1.327×</m:t>
                      </m:r>
                      <m:sSup>
                        <m:sSupPr>
                          <m:ctrlPr>
                            <a:rPr lang="en-US" altLang="zh-CN" b="0" i="1" smtClean="0">
                              <a:latin typeface="Cambria Math" panose="02040503050406030204" pitchFamily="18" charset="0"/>
                            </a:rPr>
                          </m:ctrlPr>
                        </m:sSupPr>
                        <m:e>
                          <m:r>
                            <a:rPr lang="en-US" altLang="zh-CN" b="0" i="1" smtClean="0">
                              <a:latin typeface="Cambria Math"/>
                            </a:rPr>
                            <m:t>10</m:t>
                          </m:r>
                        </m:e>
                        <m:sup>
                          <m:r>
                            <a:rPr lang="en-US" altLang="zh-CN" b="0" i="1" smtClean="0">
                              <a:latin typeface="Cambria Math"/>
                            </a:rPr>
                            <m:t>13</m:t>
                          </m:r>
                        </m:sup>
                      </m:sSup>
                      <m:sSup>
                        <m:sSupPr>
                          <m:ctrlPr>
                            <a:rPr lang="en-US" altLang="zh-CN" b="0" i="1" smtClean="0">
                              <a:latin typeface="Cambria Math" panose="02040503050406030204" pitchFamily="18" charset="0"/>
                            </a:rPr>
                          </m:ctrlPr>
                        </m:sSupPr>
                        <m:e>
                          <m:r>
                            <a:rPr lang="en-US" altLang="zh-CN" b="0" i="1" smtClean="0">
                              <a:latin typeface="Cambria Math"/>
                            </a:rPr>
                            <m:t>𝐸</m:t>
                          </m:r>
                        </m:e>
                        <m:sup>
                          <m:r>
                            <a:rPr lang="en-US" altLang="zh-CN" b="0" i="1" smtClean="0">
                              <a:latin typeface="Cambria Math"/>
                            </a:rPr>
                            <m:t>2</m:t>
                          </m:r>
                        </m:sup>
                      </m:sSup>
                      <m:d>
                        <m:dPr>
                          <m:begChr m:val="["/>
                          <m:endChr m:val="]"/>
                          <m:ctrlPr>
                            <a:rPr lang="en-US" altLang="zh-CN" b="0" i="1" smtClean="0">
                              <a:latin typeface="Cambria Math" panose="02040503050406030204" pitchFamily="18" charset="0"/>
                            </a:rPr>
                          </m:ctrlPr>
                        </m:dPr>
                        <m:e>
                          <m:r>
                            <a:rPr lang="en-US" altLang="zh-CN" b="0" i="1" smtClean="0">
                              <a:latin typeface="Cambria Math"/>
                            </a:rPr>
                            <m:t>𝐺𝑒𝑉</m:t>
                          </m:r>
                        </m:e>
                      </m:d>
                      <m:r>
                        <a:rPr lang="en-US" altLang="zh-CN" b="0" i="1" smtClean="0">
                          <a:latin typeface="Cambria Math"/>
                        </a:rPr>
                        <m:t>𝐼</m:t>
                      </m:r>
                      <m:d>
                        <m:dPr>
                          <m:ctrlPr>
                            <a:rPr lang="en-US" altLang="zh-CN" b="0" i="1" smtClean="0">
                              <a:latin typeface="Cambria Math" panose="02040503050406030204" pitchFamily="18" charset="0"/>
                            </a:rPr>
                          </m:ctrlPr>
                        </m:dPr>
                        <m:e>
                          <m:r>
                            <a:rPr lang="en-US" altLang="zh-CN" b="0" i="1" smtClean="0">
                              <a:latin typeface="Cambria Math"/>
                            </a:rPr>
                            <m:t>𝐴</m:t>
                          </m:r>
                        </m:e>
                      </m:d>
                      <m:sSub>
                        <m:sSubPr>
                          <m:ctrlPr>
                            <a:rPr lang="en-US" altLang="zh-CN" b="0" i="1" smtClean="0">
                              <a:latin typeface="Cambria Math" panose="02040503050406030204" pitchFamily="18" charset="0"/>
                            </a:rPr>
                          </m:ctrlPr>
                        </m:sSubPr>
                        <m:e>
                          <m:r>
                            <a:rPr lang="en-US" altLang="zh-CN" b="0" i="1" smtClean="0">
                              <a:latin typeface="Cambria Math"/>
                            </a:rPr>
                            <m:t>𝐻</m:t>
                          </m:r>
                        </m:e>
                        <m:sub>
                          <m:r>
                            <a:rPr lang="en-US" altLang="zh-CN" b="0" i="1" smtClean="0">
                              <a:latin typeface="Cambria Math"/>
                            </a:rPr>
                            <m:t>2</m:t>
                          </m:r>
                        </m:sub>
                      </m:sSub>
                      <m:r>
                        <a:rPr lang="en-US" altLang="zh-CN" b="0" i="1" smtClean="0">
                          <a:latin typeface="Cambria Math"/>
                        </a:rPr>
                        <m:t>(</m:t>
                      </m:r>
                      <m:r>
                        <a:rPr lang="en-US" altLang="zh-CN" b="0" i="1" smtClean="0">
                          <a:latin typeface="Cambria Math"/>
                        </a:rPr>
                        <m:t>𝑦</m:t>
                      </m:r>
                      <m:r>
                        <a:rPr lang="en-US" altLang="zh-CN" b="0" i="1" smtClean="0">
                          <a:latin typeface="Cambria Math"/>
                        </a:rPr>
                        <m:t>)</m:t>
                      </m:r>
                    </m:oMath>
                  </m:oMathPara>
                </a14:m>
                <a:endParaRPr lang="en-US" altLang="zh-CN" dirty="0"/>
              </a:p>
              <a:p>
                <a:pPr algn="ct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a:rPr>
                          <m:t>𝐹</m:t>
                        </m:r>
                      </m:e>
                      <m:sub>
                        <m:r>
                          <a:rPr lang="en-US" altLang="zh-CN" b="0" i="1" smtClean="0">
                            <a:latin typeface="Cambria Math"/>
                          </a:rPr>
                          <m:t>𝑏𝑚</m:t>
                        </m:r>
                      </m:sub>
                    </m:sSub>
                  </m:oMath>
                </a14:m>
                <a:r>
                  <a:rPr lang="en-US" altLang="zh-CN" b="0" dirty="0"/>
                  <a:t> , flux; I, the </a:t>
                </a:r>
                <a:r>
                  <a:rPr lang="en-US" altLang="zh-CN" b="0" dirty="0" err="1"/>
                  <a:t>curent</a:t>
                </a:r>
                <a:r>
                  <a:rPr lang="en-US" altLang="zh-CN" b="0" dirty="0"/>
                  <a:t> of the ring, </a:t>
                </a:r>
                <a14:m>
                  <m:oMath xmlns:m="http://schemas.openxmlformats.org/officeDocument/2006/math">
                    <m:sSub>
                      <m:sSubPr>
                        <m:ctrlPr>
                          <a:rPr lang="en-US" altLang="zh-CN" i="1" dirty="0">
                            <a:latin typeface="Cambria Math" panose="02040503050406030204" pitchFamily="18" charset="0"/>
                          </a:rPr>
                        </m:ctrlPr>
                      </m:sSubPr>
                      <m:e>
                        <m:r>
                          <m:rPr>
                            <m:sty m:val="p"/>
                          </m:rPr>
                          <a:rPr lang="en-US" altLang="zh-CN" dirty="0">
                            <a:latin typeface="Cambria Math"/>
                          </a:rPr>
                          <m:t>H</m:t>
                        </m:r>
                      </m:e>
                      <m:sub>
                        <m:r>
                          <a:rPr lang="en-US" altLang="zh-CN" dirty="0">
                            <a:latin typeface="Cambria Math"/>
                          </a:rPr>
                          <m:t>2</m:t>
                        </m:r>
                      </m:sub>
                    </m:sSub>
                    <m:d>
                      <m:dPr>
                        <m:ctrlPr>
                          <a:rPr lang="en-US" altLang="zh-CN" b="0" i="1" dirty="0" smtClean="0">
                            <a:latin typeface="Cambria Math" panose="02040503050406030204" pitchFamily="18" charset="0"/>
                          </a:rPr>
                        </m:ctrlPr>
                      </m:dPr>
                      <m:e>
                        <m:r>
                          <m:rPr>
                            <m:sty m:val="p"/>
                          </m:rPr>
                          <a:rPr lang="en-US" altLang="zh-CN" b="0" i="0" dirty="0" smtClean="0">
                            <a:latin typeface="Cambria Math"/>
                          </a:rPr>
                          <m:t>y</m:t>
                        </m:r>
                      </m:e>
                    </m:d>
                    <m:r>
                      <a:rPr lang="en-US" altLang="zh-CN" b="0" i="0" dirty="0" smtClean="0">
                        <a:latin typeface="Cambria Math"/>
                      </a:rPr>
                      <m:t>=</m:t>
                    </m:r>
                    <m:sSup>
                      <m:sSupPr>
                        <m:ctrlPr>
                          <a:rPr lang="en-US" altLang="zh-CN" b="0" i="1" dirty="0" smtClean="0">
                            <a:latin typeface="Cambria Math" panose="02040503050406030204" pitchFamily="18" charset="0"/>
                          </a:rPr>
                        </m:ctrlPr>
                      </m:sSupPr>
                      <m:e>
                        <m:r>
                          <m:rPr>
                            <m:sty m:val="p"/>
                          </m:rPr>
                          <a:rPr lang="en-US" altLang="zh-CN" b="0" i="0" dirty="0" smtClean="0">
                            <a:latin typeface="Cambria Math"/>
                          </a:rPr>
                          <m:t>y</m:t>
                        </m:r>
                      </m:e>
                      <m:sup>
                        <m:r>
                          <a:rPr lang="en-US" altLang="zh-CN" b="0" i="0" dirty="0" smtClean="0">
                            <a:latin typeface="Cambria Math"/>
                          </a:rPr>
                          <m:t>2</m:t>
                        </m:r>
                      </m:sup>
                    </m:sSup>
                    <m:sSubSup>
                      <m:sSubSupPr>
                        <m:ctrlPr>
                          <a:rPr lang="en-US" altLang="zh-CN" b="0" i="1" dirty="0" smtClean="0">
                            <a:latin typeface="Cambria Math" panose="02040503050406030204" pitchFamily="18" charset="0"/>
                          </a:rPr>
                        </m:ctrlPr>
                      </m:sSubSupPr>
                      <m:e>
                        <m:r>
                          <m:rPr>
                            <m:sty m:val="p"/>
                          </m:rPr>
                          <a:rPr lang="en-US" altLang="zh-CN" b="0" i="0" dirty="0" smtClean="0">
                            <a:latin typeface="Cambria Math"/>
                          </a:rPr>
                          <m:t>K</m:t>
                        </m:r>
                      </m:e>
                      <m:sub>
                        <m:f>
                          <m:fPr>
                            <m:ctrlPr>
                              <a:rPr lang="en-US" altLang="zh-CN" b="0" i="1" dirty="0" smtClean="0">
                                <a:latin typeface="Cambria Math" panose="02040503050406030204" pitchFamily="18" charset="0"/>
                              </a:rPr>
                            </m:ctrlPr>
                          </m:fPr>
                          <m:num>
                            <m:r>
                              <a:rPr lang="en-US" altLang="zh-CN" b="0" i="0" dirty="0" smtClean="0">
                                <a:latin typeface="Cambria Math"/>
                              </a:rPr>
                              <m:t>2</m:t>
                            </m:r>
                          </m:num>
                          <m:den>
                            <m:r>
                              <a:rPr lang="en-US" altLang="zh-CN" b="0" i="0" dirty="0" smtClean="0">
                                <a:latin typeface="Cambria Math"/>
                              </a:rPr>
                              <m:t>3</m:t>
                            </m:r>
                          </m:den>
                        </m:f>
                      </m:sub>
                      <m:sup>
                        <m:r>
                          <a:rPr lang="en-US" altLang="zh-CN" b="0" i="0" dirty="0" smtClean="0">
                            <a:latin typeface="Cambria Math"/>
                          </a:rPr>
                          <m:t>2</m:t>
                        </m:r>
                      </m:sup>
                    </m:sSubSup>
                    <m:r>
                      <a:rPr lang="en-US" altLang="zh-CN" b="0" i="0" dirty="0" smtClean="0">
                        <a:latin typeface="Cambria Math"/>
                      </a:rPr>
                      <m:t>(</m:t>
                    </m:r>
                    <m:r>
                      <m:rPr>
                        <m:sty m:val="p"/>
                      </m:rPr>
                      <a:rPr lang="en-US" altLang="zh-CN" b="0" i="0" dirty="0" smtClean="0">
                        <a:latin typeface="Cambria Math"/>
                      </a:rPr>
                      <m:t>y</m:t>
                    </m:r>
                    <m:r>
                      <a:rPr lang="en-US" altLang="zh-CN" b="0" i="0" dirty="0" smtClean="0">
                        <a:latin typeface="Cambria Math"/>
                      </a:rPr>
                      <m:t>/2)</m:t>
                    </m:r>
                  </m:oMath>
                </a14:m>
                <a:r>
                  <a:rPr lang="en-US" altLang="zh-CN" dirty="0"/>
                  <a:t>, K, the second Bessel function;</a:t>
                </a:r>
              </a:p>
              <a:p>
                <a:pPr algn="ctr"/>
                <a14:m>
                  <m:oMath xmlns:m="http://schemas.openxmlformats.org/officeDocument/2006/math">
                    <m:r>
                      <m:rPr>
                        <m:sty m:val="p"/>
                      </m:rPr>
                      <a:rPr lang="en-US" altLang="zh-CN" dirty="0">
                        <a:latin typeface="Cambria Math"/>
                      </a:rPr>
                      <m:t>y</m:t>
                    </m:r>
                    <m:r>
                      <a:rPr lang="en-US" altLang="zh-CN" b="0" i="0" dirty="0" smtClean="0">
                        <a:latin typeface="Cambria Math"/>
                      </a:rPr>
                      <m:t>=</m:t>
                    </m:r>
                    <m:r>
                      <a:rPr lang="en-US" altLang="zh-CN" b="0" i="1" dirty="0" smtClean="0">
                        <a:latin typeface="Cambria Math"/>
                      </a:rPr>
                      <m:t>𝜖</m:t>
                    </m:r>
                    <m:r>
                      <a:rPr lang="en-US" altLang="zh-CN" b="0" i="1" dirty="0" smtClean="0">
                        <a:latin typeface="Cambria Math"/>
                      </a:rPr>
                      <m:t>/</m:t>
                    </m:r>
                    <m:sSub>
                      <m:sSubPr>
                        <m:ctrlPr>
                          <a:rPr lang="en-US" altLang="zh-CN" b="0" i="1" dirty="0" smtClean="0">
                            <a:latin typeface="Cambria Math" panose="02040503050406030204" pitchFamily="18" charset="0"/>
                          </a:rPr>
                        </m:ctrlPr>
                      </m:sSubPr>
                      <m:e>
                        <m:r>
                          <a:rPr lang="en-US" altLang="zh-CN" b="0" i="1" dirty="0" smtClean="0">
                            <a:latin typeface="Cambria Math"/>
                          </a:rPr>
                          <m:t>𝜖</m:t>
                        </m:r>
                      </m:e>
                      <m:sub>
                        <m:r>
                          <a:rPr lang="en-US" altLang="zh-CN" b="0" i="1" dirty="0" smtClean="0">
                            <a:latin typeface="Cambria Math"/>
                          </a:rPr>
                          <m:t>𝑐</m:t>
                        </m:r>
                      </m:sub>
                    </m:sSub>
                  </m:oMath>
                </a14:m>
                <a:r>
                  <a:rPr lang="en-US" altLang="zh-CN" dirty="0"/>
                  <a:t>, </a:t>
                </a:r>
                <a14:m>
                  <m:oMath xmlns:m="http://schemas.openxmlformats.org/officeDocument/2006/math">
                    <m:r>
                      <a:rPr lang="en-US" altLang="zh-CN" i="1" dirty="0" smtClean="0">
                        <a:latin typeface="Cambria Math"/>
                      </a:rPr>
                      <m:t>𝜖</m:t>
                    </m:r>
                  </m:oMath>
                </a14:m>
                <a:r>
                  <a:rPr lang="en-US" altLang="zh-CN" dirty="0"/>
                  <a:t>,the photon energy,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a:rPr>
                          <m:t>𝜖</m:t>
                        </m:r>
                      </m:e>
                      <m:sub>
                        <m:r>
                          <a:rPr lang="en-US" altLang="zh-CN" b="0" i="1" smtClean="0">
                            <a:latin typeface="Cambria Math"/>
                          </a:rPr>
                          <m:t>𝑐</m:t>
                        </m:r>
                      </m:sub>
                    </m:sSub>
                    <m:r>
                      <a:rPr lang="en-US" altLang="zh-CN" b="0" i="1" smtClean="0">
                        <a:latin typeface="Cambria Math"/>
                      </a:rPr>
                      <m:t>=0.665</m:t>
                    </m:r>
                    <m:sSup>
                      <m:sSupPr>
                        <m:ctrlPr>
                          <a:rPr lang="en-US" altLang="zh-CN" b="0" i="1" smtClean="0">
                            <a:latin typeface="Cambria Math" panose="02040503050406030204" pitchFamily="18" charset="0"/>
                          </a:rPr>
                        </m:ctrlPr>
                      </m:sSupPr>
                      <m:e>
                        <m:r>
                          <a:rPr lang="en-US" altLang="zh-CN" b="0" i="1" smtClean="0">
                            <a:latin typeface="Cambria Math"/>
                          </a:rPr>
                          <m:t>𝐸</m:t>
                        </m:r>
                      </m:e>
                      <m:sup>
                        <m:r>
                          <a:rPr lang="en-US" altLang="zh-CN" b="0" i="1" smtClean="0">
                            <a:latin typeface="Cambria Math"/>
                          </a:rPr>
                          <m:t>2</m:t>
                        </m:r>
                      </m:sup>
                    </m:sSup>
                    <m:d>
                      <m:dPr>
                        <m:begChr m:val="["/>
                        <m:endChr m:val="]"/>
                        <m:ctrlPr>
                          <a:rPr lang="en-US" altLang="zh-CN" b="0" i="1" smtClean="0">
                            <a:latin typeface="Cambria Math" panose="02040503050406030204" pitchFamily="18" charset="0"/>
                          </a:rPr>
                        </m:ctrlPr>
                      </m:dPr>
                      <m:e>
                        <m:r>
                          <a:rPr lang="en-US" altLang="zh-CN" b="0" i="1" smtClean="0">
                            <a:latin typeface="Cambria Math"/>
                          </a:rPr>
                          <m:t>𝐺𝑒𝑉</m:t>
                        </m:r>
                      </m:e>
                    </m:d>
                    <m:r>
                      <a:rPr lang="en-US" altLang="zh-CN" b="0" i="1" smtClean="0">
                        <a:latin typeface="Cambria Math"/>
                      </a:rPr>
                      <m:t>𝐵</m:t>
                    </m:r>
                    <m:d>
                      <m:dPr>
                        <m:begChr m:val="["/>
                        <m:endChr m:val="]"/>
                        <m:ctrlPr>
                          <a:rPr lang="en-US" altLang="zh-CN" b="0" i="1" smtClean="0">
                            <a:latin typeface="Cambria Math" panose="02040503050406030204" pitchFamily="18" charset="0"/>
                          </a:rPr>
                        </m:ctrlPr>
                      </m:dPr>
                      <m:e>
                        <m:r>
                          <a:rPr lang="en-US" altLang="zh-CN" b="0" i="1" smtClean="0">
                            <a:latin typeface="Cambria Math"/>
                          </a:rPr>
                          <m:t>𝑇</m:t>
                        </m:r>
                      </m:e>
                    </m:d>
                    <m:r>
                      <a:rPr lang="en-US" altLang="zh-CN" b="0" i="0" smtClean="0">
                        <a:latin typeface="Cambria Math"/>
                      </a:rPr>
                      <m:t>=358.2</m:t>
                    </m:r>
                    <m:r>
                      <m:rPr>
                        <m:sty m:val="p"/>
                      </m:rPr>
                      <a:rPr lang="en-US" altLang="zh-CN" b="0" i="0" smtClean="0">
                        <a:latin typeface="Cambria Math"/>
                      </a:rPr>
                      <m:t>keV</m:t>
                    </m:r>
                    <m:r>
                      <a:rPr lang="en-US" altLang="zh-CN" b="0" i="0" smtClean="0">
                        <a:latin typeface="Cambria Math"/>
                      </a:rPr>
                      <m:t>.</m:t>
                    </m:r>
                  </m:oMath>
                </a14:m>
                <a:endParaRPr lang="en-US" altLang="zh-CN" dirty="0"/>
              </a:p>
            </p:txBody>
          </p:sp>
        </mc:Choice>
        <mc:Fallback xmlns="">
          <p:sp>
            <p:nvSpPr>
              <p:cNvPr id="4" name="TextBox 3"/>
              <p:cNvSpPr txBox="1">
                <a:spLocks noRot="1" noChangeAspect="1" noMove="1" noResize="1" noEditPoints="1" noAdjustHandles="1" noChangeArrowheads="1" noChangeShapeType="1" noTextEdit="1"/>
              </p:cNvSpPr>
              <p:nvPr/>
            </p:nvSpPr>
            <p:spPr>
              <a:xfrm>
                <a:off x="107504" y="1320230"/>
                <a:ext cx="8566398" cy="1507720"/>
              </a:xfrm>
              <a:prstGeom prst="rect">
                <a:avLst/>
              </a:prstGeom>
              <a:blipFill rotWithShape="1">
                <a:blip r:embed="rId5"/>
                <a:stretch>
                  <a:fillRect b="-5668"/>
                </a:stretch>
              </a:blipFill>
            </p:spPr>
            <p:txBody>
              <a:bodyPr/>
              <a:lstStyle/>
              <a:p>
                <a:r>
                  <a:rPr lang="zh-CN" altLang="en-US">
                    <a:noFill/>
                  </a:rPr>
                  <a:t> </a:t>
                </a:r>
              </a:p>
            </p:txBody>
          </p:sp>
        </mc:Fallback>
      </mc:AlternateContent>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3081415"/>
            <a:ext cx="9044129" cy="326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音频 5">
            <a:hlinkClick r:id="" action="ppaction://media"/>
            <a:extLst>
              <a:ext uri="{FF2B5EF4-FFF2-40B4-BE49-F238E27FC236}">
                <a16:creationId xmlns:a16="http://schemas.microsoft.com/office/drawing/2014/main" id="{B6580ABB-E536-4D00-A5B4-E378ADEDDC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718998681"/>
      </p:ext>
    </p:extLst>
  </p:cSld>
  <p:clrMapOvr>
    <a:masterClrMapping/>
  </p:clrMapOvr>
  <mc:AlternateContent xmlns:mc="http://schemas.openxmlformats.org/markup-compatibility/2006">
    <mc:Choice xmlns:p14="http://schemas.microsoft.com/office/powerpoint/2010/main" Requires="p14">
      <p:transition spd="slow" p14:dur="2000" advTm="23622"/>
    </mc:Choice>
    <mc:Fallback>
      <p:transition spd="slow" advTm="23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2860" y="116632"/>
            <a:ext cx="8229600" cy="1143000"/>
          </a:xfrm>
        </p:spPr>
        <p:txBody>
          <a:bodyPr/>
          <a:lstStyle/>
          <a:p>
            <a:r>
              <a:rPr lang="en-US" altLang="zh-CN" dirty="0"/>
              <a:t>Total design of the SR stations</a:t>
            </a:r>
            <a:endParaRPr lang="zh-CN" altLang="en-US" dirty="0"/>
          </a:p>
        </p:txBody>
      </p:sp>
      <p:sp>
        <p:nvSpPr>
          <p:cNvPr id="3" name="内容占位符 2"/>
          <p:cNvSpPr>
            <a:spLocks noGrp="1"/>
          </p:cNvSpPr>
          <p:nvPr>
            <p:ph idx="1"/>
          </p:nvPr>
        </p:nvSpPr>
        <p:spPr>
          <a:xfrm>
            <a:off x="169168" y="1484838"/>
            <a:ext cx="3682752" cy="4525963"/>
          </a:xfrm>
        </p:spPr>
        <p:txBody>
          <a:bodyPr>
            <a:normAutofit fontScale="70000" lnSpcReduction="20000"/>
          </a:bodyPr>
          <a:lstStyle/>
          <a:p>
            <a:pPr>
              <a:buFont typeface="Wingdings" pitchFamily="2" charset="2"/>
              <a:buChar char="Ø"/>
            </a:pPr>
            <a:r>
              <a:rPr lang="en-US" altLang="zh-CN" sz="2800" b="1" dirty="0"/>
              <a:t>Two beamlines</a:t>
            </a:r>
            <a:r>
              <a:rPr lang="zh-CN" altLang="en-US" sz="2800" b="1" dirty="0"/>
              <a:t>：</a:t>
            </a:r>
            <a:endParaRPr lang="en-US" altLang="zh-CN" sz="2800" b="1" dirty="0"/>
          </a:p>
          <a:p>
            <a:pPr>
              <a:buFont typeface="Wingdings" pitchFamily="2" charset="2"/>
              <a:buChar char="Ø"/>
            </a:pPr>
            <a:r>
              <a:rPr lang="en-US" altLang="zh-CN" sz="2800" b="1" dirty="0"/>
              <a:t>S1+S2</a:t>
            </a:r>
            <a:r>
              <a:rPr lang="zh-CN" altLang="en-US" sz="2800" b="1" dirty="0"/>
              <a:t> </a:t>
            </a:r>
            <a:endParaRPr lang="en-US" altLang="zh-CN" sz="2800" b="1" dirty="0"/>
          </a:p>
          <a:p>
            <a:pPr>
              <a:buFont typeface="Wingdings" pitchFamily="2" charset="2"/>
              <a:buChar char="Ø"/>
            </a:pPr>
            <a:r>
              <a:rPr lang="en-US" altLang="zh-CN" sz="2800" b="1" dirty="0"/>
              <a:t> bending magnetic field line</a:t>
            </a:r>
            <a:r>
              <a:rPr lang="zh-CN" altLang="en-US" sz="2800" b="1" dirty="0"/>
              <a:t>：</a:t>
            </a:r>
            <a:r>
              <a:rPr lang="en-US" altLang="zh-CN" sz="2800" b="1" dirty="0"/>
              <a:t>0.1-5MeV, &gt;10^12@0.1%, </a:t>
            </a:r>
          </a:p>
          <a:p>
            <a:pPr>
              <a:buFont typeface="Wingdings" pitchFamily="2" charset="2"/>
              <a:buChar char="Ø"/>
            </a:pPr>
            <a:r>
              <a:rPr lang="en-US" altLang="zh-CN" sz="2600" b="1" dirty="0">
                <a:solidFill>
                  <a:srgbClr val="FF0000"/>
                </a:solidFill>
              </a:rPr>
              <a:t>High energy X-ray diffraction/scattering/transmission beam line</a:t>
            </a:r>
          </a:p>
          <a:p>
            <a:pPr>
              <a:buFont typeface="Wingdings" pitchFamily="2" charset="2"/>
              <a:buChar char="Ø"/>
            </a:pPr>
            <a:r>
              <a:rPr lang="en-US" altLang="zh-CN" sz="2600" b="1" dirty="0">
                <a:solidFill>
                  <a:srgbClr val="FF0000"/>
                </a:solidFill>
              </a:rPr>
              <a:t>Hard X-ray micro/</a:t>
            </a:r>
            <a:r>
              <a:rPr lang="en-US" altLang="zh-CN" sz="2600" b="1" dirty="0" err="1">
                <a:solidFill>
                  <a:srgbClr val="FF0000"/>
                </a:solidFill>
              </a:rPr>
              <a:t>nano</a:t>
            </a:r>
            <a:r>
              <a:rPr lang="en-US" altLang="zh-CN" sz="2600" b="1" dirty="0">
                <a:solidFill>
                  <a:srgbClr val="FF0000"/>
                </a:solidFill>
              </a:rPr>
              <a:t> probe </a:t>
            </a:r>
            <a:r>
              <a:rPr lang="en-US" altLang="zh-CN" sz="2600" b="1" dirty="0" err="1">
                <a:solidFill>
                  <a:srgbClr val="FF0000"/>
                </a:solidFill>
              </a:rPr>
              <a:t>beamline</a:t>
            </a:r>
            <a:endParaRPr lang="en-US" altLang="zh-CN" sz="2600" b="1" dirty="0">
              <a:solidFill>
                <a:srgbClr val="FF0000"/>
              </a:solidFill>
            </a:endParaRPr>
          </a:p>
          <a:p>
            <a:pPr>
              <a:buFont typeface="Wingdings" pitchFamily="2" charset="2"/>
              <a:buChar char="Ø"/>
            </a:pPr>
            <a:r>
              <a:rPr lang="en-US" altLang="zh-CN" sz="2600" b="1" dirty="0">
                <a:solidFill>
                  <a:srgbClr val="FF0000"/>
                </a:solidFill>
              </a:rPr>
              <a:t>High voltage extreme condition beam line</a:t>
            </a:r>
          </a:p>
          <a:p>
            <a:pPr>
              <a:buFont typeface="Wingdings" pitchFamily="2" charset="2"/>
              <a:buChar char="Ø"/>
            </a:pPr>
            <a:endParaRPr lang="en-US" altLang="zh-CN" sz="2800" b="1" dirty="0"/>
          </a:p>
          <a:p>
            <a:pPr>
              <a:buFont typeface="Wingdings" pitchFamily="2" charset="2"/>
              <a:buChar char="Ø"/>
            </a:pPr>
            <a:r>
              <a:rPr lang="en-US" altLang="zh-CN" sz="2800" b="1" dirty="0"/>
              <a:t>wiggler</a:t>
            </a:r>
            <a:r>
              <a:rPr lang="zh-CN" altLang="en-US" sz="2800" b="1" dirty="0"/>
              <a:t> </a:t>
            </a:r>
            <a:r>
              <a:rPr lang="en-US" altLang="zh-CN" sz="2800" b="1" dirty="0"/>
              <a:t>beamline</a:t>
            </a:r>
            <a:r>
              <a:rPr lang="zh-CN" altLang="en-US" sz="2800" b="1" dirty="0"/>
              <a:t>：</a:t>
            </a:r>
            <a:r>
              <a:rPr lang="en-US" altLang="zh-CN" sz="2800" b="1" dirty="0"/>
              <a:t>0.1-100MeV,&gt;10^14@0.1%</a:t>
            </a:r>
          </a:p>
          <a:p>
            <a:pPr>
              <a:buFont typeface="Wingdings" pitchFamily="2" charset="2"/>
              <a:buChar char="Ø"/>
            </a:pPr>
            <a:r>
              <a:rPr lang="en-US" altLang="zh-CN" sz="2600" b="1" dirty="0">
                <a:solidFill>
                  <a:srgbClr val="FF0000"/>
                </a:solidFill>
              </a:rPr>
              <a:t>Photon-nuclear physics science </a:t>
            </a:r>
          </a:p>
          <a:p>
            <a:pPr>
              <a:buFont typeface="Wingdings" pitchFamily="2" charset="2"/>
              <a:buChar char="Ø"/>
            </a:pPr>
            <a:r>
              <a:rPr lang="en-US" altLang="zh-CN" sz="2600" b="1" dirty="0">
                <a:solidFill>
                  <a:srgbClr val="FF0000"/>
                </a:solidFill>
              </a:rPr>
              <a:t>Others high energy gamma-ray station, GRB simulations</a:t>
            </a:r>
          </a:p>
          <a:p>
            <a:endParaRPr lang="en-US" altLang="zh-CN" sz="2800" b="1" dirty="0"/>
          </a:p>
          <a:p>
            <a:endParaRPr lang="zh-CN" altLang="en-US" sz="2800" b="1" dirty="0"/>
          </a:p>
        </p:txBody>
      </p:sp>
      <p:grpSp>
        <p:nvGrpSpPr>
          <p:cNvPr id="4" name="组合 3"/>
          <p:cNvGrpSpPr/>
          <p:nvPr/>
        </p:nvGrpSpPr>
        <p:grpSpPr>
          <a:xfrm>
            <a:off x="3599892" y="1432089"/>
            <a:ext cx="5598368" cy="4492643"/>
            <a:chOff x="2123728" y="1756985"/>
            <a:chExt cx="5598368" cy="4492643"/>
          </a:xfrm>
        </p:grpSpPr>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8" y="1953696"/>
              <a:ext cx="4680520" cy="4295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接箭头连接符 5"/>
            <p:cNvCxnSpPr/>
            <p:nvPr/>
          </p:nvCxnSpPr>
          <p:spPr>
            <a:xfrm>
              <a:off x="6012160" y="2852936"/>
              <a:ext cx="432048" cy="4320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66320" y="1756985"/>
              <a:ext cx="2555776" cy="646331"/>
            </a:xfrm>
            <a:prstGeom prst="rect">
              <a:avLst/>
            </a:prstGeom>
            <a:noFill/>
          </p:spPr>
          <p:txBody>
            <a:bodyPr wrap="square" rtlCol="0">
              <a:spAutoFit/>
            </a:bodyPr>
            <a:lstStyle/>
            <a:p>
              <a:r>
                <a:rPr lang="en-US" altLang="zh-CN" dirty="0"/>
                <a:t>S1+S2:wiggler+MWCS energy calibration+ Bend</a:t>
              </a:r>
              <a:endParaRPr lang="zh-CN" altLang="en-US" dirty="0"/>
            </a:p>
          </p:txBody>
        </p:sp>
      </p:grpSp>
      <p:pic>
        <p:nvPicPr>
          <p:cNvPr id="9" name="音频 8">
            <a:hlinkClick r:id="" action="ppaction://media"/>
            <a:extLst>
              <a:ext uri="{FF2B5EF4-FFF2-40B4-BE49-F238E27FC236}">
                <a16:creationId xmlns:a16="http://schemas.microsoft.com/office/drawing/2014/main" id="{06AEB954-722E-4057-A01D-A780B2035B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493356635"/>
      </p:ext>
    </p:extLst>
  </p:cSld>
  <p:clrMapOvr>
    <a:masterClrMapping/>
  </p:clrMapOvr>
  <mc:AlternateContent xmlns:mc="http://schemas.openxmlformats.org/markup-compatibility/2006">
    <mc:Choice xmlns:p14="http://schemas.microsoft.com/office/powerpoint/2010/main" Requires="p14">
      <p:transition spd="slow" p14:dur="2000" advTm="50305"/>
    </mc:Choice>
    <mc:Fallback>
      <p:transition spd="slow" advTm="50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t>S1  SR from bending magnetic field</a:t>
            </a:r>
            <a:r>
              <a:rPr lang="zh-CN" altLang="en-US" b="1" dirty="0"/>
              <a:t>：</a:t>
            </a:r>
            <a:r>
              <a:rPr lang="en-US" altLang="zh-CN" b="1" dirty="0"/>
              <a:t>0.1-5MeV, &gt;10^12@0.1%</a:t>
            </a:r>
            <a:endParaRPr lang="zh-CN" altLang="en-US" dirty="0"/>
          </a:p>
        </p:txBody>
      </p:sp>
      <p:sp>
        <p:nvSpPr>
          <p:cNvPr id="3" name="内容占位符 2"/>
          <p:cNvSpPr>
            <a:spLocks noGrp="1"/>
          </p:cNvSpPr>
          <p:nvPr>
            <p:ph idx="1"/>
          </p:nvPr>
        </p:nvSpPr>
        <p:spPr>
          <a:xfrm>
            <a:off x="107504" y="1619225"/>
            <a:ext cx="4536504" cy="5122143"/>
          </a:xfrm>
        </p:spPr>
        <p:txBody>
          <a:bodyPr>
            <a:normAutofit fontScale="70000" lnSpcReduction="20000"/>
          </a:bodyPr>
          <a:lstStyle/>
          <a:p>
            <a:pPr>
              <a:buFont typeface="Wingdings" pitchFamily="2" charset="2"/>
              <a:buChar char="Ø"/>
            </a:pPr>
            <a:r>
              <a:rPr lang="en-US" altLang="zh-CN" b="1" dirty="0">
                <a:solidFill>
                  <a:srgbClr val="FF0000"/>
                </a:solidFill>
              </a:rPr>
              <a:t>High energy X-ray diffraction/scattering/transmission beam line</a:t>
            </a:r>
          </a:p>
          <a:p>
            <a:pPr marL="171450" indent="-171450">
              <a:buFont typeface="Wingdings" pitchFamily="2" charset="2"/>
              <a:buChar char="Ø"/>
            </a:pPr>
            <a:r>
              <a:rPr lang="en-US" altLang="zh-CN" sz="2400" b="1" dirty="0"/>
              <a:t>In-situ observation and structural analysis of aircraft engine blade growth process</a:t>
            </a:r>
          </a:p>
          <a:p>
            <a:pPr marL="171450" indent="-171450">
              <a:buFont typeface="Wingdings" pitchFamily="2" charset="2"/>
              <a:buChar char="Ø"/>
            </a:pPr>
            <a:r>
              <a:rPr lang="en-US" altLang="zh-CN" sz="2400" b="1" dirty="0"/>
              <a:t>Structural changes of special steel</a:t>
            </a:r>
          </a:p>
          <a:p>
            <a:pPr marL="171450" indent="-171450">
              <a:buFont typeface="Wingdings" pitchFamily="2" charset="2"/>
              <a:buChar char="Ø"/>
            </a:pPr>
            <a:r>
              <a:rPr lang="en-US" altLang="zh-CN" sz="2400" b="1" dirty="0"/>
              <a:t>Observation of special welds</a:t>
            </a:r>
            <a:endParaRPr lang="en-US" altLang="zh-CN" b="1" dirty="0">
              <a:solidFill>
                <a:srgbClr val="FF0000"/>
              </a:solidFill>
            </a:endParaRPr>
          </a:p>
          <a:p>
            <a:pPr>
              <a:buFont typeface="Wingdings" pitchFamily="2" charset="2"/>
              <a:buChar char="Ø"/>
            </a:pPr>
            <a:r>
              <a:rPr lang="en-US" altLang="zh-CN" b="1" dirty="0">
                <a:solidFill>
                  <a:srgbClr val="FF0000"/>
                </a:solidFill>
              </a:rPr>
              <a:t>Hard X-ray micro/</a:t>
            </a:r>
            <a:r>
              <a:rPr lang="en-US" altLang="zh-CN" b="1" dirty="0" err="1">
                <a:solidFill>
                  <a:srgbClr val="FF0000"/>
                </a:solidFill>
              </a:rPr>
              <a:t>nano</a:t>
            </a:r>
            <a:r>
              <a:rPr lang="en-US" altLang="zh-CN" b="1" dirty="0">
                <a:solidFill>
                  <a:srgbClr val="FF0000"/>
                </a:solidFill>
              </a:rPr>
              <a:t> probe </a:t>
            </a:r>
            <a:r>
              <a:rPr lang="en-US" altLang="zh-CN" b="1" dirty="0" err="1">
                <a:solidFill>
                  <a:srgbClr val="FF0000"/>
                </a:solidFill>
              </a:rPr>
              <a:t>beamline</a:t>
            </a:r>
            <a:endParaRPr lang="en-US" altLang="zh-CN" b="1" dirty="0">
              <a:solidFill>
                <a:srgbClr val="FF0000"/>
              </a:solidFill>
            </a:endParaRPr>
          </a:p>
          <a:p>
            <a:pPr>
              <a:buFont typeface="Wingdings" pitchFamily="2" charset="2"/>
              <a:buChar char="Ø"/>
            </a:pPr>
            <a:r>
              <a:rPr lang="en-US" altLang="zh-CN" b="1" dirty="0">
                <a:solidFill>
                  <a:srgbClr val="FF0000"/>
                </a:solidFill>
              </a:rPr>
              <a:t>High voltage extreme condition beam line</a:t>
            </a:r>
          </a:p>
          <a:p>
            <a:pPr marL="171450" indent="-171450">
              <a:buFont typeface="Wingdings" pitchFamily="2" charset="2"/>
              <a:buChar char="Ø"/>
            </a:pPr>
            <a:r>
              <a:rPr lang="en-US" altLang="zh-CN" sz="2400" b="1" dirty="0"/>
              <a:t>Structural changes of special materials under dynamic and high pressure conditions of 1000GPa</a:t>
            </a:r>
          </a:p>
          <a:p>
            <a:pPr marL="171450" indent="-171450">
              <a:buFont typeface="Wingdings" pitchFamily="2" charset="2"/>
              <a:buChar char="Ø"/>
            </a:pPr>
            <a:r>
              <a:rPr lang="en-US" altLang="zh-CN" sz="2400" b="1" dirty="0"/>
              <a:t>Study on the equation of state of special materials under static high pressure and high temperature/low temperature</a:t>
            </a:r>
            <a:endParaRPr lang="zh-CN" altLang="en-US" sz="2400" b="1" dirty="0"/>
          </a:p>
          <a:p>
            <a:endParaRPr lang="zh-CN" altLang="en-US" dirty="0"/>
          </a:p>
        </p:txBody>
      </p:sp>
      <p:pic>
        <p:nvPicPr>
          <p:cNvPr id="5122" name="Picture 2" descr="J:\同步辐射光源应用\发动机叶片.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5550" y="1700808"/>
            <a:ext cx="4425142" cy="4372372"/>
          </a:xfrm>
          <a:prstGeom prst="rect">
            <a:avLst/>
          </a:prstGeom>
          <a:noFill/>
          <a:extLst>
            <a:ext uri="{909E8E84-426E-40DD-AFC4-6F175D3DCCD1}">
              <a14:hiddenFill xmlns:a14="http://schemas.microsoft.com/office/drawing/2010/main">
                <a:solidFill>
                  <a:srgbClr val="FFFFFF"/>
                </a:solidFill>
              </a14:hiddenFill>
            </a:ext>
          </a:extLst>
        </p:spPr>
      </p:pic>
      <p:pic>
        <p:nvPicPr>
          <p:cNvPr id="4" name="音频 3">
            <a:hlinkClick r:id="" action="ppaction://media"/>
            <a:extLst>
              <a:ext uri="{FF2B5EF4-FFF2-40B4-BE49-F238E27FC236}">
                <a16:creationId xmlns:a16="http://schemas.microsoft.com/office/drawing/2014/main" id="{1209E97E-39C4-4ABC-94AD-95F7FE1BDE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486279546"/>
      </p:ext>
    </p:extLst>
  </p:cSld>
  <p:clrMapOvr>
    <a:masterClrMapping/>
  </p:clrMapOvr>
  <mc:AlternateContent xmlns:mc="http://schemas.openxmlformats.org/markup-compatibility/2006">
    <mc:Choice xmlns:p14="http://schemas.microsoft.com/office/powerpoint/2010/main" Requires="p14">
      <p:transition spd="slow" p14:dur="2000" advTm="58102"/>
    </mc:Choice>
    <mc:Fallback>
      <p:transition spd="slow" advTm="58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5562" y="-16443"/>
            <a:ext cx="8229600" cy="1143000"/>
          </a:xfrm>
        </p:spPr>
        <p:txBody>
          <a:bodyPr/>
          <a:lstStyle/>
          <a:p>
            <a:r>
              <a:rPr lang="en-US" altLang="zh-CN" b="1" dirty="0">
                <a:latin typeface="微软雅黑" pitchFamily="34" charset="-122"/>
                <a:ea typeface="微软雅黑" pitchFamily="34" charset="-122"/>
              </a:rPr>
              <a:t>CEPC high-flux γ</a:t>
            </a:r>
            <a:r>
              <a:rPr lang="zh-CN" altLang="en-US" b="1" dirty="0">
                <a:latin typeface="微软雅黑" pitchFamily="34" charset="-122"/>
                <a:ea typeface="微软雅黑" pitchFamily="34" charset="-122"/>
              </a:rPr>
              <a:t> </a:t>
            </a:r>
            <a:r>
              <a:rPr lang="en-US" altLang="zh-CN" b="1" dirty="0" err="1">
                <a:latin typeface="微软雅黑" pitchFamily="34" charset="-122"/>
                <a:ea typeface="微软雅黑" pitchFamily="34" charset="-122"/>
              </a:rPr>
              <a:t>beamlines</a:t>
            </a:r>
            <a:endParaRPr lang="zh-CN" altLang="en-US" dirty="0"/>
          </a:p>
        </p:txBody>
      </p:sp>
      <p:sp>
        <p:nvSpPr>
          <p:cNvPr id="3" name="内容占位符 2"/>
          <p:cNvSpPr>
            <a:spLocks noGrp="1"/>
          </p:cNvSpPr>
          <p:nvPr>
            <p:ph idx="1"/>
          </p:nvPr>
        </p:nvSpPr>
        <p:spPr>
          <a:xfrm>
            <a:off x="140232" y="998820"/>
            <a:ext cx="4248472" cy="1627059"/>
          </a:xfrm>
        </p:spPr>
        <p:style>
          <a:lnRef idx="2">
            <a:schemeClr val="accent1"/>
          </a:lnRef>
          <a:fillRef idx="1">
            <a:schemeClr val="lt1"/>
          </a:fillRef>
          <a:effectRef idx="0">
            <a:schemeClr val="accent1"/>
          </a:effectRef>
          <a:fontRef idx="minor">
            <a:schemeClr val="dk1"/>
          </a:fontRef>
        </p:style>
        <p:txBody>
          <a:bodyPr>
            <a:normAutofit fontScale="70000" lnSpcReduction="20000"/>
          </a:bodyPr>
          <a:lstStyle/>
          <a:p>
            <a:pPr marL="0" indent="0">
              <a:buNone/>
            </a:pPr>
            <a:r>
              <a:rPr lang="en-US" altLang="zh-CN" sz="2400" b="1" dirty="0">
                <a:latin typeface="微软雅黑" pitchFamily="34" charset="-122"/>
                <a:ea typeface="微软雅黑" pitchFamily="34" charset="-122"/>
              </a:rPr>
              <a:t>Complementary with the third generations of synchrotron sources, spallation neutron sources, industrial CT, and LCS gamma sources:</a:t>
            </a:r>
          </a:p>
          <a:p>
            <a:pPr marL="0" indent="0">
              <a:buNone/>
            </a:pPr>
            <a:r>
              <a:rPr lang="en-US" altLang="zh-CN" sz="2400" b="1" dirty="0">
                <a:latin typeface="微软雅黑" pitchFamily="34" charset="-122"/>
                <a:ea typeface="微软雅黑" pitchFamily="34" charset="-122"/>
              </a:rPr>
              <a:t>7.5cm steel penetration, several micron resolution, high flux fast imagination</a:t>
            </a:r>
            <a:endParaRPr lang="zh-CN" altLang="en-US" sz="2400" dirty="0">
              <a:latin typeface="微软雅黑" pitchFamily="34" charset="-122"/>
              <a:ea typeface="微软雅黑" pitchFamily="34" charset="-122"/>
            </a:endParaRPr>
          </a:p>
        </p:txBody>
      </p:sp>
      <p:grpSp>
        <p:nvGrpSpPr>
          <p:cNvPr id="6" name="组合 5"/>
          <p:cNvGrpSpPr/>
          <p:nvPr/>
        </p:nvGrpSpPr>
        <p:grpSpPr>
          <a:xfrm>
            <a:off x="238453" y="2780928"/>
            <a:ext cx="8973168" cy="3897724"/>
            <a:chOff x="238453" y="2780928"/>
            <a:chExt cx="8973168" cy="3897724"/>
          </a:xfrm>
        </p:grpSpPr>
        <p:sp>
          <p:nvSpPr>
            <p:cNvPr id="8" name="TextBox 7"/>
            <p:cNvSpPr txBox="1"/>
            <p:nvPr/>
          </p:nvSpPr>
          <p:spPr>
            <a:xfrm>
              <a:off x="1112080" y="2780928"/>
              <a:ext cx="461665" cy="1448923"/>
            </a:xfrm>
            <a:prstGeom prst="rect">
              <a:avLst/>
            </a:prstGeom>
            <a:noFill/>
          </p:spPr>
          <p:txBody>
            <a:bodyPr vert="eaVert" wrap="none" rtlCol="0">
              <a:spAutoFit/>
            </a:bodyPr>
            <a:lstStyle/>
            <a:p>
              <a:r>
                <a:rPr lang="en-US" altLang="zh-CN" b="1" dirty="0">
                  <a:latin typeface="微软雅黑" pitchFamily="34" charset="-122"/>
                  <a:ea typeface="微软雅黑" pitchFamily="34" charset="-122"/>
                </a:rPr>
                <a:t>Image </a:t>
              </a:r>
              <a:r>
                <a:rPr lang="en-US" altLang="zh-CN" b="1" dirty="0" err="1">
                  <a:latin typeface="微软雅黑" pitchFamily="34" charset="-122"/>
                  <a:ea typeface="微软雅黑" pitchFamily="34" charset="-122"/>
                </a:rPr>
                <a:t>reso</a:t>
              </a:r>
              <a:r>
                <a:rPr lang="en-US" altLang="zh-CN" b="1" dirty="0">
                  <a:latin typeface="微软雅黑" pitchFamily="34" charset="-122"/>
                  <a:ea typeface="微软雅黑" pitchFamily="34" charset="-122"/>
                </a:rPr>
                <a:t>.</a:t>
              </a:r>
              <a:endParaRPr lang="zh-CN" altLang="en-US" b="1" dirty="0">
                <a:latin typeface="微软雅黑" pitchFamily="34" charset="-122"/>
                <a:ea typeface="微软雅黑" pitchFamily="34" charset="-122"/>
              </a:endParaRPr>
            </a:p>
          </p:txBody>
        </p:sp>
        <p:grpSp>
          <p:nvGrpSpPr>
            <p:cNvPr id="4" name="组合 3"/>
            <p:cNvGrpSpPr/>
            <p:nvPr/>
          </p:nvGrpSpPr>
          <p:grpSpPr>
            <a:xfrm>
              <a:off x="238453" y="2780928"/>
              <a:ext cx="8973168" cy="3897724"/>
              <a:chOff x="238453" y="2780928"/>
              <a:chExt cx="8973168" cy="3897724"/>
            </a:xfrm>
          </p:grpSpPr>
          <p:cxnSp>
            <p:nvCxnSpPr>
              <p:cNvPr id="5" name="直接箭头连接符 4"/>
              <p:cNvCxnSpPr/>
              <p:nvPr/>
            </p:nvCxnSpPr>
            <p:spPr>
              <a:xfrm>
                <a:off x="1115616" y="6165304"/>
                <a:ext cx="7128792"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7" name="直接箭头连接符 6"/>
              <p:cNvCxnSpPr/>
              <p:nvPr/>
            </p:nvCxnSpPr>
            <p:spPr>
              <a:xfrm flipV="1">
                <a:off x="1115616" y="2780928"/>
                <a:ext cx="0" cy="338437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469285" y="3748390"/>
                <a:ext cx="636713" cy="369332"/>
              </a:xfrm>
              <a:prstGeom prst="rect">
                <a:avLst/>
              </a:prstGeom>
              <a:noFill/>
            </p:spPr>
            <p:txBody>
              <a:bodyPr wrap="none" rtlCol="0">
                <a:spAutoFit/>
              </a:bodyPr>
              <a:lstStyle/>
              <a:p>
                <a:r>
                  <a:rPr lang="en-US" altLang="zh-CN" b="1" dirty="0">
                    <a:latin typeface="微软雅黑" pitchFamily="34" charset="-122"/>
                    <a:ea typeface="微软雅黑" pitchFamily="34" charset="-122"/>
                  </a:rPr>
                  <a:t>mm</a:t>
                </a:r>
                <a:endParaRPr lang="zh-CN" altLang="en-US" b="1" dirty="0">
                  <a:latin typeface="微软雅黑" pitchFamily="34" charset="-122"/>
                  <a:ea typeface="微软雅黑" pitchFamily="34" charset="-122"/>
                </a:endParaRPr>
              </a:p>
            </p:txBody>
          </p:sp>
          <p:sp>
            <p:nvSpPr>
              <p:cNvPr id="10" name="TextBox 9"/>
              <p:cNvSpPr txBox="1"/>
              <p:nvPr/>
            </p:nvSpPr>
            <p:spPr>
              <a:xfrm>
                <a:off x="238453" y="4427820"/>
                <a:ext cx="845103" cy="369332"/>
              </a:xfrm>
              <a:prstGeom prst="rect">
                <a:avLst/>
              </a:prstGeom>
              <a:noFill/>
            </p:spPr>
            <p:txBody>
              <a:bodyPr wrap="none" rtlCol="0">
                <a:spAutoFit/>
              </a:bodyPr>
              <a:lstStyle/>
              <a:p>
                <a:r>
                  <a:rPr lang="en-US" altLang="zh-CN" b="1" dirty="0">
                    <a:latin typeface="微软雅黑" pitchFamily="34" charset="-122"/>
                    <a:ea typeface="微软雅黑" pitchFamily="34" charset="-122"/>
                  </a:rPr>
                  <a:t>10um</a:t>
                </a:r>
                <a:endParaRPr lang="zh-CN" altLang="en-US" b="1" dirty="0">
                  <a:latin typeface="微软雅黑" pitchFamily="34" charset="-122"/>
                  <a:ea typeface="微软雅黑" pitchFamily="34" charset="-122"/>
                </a:endParaRPr>
              </a:p>
            </p:txBody>
          </p:sp>
          <p:sp>
            <p:nvSpPr>
              <p:cNvPr id="11" name="TextBox 10"/>
              <p:cNvSpPr txBox="1"/>
              <p:nvPr/>
            </p:nvSpPr>
            <p:spPr>
              <a:xfrm>
                <a:off x="455562" y="5166484"/>
                <a:ext cx="559769" cy="369332"/>
              </a:xfrm>
              <a:prstGeom prst="rect">
                <a:avLst/>
              </a:prstGeom>
              <a:noFill/>
            </p:spPr>
            <p:txBody>
              <a:bodyPr wrap="none" rtlCol="0">
                <a:spAutoFit/>
              </a:bodyPr>
              <a:lstStyle/>
              <a:p>
                <a:r>
                  <a:rPr lang="en-US" altLang="zh-CN" b="1" dirty="0">
                    <a:latin typeface="微软雅黑" pitchFamily="34" charset="-122"/>
                    <a:ea typeface="微软雅黑" pitchFamily="34" charset="-122"/>
                  </a:rPr>
                  <a:t>um</a:t>
                </a:r>
                <a:endParaRPr lang="zh-CN" altLang="en-US" b="1" dirty="0">
                  <a:latin typeface="微软雅黑" pitchFamily="34" charset="-122"/>
                  <a:ea typeface="微软雅黑" pitchFamily="34" charset="-122"/>
                </a:endParaRPr>
              </a:p>
            </p:txBody>
          </p:sp>
          <p:sp>
            <p:nvSpPr>
              <p:cNvPr id="12" name="TextBox 11"/>
              <p:cNvSpPr txBox="1"/>
              <p:nvPr/>
            </p:nvSpPr>
            <p:spPr>
              <a:xfrm>
                <a:off x="6750242" y="6309320"/>
                <a:ext cx="2461379" cy="369332"/>
              </a:xfrm>
              <a:prstGeom prst="rect">
                <a:avLst/>
              </a:prstGeom>
              <a:noFill/>
            </p:spPr>
            <p:txBody>
              <a:bodyPr wrap="none" rtlCol="0">
                <a:spAutoFit/>
              </a:bodyPr>
              <a:lstStyle/>
              <a:p>
                <a:r>
                  <a:rPr lang="en-US" altLang="zh-CN" b="1" dirty="0">
                    <a:latin typeface="微软雅黑" pitchFamily="34" charset="-122"/>
                    <a:ea typeface="微软雅黑" pitchFamily="34" charset="-122"/>
                  </a:rPr>
                  <a:t>penetration/energy</a:t>
                </a:r>
                <a:endParaRPr lang="zh-CN" altLang="en-US" b="1" dirty="0">
                  <a:latin typeface="微软雅黑" pitchFamily="34" charset="-122"/>
                  <a:ea typeface="微软雅黑" pitchFamily="34" charset="-122"/>
                </a:endParaRPr>
              </a:p>
            </p:txBody>
          </p:sp>
          <p:sp>
            <p:nvSpPr>
              <p:cNvPr id="13" name="TextBox 12"/>
              <p:cNvSpPr txBox="1"/>
              <p:nvPr/>
            </p:nvSpPr>
            <p:spPr>
              <a:xfrm>
                <a:off x="5284001" y="6215135"/>
                <a:ext cx="2052878" cy="369332"/>
              </a:xfrm>
              <a:prstGeom prst="rect">
                <a:avLst/>
              </a:prstGeom>
              <a:noFill/>
            </p:spPr>
            <p:txBody>
              <a:bodyPr wrap="square" rtlCol="0">
                <a:spAutoFit/>
              </a:bodyPr>
              <a:lstStyle/>
              <a:p>
                <a:r>
                  <a:rPr lang="en-US" altLang="zh-CN" b="1" dirty="0">
                    <a:latin typeface="微软雅黑" pitchFamily="34" charset="-122"/>
                    <a:ea typeface="微软雅黑" pitchFamily="34" charset="-122"/>
                  </a:rPr>
                  <a:t>10cm/MeV</a:t>
                </a:r>
                <a:endParaRPr lang="zh-CN" altLang="en-US" b="1" dirty="0">
                  <a:latin typeface="微软雅黑" pitchFamily="34" charset="-122"/>
                  <a:ea typeface="微软雅黑" pitchFamily="34" charset="-122"/>
                </a:endParaRPr>
              </a:p>
            </p:txBody>
          </p:sp>
          <p:sp>
            <p:nvSpPr>
              <p:cNvPr id="14" name="TextBox 13"/>
              <p:cNvSpPr txBox="1"/>
              <p:nvPr/>
            </p:nvSpPr>
            <p:spPr>
              <a:xfrm>
                <a:off x="3547764" y="6215135"/>
                <a:ext cx="2108660" cy="369332"/>
              </a:xfrm>
              <a:prstGeom prst="rect">
                <a:avLst/>
              </a:prstGeom>
              <a:noFill/>
            </p:spPr>
            <p:txBody>
              <a:bodyPr wrap="square" rtlCol="0">
                <a:spAutoFit/>
              </a:bodyPr>
              <a:lstStyle/>
              <a:p>
                <a:r>
                  <a:rPr lang="en-US" altLang="zh-CN" b="1" dirty="0">
                    <a:latin typeface="微软雅黑" pitchFamily="34" charset="-122"/>
                    <a:ea typeface="微软雅黑" pitchFamily="34" charset="-122"/>
                  </a:rPr>
                  <a:t>cm/100keV</a:t>
                </a:r>
                <a:endParaRPr lang="zh-CN" altLang="en-US" b="1" dirty="0">
                  <a:latin typeface="微软雅黑" pitchFamily="34" charset="-122"/>
                  <a:ea typeface="微软雅黑" pitchFamily="34" charset="-122"/>
                </a:endParaRPr>
              </a:p>
            </p:txBody>
          </p:sp>
          <p:sp>
            <p:nvSpPr>
              <p:cNvPr id="15" name="TextBox 14"/>
              <p:cNvSpPr txBox="1"/>
              <p:nvPr/>
            </p:nvSpPr>
            <p:spPr>
              <a:xfrm>
                <a:off x="1547664" y="6187365"/>
                <a:ext cx="2000099" cy="369332"/>
              </a:xfrm>
              <a:prstGeom prst="rect">
                <a:avLst/>
              </a:prstGeom>
              <a:noFill/>
            </p:spPr>
            <p:txBody>
              <a:bodyPr wrap="none" rtlCol="0">
                <a:spAutoFit/>
              </a:bodyPr>
              <a:lstStyle/>
              <a:p>
                <a:r>
                  <a:rPr lang="en-US" altLang="zh-CN" b="1" dirty="0">
                    <a:latin typeface="微软雅黑" pitchFamily="34" charset="-122"/>
                    <a:ea typeface="微软雅黑" pitchFamily="34" charset="-122"/>
                  </a:rPr>
                  <a:t>mm/keV-10keV</a:t>
                </a:r>
                <a:endParaRPr lang="zh-CN" altLang="en-US" b="1" dirty="0">
                  <a:latin typeface="微软雅黑" pitchFamily="34" charset="-122"/>
                  <a:ea typeface="微软雅黑" pitchFamily="34" charset="-122"/>
                </a:endParaRPr>
              </a:p>
            </p:txBody>
          </p:sp>
          <p:sp>
            <p:nvSpPr>
              <p:cNvPr id="16" name="TextBox 15"/>
              <p:cNvSpPr txBox="1"/>
              <p:nvPr/>
            </p:nvSpPr>
            <p:spPr>
              <a:xfrm>
                <a:off x="1568554" y="3794557"/>
                <a:ext cx="2499390"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CN" b="1" dirty="0">
                    <a:latin typeface="微软雅黑" pitchFamily="34" charset="-122"/>
                    <a:ea typeface="微软雅黑" pitchFamily="34" charset="-122"/>
                  </a:rPr>
                  <a:t>Third generations</a:t>
                </a:r>
              </a:p>
              <a:p>
                <a:pPr algn="ctr"/>
                <a:r>
                  <a:rPr lang="en-US" altLang="zh-CN" b="1" dirty="0">
                    <a:latin typeface="微软雅黑" pitchFamily="34" charset="-122"/>
                    <a:ea typeface="微软雅黑" pitchFamily="34" charset="-122"/>
                  </a:rPr>
                  <a:t>Synchrotron radiation source</a:t>
                </a:r>
                <a:endParaRPr lang="zh-CN" altLang="en-US" b="1" dirty="0">
                  <a:latin typeface="微软雅黑" pitchFamily="34" charset="-122"/>
                  <a:ea typeface="微软雅黑" pitchFamily="34" charset="-122"/>
                </a:endParaRPr>
              </a:p>
            </p:txBody>
          </p:sp>
          <p:sp>
            <p:nvSpPr>
              <p:cNvPr id="17" name="TextBox 16"/>
              <p:cNvSpPr txBox="1"/>
              <p:nvPr/>
            </p:nvSpPr>
            <p:spPr>
              <a:xfrm>
                <a:off x="3775451" y="4680467"/>
                <a:ext cx="2668755"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CN" b="1" dirty="0">
                    <a:latin typeface="微软雅黑" pitchFamily="34" charset="-122"/>
                    <a:ea typeface="微软雅黑" pitchFamily="34" charset="-122"/>
                  </a:rPr>
                  <a:t>LCS γ </a:t>
                </a:r>
              </a:p>
            </p:txBody>
          </p:sp>
          <p:sp>
            <p:nvSpPr>
              <p:cNvPr id="18" name="TextBox 17"/>
              <p:cNvSpPr txBox="1"/>
              <p:nvPr/>
            </p:nvSpPr>
            <p:spPr>
              <a:xfrm>
                <a:off x="4894524" y="3573016"/>
                <a:ext cx="2764290"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n-US" altLang="zh-CN" b="1" dirty="0">
                  <a:latin typeface="微软雅黑" pitchFamily="34" charset="-122"/>
                  <a:ea typeface="微软雅黑" pitchFamily="34" charset="-122"/>
                </a:endParaRPr>
              </a:p>
              <a:p>
                <a:pPr algn="ctr"/>
                <a:r>
                  <a:rPr lang="en-US" altLang="zh-CN" b="1" dirty="0">
                    <a:latin typeface="微软雅黑" pitchFamily="34" charset="-122"/>
                    <a:ea typeface="微软雅黑" pitchFamily="34" charset="-122"/>
                  </a:rPr>
                  <a:t>Spallation neutron source</a:t>
                </a:r>
                <a:endParaRPr lang="zh-CN" altLang="en-US" b="1" dirty="0">
                  <a:latin typeface="微软雅黑" pitchFamily="34" charset="-122"/>
                  <a:ea typeface="微软雅黑" pitchFamily="34" charset="-122"/>
                </a:endParaRPr>
              </a:p>
            </p:txBody>
          </p:sp>
          <p:sp>
            <p:nvSpPr>
              <p:cNvPr id="19" name="TextBox 18"/>
              <p:cNvSpPr txBox="1"/>
              <p:nvPr/>
            </p:nvSpPr>
            <p:spPr>
              <a:xfrm>
                <a:off x="1583981" y="5231020"/>
                <a:ext cx="249939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CN" b="1" dirty="0">
                    <a:latin typeface="微软雅黑" pitchFamily="34" charset="-122"/>
                    <a:ea typeface="微软雅黑" pitchFamily="34" charset="-122"/>
                  </a:rPr>
                  <a:t>Micro-</a:t>
                </a:r>
                <a:r>
                  <a:rPr lang="en-US" altLang="zh-CN" b="1" dirty="0" err="1">
                    <a:latin typeface="微软雅黑" pitchFamily="34" charset="-122"/>
                    <a:ea typeface="微软雅黑" pitchFamily="34" charset="-122"/>
                  </a:rPr>
                  <a:t>nano</a:t>
                </a:r>
                <a:r>
                  <a:rPr lang="en-US" altLang="zh-CN" b="1" dirty="0">
                    <a:latin typeface="微软雅黑" pitchFamily="34" charset="-122"/>
                    <a:ea typeface="微软雅黑" pitchFamily="34" charset="-122"/>
                  </a:rPr>
                  <a:t> CT</a:t>
                </a:r>
              </a:p>
            </p:txBody>
          </p:sp>
          <p:sp>
            <p:nvSpPr>
              <p:cNvPr id="20" name="TextBox 19"/>
              <p:cNvSpPr txBox="1"/>
              <p:nvPr/>
            </p:nvSpPr>
            <p:spPr>
              <a:xfrm>
                <a:off x="4102572" y="3658091"/>
                <a:ext cx="249939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CN" b="1" dirty="0">
                    <a:latin typeface="微软雅黑" pitchFamily="34" charset="-122"/>
                    <a:ea typeface="微软雅黑" pitchFamily="34" charset="-122"/>
                  </a:rPr>
                  <a:t>High energy CT</a:t>
                </a:r>
              </a:p>
            </p:txBody>
          </p:sp>
        </p:grpSp>
      </p:grpSp>
      <p:sp>
        <p:nvSpPr>
          <p:cNvPr id="21" name="矩形 20"/>
          <p:cNvSpPr/>
          <p:nvPr/>
        </p:nvSpPr>
        <p:spPr>
          <a:xfrm>
            <a:off x="4499992" y="904674"/>
            <a:ext cx="4500500" cy="18158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CN" sz="1600" b="1" dirty="0">
                <a:solidFill>
                  <a:prstClr val="black"/>
                </a:solidFill>
                <a:latin typeface="微软雅黑" pitchFamily="34" charset="-122"/>
                <a:ea typeface="微软雅黑" pitchFamily="34" charset="-122"/>
              </a:rPr>
              <a:t>Static imaging - engine blade inspection: 6cm thick steel, 1-5 micron resolution</a:t>
            </a:r>
          </a:p>
          <a:p>
            <a:endParaRPr lang="en-US" altLang="zh-CN" sz="1600" b="1" dirty="0">
              <a:solidFill>
                <a:prstClr val="black"/>
              </a:solidFill>
              <a:latin typeface="微软雅黑" pitchFamily="34" charset="-122"/>
              <a:ea typeface="微软雅黑" pitchFamily="34" charset="-122"/>
            </a:endParaRPr>
          </a:p>
          <a:p>
            <a:r>
              <a:rPr lang="en-US" altLang="zh-CN" sz="1600" b="1" dirty="0">
                <a:solidFill>
                  <a:prstClr val="black"/>
                </a:solidFill>
                <a:latin typeface="微软雅黑" pitchFamily="34" charset="-122"/>
                <a:ea typeface="微软雅黑" pitchFamily="34" charset="-122"/>
              </a:rPr>
              <a:t>Dynamic imaging---metal phase change process-droplet solidification/seawater corrosion mechanism: us, 6cm thick steel, 1-5 micron resolution</a:t>
            </a:r>
            <a:endParaRPr lang="en-US" altLang="zh-CN" sz="1600" b="1" dirty="0">
              <a:latin typeface="微软雅黑" pitchFamily="34" charset="-122"/>
              <a:ea typeface="微软雅黑" pitchFamily="34" charset="-122"/>
            </a:endParaRPr>
          </a:p>
        </p:txBody>
      </p:sp>
      <p:sp>
        <p:nvSpPr>
          <p:cNvPr id="22" name="矩形 21"/>
          <p:cNvSpPr/>
          <p:nvPr/>
        </p:nvSpPr>
        <p:spPr>
          <a:xfrm>
            <a:off x="5868144" y="4359521"/>
            <a:ext cx="2664296" cy="78118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CN" b="1" dirty="0">
                <a:solidFill>
                  <a:schemeClr val="bg1"/>
                </a:solidFill>
              </a:rPr>
              <a:t>CEPC-SR γ</a:t>
            </a:r>
          </a:p>
          <a:p>
            <a:pPr algn="ctr"/>
            <a:r>
              <a:rPr lang="zh-CN" altLang="en-US" b="1" dirty="0">
                <a:solidFill>
                  <a:schemeClr val="bg1"/>
                </a:solidFill>
              </a:rPr>
              <a:t>（</a:t>
            </a:r>
            <a:r>
              <a:rPr lang="en-US" altLang="zh-CN" b="1" dirty="0">
                <a:solidFill>
                  <a:schemeClr val="bg1"/>
                </a:solidFill>
              </a:rPr>
              <a:t>static &amp; dynamic</a:t>
            </a:r>
            <a:r>
              <a:rPr lang="zh-CN" altLang="en-US" b="1" dirty="0">
                <a:solidFill>
                  <a:schemeClr val="bg1"/>
                </a:solidFill>
              </a:rPr>
              <a:t>）</a:t>
            </a:r>
          </a:p>
          <a:p>
            <a:pPr algn="ctr"/>
            <a:endParaRPr lang="zh-CN" altLang="en-US" b="1" dirty="0">
              <a:solidFill>
                <a:schemeClr val="bg1"/>
              </a:solidFill>
            </a:endParaRPr>
          </a:p>
        </p:txBody>
      </p:sp>
      <p:pic>
        <p:nvPicPr>
          <p:cNvPr id="24" name="音频 23">
            <a:hlinkClick r:id="" action="ppaction://media"/>
            <a:extLst>
              <a:ext uri="{FF2B5EF4-FFF2-40B4-BE49-F238E27FC236}">
                <a16:creationId xmlns:a16="http://schemas.microsoft.com/office/drawing/2014/main" id="{8E1A1F51-DD25-468A-A36D-6D6CAA654D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121589736"/>
      </p:ext>
    </p:extLst>
  </p:cSld>
  <p:clrMapOvr>
    <a:masterClrMapping/>
  </p:clrMapOvr>
  <mc:AlternateContent xmlns:mc="http://schemas.openxmlformats.org/markup-compatibility/2006">
    <mc:Choice xmlns:p14="http://schemas.microsoft.com/office/powerpoint/2010/main" Requires="p14">
      <p:transition spd="slow" p14:dur="2000" advTm="31178"/>
    </mc:Choice>
    <mc:Fallback>
      <p:transition spd="slow" advTm="31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CEEACA"/>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CEEACA"/>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5372</TotalTime>
  <Words>3526</Words>
  <Application>Microsoft Office PowerPoint</Application>
  <PresentationFormat>全屏显示(4:3)</PresentationFormat>
  <Paragraphs>343</Paragraphs>
  <Slides>49</Slides>
  <Notes>10</Notes>
  <HiddenSlides>0</HiddenSlides>
  <MMClips>49</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49</vt:i4>
      </vt:variant>
    </vt:vector>
  </HeadingPairs>
  <TitlesOfParts>
    <vt:vector size="65" baseType="lpstr">
      <vt:lpstr>ArialMT</vt:lpstr>
      <vt:lpstr>inherit</vt:lpstr>
      <vt:lpstr>Roboto</vt:lpstr>
      <vt:lpstr>等线</vt:lpstr>
      <vt:lpstr>黑体</vt:lpstr>
      <vt:lpstr>宋体</vt:lpstr>
      <vt:lpstr>微软雅黑</vt:lpstr>
      <vt:lpstr>幼圆</vt:lpstr>
      <vt:lpstr>Arial</vt:lpstr>
      <vt:lpstr>Calibri</vt:lpstr>
      <vt:lpstr>Cambria Math</vt:lpstr>
      <vt:lpstr>Symbol</vt:lpstr>
      <vt:lpstr>Times New Roman</vt:lpstr>
      <vt:lpstr>Wingdings</vt:lpstr>
      <vt:lpstr>Wingdings 3</vt:lpstr>
      <vt:lpstr>Office 主题</vt:lpstr>
      <vt:lpstr>CEPC SR and applications</vt:lpstr>
      <vt:lpstr>Outline</vt:lpstr>
      <vt:lpstr>CEPC CDR baselines layout</vt:lpstr>
      <vt:lpstr>PowerPoint 演示文稿</vt:lpstr>
      <vt:lpstr>Outline</vt:lpstr>
      <vt:lpstr>PowerPoint 演示文稿</vt:lpstr>
      <vt:lpstr>Total design of the SR stations</vt:lpstr>
      <vt:lpstr>S1  SR from bending magnetic field：0.1-5MeV, &gt;10^12@0.1%</vt:lpstr>
      <vt:lpstr>CEPC high-flux γ beamlines</vt:lpstr>
      <vt:lpstr>CEPC-SR：Applications—Industrial, material applications</vt:lpstr>
      <vt:lpstr>Science Case : Time-resolved XRS probes the growth behaviors of nucleus</vt:lpstr>
      <vt:lpstr>Science Case : Thin film growth and interface structure by in-situ (Resonant) SXRS</vt:lpstr>
      <vt:lpstr>Science Case : Oxygen Octahedral Rotation (OOR) detected by XRD </vt:lpstr>
      <vt:lpstr>Science Case : Interfacial Structure and Multi-interactions coupling at FeSe/SrTiO3 interface</vt:lpstr>
      <vt:lpstr>S2: SR from wiggle magnetic field：0.1-100MeV, &gt;10^14@0.1%</vt:lpstr>
      <vt:lpstr>Scarce radioactive medical isotope preparation</vt:lpstr>
      <vt:lpstr>CEPC-SR：Applications on Nuclear Physics</vt:lpstr>
      <vt:lpstr>CEPC-SR：Applications</vt:lpstr>
      <vt:lpstr>PowerPoint 演示文稿</vt:lpstr>
      <vt:lpstr>PowerPoint 演示文稿</vt:lpstr>
      <vt:lpstr>PowerPoint 演示文稿</vt:lpstr>
      <vt:lpstr>PowerPoint 演示文稿</vt:lpstr>
      <vt:lpstr>PowerPoint 演示文稿</vt:lpstr>
      <vt:lpstr>PowerPoint 演示文稿</vt:lpstr>
      <vt:lpstr>Holy Grail and Poison: need wiggler field in CEPC</vt:lpstr>
      <vt:lpstr>PowerPoint 演示文稿</vt:lpstr>
      <vt:lpstr>PowerPoint 演示文稿</vt:lpstr>
      <vt:lpstr>Suggestions for reactions to be studied experimentally</vt:lpstr>
      <vt:lpstr>PowerPoint 演示文稿</vt:lpstr>
      <vt:lpstr>Outline</vt:lpstr>
      <vt:lpstr>The vacuum chamber design</vt:lpstr>
      <vt:lpstr>真空管分叉、二级铁末端与四级铁</vt:lpstr>
      <vt:lpstr>The vacuum chamber design</vt:lpstr>
      <vt:lpstr>Vacuum piping in dipole iron and requirements for side ends of the iron</vt:lpstr>
      <vt:lpstr>The discussions</vt:lpstr>
      <vt:lpstr>Outline</vt:lpstr>
      <vt:lpstr>Vacuum chamber, dipole and tunnel</vt:lpstr>
      <vt:lpstr>Add Wiggler</vt:lpstr>
      <vt:lpstr>Tunnels, halls and shafts</vt:lpstr>
      <vt:lpstr>Outline</vt:lpstr>
      <vt:lpstr>The challenges and the next to do</vt:lpstr>
      <vt:lpstr>PowerPoint 演示文稿</vt:lpstr>
      <vt:lpstr>PowerPoint 演示文稿</vt:lpstr>
      <vt:lpstr>PowerPoint 演示文稿</vt:lpstr>
      <vt:lpstr>Material selection of MeV focusing lens: Pb, Au</vt:lpstr>
      <vt:lpstr> Preliminary scheme of MeV focusing lens</vt:lpstr>
      <vt:lpstr>MeV array/imaging gamma detector</vt:lpstr>
      <vt:lpstr>Summary</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总结讨论</dc:title>
  <dc:creator>HYS</dc:creator>
  <cp:lastModifiedBy>biyj</cp:lastModifiedBy>
  <cp:revision>97</cp:revision>
  <dcterms:created xsi:type="dcterms:W3CDTF">2017-12-07T14:27:03Z</dcterms:created>
  <dcterms:modified xsi:type="dcterms:W3CDTF">2021-11-09T03:53:41Z</dcterms:modified>
</cp:coreProperties>
</file>