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3"/>
    <p:sldId id="296" r:id="rId4"/>
    <p:sldId id="524" r:id="rId5"/>
    <p:sldId id="555" r:id="rId6"/>
    <p:sldId id="556" r:id="rId7"/>
    <p:sldId id="557" r:id="rId8"/>
    <p:sldId id="558" r:id="rId9"/>
    <p:sldId id="559" r:id="rId10"/>
    <p:sldId id="562" r:id="rId11"/>
    <p:sldId id="563" r:id="rId12"/>
    <p:sldId id="564" r:id="rId13"/>
    <p:sldId id="565" r:id="rId14"/>
    <p:sldId id="566" r:id="rId15"/>
    <p:sldId id="567" r:id="rId16"/>
    <p:sldId id="538" r:id="rId17"/>
    <p:sldId id="545" r:id="rId18"/>
    <p:sldId id="546" r:id="rId19"/>
    <p:sldId id="547" r:id="rId20"/>
    <p:sldId id="539" r:id="rId21"/>
    <p:sldId id="542" r:id="rId22"/>
    <p:sldId id="570" r:id="rId23"/>
    <p:sldId id="571" r:id="rId24"/>
    <p:sldId id="572" r:id="rId25"/>
    <p:sldId id="573" r:id="rId27"/>
    <p:sldId id="574" r:id="rId28"/>
    <p:sldId id="575" r:id="rId29"/>
    <p:sldId id="577" r:id="rId30"/>
    <p:sldId id="578" r:id="rId31"/>
    <p:sldId id="579" r:id="rId32"/>
    <p:sldId id="581" r:id="rId33"/>
    <p:sldId id="582" r:id="rId34"/>
    <p:sldId id="583" r:id="rId35"/>
    <p:sldId id="585" r:id="rId36"/>
    <p:sldId id="584" r:id="rId37"/>
    <p:sldId id="589" r:id="rId38"/>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33CC"/>
    <a:srgbClr val="3333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3826" autoAdjust="0"/>
  </p:normalViewPr>
  <p:slideViewPr>
    <p:cSldViewPr snapToGrid="0">
      <p:cViewPr varScale="1">
        <p:scale>
          <a:sx n="86" d="100"/>
          <a:sy n="86" d="100"/>
        </p:scale>
        <p:origin x="547" y="82"/>
      </p:cViewPr>
      <p:guideLst>
        <p:guide orient="horz" pos="2172"/>
        <p:guide pos="38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0EE167B4-1A2E-47A9-8B98-A2FD84217ADB}"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atin typeface="等线" panose="02010600030101010101" pitchFamily="2" charset="-122"/>
                <a:ea typeface="等线" panose="02010600030101010101" pitchFamily="2" charset="-122"/>
              </a:defRPr>
            </a:lvl1pPr>
          </a:lstStyle>
          <a:p>
            <a:fld id="{6B7F0887-9A3B-411C-81AD-06BDF05961DA}"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1pPr>
    <a:lvl2pPr marL="4572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2pPr>
    <a:lvl3pPr marL="9144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3pPr>
    <a:lvl4pPr marL="13716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4pPr>
    <a:lvl5pPr marL="18288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7F0887-9A3B-411C-81AD-06BDF05961DA}"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313" y="103188"/>
            <a:ext cx="3568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12" name="文本框 11"/>
          <p:cNvSpPr txBox="1"/>
          <p:nvPr userDrawn="1"/>
        </p:nvSpPr>
        <p:spPr>
          <a:xfrm>
            <a:off x="2069561" y="205582"/>
            <a:ext cx="2673350" cy="519112"/>
          </a:xfrm>
          <a:prstGeom prst="rect">
            <a:avLst/>
          </a:prstGeom>
          <a:noFill/>
          <a:ln>
            <a:noFill/>
          </a:ln>
          <a:effectLst>
            <a:outerShdw blurRad="50800" dist="50800" dir="5400000" algn="ctr" rotWithShape="0">
              <a:srgbClr val="000000">
                <a:alpha val="38000"/>
              </a:srgbClr>
            </a:outerShdw>
          </a:effectLst>
        </p:spPr>
        <p:txBody>
          <a:bodyPr wrap="none">
            <a:spAutoFit/>
          </a:bodyPr>
          <a:lstStyle/>
          <a:p>
            <a:pPr eaLnBrk="1" fontAlgn="auto" hangingPunct="1">
              <a:spcBef>
                <a:spcPts val="0"/>
              </a:spcBef>
              <a:spcAft>
                <a:spcPts val="0"/>
              </a:spcAft>
              <a:defRPr/>
            </a:pPr>
            <a:r>
              <a:rPr lang="zh-CN" altLang="en-US" sz="2800" dirty="0">
                <a:solidFill>
                  <a:srgbClr val="3F99C7"/>
                </a:solidFill>
                <a:latin typeface="华文行楷" panose="02010800040101010101" pitchFamily="2" charset="-122"/>
                <a:ea typeface="华文行楷" panose="02010800040101010101" pitchFamily="2" charset="-122"/>
              </a:rPr>
              <a:t>中国散裂中子源</a:t>
            </a:r>
            <a:endParaRPr lang="zh-CN" altLang="en-US" sz="2800" dirty="0">
              <a:solidFill>
                <a:srgbClr val="3F99C7"/>
              </a:solidFill>
              <a:latin typeface="华文行楷" panose="02010800040101010101" pitchFamily="2" charset="-122"/>
              <a:ea typeface="华文行楷" panose="02010800040101010101" pitchFamily="2" charset="-122"/>
            </a:endParaRPr>
          </a:p>
        </p:txBody>
      </p:sp>
      <p:pic>
        <p:nvPicPr>
          <p:cNvPr id="14" name="图片 13"/>
          <p:cNvPicPr>
            <a:picLocks noChangeAspect="1"/>
          </p:cNvPicPr>
          <p:nvPr userDrawn="1"/>
        </p:nvPicPr>
        <p:blipFill>
          <a:blip r:embed="rId3"/>
          <a:stretch>
            <a:fillRect/>
          </a:stretch>
        </p:blipFill>
        <p:spPr>
          <a:xfrm>
            <a:off x="7956223" y="6011041"/>
            <a:ext cx="4235777" cy="776559"/>
          </a:xfrm>
          <a:prstGeom prst="rect">
            <a:avLst/>
          </a:prstGeom>
        </p:spPr>
      </p:pic>
    </p:spTree>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cxnSp>
        <p:nvCxnSpPr>
          <p:cNvPr id="3" name="直接连接符 4"/>
          <p:cNvCxnSpPr/>
          <p:nvPr/>
        </p:nvCxnSpPr>
        <p:spPr>
          <a:xfrm>
            <a:off x="0" y="715963"/>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
        <p:nvSpPr>
          <p:cNvPr id="4" name="Date Placeholder 1"/>
          <p:cNvSpPr>
            <a:spLocks noGrp="1"/>
          </p:cNvSpPr>
          <p:nvPr>
            <p:ph type="dt" sz="half" idx="10"/>
          </p:nvPr>
        </p:nvSpPr>
        <p:spPr/>
        <p:txBody>
          <a:bodyPr/>
          <a:lstStyle>
            <a:lvl1pPr>
              <a:defRPr/>
            </a:lvl1pPr>
          </a:lstStyle>
          <a:p>
            <a:pPr>
              <a:defRPr/>
            </a:pPr>
            <a:fld id="{851CB83A-0B46-4BED-AA9F-0F5BF4662FB8}" type="datetimeFigureOut">
              <a:rPr lang="zh-CN" altLang="en-US"/>
            </a:fld>
            <a:endParaRPr lang="zh-CN" altLang="en-US"/>
          </a:p>
        </p:txBody>
      </p:sp>
      <p:sp>
        <p:nvSpPr>
          <p:cNvPr id="5" name="Footer Placeholder 2"/>
          <p:cNvSpPr>
            <a:spLocks noGrp="1"/>
          </p:cNvSpPr>
          <p:nvPr>
            <p:ph type="ftr" sz="quarter" idx="11"/>
          </p:nvPr>
        </p:nvSpPr>
        <p:spPr/>
        <p:txBody>
          <a:bodyPr/>
          <a:lstStyle>
            <a:lvl1pPr>
              <a:defRPr/>
            </a:lvl1pPr>
          </a:lstStyle>
          <a:p>
            <a:pPr>
              <a:defRPr/>
            </a:pPr>
            <a:endParaRPr lang="zh-CN" altLang="en-US"/>
          </a:p>
        </p:txBody>
      </p:sp>
      <p:pic>
        <p:nvPicPr>
          <p:cNvPr id="7" name="图片 6"/>
          <p:cNvPicPr>
            <a:picLocks noChangeAspect="1"/>
          </p:cNvPicPr>
          <p:nvPr userDrawn="1"/>
        </p:nvPicPr>
        <p:blipFill>
          <a:blip r:embed="rId2"/>
          <a:stretch>
            <a:fillRect/>
          </a:stretch>
        </p:blipFill>
        <p:spPr>
          <a:xfrm>
            <a:off x="10768564" y="145129"/>
            <a:ext cx="1369096" cy="52760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92015" y="68526"/>
            <a:ext cx="9967547" cy="604206"/>
          </a:xfrm>
        </p:spPr>
        <p:txBody>
          <a:bodyPr/>
          <a:lstStyle>
            <a:lvl1pPr>
              <a:defRPr sz="3200"/>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12884" y="887044"/>
            <a:ext cx="11418278" cy="525498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5"/>
          <p:cNvSpPr>
            <a:spLocks noGrp="1" noChangeArrowheads="1"/>
          </p:cNvSpPr>
          <p:nvPr>
            <p:ph type="sldNum" sz="quarter" idx="10"/>
          </p:nvPr>
        </p:nvSpPr>
        <p:spPr>
          <a:xfrm>
            <a:off x="11214100" y="6347746"/>
            <a:ext cx="717062" cy="365125"/>
          </a:xfrm>
        </p:spPr>
        <p:txBody>
          <a:bodyPr/>
          <a:lstStyle>
            <a:lvl1pPr>
              <a:defRPr/>
            </a:lvl1pPr>
          </a:lstStyle>
          <a:p>
            <a:pPr>
              <a:defRPr/>
            </a:pPr>
            <a:fld id="{86AB22BE-27FC-46D4-B195-7E6E45608596}" type="slidenum">
              <a:rPr lang="en-US" altLang="zh-CN"/>
            </a:fld>
            <a:endParaRPr lang="en-US" altLang="zh-CN" dirty="0"/>
          </a:p>
        </p:txBody>
      </p:sp>
      <p:cxnSp>
        <p:nvCxnSpPr>
          <p:cNvPr id="5" name="直接连接符 4"/>
          <p:cNvCxnSpPr/>
          <p:nvPr userDrawn="1"/>
        </p:nvCxnSpPr>
        <p:spPr>
          <a:xfrm>
            <a:off x="0" y="715963"/>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a:stretch>
            <a:fillRect/>
          </a:stretch>
        </p:blipFill>
        <p:spPr>
          <a:xfrm>
            <a:off x="10768564" y="145129"/>
            <a:ext cx="1369096" cy="527603"/>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8363" y="155575"/>
            <a:ext cx="24336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8"/>
          <p:cNvCxnSpPr/>
          <p:nvPr/>
        </p:nvCxnSpPr>
        <p:spPr>
          <a:xfrm>
            <a:off x="0" y="692150"/>
            <a:ext cx="12192000" cy="0"/>
          </a:xfrm>
          <a:prstGeom prst="line">
            <a:avLst/>
          </a:prstGeom>
          <a:ln w="28575">
            <a:solidFill>
              <a:srgbClr val="3E95C3"/>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6" name="Date Placeholder 3"/>
          <p:cNvSpPr>
            <a:spLocks noGrp="1"/>
          </p:cNvSpPr>
          <p:nvPr>
            <p:ph type="dt" sz="half" idx="10"/>
          </p:nvPr>
        </p:nvSpPr>
        <p:spPr/>
        <p:txBody>
          <a:bodyPr/>
          <a:lstStyle>
            <a:lvl1pPr>
              <a:defRPr/>
            </a:lvl1pPr>
          </a:lstStyle>
          <a:p>
            <a:pPr>
              <a:defRPr/>
            </a:pPr>
            <a:fld id="{7DD4CD0F-3937-414C-AFCF-86DDE2EABEC9}" type="datetimeFigureOut">
              <a:rPr lang="zh-CN" altLang="en-US"/>
            </a:fld>
            <a:endParaRPr lang="zh-CN" altLang="en-US"/>
          </a:p>
        </p:txBody>
      </p:sp>
      <p:sp>
        <p:nvSpPr>
          <p:cNvPr id="7" name="Footer Placeholder 4"/>
          <p:cNvSpPr>
            <a:spLocks noGrp="1"/>
          </p:cNvSpPr>
          <p:nvPr>
            <p:ph type="ftr" sz="quarter" idx="11"/>
          </p:nvPr>
        </p:nvSpPr>
        <p:spPr/>
        <p:txBody>
          <a:bodyPr/>
          <a:lstStyle>
            <a:lvl1pPr>
              <a:defRPr/>
            </a:lvl1pPr>
          </a:lstStyle>
          <a:p>
            <a:pPr>
              <a:defRPr/>
            </a:pPr>
            <a:endParaRPr lang="zh-CN" altLang="en-US"/>
          </a:p>
        </p:txBody>
      </p:sp>
      <p:sp>
        <p:nvSpPr>
          <p:cNvPr id="8" name="Slide Number Placeholder 5"/>
          <p:cNvSpPr>
            <a:spLocks noGrp="1"/>
          </p:cNvSpPr>
          <p:nvPr>
            <p:ph type="sldNum" sz="quarter" idx="12"/>
          </p:nvPr>
        </p:nvSpPr>
        <p:spPr/>
        <p:txBody>
          <a:bodyPr/>
          <a:lstStyle>
            <a:lvl1pPr>
              <a:defRPr/>
            </a:lvl1pPr>
          </a:lstStyle>
          <a:p>
            <a:fld id="{19F845A9-6D9B-4D8C-8AFC-158E6DB11E1D}" type="slidenum">
              <a:rPr lang="zh-CN" altLang="en-US"/>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ltLang="zh-C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8FFB5040-B9B3-4573-80E5-4AD2FBE1B90E}" type="datetimeFigureOut">
              <a:rPr lang="zh-CN" altLang="en-US"/>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Times New Roman" panose="02020603050405020304" pitchFamily="18" charset="0"/>
                <a:ea typeface="楷体" panose="02010609060101010101" pitchFamily="49" charset="-122"/>
              </a:defRPr>
            </a:lvl1pPr>
          </a:lstStyle>
          <a:p>
            <a:fld id="{0BE2C8CC-40A9-4B82-A8C6-918306C776D1}"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3" Type="http://schemas.openxmlformats.org/officeDocument/2006/relationships/slideLayout" Target="../slideLayouts/slideLayout2.xml"/><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61.png"/><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3.png"/><Relationship Id="rId1" Type="http://schemas.openxmlformats.org/officeDocument/2006/relationships/image" Target="../media/image62.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7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副标题 2"/>
          <p:cNvSpPr>
            <a:spLocks noGrp="1"/>
          </p:cNvSpPr>
          <p:nvPr>
            <p:ph type="subTitle" idx="1"/>
          </p:nvPr>
        </p:nvSpPr>
        <p:spPr>
          <a:xfrm>
            <a:off x="3980180" y="3971925"/>
            <a:ext cx="4184650" cy="550545"/>
          </a:xfrm>
        </p:spPr>
        <p:txBody>
          <a:bodyPr/>
          <a:lstStyle/>
          <a:p>
            <a:pPr eaLnBrk="1" hangingPunct="1"/>
            <a:r>
              <a:rPr lang="en-US" altLang="zh-CN" sz="3200" dirty="0"/>
              <a:t>Zhang </a:t>
            </a:r>
            <a:r>
              <a:rPr lang="en-US" altLang="zh-CN" sz="3200" dirty="0"/>
              <a:t>Junsong</a:t>
            </a:r>
            <a:endParaRPr lang="en-US" altLang="zh-CN" sz="3200" dirty="0"/>
          </a:p>
        </p:txBody>
      </p:sp>
      <p:sp>
        <p:nvSpPr>
          <p:cNvPr id="4" name="标题 1"/>
          <p:cNvSpPr txBox="1"/>
          <p:nvPr/>
        </p:nvSpPr>
        <p:spPr bwMode="auto">
          <a:xfrm>
            <a:off x="651510" y="1555750"/>
            <a:ext cx="1088898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4800" dirty="0">
                <a:latin typeface="Times New Roman" panose="02020603050405020304" pitchFamily="18" charset="0"/>
                <a:ea typeface="华文行楷" panose="02010800040101010101" pitchFamily="2" charset="-122"/>
                <a:cs typeface="Times New Roman" panose="02020603050405020304" pitchFamily="18" charset="0"/>
              </a:rPr>
              <a:t>Progress of CEPC detector Mechanical Design  </a:t>
            </a:r>
            <a:endParaRPr lang="zh-CN" altLang="en-US" sz="4800" dirty="0">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副标题 2"/>
          <p:cNvSpPr txBox="1"/>
          <p:nvPr/>
        </p:nvSpPr>
        <p:spPr bwMode="auto">
          <a:xfrm>
            <a:off x="5149048" y="4551362"/>
            <a:ext cx="156200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45000"/>
              </a:lnSpc>
              <a:spcBef>
                <a:spcPts val="0"/>
              </a:spcBef>
            </a:pPr>
            <a:r>
              <a:rPr lang="en-US" altLang="zh-CN" dirty="0"/>
              <a:t>2021.11.13</a:t>
            </a:r>
            <a:endParaRPr lang="zh-CN" alt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85060" y="1392463"/>
            <a:ext cx="9263125" cy="1714916"/>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Air pad with total load :250ton(40bar);</a:t>
            </a:r>
            <a:endParaRPr lang="en-US" altLang="zh-CN" dirty="0"/>
          </a:p>
          <a:p>
            <a:r>
              <a:rPr lang="en-US" altLang="zh-CN" dirty="0"/>
              <a:t>Diameter:1.1m</a:t>
            </a:r>
            <a:r>
              <a:rPr lang="zh-CN" altLang="en-US" dirty="0"/>
              <a:t>，</a:t>
            </a:r>
            <a:r>
              <a:rPr lang="en-US" altLang="zh-CN" dirty="0"/>
              <a:t>air gap:1mm;</a:t>
            </a:r>
            <a:endParaRPr lang="zh-CN" altLang="en-US" dirty="0"/>
          </a:p>
        </p:txBody>
      </p:sp>
      <p:pic>
        <p:nvPicPr>
          <p:cNvPr id="6" name="图片 5"/>
          <p:cNvPicPr>
            <a:picLocks noChangeAspect="1"/>
          </p:cNvPicPr>
          <p:nvPr/>
        </p:nvPicPr>
        <p:blipFill>
          <a:blip r:embed="rId1"/>
          <a:stretch>
            <a:fillRect/>
          </a:stretch>
        </p:blipFill>
        <p:spPr>
          <a:xfrm>
            <a:off x="346757" y="2372842"/>
            <a:ext cx="4594455" cy="2502714"/>
          </a:xfrm>
          <a:prstGeom prst="rect">
            <a:avLst/>
          </a:prstGeom>
        </p:spPr>
      </p:pic>
      <p:pic>
        <p:nvPicPr>
          <p:cNvPr id="8" name="图片 7"/>
          <p:cNvPicPr>
            <a:picLocks noChangeAspect="1"/>
          </p:cNvPicPr>
          <p:nvPr/>
        </p:nvPicPr>
        <p:blipFill>
          <a:blip r:embed="rId2"/>
          <a:stretch>
            <a:fillRect/>
          </a:stretch>
        </p:blipFill>
        <p:spPr>
          <a:xfrm>
            <a:off x="85061" y="4583874"/>
            <a:ext cx="5344375" cy="2212677"/>
          </a:xfrm>
          <a:prstGeom prst="rect">
            <a:avLst/>
          </a:prstGeom>
        </p:spPr>
      </p:pic>
      <p:sp>
        <p:nvSpPr>
          <p:cNvPr id="9" name="内容占位符 2"/>
          <p:cNvSpPr txBox="1"/>
          <p:nvPr/>
        </p:nvSpPr>
        <p:spPr>
          <a:xfrm>
            <a:off x="6442757" y="776435"/>
            <a:ext cx="5448968" cy="127206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800 ton grade jack, piston diameter 317mm, maximum working pressure 70MPa;</a:t>
            </a:r>
            <a:endParaRPr lang="en-US" altLang="zh-CN" sz="2400" dirty="0"/>
          </a:p>
          <a:p>
            <a:r>
              <a:rPr lang="en-US" altLang="zh-CN" sz="2400" dirty="0"/>
              <a:t>Outer diameter 530mm, stroke 50mm;</a:t>
            </a:r>
            <a:endParaRPr lang="zh-CN" altLang="en-US" sz="2400" dirty="0"/>
          </a:p>
        </p:txBody>
      </p:sp>
      <p:pic>
        <p:nvPicPr>
          <p:cNvPr id="3" name="图片 2"/>
          <p:cNvPicPr>
            <a:picLocks noChangeAspect="1"/>
          </p:cNvPicPr>
          <p:nvPr/>
        </p:nvPicPr>
        <p:blipFill>
          <a:blip r:embed="rId3"/>
          <a:stretch>
            <a:fillRect/>
          </a:stretch>
        </p:blipFill>
        <p:spPr>
          <a:xfrm>
            <a:off x="6142482" y="2597364"/>
            <a:ext cx="5749243" cy="1714917"/>
          </a:xfrm>
          <a:prstGeom prst="rect">
            <a:avLst/>
          </a:prstGeom>
        </p:spPr>
      </p:pic>
      <p:pic>
        <p:nvPicPr>
          <p:cNvPr id="4" name="图片 3"/>
          <p:cNvPicPr>
            <a:picLocks noChangeAspect="1"/>
          </p:cNvPicPr>
          <p:nvPr/>
        </p:nvPicPr>
        <p:blipFill>
          <a:blip r:embed="rId4"/>
          <a:stretch>
            <a:fillRect/>
          </a:stretch>
        </p:blipFill>
        <p:spPr>
          <a:xfrm>
            <a:off x="6505683" y="5094761"/>
            <a:ext cx="5194288" cy="1190476"/>
          </a:xfrm>
          <a:prstGeom prst="rect">
            <a:avLst/>
          </a:prstGeom>
        </p:spPr>
      </p:pic>
      <p:pic>
        <p:nvPicPr>
          <p:cNvPr id="10" name="图片 9"/>
          <p:cNvPicPr>
            <a:picLocks noChangeAspect="1"/>
          </p:cNvPicPr>
          <p:nvPr/>
        </p:nvPicPr>
        <p:blipFill>
          <a:blip r:embed="rId5"/>
          <a:stretch>
            <a:fillRect/>
          </a:stretch>
        </p:blipFill>
        <p:spPr>
          <a:xfrm>
            <a:off x="6567827" y="4687428"/>
            <a:ext cx="5194288" cy="347444"/>
          </a:xfrm>
          <a:prstGeom prst="rect">
            <a:avLst/>
          </a:prstGeom>
        </p:spPr>
      </p:pic>
      <p:sp>
        <p:nvSpPr>
          <p:cNvPr id="12" name="标题 1"/>
          <p:cNvSpPr txBox="1"/>
          <p:nvPr/>
        </p:nvSpPr>
        <p:spPr>
          <a:xfrm>
            <a:off x="592015" y="776863"/>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2</a:t>
            </a:r>
            <a:r>
              <a:rPr lang="zh-CN" altLang="en-US" sz="3200" dirty="0"/>
              <a:t>）</a:t>
            </a:r>
            <a:r>
              <a:rPr lang="en-US" altLang="zh-CN" sz="3200" dirty="0"/>
              <a:t> the support device</a:t>
            </a:r>
            <a:endParaRPr lang="zh-CN" altLang="en-US" sz="3200" dirty="0"/>
          </a:p>
        </p:txBody>
      </p:sp>
      <p:sp>
        <p:nvSpPr>
          <p:cNvPr id="13" name="标题 1"/>
          <p:cNvSpPr txBox="1"/>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1.4 Preliminary design of installation scheme by air pad support</a:t>
            </a:r>
            <a:endParaRPr lang="zh-CN" alt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b="12944"/>
          <a:stretch>
            <a:fillRect/>
          </a:stretch>
        </p:blipFill>
        <p:spPr>
          <a:xfrm>
            <a:off x="143374" y="1192239"/>
            <a:ext cx="2880000" cy="1510633"/>
          </a:xfrm>
          <a:prstGeom prst="rect">
            <a:avLst/>
          </a:prstGeom>
          <a:ln>
            <a:solidFill>
              <a:schemeClr val="tx1"/>
            </a:solidFill>
          </a:ln>
        </p:spPr>
      </p:pic>
      <p:pic>
        <p:nvPicPr>
          <p:cNvPr id="6" name="图片 5"/>
          <p:cNvPicPr>
            <a:picLocks noChangeAspect="1"/>
          </p:cNvPicPr>
          <p:nvPr/>
        </p:nvPicPr>
        <p:blipFill rotWithShape="1">
          <a:blip r:embed="rId2"/>
          <a:srcRect b="13130"/>
          <a:stretch>
            <a:fillRect/>
          </a:stretch>
        </p:blipFill>
        <p:spPr>
          <a:xfrm>
            <a:off x="3173712" y="1178915"/>
            <a:ext cx="2880000" cy="1523957"/>
          </a:xfrm>
          <a:prstGeom prst="rect">
            <a:avLst/>
          </a:prstGeom>
          <a:ln>
            <a:solidFill>
              <a:schemeClr val="tx1"/>
            </a:solidFill>
          </a:ln>
        </p:spPr>
      </p:pic>
      <p:sp>
        <p:nvSpPr>
          <p:cNvPr id="9" name="标题 1"/>
          <p:cNvSpPr txBox="1"/>
          <p:nvPr/>
        </p:nvSpPr>
        <p:spPr>
          <a:xfrm>
            <a:off x="592015" y="730701"/>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3</a:t>
            </a:r>
            <a:r>
              <a:rPr lang="zh-CN" altLang="en-US" sz="3200" dirty="0"/>
              <a:t>）</a:t>
            </a:r>
            <a:r>
              <a:rPr lang="en-US" altLang="zh-CN" sz="3200" dirty="0"/>
              <a:t> Installation process</a:t>
            </a:r>
            <a:endParaRPr lang="zh-CN" altLang="en-US" sz="3200" dirty="0"/>
          </a:p>
        </p:txBody>
      </p:sp>
      <p:sp>
        <p:nvSpPr>
          <p:cNvPr id="10" name="标题 1"/>
          <p:cNvSpPr txBox="1"/>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1.4 Preliminary design of installation scheme by air pad support</a:t>
            </a:r>
            <a:endParaRPr lang="zh-CN" altLang="en-US" sz="2800" dirty="0"/>
          </a:p>
        </p:txBody>
      </p:sp>
      <p:pic>
        <p:nvPicPr>
          <p:cNvPr id="8" name="图片 7"/>
          <p:cNvPicPr>
            <a:picLocks noChangeAspect="1"/>
          </p:cNvPicPr>
          <p:nvPr/>
        </p:nvPicPr>
        <p:blipFill rotWithShape="1">
          <a:blip r:embed="rId3"/>
          <a:srcRect b="13889"/>
          <a:stretch>
            <a:fillRect/>
          </a:stretch>
        </p:blipFill>
        <p:spPr>
          <a:xfrm>
            <a:off x="6221806" y="1178915"/>
            <a:ext cx="2880000" cy="1510633"/>
          </a:xfrm>
          <a:prstGeom prst="rect">
            <a:avLst/>
          </a:prstGeom>
          <a:ln>
            <a:solidFill>
              <a:schemeClr val="tx1"/>
            </a:solidFill>
          </a:ln>
        </p:spPr>
      </p:pic>
      <p:pic>
        <p:nvPicPr>
          <p:cNvPr id="11" name="图片 10"/>
          <p:cNvPicPr>
            <a:picLocks noChangeAspect="1"/>
          </p:cNvPicPr>
          <p:nvPr/>
        </p:nvPicPr>
        <p:blipFill rotWithShape="1">
          <a:blip r:embed="rId4"/>
          <a:srcRect b="18760"/>
          <a:stretch>
            <a:fillRect/>
          </a:stretch>
        </p:blipFill>
        <p:spPr>
          <a:xfrm>
            <a:off x="9225804" y="1178915"/>
            <a:ext cx="2880000" cy="1510633"/>
          </a:xfrm>
          <a:prstGeom prst="rect">
            <a:avLst/>
          </a:prstGeom>
          <a:ln>
            <a:solidFill>
              <a:schemeClr val="tx1"/>
            </a:solidFill>
          </a:ln>
        </p:spPr>
      </p:pic>
      <p:pic>
        <p:nvPicPr>
          <p:cNvPr id="12" name="图片 11"/>
          <p:cNvPicPr>
            <a:picLocks noChangeAspect="1"/>
          </p:cNvPicPr>
          <p:nvPr/>
        </p:nvPicPr>
        <p:blipFill rotWithShape="1">
          <a:blip r:embed="rId5"/>
          <a:srcRect t="2353" b="12053"/>
          <a:stretch>
            <a:fillRect/>
          </a:stretch>
        </p:blipFill>
        <p:spPr>
          <a:xfrm>
            <a:off x="148554" y="3120950"/>
            <a:ext cx="2880000" cy="1510633"/>
          </a:xfrm>
          <a:prstGeom prst="rect">
            <a:avLst/>
          </a:prstGeom>
          <a:ln>
            <a:solidFill>
              <a:schemeClr val="tx1"/>
            </a:solidFill>
          </a:ln>
        </p:spPr>
      </p:pic>
      <p:pic>
        <p:nvPicPr>
          <p:cNvPr id="13" name="图片 12"/>
          <p:cNvPicPr>
            <a:picLocks noChangeAspect="1"/>
          </p:cNvPicPr>
          <p:nvPr/>
        </p:nvPicPr>
        <p:blipFill rotWithShape="1">
          <a:blip r:embed="rId6"/>
          <a:srcRect b="12344"/>
          <a:stretch>
            <a:fillRect/>
          </a:stretch>
        </p:blipFill>
        <p:spPr>
          <a:xfrm>
            <a:off x="6221806" y="3120949"/>
            <a:ext cx="2880000" cy="1510633"/>
          </a:xfrm>
          <a:prstGeom prst="rect">
            <a:avLst/>
          </a:prstGeom>
          <a:ln>
            <a:solidFill>
              <a:schemeClr val="tx1"/>
            </a:solidFill>
          </a:ln>
        </p:spPr>
      </p:pic>
      <p:pic>
        <p:nvPicPr>
          <p:cNvPr id="14" name="图片 13"/>
          <p:cNvPicPr>
            <a:picLocks noChangeAspect="1"/>
          </p:cNvPicPr>
          <p:nvPr/>
        </p:nvPicPr>
        <p:blipFill rotWithShape="1">
          <a:blip r:embed="rId7"/>
          <a:srcRect t="4768" b="18714"/>
          <a:stretch>
            <a:fillRect/>
          </a:stretch>
        </p:blipFill>
        <p:spPr>
          <a:xfrm>
            <a:off x="184066" y="5027474"/>
            <a:ext cx="2880000" cy="1510633"/>
          </a:xfrm>
          <a:prstGeom prst="rect">
            <a:avLst/>
          </a:prstGeom>
          <a:ln>
            <a:solidFill>
              <a:schemeClr val="tx1"/>
            </a:solidFill>
          </a:ln>
        </p:spPr>
      </p:pic>
      <p:pic>
        <p:nvPicPr>
          <p:cNvPr id="16" name="图片 15"/>
          <p:cNvPicPr>
            <a:picLocks noChangeAspect="1"/>
          </p:cNvPicPr>
          <p:nvPr/>
        </p:nvPicPr>
        <p:blipFill rotWithShape="1">
          <a:blip r:embed="rId8"/>
          <a:srcRect t="4682" b="23942"/>
          <a:stretch>
            <a:fillRect/>
          </a:stretch>
        </p:blipFill>
        <p:spPr>
          <a:xfrm>
            <a:off x="3207122" y="5027474"/>
            <a:ext cx="2880000" cy="1510633"/>
          </a:xfrm>
          <a:prstGeom prst="rect">
            <a:avLst/>
          </a:prstGeom>
          <a:ln>
            <a:solidFill>
              <a:schemeClr val="tx1"/>
            </a:solidFill>
          </a:ln>
        </p:spPr>
      </p:pic>
      <p:pic>
        <p:nvPicPr>
          <p:cNvPr id="17" name="图片 16"/>
          <p:cNvPicPr>
            <a:picLocks noChangeAspect="1"/>
          </p:cNvPicPr>
          <p:nvPr/>
        </p:nvPicPr>
        <p:blipFill rotWithShape="1">
          <a:blip r:embed="rId9"/>
          <a:srcRect t="5052" b="27160"/>
          <a:stretch>
            <a:fillRect/>
          </a:stretch>
        </p:blipFill>
        <p:spPr>
          <a:xfrm>
            <a:off x="6230178" y="5027474"/>
            <a:ext cx="2880000" cy="1510633"/>
          </a:xfrm>
          <a:prstGeom prst="rect">
            <a:avLst/>
          </a:prstGeom>
          <a:ln>
            <a:solidFill>
              <a:schemeClr val="tx1"/>
            </a:solidFill>
          </a:ln>
        </p:spPr>
      </p:pic>
      <p:pic>
        <p:nvPicPr>
          <p:cNvPr id="18" name="图片 17"/>
          <p:cNvPicPr>
            <a:picLocks noChangeAspect="1"/>
          </p:cNvPicPr>
          <p:nvPr/>
        </p:nvPicPr>
        <p:blipFill rotWithShape="1">
          <a:blip r:embed="rId10"/>
          <a:srcRect t="7522" b="25865"/>
          <a:stretch>
            <a:fillRect/>
          </a:stretch>
        </p:blipFill>
        <p:spPr>
          <a:xfrm>
            <a:off x="9216926" y="5027472"/>
            <a:ext cx="2813755" cy="1510634"/>
          </a:xfrm>
          <a:prstGeom prst="rect">
            <a:avLst/>
          </a:prstGeom>
          <a:ln>
            <a:solidFill>
              <a:schemeClr val="tx1"/>
            </a:solidFill>
          </a:ln>
        </p:spPr>
      </p:pic>
      <p:pic>
        <p:nvPicPr>
          <p:cNvPr id="19" name="图片 18"/>
          <p:cNvPicPr>
            <a:picLocks noChangeAspect="1"/>
          </p:cNvPicPr>
          <p:nvPr/>
        </p:nvPicPr>
        <p:blipFill rotWithShape="1">
          <a:blip r:embed="rId11"/>
          <a:srcRect t="5747" b="15655"/>
          <a:stretch>
            <a:fillRect/>
          </a:stretch>
        </p:blipFill>
        <p:spPr>
          <a:xfrm>
            <a:off x="3152552" y="3134276"/>
            <a:ext cx="2880000" cy="1497306"/>
          </a:xfrm>
          <a:prstGeom prst="rect">
            <a:avLst/>
          </a:prstGeom>
          <a:ln>
            <a:solidFill>
              <a:schemeClr val="tx1"/>
            </a:solidFill>
          </a:ln>
        </p:spPr>
      </p:pic>
      <p:pic>
        <p:nvPicPr>
          <p:cNvPr id="20" name="图片 19"/>
          <p:cNvPicPr>
            <a:picLocks noChangeAspect="1"/>
          </p:cNvPicPr>
          <p:nvPr/>
        </p:nvPicPr>
        <p:blipFill rotWithShape="1">
          <a:blip r:embed="rId12"/>
          <a:srcRect t="6513" b="15413"/>
          <a:stretch>
            <a:fillRect/>
          </a:stretch>
        </p:blipFill>
        <p:spPr>
          <a:xfrm>
            <a:off x="9225804" y="3120948"/>
            <a:ext cx="2880000" cy="1510635"/>
          </a:xfrm>
          <a:prstGeom prst="rect">
            <a:avLst/>
          </a:prstGeom>
          <a:ln>
            <a:solidFill>
              <a:schemeClr val="tx1"/>
            </a:solidFill>
          </a:ln>
        </p:spPr>
      </p:pic>
      <p:sp>
        <p:nvSpPr>
          <p:cNvPr id="2" name="文本框 1"/>
          <p:cNvSpPr txBox="1"/>
          <p:nvPr/>
        </p:nvSpPr>
        <p:spPr>
          <a:xfrm>
            <a:off x="184066" y="2738339"/>
            <a:ext cx="2699791" cy="369332"/>
          </a:xfrm>
          <a:prstGeom prst="rect">
            <a:avLst/>
          </a:prstGeom>
          <a:noFill/>
        </p:spPr>
        <p:txBody>
          <a:bodyPr wrap="square" rtlCol="0">
            <a:spAutoFit/>
          </a:bodyPr>
          <a:lstStyle/>
          <a:p>
            <a:r>
              <a:rPr lang="en-US" altLang="zh-CN" dirty="0">
                <a:solidFill>
                  <a:srgbClr val="00B050"/>
                </a:solidFill>
              </a:rPr>
              <a:t>1. End yoke assembly</a:t>
            </a:r>
            <a:endParaRPr lang="zh-CN" altLang="en-US" dirty="0">
              <a:solidFill>
                <a:srgbClr val="00B050"/>
              </a:solidFill>
            </a:endParaRPr>
          </a:p>
        </p:txBody>
      </p:sp>
      <p:sp>
        <p:nvSpPr>
          <p:cNvPr id="21" name="文本框 20"/>
          <p:cNvSpPr txBox="1"/>
          <p:nvPr/>
        </p:nvSpPr>
        <p:spPr>
          <a:xfrm>
            <a:off x="3060350" y="2732403"/>
            <a:ext cx="3077626" cy="369332"/>
          </a:xfrm>
          <a:prstGeom prst="rect">
            <a:avLst/>
          </a:prstGeom>
          <a:noFill/>
        </p:spPr>
        <p:txBody>
          <a:bodyPr wrap="square" rtlCol="0">
            <a:spAutoFit/>
          </a:bodyPr>
          <a:lstStyle/>
          <a:p>
            <a:r>
              <a:rPr lang="en-US" altLang="zh-CN" dirty="0">
                <a:solidFill>
                  <a:srgbClr val="00B050"/>
                </a:solidFill>
              </a:rPr>
              <a:t>2. Yoke iron base assembly</a:t>
            </a:r>
            <a:endParaRPr lang="zh-CN" altLang="en-US" dirty="0">
              <a:solidFill>
                <a:srgbClr val="00B050"/>
              </a:solidFill>
            </a:endParaRPr>
          </a:p>
        </p:txBody>
      </p:sp>
      <p:sp>
        <p:nvSpPr>
          <p:cNvPr id="22" name="文本框 21"/>
          <p:cNvSpPr txBox="1"/>
          <p:nvPr/>
        </p:nvSpPr>
        <p:spPr>
          <a:xfrm>
            <a:off x="6118952" y="2745681"/>
            <a:ext cx="3615158" cy="369332"/>
          </a:xfrm>
          <a:prstGeom prst="rect">
            <a:avLst/>
          </a:prstGeom>
          <a:noFill/>
        </p:spPr>
        <p:txBody>
          <a:bodyPr wrap="square" rtlCol="0">
            <a:spAutoFit/>
          </a:bodyPr>
          <a:lstStyle/>
          <a:p>
            <a:r>
              <a:rPr lang="en-US" altLang="zh-CN" dirty="0">
                <a:solidFill>
                  <a:srgbClr val="00B050"/>
                </a:solidFill>
              </a:rPr>
              <a:t>3. Polygonal ion yoke assembly</a:t>
            </a:r>
            <a:endParaRPr lang="zh-CN" altLang="en-US" dirty="0">
              <a:solidFill>
                <a:srgbClr val="00B050"/>
              </a:solidFill>
            </a:endParaRPr>
          </a:p>
        </p:txBody>
      </p:sp>
      <p:sp>
        <p:nvSpPr>
          <p:cNvPr id="23" name="文本框 22"/>
          <p:cNvSpPr txBox="1"/>
          <p:nvPr/>
        </p:nvSpPr>
        <p:spPr>
          <a:xfrm>
            <a:off x="9492209" y="2593903"/>
            <a:ext cx="2699791" cy="646331"/>
          </a:xfrm>
          <a:prstGeom prst="rect">
            <a:avLst/>
          </a:prstGeom>
          <a:noFill/>
        </p:spPr>
        <p:txBody>
          <a:bodyPr wrap="square" rtlCol="0">
            <a:spAutoFit/>
          </a:bodyPr>
          <a:lstStyle/>
          <a:p>
            <a:r>
              <a:rPr lang="en-US" altLang="zh-CN" dirty="0">
                <a:solidFill>
                  <a:srgbClr val="00B050"/>
                </a:solidFill>
              </a:rPr>
              <a:t>4. Temporary mounting base assembly</a:t>
            </a:r>
            <a:endParaRPr lang="zh-CN" altLang="en-US" dirty="0">
              <a:solidFill>
                <a:srgbClr val="00B050"/>
              </a:solidFill>
            </a:endParaRPr>
          </a:p>
        </p:txBody>
      </p:sp>
      <p:sp>
        <p:nvSpPr>
          <p:cNvPr id="24" name="文本框 23"/>
          <p:cNvSpPr txBox="1"/>
          <p:nvPr/>
        </p:nvSpPr>
        <p:spPr>
          <a:xfrm>
            <a:off x="143374" y="4680329"/>
            <a:ext cx="3119762" cy="369332"/>
          </a:xfrm>
          <a:prstGeom prst="rect">
            <a:avLst/>
          </a:prstGeom>
          <a:noFill/>
        </p:spPr>
        <p:txBody>
          <a:bodyPr wrap="square" rtlCol="0">
            <a:spAutoFit/>
          </a:bodyPr>
          <a:lstStyle/>
          <a:p>
            <a:r>
              <a:rPr lang="en-US" altLang="zh-CN" dirty="0">
                <a:solidFill>
                  <a:srgbClr val="00B050"/>
                </a:solidFill>
              </a:rPr>
              <a:t>5. HCAL is hoisted in</a:t>
            </a:r>
            <a:endParaRPr lang="zh-CN" altLang="en-US" dirty="0">
              <a:solidFill>
                <a:srgbClr val="00B050"/>
              </a:solidFill>
            </a:endParaRPr>
          </a:p>
        </p:txBody>
      </p:sp>
      <p:sp>
        <p:nvSpPr>
          <p:cNvPr id="25" name="文本框 24"/>
          <p:cNvSpPr txBox="1"/>
          <p:nvPr/>
        </p:nvSpPr>
        <p:spPr>
          <a:xfrm>
            <a:off x="3152552" y="4657913"/>
            <a:ext cx="3002503" cy="369332"/>
          </a:xfrm>
          <a:prstGeom prst="rect">
            <a:avLst/>
          </a:prstGeom>
          <a:noFill/>
        </p:spPr>
        <p:txBody>
          <a:bodyPr wrap="square" rtlCol="0">
            <a:spAutoFit/>
          </a:bodyPr>
          <a:lstStyle/>
          <a:p>
            <a:r>
              <a:rPr lang="en-US" altLang="zh-CN" dirty="0">
                <a:solidFill>
                  <a:srgbClr val="00B050"/>
                </a:solidFill>
              </a:rPr>
              <a:t>6. HCAL is pushed in</a:t>
            </a:r>
            <a:endParaRPr lang="zh-CN" altLang="en-US" dirty="0">
              <a:solidFill>
                <a:srgbClr val="00B050"/>
              </a:solidFill>
            </a:endParaRPr>
          </a:p>
        </p:txBody>
      </p:sp>
      <p:sp>
        <p:nvSpPr>
          <p:cNvPr id="26" name="文本框 25"/>
          <p:cNvSpPr txBox="1"/>
          <p:nvPr/>
        </p:nvSpPr>
        <p:spPr>
          <a:xfrm>
            <a:off x="6456388" y="4637781"/>
            <a:ext cx="2367336" cy="646331"/>
          </a:xfrm>
          <a:prstGeom prst="rect">
            <a:avLst/>
          </a:prstGeom>
          <a:noFill/>
        </p:spPr>
        <p:txBody>
          <a:bodyPr wrap="square" rtlCol="0">
            <a:spAutoFit/>
          </a:bodyPr>
          <a:lstStyle/>
          <a:p>
            <a:r>
              <a:rPr lang="en-US" altLang="zh-CN" dirty="0">
                <a:solidFill>
                  <a:srgbClr val="00B050"/>
                </a:solidFill>
              </a:rPr>
              <a:t>7. Superconducting magnet is hoisted in</a:t>
            </a:r>
            <a:endParaRPr lang="zh-CN" altLang="en-US" dirty="0">
              <a:solidFill>
                <a:srgbClr val="00B050"/>
              </a:solidFill>
            </a:endParaRPr>
          </a:p>
        </p:txBody>
      </p:sp>
      <p:sp>
        <p:nvSpPr>
          <p:cNvPr id="27" name="文本框 26"/>
          <p:cNvSpPr txBox="1"/>
          <p:nvPr/>
        </p:nvSpPr>
        <p:spPr>
          <a:xfrm>
            <a:off x="9247560" y="4657913"/>
            <a:ext cx="3003998" cy="646331"/>
          </a:xfrm>
          <a:prstGeom prst="rect">
            <a:avLst/>
          </a:prstGeom>
          <a:noFill/>
        </p:spPr>
        <p:txBody>
          <a:bodyPr wrap="square" rtlCol="0">
            <a:spAutoFit/>
          </a:bodyPr>
          <a:lstStyle/>
          <a:p>
            <a:r>
              <a:rPr lang="en-US" altLang="zh-CN" dirty="0">
                <a:solidFill>
                  <a:srgbClr val="00B050"/>
                </a:solidFill>
              </a:rPr>
              <a:t>8. Superconducting magnet is pushed in</a:t>
            </a:r>
            <a:endParaRPr lang="zh-CN" altLang="en-US" dirty="0">
              <a:solidFill>
                <a:srgbClr val="00B050"/>
              </a:solidFill>
            </a:endParaRPr>
          </a:p>
        </p:txBody>
      </p:sp>
      <p:sp>
        <p:nvSpPr>
          <p:cNvPr id="28" name="文本框 27"/>
          <p:cNvSpPr txBox="1"/>
          <p:nvPr/>
        </p:nvSpPr>
        <p:spPr>
          <a:xfrm>
            <a:off x="592015" y="6488668"/>
            <a:ext cx="2367336" cy="369332"/>
          </a:xfrm>
          <a:prstGeom prst="rect">
            <a:avLst/>
          </a:prstGeom>
          <a:noFill/>
        </p:spPr>
        <p:txBody>
          <a:bodyPr wrap="square" rtlCol="0">
            <a:spAutoFit/>
          </a:bodyPr>
          <a:lstStyle/>
          <a:p>
            <a:r>
              <a:rPr lang="en-US" altLang="zh-CN" dirty="0">
                <a:solidFill>
                  <a:srgbClr val="00B050"/>
                </a:solidFill>
              </a:rPr>
              <a:t>9.ECAL is pushed in</a:t>
            </a:r>
            <a:endParaRPr lang="zh-CN" altLang="en-US" dirty="0">
              <a:solidFill>
                <a:srgbClr val="00B050"/>
              </a:solidFill>
            </a:endParaRPr>
          </a:p>
        </p:txBody>
      </p:sp>
      <p:sp>
        <p:nvSpPr>
          <p:cNvPr id="29" name="文本框 28"/>
          <p:cNvSpPr txBox="1"/>
          <p:nvPr/>
        </p:nvSpPr>
        <p:spPr>
          <a:xfrm>
            <a:off x="3052050" y="6558468"/>
            <a:ext cx="3386795" cy="369332"/>
          </a:xfrm>
          <a:prstGeom prst="rect">
            <a:avLst/>
          </a:prstGeom>
          <a:noFill/>
        </p:spPr>
        <p:txBody>
          <a:bodyPr wrap="square" rtlCol="0">
            <a:spAutoFit/>
          </a:bodyPr>
          <a:lstStyle/>
          <a:p>
            <a:r>
              <a:rPr lang="en-US" altLang="zh-CN" dirty="0">
                <a:solidFill>
                  <a:srgbClr val="00B050"/>
                </a:solidFill>
              </a:rPr>
              <a:t>10. Removal of temporary base</a:t>
            </a:r>
            <a:endParaRPr lang="zh-CN" altLang="en-US" dirty="0">
              <a:solidFill>
                <a:srgbClr val="00B050"/>
              </a:solidFill>
            </a:endParaRPr>
          </a:p>
        </p:txBody>
      </p:sp>
      <p:sp>
        <p:nvSpPr>
          <p:cNvPr id="30" name="文本框 29"/>
          <p:cNvSpPr txBox="1"/>
          <p:nvPr/>
        </p:nvSpPr>
        <p:spPr>
          <a:xfrm>
            <a:off x="6545216" y="6488668"/>
            <a:ext cx="2702344" cy="369332"/>
          </a:xfrm>
          <a:prstGeom prst="rect">
            <a:avLst/>
          </a:prstGeom>
          <a:noFill/>
        </p:spPr>
        <p:txBody>
          <a:bodyPr wrap="square" rtlCol="0">
            <a:spAutoFit/>
          </a:bodyPr>
          <a:lstStyle/>
          <a:p>
            <a:r>
              <a:rPr lang="en-US" altLang="zh-CN" dirty="0">
                <a:solidFill>
                  <a:srgbClr val="00B050"/>
                </a:solidFill>
              </a:rPr>
              <a:t>11. End yoke is push in</a:t>
            </a:r>
            <a:endParaRPr lang="zh-CN" altLang="en-US" dirty="0">
              <a:solidFill>
                <a:srgbClr val="00B050"/>
              </a:solidFill>
            </a:endParaRPr>
          </a:p>
        </p:txBody>
      </p:sp>
      <p:sp>
        <p:nvSpPr>
          <p:cNvPr id="31" name="文本框 30"/>
          <p:cNvSpPr txBox="1"/>
          <p:nvPr/>
        </p:nvSpPr>
        <p:spPr>
          <a:xfrm>
            <a:off x="9568272" y="6489518"/>
            <a:ext cx="2367336" cy="369332"/>
          </a:xfrm>
          <a:prstGeom prst="rect">
            <a:avLst/>
          </a:prstGeom>
          <a:noFill/>
        </p:spPr>
        <p:txBody>
          <a:bodyPr wrap="square" rtlCol="0">
            <a:spAutoFit/>
          </a:bodyPr>
          <a:lstStyle/>
          <a:p>
            <a:r>
              <a:rPr lang="en-US" altLang="zh-CN" dirty="0">
                <a:solidFill>
                  <a:srgbClr val="00B050"/>
                </a:solidFill>
              </a:rPr>
              <a:t>12.MDI docking</a:t>
            </a:r>
            <a:endParaRPr lang="zh-CN" altLang="en-US" dirty="0">
              <a:solidFill>
                <a:srgbClr val="00B05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1.4 Preliminary design of installation scheme by air pad support</a:t>
            </a:r>
            <a:endParaRPr lang="zh-CN" altLang="en-US" sz="2800" dirty="0"/>
          </a:p>
        </p:txBody>
      </p:sp>
      <p:sp>
        <p:nvSpPr>
          <p:cNvPr id="3" name="标题 1"/>
          <p:cNvSpPr txBox="1"/>
          <p:nvPr/>
        </p:nvSpPr>
        <p:spPr>
          <a:xfrm>
            <a:off x="592015" y="7402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4</a:t>
            </a:r>
            <a:r>
              <a:rPr lang="zh-CN" altLang="en-US" sz="3200" dirty="0"/>
              <a:t>）</a:t>
            </a:r>
            <a:r>
              <a:rPr lang="en-US" altLang="zh-CN" sz="3200" dirty="0"/>
              <a:t> Technical difficulties of sharing guide rail</a:t>
            </a:r>
            <a:endParaRPr lang="zh-CN" altLang="en-US" sz="3200" dirty="0"/>
          </a:p>
        </p:txBody>
      </p:sp>
      <p:sp>
        <p:nvSpPr>
          <p:cNvPr id="27" name="文本框 26"/>
          <p:cNvSpPr txBox="1"/>
          <p:nvPr/>
        </p:nvSpPr>
        <p:spPr>
          <a:xfrm>
            <a:off x="284086" y="5085200"/>
            <a:ext cx="12126897" cy="1076325"/>
          </a:xfrm>
          <a:prstGeom prst="rect">
            <a:avLst/>
          </a:prstGeom>
          <a:noFill/>
        </p:spPr>
        <p:txBody>
          <a:bodyPr wrap="square" rtlCol="0">
            <a:spAutoFit/>
          </a:bodyPr>
          <a:lstStyle/>
          <a:p>
            <a:r>
              <a:rPr lang="en-US" altLang="zh-CN" sz="1600" dirty="0"/>
              <a:t>1. External air pad can be shared, but the air pad in the yoke iron can not be shared </a:t>
            </a:r>
            <a:r>
              <a:rPr lang="zh-CN" altLang="en-US" sz="1600" dirty="0"/>
              <a:t>。</a:t>
            </a:r>
            <a:endParaRPr lang="en-US" altLang="zh-CN" sz="1600" dirty="0"/>
          </a:p>
          <a:p>
            <a:r>
              <a:rPr lang="en-US" altLang="zh-CN" sz="1600" dirty="0"/>
              <a:t>2. Each part must be pushed in, and the </a:t>
            </a:r>
            <a:r>
              <a:rPr lang="en-US" altLang="zh-CN" sz="1600" dirty="0">
                <a:solidFill>
                  <a:srgbClr val="FF0000"/>
                </a:solidFill>
              </a:rPr>
              <a:t>bottom height of each part is inconsistent</a:t>
            </a:r>
            <a:r>
              <a:rPr lang="en-US" altLang="zh-CN" sz="1600" dirty="0"/>
              <a:t>, which make temporary tooling must be used</a:t>
            </a:r>
            <a:r>
              <a:rPr lang="zh-CN" altLang="en-US" sz="1600" dirty="0"/>
              <a:t>。</a:t>
            </a:r>
            <a:endParaRPr lang="en-US" altLang="zh-CN" sz="1600" dirty="0"/>
          </a:p>
          <a:p>
            <a:r>
              <a:rPr lang="en-US" altLang="zh-CN" sz="1600" dirty="0"/>
              <a:t>3. </a:t>
            </a:r>
            <a:r>
              <a:rPr lang="en-US" altLang="zh-CN" sz="1600" dirty="0">
                <a:solidFill>
                  <a:srgbClr val="FF0000"/>
                </a:solidFill>
              </a:rPr>
              <a:t>The end yoke height is the lowest </a:t>
            </a:r>
            <a:r>
              <a:rPr lang="en-US" altLang="zh-CN" sz="1600" dirty="0"/>
              <a:t>and the temporary mounting base must be lifted to push the end yoke next to the barrel yoke</a:t>
            </a:r>
            <a:r>
              <a:rPr lang="zh-CN" altLang="en-US" sz="1600" dirty="0"/>
              <a:t>。</a:t>
            </a:r>
            <a:endParaRPr lang="en-US" altLang="zh-CN" sz="1600" dirty="0"/>
          </a:p>
          <a:p>
            <a:r>
              <a:rPr lang="en-US" altLang="zh-CN" sz="1600" dirty="0"/>
              <a:t>4. It is very difficult to push the </a:t>
            </a:r>
            <a:r>
              <a:rPr lang="en-US" altLang="zh-CN" sz="1600" dirty="0"/>
              <a:t>HCAL into iron yoke with the weight of 1200Ton </a:t>
            </a:r>
            <a:r>
              <a:rPr lang="zh-CN" altLang="en-US" sz="1600" dirty="0"/>
              <a:t>。</a:t>
            </a:r>
            <a:endParaRPr lang="zh-CN" altLang="en-US" sz="1600" dirty="0"/>
          </a:p>
        </p:txBody>
      </p:sp>
      <p:pic>
        <p:nvPicPr>
          <p:cNvPr id="6" name="图片 5"/>
          <p:cNvPicPr>
            <a:picLocks noChangeAspect="1"/>
          </p:cNvPicPr>
          <p:nvPr/>
        </p:nvPicPr>
        <p:blipFill>
          <a:blip r:embed="rId1"/>
          <a:stretch>
            <a:fillRect/>
          </a:stretch>
        </p:blipFill>
        <p:spPr>
          <a:xfrm>
            <a:off x="761155" y="1261187"/>
            <a:ext cx="9754445" cy="3856054"/>
          </a:xfrm>
          <a:prstGeom prst="rect">
            <a:avLst/>
          </a:prstGeom>
        </p:spPr>
      </p:pic>
      <p:cxnSp>
        <p:nvCxnSpPr>
          <p:cNvPr id="11" name="直接连接符 10"/>
          <p:cNvCxnSpPr/>
          <p:nvPr/>
        </p:nvCxnSpPr>
        <p:spPr>
          <a:xfrm>
            <a:off x="3355596" y="4102217"/>
            <a:ext cx="76172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771626" y="3784834"/>
            <a:ext cx="52011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8103765" y="3668786"/>
            <a:ext cx="286903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058400" y="4307747"/>
            <a:ext cx="91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361195" y="6295509"/>
            <a:ext cx="10349949" cy="369332"/>
          </a:xfrm>
          <a:prstGeom prst="rect">
            <a:avLst/>
          </a:prstGeom>
          <a:noFill/>
        </p:spPr>
        <p:txBody>
          <a:bodyPr wrap="none" rtlCol="0">
            <a:spAutoFit/>
          </a:bodyPr>
          <a:lstStyle/>
          <a:p>
            <a:r>
              <a:rPr lang="en-US" altLang="zh-CN" b="1" dirty="0">
                <a:solidFill>
                  <a:srgbClr val="FF0000"/>
                </a:solidFill>
              </a:rPr>
              <a:t>Another idea: </a:t>
            </a:r>
            <a:r>
              <a:rPr lang="en-US" altLang="zh-CN" dirty="0"/>
              <a:t>the end yoke is flat open, the difficulty is that the end yoke thickness is only 800mm</a:t>
            </a:r>
            <a:endParaRPr lang="zh-CN" altLang="en-US" b="1" dirty="0">
              <a:solidFill>
                <a:srgbClr val="FF0000"/>
              </a:solidFill>
            </a:endParaRPr>
          </a:p>
        </p:txBody>
      </p:sp>
      <p:pic>
        <p:nvPicPr>
          <p:cNvPr id="12" name="图片 11"/>
          <p:cNvPicPr>
            <a:picLocks noChangeAspect="1"/>
          </p:cNvPicPr>
          <p:nvPr/>
        </p:nvPicPr>
        <p:blipFill>
          <a:blip r:embed="rId2"/>
          <a:stretch>
            <a:fillRect/>
          </a:stretch>
        </p:blipFill>
        <p:spPr>
          <a:xfrm>
            <a:off x="10338855" y="4102217"/>
            <a:ext cx="1780643" cy="12592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1.4 Preliminary design of installation scheme by air pad support</a:t>
            </a:r>
            <a:endParaRPr lang="zh-CN" altLang="en-US" sz="2800" dirty="0"/>
          </a:p>
        </p:txBody>
      </p:sp>
      <p:sp>
        <p:nvSpPr>
          <p:cNvPr id="3" name="标题 1"/>
          <p:cNvSpPr txBox="1"/>
          <p:nvPr/>
        </p:nvSpPr>
        <p:spPr>
          <a:xfrm>
            <a:off x="592015" y="7402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4</a:t>
            </a:r>
            <a:r>
              <a:rPr lang="zh-CN" altLang="en-US" sz="3200" dirty="0"/>
              <a:t>）</a:t>
            </a:r>
            <a:r>
              <a:rPr lang="en-US" altLang="zh-CN" sz="3200" dirty="0"/>
              <a:t> Technical difficulties of sharing guide rail</a:t>
            </a:r>
            <a:endParaRPr lang="zh-CN" altLang="en-US" sz="3200" dirty="0"/>
          </a:p>
        </p:txBody>
      </p:sp>
      <p:sp>
        <p:nvSpPr>
          <p:cNvPr id="27" name="文本框 26"/>
          <p:cNvSpPr txBox="1"/>
          <p:nvPr/>
        </p:nvSpPr>
        <p:spPr>
          <a:xfrm>
            <a:off x="1740184" y="5867326"/>
            <a:ext cx="9756399" cy="368300"/>
          </a:xfrm>
          <a:prstGeom prst="rect">
            <a:avLst/>
          </a:prstGeom>
          <a:noFill/>
        </p:spPr>
        <p:txBody>
          <a:bodyPr wrap="square" rtlCol="0">
            <a:spAutoFit/>
          </a:bodyPr>
          <a:lstStyle/>
          <a:p>
            <a:r>
              <a:rPr lang="en-US" altLang="zh-CN" b="1" dirty="0">
                <a:solidFill>
                  <a:srgbClr val="FF0000"/>
                </a:solidFill>
              </a:rPr>
              <a:t>Difficult</a:t>
            </a:r>
            <a:r>
              <a:rPr lang="zh-CN" altLang="en-US" b="1" dirty="0"/>
              <a:t>：</a:t>
            </a:r>
            <a:r>
              <a:rPr lang="en-US" altLang="zh-CN" dirty="0"/>
              <a:t>It is very difficult to push the HCAL into iron yoke with the weight of 1200Ton</a:t>
            </a:r>
            <a:endParaRPr lang="zh-CN" altLang="en-US" dirty="0"/>
          </a:p>
        </p:txBody>
      </p:sp>
      <p:pic>
        <p:nvPicPr>
          <p:cNvPr id="4" name="图片 3"/>
          <p:cNvPicPr>
            <a:picLocks noChangeAspect="1"/>
          </p:cNvPicPr>
          <p:nvPr/>
        </p:nvPicPr>
        <p:blipFill>
          <a:blip r:embed="rId1"/>
          <a:stretch>
            <a:fillRect/>
          </a:stretch>
        </p:blipFill>
        <p:spPr>
          <a:xfrm>
            <a:off x="256116" y="1533030"/>
            <a:ext cx="4911502" cy="4334296"/>
          </a:xfrm>
          <a:prstGeom prst="rect">
            <a:avLst/>
          </a:prstGeom>
        </p:spPr>
      </p:pic>
      <p:pic>
        <p:nvPicPr>
          <p:cNvPr id="5" name="图片 4"/>
          <p:cNvPicPr>
            <a:picLocks noChangeAspect="1"/>
          </p:cNvPicPr>
          <p:nvPr/>
        </p:nvPicPr>
        <p:blipFill>
          <a:blip r:embed="rId2"/>
          <a:stretch>
            <a:fillRect/>
          </a:stretch>
        </p:blipFill>
        <p:spPr>
          <a:xfrm>
            <a:off x="5498714" y="1533030"/>
            <a:ext cx="6526292" cy="4334296"/>
          </a:xfrm>
          <a:prstGeom prst="rect">
            <a:avLst/>
          </a:prstGeom>
        </p:spPr>
      </p:pic>
      <p:sp>
        <p:nvSpPr>
          <p:cNvPr id="13" name="矩形 12"/>
          <p:cNvSpPr/>
          <p:nvPr/>
        </p:nvSpPr>
        <p:spPr>
          <a:xfrm>
            <a:off x="1418918" y="6236658"/>
            <a:ext cx="11768890" cy="923330"/>
          </a:xfrm>
          <a:prstGeom prst="rect">
            <a:avLst/>
          </a:prstGeom>
        </p:spPr>
        <p:txBody>
          <a:bodyPr wrap="square">
            <a:spAutoFit/>
          </a:bodyPr>
          <a:lstStyle/>
          <a:p>
            <a:r>
              <a:rPr lang="en-US" altLang="zh-CN" b="1" dirty="0">
                <a:solidFill>
                  <a:srgbClr val="FF0000"/>
                </a:solidFill>
              </a:rPr>
              <a:t>Another idea: </a:t>
            </a:r>
            <a:r>
              <a:rPr lang="en-US" altLang="zh-CN" dirty="0"/>
              <a:t>Open cover construction with iron yoke  and HCAL.</a:t>
            </a:r>
            <a:endParaRPr lang="en-US" altLang="zh-CN" dirty="0"/>
          </a:p>
          <a:p>
            <a:r>
              <a:rPr lang="en-US" altLang="zh-CN" b="1" dirty="0">
                <a:solidFill>
                  <a:srgbClr val="FF0000"/>
                </a:solidFill>
              </a:rPr>
              <a:t>Another idea: </a:t>
            </a:r>
            <a:r>
              <a:rPr lang="en-US" altLang="zh-CN" dirty="0"/>
              <a:t>Iron yoke and HCAL form a whole and are divided into several parts.</a:t>
            </a:r>
            <a:endParaRPr lang="en-US" altLang="zh-CN" dirty="0"/>
          </a:p>
          <a:p>
            <a:endParaRPr lang="en-US" altLang="zh-C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1.4 Preliminary design of installation scheme by air pad support</a:t>
            </a:r>
            <a:endParaRPr lang="zh-CN" altLang="en-US" sz="2800" dirty="0"/>
          </a:p>
        </p:txBody>
      </p:sp>
      <p:sp>
        <p:nvSpPr>
          <p:cNvPr id="3" name="标题 1"/>
          <p:cNvSpPr txBox="1"/>
          <p:nvPr/>
        </p:nvSpPr>
        <p:spPr>
          <a:xfrm>
            <a:off x="592015" y="7402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4</a:t>
            </a:r>
            <a:r>
              <a:rPr lang="zh-CN" altLang="en-US" sz="3200" dirty="0"/>
              <a:t>）</a:t>
            </a:r>
            <a:r>
              <a:rPr lang="en-US" altLang="zh-CN" sz="3200" dirty="0"/>
              <a:t> Technical difficulties of sharing guide rail</a:t>
            </a:r>
            <a:endParaRPr lang="zh-CN" altLang="en-US" sz="3200" dirty="0"/>
          </a:p>
        </p:txBody>
      </p:sp>
      <p:grpSp>
        <p:nvGrpSpPr>
          <p:cNvPr id="6" name="组合 5"/>
          <p:cNvGrpSpPr/>
          <p:nvPr/>
        </p:nvGrpSpPr>
        <p:grpSpPr>
          <a:xfrm>
            <a:off x="5888274" y="1344432"/>
            <a:ext cx="6030829" cy="4337088"/>
            <a:chOff x="6048392" y="1527698"/>
            <a:chExt cx="6030829" cy="4337088"/>
          </a:xfrm>
        </p:grpSpPr>
        <p:pic>
          <p:nvPicPr>
            <p:cNvPr id="17" name="图片 16"/>
            <p:cNvPicPr>
              <a:picLocks noChangeAspect="1"/>
            </p:cNvPicPr>
            <p:nvPr/>
          </p:nvPicPr>
          <p:blipFill>
            <a:blip r:embed="rId1"/>
            <a:stretch>
              <a:fillRect/>
            </a:stretch>
          </p:blipFill>
          <p:spPr>
            <a:xfrm>
              <a:off x="6048392" y="1527698"/>
              <a:ext cx="6030829" cy="4337088"/>
            </a:xfrm>
            <a:prstGeom prst="rect">
              <a:avLst/>
            </a:prstGeom>
          </p:spPr>
        </p:pic>
        <p:cxnSp>
          <p:nvCxnSpPr>
            <p:cNvPr id="18" name="直接连接符 17"/>
            <p:cNvCxnSpPr/>
            <p:nvPr/>
          </p:nvCxnSpPr>
          <p:spPr>
            <a:xfrm flipH="1">
              <a:off x="7491370" y="4932727"/>
              <a:ext cx="15351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491370" y="5006218"/>
              <a:ext cx="15351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7432040" y="4836254"/>
              <a:ext cx="0" cy="2133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623556" y="4748061"/>
              <a:ext cx="825867" cy="369332"/>
            </a:xfrm>
            <a:prstGeom prst="rect">
              <a:avLst/>
            </a:prstGeom>
            <a:noFill/>
          </p:spPr>
          <p:txBody>
            <a:bodyPr wrap="none" rtlCol="0">
              <a:spAutoFit/>
            </a:bodyPr>
            <a:lstStyle/>
            <a:p>
              <a:r>
                <a:rPr lang="en-US" altLang="zh-CN" dirty="0">
                  <a:solidFill>
                    <a:srgbClr val="FF0000"/>
                  </a:solidFill>
                </a:rPr>
                <a:t>50mm</a:t>
              </a:r>
              <a:endParaRPr lang="zh-CN" altLang="en-US" dirty="0">
                <a:solidFill>
                  <a:srgbClr val="FF0000"/>
                </a:solidFill>
              </a:endParaRPr>
            </a:p>
          </p:txBody>
        </p:sp>
      </p:grpSp>
      <p:sp>
        <p:nvSpPr>
          <p:cNvPr id="26" name="文本框 25"/>
          <p:cNvSpPr txBox="1"/>
          <p:nvPr/>
        </p:nvSpPr>
        <p:spPr>
          <a:xfrm>
            <a:off x="5584054" y="5741471"/>
            <a:ext cx="6462944" cy="646331"/>
          </a:xfrm>
          <a:prstGeom prst="rect">
            <a:avLst/>
          </a:prstGeom>
          <a:noFill/>
        </p:spPr>
        <p:txBody>
          <a:bodyPr wrap="square" rtlCol="0">
            <a:spAutoFit/>
          </a:bodyPr>
          <a:lstStyle/>
          <a:p>
            <a:r>
              <a:rPr lang="en-US" altLang="zh-CN" b="1" dirty="0">
                <a:solidFill>
                  <a:srgbClr val="FF0000"/>
                </a:solidFill>
              </a:rPr>
              <a:t>Difficult</a:t>
            </a:r>
            <a:r>
              <a:rPr lang="zh-CN" altLang="en-US" b="1" dirty="0"/>
              <a:t>： </a:t>
            </a:r>
            <a:r>
              <a:rPr lang="en-US" altLang="zh-CN" dirty="0"/>
              <a:t>There is not enough space for support and adjustment mechanism within 50mm clearance.</a:t>
            </a:r>
            <a:endParaRPr lang="zh-CN" altLang="en-US" dirty="0"/>
          </a:p>
        </p:txBody>
      </p:sp>
      <p:pic>
        <p:nvPicPr>
          <p:cNvPr id="11" name="图片 10"/>
          <p:cNvPicPr>
            <a:picLocks noChangeAspect="1"/>
          </p:cNvPicPr>
          <p:nvPr/>
        </p:nvPicPr>
        <p:blipFill>
          <a:blip r:embed="rId2"/>
          <a:stretch>
            <a:fillRect/>
          </a:stretch>
        </p:blipFill>
        <p:spPr>
          <a:xfrm>
            <a:off x="272897" y="1344432"/>
            <a:ext cx="5107517" cy="5379727"/>
          </a:xfrm>
          <a:prstGeom prst="rect">
            <a:avLst/>
          </a:prstGeom>
        </p:spPr>
      </p:pic>
      <p:sp>
        <p:nvSpPr>
          <p:cNvPr id="12" name="矩形 11"/>
          <p:cNvSpPr/>
          <p:nvPr/>
        </p:nvSpPr>
        <p:spPr>
          <a:xfrm>
            <a:off x="5584054" y="6354827"/>
            <a:ext cx="5673348" cy="369332"/>
          </a:xfrm>
          <a:prstGeom prst="rect">
            <a:avLst/>
          </a:prstGeom>
        </p:spPr>
        <p:txBody>
          <a:bodyPr wrap="square">
            <a:spAutoFit/>
          </a:bodyPr>
          <a:lstStyle/>
          <a:p>
            <a:r>
              <a:rPr lang="en-US" altLang="zh-CN" b="1" dirty="0">
                <a:solidFill>
                  <a:srgbClr val="FF0000"/>
                </a:solidFill>
              </a:rPr>
              <a:t>Another idea: </a:t>
            </a:r>
            <a:r>
              <a:rPr lang="en-US" altLang="zh-CN" dirty="0"/>
              <a:t>CMS experience</a:t>
            </a:r>
            <a:endParaRPr lang="en-US" altLang="zh-CN"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en-US" altLang="zh-CN"/>
              <a:t>2.</a:t>
            </a:r>
            <a:r>
              <a:rPr kumimoji="1" lang="en-US" altLang="zh-CN" dirty="0">
                <a:latin typeface="+mn-lt"/>
                <a:ea typeface="黑体" panose="02010609060101010101" pitchFamily="49" charset="-122"/>
                <a:sym typeface="+mn-ea"/>
              </a:rPr>
              <a:t>Iron yoke design</a:t>
            </a:r>
            <a:endParaRPr lang="en-US" altLang="zh-CN"/>
          </a:p>
        </p:txBody>
      </p:sp>
      <p:pic>
        <p:nvPicPr>
          <p:cNvPr id="5" name="图片 4"/>
          <p:cNvPicPr>
            <a:picLocks noChangeAspect="1"/>
          </p:cNvPicPr>
          <p:nvPr/>
        </p:nvPicPr>
        <p:blipFill>
          <a:blip r:embed="rId1"/>
          <a:stretch>
            <a:fillRect/>
          </a:stretch>
        </p:blipFill>
        <p:spPr>
          <a:xfrm>
            <a:off x="4476000" y="812452"/>
            <a:ext cx="3240000" cy="3060000"/>
          </a:xfrm>
          <a:prstGeom prst="rect">
            <a:avLst/>
          </a:prstGeom>
        </p:spPr>
      </p:pic>
      <p:pic>
        <p:nvPicPr>
          <p:cNvPr id="6"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670" y="1629000"/>
            <a:ext cx="3530772" cy="30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a:stretch>
            <a:fillRect/>
          </a:stretch>
        </p:blipFill>
        <p:spPr>
          <a:xfrm>
            <a:off x="8122558" y="1629000"/>
            <a:ext cx="3530772" cy="3060000"/>
          </a:xfrm>
          <a:prstGeom prst="rect">
            <a:avLst/>
          </a:prstGeom>
        </p:spPr>
      </p:pic>
      <p:sp>
        <p:nvSpPr>
          <p:cNvPr id="8" name="文本框 7"/>
          <p:cNvSpPr txBox="1"/>
          <p:nvPr/>
        </p:nvSpPr>
        <p:spPr>
          <a:xfrm>
            <a:off x="1414818" y="4920844"/>
            <a:ext cx="1997663" cy="1200329"/>
          </a:xfrm>
          <a:prstGeom prst="rect">
            <a:avLst/>
          </a:prstGeom>
          <a:noFill/>
        </p:spPr>
        <p:txBody>
          <a:bodyPr wrap="none" rtlCol="0">
            <a:spAutoFit/>
          </a:bodyPr>
          <a:p>
            <a:r>
              <a:rPr lang="en-US" altLang="zh-CN" dirty="0"/>
              <a:t>Thickness: 600mm</a:t>
            </a:r>
            <a:endParaRPr lang="en-US" altLang="zh-CN" dirty="0"/>
          </a:p>
          <a:p>
            <a:r>
              <a:rPr lang="en-US" altLang="zh-CN" dirty="0">
                <a:solidFill>
                  <a:srgbClr val="0000FF"/>
                </a:solidFill>
              </a:rPr>
              <a:t>Muon: 3 layer</a:t>
            </a:r>
            <a:endParaRPr lang="en-US" altLang="zh-CN" dirty="0">
              <a:solidFill>
                <a:srgbClr val="0000FF"/>
              </a:solidFill>
            </a:endParaRPr>
          </a:p>
          <a:p>
            <a:r>
              <a:rPr lang="en-US" altLang="zh-CN" dirty="0"/>
              <a:t>Height: 9600mm</a:t>
            </a:r>
            <a:endParaRPr lang="en-US" altLang="zh-CN" dirty="0"/>
          </a:p>
          <a:p>
            <a:r>
              <a:rPr lang="en-US" altLang="zh-CN" dirty="0"/>
              <a:t>Weight: 920 t</a:t>
            </a:r>
            <a:endParaRPr lang="zh-CN" altLang="en-US" dirty="0"/>
          </a:p>
        </p:txBody>
      </p:sp>
      <p:sp>
        <p:nvSpPr>
          <p:cNvPr id="9" name="文本框 8"/>
          <p:cNvSpPr txBox="1"/>
          <p:nvPr/>
        </p:nvSpPr>
        <p:spPr>
          <a:xfrm>
            <a:off x="4989863" y="3872452"/>
            <a:ext cx="2119491" cy="1200329"/>
          </a:xfrm>
          <a:prstGeom prst="rect">
            <a:avLst/>
          </a:prstGeom>
          <a:noFill/>
        </p:spPr>
        <p:txBody>
          <a:bodyPr wrap="none" rtlCol="0">
            <a:spAutoFit/>
          </a:bodyPr>
          <a:p>
            <a:r>
              <a:rPr lang="en-US" altLang="zh-CN" dirty="0"/>
              <a:t>Thickness: </a:t>
            </a:r>
            <a:r>
              <a:rPr lang="en-US" altLang="zh-CN" dirty="0">
                <a:solidFill>
                  <a:srgbClr val="FF0000"/>
                </a:solidFill>
              </a:rPr>
              <a:t>1460</a:t>
            </a:r>
            <a:r>
              <a:rPr lang="en-US" altLang="zh-CN" dirty="0"/>
              <a:t>mm</a:t>
            </a:r>
            <a:endParaRPr lang="en-US" altLang="zh-CN" dirty="0"/>
          </a:p>
          <a:p>
            <a:r>
              <a:rPr lang="en-US" altLang="zh-CN" dirty="0">
                <a:solidFill>
                  <a:srgbClr val="0000FF"/>
                </a:solidFill>
              </a:rPr>
              <a:t>Muon: 4 layer</a:t>
            </a:r>
            <a:endParaRPr lang="en-US" altLang="zh-CN" dirty="0">
              <a:solidFill>
                <a:srgbClr val="0000FF"/>
              </a:solidFill>
            </a:endParaRPr>
          </a:p>
          <a:p>
            <a:r>
              <a:rPr lang="en-US" altLang="zh-CN" dirty="0"/>
              <a:t>Height: 12120mm</a:t>
            </a:r>
            <a:endParaRPr lang="en-US" altLang="zh-CN" dirty="0"/>
          </a:p>
          <a:p>
            <a:r>
              <a:rPr lang="en-US" altLang="zh-CN" dirty="0"/>
              <a:t>Weight:</a:t>
            </a:r>
            <a:r>
              <a:rPr lang="zh-CN" altLang="en-US" dirty="0"/>
              <a:t> </a:t>
            </a:r>
            <a:r>
              <a:rPr lang="en-US" altLang="zh-CN" dirty="0"/>
              <a:t>3180</a:t>
            </a:r>
            <a:r>
              <a:rPr lang="zh-CN" altLang="en-US" dirty="0"/>
              <a:t> </a:t>
            </a:r>
            <a:r>
              <a:rPr lang="en-US" altLang="zh-CN" dirty="0"/>
              <a:t>t</a:t>
            </a:r>
            <a:endParaRPr lang="en-US" altLang="zh-CN" dirty="0"/>
          </a:p>
        </p:txBody>
      </p:sp>
      <p:sp>
        <p:nvSpPr>
          <p:cNvPr id="10" name="文本框 9"/>
          <p:cNvSpPr txBox="1"/>
          <p:nvPr/>
        </p:nvSpPr>
        <p:spPr>
          <a:xfrm>
            <a:off x="8889112" y="4920844"/>
            <a:ext cx="2109873" cy="1200329"/>
          </a:xfrm>
          <a:prstGeom prst="rect">
            <a:avLst/>
          </a:prstGeom>
          <a:noFill/>
        </p:spPr>
        <p:txBody>
          <a:bodyPr wrap="none" rtlCol="0">
            <a:spAutoFit/>
          </a:bodyPr>
          <a:p>
            <a:r>
              <a:rPr lang="en-US" altLang="zh-CN" b="1" dirty="0">
                <a:solidFill>
                  <a:srgbClr val="FF66CC"/>
                </a:solidFill>
              </a:rPr>
              <a:t>Thickness: 600mm</a:t>
            </a:r>
            <a:endParaRPr lang="en-US" altLang="zh-CN" b="1" dirty="0">
              <a:solidFill>
                <a:srgbClr val="FF66CC"/>
              </a:solidFill>
            </a:endParaRPr>
          </a:p>
          <a:p>
            <a:r>
              <a:rPr lang="en-US" altLang="zh-CN" dirty="0">
                <a:solidFill>
                  <a:srgbClr val="0000FF"/>
                </a:solidFill>
              </a:rPr>
              <a:t>Muon: 5 layers</a:t>
            </a:r>
            <a:endParaRPr lang="en-US" altLang="zh-CN" dirty="0">
              <a:solidFill>
                <a:srgbClr val="0000FF"/>
              </a:solidFill>
            </a:endParaRPr>
          </a:p>
          <a:p>
            <a:r>
              <a:rPr lang="en-US" altLang="zh-CN" b="1" dirty="0">
                <a:solidFill>
                  <a:srgbClr val="FF66CC"/>
                </a:solidFill>
              </a:rPr>
              <a:t>Height: 8520mm</a:t>
            </a:r>
            <a:endParaRPr lang="en-US" altLang="zh-CN" b="1" dirty="0">
              <a:solidFill>
                <a:srgbClr val="FF66CC"/>
              </a:solidFill>
            </a:endParaRPr>
          </a:p>
          <a:p>
            <a:r>
              <a:rPr lang="en-US" altLang="zh-CN" b="1" dirty="0">
                <a:solidFill>
                  <a:srgbClr val="FF66CC"/>
                </a:solidFill>
              </a:rPr>
              <a:t>Weight: 760 t</a:t>
            </a:r>
            <a:endParaRPr lang="zh-CN" altLang="en-US" b="1" dirty="0">
              <a:solidFill>
                <a:srgbClr val="FF66CC"/>
              </a:solidFill>
            </a:endParaRPr>
          </a:p>
        </p:txBody>
      </p:sp>
      <p:sp>
        <p:nvSpPr>
          <p:cNvPr id="11" name="箭头: 右 10"/>
          <p:cNvSpPr/>
          <p:nvPr/>
        </p:nvSpPr>
        <p:spPr>
          <a:xfrm rot="-1500000">
            <a:off x="3591306" y="4869058"/>
            <a:ext cx="90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箭头: 右 11"/>
          <p:cNvSpPr/>
          <p:nvPr/>
        </p:nvSpPr>
        <p:spPr>
          <a:xfrm rot="1500000">
            <a:off x="7479029" y="4812843"/>
            <a:ext cx="90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5097168" y="5328029"/>
            <a:ext cx="2068195" cy="1169551"/>
          </a:xfrm>
          <a:prstGeom prst="rect">
            <a:avLst/>
          </a:prstGeom>
          <a:noFill/>
          <a:ln>
            <a:solidFill>
              <a:schemeClr val="accent1">
                <a:shade val="50000"/>
              </a:schemeClr>
            </a:solidFill>
          </a:ln>
        </p:spPr>
        <p:txBody>
          <a:bodyPr wrap="none" rtlCol="0">
            <a:spAutoFit/>
          </a:bodyPr>
          <a:p>
            <a:pPr algn="ctr"/>
            <a:r>
              <a:rPr lang="en-US" altLang="zh-CN" b="1" dirty="0"/>
              <a:t>Weight reduction</a:t>
            </a:r>
            <a:endParaRPr lang="en-US" altLang="zh-CN" b="1" dirty="0"/>
          </a:p>
          <a:p>
            <a:pPr algn="ctr"/>
            <a:endParaRPr lang="en-US" altLang="zh-CN" sz="800" dirty="0"/>
          </a:p>
          <a:p>
            <a:pPr algn="ctr"/>
            <a:r>
              <a:rPr lang="en-US" altLang="zh-CN" dirty="0">
                <a:solidFill>
                  <a:srgbClr val="FF0000"/>
                </a:solidFill>
              </a:rPr>
              <a:t>Save material costs</a:t>
            </a:r>
            <a:endParaRPr lang="en-US" altLang="zh-CN" dirty="0">
              <a:solidFill>
                <a:srgbClr val="FF0000"/>
              </a:solidFill>
            </a:endParaRPr>
          </a:p>
          <a:p>
            <a:pPr algn="ctr"/>
            <a:endParaRPr lang="en-US" altLang="zh-CN" sz="800" dirty="0"/>
          </a:p>
          <a:p>
            <a:pPr algn="ctr"/>
            <a:r>
              <a:rPr lang="en-US" altLang="zh-CN" dirty="0">
                <a:solidFill>
                  <a:srgbClr val="FF0000"/>
                </a:solidFill>
              </a:rPr>
              <a:t>Other costs</a:t>
            </a:r>
            <a:endParaRPr lang="en-US" altLang="zh-CN" dirty="0">
              <a:solidFill>
                <a:srgbClr val="FF0000"/>
              </a:solidFill>
            </a:endParaRPr>
          </a:p>
        </p:txBody>
      </p:sp>
      <p:sp>
        <p:nvSpPr>
          <p:cNvPr id="14" name="箭头: 下 13"/>
          <p:cNvSpPr/>
          <p:nvPr/>
        </p:nvSpPr>
        <p:spPr>
          <a:xfrm>
            <a:off x="5994105" y="5624054"/>
            <a:ext cx="274320" cy="203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箭头: 下 14"/>
          <p:cNvSpPr/>
          <p:nvPr/>
        </p:nvSpPr>
        <p:spPr>
          <a:xfrm>
            <a:off x="5994105" y="6021910"/>
            <a:ext cx="274320" cy="203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676909" y="1259958"/>
            <a:ext cx="1473480" cy="369332"/>
          </a:xfrm>
          <a:prstGeom prst="rect">
            <a:avLst/>
          </a:prstGeom>
          <a:noFill/>
        </p:spPr>
        <p:txBody>
          <a:bodyPr wrap="none" rtlCol="0">
            <a:spAutoFit/>
          </a:bodyPr>
          <a:p>
            <a:r>
              <a:rPr lang="en-US" altLang="zh-CN" dirty="0"/>
              <a:t>Dec 26, 2018</a:t>
            </a:r>
            <a:endParaRPr lang="zh-CN" altLang="en-US" dirty="0"/>
          </a:p>
        </p:txBody>
      </p:sp>
      <p:sp>
        <p:nvSpPr>
          <p:cNvPr id="17" name="文本框 16"/>
          <p:cNvSpPr txBox="1"/>
          <p:nvPr/>
        </p:nvSpPr>
        <p:spPr>
          <a:xfrm>
            <a:off x="5420975" y="493113"/>
            <a:ext cx="1412566" cy="369332"/>
          </a:xfrm>
          <a:prstGeom prst="rect">
            <a:avLst/>
          </a:prstGeom>
          <a:noFill/>
        </p:spPr>
        <p:txBody>
          <a:bodyPr wrap="none" rtlCol="0">
            <a:spAutoFit/>
          </a:bodyPr>
          <a:p>
            <a:r>
              <a:rPr lang="en-US" altLang="zh-CN" dirty="0"/>
              <a:t>Jan 16, 2020</a:t>
            </a:r>
            <a:endParaRPr lang="zh-CN" altLang="en-US" dirty="0"/>
          </a:p>
        </p:txBody>
      </p:sp>
      <p:sp>
        <p:nvSpPr>
          <p:cNvPr id="18" name="文本框 17"/>
          <p:cNvSpPr txBox="1"/>
          <p:nvPr/>
        </p:nvSpPr>
        <p:spPr>
          <a:xfrm>
            <a:off x="9085479" y="1259958"/>
            <a:ext cx="1717137" cy="369332"/>
          </a:xfrm>
          <a:prstGeom prst="rect">
            <a:avLst/>
          </a:prstGeom>
          <a:noFill/>
        </p:spPr>
        <p:txBody>
          <a:bodyPr wrap="none" rtlCol="0">
            <a:spAutoFit/>
          </a:bodyPr>
          <a:p>
            <a:r>
              <a:rPr lang="en-US" altLang="zh-CN" dirty="0"/>
              <a:t>March 23, 2021</a:t>
            </a:r>
            <a:endParaRPr lang="zh-CN" altLang="en-US"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stretch>
            <a:fillRect/>
          </a:stretch>
        </p:blipFill>
        <p:spPr>
          <a:xfrm>
            <a:off x="37235" y="1995873"/>
            <a:ext cx="3745879" cy="3276000"/>
          </a:xfrm>
          <a:prstGeom prst="rect">
            <a:avLst/>
          </a:prstGeom>
        </p:spPr>
      </p:pic>
      <p:pic>
        <p:nvPicPr>
          <p:cNvPr id="5" name="图片 4"/>
          <p:cNvPicPr>
            <a:picLocks noChangeAspect="1"/>
          </p:cNvPicPr>
          <p:nvPr/>
        </p:nvPicPr>
        <p:blipFill>
          <a:blip r:embed="rId2"/>
          <a:stretch>
            <a:fillRect/>
          </a:stretch>
        </p:blipFill>
        <p:spPr>
          <a:xfrm>
            <a:off x="4073958" y="1671873"/>
            <a:ext cx="3673657" cy="3600000"/>
          </a:xfrm>
          <a:prstGeom prst="rect">
            <a:avLst/>
          </a:prstGeom>
        </p:spPr>
      </p:pic>
      <p:pic>
        <p:nvPicPr>
          <p:cNvPr id="6" name="图片 5"/>
          <p:cNvPicPr>
            <a:picLocks noChangeAspect="1"/>
          </p:cNvPicPr>
          <p:nvPr/>
        </p:nvPicPr>
        <p:blipFill>
          <a:blip r:embed="rId3"/>
          <a:stretch>
            <a:fillRect/>
          </a:stretch>
        </p:blipFill>
        <p:spPr>
          <a:xfrm>
            <a:off x="4349168" y="5660409"/>
            <a:ext cx="2342913" cy="962167"/>
          </a:xfrm>
          <a:prstGeom prst="rect">
            <a:avLst/>
          </a:prstGeom>
        </p:spPr>
      </p:pic>
      <p:pic>
        <p:nvPicPr>
          <p:cNvPr id="7" name="图片 6"/>
          <p:cNvPicPr>
            <a:picLocks noChangeAspect="1"/>
          </p:cNvPicPr>
          <p:nvPr/>
        </p:nvPicPr>
        <p:blipFill>
          <a:blip r:embed="rId4"/>
          <a:stretch>
            <a:fillRect/>
          </a:stretch>
        </p:blipFill>
        <p:spPr>
          <a:xfrm>
            <a:off x="8074906" y="1629000"/>
            <a:ext cx="3817918" cy="3600000"/>
          </a:xfrm>
          <a:prstGeom prst="rect">
            <a:avLst/>
          </a:prstGeom>
        </p:spPr>
      </p:pic>
      <p:cxnSp>
        <p:nvCxnSpPr>
          <p:cNvPr id="8" name="直接箭头连接符 7"/>
          <p:cNvCxnSpPr/>
          <p:nvPr/>
        </p:nvCxnSpPr>
        <p:spPr>
          <a:xfrm>
            <a:off x="5418373" y="5058770"/>
            <a:ext cx="204505" cy="1082723"/>
          </a:xfrm>
          <a:prstGeom prst="straightConnector1">
            <a:avLst/>
          </a:prstGeom>
          <a:ln w="508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a:stretch>
            <a:fillRect/>
          </a:stretch>
        </p:blipFill>
        <p:spPr>
          <a:xfrm>
            <a:off x="6852638" y="5847386"/>
            <a:ext cx="1886460" cy="847671"/>
          </a:xfrm>
          <a:prstGeom prst="rect">
            <a:avLst/>
          </a:prstGeom>
        </p:spPr>
      </p:pic>
      <p:cxnSp>
        <p:nvCxnSpPr>
          <p:cNvPr id="10" name="直接箭头连接符 9"/>
          <p:cNvCxnSpPr/>
          <p:nvPr/>
        </p:nvCxnSpPr>
        <p:spPr>
          <a:xfrm flipH="1">
            <a:off x="8414238" y="5136107"/>
            <a:ext cx="265739" cy="818866"/>
          </a:xfrm>
          <a:prstGeom prst="straightConnector1">
            <a:avLst/>
          </a:prstGeom>
          <a:ln w="508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120219" y="1532771"/>
            <a:ext cx="1670650" cy="369332"/>
          </a:xfrm>
          <a:prstGeom prst="rect">
            <a:avLst/>
          </a:prstGeom>
          <a:noFill/>
        </p:spPr>
        <p:txBody>
          <a:bodyPr wrap="none" rtlCol="0">
            <a:spAutoFit/>
          </a:bodyPr>
          <a:lstStyle/>
          <a:p>
            <a:r>
              <a:rPr lang="en-US" altLang="zh-CN" dirty="0"/>
              <a:t>Spiral structure</a:t>
            </a:r>
            <a:endParaRPr lang="zh-CN" altLang="en-US" dirty="0"/>
          </a:p>
        </p:txBody>
      </p:sp>
      <p:sp>
        <p:nvSpPr>
          <p:cNvPr id="18" name="文本框 17"/>
          <p:cNvSpPr txBox="1"/>
          <p:nvPr/>
        </p:nvSpPr>
        <p:spPr>
          <a:xfrm>
            <a:off x="1213152" y="3449207"/>
            <a:ext cx="1362874" cy="369332"/>
          </a:xfrm>
          <a:prstGeom prst="rect">
            <a:avLst/>
          </a:prstGeom>
          <a:noFill/>
        </p:spPr>
        <p:txBody>
          <a:bodyPr wrap="none" rtlCol="0">
            <a:spAutoFit/>
          </a:bodyPr>
          <a:lstStyle/>
          <a:p>
            <a:r>
              <a:rPr lang="en-US" altLang="zh-CN" dirty="0"/>
              <a:t>About 760 t</a:t>
            </a:r>
            <a:endParaRPr lang="zh-CN" altLang="en-US" dirty="0"/>
          </a:p>
        </p:txBody>
      </p:sp>
      <p:sp>
        <p:nvSpPr>
          <p:cNvPr id="20" name="文本框 19"/>
          <p:cNvSpPr txBox="1"/>
          <p:nvPr/>
        </p:nvSpPr>
        <p:spPr>
          <a:xfrm>
            <a:off x="3147518" y="719397"/>
            <a:ext cx="1859805" cy="1200329"/>
          </a:xfrm>
          <a:prstGeom prst="rect">
            <a:avLst/>
          </a:prstGeom>
          <a:noFill/>
          <a:ln>
            <a:solidFill>
              <a:schemeClr val="accent1">
                <a:shade val="50000"/>
              </a:schemeClr>
            </a:solidFill>
          </a:ln>
        </p:spPr>
        <p:txBody>
          <a:bodyPr wrap="none" rtlCol="0">
            <a:spAutoFit/>
          </a:bodyPr>
          <a:lstStyle/>
          <a:p>
            <a:pPr algn="ctr"/>
            <a:r>
              <a:rPr lang="en-US" altLang="zh-CN" dirty="0"/>
              <a:t>Dimension</a:t>
            </a:r>
            <a:endParaRPr lang="en-US" altLang="zh-CN" dirty="0"/>
          </a:p>
          <a:p>
            <a:r>
              <a:rPr lang="en-US" altLang="zh-CN" dirty="0">
                <a:latin typeface="+mn-ea"/>
              </a:rPr>
              <a:t>Length: 8960mm</a:t>
            </a:r>
            <a:endParaRPr lang="en-US" altLang="zh-CN" dirty="0">
              <a:latin typeface="+mn-ea"/>
            </a:endParaRPr>
          </a:p>
          <a:p>
            <a:r>
              <a:rPr lang="en-US" altLang="zh-CN" sz="800" dirty="0">
                <a:latin typeface="+mn-ea"/>
              </a:rPr>
              <a:t>Outer height:</a:t>
            </a:r>
            <a:r>
              <a:rPr lang="zh-CN" altLang="en-US" sz="800" dirty="0">
                <a:latin typeface="+mn-ea"/>
              </a:rPr>
              <a:t> </a:t>
            </a:r>
            <a:r>
              <a:rPr lang="en-US" altLang="zh-CN" dirty="0">
                <a:latin typeface="+mn-ea"/>
              </a:rPr>
              <a:t>8520mm</a:t>
            </a:r>
            <a:endParaRPr lang="en-US" altLang="zh-CN" dirty="0">
              <a:latin typeface="+mn-ea"/>
            </a:endParaRPr>
          </a:p>
          <a:p>
            <a:r>
              <a:rPr lang="en-US" altLang="zh-CN" sz="800" dirty="0">
                <a:latin typeface="+mn-ea"/>
              </a:rPr>
              <a:t> Inner height: </a:t>
            </a:r>
            <a:r>
              <a:rPr lang="en-US" altLang="zh-CN" dirty="0">
                <a:latin typeface="+mn-ea"/>
              </a:rPr>
              <a:t>7320mm</a:t>
            </a:r>
            <a:endParaRPr lang="en-US" altLang="zh-CN" dirty="0">
              <a:latin typeface="+mn-ea"/>
            </a:endParaRPr>
          </a:p>
        </p:txBody>
      </p:sp>
      <p:cxnSp>
        <p:nvCxnSpPr>
          <p:cNvPr id="30" name="直接连接符 29"/>
          <p:cNvCxnSpPr/>
          <p:nvPr/>
        </p:nvCxnSpPr>
        <p:spPr>
          <a:xfrm flipV="1">
            <a:off x="8184107" y="1428466"/>
            <a:ext cx="0" cy="2005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10012905" y="1532771"/>
            <a:ext cx="1810603" cy="0"/>
          </a:xfrm>
          <a:prstGeom prst="straightConnector1">
            <a:avLst/>
          </a:prstGeom>
          <a:ln>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1821237" y="1462241"/>
            <a:ext cx="0" cy="2005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8184108" y="1532771"/>
            <a:ext cx="1828797" cy="0"/>
          </a:xfrm>
          <a:prstGeom prst="straightConnector1">
            <a:avLst/>
          </a:prstGeom>
          <a:ln>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9817290" y="1223750"/>
            <a:ext cx="671979" cy="369332"/>
          </a:xfrm>
          <a:prstGeom prst="rect">
            <a:avLst/>
          </a:prstGeom>
          <a:noFill/>
        </p:spPr>
        <p:txBody>
          <a:bodyPr wrap="none" rtlCol="0">
            <a:spAutoFit/>
          </a:bodyPr>
          <a:lstStyle/>
          <a:p>
            <a:r>
              <a:rPr lang="en-US" altLang="zh-CN" dirty="0"/>
              <a:t>8960</a:t>
            </a:r>
            <a:endParaRPr lang="zh-CN" altLang="en-US" dirty="0"/>
          </a:p>
        </p:txBody>
      </p:sp>
      <p:sp>
        <p:nvSpPr>
          <p:cNvPr id="2" name="矩形 1"/>
          <p:cNvSpPr/>
          <p:nvPr/>
        </p:nvSpPr>
        <p:spPr>
          <a:xfrm>
            <a:off x="8948344" y="5393484"/>
            <a:ext cx="2704587" cy="830997"/>
          </a:xfrm>
          <a:prstGeom prst="rect">
            <a:avLst/>
          </a:prstGeom>
        </p:spPr>
        <p:txBody>
          <a:bodyPr wrap="none">
            <a:spAutoFit/>
          </a:bodyPr>
          <a:lstStyle/>
          <a:p>
            <a:r>
              <a:rPr lang="en-US" altLang="zh-CN" sz="1600" dirty="0"/>
              <a:t>In the direction of length, </a:t>
            </a:r>
            <a:endParaRPr lang="en-US" altLang="zh-CN" sz="1600" dirty="0"/>
          </a:p>
          <a:p>
            <a:r>
              <a:rPr lang="en-US" altLang="zh-CN" sz="1600" dirty="0"/>
              <a:t>six trapezoidal vertical plates</a:t>
            </a:r>
            <a:endParaRPr lang="en-US" altLang="zh-CN" sz="1600" dirty="0"/>
          </a:p>
          <a:p>
            <a:r>
              <a:rPr lang="en-US" altLang="zh-CN" sz="1600" dirty="0"/>
              <a:t>were added</a:t>
            </a:r>
            <a:endParaRPr lang="zh-CN" altLang="en-US" sz="1600" dirty="0"/>
          </a:p>
        </p:txBody>
      </p:sp>
      <p:sp>
        <p:nvSpPr>
          <p:cNvPr id="3" name="矩形 2"/>
          <p:cNvSpPr/>
          <p:nvPr/>
        </p:nvSpPr>
        <p:spPr>
          <a:xfrm>
            <a:off x="179905" y="5695818"/>
            <a:ext cx="4105611" cy="584775"/>
          </a:xfrm>
          <a:prstGeom prst="rect">
            <a:avLst/>
          </a:prstGeom>
        </p:spPr>
        <p:txBody>
          <a:bodyPr wrap="square">
            <a:spAutoFit/>
          </a:bodyPr>
          <a:lstStyle/>
          <a:p>
            <a:r>
              <a:rPr lang="en-US" altLang="zh-CN" sz="1600" dirty="0"/>
              <a:t>Each unit is made up of six iron plates, </a:t>
            </a:r>
            <a:endParaRPr lang="en-US" altLang="zh-CN" sz="1600" dirty="0"/>
          </a:p>
          <a:p>
            <a:r>
              <a:rPr lang="en-US" altLang="zh-CN" sz="1600" dirty="0"/>
              <a:t>which can place five layers of muon detector</a:t>
            </a:r>
            <a:endParaRPr lang="zh-CN" altLang="en-US" sz="1600" dirty="0"/>
          </a:p>
        </p:txBody>
      </p:sp>
      <p:sp>
        <p:nvSpPr>
          <p:cNvPr id="11" name="标题 10"/>
          <p:cNvSpPr>
            <a:spLocks noGrp="1"/>
          </p:cNvSpPr>
          <p:nvPr>
            <p:ph type="title"/>
          </p:nvPr>
        </p:nvSpPr>
        <p:spPr/>
        <p:txBody>
          <a:bodyPr/>
          <a:p>
            <a:pPr algn="l">
              <a:buClrTx/>
              <a:buSzTx/>
              <a:buFontTx/>
            </a:pPr>
            <a:r>
              <a:rPr lang="en-US" altLang="zh-CN"/>
              <a:t>2.</a:t>
            </a:r>
            <a:r>
              <a:rPr kumimoji="1" lang="en-US" altLang="zh-CN" dirty="0">
                <a:latin typeface="+mn-lt"/>
                <a:ea typeface="黑体" panose="02010609060101010101" pitchFamily="49" charset="-122"/>
                <a:sym typeface="+mn-ea"/>
              </a:rPr>
              <a:t>Iron yoke design</a:t>
            </a:r>
            <a:endParaRPr lang="en-US" altLang="zh-CN"/>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1256" y="896862"/>
            <a:ext cx="5860900" cy="923330"/>
          </a:xfrm>
          <a:prstGeom prst="rect">
            <a:avLst/>
          </a:prstGeom>
        </p:spPr>
        <p:txBody>
          <a:bodyPr wrap="none">
            <a:spAutoFit/>
          </a:bodyPr>
          <a:lstStyle/>
          <a:p>
            <a:r>
              <a:rPr lang="en-US" altLang="zh-CN" dirty="0"/>
              <a:t>Calculation conditions: </a:t>
            </a:r>
            <a:endParaRPr lang="en-US" altLang="zh-CN" dirty="0"/>
          </a:p>
          <a:p>
            <a:r>
              <a:rPr lang="en-US" altLang="zh-CN" dirty="0"/>
              <a:t>                      Material --- T10</a:t>
            </a:r>
            <a:endParaRPr lang="en-US" altLang="zh-CN" dirty="0"/>
          </a:p>
          <a:p>
            <a:r>
              <a:rPr lang="en-US" altLang="zh-CN" dirty="0"/>
              <a:t>                      Load      --- Self weight of yoke </a:t>
            </a:r>
            <a:r>
              <a:rPr lang="zh-CN" altLang="en-US" dirty="0"/>
              <a:t>（</a:t>
            </a:r>
            <a:r>
              <a:rPr lang="en-US" altLang="zh-CN" dirty="0"/>
              <a:t>760 t</a:t>
            </a:r>
            <a:r>
              <a:rPr lang="zh-CN" altLang="en-US" dirty="0"/>
              <a:t>）</a:t>
            </a:r>
            <a:r>
              <a:rPr lang="en-US" altLang="zh-CN" dirty="0"/>
              <a:t>  </a:t>
            </a:r>
            <a:endParaRPr lang="zh-CN" altLang="en-US" dirty="0"/>
          </a:p>
        </p:txBody>
      </p:sp>
      <p:pic>
        <p:nvPicPr>
          <p:cNvPr id="6" name="图片 5"/>
          <p:cNvPicPr>
            <a:picLocks noChangeAspect="1"/>
          </p:cNvPicPr>
          <p:nvPr/>
        </p:nvPicPr>
        <p:blipFill>
          <a:blip r:embed="rId1"/>
          <a:stretch>
            <a:fillRect/>
          </a:stretch>
        </p:blipFill>
        <p:spPr>
          <a:xfrm>
            <a:off x="704864" y="2429109"/>
            <a:ext cx="4837528" cy="2880000"/>
          </a:xfrm>
          <a:prstGeom prst="rect">
            <a:avLst/>
          </a:prstGeom>
        </p:spPr>
      </p:pic>
      <p:pic>
        <p:nvPicPr>
          <p:cNvPr id="7" name="图片 6"/>
          <p:cNvPicPr>
            <a:picLocks noChangeAspect="1"/>
          </p:cNvPicPr>
          <p:nvPr/>
        </p:nvPicPr>
        <p:blipFill>
          <a:blip r:embed="rId2"/>
          <a:stretch>
            <a:fillRect/>
          </a:stretch>
        </p:blipFill>
        <p:spPr>
          <a:xfrm>
            <a:off x="6748142" y="2429109"/>
            <a:ext cx="4778355" cy="2880000"/>
          </a:xfrm>
          <a:prstGeom prst="rect">
            <a:avLst/>
          </a:prstGeom>
        </p:spPr>
      </p:pic>
      <p:sp>
        <p:nvSpPr>
          <p:cNvPr id="8" name="文本框 7"/>
          <p:cNvSpPr txBox="1"/>
          <p:nvPr/>
        </p:nvSpPr>
        <p:spPr>
          <a:xfrm>
            <a:off x="2436581" y="2044216"/>
            <a:ext cx="1374094" cy="369332"/>
          </a:xfrm>
          <a:prstGeom prst="rect">
            <a:avLst/>
          </a:prstGeom>
          <a:noFill/>
        </p:spPr>
        <p:txBody>
          <a:bodyPr wrap="none" rtlCol="0">
            <a:spAutoFit/>
          </a:bodyPr>
          <a:lstStyle/>
          <a:p>
            <a:r>
              <a:rPr lang="en-US" altLang="zh-CN" dirty="0"/>
              <a:t>Stress cloud</a:t>
            </a:r>
            <a:endParaRPr lang="zh-CN" altLang="en-US" dirty="0"/>
          </a:p>
        </p:txBody>
      </p:sp>
      <p:sp>
        <p:nvSpPr>
          <p:cNvPr id="9" name="文本框 8"/>
          <p:cNvSpPr txBox="1"/>
          <p:nvPr/>
        </p:nvSpPr>
        <p:spPr>
          <a:xfrm>
            <a:off x="8114442" y="2044216"/>
            <a:ext cx="2045753" cy="369332"/>
          </a:xfrm>
          <a:prstGeom prst="rect">
            <a:avLst/>
          </a:prstGeom>
          <a:noFill/>
        </p:spPr>
        <p:txBody>
          <a:bodyPr wrap="none" rtlCol="0">
            <a:spAutoFit/>
          </a:bodyPr>
          <a:lstStyle/>
          <a:p>
            <a:r>
              <a:rPr lang="en-US" altLang="zh-CN" dirty="0"/>
              <a:t>Deformation cloud</a:t>
            </a:r>
            <a:endParaRPr lang="zh-CN" altLang="en-US" dirty="0"/>
          </a:p>
        </p:txBody>
      </p:sp>
      <p:sp>
        <p:nvSpPr>
          <p:cNvPr id="10" name="矩形 9"/>
          <p:cNvSpPr/>
          <p:nvPr/>
        </p:nvSpPr>
        <p:spPr>
          <a:xfrm>
            <a:off x="7425150" y="5309109"/>
            <a:ext cx="3424335" cy="369332"/>
          </a:xfrm>
          <a:prstGeom prst="rect">
            <a:avLst/>
          </a:prstGeom>
        </p:spPr>
        <p:txBody>
          <a:bodyPr wrap="none">
            <a:spAutoFit/>
          </a:bodyPr>
          <a:lstStyle/>
          <a:p>
            <a:r>
              <a:rPr lang="en-US" altLang="zh-CN" dirty="0">
                <a:latin typeface="+mn-ea"/>
              </a:rPr>
              <a:t>Maximum deformation: 1.65mm</a:t>
            </a:r>
            <a:endParaRPr lang="zh-CN" altLang="en-US" dirty="0">
              <a:latin typeface="+mn-ea"/>
            </a:endParaRPr>
          </a:p>
        </p:txBody>
      </p:sp>
      <p:sp>
        <p:nvSpPr>
          <p:cNvPr id="11" name="矩形 10"/>
          <p:cNvSpPr/>
          <p:nvPr/>
        </p:nvSpPr>
        <p:spPr>
          <a:xfrm>
            <a:off x="1772136" y="5309109"/>
            <a:ext cx="2706190" cy="369332"/>
          </a:xfrm>
          <a:prstGeom prst="rect">
            <a:avLst/>
          </a:prstGeom>
        </p:spPr>
        <p:txBody>
          <a:bodyPr wrap="none">
            <a:spAutoFit/>
          </a:bodyPr>
          <a:lstStyle/>
          <a:p>
            <a:r>
              <a:rPr lang="en-US" altLang="zh-CN" dirty="0">
                <a:latin typeface="+mn-ea"/>
              </a:rPr>
              <a:t>Maximum stress: 109MPa</a:t>
            </a:r>
            <a:endParaRPr lang="zh-CN" altLang="en-US" dirty="0">
              <a:latin typeface="+mn-ea"/>
            </a:endParaRPr>
          </a:p>
        </p:txBody>
      </p:sp>
      <p:sp>
        <p:nvSpPr>
          <p:cNvPr id="2" name="文本框 1"/>
          <p:cNvSpPr txBox="1"/>
          <p:nvPr/>
        </p:nvSpPr>
        <p:spPr>
          <a:xfrm>
            <a:off x="8399431" y="869566"/>
            <a:ext cx="3087705" cy="523220"/>
          </a:xfrm>
          <a:prstGeom prst="rect">
            <a:avLst/>
          </a:prstGeom>
          <a:noFill/>
        </p:spPr>
        <p:txBody>
          <a:bodyPr wrap="none" rtlCol="0">
            <a:spAutoFit/>
          </a:bodyPr>
          <a:lstStyle/>
          <a:p>
            <a:r>
              <a:rPr lang="en-US" altLang="zh-CN" sz="2800" dirty="0"/>
              <a:t>Conclusion:  </a:t>
            </a:r>
            <a:r>
              <a:rPr lang="en-US" altLang="zh-CN" sz="2800" dirty="0">
                <a:solidFill>
                  <a:srgbClr val="0000FF"/>
                </a:solidFill>
              </a:rPr>
              <a:t>Safety</a:t>
            </a:r>
            <a:endParaRPr lang="zh-CN" altLang="en-US" sz="2800" dirty="0">
              <a:solidFill>
                <a:srgbClr val="0000FF"/>
              </a:solidFill>
            </a:endParaRPr>
          </a:p>
        </p:txBody>
      </p:sp>
      <p:sp>
        <p:nvSpPr>
          <p:cNvPr id="3" name="箭头: 下 2"/>
          <p:cNvSpPr/>
          <p:nvPr/>
        </p:nvSpPr>
        <p:spPr>
          <a:xfrm flipV="1">
            <a:off x="9835487" y="1524450"/>
            <a:ext cx="324708" cy="3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p:txBody>
          <a:bodyPr/>
          <a:p>
            <a:pPr algn="l">
              <a:buClrTx/>
              <a:buSzTx/>
              <a:buFontTx/>
            </a:pPr>
            <a:r>
              <a:rPr lang="en-US" altLang="zh-CN"/>
              <a:t>2.</a:t>
            </a:r>
            <a:r>
              <a:rPr kumimoji="1" lang="en-US" altLang="zh-CN" dirty="0">
                <a:latin typeface="+mn-lt"/>
                <a:ea typeface="黑体" panose="02010609060101010101" pitchFamily="49" charset="-122"/>
                <a:sym typeface="+mn-ea"/>
              </a:rPr>
              <a:t>Iron yoke design</a:t>
            </a:r>
            <a:endParaRPr lang="en-US" altLang="zh-CN"/>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626975" y="4353253"/>
            <a:ext cx="2342913" cy="962167"/>
          </a:xfrm>
          <a:prstGeom prst="rect">
            <a:avLst/>
          </a:prstGeom>
        </p:spPr>
      </p:pic>
      <p:sp>
        <p:nvSpPr>
          <p:cNvPr id="3" name="矩形 2"/>
          <p:cNvSpPr/>
          <p:nvPr/>
        </p:nvSpPr>
        <p:spPr>
          <a:xfrm>
            <a:off x="1523335" y="4804553"/>
            <a:ext cx="8188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403614" y="4802279"/>
            <a:ext cx="8188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58009" y="634509"/>
            <a:ext cx="7471917" cy="523220"/>
          </a:xfrm>
          <a:prstGeom prst="rect">
            <a:avLst/>
          </a:prstGeom>
        </p:spPr>
        <p:txBody>
          <a:bodyPr wrap="none">
            <a:spAutoFit/>
          </a:bodyPr>
          <a:lstStyle/>
          <a:p>
            <a:r>
              <a:rPr lang="en-US" altLang="zh-CN" sz="2800" dirty="0">
                <a:solidFill>
                  <a:srgbClr val="0070C0"/>
                </a:solidFill>
              </a:rPr>
              <a:t>Deformation</a:t>
            </a:r>
            <a:r>
              <a:rPr lang="en-US" altLang="zh-CN" dirty="0"/>
              <a:t> and </a:t>
            </a:r>
            <a:r>
              <a:rPr lang="en-US" altLang="zh-CN" sz="2800" dirty="0">
                <a:solidFill>
                  <a:srgbClr val="0070C0"/>
                </a:solidFill>
              </a:rPr>
              <a:t>stress</a:t>
            </a:r>
            <a:r>
              <a:rPr lang="en-US" altLang="zh-CN" dirty="0"/>
              <a:t> of yoke after installing all sub-detectors </a:t>
            </a:r>
            <a:endParaRPr lang="zh-CN" altLang="en-US" dirty="0"/>
          </a:p>
        </p:txBody>
      </p:sp>
      <p:sp>
        <p:nvSpPr>
          <p:cNvPr id="5" name="矩形 4"/>
          <p:cNvSpPr/>
          <p:nvPr/>
        </p:nvSpPr>
        <p:spPr>
          <a:xfrm>
            <a:off x="390310" y="1157357"/>
            <a:ext cx="8039380" cy="1477328"/>
          </a:xfrm>
          <a:prstGeom prst="rect">
            <a:avLst/>
          </a:prstGeom>
        </p:spPr>
        <p:txBody>
          <a:bodyPr wrap="none">
            <a:spAutoFit/>
          </a:bodyPr>
          <a:lstStyle/>
          <a:p>
            <a:r>
              <a:rPr lang="en-US" altLang="zh-CN" dirty="0"/>
              <a:t>Calculation conditions: </a:t>
            </a:r>
            <a:endParaRPr lang="en-US" altLang="zh-CN" dirty="0"/>
          </a:p>
          <a:p>
            <a:r>
              <a:rPr lang="en-US" altLang="zh-CN" dirty="0"/>
              <a:t>                      Material --- T10</a:t>
            </a:r>
            <a:endParaRPr lang="en-US" altLang="zh-CN" dirty="0"/>
          </a:p>
          <a:p>
            <a:r>
              <a:rPr lang="en-US" altLang="zh-CN" dirty="0"/>
              <a:t>                      Load      --- Self weight of yoke + weight of the all sub-detectors</a:t>
            </a:r>
            <a:endParaRPr lang="en-US" altLang="zh-CN" dirty="0"/>
          </a:p>
          <a:p>
            <a:r>
              <a:rPr lang="en-US" altLang="zh-CN" dirty="0"/>
              <a:t>                                       </a:t>
            </a:r>
            <a:r>
              <a:rPr lang="en-US" altLang="zh-CN" dirty="0">
                <a:solidFill>
                  <a:srgbClr val="0000FF"/>
                </a:solidFill>
              </a:rPr>
              <a:t>self weight of yoke :   760 t</a:t>
            </a:r>
            <a:endParaRPr lang="en-US" altLang="zh-CN" dirty="0">
              <a:solidFill>
                <a:srgbClr val="0000FF"/>
              </a:solidFill>
            </a:endParaRPr>
          </a:p>
          <a:p>
            <a:r>
              <a:rPr lang="en-US" altLang="zh-CN" dirty="0"/>
              <a:t>                    </a:t>
            </a:r>
            <a:r>
              <a:rPr lang="en-US" altLang="zh-CN" dirty="0">
                <a:solidFill>
                  <a:srgbClr val="0000FF"/>
                </a:solidFill>
              </a:rPr>
              <a:t>weight of the all sub-detectors : </a:t>
            </a:r>
            <a:r>
              <a:rPr lang="en-US" altLang="zh-CN" dirty="0">
                <a:solidFill>
                  <a:srgbClr val="FF0000"/>
                </a:solidFill>
              </a:rPr>
              <a:t>1600 t  (estimate)</a:t>
            </a:r>
            <a:endParaRPr lang="zh-CN" altLang="en-US" dirty="0">
              <a:solidFill>
                <a:srgbClr val="FF0000"/>
              </a:solidFill>
            </a:endParaRPr>
          </a:p>
        </p:txBody>
      </p:sp>
      <p:pic>
        <p:nvPicPr>
          <p:cNvPr id="7" name="图片 6"/>
          <p:cNvPicPr>
            <a:picLocks noChangeAspect="1"/>
          </p:cNvPicPr>
          <p:nvPr/>
        </p:nvPicPr>
        <p:blipFill>
          <a:blip r:embed="rId2"/>
          <a:stretch>
            <a:fillRect/>
          </a:stretch>
        </p:blipFill>
        <p:spPr>
          <a:xfrm>
            <a:off x="4295219" y="2755729"/>
            <a:ext cx="3874838" cy="2772000"/>
          </a:xfrm>
          <a:prstGeom prst="rect">
            <a:avLst/>
          </a:prstGeom>
        </p:spPr>
      </p:pic>
      <p:pic>
        <p:nvPicPr>
          <p:cNvPr id="8" name="图片 7"/>
          <p:cNvPicPr>
            <a:picLocks noChangeAspect="1"/>
          </p:cNvPicPr>
          <p:nvPr/>
        </p:nvPicPr>
        <p:blipFill>
          <a:blip r:embed="rId3"/>
          <a:stretch>
            <a:fillRect/>
          </a:stretch>
        </p:blipFill>
        <p:spPr>
          <a:xfrm>
            <a:off x="8308469" y="2876674"/>
            <a:ext cx="3666334" cy="2556000"/>
          </a:xfrm>
          <a:prstGeom prst="rect">
            <a:avLst/>
          </a:prstGeom>
        </p:spPr>
      </p:pic>
      <p:cxnSp>
        <p:nvCxnSpPr>
          <p:cNvPr id="9" name="直接箭头连接符 8"/>
          <p:cNvCxnSpPr/>
          <p:nvPr/>
        </p:nvCxnSpPr>
        <p:spPr>
          <a:xfrm>
            <a:off x="1569277" y="3804435"/>
            <a:ext cx="0" cy="994517"/>
          </a:xfrm>
          <a:prstGeom prst="straightConnector1">
            <a:avLst/>
          </a:prstGeom>
          <a:ln w="508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2447101" y="3804434"/>
            <a:ext cx="0" cy="994517"/>
          </a:xfrm>
          <a:prstGeom prst="straightConnector1">
            <a:avLst/>
          </a:prstGeom>
          <a:ln w="508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50266" y="2699861"/>
            <a:ext cx="3740126" cy="830997"/>
          </a:xfrm>
          <a:prstGeom prst="rect">
            <a:avLst/>
          </a:prstGeom>
          <a:solidFill>
            <a:srgbClr val="92D050"/>
          </a:solidFill>
        </p:spPr>
        <p:txBody>
          <a:bodyPr wrap="none" rtlCol="0">
            <a:spAutoFit/>
          </a:bodyPr>
          <a:lstStyle/>
          <a:p>
            <a:pPr algn="ctr"/>
            <a:r>
              <a:rPr lang="en-US" altLang="zh-CN" sz="1600" dirty="0"/>
              <a:t>1600 tons uniformly loaded on</a:t>
            </a:r>
            <a:endParaRPr lang="en-US" altLang="zh-CN" sz="1600" dirty="0"/>
          </a:p>
          <a:p>
            <a:pPr algn="ctr"/>
            <a:r>
              <a:rPr lang="en-US" altLang="zh-CN" sz="1600" dirty="0"/>
              <a:t>the upper surface of two guide rails</a:t>
            </a:r>
            <a:endParaRPr lang="en-US" altLang="zh-CN" sz="1600" dirty="0"/>
          </a:p>
          <a:p>
            <a:pPr algn="ctr"/>
            <a:r>
              <a:rPr lang="zh-CN" altLang="en-US" sz="1600" dirty="0"/>
              <a:t>（</a:t>
            </a:r>
            <a:r>
              <a:rPr lang="en-US" altLang="zh-CN" sz="1600" dirty="0"/>
              <a:t>Assuming: each rail is 200 mm wide</a:t>
            </a:r>
            <a:r>
              <a:rPr lang="zh-CN" altLang="en-US" sz="1600" dirty="0"/>
              <a:t>）</a:t>
            </a:r>
            <a:endParaRPr lang="zh-CN" altLang="en-US" sz="1600" dirty="0"/>
          </a:p>
        </p:txBody>
      </p:sp>
      <p:sp>
        <p:nvSpPr>
          <p:cNvPr id="14" name="文本框 13"/>
          <p:cNvSpPr txBox="1"/>
          <p:nvPr/>
        </p:nvSpPr>
        <p:spPr>
          <a:xfrm>
            <a:off x="782456" y="5364136"/>
            <a:ext cx="2284600" cy="646331"/>
          </a:xfrm>
          <a:prstGeom prst="rect">
            <a:avLst/>
          </a:prstGeom>
          <a:solidFill>
            <a:srgbClr val="92D050"/>
          </a:solidFill>
        </p:spPr>
        <p:txBody>
          <a:bodyPr wrap="none" rtlCol="0">
            <a:spAutoFit/>
          </a:bodyPr>
          <a:lstStyle/>
          <a:p>
            <a:pPr algn="ctr"/>
            <a:r>
              <a:rPr lang="en-US" altLang="zh-CN" dirty="0"/>
              <a:t>Schematic diagram</a:t>
            </a:r>
            <a:endParaRPr lang="en-US" altLang="zh-CN" dirty="0"/>
          </a:p>
          <a:p>
            <a:r>
              <a:rPr lang="en-US" altLang="zh-CN" dirty="0"/>
              <a:t>of detector reloading</a:t>
            </a:r>
            <a:endParaRPr lang="zh-CN" altLang="en-US" dirty="0"/>
          </a:p>
        </p:txBody>
      </p:sp>
      <p:sp>
        <p:nvSpPr>
          <p:cNvPr id="15" name="文本框 14"/>
          <p:cNvSpPr txBox="1"/>
          <p:nvPr/>
        </p:nvSpPr>
        <p:spPr>
          <a:xfrm>
            <a:off x="5408953" y="2553957"/>
            <a:ext cx="1374094" cy="369332"/>
          </a:xfrm>
          <a:prstGeom prst="rect">
            <a:avLst/>
          </a:prstGeom>
          <a:noFill/>
        </p:spPr>
        <p:txBody>
          <a:bodyPr wrap="none" rtlCol="0">
            <a:spAutoFit/>
          </a:bodyPr>
          <a:lstStyle/>
          <a:p>
            <a:r>
              <a:rPr lang="en-US" altLang="zh-CN" dirty="0"/>
              <a:t>Stress cloud</a:t>
            </a:r>
            <a:endParaRPr lang="zh-CN" altLang="en-US" dirty="0"/>
          </a:p>
        </p:txBody>
      </p:sp>
      <p:sp>
        <p:nvSpPr>
          <p:cNvPr id="16" name="文本框 15"/>
          <p:cNvSpPr txBox="1"/>
          <p:nvPr/>
        </p:nvSpPr>
        <p:spPr>
          <a:xfrm>
            <a:off x="9118758" y="2550335"/>
            <a:ext cx="2045753" cy="369332"/>
          </a:xfrm>
          <a:prstGeom prst="rect">
            <a:avLst/>
          </a:prstGeom>
          <a:noFill/>
        </p:spPr>
        <p:txBody>
          <a:bodyPr wrap="none" rtlCol="0">
            <a:spAutoFit/>
          </a:bodyPr>
          <a:lstStyle/>
          <a:p>
            <a:r>
              <a:rPr lang="en-US" altLang="zh-CN" dirty="0"/>
              <a:t>Deformation cloud</a:t>
            </a:r>
            <a:endParaRPr lang="zh-CN" altLang="en-US" dirty="0"/>
          </a:p>
        </p:txBody>
      </p:sp>
      <p:sp>
        <p:nvSpPr>
          <p:cNvPr id="17" name="矩形 16"/>
          <p:cNvSpPr/>
          <p:nvPr/>
        </p:nvSpPr>
        <p:spPr>
          <a:xfrm>
            <a:off x="8429466" y="5369397"/>
            <a:ext cx="3373039" cy="369332"/>
          </a:xfrm>
          <a:prstGeom prst="rect">
            <a:avLst/>
          </a:prstGeom>
        </p:spPr>
        <p:txBody>
          <a:bodyPr wrap="none">
            <a:spAutoFit/>
          </a:bodyPr>
          <a:lstStyle/>
          <a:p>
            <a:r>
              <a:rPr lang="en-US" altLang="zh-CN" dirty="0">
                <a:latin typeface="+mn-ea"/>
              </a:rPr>
              <a:t>Maximum deformation: </a:t>
            </a:r>
            <a:r>
              <a:rPr lang="en-US" altLang="zh-CN" dirty="0">
                <a:solidFill>
                  <a:srgbClr val="0000FF"/>
                </a:solidFill>
                <a:latin typeface="+mn-ea"/>
              </a:rPr>
              <a:t>1.37</a:t>
            </a:r>
            <a:r>
              <a:rPr lang="en-US" altLang="zh-CN" dirty="0">
                <a:latin typeface="+mn-ea"/>
              </a:rPr>
              <a:t>mm</a:t>
            </a:r>
            <a:endParaRPr lang="zh-CN" altLang="en-US" dirty="0">
              <a:latin typeface="+mn-ea"/>
            </a:endParaRPr>
          </a:p>
        </p:txBody>
      </p:sp>
      <p:sp>
        <p:nvSpPr>
          <p:cNvPr id="18" name="矩形 17"/>
          <p:cNvSpPr/>
          <p:nvPr/>
        </p:nvSpPr>
        <p:spPr>
          <a:xfrm>
            <a:off x="4742903" y="5369397"/>
            <a:ext cx="2706190" cy="369332"/>
          </a:xfrm>
          <a:prstGeom prst="rect">
            <a:avLst/>
          </a:prstGeom>
        </p:spPr>
        <p:txBody>
          <a:bodyPr wrap="none">
            <a:spAutoFit/>
          </a:bodyPr>
          <a:lstStyle/>
          <a:p>
            <a:r>
              <a:rPr lang="en-US" altLang="zh-CN" dirty="0">
                <a:latin typeface="+mn-ea"/>
              </a:rPr>
              <a:t>Maximum stress: 250MPa</a:t>
            </a:r>
            <a:endParaRPr lang="zh-CN" altLang="en-US" dirty="0">
              <a:latin typeface="+mn-ea"/>
            </a:endParaRPr>
          </a:p>
        </p:txBody>
      </p:sp>
      <p:sp>
        <p:nvSpPr>
          <p:cNvPr id="21" name="文本框 20"/>
          <p:cNvSpPr txBox="1"/>
          <p:nvPr/>
        </p:nvSpPr>
        <p:spPr>
          <a:xfrm>
            <a:off x="8749723" y="937696"/>
            <a:ext cx="3087705" cy="523220"/>
          </a:xfrm>
          <a:prstGeom prst="rect">
            <a:avLst/>
          </a:prstGeom>
          <a:noFill/>
        </p:spPr>
        <p:txBody>
          <a:bodyPr wrap="none" rtlCol="0">
            <a:spAutoFit/>
          </a:bodyPr>
          <a:lstStyle/>
          <a:p>
            <a:r>
              <a:rPr lang="en-US" altLang="zh-CN" sz="2800" dirty="0"/>
              <a:t>Conclusion:  </a:t>
            </a:r>
            <a:r>
              <a:rPr lang="en-US" altLang="zh-CN" sz="2800" dirty="0">
                <a:solidFill>
                  <a:srgbClr val="0000FF"/>
                </a:solidFill>
              </a:rPr>
              <a:t>Safety</a:t>
            </a:r>
            <a:endParaRPr lang="zh-CN" altLang="en-US" sz="2800" dirty="0">
              <a:solidFill>
                <a:srgbClr val="0000FF"/>
              </a:solidFill>
            </a:endParaRPr>
          </a:p>
        </p:txBody>
      </p:sp>
      <p:sp>
        <p:nvSpPr>
          <p:cNvPr id="22" name="箭头: 下 21"/>
          <p:cNvSpPr/>
          <p:nvPr/>
        </p:nvSpPr>
        <p:spPr>
          <a:xfrm flipV="1">
            <a:off x="10185779" y="1592580"/>
            <a:ext cx="432000" cy="54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522800" y="30426"/>
            <a:ext cx="9967547" cy="604206"/>
          </a:xfrm>
        </p:spPr>
        <p:txBody>
          <a:bodyPr/>
          <a:p>
            <a:pPr algn="l">
              <a:buClrTx/>
              <a:buSzTx/>
              <a:buFontTx/>
            </a:pPr>
            <a:r>
              <a:rPr lang="en-US" altLang="zh-CN"/>
              <a:t>2.</a:t>
            </a:r>
            <a:r>
              <a:rPr kumimoji="1" lang="en-US" altLang="zh-CN" dirty="0">
                <a:latin typeface="+mn-lt"/>
                <a:ea typeface="黑体" panose="02010609060101010101" pitchFamily="49" charset="-122"/>
                <a:sym typeface="+mn-ea"/>
              </a:rPr>
              <a:t>Iron yoke design</a:t>
            </a:r>
            <a:endParaRPr lang="en-US" altLang="zh-CN"/>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en-US"/>
              <a:t>2.1 </a:t>
            </a:r>
            <a:r>
              <a:rPr kumimoji="1" lang="en-US" altLang="zh-CN" dirty="0">
                <a:latin typeface="+mn-lt"/>
                <a:ea typeface="黑体" panose="02010609060101010101" pitchFamily="49" charset="-122"/>
                <a:sym typeface="+mn-ea"/>
              </a:rPr>
              <a:t>Structural analysis of iron yoke under magnetic force</a:t>
            </a:r>
            <a:endParaRPr lang="en-US" altLang="zh-CN"/>
          </a:p>
        </p:txBody>
      </p:sp>
      <p:pic>
        <p:nvPicPr>
          <p:cNvPr id="6" name="图片 5"/>
          <p:cNvPicPr>
            <a:picLocks noChangeAspect="1"/>
          </p:cNvPicPr>
          <p:nvPr>
            <p:custDataLst>
              <p:tags r:id="rId1"/>
            </p:custDataLst>
          </p:nvPr>
        </p:nvPicPr>
        <p:blipFill>
          <a:blip r:embed="rId2"/>
          <a:stretch>
            <a:fillRect/>
          </a:stretch>
        </p:blipFill>
        <p:spPr>
          <a:xfrm>
            <a:off x="368300" y="887730"/>
            <a:ext cx="6995160" cy="262636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30" y="3771265"/>
            <a:ext cx="6906895" cy="2899410"/>
          </a:xfrm>
          <a:prstGeom prst="rect">
            <a:avLst/>
          </a:prstGeom>
        </p:spPr>
      </p:pic>
      <p:sp>
        <p:nvSpPr>
          <p:cNvPr id="9" name="内容占位符 8"/>
          <p:cNvSpPr>
            <a:spLocks noGrp="1"/>
          </p:cNvSpPr>
          <p:nvPr>
            <p:ph idx="1"/>
          </p:nvPr>
        </p:nvSpPr>
        <p:spPr>
          <a:xfrm>
            <a:off x="7716520" y="1272540"/>
            <a:ext cx="4293870" cy="5398135"/>
          </a:xfrm>
        </p:spPr>
        <p:txBody>
          <a:bodyPr>
            <a:normAutofit lnSpcReduction="20000"/>
          </a:bodyPr>
          <a:p>
            <a:pPr marL="0" indent="0">
              <a:buNone/>
            </a:pPr>
            <a:r>
              <a:rPr lang="zh-CN" altLang="en-US" sz="2400" dirty="0"/>
              <a:t>Loading of magnetic force</a:t>
            </a:r>
            <a:endParaRPr lang="zh-CN" altLang="en-US" sz="2400" dirty="0"/>
          </a:p>
          <a:p>
            <a:pPr marL="0" indent="0">
              <a:buNone/>
            </a:pPr>
            <a:r>
              <a:rPr lang="zh-CN" altLang="en-US" sz="2400" dirty="0"/>
              <a:t>A unit of the </a:t>
            </a:r>
            <a:r>
              <a:rPr lang="en-US" altLang="zh-CN" sz="2400" dirty="0"/>
              <a:t>yoke</a:t>
            </a:r>
            <a:r>
              <a:rPr lang="zh-CN" altLang="en-US" sz="2400" dirty="0"/>
              <a:t> is combined to analyze the magnetic force structure；The magnetic field intensity is 3T；</a:t>
            </a:r>
            <a:r>
              <a:rPr lang="zh-CN" altLang="en-US" sz="2400" dirty="0">
                <a:sym typeface="+mn-ea"/>
              </a:rPr>
              <a:t>Gravitational field, calculating the maximum force in the vertical direction</a:t>
            </a:r>
            <a:endParaRPr lang="zh-CN" altLang="en-US" sz="2400" dirty="0">
              <a:sym typeface="+mn-ea"/>
            </a:endParaRPr>
          </a:p>
          <a:p>
            <a:pPr marL="0" indent="0">
              <a:buNone/>
            </a:pPr>
            <a:endParaRPr lang="zh-CN" altLang="en-US" sz="2400" dirty="0"/>
          </a:p>
          <a:p>
            <a:pPr marL="0" indent="0">
              <a:buNone/>
            </a:pPr>
            <a:r>
              <a:rPr sz="2400" dirty="0"/>
              <a:t>A unit is divided into 7 pieces (divided according to the ribs)</a:t>
            </a:r>
            <a:endParaRPr sz="2400" dirty="0"/>
          </a:p>
          <a:p>
            <a:pPr marL="0" indent="0">
              <a:buNone/>
            </a:pPr>
            <a:endParaRPr sz="2400" dirty="0"/>
          </a:p>
          <a:p>
            <a:pPr marL="0" indent="0">
              <a:buNone/>
            </a:pPr>
            <a:r>
              <a:rPr sz="2400" dirty="0"/>
              <a:t>Each piece has a total of 8 force surfaces, and the magnetic field forces are loaded separately. The magnetic field forces include radial and axial</a:t>
            </a:r>
            <a:r>
              <a:rPr lang="en-US" sz="2400" dirty="0"/>
              <a:t>.</a:t>
            </a:r>
            <a:r>
              <a:rPr sz="2400" dirty="0"/>
              <a:t> </a:t>
            </a:r>
            <a:endParaRPr lang="en-US" sz="2400"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92681" y="79899"/>
            <a:ext cx="1824538" cy="584775"/>
          </a:xfrm>
          <a:prstGeom prst="rect">
            <a:avLst/>
          </a:prstGeom>
          <a:noFill/>
        </p:spPr>
        <p:txBody>
          <a:bodyPr wrap="none" rtlCol="0">
            <a:spAutoFit/>
          </a:bodyPr>
          <a:lstStyle/>
          <a:p>
            <a:r>
              <a:rPr lang="en-US" altLang="zh-CN" sz="3200" dirty="0"/>
              <a:t>Contents</a:t>
            </a:r>
            <a:endParaRPr lang="zh-CN" altLang="en-US" sz="3200" dirty="0"/>
          </a:p>
        </p:txBody>
      </p:sp>
      <p:sp>
        <p:nvSpPr>
          <p:cNvPr id="2" name="文本框 1"/>
          <p:cNvSpPr txBox="1"/>
          <p:nvPr/>
        </p:nvSpPr>
        <p:spPr>
          <a:xfrm>
            <a:off x="592455" y="1279525"/>
            <a:ext cx="11094720" cy="3784600"/>
          </a:xfrm>
          <a:prstGeom prst="rect">
            <a:avLst/>
          </a:prstGeom>
          <a:noFill/>
        </p:spPr>
        <p:txBody>
          <a:bodyPr wrap="square" rtlCol="0">
            <a:spAutoFit/>
          </a:bodyPr>
          <a:lstStyle/>
          <a:p>
            <a:pPr marL="0" algn="l">
              <a:lnSpc>
                <a:spcPct val="150000"/>
              </a:lnSpc>
              <a:buClrTx/>
              <a:buSzTx/>
              <a:buFontTx/>
              <a:buNone/>
            </a:pPr>
            <a:r>
              <a:rPr kumimoji="1" lang="en-US" altLang="zh-CN" sz="3200" dirty="0">
                <a:latin typeface="+mn-lt"/>
                <a:ea typeface="黑体" panose="02010609060101010101" pitchFamily="49" charset="-122"/>
              </a:rPr>
              <a:t>1.</a:t>
            </a:r>
            <a:r>
              <a:rPr kumimoji="1" lang="en-US" altLang="zh-CN" sz="3200" dirty="0">
                <a:latin typeface="+mn-lt"/>
                <a:ea typeface="黑体" panose="02010609060101010101" pitchFamily="49" charset="-122"/>
                <a:sym typeface="+mn-ea"/>
              </a:rPr>
              <a:t>Preliminary design of CEPC detector installation scheme</a:t>
            </a:r>
            <a:endParaRPr kumimoji="1" lang="en-US" altLang="zh-CN" sz="3200" dirty="0">
              <a:latin typeface="+mn-lt"/>
              <a:ea typeface="黑体" panose="02010609060101010101" pitchFamily="49" charset="-122"/>
              <a:sym typeface="+mn-ea"/>
            </a:endParaRPr>
          </a:p>
          <a:p>
            <a:pPr marL="0" algn="l">
              <a:lnSpc>
                <a:spcPct val="150000"/>
              </a:lnSpc>
              <a:buClrTx/>
              <a:buSzTx/>
              <a:buFontTx/>
              <a:buNone/>
            </a:pPr>
            <a:r>
              <a:rPr kumimoji="1" lang="en-US" altLang="zh-CN" sz="3200" dirty="0">
                <a:latin typeface="+mn-lt"/>
                <a:ea typeface="黑体" panose="02010609060101010101" pitchFamily="49" charset="-122"/>
                <a:sym typeface="+mn-ea"/>
              </a:rPr>
              <a:t>2.</a:t>
            </a:r>
            <a:r>
              <a:rPr kumimoji="1" lang="en-US" altLang="zh-CN" sz="3200" dirty="0">
                <a:latin typeface="+mn-lt"/>
                <a:ea typeface="黑体" panose="02010609060101010101" pitchFamily="49" charset="-122"/>
                <a:sym typeface="+mn-ea"/>
              </a:rPr>
              <a:t>Iron yoke design</a:t>
            </a:r>
            <a:endParaRPr kumimoji="1" lang="en-US" altLang="zh-CN" sz="3200" dirty="0">
              <a:latin typeface="+mn-lt"/>
              <a:ea typeface="黑体" panose="02010609060101010101" pitchFamily="49" charset="-122"/>
              <a:sym typeface="+mn-ea"/>
            </a:endParaRPr>
          </a:p>
          <a:p>
            <a:pPr marL="0" algn="l">
              <a:lnSpc>
                <a:spcPct val="150000"/>
              </a:lnSpc>
              <a:buClrTx/>
              <a:buSzTx/>
              <a:buFontTx/>
              <a:buNone/>
            </a:pPr>
            <a:r>
              <a:rPr lang="en-US" altLang="zh-CN" sz="3200" dirty="0">
                <a:sym typeface="+mn-ea"/>
              </a:rPr>
              <a:t>3.</a:t>
            </a:r>
            <a:r>
              <a:rPr lang="en-US" altLang="zh-CN" sz="3200" dirty="0">
                <a:latin typeface="+mn-lt"/>
                <a:sym typeface="+mn-ea"/>
              </a:rPr>
              <a:t>Heat transfer analysis of beampipe</a:t>
            </a:r>
            <a:endParaRPr lang="en-US" altLang="zh-CN" sz="3200" dirty="0">
              <a:latin typeface="+mn-lt"/>
              <a:sym typeface="+mn-ea"/>
            </a:endParaRPr>
          </a:p>
          <a:p>
            <a:pPr marL="0" algn="l">
              <a:lnSpc>
                <a:spcPct val="150000"/>
              </a:lnSpc>
              <a:buClrTx/>
              <a:buSzTx/>
              <a:buFontTx/>
              <a:buNone/>
            </a:pPr>
            <a:r>
              <a:rPr lang="en-US" altLang="zh-CN" sz="3200" dirty="0">
                <a:solidFill>
                  <a:schemeClr val="tx1"/>
                </a:solidFill>
                <a:latin typeface="+mn-lt"/>
                <a:sym typeface="+mn-ea"/>
              </a:rPr>
              <a:t>4.Summry</a:t>
            </a:r>
            <a:endParaRPr lang="en-US" altLang="zh-CN" sz="3200" dirty="0">
              <a:solidFill>
                <a:schemeClr val="tx1"/>
              </a:solidFill>
              <a:latin typeface="+mn-lt"/>
              <a:sym typeface="+mn-ea"/>
            </a:endParaRPr>
          </a:p>
          <a:p>
            <a:pPr marL="0" indent="0">
              <a:lnSpc>
                <a:spcPct val="150000"/>
              </a:lnSpc>
              <a:buNone/>
            </a:pPr>
            <a:endParaRPr kumimoji="1" lang="en-US" altLang="zh-CN" sz="3200" dirty="0">
              <a:solidFill>
                <a:schemeClr val="tx1"/>
              </a:solidFill>
              <a:latin typeface="+mn-lt"/>
              <a:ea typeface="黑体" panose="02010609060101010101" pitchFamily="49" charset="-122"/>
              <a:sym typeface="+mn-ea"/>
            </a:endParaRPr>
          </a:p>
        </p:txBody>
      </p:sp>
      <p:sp>
        <p:nvSpPr>
          <p:cNvPr id="4" name="灯片编号占位符 3"/>
          <p:cNvSpPr txBox="1">
            <a:spLocks noChangeArrowheads="1"/>
          </p:cNvSpPr>
          <p:nvPr/>
        </p:nvSpPr>
        <p:spPr>
          <a:xfrm>
            <a:off x="9764697" y="6356350"/>
            <a:ext cx="20632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algn="l" rtl="0" eaLnBrk="1" fontAlgn="auto" hangingPunct="1">
              <a:lnSpc>
                <a:spcPct val="120000"/>
              </a:lnSpc>
              <a:spcBef>
                <a:spcPct val="30000"/>
              </a:spcBef>
              <a:spcAft>
                <a:spcPct val="20000"/>
              </a:spcAft>
              <a:buClr>
                <a:schemeClr val="tx1"/>
              </a:buClr>
              <a:buChar char="•"/>
              <a:defRPr sz="2100" b="1" kern="1200">
                <a:solidFill>
                  <a:srgbClr val="1679BA"/>
                </a:solidFill>
                <a:latin typeface="Arial" panose="020B0604020202020204" pitchFamily="34" charset="0"/>
                <a:ea typeface="宋体" panose="02010600030101010101" pitchFamily="2" charset="-122"/>
                <a:cs typeface="+mn-cs"/>
              </a:defRPr>
            </a:lvl1pPr>
            <a:lvl2pPr marL="742950" indent="-285750" algn="l" rtl="0" eaLnBrk="0" fontAlgn="base" hangingPunct="0">
              <a:lnSpc>
                <a:spcPct val="120000"/>
              </a:lnSpc>
              <a:spcBef>
                <a:spcPct val="20000"/>
              </a:spcBef>
              <a:spcAft>
                <a:spcPct val="20000"/>
              </a:spcAft>
              <a:buClr>
                <a:schemeClr val="tx1"/>
              </a:buClr>
              <a:buChar char="–"/>
              <a:defRPr sz="1900" b="1" kern="1200">
                <a:solidFill>
                  <a:srgbClr val="4D5E68"/>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kern="1200">
                <a:solidFill>
                  <a:srgbClr val="4D5E68"/>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9pPr>
          </a:lstStyle>
          <a:p>
            <a:pPr algn="r">
              <a:lnSpc>
                <a:spcPct val="100000"/>
              </a:lnSpc>
              <a:spcBef>
                <a:spcPct val="0"/>
              </a:spcBef>
              <a:spcAft>
                <a:spcPct val="0"/>
              </a:spcAft>
              <a:buClrTx/>
              <a:buFontTx/>
              <a:buNone/>
            </a:pPr>
            <a:fld id="{71372BFD-B28A-4280-9C2B-B5EE4E2C2B74}" type="slidenum">
              <a:rPr lang="en-US" altLang="zh-CN" sz="900" b="0" smtClean="0">
                <a:solidFill>
                  <a:srgbClr val="4D5E68"/>
                </a:solidFill>
                <a:latin typeface="Impact" panose="020B0806030902050204" pitchFamily="34" charset="0"/>
              </a:rPr>
            </a:fld>
            <a:endParaRPr lang="en-US" altLang="zh-CN" sz="900" b="0" dirty="0">
              <a:solidFill>
                <a:srgbClr val="4D5E68"/>
              </a:solidFill>
              <a:latin typeface="Impact" panose="020B080603090205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sym typeface="+mn-ea"/>
              </a:rPr>
              <a:t>2.1</a:t>
            </a:r>
            <a:r>
              <a:rPr kumimoji="1" lang="en-US" altLang="zh-CN" dirty="0">
                <a:latin typeface="+mn-lt"/>
                <a:ea typeface="黑体" panose="02010609060101010101" pitchFamily="49" charset="-122"/>
                <a:sym typeface="+mn-ea"/>
              </a:rPr>
              <a:t>Structural analysis of iron yoke under magnetic force</a:t>
            </a:r>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7244" y="903544"/>
            <a:ext cx="5930283" cy="2489440"/>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30" y="3393440"/>
            <a:ext cx="5920105" cy="248539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595" y="903605"/>
            <a:ext cx="5930900" cy="2489835"/>
          </a:xfrm>
          <a:prstGeom prst="rect">
            <a:avLst/>
          </a:prstGeom>
        </p:spPr>
      </p:pic>
      <p:graphicFrame>
        <p:nvGraphicFramePr>
          <p:cNvPr id="6" name="表格 5"/>
          <p:cNvGraphicFramePr/>
          <p:nvPr>
            <p:custDataLst>
              <p:tags r:id="rId4"/>
            </p:custDataLst>
          </p:nvPr>
        </p:nvGraphicFramePr>
        <p:xfrm>
          <a:off x="6325870" y="3624580"/>
          <a:ext cx="5594350" cy="1524000"/>
        </p:xfrm>
        <a:graphic>
          <a:graphicData uri="http://schemas.openxmlformats.org/drawingml/2006/table">
            <a:tbl>
              <a:tblPr firstRow="1" bandRow="1">
                <a:tableStyleId>{5C22544A-7EE6-4342-B048-85BDC9FD1C3A}</a:tableStyleId>
              </a:tblPr>
              <a:tblGrid>
                <a:gridCol w="2055495"/>
                <a:gridCol w="1603375"/>
                <a:gridCol w="1935480"/>
              </a:tblGrid>
              <a:tr h="381000">
                <a:tc>
                  <a:txBody>
                    <a:bodyPr/>
                    <a:p>
                      <a:pPr>
                        <a:buNone/>
                      </a:pPr>
                      <a:r>
                        <a:rPr lang="en-US" altLang="zh-CN"/>
                        <a:t>Loading conditions</a:t>
                      </a:r>
                      <a:endParaRPr lang="en-US" altLang="zh-CN"/>
                    </a:p>
                  </a:txBody>
                  <a:tcPr/>
                </a:tc>
                <a:tc>
                  <a:txBody>
                    <a:bodyPr/>
                    <a:p>
                      <a:pPr>
                        <a:buNone/>
                      </a:pPr>
                      <a:r>
                        <a:rPr lang="en-US" altLang="zh-CN"/>
                        <a:t>Max </a:t>
                      </a:r>
                      <a:r>
                        <a:rPr lang="zh-CN" altLang="en-US" sz="1800">
                          <a:sym typeface="+mn-ea"/>
                        </a:rPr>
                        <a:t>deformation</a:t>
                      </a:r>
                      <a:r>
                        <a:rPr lang="en-US" altLang="zh-CN" sz="1800">
                          <a:sym typeface="+mn-ea"/>
                        </a:rPr>
                        <a:t> </a:t>
                      </a:r>
                      <a:r>
                        <a:rPr lang="en-US" altLang="zh-CN"/>
                        <a:t>mm</a:t>
                      </a:r>
                      <a:endParaRPr lang="en-US" altLang="zh-CN"/>
                    </a:p>
                  </a:txBody>
                  <a:tcPr/>
                </a:tc>
                <a:tc>
                  <a:txBody>
                    <a:bodyPr/>
                    <a:p>
                      <a:pPr>
                        <a:buNone/>
                      </a:pPr>
                      <a:r>
                        <a:rPr lang="en-US" altLang="zh-CN"/>
                        <a:t>Max stress M</a:t>
                      </a:r>
                      <a:r>
                        <a:rPr lang="en-US" altLang="zh-CN"/>
                        <a:t>pa</a:t>
                      </a:r>
                      <a:endParaRPr lang="en-US" altLang="zh-CN"/>
                    </a:p>
                  </a:txBody>
                  <a:tcPr/>
                </a:tc>
              </a:tr>
              <a:tr h="381000">
                <a:tc>
                  <a:txBody>
                    <a:bodyPr/>
                    <a:p>
                      <a:pPr>
                        <a:buNone/>
                      </a:pPr>
                      <a:r>
                        <a:rPr lang="zh-CN" altLang="en-US"/>
                        <a:t>gravity and magnetic forces</a:t>
                      </a:r>
                      <a:endParaRPr lang="zh-CN" altLang="en-US"/>
                    </a:p>
                  </a:txBody>
                  <a:tcPr/>
                </a:tc>
                <a:tc>
                  <a:txBody>
                    <a:bodyPr/>
                    <a:p>
                      <a:pPr>
                        <a:buNone/>
                      </a:pPr>
                      <a:r>
                        <a:rPr lang="en-US" altLang="zh-CN"/>
                        <a:t>0.094</a:t>
                      </a:r>
                      <a:endParaRPr lang="en-US" altLang="zh-CN"/>
                    </a:p>
                  </a:txBody>
                  <a:tcPr/>
                </a:tc>
                <a:tc>
                  <a:txBody>
                    <a:bodyPr/>
                    <a:p>
                      <a:pPr>
                        <a:buNone/>
                      </a:pPr>
                      <a:r>
                        <a:rPr lang="en-US" altLang="zh-CN"/>
                        <a:t>11</a:t>
                      </a:r>
                      <a:endParaRPr lang="en-US" altLang="zh-CN"/>
                    </a:p>
                  </a:txBody>
                  <a:tcPr/>
                </a:tc>
              </a:tr>
              <a:tr h="381000">
                <a:tc>
                  <a:txBody>
                    <a:bodyPr/>
                    <a:p>
                      <a:pPr>
                        <a:buNone/>
                      </a:pPr>
                      <a:r>
                        <a:rPr lang="zh-CN" altLang="en-US" sz="1800">
                          <a:sym typeface="+mn-ea"/>
                        </a:rPr>
                        <a:t>magnetic forces</a:t>
                      </a:r>
                      <a:endParaRPr lang="zh-CN" altLang="en-US"/>
                    </a:p>
                  </a:txBody>
                  <a:tcPr/>
                </a:tc>
                <a:tc>
                  <a:txBody>
                    <a:bodyPr/>
                    <a:p>
                      <a:pPr>
                        <a:buNone/>
                      </a:pPr>
                      <a:r>
                        <a:rPr lang="en-US" altLang="zh-CN"/>
                        <a:t>0.082</a:t>
                      </a:r>
                      <a:endParaRPr lang="en-US" altLang="zh-CN"/>
                    </a:p>
                  </a:txBody>
                  <a:tcPr/>
                </a:tc>
                <a:tc>
                  <a:txBody>
                    <a:bodyPr/>
                    <a:p>
                      <a:pPr>
                        <a:buNone/>
                      </a:pPr>
                      <a:r>
                        <a:rPr lang="en-US" altLang="zh-CN"/>
                        <a:t>8.9</a:t>
                      </a:r>
                      <a:endParaRPr lang="en-US" altLang="zh-CN"/>
                    </a:p>
                  </a:txBody>
                  <a:tcPr/>
                </a:tc>
              </a:tr>
              <a:tr h="381000">
                <a:tc>
                  <a:txBody>
                    <a:bodyPr/>
                    <a:p>
                      <a:pPr>
                        <a:buNone/>
                      </a:pPr>
                      <a:r>
                        <a:rPr lang="zh-CN" altLang="en-US" sz="1800">
                          <a:sym typeface="+mn-ea"/>
                        </a:rPr>
                        <a:t>gravity</a:t>
                      </a:r>
                      <a:endParaRPr lang="zh-CN" altLang="en-US"/>
                    </a:p>
                  </a:txBody>
                  <a:tcPr/>
                </a:tc>
                <a:tc>
                  <a:txBody>
                    <a:bodyPr/>
                    <a:p>
                      <a:pPr>
                        <a:buNone/>
                      </a:pPr>
                      <a:r>
                        <a:rPr lang="en-US" altLang="zh-CN"/>
                        <a:t>0.012</a:t>
                      </a:r>
                      <a:endParaRPr lang="en-US" altLang="zh-CN"/>
                    </a:p>
                  </a:txBody>
                  <a:tcPr/>
                </a:tc>
                <a:tc>
                  <a:txBody>
                    <a:bodyPr/>
                    <a:p>
                      <a:pPr>
                        <a:buNone/>
                      </a:pPr>
                      <a:r>
                        <a:rPr lang="en-US" altLang="zh-CN"/>
                        <a:t>2.8</a:t>
                      </a:r>
                      <a:endParaRPr lang="en-US" altLang="zh-CN"/>
                    </a:p>
                  </a:txBody>
                  <a:tcPr/>
                </a:tc>
              </a:tr>
            </a:tbl>
          </a:graphicData>
        </a:graphic>
      </p:graphicFrame>
      <p:sp>
        <p:nvSpPr>
          <p:cNvPr id="3" name="文本框 2"/>
          <p:cNvSpPr txBox="1"/>
          <p:nvPr/>
        </p:nvSpPr>
        <p:spPr>
          <a:xfrm>
            <a:off x="1965325" y="6172200"/>
            <a:ext cx="8260715" cy="645160"/>
          </a:xfrm>
          <a:prstGeom prst="rect">
            <a:avLst/>
          </a:prstGeom>
          <a:noFill/>
        </p:spPr>
        <p:txBody>
          <a:bodyPr wrap="square" rtlCol="0" anchor="t">
            <a:spAutoFit/>
          </a:bodyPr>
          <a:p>
            <a:r>
              <a:rPr lang="zh-CN" altLang="en-US"/>
              <a:t>The deformation of magnetic field force is small and needs further verification and calculation</a:t>
            </a:r>
            <a:r>
              <a:rPr lang="en-US" altLang="zh-CN"/>
              <a:t>  </a:t>
            </a:r>
            <a:endParaRPr lang="zh-CN" alt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p:cNvSpPr txBox="1"/>
          <p:nvPr/>
        </p:nvSpPr>
        <p:spPr>
          <a:xfrm>
            <a:off x="432096" y="100122"/>
            <a:ext cx="7783195" cy="706755"/>
          </a:xfrm>
          <a:prstGeom prst="rect">
            <a:avLst/>
          </a:prstGeom>
          <a:noFill/>
        </p:spPr>
        <p:txBody>
          <a:bodyPr wrap="none" rtlCol="0">
            <a:spAutoFit/>
          </a:bodyPr>
          <a:lstStyle/>
          <a:p>
            <a:r>
              <a:rPr lang="en-US" altLang="zh-CN" sz="4000" dirty="0"/>
              <a:t>3.</a:t>
            </a:r>
            <a:r>
              <a:rPr kumimoji="1" lang="en-US" altLang="zh-CN" sz="4000" dirty="0">
                <a:latin typeface="+mn-lt"/>
                <a:ea typeface="黑体" panose="02010609060101010101" pitchFamily="49" charset="-122"/>
              </a:rPr>
              <a:t> </a:t>
            </a:r>
            <a:r>
              <a:rPr lang="en-US" altLang="zh-CN" sz="4000" dirty="0">
                <a:latin typeface="+mn-lt"/>
                <a:sym typeface="+mn-ea"/>
              </a:rPr>
              <a:t>Heat transfer analysis of beampipe</a:t>
            </a:r>
            <a:endParaRPr lang="zh-CN" altLang="en-US" sz="4000"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1697" y="2828418"/>
            <a:ext cx="8668486" cy="3707345"/>
          </a:xfrm>
          <a:prstGeom prst="rect">
            <a:avLst/>
          </a:prstGeom>
        </p:spPr>
      </p:pic>
      <p:sp>
        <p:nvSpPr>
          <p:cNvPr id="12" name="文本框 11"/>
          <p:cNvSpPr txBox="1"/>
          <p:nvPr/>
        </p:nvSpPr>
        <p:spPr>
          <a:xfrm>
            <a:off x="3090213" y="1337769"/>
            <a:ext cx="4674542" cy="2205732"/>
          </a:xfrm>
          <a:prstGeom prst="rect">
            <a:avLst/>
          </a:prstGeom>
          <a:noFill/>
        </p:spPr>
        <p:txBody>
          <a:bodyPr wrap="square">
            <a:spAutoFit/>
          </a:bodyPr>
          <a:lstStyle/>
          <a:p>
            <a:pPr fontAlgn="b"/>
            <a:r>
              <a:rPr lang="en-US" altLang="zh-CN" sz="2400" b="1" dirty="0">
                <a:solidFill>
                  <a:srgbClr val="3333CC"/>
                </a:solidFill>
                <a:latin typeface="+mn-lt"/>
              </a:rPr>
              <a:t>Beam pipe: </a:t>
            </a:r>
            <a:endParaRPr lang="en-US" altLang="zh-CN" sz="2400" b="1" dirty="0">
              <a:solidFill>
                <a:srgbClr val="3333CC"/>
              </a:solidFill>
              <a:latin typeface="+mn-lt"/>
            </a:endParaRPr>
          </a:p>
          <a:p>
            <a:pPr marL="342900" indent="-342900" fontAlgn="b">
              <a:buFont typeface="Arial" panose="020B0604020202020204" pitchFamily="34" charset="0"/>
              <a:buChar char="•"/>
            </a:pPr>
            <a:r>
              <a:rPr lang="en-US" altLang="zh-CN" sz="2000" dirty="0">
                <a:latin typeface="+mn-lt"/>
              </a:rPr>
              <a:t>High-order mode heat</a:t>
            </a:r>
            <a:endParaRPr lang="en-US" altLang="zh-CN" sz="2000" dirty="0">
              <a:latin typeface="+mn-lt"/>
            </a:endParaRPr>
          </a:p>
          <a:p>
            <a:pPr marL="342900" indent="-342900" fontAlgn="b">
              <a:buFont typeface="Arial" panose="020B0604020202020204" pitchFamily="34" charset="0"/>
              <a:buChar char="•"/>
            </a:pPr>
            <a:r>
              <a:rPr lang="en-US" altLang="zh-CN" sz="2000" dirty="0">
                <a:latin typeface="+mn-lt"/>
              </a:rPr>
              <a:t>Uniformly distributed</a:t>
            </a:r>
            <a:endParaRPr lang="en-US" altLang="zh-CN" sz="2000" dirty="0">
              <a:latin typeface="+mn-lt"/>
            </a:endParaRPr>
          </a:p>
          <a:p>
            <a:pPr marL="342900" indent="-342900" fontAlgn="b">
              <a:buFont typeface="Arial" panose="020B0604020202020204" pitchFamily="34" charset="0"/>
              <a:buChar char="•"/>
            </a:pPr>
            <a:r>
              <a:rPr lang="en-US" altLang="zh-CN" sz="2000" dirty="0">
                <a:latin typeface="+mn-lt"/>
              </a:rPr>
              <a:t>Total heat load</a:t>
            </a:r>
            <a:r>
              <a:rPr lang="zh-CN" altLang="en-US" sz="2000" dirty="0">
                <a:latin typeface="+mn-lt"/>
              </a:rPr>
              <a:t>：</a:t>
            </a:r>
            <a:endParaRPr lang="en-US" altLang="zh-CN" sz="2000" dirty="0">
              <a:latin typeface="+mn-lt"/>
            </a:endParaRPr>
          </a:p>
          <a:p>
            <a:pPr fontAlgn="b"/>
            <a:r>
              <a:rPr lang="en-US" altLang="zh-CN" sz="2000" dirty="0">
                <a:latin typeface="+mn-lt"/>
              </a:rPr>
              <a:t>     1692W@Z;     </a:t>
            </a:r>
            <a:endParaRPr lang="en-US" altLang="zh-CN" sz="2000" dirty="0">
              <a:latin typeface="+mn-lt"/>
            </a:endParaRPr>
          </a:p>
          <a:p>
            <a:pPr fontAlgn="b"/>
            <a:r>
              <a:rPr lang="en-US" altLang="zh-CN" sz="2000" dirty="0">
                <a:latin typeface="+mn-lt"/>
              </a:rPr>
              <a:t>     5097W@HZ</a:t>
            </a:r>
            <a:endParaRPr lang="en-US" altLang="zh-CN" sz="2000" dirty="0">
              <a:latin typeface="+mn-lt"/>
            </a:endParaRPr>
          </a:p>
          <a:p>
            <a:pPr fontAlgn="b"/>
            <a:endParaRPr lang="en-US" altLang="zh-CN" sz="2000" b="0" i="0" baseline="30000" dirty="0">
              <a:solidFill>
                <a:srgbClr val="000000"/>
              </a:solidFill>
              <a:latin typeface="+mn-lt"/>
              <a:ea typeface="宋体" panose="02010600030101010101" pitchFamily="2" charset="-122"/>
            </a:endParaRPr>
          </a:p>
        </p:txBody>
      </p:sp>
      <p:cxnSp>
        <p:nvCxnSpPr>
          <p:cNvPr id="13" name="直接箭头连接符 12"/>
          <p:cNvCxnSpPr/>
          <p:nvPr/>
        </p:nvCxnSpPr>
        <p:spPr>
          <a:xfrm flipH="1">
            <a:off x="6257279" y="3068515"/>
            <a:ext cx="1655798" cy="1397944"/>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4958862" y="2828418"/>
            <a:ext cx="641838" cy="1698634"/>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260291" y="2052852"/>
            <a:ext cx="4323445" cy="1015663"/>
          </a:xfrm>
          <a:prstGeom prst="rect">
            <a:avLst/>
          </a:prstGeom>
          <a:noFill/>
        </p:spPr>
        <p:txBody>
          <a:bodyPr wrap="square">
            <a:spAutoFit/>
          </a:bodyPr>
          <a:lstStyle/>
          <a:p>
            <a:pPr fontAlgn="b"/>
            <a:r>
              <a:rPr lang="en-US" altLang="zh-CN" sz="2400" b="1" dirty="0">
                <a:solidFill>
                  <a:srgbClr val="3333CC"/>
                </a:solidFill>
                <a:latin typeface="+mn-lt"/>
              </a:rPr>
              <a:t>Vertex detector</a:t>
            </a:r>
            <a:r>
              <a:rPr lang="zh-CN" altLang="en-US" sz="2400" dirty="0">
                <a:solidFill>
                  <a:srgbClr val="3333CC"/>
                </a:solidFill>
                <a:latin typeface="+mn-lt"/>
              </a:rPr>
              <a:t>：</a:t>
            </a:r>
            <a:endParaRPr lang="en-US" altLang="zh-CN" sz="2400" dirty="0">
              <a:solidFill>
                <a:srgbClr val="3333CC"/>
              </a:solidFill>
              <a:latin typeface="+mn-lt"/>
            </a:endParaRPr>
          </a:p>
          <a:p>
            <a:pPr marL="342900" indent="-342900" fontAlgn="b">
              <a:buFont typeface="Arial" panose="020B0604020202020204" pitchFamily="34" charset="0"/>
              <a:buChar char="•"/>
            </a:pPr>
            <a:r>
              <a:rPr lang="en-US" altLang="zh-CN" sz="1800" dirty="0">
                <a:latin typeface="+mn-lt"/>
              </a:rPr>
              <a:t>chips</a:t>
            </a:r>
            <a:r>
              <a:rPr lang="zh-CN" altLang="en-US" sz="1800" dirty="0">
                <a:latin typeface="+mn-lt"/>
              </a:rPr>
              <a:t>：</a:t>
            </a:r>
            <a:r>
              <a:rPr lang="en-US" altLang="zh-CN" sz="1800" dirty="0">
                <a:latin typeface="+mn-lt"/>
              </a:rPr>
              <a:t>50mW/cm</a:t>
            </a:r>
            <a:r>
              <a:rPr lang="en-US" altLang="zh-CN" sz="1800" baseline="30000" dirty="0">
                <a:latin typeface="+mn-lt"/>
              </a:rPr>
              <a:t>2</a:t>
            </a:r>
            <a:endParaRPr lang="en-US" altLang="zh-CN" sz="1800" baseline="30000" dirty="0">
              <a:latin typeface="+mn-lt"/>
            </a:endParaRPr>
          </a:p>
          <a:p>
            <a:pPr marL="342900" indent="-342900" fontAlgn="b">
              <a:buFont typeface="Arial" panose="020B0604020202020204" pitchFamily="34" charset="0"/>
              <a:buChar char="•"/>
            </a:pPr>
            <a:r>
              <a:rPr lang="en-US" altLang="zh-CN" sz="1800" dirty="0">
                <a:latin typeface="+mn-lt"/>
              </a:rPr>
              <a:t>Electronic equipment: 412.1mW/cm</a:t>
            </a:r>
            <a:r>
              <a:rPr lang="en-US" altLang="zh-CN" sz="1800" baseline="30000" dirty="0">
                <a:latin typeface="+mn-lt"/>
              </a:rPr>
              <a:t>2</a:t>
            </a:r>
            <a:endParaRPr lang="en-US" altLang="zh-CN" sz="1800" baseline="30000" dirty="0">
              <a:latin typeface="+mn-lt"/>
            </a:endParaRPr>
          </a:p>
        </p:txBody>
      </p:sp>
      <p:sp>
        <p:nvSpPr>
          <p:cNvPr id="100" name="文本框 99"/>
          <p:cNvSpPr txBox="1"/>
          <p:nvPr/>
        </p:nvSpPr>
        <p:spPr>
          <a:xfrm>
            <a:off x="4725670" y="1337945"/>
            <a:ext cx="3326130" cy="460375"/>
          </a:xfrm>
          <a:prstGeom prst="rect">
            <a:avLst/>
          </a:prstGeom>
          <a:noFill/>
          <a:ln w="9525">
            <a:noFill/>
          </a:ln>
        </p:spPr>
        <p:txBody>
          <a:bodyPr wrap="square">
            <a:spAutoFit/>
          </a:bodyPr>
          <a:p>
            <a:pPr marL="0" algn="l" fontAlgn="b">
              <a:buClrTx/>
              <a:buSzTx/>
              <a:buFontTx/>
            </a:pPr>
            <a:r>
              <a:rPr lang="en-US" altLang="zh-CN" sz="2400" b="1" dirty="0">
                <a:solidFill>
                  <a:srgbClr val="3333CC"/>
                </a:solidFill>
                <a:latin typeface="+mn-lt"/>
                <a:ea typeface="宋体" panose="02010600030101010101" pitchFamily="2" charset="-122"/>
              </a:rPr>
              <a:t>Heat transfer of Be pipe</a:t>
            </a:r>
            <a:endParaRPr lang="en-US" altLang="zh-CN" sz="2400" b="1" dirty="0">
              <a:solidFill>
                <a:srgbClr val="3333CC"/>
              </a:solidFill>
              <a:latin typeface="+mn-lt"/>
            </a:endParaRPr>
          </a:p>
        </p:txBody>
      </p:sp>
      <p:sp>
        <p:nvSpPr>
          <p:cNvPr id="2" name="文本框 1"/>
          <p:cNvSpPr txBox="1"/>
          <p:nvPr/>
        </p:nvSpPr>
        <p:spPr>
          <a:xfrm>
            <a:off x="8569960" y="3267710"/>
            <a:ext cx="3046730" cy="1198880"/>
          </a:xfrm>
          <a:prstGeom prst="rect">
            <a:avLst/>
          </a:prstGeom>
          <a:noFill/>
          <a:ln w="9525">
            <a:noFill/>
          </a:ln>
        </p:spPr>
        <p:txBody>
          <a:bodyPr wrap="square">
            <a:spAutoFit/>
          </a:bodyPr>
          <a:p>
            <a:pPr marL="0" algn="l" fontAlgn="b">
              <a:buClrTx/>
              <a:buSzTx/>
              <a:buFontTx/>
            </a:pPr>
            <a:r>
              <a:rPr lang="en-US" altLang="zh-CN" sz="2400" b="1" dirty="0">
                <a:solidFill>
                  <a:srgbClr val="3333CC"/>
                </a:solidFill>
                <a:latin typeface="+mn-lt"/>
                <a:ea typeface="宋体" panose="02010600030101010101" pitchFamily="2" charset="-122"/>
              </a:rPr>
              <a:t>Analysis of flow characteristics in the detector cavity</a:t>
            </a:r>
            <a:endParaRPr lang="en-US" altLang="zh-CN" sz="2400" b="1" dirty="0">
              <a:solidFill>
                <a:srgbClr val="3333CC"/>
              </a:solidFill>
              <a:latin typeface="+mn-lt"/>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05461" y="4508915"/>
            <a:ext cx="6675868" cy="1542474"/>
          </a:xfrm>
          <a:prstGeom prst="rect">
            <a:avLst/>
          </a:prstGeom>
          <a:noFill/>
        </p:spPr>
        <p:txBody>
          <a:bodyPr wrap="square">
            <a:spAutoFit/>
          </a:bodyPr>
          <a:lstStyle/>
          <a:p>
            <a:pPr>
              <a:lnSpc>
                <a:spcPct val="120000"/>
              </a:lnSpc>
            </a:pPr>
            <a:r>
              <a:rPr lang="en-US" altLang="zh-CN" sz="1600" dirty="0">
                <a:highlight>
                  <a:srgbClr val="00FFFF"/>
                </a:highlight>
              </a:rPr>
              <a:t>Heat transfer requirement</a:t>
            </a:r>
            <a:r>
              <a:rPr lang="zh-CN" altLang="en-US" sz="1600" dirty="0"/>
              <a:t>：</a:t>
            </a:r>
            <a:endParaRPr lang="en-US" altLang="zh-CN" sz="1600" dirty="0"/>
          </a:p>
          <a:p>
            <a:pPr marL="285750" indent="-285750">
              <a:lnSpc>
                <a:spcPct val="120000"/>
              </a:lnSpc>
              <a:buFont typeface="Arial" panose="020B0604020202020204" pitchFamily="34" charset="0"/>
              <a:buChar char="•"/>
            </a:pPr>
            <a:r>
              <a:rPr lang="en-US" altLang="zh-CN" sz="1600" dirty="0"/>
              <a:t>Meet the pressure requirements.</a:t>
            </a:r>
            <a:endParaRPr lang="en-US" altLang="zh-CN" sz="1600" dirty="0"/>
          </a:p>
          <a:p>
            <a:pPr marL="285750" indent="-285750">
              <a:lnSpc>
                <a:spcPct val="120000"/>
              </a:lnSpc>
              <a:buFont typeface="Arial" panose="020B0604020202020204" pitchFamily="34" charset="0"/>
              <a:buChar char="•"/>
            </a:pPr>
            <a:r>
              <a:rPr lang="en-US" altLang="zh-CN" sz="1600" dirty="0"/>
              <a:t>The detector requires that the temperature difference between the two ends of the outer beryllium tube is less than 5 degrees.</a:t>
            </a:r>
            <a:endParaRPr lang="en-US" altLang="zh-CN" sz="1600" dirty="0"/>
          </a:p>
          <a:p>
            <a:pPr marL="285750" indent="-285750">
              <a:lnSpc>
                <a:spcPct val="120000"/>
              </a:lnSpc>
              <a:buFont typeface="Arial" panose="020B0604020202020204" pitchFamily="34" charset="0"/>
              <a:buChar char="•"/>
            </a:pPr>
            <a:r>
              <a:rPr lang="en-US" altLang="zh-CN" sz="1600" dirty="0"/>
              <a:t>The smaller the mass, the better.</a:t>
            </a:r>
            <a:endParaRPr lang="en-US" altLang="zh-CN" sz="1600" dirty="0"/>
          </a:p>
        </p:txBody>
      </p:sp>
      <p:sp>
        <p:nvSpPr>
          <p:cNvPr id="67" name="文本框 66"/>
          <p:cNvSpPr txBox="1"/>
          <p:nvPr/>
        </p:nvSpPr>
        <p:spPr>
          <a:xfrm>
            <a:off x="-4486" y="206655"/>
            <a:ext cx="9305290" cy="521970"/>
          </a:xfrm>
          <a:prstGeom prst="rect">
            <a:avLst/>
          </a:prstGeom>
          <a:noFill/>
        </p:spPr>
        <p:txBody>
          <a:bodyPr wrap="none" rtlCol="0">
            <a:spAutoFit/>
          </a:bodyPr>
          <a:lstStyle/>
          <a:p>
            <a:r>
              <a:rPr lang="en-US" altLang="zh-CN" sz="2800" b="1" dirty="0">
                <a:latin typeface="+mn-lt"/>
              </a:rPr>
              <a:t>3.1 Basic structure of beampipe Basic structure of beampipe</a:t>
            </a:r>
            <a:endParaRPr lang="zh-CN" altLang="en-US" sz="2800" b="1" dirty="0">
              <a:latin typeface="+mn-lt"/>
            </a:endParaRPr>
          </a:p>
        </p:txBody>
      </p:sp>
      <p:grpSp>
        <p:nvGrpSpPr>
          <p:cNvPr id="14" name="组合 13"/>
          <p:cNvGrpSpPr/>
          <p:nvPr/>
        </p:nvGrpSpPr>
        <p:grpSpPr>
          <a:xfrm>
            <a:off x="259086" y="1070891"/>
            <a:ext cx="10766117" cy="2094342"/>
            <a:chOff x="909715" y="1021658"/>
            <a:chExt cx="10766117" cy="2094342"/>
          </a:xfrm>
        </p:grpSpPr>
        <p:grpSp>
          <p:nvGrpSpPr>
            <p:cNvPr id="137" name="组合 136"/>
            <p:cNvGrpSpPr/>
            <p:nvPr/>
          </p:nvGrpSpPr>
          <p:grpSpPr>
            <a:xfrm>
              <a:off x="909715" y="1021658"/>
              <a:ext cx="10766117" cy="2094342"/>
              <a:chOff x="169619" y="1289828"/>
              <a:chExt cx="10766117" cy="2094342"/>
            </a:xfrm>
          </p:grpSpPr>
          <p:grpSp>
            <p:nvGrpSpPr>
              <p:cNvPr id="93" name="组合 92"/>
              <p:cNvGrpSpPr/>
              <p:nvPr/>
            </p:nvGrpSpPr>
            <p:grpSpPr>
              <a:xfrm>
                <a:off x="169619" y="1289828"/>
                <a:ext cx="10766117" cy="2094342"/>
                <a:chOff x="169619" y="1289828"/>
                <a:chExt cx="10766117" cy="2094342"/>
              </a:xfrm>
            </p:grpSpPr>
            <p:pic>
              <p:nvPicPr>
                <p:cNvPr id="66" name="图片 65"/>
                <p:cNvPicPr>
                  <a:picLocks noChangeAspect="1"/>
                </p:cNvPicPr>
                <p:nvPr/>
              </p:nvPicPr>
              <p:blipFill>
                <a:blip r:embed="rId1"/>
                <a:stretch>
                  <a:fillRect/>
                </a:stretch>
              </p:blipFill>
              <p:spPr>
                <a:xfrm>
                  <a:off x="1758633" y="1289828"/>
                  <a:ext cx="9177103" cy="1752789"/>
                </a:xfrm>
                <a:prstGeom prst="rect">
                  <a:avLst/>
                </a:prstGeom>
              </p:spPr>
            </p:pic>
            <p:cxnSp>
              <p:nvCxnSpPr>
                <p:cNvPr id="68" name="直接箭头连接符 67"/>
                <p:cNvCxnSpPr/>
                <p:nvPr/>
              </p:nvCxnSpPr>
              <p:spPr>
                <a:xfrm flipH="1" flipV="1">
                  <a:off x="6371807" y="2209028"/>
                  <a:ext cx="403765" cy="728439"/>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6369407" y="2999165"/>
                  <a:ext cx="966931" cy="369332"/>
                </a:xfrm>
                <a:prstGeom prst="rect">
                  <a:avLst/>
                </a:prstGeom>
                <a:noFill/>
              </p:spPr>
              <p:txBody>
                <a:bodyPr wrap="none" rtlCol="0">
                  <a:spAutoFit/>
                </a:bodyPr>
                <a:lstStyle/>
                <a:p>
                  <a:r>
                    <a:rPr lang="en-US" altLang="zh-CN" dirty="0"/>
                    <a:t>Be pipe</a:t>
                  </a:r>
                  <a:endParaRPr lang="zh-CN" altLang="en-US" dirty="0"/>
                </a:p>
              </p:txBody>
            </p:sp>
            <p:cxnSp>
              <p:nvCxnSpPr>
                <p:cNvPr id="72" name="直接箭头连接符 71"/>
                <p:cNvCxnSpPr>
                  <a:stCxn id="73" idx="0"/>
                </p:cNvCxnSpPr>
                <p:nvPr/>
              </p:nvCxnSpPr>
              <p:spPr>
                <a:xfrm flipV="1">
                  <a:off x="3728805" y="2708276"/>
                  <a:ext cx="138559" cy="306562"/>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2710994" y="3014838"/>
                  <a:ext cx="2035622" cy="369332"/>
                </a:xfrm>
                <a:prstGeom prst="rect">
                  <a:avLst/>
                </a:prstGeom>
                <a:noFill/>
              </p:spPr>
              <p:txBody>
                <a:bodyPr wrap="none" rtlCol="0">
                  <a:spAutoFit/>
                </a:bodyPr>
                <a:lstStyle/>
                <a:p>
                  <a:r>
                    <a:rPr lang="en-US" altLang="zh-CN" dirty="0"/>
                    <a:t>Extending AL pipe</a:t>
                  </a:r>
                  <a:endParaRPr lang="zh-CN" altLang="en-US" dirty="0"/>
                </a:p>
              </p:txBody>
            </p:sp>
            <p:sp>
              <p:nvSpPr>
                <p:cNvPr id="75" name="文本框 74"/>
                <p:cNvSpPr txBox="1"/>
                <p:nvPr/>
              </p:nvSpPr>
              <p:spPr>
                <a:xfrm>
                  <a:off x="169619" y="1818056"/>
                  <a:ext cx="1278940" cy="369332"/>
                </a:xfrm>
                <a:prstGeom prst="rect">
                  <a:avLst/>
                </a:prstGeom>
                <a:noFill/>
              </p:spPr>
              <p:txBody>
                <a:bodyPr wrap="none" rtlCol="0">
                  <a:spAutoFit/>
                </a:bodyPr>
                <a:lstStyle/>
                <a:p>
                  <a:r>
                    <a:rPr lang="en-US" altLang="zh-CN" dirty="0"/>
                    <a:t>Water inlet</a:t>
                  </a:r>
                  <a:endParaRPr lang="zh-CN" altLang="en-US" dirty="0"/>
                </a:p>
              </p:txBody>
            </p:sp>
            <p:sp>
              <p:nvSpPr>
                <p:cNvPr id="84" name="文本框 83"/>
                <p:cNvSpPr txBox="1"/>
                <p:nvPr/>
              </p:nvSpPr>
              <p:spPr>
                <a:xfrm>
                  <a:off x="213805" y="2568135"/>
                  <a:ext cx="1420004" cy="369332"/>
                </a:xfrm>
                <a:prstGeom prst="rect">
                  <a:avLst/>
                </a:prstGeom>
                <a:noFill/>
              </p:spPr>
              <p:txBody>
                <a:bodyPr wrap="none" rtlCol="0">
                  <a:spAutoFit/>
                </a:bodyPr>
                <a:lstStyle/>
                <a:p>
                  <a:r>
                    <a:rPr lang="en-US" altLang="zh-CN" dirty="0"/>
                    <a:t>Water outlet</a:t>
                  </a:r>
                  <a:endParaRPr lang="zh-CN" altLang="en-US" dirty="0"/>
                </a:p>
              </p:txBody>
            </p:sp>
          </p:grpSp>
          <p:sp>
            <p:nvSpPr>
              <p:cNvPr id="105" name="文本框 104"/>
              <p:cNvSpPr txBox="1"/>
              <p:nvPr/>
            </p:nvSpPr>
            <p:spPr>
              <a:xfrm>
                <a:off x="4139750" y="1477985"/>
                <a:ext cx="954107" cy="369332"/>
              </a:xfrm>
              <a:prstGeom prst="rect">
                <a:avLst/>
              </a:prstGeom>
              <a:noFill/>
            </p:spPr>
            <p:txBody>
              <a:bodyPr wrap="none" rtlCol="0">
                <a:spAutoFit/>
              </a:bodyPr>
              <a:lstStyle/>
              <a:p>
                <a:r>
                  <a:rPr lang="en-US" altLang="zh-CN" dirty="0"/>
                  <a:t>Oil inlet</a:t>
                </a:r>
                <a:endParaRPr lang="zh-CN" altLang="en-US" dirty="0"/>
              </a:p>
            </p:txBody>
          </p:sp>
        </p:grpSp>
        <p:sp>
          <p:nvSpPr>
            <p:cNvPr id="2" name="箭头: 右 1"/>
            <p:cNvSpPr/>
            <p:nvPr/>
          </p:nvSpPr>
          <p:spPr>
            <a:xfrm rot="518402">
              <a:off x="5516952" y="1671954"/>
              <a:ext cx="453150" cy="1041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箭头: 右 36"/>
            <p:cNvSpPr/>
            <p:nvPr/>
          </p:nvSpPr>
          <p:spPr>
            <a:xfrm rot="21400410">
              <a:off x="6484462" y="1674775"/>
              <a:ext cx="1003378" cy="7912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p:cNvSpPr/>
            <p:nvPr/>
          </p:nvSpPr>
          <p:spPr>
            <a:xfrm rot="20585034">
              <a:off x="7927749" y="1552754"/>
              <a:ext cx="453150" cy="1041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7502471" y="1165133"/>
              <a:ext cx="1095172" cy="369332"/>
            </a:xfrm>
            <a:prstGeom prst="rect">
              <a:avLst/>
            </a:prstGeom>
            <a:noFill/>
          </p:spPr>
          <p:txBody>
            <a:bodyPr wrap="none" rtlCol="0">
              <a:spAutoFit/>
            </a:bodyPr>
            <a:lstStyle/>
            <a:p>
              <a:r>
                <a:rPr lang="en-US" altLang="zh-CN" dirty="0"/>
                <a:t>Oil outlet</a:t>
              </a:r>
              <a:endParaRPr lang="zh-CN" altLang="en-US" dirty="0"/>
            </a:p>
          </p:txBody>
        </p:sp>
        <p:sp>
          <p:nvSpPr>
            <p:cNvPr id="47" name="箭头: 右 46"/>
            <p:cNvSpPr/>
            <p:nvPr/>
          </p:nvSpPr>
          <p:spPr>
            <a:xfrm rot="21193580">
              <a:off x="2153864" y="1639915"/>
              <a:ext cx="693827" cy="101612"/>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箭头: 右 47"/>
            <p:cNvSpPr/>
            <p:nvPr/>
          </p:nvSpPr>
          <p:spPr>
            <a:xfrm rot="1464199">
              <a:off x="2095982" y="1825122"/>
              <a:ext cx="453150" cy="104153"/>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箭头: 右 48"/>
            <p:cNvSpPr/>
            <p:nvPr/>
          </p:nvSpPr>
          <p:spPr>
            <a:xfrm>
              <a:off x="3540013" y="1712638"/>
              <a:ext cx="1693373" cy="132436"/>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箭头: 右弧形 9"/>
            <p:cNvSpPr/>
            <p:nvPr/>
          </p:nvSpPr>
          <p:spPr>
            <a:xfrm>
              <a:off x="5433646" y="1764676"/>
              <a:ext cx="222444" cy="463421"/>
            </a:xfrm>
            <a:prstGeom prst="curvedLef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箭头: 右 50"/>
            <p:cNvSpPr/>
            <p:nvPr/>
          </p:nvSpPr>
          <p:spPr>
            <a:xfrm rot="10576891">
              <a:off x="3629758" y="2242361"/>
              <a:ext cx="1529761" cy="154550"/>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箭头: 右 51"/>
            <p:cNvSpPr/>
            <p:nvPr/>
          </p:nvSpPr>
          <p:spPr>
            <a:xfrm rot="9814257">
              <a:off x="2255497" y="2338214"/>
              <a:ext cx="917744" cy="130650"/>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箭头: 右 52"/>
            <p:cNvSpPr/>
            <p:nvPr/>
          </p:nvSpPr>
          <p:spPr>
            <a:xfrm rot="11536253">
              <a:off x="2318181" y="2522443"/>
              <a:ext cx="468110" cy="107792"/>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0" name="文本框 59"/>
          <p:cNvSpPr txBox="1"/>
          <p:nvPr/>
        </p:nvSpPr>
        <p:spPr>
          <a:xfrm>
            <a:off x="2798519" y="3149560"/>
            <a:ext cx="2436886" cy="923330"/>
          </a:xfrm>
          <a:prstGeom prst="rect">
            <a:avLst/>
          </a:prstGeom>
          <a:noFill/>
        </p:spPr>
        <p:txBody>
          <a:bodyPr wrap="none" rtlCol="0">
            <a:spAutoFit/>
          </a:bodyPr>
          <a:lstStyle/>
          <a:p>
            <a:pPr>
              <a:buFont typeface="Arial" panose="020B0604020202020204" pitchFamily="34" charset="0"/>
              <a:buChar char="•"/>
            </a:pPr>
            <a:r>
              <a:rPr lang="en-US" altLang="zh-CN" dirty="0">
                <a:latin typeface="+mn-lt"/>
                <a:cs typeface="Times New Roman" panose="02020603050405020304" pitchFamily="18" charset="0"/>
              </a:rPr>
              <a:t>Coolant: water</a:t>
            </a:r>
            <a:endParaRPr lang="en-US" altLang="zh-CN" dirty="0">
              <a:latin typeface="+mn-lt"/>
              <a:cs typeface="Times New Roman" panose="02020603050405020304" pitchFamily="18" charset="0"/>
            </a:endParaRPr>
          </a:p>
          <a:p>
            <a:pPr>
              <a:buFont typeface="Arial" panose="020B0604020202020204" pitchFamily="34" charset="0"/>
              <a:buChar char="•"/>
            </a:pPr>
            <a:r>
              <a:rPr lang="en-US" altLang="zh-CN" dirty="0">
                <a:latin typeface="+mn-lt"/>
                <a:cs typeface="Times New Roman" panose="02020603050405020304" pitchFamily="18" charset="0"/>
              </a:rPr>
              <a:t>Inlet temperature: 23</a:t>
            </a:r>
            <a:r>
              <a:rPr lang="en-US" altLang="zh-CN" dirty="0">
                <a:latin typeface="+mn-lt"/>
                <a:ea typeface="等线" panose="02010600030101010101" pitchFamily="2" charset="-122"/>
                <a:cs typeface="Times New Roman" panose="02020603050405020304" pitchFamily="18" charset="0"/>
              </a:rPr>
              <a:t>℃</a:t>
            </a:r>
            <a:endParaRPr lang="en-US" altLang="zh-CN" dirty="0">
              <a:latin typeface="+mn-lt"/>
              <a:ea typeface="等线" panose="02010600030101010101" pitchFamily="2" charset="-122"/>
              <a:cs typeface="Times New Roman" panose="02020603050405020304" pitchFamily="18" charset="0"/>
            </a:endParaRPr>
          </a:p>
          <a:p>
            <a:pPr>
              <a:buFont typeface="Arial" panose="020B0604020202020204" pitchFamily="34" charset="0"/>
              <a:buChar char="•"/>
            </a:pPr>
            <a:r>
              <a:rPr lang="en-US" altLang="zh-CN" dirty="0">
                <a:latin typeface="+mn-lt"/>
                <a:cs typeface="Times New Roman" panose="02020603050405020304" pitchFamily="18" charset="0"/>
              </a:rPr>
              <a:t>Flow rate: 3.4L/min</a:t>
            </a:r>
            <a:endParaRPr lang="en-US" altLang="zh-CN" dirty="0">
              <a:latin typeface="+mn-lt"/>
              <a:cs typeface="Times New Roman" panose="02020603050405020304" pitchFamily="18" charset="0"/>
            </a:endParaRPr>
          </a:p>
        </p:txBody>
      </p:sp>
      <p:sp>
        <p:nvSpPr>
          <p:cNvPr id="64" name="文本框 63"/>
          <p:cNvSpPr txBox="1"/>
          <p:nvPr/>
        </p:nvSpPr>
        <p:spPr>
          <a:xfrm>
            <a:off x="5832382" y="3093896"/>
            <a:ext cx="2925579" cy="923330"/>
          </a:xfrm>
          <a:prstGeom prst="rect">
            <a:avLst/>
          </a:prstGeom>
          <a:noFill/>
        </p:spPr>
        <p:txBody>
          <a:bodyPr wrap="square" rtlCol="0">
            <a:spAutoFit/>
          </a:bodyPr>
          <a:lstStyle/>
          <a:p>
            <a:pPr>
              <a:buFont typeface="Arial" panose="020B0604020202020204" pitchFamily="34" charset="0"/>
              <a:buChar char="•"/>
            </a:pPr>
            <a:r>
              <a:rPr lang="en-US" altLang="zh-CN" dirty="0">
                <a:latin typeface="+mn-lt"/>
              </a:rPr>
              <a:t>Coolant: </a:t>
            </a:r>
            <a:r>
              <a:rPr lang="en-US" altLang="zh-CN" dirty="0">
                <a:highlight>
                  <a:srgbClr val="FFFF00"/>
                </a:highlight>
                <a:latin typeface="+mn-lt"/>
              </a:rPr>
              <a:t>paraffin /water</a:t>
            </a:r>
            <a:endParaRPr lang="en-US" altLang="zh-CN" dirty="0">
              <a:highlight>
                <a:srgbClr val="FFFF00"/>
              </a:highlight>
              <a:latin typeface="+mn-lt"/>
            </a:endParaRPr>
          </a:p>
          <a:p>
            <a:pPr>
              <a:buFont typeface="Arial" panose="020B0604020202020204" pitchFamily="34" charset="0"/>
              <a:buChar char="•"/>
            </a:pPr>
            <a:r>
              <a:rPr lang="en-US" altLang="zh-CN" dirty="0">
                <a:latin typeface="+mn-lt"/>
                <a:cs typeface="Times New Roman" panose="02020603050405020304" pitchFamily="18" charset="0"/>
              </a:rPr>
              <a:t>Inlet temperature: 23</a:t>
            </a:r>
            <a:r>
              <a:rPr lang="en-US" altLang="zh-CN" dirty="0">
                <a:latin typeface="+mn-lt"/>
                <a:ea typeface="等线" panose="02010600030101010101" pitchFamily="2" charset="-122"/>
                <a:cs typeface="Times New Roman" panose="02020603050405020304" pitchFamily="18" charset="0"/>
              </a:rPr>
              <a:t>℃</a:t>
            </a:r>
            <a:endParaRPr lang="en-US" altLang="zh-CN" dirty="0">
              <a:latin typeface="+mn-lt"/>
              <a:ea typeface="等线" panose="02010600030101010101" pitchFamily="2" charset="-122"/>
              <a:cs typeface="Times New Roman" panose="02020603050405020304" pitchFamily="18" charset="0"/>
            </a:endParaRPr>
          </a:p>
          <a:p>
            <a:pPr>
              <a:buFont typeface="Arial" panose="020B0604020202020204" pitchFamily="34" charset="0"/>
              <a:buChar char="•"/>
            </a:pPr>
            <a:r>
              <a:rPr lang="en-US" altLang="zh-CN" dirty="0">
                <a:latin typeface="+mn-lt"/>
                <a:cs typeface="Times New Roman" panose="02020603050405020304" pitchFamily="18" charset="0"/>
              </a:rPr>
              <a:t>Flow rate: </a:t>
            </a:r>
            <a:r>
              <a:rPr lang="en-US" altLang="zh-CN" dirty="0">
                <a:highlight>
                  <a:srgbClr val="FFFF00"/>
                </a:highlight>
                <a:latin typeface="+mn-lt"/>
                <a:cs typeface="Times New Roman" panose="02020603050405020304" pitchFamily="18" charset="0"/>
              </a:rPr>
              <a:t>1.3~2m/s</a:t>
            </a:r>
            <a:endParaRPr lang="en-US" altLang="zh-CN" dirty="0">
              <a:solidFill>
                <a:srgbClr val="FF0000"/>
              </a:solidFill>
              <a:latin typeface="+mn-lt"/>
              <a:cs typeface="Times New Roman" panose="02020603050405020304" pitchFamily="18" charset="0"/>
            </a:endParaRPr>
          </a:p>
        </p:txBody>
      </p:sp>
      <p:sp>
        <p:nvSpPr>
          <p:cNvPr id="70" name="文本框 69"/>
          <p:cNvSpPr txBox="1"/>
          <p:nvPr/>
        </p:nvSpPr>
        <p:spPr>
          <a:xfrm>
            <a:off x="700640" y="4453251"/>
            <a:ext cx="2860245" cy="1569660"/>
          </a:xfrm>
          <a:prstGeom prst="rect">
            <a:avLst/>
          </a:prstGeom>
          <a:noFill/>
        </p:spPr>
        <p:txBody>
          <a:bodyPr wrap="square" rtlCol="0">
            <a:spAutoFit/>
          </a:bodyPr>
          <a:lstStyle/>
          <a:p>
            <a:r>
              <a:rPr lang="en-US" altLang="zh-CN" sz="1600" dirty="0">
                <a:highlight>
                  <a:srgbClr val="00FFFF"/>
                </a:highlight>
                <a:latin typeface="+mn-lt"/>
              </a:rPr>
              <a:t>Critical dimension:</a:t>
            </a:r>
            <a:endParaRPr lang="en-US" altLang="zh-CN" sz="1600" dirty="0">
              <a:highlight>
                <a:srgbClr val="00FFFF"/>
              </a:highlight>
              <a:latin typeface="+mn-lt"/>
            </a:endParaRPr>
          </a:p>
          <a:p>
            <a:pPr marL="285750" indent="-285750">
              <a:buFont typeface="Arial" panose="020B0604020202020204" pitchFamily="34" charset="0"/>
              <a:buChar char="•"/>
            </a:pPr>
            <a:r>
              <a:rPr lang="en-US" altLang="zh-CN" sz="1600" dirty="0">
                <a:latin typeface="+mn-lt"/>
              </a:rPr>
              <a:t>Be Length:240mm</a:t>
            </a:r>
            <a:endParaRPr lang="en-US" altLang="zh-CN" sz="1600" dirty="0">
              <a:latin typeface="+mn-lt"/>
            </a:endParaRPr>
          </a:p>
          <a:p>
            <a:pPr marL="285750" indent="-285750">
              <a:buFont typeface="Arial" panose="020B0604020202020204" pitchFamily="34" charset="0"/>
              <a:buChar char="•"/>
            </a:pPr>
            <a:r>
              <a:rPr lang="en-US" altLang="zh-CN" sz="1600" dirty="0">
                <a:latin typeface="+mn-lt"/>
              </a:rPr>
              <a:t>Outer Be pipe: 0.25mm</a:t>
            </a:r>
            <a:endParaRPr lang="en-US" altLang="zh-CN" sz="1600" dirty="0">
              <a:latin typeface="+mn-lt"/>
            </a:endParaRPr>
          </a:p>
          <a:p>
            <a:pPr marL="285750" indent="-285750">
              <a:buFont typeface="Arial" panose="020B0604020202020204" pitchFamily="34" charset="0"/>
              <a:buChar char="•"/>
            </a:pPr>
            <a:r>
              <a:rPr lang="en-US" altLang="zh-CN" sz="1600" dirty="0">
                <a:latin typeface="+mn-lt"/>
              </a:rPr>
              <a:t>Inner Be pipe: 0.35mm</a:t>
            </a:r>
            <a:endParaRPr lang="en-US" altLang="zh-CN" sz="1600" dirty="0">
              <a:latin typeface="+mn-lt"/>
            </a:endParaRPr>
          </a:p>
          <a:p>
            <a:pPr marL="285750" indent="-285750">
              <a:buFont typeface="Arial" panose="020B0604020202020204" pitchFamily="34" charset="0"/>
              <a:buChar char="•"/>
            </a:pPr>
            <a:r>
              <a:rPr lang="en-US" altLang="zh-CN" sz="1600" dirty="0">
                <a:latin typeface="+mn-lt"/>
              </a:rPr>
              <a:t>Cooling channel: 0.5mm</a:t>
            </a:r>
            <a:endParaRPr lang="en-US" altLang="zh-CN" sz="1600" dirty="0">
              <a:latin typeface="+mn-lt"/>
            </a:endParaRPr>
          </a:p>
          <a:p>
            <a:pPr marL="285750" indent="-285750">
              <a:buFont typeface="Arial" panose="020B0604020202020204" pitchFamily="34" charset="0"/>
              <a:buChar char="•"/>
            </a:pPr>
            <a:r>
              <a:rPr lang="en-US" altLang="zh-CN" sz="1600" dirty="0">
                <a:latin typeface="+mn-lt"/>
              </a:rPr>
              <a:t>Viscous model: Laminar</a:t>
            </a:r>
            <a:endParaRPr lang="zh-CN" altLang="en-US" sz="1600" dirty="0">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183013" y="924497"/>
            <a:ext cx="6973925" cy="400110"/>
          </a:xfrm>
          <a:prstGeom prst="rect">
            <a:avLst/>
          </a:prstGeom>
          <a:noFill/>
        </p:spPr>
        <p:txBody>
          <a:bodyPr wrap="square">
            <a:spAutoFit/>
          </a:bodyPr>
          <a:lstStyle/>
          <a:p>
            <a:r>
              <a:rPr lang="en-US" altLang="zh-CN" sz="2000" b="1" dirty="0"/>
              <a:t>(1) Results of </a:t>
            </a:r>
            <a:r>
              <a:rPr lang="en-US" altLang="zh-CN" sz="2000" b="1" dirty="0">
                <a:highlight>
                  <a:srgbClr val="FFFF00"/>
                </a:highlight>
              </a:rPr>
              <a:t>paraffin cooling in Z mode(1692W)</a:t>
            </a:r>
            <a:endParaRPr lang="en-US" altLang="zh-CN" sz="2000" dirty="0">
              <a:highlight>
                <a:srgbClr val="FFFF00"/>
              </a:highlight>
            </a:endParaRPr>
          </a:p>
        </p:txBody>
      </p:sp>
      <p:sp>
        <p:nvSpPr>
          <p:cNvPr id="73" name="文本框 72"/>
          <p:cNvSpPr txBox="1"/>
          <p:nvPr/>
        </p:nvSpPr>
        <p:spPr>
          <a:xfrm>
            <a:off x="256589" y="5746055"/>
            <a:ext cx="2130711" cy="430887"/>
          </a:xfrm>
          <a:prstGeom prst="rect">
            <a:avLst/>
          </a:prstGeom>
          <a:noFill/>
        </p:spPr>
        <p:txBody>
          <a:bodyPr wrap="none" rtlCol="0">
            <a:spAutoFit/>
          </a:bodyPr>
          <a:lstStyle/>
          <a:p>
            <a:pPr marL="342900" indent="-342900">
              <a:buFont typeface="Wingdings" panose="05000000000000000000" pitchFamily="2" charset="2"/>
              <a:buChar char="ü"/>
            </a:pPr>
            <a:r>
              <a:rPr lang="en-US" altLang="zh-CN" sz="2200" dirty="0">
                <a:solidFill>
                  <a:srgbClr val="3333CC"/>
                </a:solidFill>
              </a:rPr>
              <a:t>Cooling well!</a:t>
            </a:r>
            <a:endParaRPr lang="zh-CN" altLang="en-US" sz="2200" dirty="0">
              <a:solidFill>
                <a:srgbClr val="3333CC"/>
              </a:solidFill>
            </a:endParaRPr>
          </a:p>
        </p:txBody>
      </p:sp>
      <p:sp>
        <p:nvSpPr>
          <p:cNvPr id="75" name="文本框 74"/>
          <p:cNvSpPr txBox="1"/>
          <p:nvPr/>
        </p:nvSpPr>
        <p:spPr>
          <a:xfrm>
            <a:off x="142176" y="134074"/>
            <a:ext cx="10359351" cy="650875"/>
          </a:xfrm>
          <a:prstGeom prst="rect">
            <a:avLst/>
          </a:prstGeom>
          <a:noFill/>
        </p:spPr>
        <p:txBody>
          <a:bodyPr wrap="square" rtlCol="0">
            <a:spAutoFit/>
          </a:bodyPr>
          <a:lstStyle/>
          <a:p>
            <a:pPr>
              <a:lnSpc>
                <a:spcPct val="130000"/>
              </a:lnSpc>
            </a:pPr>
            <a:r>
              <a:rPr lang="en-US" altLang="zh-CN" sz="2800" b="1" dirty="0">
                <a:latin typeface="+mn-lt"/>
              </a:rPr>
              <a:t>3.2 Heat transfer of Be pipe and extending AL pipe (</a:t>
            </a:r>
            <a:r>
              <a:rPr lang="el-GR" altLang="zh-CN" sz="2800" b="1" dirty="0">
                <a:latin typeface="+mn-lt"/>
              </a:rPr>
              <a:t>Φ</a:t>
            </a:r>
            <a:r>
              <a:rPr lang="en-US" altLang="zh-CN" sz="2800" b="1" dirty="0">
                <a:latin typeface="+mn-lt"/>
              </a:rPr>
              <a:t>28mm)</a:t>
            </a:r>
            <a:endParaRPr lang="zh-CN" altLang="en-US" sz="2800" b="1" dirty="0">
              <a:latin typeface="+mn-lt"/>
            </a:endParaRPr>
          </a:p>
        </p:txBody>
      </p:sp>
      <p:sp>
        <p:nvSpPr>
          <p:cNvPr id="20" name="矩形 19"/>
          <p:cNvSpPr/>
          <p:nvPr/>
        </p:nvSpPr>
        <p:spPr>
          <a:xfrm>
            <a:off x="153016" y="4377414"/>
            <a:ext cx="4723234" cy="1200329"/>
          </a:xfrm>
          <a:prstGeom prst="rect">
            <a:avLst/>
          </a:prstGeom>
        </p:spPr>
        <p:txBody>
          <a:bodyPr wrap="square">
            <a:spAutoFit/>
          </a:bodyPr>
          <a:lstStyle/>
          <a:p>
            <a:r>
              <a:rPr lang="el-GR" altLang="zh-CN" sz="2400" dirty="0">
                <a:latin typeface="+mn-lt"/>
              </a:rPr>
              <a:t>Δ</a:t>
            </a:r>
            <a:r>
              <a:rPr lang="en-US" altLang="zh-CN" sz="2400" dirty="0">
                <a:latin typeface="+mn-lt"/>
              </a:rPr>
              <a:t>p of paraffin: 23.3kPa</a:t>
            </a:r>
            <a:endParaRPr lang="en-US" altLang="zh-CN" sz="2400" dirty="0">
              <a:latin typeface="+mn-lt"/>
            </a:endParaRPr>
          </a:p>
          <a:p>
            <a:r>
              <a:rPr lang="el-GR" altLang="zh-CN" sz="2400" dirty="0">
                <a:latin typeface="+mn-lt"/>
              </a:rPr>
              <a:t>Δ</a:t>
            </a:r>
            <a:r>
              <a:rPr lang="en-US" altLang="zh-CN" sz="2400" dirty="0">
                <a:latin typeface="+mn-lt"/>
              </a:rPr>
              <a:t>p of water: 14.8kPa</a:t>
            </a:r>
            <a:endParaRPr lang="en-US" altLang="zh-CN" sz="2400" dirty="0">
              <a:latin typeface="+mn-lt"/>
            </a:endParaRPr>
          </a:p>
          <a:p>
            <a:endParaRPr lang="en-US" altLang="zh-CN" sz="2400" dirty="0">
              <a:latin typeface="+mn-lt"/>
            </a:endParaRPr>
          </a:p>
        </p:txBody>
      </p:sp>
      <p:sp>
        <p:nvSpPr>
          <p:cNvPr id="14" name="文本框 13"/>
          <p:cNvSpPr txBox="1"/>
          <p:nvPr/>
        </p:nvSpPr>
        <p:spPr>
          <a:xfrm>
            <a:off x="153016" y="1692844"/>
            <a:ext cx="2820067" cy="1477328"/>
          </a:xfrm>
          <a:prstGeom prst="rect">
            <a:avLst/>
          </a:prstGeom>
          <a:noFill/>
        </p:spPr>
        <p:txBody>
          <a:bodyPr wrap="none" rtlCol="0">
            <a:spAutoFit/>
          </a:bodyPr>
          <a:lstStyle/>
          <a:p>
            <a:r>
              <a:rPr lang="en-US" altLang="zh-CN" dirty="0">
                <a:latin typeface="+mn-lt"/>
              </a:rPr>
              <a:t>Paraffin flow parameters:</a:t>
            </a:r>
            <a:endParaRPr lang="en-US" altLang="zh-CN" dirty="0">
              <a:latin typeface="+mn-lt"/>
            </a:endParaRPr>
          </a:p>
          <a:p>
            <a:r>
              <a:rPr lang="en-US" altLang="zh-CN" dirty="0">
                <a:latin typeface="+mn-lt"/>
              </a:rPr>
              <a:t>Flow rate: 1.7L/min</a:t>
            </a:r>
            <a:endParaRPr lang="en-US" altLang="zh-CN" dirty="0">
              <a:latin typeface="+mn-lt"/>
            </a:endParaRPr>
          </a:p>
          <a:p>
            <a:r>
              <a:rPr lang="en-US" altLang="zh-CN" dirty="0">
                <a:latin typeface="+mn-lt"/>
              </a:rPr>
              <a:t>Inlet velocity: 1m/s</a:t>
            </a:r>
            <a:endParaRPr lang="en-US" altLang="zh-CN" dirty="0">
              <a:latin typeface="+mn-lt"/>
            </a:endParaRPr>
          </a:p>
          <a:p>
            <a:r>
              <a:rPr lang="en-US" altLang="zh-CN" dirty="0">
                <a:latin typeface="+mn-lt"/>
              </a:rPr>
              <a:t>Velocity in ring pipe: 0.6m/s</a:t>
            </a:r>
            <a:endParaRPr lang="en-US" altLang="zh-CN" dirty="0">
              <a:latin typeface="+mn-lt"/>
            </a:endParaRPr>
          </a:p>
          <a:p>
            <a:r>
              <a:rPr lang="en-US" altLang="zh-CN" dirty="0">
                <a:latin typeface="+mn-lt"/>
              </a:rPr>
              <a:t>Inlet temperature: 20</a:t>
            </a:r>
            <a:r>
              <a:rPr lang="en-US" altLang="zh-CN" dirty="0">
                <a:latin typeface="+mn-lt"/>
                <a:ea typeface="等线" panose="02010600030101010101" pitchFamily="2" charset="-122"/>
              </a:rPr>
              <a:t>℃</a:t>
            </a:r>
            <a:r>
              <a:rPr lang="en-US" altLang="zh-CN" dirty="0">
                <a:latin typeface="+mn-lt"/>
              </a:rPr>
              <a:t> </a:t>
            </a:r>
            <a:endParaRPr lang="zh-CN" altLang="en-US" dirty="0">
              <a:latin typeface="+mn-lt"/>
            </a:endParaRPr>
          </a:p>
        </p:txBody>
      </p:sp>
      <p:grpSp>
        <p:nvGrpSpPr>
          <p:cNvPr id="47" name="组合 46"/>
          <p:cNvGrpSpPr/>
          <p:nvPr/>
        </p:nvGrpSpPr>
        <p:grpSpPr>
          <a:xfrm>
            <a:off x="4824709" y="4263045"/>
            <a:ext cx="6658508" cy="2503824"/>
            <a:chOff x="4824709" y="4263045"/>
            <a:chExt cx="6658508" cy="2503824"/>
          </a:xfrm>
        </p:grpSpPr>
        <p:pic>
          <p:nvPicPr>
            <p:cNvPr id="7" name="图片 6"/>
            <p:cNvPicPr>
              <a:picLocks noChangeAspect="1"/>
            </p:cNvPicPr>
            <p:nvPr/>
          </p:nvPicPr>
          <p:blipFill>
            <a:blip r:embed="rId1"/>
            <a:stretch>
              <a:fillRect/>
            </a:stretch>
          </p:blipFill>
          <p:spPr>
            <a:xfrm>
              <a:off x="7290708" y="4263045"/>
              <a:ext cx="4104204" cy="1798399"/>
            </a:xfrm>
            <a:prstGeom prst="rect">
              <a:avLst/>
            </a:prstGeom>
          </p:spPr>
        </p:pic>
        <p:sp>
          <p:nvSpPr>
            <p:cNvPr id="33" name="矩形 32"/>
            <p:cNvSpPr/>
            <p:nvPr/>
          </p:nvSpPr>
          <p:spPr>
            <a:xfrm>
              <a:off x="4824709" y="5738471"/>
              <a:ext cx="2883789" cy="417422"/>
            </a:xfrm>
            <a:prstGeom prst="rect">
              <a:avLst/>
            </a:prstGeom>
          </p:spPr>
          <p:txBody>
            <a:bodyPr wrap="square">
              <a:spAutoFit/>
            </a:bodyPr>
            <a:lstStyle/>
            <a:p>
              <a:pPr>
                <a:lnSpc>
                  <a:spcPct val="150000"/>
                </a:lnSpc>
              </a:pPr>
              <a:r>
                <a:rPr lang="en-US" altLang="zh-CN" sz="1600" dirty="0">
                  <a:latin typeface="+mn-lt"/>
                </a:rPr>
                <a:t>Max.t of outer Be: 24.3</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cxnSp>
          <p:nvCxnSpPr>
            <p:cNvPr id="34" name="直接箭头连接符 33"/>
            <p:cNvCxnSpPr/>
            <p:nvPr/>
          </p:nvCxnSpPr>
          <p:spPr>
            <a:xfrm flipV="1">
              <a:off x="7054284" y="5635869"/>
              <a:ext cx="515893" cy="403347"/>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4849243" y="6089719"/>
              <a:ext cx="3249314" cy="417422"/>
            </a:xfrm>
            <a:prstGeom prst="rect">
              <a:avLst/>
            </a:prstGeom>
          </p:spPr>
          <p:txBody>
            <a:bodyPr wrap="square">
              <a:spAutoFit/>
            </a:bodyPr>
            <a:lstStyle/>
            <a:p>
              <a:pPr>
                <a:lnSpc>
                  <a:spcPct val="150000"/>
                </a:lnSpc>
              </a:pPr>
              <a:r>
                <a:rPr lang="en-US" altLang="zh-CN" sz="1600" dirty="0">
                  <a:latin typeface="+mn-lt"/>
                </a:rPr>
                <a:t>Max.t of detector installation: 26.5</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cxnSp>
          <p:nvCxnSpPr>
            <p:cNvPr id="37" name="直接箭头连接符 36"/>
            <p:cNvCxnSpPr/>
            <p:nvPr/>
          </p:nvCxnSpPr>
          <p:spPr>
            <a:xfrm flipV="1">
              <a:off x="7944922" y="5746055"/>
              <a:ext cx="577963" cy="529860"/>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4824709" y="5294649"/>
              <a:ext cx="3249314" cy="417422"/>
            </a:xfrm>
            <a:prstGeom prst="rect">
              <a:avLst/>
            </a:prstGeom>
          </p:spPr>
          <p:txBody>
            <a:bodyPr wrap="square">
              <a:spAutoFit/>
            </a:bodyPr>
            <a:lstStyle/>
            <a:p>
              <a:pPr>
                <a:lnSpc>
                  <a:spcPct val="150000"/>
                </a:lnSpc>
              </a:pPr>
              <a:r>
                <a:rPr lang="en-US" altLang="zh-CN" sz="1600" dirty="0">
                  <a:latin typeface="+mn-lt"/>
                </a:rPr>
                <a:t>Max.t of AL: 42.4</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cxnSp>
          <p:nvCxnSpPr>
            <p:cNvPr id="39" name="直接箭头连接符 38"/>
            <p:cNvCxnSpPr/>
            <p:nvPr/>
          </p:nvCxnSpPr>
          <p:spPr>
            <a:xfrm flipV="1">
              <a:off x="6638192" y="5063423"/>
              <a:ext cx="1951724" cy="469660"/>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233903" y="6349447"/>
              <a:ext cx="3249314" cy="417422"/>
            </a:xfrm>
            <a:prstGeom prst="rect">
              <a:avLst/>
            </a:prstGeom>
          </p:spPr>
          <p:txBody>
            <a:bodyPr wrap="square">
              <a:spAutoFit/>
            </a:bodyPr>
            <a:lstStyle/>
            <a:p>
              <a:pPr>
                <a:lnSpc>
                  <a:spcPct val="150000"/>
                </a:lnSpc>
              </a:pPr>
              <a:r>
                <a:rPr lang="en-US" altLang="zh-CN" sz="1600" dirty="0">
                  <a:latin typeface="+mn-lt"/>
                </a:rPr>
                <a:t>Max.t of transition AL: 32.7</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cxnSp>
          <p:nvCxnSpPr>
            <p:cNvPr id="43" name="直接箭头连接符 42"/>
            <p:cNvCxnSpPr/>
            <p:nvPr/>
          </p:nvCxnSpPr>
          <p:spPr>
            <a:xfrm flipH="1" flipV="1">
              <a:off x="9648014" y="5652362"/>
              <a:ext cx="374746" cy="790183"/>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3534068" y="1692844"/>
            <a:ext cx="8459525" cy="2627747"/>
            <a:chOff x="3534068" y="1692844"/>
            <a:chExt cx="8459525" cy="2627747"/>
          </a:xfrm>
        </p:grpSpPr>
        <p:pic>
          <p:nvPicPr>
            <p:cNvPr id="4" name="图片 3"/>
            <p:cNvPicPr>
              <a:picLocks noChangeAspect="1"/>
            </p:cNvPicPr>
            <p:nvPr/>
          </p:nvPicPr>
          <p:blipFill>
            <a:blip r:embed="rId2"/>
            <a:stretch>
              <a:fillRect/>
            </a:stretch>
          </p:blipFill>
          <p:spPr>
            <a:xfrm>
              <a:off x="3534068" y="1692844"/>
              <a:ext cx="8459525" cy="2179755"/>
            </a:xfrm>
            <a:prstGeom prst="rect">
              <a:avLst/>
            </a:prstGeom>
          </p:spPr>
        </p:pic>
        <p:grpSp>
          <p:nvGrpSpPr>
            <p:cNvPr id="17" name="组合 16"/>
            <p:cNvGrpSpPr/>
            <p:nvPr/>
          </p:nvGrpSpPr>
          <p:grpSpPr>
            <a:xfrm>
              <a:off x="8420129" y="3226973"/>
              <a:ext cx="808892" cy="1013476"/>
              <a:chOff x="6054998" y="2739387"/>
              <a:chExt cx="808892" cy="1013476"/>
            </a:xfrm>
          </p:grpSpPr>
          <p:sp>
            <p:nvSpPr>
              <p:cNvPr id="18" name="椭圆 17"/>
              <p:cNvSpPr/>
              <p:nvPr/>
            </p:nvSpPr>
            <p:spPr>
              <a:xfrm>
                <a:off x="6054998" y="2739387"/>
                <a:ext cx="808892" cy="513296"/>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a:off x="6635190" y="3304142"/>
                <a:ext cx="228700" cy="448721"/>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4976447" y="3951259"/>
              <a:ext cx="3634076" cy="369332"/>
            </a:xfrm>
            <a:prstGeom prst="rect">
              <a:avLst/>
            </a:prstGeom>
            <a:noFill/>
          </p:spPr>
          <p:txBody>
            <a:bodyPr wrap="square" rtlCol="0">
              <a:spAutoFit/>
            </a:bodyPr>
            <a:lstStyle/>
            <a:p>
              <a:r>
                <a:rPr lang="el-GR" altLang="zh-CN" dirty="0">
                  <a:solidFill>
                    <a:srgbClr val="FF0000"/>
                  </a:solidFill>
                  <a:latin typeface="+mn-lt"/>
                </a:rPr>
                <a:t>Δ</a:t>
              </a:r>
              <a:r>
                <a:rPr lang="en-US" altLang="zh-CN" dirty="0">
                  <a:solidFill>
                    <a:srgbClr val="FF0000"/>
                  </a:solidFill>
                  <a:latin typeface="+mn-lt"/>
                </a:rPr>
                <a:t>t of detector installation: </a:t>
              </a:r>
              <a:r>
                <a:rPr lang="en-US" altLang="zh-CN" dirty="0">
                  <a:solidFill>
                    <a:srgbClr val="FF0000"/>
                  </a:solidFill>
                  <a:latin typeface="+mn-lt"/>
                  <a:cs typeface="Times New Roman" panose="02020603050405020304" pitchFamily="18" charset="0"/>
                </a:rPr>
                <a:t>4.4</a:t>
              </a:r>
              <a:r>
                <a:rPr lang="en-US" altLang="zh-CN" dirty="0">
                  <a:solidFill>
                    <a:srgbClr val="FF0000"/>
                  </a:solidFill>
                  <a:latin typeface="+mn-lt"/>
                  <a:ea typeface="等线" panose="02010600030101010101" pitchFamily="2" charset="-122"/>
                  <a:cs typeface="Times New Roman" panose="02020603050405020304" pitchFamily="18" charset="0"/>
                </a:rPr>
                <a:t>℃</a:t>
              </a:r>
              <a:endParaRPr lang="en-US" altLang="zh-CN" dirty="0">
                <a:solidFill>
                  <a:srgbClr val="FF0000"/>
                </a:solidFill>
                <a:latin typeface="+mn-lt"/>
                <a:ea typeface="等线" panose="02010600030101010101" pitchFamily="2" charset="-122"/>
                <a:cs typeface="Times New Roman" panose="02020603050405020304" pitchFamily="18" charset="0"/>
              </a:endParaRPr>
            </a:p>
          </p:txBody>
        </p:sp>
        <p:cxnSp>
          <p:nvCxnSpPr>
            <p:cNvPr id="29" name="直接箭头连接符 28"/>
            <p:cNvCxnSpPr/>
            <p:nvPr/>
          </p:nvCxnSpPr>
          <p:spPr>
            <a:xfrm flipV="1">
              <a:off x="6699738" y="3624520"/>
              <a:ext cx="126443" cy="386350"/>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6699738" y="3624221"/>
              <a:ext cx="2060181" cy="386350"/>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8593161" y="2758092"/>
              <a:ext cx="3249314" cy="417422"/>
            </a:xfrm>
            <a:prstGeom prst="rect">
              <a:avLst/>
            </a:prstGeom>
          </p:spPr>
          <p:txBody>
            <a:bodyPr wrap="square">
              <a:spAutoFit/>
            </a:bodyPr>
            <a:lstStyle/>
            <a:p>
              <a:pPr>
                <a:lnSpc>
                  <a:spcPct val="150000"/>
                </a:lnSpc>
              </a:pPr>
              <a:r>
                <a:rPr lang="en-US" altLang="zh-CN" sz="1600" dirty="0">
                  <a:latin typeface="+mn-lt"/>
                </a:rPr>
                <a:t>Max.t of extending AL: 31.8</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cxnSp>
          <p:nvCxnSpPr>
            <p:cNvPr id="46" name="直接箭头连接符 45"/>
            <p:cNvCxnSpPr/>
            <p:nvPr/>
          </p:nvCxnSpPr>
          <p:spPr>
            <a:xfrm>
              <a:off x="10949412" y="3226973"/>
              <a:ext cx="625796" cy="373896"/>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99835" y="811783"/>
            <a:ext cx="7657359" cy="400110"/>
          </a:xfrm>
          <a:prstGeom prst="rect">
            <a:avLst/>
          </a:prstGeom>
          <a:noFill/>
        </p:spPr>
        <p:txBody>
          <a:bodyPr wrap="square">
            <a:spAutoFit/>
          </a:bodyPr>
          <a:lstStyle/>
          <a:p>
            <a:r>
              <a:rPr lang="en-US" altLang="zh-CN" sz="2000" b="1" dirty="0"/>
              <a:t>(2) Results of </a:t>
            </a:r>
            <a:r>
              <a:rPr lang="en-US" altLang="zh-CN" sz="2000" b="1" dirty="0">
                <a:highlight>
                  <a:srgbClr val="FFFF00"/>
                </a:highlight>
              </a:rPr>
              <a:t>paraffin/water cooling for HZ mode(5097W)</a:t>
            </a:r>
            <a:endParaRPr lang="zh-CN" altLang="en-US" sz="2000" dirty="0"/>
          </a:p>
        </p:txBody>
      </p:sp>
      <p:cxnSp>
        <p:nvCxnSpPr>
          <p:cNvPr id="12" name="直接连接符 11"/>
          <p:cNvCxnSpPr/>
          <p:nvPr/>
        </p:nvCxnSpPr>
        <p:spPr>
          <a:xfrm flipV="1">
            <a:off x="99835" y="4146513"/>
            <a:ext cx="12041595" cy="23686"/>
          </a:xfrm>
          <a:prstGeom prst="line">
            <a:avLst/>
          </a:prstGeom>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09810" y="1186149"/>
            <a:ext cx="5282285" cy="1846659"/>
          </a:xfrm>
          <a:prstGeom prst="rect">
            <a:avLst/>
          </a:prstGeom>
        </p:spPr>
        <p:txBody>
          <a:bodyPr wrap="square">
            <a:spAutoFit/>
          </a:bodyPr>
          <a:lstStyle/>
          <a:p>
            <a:r>
              <a:rPr lang="en-US" altLang="zh-CN" sz="2000" dirty="0">
                <a:highlight>
                  <a:srgbClr val="FFFF00"/>
                </a:highlight>
                <a:latin typeface="+mn-lt"/>
              </a:rPr>
              <a:t>Paraffin cooling for Be pipe</a:t>
            </a:r>
            <a:r>
              <a:rPr lang="en-US" altLang="zh-CN" sz="2400" dirty="0">
                <a:latin typeface="+mn-lt"/>
              </a:rPr>
              <a:t>:</a:t>
            </a:r>
            <a:endParaRPr lang="en-US" altLang="zh-CN" sz="2400" dirty="0">
              <a:latin typeface="+mn-lt"/>
            </a:endParaRPr>
          </a:p>
          <a:p>
            <a:r>
              <a:rPr lang="en-US" altLang="zh-CN" dirty="0">
                <a:latin typeface="+mn-lt"/>
              </a:rPr>
              <a:t>Flow rate: 3.4L/min</a:t>
            </a:r>
            <a:endParaRPr lang="en-US" altLang="zh-CN" dirty="0">
              <a:latin typeface="+mn-lt"/>
            </a:endParaRPr>
          </a:p>
          <a:p>
            <a:r>
              <a:rPr lang="en-US" altLang="zh-CN" dirty="0">
                <a:latin typeface="+mn-lt"/>
              </a:rPr>
              <a:t>Inlet velocity: 2m/s</a:t>
            </a:r>
            <a:endParaRPr lang="en-US" altLang="zh-CN" dirty="0">
              <a:latin typeface="+mn-lt"/>
            </a:endParaRPr>
          </a:p>
          <a:p>
            <a:r>
              <a:rPr lang="en-US" altLang="zh-CN" dirty="0">
                <a:latin typeface="+mn-lt"/>
              </a:rPr>
              <a:t>Velocity in ring pipe: 1.2m/s</a:t>
            </a:r>
            <a:endParaRPr lang="en-US" altLang="zh-CN" dirty="0">
              <a:latin typeface="+mn-lt"/>
            </a:endParaRPr>
          </a:p>
          <a:p>
            <a:endParaRPr lang="en-US" altLang="zh-CN" dirty="0">
              <a:latin typeface="+mn-lt"/>
            </a:endParaRPr>
          </a:p>
          <a:p>
            <a:r>
              <a:rPr lang="el-GR" altLang="zh-CN" dirty="0">
                <a:latin typeface="+mn-lt"/>
              </a:rPr>
              <a:t>Δ</a:t>
            </a:r>
            <a:r>
              <a:rPr lang="en-US" altLang="zh-CN" dirty="0">
                <a:latin typeface="+mn-lt"/>
              </a:rPr>
              <a:t>p=</a:t>
            </a:r>
            <a:r>
              <a:rPr lang="en-US" altLang="zh-CN" dirty="0">
                <a:solidFill>
                  <a:srgbClr val="FF0000"/>
                </a:solidFill>
                <a:latin typeface="+mn-lt"/>
              </a:rPr>
              <a:t>49.1</a:t>
            </a:r>
            <a:r>
              <a:rPr lang="en-US" altLang="zh-CN" dirty="0">
                <a:latin typeface="+mn-lt"/>
              </a:rPr>
              <a:t>kPa  (</a:t>
            </a:r>
            <a:r>
              <a:rPr lang="el-GR" altLang="zh-CN" dirty="0">
                <a:latin typeface="+mn-lt"/>
              </a:rPr>
              <a:t>Δ</a:t>
            </a:r>
            <a:r>
              <a:rPr lang="en-US" altLang="zh-CN" dirty="0">
                <a:latin typeface="+mn-lt"/>
              </a:rPr>
              <a:t>p in BEPCII: </a:t>
            </a:r>
            <a:r>
              <a:rPr lang="en-US" altLang="zh-CN" dirty="0">
                <a:latin typeface="等线" panose="02010600030101010101" pitchFamily="2" charset="-122"/>
                <a:ea typeface="等线" panose="02010600030101010101" pitchFamily="2" charset="-122"/>
              </a:rPr>
              <a:t>≤10kPa</a:t>
            </a:r>
            <a:r>
              <a:rPr lang="en-US" altLang="zh-CN" dirty="0">
                <a:latin typeface="+mn-lt"/>
              </a:rPr>
              <a:t> )</a:t>
            </a:r>
            <a:endParaRPr lang="en-US" altLang="zh-CN" dirty="0">
              <a:latin typeface="+mn-lt"/>
            </a:endParaRPr>
          </a:p>
        </p:txBody>
      </p:sp>
      <p:grpSp>
        <p:nvGrpSpPr>
          <p:cNvPr id="38" name="组合 37"/>
          <p:cNvGrpSpPr/>
          <p:nvPr/>
        </p:nvGrpSpPr>
        <p:grpSpPr>
          <a:xfrm>
            <a:off x="6022731" y="1337573"/>
            <a:ext cx="6018864" cy="2267843"/>
            <a:chOff x="4759371" y="1417828"/>
            <a:chExt cx="6832354" cy="2438157"/>
          </a:xfrm>
        </p:grpSpPr>
        <p:pic>
          <p:nvPicPr>
            <p:cNvPr id="5" name="图片 4"/>
            <p:cNvPicPr>
              <a:picLocks noChangeAspect="1"/>
            </p:cNvPicPr>
            <p:nvPr/>
          </p:nvPicPr>
          <p:blipFill>
            <a:blip r:embed="rId1"/>
            <a:stretch>
              <a:fillRect/>
            </a:stretch>
          </p:blipFill>
          <p:spPr>
            <a:xfrm>
              <a:off x="4759371" y="1417828"/>
              <a:ext cx="6832354" cy="1754432"/>
            </a:xfrm>
            <a:prstGeom prst="rect">
              <a:avLst/>
            </a:prstGeom>
          </p:spPr>
        </p:pic>
        <p:grpSp>
          <p:nvGrpSpPr>
            <p:cNvPr id="16" name="组合 15"/>
            <p:cNvGrpSpPr/>
            <p:nvPr/>
          </p:nvGrpSpPr>
          <p:grpSpPr>
            <a:xfrm>
              <a:off x="4938761" y="2252813"/>
              <a:ext cx="4855285" cy="1603172"/>
              <a:chOff x="4694803" y="5118633"/>
              <a:chExt cx="5350856" cy="1732138"/>
            </a:xfrm>
          </p:grpSpPr>
          <p:sp>
            <p:nvSpPr>
              <p:cNvPr id="17" name="文本框 16"/>
              <p:cNvSpPr txBox="1"/>
              <p:nvPr/>
            </p:nvSpPr>
            <p:spPr>
              <a:xfrm>
                <a:off x="6955032" y="6421760"/>
                <a:ext cx="3090627" cy="429011"/>
              </a:xfrm>
              <a:prstGeom prst="rect">
                <a:avLst/>
              </a:prstGeom>
              <a:noFill/>
            </p:spPr>
            <p:txBody>
              <a:bodyPr wrap="none" rtlCol="0">
                <a:spAutoFit/>
              </a:bodyPr>
              <a:lstStyle/>
              <a:p>
                <a:r>
                  <a:rPr lang="en-US" altLang="zh-CN" dirty="0">
                    <a:highlight>
                      <a:srgbClr val="00FFFF"/>
                    </a:highlight>
                    <a:latin typeface="+mn-lt"/>
                  </a:rPr>
                  <a:t>Temperature distribution</a:t>
                </a:r>
                <a:endParaRPr lang="zh-CN" altLang="en-US" dirty="0">
                  <a:highlight>
                    <a:srgbClr val="FFFF00"/>
                  </a:highlight>
                  <a:latin typeface="+mn-lt"/>
                </a:endParaRPr>
              </a:p>
            </p:txBody>
          </p:sp>
          <p:sp>
            <p:nvSpPr>
              <p:cNvPr id="18" name="矩形 17"/>
              <p:cNvSpPr/>
              <p:nvPr/>
            </p:nvSpPr>
            <p:spPr>
              <a:xfrm>
                <a:off x="5187226" y="5118633"/>
                <a:ext cx="3607679" cy="451001"/>
              </a:xfrm>
              <a:prstGeom prst="rect">
                <a:avLst/>
              </a:prstGeom>
            </p:spPr>
            <p:txBody>
              <a:bodyPr wrap="square">
                <a:spAutoFit/>
              </a:bodyPr>
              <a:lstStyle/>
              <a:p>
                <a:pPr>
                  <a:lnSpc>
                    <a:spcPct val="150000"/>
                  </a:lnSpc>
                </a:pPr>
                <a:r>
                  <a:rPr lang="en-US" altLang="zh-CN" sz="1600" dirty="0">
                    <a:latin typeface="+mn-lt"/>
                  </a:rPr>
                  <a:t>Max.t of outer Be: 24.6</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sp>
            <p:nvSpPr>
              <p:cNvPr id="24" name="文本框 23"/>
              <p:cNvSpPr txBox="1"/>
              <p:nvPr/>
            </p:nvSpPr>
            <p:spPr>
              <a:xfrm>
                <a:off x="4694803" y="6043420"/>
                <a:ext cx="3870536" cy="393259"/>
              </a:xfrm>
              <a:prstGeom prst="rect">
                <a:avLst/>
              </a:prstGeom>
              <a:noFill/>
            </p:spPr>
            <p:txBody>
              <a:bodyPr wrap="square" rtlCol="0">
                <a:spAutoFit/>
              </a:bodyPr>
              <a:lstStyle/>
              <a:p>
                <a:r>
                  <a:rPr lang="el-GR" altLang="zh-CN" sz="1600" dirty="0">
                    <a:solidFill>
                      <a:srgbClr val="FF0000"/>
                    </a:solidFill>
                    <a:latin typeface="+mn-lt"/>
                  </a:rPr>
                  <a:t>Δ</a:t>
                </a:r>
                <a:r>
                  <a:rPr lang="en-US" altLang="zh-CN" sz="1600" dirty="0">
                    <a:solidFill>
                      <a:srgbClr val="FF0000"/>
                    </a:solidFill>
                    <a:latin typeface="+mn-lt"/>
                  </a:rPr>
                  <a:t>t of detector installation: </a:t>
                </a:r>
                <a:r>
                  <a:rPr lang="en-US" altLang="zh-CN" sz="1600" dirty="0">
                    <a:solidFill>
                      <a:srgbClr val="FF0000"/>
                    </a:solidFill>
                    <a:latin typeface="+mn-lt"/>
                    <a:cs typeface="Times New Roman" panose="02020603050405020304" pitchFamily="18" charset="0"/>
                  </a:rPr>
                  <a:t>5.3</a:t>
                </a:r>
                <a:r>
                  <a:rPr lang="en-US" altLang="zh-CN" sz="1600" dirty="0">
                    <a:solidFill>
                      <a:srgbClr val="FF0000"/>
                    </a:solidFill>
                    <a:latin typeface="+mn-lt"/>
                    <a:ea typeface="等线" panose="02010600030101010101" pitchFamily="2" charset="-122"/>
                    <a:cs typeface="Times New Roman" panose="02020603050405020304" pitchFamily="18" charset="0"/>
                  </a:rPr>
                  <a:t>℃</a:t>
                </a:r>
                <a:endParaRPr lang="en-US" altLang="zh-CN" sz="1600" dirty="0">
                  <a:solidFill>
                    <a:srgbClr val="FF0000"/>
                  </a:solidFill>
                  <a:latin typeface="+mn-lt"/>
                  <a:ea typeface="等线" panose="02010600030101010101" pitchFamily="2" charset="-122"/>
                  <a:cs typeface="Times New Roman" panose="02020603050405020304" pitchFamily="18" charset="0"/>
                </a:endParaRPr>
              </a:p>
            </p:txBody>
          </p:sp>
          <p:cxnSp>
            <p:nvCxnSpPr>
              <p:cNvPr id="25" name="直接箭头连接符 24"/>
              <p:cNvCxnSpPr/>
              <p:nvPr/>
            </p:nvCxnSpPr>
            <p:spPr>
              <a:xfrm flipV="1">
                <a:off x="6955281" y="5811166"/>
                <a:ext cx="2124923" cy="321094"/>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6955282" y="5844392"/>
                <a:ext cx="449924" cy="267652"/>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直接箭头连接符 30"/>
            <p:cNvCxnSpPr/>
            <p:nvPr/>
          </p:nvCxnSpPr>
          <p:spPr>
            <a:xfrm>
              <a:off x="7916495" y="2576143"/>
              <a:ext cx="842362" cy="125730"/>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文本框 36"/>
          <p:cNvSpPr txBox="1"/>
          <p:nvPr/>
        </p:nvSpPr>
        <p:spPr>
          <a:xfrm>
            <a:off x="129767" y="3220181"/>
            <a:ext cx="8674185" cy="923330"/>
          </a:xfrm>
          <a:prstGeom prst="rect">
            <a:avLst/>
          </a:prstGeom>
          <a:noFill/>
        </p:spPr>
        <p:txBody>
          <a:bodyPr wrap="square" rtlCol="0">
            <a:spAutoFit/>
          </a:bodyPr>
          <a:lstStyle/>
          <a:p>
            <a:pPr marL="285750" indent="-285750">
              <a:buFont typeface="Wingdings" panose="05000000000000000000" pitchFamily="2" charset="2"/>
              <a:buChar char="ü"/>
            </a:pPr>
            <a:r>
              <a:rPr lang="en-US" altLang="zh-CN" b="1" dirty="0">
                <a:solidFill>
                  <a:srgbClr val="3333CC"/>
                </a:solidFill>
              </a:rPr>
              <a:t>High flow rate is required to meet the cooling requirements</a:t>
            </a:r>
            <a:endParaRPr lang="en-US" altLang="zh-CN" b="1" dirty="0">
              <a:solidFill>
                <a:srgbClr val="3333CC"/>
              </a:solidFill>
            </a:endParaRPr>
          </a:p>
          <a:p>
            <a:pPr marL="285750" indent="-285750">
              <a:buFont typeface="Wingdings" panose="05000000000000000000" pitchFamily="2" charset="2"/>
              <a:buChar char="ü"/>
            </a:pPr>
            <a:r>
              <a:rPr lang="en-US" altLang="zh-CN" b="1" dirty="0">
                <a:solidFill>
                  <a:srgbClr val="3333CC"/>
                </a:solidFill>
              </a:rPr>
              <a:t>High pressure drop</a:t>
            </a:r>
            <a:endParaRPr lang="en-US" altLang="zh-CN" b="1" dirty="0">
              <a:solidFill>
                <a:srgbClr val="3333CC"/>
              </a:solidFill>
            </a:endParaRPr>
          </a:p>
          <a:p>
            <a:pPr marL="285750" indent="-285750">
              <a:buFont typeface="Wingdings" panose="05000000000000000000" pitchFamily="2" charset="2"/>
              <a:buChar char="ü"/>
            </a:pPr>
            <a:r>
              <a:rPr lang="en-US" altLang="zh-CN" b="1" dirty="0">
                <a:solidFill>
                  <a:srgbClr val="3333CC"/>
                </a:solidFill>
              </a:rPr>
              <a:t>Will the high flow rate cause vibration exceeding the requirements?</a:t>
            </a:r>
            <a:endParaRPr lang="zh-CN" altLang="en-US" b="1" dirty="0">
              <a:solidFill>
                <a:srgbClr val="3333CC"/>
              </a:solidFill>
            </a:endParaRPr>
          </a:p>
        </p:txBody>
      </p:sp>
      <p:sp>
        <p:nvSpPr>
          <p:cNvPr id="39" name="矩形 38"/>
          <p:cNvSpPr/>
          <p:nvPr/>
        </p:nvSpPr>
        <p:spPr>
          <a:xfrm>
            <a:off x="200675" y="4169323"/>
            <a:ext cx="5282285" cy="1846659"/>
          </a:xfrm>
          <a:prstGeom prst="rect">
            <a:avLst/>
          </a:prstGeom>
        </p:spPr>
        <p:txBody>
          <a:bodyPr wrap="square">
            <a:spAutoFit/>
          </a:bodyPr>
          <a:lstStyle/>
          <a:p>
            <a:r>
              <a:rPr lang="en-US" altLang="zh-CN" sz="2000" dirty="0">
                <a:highlight>
                  <a:srgbClr val="FFFF00"/>
                </a:highlight>
                <a:latin typeface="+mn-lt"/>
              </a:rPr>
              <a:t>Water cooling for Be pipe</a:t>
            </a:r>
            <a:r>
              <a:rPr lang="en-US" altLang="zh-CN" sz="2400" dirty="0">
                <a:latin typeface="+mn-lt"/>
              </a:rPr>
              <a:t>:</a:t>
            </a:r>
            <a:endParaRPr lang="en-US" altLang="zh-CN" sz="2400" dirty="0">
              <a:latin typeface="+mn-lt"/>
            </a:endParaRPr>
          </a:p>
          <a:p>
            <a:r>
              <a:rPr lang="en-US" altLang="zh-CN" dirty="0">
                <a:latin typeface="+mn-lt"/>
              </a:rPr>
              <a:t>Flow rate: 1.7L/min</a:t>
            </a:r>
            <a:endParaRPr lang="en-US" altLang="zh-CN" dirty="0">
              <a:latin typeface="+mn-lt"/>
            </a:endParaRPr>
          </a:p>
          <a:p>
            <a:r>
              <a:rPr lang="en-US" altLang="zh-CN" dirty="0">
                <a:latin typeface="+mn-lt"/>
              </a:rPr>
              <a:t>Inlet velocity: 1m/s</a:t>
            </a:r>
            <a:endParaRPr lang="en-US" altLang="zh-CN" dirty="0">
              <a:latin typeface="+mn-lt"/>
            </a:endParaRPr>
          </a:p>
          <a:p>
            <a:r>
              <a:rPr lang="en-US" altLang="zh-CN" dirty="0">
                <a:latin typeface="+mn-lt"/>
              </a:rPr>
              <a:t>Velocity in ring pipe: 0.6m/s</a:t>
            </a:r>
            <a:endParaRPr lang="en-US" altLang="zh-CN" dirty="0">
              <a:latin typeface="+mn-lt"/>
            </a:endParaRPr>
          </a:p>
          <a:p>
            <a:endParaRPr lang="en-US" altLang="zh-CN" dirty="0">
              <a:latin typeface="+mn-lt"/>
            </a:endParaRPr>
          </a:p>
          <a:p>
            <a:r>
              <a:rPr lang="el-GR" altLang="zh-CN" dirty="0">
                <a:latin typeface="+mn-lt"/>
              </a:rPr>
              <a:t>Δ</a:t>
            </a:r>
            <a:r>
              <a:rPr lang="en-US" altLang="zh-CN" dirty="0">
                <a:latin typeface="+mn-lt"/>
              </a:rPr>
              <a:t>p=13.4kPa</a:t>
            </a:r>
            <a:endParaRPr lang="en-US" altLang="zh-CN" dirty="0">
              <a:latin typeface="+mn-lt"/>
            </a:endParaRPr>
          </a:p>
        </p:txBody>
      </p:sp>
      <p:grpSp>
        <p:nvGrpSpPr>
          <p:cNvPr id="50" name="组合 49"/>
          <p:cNvGrpSpPr/>
          <p:nvPr/>
        </p:nvGrpSpPr>
        <p:grpSpPr>
          <a:xfrm>
            <a:off x="5424854" y="4337593"/>
            <a:ext cx="6707061" cy="2202443"/>
            <a:chOff x="4669051" y="4359975"/>
            <a:chExt cx="7012995" cy="2191645"/>
          </a:xfrm>
        </p:grpSpPr>
        <p:pic>
          <p:nvPicPr>
            <p:cNvPr id="10" name="图片 9"/>
            <p:cNvPicPr>
              <a:picLocks noChangeAspect="1"/>
            </p:cNvPicPr>
            <p:nvPr/>
          </p:nvPicPr>
          <p:blipFill>
            <a:blip r:embed="rId2"/>
            <a:stretch>
              <a:fillRect/>
            </a:stretch>
          </p:blipFill>
          <p:spPr>
            <a:xfrm>
              <a:off x="4669051" y="4359975"/>
              <a:ext cx="7012995" cy="1935317"/>
            </a:xfrm>
            <a:prstGeom prst="rect">
              <a:avLst/>
            </a:prstGeom>
          </p:spPr>
        </p:pic>
        <p:sp>
          <p:nvSpPr>
            <p:cNvPr id="40" name="矩形 39"/>
            <p:cNvSpPr/>
            <p:nvPr/>
          </p:nvSpPr>
          <p:spPr>
            <a:xfrm>
              <a:off x="5755370" y="5413834"/>
              <a:ext cx="3273553" cy="417422"/>
            </a:xfrm>
            <a:prstGeom prst="rect">
              <a:avLst/>
            </a:prstGeom>
          </p:spPr>
          <p:txBody>
            <a:bodyPr wrap="square">
              <a:spAutoFit/>
            </a:bodyPr>
            <a:lstStyle/>
            <a:p>
              <a:pPr>
                <a:lnSpc>
                  <a:spcPct val="150000"/>
                </a:lnSpc>
              </a:pPr>
              <a:r>
                <a:rPr lang="en-US" altLang="zh-CN" sz="1600" dirty="0">
                  <a:latin typeface="+mn-lt"/>
                </a:rPr>
                <a:t>Max.t of outer Be: 24.5</a:t>
              </a:r>
              <a:r>
                <a:rPr lang="en-US" altLang="zh-CN" sz="1600" dirty="0">
                  <a:latin typeface="+mn-lt"/>
                  <a:ea typeface="等线" panose="02010600030101010101" pitchFamily="2" charset="-122"/>
                </a:rPr>
                <a:t>℃</a:t>
              </a:r>
              <a:endParaRPr lang="en-US" altLang="zh-CN" sz="1600" dirty="0">
                <a:latin typeface="+mn-lt"/>
                <a:ea typeface="等线" panose="02010600030101010101" pitchFamily="2" charset="-122"/>
              </a:endParaRPr>
            </a:p>
          </p:txBody>
        </p:sp>
        <p:sp>
          <p:nvSpPr>
            <p:cNvPr id="41" name="文本框 40"/>
            <p:cNvSpPr txBox="1"/>
            <p:nvPr/>
          </p:nvSpPr>
          <p:spPr>
            <a:xfrm>
              <a:off x="5004699" y="6213066"/>
              <a:ext cx="3197584" cy="338554"/>
            </a:xfrm>
            <a:prstGeom prst="rect">
              <a:avLst/>
            </a:prstGeom>
            <a:noFill/>
          </p:spPr>
          <p:txBody>
            <a:bodyPr wrap="square" rtlCol="0">
              <a:spAutoFit/>
            </a:bodyPr>
            <a:lstStyle/>
            <a:p>
              <a:r>
                <a:rPr lang="el-GR" altLang="zh-CN" sz="1600" dirty="0">
                  <a:solidFill>
                    <a:srgbClr val="FF0000"/>
                  </a:solidFill>
                  <a:latin typeface="+mn-lt"/>
                </a:rPr>
                <a:t>Δ</a:t>
              </a:r>
              <a:r>
                <a:rPr lang="en-US" altLang="zh-CN" sz="1600" dirty="0">
                  <a:solidFill>
                    <a:srgbClr val="FF0000"/>
                  </a:solidFill>
                  <a:latin typeface="+mn-lt"/>
                </a:rPr>
                <a:t>t of detector installation: </a:t>
              </a:r>
              <a:r>
                <a:rPr lang="en-US" altLang="zh-CN" sz="1600" dirty="0">
                  <a:solidFill>
                    <a:srgbClr val="FF0000"/>
                  </a:solidFill>
                  <a:latin typeface="+mn-lt"/>
                  <a:cs typeface="Times New Roman" panose="02020603050405020304" pitchFamily="18" charset="0"/>
                </a:rPr>
                <a:t>4.4</a:t>
              </a:r>
              <a:r>
                <a:rPr lang="en-US" altLang="zh-CN" sz="1600" dirty="0">
                  <a:solidFill>
                    <a:srgbClr val="FF0000"/>
                  </a:solidFill>
                  <a:latin typeface="+mn-lt"/>
                  <a:ea typeface="等线" panose="02010600030101010101" pitchFamily="2" charset="-122"/>
                  <a:cs typeface="Times New Roman" panose="02020603050405020304" pitchFamily="18" charset="0"/>
                </a:rPr>
                <a:t>℃</a:t>
              </a:r>
              <a:endParaRPr lang="en-US" altLang="zh-CN" sz="1600" dirty="0">
                <a:solidFill>
                  <a:srgbClr val="FF0000"/>
                </a:solidFill>
                <a:latin typeface="+mn-lt"/>
                <a:ea typeface="等线" panose="02010600030101010101" pitchFamily="2" charset="-122"/>
                <a:cs typeface="Times New Roman" panose="02020603050405020304" pitchFamily="18" charset="0"/>
              </a:endParaRPr>
            </a:p>
          </p:txBody>
        </p:sp>
        <p:cxnSp>
          <p:nvCxnSpPr>
            <p:cNvPr id="42" name="直接箭头连接符 41"/>
            <p:cNvCxnSpPr/>
            <p:nvPr/>
          </p:nvCxnSpPr>
          <p:spPr>
            <a:xfrm flipV="1">
              <a:off x="7055823" y="5973045"/>
              <a:ext cx="1952476" cy="322247"/>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V="1">
              <a:off x="7055824" y="6046217"/>
              <a:ext cx="383930" cy="230364"/>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7982434" y="5680466"/>
              <a:ext cx="842362" cy="125730"/>
            </a:xfrm>
            <a:prstGeom prst="straightConnector1">
              <a:avLst/>
            </a:prstGeom>
            <a:ln w="1905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nvSpPr>
        <p:spPr>
          <a:xfrm>
            <a:off x="142176" y="6120527"/>
            <a:ext cx="5616091" cy="707886"/>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000" b="1" dirty="0">
                <a:solidFill>
                  <a:srgbClr val="3333CC"/>
                </a:solidFill>
              </a:rPr>
              <a:t>Safety!</a:t>
            </a:r>
            <a:endParaRPr lang="en-US" altLang="zh-CN" sz="2000" b="1" dirty="0">
              <a:solidFill>
                <a:srgbClr val="3333CC"/>
              </a:solidFill>
            </a:endParaRPr>
          </a:p>
          <a:p>
            <a:pPr marL="342900" indent="-342900">
              <a:buFont typeface="Wingdings" panose="05000000000000000000" pitchFamily="2" charset="2"/>
              <a:buChar char="ü"/>
            </a:pPr>
            <a:r>
              <a:rPr lang="en-US" altLang="zh-CN" sz="2000" b="1" dirty="0">
                <a:solidFill>
                  <a:srgbClr val="3333CC"/>
                </a:solidFill>
              </a:rPr>
              <a:t>The corrosion of Beryllium by water</a:t>
            </a:r>
            <a:r>
              <a:rPr lang="zh-CN" altLang="en-US" sz="2000" b="1" dirty="0">
                <a:solidFill>
                  <a:srgbClr val="3333CC"/>
                </a:solidFill>
              </a:rPr>
              <a:t>？</a:t>
            </a:r>
            <a:endParaRPr lang="zh-CN" altLang="en-US" sz="2000" b="1" dirty="0">
              <a:solidFill>
                <a:srgbClr val="3333CC"/>
              </a:solidFill>
            </a:endParaRPr>
          </a:p>
        </p:txBody>
      </p:sp>
      <p:sp>
        <p:nvSpPr>
          <p:cNvPr id="51" name="文本框 50"/>
          <p:cNvSpPr txBox="1"/>
          <p:nvPr/>
        </p:nvSpPr>
        <p:spPr>
          <a:xfrm>
            <a:off x="7655628" y="6480625"/>
            <a:ext cx="2470485" cy="369332"/>
          </a:xfrm>
          <a:prstGeom prst="rect">
            <a:avLst/>
          </a:prstGeom>
          <a:noFill/>
        </p:spPr>
        <p:txBody>
          <a:bodyPr wrap="none" rtlCol="0">
            <a:spAutoFit/>
          </a:bodyPr>
          <a:lstStyle/>
          <a:p>
            <a:r>
              <a:rPr lang="en-US" altLang="zh-CN" dirty="0">
                <a:highlight>
                  <a:srgbClr val="00FFFF"/>
                </a:highlight>
                <a:latin typeface="+mn-lt"/>
              </a:rPr>
              <a:t>Temperature distribution</a:t>
            </a:r>
            <a:endParaRPr lang="zh-CN" altLang="en-US" dirty="0">
              <a:highlight>
                <a:srgbClr val="FFFF00"/>
              </a:highlight>
              <a:latin typeface="+mn-lt"/>
            </a:endParaRPr>
          </a:p>
        </p:txBody>
      </p:sp>
      <p:sp>
        <p:nvSpPr>
          <p:cNvPr id="27" name="文本框 26"/>
          <p:cNvSpPr txBox="1"/>
          <p:nvPr/>
        </p:nvSpPr>
        <p:spPr>
          <a:xfrm>
            <a:off x="142176" y="134074"/>
            <a:ext cx="10359351" cy="650875"/>
          </a:xfrm>
          <a:prstGeom prst="rect">
            <a:avLst/>
          </a:prstGeom>
          <a:noFill/>
        </p:spPr>
        <p:txBody>
          <a:bodyPr wrap="square" rtlCol="0">
            <a:spAutoFit/>
          </a:bodyPr>
          <a:lstStyle/>
          <a:p>
            <a:pPr>
              <a:lnSpc>
                <a:spcPct val="130000"/>
              </a:lnSpc>
            </a:pPr>
            <a:r>
              <a:rPr lang="en-US" altLang="zh-CN" sz="2800" b="1" dirty="0">
                <a:latin typeface="+mn-lt"/>
              </a:rPr>
              <a:t>3.2 Heat transfer of Be pipe and extending AL pipe (</a:t>
            </a:r>
            <a:r>
              <a:rPr lang="el-GR" altLang="zh-CN" sz="2800" b="1" dirty="0">
                <a:latin typeface="+mn-lt"/>
              </a:rPr>
              <a:t>Φ</a:t>
            </a:r>
            <a:r>
              <a:rPr lang="en-US" altLang="zh-CN" sz="2800" b="1" dirty="0">
                <a:latin typeface="+mn-lt"/>
              </a:rPr>
              <a:t>28mm)</a:t>
            </a:r>
            <a:endParaRPr lang="zh-CN" altLang="en-US" sz="2800" b="1" dirty="0">
              <a:latin typeface="+mn-lt"/>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409" y="1907013"/>
            <a:ext cx="5826141" cy="1052387"/>
            <a:chOff x="424241" y="1059263"/>
            <a:chExt cx="11646736" cy="1883958"/>
          </a:xfrm>
        </p:grpSpPr>
        <p:sp>
          <p:nvSpPr>
            <p:cNvPr id="9" name="文本框 8"/>
            <p:cNvSpPr txBox="1"/>
            <p:nvPr/>
          </p:nvSpPr>
          <p:spPr>
            <a:xfrm>
              <a:off x="424241" y="1988012"/>
              <a:ext cx="1659834" cy="550975"/>
            </a:xfrm>
            <a:prstGeom prst="rect">
              <a:avLst/>
            </a:prstGeom>
            <a:noFill/>
          </p:spPr>
          <p:txBody>
            <a:bodyPr wrap="square" rtlCol="0">
              <a:spAutoFit/>
            </a:bodyPr>
            <a:lstStyle/>
            <a:p>
              <a:r>
                <a:rPr lang="en-US" altLang="zh-CN" sz="1400" b="1" dirty="0"/>
                <a:t>inlet</a:t>
              </a:r>
              <a:endParaRPr lang="zh-CN" altLang="en-US" sz="1400" b="1" dirty="0"/>
            </a:p>
          </p:txBody>
        </p:sp>
        <p:sp>
          <p:nvSpPr>
            <p:cNvPr id="10" name="文本框 9"/>
            <p:cNvSpPr txBox="1"/>
            <p:nvPr/>
          </p:nvSpPr>
          <p:spPr>
            <a:xfrm>
              <a:off x="10564696" y="1470844"/>
              <a:ext cx="1506281" cy="550975"/>
            </a:xfrm>
            <a:prstGeom prst="rect">
              <a:avLst/>
            </a:prstGeom>
            <a:noFill/>
          </p:spPr>
          <p:txBody>
            <a:bodyPr wrap="square" rtlCol="0">
              <a:spAutoFit/>
            </a:bodyPr>
            <a:lstStyle/>
            <a:p>
              <a:r>
                <a:rPr lang="en-US" altLang="zh-CN" sz="1400" b="1" dirty="0"/>
                <a:t>outlet</a:t>
              </a:r>
              <a:endParaRPr lang="zh-CN" altLang="en-US" sz="1400" b="1" dirty="0"/>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27303" y="1059263"/>
              <a:ext cx="8937394" cy="1883958"/>
            </a:xfrm>
            <a:prstGeom prst="rect">
              <a:avLst/>
            </a:prstGeom>
          </p:spPr>
        </p:pic>
        <p:cxnSp>
          <p:nvCxnSpPr>
            <p:cNvPr id="12" name="直接箭头连接符 11"/>
            <p:cNvCxnSpPr/>
            <p:nvPr/>
          </p:nvCxnSpPr>
          <p:spPr>
            <a:xfrm flipV="1">
              <a:off x="1323686" y="2263501"/>
              <a:ext cx="315086" cy="16376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1300963" y="2450237"/>
              <a:ext cx="675619" cy="36447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10564703" y="1153096"/>
              <a:ext cx="114029" cy="56262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10327010" y="1748861"/>
              <a:ext cx="351722" cy="32229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1428145" y="1881921"/>
              <a:ext cx="655930" cy="35110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0" idx="1"/>
            </p:cNvCxnSpPr>
            <p:nvPr/>
          </p:nvCxnSpPr>
          <p:spPr>
            <a:xfrm flipH="1" flipV="1">
              <a:off x="10244569" y="1458034"/>
              <a:ext cx="320128" cy="28829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4820" y="3592163"/>
            <a:ext cx="2784697" cy="1171335"/>
            <a:chOff x="275026" y="3725980"/>
            <a:chExt cx="3362325" cy="1408930"/>
          </a:xfrm>
        </p:grpSpPr>
        <p:pic>
          <p:nvPicPr>
            <p:cNvPr id="31" name="图片 30"/>
            <p:cNvPicPr>
              <a:picLocks noChangeAspect="1"/>
            </p:cNvPicPr>
            <p:nvPr/>
          </p:nvPicPr>
          <p:blipFill>
            <a:blip r:embed="rId2"/>
            <a:stretch>
              <a:fillRect/>
            </a:stretch>
          </p:blipFill>
          <p:spPr>
            <a:xfrm>
              <a:off x="275026" y="3915710"/>
              <a:ext cx="3362325" cy="1219200"/>
            </a:xfrm>
            <a:prstGeom prst="rect">
              <a:avLst/>
            </a:prstGeom>
          </p:spPr>
        </p:pic>
        <p:sp>
          <p:nvSpPr>
            <p:cNvPr id="32" name="文本框 31"/>
            <p:cNvSpPr txBox="1"/>
            <p:nvPr/>
          </p:nvSpPr>
          <p:spPr>
            <a:xfrm>
              <a:off x="2268416" y="3725980"/>
              <a:ext cx="799754" cy="407227"/>
            </a:xfrm>
            <a:prstGeom prst="rect">
              <a:avLst/>
            </a:prstGeom>
            <a:noFill/>
          </p:spPr>
          <p:txBody>
            <a:bodyPr wrap="none" rtlCol="0">
              <a:spAutoFit/>
            </a:bodyPr>
            <a:lstStyle/>
            <a:p>
              <a:r>
                <a:rPr lang="en-US" altLang="zh-CN" sz="1600" dirty="0"/>
                <a:t>chips</a:t>
              </a:r>
              <a:endParaRPr lang="zh-CN" altLang="en-US" sz="1600" dirty="0"/>
            </a:p>
          </p:txBody>
        </p:sp>
        <p:sp>
          <p:nvSpPr>
            <p:cNvPr id="33" name="文本框 32"/>
            <p:cNvSpPr txBox="1"/>
            <p:nvPr/>
          </p:nvSpPr>
          <p:spPr>
            <a:xfrm>
              <a:off x="2758121" y="3925391"/>
              <a:ext cx="730076" cy="407227"/>
            </a:xfrm>
            <a:prstGeom prst="rect">
              <a:avLst/>
            </a:prstGeom>
            <a:noFill/>
          </p:spPr>
          <p:txBody>
            <a:bodyPr wrap="none" rtlCol="0">
              <a:spAutoFit/>
            </a:bodyPr>
            <a:lstStyle/>
            <a:p>
              <a:r>
                <a:rPr lang="en-US" altLang="zh-CN" sz="1600" dirty="0"/>
                <a:t>PCB</a:t>
              </a:r>
              <a:endParaRPr lang="zh-CN" altLang="en-US" sz="1600" dirty="0"/>
            </a:p>
          </p:txBody>
        </p:sp>
        <p:sp>
          <p:nvSpPr>
            <p:cNvPr id="34" name="文本框 33"/>
            <p:cNvSpPr txBox="1"/>
            <p:nvPr/>
          </p:nvSpPr>
          <p:spPr>
            <a:xfrm>
              <a:off x="1917667" y="4430444"/>
              <a:ext cx="1585572" cy="407227"/>
            </a:xfrm>
            <a:prstGeom prst="rect">
              <a:avLst/>
            </a:prstGeom>
            <a:noFill/>
          </p:spPr>
          <p:txBody>
            <a:bodyPr wrap="none" rtlCol="0">
              <a:spAutoFit/>
            </a:bodyPr>
            <a:lstStyle/>
            <a:p>
              <a:r>
                <a:rPr lang="en-US" altLang="zh-CN" sz="1600" dirty="0"/>
                <a:t>Carbon fiber</a:t>
              </a:r>
              <a:endParaRPr lang="zh-CN" altLang="en-US" sz="1600" dirty="0"/>
            </a:p>
          </p:txBody>
        </p:sp>
      </p:grpSp>
      <p:sp>
        <p:nvSpPr>
          <p:cNvPr id="36" name="箭头: 右 35"/>
          <p:cNvSpPr/>
          <p:nvPr/>
        </p:nvSpPr>
        <p:spPr>
          <a:xfrm>
            <a:off x="3013048" y="4349159"/>
            <a:ext cx="440381" cy="124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2796678" y="4047990"/>
            <a:ext cx="992579" cy="369332"/>
          </a:xfrm>
          <a:prstGeom prst="rect">
            <a:avLst/>
          </a:prstGeom>
          <a:noFill/>
        </p:spPr>
        <p:txBody>
          <a:bodyPr wrap="none" rtlCol="0">
            <a:spAutoFit/>
          </a:bodyPr>
          <a:lstStyle/>
          <a:p>
            <a:r>
              <a:rPr lang="en-US" altLang="zh-CN" dirty="0"/>
              <a:t>Simplify</a:t>
            </a:r>
            <a:endParaRPr lang="zh-CN" altLang="en-US" dirty="0"/>
          </a:p>
        </p:txBody>
      </p:sp>
      <p:pic>
        <p:nvPicPr>
          <p:cNvPr id="39" name="图片 38"/>
          <p:cNvPicPr>
            <a:picLocks noChangeAspect="1"/>
          </p:cNvPicPr>
          <p:nvPr/>
        </p:nvPicPr>
        <p:blipFill>
          <a:blip r:embed="rId3"/>
          <a:stretch>
            <a:fillRect/>
          </a:stretch>
        </p:blipFill>
        <p:spPr>
          <a:xfrm>
            <a:off x="3757419" y="4189536"/>
            <a:ext cx="1872376" cy="506808"/>
          </a:xfrm>
          <a:prstGeom prst="rect">
            <a:avLst/>
          </a:prstGeom>
        </p:spPr>
      </p:pic>
      <p:sp>
        <p:nvSpPr>
          <p:cNvPr id="40" name="文本框 39"/>
          <p:cNvSpPr txBox="1"/>
          <p:nvPr/>
        </p:nvSpPr>
        <p:spPr>
          <a:xfrm>
            <a:off x="3673036" y="4309023"/>
            <a:ext cx="1747594" cy="338554"/>
          </a:xfrm>
          <a:prstGeom prst="rect">
            <a:avLst/>
          </a:prstGeom>
          <a:noFill/>
        </p:spPr>
        <p:txBody>
          <a:bodyPr wrap="none" rtlCol="0">
            <a:spAutoFit/>
          </a:bodyPr>
          <a:lstStyle/>
          <a:p>
            <a:r>
              <a:rPr lang="en-US" altLang="zh-CN" sz="1600" dirty="0"/>
              <a:t>Only carbon fiber</a:t>
            </a:r>
            <a:endParaRPr lang="zh-CN" altLang="en-US" sz="1600" dirty="0"/>
          </a:p>
        </p:txBody>
      </p:sp>
      <p:pic>
        <p:nvPicPr>
          <p:cNvPr id="41" name="图片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51" y="4771862"/>
            <a:ext cx="2185663" cy="1303818"/>
          </a:xfrm>
          <a:prstGeom prst="rect">
            <a:avLst/>
          </a:prstGeom>
        </p:spPr>
      </p:pic>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759" y="4923311"/>
            <a:ext cx="2159728" cy="1043088"/>
          </a:xfrm>
          <a:prstGeom prst="rect">
            <a:avLst/>
          </a:prstGeom>
        </p:spPr>
      </p:pic>
      <p:sp>
        <p:nvSpPr>
          <p:cNvPr id="43" name="椭圆 42"/>
          <p:cNvSpPr/>
          <p:nvPr/>
        </p:nvSpPr>
        <p:spPr>
          <a:xfrm>
            <a:off x="444959" y="5796251"/>
            <a:ext cx="430823" cy="371291"/>
          </a:xfrm>
          <a:prstGeom prst="ellipse">
            <a:avLst/>
          </a:prstGeom>
          <a:no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下 44"/>
          <p:cNvSpPr/>
          <p:nvPr/>
        </p:nvSpPr>
        <p:spPr>
          <a:xfrm rot="16200000">
            <a:off x="2736715" y="5235154"/>
            <a:ext cx="214939" cy="6568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356206" y="6130359"/>
            <a:ext cx="2159566" cy="369332"/>
          </a:xfrm>
          <a:prstGeom prst="rect">
            <a:avLst/>
          </a:prstGeom>
          <a:noFill/>
        </p:spPr>
        <p:txBody>
          <a:bodyPr wrap="none" rtlCol="0">
            <a:spAutoFit/>
          </a:bodyPr>
          <a:lstStyle/>
          <a:p>
            <a:r>
              <a:rPr lang="en-US" altLang="zh-CN" dirty="0"/>
              <a:t>Hollow carbon fiber</a:t>
            </a:r>
            <a:endParaRPr lang="zh-CN" altLang="en-US" dirty="0"/>
          </a:p>
        </p:txBody>
      </p:sp>
      <p:sp>
        <p:nvSpPr>
          <p:cNvPr id="47" name="文本框 46"/>
          <p:cNvSpPr txBox="1"/>
          <p:nvPr/>
        </p:nvSpPr>
        <p:spPr>
          <a:xfrm>
            <a:off x="3362357" y="6022729"/>
            <a:ext cx="1980029" cy="369332"/>
          </a:xfrm>
          <a:prstGeom prst="rect">
            <a:avLst/>
          </a:prstGeom>
          <a:noFill/>
        </p:spPr>
        <p:txBody>
          <a:bodyPr wrap="none" rtlCol="0">
            <a:spAutoFit/>
          </a:bodyPr>
          <a:lstStyle/>
          <a:p>
            <a:r>
              <a:rPr lang="en-US" altLang="zh-CN" dirty="0"/>
              <a:t>Solid carbon fiber</a:t>
            </a:r>
            <a:endParaRPr lang="zh-CN" altLang="en-US" dirty="0"/>
          </a:p>
        </p:txBody>
      </p:sp>
      <p:sp>
        <p:nvSpPr>
          <p:cNvPr id="48" name="文本框 47"/>
          <p:cNvSpPr txBox="1"/>
          <p:nvPr/>
        </p:nvSpPr>
        <p:spPr>
          <a:xfrm>
            <a:off x="2348336" y="5135229"/>
            <a:ext cx="992579" cy="369332"/>
          </a:xfrm>
          <a:prstGeom prst="rect">
            <a:avLst/>
          </a:prstGeom>
          <a:noFill/>
        </p:spPr>
        <p:txBody>
          <a:bodyPr wrap="none" rtlCol="0">
            <a:spAutoFit/>
          </a:bodyPr>
          <a:lstStyle/>
          <a:p>
            <a:r>
              <a:rPr lang="en-US" altLang="zh-CN" dirty="0"/>
              <a:t>Simplify</a:t>
            </a:r>
            <a:endParaRPr lang="zh-CN" altLang="en-US" dirty="0"/>
          </a:p>
        </p:txBody>
      </p:sp>
      <p:grpSp>
        <p:nvGrpSpPr>
          <p:cNvPr id="53" name="组合 52"/>
          <p:cNvGrpSpPr/>
          <p:nvPr/>
        </p:nvGrpSpPr>
        <p:grpSpPr>
          <a:xfrm>
            <a:off x="6241837" y="3552086"/>
            <a:ext cx="5695727" cy="1826550"/>
            <a:chOff x="308333" y="768029"/>
            <a:chExt cx="10692184" cy="2599893"/>
          </a:xfrm>
        </p:grpSpPr>
        <p:sp>
          <p:nvSpPr>
            <p:cNvPr id="54" name="文本框 53"/>
            <p:cNvSpPr txBox="1"/>
            <p:nvPr/>
          </p:nvSpPr>
          <p:spPr>
            <a:xfrm>
              <a:off x="308333" y="2842218"/>
              <a:ext cx="1537837" cy="525704"/>
            </a:xfrm>
            <a:prstGeom prst="rect">
              <a:avLst/>
            </a:prstGeom>
            <a:noFill/>
            <a:ln>
              <a:noFill/>
            </a:ln>
          </p:spPr>
          <p:txBody>
            <a:bodyPr wrap="square" rtlCol="0">
              <a:spAutoFit/>
            </a:bodyPr>
            <a:lstStyle/>
            <a:p>
              <a:r>
                <a:rPr lang="en-US" altLang="zh-CN" b="1" dirty="0"/>
                <a:t>inlet</a:t>
              </a:r>
              <a:endParaRPr lang="zh-CN" altLang="en-US" b="1" dirty="0"/>
            </a:p>
          </p:txBody>
        </p:sp>
        <p:pic>
          <p:nvPicPr>
            <p:cNvPr id="56" name="图片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086" y="768029"/>
              <a:ext cx="9512157" cy="2262150"/>
            </a:xfrm>
            <a:prstGeom prst="rect">
              <a:avLst/>
            </a:prstGeom>
            <a:ln>
              <a:noFill/>
            </a:ln>
          </p:spPr>
        </p:pic>
        <p:cxnSp>
          <p:nvCxnSpPr>
            <p:cNvPr id="57" name="直接箭头连接符 56"/>
            <p:cNvCxnSpPr/>
            <p:nvPr/>
          </p:nvCxnSpPr>
          <p:spPr>
            <a:xfrm flipV="1">
              <a:off x="855544" y="1737193"/>
              <a:ext cx="557620" cy="113914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895413" y="2876338"/>
              <a:ext cx="807413" cy="12759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flipV="1">
              <a:off x="10759517" y="854755"/>
              <a:ext cx="184725" cy="29101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10370076" y="854757"/>
              <a:ext cx="630441" cy="41077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V="1">
              <a:off x="895413" y="2084959"/>
              <a:ext cx="817903" cy="75268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V="1">
              <a:off x="895413" y="2573225"/>
              <a:ext cx="545188" cy="26441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flipH="1">
              <a:off x="10198619" y="1193565"/>
              <a:ext cx="774754" cy="7196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H="1">
              <a:off x="10611076" y="1193565"/>
              <a:ext cx="362297" cy="21589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文本框 69"/>
          <p:cNvSpPr txBox="1"/>
          <p:nvPr/>
        </p:nvSpPr>
        <p:spPr>
          <a:xfrm>
            <a:off x="1974576" y="2736190"/>
            <a:ext cx="1822205" cy="369332"/>
          </a:xfrm>
          <a:prstGeom prst="rect">
            <a:avLst/>
          </a:prstGeom>
          <a:noFill/>
        </p:spPr>
        <p:txBody>
          <a:bodyPr wrap="square">
            <a:spAutoFit/>
          </a:bodyPr>
          <a:lstStyle/>
          <a:p>
            <a:r>
              <a:rPr lang="zh-CN" altLang="en-US" dirty="0"/>
              <a:t>Detector cavity</a:t>
            </a:r>
            <a:endParaRPr lang="zh-CN" altLang="en-US" dirty="0"/>
          </a:p>
        </p:txBody>
      </p:sp>
      <p:sp>
        <p:nvSpPr>
          <p:cNvPr id="72" name="文本框 71"/>
          <p:cNvSpPr txBox="1"/>
          <p:nvPr/>
        </p:nvSpPr>
        <p:spPr>
          <a:xfrm>
            <a:off x="7691024" y="5999761"/>
            <a:ext cx="2852063" cy="400110"/>
          </a:xfrm>
          <a:prstGeom prst="rect">
            <a:avLst/>
          </a:prstGeom>
          <a:noFill/>
        </p:spPr>
        <p:txBody>
          <a:bodyPr wrap="none" rtlCol="0">
            <a:spAutoFit/>
          </a:bodyPr>
          <a:lstStyle/>
          <a:p>
            <a:r>
              <a:rPr lang="en-US" altLang="zh-CN" sz="2000" dirty="0">
                <a:highlight>
                  <a:srgbClr val="00FFFF"/>
                </a:highlight>
              </a:rPr>
              <a:t>Flow calculation model </a:t>
            </a:r>
            <a:endParaRPr lang="zh-CN" altLang="en-US" sz="2000" dirty="0">
              <a:highlight>
                <a:srgbClr val="00FFFF"/>
              </a:highlight>
            </a:endParaRPr>
          </a:p>
        </p:txBody>
      </p:sp>
      <p:sp>
        <p:nvSpPr>
          <p:cNvPr id="74" name="文本框 73"/>
          <p:cNvSpPr txBox="1"/>
          <p:nvPr/>
        </p:nvSpPr>
        <p:spPr>
          <a:xfrm>
            <a:off x="7560237" y="4969038"/>
            <a:ext cx="3914903" cy="830997"/>
          </a:xfrm>
          <a:prstGeom prst="rect">
            <a:avLst/>
          </a:prstGeom>
          <a:noFill/>
        </p:spPr>
        <p:txBody>
          <a:bodyPr wrap="square">
            <a:spAutoFit/>
          </a:bodyPr>
          <a:lstStyle/>
          <a:p>
            <a:pPr marL="285750" indent="-285750">
              <a:buFont typeface="Arial" panose="020B0604020202020204" pitchFamily="34" charset="0"/>
              <a:buChar char="•"/>
            </a:pPr>
            <a:r>
              <a:rPr lang="en-US" altLang="zh-CN" sz="1600" dirty="0"/>
              <a:t>Only doing flow calculation </a:t>
            </a:r>
            <a:endParaRPr lang="en-US" altLang="zh-CN" sz="1600" dirty="0"/>
          </a:p>
          <a:p>
            <a:pPr marL="285750" indent="-285750">
              <a:buFont typeface="Arial" panose="020B0604020202020204" pitchFamily="34" charset="0"/>
              <a:buChar char="•"/>
            </a:pPr>
            <a:r>
              <a:rPr lang="zh-CN" altLang="en-US" sz="1600" dirty="0"/>
              <a:t>Extracting fluid domain</a:t>
            </a:r>
            <a:endParaRPr lang="en-US" altLang="zh-CN" sz="1600" dirty="0"/>
          </a:p>
          <a:p>
            <a:pPr marL="285750" indent="-285750">
              <a:buFont typeface="Arial" panose="020B0604020202020204" pitchFamily="34" charset="0"/>
              <a:buChar char="•"/>
            </a:pPr>
            <a:r>
              <a:rPr lang="en-US" altLang="zh-CN" sz="1600" dirty="0"/>
              <a:t>Calculation model</a:t>
            </a:r>
            <a:r>
              <a:rPr lang="zh-CN" altLang="en-US" sz="1600" dirty="0"/>
              <a:t>：</a:t>
            </a:r>
            <a:r>
              <a:rPr lang="en-US" altLang="zh-CN" sz="1600" dirty="0"/>
              <a:t>K-Epsilon</a:t>
            </a:r>
            <a:endParaRPr lang="zh-CN" altLang="en-US" sz="1600" dirty="0"/>
          </a:p>
        </p:txBody>
      </p:sp>
      <p:sp>
        <p:nvSpPr>
          <p:cNvPr id="77" name="文本框 76"/>
          <p:cNvSpPr txBox="1"/>
          <p:nvPr/>
        </p:nvSpPr>
        <p:spPr>
          <a:xfrm>
            <a:off x="11456702" y="3999870"/>
            <a:ext cx="904444" cy="369332"/>
          </a:xfrm>
          <a:prstGeom prst="rect">
            <a:avLst/>
          </a:prstGeom>
          <a:noFill/>
        </p:spPr>
        <p:txBody>
          <a:bodyPr wrap="square" rtlCol="0">
            <a:spAutoFit/>
          </a:bodyPr>
          <a:lstStyle/>
          <a:p>
            <a:r>
              <a:rPr lang="en-US" altLang="zh-CN" b="1" dirty="0"/>
              <a:t>outlet</a:t>
            </a:r>
            <a:endParaRPr lang="zh-CN" altLang="en-US" b="1" dirty="0"/>
          </a:p>
        </p:txBody>
      </p:sp>
      <p:sp>
        <p:nvSpPr>
          <p:cNvPr id="78" name="文本框 77"/>
          <p:cNvSpPr txBox="1"/>
          <p:nvPr/>
        </p:nvSpPr>
        <p:spPr>
          <a:xfrm>
            <a:off x="6407828" y="5321741"/>
            <a:ext cx="1075936" cy="369332"/>
          </a:xfrm>
          <a:prstGeom prst="rect">
            <a:avLst/>
          </a:prstGeom>
          <a:noFill/>
        </p:spPr>
        <p:txBody>
          <a:bodyPr wrap="none" rtlCol="0">
            <a:spAutoFit/>
          </a:bodyPr>
          <a:lstStyle/>
          <a:p>
            <a:r>
              <a:rPr lang="en-US" altLang="zh-CN" dirty="0">
                <a:solidFill>
                  <a:srgbClr val="FF0000"/>
                </a:solidFill>
              </a:rPr>
              <a:t>u=15m/s</a:t>
            </a:r>
            <a:endParaRPr lang="zh-CN" altLang="en-US" dirty="0">
              <a:solidFill>
                <a:srgbClr val="FF0000"/>
              </a:solidFill>
            </a:endParaRPr>
          </a:p>
        </p:txBody>
      </p:sp>
      <p:sp>
        <p:nvSpPr>
          <p:cNvPr id="83" name="文本框 82"/>
          <p:cNvSpPr txBox="1"/>
          <p:nvPr/>
        </p:nvSpPr>
        <p:spPr>
          <a:xfrm>
            <a:off x="5493" y="919981"/>
            <a:ext cx="3007555" cy="400110"/>
          </a:xfrm>
          <a:prstGeom prst="rect">
            <a:avLst/>
          </a:prstGeom>
          <a:noFill/>
        </p:spPr>
        <p:txBody>
          <a:bodyPr wrap="none" rtlCol="0">
            <a:spAutoFit/>
          </a:bodyPr>
          <a:lstStyle/>
          <a:p>
            <a:r>
              <a:rPr lang="zh-CN" altLang="en-US" sz="2000" b="1" dirty="0"/>
              <a:t>（</a:t>
            </a:r>
            <a:r>
              <a:rPr lang="en-US" altLang="zh-CN" sz="2000" b="1" dirty="0"/>
              <a:t>1</a:t>
            </a:r>
            <a:r>
              <a:rPr lang="zh-CN" altLang="en-US" sz="2000" b="1" dirty="0"/>
              <a:t>）</a:t>
            </a:r>
            <a:r>
              <a:rPr lang="en-US" altLang="zh-CN" sz="2000" b="1" dirty="0"/>
              <a:t>calculation model</a:t>
            </a:r>
            <a:endParaRPr lang="zh-CN" altLang="en-US" sz="2000" b="1" dirty="0"/>
          </a:p>
        </p:txBody>
      </p:sp>
      <p:grpSp>
        <p:nvGrpSpPr>
          <p:cNvPr id="5" name="组合 4"/>
          <p:cNvGrpSpPr/>
          <p:nvPr/>
        </p:nvGrpSpPr>
        <p:grpSpPr>
          <a:xfrm>
            <a:off x="6316452" y="1191883"/>
            <a:ext cx="5659719" cy="1935402"/>
            <a:chOff x="5821934" y="1245720"/>
            <a:chExt cx="6371396" cy="1641168"/>
          </a:xfrm>
        </p:grpSpPr>
        <p:sp>
          <p:nvSpPr>
            <p:cNvPr id="50" name="文本框 49"/>
            <p:cNvSpPr txBox="1"/>
            <p:nvPr/>
          </p:nvSpPr>
          <p:spPr>
            <a:xfrm>
              <a:off x="5821934" y="1245720"/>
              <a:ext cx="6371396" cy="1641168"/>
            </a:xfrm>
            <a:prstGeom prst="rect">
              <a:avLst/>
            </a:prstGeom>
            <a:noFill/>
            <a:ln>
              <a:noFill/>
            </a:ln>
          </p:spPr>
          <p:txBody>
            <a:bodyPr wrap="square">
              <a:spAutoFit/>
            </a:bodyPr>
            <a:lstStyle/>
            <a:p>
              <a:pPr>
                <a:lnSpc>
                  <a:spcPct val="130000"/>
                </a:lnSpc>
              </a:pPr>
              <a:r>
                <a:rPr lang="en-US" altLang="zh-CN" sz="2000" dirty="0">
                  <a:solidFill>
                    <a:srgbClr val="3333CC"/>
                  </a:solidFill>
                </a:rPr>
                <a:t>(1) Purpose: </a:t>
              </a:r>
              <a:r>
                <a:rPr lang="en-US" altLang="zh-CN" dirty="0"/>
                <a:t>Determine the cooling flow rate of the vertex detector</a:t>
              </a:r>
              <a:endParaRPr lang="en-US" altLang="zh-CN" dirty="0"/>
            </a:p>
            <a:p>
              <a:pPr>
                <a:lnSpc>
                  <a:spcPct val="130000"/>
                </a:lnSpc>
              </a:pPr>
              <a:r>
                <a:rPr lang="en-US" altLang="zh-CN" sz="2000" dirty="0">
                  <a:solidFill>
                    <a:srgbClr val="3333CC"/>
                  </a:solidFill>
                </a:rPr>
                <a:t>(2) Difficulty: </a:t>
              </a:r>
              <a:r>
                <a:rPr lang="en-US" altLang="zh-CN" dirty="0"/>
                <a:t>C</a:t>
              </a:r>
              <a:r>
                <a:rPr lang="zh-CN" altLang="en-US" dirty="0"/>
                <a:t>omplex structure</a:t>
              </a:r>
              <a:endParaRPr lang="en-US" altLang="zh-CN" dirty="0"/>
            </a:p>
            <a:p>
              <a:pPr>
                <a:lnSpc>
                  <a:spcPct val="130000"/>
                </a:lnSpc>
              </a:pPr>
              <a:r>
                <a:rPr lang="zh-CN" altLang="en-US" dirty="0">
                  <a:solidFill>
                    <a:srgbClr val="3333CC"/>
                  </a:solidFill>
                </a:rPr>
                <a:t>       Limited by the configuration of the computer, </a:t>
              </a:r>
              <a:endParaRPr lang="en-US" altLang="zh-CN" dirty="0">
                <a:solidFill>
                  <a:srgbClr val="3333CC"/>
                </a:solidFill>
              </a:endParaRPr>
            </a:p>
            <a:p>
              <a:pPr>
                <a:lnSpc>
                  <a:spcPct val="130000"/>
                </a:lnSpc>
              </a:pPr>
              <a:r>
                <a:rPr lang="en-US" altLang="zh-CN" dirty="0">
                  <a:solidFill>
                    <a:srgbClr val="3333CC"/>
                  </a:solidFill>
                </a:rPr>
                <a:t>       </a:t>
              </a:r>
              <a:r>
                <a:rPr lang="zh-CN" altLang="en-US" dirty="0">
                  <a:solidFill>
                    <a:srgbClr val="3333CC"/>
                  </a:solidFill>
                </a:rPr>
                <a:t>high quality grid can not be drawn</a:t>
              </a:r>
              <a:r>
                <a:rPr lang="en-US" altLang="zh-CN" dirty="0">
                  <a:solidFill>
                    <a:srgbClr val="3333CC"/>
                  </a:solidFill>
                </a:rPr>
                <a:t>.</a:t>
              </a:r>
              <a:endParaRPr lang="zh-CN" altLang="en-US" dirty="0">
                <a:solidFill>
                  <a:srgbClr val="3333CC"/>
                </a:solidFill>
              </a:endParaRPr>
            </a:p>
          </p:txBody>
        </p:sp>
        <p:sp>
          <p:nvSpPr>
            <p:cNvPr id="4" name="箭头: 右 3"/>
            <p:cNvSpPr/>
            <p:nvPr/>
          </p:nvSpPr>
          <p:spPr>
            <a:xfrm>
              <a:off x="5950192" y="2307322"/>
              <a:ext cx="373156" cy="23363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41374" y="1793630"/>
            <a:ext cx="5688610" cy="4835767"/>
          </a:xfrm>
          <a:prstGeom prst="rect">
            <a:avLst/>
          </a:prstGeom>
          <a:noFill/>
          <a:ln>
            <a:solidFill>
              <a:srgbClr val="CC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807642" y="1558809"/>
            <a:ext cx="2498069" cy="400110"/>
          </a:xfrm>
          <a:prstGeom prst="rect">
            <a:avLst/>
          </a:prstGeom>
          <a:noFill/>
        </p:spPr>
        <p:txBody>
          <a:bodyPr wrap="square">
            <a:spAutoFit/>
          </a:bodyPr>
          <a:lstStyle/>
          <a:p>
            <a:r>
              <a:rPr lang="en-US" altLang="zh-CN" sz="2000" dirty="0">
                <a:highlight>
                  <a:srgbClr val="00FFFF"/>
                </a:highlight>
              </a:rPr>
              <a:t>M</a:t>
            </a:r>
            <a:r>
              <a:rPr lang="zh-CN" altLang="en-US" sz="2000" dirty="0">
                <a:highlight>
                  <a:srgbClr val="00FFFF"/>
                </a:highlight>
              </a:rPr>
              <a:t>odel simplification</a:t>
            </a:r>
            <a:endParaRPr lang="zh-CN" altLang="en-US" sz="2000" dirty="0">
              <a:highlight>
                <a:srgbClr val="00FFFF"/>
              </a:highlight>
            </a:endParaRPr>
          </a:p>
        </p:txBody>
      </p:sp>
      <p:sp>
        <p:nvSpPr>
          <p:cNvPr id="2" name="箭头: 右 1"/>
          <p:cNvSpPr/>
          <p:nvPr/>
        </p:nvSpPr>
        <p:spPr>
          <a:xfrm>
            <a:off x="5830267" y="4455584"/>
            <a:ext cx="498265" cy="383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52226" y="240857"/>
            <a:ext cx="9314815" cy="460375"/>
          </a:xfrm>
          <a:prstGeom prst="rect">
            <a:avLst/>
          </a:prstGeom>
          <a:noFill/>
        </p:spPr>
        <p:txBody>
          <a:bodyPr wrap="none" rtlCol="0">
            <a:spAutoFit/>
          </a:bodyPr>
          <a:lstStyle/>
          <a:p>
            <a:r>
              <a:rPr lang="en-US" altLang="zh-CN" sz="2400" b="1" dirty="0"/>
              <a:t>3.3 Analysis of flow characteristics in the whole detector cavity</a:t>
            </a:r>
            <a:endParaRPr lang="zh-CN" altLang="en-US" sz="24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3301" y="1706669"/>
            <a:ext cx="7705246" cy="2138743"/>
            <a:chOff x="130861" y="1608531"/>
            <a:chExt cx="10120544" cy="239913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0861" y="1923563"/>
              <a:ext cx="10120544" cy="2084106"/>
            </a:xfrm>
            <a:prstGeom prst="rect">
              <a:avLst/>
            </a:prstGeom>
          </p:spPr>
        </p:pic>
        <p:cxnSp>
          <p:nvCxnSpPr>
            <p:cNvPr id="5" name="直接箭头连接符 4"/>
            <p:cNvCxnSpPr/>
            <p:nvPr/>
          </p:nvCxnSpPr>
          <p:spPr>
            <a:xfrm flipH="1" flipV="1">
              <a:off x="4570982" y="1884631"/>
              <a:ext cx="556527" cy="3327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flipV="1">
              <a:off x="3898663" y="1923564"/>
              <a:ext cx="1228845" cy="4642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5127510" y="1853780"/>
              <a:ext cx="829120" cy="16050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979281" y="1608531"/>
              <a:ext cx="1363804" cy="379773"/>
            </a:xfrm>
            <a:prstGeom prst="rect">
              <a:avLst/>
            </a:prstGeom>
            <a:noFill/>
          </p:spPr>
          <p:txBody>
            <a:bodyPr wrap="square" rtlCol="0">
              <a:spAutoFit/>
            </a:bodyPr>
            <a:lstStyle/>
            <a:p>
              <a:r>
                <a:rPr lang="en-US" altLang="zh-CN" sz="1600" dirty="0">
                  <a:solidFill>
                    <a:srgbClr val="FF0000"/>
                  </a:solidFill>
                </a:rPr>
                <a:t>0.98  m/s</a:t>
              </a:r>
              <a:endParaRPr lang="zh-CN" altLang="en-US" sz="1600" dirty="0">
                <a:solidFill>
                  <a:srgbClr val="FF0000"/>
                </a:solidFill>
              </a:endParaRPr>
            </a:p>
          </p:txBody>
        </p:sp>
        <p:sp>
          <p:nvSpPr>
            <p:cNvPr id="9" name="文本框 8"/>
            <p:cNvSpPr txBox="1"/>
            <p:nvPr/>
          </p:nvSpPr>
          <p:spPr>
            <a:xfrm>
              <a:off x="5956630" y="1656481"/>
              <a:ext cx="1363805" cy="379773"/>
            </a:xfrm>
            <a:prstGeom prst="rect">
              <a:avLst/>
            </a:prstGeom>
            <a:noFill/>
          </p:spPr>
          <p:txBody>
            <a:bodyPr wrap="square" rtlCol="0">
              <a:spAutoFit/>
            </a:bodyPr>
            <a:lstStyle/>
            <a:p>
              <a:r>
                <a:rPr lang="en-US" altLang="zh-CN" sz="1600" dirty="0">
                  <a:solidFill>
                    <a:srgbClr val="FF0000"/>
                  </a:solidFill>
                </a:rPr>
                <a:t>0.41  m/s</a:t>
              </a:r>
              <a:endParaRPr lang="zh-CN" altLang="en-US" sz="1600" dirty="0">
                <a:solidFill>
                  <a:srgbClr val="FF0000"/>
                </a:solidFill>
              </a:endParaRPr>
            </a:p>
          </p:txBody>
        </p:sp>
        <p:sp>
          <p:nvSpPr>
            <p:cNvPr id="10" name="文本框 9"/>
            <p:cNvSpPr txBox="1"/>
            <p:nvPr/>
          </p:nvSpPr>
          <p:spPr>
            <a:xfrm>
              <a:off x="2720496" y="1674160"/>
              <a:ext cx="1363806" cy="379773"/>
            </a:xfrm>
            <a:prstGeom prst="rect">
              <a:avLst/>
            </a:prstGeom>
            <a:noFill/>
          </p:spPr>
          <p:txBody>
            <a:bodyPr wrap="square" rtlCol="0">
              <a:spAutoFit/>
            </a:bodyPr>
            <a:lstStyle/>
            <a:p>
              <a:r>
                <a:rPr lang="en-US" altLang="zh-CN" sz="1600" dirty="0">
                  <a:solidFill>
                    <a:srgbClr val="FF0000"/>
                  </a:solidFill>
                </a:rPr>
                <a:t>0.40  m/s</a:t>
              </a:r>
              <a:endParaRPr lang="zh-CN" altLang="en-US" sz="1600" dirty="0">
                <a:solidFill>
                  <a:srgbClr val="FF0000"/>
                </a:solidFill>
              </a:endParaRPr>
            </a:p>
          </p:txBody>
        </p:sp>
      </p:gr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9" y="4651283"/>
            <a:ext cx="7832983" cy="1677929"/>
          </a:xfrm>
          <a:prstGeom prst="rect">
            <a:avLst/>
          </a:prstGeom>
        </p:spPr>
      </p:pic>
      <p:sp>
        <p:nvSpPr>
          <p:cNvPr id="19" name="文本框 18"/>
          <p:cNvSpPr txBox="1"/>
          <p:nvPr/>
        </p:nvSpPr>
        <p:spPr>
          <a:xfrm>
            <a:off x="49815" y="945329"/>
            <a:ext cx="3291542" cy="400110"/>
          </a:xfrm>
          <a:prstGeom prst="rect">
            <a:avLst/>
          </a:prstGeom>
          <a:noFill/>
        </p:spPr>
        <p:txBody>
          <a:bodyPr wrap="none" rtlCol="0">
            <a:spAutoFit/>
          </a:bodyPr>
          <a:lstStyle/>
          <a:p>
            <a:r>
              <a:rPr lang="zh-CN" altLang="en-US" sz="2000" b="1" dirty="0"/>
              <a:t>（</a:t>
            </a:r>
            <a:r>
              <a:rPr lang="en-US" altLang="zh-CN" sz="2000" b="1" dirty="0"/>
              <a:t>2</a:t>
            </a:r>
            <a:r>
              <a:rPr lang="zh-CN" altLang="en-US" sz="2000" b="1" dirty="0"/>
              <a:t>）</a:t>
            </a:r>
            <a:r>
              <a:rPr lang="en-US" altLang="zh-CN" sz="2000" b="1" dirty="0"/>
              <a:t>Velocity distribution</a:t>
            </a:r>
            <a:endParaRPr lang="zh-CN" altLang="en-US" sz="2000" b="1" dirty="0">
              <a:solidFill>
                <a:srgbClr val="FF0000"/>
              </a:solidFill>
            </a:endParaRPr>
          </a:p>
        </p:txBody>
      </p:sp>
      <p:sp>
        <p:nvSpPr>
          <p:cNvPr id="22" name="文本框 21"/>
          <p:cNvSpPr txBox="1"/>
          <p:nvPr/>
        </p:nvSpPr>
        <p:spPr>
          <a:xfrm>
            <a:off x="3616228" y="6430165"/>
            <a:ext cx="1425258" cy="369332"/>
          </a:xfrm>
          <a:prstGeom prst="rect">
            <a:avLst/>
          </a:prstGeom>
          <a:noFill/>
        </p:spPr>
        <p:txBody>
          <a:bodyPr wrap="square">
            <a:spAutoFit/>
          </a:bodyPr>
          <a:lstStyle/>
          <a:p>
            <a:r>
              <a:rPr lang="zh-CN" altLang="en-US" dirty="0">
                <a:highlight>
                  <a:srgbClr val="00FFFF"/>
                </a:highlight>
              </a:rPr>
              <a:t>Streamline</a:t>
            </a:r>
            <a:endParaRPr lang="zh-CN" altLang="en-US" dirty="0">
              <a:highlight>
                <a:srgbClr val="00FFFF"/>
              </a:highlight>
            </a:endParaRPr>
          </a:p>
        </p:txBody>
      </p:sp>
      <p:sp>
        <p:nvSpPr>
          <p:cNvPr id="23" name="文本框 22"/>
          <p:cNvSpPr txBox="1"/>
          <p:nvPr/>
        </p:nvSpPr>
        <p:spPr>
          <a:xfrm>
            <a:off x="3128131" y="3962424"/>
            <a:ext cx="2578856" cy="369332"/>
          </a:xfrm>
          <a:prstGeom prst="rect">
            <a:avLst/>
          </a:prstGeom>
          <a:noFill/>
        </p:spPr>
        <p:txBody>
          <a:bodyPr wrap="square">
            <a:spAutoFit/>
          </a:bodyPr>
          <a:lstStyle/>
          <a:p>
            <a:r>
              <a:rPr lang="en-US" altLang="zh-CN" dirty="0">
                <a:highlight>
                  <a:srgbClr val="00FFFF"/>
                </a:highlight>
              </a:rPr>
              <a:t>Velocity distribution</a:t>
            </a:r>
            <a:endParaRPr lang="zh-CN" altLang="en-US" dirty="0">
              <a:highlight>
                <a:srgbClr val="00FFFF"/>
              </a:highlight>
            </a:endParaRPr>
          </a:p>
        </p:txBody>
      </p:sp>
      <p:sp>
        <p:nvSpPr>
          <p:cNvPr id="24" name="文本框 23"/>
          <p:cNvSpPr txBox="1"/>
          <p:nvPr/>
        </p:nvSpPr>
        <p:spPr>
          <a:xfrm>
            <a:off x="8883418" y="4728943"/>
            <a:ext cx="2578856" cy="646331"/>
          </a:xfrm>
          <a:prstGeom prst="rect">
            <a:avLst/>
          </a:prstGeom>
          <a:noFill/>
        </p:spPr>
        <p:txBody>
          <a:bodyPr wrap="square">
            <a:spAutoFit/>
          </a:bodyPr>
          <a:lstStyle/>
          <a:p>
            <a:pPr algn="ctr"/>
            <a:r>
              <a:rPr lang="en-US" altLang="zh-CN" dirty="0">
                <a:highlight>
                  <a:srgbClr val="00FFFF"/>
                </a:highlight>
              </a:rPr>
              <a:t>Velocity distribution</a:t>
            </a:r>
            <a:endParaRPr lang="en-US" altLang="zh-CN" dirty="0">
              <a:highlight>
                <a:srgbClr val="00FFFF"/>
              </a:highlight>
            </a:endParaRPr>
          </a:p>
          <a:p>
            <a:pPr algn="ctr"/>
            <a:r>
              <a:rPr lang="en-US" altLang="zh-CN" dirty="0"/>
              <a:t>(cross section)</a:t>
            </a:r>
            <a:endParaRPr lang="zh-CN" altLang="en-US" dirty="0"/>
          </a:p>
        </p:txBody>
      </p:sp>
      <p:sp>
        <p:nvSpPr>
          <p:cNvPr id="28" name="文本框 27"/>
          <p:cNvSpPr txBox="1"/>
          <p:nvPr/>
        </p:nvSpPr>
        <p:spPr>
          <a:xfrm>
            <a:off x="5107032" y="914551"/>
            <a:ext cx="7487226" cy="461665"/>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dirty="0">
                <a:solidFill>
                  <a:srgbClr val="3333CC"/>
                </a:solidFill>
                <a:latin typeface="+mn-lt"/>
              </a:rPr>
              <a:t>The average velocity in detector cavity is very low.</a:t>
            </a:r>
            <a:endParaRPr lang="zh-CN" altLang="en-US" sz="2400" dirty="0">
              <a:solidFill>
                <a:srgbClr val="3333CC"/>
              </a:solidFill>
              <a:latin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920" y="1989477"/>
            <a:ext cx="2761951" cy="2558439"/>
          </a:xfrm>
          <a:prstGeom prst="rect">
            <a:avLst/>
          </a:prstGeom>
        </p:spPr>
      </p:pic>
      <p:cxnSp>
        <p:nvCxnSpPr>
          <p:cNvPr id="25" name="直接箭头连接符 24"/>
          <p:cNvCxnSpPr/>
          <p:nvPr/>
        </p:nvCxnSpPr>
        <p:spPr>
          <a:xfrm flipH="1" flipV="1">
            <a:off x="10022535" y="3160179"/>
            <a:ext cx="1037798" cy="3970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1042748" y="3378485"/>
            <a:ext cx="1038328" cy="338554"/>
          </a:xfrm>
          <a:prstGeom prst="rect">
            <a:avLst/>
          </a:prstGeom>
          <a:noFill/>
        </p:spPr>
        <p:txBody>
          <a:bodyPr wrap="square" rtlCol="0">
            <a:spAutoFit/>
          </a:bodyPr>
          <a:lstStyle/>
          <a:p>
            <a:r>
              <a:rPr lang="en-US" altLang="zh-CN" sz="1600" dirty="0">
                <a:solidFill>
                  <a:srgbClr val="FF0000"/>
                </a:solidFill>
              </a:rPr>
              <a:t>0  m/s</a:t>
            </a:r>
            <a:endParaRPr lang="zh-CN" altLang="en-US" sz="1600" dirty="0">
              <a:solidFill>
                <a:srgbClr val="FF0000"/>
              </a:solidFill>
            </a:endParaRPr>
          </a:p>
        </p:txBody>
      </p:sp>
      <p:sp>
        <p:nvSpPr>
          <p:cNvPr id="29" name="文本框 28"/>
          <p:cNvSpPr txBox="1"/>
          <p:nvPr/>
        </p:nvSpPr>
        <p:spPr>
          <a:xfrm>
            <a:off x="49815" y="230172"/>
            <a:ext cx="9314815" cy="460375"/>
          </a:xfrm>
          <a:prstGeom prst="rect">
            <a:avLst/>
          </a:prstGeom>
          <a:noFill/>
        </p:spPr>
        <p:txBody>
          <a:bodyPr wrap="none" rtlCol="0">
            <a:spAutoFit/>
          </a:bodyPr>
          <a:lstStyle/>
          <a:p>
            <a:r>
              <a:rPr lang="en-US" altLang="zh-CN" sz="2400" b="1" dirty="0"/>
              <a:t>3.3 Analysis of flow characteristics in the whole detector cavity</a:t>
            </a:r>
            <a:endParaRPr lang="zh-CN" altLang="en-US" sz="2400" b="1" dirty="0"/>
          </a:p>
        </p:txBody>
      </p:sp>
      <p:sp>
        <p:nvSpPr>
          <p:cNvPr id="2" name="文本框 1"/>
          <p:cNvSpPr txBox="1"/>
          <p:nvPr/>
        </p:nvSpPr>
        <p:spPr>
          <a:xfrm>
            <a:off x="8385810" y="5507990"/>
            <a:ext cx="3009900" cy="368300"/>
          </a:xfrm>
          <a:prstGeom prst="rect">
            <a:avLst/>
          </a:prstGeom>
          <a:noFill/>
        </p:spPr>
        <p:txBody>
          <a:bodyPr wrap="square" rtlCol="0">
            <a:spAutoFit/>
          </a:bodyPr>
          <a:p>
            <a:r>
              <a:rPr lang="en-US" altLang="zh-CN" b="1" dirty="0">
                <a:sym typeface="+mn-ea"/>
              </a:rPr>
              <a:t>inlet      </a:t>
            </a:r>
            <a:r>
              <a:rPr lang="en-US" altLang="zh-CN" dirty="0">
                <a:solidFill>
                  <a:srgbClr val="FF0000"/>
                </a:solidFill>
                <a:sym typeface="+mn-ea"/>
              </a:rPr>
              <a:t>u=15m/s</a:t>
            </a:r>
            <a:endParaRPr lang="en-US" altLang="zh-CN" b="1">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92469" y="1587012"/>
            <a:ext cx="7516826" cy="1326710"/>
            <a:chOff x="584846" y="1755965"/>
            <a:chExt cx="11916369" cy="1531870"/>
          </a:xfrm>
        </p:grpSpPr>
        <p:grpSp>
          <p:nvGrpSpPr>
            <p:cNvPr id="3" name="组合 2"/>
            <p:cNvGrpSpPr/>
            <p:nvPr/>
          </p:nvGrpSpPr>
          <p:grpSpPr>
            <a:xfrm>
              <a:off x="584846" y="2233549"/>
              <a:ext cx="9408894" cy="783028"/>
              <a:chOff x="20336" y="1866277"/>
              <a:chExt cx="6624418" cy="361137"/>
            </a:xfrm>
          </p:grpSpPr>
          <p:pic>
            <p:nvPicPr>
              <p:cNvPr id="4" name="图片 3"/>
              <p:cNvPicPr>
                <a:picLocks noChangeAspect="1"/>
              </p:cNvPicPr>
              <p:nvPr/>
            </p:nvPicPr>
            <p:blipFill>
              <a:blip r:embed="rId1"/>
              <a:stretch>
                <a:fillRect/>
              </a:stretch>
            </p:blipFill>
            <p:spPr>
              <a:xfrm>
                <a:off x="384479" y="1866277"/>
                <a:ext cx="6018950" cy="361137"/>
              </a:xfrm>
              <a:prstGeom prst="rect">
                <a:avLst/>
              </a:prstGeom>
              <a:solidFill>
                <a:srgbClr val="FFFF00"/>
              </a:solidFill>
            </p:spPr>
          </p:pic>
          <p:sp>
            <p:nvSpPr>
              <p:cNvPr id="5" name="箭头: 右 4"/>
              <p:cNvSpPr/>
              <p:nvPr/>
            </p:nvSpPr>
            <p:spPr>
              <a:xfrm>
                <a:off x="20336" y="1976600"/>
                <a:ext cx="379829" cy="5244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箭头: 右 5"/>
              <p:cNvSpPr/>
              <p:nvPr/>
            </p:nvSpPr>
            <p:spPr>
              <a:xfrm>
                <a:off x="6264925" y="1969812"/>
                <a:ext cx="379829" cy="5244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7" name="文本框 6"/>
            <p:cNvSpPr txBox="1"/>
            <p:nvPr/>
          </p:nvSpPr>
          <p:spPr>
            <a:xfrm>
              <a:off x="637946" y="2682604"/>
              <a:ext cx="1406534" cy="604130"/>
            </a:xfrm>
            <a:prstGeom prst="rect">
              <a:avLst/>
            </a:prstGeom>
            <a:noFill/>
          </p:spPr>
          <p:txBody>
            <a:bodyPr wrap="none" rtlCol="0">
              <a:spAutoFit/>
            </a:bodyPr>
            <a:lstStyle/>
            <a:p>
              <a:r>
                <a:rPr lang="en-US" altLang="zh-CN" sz="1400" dirty="0">
                  <a:latin typeface="+mn-lt"/>
                </a:rPr>
                <a:t>t</a:t>
              </a:r>
              <a:r>
                <a:rPr lang="en-US" altLang="zh-CN" sz="1400" baseline="-25000" dirty="0">
                  <a:latin typeface="+mn-lt"/>
                </a:rPr>
                <a:t>in</a:t>
              </a:r>
              <a:r>
                <a:rPr lang="en-US" altLang="zh-CN" sz="1400" dirty="0">
                  <a:latin typeface="+mn-lt"/>
                </a:rPr>
                <a:t>=20</a:t>
              </a:r>
              <a:r>
                <a:rPr lang="en-US" altLang="zh-CN" sz="1400" dirty="0">
                  <a:latin typeface="+mn-lt"/>
                  <a:ea typeface="等线" panose="02010600030101010101" pitchFamily="2" charset="-122"/>
                </a:rPr>
                <a:t>℃</a:t>
              </a:r>
              <a:endParaRPr lang="en-US" altLang="zh-CN" sz="1400" dirty="0">
                <a:latin typeface="+mn-lt"/>
                <a:ea typeface="等线" panose="02010600030101010101" pitchFamily="2" charset="-122"/>
              </a:endParaRPr>
            </a:p>
            <a:p>
              <a:r>
                <a:rPr lang="en-US" altLang="zh-CN" sz="1400" dirty="0">
                  <a:latin typeface="+mn-lt"/>
                  <a:ea typeface="等线" panose="02010600030101010101" pitchFamily="2" charset="-122"/>
                </a:rPr>
                <a:t>u=2.17m/s</a:t>
              </a:r>
              <a:endParaRPr lang="zh-CN" altLang="en-US" sz="1400" dirty="0">
                <a:latin typeface="+mn-lt"/>
              </a:endParaRPr>
            </a:p>
          </p:txBody>
        </p:sp>
        <p:cxnSp>
          <p:nvCxnSpPr>
            <p:cNvPr id="8" name="直接箭头连接符 7"/>
            <p:cNvCxnSpPr/>
            <p:nvPr/>
          </p:nvCxnSpPr>
          <p:spPr>
            <a:xfrm flipH="1">
              <a:off x="5376514" y="2314516"/>
              <a:ext cx="868143" cy="302118"/>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755373" y="2075309"/>
              <a:ext cx="3785287" cy="355371"/>
            </a:xfrm>
            <a:prstGeom prst="rect">
              <a:avLst/>
            </a:prstGeom>
            <a:noFill/>
          </p:spPr>
          <p:txBody>
            <a:bodyPr wrap="square">
              <a:spAutoFit/>
            </a:bodyPr>
            <a:lstStyle/>
            <a:p>
              <a:r>
                <a:rPr lang="en-US" altLang="zh-CN" sz="1400" dirty="0"/>
                <a:t>Air average velocity: </a:t>
              </a:r>
              <a:r>
                <a:rPr lang="en-US" altLang="zh-CN" sz="1400" b="1" dirty="0">
                  <a:solidFill>
                    <a:srgbClr val="3333CC"/>
                  </a:solidFill>
                </a:rPr>
                <a:t>0.4m/s</a:t>
              </a:r>
              <a:endParaRPr lang="en-US" altLang="zh-CN" sz="1400" b="1" dirty="0">
                <a:solidFill>
                  <a:srgbClr val="3333CC"/>
                </a:solidFill>
              </a:endParaRPr>
            </a:p>
          </p:txBody>
        </p:sp>
        <p:pic>
          <p:nvPicPr>
            <p:cNvPr id="10" name="图片 9"/>
            <p:cNvPicPr>
              <a:picLocks noChangeAspect="1"/>
            </p:cNvPicPr>
            <p:nvPr/>
          </p:nvPicPr>
          <p:blipFill>
            <a:blip r:embed="rId2"/>
            <a:stretch>
              <a:fillRect/>
            </a:stretch>
          </p:blipFill>
          <p:spPr>
            <a:xfrm>
              <a:off x="11026473" y="2038208"/>
              <a:ext cx="1116916" cy="1011172"/>
            </a:xfrm>
            <a:prstGeom prst="rect">
              <a:avLst/>
            </a:prstGeom>
          </p:spPr>
        </p:pic>
        <p:sp>
          <p:nvSpPr>
            <p:cNvPr id="11" name="文本框 10"/>
            <p:cNvSpPr txBox="1"/>
            <p:nvPr/>
          </p:nvSpPr>
          <p:spPr>
            <a:xfrm>
              <a:off x="10472406" y="1755965"/>
              <a:ext cx="2028809" cy="355371"/>
            </a:xfrm>
            <a:prstGeom prst="rect">
              <a:avLst/>
            </a:prstGeom>
            <a:noFill/>
          </p:spPr>
          <p:txBody>
            <a:bodyPr wrap="none" rtlCol="0">
              <a:spAutoFit/>
            </a:bodyPr>
            <a:lstStyle/>
            <a:p>
              <a:r>
                <a:rPr lang="en-US" altLang="zh-CN" sz="1400" dirty="0"/>
                <a:t>Section profile </a:t>
              </a:r>
              <a:endParaRPr lang="zh-CN" altLang="en-US" sz="1400" dirty="0"/>
            </a:p>
          </p:txBody>
        </p:sp>
        <p:sp>
          <p:nvSpPr>
            <p:cNvPr id="12" name="文本框 11"/>
            <p:cNvSpPr txBox="1"/>
            <p:nvPr/>
          </p:nvSpPr>
          <p:spPr>
            <a:xfrm>
              <a:off x="627924" y="2176245"/>
              <a:ext cx="760507" cy="355371"/>
            </a:xfrm>
            <a:prstGeom prst="rect">
              <a:avLst/>
            </a:prstGeom>
            <a:noFill/>
          </p:spPr>
          <p:txBody>
            <a:bodyPr wrap="none" rtlCol="0">
              <a:spAutoFit/>
            </a:bodyPr>
            <a:lstStyle/>
            <a:p>
              <a:r>
                <a:rPr lang="en-US" altLang="zh-CN" sz="1400" dirty="0"/>
                <a:t>inlet</a:t>
              </a:r>
              <a:endParaRPr lang="zh-CN" altLang="en-US" sz="1400" dirty="0"/>
            </a:p>
          </p:txBody>
        </p:sp>
        <p:sp>
          <p:nvSpPr>
            <p:cNvPr id="13" name="文本框 12"/>
            <p:cNvSpPr txBox="1"/>
            <p:nvPr/>
          </p:nvSpPr>
          <p:spPr>
            <a:xfrm>
              <a:off x="9419259" y="2139976"/>
              <a:ext cx="922013" cy="355371"/>
            </a:xfrm>
            <a:prstGeom prst="rect">
              <a:avLst/>
            </a:prstGeom>
            <a:noFill/>
          </p:spPr>
          <p:txBody>
            <a:bodyPr wrap="none" rtlCol="0">
              <a:spAutoFit/>
            </a:bodyPr>
            <a:lstStyle/>
            <a:p>
              <a:r>
                <a:rPr lang="en-US" altLang="zh-CN" sz="1400" dirty="0"/>
                <a:t>outlet</a:t>
              </a:r>
              <a:endParaRPr lang="zh-CN" altLang="en-US" sz="1400" dirty="0"/>
            </a:p>
          </p:txBody>
        </p:sp>
        <p:cxnSp>
          <p:nvCxnSpPr>
            <p:cNvPr id="14" name="直接箭头连接符 13"/>
            <p:cNvCxnSpPr/>
            <p:nvPr/>
          </p:nvCxnSpPr>
          <p:spPr>
            <a:xfrm flipH="1" flipV="1">
              <a:off x="4600122" y="2819315"/>
              <a:ext cx="167999" cy="214497"/>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755373" y="2932464"/>
              <a:ext cx="3577373" cy="355371"/>
            </a:xfrm>
            <a:prstGeom prst="rect">
              <a:avLst/>
            </a:prstGeom>
            <a:noFill/>
          </p:spPr>
          <p:txBody>
            <a:bodyPr wrap="none" rtlCol="0">
              <a:spAutoFit/>
            </a:bodyPr>
            <a:lstStyle/>
            <a:p>
              <a:r>
                <a:rPr lang="en-US" altLang="zh-CN" sz="1400" dirty="0"/>
                <a:t>Silicon strip in the first layer </a:t>
              </a:r>
              <a:endParaRPr lang="zh-CN" altLang="en-US" sz="1400" dirty="0"/>
            </a:p>
          </p:txBody>
        </p:sp>
      </p:grpSp>
      <p:grpSp>
        <p:nvGrpSpPr>
          <p:cNvPr id="17" name="组合 16"/>
          <p:cNvGrpSpPr/>
          <p:nvPr/>
        </p:nvGrpSpPr>
        <p:grpSpPr>
          <a:xfrm>
            <a:off x="174156" y="3186298"/>
            <a:ext cx="6730778" cy="1750596"/>
            <a:chOff x="480947" y="1520771"/>
            <a:chExt cx="6730778" cy="1750596"/>
          </a:xfrm>
        </p:grpSpPr>
        <p:pic>
          <p:nvPicPr>
            <p:cNvPr id="18" name="图片 17"/>
            <p:cNvPicPr>
              <a:picLocks noChangeAspect="1"/>
            </p:cNvPicPr>
            <p:nvPr/>
          </p:nvPicPr>
          <p:blipFill>
            <a:blip r:embed="rId3"/>
            <a:stretch>
              <a:fillRect/>
            </a:stretch>
          </p:blipFill>
          <p:spPr>
            <a:xfrm>
              <a:off x="480947" y="1520771"/>
              <a:ext cx="6730778" cy="1415573"/>
            </a:xfrm>
            <a:prstGeom prst="rect">
              <a:avLst/>
            </a:prstGeom>
          </p:spPr>
        </p:pic>
        <p:sp>
          <p:nvSpPr>
            <p:cNvPr id="19" name="文本框 18"/>
            <p:cNvSpPr txBox="1"/>
            <p:nvPr/>
          </p:nvSpPr>
          <p:spPr>
            <a:xfrm>
              <a:off x="579913" y="1714566"/>
              <a:ext cx="2308645" cy="338554"/>
            </a:xfrm>
            <a:prstGeom prst="rect">
              <a:avLst/>
            </a:prstGeom>
            <a:noFill/>
          </p:spPr>
          <p:txBody>
            <a:bodyPr wrap="none" rtlCol="0">
              <a:spAutoFit/>
            </a:bodyPr>
            <a:lstStyle/>
            <a:p>
              <a:r>
                <a:rPr lang="en-US" altLang="zh-CN" sz="1600" dirty="0"/>
                <a:t>Outer surface: 10 chips</a:t>
              </a:r>
              <a:endParaRPr lang="zh-CN" altLang="en-US" sz="1600" dirty="0"/>
            </a:p>
          </p:txBody>
        </p:sp>
        <p:sp>
          <p:nvSpPr>
            <p:cNvPr id="20" name="文本框 19"/>
            <p:cNvSpPr txBox="1"/>
            <p:nvPr/>
          </p:nvSpPr>
          <p:spPr>
            <a:xfrm>
              <a:off x="949417" y="2380256"/>
              <a:ext cx="2148345" cy="338554"/>
            </a:xfrm>
            <a:prstGeom prst="rect">
              <a:avLst/>
            </a:prstGeom>
            <a:noFill/>
          </p:spPr>
          <p:txBody>
            <a:bodyPr wrap="none" rtlCol="0">
              <a:spAutoFit/>
            </a:bodyPr>
            <a:lstStyle/>
            <a:p>
              <a:r>
                <a:rPr lang="en-US" altLang="zh-CN" sz="1600" dirty="0"/>
                <a:t>Inner surface: 9 chips</a:t>
              </a:r>
              <a:endParaRPr lang="zh-CN" altLang="en-US" sz="1600" dirty="0"/>
            </a:p>
          </p:txBody>
        </p:sp>
        <p:cxnSp>
          <p:nvCxnSpPr>
            <p:cNvPr id="21" name="直接箭头连接符 20"/>
            <p:cNvCxnSpPr/>
            <p:nvPr/>
          </p:nvCxnSpPr>
          <p:spPr>
            <a:xfrm flipV="1">
              <a:off x="3211796" y="1868515"/>
              <a:ext cx="166671" cy="10950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3211796" y="2528533"/>
              <a:ext cx="166671" cy="4350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494684" y="2855871"/>
              <a:ext cx="1090363" cy="307777"/>
            </a:xfrm>
            <a:prstGeom prst="rect">
              <a:avLst/>
            </a:prstGeom>
            <a:noFill/>
          </p:spPr>
          <p:txBody>
            <a:bodyPr wrap="none" rtlCol="0">
              <a:spAutoFit/>
            </a:bodyPr>
            <a:lstStyle/>
            <a:p>
              <a:r>
                <a:rPr lang="en-US" altLang="zh-CN" sz="1400" dirty="0"/>
                <a:t>50mW/cm2</a:t>
              </a:r>
              <a:endParaRPr lang="zh-CN" altLang="en-US" sz="1400" dirty="0"/>
            </a:p>
          </p:txBody>
        </p:sp>
        <p:cxnSp>
          <p:nvCxnSpPr>
            <p:cNvPr id="24" name="直接箭头连接符 23"/>
            <p:cNvCxnSpPr/>
            <p:nvPr/>
          </p:nvCxnSpPr>
          <p:spPr>
            <a:xfrm flipV="1">
              <a:off x="5496196" y="1921306"/>
              <a:ext cx="166274" cy="938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5496196" y="2678374"/>
              <a:ext cx="253097" cy="1816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4660069" y="2834887"/>
              <a:ext cx="1338828" cy="307777"/>
            </a:xfrm>
            <a:prstGeom prst="rect">
              <a:avLst/>
            </a:prstGeom>
            <a:noFill/>
          </p:spPr>
          <p:txBody>
            <a:bodyPr wrap="none" rtlCol="0">
              <a:spAutoFit/>
            </a:bodyPr>
            <a:lstStyle/>
            <a:p>
              <a:r>
                <a:rPr lang="en-US" altLang="zh-CN" sz="1400" dirty="0"/>
                <a:t>412.1mW/cm2</a:t>
              </a:r>
              <a:endParaRPr lang="zh-CN" altLang="en-US" sz="1400" dirty="0"/>
            </a:p>
          </p:txBody>
        </p:sp>
        <p:cxnSp>
          <p:nvCxnSpPr>
            <p:cNvPr id="27" name="直接箭头连接符 26"/>
            <p:cNvCxnSpPr/>
            <p:nvPr/>
          </p:nvCxnSpPr>
          <p:spPr>
            <a:xfrm flipH="1" flipV="1">
              <a:off x="613237" y="2592200"/>
              <a:ext cx="663543" cy="4115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6761527" y="2476854"/>
              <a:ext cx="235679" cy="367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051816" y="2963590"/>
              <a:ext cx="716863" cy="307777"/>
            </a:xfrm>
            <a:prstGeom prst="rect">
              <a:avLst/>
            </a:prstGeom>
            <a:noFill/>
          </p:spPr>
          <p:txBody>
            <a:bodyPr wrap="none" rtlCol="0">
              <a:spAutoFit/>
            </a:bodyPr>
            <a:lstStyle/>
            <a:p>
              <a:r>
                <a:rPr lang="en-US" altLang="zh-CN" sz="1400" dirty="0"/>
                <a:t>t=20</a:t>
              </a:r>
              <a:r>
                <a:rPr lang="en-US" altLang="zh-CN" sz="1400" dirty="0">
                  <a:latin typeface="等线" panose="02010600030101010101" pitchFamily="2" charset="-122"/>
                  <a:ea typeface="等线" panose="02010600030101010101" pitchFamily="2" charset="-122"/>
                </a:rPr>
                <a:t>℃</a:t>
              </a:r>
              <a:endParaRPr lang="zh-CN" altLang="en-US" sz="1400" dirty="0"/>
            </a:p>
          </p:txBody>
        </p:sp>
        <p:sp>
          <p:nvSpPr>
            <p:cNvPr id="30" name="文本框 29"/>
            <p:cNvSpPr txBox="1"/>
            <p:nvPr/>
          </p:nvSpPr>
          <p:spPr>
            <a:xfrm>
              <a:off x="6455717" y="2806669"/>
              <a:ext cx="716863" cy="307777"/>
            </a:xfrm>
            <a:prstGeom prst="rect">
              <a:avLst/>
            </a:prstGeom>
            <a:noFill/>
          </p:spPr>
          <p:txBody>
            <a:bodyPr wrap="none" rtlCol="0">
              <a:spAutoFit/>
            </a:bodyPr>
            <a:lstStyle/>
            <a:p>
              <a:r>
                <a:rPr lang="en-US" altLang="zh-CN" sz="1400" dirty="0"/>
                <a:t>t=25</a:t>
              </a:r>
              <a:r>
                <a:rPr lang="en-US" altLang="zh-CN" sz="1400" dirty="0">
                  <a:latin typeface="等线" panose="02010600030101010101" pitchFamily="2" charset="-122"/>
                  <a:ea typeface="等线" panose="02010600030101010101" pitchFamily="2" charset="-122"/>
                </a:rPr>
                <a:t>℃</a:t>
              </a:r>
              <a:endParaRPr lang="zh-CN" altLang="en-US" sz="1400" dirty="0"/>
            </a:p>
          </p:txBody>
        </p:sp>
      </p:grpSp>
      <p:cxnSp>
        <p:nvCxnSpPr>
          <p:cNvPr id="31" name="直接箭头连接符 30"/>
          <p:cNvCxnSpPr/>
          <p:nvPr/>
        </p:nvCxnSpPr>
        <p:spPr>
          <a:xfrm flipH="1">
            <a:off x="6549019" y="2572122"/>
            <a:ext cx="282791" cy="553108"/>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0" idx="2"/>
          </p:cNvCxnSpPr>
          <p:nvPr/>
        </p:nvCxnSpPr>
        <p:spPr>
          <a:xfrm flipH="1">
            <a:off x="6777285" y="2707202"/>
            <a:ext cx="354020" cy="1186882"/>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8894554" y="1643673"/>
            <a:ext cx="2867133" cy="1377479"/>
            <a:chOff x="5041783" y="4762090"/>
            <a:chExt cx="6963579" cy="1457185"/>
          </a:xfrm>
        </p:grpSpPr>
        <p:grpSp>
          <p:nvGrpSpPr>
            <p:cNvPr id="36" name="组合 35"/>
            <p:cNvGrpSpPr/>
            <p:nvPr/>
          </p:nvGrpSpPr>
          <p:grpSpPr>
            <a:xfrm>
              <a:off x="5041783" y="4762090"/>
              <a:ext cx="6963579" cy="1457185"/>
              <a:chOff x="187719" y="5038927"/>
              <a:chExt cx="6963579" cy="1457185"/>
            </a:xfrm>
          </p:grpSpPr>
          <p:pic>
            <p:nvPicPr>
              <p:cNvPr id="38" name="图片 37"/>
              <p:cNvPicPr>
                <a:picLocks noChangeAspect="1"/>
              </p:cNvPicPr>
              <p:nvPr/>
            </p:nvPicPr>
            <p:blipFill>
              <a:blip r:embed="rId4"/>
              <a:stretch>
                <a:fillRect/>
              </a:stretch>
            </p:blipFill>
            <p:spPr>
              <a:xfrm>
                <a:off x="187719" y="5161292"/>
                <a:ext cx="6963579" cy="1334820"/>
              </a:xfrm>
              <a:prstGeom prst="rect">
                <a:avLst/>
              </a:prstGeom>
            </p:spPr>
          </p:pic>
          <p:sp>
            <p:nvSpPr>
              <p:cNvPr id="39" name="文本框 38"/>
              <p:cNvSpPr txBox="1"/>
              <p:nvPr/>
            </p:nvSpPr>
            <p:spPr>
              <a:xfrm>
                <a:off x="691103" y="5038927"/>
                <a:ext cx="415498" cy="369332"/>
              </a:xfrm>
              <a:prstGeom prst="rect">
                <a:avLst/>
              </a:prstGeom>
              <a:noFill/>
            </p:spPr>
            <p:txBody>
              <a:bodyPr wrap="none" rtlCol="0">
                <a:spAutoFit/>
              </a:bodyPr>
              <a:lstStyle/>
              <a:p>
                <a:r>
                  <a:rPr lang="zh-CN" altLang="en-US" dirty="0">
                    <a:latin typeface="宋体" panose="02010600030101010101" pitchFamily="2" charset="-122"/>
                  </a:rPr>
                  <a:t>①</a:t>
                </a:r>
                <a:endParaRPr lang="zh-CN" altLang="en-US" dirty="0"/>
              </a:p>
            </p:txBody>
          </p:sp>
          <p:sp>
            <p:nvSpPr>
              <p:cNvPr id="40" name="文本框 39"/>
              <p:cNvSpPr txBox="1"/>
              <p:nvPr/>
            </p:nvSpPr>
            <p:spPr>
              <a:xfrm>
                <a:off x="2329036" y="5041135"/>
                <a:ext cx="528506" cy="369332"/>
              </a:xfrm>
              <a:prstGeom prst="rect">
                <a:avLst/>
              </a:prstGeom>
              <a:noFill/>
            </p:spPr>
            <p:txBody>
              <a:bodyPr wrap="square">
                <a:spAutoFit/>
              </a:bodyPr>
              <a:lstStyle/>
              <a:p>
                <a:pPr algn="ctr" rtl="0" fontAlgn="ctr"/>
                <a:r>
                  <a:rPr lang="zh-CN" altLang="en-US" sz="1800" u="none" strike="noStrike" dirty="0">
                    <a:effectLst/>
                  </a:rPr>
                  <a:t>②</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p:txBody>
          </p:sp>
          <p:sp>
            <p:nvSpPr>
              <p:cNvPr id="41" name="文本框 40"/>
              <p:cNvSpPr txBox="1"/>
              <p:nvPr/>
            </p:nvSpPr>
            <p:spPr>
              <a:xfrm>
                <a:off x="2385540" y="5618870"/>
                <a:ext cx="415498" cy="369332"/>
              </a:xfrm>
              <a:prstGeom prst="rect">
                <a:avLst/>
              </a:prstGeom>
              <a:noFill/>
            </p:spPr>
            <p:txBody>
              <a:bodyPr wrap="none" rtlCol="0">
                <a:spAutoFit/>
              </a:bodyPr>
              <a:lstStyle/>
              <a:p>
                <a:r>
                  <a:rPr lang="zh-CN" altLang="en-US" dirty="0">
                    <a:latin typeface="等线" panose="02010600030101010101" pitchFamily="2" charset="-122"/>
                    <a:ea typeface="等线" panose="02010600030101010101" pitchFamily="2" charset="-122"/>
                  </a:rPr>
                  <a:t>⑦</a:t>
                </a:r>
                <a:endParaRPr lang="zh-CN" altLang="en-US" dirty="0"/>
              </a:p>
            </p:txBody>
          </p:sp>
        </p:grpSp>
        <p:cxnSp>
          <p:nvCxnSpPr>
            <p:cNvPr id="37" name="直接箭头连接符 36"/>
            <p:cNvCxnSpPr/>
            <p:nvPr/>
          </p:nvCxnSpPr>
          <p:spPr>
            <a:xfrm>
              <a:off x="7447353" y="5013868"/>
              <a:ext cx="0" cy="3952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椭圆 43"/>
          <p:cNvSpPr/>
          <p:nvPr/>
        </p:nvSpPr>
        <p:spPr>
          <a:xfrm>
            <a:off x="7221760" y="2516809"/>
            <a:ext cx="347356" cy="97467"/>
          </a:xfrm>
          <a:prstGeom prst="ellipse">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箭头连接符 44"/>
          <p:cNvCxnSpPr>
            <a:endCxn id="38" idx="1"/>
          </p:cNvCxnSpPr>
          <p:nvPr/>
        </p:nvCxnSpPr>
        <p:spPr>
          <a:xfrm flipV="1">
            <a:off x="7668558" y="2390249"/>
            <a:ext cx="1225996" cy="326256"/>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表格 46"/>
          <p:cNvGraphicFramePr>
            <a:graphicFrameLocks noGrp="1"/>
          </p:cNvGraphicFramePr>
          <p:nvPr/>
        </p:nvGraphicFramePr>
        <p:xfrm>
          <a:off x="7655135" y="3980530"/>
          <a:ext cx="4230419" cy="2661924"/>
        </p:xfrm>
        <a:graphic>
          <a:graphicData uri="http://schemas.openxmlformats.org/drawingml/2006/table">
            <a:tbl>
              <a:tblPr>
                <a:tableStyleId>{5C22544A-7EE6-4342-B048-85BDC9FD1C3A}</a:tableStyleId>
              </a:tblPr>
              <a:tblGrid>
                <a:gridCol w="547652"/>
                <a:gridCol w="771787"/>
                <a:gridCol w="562062"/>
                <a:gridCol w="536896"/>
                <a:gridCol w="947956"/>
                <a:gridCol w="864066"/>
              </a:tblGrid>
              <a:tr h="390525">
                <a:tc rowSpan="2">
                  <a:txBody>
                    <a:bodyPr/>
                    <a:lstStyle/>
                    <a:p>
                      <a:pPr algn="ctr" rtl="0" fontAlgn="ctr"/>
                      <a:r>
                        <a:rPr lang="en-US" sz="1200" u="none" strike="noStrike" dirty="0">
                          <a:effectLst/>
                        </a:rPr>
                        <a:t>Number</a:t>
                      </a:r>
                      <a:endParaRPr lang="en-US"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en-US" sz="1200" u="none" strike="noStrike" dirty="0">
                          <a:effectLst/>
                        </a:rPr>
                        <a:t>Material</a:t>
                      </a:r>
                      <a:endParaRPr lang="en-US"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thickness</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density</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Specific heat</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Conductivity</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325">
                <a:tc vMerge="1">
                  <a:tcPr/>
                </a:tc>
                <a:tc vMerge="1">
                  <a:tcPr/>
                </a:tc>
                <a:tc>
                  <a:txBody>
                    <a:bodyPr/>
                    <a:lstStyle/>
                    <a:p>
                      <a:pPr algn="ctr" rtl="0" fontAlgn="ctr"/>
                      <a:r>
                        <a:rPr lang="el-GR" sz="1200" u="none" strike="noStrike">
                          <a:effectLst/>
                        </a:rPr>
                        <a:t>μ</a:t>
                      </a:r>
                      <a:r>
                        <a:rPr lang="en-US" sz="1200" u="none" strike="noStrike">
                          <a:effectLst/>
                        </a:rPr>
                        <a:t>m</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kg/m3</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J/(kg.K)</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effectLst/>
                        </a:rPr>
                        <a:t>W/(m.K)</a:t>
                      </a:r>
                      <a:endParaRPr lang="en-US" sz="1200" b="0" i="0" u="none" strike="noStrike">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u="none" strike="noStrike" dirty="0">
                          <a:effectLst/>
                        </a:rPr>
                        <a:t>①</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Si</a:t>
                      </a:r>
                      <a:endParaRPr lang="en-US"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50</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2419</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713</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148</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u="none" strike="noStrike" dirty="0">
                          <a:effectLst/>
                        </a:rPr>
                        <a:t>②</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Si</a:t>
                      </a:r>
                      <a:endParaRPr lang="en-US"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50</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2419</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713</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148</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555">
                <a:tc>
                  <a:txBody>
                    <a:bodyPr/>
                    <a:lstStyle/>
                    <a:p>
                      <a:pPr algn="ctr" rtl="0" fontAlgn="ctr"/>
                      <a:r>
                        <a:rPr lang="zh-CN" altLang="en-US" sz="1200" u="none" strike="noStrike" dirty="0">
                          <a:effectLst/>
                        </a:rPr>
                        <a:t>③</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rPr>
                        <a:t>PCB</a:t>
                      </a:r>
                      <a:endParaRPr lang="en-US"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70</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1417</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1260</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effectLst/>
                        </a:rPr>
                        <a:t>0.2</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336">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u="none" strike="noStrike" dirty="0">
                          <a:effectLst/>
                        </a:rPr>
                        <a:t>④</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solidFill>
                            <a:schemeClr val="tx1"/>
                          </a:solidFill>
                          <a:effectLst/>
                        </a:rPr>
                        <a:t>glue</a:t>
                      </a:r>
                      <a:endParaRPr lang="en-US"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25</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a:solidFill>
                            <a:schemeClr val="tx1"/>
                          </a:solidFill>
                          <a:effectLst/>
                        </a:rPr>
                        <a:t>1190</a:t>
                      </a:r>
                      <a:endParaRPr lang="en-US" altLang="zh-CN" sz="1200" b="0" i="0" u="none" strike="noStrike">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a:solidFill>
                            <a:schemeClr val="tx1"/>
                          </a:solidFill>
                          <a:effectLst/>
                        </a:rPr>
                        <a:t>710</a:t>
                      </a:r>
                      <a:endParaRPr lang="en-US" altLang="zh-CN" sz="1200" b="0" i="0" u="none" strike="noStrike">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a:solidFill>
                            <a:schemeClr val="tx1"/>
                          </a:solidFill>
                          <a:effectLst/>
                        </a:rPr>
                        <a:t>0.1</a:t>
                      </a:r>
                      <a:endParaRPr lang="en-US" altLang="zh-CN" sz="1200" b="0" i="0" u="none" strike="noStrike">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025">
                <a:tc>
                  <a:txBody>
                    <a:bodyPr/>
                    <a:lstStyle/>
                    <a:p>
                      <a:pPr algn="ctr" rtl="0" fontAlgn="ctr"/>
                      <a:r>
                        <a:rPr lang="zh-CN" altLang="en-US" sz="1200" u="none" strike="noStrike" dirty="0">
                          <a:effectLst/>
                        </a:rPr>
                        <a:t>⑤</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solidFill>
                            <a:schemeClr val="tx1"/>
                          </a:solidFill>
                          <a:effectLst/>
                        </a:rPr>
                        <a:t>graphene</a:t>
                      </a:r>
                      <a:endParaRPr lang="en-US"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100</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1810</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710</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u="none" strike="noStrike" dirty="0">
                          <a:solidFill>
                            <a:schemeClr val="tx1"/>
                          </a:solidFill>
                          <a:effectLst/>
                        </a:rPr>
                        <a:t>Kx=1000;</a:t>
                      </a:r>
                      <a:endParaRPr lang="en-US" sz="1200" u="none" strike="noStrike" dirty="0">
                        <a:solidFill>
                          <a:schemeClr val="tx1"/>
                        </a:solidFill>
                        <a:effectLst/>
                      </a:endParaRPr>
                    </a:p>
                    <a:p>
                      <a:pPr algn="l" rtl="0" fontAlgn="ctr"/>
                      <a:r>
                        <a:rPr lang="en-US" sz="1200" u="none" strike="noStrike" dirty="0">
                          <a:solidFill>
                            <a:schemeClr val="tx1"/>
                          </a:solidFill>
                          <a:effectLst/>
                        </a:rPr>
                        <a:t>Ky=1000;</a:t>
                      </a:r>
                      <a:endParaRPr lang="en-US" sz="1200" u="none" strike="noStrike" dirty="0">
                        <a:solidFill>
                          <a:schemeClr val="tx1"/>
                        </a:solidFill>
                        <a:effectLst/>
                      </a:endParaRPr>
                    </a:p>
                    <a:p>
                      <a:pPr algn="l" rtl="0" fontAlgn="ctr"/>
                      <a:r>
                        <a:rPr lang="en-US" sz="1200" u="none" strike="noStrike" dirty="0" err="1">
                          <a:solidFill>
                            <a:schemeClr val="tx1"/>
                          </a:solidFill>
                          <a:effectLst/>
                        </a:rPr>
                        <a:t>Kz</a:t>
                      </a:r>
                      <a:r>
                        <a:rPr lang="en-US" sz="1200" u="none" strike="noStrike" dirty="0">
                          <a:solidFill>
                            <a:schemeClr val="tx1"/>
                          </a:solidFill>
                          <a:effectLst/>
                        </a:rPr>
                        <a:t>=1</a:t>
                      </a:r>
                      <a:endParaRPr lang="en-US"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0025">
                <a:tc>
                  <a:txBody>
                    <a:bodyPr/>
                    <a:lstStyle/>
                    <a:p>
                      <a:pPr algn="ctr" rtl="0" fontAlgn="ctr"/>
                      <a:r>
                        <a:rPr lang="zh-CN" altLang="en-US" sz="1200" u="none" strike="noStrike" dirty="0">
                          <a:effectLst/>
                        </a:rPr>
                        <a:t>⑥</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a:solidFill>
                            <a:schemeClr val="tx1"/>
                          </a:solidFill>
                          <a:effectLst/>
                        </a:rPr>
                        <a:t>glue</a:t>
                      </a:r>
                      <a:endParaRPr lang="en-US" sz="1200" b="0" i="0" u="none" strike="noStrike">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25</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a:solidFill>
                            <a:schemeClr val="tx1"/>
                          </a:solidFill>
                          <a:effectLst/>
                        </a:rPr>
                        <a:t>1190</a:t>
                      </a:r>
                      <a:endParaRPr lang="en-US" altLang="zh-CN" sz="1200" b="0" i="0" u="none" strike="noStrike">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710</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0.1</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33">
                <a:tc>
                  <a:txBody>
                    <a:bodyPr/>
                    <a:lstStyle/>
                    <a:p>
                      <a:pPr algn="ctr" rtl="0" fontAlgn="ctr"/>
                      <a:r>
                        <a:rPr lang="zh-CN" altLang="en-US" sz="1200" b="0" i="0" u="none" strike="noStrike" dirty="0">
                          <a:solidFill>
                            <a:srgbClr val="000000"/>
                          </a:solidFill>
                          <a:effectLst/>
                          <a:latin typeface="等线" panose="02010600030101010101" pitchFamily="2" charset="-122"/>
                          <a:ea typeface="等线" panose="02010600030101010101" pitchFamily="2" charset="-122"/>
                        </a:rPr>
                        <a:t>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solidFill>
                            <a:schemeClr val="tx1"/>
                          </a:solidFill>
                          <a:effectLst/>
                        </a:rPr>
                        <a:t>carbon fiber</a:t>
                      </a:r>
                      <a:endParaRPr lang="en-US"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solidFill>
                            <a:schemeClr val="tx1"/>
                          </a:solidFill>
                          <a:effectLst/>
                        </a:rPr>
                        <a:t>100</a:t>
                      </a:r>
                      <a:endParaRPr lang="en-US" altLang="zh-CN" sz="1200" b="0" i="0" u="none" strike="noStrike" dirty="0">
                        <a:solidFill>
                          <a:schemeClr val="tx1"/>
                        </a:solidFill>
                        <a:effectLst/>
                        <a:latin typeface="Arial" panose="020B0604020202020204" pitchFamily="34"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1810</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u="none" strike="noStrike" dirty="0">
                          <a:solidFill>
                            <a:schemeClr val="tx1"/>
                          </a:solidFill>
                          <a:effectLst/>
                        </a:rPr>
                        <a:t>710</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200" b="1" u="none" strike="noStrike" dirty="0">
                          <a:solidFill>
                            <a:schemeClr val="tx1"/>
                          </a:solidFill>
                          <a:effectLst/>
                        </a:rPr>
                        <a:t>200</a:t>
                      </a:r>
                      <a:endParaRPr lang="en-US" altLang="zh-CN" sz="1200" b="1" i="0" u="none" strike="noStrike" dirty="0">
                        <a:solidFill>
                          <a:schemeClr val="tx1"/>
                        </a:solidFill>
                        <a:effectLst/>
                        <a:latin typeface="Times New Roman" panose="02020603050405020304" pitchFamily="18" charset="0"/>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8" name="文本框 47"/>
          <p:cNvSpPr txBox="1"/>
          <p:nvPr/>
        </p:nvSpPr>
        <p:spPr>
          <a:xfrm>
            <a:off x="8894554" y="3627176"/>
            <a:ext cx="1915909" cy="369332"/>
          </a:xfrm>
          <a:prstGeom prst="rect">
            <a:avLst/>
          </a:prstGeom>
          <a:noFill/>
        </p:spPr>
        <p:txBody>
          <a:bodyPr wrap="none" rtlCol="0">
            <a:spAutoFit/>
          </a:bodyPr>
          <a:lstStyle/>
          <a:p>
            <a:r>
              <a:rPr lang="en-US" altLang="zh-CN" dirty="0">
                <a:highlight>
                  <a:srgbClr val="00FFFF"/>
                </a:highlight>
              </a:rPr>
              <a:t>Material property</a:t>
            </a:r>
            <a:endParaRPr lang="zh-CN" altLang="en-US" dirty="0">
              <a:highlight>
                <a:srgbClr val="00FFFF"/>
              </a:highlight>
            </a:endParaRPr>
          </a:p>
        </p:txBody>
      </p:sp>
      <p:sp>
        <p:nvSpPr>
          <p:cNvPr id="49" name="文本框 48"/>
          <p:cNvSpPr txBox="1"/>
          <p:nvPr/>
        </p:nvSpPr>
        <p:spPr>
          <a:xfrm>
            <a:off x="277632" y="5419838"/>
            <a:ext cx="5588087" cy="1169103"/>
          </a:xfrm>
          <a:prstGeom prst="rect">
            <a:avLst/>
          </a:prstGeom>
          <a:noFill/>
          <a:ln>
            <a:solidFill>
              <a:schemeClr val="tx1"/>
            </a:solidFill>
          </a:ln>
        </p:spPr>
        <p:txBody>
          <a:bodyPr wrap="square" rtlCol="0">
            <a:spAutoFit/>
          </a:bodyPr>
          <a:lstStyle/>
          <a:p>
            <a:pPr>
              <a:lnSpc>
                <a:spcPct val="120000"/>
              </a:lnSpc>
            </a:pPr>
            <a:r>
              <a:rPr lang="en-US" altLang="zh-CN" dirty="0"/>
              <a:t>Problems left over from last year:   PCB is insulated.</a:t>
            </a:r>
            <a:endParaRPr lang="en-US" altLang="zh-CN" dirty="0"/>
          </a:p>
          <a:p>
            <a:pPr>
              <a:lnSpc>
                <a:spcPct val="120000"/>
              </a:lnSpc>
            </a:pPr>
            <a:r>
              <a:rPr lang="en-US" altLang="zh-CN" dirty="0"/>
              <a:t>It means: </a:t>
            </a:r>
            <a:endParaRPr lang="en-US" altLang="zh-CN" dirty="0"/>
          </a:p>
          <a:p>
            <a:pPr>
              <a:lnSpc>
                <a:spcPct val="120000"/>
              </a:lnSpc>
            </a:pPr>
            <a:r>
              <a:rPr lang="en-US" altLang="zh-CN" dirty="0"/>
              <a:t>    </a:t>
            </a:r>
            <a:r>
              <a:rPr lang="el-GR" altLang="zh-CN" dirty="0">
                <a:latin typeface="等线" panose="02010600030101010101" pitchFamily="2" charset="-122"/>
                <a:ea typeface="等线" panose="02010600030101010101" pitchFamily="2" charset="-122"/>
              </a:rPr>
              <a:t>λ</a:t>
            </a:r>
            <a:r>
              <a:rPr lang="en-US" altLang="zh-CN" baseline="-25000" dirty="0" err="1"/>
              <a:t>pcb</a:t>
            </a:r>
            <a:r>
              <a:rPr lang="en-US" altLang="zh-CN" dirty="0"/>
              <a:t>=0    W/(</a:t>
            </a:r>
            <a:r>
              <a:rPr lang="en-US" altLang="zh-CN" dirty="0" err="1"/>
              <a:t>m.K</a:t>
            </a:r>
            <a:r>
              <a:rPr lang="en-US" altLang="zh-CN" dirty="0"/>
              <a:t>),   </a:t>
            </a:r>
            <a:r>
              <a:rPr lang="en-US" altLang="zh-CN" sz="2400" dirty="0">
                <a:solidFill>
                  <a:srgbClr val="FF0000"/>
                </a:solidFill>
                <a:latin typeface="等线" panose="02010600030101010101" pitchFamily="2" charset="-122"/>
                <a:ea typeface="等线" panose="02010600030101010101" pitchFamily="2" charset="-122"/>
              </a:rPr>
              <a:t>Ⅹ   </a:t>
            </a:r>
            <a:r>
              <a:rPr lang="en-US" altLang="zh-CN" dirty="0"/>
              <a:t>    </a:t>
            </a:r>
            <a:r>
              <a:rPr lang="el-GR" altLang="zh-CN" dirty="0">
                <a:latin typeface="等线" panose="02010600030101010101" pitchFamily="2" charset="-122"/>
                <a:ea typeface="等线" panose="02010600030101010101" pitchFamily="2" charset="-122"/>
              </a:rPr>
              <a:t>λ</a:t>
            </a:r>
            <a:r>
              <a:rPr lang="en-US" altLang="zh-CN" baseline="-25000" dirty="0"/>
              <a:t>pcb</a:t>
            </a:r>
            <a:r>
              <a:rPr lang="en-US" altLang="zh-CN" dirty="0">
                <a:latin typeface="等线" panose="02010600030101010101" pitchFamily="2" charset="-122"/>
                <a:ea typeface="等线" panose="02010600030101010101" pitchFamily="2" charset="-122"/>
              </a:rPr>
              <a:t>≈</a:t>
            </a:r>
            <a:r>
              <a:rPr lang="en-US" altLang="zh-CN" dirty="0"/>
              <a:t>0.2 W/(</a:t>
            </a:r>
            <a:r>
              <a:rPr lang="en-US" altLang="zh-CN" dirty="0" err="1"/>
              <a:t>m.K</a:t>
            </a:r>
            <a:r>
              <a:rPr lang="en-US" altLang="zh-CN" dirty="0"/>
              <a:t>)</a:t>
            </a:r>
            <a:r>
              <a:rPr lang="en-US" altLang="zh-CN" dirty="0">
                <a:latin typeface="等线" panose="02010600030101010101" pitchFamily="2" charset="-122"/>
                <a:ea typeface="等线" panose="02010600030101010101" pitchFamily="2" charset="-122"/>
              </a:rPr>
              <a:t>,</a:t>
            </a:r>
            <a:r>
              <a:rPr lang="zh-CN" altLang="en-US" dirty="0">
                <a:latin typeface="等线" panose="02010600030101010101" pitchFamily="2" charset="-122"/>
                <a:ea typeface="等线" panose="02010600030101010101" pitchFamily="2" charset="-122"/>
              </a:rPr>
              <a:t>   </a:t>
            </a:r>
            <a:r>
              <a:rPr lang="en-US" altLang="zh-CN" sz="2400" dirty="0">
                <a:solidFill>
                  <a:srgbClr val="FF0000"/>
                </a:solidFill>
                <a:latin typeface="等线" panose="02010600030101010101" pitchFamily="2" charset="-122"/>
                <a:ea typeface="等线" panose="02010600030101010101" pitchFamily="2" charset="-122"/>
              </a:rPr>
              <a:t>√</a:t>
            </a:r>
            <a:endParaRPr lang="zh-CN" altLang="en-US" sz="2400" dirty="0">
              <a:solidFill>
                <a:srgbClr val="FF0000"/>
              </a:solidFill>
            </a:endParaRPr>
          </a:p>
        </p:txBody>
      </p:sp>
      <p:sp>
        <p:nvSpPr>
          <p:cNvPr id="51" name="L 形 50"/>
          <p:cNvSpPr/>
          <p:nvPr/>
        </p:nvSpPr>
        <p:spPr>
          <a:xfrm rot="5400000">
            <a:off x="4264675" y="-2612842"/>
            <a:ext cx="3472885" cy="11872595"/>
          </a:xfrm>
          <a:prstGeom prst="corner">
            <a:avLst>
              <a:gd name="adj1" fmla="val 207892"/>
              <a:gd name="adj2" fmla="val 50000"/>
            </a:avLst>
          </a:prstGeom>
          <a:noFill/>
          <a:ln>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4353278" y="1441078"/>
            <a:ext cx="1886543" cy="369332"/>
          </a:xfrm>
          <a:prstGeom prst="rect">
            <a:avLst/>
          </a:prstGeom>
          <a:noFill/>
        </p:spPr>
        <p:txBody>
          <a:bodyPr wrap="none" rtlCol="0">
            <a:spAutoFit/>
          </a:bodyPr>
          <a:lstStyle/>
          <a:p>
            <a:r>
              <a:rPr lang="en-US" altLang="zh-CN" dirty="0">
                <a:highlight>
                  <a:srgbClr val="00FFFF"/>
                </a:highlight>
              </a:rPr>
              <a:t>Calculation model</a:t>
            </a:r>
            <a:endParaRPr lang="zh-CN" altLang="en-US" dirty="0">
              <a:highlight>
                <a:srgbClr val="00FFFF"/>
              </a:highlight>
            </a:endParaRPr>
          </a:p>
        </p:txBody>
      </p:sp>
      <p:sp>
        <p:nvSpPr>
          <p:cNvPr id="59" name="文本框 58"/>
          <p:cNvSpPr txBox="1"/>
          <p:nvPr/>
        </p:nvSpPr>
        <p:spPr>
          <a:xfrm>
            <a:off x="159437" y="901998"/>
            <a:ext cx="4191635" cy="398780"/>
          </a:xfrm>
          <a:prstGeom prst="rect">
            <a:avLst/>
          </a:prstGeom>
          <a:noFill/>
        </p:spPr>
        <p:txBody>
          <a:bodyPr wrap="none" rtlCol="0">
            <a:spAutoFit/>
          </a:bodyPr>
          <a:lstStyle/>
          <a:p>
            <a:r>
              <a:rPr lang="en-US" altLang="zh-CN" b="1" dirty="0"/>
              <a:t>(1) </a:t>
            </a:r>
            <a:r>
              <a:rPr lang="en-US" altLang="zh-CN" sz="2000" b="1" dirty="0"/>
              <a:t>Calculation</a:t>
            </a:r>
            <a:r>
              <a:rPr lang="en-US" altLang="zh-CN" b="1" dirty="0"/>
              <a:t> model and condition</a:t>
            </a:r>
            <a:endParaRPr lang="zh-CN" altLang="en-US" b="1" dirty="0"/>
          </a:p>
        </p:txBody>
      </p:sp>
      <p:sp>
        <p:nvSpPr>
          <p:cNvPr id="50" name="文本框 49"/>
          <p:cNvSpPr txBox="1"/>
          <p:nvPr/>
        </p:nvSpPr>
        <p:spPr>
          <a:xfrm>
            <a:off x="105071" y="237265"/>
            <a:ext cx="5991860" cy="460375"/>
          </a:xfrm>
          <a:prstGeom prst="rect">
            <a:avLst/>
          </a:prstGeom>
          <a:noFill/>
        </p:spPr>
        <p:txBody>
          <a:bodyPr wrap="none" rtlCol="0">
            <a:spAutoFit/>
          </a:bodyPr>
          <a:lstStyle/>
          <a:p>
            <a:r>
              <a:rPr lang="en-US" altLang="zh-CN" sz="2400" b="1" dirty="0"/>
              <a:t>3.4 </a:t>
            </a:r>
            <a:r>
              <a:rPr lang="en-US" altLang="zh-CN" sz="2400" b="1" dirty="0">
                <a:latin typeface="+mn-lt"/>
              </a:rPr>
              <a:t>Heat transfer analysis of Vertex Detector</a:t>
            </a:r>
            <a:endParaRPr lang="zh-CN" altLang="en-US" sz="24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3881096" y="2929418"/>
            <a:ext cx="2730235" cy="307777"/>
          </a:xfrm>
          <a:prstGeom prst="rect">
            <a:avLst/>
          </a:prstGeom>
          <a:noFill/>
        </p:spPr>
        <p:txBody>
          <a:bodyPr wrap="none" rtlCol="0">
            <a:spAutoFit/>
          </a:bodyPr>
          <a:lstStyle/>
          <a:p>
            <a:pPr algn="l" rtl="0"/>
            <a:r>
              <a:rPr lang="en-US" altLang="zh-CN" sz="1400" b="0" i="0" dirty="0">
                <a:solidFill>
                  <a:srgbClr val="333333"/>
                </a:solidFill>
                <a:effectLst/>
                <a:latin typeface="Arial" panose="020B0604020202020204" pitchFamily="34" charset="0"/>
              </a:rPr>
              <a:t>Surface temperature distribution</a:t>
            </a:r>
            <a:endParaRPr lang="en-US" altLang="zh-CN" sz="1400" b="0" i="0" dirty="0">
              <a:solidFill>
                <a:srgbClr val="333333"/>
              </a:solidFill>
              <a:effectLst/>
              <a:latin typeface="Arial" panose="020B0604020202020204" pitchFamily="34" charset="0"/>
            </a:endParaRPr>
          </a:p>
        </p:txBody>
      </p:sp>
      <p:sp>
        <p:nvSpPr>
          <p:cNvPr id="30" name="文本框 29"/>
          <p:cNvSpPr txBox="1"/>
          <p:nvPr/>
        </p:nvSpPr>
        <p:spPr>
          <a:xfrm>
            <a:off x="465150" y="837468"/>
            <a:ext cx="1479550" cy="398780"/>
          </a:xfrm>
          <a:prstGeom prst="rect">
            <a:avLst/>
          </a:prstGeom>
          <a:noFill/>
        </p:spPr>
        <p:txBody>
          <a:bodyPr wrap="none" rtlCol="0">
            <a:spAutoFit/>
          </a:bodyPr>
          <a:lstStyle/>
          <a:p>
            <a:r>
              <a:rPr lang="en-US" altLang="zh-CN" sz="2000" b="1" dirty="0"/>
              <a:t>(2) Results</a:t>
            </a:r>
            <a:endParaRPr lang="zh-CN" altLang="en-US" sz="2000" b="1" dirty="0"/>
          </a:p>
        </p:txBody>
      </p:sp>
      <p:sp>
        <p:nvSpPr>
          <p:cNvPr id="31" name="文本框 30"/>
          <p:cNvSpPr txBox="1"/>
          <p:nvPr/>
        </p:nvSpPr>
        <p:spPr>
          <a:xfrm>
            <a:off x="856079" y="852857"/>
            <a:ext cx="184731" cy="369332"/>
          </a:xfrm>
          <a:prstGeom prst="rect">
            <a:avLst/>
          </a:prstGeom>
          <a:noFill/>
        </p:spPr>
        <p:txBody>
          <a:bodyPr wrap="none" rtlCol="0">
            <a:spAutoFit/>
          </a:bodyPr>
          <a:lstStyle/>
          <a:p>
            <a:endParaRPr lang="zh-CN" altLang="en-US" dirty="0"/>
          </a:p>
        </p:txBody>
      </p:sp>
      <p:sp>
        <p:nvSpPr>
          <p:cNvPr id="22" name="文本框 21"/>
          <p:cNvSpPr txBox="1"/>
          <p:nvPr/>
        </p:nvSpPr>
        <p:spPr>
          <a:xfrm>
            <a:off x="3881096" y="1456092"/>
            <a:ext cx="2343911" cy="461665"/>
          </a:xfrm>
          <a:prstGeom prst="rect">
            <a:avLst/>
          </a:prstGeom>
          <a:noFill/>
        </p:spPr>
        <p:txBody>
          <a:bodyPr wrap="none" rtlCol="0">
            <a:spAutoFit/>
          </a:bodyPr>
          <a:lstStyle/>
          <a:p>
            <a:pPr algn="ctr"/>
            <a:r>
              <a:rPr lang="en-US" altLang="zh-CN" sz="2400" dirty="0">
                <a:highlight>
                  <a:srgbClr val="00FFFF"/>
                </a:highlight>
              </a:rPr>
              <a:t>New calculation</a:t>
            </a:r>
            <a:endParaRPr lang="zh-CN" altLang="en-US" sz="2400" dirty="0">
              <a:highlight>
                <a:srgbClr val="00FFFF"/>
              </a:highlight>
            </a:endParaRPr>
          </a:p>
        </p:txBody>
      </p:sp>
      <p:sp>
        <p:nvSpPr>
          <p:cNvPr id="29" name="文本框 28"/>
          <p:cNvSpPr txBox="1"/>
          <p:nvPr/>
        </p:nvSpPr>
        <p:spPr>
          <a:xfrm>
            <a:off x="2532380" y="3924300"/>
            <a:ext cx="6684645" cy="645160"/>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solidFill>
                  <a:srgbClr val="3333CC"/>
                </a:solidFill>
              </a:rPr>
              <a:t>The max. temperature of chip</a:t>
            </a:r>
            <a:r>
              <a:rPr lang="en-US" altLang="zh-CN" dirty="0">
                <a:solidFill>
                  <a:srgbClr val="FF0000"/>
                </a:solidFill>
              </a:rPr>
              <a:t>: 164.4</a:t>
            </a:r>
            <a:r>
              <a:rPr lang="en-US" altLang="zh-CN" dirty="0">
                <a:solidFill>
                  <a:srgbClr val="3333CC"/>
                </a:solidFill>
                <a:latin typeface="等线" panose="02010600030101010101" pitchFamily="2" charset="-122"/>
                <a:ea typeface="等线" panose="02010600030101010101" pitchFamily="2" charset="-122"/>
              </a:rPr>
              <a:t>℃.</a:t>
            </a:r>
            <a:endParaRPr lang="en-US" altLang="zh-CN" dirty="0">
              <a:solidFill>
                <a:srgbClr val="3333CC"/>
              </a:solidFill>
              <a:latin typeface="等线" panose="02010600030101010101" pitchFamily="2" charset="-122"/>
              <a:ea typeface="等线" panose="02010600030101010101" pitchFamily="2" charset="-122"/>
            </a:endParaRPr>
          </a:p>
          <a:p>
            <a:pPr marL="285750" indent="-285750">
              <a:buFont typeface="Wingdings" panose="05000000000000000000" pitchFamily="2" charset="2"/>
              <a:buChar char="ü"/>
            </a:pPr>
            <a:r>
              <a:rPr lang="en-US" altLang="zh-CN" dirty="0">
                <a:solidFill>
                  <a:srgbClr val="3333CC"/>
                </a:solidFill>
              </a:rPr>
              <a:t>The temperature difference in the chip is very large.</a:t>
            </a:r>
            <a:endParaRPr lang="en-US" altLang="zh-CN" dirty="0">
              <a:solidFill>
                <a:srgbClr val="3333CC"/>
              </a:solidFill>
            </a:endParaRPr>
          </a:p>
        </p:txBody>
      </p:sp>
      <p:sp>
        <p:nvSpPr>
          <p:cNvPr id="19" name="文本框 18"/>
          <p:cNvSpPr txBox="1"/>
          <p:nvPr/>
        </p:nvSpPr>
        <p:spPr>
          <a:xfrm>
            <a:off x="155442" y="233450"/>
            <a:ext cx="5991860" cy="460375"/>
          </a:xfrm>
          <a:prstGeom prst="rect">
            <a:avLst/>
          </a:prstGeom>
          <a:noFill/>
        </p:spPr>
        <p:txBody>
          <a:bodyPr wrap="none" rtlCol="0">
            <a:spAutoFit/>
          </a:bodyPr>
          <a:lstStyle/>
          <a:p>
            <a:r>
              <a:rPr lang="en-US" altLang="zh-CN" sz="2400" b="1" dirty="0"/>
              <a:t>3.4 </a:t>
            </a:r>
            <a:r>
              <a:rPr lang="en-US" altLang="zh-CN" sz="2400" b="1" dirty="0">
                <a:latin typeface="+mn-lt"/>
              </a:rPr>
              <a:t>Heat transfer analysis of Vertex Detector</a:t>
            </a:r>
            <a:endParaRPr lang="zh-CN" altLang="en-US" sz="2400" b="1" dirty="0"/>
          </a:p>
        </p:txBody>
      </p:sp>
      <p:pic>
        <p:nvPicPr>
          <p:cNvPr id="2" name="图片 1"/>
          <p:cNvPicPr>
            <a:picLocks noChangeAspect="1"/>
          </p:cNvPicPr>
          <p:nvPr/>
        </p:nvPicPr>
        <p:blipFill>
          <a:blip r:embed="rId1"/>
          <a:stretch>
            <a:fillRect/>
          </a:stretch>
        </p:blipFill>
        <p:spPr>
          <a:xfrm>
            <a:off x="2531745" y="1906587"/>
            <a:ext cx="6267450" cy="10953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95512" y="3851497"/>
            <a:ext cx="7209798" cy="2856381"/>
            <a:chOff x="95512" y="3851497"/>
            <a:chExt cx="7209798" cy="2856381"/>
          </a:xfrm>
        </p:grpSpPr>
        <p:pic>
          <p:nvPicPr>
            <p:cNvPr id="6"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512" y="3851497"/>
              <a:ext cx="7209798" cy="285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椭圆 16"/>
            <p:cNvSpPr/>
            <p:nvPr/>
          </p:nvSpPr>
          <p:spPr>
            <a:xfrm>
              <a:off x="2953814" y="4677508"/>
              <a:ext cx="501162" cy="529615"/>
            </a:xfrm>
            <a:prstGeom prst="ellipse">
              <a:avLst/>
            </a:prstGeom>
            <a:no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a:off x="3467798" y="4901779"/>
              <a:ext cx="2897432" cy="162418"/>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2190035" y="3854964"/>
              <a:ext cx="3075110" cy="369332"/>
            </a:xfrm>
            <a:prstGeom prst="rect">
              <a:avLst/>
            </a:prstGeom>
            <a:noFill/>
          </p:spPr>
          <p:txBody>
            <a:bodyPr wrap="square">
              <a:spAutoFit/>
            </a:bodyPr>
            <a:lstStyle/>
            <a:p>
              <a:r>
                <a:rPr lang="en-US" altLang="zh-CN" dirty="0">
                  <a:highlight>
                    <a:srgbClr val="00FFFF"/>
                  </a:highlight>
                </a:rPr>
                <a:t>S</a:t>
              </a:r>
              <a:r>
                <a:rPr lang="zh-CN" altLang="en-US" dirty="0">
                  <a:highlight>
                    <a:srgbClr val="00FFFF"/>
                  </a:highlight>
                </a:rPr>
                <a:t>tress </a:t>
              </a:r>
              <a:r>
                <a:rPr lang="en-US" altLang="zh-CN" dirty="0">
                  <a:highlight>
                    <a:srgbClr val="00FFFF"/>
                  </a:highlight>
                </a:rPr>
                <a:t>distribution</a:t>
              </a:r>
              <a:endParaRPr lang="zh-CN" altLang="en-US" dirty="0">
                <a:highlight>
                  <a:srgbClr val="00FFFF"/>
                </a:highlight>
              </a:endParaRPr>
            </a:p>
          </p:txBody>
        </p:sp>
      </p:grpSp>
      <p:grpSp>
        <p:nvGrpSpPr>
          <p:cNvPr id="42" name="组合 41"/>
          <p:cNvGrpSpPr/>
          <p:nvPr/>
        </p:nvGrpSpPr>
        <p:grpSpPr>
          <a:xfrm>
            <a:off x="6505444" y="1062754"/>
            <a:ext cx="5444306" cy="2388324"/>
            <a:chOff x="6505444" y="1062754"/>
            <a:chExt cx="5444306" cy="2388324"/>
          </a:xfrm>
        </p:grpSpPr>
        <p:pic>
          <p:nvPicPr>
            <p:cNvPr id="4"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r="9302"/>
            <a:stretch>
              <a:fillRect/>
            </a:stretch>
          </p:blipFill>
          <p:spPr bwMode="auto">
            <a:xfrm>
              <a:off x="6505444" y="1062754"/>
              <a:ext cx="5444306" cy="236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7332489" y="3081746"/>
              <a:ext cx="3822456" cy="369332"/>
            </a:xfrm>
            <a:prstGeom prst="rect">
              <a:avLst/>
            </a:prstGeom>
            <a:noFill/>
          </p:spPr>
          <p:txBody>
            <a:bodyPr wrap="square">
              <a:spAutoFit/>
            </a:bodyPr>
            <a:lstStyle/>
            <a:p>
              <a:r>
                <a:rPr lang="en-US" altLang="zh-CN" dirty="0">
                  <a:highlight>
                    <a:srgbClr val="FFFF00"/>
                  </a:highlight>
                </a:rPr>
                <a:t>The m</a:t>
              </a:r>
              <a:r>
                <a:rPr lang="zh-CN" altLang="en-US" dirty="0">
                  <a:highlight>
                    <a:srgbClr val="FFFF00"/>
                  </a:highlight>
                </a:rPr>
                <a:t>aximum deformation</a:t>
              </a:r>
              <a:r>
                <a:rPr lang="en-US" altLang="zh-CN" dirty="0">
                  <a:highlight>
                    <a:srgbClr val="FFFF00"/>
                  </a:highlight>
                </a:rPr>
                <a:t>:0.14mm</a:t>
              </a:r>
              <a:endParaRPr lang="zh-CN" altLang="en-US" dirty="0">
                <a:highlight>
                  <a:srgbClr val="FFFF00"/>
                </a:highlight>
              </a:endParaRPr>
            </a:p>
          </p:txBody>
        </p:sp>
        <p:cxnSp>
          <p:nvCxnSpPr>
            <p:cNvPr id="12" name="直接箭头连接符 11"/>
            <p:cNvCxnSpPr>
              <a:stCxn id="10" idx="3"/>
            </p:cNvCxnSpPr>
            <p:nvPr/>
          </p:nvCxnSpPr>
          <p:spPr>
            <a:xfrm flipV="1">
              <a:off x="11154945" y="3015762"/>
              <a:ext cx="564800" cy="250650"/>
            </a:xfrm>
            <a:prstGeom prst="straightConnector1">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244585" y="1099295"/>
              <a:ext cx="3075110" cy="369332"/>
            </a:xfrm>
            <a:prstGeom prst="rect">
              <a:avLst/>
            </a:prstGeom>
            <a:noFill/>
          </p:spPr>
          <p:txBody>
            <a:bodyPr wrap="square">
              <a:spAutoFit/>
            </a:bodyPr>
            <a:lstStyle/>
            <a:p>
              <a:r>
                <a:rPr lang="en-US" altLang="zh-CN" dirty="0">
                  <a:highlight>
                    <a:srgbClr val="00FFFF"/>
                  </a:highlight>
                </a:rPr>
                <a:t>Deformation distribution</a:t>
              </a:r>
              <a:endParaRPr lang="zh-CN" altLang="en-US" dirty="0">
                <a:highlight>
                  <a:srgbClr val="00FFFF"/>
                </a:highlight>
              </a:endParaRPr>
            </a:p>
          </p:txBody>
        </p:sp>
      </p:grpSp>
      <p:grpSp>
        <p:nvGrpSpPr>
          <p:cNvPr id="44" name="组合 43"/>
          <p:cNvGrpSpPr/>
          <p:nvPr/>
        </p:nvGrpSpPr>
        <p:grpSpPr>
          <a:xfrm>
            <a:off x="6484562" y="3946931"/>
            <a:ext cx="5663878" cy="2241550"/>
            <a:chOff x="6484562" y="3946931"/>
            <a:chExt cx="5663878" cy="2241550"/>
          </a:xfrm>
        </p:grpSpPr>
        <p:pic>
          <p:nvPicPr>
            <p:cNvPr id="7"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562" y="3946931"/>
              <a:ext cx="25098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8994400" y="4078953"/>
              <a:ext cx="3154040" cy="369332"/>
            </a:xfrm>
            <a:prstGeom prst="rect">
              <a:avLst/>
            </a:prstGeom>
            <a:noFill/>
          </p:spPr>
          <p:txBody>
            <a:bodyPr wrap="square">
              <a:spAutoFit/>
            </a:bodyPr>
            <a:lstStyle/>
            <a:p>
              <a:r>
                <a:rPr lang="en-US" altLang="zh-CN" dirty="0">
                  <a:highlight>
                    <a:srgbClr val="FFFF00"/>
                  </a:highlight>
                </a:rPr>
                <a:t>The m</a:t>
              </a:r>
              <a:r>
                <a:rPr lang="zh-CN" altLang="en-US" dirty="0">
                  <a:highlight>
                    <a:srgbClr val="FFFF00"/>
                  </a:highlight>
                </a:rPr>
                <a:t>aximum stress</a:t>
              </a:r>
              <a:r>
                <a:rPr lang="en-US" altLang="zh-CN" dirty="0">
                  <a:highlight>
                    <a:srgbClr val="FFFF00"/>
                  </a:highlight>
                </a:rPr>
                <a:t>: 3MPa</a:t>
              </a:r>
              <a:endParaRPr lang="en-US" altLang="zh-CN" dirty="0">
                <a:highlight>
                  <a:srgbClr val="FFFF00"/>
                </a:highlight>
              </a:endParaRPr>
            </a:p>
          </p:txBody>
        </p:sp>
        <p:cxnSp>
          <p:nvCxnSpPr>
            <p:cNvPr id="25" name="直接箭头连接符 24"/>
            <p:cNvCxnSpPr/>
            <p:nvPr/>
          </p:nvCxnSpPr>
          <p:spPr>
            <a:xfrm flipH="1">
              <a:off x="7469651" y="4387362"/>
              <a:ext cx="1753079" cy="676835"/>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130681" y="740665"/>
            <a:ext cx="6341801" cy="369332"/>
          </a:xfrm>
          <a:prstGeom prst="rect">
            <a:avLst/>
          </a:prstGeom>
          <a:noFill/>
        </p:spPr>
        <p:txBody>
          <a:bodyPr wrap="none" rtlCol="0">
            <a:spAutoFit/>
          </a:bodyPr>
          <a:lstStyle/>
          <a:p>
            <a:r>
              <a:rPr lang="en-US" altLang="zh-CN" b="1" dirty="0"/>
              <a:t>(1)Case1</a:t>
            </a:r>
            <a:r>
              <a:rPr lang="zh-CN" altLang="en-US" b="1" dirty="0"/>
              <a:t>：</a:t>
            </a:r>
            <a:r>
              <a:rPr lang="en-US" altLang="zh-CN" b="1" dirty="0"/>
              <a:t> Cantilever installation ignoring detector load</a:t>
            </a:r>
            <a:endParaRPr lang="zh-CN" altLang="en-US" b="1" dirty="0"/>
          </a:p>
        </p:txBody>
      </p:sp>
      <p:sp>
        <p:nvSpPr>
          <p:cNvPr id="48" name="文本框 47"/>
          <p:cNvSpPr txBox="1"/>
          <p:nvPr/>
        </p:nvSpPr>
        <p:spPr>
          <a:xfrm>
            <a:off x="130681" y="3143976"/>
            <a:ext cx="6167802" cy="369332"/>
          </a:xfrm>
          <a:prstGeom prst="rect">
            <a:avLst/>
          </a:prstGeom>
          <a:noFill/>
        </p:spPr>
        <p:txBody>
          <a:bodyPr wrap="square">
            <a:spAutoFit/>
          </a:bodyPr>
          <a:lstStyle/>
          <a:p>
            <a:r>
              <a:rPr lang="en-US" altLang="zh-CN" dirty="0">
                <a:highlight>
                  <a:srgbClr val="FF00FF"/>
                </a:highlight>
              </a:rPr>
              <a:t>3. </a:t>
            </a:r>
            <a:r>
              <a:rPr lang="zh-CN" altLang="en-US" dirty="0">
                <a:highlight>
                  <a:srgbClr val="FF00FF"/>
                </a:highlight>
              </a:rPr>
              <a:t>Regardless of detector load</a:t>
            </a:r>
            <a:endParaRPr lang="zh-CN" altLang="en-US" dirty="0">
              <a:highlight>
                <a:srgbClr val="FF00FF"/>
              </a:highlight>
            </a:endParaRPr>
          </a:p>
        </p:txBody>
      </p:sp>
      <p:grpSp>
        <p:nvGrpSpPr>
          <p:cNvPr id="51" name="组合 50"/>
          <p:cNvGrpSpPr/>
          <p:nvPr/>
        </p:nvGrpSpPr>
        <p:grpSpPr>
          <a:xfrm>
            <a:off x="43560" y="1246550"/>
            <a:ext cx="6321670" cy="2533058"/>
            <a:chOff x="43560" y="1246550"/>
            <a:chExt cx="6321670" cy="2533058"/>
          </a:xfrm>
        </p:grpSpPr>
        <p:grpSp>
          <p:nvGrpSpPr>
            <p:cNvPr id="41" name="组合 40"/>
            <p:cNvGrpSpPr/>
            <p:nvPr/>
          </p:nvGrpSpPr>
          <p:grpSpPr>
            <a:xfrm>
              <a:off x="43560" y="1246550"/>
              <a:ext cx="6321670" cy="2533058"/>
              <a:chOff x="43560" y="1246550"/>
              <a:chExt cx="6321670" cy="2533058"/>
            </a:xfrm>
          </p:grpSpPr>
          <p:pic>
            <p:nvPicPr>
              <p:cNvPr id="2"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0" y="1246550"/>
                <a:ext cx="6321670" cy="25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p:cNvSpPr txBox="1"/>
              <p:nvPr/>
            </p:nvSpPr>
            <p:spPr>
              <a:xfrm>
                <a:off x="1751638" y="1291248"/>
                <a:ext cx="3688688" cy="369332"/>
              </a:xfrm>
              <a:prstGeom prst="rect">
                <a:avLst/>
              </a:prstGeom>
              <a:noFill/>
            </p:spPr>
            <p:txBody>
              <a:bodyPr wrap="square">
                <a:spAutoFit/>
              </a:bodyPr>
              <a:lstStyle/>
              <a:p>
                <a:r>
                  <a:rPr lang="en-US" altLang="zh-CN" dirty="0">
                    <a:highlight>
                      <a:srgbClr val="00FFFF"/>
                    </a:highlight>
                  </a:rPr>
                  <a:t>Calculation model and condition</a:t>
                </a:r>
                <a:endParaRPr lang="zh-CN" altLang="en-US" dirty="0">
                  <a:highlight>
                    <a:srgbClr val="00FFFF"/>
                  </a:highlight>
                </a:endParaRPr>
              </a:p>
            </p:txBody>
          </p:sp>
          <p:sp>
            <p:nvSpPr>
              <p:cNvPr id="33" name="文本框 32"/>
              <p:cNvSpPr txBox="1"/>
              <p:nvPr/>
            </p:nvSpPr>
            <p:spPr>
              <a:xfrm>
                <a:off x="130681" y="2443095"/>
                <a:ext cx="1838965" cy="369332"/>
              </a:xfrm>
              <a:prstGeom prst="rect">
                <a:avLst/>
              </a:prstGeom>
              <a:noFill/>
            </p:spPr>
            <p:txBody>
              <a:bodyPr wrap="none" rtlCol="0">
                <a:spAutoFit/>
              </a:bodyPr>
              <a:lstStyle/>
              <a:p>
                <a:r>
                  <a:rPr lang="en-US" altLang="zh-CN" dirty="0">
                    <a:highlight>
                      <a:srgbClr val="FF00FF"/>
                    </a:highlight>
                  </a:rPr>
                  <a:t>1. Fixed</a:t>
                </a:r>
                <a:r>
                  <a:rPr lang="zh-CN" altLang="en-US" dirty="0">
                    <a:highlight>
                      <a:srgbClr val="FF00FF"/>
                    </a:highlight>
                  </a:rPr>
                  <a:t> </a:t>
                </a:r>
                <a:r>
                  <a:rPr lang="en-US" altLang="zh-CN" dirty="0">
                    <a:highlight>
                      <a:srgbClr val="FF00FF"/>
                    </a:highlight>
                  </a:rPr>
                  <a:t>support</a:t>
                </a:r>
                <a:endParaRPr lang="en-US" altLang="zh-CN" dirty="0">
                  <a:highlight>
                    <a:srgbClr val="FF00FF"/>
                  </a:highlight>
                </a:endParaRPr>
              </a:p>
            </p:txBody>
          </p:sp>
          <p:cxnSp>
            <p:nvCxnSpPr>
              <p:cNvPr id="35" name="直接箭头连接符 34"/>
              <p:cNvCxnSpPr/>
              <p:nvPr/>
            </p:nvCxnSpPr>
            <p:spPr>
              <a:xfrm flipV="1">
                <a:off x="569613" y="2169988"/>
                <a:ext cx="149469" cy="273107"/>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14195" y="2793536"/>
                <a:ext cx="2710999" cy="369332"/>
              </a:xfrm>
              <a:prstGeom prst="rect">
                <a:avLst/>
              </a:prstGeom>
              <a:noFill/>
            </p:spPr>
            <p:txBody>
              <a:bodyPr wrap="none" rtlCol="0">
                <a:spAutoFit/>
              </a:bodyPr>
              <a:lstStyle/>
              <a:p>
                <a:r>
                  <a:rPr lang="en-US" altLang="zh-CN" dirty="0">
                    <a:highlight>
                      <a:srgbClr val="FF00FF"/>
                    </a:highlight>
                  </a:rPr>
                  <a:t>2. Standard earth gravity</a:t>
                </a:r>
                <a:endParaRPr lang="zh-CN" altLang="en-US" dirty="0">
                  <a:highlight>
                    <a:srgbClr val="FF00FF"/>
                  </a:highlight>
                </a:endParaRPr>
              </a:p>
            </p:txBody>
          </p:sp>
        </p:grpSp>
        <p:cxnSp>
          <p:nvCxnSpPr>
            <p:cNvPr id="49" name="直接箭头连接符 48"/>
            <p:cNvCxnSpPr/>
            <p:nvPr/>
          </p:nvCxnSpPr>
          <p:spPr>
            <a:xfrm flipV="1">
              <a:off x="2708031" y="2665844"/>
              <a:ext cx="404157" cy="273302"/>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95512" y="211447"/>
            <a:ext cx="6351905" cy="521970"/>
          </a:xfrm>
          <a:prstGeom prst="rect">
            <a:avLst/>
          </a:prstGeom>
          <a:noFill/>
        </p:spPr>
        <p:txBody>
          <a:bodyPr wrap="none" rtlCol="0">
            <a:spAutoFit/>
          </a:bodyPr>
          <a:lstStyle/>
          <a:p>
            <a:r>
              <a:rPr kumimoji="1" lang="en-US" altLang="zh-CN" sz="2800" b="1" dirty="0">
                <a:latin typeface="+mn-lt"/>
                <a:ea typeface="黑体" panose="02010609060101010101" pitchFamily="49" charset="-122"/>
              </a:rPr>
              <a:t>3.5</a:t>
            </a:r>
            <a:r>
              <a:rPr lang="en-US" altLang="zh-CN" sz="2800" b="1" dirty="0">
                <a:latin typeface="+mn-lt"/>
              </a:rPr>
              <a:t> Stress analysis of beampipe structure</a:t>
            </a:r>
            <a:endParaRPr lang="zh-CN" altLang="en-US" sz="2800" b="1" dirty="0">
              <a:latin typeface="+mn-lt"/>
            </a:endParaRPr>
          </a:p>
        </p:txBody>
      </p:sp>
      <p:sp>
        <p:nvSpPr>
          <p:cNvPr id="53" name="文本框 52"/>
          <p:cNvSpPr txBox="1"/>
          <p:nvPr/>
        </p:nvSpPr>
        <p:spPr>
          <a:xfrm>
            <a:off x="128794" y="3221284"/>
            <a:ext cx="2772596" cy="369332"/>
          </a:xfrm>
          <a:prstGeom prst="rect">
            <a:avLst/>
          </a:prstGeom>
          <a:noFill/>
        </p:spPr>
        <p:txBody>
          <a:bodyPr wrap="square">
            <a:spAutoFit/>
          </a:bodyPr>
          <a:lstStyle/>
          <a:p>
            <a:r>
              <a:rPr lang="en-US" altLang="zh-CN" dirty="0">
                <a:highlight>
                  <a:srgbClr val="FF00FF"/>
                </a:highlight>
              </a:rPr>
              <a:t>3. </a:t>
            </a:r>
            <a:r>
              <a:rPr lang="en-US" altLang="zh-CN" dirty="0">
                <a:solidFill>
                  <a:srgbClr val="FFFF00"/>
                </a:solidFill>
                <a:highlight>
                  <a:srgbClr val="FF00FF"/>
                </a:highlight>
              </a:rPr>
              <a:t>Ignore </a:t>
            </a:r>
            <a:r>
              <a:rPr lang="en-US" altLang="zh-CN" dirty="0">
                <a:highlight>
                  <a:srgbClr val="FF00FF"/>
                </a:highlight>
              </a:rPr>
              <a:t>detector load</a:t>
            </a:r>
            <a:endParaRPr lang="zh-CN" altLang="en-US" dirty="0">
              <a:highlight>
                <a:srgbClr val="FF00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标题 1"/>
          <p:cNvSpPr>
            <a:spLocks noGrp="1" noChangeArrowheads="1"/>
          </p:cNvSpPr>
          <p:nvPr>
            <p:ph type="title"/>
          </p:nvPr>
        </p:nvSpPr>
        <p:spPr/>
        <p:txBody>
          <a:bodyPr/>
          <a:p>
            <a:r>
              <a:rPr lang="en-US" altLang="zh-CN" dirty="0"/>
              <a:t>1. </a:t>
            </a:r>
            <a:r>
              <a:rPr kumimoji="1" lang="en-US" altLang="zh-CN" dirty="0">
                <a:latin typeface="+mn-lt"/>
                <a:ea typeface="黑体" panose="02010609060101010101" pitchFamily="49" charset="-122"/>
                <a:sym typeface="+mn-ea"/>
              </a:rPr>
              <a:t>Preliminary design of CEPC detector installation scheme</a:t>
            </a:r>
            <a:endParaRPr lang="en-US" dirty="0"/>
          </a:p>
        </p:txBody>
      </p:sp>
      <p:pic>
        <p:nvPicPr>
          <p:cNvPr id="3" name="图片 2"/>
          <p:cNvPicPr>
            <a:picLocks noChangeAspect="1"/>
          </p:cNvPicPr>
          <p:nvPr/>
        </p:nvPicPr>
        <p:blipFill>
          <a:blip r:embed="rId1"/>
          <a:stretch>
            <a:fillRect/>
          </a:stretch>
        </p:blipFill>
        <p:spPr>
          <a:xfrm>
            <a:off x="-60" y="1060082"/>
            <a:ext cx="12192000" cy="5025646"/>
          </a:xfrm>
          <a:prstGeom prst="rect">
            <a:avLst/>
          </a:prstGeom>
        </p:spPr>
      </p:pic>
      <p:sp>
        <p:nvSpPr>
          <p:cNvPr id="4" name="文本框 3"/>
          <p:cNvSpPr txBox="1"/>
          <p:nvPr/>
        </p:nvSpPr>
        <p:spPr>
          <a:xfrm>
            <a:off x="459105" y="715645"/>
            <a:ext cx="4197985" cy="460375"/>
          </a:xfrm>
          <a:prstGeom prst="rect">
            <a:avLst/>
          </a:prstGeom>
          <a:noFill/>
        </p:spPr>
        <p:txBody>
          <a:bodyPr wrap="square" rtlCol="0">
            <a:spAutoFit/>
          </a:bodyPr>
          <a:p>
            <a:r>
              <a:rPr lang="en-US" altLang="zh-CN" sz="2400"/>
              <a:t>Overview</a:t>
            </a:r>
            <a:endParaRPr lang="en-US" altLang="zh-CN" sz="240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529754" y="1476919"/>
            <a:ext cx="5424854" cy="2547827"/>
            <a:chOff x="6529754" y="1476919"/>
            <a:chExt cx="5424854" cy="2547827"/>
          </a:xfrm>
        </p:grpSpPr>
        <p:pic>
          <p:nvPicPr>
            <p:cNvPr id="3" name="内容占位符 3"/>
            <p:cNvPicPr>
              <a:picLocks noChangeAspect="1" noChangeArrowheads="1"/>
            </p:cNvPicPr>
            <p:nvPr/>
          </p:nvPicPr>
          <p:blipFill rotWithShape="1">
            <a:blip r:embed="rId1">
              <a:extLst>
                <a:ext uri="{28A0092B-C50C-407E-A947-70E740481C1C}">
                  <a14:useLocalDpi xmlns:a14="http://schemas.microsoft.com/office/drawing/2010/main" val="0"/>
                </a:ext>
              </a:extLst>
            </a:blip>
            <a:srcRect r="13707"/>
            <a:stretch>
              <a:fillRect/>
            </a:stretch>
          </p:blipFill>
          <p:spPr>
            <a:xfrm>
              <a:off x="6529754" y="1476919"/>
              <a:ext cx="5424854" cy="2547827"/>
            </a:xfrm>
            <a:prstGeom prst="rect">
              <a:avLst/>
            </a:prstGeom>
          </p:spPr>
        </p:pic>
        <p:sp>
          <p:nvSpPr>
            <p:cNvPr id="14" name="文本框 13"/>
            <p:cNvSpPr txBox="1"/>
            <p:nvPr/>
          </p:nvSpPr>
          <p:spPr>
            <a:xfrm>
              <a:off x="6822612" y="3402156"/>
              <a:ext cx="4376076" cy="369332"/>
            </a:xfrm>
            <a:prstGeom prst="rect">
              <a:avLst/>
            </a:prstGeom>
            <a:noFill/>
          </p:spPr>
          <p:txBody>
            <a:bodyPr wrap="square">
              <a:spAutoFit/>
            </a:bodyPr>
            <a:lstStyle/>
            <a:p>
              <a:r>
                <a:rPr lang="en-US" altLang="zh-CN" dirty="0">
                  <a:highlight>
                    <a:srgbClr val="FFFF00"/>
                  </a:highlight>
                </a:rPr>
                <a:t>The m</a:t>
              </a:r>
              <a:r>
                <a:rPr lang="zh-CN" altLang="en-US" dirty="0">
                  <a:highlight>
                    <a:srgbClr val="FFFF00"/>
                  </a:highlight>
                </a:rPr>
                <a:t>aximum deformation</a:t>
              </a:r>
              <a:r>
                <a:rPr lang="en-US" altLang="zh-CN" dirty="0">
                  <a:highlight>
                    <a:srgbClr val="FFFF00"/>
                  </a:highlight>
                </a:rPr>
                <a:t>:0.002mm</a:t>
              </a:r>
              <a:endParaRPr lang="zh-CN" altLang="en-US" dirty="0">
                <a:highlight>
                  <a:srgbClr val="FFFF00"/>
                </a:highlight>
              </a:endParaRPr>
            </a:p>
          </p:txBody>
        </p:sp>
        <p:cxnSp>
          <p:nvCxnSpPr>
            <p:cNvPr id="15" name="直接箭头连接符 14"/>
            <p:cNvCxnSpPr/>
            <p:nvPr/>
          </p:nvCxnSpPr>
          <p:spPr>
            <a:xfrm flipH="1" flipV="1">
              <a:off x="9747399" y="3056625"/>
              <a:ext cx="3481" cy="337239"/>
            </a:xfrm>
            <a:prstGeom prst="straightConnector1">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8134899" y="1476919"/>
              <a:ext cx="3075110" cy="369332"/>
            </a:xfrm>
            <a:prstGeom prst="rect">
              <a:avLst/>
            </a:prstGeom>
            <a:noFill/>
          </p:spPr>
          <p:txBody>
            <a:bodyPr wrap="square">
              <a:spAutoFit/>
            </a:bodyPr>
            <a:lstStyle/>
            <a:p>
              <a:r>
                <a:rPr lang="en-US" altLang="zh-CN" dirty="0">
                  <a:highlight>
                    <a:srgbClr val="00FFFF"/>
                  </a:highlight>
                </a:rPr>
                <a:t>Deformation distribution</a:t>
              </a:r>
              <a:endParaRPr lang="zh-CN" altLang="en-US" dirty="0">
                <a:highlight>
                  <a:srgbClr val="00FFFF"/>
                </a:highlight>
              </a:endParaRPr>
            </a:p>
          </p:txBody>
        </p:sp>
      </p:grpSp>
      <p:grpSp>
        <p:nvGrpSpPr>
          <p:cNvPr id="42" name="组合 41"/>
          <p:cNvGrpSpPr/>
          <p:nvPr/>
        </p:nvGrpSpPr>
        <p:grpSpPr>
          <a:xfrm>
            <a:off x="33075" y="4180388"/>
            <a:ext cx="11921533" cy="2587125"/>
            <a:chOff x="33075" y="4180388"/>
            <a:chExt cx="11921533" cy="2587125"/>
          </a:xfrm>
        </p:grpSpPr>
        <p:pic>
          <p:nvPicPr>
            <p:cNvPr id="4" name="内容占位符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3075" y="4180388"/>
              <a:ext cx="6296552" cy="2587125"/>
            </a:xfrm>
            <a:prstGeom prst="rect">
              <a:avLst/>
            </a:prstGeom>
          </p:spPr>
        </p:pic>
        <p:pic>
          <p:nvPicPr>
            <p:cNvPr id="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754" y="4214508"/>
              <a:ext cx="3042973" cy="251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椭圆 10"/>
            <p:cNvSpPr/>
            <p:nvPr/>
          </p:nvSpPr>
          <p:spPr>
            <a:xfrm>
              <a:off x="4895196" y="5082511"/>
              <a:ext cx="732530" cy="807607"/>
            </a:xfrm>
            <a:prstGeom prst="ellipse">
              <a:avLst/>
            </a:prstGeom>
            <a:no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nvCxnSpPr>
          <p:spPr>
            <a:xfrm flipV="1">
              <a:off x="5698899" y="5453232"/>
              <a:ext cx="737070" cy="1"/>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214196" y="4280830"/>
              <a:ext cx="3075110" cy="369332"/>
            </a:xfrm>
            <a:prstGeom prst="rect">
              <a:avLst/>
            </a:prstGeom>
            <a:noFill/>
          </p:spPr>
          <p:txBody>
            <a:bodyPr wrap="square">
              <a:spAutoFit/>
            </a:bodyPr>
            <a:lstStyle/>
            <a:p>
              <a:r>
                <a:rPr lang="en-US" altLang="zh-CN" dirty="0">
                  <a:highlight>
                    <a:srgbClr val="00FFFF"/>
                  </a:highlight>
                </a:rPr>
                <a:t>S</a:t>
              </a:r>
              <a:r>
                <a:rPr lang="zh-CN" altLang="en-US" dirty="0">
                  <a:highlight>
                    <a:srgbClr val="00FFFF"/>
                  </a:highlight>
                </a:rPr>
                <a:t>tress </a:t>
              </a:r>
              <a:r>
                <a:rPr lang="en-US" altLang="zh-CN" dirty="0">
                  <a:highlight>
                    <a:srgbClr val="00FFFF"/>
                  </a:highlight>
                </a:rPr>
                <a:t>distribution</a:t>
              </a:r>
              <a:endParaRPr lang="zh-CN" altLang="en-US" dirty="0">
                <a:highlight>
                  <a:srgbClr val="00FFFF"/>
                </a:highlight>
              </a:endParaRPr>
            </a:p>
          </p:txBody>
        </p:sp>
        <p:sp>
          <p:nvSpPr>
            <p:cNvPr id="18" name="文本框 17"/>
            <p:cNvSpPr txBox="1"/>
            <p:nvPr/>
          </p:nvSpPr>
          <p:spPr>
            <a:xfrm>
              <a:off x="9976211" y="5890118"/>
              <a:ext cx="1978397" cy="646331"/>
            </a:xfrm>
            <a:prstGeom prst="rect">
              <a:avLst/>
            </a:prstGeom>
            <a:noFill/>
          </p:spPr>
          <p:txBody>
            <a:bodyPr wrap="square">
              <a:spAutoFit/>
            </a:bodyPr>
            <a:lstStyle/>
            <a:p>
              <a:r>
                <a:rPr lang="en-US" altLang="zh-CN" dirty="0">
                  <a:highlight>
                    <a:srgbClr val="FFFF00"/>
                  </a:highlight>
                </a:rPr>
                <a:t>The m</a:t>
              </a:r>
              <a:r>
                <a:rPr lang="zh-CN" altLang="en-US" dirty="0">
                  <a:highlight>
                    <a:srgbClr val="FFFF00"/>
                  </a:highlight>
                </a:rPr>
                <a:t>aximum stress</a:t>
              </a:r>
              <a:r>
                <a:rPr lang="en-US" altLang="zh-CN" dirty="0">
                  <a:highlight>
                    <a:srgbClr val="FFFF00"/>
                  </a:highlight>
                </a:rPr>
                <a:t>: 0.3MPa</a:t>
              </a:r>
              <a:endParaRPr lang="en-US" altLang="zh-CN" dirty="0">
                <a:highlight>
                  <a:srgbClr val="FFFF00"/>
                </a:highlight>
              </a:endParaRPr>
            </a:p>
          </p:txBody>
        </p:sp>
        <p:cxnSp>
          <p:nvCxnSpPr>
            <p:cNvPr id="19" name="直接箭头连接符 18"/>
            <p:cNvCxnSpPr>
              <a:stCxn id="18" idx="1"/>
            </p:cNvCxnSpPr>
            <p:nvPr/>
          </p:nvCxnSpPr>
          <p:spPr>
            <a:xfrm flipH="1" flipV="1">
              <a:off x="8553097" y="6112670"/>
              <a:ext cx="1423114" cy="100614"/>
            </a:xfrm>
            <a:prstGeom prst="straightConnector1">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nvSpPr>
        <p:spPr>
          <a:xfrm>
            <a:off x="130681" y="740665"/>
            <a:ext cx="5018405" cy="368300"/>
          </a:xfrm>
          <a:prstGeom prst="rect">
            <a:avLst/>
          </a:prstGeom>
          <a:noFill/>
        </p:spPr>
        <p:txBody>
          <a:bodyPr wrap="none" rtlCol="0">
            <a:spAutoFit/>
          </a:bodyPr>
          <a:lstStyle/>
          <a:p>
            <a:r>
              <a:rPr lang="en-US" altLang="zh-CN" b="1" dirty="0"/>
              <a:t>(2)Case2</a:t>
            </a:r>
            <a:r>
              <a:rPr lang="zh-CN" altLang="en-US" b="1" dirty="0"/>
              <a:t>：</a:t>
            </a:r>
            <a:r>
              <a:rPr lang="en-US" altLang="zh-CN" b="1" dirty="0"/>
              <a:t> Working state, fixed at both ends</a:t>
            </a:r>
            <a:endParaRPr lang="zh-CN" altLang="en-US" b="1" dirty="0"/>
          </a:p>
        </p:txBody>
      </p:sp>
      <p:grpSp>
        <p:nvGrpSpPr>
          <p:cNvPr id="40" name="组合 39"/>
          <p:cNvGrpSpPr/>
          <p:nvPr/>
        </p:nvGrpSpPr>
        <p:grpSpPr>
          <a:xfrm>
            <a:off x="30545" y="1492542"/>
            <a:ext cx="6329448" cy="2472789"/>
            <a:chOff x="30545" y="1492542"/>
            <a:chExt cx="6329448" cy="2472789"/>
          </a:xfrm>
        </p:grpSpPr>
        <p:pic>
          <p:nvPicPr>
            <p:cNvPr id="2" name="图片 3"/>
            <p:cNvPicPr>
              <a:picLocks noChangeAspect="1" noChangeArrowheads="1"/>
            </p:cNvPicPr>
            <p:nvPr/>
          </p:nvPicPr>
          <p:blipFill rotWithShape="1">
            <a:blip r:embed="rId4">
              <a:extLst>
                <a:ext uri="{28A0092B-C50C-407E-A947-70E740481C1C}">
                  <a14:useLocalDpi xmlns:a14="http://schemas.microsoft.com/office/drawing/2010/main" val="0"/>
                </a:ext>
              </a:extLst>
            </a:blip>
            <a:srcRect r="12981" b="14399"/>
            <a:stretch>
              <a:fillRect/>
            </a:stretch>
          </p:blipFill>
          <p:spPr bwMode="auto">
            <a:xfrm>
              <a:off x="123092" y="1536335"/>
              <a:ext cx="6135817" cy="242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30545" y="3594216"/>
              <a:ext cx="2772596" cy="369332"/>
            </a:xfrm>
            <a:prstGeom prst="rect">
              <a:avLst/>
            </a:prstGeom>
            <a:noFill/>
          </p:spPr>
          <p:txBody>
            <a:bodyPr wrap="square">
              <a:spAutoFit/>
            </a:bodyPr>
            <a:lstStyle/>
            <a:p>
              <a:r>
                <a:rPr lang="en-US" altLang="zh-CN" dirty="0">
                  <a:highlight>
                    <a:srgbClr val="FF00FF"/>
                  </a:highlight>
                </a:rPr>
                <a:t>3. Adding </a:t>
              </a:r>
              <a:r>
                <a:rPr lang="zh-CN" altLang="en-US" dirty="0">
                  <a:highlight>
                    <a:srgbClr val="FF00FF"/>
                  </a:highlight>
                </a:rPr>
                <a:t>detector load</a:t>
              </a:r>
              <a:endParaRPr lang="zh-CN" altLang="en-US" dirty="0">
                <a:highlight>
                  <a:srgbClr val="FF00FF"/>
                </a:highlight>
              </a:endParaRPr>
            </a:p>
          </p:txBody>
        </p:sp>
        <p:sp>
          <p:nvSpPr>
            <p:cNvPr id="8" name="文本框 7"/>
            <p:cNvSpPr txBox="1"/>
            <p:nvPr/>
          </p:nvSpPr>
          <p:spPr>
            <a:xfrm>
              <a:off x="62509" y="2424899"/>
              <a:ext cx="1838965" cy="369332"/>
            </a:xfrm>
            <a:prstGeom prst="rect">
              <a:avLst/>
            </a:prstGeom>
            <a:noFill/>
          </p:spPr>
          <p:txBody>
            <a:bodyPr wrap="none" rtlCol="0">
              <a:spAutoFit/>
            </a:bodyPr>
            <a:lstStyle/>
            <a:p>
              <a:r>
                <a:rPr lang="en-US" altLang="zh-CN" dirty="0">
                  <a:highlight>
                    <a:srgbClr val="FF00FF"/>
                  </a:highlight>
                </a:rPr>
                <a:t>1. Fixed</a:t>
              </a:r>
              <a:r>
                <a:rPr lang="zh-CN" altLang="en-US" dirty="0">
                  <a:highlight>
                    <a:srgbClr val="FF00FF"/>
                  </a:highlight>
                </a:rPr>
                <a:t> </a:t>
              </a:r>
              <a:r>
                <a:rPr lang="en-US" altLang="zh-CN" dirty="0">
                  <a:highlight>
                    <a:srgbClr val="FF00FF"/>
                  </a:highlight>
                </a:rPr>
                <a:t>support</a:t>
              </a:r>
              <a:endParaRPr lang="en-US" altLang="zh-CN" dirty="0">
                <a:highlight>
                  <a:srgbClr val="FF00FF"/>
                </a:highlight>
              </a:endParaRPr>
            </a:p>
          </p:txBody>
        </p:sp>
        <p:cxnSp>
          <p:nvCxnSpPr>
            <p:cNvPr id="9" name="直接箭头连接符 8"/>
            <p:cNvCxnSpPr/>
            <p:nvPr/>
          </p:nvCxnSpPr>
          <p:spPr>
            <a:xfrm flipV="1">
              <a:off x="1116623" y="2023708"/>
              <a:ext cx="369277" cy="401191"/>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2509" y="2976417"/>
              <a:ext cx="2710999" cy="369332"/>
            </a:xfrm>
            <a:prstGeom prst="rect">
              <a:avLst/>
            </a:prstGeom>
            <a:noFill/>
          </p:spPr>
          <p:txBody>
            <a:bodyPr wrap="none" rtlCol="0">
              <a:spAutoFit/>
            </a:bodyPr>
            <a:lstStyle/>
            <a:p>
              <a:r>
                <a:rPr lang="en-US" altLang="zh-CN" dirty="0">
                  <a:highlight>
                    <a:srgbClr val="FF00FF"/>
                  </a:highlight>
                </a:rPr>
                <a:t>2. Standard earth gravity</a:t>
              </a:r>
              <a:endParaRPr lang="zh-CN" altLang="en-US" dirty="0">
                <a:highlight>
                  <a:srgbClr val="FF00FF"/>
                </a:highlight>
              </a:endParaRPr>
            </a:p>
          </p:txBody>
        </p:sp>
        <p:sp>
          <p:nvSpPr>
            <p:cNvPr id="17" name="文本框 16"/>
            <p:cNvSpPr txBox="1"/>
            <p:nvPr/>
          </p:nvSpPr>
          <p:spPr>
            <a:xfrm>
              <a:off x="981991" y="1492542"/>
              <a:ext cx="3688688" cy="369332"/>
            </a:xfrm>
            <a:prstGeom prst="rect">
              <a:avLst/>
            </a:prstGeom>
            <a:noFill/>
          </p:spPr>
          <p:txBody>
            <a:bodyPr wrap="square">
              <a:spAutoFit/>
            </a:bodyPr>
            <a:lstStyle/>
            <a:p>
              <a:r>
                <a:rPr lang="en-US" altLang="zh-CN" dirty="0">
                  <a:highlight>
                    <a:srgbClr val="00FFFF"/>
                  </a:highlight>
                </a:rPr>
                <a:t>Calculation model and condition</a:t>
              </a:r>
              <a:endParaRPr lang="zh-CN" altLang="en-US" dirty="0">
                <a:highlight>
                  <a:srgbClr val="00FFFF"/>
                </a:highlight>
              </a:endParaRPr>
            </a:p>
          </p:txBody>
        </p:sp>
        <p:sp>
          <p:nvSpPr>
            <p:cNvPr id="25" name="文本框 24"/>
            <p:cNvSpPr txBox="1"/>
            <p:nvPr/>
          </p:nvSpPr>
          <p:spPr>
            <a:xfrm>
              <a:off x="4432724" y="1517952"/>
              <a:ext cx="1927269" cy="923330"/>
            </a:xfrm>
            <a:prstGeom prst="rect">
              <a:avLst/>
            </a:prstGeom>
            <a:noFill/>
          </p:spPr>
          <p:txBody>
            <a:bodyPr wrap="square">
              <a:spAutoFit/>
            </a:bodyPr>
            <a:lstStyle/>
            <a:p>
              <a:r>
                <a:rPr lang="en-US" altLang="zh-CN" dirty="0">
                  <a:highlight>
                    <a:srgbClr val="FF00FF"/>
                  </a:highlight>
                </a:rPr>
                <a:t>4. Displacement:</a:t>
              </a:r>
              <a:endParaRPr lang="en-US" altLang="zh-CN" dirty="0">
                <a:highlight>
                  <a:srgbClr val="FF00FF"/>
                </a:highlight>
              </a:endParaRPr>
            </a:p>
            <a:p>
              <a:r>
                <a:rPr lang="en-US" altLang="zh-CN" dirty="0">
                  <a:highlight>
                    <a:srgbClr val="FF00FF"/>
                  </a:highlight>
                </a:rPr>
                <a:t>Axial: free</a:t>
              </a:r>
              <a:endParaRPr lang="en-US" altLang="zh-CN" dirty="0">
                <a:highlight>
                  <a:srgbClr val="FF00FF"/>
                </a:highlight>
              </a:endParaRPr>
            </a:p>
            <a:p>
              <a:r>
                <a:rPr lang="en-US" altLang="zh-CN" dirty="0">
                  <a:highlight>
                    <a:srgbClr val="FF00FF"/>
                  </a:highlight>
                </a:rPr>
                <a:t>Radial: fixed</a:t>
              </a:r>
              <a:endParaRPr lang="zh-CN" altLang="en-US" dirty="0">
                <a:highlight>
                  <a:srgbClr val="FF00FF"/>
                </a:highlight>
              </a:endParaRPr>
            </a:p>
          </p:txBody>
        </p:sp>
        <p:cxnSp>
          <p:nvCxnSpPr>
            <p:cNvPr id="28" name="直接箭头连接符 27"/>
            <p:cNvCxnSpPr/>
            <p:nvPr/>
          </p:nvCxnSpPr>
          <p:spPr>
            <a:xfrm>
              <a:off x="5576703" y="2468834"/>
              <a:ext cx="519297" cy="1003778"/>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10" idx="3"/>
            </p:cNvCxnSpPr>
            <p:nvPr/>
          </p:nvCxnSpPr>
          <p:spPr>
            <a:xfrm flipV="1">
              <a:off x="2773508" y="2981621"/>
              <a:ext cx="939888" cy="179462"/>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95512" y="211447"/>
            <a:ext cx="6351905" cy="521970"/>
          </a:xfrm>
          <a:prstGeom prst="rect">
            <a:avLst/>
          </a:prstGeom>
          <a:noFill/>
        </p:spPr>
        <p:txBody>
          <a:bodyPr wrap="none" rtlCol="0">
            <a:spAutoFit/>
          </a:bodyPr>
          <a:lstStyle/>
          <a:p>
            <a:r>
              <a:rPr kumimoji="1" lang="en-US" altLang="zh-CN" sz="2800" b="1" dirty="0">
                <a:latin typeface="+mn-lt"/>
                <a:ea typeface="黑体" panose="02010609060101010101" pitchFamily="49" charset="-122"/>
              </a:rPr>
              <a:t>3.5 </a:t>
            </a:r>
            <a:r>
              <a:rPr lang="en-US" altLang="zh-CN" sz="2800" b="1" dirty="0">
                <a:latin typeface="+mn-lt"/>
              </a:rPr>
              <a:t>Stress analysis of beampipe structure</a:t>
            </a:r>
            <a:endParaRPr lang="zh-CN" altLang="en-US" sz="2800" b="1"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76200" y="4119991"/>
            <a:ext cx="6667500" cy="2625785"/>
            <a:chOff x="76200" y="4119991"/>
            <a:chExt cx="6667500" cy="2625785"/>
          </a:xfrm>
        </p:grpSpPr>
        <p:pic>
          <p:nvPicPr>
            <p:cNvPr id="5"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4119991"/>
              <a:ext cx="6482862" cy="262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椭圆 11"/>
            <p:cNvSpPr/>
            <p:nvPr/>
          </p:nvSpPr>
          <p:spPr>
            <a:xfrm>
              <a:off x="2685938" y="5405659"/>
              <a:ext cx="1018926" cy="484459"/>
            </a:xfrm>
            <a:prstGeom prst="ellipse">
              <a:avLst/>
            </a:prstGeom>
            <a:no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V="1">
              <a:off x="3758756" y="5682033"/>
              <a:ext cx="2984944" cy="1"/>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2752743" y="4182931"/>
              <a:ext cx="3075110" cy="369332"/>
            </a:xfrm>
            <a:prstGeom prst="rect">
              <a:avLst/>
            </a:prstGeom>
            <a:noFill/>
          </p:spPr>
          <p:txBody>
            <a:bodyPr wrap="square">
              <a:spAutoFit/>
            </a:bodyPr>
            <a:lstStyle/>
            <a:p>
              <a:r>
                <a:rPr lang="en-US" altLang="zh-CN" dirty="0">
                  <a:highlight>
                    <a:srgbClr val="00FFFF"/>
                  </a:highlight>
                </a:rPr>
                <a:t>S</a:t>
              </a:r>
              <a:r>
                <a:rPr lang="zh-CN" altLang="en-US" dirty="0">
                  <a:highlight>
                    <a:srgbClr val="00FFFF"/>
                  </a:highlight>
                </a:rPr>
                <a:t>tress </a:t>
              </a:r>
              <a:r>
                <a:rPr lang="en-US" altLang="zh-CN" dirty="0">
                  <a:highlight>
                    <a:srgbClr val="00FFFF"/>
                  </a:highlight>
                </a:rPr>
                <a:t>distribution</a:t>
              </a:r>
              <a:endParaRPr lang="zh-CN" altLang="en-US" dirty="0">
                <a:highlight>
                  <a:srgbClr val="00FFFF"/>
                </a:highlight>
              </a:endParaRPr>
            </a:p>
          </p:txBody>
        </p:sp>
      </p:grpSp>
      <p:grpSp>
        <p:nvGrpSpPr>
          <p:cNvPr id="38" name="组合 37"/>
          <p:cNvGrpSpPr/>
          <p:nvPr/>
        </p:nvGrpSpPr>
        <p:grpSpPr>
          <a:xfrm>
            <a:off x="6254734" y="1511188"/>
            <a:ext cx="5937266" cy="2260300"/>
            <a:chOff x="6254734" y="1511188"/>
            <a:chExt cx="5937266" cy="2260300"/>
          </a:xfrm>
        </p:grpSpPr>
        <p:pic>
          <p:nvPicPr>
            <p:cNvPr id="3" name="图片 3"/>
            <p:cNvPicPr>
              <a:picLocks noChangeAspect="1" noChangeArrowheads="1"/>
            </p:cNvPicPr>
            <p:nvPr/>
          </p:nvPicPr>
          <p:blipFill rotWithShape="1">
            <a:blip r:embed="rId2">
              <a:extLst>
                <a:ext uri="{28A0092B-C50C-407E-A947-70E740481C1C}">
                  <a14:useLocalDpi xmlns:a14="http://schemas.microsoft.com/office/drawing/2010/main" val="0"/>
                </a:ext>
              </a:extLst>
            </a:blip>
            <a:srcRect r="16442" b="35555"/>
            <a:stretch>
              <a:fillRect/>
            </a:stretch>
          </p:blipFill>
          <p:spPr bwMode="auto">
            <a:xfrm>
              <a:off x="6254734" y="1559658"/>
              <a:ext cx="5937266" cy="195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6822612" y="3402156"/>
              <a:ext cx="4376076" cy="369332"/>
            </a:xfrm>
            <a:prstGeom prst="rect">
              <a:avLst/>
            </a:prstGeom>
            <a:noFill/>
          </p:spPr>
          <p:txBody>
            <a:bodyPr wrap="square">
              <a:spAutoFit/>
            </a:bodyPr>
            <a:lstStyle/>
            <a:p>
              <a:r>
                <a:rPr lang="en-US" altLang="zh-CN" dirty="0">
                  <a:highlight>
                    <a:srgbClr val="FFFF00"/>
                  </a:highlight>
                </a:rPr>
                <a:t>The m</a:t>
              </a:r>
              <a:r>
                <a:rPr lang="zh-CN" altLang="en-US" dirty="0">
                  <a:highlight>
                    <a:srgbClr val="FFFF00"/>
                  </a:highlight>
                </a:rPr>
                <a:t>aximum deformation</a:t>
              </a:r>
              <a:r>
                <a:rPr lang="en-US" altLang="zh-CN" dirty="0">
                  <a:highlight>
                    <a:srgbClr val="FFFF00"/>
                  </a:highlight>
                </a:rPr>
                <a:t>:0.015mm</a:t>
              </a:r>
              <a:endParaRPr lang="zh-CN" altLang="en-US" dirty="0">
                <a:highlight>
                  <a:srgbClr val="FFFF00"/>
                </a:highlight>
              </a:endParaRPr>
            </a:p>
          </p:txBody>
        </p:sp>
        <p:cxnSp>
          <p:nvCxnSpPr>
            <p:cNvPr id="16" name="直接箭头连接符 15"/>
            <p:cNvCxnSpPr/>
            <p:nvPr/>
          </p:nvCxnSpPr>
          <p:spPr>
            <a:xfrm flipH="1" flipV="1">
              <a:off x="9747399" y="3056625"/>
              <a:ext cx="3481" cy="337239"/>
            </a:xfrm>
            <a:prstGeom prst="straightConnector1">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087626" y="1511188"/>
              <a:ext cx="3075110" cy="369332"/>
            </a:xfrm>
            <a:prstGeom prst="rect">
              <a:avLst/>
            </a:prstGeom>
            <a:noFill/>
          </p:spPr>
          <p:txBody>
            <a:bodyPr wrap="square">
              <a:spAutoFit/>
            </a:bodyPr>
            <a:lstStyle/>
            <a:p>
              <a:r>
                <a:rPr lang="en-US" altLang="zh-CN" dirty="0">
                  <a:highlight>
                    <a:srgbClr val="00FFFF"/>
                  </a:highlight>
                </a:rPr>
                <a:t>Deformation distribution</a:t>
              </a:r>
              <a:endParaRPr lang="zh-CN" altLang="en-US" dirty="0">
                <a:highlight>
                  <a:srgbClr val="00FFFF"/>
                </a:highlight>
              </a:endParaRPr>
            </a:p>
          </p:txBody>
        </p:sp>
      </p:grpSp>
      <p:sp>
        <p:nvSpPr>
          <p:cNvPr id="19" name="文本框 18"/>
          <p:cNvSpPr txBox="1"/>
          <p:nvPr/>
        </p:nvSpPr>
        <p:spPr>
          <a:xfrm>
            <a:off x="7527680" y="6348249"/>
            <a:ext cx="3436327" cy="369332"/>
          </a:xfrm>
          <a:prstGeom prst="rect">
            <a:avLst/>
          </a:prstGeom>
          <a:noFill/>
        </p:spPr>
        <p:txBody>
          <a:bodyPr wrap="square">
            <a:spAutoFit/>
          </a:bodyPr>
          <a:lstStyle/>
          <a:p>
            <a:r>
              <a:rPr lang="en-US" altLang="zh-CN" dirty="0">
                <a:highlight>
                  <a:srgbClr val="FFFF00"/>
                </a:highlight>
              </a:rPr>
              <a:t>The m</a:t>
            </a:r>
            <a:r>
              <a:rPr lang="zh-CN" altLang="en-US" dirty="0">
                <a:highlight>
                  <a:srgbClr val="FFFF00"/>
                </a:highlight>
              </a:rPr>
              <a:t>aximum stress</a:t>
            </a:r>
            <a:r>
              <a:rPr lang="en-US" altLang="zh-CN" dirty="0">
                <a:highlight>
                  <a:srgbClr val="FFFF00"/>
                </a:highlight>
              </a:rPr>
              <a:t>: 13.9MPa</a:t>
            </a:r>
            <a:endParaRPr lang="en-US" altLang="zh-CN" dirty="0">
              <a:highlight>
                <a:srgbClr val="FFFF00"/>
              </a:highlight>
            </a:endParaRPr>
          </a:p>
        </p:txBody>
      </p:sp>
      <p:grpSp>
        <p:nvGrpSpPr>
          <p:cNvPr id="40" name="组合 39"/>
          <p:cNvGrpSpPr/>
          <p:nvPr/>
        </p:nvGrpSpPr>
        <p:grpSpPr>
          <a:xfrm>
            <a:off x="6981489" y="4119991"/>
            <a:ext cx="5134311" cy="2228258"/>
            <a:chOff x="6981489" y="4119991"/>
            <a:chExt cx="5134311" cy="2228258"/>
          </a:xfrm>
        </p:grpSpPr>
        <p:pic>
          <p:nvPicPr>
            <p:cNvPr id="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489" y="4119991"/>
              <a:ext cx="5134311" cy="206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箭头连接符 19"/>
            <p:cNvCxnSpPr/>
            <p:nvPr/>
          </p:nvCxnSpPr>
          <p:spPr>
            <a:xfrm flipV="1">
              <a:off x="9409234" y="5758705"/>
              <a:ext cx="1030166" cy="589544"/>
            </a:xfrm>
            <a:prstGeom prst="straightConnector1">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90300" y="823884"/>
            <a:ext cx="6026150" cy="368300"/>
          </a:xfrm>
          <a:prstGeom prst="rect">
            <a:avLst/>
          </a:prstGeom>
          <a:noFill/>
        </p:spPr>
        <p:txBody>
          <a:bodyPr wrap="none" rtlCol="0">
            <a:spAutoFit/>
          </a:bodyPr>
          <a:lstStyle/>
          <a:p>
            <a:r>
              <a:rPr lang="en-US" altLang="zh-CN" b="1" dirty="0"/>
              <a:t>(3)Case3</a:t>
            </a:r>
            <a:r>
              <a:rPr lang="zh-CN" altLang="en-US" b="1" dirty="0"/>
              <a:t>：</a:t>
            </a:r>
            <a:r>
              <a:rPr lang="en-US" altLang="zh-CN" b="1" dirty="0"/>
              <a:t> Installation,  adding 0.2MPa axial pressure</a:t>
            </a:r>
            <a:endParaRPr lang="zh-CN" altLang="en-US" b="1" dirty="0"/>
          </a:p>
        </p:txBody>
      </p:sp>
      <p:grpSp>
        <p:nvGrpSpPr>
          <p:cNvPr id="37" name="组合 36"/>
          <p:cNvGrpSpPr/>
          <p:nvPr/>
        </p:nvGrpSpPr>
        <p:grpSpPr>
          <a:xfrm>
            <a:off x="39211" y="1326522"/>
            <a:ext cx="6332423" cy="2559678"/>
            <a:chOff x="39211" y="1326522"/>
            <a:chExt cx="6332423" cy="2559678"/>
          </a:xfrm>
        </p:grpSpPr>
        <p:pic>
          <p:nvPicPr>
            <p:cNvPr id="2"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29" y="1373072"/>
              <a:ext cx="6175605" cy="251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39211" y="3384682"/>
              <a:ext cx="2772596" cy="369332"/>
            </a:xfrm>
            <a:prstGeom prst="rect">
              <a:avLst/>
            </a:prstGeom>
            <a:noFill/>
          </p:spPr>
          <p:txBody>
            <a:bodyPr wrap="square">
              <a:spAutoFit/>
            </a:bodyPr>
            <a:lstStyle/>
            <a:p>
              <a:r>
                <a:rPr lang="en-US" altLang="zh-CN" dirty="0">
                  <a:highlight>
                    <a:srgbClr val="FF00FF"/>
                  </a:highlight>
                </a:rPr>
                <a:t>3. Adding </a:t>
              </a:r>
              <a:r>
                <a:rPr lang="zh-CN" altLang="en-US" dirty="0">
                  <a:highlight>
                    <a:srgbClr val="FF00FF"/>
                  </a:highlight>
                </a:rPr>
                <a:t>detector load</a:t>
              </a:r>
              <a:endParaRPr lang="zh-CN" altLang="en-US" dirty="0">
                <a:highlight>
                  <a:srgbClr val="FF00FF"/>
                </a:highlight>
              </a:endParaRPr>
            </a:p>
          </p:txBody>
        </p:sp>
        <p:sp>
          <p:nvSpPr>
            <p:cNvPr id="9" name="文本框 8"/>
            <p:cNvSpPr txBox="1"/>
            <p:nvPr/>
          </p:nvSpPr>
          <p:spPr>
            <a:xfrm>
              <a:off x="62509" y="2424899"/>
              <a:ext cx="1838965" cy="369332"/>
            </a:xfrm>
            <a:prstGeom prst="rect">
              <a:avLst/>
            </a:prstGeom>
            <a:noFill/>
          </p:spPr>
          <p:txBody>
            <a:bodyPr wrap="none" rtlCol="0">
              <a:spAutoFit/>
            </a:bodyPr>
            <a:lstStyle/>
            <a:p>
              <a:r>
                <a:rPr lang="en-US" altLang="zh-CN" dirty="0">
                  <a:highlight>
                    <a:srgbClr val="FF00FF"/>
                  </a:highlight>
                </a:rPr>
                <a:t>1. Fixed</a:t>
              </a:r>
              <a:r>
                <a:rPr lang="zh-CN" altLang="en-US" dirty="0">
                  <a:highlight>
                    <a:srgbClr val="FF00FF"/>
                  </a:highlight>
                </a:rPr>
                <a:t> </a:t>
              </a:r>
              <a:r>
                <a:rPr lang="en-US" altLang="zh-CN" dirty="0">
                  <a:highlight>
                    <a:srgbClr val="FF00FF"/>
                  </a:highlight>
                </a:rPr>
                <a:t>support</a:t>
              </a:r>
              <a:endParaRPr lang="en-US" altLang="zh-CN" dirty="0">
                <a:highlight>
                  <a:srgbClr val="FF00FF"/>
                </a:highlight>
              </a:endParaRPr>
            </a:p>
          </p:txBody>
        </p:sp>
        <p:cxnSp>
          <p:nvCxnSpPr>
            <p:cNvPr id="10" name="直接箭头连接符 9"/>
            <p:cNvCxnSpPr/>
            <p:nvPr/>
          </p:nvCxnSpPr>
          <p:spPr>
            <a:xfrm flipV="1">
              <a:off x="808892" y="2208375"/>
              <a:ext cx="406260" cy="216524"/>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1744" y="2910173"/>
              <a:ext cx="2710999" cy="369332"/>
            </a:xfrm>
            <a:prstGeom prst="rect">
              <a:avLst/>
            </a:prstGeom>
            <a:noFill/>
          </p:spPr>
          <p:txBody>
            <a:bodyPr wrap="none" rtlCol="0">
              <a:spAutoFit/>
            </a:bodyPr>
            <a:lstStyle/>
            <a:p>
              <a:r>
                <a:rPr lang="en-US" altLang="zh-CN" dirty="0">
                  <a:highlight>
                    <a:srgbClr val="FF00FF"/>
                  </a:highlight>
                </a:rPr>
                <a:t>2. Standard earth gravity</a:t>
              </a:r>
              <a:endParaRPr lang="zh-CN" altLang="en-US" dirty="0">
                <a:highlight>
                  <a:srgbClr val="FF00FF"/>
                </a:highlight>
              </a:endParaRPr>
            </a:p>
          </p:txBody>
        </p:sp>
        <p:sp>
          <p:nvSpPr>
            <p:cNvPr id="18" name="文本框 17"/>
            <p:cNvSpPr txBox="1"/>
            <p:nvPr/>
          </p:nvSpPr>
          <p:spPr>
            <a:xfrm>
              <a:off x="872577" y="1326522"/>
              <a:ext cx="3688688" cy="369332"/>
            </a:xfrm>
            <a:prstGeom prst="rect">
              <a:avLst/>
            </a:prstGeom>
            <a:noFill/>
          </p:spPr>
          <p:txBody>
            <a:bodyPr wrap="square">
              <a:spAutoFit/>
            </a:bodyPr>
            <a:lstStyle/>
            <a:p>
              <a:r>
                <a:rPr lang="en-US" altLang="zh-CN" dirty="0">
                  <a:highlight>
                    <a:srgbClr val="00FFFF"/>
                  </a:highlight>
                </a:rPr>
                <a:t>Calculation model and condition</a:t>
              </a:r>
              <a:endParaRPr lang="zh-CN" altLang="en-US" dirty="0">
                <a:highlight>
                  <a:srgbClr val="00FFFF"/>
                </a:highlight>
              </a:endParaRPr>
            </a:p>
          </p:txBody>
        </p:sp>
        <p:sp>
          <p:nvSpPr>
            <p:cNvPr id="23" name="文本框 22"/>
            <p:cNvSpPr txBox="1"/>
            <p:nvPr/>
          </p:nvSpPr>
          <p:spPr>
            <a:xfrm>
              <a:off x="4444365" y="1349439"/>
              <a:ext cx="1927269" cy="923330"/>
            </a:xfrm>
            <a:prstGeom prst="rect">
              <a:avLst/>
            </a:prstGeom>
            <a:noFill/>
          </p:spPr>
          <p:txBody>
            <a:bodyPr wrap="square">
              <a:spAutoFit/>
            </a:bodyPr>
            <a:lstStyle/>
            <a:p>
              <a:r>
                <a:rPr lang="en-US" altLang="zh-CN" dirty="0">
                  <a:highlight>
                    <a:srgbClr val="FF00FF"/>
                  </a:highlight>
                </a:rPr>
                <a:t>4. Displacement:</a:t>
              </a:r>
              <a:endParaRPr lang="en-US" altLang="zh-CN" dirty="0">
                <a:highlight>
                  <a:srgbClr val="FF00FF"/>
                </a:highlight>
              </a:endParaRPr>
            </a:p>
            <a:p>
              <a:r>
                <a:rPr lang="en-US" altLang="zh-CN" dirty="0">
                  <a:highlight>
                    <a:srgbClr val="FF00FF"/>
                  </a:highlight>
                </a:rPr>
                <a:t>Axial: free</a:t>
              </a:r>
              <a:endParaRPr lang="en-US" altLang="zh-CN" dirty="0">
                <a:highlight>
                  <a:srgbClr val="FF00FF"/>
                </a:highlight>
              </a:endParaRPr>
            </a:p>
            <a:p>
              <a:r>
                <a:rPr lang="en-US" altLang="zh-CN" dirty="0">
                  <a:highlight>
                    <a:srgbClr val="FF00FF"/>
                  </a:highlight>
                </a:rPr>
                <a:t>Radial: fixed</a:t>
              </a:r>
              <a:endParaRPr lang="zh-CN" altLang="en-US" dirty="0">
                <a:highlight>
                  <a:srgbClr val="FF00FF"/>
                </a:highlight>
              </a:endParaRPr>
            </a:p>
          </p:txBody>
        </p:sp>
        <p:cxnSp>
          <p:nvCxnSpPr>
            <p:cNvPr id="24" name="直接箭头连接符 23"/>
            <p:cNvCxnSpPr/>
            <p:nvPr/>
          </p:nvCxnSpPr>
          <p:spPr>
            <a:xfrm>
              <a:off x="5172994" y="2272769"/>
              <a:ext cx="489252" cy="521462"/>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076924" y="3388036"/>
              <a:ext cx="2247861" cy="369332"/>
            </a:xfrm>
            <a:prstGeom prst="rect">
              <a:avLst/>
            </a:prstGeom>
            <a:noFill/>
          </p:spPr>
          <p:txBody>
            <a:bodyPr wrap="square">
              <a:spAutoFit/>
            </a:bodyPr>
            <a:lstStyle/>
            <a:p>
              <a:r>
                <a:rPr lang="en-US" altLang="zh-CN" dirty="0">
                  <a:highlight>
                    <a:srgbClr val="FF00FF"/>
                  </a:highlight>
                </a:rPr>
                <a:t>5. pressure: 0.2MPa</a:t>
              </a:r>
              <a:endParaRPr lang="zh-CN" altLang="en-US" dirty="0">
                <a:highlight>
                  <a:srgbClr val="FF00FF"/>
                </a:highlight>
              </a:endParaRPr>
            </a:p>
          </p:txBody>
        </p:sp>
        <p:cxnSp>
          <p:nvCxnSpPr>
            <p:cNvPr id="31" name="直接箭头连接符 30"/>
            <p:cNvCxnSpPr/>
            <p:nvPr/>
          </p:nvCxnSpPr>
          <p:spPr>
            <a:xfrm flipH="1" flipV="1">
              <a:off x="5682724" y="3103057"/>
              <a:ext cx="234320" cy="284979"/>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11" idx="3"/>
            </p:cNvCxnSpPr>
            <p:nvPr/>
          </p:nvCxnSpPr>
          <p:spPr>
            <a:xfrm flipV="1">
              <a:off x="2752743" y="2697919"/>
              <a:ext cx="723866" cy="396920"/>
            </a:xfrm>
            <a:prstGeom prst="straightConnector1">
              <a:avLst/>
            </a:prstGeom>
            <a:ln w="28575">
              <a:solidFill>
                <a:srgbClr val="CC00CC"/>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95512" y="211447"/>
            <a:ext cx="6351905" cy="521970"/>
          </a:xfrm>
          <a:prstGeom prst="rect">
            <a:avLst/>
          </a:prstGeom>
          <a:noFill/>
        </p:spPr>
        <p:txBody>
          <a:bodyPr wrap="none" rtlCol="0">
            <a:spAutoFit/>
          </a:bodyPr>
          <a:lstStyle/>
          <a:p>
            <a:r>
              <a:rPr kumimoji="1" lang="en-US" altLang="zh-CN" sz="2800" b="1" dirty="0">
                <a:latin typeface="+mn-lt"/>
                <a:ea typeface="黑体" panose="02010609060101010101" pitchFamily="49" charset="-122"/>
              </a:rPr>
              <a:t>3.5</a:t>
            </a:r>
            <a:r>
              <a:rPr lang="en-US" altLang="zh-CN" sz="2800" b="1" dirty="0">
                <a:latin typeface="+mn-lt"/>
              </a:rPr>
              <a:t> Stress analysis of beampipe structure</a:t>
            </a:r>
            <a:endParaRPr lang="zh-CN" altLang="en-US" sz="2800" b="1"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974481" y="1453051"/>
          <a:ext cx="10130204" cy="3902355"/>
        </p:xfrm>
        <a:graphic>
          <a:graphicData uri="http://schemas.openxmlformats.org/drawingml/2006/table">
            <a:tbl>
              <a:tblPr firstRow="1" bandRow="1">
                <a:tableStyleId>{2D5ABB26-0587-4C30-8999-92F81FD0307C}</a:tableStyleId>
              </a:tblPr>
              <a:tblGrid>
                <a:gridCol w="787487"/>
                <a:gridCol w="6028017"/>
                <a:gridCol w="1916723"/>
                <a:gridCol w="1397977"/>
              </a:tblGrid>
              <a:tr h="427350">
                <a:tc gridSpan="4">
                  <a:txBody>
                    <a:bodyPr/>
                    <a:lstStyle/>
                    <a:p>
                      <a:pPr algn="ctr"/>
                      <a:r>
                        <a:rPr lang="en-US" altLang="zh-CN" sz="1800" dirty="0"/>
                        <a:t>Stress analysis of the latest beam tube structure</a:t>
                      </a:r>
                      <a:endParaRPr lang="zh-CN" altLang="en-US" sz="1800" dirty="0"/>
                    </a:p>
                  </a:txBody>
                  <a:tcPr marL="91438" marR="91438"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hMerge="1">
                  <a:tcPr>
                    <a:lnL w="12700" cap="flat" cmpd="sng" algn="ctr">
                      <a:solidFill>
                        <a:schemeClr val="tx1"/>
                      </a:solidFill>
                      <a:prstDash val="solid"/>
                      <a:round/>
                      <a:headEnd type="none" w="med" len="med"/>
                      <a:tailEnd type="none" w="med" len="med"/>
                    </a:lnL>
                  </a:tcPr>
                </a:tc>
              </a:tr>
              <a:tr h="36590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t>Case</a:t>
                      </a:r>
                      <a:endParaRPr lang="zh-CN" altLang="en-US" sz="1800" dirty="0"/>
                    </a:p>
                  </a:txBody>
                  <a:tcPr marL="91438" marR="91438"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constraint</a:t>
                      </a:r>
                      <a:endParaRPr lang="zh-CN" altLang="en-US" sz="1800" dirty="0"/>
                    </a:p>
                  </a:txBody>
                  <a:tcPr marL="91438" marR="91438"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t>Deformation/mm</a:t>
                      </a:r>
                      <a:endParaRPr lang="zh-CN" altLang="en-US" sz="1800" dirty="0"/>
                    </a:p>
                  </a:txBody>
                  <a:tcPr marL="91441" marR="91441"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t>Stress/MPa</a:t>
                      </a:r>
                      <a:endParaRPr lang="zh-CN" altLang="en-US" sz="1800" dirty="0"/>
                    </a:p>
                  </a:txBody>
                  <a:tcPr marL="91441" marR="91441"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68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t>1</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Ignore detector load;  </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Fixed at one end</a:t>
                      </a:r>
                      <a:endParaRPr lang="zh-CN" altLang="en-US" sz="1800" dirty="0"/>
                    </a:p>
                  </a:txBody>
                  <a:tcPr marL="91441" marR="91441"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a:t>0.14</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a:t>3</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68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t>2</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Add detector load; </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One end is fixed;</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The other end is radial constrained</a:t>
                      </a:r>
                      <a:endParaRPr lang="zh-CN" altLang="en-US" sz="1800" dirty="0"/>
                    </a:p>
                  </a:txBody>
                  <a:tcPr marL="91441" marR="91441"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a:t>0.002</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a:t>0.3</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25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t>3</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Add detector load ;</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One end is fixed; </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t>The other end is radial constrained and axial pressured 0.2MPa</a:t>
                      </a:r>
                      <a:endParaRPr lang="zh-CN" altLang="en-US" sz="1800" dirty="0"/>
                    </a:p>
                  </a:txBody>
                  <a:tcPr marL="91441" marR="91441"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a:t>0.015</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a:t>13.9</a:t>
                      </a:r>
                      <a:endParaRPr lang="zh-CN" altLang="en-US" sz="1800" dirty="0"/>
                    </a:p>
                  </a:txBody>
                  <a:tcPr marL="91441" marR="91441" marT="45738" marB="45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矩形 2"/>
          <p:cNvSpPr/>
          <p:nvPr/>
        </p:nvSpPr>
        <p:spPr>
          <a:xfrm>
            <a:off x="850192" y="5344482"/>
            <a:ext cx="10378586" cy="461665"/>
          </a:xfrm>
          <a:prstGeom prst="rect">
            <a:avLst/>
          </a:prstGeom>
        </p:spPr>
        <p:txBody>
          <a:bodyPr wrap="square">
            <a:spAutoFit/>
          </a:bodyPr>
          <a:lstStyle/>
          <a:p>
            <a:pPr marL="342900" indent="-342900" eaLnBrk="1" fontAlgn="auto" hangingPunct="1">
              <a:spcBef>
                <a:spcPts val="0"/>
              </a:spcBef>
              <a:spcAft>
                <a:spcPts val="0"/>
              </a:spcAft>
              <a:buFont typeface="Wingdings" panose="05000000000000000000" pitchFamily="2" charset="2"/>
              <a:buChar char="ü"/>
              <a:defRPr/>
            </a:pPr>
            <a:r>
              <a:rPr lang="en-US" altLang="zh-CN" sz="2400" dirty="0">
                <a:solidFill>
                  <a:srgbClr val="3333CC"/>
                </a:solidFill>
                <a:latin typeface="+mn-lt"/>
                <a:ea typeface="+mn-ea"/>
              </a:rPr>
              <a:t>With carbon fiber tube, the overall structure is stable and safe.</a:t>
            </a:r>
            <a:endParaRPr lang="zh-CN" altLang="en-US" sz="2400" dirty="0">
              <a:solidFill>
                <a:srgbClr val="3333CC"/>
              </a:solidFill>
              <a:latin typeface="+mn-lt"/>
              <a:ea typeface="+mn-ea"/>
            </a:endParaRPr>
          </a:p>
        </p:txBody>
      </p:sp>
      <p:sp>
        <p:nvSpPr>
          <p:cNvPr id="4" name="文本框 3"/>
          <p:cNvSpPr txBox="1"/>
          <p:nvPr/>
        </p:nvSpPr>
        <p:spPr>
          <a:xfrm>
            <a:off x="130681" y="809604"/>
            <a:ext cx="3877985" cy="369332"/>
          </a:xfrm>
          <a:prstGeom prst="rect">
            <a:avLst/>
          </a:prstGeom>
          <a:noFill/>
        </p:spPr>
        <p:txBody>
          <a:bodyPr wrap="none" rtlCol="0">
            <a:spAutoFit/>
          </a:bodyPr>
          <a:lstStyle/>
          <a:p>
            <a:r>
              <a:rPr lang="en-US" altLang="zh-CN" b="1" dirty="0"/>
              <a:t>(5) Summary of stress calculation</a:t>
            </a:r>
            <a:endParaRPr lang="zh-CN" altLang="en-US" b="1" dirty="0"/>
          </a:p>
        </p:txBody>
      </p:sp>
      <p:sp>
        <p:nvSpPr>
          <p:cNvPr id="6" name="文本框 5"/>
          <p:cNvSpPr txBox="1"/>
          <p:nvPr/>
        </p:nvSpPr>
        <p:spPr>
          <a:xfrm>
            <a:off x="95512" y="211447"/>
            <a:ext cx="6351905" cy="521970"/>
          </a:xfrm>
          <a:prstGeom prst="rect">
            <a:avLst/>
          </a:prstGeom>
          <a:noFill/>
        </p:spPr>
        <p:txBody>
          <a:bodyPr wrap="none" rtlCol="0">
            <a:spAutoFit/>
          </a:bodyPr>
          <a:lstStyle/>
          <a:p>
            <a:r>
              <a:rPr kumimoji="1" lang="en-US" altLang="zh-CN" sz="2800" b="1" dirty="0">
                <a:latin typeface="+mn-lt"/>
                <a:ea typeface="黑体" panose="02010609060101010101" pitchFamily="49" charset="-122"/>
              </a:rPr>
              <a:t>3.6</a:t>
            </a:r>
            <a:r>
              <a:rPr lang="en-US" altLang="zh-CN" sz="2800" b="1" dirty="0">
                <a:latin typeface="+mn-lt"/>
              </a:rPr>
              <a:t> Stress analysis of beampipe structure</a:t>
            </a:r>
            <a:endParaRPr lang="zh-CN" altLang="en-US" sz="2800" b="1" dirty="0">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4.Summary</a:t>
            </a:r>
            <a:endParaRPr lang="zh-CN" altLang="en-US" dirty="0"/>
          </a:p>
        </p:txBody>
      </p:sp>
      <p:sp>
        <p:nvSpPr>
          <p:cNvPr id="3" name="内容占位符 2"/>
          <p:cNvSpPr>
            <a:spLocks noGrp="1"/>
          </p:cNvSpPr>
          <p:nvPr>
            <p:ph idx="1"/>
          </p:nvPr>
        </p:nvSpPr>
        <p:spPr/>
        <p:txBody>
          <a:bodyPr/>
          <a:lstStyle/>
          <a:p>
            <a:r>
              <a:rPr lang="en-US" altLang="zh-CN" dirty="0">
                <a:solidFill>
                  <a:schemeClr val="tx1"/>
                </a:solidFill>
              </a:rPr>
              <a:t> Air pad support installation scheme can be referred to .</a:t>
            </a:r>
            <a:endParaRPr lang="en-US" altLang="zh-CN" dirty="0">
              <a:solidFill>
                <a:schemeClr val="tx1"/>
              </a:solidFill>
            </a:endParaRPr>
          </a:p>
          <a:p>
            <a:r>
              <a:rPr lang="en-US" altLang="zh-CN" dirty="0">
                <a:solidFill>
                  <a:schemeClr val="tx1"/>
                </a:solidFill>
              </a:rPr>
              <a:t>Air pad support can achieve low friction coefficient, small driving force of detector movement .</a:t>
            </a:r>
            <a:endParaRPr lang="en-US" altLang="zh-CN" dirty="0">
              <a:solidFill>
                <a:schemeClr val="tx1"/>
              </a:solidFill>
            </a:endParaRPr>
          </a:p>
          <a:p>
            <a:r>
              <a:rPr lang="en-US" altLang="zh-CN" dirty="0">
                <a:solidFill>
                  <a:schemeClr val="tx1"/>
                </a:solidFill>
              </a:rPr>
              <a:t>At present, the air pad support scheme has not realized the idea of sharing guide rail, and no reduction in installation tooling.</a:t>
            </a:r>
            <a:endParaRPr lang="en-US" altLang="zh-CN" dirty="0">
              <a:solidFill>
                <a:schemeClr val="tx1"/>
              </a:solidFill>
            </a:endParaRPr>
          </a:p>
          <a:p>
            <a:pPr marL="228600" lvl="4" algn="l">
              <a:spcBef>
                <a:spcPts val="1000"/>
              </a:spcBef>
              <a:buClrTx/>
              <a:buSzTx/>
            </a:pPr>
            <a:r>
              <a:rPr lang="en-US" altLang="zh-CN" sz="2800" dirty="0">
                <a:sym typeface="+mn-ea"/>
              </a:rPr>
              <a:t>Iron yoke design: The results of magnetic field force analysis show that the deformation caused by magnetic field force can meet the requirements of use.  </a:t>
            </a:r>
            <a:endParaRPr lang="en-US" altLang="zh-CN" sz="2800" dirty="0">
              <a:sym typeface="+mn-ea"/>
            </a:endParaRPr>
          </a:p>
          <a:p>
            <a:pPr marL="228600" lvl="4" algn="l">
              <a:spcBef>
                <a:spcPts val="1000"/>
              </a:spcBef>
              <a:buClrTx/>
              <a:buSzTx/>
            </a:pPr>
            <a:r>
              <a:rPr lang="zh-CN" altLang="en-US" sz="2800">
                <a:sym typeface="+mn-ea"/>
              </a:rPr>
              <a:t>The deformation of magnetic field force is </a:t>
            </a:r>
            <a:r>
              <a:rPr lang="en-US" altLang="zh-CN" sz="2800">
                <a:sym typeface="+mn-ea"/>
              </a:rPr>
              <a:t> </a:t>
            </a:r>
            <a:r>
              <a:rPr lang="zh-CN" altLang="en-US" sz="2800">
                <a:sym typeface="+mn-ea"/>
              </a:rPr>
              <a:t>small and needs further verification and calculation</a:t>
            </a:r>
            <a:endParaRPr lang="zh-CN" altLang="en-US" sz="2800"/>
          </a:p>
          <a:p>
            <a:pPr marL="228600" lvl="4" algn="l">
              <a:spcBef>
                <a:spcPts val="1000"/>
              </a:spcBef>
              <a:buClrTx/>
              <a:buSzTx/>
            </a:pPr>
            <a:endParaRPr lang="en-US" altLang="zh-CN" sz="2800" dirty="0">
              <a:latin typeface="+mn-lt"/>
            </a:endParaRPr>
          </a:p>
          <a:p>
            <a:endParaRPr lang="en-US" altLang="zh-CN" dirty="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685" y="224790"/>
            <a:ext cx="2834640" cy="521970"/>
          </a:xfrm>
          <a:prstGeom prst="rect">
            <a:avLst/>
          </a:prstGeom>
          <a:noFill/>
        </p:spPr>
        <p:txBody>
          <a:bodyPr wrap="square" rtlCol="0">
            <a:spAutoFit/>
          </a:bodyPr>
          <a:lstStyle/>
          <a:p>
            <a:r>
              <a:rPr kumimoji="1" lang="en-US" altLang="zh-CN" sz="2800" b="1" dirty="0">
                <a:latin typeface="+mn-lt"/>
                <a:ea typeface="黑体" panose="02010609060101010101" pitchFamily="49" charset="-122"/>
              </a:rPr>
              <a:t>4</a:t>
            </a:r>
            <a:r>
              <a:rPr kumimoji="1" lang="en-US" altLang="zh-CN" sz="2800" b="1" dirty="0">
                <a:effectLst>
                  <a:outerShdw blurRad="38100" dist="38100" dir="2700000" algn="tl">
                    <a:srgbClr val="C0C0C0"/>
                  </a:outerShdw>
                </a:effectLst>
                <a:latin typeface="+mn-lt"/>
                <a:ea typeface="黑体" panose="02010609060101010101" pitchFamily="49" charset="-122"/>
              </a:rPr>
              <a:t>.</a:t>
            </a:r>
            <a:r>
              <a:rPr lang="en-US" altLang="zh-CN" sz="2800" b="1" dirty="0">
                <a:latin typeface="+mn-lt"/>
              </a:rPr>
              <a:t> Summary</a:t>
            </a:r>
            <a:endParaRPr lang="zh-CN" altLang="en-US" sz="2800" b="1" dirty="0">
              <a:latin typeface="+mn-lt"/>
            </a:endParaRPr>
          </a:p>
        </p:txBody>
      </p:sp>
      <p:sp>
        <p:nvSpPr>
          <p:cNvPr id="3" name="文本框 2"/>
          <p:cNvSpPr txBox="1"/>
          <p:nvPr/>
        </p:nvSpPr>
        <p:spPr>
          <a:xfrm>
            <a:off x="619857" y="1011513"/>
            <a:ext cx="10722220" cy="4061460"/>
          </a:xfrm>
          <a:prstGeom prst="rect">
            <a:avLst/>
          </a:prstGeom>
          <a:noFill/>
        </p:spPr>
        <p:txBody>
          <a:bodyPr wrap="square" rtlCol="0">
            <a:spAutoFit/>
          </a:bodyPr>
          <a:lstStyle/>
          <a:p>
            <a:pPr algn="l">
              <a:buClrTx/>
              <a:buSzTx/>
              <a:buFontTx/>
            </a:pPr>
            <a:r>
              <a:rPr lang="en-US" altLang="zh-CN" sz="2400" b="1" dirty="0">
                <a:latin typeface="+mn-lt"/>
              </a:rPr>
              <a:t>On </a:t>
            </a:r>
            <a:r>
              <a:rPr lang="en-US" altLang="zh-CN" sz="2400" b="1" dirty="0">
                <a:latin typeface="+mn-lt"/>
                <a:sym typeface="+mn-ea"/>
              </a:rPr>
              <a:t>Heat transfer analysis of beampipe</a:t>
            </a:r>
            <a:endParaRPr lang="en-US" altLang="zh-CN" sz="2400" b="1" dirty="0">
              <a:latin typeface="+mn-lt"/>
            </a:endParaRPr>
          </a:p>
          <a:p>
            <a:r>
              <a:rPr lang="en-US" altLang="zh-CN" sz="2400" b="1" dirty="0">
                <a:latin typeface="+mn-lt"/>
              </a:rPr>
              <a:t>(1)Be pipe</a:t>
            </a:r>
            <a:endParaRPr lang="en-US" altLang="zh-CN" sz="2400" b="1" dirty="0">
              <a:latin typeface="+mn-lt"/>
            </a:endParaRPr>
          </a:p>
          <a:p>
            <a:pPr marL="285750" indent="-285750">
              <a:buFont typeface="Wingdings" panose="05000000000000000000" pitchFamily="2" charset="2"/>
              <a:buChar char="ü"/>
            </a:pPr>
            <a:r>
              <a:rPr lang="en-US" altLang="zh-CN" dirty="0">
                <a:latin typeface="+mn-lt"/>
                <a:ea typeface="等线" panose="02010600030101010101" pitchFamily="2" charset="-122"/>
              </a:rPr>
              <a:t>Z mode: Safety!</a:t>
            </a:r>
            <a:endParaRPr lang="en-US" altLang="zh-CN" dirty="0">
              <a:latin typeface="+mn-lt"/>
              <a:ea typeface="等线" panose="02010600030101010101" pitchFamily="2" charset="-122"/>
            </a:endParaRPr>
          </a:p>
          <a:p>
            <a:pPr marL="285750" indent="-285750">
              <a:buFont typeface="Wingdings" panose="05000000000000000000" pitchFamily="2" charset="2"/>
              <a:buChar char="ü"/>
            </a:pPr>
            <a:r>
              <a:rPr lang="en-US" altLang="zh-CN" dirty="0">
                <a:latin typeface="+mn-lt"/>
                <a:ea typeface="等线" panose="02010600030101010101" pitchFamily="2" charset="-122"/>
              </a:rPr>
              <a:t>HZ mode: Paraffin cooling requires high flow rate to meet the requirements, but it is unclear whether the flow rate causes vibration exceeding the requirements. Therefore, water cooling may be required, but the corrosion of Beryllium by water needs to be studied.</a:t>
            </a:r>
            <a:endParaRPr lang="en-US" altLang="zh-CN" dirty="0">
              <a:latin typeface="+mn-lt"/>
              <a:ea typeface="等线" panose="02010600030101010101" pitchFamily="2" charset="-122"/>
            </a:endParaRPr>
          </a:p>
          <a:p>
            <a:r>
              <a:rPr lang="en-US" altLang="zh-CN" dirty="0">
                <a:latin typeface="+mn-lt"/>
                <a:ea typeface="等线" panose="02010600030101010101" pitchFamily="2" charset="-122"/>
              </a:rPr>
              <a:t>    (</a:t>
            </a:r>
            <a:r>
              <a:rPr lang="en-US" altLang="zh-CN" dirty="0">
                <a:solidFill>
                  <a:srgbClr val="FF0000"/>
                </a:solidFill>
                <a:latin typeface="+mn-lt"/>
              </a:rPr>
              <a:t>Coolant velocity</a:t>
            </a:r>
            <a:r>
              <a:rPr lang="zh-CN" altLang="en-US" dirty="0">
                <a:solidFill>
                  <a:srgbClr val="FF0000"/>
                </a:solidFill>
                <a:latin typeface="+mn-lt"/>
              </a:rPr>
              <a:t> </a:t>
            </a:r>
            <a:r>
              <a:rPr lang="en-US" altLang="zh-CN" dirty="0">
                <a:solidFill>
                  <a:srgbClr val="FF0000"/>
                </a:solidFill>
                <a:latin typeface="+mn-lt"/>
              </a:rPr>
              <a:t>VS V</a:t>
            </a:r>
            <a:r>
              <a:rPr lang="zh-CN" altLang="en-US" dirty="0">
                <a:solidFill>
                  <a:srgbClr val="FF0000"/>
                </a:solidFill>
                <a:latin typeface="+mn-lt"/>
              </a:rPr>
              <a:t>ibration</a:t>
            </a:r>
            <a:r>
              <a:rPr lang="en-US" altLang="zh-CN" dirty="0">
                <a:solidFill>
                  <a:srgbClr val="FF0000"/>
                </a:solidFill>
                <a:latin typeface="+mn-lt"/>
              </a:rPr>
              <a:t>? Corrosion of Beryllium by water?</a:t>
            </a:r>
            <a:r>
              <a:rPr lang="en-US" altLang="zh-CN" dirty="0">
                <a:latin typeface="+mn-lt"/>
                <a:ea typeface="等线" panose="02010600030101010101" pitchFamily="2" charset="-122"/>
              </a:rPr>
              <a:t>)</a:t>
            </a:r>
            <a:endParaRPr lang="en-US" altLang="zh-CN" dirty="0">
              <a:latin typeface="+mn-lt"/>
              <a:ea typeface="等线" panose="02010600030101010101" pitchFamily="2" charset="-122"/>
            </a:endParaRPr>
          </a:p>
          <a:p>
            <a:pPr marL="285750" indent="-285750">
              <a:buFont typeface="Wingdings" panose="05000000000000000000" pitchFamily="2" charset="2"/>
              <a:buChar char="ü"/>
            </a:pPr>
            <a:endParaRPr lang="en-US" altLang="zh-CN" dirty="0">
              <a:latin typeface="+mn-lt"/>
              <a:ea typeface="等线" panose="02010600030101010101" pitchFamily="2" charset="-122"/>
            </a:endParaRPr>
          </a:p>
          <a:p>
            <a:r>
              <a:rPr lang="en-US" altLang="zh-CN" sz="2400" b="1" dirty="0">
                <a:latin typeface="+mn-lt"/>
                <a:ea typeface="等线" panose="02010600030101010101" pitchFamily="2" charset="-122"/>
              </a:rPr>
              <a:t>(2)Vertex detector</a:t>
            </a:r>
            <a:endParaRPr lang="en-US" altLang="zh-CN" sz="2400" b="1" dirty="0">
              <a:latin typeface="+mn-lt"/>
              <a:ea typeface="等线" panose="02010600030101010101" pitchFamily="2" charset="-122"/>
            </a:endParaRPr>
          </a:p>
          <a:p>
            <a:pPr marL="285750" indent="-285750">
              <a:buFont typeface="Wingdings" panose="05000000000000000000" pitchFamily="2" charset="2"/>
              <a:buChar char="ü"/>
            </a:pPr>
            <a:r>
              <a:rPr lang="en-US" altLang="zh-CN" dirty="0">
                <a:latin typeface="+mn-lt"/>
                <a:ea typeface="等线" panose="02010600030101010101" pitchFamily="2" charset="-122"/>
              </a:rPr>
              <a:t>Air cooling with remote heat conduction can not reduce the chip temperature to the engineering requirements.</a:t>
            </a:r>
            <a:endParaRPr lang="en-US" altLang="zh-CN" dirty="0">
              <a:latin typeface="+mn-lt"/>
              <a:ea typeface="等线" panose="02010600030101010101" pitchFamily="2" charset="-122"/>
            </a:endParaRPr>
          </a:p>
          <a:p>
            <a:r>
              <a:rPr lang="en-US" altLang="zh-CN" dirty="0">
                <a:latin typeface="+mn-lt"/>
                <a:ea typeface="等线" panose="02010600030101010101" pitchFamily="2" charset="-122"/>
              </a:rPr>
              <a:t>    </a:t>
            </a:r>
            <a:endParaRPr lang="en-US" altLang="zh-CN" dirty="0">
              <a:latin typeface="+mn-lt"/>
              <a:ea typeface="等线" panose="02010600030101010101" pitchFamily="2" charset="-122"/>
            </a:endParaRPr>
          </a:p>
          <a:p>
            <a:r>
              <a:rPr lang="en-US" altLang="zh-CN" sz="2400" b="1" dirty="0">
                <a:latin typeface="+mn-lt"/>
                <a:ea typeface="等线" panose="02010600030101010101" pitchFamily="2" charset="-122"/>
              </a:rPr>
              <a:t>(3) </a:t>
            </a:r>
            <a:r>
              <a:rPr lang="en-US" altLang="zh-CN" sz="2400" b="1" dirty="0">
                <a:latin typeface="+mn-lt"/>
              </a:rPr>
              <a:t>Beampipe structure stress</a:t>
            </a:r>
            <a:endParaRPr lang="en-US" altLang="zh-CN" sz="2400" b="1" dirty="0">
              <a:latin typeface="+mn-lt"/>
              <a:ea typeface="等线" panose="02010600030101010101" pitchFamily="2" charset="-122"/>
            </a:endParaRPr>
          </a:p>
          <a:p>
            <a:pPr marL="285750" indent="-285750">
              <a:buFont typeface="Wingdings" panose="05000000000000000000" pitchFamily="2" charset="2"/>
              <a:buChar char="ü"/>
            </a:pPr>
            <a:r>
              <a:rPr lang="en-US" altLang="zh-CN" sz="1800" dirty="0">
                <a:latin typeface="+mn-lt"/>
                <a:ea typeface="+mn-ea"/>
              </a:rPr>
              <a:t>With carbon fiber tube, the overall structure is stable and safe.</a:t>
            </a:r>
            <a:endParaRPr lang="en-US" altLang="zh-CN" dirty="0">
              <a:latin typeface="等线" panose="02010600030101010101" pitchFamily="2" charset="-122"/>
              <a:ea typeface="等线"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00400" y="2949575"/>
            <a:ext cx="5636260" cy="583565"/>
          </a:xfrm>
          <a:prstGeom prst="rect">
            <a:avLst/>
          </a:prstGeom>
          <a:noFill/>
        </p:spPr>
        <p:txBody>
          <a:bodyPr wrap="square" rtlCol="0">
            <a:spAutoFit/>
          </a:bodyPr>
          <a:p>
            <a:r>
              <a:rPr lang="en-US" altLang="zh-CN" sz="3200"/>
              <a:t>Thank you  for your attention</a:t>
            </a:r>
            <a:endParaRPr lang="en-US" altLang="zh-CN"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554353" y="4046636"/>
            <a:ext cx="2888269" cy="2765518"/>
          </a:xfrm>
          <a:prstGeom prst="rect">
            <a:avLst/>
          </a:prstGeom>
        </p:spPr>
      </p:pic>
      <p:pic>
        <p:nvPicPr>
          <p:cNvPr id="7" name="图片 6"/>
          <p:cNvPicPr>
            <a:picLocks noChangeAspect="1"/>
          </p:cNvPicPr>
          <p:nvPr/>
        </p:nvPicPr>
        <p:blipFill>
          <a:blip r:embed="rId2"/>
          <a:stretch>
            <a:fillRect/>
          </a:stretch>
        </p:blipFill>
        <p:spPr>
          <a:xfrm>
            <a:off x="6676648" y="4051378"/>
            <a:ext cx="3436592" cy="2806622"/>
          </a:xfrm>
          <a:prstGeom prst="rect">
            <a:avLst/>
          </a:prstGeom>
        </p:spPr>
      </p:pic>
      <p:sp>
        <p:nvSpPr>
          <p:cNvPr id="7170" name="标题 1"/>
          <p:cNvSpPr>
            <a:spLocks noGrp="1" noChangeArrowheads="1"/>
          </p:cNvSpPr>
          <p:nvPr>
            <p:ph type="title"/>
          </p:nvPr>
        </p:nvSpPr>
        <p:spPr/>
        <p:txBody>
          <a:bodyPr/>
          <a:lstStyle/>
          <a:p>
            <a:r>
              <a:rPr lang="en-US" altLang="zh-CN" dirty="0"/>
              <a:t>1.1 Weight Distribution</a:t>
            </a:r>
            <a:endParaRPr lang="zh-CN" altLang="en-US" dirty="0"/>
          </a:p>
        </p:txBody>
      </p:sp>
      <p:sp>
        <p:nvSpPr>
          <p:cNvPr id="7171" name="灯片编号占位符 3"/>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fld id="{84B0863E-140F-41D9-90E1-0386F71B7649}" type="slidenum">
              <a:rPr lang="en-US" altLang="zh-CN" sz="900" b="0" smtClean="0">
                <a:solidFill>
                  <a:srgbClr val="4D5E68"/>
                </a:solidFill>
                <a:latin typeface="Impact" panose="020B0806030902050204" pitchFamily="34" charset="0"/>
              </a:rPr>
            </a:fld>
            <a:endParaRPr lang="en-US" altLang="zh-CN" sz="900" b="0" dirty="0">
              <a:solidFill>
                <a:srgbClr val="4D5E68"/>
              </a:solidFill>
              <a:latin typeface="Impact" panose="020B0806030902050204" pitchFamily="34" charset="0"/>
            </a:endParaRPr>
          </a:p>
        </p:txBody>
      </p:sp>
      <p:sp>
        <p:nvSpPr>
          <p:cNvPr id="25" name="灯片编号占位符 3"/>
          <p:cNvSpPr txBox="1">
            <a:spLocks noChangeArrowheads="1"/>
          </p:cNvSpPr>
          <p:nvPr/>
        </p:nvSpPr>
        <p:spPr>
          <a:xfrm>
            <a:off x="9918700" y="6462046"/>
            <a:ext cx="20632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r" rtl="0" eaLnBrk="1" fontAlgn="base" hangingPunct="1">
              <a:lnSpc>
                <a:spcPct val="120000"/>
              </a:lnSpc>
              <a:spcBef>
                <a:spcPct val="30000"/>
              </a:spcBef>
              <a:spcAft>
                <a:spcPct val="20000"/>
              </a:spcAft>
              <a:buClr>
                <a:schemeClr val="tx1"/>
              </a:buClr>
              <a:buChar char="•"/>
              <a:defRPr sz="2100" b="1" kern="1200">
                <a:solidFill>
                  <a:srgbClr val="1679BA"/>
                </a:solidFill>
                <a:latin typeface="Arial" panose="020B0604020202020204" pitchFamily="34" charset="0"/>
                <a:ea typeface="宋体" panose="02010600030101010101" pitchFamily="2" charset="-122"/>
                <a:cs typeface="+mn-cs"/>
              </a:defRPr>
            </a:lvl1pPr>
            <a:lvl2pPr marL="742950" indent="-285750" algn="l" rtl="0" eaLnBrk="0" fontAlgn="base" hangingPunct="0">
              <a:lnSpc>
                <a:spcPct val="120000"/>
              </a:lnSpc>
              <a:spcBef>
                <a:spcPct val="20000"/>
              </a:spcBef>
              <a:spcAft>
                <a:spcPct val="20000"/>
              </a:spcAft>
              <a:buClr>
                <a:schemeClr val="tx1"/>
              </a:buClr>
              <a:buChar char="–"/>
              <a:defRPr sz="1900" b="1" kern="1200">
                <a:solidFill>
                  <a:srgbClr val="4D5E68"/>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kern="1200">
                <a:solidFill>
                  <a:srgbClr val="4D5E68"/>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Char char="»"/>
              <a:defRPr b="1" kern="1200">
                <a:solidFill>
                  <a:srgbClr val="4D5E68"/>
                </a:solidFill>
                <a:latin typeface="Arial" panose="020B0604020202020204" pitchFamily="34" charset="0"/>
                <a:ea typeface="宋体" panose="02010600030101010101" pitchFamily="2" charset="-122"/>
                <a:cs typeface="+mn-cs"/>
              </a:defRPr>
            </a:lvl9pPr>
          </a:lstStyle>
          <a:p>
            <a:pPr>
              <a:lnSpc>
                <a:spcPct val="100000"/>
              </a:lnSpc>
              <a:spcBef>
                <a:spcPct val="0"/>
              </a:spcBef>
              <a:spcAft>
                <a:spcPct val="0"/>
              </a:spcAft>
              <a:buClrTx/>
              <a:buFontTx/>
              <a:buNone/>
            </a:pPr>
            <a:fld id="{71372BFD-B28A-4280-9C2B-B5EE4E2C2B74}" type="slidenum">
              <a:rPr lang="en-US" altLang="zh-CN" sz="900" b="0" smtClean="0">
                <a:solidFill>
                  <a:srgbClr val="4D5E68"/>
                </a:solidFill>
                <a:latin typeface="Impact" panose="020B0806030902050204" pitchFamily="34" charset="0"/>
              </a:rPr>
            </a:fld>
            <a:endParaRPr lang="en-US" altLang="zh-CN" sz="900" b="0" dirty="0">
              <a:solidFill>
                <a:srgbClr val="4D5E68"/>
              </a:solidFill>
              <a:latin typeface="Impact" panose="020B0806030902050204" pitchFamily="34" charset="0"/>
            </a:endParaRPr>
          </a:p>
        </p:txBody>
      </p:sp>
      <p:graphicFrame>
        <p:nvGraphicFramePr>
          <p:cNvPr id="5" name="表格 4"/>
          <p:cNvGraphicFramePr>
            <a:graphicFrameLocks noGrp="1"/>
          </p:cNvGraphicFramePr>
          <p:nvPr>
            <p:custDataLst>
              <p:tags r:id="rId3"/>
            </p:custDataLst>
          </p:nvPr>
        </p:nvGraphicFramePr>
        <p:xfrm>
          <a:off x="412560" y="668028"/>
          <a:ext cx="10801540" cy="3505200"/>
        </p:xfrm>
        <a:graphic>
          <a:graphicData uri="http://schemas.openxmlformats.org/drawingml/2006/table">
            <a:tbl>
              <a:tblPr firstRow="1" bandRow="1">
                <a:tableStyleId>{5C22544A-7EE6-4342-B048-85BDC9FD1C3A}</a:tableStyleId>
              </a:tblPr>
              <a:tblGrid>
                <a:gridCol w="787528"/>
                <a:gridCol w="1924852"/>
                <a:gridCol w="1484174"/>
                <a:gridCol w="1322772"/>
                <a:gridCol w="1651247"/>
                <a:gridCol w="2130641"/>
                <a:gridCol w="1500326"/>
              </a:tblGrid>
              <a:tr h="370840">
                <a:tc>
                  <a:txBody>
                    <a:bodyPr/>
                    <a:lstStyle/>
                    <a:p>
                      <a:r>
                        <a:rPr lang="en-US" altLang="zh-CN" dirty="0"/>
                        <a:t>SN</a:t>
                      </a:r>
                      <a:endParaRPr lang="zh-CN" altLang="en-US" dirty="0"/>
                    </a:p>
                  </a:txBody>
                  <a:tcPr/>
                </a:tc>
                <a:tc>
                  <a:txBody>
                    <a:bodyPr/>
                    <a:lstStyle/>
                    <a:p>
                      <a:r>
                        <a:rPr lang="en-US" altLang="zh-CN" dirty="0"/>
                        <a:t>Name</a:t>
                      </a:r>
                      <a:endParaRPr lang="zh-CN" altLang="en-US" dirty="0"/>
                    </a:p>
                  </a:txBody>
                  <a:tcPr/>
                </a:tc>
                <a:tc>
                  <a:txBody>
                    <a:bodyPr/>
                    <a:lstStyle/>
                    <a:p>
                      <a:r>
                        <a:rPr lang="en-US" altLang="zh-CN" dirty="0"/>
                        <a:t>Total weight</a:t>
                      </a:r>
                      <a:r>
                        <a:rPr lang="zh-CN" altLang="en-US" dirty="0"/>
                        <a:t>（</a:t>
                      </a:r>
                      <a:r>
                        <a:rPr lang="en-US" altLang="zh-CN" dirty="0"/>
                        <a:t>ton</a:t>
                      </a:r>
                      <a:r>
                        <a:rPr lang="zh-CN" altLang="en-US" dirty="0"/>
                        <a:t>）</a:t>
                      </a:r>
                      <a:endParaRPr lang="zh-CN" altLang="en-US" dirty="0"/>
                    </a:p>
                  </a:txBody>
                  <a:tcPr/>
                </a:tc>
                <a:tc>
                  <a:txBody>
                    <a:bodyPr/>
                    <a:lstStyle/>
                    <a:p>
                      <a:r>
                        <a:rPr lang="en-US" altLang="zh-CN" dirty="0"/>
                        <a:t>Number</a:t>
                      </a:r>
                      <a:endParaRPr lang="zh-CN" altLang="en-US" dirty="0"/>
                    </a:p>
                  </a:txBody>
                  <a:tcPr/>
                </a:tc>
                <a:tc>
                  <a:txBody>
                    <a:bodyPr/>
                    <a:lstStyle/>
                    <a:p>
                      <a:r>
                        <a:rPr lang="en-US" altLang="zh-CN" dirty="0"/>
                        <a:t>Weight of each</a:t>
                      </a:r>
                      <a:r>
                        <a:rPr lang="zh-CN" altLang="en-US" dirty="0"/>
                        <a:t>（</a:t>
                      </a:r>
                      <a:r>
                        <a:rPr lang="en-US" altLang="zh-CN" dirty="0"/>
                        <a:t>ton</a:t>
                      </a:r>
                      <a:r>
                        <a:rPr lang="zh-CN" altLang="en-US" dirty="0"/>
                        <a:t>）</a:t>
                      </a:r>
                      <a:endParaRPr lang="zh-CN" altLang="en-US" dirty="0"/>
                    </a:p>
                  </a:txBody>
                  <a:tcPr/>
                </a:tc>
                <a:tc>
                  <a:txBody>
                    <a:bodyPr/>
                    <a:lstStyle/>
                    <a:p>
                      <a:r>
                        <a:rPr lang="en-US" altLang="zh-CN" dirty="0"/>
                        <a:t>Boundary Dimension</a:t>
                      </a:r>
                      <a:endParaRPr lang="zh-CN" altLang="en-US" dirty="0"/>
                    </a:p>
                  </a:txBody>
                  <a:tcPr/>
                </a:tc>
                <a:tc>
                  <a:txBody>
                    <a:bodyPr/>
                    <a:lstStyle/>
                    <a:p>
                      <a:r>
                        <a:rPr lang="en-US" altLang="zh-CN" dirty="0"/>
                        <a:t>mounting clearance</a:t>
                      </a:r>
                      <a:endParaRPr lang="zh-CN" altLang="en-US" dirty="0"/>
                    </a:p>
                  </a:txBody>
                  <a:tcPr/>
                </a:tc>
              </a:tr>
              <a:tr h="370840">
                <a:tc>
                  <a:txBody>
                    <a:bodyPr/>
                    <a:lstStyle/>
                    <a:p>
                      <a:r>
                        <a:rPr lang="en-US" altLang="zh-CN" dirty="0"/>
                        <a:t>1</a:t>
                      </a:r>
                      <a:endParaRPr lang="zh-CN" altLang="en-US" dirty="0"/>
                    </a:p>
                  </a:txBody>
                  <a:tcPr/>
                </a:tc>
                <a:tc>
                  <a:txBody>
                    <a:bodyPr/>
                    <a:lstStyle/>
                    <a:p>
                      <a:r>
                        <a:rPr lang="en-US" altLang="zh-CN" dirty="0"/>
                        <a:t>Barrel iron yoke</a:t>
                      </a:r>
                      <a:endParaRPr lang="zh-CN" altLang="en-US" dirty="0"/>
                    </a:p>
                  </a:txBody>
                  <a:tcPr/>
                </a:tc>
                <a:tc>
                  <a:txBody>
                    <a:bodyPr/>
                    <a:lstStyle/>
                    <a:p>
                      <a:r>
                        <a:rPr lang="en-US" altLang="zh-CN" dirty="0">
                          <a:solidFill>
                            <a:srgbClr val="FF0000"/>
                          </a:solidFill>
                        </a:rPr>
                        <a:t>1200</a:t>
                      </a:r>
                      <a:endParaRPr lang="zh-CN" altLang="en-US" dirty="0">
                        <a:solidFill>
                          <a:srgbClr val="FF0000"/>
                        </a:solidFill>
                      </a:endParaRPr>
                    </a:p>
                  </a:txBody>
                  <a:tcPr/>
                </a:tc>
                <a:tc>
                  <a:txBody>
                    <a:bodyPr/>
                    <a:lstStyle/>
                    <a:p>
                      <a:r>
                        <a:rPr lang="en-US" altLang="zh-CN" dirty="0"/>
                        <a:t>12</a:t>
                      </a:r>
                      <a:endParaRPr lang="zh-CN" altLang="en-US" dirty="0"/>
                    </a:p>
                  </a:txBody>
                  <a:tcPr/>
                </a:tc>
                <a:tc>
                  <a:txBody>
                    <a:bodyPr/>
                    <a:lstStyle/>
                    <a:p>
                      <a:r>
                        <a:rPr lang="en-US" altLang="zh-CN" dirty="0"/>
                        <a:t>100</a:t>
                      </a:r>
                      <a:endParaRPr lang="zh-CN" altLang="en-US" dirty="0"/>
                    </a:p>
                  </a:txBody>
                  <a:tcPr/>
                </a:tc>
                <a:tc>
                  <a:txBody>
                    <a:bodyPr/>
                    <a:lstStyle/>
                    <a:p>
                      <a:r>
                        <a:rPr lang="el-GR" altLang="zh-CN" dirty="0"/>
                        <a:t>Φ</a:t>
                      </a:r>
                      <a:r>
                        <a:rPr lang="en-US" altLang="zh-CN" dirty="0"/>
                        <a:t>8520</a:t>
                      </a:r>
                      <a:r>
                        <a:rPr lang="zh-CN" altLang="en-US" dirty="0"/>
                        <a:t>，</a:t>
                      </a:r>
                      <a:r>
                        <a:rPr lang="en-US" altLang="zh-CN" dirty="0"/>
                        <a:t>L:7660mm</a:t>
                      </a:r>
                      <a:endParaRPr lang="zh-CN" altLang="en-US" dirty="0"/>
                    </a:p>
                  </a:txBody>
                  <a:tcPr/>
                </a:tc>
                <a:tc>
                  <a:txBody>
                    <a:bodyPr/>
                    <a:lstStyle/>
                    <a:p>
                      <a:pPr algn="ctr"/>
                      <a:r>
                        <a:rPr lang="en-US" altLang="zh-CN" dirty="0"/>
                        <a:t>/</a:t>
                      </a:r>
                      <a:endParaRPr lang="zh-CN" altLang="en-US" dirty="0"/>
                    </a:p>
                  </a:txBody>
                  <a:tcPr/>
                </a:tc>
              </a:tr>
              <a:tr h="370840">
                <a:tc>
                  <a:txBody>
                    <a:bodyPr/>
                    <a:lstStyle/>
                    <a:p>
                      <a:r>
                        <a:rPr lang="en-US" altLang="zh-CN" dirty="0"/>
                        <a:t>2</a:t>
                      </a:r>
                      <a:endParaRPr lang="zh-CN" altLang="en-US" dirty="0"/>
                    </a:p>
                  </a:txBody>
                  <a:tcPr/>
                </a:tc>
                <a:tc>
                  <a:txBody>
                    <a:bodyPr/>
                    <a:lstStyle/>
                    <a:p>
                      <a:r>
                        <a:rPr lang="en-US" altLang="zh-CN" dirty="0"/>
                        <a:t>H</a:t>
                      </a:r>
                      <a:r>
                        <a:rPr lang="en-US" altLang="zh-CN" dirty="0"/>
                        <a:t>CAL</a:t>
                      </a:r>
                      <a:endParaRPr lang="zh-CN" altLang="en-US" dirty="0"/>
                    </a:p>
                  </a:txBody>
                  <a:tcPr/>
                </a:tc>
                <a:tc>
                  <a:txBody>
                    <a:bodyPr/>
                    <a:lstStyle/>
                    <a:p>
                      <a:r>
                        <a:rPr lang="en-US" altLang="zh-CN" dirty="0"/>
                        <a:t>1200</a:t>
                      </a:r>
                      <a:endParaRPr lang="zh-CN" altLang="en-US" dirty="0"/>
                    </a:p>
                  </a:txBody>
                  <a:tcPr/>
                </a:tc>
                <a:tc>
                  <a:txBody>
                    <a:bodyPr/>
                    <a:lstStyle/>
                    <a:p>
                      <a:r>
                        <a:rPr lang="en-US" altLang="zh-CN" dirty="0"/>
                        <a:t>12</a:t>
                      </a:r>
                      <a:endParaRPr lang="zh-CN" altLang="en-US" dirty="0"/>
                    </a:p>
                  </a:txBody>
                  <a:tcPr/>
                </a:tc>
                <a:tc>
                  <a:txBody>
                    <a:bodyPr/>
                    <a:lstStyle/>
                    <a:p>
                      <a:r>
                        <a:rPr lang="en-US" altLang="zh-CN" dirty="0"/>
                        <a:t>100</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dirty="0"/>
                        <a:t>Φ</a:t>
                      </a:r>
                      <a:r>
                        <a:rPr lang="en-US" altLang="zh-CN" dirty="0"/>
                        <a:t>7220</a:t>
                      </a:r>
                      <a:r>
                        <a:rPr lang="zh-CN" altLang="en-US" dirty="0"/>
                        <a:t>，</a:t>
                      </a:r>
                      <a:r>
                        <a:rPr lang="en-US" altLang="zh-CN" dirty="0"/>
                        <a:t>L:7660mm</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50mm</a:t>
                      </a:r>
                      <a:endParaRPr lang="zh-CN" altLang="en-US" dirty="0"/>
                    </a:p>
                  </a:txBody>
                  <a:tcPr/>
                </a:tc>
              </a:tr>
              <a:tr h="370840">
                <a:tc>
                  <a:txBody>
                    <a:bodyPr/>
                    <a:lstStyle/>
                    <a:p>
                      <a:r>
                        <a:rPr lang="en-US" altLang="zh-CN" dirty="0"/>
                        <a:t>3</a:t>
                      </a:r>
                      <a:endParaRPr lang="zh-CN" altLang="en-US" dirty="0"/>
                    </a:p>
                  </a:txBody>
                  <a:tcPr/>
                </a:tc>
                <a:tc>
                  <a:txBody>
                    <a:bodyPr/>
                    <a:lstStyle/>
                    <a:p>
                      <a:r>
                        <a:rPr lang="en-US" altLang="zh-CN" dirty="0"/>
                        <a:t>Superconducting solenoid</a:t>
                      </a:r>
                      <a:endParaRPr lang="zh-CN" altLang="en-US" dirty="0"/>
                    </a:p>
                  </a:txBody>
                  <a:tcPr/>
                </a:tc>
                <a:tc>
                  <a:txBody>
                    <a:bodyPr/>
                    <a:lstStyle/>
                    <a:p>
                      <a:r>
                        <a:rPr lang="en-US" altLang="zh-CN" dirty="0"/>
                        <a:t>30</a:t>
                      </a:r>
                      <a:endParaRPr lang="zh-CN" altLang="en-US" dirty="0"/>
                    </a:p>
                  </a:txBody>
                  <a:tcPr/>
                </a:tc>
                <a:tc>
                  <a:txBody>
                    <a:bodyPr/>
                    <a:lstStyle/>
                    <a:p>
                      <a:r>
                        <a:rPr lang="en-US" altLang="zh-CN" dirty="0"/>
                        <a:t>1</a:t>
                      </a:r>
                      <a:endParaRPr lang="zh-CN" altLang="en-US" dirty="0"/>
                    </a:p>
                  </a:txBody>
                  <a:tcPr/>
                </a:tc>
                <a:tc>
                  <a:txBody>
                    <a:bodyPr/>
                    <a:lstStyle/>
                    <a:p>
                      <a:r>
                        <a:rPr lang="en-US" altLang="zh-CN" dirty="0"/>
                        <a:t>30</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dirty="0"/>
                        <a:t>Φ</a:t>
                      </a:r>
                      <a:r>
                        <a:rPr lang="en-US" altLang="zh-CN" dirty="0"/>
                        <a:t>4960</a:t>
                      </a:r>
                      <a:r>
                        <a:rPr lang="zh-CN" altLang="en-US" dirty="0"/>
                        <a:t>，</a:t>
                      </a:r>
                      <a:r>
                        <a:rPr lang="en-US" altLang="zh-CN" dirty="0"/>
                        <a:t>L:7660mm</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50mm</a:t>
                      </a:r>
                      <a:endParaRPr lang="zh-CN" altLang="en-US" dirty="0"/>
                    </a:p>
                  </a:txBody>
                  <a:tcPr/>
                </a:tc>
              </a:tr>
              <a:tr h="370840">
                <a:tc>
                  <a:txBody>
                    <a:bodyPr/>
                    <a:lstStyle/>
                    <a:p>
                      <a:r>
                        <a:rPr lang="en-US" altLang="zh-CN" dirty="0"/>
                        <a:t>3</a:t>
                      </a:r>
                      <a:endParaRPr lang="zh-CN" altLang="en-US" dirty="0"/>
                    </a:p>
                  </a:txBody>
                  <a:tcPr/>
                </a:tc>
                <a:tc>
                  <a:txBody>
                    <a:bodyPr/>
                    <a:lstStyle/>
                    <a:p>
                      <a:r>
                        <a:rPr lang="en-US" altLang="zh-CN" dirty="0"/>
                        <a:t>ECAL</a:t>
                      </a:r>
                      <a:endParaRPr lang="zh-CN" altLang="en-US" dirty="0"/>
                    </a:p>
                  </a:txBody>
                  <a:tcPr/>
                </a:tc>
                <a:tc>
                  <a:txBody>
                    <a:bodyPr/>
                    <a:lstStyle/>
                    <a:p>
                      <a:r>
                        <a:rPr lang="en-US" altLang="zh-CN" dirty="0"/>
                        <a:t>120</a:t>
                      </a:r>
                      <a:endParaRPr lang="zh-CN" altLang="en-US" dirty="0"/>
                    </a:p>
                  </a:txBody>
                  <a:tcPr/>
                </a:tc>
                <a:tc>
                  <a:txBody>
                    <a:bodyPr/>
                    <a:lstStyle/>
                    <a:p>
                      <a:r>
                        <a:rPr lang="en-US" altLang="zh-CN" dirty="0"/>
                        <a:t>12</a:t>
                      </a:r>
                      <a:endParaRPr lang="zh-CN" altLang="en-US" dirty="0"/>
                    </a:p>
                  </a:txBody>
                  <a:tcPr/>
                </a:tc>
                <a:tc>
                  <a:txBody>
                    <a:bodyPr/>
                    <a:lstStyle/>
                    <a:p>
                      <a:r>
                        <a:rPr lang="en-US" altLang="zh-CN" dirty="0"/>
                        <a:t>10</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dirty="0"/>
                        <a:t>Φ</a:t>
                      </a:r>
                      <a:r>
                        <a:rPr lang="en-US" altLang="zh-CN" dirty="0"/>
                        <a:t>4400</a:t>
                      </a:r>
                      <a:r>
                        <a:rPr lang="zh-CN" altLang="en-US" dirty="0"/>
                        <a:t>，</a:t>
                      </a:r>
                      <a:r>
                        <a:rPr lang="en-US" altLang="zh-CN" dirty="0"/>
                        <a:t>L:4700mm</a:t>
                      </a:r>
                      <a:endParaRPr lang="zh-CN" altLang="en-US" dirty="0"/>
                    </a:p>
                  </a:txBody>
                  <a:tcPr/>
                </a:tc>
                <a:tc>
                  <a:txBody>
                    <a:bodyPr/>
                    <a:lstStyle/>
                    <a:p>
                      <a:pPr algn="ctr"/>
                      <a:r>
                        <a:rPr lang="en-US" altLang="zh-CN" dirty="0"/>
                        <a:t>50mm</a:t>
                      </a:r>
                      <a:endParaRPr lang="zh-CN" altLang="en-US" dirty="0"/>
                    </a:p>
                  </a:txBody>
                  <a:tcPr/>
                </a:tc>
              </a:tr>
              <a:tr h="370840">
                <a:tc>
                  <a:txBody>
                    <a:bodyPr/>
                    <a:lstStyle/>
                    <a:p>
                      <a:r>
                        <a:rPr lang="en-US" altLang="zh-CN" dirty="0"/>
                        <a:t>4</a:t>
                      </a:r>
                      <a:endParaRPr lang="zh-CN" altLang="en-US" dirty="0"/>
                    </a:p>
                  </a:txBody>
                  <a:tcPr/>
                </a:tc>
                <a:tc>
                  <a:txBody>
                    <a:bodyPr/>
                    <a:lstStyle/>
                    <a:p>
                      <a:r>
                        <a:rPr lang="en-US" altLang="zh-CN" dirty="0"/>
                        <a:t>SET+TPC+SIT</a:t>
                      </a:r>
                      <a:endParaRPr lang="zh-CN" altLang="en-US" dirty="0"/>
                    </a:p>
                  </a:txBody>
                  <a:tcPr/>
                </a:tc>
                <a:tc>
                  <a:txBody>
                    <a:bodyPr/>
                    <a:lstStyle/>
                    <a:p>
                      <a:r>
                        <a:rPr lang="zh-CN" altLang="en-US" dirty="0">
                          <a:solidFill>
                            <a:srgbClr val="FF0000"/>
                          </a:solidFill>
                        </a:rPr>
                        <a:t>？</a:t>
                      </a:r>
                      <a:endParaRPr lang="zh-CN" altLang="en-US" dirty="0">
                        <a:solidFill>
                          <a:srgbClr val="FF0000"/>
                        </a:solidFill>
                      </a:endParaRPr>
                    </a:p>
                  </a:txBody>
                  <a:tcPr/>
                </a:tc>
                <a:tc>
                  <a:txBody>
                    <a:bodyPr/>
                    <a:lstStyle/>
                    <a:p>
                      <a:r>
                        <a:rPr lang="en-US" altLang="zh-CN" dirty="0"/>
                        <a:t>Entirety</a:t>
                      </a:r>
                      <a:endParaRPr lang="zh-CN" altLang="en-US" dirty="0"/>
                    </a:p>
                  </a:txBody>
                  <a:tcPr/>
                </a:tc>
                <a:tc>
                  <a:txBody>
                    <a:bodyPr/>
                    <a:lstStyle/>
                    <a:p>
                      <a:r>
                        <a:rPr lang="zh-CN" altLang="en-US" dirty="0"/>
                        <a:t>？</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dirty="0"/>
                        <a:t>Φ</a:t>
                      </a:r>
                      <a:r>
                        <a:rPr lang="en-US" altLang="zh-CN" dirty="0"/>
                        <a:t>3800</a:t>
                      </a:r>
                      <a:r>
                        <a:rPr lang="zh-CN" altLang="en-US" dirty="0"/>
                        <a:t>，</a:t>
                      </a:r>
                      <a:r>
                        <a:rPr lang="en-US" altLang="zh-CN" dirty="0"/>
                        <a:t>L:4700mm</a:t>
                      </a:r>
                      <a:endParaRPr lang="zh-CN" altLang="en-US" dirty="0"/>
                    </a:p>
                  </a:txBody>
                  <a:tcPr/>
                </a:tc>
                <a:tc>
                  <a:txBody>
                    <a:bodyPr/>
                    <a:lstStyle/>
                    <a:p>
                      <a:pPr algn="ctr"/>
                      <a:r>
                        <a:rPr lang="en-US" altLang="zh-CN" dirty="0"/>
                        <a:t>/</a:t>
                      </a:r>
                      <a:endParaRPr lang="zh-CN" altLang="en-US" dirty="0"/>
                    </a:p>
                  </a:txBody>
                  <a:tcPr/>
                </a:tc>
              </a:tr>
              <a:tr h="370840">
                <a:tc>
                  <a:txBody>
                    <a:bodyPr/>
                    <a:lstStyle/>
                    <a:p>
                      <a:r>
                        <a:rPr lang="en-US" altLang="zh-CN" dirty="0"/>
                        <a:t>5</a:t>
                      </a:r>
                      <a:endParaRPr lang="zh-CN" altLang="en-US" dirty="0"/>
                    </a:p>
                  </a:txBody>
                  <a:tcPr/>
                </a:tc>
                <a:tc>
                  <a:txBody>
                    <a:bodyPr/>
                    <a:lstStyle/>
                    <a:p>
                      <a:r>
                        <a:rPr lang="en-US" altLang="zh-CN" dirty="0"/>
                        <a:t>End-cap</a:t>
                      </a:r>
                      <a:r>
                        <a:rPr lang="zh-CN" altLang="en-US" dirty="0"/>
                        <a:t> </a:t>
                      </a:r>
                      <a:r>
                        <a:rPr lang="en-US" altLang="zh-CN" dirty="0"/>
                        <a:t>iron yoke</a:t>
                      </a:r>
                      <a:endParaRPr lang="zh-CN" altLang="en-US" dirty="0"/>
                    </a:p>
                  </a:txBody>
                  <a:tcPr/>
                </a:tc>
                <a:tc>
                  <a:txBody>
                    <a:bodyPr/>
                    <a:lstStyle/>
                    <a:p>
                      <a:r>
                        <a:rPr lang="en-US" altLang="zh-CN" dirty="0"/>
                        <a:t>500</a:t>
                      </a:r>
                      <a:endParaRPr lang="zh-CN" altLang="en-US" dirty="0"/>
                    </a:p>
                  </a:txBody>
                  <a:tcPr/>
                </a:tc>
                <a:tc>
                  <a:txBody>
                    <a:bodyPr/>
                    <a:lstStyle/>
                    <a:p>
                      <a:r>
                        <a:rPr lang="en-US" altLang="zh-CN" dirty="0"/>
                        <a:t>5</a:t>
                      </a:r>
                      <a:endParaRPr lang="zh-CN" altLang="en-US" dirty="0"/>
                    </a:p>
                  </a:txBody>
                  <a:tcPr/>
                </a:tc>
                <a:tc>
                  <a:txBody>
                    <a:bodyPr/>
                    <a:lstStyle/>
                    <a:p>
                      <a:r>
                        <a:rPr lang="en-US" altLang="zh-CN" dirty="0"/>
                        <a:t>100</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dirty="0"/>
                        <a:t>Φ</a:t>
                      </a:r>
                      <a:r>
                        <a:rPr lang="en-US" altLang="zh-CN" dirty="0"/>
                        <a:t>8520</a:t>
                      </a:r>
                      <a:r>
                        <a:rPr lang="zh-CN" altLang="en-US" dirty="0"/>
                        <a:t>，</a:t>
                      </a:r>
                      <a:r>
                        <a:rPr lang="en-US" altLang="zh-CN" dirty="0"/>
                        <a:t>L:800mm</a:t>
                      </a:r>
                      <a:endParaRPr lang="zh-CN" altLang="en-US" dirty="0"/>
                    </a:p>
                  </a:txBody>
                  <a:tcPr/>
                </a:tc>
                <a:tc>
                  <a:txBody>
                    <a:bodyPr/>
                    <a:lstStyle/>
                    <a:p>
                      <a:pPr algn="ctr"/>
                      <a:r>
                        <a:rPr lang="en-US" altLang="zh-CN" dirty="0"/>
                        <a:t>180mm</a:t>
                      </a:r>
                      <a:endParaRPr lang="zh-CN" altLang="en-US" dirty="0"/>
                    </a:p>
                  </a:txBody>
                  <a:tcPr/>
                </a:tc>
              </a:tr>
              <a:tr h="370840">
                <a:tc>
                  <a:txBody>
                    <a:bodyPr/>
                    <a:lstStyle/>
                    <a:p>
                      <a:r>
                        <a:rPr lang="en-US" altLang="zh-CN" dirty="0"/>
                        <a:t>6</a:t>
                      </a:r>
                      <a:endParaRPr lang="zh-CN" altLang="en-US" dirty="0"/>
                    </a:p>
                  </a:txBody>
                  <a:tcPr/>
                </a:tc>
                <a:tc>
                  <a:txBody>
                    <a:bodyPr/>
                    <a:lstStyle/>
                    <a:p>
                      <a:r>
                        <a:rPr lang="en-US" altLang="zh-CN" dirty="0"/>
                        <a:t>End-cap ECAL</a:t>
                      </a:r>
                      <a:endParaRPr lang="zh-CN" altLang="en-US" dirty="0"/>
                    </a:p>
                  </a:txBody>
                  <a:tcPr/>
                </a:tc>
                <a:tc>
                  <a:txBody>
                    <a:bodyPr/>
                    <a:lstStyle/>
                    <a:p>
                      <a:r>
                        <a:rPr lang="en-US" altLang="zh-CN" dirty="0"/>
                        <a:t>100</a:t>
                      </a:r>
                      <a:endParaRPr lang="zh-CN" altLang="en-US" dirty="0"/>
                    </a:p>
                  </a:txBody>
                  <a:tcPr/>
                </a:tc>
                <a:tc>
                  <a:txBody>
                    <a:bodyPr/>
                    <a:lstStyle/>
                    <a:p>
                      <a:r>
                        <a:rPr lang="en-US" altLang="zh-CN" dirty="0"/>
                        <a:t>1</a:t>
                      </a:r>
                      <a:endParaRPr lang="zh-CN" altLang="en-US" dirty="0"/>
                    </a:p>
                  </a:txBody>
                  <a:tcPr/>
                </a:tc>
                <a:tc>
                  <a:txBody>
                    <a:bodyPr/>
                    <a:lstStyle/>
                    <a:p>
                      <a:r>
                        <a:rPr lang="en-US" altLang="zh-CN" dirty="0"/>
                        <a:t>100</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dirty="0"/>
                        <a:t>Φ</a:t>
                      </a:r>
                      <a:r>
                        <a:rPr lang="en-US" altLang="zh-CN" dirty="0"/>
                        <a:t>7220</a:t>
                      </a:r>
                      <a:r>
                        <a:rPr lang="zh-CN" altLang="en-US" dirty="0"/>
                        <a:t>，</a:t>
                      </a:r>
                      <a:r>
                        <a:rPr lang="en-US" altLang="zh-CN" dirty="0"/>
                        <a:t>L:1080mm</a:t>
                      </a:r>
                      <a:endParaRPr lang="zh-CN" altLang="en-US" dirty="0"/>
                    </a:p>
                  </a:txBody>
                  <a:tcPr/>
                </a:tc>
                <a:tc>
                  <a:txBody>
                    <a:bodyPr/>
                    <a:lstStyle/>
                    <a:p>
                      <a:pPr algn="ctr"/>
                      <a:r>
                        <a:rPr lang="en-US" altLang="zh-CN" dirty="0"/>
                        <a:t>50mm</a:t>
                      </a:r>
                      <a:endParaRPr lang="zh-CN" altLang="en-US" dirty="0"/>
                    </a:p>
                  </a:txBody>
                  <a:tcPr/>
                </a:tc>
              </a:tr>
            </a:tbl>
          </a:graphicData>
        </a:graphic>
      </p:graphicFrame>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r="9713"/>
          <a:stretch>
            <a:fillRect/>
          </a:stretch>
        </p:blipFill>
        <p:spPr>
          <a:xfrm>
            <a:off x="5678578" y="1738495"/>
            <a:ext cx="5073500" cy="3189517"/>
          </a:xfrm>
          <a:prstGeom prst="rect">
            <a:avLst/>
          </a:prstGeom>
        </p:spPr>
      </p:pic>
      <p:pic>
        <p:nvPicPr>
          <p:cNvPr id="4" name="图片 3"/>
          <p:cNvPicPr>
            <a:picLocks noChangeAspect="1"/>
          </p:cNvPicPr>
          <p:nvPr/>
        </p:nvPicPr>
        <p:blipFill>
          <a:blip r:embed="rId2"/>
          <a:stretch>
            <a:fillRect/>
          </a:stretch>
        </p:blipFill>
        <p:spPr>
          <a:xfrm>
            <a:off x="609771" y="1738496"/>
            <a:ext cx="4510219" cy="3189518"/>
          </a:xfrm>
          <a:prstGeom prst="rect">
            <a:avLst/>
          </a:prstGeom>
        </p:spPr>
      </p:pic>
      <p:sp>
        <p:nvSpPr>
          <p:cNvPr id="7" name="内容占位符 2"/>
          <p:cNvSpPr txBox="1"/>
          <p:nvPr/>
        </p:nvSpPr>
        <p:spPr>
          <a:xfrm>
            <a:off x="609771" y="722995"/>
            <a:ext cx="11414167" cy="146091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tLang="zh-CN" sz="2400" dirty="0"/>
              <a:t>Installation at collision point, permanent guide, share the guide</a:t>
            </a:r>
            <a:r>
              <a:rPr lang="en-US" altLang="zh-CN" sz="2400" dirty="0"/>
              <a:t>.</a:t>
            </a:r>
            <a:endParaRPr lang="en-US" altLang="zh-CN" sz="2400" dirty="0"/>
          </a:p>
          <a:p>
            <a:r>
              <a:rPr lang="en-US" altLang="zh-CN" sz="2400" dirty="0"/>
              <a:t>Reduce temporary installation tools.</a:t>
            </a:r>
            <a:endParaRPr lang="zh-CN" altLang="en-US" sz="2400" dirty="0"/>
          </a:p>
        </p:txBody>
      </p:sp>
      <p:sp>
        <p:nvSpPr>
          <p:cNvPr id="9" name="标题 1"/>
          <p:cNvSpPr txBox="1">
            <a:spLocks noChangeArrowheads="1"/>
          </p:cNvSpPr>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1.2 General Installation Roadmap</a:t>
            </a:r>
            <a:endParaRPr lang="zh-CN" altLang="en-US" sz="3200" dirty="0"/>
          </a:p>
        </p:txBody>
      </p:sp>
      <p:sp>
        <p:nvSpPr>
          <p:cNvPr id="2" name="矩形 1"/>
          <p:cNvSpPr/>
          <p:nvPr/>
        </p:nvSpPr>
        <p:spPr>
          <a:xfrm>
            <a:off x="592014" y="5386739"/>
            <a:ext cx="10584971" cy="369332"/>
          </a:xfrm>
          <a:prstGeom prst="rect">
            <a:avLst/>
          </a:prstGeom>
        </p:spPr>
        <p:txBody>
          <a:bodyPr wrap="square">
            <a:spAutoFit/>
          </a:bodyPr>
          <a:lstStyle/>
          <a:p>
            <a:r>
              <a:rPr lang="en-US" altLang="zh-CN" b="1" dirty="0"/>
              <a:t>Question</a:t>
            </a:r>
            <a:r>
              <a:rPr lang="zh-CN" altLang="en-US" b="1" dirty="0"/>
              <a:t>：</a:t>
            </a:r>
            <a:r>
              <a:rPr lang="en-US" altLang="zh-CN" dirty="0"/>
              <a:t>The weight of ECAL is about1200 tons, the gap is only 50mm, which guide can be use?  </a:t>
            </a:r>
            <a:endParaRPr lang="zh-CN" altLang="en-US" dirty="0">
              <a:solidFill>
                <a:srgbClr val="FF0000"/>
              </a:solidFill>
            </a:endParaRPr>
          </a:p>
        </p:txBody>
      </p:sp>
      <mc:AlternateContent xmlns:mc="http://schemas.openxmlformats.org/markup-compatibility/2006">
        <mc:Choice xmlns:a14="http://schemas.microsoft.com/office/drawing/2010/main" Requires="a14">
          <p:sp>
            <p:nvSpPr>
              <p:cNvPr id="5" name="文本框 4"/>
              <p:cNvSpPr txBox="1"/>
              <p:nvPr/>
            </p:nvSpPr>
            <p:spPr>
              <a:xfrm>
                <a:off x="4438104" y="5836590"/>
                <a:ext cx="1363771" cy="29841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𝑝𝑢𝑠ℎ</m:t>
                          </m:r>
                        </m:sub>
                      </m:sSub>
                      <m:r>
                        <a:rPr lang="en-US" altLang="zh-CN" i="1" smtClean="0">
                          <a:latin typeface="Cambria Math" panose="02040503050406030204" pitchFamily="18" charset="0"/>
                        </a:rPr>
                        <m:t>=</m:t>
                      </m:r>
                      <m:r>
                        <a:rPr lang="en-US" altLang="zh-CN" b="0" i="1" smtClean="0">
                          <a:latin typeface="Cambria Math" panose="02040503050406030204" pitchFamily="18" charset="0"/>
                        </a:rPr>
                        <m:t>𝑚𝑔</m:t>
                      </m:r>
                      <m:r>
                        <a:rPr lang="zh-CN" altLang="en-US" b="0" i="1" smtClean="0">
                          <a:latin typeface="Cambria Math" panose="02040503050406030204" pitchFamily="18" charset="0"/>
                        </a:rPr>
                        <m:t>𝜇</m:t>
                      </m:r>
                    </m:oMath>
                  </m:oMathPara>
                </a14:m>
                <a:endParaRPr lang="zh-CN" altLang="en-US" dirty="0"/>
              </a:p>
            </p:txBody>
          </p:sp>
        </mc:Choice>
        <mc:Fallback>
          <p:sp>
            <p:nvSpPr>
              <p:cNvPr id="5" name="文本框 4"/>
              <p:cNvSpPr txBox="1">
                <a:spLocks noRot="1" noChangeAspect="1" noMove="1" noResize="1" noEditPoints="1" noAdjustHandles="1" noChangeArrowheads="1" noChangeShapeType="1" noTextEdit="1"/>
              </p:cNvSpPr>
              <p:nvPr/>
            </p:nvSpPr>
            <p:spPr>
              <a:xfrm>
                <a:off x="4438104" y="5836590"/>
                <a:ext cx="1363771" cy="298415"/>
              </a:xfrm>
              <a:prstGeom prst="rect">
                <a:avLst/>
              </a:prstGeom>
              <a:blipFill rotWithShape="1">
                <a:blip r:embed="rId3"/>
                <a:stretch>
                  <a:fillRect l="-7" t="-102" r="-1266" b="90"/>
                </a:stretch>
              </a:blipFill>
            </p:spPr>
            <p:txBody>
              <a:bodyPr/>
              <a:lstStyle/>
              <a:p>
                <a:r>
                  <a:rPr lang="zh-CN" altLang="en-US">
                    <a:noFill/>
                  </a:rPr>
                  <a:t> </a:t>
                </a:r>
              </a:p>
            </p:txBody>
          </p:sp>
        </mc:Fallback>
      </mc:AlternateContent>
      <p:sp>
        <p:nvSpPr>
          <p:cNvPr id="6" name="矩形 5"/>
          <p:cNvSpPr/>
          <p:nvPr/>
        </p:nvSpPr>
        <p:spPr>
          <a:xfrm>
            <a:off x="2409561" y="6214796"/>
            <a:ext cx="4762842" cy="369332"/>
          </a:xfrm>
          <a:prstGeom prst="rect">
            <a:avLst/>
          </a:prstGeom>
        </p:spPr>
        <p:txBody>
          <a:bodyPr wrap="none">
            <a:spAutoFit/>
          </a:bodyPr>
          <a:lstStyle/>
          <a:p>
            <a:r>
              <a:rPr lang="en-US" altLang="zh-CN" b="1" dirty="0">
                <a:solidFill>
                  <a:srgbClr val="FF0000"/>
                </a:solidFill>
              </a:rPr>
              <a:t>Low friction coefficient, easy installation</a:t>
            </a:r>
            <a:r>
              <a:rPr lang="en-US" altLang="zh-CN" dirty="0"/>
              <a:t>. </a:t>
            </a:r>
            <a:endParaRPr lang="en-US" altLang="zh-C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1.3 The Survey of heavy duty guide</a:t>
            </a:r>
            <a:endParaRPr lang="zh-CN" altLang="en-US" dirty="0"/>
          </a:p>
        </p:txBody>
      </p:sp>
      <p:graphicFrame>
        <p:nvGraphicFramePr>
          <p:cNvPr id="4" name="表格 3"/>
          <p:cNvGraphicFramePr>
            <a:graphicFrameLocks noGrp="1"/>
          </p:cNvGraphicFramePr>
          <p:nvPr>
            <p:custDataLst>
              <p:tags r:id="rId1"/>
            </p:custDataLst>
          </p:nvPr>
        </p:nvGraphicFramePr>
        <p:xfrm>
          <a:off x="772471" y="1374948"/>
          <a:ext cx="11150240" cy="3002280"/>
        </p:xfrm>
        <a:graphic>
          <a:graphicData uri="http://schemas.openxmlformats.org/drawingml/2006/table">
            <a:tbl>
              <a:tblPr firstRow="1" bandRow="1">
                <a:tableStyleId>{5C22544A-7EE6-4342-B048-85BDC9FD1C3A}</a:tableStyleId>
              </a:tblPr>
              <a:tblGrid>
                <a:gridCol w="1448865"/>
                <a:gridCol w="2004435"/>
                <a:gridCol w="3435658"/>
                <a:gridCol w="1731146"/>
                <a:gridCol w="2530136"/>
              </a:tblGrid>
              <a:tr h="370840">
                <a:tc>
                  <a:txBody>
                    <a:bodyPr/>
                    <a:lstStyle/>
                    <a:p>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Friction coefficient</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Permissible contact pressure</a:t>
                      </a:r>
                      <a:r>
                        <a:rPr lang="zh-CN" altLang="en-US" sz="1600" dirty="0"/>
                        <a:t>（</a:t>
                      </a:r>
                      <a:r>
                        <a:rPr lang="en-US" altLang="zh-CN" sz="1600" dirty="0"/>
                        <a:t>MPa</a:t>
                      </a:r>
                      <a:r>
                        <a:rPr lang="zh-CN" altLang="en-US" sz="1600" dirty="0"/>
                        <a:t>）</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Application area</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Push Force for CEPC(KN)</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altLang="zh-CN" sz="1600" dirty="0"/>
                        <a:t>roller guide</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solidFill>
                            <a:srgbClr val="FF0000"/>
                          </a:solidFill>
                        </a:rPr>
                        <a:t>0.01</a:t>
                      </a:r>
                      <a:endParaRPr lang="zh-CN" alt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Maximum single load : 50ton</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CNC</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120</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altLang="zh-CN" sz="1600" dirty="0"/>
                        <a:t>Plastic coated guide</a:t>
                      </a:r>
                      <a:r>
                        <a:rPr lang="zh-CN" altLang="en-US" sz="1600" dirty="0"/>
                        <a:t>（</a:t>
                      </a:r>
                      <a:r>
                        <a:rPr lang="en-US" altLang="zh-CN" sz="1600" dirty="0"/>
                        <a:t>Teflon</a:t>
                      </a:r>
                      <a:r>
                        <a:rPr lang="zh-CN" altLang="en-US" sz="1600" dirty="0"/>
                        <a:t>）</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solidFill>
                            <a:srgbClr val="FF0000"/>
                          </a:solidFill>
                        </a:rPr>
                        <a:t>0.05</a:t>
                      </a:r>
                      <a:endParaRPr lang="zh-CN" alt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1~2</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BESIII</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600</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altLang="zh-CN" sz="1600" dirty="0"/>
                        <a:t>Cast iron rail</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solidFill>
                            <a:srgbClr val="FF0000"/>
                          </a:solidFill>
                        </a:rPr>
                        <a:t>0.15</a:t>
                      </a:r>
                      <a:endParaRPr lang="zh-CN" alt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1~2</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center lathe </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1800</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altLang="zh-CN" sz="1600" dirty="0"/>
                        <a:t>Guide rail inlaid with metal composite board</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solidFill>
                            <a:srgbClr val="FF0000"/>
                          </a:solidFill>
                        </a:rPr>
                        <a:t>0.1</a:t>
                      </a:r>
                      <a:endParaRPr lang="zh-CN" alt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10~50</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Power tool</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t>1200</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7" name="图片 6"/>
          <p:cNvPicPr>
            <a:picLocks noChangeAspect="1"/>
          </p:cNvPicPr>
          <p:nvPr/>
        </p:nvPicPr>
        <p:blipFill>
          <a:blip r:embed="rId2"/>
          <a:stretch>
            <a:fillRect/>
          </a:stretch>
        </p:blipFill>
        <p:spPr>
          <a:xfrm>
            <a:off x="0" y="4799931"/>
            <a:ext cx="2582646" cy="1682810"/>
          </a:xfrm>
          <a:prstGeom prst="rect">
            <a:avLst/>
          </a:prstGeom>
        </p:spPr>
      </p:pic>
      <p:pic>
        <p:nvPicPr>
          <p:cNvPr id="9" name="图片 8"/>
          <p:cNvPicPr>
            <a:picLocks noChangeAspect="1"/>
          </p:cNvPicPr>
          <p:nvPr/>
        </p:nvPicPr>
        <p:blipFill>
          <a:blip r:embed="rId3"/>
          <a:stretch>
            <a:fillRect/>
          </a:stretch>
        </p:blipFill>
        <p:spPr>
          <a:xfrm>
            <a:off x="2323701" y="4466072"/>
            <a:ext cx="4346754" cy="2350531"/>
          </a:xfrm>
          <a:prstGeom prst="rect">
            <a:avLst/>
          </a:prstGeom>
        </p:spPr>
      </p:pic>
      <p:pic>
        <p:nvPicPr>
          <p:cNvPr id="10" name="图片 9"/>
          <p:cNvPicPr>
            <a:picLocks noChangeAspect="1"/>
          </p:cNvPicPr>
          <p:nvPr/>
        </p:nvPicPr>
        <p:blipFill>
          <a:blip r:embed="rId4"/>
          <a:stretch>
            <a:fillRect/>
          </a:stretch>
        </p:blipFill>
        <p:spPr>
          <a:xfrm>
            <a:off x="6763146" y="4466072"/>
            <a:ext cx="2325928" cy="2336835"/>
          </a:xfrm>
          <a:prstGeom prst="rect">
            <a:avLst/>
          </a:prstGeom>
        </p:spPr>
      </p:pic>
      <p:sp>
        <p:nvSpPr>
          <p:cNvPr id="11" name="标题 1"/>
          <p:cNvSpPr txBox="1"/>
          <p:nvPr/>
        </p:nvSpPr>
        <p:spPr bwMode="auto">
          <a:xfrm>
            <a:off x="592015" y="757162"/>
            <a:ext cx="9967547" cy="6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a:t>
            </a:r>
            <a:r>
              <a:rPr lang="zh-CN" altLang="en-US" sz="2800" dirty="0"/>
              <a:t>）</a:t>
            </a:r>
            <a:r>
              <a:rPr lang="en-US" altLang="zh-CN" dirty="0"/>
              <a:t> Rolling and sliding guide rails</a:t>
            </a:r>
            <a:endParaRPr lang="en-US" altLang="zh-CN" dirty="0"/>
          </a:p>
        </p:txBody>
      </p:sp>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0288" t="50000"/>
          <a:stretch>
            <a:fillRect/>
          </a:stretch>
        </p:blipFill>
        <p:spPr bwMode="auto">
          <a:xfrm>
            <a:off x="9181765" y="4377228"/>
            <a:ext cx="3010234" cy="21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1.3. The Survey of heavy duty guide</a:t>
            </a:r>
            <a:endParaRPr lang="zh-CN" altLang="en-US" dirty="0"/>
          </a:p>
        </p:txBody>
      </p:sp>
      <p:pic>
        <p:nvPicPr>
          <p:cNvPr id="5" name="图片 4"/>
          <p:cNvPicPr>
            <a:picLocks noChangeAspect="1"/>
          </p:cNvPicPr>
          <p:nvPr/>
        </p:nvPicPr>
        <p:blipFill>
          <a:blip r:embed="rId1"/>
          <a:stretch>
            <a:fillRect/>
          </a:stretch>
        </p:blipFill>
        <p:spPr>
          <a:xfrm>
            <a:off x="7142496" y="3484928"/>
            <a:ext cx="4849894" cy="2669461"/>
          </a:xfrm>
          <a:prstGeom prst="rect">
            <a:avLst/>
          </a:prstGeom>
        </p:spPr>
      </p:pic>
      <p:sp>
        <p:nvSpPr>
          <p:cNvPr id="8" name="内容占位符 2"/>
          <p:cNvSpPr txBox="1"/>
          <p:nvPr/>
        </p:nvSpPr>
        <p:spPr bwMode="auto">
          <a:xfrm>
            <a:off x="207145" y="1432575"/>
            <a:ext cx="7661428" cy="23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rgbClr val="FF0000"/>
                </a:solidFill>
              </a:rPr>
              <a:t>No contact, no friction</a:t>
            </a:r>
            <a:r>
              <a:rPr lang="en-US" altLang="zh-CN" dirty="0"/>
              <a:t>.</a:t>
            </a:r>
            <a:endParaRPr lang="en-US" altLang="zh-CN" dirty="0"/>
          </a:p>
          <a:p>
            <a:r>
              <a:rPr lang="en-US" altLang="zh-CN" dirty="0"/>
              <a:t>The maximum load of single air pad is 4.8 tons, air gap is only 50 microns.</a:t>
            </a:r>
            <a:endParaRPr lang="en-US" altLang="zh-CN" dirty="0"/>
          </a:p>
        </p:txBody>
      </p:sp>
      <p:pic>
        <p:nvPicPr>
          <p:cNvPr id="9" name="图片 8"/>
          <p:cNvPicPr>
            <a:picLocks noChangeAspect="1"/>
          </p:cNvPicPr>
          <p:nvPr/>
        </p:nvPicPr>
        <p:blipFill>
          <a:blip r:embed="rId2"/>
          <a:stretch>
            <a:fillRect/>
          </a:stretch>
        </p:blipFill>
        <p:spPr>
          <a:xfrm>
            <a:off x="7709831" y="803897"/>
            <a:ext cx="4482169" cy="2669461"/>
          </a:xfrm>
          <a:prstGeom prst="rect">
            <a:avLst/>
          </a:prstGeom>
        </p:spPr>
      </p:pic>
      <p:pic>
        <p:nvPicPr>
          <p:cNvPr id="10" name="图片 9"/>
          <p:cNvPicPr>
            <a:picLocks noChangeAspect="1"/>
          </p:cNvPicPr>
          <p:nvPr/>
        </p:nvPicPr>
        <p:blipFill>
          <a:blip r:embed="rId3"/>
          <a:stretch>
            <a:fillRect/>
          </a:stretch>
        </p:blipFill>
        <p:spPr>
          <a:xfrm>
            <a:off x="78144" y="3011525"/>
            <a:ext cx="7064352" cy="2804403"/>
          </a:xfrm>
          <a:prstGeom prst="rect">
            <a:avLst/>
          </a:prstGeom>
        </p:spPr>
      </p:pic>
      <p:sp>
        <p:nvSpPr>
          <p:cNvPr id="11" name="标题 1"/>
          <p:cNvSpPr txBox="1"/>
          <p:nvPr/>
        </p:nvSpPr>
        <p:spPr bwMode="auto">
          <a:xfrm>
            <a:off x="592014" y="730855"/>
            <a:ext cx="9967547" cy="6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dirty="0"/>
              <a:t>2</a:t>
            </a:r>
            <a:r>
              <a:rPr lang="zh-CN" altLang="en-US" dirty="0"/>
              <a:t>）</a:t>
            </a:r>
            <a:r>
              <a:rPr lang="en-US" altLang="zh-CN" dirty="0"/>
              <a:t>Air-pad bearing</a:t>
            </a:r>
            <a:endParaRPr lang="zh-CN" altLang="en-US"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1.3. The Survey of heavy duty guide</a:t>
            </a:r>
            <a:endParaRPr lang="zh-CN" altLang="en-US" dirty="0"/>
          </a:p>
        </p:txBody>
      </p:sp>
      <p:sp>
        <p:nvSpPr>
          <p:cNvPr id="3" name="内容占位符 2"/>
          <p:cNvSpPr>
            <a:spLocks noGrp="1"/>
          </p:cNvSpPr>
          <p:nvPr>
            <p:ph idx="1"/>
          </p:nvPr>
        </p:nvSpPr>
        <p:spPr>
          <a:xfrm>
            <a:off x="592014" y="1393184"/>
            <a:ext cx="10515600" cy="4351338"/>
          </a:xfrm>
        </p:spPr>
        <p:txBody>
          <a:bodyPr>
            <a:normAutofit/>
          </a:bodyPr>
          <a:lstStyle/>
          <a:p>
            <a:r>
              <a:rPr lang="en-US" altLang="zh-CN" sz="2400" dirty="0"/>
              <a:t>Max load</a:t>
            </a:r>
            <a:r>
              <a:rPr lang="zh-CN" altLang="en-US" sz="2400" dirty="0"/>
              <a:t>：</a:t>
            </a:r>
            <a:r>
              <a:rPr lang="en-US" altLang="zh-CN" sz="2400" dirty="0"/>
              <a:t>250ton/</a:t>
            </a:r>
            <a:r>
              <a:rPr lang="en-US" altLang="zh-CN" sz="2400" dirty="0">
                <a:solidFill>
                  <a:srgbClr val="FF0000"/>
                </a:solidFill>
              </a:rPr>
              <a:t>4MPa</a:t>
            </a:r>
            <a:r>
              <a:rPr lang="zh-CN" altLang="en-US" sz="2400" dirty="0">
                <a:solidFill>
                  <a:srgbClr val="FF0000"/>
                </a:solidFill>
              </a:rPr>
              <a:t>，</a:t>
            </a:r>
            <a:r>
              <a:rPr lang="en-US" altLang="zh-CN" sz="2400" dirty="0">
                <a:solidFill>
                  <a:srgbClr val="FF0000"/>
                </a:solidFill>
              </a:rPr>
              <a:t>385ton/5MPa.</a:t>
            </a:r>
            <a:endParaRPr lang="en-US" altLang="zh-CN" sz="2400" dirty="0">
              <a:solidFill>
                <a:srgbClr val="FF0000"/>
              </a:solidFill>
            </a:endParaRPr>
          </a:p>
          <a:p>
            <a:r>
              <a:rPr lang="en-US" altLang="zh-CN" sz="2400" dirty="0">
                <a:solidFill>
                  <a:srgbClr val="FF0000"/>
                </a:solidFill>
              </a:rPr>
              <a:t>Air gap</a:t>
            </a:r>
            <a:r>
              <a:rPr lang="zh-CN" altLang="en-US" sz="2400" dirty="0">
                <a:solidFill>
                  <a:srgbClr val="FF0000"/>
                </a:solidFill>
              </a:rPr>
              <a:t>：</a:t>
            </a:r>
            <a:r>
              <a:rPr lang="en-US" altLang="zh-CN" sz="2400" dirty="0">
                <a:solidFill>
                  <a:srgbClr val="FF0000"/>
                </a:solidFill>
              </a:rPr>
              <a:t>1mm.</a:t>
            </a:r>
            <a:endParaRPr lang="en-US" altLang="zh-CN" sz="2400" dirty="0">
              <a:solidFill>
                <a:srgbClr val="FF0000"/>
              </a:solidFill>
            </a:endParaRPr>
          </a:p>
          <a:p>
            <a:r>
              <a:rPr lang="en-US" altLang="zh-CN" sz="2400" dirty="0"/>
              <a:t>Friction coefficient</a:t>
            </a:r>
            <a:r>
              <a:rPr lang="zh-CN" altLang="en-US" sz="2400" dirty="0"/>
              <a:t>：</a:t>
            </a:r>
            <a:r>
              <a:rPr lang="en-US" altLang="zh-CN" sz="2400" dirty="0"/>
              <a:t>0.01.</a:t>
            </a:r>
            <a:endParaRPr lang="en-US" altLang="zh-CN" sz="2400" dirty="0"/>
          </a:p>
          <a:p>
            <a:r>
              <a:rPr lang="en-US" altLang="zh-CN" sz="2400" dirty="0"/>
              <a:t>Total flatness requirements for guide rail:1mm.</a:t>
            </a:r>
            <a:endParaRPr lang="en-US" altLang="zh-CN" sz="2400" dirty="0"/>
          </a:p>
          <a:p>
            <a:r>
              <a:rPr lang="en-US" altLang="zh-CN" sz="2400" dirty="0"/>
              <a:t>Local flatness requirements for guide rail :0.2mm/m.</a:t>
            </a:r>
            <a:endParaRPr lang="en-US" altLang="zh-CN" sz="2400" dirty="0">
              <a:solidFill>
                <a:srgbClr val="FF0000"/>
              </a:solidFill>
            </a:endParaRPr>
          </a:p>
          <a:p>
            <a:r>
              <a:rPr lang="zh-CN" altLang="en-US" sz="2400" dirty="0"/>
              <a:t>两组液压缸推动；</a:t>
            </a:r>
            <a:endParaRPr lang="en-US" altLang="zh-CN" sz="2400" dirty="0"/>
          </a:p>
          <a:p>
            <a:r>
              <a:rPr lang="zh-CN" altLang="en-US" sz="2400" dirty="0"/>
              <a:t>尺寸：</a:t>
            </a:r>
            <a:r>
              <a:rPr lang="en-US" altLang="zh-CN" sz="2400" dirty="0"/>
              <a:t>1000×320mm;</a:t>
            </a:r>
            <a:endParaRPr lang="en-US" altLang="zh-CN" sz="2400" dirty="0"/>
          </a:p>
          <a:p>
            <a:endParaRPr lang="en-US" altLang="zh-CN" sz="2400" dirty="0"/>
          </a:p>
          <a:p>
            <a:endParaRPr lang="en-US" altLang="zh-CN" sz="2400" dirty="0"/>
          </a:p>
          <a:p>
            <a:pPr marL="0" indent="0">
              <a:buNone/>
            </a:pPr>
            <a:endParaRPr lang="zh-CN" altLang="en-US" sz="2400" dirty="0"/>
          </a:p>
        </p:txBody>
      </p:sp>
      <p:pic>
        <p:nvPicPr>
          <p:cNvPr id="4" name="图片 3"/>
          <p:cNvPicPr>
            <a:picLocks noChangeAspect="1"/>
          </p:cNvPicPr>
          <p:nvPr/>
        </p:nvPicPr>
        <p:blipFill>
          <a:blip r:embed="rId1"/>
          <a:stretch>
            <a:fillRect/>
          </a:stretch>
        </p:blipFill>
        <p:spPr>
          <a:xfrm>
            <a:off x="8863704" y="176007"/>
            <a:ext cx="3175481" cy="2967135"/>
          </a:xfrm>
          <a:prstGeom prst="rect">
            <a:avLst/>
          </a:prstGeom>
        </p:spPr>
      </p:pic>
      <p:pic>
        <p:nvPicPr>
          <p:cNvPr id="6" name="图片 5"/>
          <p:cNvPicPr>
            <a:picLocks noChangeAspect="1"/>
          </p:cNvPicPr>
          <p:nvPr/>
        </p:nvPicPr>
        <p:blipFill>
          <a:blip r:embed="rId2"/>
          <a:stretch>
            <a:fillRect/>
          </a:stretch>
        </p:blipFill>
        <p:spPr>
          <a:xfrm>
            <a:off x="320871" y="3714858"/>
            <a:ext cx="4594455" cy="2502714"/>
          </a:xfrm>
          <a:prstGeom prst="rect">
            <a:avLst/>
          </a:prstGeom>
        </p:spPr>
      </p:pic>
      <p:pic>
        <p:nvPicPr>
          <p:cNvPr id="7" name="图片 6"/>
          <p:cNvPicPr>
            <a:picLocks noChangeAspect="1"/>
          </p:cNvPicPr>
          <p:nvPr/>
        </p:nvPicPr>
        <p:blipFill>
          <a:blip r:embed="rId3"/>
          <a:stretch>
            <a:fillRect/>
          </a:stretch>
        </p:blipFill>
        <p:spPr>
          <a:xfrm>
            <a:off x="5234337" y="3714858"/>
            <a:ext cx="6957663" cy="2880610"/>
          </a:xfrm>
          <a:prstGeom prst="rect">
            <a:avLst/>
          </a:prstGeom>
        </p:spPr>
      </p:pic>
      <p:sp>
        <p:nvSpPr>
          <p:cNvPr id="8" name="标题 1"/>
          <p:cNvSpPr txBox="1"/>
          <p:nvPr/>
        </p:nvSpPr>
        <p:spPr bwMode="auto">
          <a:xfrm>
            <a:off x="592014" y="730855"/>
            <a:ext cx="9967547" cy="6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dirty="0"/>
              <a:t>3</a:t>
            </a:r>
            <a:r>
              <a:rPr lang="zh-CN" altLang="en-US" dirty="0"/>
              <a:t>）</a:t>
            </a:r>
            <a:r>
              <a:rPr lang="en-US" altLang="zh-CN" dirty="0"/>
              <a:t> Air pad of ATLAS/CMS</a:t>
            </a:r>
            <a:endParaRPr lang="zh-CN" altLang="en-US"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168062" y="1300043"/>
            <a:ext cx="6090696" cy="4003384"/>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The end yoke is supported separately from the mass.</a:t>
            </a:r>
            <a:endParaRPr lang="en-US" altLang="zh-CN" dirty="0"/>
          </a:p>
          <a:p>
            <a:r>
              <a:rPr lang="en-US" altLang="zh-CN" dirty="0"/>
              <a:t>The main part is supported by </a:t>
            </a:r>
            <a:r>
              <a:rPr lang="en-US" altLang="zh-CN" dirty="0">
                <a:solidFill>
                  <a:srgbClr val="FF0000"/>
                </a:solidFill>
              </a:rPr>
              <a:t>10 sets of air pad</a:t>
            </a:r>
            <a:r>
              <a:rPr lang="en-US" altLang="zh-CN" dirty="0"/>
              <a:t>, which is used for moving and horizontal fine-tuning. The single air pad capacity is </a:t>
            </a:r>
            <a:r>
              <a:rPr lang="en-US" altLang="zh-CN" dirty="0">
                <a:solidFill>
                  <a:srgbClr val="FF0000"/>
                </a:solidFill>
              </a:rPr>
              <a:t>250 tons</a:t>
            </a:r>
            <a:r>
              <a:rPr lang="en-US" altLang="zh-CN" dirty="0"/>
              <a:t>.</a:t>
            </a:r>
            <a:endParaRPr lang="en-US" altLang="zh-CN" dirty="0"/>
          </a:p>
          <a:p>
            <a:r>
              <a:rPr lang="en-US" altLang="zh-CN" dirty="0"/>
              <a:t>Use </a:t>
            </a:r>
            <a:r>
              <a:rPr lang="en-US" altLang="zh-CN" dirty="0">
                <a:solidFill>
                  <a:srgbClr val="FF0000"/>
                </a:solidFill>
              </a:rPr>
              <a:t>6 sets of hydraulic cylinders </a:t>
            </a:r>
            <a:r>
              <a:rPr lang="en-US" altLang="zh-CN" dirty="0"/>
              <a:t>to adjust the height, the capacity of which is </a:t>
            </a:r>
            <a:r>
              <a:rPr lang="en-US" altLang="zh-CN" dirty="0">
                <a:solidFill>
                  <a:srgbClr val="FF0000"/>
                </a:solidFill>
              </a:rPr>
              <a:t>800 tons </a:t>
            </a:r>
            <a:r>
              <a:rPr lang="en-US" altLang="zh-CN" dirty="0"/>
              <a:t>.</a:t>
            </a:r>
            <a:endParaRPr lang="en-US" altLang="zh-CN" dirty="0"/>
          </a:p>
          <a:p>
            <a:r>
              <a:rPr lang="en-US" altLang="zh-CN" dirty="0"/>
              <a:t>The final support adopts </a:t>
            </a:r>
            <a:r>
              <a:rPr lang="en-US" altLang="zh-CN" dirty="0">
                <a:solidFill>
                  <a:srgbClr val="FF0000"/>
                </a:solidFill>
              </a:rPr>
              <a:t>8 sets of inclined iron support</a:t>
            </a:r>
            <a:r>
              <a:rPr lang="en-US" altLang="zh-CN" dirty="0"/>
              <a:t>.</a:t>
            </a:r>
            <a:endParaRPr lang="en-US" altLang="zh-CN" dirty="0"/>
          </a:p>
          <a:p>
            <a:endParaRPr lang="zh-CN" altLang="en-US" dirty="0"/>
          </a:p>
        </p:txBody>
      </p:sp>
      <p:pic>
        <p:nvPicPr>
          <p:cNvPr id="5" name="图片 4"/>
          <p:cNvPicPr>
            <a:picLocks noChangeAspect="1"/>
          </p:cNvPicPr>
          <p:nvPr/>
        </p:nvPicPr>
        <p:blipFill>
          <a:blip r:embed="rId1"/>
          <a:stretch>
            <a:fillRect/>
          </a:stretch>
        </p:blipFill>
        <p:spPr>
          <a:xfrm>
            <a:off x="6058292" y="896453"/>
            <a:ext cx="5965647" cy="5338092"/>
          </a:xfrm>
          <a:prstGeom prst="rect">
            <a:avLst/>
          </a:prstGeom>
        </p:spPr>
      </p:pic>
      <p:sp>
        <p:nvSpPr>
          <p:cNvPr id="6" name="标题 1"/>
          <p:cNvSpPr txBox="1"/>
          <p:nvPr/>
        </p:nvSpPr>
        <p:spPr>
          <a:xfrm>
            <a:off x="592015" y="68526"/>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2800" dirty="0"/>
              <a:t>1.4 Preliminary design of installation scheme by air pad support</a:t>
            </a:r>
            <a:endParaRPr lang="zh-CN" altLang="en-US" sz="2800" dirty="0"/>
          </a:p>
        </p:txBody>
      </p:sp>
      <p:sp>
        <p:nvSpPr>
          <p:cNvPr id="8" name="标题 1"/>
          <p:cNvSpPr txBox="1"/>
          <p:nvPr/>
        </p:nvSpPr>
        <p:spPr>
          <a:xfrm>
            <a:off x="469208" y="774219"/>
            <a:ext cx="9967547" cy="6042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ea typeface="楷体" panose="02010609060101010101" pitchFamily="49" charset="-122"/>
              </a:defRPr>
            </a:lvl9pPr>
          </a:lstStyle>
          <a:p>
            <a:r>
              <a:rPr lang="en-US" altLang="zh-CN" sz="3200" dirty="0"/>
              <a:t>1</a:t>
            </a:r>
            <a:r>
              <a:rPr lang="zh-CN" altLang="en-US" sz="3200" dirty="0"/>
              <a:t>）</a:t>
            </a:r>
            <a:r>
              <a:rPr lang="en-US" altLang="zh-CN" sz="3200" dirty="0"/>
              <a:t>The overall layout</a:t>
            </a:r>
            <a:endParaRPr lang="zh-CN" altLang="en-US" sz="3200" dirty="0"/>
          </a:p>
        </p:txBody>
      </p:sp>
    </p:spTree>
  </p:cSld>
  <p:clrMapOvr>
    <a:masterClrMapping/>
  </p:clrMapOvr>
</p:sld>
</file>

<file path=ppt/tags/tag1.xml><?xml version="1.0" encoding="utf-8"?>
<p:tagLst xmlns:p="http://schemas.openxmlformats.org/presentationml/2006/main">
  <p:tag name="KSO_WM_UNIT_TABLE_BEAUTIFY" val="smartTable{6ef34124-8bf1-4b24-9f30-633ae55561df}"/>
</p:tagLst>
</file>

<file path=ppt/tags/tag2.xml><?xml version="1.0" encoding="utf-8"?>
<p:tagLst xmlns:p="http://schemas.openxmlformats.org/presentationml/2006/main">
  <p:tag name="KSO_WM_UNIT_TABLE_BEAUTIFY" val="smartTable{8c78d21a-a720-4a48-b271-817a1e7c00f7}"/>
</p:tagLst>
</file>

<file path=ppt/tags/tag3.xml><?xml version="1.0" encoding="utf-8"?>
<p:tagLst xmlns:p="http://schemas.openxmlformats.org/presentationml/2006/main">
  <p:tag name="KSO_WM_UNIT_PLACING_PICTURE_USER_VIEWPORT" val="{&quot;height&quot;:4445.292913385827,&quot;width&quot;:11839.703937007875}"/>
</p:tagLst>
</file>

<file path=ppt/tags/tag4.xml><?xml version="1.0" encoding="utf-8"?>
<p:tagLst xmlns:p="http://schemas.openxmlformats.org/presentationml/2006/main">
  <p:tag name="KSO_WM_UNIT_TABLE_BEAUTIFY" val="smartTable{0e89fa30-88d9-4b4e-b443-d1226b9b2e35}"/>
  <p:tag name="TABLE_ENDDRAG_ORIGIN_RECT" val="440*120"/>
  <p:tag name="TABLE_ENDDRAG_RECT" val="375*355*440*120"/>
</p:tagLst>
</file>

<file path=ppt/tags/tag5.xml><?xml version="1.0" encoding="utf-8"?>
<p:tagLst xmlns:p="http://schemas.openxmlformats.org/presentationml/2006/main">
  <p:tag name="KSO_WM_UNIT_TABLE_BEAUTIFY" val="smartTable{025b17bf-2136-4cb2-9040-eda351f18ba3}"/>
</p:tagLst>
</file>

<file path=ppt/theme/theme1.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发光边缘">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0</TotalTime>
  <Words>12575</Words>
  <Application>WPS 演示</Application>
  <PresentationFormat>宽屏</PresentationFormat>
  <Paragraphs>929</Paragraphs>
  <Slides>35</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35</vt:i4>
      </vt:variant>
    </vt:vector>
  </HeadingPairs>
  <TitlesOfParts>
    <vt:vector size="48" baseType="lpstr">
      <vt:lpstr>Arial</vt:lpstr>
      <vt:lpstr>宋体</vt:lpstr>
      <vt:lpstr>Wingdings</vt:lpstr>
      <vt:lpstr>Times New Roman</vt:lpstr>
      <vt:lpstr>楷体</vt:lpstr>
      <vt:lpstr>华文行楷</vt:lpstr>
      <vt:lpstr>等线</vt:lpstr>
      <vt:lpstr>黑体</vt:lpstr>
      <vt:lpstr>Impact</vt:lpstr>
      <vt:lpstr>Cambria Math</vt:lpstr>
      <vt:lpstr>微软雅黑</vt:lpstr>
      <vt:lpstr>Arial Unicode MS</vt:lpstr>
      <vt:lpstr>主题1</vt:lpstr>
      <vt:lpstr>PowerPoint 演示文稿</vt:lpstr>
      <vt:lpstr>PowerPoint 演示文稿</vt:lpstr>
      <vt:lpstr>1. Preliminary design of CEPC detector installation scheme</vt:lpstr>
      <vt:lpstr>1.1 Weight Distribution</vt:lpstr>
      <vt:lpstr>PowerPoint 演示文稿</vt:lpstr>
      <vt:lpstr>1.3 The Survey of heavy duty guide</vt:lpstr>
      <vt:lpstr>1.3. The Survey of heavy duty guide</vt:lpstr>
      <vt:lpstr>1.3. The Survey of heavy duty guide</vt:lpstr>
      <vt:lpstr>PowerPoint 演示文稿</vt:lpstr>
      <vt:lpstr>PowerPoint 演示文稿</vt:lpstr>
      <vt:lpstr>PowerPoint 演示文稿</vt:lpstr>
      <vt:lpstr>PowerPoint 演示文稿</vt:lpstr>
      <vt:lpstr>PowerPoint 演示文稿</vt:lpstr>
      <vt:lpstr>PowerPoint 演示文稿</vt:lpstr>
      <vt:lpstr>2.Iron yoke design</vt:lpstr>
      <vt:lpstr>2.Iron yoke design</vt:lpstr>
      <vt:lpstr>2.Iron yoke design</vt:lpstr>
      <vt:lpstr>2.Iron yoke design</vt:lpstr>
      <vt:lpstr>2.1 Structural analysis of iron yoke under magnetic force</vt:lpstr>
      <vt:lpstr>2.1Structural analysis of iron yoke under magnetic force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4.Summary</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keV He to Ni-W-Ni-W</dc:title>
  <dc:creator>Can Chen</dc:creator>
  <cp:lastModifiedBy>Lucifer</cp:lastModifiedBy>
  <cp:revision>2191</cp:revision>
  <dcterms:created xsi:type="dcterms:W3CDTF">2018-03-16T02:05:00Z</dcterms:created>
  <dcterms:modified xsi:type="dcterms:W3CDTF">2021-11-11T03:08:03Z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039637E422554677AD7196DB4FFCBA9F</vt:lpwstr>
  </property>
  <property fmtid="{D5CDD505-2E9C-101B-9397-08002B2CF9AE}" pid="3" name="KSOProductBuildVer">
    <vt:lpwstr>2052-11.1.0.11045</vt:lpwstr>
  </property>
</Properties>
</file>